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fntdata" ContentType="application/x-fontdata"/>
  <Default Extension="xml" ContentType="application/xml"/>
  <Default Extension="gif" ContentType="image/gi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entation.xml" ContentType="application/vnd.openxmlformats-officedocument.presentationml.presentation.main+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slideLayouts/slideLayout138.xml" ContentType="application/vnd.openxmlformats-officedocument.presentationml.slideLayout+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64.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 id="2147483717" r:id="rId3"/>
    <p:sldMasterId id="2147483736" r:id="rId4"/>
    <p:sldMasterId id="2147483789" r:id="rId5"/>
  </p:sldMasterIdLst>
  <p:notesMasterIdLst>
    <p:notesMasterId r:id="rId9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Lst>
  <p:sldSz cx="12192000" cy="6858000"/>
  <p:notesSz cx="12192000" cy="6858000"/>
  <p:embeddedFontLst>
    <p:embeddedFont>
      <p:font typeface="Georgia" panose="02040502050405020303" pitchFamily="18" charset="0"/>
      <p:regular r:id="rId95"/>
      <p:bold r:id="rId96"/>
      <p:italic r:id="rId97"/>
      <p:boldItalic r:id="rId98"/>
    </p:embeddedFont>
    <p:embeddedFont>
      <p:font typeface="Gill Sans" panose="020B0604020202020204" charset="0"/>
      <p:regular r:id="rId99"/>
      <p:bold r:id="rId100"/>
    </p:embeddedFont>
    <p:embeddedFont>
      <p:font typeface="Lucida Sans" panose="020B0602030504020204" pitchFamily="34" charset="0"/>
      <p:regular r:id="rId101"/>
      <p:bold r:id="rId102"/>
      <p:italic r:id="rId103"/>
      <p:boldItalic r:id="rId104"/>
    </p:embeddedFont>
    <p:embeddedFont>
      <p:font typeface="Quattrocento Sans" panose="020B0502050000020003" pitchFamily="34" charset="0"/>
      <p:regular r:id="rId105"/>
      <p:bold r:id="rId106"/>
      <p:italic r:id="rId107"/>
      <p:boldItalic r:id="rId108"/>
    </p:embeddedFont>
    <p:embeddedFont>
      <p:font typeface="Raleway" pitchFamily="2" charset="0"/>
      <p:regular r:id="rId109"/>
      <p:bold r:id="rId110"/>
      <p:italic r:id="rId111"/>
      <p:boldItalic r:id="rId112"/>
    </p:embeddedFont>
    <p:embeddedFont>
      <p:font typeface="Raleway Light" pitchFamily="2" charset="0"/>
      <p:regular r:id="rId113"/>
      <p:bold r:id="rId114"/>
      <p:italic r:id="rId115"/>
      <p:boldItalic r:id="rId116"/>
    </p:embeddedFont>
    <p:embeddedFont>
      <p:font typeface="Roboto" panose="02000000000000000000" pitchFamily="2" charset="0"/>
      <p:regular r:id="rId117"/>
      <p:bold r:id="rId118"/>
      <p:italic r:id="rId119"/>
      <p:boldItalic r:id="rId1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1" roundtripDataSignature="AMtx7mge0I5s8zjr37G4jIr35uD7/UeNz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1BA2186-3D90-43D8-ACB2-34B6D1F70699}">
  <a:tblStyle styleId="{91BA2186-3D90-43D8-ACB2-34B6D1F70699}"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D9202E2-70F5-401B-9F2D-DA20EC8710F6}"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036BE1E5-BC6E-4611-9FB4-98F4D14EA585}"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025CD8B2-3032-47D4-BD03-18F0732F493B}" styleName="Table_3">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font" Target="fonts/font23.fntdata"/><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font" Target="fonts/font18.fntdata"/><Relationship Id="rId16" Type="http://schemas.openxmlformats.org/officeDocument/2006/relationships/slide" Target="slides/slide11.xml"/><Relationship Id="rId107" Type="http://schemas.openxmlformats.org/officeDocument/2006/relationships/font" Target="fonts/font13.fntdata"/><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font" Target="fonts/font8.fntdata"/><Relationship Id="rId123" Type="http://schemas.openxmlformats.org/officeDocument/2006/relationships/viewProps" Target="viewProps.xml"/><Relationship Id="rId128" Type="http://schemas.openxmlformats.org/officeDocument/2006/relationships/customXml" Target="../customXml/item3.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font" Target="fonts/font1.fntdata"/><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font" Target="fonts/font19.fntdata"/><Relationship Id="rId118" Type="http://schemas.openxmlformats.org/officeDocument/2006/relationships/font" Target="fonts/font24.fntdata"/><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font" Target="fonts/font9.fntdata"/><Relationship Id="rId108" Type="http://schemas.openxmlformats.org/officeDocument/2006/relationships/font" Target="fonts/font14.fntdata"/><Relationship Id="rId124" Type="http://schemas.openxmlformats.org/officeDocument/2006/relationships/theme" Target="theme/theme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font" Target="fonts/font20.fntdata"/><Relationship Id="rId119" Type="http://schemas.openxmlformats.org/officeDocument/2006/relationships/font" Target="fonts/font25.fntdata"/><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font" Target="fonts/font15.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font" Target="fonts/font3.fntdata"/><Relationship Id="rId104" Type="http://schemas.openxmlformats.org/officeDocument/2006/relationships/font" Target="fonts/font10.fntdata"/><Relationship Id="rId120" Type="http://schemas.openxmlformats.org/officeDocument/2006/relationships/font" Target="fonts/font26.fntdata"/><Relationship Id="rId125"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font" Target="fonts/font16.fntdata"/><Relationship Id="rId115" Type="http://schemas.openxmlformats.org/officeDocument/2006/relationships/font" Target="fonts/font21.fntdata"/><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font" Target="fonts/font6.fntdata"/><Relationship Id="rId105" Type="http://schemas.openxmlformats.org/officeDocument/2006/relationships/font" Target="fonts/font11.fntdata"/><Relationship Id="rId126" Type="http://schemas.openxmlformats.org/officeDocument/2006/relationships/customXml" Target="../customXml/item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font" Target="fonts/font4.fntdata"/><Relationship Id="rId121" Type="http://customschemas.google.com/relationships/presentationmetadata" Target="metadata"/><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font" Target="fonts/font22.fntdata"/><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font" Target="fonts/font17.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font" Target="fonts/font12.fntdata"/><Relationship Id="rId127" Type="http://schemas.openxmlformats.org/officeDocument/2006/relationships/customXml" Target="../customXml/item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font" Target="fonts/font7.fntdata"/><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drive.google.com/open?id=1gjl94x1YJGYxWeQUowJzwNSdb-9vM7yfGR7egzArSdE"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24" name="Google Shape;724;p1: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3" name="Google Shape;733;p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1" name="Google Shape;741;p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3e80b10d6e6_1_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9" name="Google Shape;749;g3e80b10d6e6_1_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55" name="Google Shape;755;p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3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2" name="Google Shape;762;p3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3f8ca35c0c3_0_1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9" name="Google Shape;769;g3f8ca35c0c3_0_1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3f8ca35c0c3_0_8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77" name="Google Shape;777;g3f8ca35c0c3_0_86:notes"/>
          <p:cNvSpPr>
            <a:spLocks noGrp="1" noRot="1" noChangeAspect="1"/>
          </p:cNvSpPr>
          <p:nvPr>
            <p:ph type="sldImg" idx="2"/>
          </p:nvPr>
        </p:nvSpPr>
        <p:spPr>
          <a:xfrm>
            <a:off x="2032400" y="514350"/>
            <a:ext cx="8128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3a794e90fe5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4" name="Google Shape;784;g3a794e90fe5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37a7034afbf_0_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90" name="Google Shape;790;g37a7034afbf_0_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g3f9e53f2ef3_0_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97" name="Google Shape;797;g3f9e53f2ef3_0_5: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p4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4" name="Google Shape;804;p4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4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0" name="Google Shape;810;p4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1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7" name="Google Shape;827;p1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3fa62f319b1_8_2571: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5" name="Google Shape;835;g3fa62f319b1_8_257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1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0" name="Google Shape;850;p1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3fa62f319b1_8_0: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7" name="Google Shape;857;g3fa62f319b1_8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3fa62f319b1_8_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3" name="Google Shape;863;g3fa62f319b1_8_7: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3fa62f319b1_8_81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3fa62f319b1_8_81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5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6" name="Google Shape;916;p5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g3ce93b375ae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23" name="Google Shape;923;g3ce93b375ae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3cea26be751_0_97: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29" name="Google Shape;929;g3cea26be751_0_9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g3e80b10d6e6_1_2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37" name="Google Shape;937;g3e80b10d6e6_1_2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3fa5a6315bf_0_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5" name="Google Shape;945;g3fa5a6315bf_0_5: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p6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2" name="Google Shape;952;p6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6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8" name="Google Shape;958;p6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6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5" name="Google Shape;965;p6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p6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72" name="Google Shape;972;p6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3f9e624fd8b_1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79" name="Google Shape;979;g3f9e624fd8b_1_0: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68: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6" name="Google Shape;986;p6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p69: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2" name="Google Shape;992;p6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3e861c205ff_1_1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02" name="Google Shape;1002;g3e861c205ff_1_1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p7: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08" name="Google Shape;1008;p7:notes"/>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3f8ca35c0c3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4" name="Google Shape;1014;g3f8ca35c0c3_0_0: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34561b5d671_0_29: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0" name="Google Shape;1020;g34561b5d671_0_2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28: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9" name="Google Shape;1029;p2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g3cdb3cff9e4_0_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5" name="Google Shape;1035;g3cdb3cff9e4_0_0:notes"/>
          <p:cNvSpPr txBox="1">
            <a:spLocks noGrp="1"/>
          </p:cNvSpPr>
          <p:nvPr>
            <p:ph type="body" idx="1"/>
          </p:nvPr>
        </p:nvSpPr>
        <p:spPr>
          <a:xfrm>
            <a:off x="1219200" y="3300413"/>
            <a:ext cx="9753600" cy="27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36" name="Google Shape;1036;g3cdb3cff9e4_0_0:notes"/>
          <p:cNvSpPr txBox="1">
            <a:spLocks noGrp="1"/>
          </p:cNvSpPr>
          <p:nvPr>
            <p:ph type="sldNum" idx="12"/>
          </p:nvPr>
        </p:nvSpPr>
        <p:spPr>
          <a:xfrm>
            <a:off x="6905979" y="6513910"/>
            <a:ext cx="5283300" cy="34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p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3" name="Google Shape;1043;p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3aa206dcc66_0_0:notes"/>
          <p:cNvSpPr txBox="1">
            <a:spLocks noGrp="1"/>
          </p:cNvSpPr>
          <p:nvPr>
            <p:ph type="body" idx="1"/>
          </p:nvPr>
        </p:nvSpPr>
        <p:spPr>
          <a:xfrm>
            <a:off x="1219200" y="3300413"/>
            <a:ext cx="9753600" cy="27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SO first, to ensure we are all on the same page, I just want to remind you that in November of last year MD signed a State agreement for the AHEAD model, however under the new administration, CMS and MD have been reneg…..</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Currently, we have a terms sheet that we have agreed to, but we expect to get a new state agreement any day now, and our expectation is that the SA and hospital PA (something that will be new under ahead( will be signed in October….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Under the new SA, CMS will…..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However there will be a transition period, between 2026 and 2028 where the State will continue to set all-payer Hospital Global Budgets.  After that, CMMI will administer the Medicare FFS HGB and the State will manage non-Medicare FFS globa budgets.  However from 2028 through 2030, the State will be able to redistribute a portion of the HGB in a revenue neutral manner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…..Savings target of $460M in additional Medicare FFS savings must be achieved in PY1 (2026) – PY7 (2032), with no additional savings expected in the final three PYs (through 2035).</a:t>
            </a:r>
            <a:endParaRPr/>
          </a:p>
          <a:p>
            <a:pPr marL="0" lvl="0" indent="0" algn="l" rtl="0">
              <a:lnSpc>
                <a:spcPct val="100000"/>
              </a:lnSpc>
              <a:spcBef>
                <a:spcPts val="0"/>
              </a:spcBef>
              <a:spcAft>
                <a:spcPts val="0"/>
              </a:spcAft>
              <a:buSzPts val="1400"/>
              <a:buNone/>
            </a:pPr>
            <a:endParaRPr/>
          </a:p>
        </p:txBody>
      </p:sp>
      <p:sp>
        <p:nvSpPr>
          <p:cNvPr id="1049" name="Google Shape;1049;g3aa206dcc66_0_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3e5e73cdfb3_0_24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6" name="Google Shape;1056;g3e5e73cdfb3_0_24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457200" lvl="0" indent="-295275" algn="l" rtl="0">
              <a:lnSpc>
                <a:spcPct val="115000"/>
              </a:lnSpc>
              <a:spcBef>
                <a:spcPts val="1200"/>
              </a:spcBef>
              <a:spcAft>
                <a:spcPts val="0"/>
              </a:spcAft>
              <a:buClr>
                <a:srgbClr val="1F1F1F"/>
              </a:buClr>
              <a:buSzPts val="1050"/>
              <a:buFont typeface="Roboto"/>
              <a:buChar char="●"/>
            </a:pPr>
            <a:r>
              <a:rPr lang="en-US" sz="1050">
                <a:solidFill>
                  <a:srgbClr val="1F1F1F"/>
                </a:solidFill>
                <a:highlight>
                  <a:srgbClr val="FFFFFF"/>
                </a:highlight>
                <a:latin typeface="Roboto"/>
                <a:ea typeface="Roboto"/>
                <a:cs typeface="Roboto"/>
                <a:sym typeface="Roboto"/>
              </a:rPr>
              <a:t>Medicare FFS incentives include CMS Quality Programs (HVBP, HAC Reduction, Readmission Reduction).</a:t>
            </a:r>
            <a:r>
              <a:rPr lang="en-US" sz="700">
                <a:solidFill>
                  <a:srgbClr val="1F1F1F"/>
                </a:solidFill>
                <a:highlight>
                  <a:srgbClr val="F0F4F9"/>
                </a:highlight>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1</a:t>
            </a:r>
            <a:endParaRPr sz="700">
              <a:solidFill>
                <a:srgbClr val="1F1F1F"/>
              </a:solidFill>
              <a:highlight>
                <a:srgbClr val="F0F4F9"/>
              </a:highlight>
              <a:latin typeface="Roboto"/>
              <a:ea typeface="Roboto"/>
              <a:cs typeface="Roboto"/>
              <a:sym typeface="Roboto"/>
            </a:endParaRPr>
          </a:p>
          <a:p>
            <a:pPr marL="457200" lvl="0" indent="-295275" algn="l" rtl="0">
              <a:lnSpc>
                <a:spcPct val="115000"/>
              </a:lnSpc>
              <a:spcBef>
                <a:spcPts val="1200"/>
              </a:spcBef>
              <a:spcAft>
                <a:spcPts val="0"/>
              </a:spcAft>
              <a:buClr>
                <a:srgbClr val="1F1F1F"/>
              </a:buClr>
              <a:buSzPts val="1050"/>
              <a:buFont typeface="Roboto"/>
              <a:buChar char="●"/>
            </a:pPr>
            <a:r>
              <a:rPr lang="en-US" sz="1050">
                <a:solidFill>
                  <a:srgbClr val="1F1F1F"/>
                </a:solidFill>
                <a:highlight>
                  <a:srgbClr val="FFFFFF"/>
                </a:highlight>
                <a:latin typeface="Roboto"/>
                <a:ea typeface="Roboto"/>
                <a:cs typeface="Roboto"/>
                <a:sym typeface="Roboto"/>
              </a:rPr>
              <a:t>AHEAD-specific Medicare incentives are the Effectiveness Adjustment and Community Improvement Bonus.</a:t>
            </a:r>
            <a:r>
              <a:rPr lang="en-US" sz="700">
                <a:solidFill>
                  <a:srgbClr val="1F1F1F"/>
                </a:solidFill>
                <a:highlight>
                  <a:srgbClr val="F0F4F9"/>
                </a:highlight>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1</a:t>
            </a:r>
            <a:endParaRPr sz="700">
              <a:solidFill>
                <a:srgbClr val="1F1F1F"/>
              </a:solidFill>
              <a:highlight>
                <a:srgbClr val="F0F4F9"/>
              </a:highlight>
              <a:latin typeface="Roboto"/>
              <a:ea typeface="Roboto"/>
              <a:cs typeface="Roboto"/>
              <a:sym typeface="Roboto"/>
            </a:endParaRPr>
          </a:p>
          <a:p>
            <a:pPr marL="457200" lvl="0" indent="-295275" algn="l" rtl="0">
              <a:lnSpc>
                <a:spcPct val="115000"/>
              </a:lnSpc>
              <a:spcBef>
                <a:spcPts val="1200"/>
              </a:spcBef>
              <a:spcAft>
                <a:spcPts val="0"/>
              </a:spcAft>
              <a:buClr>
                <a:srgbClr val="1F1F1F"/>
              </a:buClr>
              <a:buSzPts val="1050"/>
              <a:buFont typeface="Roboto"/>
              <a:buChar char="●"/>
            </a:pPr>
            <a:r>
              <a:rPr lang="en-US" sz="1050">
                <a:solidFill>
                  <a:srgbClr val="1F1F1F"/>
                </a:solidFill>
                <a:highlight>
                  <a:srgbClr val="FFFFFF"/>
                </a:highlight>
                <a:latin typeface="Roboto"/>
                <a:ea typeface="Roboto"/>
                <a:cs typeface="Roboto"/>
                <a:sym typeface="Roboto"/>
              </a:rPr>
              <a:t>For Other Payers, HSCRC runs Quality Based Reimbursement (QBR), MHAC, and RRIP.</a:t>
            </a:r>
            <a:r>
              <a:rPr lang="en-US" sz="700">
                <a:solidFill>
                  <a:srgbClr val="1F1F1F"/>
                </a:solidFill>
                <a:highlight>
                  <a:srgbClr val="F0F4F9"/>
                </a:highlight>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1</a:t>
            </a:r>
            <a:endParaRPr sz="700">
              <a:solidFill>
                <a:srgbClr val="1F1F1F"/>
              </a:solidFill>
              <a:highlight>
                <a:srgbClr val="F0F4F9"/>
              </a:highlight>
              <a:latin typeface="Roboto"/>
              <a:ea typeface="Roboto"/>
              <a:cs typeface="Roboto"/>
              <a:sym typeface="Roboto"/>
            </a:endParaRPr>
          </a:p>
          <a:p>
            <a:pPr marL="0" lvl="0" indent="0" algn="l" rtl="0">
              <a:lnSpc>
                <a:spcPct val="100000"/>
              </a:lnSpc>
              <a:spcBef>
                <a:spcPts val="120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g3ed36135ff5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6" name="Google Shape;1066;g3ed36135ff5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g3cd4c832a98_0_99:notes"/>
          <p:cNvSpPr txBox="1">
            <a:spLocks noGrp="1"/>
          </p:cNvSpPr>
          <p:nvPr>
            <p:ph type="body" idx="1"/>
          </p:nvPr>
        </p:nvSpPr>
        <p:spPr>
          <a:xfrm>
            <a:off x="1219200" y="3361722"/>
            <a:ext cx="9753600" cy="2750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3" name="Google Shape;1073;g3cd4c832a98_0_99:notes"/>
          <p:cNvSpPr>
            <a:spLocks noGrp="1" noRot="1" noChangeAspect="1"/>
          </p:cNvSpPr>
          <p:nvPr>
            <p:ph type="sldImg" idx="2"/>
          </p:nvPr>
        </p:nvSpPr>
        <p:spPr>
          <a:xfrm>
            <a:off x="4000500" y="873125"/>
            <a:ext cx="4191000" cy="2357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Google Shape;1080;g3ed36135ff5_0_40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1" name="Google Shape;1081;g3ed36135ff5_0_408:notes"/>
          <p:cNvSpPr txBox="1">
            <a:spLocks noGrp="1"/>
          </p:cNvSpPr>
          <p:nvPr>
            <p:ph type="body" idx="1"/>
          </p:nvPr>
        </p:nvSpPr>
        <p:spPr>
          <a:xfrm>
            <a:off x="1219200" y="3300413"/>
            <a:ext cx="9753600" cy="27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2" name="Google Shape;1082;g3ed36135ff5_0_408:notes"/>
          <p:cNvSpPr txBox="1">
            <a:spLocks noGrp="1"/>
          </p:cNvSpPr>
          <p:nvPr>
            <p:ph type="sldNum" idx="12"/>
          </p:nvPr>
        </p:nvSpPr>
        <p:spPr>
          <a:xfrm>
            <a:off x="6905979" y="6513910"/>
            <a:ext cx="5283300" cy="344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3e5e73cdfb3_0_74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0" name="Google Shape;1110;g3e5e73cdfb3_0_74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1200"/>
              </a:spcBef>
              <a:spcAft>
                <a:spcPts val="120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5"/>
        <p:cNvGrpSpPr/>
        <p:nvPr/>
      </p:nvGrpSpPr>
      <p:grpSpPr>
        <a:xfrm>
          <a:off x="0" y="0"/>
          <a:ext cx="0" cy="0"/>
          <a:chOff x="0" y="0"/>
          <a:chExt cx="0" cy="0"/>
        </a:xfrm>
      </p:grpSpPr>
      <p:sp>
        <p:nvSpPr>
          <p:cNvPr id="1116" name="Google Shape;1116;g3ed36135ff5_0_83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7" name="Google Shape;1117;g3ed36135ff5_0_83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Here is an overview of the RRIP methodology. The measure for this program is a 30-day all-cause, all-payer, all-condition readmission measure. Performance on this measure is assessed for the better of attainment which is adjusted for out of state readmissions or improvement from the base period which is a blended base period of CY 2022 and CY 2023. A hospital’s performance is then compared to predetermined threshold and benchmarks to determine a hospital’s revenue adjustment which has a max reward and penalty of 2% of IP revenue.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g3e5e73cdfb3_0_100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4" name="Google Shape;1124;g3e5e73cdfb3_0_100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g3ed36135ff5_0_123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1" name="Google Shape;1131;g3ed36135ff5_0_123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3e5e73cdfb3_0_126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8" name="Google Shape;1138;g3e5e73cdfb3_0_126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200"/>
              </a:spcBef>
              <a:spcAft>
                <a:spcPts val="120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3e5e73cdfb3_0_1597:notes"/>
          <p:cNvSpPr txBox="1">
            <a:spLocks noGrp="1"/>
          </p:cNvSpPr>
          <p:nvPr>
            <p:ph type="body" idx="1"/>
          </p:nvPr>
        </p:nvSpPr>
        <p:spPr>
          <a:xfrm>
            <a:off x="1219200" y="3300413"/>
            <a:ext cx="9753600" cy="27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5" name="Google Shape;1145;g3e5e73cdfb3_0_159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g3e5e73cdfb3_0_1670:notes"/>
          <p:cNvSpPr txBox="1">
            <a:spLocks noGrp="1"/>
          </p:cNvSpPr>
          <p:nvPr>
            <p:ph type="body" idx="1"/>
          </p:nvPr>
        </p:nvSpPr>
        <p:spPr>
          <a:xfrm>
            <a:off x="1219200" y="3300413"/>
            <a:ext cx="9753600" cy="27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1" name="Google Shape;1151;g3e5e73cdfb3_0_167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g3e5e73cdfb3_0_167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0" name="Google Shape;1160;g3e5e73cdfb3_0_1678:notes"/>
          <p:cNvSpPr txBox="1">
            <a:spLocks noGrp="1"/>
          </p:cNvSpPr>
          <p:nvPr>
            <p:ph type="body" idx="1"/>
          </p:nvPr>
        </p:nvSpPr>
        <p:spPr>
          <a:xfrm>
            <a:off x="1219200" y="3300413"/>
            <a:ext cx="9753600" cy="27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1" name="Google Shape;1161;g3e5e73cdfb3_0_1678:notes"/>
          <p:cNvSpPr txBox="1">
            <a:spLocks noGrp="1"/>
          </p:cNvSpPr>
          <p:nvPr>
            <p:ph type="sldNum" idx="12"/>
          </p:nvPr>
        </p:nvSpPr>
        <p:spPr>
          <a:xfrm>
            <a:off x="6905979" y="6513910"/>
            <a:ext cx="5283300" cy="344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51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7"/>
        <p:cNvGrpSpPr/>
        <p:nvPr/>
      </p:nvGrpSpPr>
      <p:grpSpPr>
        <a:xfrm>
          <a:off x="0" y="0"/>
          <a:ext cx="0" cy="0"/>
          <a:chOff x="0" y="0"/>
          <a:chExt cx="0" cy="0"/>
        </a:xfrm>
      </p:grpSpPr>
      <p:sp>
        <p:nvSpPr>
          <p:cNvPr id="1168" name="Google Shape;1168;g3e5e73cdfb3_0_168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9" name="Google Shape;1169;g3e5e73cdfb3_0_1686:notes"/>
          <p:cNvSpPr txBox="1">
            <a:spLocks noGrp="1"/>
          </p:cNvSpPr>
          <p:nvPr>
            <p:ph type="body" idx="1"/>
          </p:nvPr>
        </p:nvSpPr>
        <p:spPr>
          <a:xfrm>
            <a:off x="1219200" y="3300413"/>
            <a:ext cx="9753600" cy="27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0" name="Google Shape;1170;g3e5e73cdfb3_0_1686:notes"/>
          <p:cNvSpPr txBox="1">
            <a:spLocks noGrp="1"/>
          </p:cNvSpPr>
          <p:nvPr>
            <p:ph type="sldNum" idx="12"/>
          </p:nvPr>
        </p:nvSpPr>
        <p:spPr>
          <a:xfrm>
            <a:off x="6905979" y="6513910"/>
            <a:ext cx="5283300" cy="344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52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3ea8f80945c_2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8" name="Google Shape;1178;g3ea8f80945c_2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Google Shape;1183;p3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4" name="Google Shape;1184;p3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3e80b10d6e6_1_1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0" name="Google Shape;1190;g3e80b10d6e6_1_10:notes"/>
          <p:cNvSpPr txBox="1">
            <a:spLocks noGrp="1"/>
          </p:cNvSpPr>
          <p:nvPr>
            <p:ph type="body" idx="1"/>
          </p:nvPr>
        </p:nvSpPr>
        <p:spPr>
          <a:xfrm>
            <a:off x="1219200" y="3300413"/>
            <a:ext cx="9753600" cy="27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1" name="Google Shape;1191;g3e80b10d6e6_1_10:notes"/>
          <p:cNvSpPr txBox="1">
            <a:spLocks noGrp="1"/>
          </p:cNvSpPr>
          <p:nvPr>
            <p:ph type="sldNum" idx="12"/>
          </p:nvPr>
        </p:nvSpPr>
        <p:spPr>
          <a:xfrm>
            <a:off x="6905979" y="6513910"/>
            <a:ext cx="5283300" cy="34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g3e80b10d6e6_1_1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8" name="Google Shape;1198;g3e80b10d6e6_1_17:notes"/>
          <p:cNvSpPr txBox="1">
            <a:spLocks noGrp="1"/>
          </p:cNvSpPr>
          <p:nvPr>
            <p:ph type="body" idx="1"/>
          </p:nvPr>
        </p:nvSpPr>
        <p:spPr>
          <a:xfrm>
            <a:off x="1219200" y="3300413"/>
            <a:ext cx="9753600" cy="27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9" name="Google Shape;1199;g3e80b10d6e6_1_17:notes"/>
          <p:cNvSpPr txBox="1">
            <a:spLocks noGrp="1"/>
          </p:cNvSpPr>
          <p:nvPr>
            <p:ph type="sldNum" idx="12"/>
          </p:nvPr>
        </p:nvSpPr>
        <p:spPr>
          <a:xfrm>
            <a:off x="6905979" y="6513910"/>
            <a:ext cx="5283300" cy="34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3f9db3493b2_1_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06" name="Google Shape;1206;g3f9db3493b2_1_5: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g3e588145136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2" name="Google Shape;1212;g3e588145136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3ea81b2c4a0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8" name="Google Shape;1218;g3ea81b2c4a0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Google Shape;1223;g3fa5a6315bf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24" name="Google Shape;1224;g3fa5a6315bf_0_0: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p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0" name="Google Shape;1230;p5:notes"/>
          <p:cNvSpPr txBox="1">
            <a:spLocks noGrp="1"/>
          </p:cNvSpPr>
          <p:nvPr>
            <p:ph type="body" idx="1"/>
          </p:nvPr>
        </p:nvSpPr>
        <p:spPr>
          <a:xfrm>
            <a:off x="1219200" y="3300413"/>
            <a:ext cx="9753600" cy="27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31" name="Google Shape;1231;p5:notes"/>
          <p:cNvSpPr txBox="1">
            <a:spLocks noGrp="1"/>
          </p:cNvSpPr>
          <p:nvPr>
            <p:ph type="sldNum" idx="12"/>
          </p:nvPr>
        </p:nvSpPr>
        <p:spPr>
          <a:xfrm>
            <a:off x="6905979" y="6513910"/>
            <a:ext cx="5283300" cy="34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3f9db3493b2_1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38" name="Google Shape;1238;g3f9db3493b2_1_0: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g3aa19374a39_0_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44" name="Google Shape;1244;g3aa19374a39_0_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0"/>
        <p:cNvGrpSpPr/>
        <p:nvPr/>
      </p:nvGrpSpPr>
      <p:grpSpPr>
        <a:xfrm>
          <a:off x="0" y="0"/>
          <a:ext cx="0" cy="0"/>
          <a:chOff x="0" y="0"/>
          <a:chExt cx="0" cy="0"/>
        </a:xfrm>
      </p:grpSpPr>
      <p:sp>
        <p:nvSpPr>
          <p:cNvPr id="1251" name="Google Shape;1251;g3af4d7855b8_12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2" name="Google Shape;1252;g3af4d7855b8_12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6"/>
        <p:cNvGrpSpPr/>
        <p:nvPr/>
      </p:nvGrpSpPr>
      <p:grpSpPr>
        <a:xfrm>
          <a:off x="0" y="0"/>
          <a:ext cx="0" cy="0"/>
          <a:chOff x="0" y="0"/>
          <a:chExt cx="0" cy="0"/>
        </a:xfrm>
      </p:grpSpPr>
      <p:sp>
        <p:nvSpPr>
          <p:cNvPr id="1257" name="Google Shape;1257;g3f9e624fd8b_0_0:notes"/>
          <p:cNvSpPr>
            <a:spLocks noGrp="1" noRot="1" noChangeAspect="1"/>
          </p:cNvSpPr>
          <p:nvPr>
            <p:ph type="sldImg" idx="2"/>
          </p:nvPr>
        </p:nvSpPr>
        <p:spPr>
          <a:xfrm>
            <a:off x="4038600" y="857250"/>
            <a:ext cx="4114800" cy="2314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8" name="Google Shape;1258;g3f9e624fd8b_0_0:notes"/>
          <p:cNvSpPr txBox="1">
            <a:spLocks noGrp="1"/>
          </p:cNvSpPr>
          <p:nvPr>
            <p:ph type="body" idx="1"/>
          </p:nvPr>
        </p:nvSpPr>
        <p:spPr>
          <a:xfrm>
            <a:off x="1219200" y="3300413"/>
            <a:ext cx="9753600" cy="27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9" name="Google Shape;1259;g3f9e624fd8b_0_0:notes"/>
          <p:cNvSpPr txBox="1">
            <a:spLocks noGrp="1"/>
          </p:cNvSpPr>
          <p:nvPr>
            <p:ph type="sldNum" idx="12"/>
          </p:nvPr>
        </p:nvSpPr>
        <p:spPr>
          <a:xfrm>
            <a:off x="6905979" y="6513910"/>
            <a:ext cx="5283300" cy="34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4"/>
        <p:cNvGrpSpPr/>
        <p:nvPr/>
      </p:nvGrpSpPr>
      <p:grpSpPr>
        <a:xfrm>
          <a:off x="0" y="0"/>
          <a:ext cx="0" cy="0"/>
          <a:chOff x="0" y="0"/>
          <a:chExt cx="0" cy="0"/>
        </a:xfrm>
      </p:grpSpPr>
      <p:sp>
        <p:nvSpPr>
          <p:cNvPr id="1265" name="Google Shape;1265;g3f9e624fd8b_0_7:notes"/>
          <p:cNvSpPr>
            <a:spLocks noGrp="1" noRot="1" noChangeAspect="1"/>
          </p:cNvSpPr>
          <p:nvPr>
            <p:ph type="sldImg" idx="2"/>
          </p:nvPr>
        </p:nvSpPr>
        <p:spPr>
          <a:xfrm>
            <a:off x="4038600" y="857250"/>
            <a:ext cx="4114800" cy="2314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6" name="Google Shape;1266;g3f9e624fd8b_0_7:notes"/>
          <p:cNvSpPr txBox="1">
            <a:spLocks noGrp="1"/>
          </p:cNvSpPr>
          <p:nvPr>
            <p:ph type="body" idx="1"/>
          </p:nvPr>
        </p:nvSpPr>
        <p:spPr>
          <a:xfrm>
            <a:off x="1219200" y="3300413"/>
            <a:ext cx="9753600" cy="27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7" name="Google Shape;1267;g3f9e624fd8b_0_7:notes"/>
          <p:cNvSpPr txBox="1">
            <a:spLocks noGrp="1"/>
          </p:cNvSpPr>
          <p:nvPr>
            <p:ph type="sldNum" idx="12"/>
          </p:nvPr>
        </p:nvSpPr>
        <p:spPr>
          <a:xfrm>
            <a:off x="6905979" y="6513910"/>
            <a:ext cx="5283300" cy="344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g3f9e624fd8b_0_16: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6" name="Google Shape;1276;g3f9e624fd8b_0_1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g3f9e624fd8b_0_21:notes"/>
          <p:cNvSpPr>
            <a:spLocks noGrp="1" noRot="1" noChangeAspect="1"/>
          </p:cNvSpPr>
          <p:nvPr>
            <p:ph type="sldImg" idx="2"/>
          </p:nvPr>
        </p:nvSpPr>
        <p:spPr>
          <a:xfrm>
            <a:off x="3810000" y="514350"/>
            <a:ext cx="45735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2" name="Google Shape;1282;g3f9e624fd8b_0_2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2"/>
        <p:cNvGrpSpPr/>
        <p:nvPr/>
      </p:nvGrpSpPr>
      <p:grpSpPr>
        <a:xfrm>
          <a:off x="0" y="0"/>
          <a:ext cx="0" cy="0"/>
          <a:chOff x="0" y="0"/>
          <a:chExt cx="0" cy="0"/>
        </a:xfrm>
      </p:grpSpPr>
      <p:sp>
        <p:nvSpPr>
          <p:cNvPr id="1293" name="Google Shape;1293;g3cf6bc90b33_0_96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94" name="Google Shape;1294;g3cf6bc90b33_0_96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g3cea26be751_0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0" name="Google Shape;1300;g3cea26be751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g3e861c205ff_1_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9" name="Google Shape;1309;g3e861c205ff_1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g37e144acfb2_1_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18" name="Google Shape;1318;g37e144acfb2_1_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p7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4" name="Google Shape;1324;p7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8"/>
        <p:cNvGrpSpPr/>
        <p:nvPr/>
      </p:nvGrpSpPr>
      <p:grpSpPr>
        <a:xfrm>
          <a:off x="0" y="0"/>
          <a:ext cx="0" cy="0"/>
          <a:chOff x="0" y="0"/>
          <a:chExt cx="0" cy="0"/>
        </a:xfrm>
      </p:grpSpPr>
      <p:sp>
        <p:nvSpPr>
          <p:cNvPr id="1349" name="Google Shape;1349;p7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50" name="Google Shape;1350;p7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p7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57" name="Google Shape;1357;p7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g3cea26be751_0_18: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3" name="Google Shape;1363;g3cea26be751_0_1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8"/>
        <p:cNvGrpSpPr/>
        <p:nvPr/>
      </p:nvGrpSpPr>
      <p:grpSpPr>
        <a:xfrm>
          <a:off x="0" y="0"/>
          <a:ext cx="0" cy="0"/>
          <a:chOff x="0" y="0"/>
          <a:chExt cx="0" cy="0"/>
        </a:xfrm>
      </p:grpSpPr>
      <p:sp>
        <p:nvSpPr>
          <p:cNvPr id="1369" name="Google Shape;1369;p7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70" name="Google Shape;1370;p7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p77: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78" name="Google Shape;1378;p7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p78: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6" name="Google Shape;1386;p7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p79: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92" name="Google Shape;1392;p7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p8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3" name="Google Shape;1403;p8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8"/>
        <p:cNvGrpSpPr/>
        <p:nvPr/>
      </p:nvGrpSpPr>
      <p:grpSpPr>
        <a:xfrm>
          <a:off x="0" y="0"/>
          <a:ext cx="0" cy="0"/>
          <a:chOff x="0" y="0"/>
          <a:chExt cx="0" cy="0"/>
        </a:xfrm>
      </p:grpSpPr>
      <p:sp>
        <p:nvSpPr>
          <p:cNvPr id="1409" name="Google Shape;1409;p8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0" name="Google Shape;1410;p8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p8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7" name="Google Shape;1417;p8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g3aef0d8ca52_0_17: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4" name="Google Shape;1424;g3aef0d8ca52_0_1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8"/>
        <p:cNvGrpSpPr/>
        <p:nvPr/>
      </p:nvGrpSpPr>
      <p:grpSpPr>
        <a:xfrm>
          <a:off x="0" y="0"/>
          <a:ext cx="0" cy="0"/>
          <a:chOff x="0" y="0"/>
          <a:chExt cx="0" cy="0"/>
        </a:xfrm>
      </p:grpSpPr>
      <p:sp>
        <p:nvSpPr>
          <p:cNvPr id="1429" name="Google Shape;1429;g37a7034afbf_0_1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0" name="Google Shape;1430;g37a7034afbf_0_19: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Change to remind that we will only suppress confidential data</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p1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38" name="Google Shape;1438;p1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2"/>
        <p:cNvGrpSpPr/>
        <p:nvPr/>
      </p:nvGrpSpPr>
      <p:grpSpPr>
        <a:xfrm>
          <a:off x="0" y="0"/>
          <a:ext cx="0" cy="0"/>
          <a:chOff x="0" y="0"/>
          <a:chExt cx="0" cy="0"/>
        </a:xfrm>
      </p:grpSpPr>
      <p:sp>
        <p:nvSpPr>
          <p:cNvPr id="1443" name="Google Shape;1443;p1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44" name="Google Shape;1444;p1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0"/>
        <p:cNvGrpSpPr/>
        <p:nvPr/>
      </p:nvGrpSpPr>
      <p:grpSpPr>
        <a:xfrm>
          <a:off x="0" y="0"/>
          <a:ext cx="0" cy="0"/>
          <a:chOff x="0" y="0"/>
          <a:chExt cx="0" cy="0"/>
        </a:xfrm>
      </p:grpSpPr>
      <p:sp>
        <p:nvSpPr>
          <p:cNvPr id="1451" name="Google Shape;1451;p1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2" name="Google Shape;1452;p1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hyperlink" Target="http://www.maryland.gov/" TargetMode="External"/><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12"/>
        <p:cNvGrpSpPr/>
        <p:nvPr/>
      </p:nvGrpSpPr>
      <p:grpSpPr>
        <a:xfrm>
          <a:off x="0" y="0"/>
          <a:ext cx="0" cy="0"/>
          <a:chOff x="0" y="0"/>
          <a:chExt cx="0" cy="0"/>
        </a:xfrm>
      </p:grpSpPr>
      <p:pic>
        <p:nvPicPr>
          <p:cNvPr id="13" name="Google Shape;13;p84"/>
          <p:cNvPicPr preferRelativeResize="0"/>
          <p:nvPr/>
        </p:nvPicPr>
        <p:blipFill rotWithShape="1">
          <a:blip r:embed="rId2">
            <a:alphaModFix/>
          </a:blip>
          <a:srcRect/>
          <a:stretch/>
        </p:blipFill>
        <p:spPr>
          <a:xfrm>
            <a:off x="0" y="508000"/>
            <a:ext cx="12192000" cy="6350000"/>
          </a:xfrm>
          <a:prstGeom prst="rect">
            <a:avLst/>
          </a:prstGeom>
          <a:noFill/>
          <a:ln>
            <a:noFill/>
          </a:ln>
        </p:spPr>
      </p:pic>
      <p:sp>
        <p:nvSpPr>
          <p:cNvPr id="14" name="Google Shape;14;p8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8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84"/>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7"/>
        <p:cNvGrpSpPr/>
        <p:nvPr/>
      </p:nvGrpSpPr>
      <p:grpSpPr>
        <a:xfrm>
          <a:off x="0" y="0"/>
          <a:ext cx="0" cy="0"/>
          <a:chOff x="0" y="0"/>
          <a:chExt cx="0" cy="0"/>
        </a:xfrm>
      </p:grpSpPr>
      <p:sp>
        <p:nvSpPr>
          <p:cNvPr id="18" name="Google Shape;18;p85"/>
          <p:cNvSpPr txBox="1">
            <a:spLocks noGrp="1"/>
          </p:cNvSpPr>
          <p:nvPr>
            <p:ph type="title"/>
          </p:nvPr>
        </p:nvSpPr>
        <p:spPr>
          <a:xfrm>
            <a:off x="852549" y="69580"/>
            <a:ext cx="10486900" cy="81851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5"/>
          <p:cNvSpPr txBox="1">
            <a:spLocks noGrp="1"/>
          </p:cNvSpPr>
          <p:nvPr>
            <p:ph type="body" idx="1"/>
          </p:nvPr>
        </p:nvSpPr>
        <p:spPr>
          <a:xfrm>
            <a:off x="1152382" y="1125326"/>
            <a:ext cx="7612380" cy="4672965"/>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400" b="1" i="0">
                <a:solidFill>
                  <a:srgbClr val="003888"/>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0" name="Google Shape;20;p8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8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85"/>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3"/>
        <p:cNvGrpSpPr/>
        <p:nvPr/>
      </p:nvGrpSpPr>
      <p:grpSpPr>
        <a:xfrm>
          <a:off x="0" y="0"/>
          <a:ext cx="0" cy="0"/>
          <a:chOff x="0" y="0"/>
          <a:chExt cx="0" cy="0"/>
        </a:xfrm>
      </p:grpSpPr>
      <p:sp>
        <p:nvSpPr>
          <p:cNvPr id="24" name="Google Shape;24;p86"/>
          <p:cNvSpPr txBox="1">
            <a:spLocks noGrp="1"/>
          </p:cNvSpPr>
          <p:nvPr>
            <p:ph type="title"/>
          </p:nvPr>
        </p:nvSpPr>
        <p:spPr>
          <a:xfrm>
            <a:off x="852549" y="69580"/>
            <a:ext cx="10486900" cy="81851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6"/>
          <p:cNvSpPr txBox="1">
            <a:spLocks noGrp="1"/>
          </p:cNvSpPr>
          <p:nvPr>
            <p:ph type="body" idx="1"/>
          </p:nvPr>
        </p:nvSpPr>
        <p:spPr>
          <a:xfrm>
            <a:off x="1152382" y="1125326"/>
            <a:ext cx="4787900" cy="3617595"/>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400" b="0" i="0">
                <a:solidFill>
                  <a:srgbClr val="85BE15"/>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 name="Google Shape;26;p86"/>
          <p:cNvSpPr txBox="1">
            <a:spLocks noGrp="1"/>
          </p:cNvSpPr>
          <p:nvPr>
            <p:ph type="body" idx="2"/>
          </p:nvPr>
        </p:nvSpPr>
        <p:spPr>
          <a:xfrm>
            <a:off x="6276832" y="1133819"/>
            <a:ext cx="5095240" cy="43688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200" b="0" i="0">
                <a:solidFill>
                  <a:srgbClr val="85BE15"/>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7" name="Google Shape;27;p8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8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86"/>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30"/>
        <p:cNvGrpSpPr/>
        <p:nvPr/>
      </p:nvGrpSpPr>
      <p:grpSpPr>
        <a:xfrm>
          <a:off x="0" y="0"/>
          <a:ext cx="0" cy="0"/>
          <a:chOff x="0" y="0"/>
          <a:chExt cx="0" cy="0"/>
        </a:xfrm>
      </p:grpSpPr>
      <p:pic>
        <p:nvPicPr>
          <p:cNvPr id="31" name="Google Shape;31;p87"/>
          <p:cNvPicPr preferRelativeResize="0"/>
          <p:nvPr/>
        </p:nvPicPr>
        <p:blipFill rotWithShape="1">
          <a:blip r:embed="rId2">
            <a:alphaModFix/>
          </a:blip>
          <a:srcRect/>
          <a:stretch/>
        </p:blipFill>
        <p:spPr>
          <a:xfrm>
            <a:off x="0" y="1270000"/>
            <a:ext cx="11557000" cy="5397500"/>
          </a:xfrm>
          <a:prstGeom prst="rect">
            <a:avLst/>
          </a:prstGeom>
          <a:noFill/>
          <a:ln>
            <a:noFill/>
          </a:ln>
        </p:spPr>
      </p:pic>
      <p:sp>
        <p:nvSpPr>
          <p:cNvPr id="32" name="Google Shape;32;p87"/>
          <p:cNvSpPr txBox="1">
            <a:spLocks noGrp="1"/>
          </p:cNvSpPr>
          <p:nvPr>
            <p:ph type="title"/>
          </p:nvPr>
        </p:nvSpPr>
        <p:spPr>
          <a:xfrm>
            <a:off x="852549" y="69580"/>
            <a:ext cx="10486900" cy="81851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8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8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87"/>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ubtitle &amp; Content 1">
  <p:cSld name="1_Title, Subtitle &amp; Content">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g3aa206dcc66_0_5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g3aa206dcc66_0_5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9" name="Google Shape;39;g3aa206dcc66_0_5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2">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g377e0e8d00e_0_123"/>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g377e0e8d00e_0_123"/>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3" name="Google Shape;43;g377e0e8d00e_0_123"/>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1 Line &amp; Content 1">
  <p:cSld name="2_Title 1 Line &amp; Content">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g3aa206dcc66_0_369"/>
          <p:cNvSpPr txBox="1">
            <a:spLocks noGrp="1"/>
          </p:cNvSpPr>
          <p:nvPr>
            <p:ph type="title"/>
          </p:nvPr>
        </p:nvSpPr>
        <p:spPr>
          <a:xfrm>
            <a:off x="972127" y="347852"/>
            <a:ext cx="10515600" cy="5955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g3aa206dcc66_0_369"/>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7" name="Google Shape;47;g3aa206dcc66_0_369"/>
          <p:cNvSpPr>
            <a:spLocks noGrp="1"/>
          </p:cNvSpPr>
          <p:nvPr>
            <p:ph type="pic" idx="2"/>
          </p:nvPr>
        </p:nvSpPr>
        <p:spPr>
          <a:xfrm>
            <a:off x="961925" y="1087655"/>
            <a:ext cx="10541100" cy="49230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Subtitle &amp; Content 2">
  <p:cSld name="2_Title, Subtitle &amp; Content 2_22">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g3aa206dcc66_0_629"/>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g3aa206dcc66_0_629"/>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1" name="Google Shape;51;g3aa206dcc66_0_629"/>
          <p:cNvSpPr txBox="1">
            <a:spLocks noGrp="1"/>
          </p:cNvSpPr>
          <p:nvPr>
            <p:ph type="body" idx="1"/>
          </p:nvPr>
        </p:nvSpPr>
        <p:spPr>
          <a:xfrm>
            <a:off x="971550"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g3aa206dcc66_0_629"/>
          <p:cNvSpPr txBox="1">
            <a:spLocks noGrp="1"/>
          </p:cNvSpPr>
          <p:nvPr>
            <p:ph type="body" idx="2"/>
          </p:nvPr>
        </p:nvSpPr>
        <p:spPr>
          <a:xfrm>
            <a:off x="6359096"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ubtitle &amp; Content 2">
  <p:cSld name="2_Title, Subtitle &amp; Content">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g3cd0cdae480_0_221"/>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5" name="Google Shape;55;g3cd0cdae480_0_22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6" name="Google Shape;56;g3cd0cdae480_0_221"/>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7" name="Google Shape;57;g3cd0cdae480_0_221"/>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ubtitle &amp; Content 3">
  <p:cSld name="1_Title, Subtitle &amp; Content_1">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3cd0cdae480_0_395"/>
          <p:cNvSpPr txBox="1">
            <a:spLocks noGrp="1"/>
          </p:cNvSpPr>
          <p:nvPr>
            <p:ph type="body" idx="1"/>
          </p:nvPr>
        </p:nvSpPr>
        <p:spPr>
          <a:xfrm>
            <a:off x="971551" y="1361191"/>
            <a:ext cx="10515600" cy="4432200"/>
          </a:xfrm>
          <a:prstGeom prst="rect">
            <a:avLst/>
          </a:prstGeom>
          <a:noFill/>
          <a:ln>
            <a:noFill/>
          </a:ln>
        </p:spPr>
        <p:txBody>
          <a:bodyPr spcFirstLastPara="1" wrap="square" lIns="68575" tIns="34275" rIns="68575" bIns="34275" anchor="t" anchorCtr="0">
            <a:noAutofit/>
          </a:bodyPr>
          <a:lstStyle>
            <a:lvl1pPr marL="457200" lvl="0" indent="-323850" algn="l">
              <a:lnSpc>
                <a:spcPct val="114000"/>
              </a:lnSpc>
              <a:spcBef>
                <a:spcPts val="1067"/>
              </a:spcBef>
              <a:spcAft>
                <a:spcPts val="0"/>
              </a:spcAft>
              <a:buClr>
                <a:schemeClr val="dk1"/>
              </a:buClr>
              <a:buSzPts val="1500"/>
              <a:buChar char="•"/>
              <a:defRPr sz="2400" b="0" i="0">
                <a:latin typeface="Arial"/>
                <a:ea typeface="Arial"/>
                <a:cs typeface="Arial"/>
                <a:sym typeface="Arial"/>
              </a:defRPr>
            </a:lvl1pPr>
            <a:lvl2pPr marL="914400" lvl="1"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2pPr>
            <a:lvl3pPr marL="1371600" lvl="2"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3pPr>
            <a:lvl4pPr marL="1828800" lvl="3"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4pPr>
            <a:lvl5pPr marL="2286000" lvl="4"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5pPr>
            <a:lvl6pPr marL="2743200" lvl="5" indent="-317500" algn="l">
              <a:lnSpc>
                <a:spcPct val="90000"/>
              </a:lnSpc>
              <a:spcBef>
                <a:spcPts val="533"/>
              </a:spcBef>
              <a:spcAft>
                <a:spcPts val="0"/>
              </a:spcAft>
              <a:buClr>
                <a:schemeClr val="dk1"/>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
        <p:nvSpPr>
          <p:cNvPr id="60" name="Google Shape;60;g3cd0cdae480_0_395"/>
          <p:cNvSpPr txBox="1">
            <a:spLocks noGrp="1"/>
          </p:cNvSpPr>
          <p:nvPr>
            <p:ph type="sldNum" idx="12"/>
          </p:nvPr>
        </p:nvSpPr>
        <p:spPr>
          <a:xfrm>
            <a:off x="11512551" y="6213475"/>
            <a:ext cx="577800" cy="3651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1" name="Google Shape;61;g3cd0cdae480_0_395"/>
          <p:cNvSpPr txBox="1">
            <a:spLocks noGrp="1"/>
          </p:cNvSpPr>
          <p:nvPr>
            <p:ph type="body" idx="2"/>
          </p:nvPr>
        </p:nvSpPr>
        <p:spPr>
          <a:xfrm>
            <a:off x="849629"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67"/>
              </a:spcBef>
              <a:spcAft>
                <a:spcPts val="0"/>
              </a:spcAft>
              <a:buClr>
                <a:srgbClr val="0066CC"/>
              </a:buClr>
              <a:buSzPts val="1700"/>
              <a:buNone/>
              <a:defRPr sz="2267" b="0" i="0">
                <a:solidFill>
                  <a:srgbClr val="0066CC"/>
                </a:solidFill>
                <a:latin typeface="Arial"/>
                <a:ea typeface="Arial"/>
                <a:cs typeface="Arial"/>
                <a:sym typeface="Arial"/>
              </a:defRPr>
            </a:lvl1pPr>
            <a:lvl2pPr marL="914400" lvl="1" indent="-342900" algn="l">
              <a:lnSpc>
                <a:spcPct val="90000"/>
              </a:lnSpc>
              <a:spcBef>
                <a:spcPts val="533"/>
              </a:spcBef>
              <a:spcAft>
                <a:spcPts val="0"/>
              </a:spcAft>
              <a:buClr>
                <a:schemeClr val="dk2"/>
              </a:buClr>
              <a:buSzPts val="1800"/>
              <a:buChar char="•"/>
              <a:defRPr>
                <a:solidFill>
                  <a:schemeClr val="dk2"/>
                </a:solidFill>
              </a:defRPr>
            </a:lvl2pPr>
            <a:lvl3pPr marL="1371600" lvl="2" indent="-323850" algn="l">
              <a:lnSpc>
                <a:spcPct val="90000"/>
              </a:lnSpc>
              <a:spcBef>
                <a:spcPts val="533"/>
              </a:spcBef>
              <a:spcAft>
                <a:spcPts val="0"/>
              </a:spcAft>
              <a:buClr>
                <a:schemeClr val="dk2"/>
              </a:buClr>
              <a:buSzPts val="1500"/>
              <a:buChar char="•"/>
              <a:defRPr>
                <a:solidFill>
                  <a:schemeClr val="dk2"/>
                </a:solidFill>
              </a:defRPr>
            </a:lvl3pPr>
            <a:lvl4pPr marL="1828800" lvl="3" indent="-317500" algn="l">
              <a:lnSpc>
                <a:spcPct val="90000"/>
              </a:lnSpc>
              <a:spcBef>
                <a:spcPts val="533"/>
              </a:spcBef>
              <a:spcAft>
                <a:spcPts val="0"/>
              </a:spcAft>
              <a:buClr>
                <a:schemeClr val="dk2"/>
              </a:buClr>
              <a:buSzPts val="1400"/>
              <a:buChar char="•"/>
              <a:defRPr>
                <a:solidFill>
                  <a:schemeClr val="dk2"/>
                </a:solidFill>
              </a:defRPr>
            </a:lvl4pPr>
            <a:lvl5pPr marL="2286000" lvl="4" indent="-317500" algn="l">
              <a:lnSpc>
                <a:spcPct val="90000"/>
              </a:lnSpc>
              <a:spcBef>
                <a:spcPts val="533"/>
              </a:spcBef>
              <a:spcAft>
                <a:spcPts val="0"/>
              </a:spcAft>
              <a:buClr>
                <a:schemeClr val="dk2"/>
              </a:buClr>
              <a:buSzPts val="1400"/>
              <a:buChar char="•"/>
              <a:defRPr>
                <a:solidFill>
                  <a:schemeClr val="dk2"/>
                </a:solidFill>
              </a:defRPr>
            </a:lvl5pPr>
            <a:lvl6pPr marL="2743200" lvl="5" indent="-317500" algn="l">
              <a:lnSpc>
                <a:spcPct val="90000"/>
              </a:lnSpc>
              <a:spcBef>
                <a:spcPts val="533"/>
              </a:spcBef>
              <a:spcAft>
                <a:spcPts val="0"/>
              </a:spcAft>
              <a:buClr>
                <a:schemeClr val="dk1"/>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
        <p:nvSpPr>
          <p:cNvPr id="62" name="Google Shape;62;g3cd0cdae480_0_395"/>
          <p:cNvSpPr txBox="1">
            <a:spLocks noGrp="1"/>
          </p:cNvSpPr>
          <p:nvPr>
            <p:ph type="title"/>
          </p:nvPr>
        </p:nvSpPr>
        <p:spPr>
          <a:xfrm>
            <a:off x="972127" y="347852"/>
            <a:ext cx="10515600" cy="10134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Clr>
                <a:schemeClr val="dk1"/>
              </a:buClr>
              <a:buSzPts val="2100"/>
              <a:buFont typeface="Arial"/>
              <a:buNone/>
              <a:defRPr sz="2800" b="0" i="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63"/>
        <p:cNvGrpSpPr/>
        <p:nvPr/>
      </p:nvGrpSpPr>
      <p:grpSpPr>
        <a:xfrm>
          <a:off x="0" y="0"/>
          <a:ext cx="0" cy="0"/>
          <a:chOff x="0" y="0"/>
          <a:chExt cx="0" cy="0"/>
        </a:xfrm>
      </p:grpSpPr>
      <p:sp>
        <p:nvSpPr>
          <p:cNvPr id="64" name="Google Shape;64;g3456ccc0d91_0_27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g3456ccc0d91_0_27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g3456ccc0d91_0_272"/>
          <p:cNvSpPr txBox="1">
            <a:spLocks noGrp="1"/>
          </p:cNvSpPr>
          <p:nvPr>
            <p:ph type="sldNum" idx="12"/>
          </p:nvPr>
        </p:nvSpPr>
        <p:spPr>
          <a:xfrm>
            <a:off x="8610600" y="6356350"/>
            <a:ext cx="2743200" cy="338700"/>
          </a:xfrm>
          <a:prstGeom prst="rect">
            <a:avLst/>
          </a:prstGeom>
          <a:noFill/>
          <a:ln>
            <a:noFill/>
          </a:ln>
        </p:spPr>
        <p:txBody>
          <a:bodyPr spcFirstLastPara="1" wrap="square" lIns="91425" tIns="45700" rIns="91425" bIns="45700" anchor="ctr" anchorCtr="0">
            <a:spAutoFit/>
          </a:bodyPr>
          <a:lstStyle>
            <a:lvl1pPr marL="0" marR="0" lvl="0"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0" marR="0" lvl="1"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0" marR="0" lvl="2"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0" marR="0" lvl="3"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0" marR="0" lvl="4"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0" marR="0" lvl="5"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0" marR="0" lvl="6"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0" marR="0" lvl="7"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0" marR="0" lvl="8"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67"/>
        <p:cNvGrpSpPr/>
        <p:nvPr/>
      </p:nvGrpSpPr>
      <p:grpSpPr>
        <a:xfrm>
          <a:off x="0" y="0"/>
          <a:ext cx="0" cy="0"/>
          <a:chOff x="0" y="0"/>
          <a:chExt cx="0" cy="0"/>
        </a:xfrm>
      </p:grpSpPr>
      <p:sp>
        <p:nvSpPr>
          <p:cNvPr id="68" name="Google Shape;68;p88"/>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88"/>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400" b="1"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8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88"/>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88"/>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ubtitle &amp; Content 35">
  <p:cSld name="2_Title, Subtitle &amp; Content 2_24">
    <p:bg>
      <p:bgPr>
        <a:blipFill>
          <a:blip r:embed="rId2">
            <a:alphaModFix/>
          </a:blip>
          <a:stretch>
            <a:fillRect/>
          </a:stretch>
        </a:blipFill>
        <a:effectLst/>
      </p:bgPr>
    </p:bg>
    <p:spTree>
      <p:nvGrpSpPr>
        <p:cNvPr id="1" name="Shape 79"/>
        <p:cNvGrpSpPr/>
        <p:nvPr/>
      </p:nvGrpSpPr>
      <p:grpSpPr>
        <a:xfrm>
          <a:off x="0" y="0"/>
          <a:ext cx="0" cy="0"/>
          <a:chOff x="0" y="0"/>
          <a:chExt cx="0" cy="0"/>
        </a:xfrm>
      </p:grpSpPr>
      <p:sp>
        <p:nvSpPr>
          <p:cNvPr id="80" name="Google Shape;80;g3e5e73cdfb3_0_469"/>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1" name="Google Shape;81;g3e5e73cdfb3_0_46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82" name="Google Shape;82;g3e5e73cdfb3_0_469"/>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ubtitle &amp; Content 40">
  <p:cSld name="1_Title, Subtitle &amp; Content_6">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g3ed36135ff5_0_403"/>
          <p:cNvSpPr txBox="1">
            <a:spLocks noGrp="1"/>
          </p:cNvSpPr>
          <p:nvPr>
            <p:ph type="body" idx="1"/>
          </p:nvPr>
        </p:nvSpPr>
        <p:spPr>
          <a:xfrm>
            <a:off x="872183" y="12127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AutoNum type="arabicPeriod"/>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AutoNum type="alphaLcPeriod"/>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AutoNum type="romanLcPeriod"/>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AutoNum type="arabicPeriod"/>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AutoNum type="alphaLcPeriod"/>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AutoNum type="romanLcPeriod"/>
              <a:defRPr/>
            </a:lvl6pPr>
            <a:lvl7pPr marL="3200400" lvl="6" indent="-349250" algn="l">
              <a:lnSpc>
                <a:spcPct val="90000"/>
              </a:lnSpc>
              <a:spcBef>
                <a:spcPts val="500"/>
              </a:spcBef>
              <a:spcAft>
                <a:spcPts val="0"/>
              </a:spcAft>
              <a:buClr>
                <a:schemeClr val="dk1"/>
              </a:buClr>
              <a:buSzPts val="1900"/>
              <a:buAutoNum type="arabicPeriod"/>
              <a:defRPr/>
            </a:lvl7pPr>
            <a:lvl8pPr marL="3657600" lvl="7" indent="-349250" algn="l">
              <a:lnSpc>
                <a:spcPct val="90000"/>
              </a:lnSpc>
              <a:spcBef>
                <a:spcPts val="500"/>
              </a:spcBef>
              <a:spcAft>
                <a:spcPts val="0"/>
              </a:spcAft>
              <a:buClr>
                <a:schemeClr val="dk1"/>
              </a:buClr>
              <a:buSzPts val="1900"/>
              <a:buAutoNum type="alphaLcPeriod"/>
              <a:defRPr/>
            </a:lvl8pPr>
            <a:lvl9pPr marL="4114800" lvl="8" indent="-349250" algn="l">
              <a:lnSpc>
                <a:spcPct val="90000"/>
              </a:lnSpc>
              <a:spcBef>
                <a:spcPts val="500"/>
              </a:spcBef>
              <a:spcAft>
                <a:spcPts val="0"/>
              </a:spcAft>
              <a:buClr>
                <a:schemeClr val="dk1"/>
              </a:buClr>
              <a:buSzPts val="1900"/>
              <a:buAutoNum type="romanLcPeriod"/>
              <a:defRPr/>
            </a:lvl9pPr>
          </a:lstStyle>
          <a:p>
            <a:endParaRPr/>
          </a:p>
        </p:txBody>
      </p:sp>
      <p:sp>
        <p:nvSpPr>
          <p:cNvPr id="85" name="Google Shape;85;g3ed36135ff5_0_40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86" name="Google Shape;86;g3ed36135ff5_0_403"/>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7" name="Google Shape;87;g3ed36135ff5_0_403"/>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88"/>
        <p:cNvGrpSpPr/>
        <p:nvPr/>
      </p:nvGrpSpPr>
      <p:grpSpPr>
        <a:xfrm>
          <a:off x="0" y="0"/>
          <a:ext cx="0" cy="0"/>
          <a:chOff x="0" y="0"/>
          <a:chExt cx="0" cy="0"/>
        </a:xfrm>
      </p:grpSpPr>
      <p:sp>
        <p:nvSpPr>
          <p:cNvPr id="89" name="Google Shape;89;g3e5e73cdfb3_0_259"/>
          <p:cNvSpPr txBox="1">
            <a:spLocks noGrp="1"/>
          </p:cNvSpPr>
          <p:nvPr>
            <p:ph type="ctrTitle"/>
          </p:nvPr>
        </p:nvSpPr>
        <p:spPr>
          <a:xfrm>
            <a:off x="1524000" y="3077521"/>
            <a:ext cx="9144000" cy="5064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g3e5e73cdfb3_0_259"/>
          <p:cNvSpPr txBox="1">
            <a:spLocks noGrp="1"/>
          </p:cNvSpPr>
          <p:nvPr>
            <p:ph type="subTitle" idx="1"/>
          </p:nvPr>
        </p:nvSpPr>
        <p:spPr>
          <a:xfrm>
            <a:off x="1524000" y="3580595"/>
            <a:ext cx="9144000" cy="411300"/>
          </a:xfrm>
          <a:prstGeom prst="rect">
            <a:avLst/>
          </a:prstGeom>
          <a:noFill/>
          <a:ln>
            <a:noFill/>
          </a:ln>
        </p:spPr>
        <p:txBody>
          <a:bodyPr spcFirstLastPara="1" wrap="square" lIns="91425" tIns="45700" rIns="91425" bIns="45700" anchor="t" anchorCtr="0">
            <a:noAutofit/>
          </a:bodyPr>
          <a:lstStyle>
            <a:lvl1pPr lvl="0" algn="l">
              <a:lnSpc>
                <a:spcPct val="90000"/>
              </a:lnSpc>
              <a:spcBef>
                <a:spcPts val="1100"/>
              </a:spcBef>
              <a:spcAft>
                <a:spcPts val="0"/>
              </a:spcAft>
              <a:buClr>
                <a:schemeClr val="dk1"/>
              </a:buClr>
              <a:buSzPts val="2300"/>
              <a:buNone/>
              <a:defRPr sz="2300" b="0" i="0">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1" name="Google Shape;91;g3e5e73cdfb3_0_259"/>
          <p:cNvSpPr txBox="1">
            <a:spLocks noGrp="1"/>
          </p:cNvSpPr>
          <p:nvPr>
            <p:ph type="body" idx="2"/>
          </p:nvPr>
        </p:nvSpPr>
        <p:spPr>
          <a:xfrm>
            <a:off x="2758698" y="4620042"/>
            <a:ext cx="7909200" cy="1079700"/>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100"/>
              </a:spcBef>
              <a:spcAft>
                <a:spcPts val="0"/>
              </a:spcAft>
              <a:buClr>
                <a:srgbClr val="0066CC"/>
              </a:buClr>
              <a:buSzPts val="1500"/>
              <a:buFont typeface="Arial"/>
              <a:buNone/>
              <a:defRPr sz="1500" b="0" i="0">
                <a:solidFill>
                  <a:srgbClr val="0066CC"/>
                </a:solidFill>
                <a:latin typeface="Arial"/>
                <a:ea typeface="Arial"/>
                <a:cs typeface="Arial"/>
                <a:sym typeface="Arial"/>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92" name="Google Shape;92;g3e5e73cdfb3_0_259"/>
          <p:cNvSpPr txBox="1">
            <a:spLocks noGrp="1"/>
          </p:cNvSpPr>
          <p:nvPr>
            <p:ph type="body" idx="3"/>
          </p:nvPr>
        </p:nvSpPr>
        <p:spPr>
          <a:xfrm>
            <a:off x="1107309" y="4015767"/>
            <a:ext cx="5483100" cy="411300"/>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100"/>
              </a:spcBef>
              <a:spcAft>
                <a:spcPts val="0"/>
              </a:spcAft>
              <a:buClr>
                <a:srgbClr val="0066CC"/>
              </a:buClr>
              <a:buSzPts val="2000"/>
              <a:buFont typeface="Arial"/>
              <a:buNone/>
              <a:defRPr sz="2000" b="0" i="0">
                <a:solidFill>
                  <a:srgbClr val="0066CC"/>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1900"/>
              <a:buNone/>
              <a:defRPr sz="1900">
                <a:solidFill>
                  <a:srgbClr val="0066CC"/>
                </a:solidFill>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93" name="Google Shape;93;g3e5e73cdfb3_0_259"/>
          <p:cNvSpPr txBox="1">
            <a:spLocks noGrp="1"/>
          </p:cNvSpPr>
          <p:nvPr>
            <p:ph type="sldNum" idx="12"/>
          </p:nvPr>
        </p:nvSpPr>
        <p:spPr>
          <a:xfrm>
            <a:off x="11409045" y="6333134"/>
            <a:ext cx="731700" cy="5247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p:cSld name="Section">
    <p:bg>
      <p:bgPr>
        <a:blipFill>
          <a:blip r:embed="rId2">
            <a:alphaModFix/>
          </a:blip>
          <a:stretch>
            <a:fillRect/>
          </a:stretch>
        </a:blipFill>
        <a:effectLst/>
      </p:bgPr>
    </p:bg>
    <p:spTree>
      <p:nvGrpSpPr>
        <p:cNvPr id="1" name="Shape 94"/>
        <p:cNvGrpSpPr/>
        <p:nvPr/>
      </p:nvGrpSpPr>
      <p:grpSpPr>
        <a:xfrm>
          <a:off x="0" y="0"/>
          <a:ext cx="0" cy="0"/>
          <a:chOff x="0" y="0"/>
          <a:chExt cx="0" cy="0"/>
        </a:xfrm>
      </p:grpSpPr>
      <p:sp>
        <p:nvSpPr>
          <p:cNvPr id="95" name="Google Shape;95;g3e5e73cdfb3_0_265"/>
          <p:cNvSpPr txBox="1">
            <a:spLocks noGrp="1"/>
          </p:cNvSpPr>
          <p:nvPr>
            <p:ph type="title"/>
          </p:nvPr>
        </p:nvSpPr>
        <p:spPr>
          <a:xfrm>
            <a:off x="972127" y="1835088"/>
            <a:ext cx="10515600" cy="8736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6" name="Google Shape;96;g3e5e73cdfb3_0_265"/>
          <p:cNvSpPr txBox="1">
            <a:spLocks noGrp="1"/>
          </p:cNvSpPr>
          <p:nvPr>
            <p:ph type="body" idx="1"/>
          </p:nvPr>
        </p:nvSpPr>
        <p:spPr>
          <a:xfrm>
            <a:off x="971550" y="2394856"/>
            <a:ext cx="10515600" cy="381300"/>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100"/>
              </a:spcBef>
              <a:spcAft>
                <a:spcPts val="0"/>
              </a:spcAft>
              <a:buClr>
                <a:srgbClr val="0066CC"/>
              </a:buClr>
              <a:buSzPts val="2400"/>
              <a:buNone/>
              <a:defRPr sz="24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97" name="Google Shape;97;g3e5e73cdfb3_0_26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p:bg>
      <p:bgPr>
        <a:blipFill>
          <a:blip r:embed="rId2">
            <a:alphaModFix/>
          </a:blip>
          <a:stretch>
            <a:fillRect/>
          </a:stretch>
        </a:blipFill>
        <a:effectLst/>
      </p:bgPr>
    </p:bg>
    <p:spTree>
      <p:nvGrpSpPr>
        <p:cNvPr id="1" name="Shape 98"/>
        <p:cNvGrpSpPr/>
        <p:nvPr/>
      </p:nvGrpSpPr>
      <p:grpSpPr>
        <a:xfrm>
          <a:off x="0" y="0"/>
          <a:ext cx="0" cy="0"/>
          <a:chOff x="0" y="0"/>
          <a:chExt cx="0" cy="0"/>
        </a:xfrm>
      </p:grpSpPr>
      <p:sp>
        <p:nvSpPr>
          <p:cNvPr id="99" name="Google Shape;99;g3e5e73cdfb3_0_269"/>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00" name="Google Shape;100;g3e5e73cdfb3_0_26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01" name="Google Shape;101;g3e5e73cdfb3_0_269"/>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02" name="Google Shape;102;g3e5e73cdfb3_0_269"/>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2">
    <p:bg>
      <p:bgPr>
        <a:blipFill>
          <a:blip r:embed="rId2">
            <a:alphaModFix/>
          </a:blip>
          <a:stretch>
            <a:fillRect/>
          </a:stretch>
        </a:blipFill>
        <a:effectLst/>
      </p:bgPr>
    </p:bg>
    <p:spTree>
      <p:nvGrpSpPr>
        <p:cNvPr id="1" name="Shape 103"/>
        <p:cNvGrpSpPr/>
        <p:nvPr/>
      </p:nvGrpSpPr>
      <p:grpSpPr>
        <a:xfrm>
          <a:off x="0" y="0"/>
          <a:ext cx="0" cy="0"/>
          <a:chOff x="0" y="0"/>
          <a:chExt cx="0" cy="0"/>
        </a:xfrm>
      </p:grpSpPr>
      <p:sp>
        <p:nvSpPr>
          <p:cNvPr id="104" name="Google Shape;104;g3e5e73cdfb3_0_274"/>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05" name="Google Shape;105;g3e5e73cdfb3_0_274"/>
          <p:cNvSpPr txBox="1">
            <a:spLocks noGrp="1"/>
          </p:cNvSpPr>
          <p:nvPr>
            <p:ph type="body" idx="1"/>
          </p:nvPr>
        </p:nvSpPr>
        <p:spPr>
          <a:xfrm>
            <a:off x="971550" y="1361190"/>
            <a:ext cx="51249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Font typeface="Arial"/>
              <a:buChar char="•"/>
              <a:defRPr sz="2400" b="0" i="0">
                <a:latin typeface="Arial"/>
                <a:ea typeface="Arial"/>
                <a:cs typeface="Arial"/>
                <a:sym typeface="Arial"/>
              </a:defRPr>
            </a:lvl1pPr>
            <a:lvl2pPr marL="914400" lvl="1" indent="-228600" algn="l">
              <a:lnSpc>
                <a:spcPct val="114000"/>
              </a:lnSpc>
              <a:spcBef>
                <a:spcPts val="500"/>
              </a:spcBef>
              <a:spcAft>
                <a:spcPts val="0"/>
              </a:spcAft>
              <a:buClr>
                <a:srgbClr val="0066CC"/>
              </a:buClr>
              <a:buSzPts val="1900"/>
              <a:buNone/>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06" name="Google Shape;106;g3e5e73cdfb3_0_27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07" name="Google Shape;107;g3e5e73cdfb3_0_274"/>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08" name="Google Shape;108;g3e5e73cdfb3_0_274"/>
          <p:cNvSpPr txBox="1">
            <a:spLocks noGrp="1"/>
          </p:cNvSpPr>
          <p:nvPr>
            <p:ph type="body" idx="3"/>
          </p:nvPr>
        </p:nvSpPr>
        <p:spPr>
          <a:xfrm>
            <a:off x="6313170" y="1361190"/>
            <a:ext cx="51249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Font typeface="Arial"/>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1 Line &amp; Content">
  <p:cSld name="1_Title 1 Line &amp; Content">
    <p:bg>
      <p:bgPr>
        <a:blipFill>
          <a:blip r:embed="rId2">
            <a:alphaModFix/>
          </a:blip>
          <a:stretch>
            <a:fillRect/>
          </a:stretch>
        </a:blipFill>
        <a:effectLst/>
      </p:bgPr>
    </p:bg>
    <p:spTree>
      <p:nvGrpSpPr>
        <p:cNvPr id="1" name="Shape 109"/>
        <p:cNvGrpSpPr/>
        <p:nvPr/>
      </p:nvGrpSpPr>
      <p:grpSpPr>
        <a:xfrm>
          <a:off x="0" y="0"/>
          <a:ext cx="0" cy="0"/>
          <a:chOff x="0" y="0"/>
          <a:chExt cx="0" cy="0"/>
        </a:xfrm>
      </p:grpSpPr>
      <p:sp>
        <p:nvSpPr>
          <p:cNvPr id="110" name="Google Shape;110;g3e5e73cdfb3_0_280"/>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11" name="Google Shape;111;g3e5e73cdfb3_0_28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12" name="Google Shape;112;g3e5e73cdfb3_0_280"/>
          <p:cNvSpPr>
            <a:spLocks noGrp="1"/>
          </p:cNvSpPr>
          <p:nvPr>
            <p:ph type="pic" idx="2"/>
          </p:nvPr>
        </p:nvSpPr>
        <p:spPr>
          <a:xfrm>
            <a:off x="971550" y="1362456"/>
            <a:ext cx="10541100" cy="4648500"/>
          </a:xfrm>
          <a:prstGeom prst="rect">
            <a:avLst/>
          </a:prstGeom>
          <a:noFill/>
          <a:ln>
            <a:noFill/>
          </a:ln>
        </p:spPr>
      </p:sp>
      <p:sp>
        <p:nvSpPr>
          <p:cNvPr id="113" name="Google Shape;113;g3e5e73cdfb3_0_280"/>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4"/>
        <p:cNvGrpSpPr/>
        <p:nvPr/>
      </p:nvGrpSpPr>
      <p:grpSpPr>
        <a:xfrm>
          <a:off x="0" y="0"/>
          <a:ext cx="0" cy="0"/>
          <a:chOff x="0" y="0"/>
          <a:chExt cx="0" cy="0"/>
        </a:xfrm>
      </p:grpSpPr>
      <p:sp>
        <p:nvSpPr>
          <p:cNvPr id="115" name="Google Shape;115;g3e5e73cdfb3_0_28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16" name="Google Shape;116;g3e5e73cdfb3_0_285"/>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117" name="Google Shape;117;g3e5e73cdfb3_0_285"/>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118" name="Google Shape;118;g3e5e73cdfb3_0_28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19" name="Google Shape;119;g3e5e73cdfb3_0_28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20" name="Google Shape;120;g3e5e73cdfb3_0_28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ubtitle &amp; Content 1">
  <p:cSld name="Title, Subtitle &amp; Content">
    <p:bg>
      <p:bgPr>
        <a:blipFill>
          <a:blip r:embed="rId2">
            <a:alphaModFix/>
          </a:blip>
          <a:stretch>
            <a:fillRect/>
          </a:stretch>
        </a:blipFill>
        <a:effectLst/>
      </p:bgPr>
    </p:bg>
    <p:spTree>
      <p:nvGrpSpPr>
        <p:cNvPr id="1" name="Shape 121"/>
        <p:cNvGrpSpPr/>
        <p:nvPr/>
      </p:nvGrpSpPr>
      <p:grpSpPr>
        <a:xfrm>
          <a:off x="0" y="0"/>
          <a:ext cx="0" cy="0"/>
          <a:chOff x="0" y="0"/>
          <a:chExt cx="0" cy="0"/>
        </a:xfrm>
      </p:grpSpPr>
      <p:sp>
        <p:nvSpPr>
          <p:cNvPr id="122" name="Google Shape;122;g3e5e73cdfb3_0_292"/>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23" name="Google Shape;123;g3e5e73cdfb3_0_292"/>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24" name="Google Shape;124;g3e5e73cdfb3_0_292"/>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ubtitle &amp; Content 2">
  <p:cSld name="2_Title, Subtitle &amp; Content 2_1">
    <p:bg>
      <p:bgPr>
        <a:blipFill>
          <a:blip r:embed="rId2">
            <a:alphaModFix/>
          </a:blip>
          <a:stretch>
            <a:fillRect/>
          </a:stretch>
        </a:blipFill>
        <a:effectLst/>
      </p:bgPr>
    </p:bg>
    <p:spTree>
      <p:nvGrpSpPr>
        <p:cNvPr id="1" name="Shape 125"/>
        <p:cNvGrpSpPr/>
        <p:nvPr/>
      </p:nvGrpSpPr>
      <p:grpSpPr>
        <a:xfrm>
          <a:off x="0" y="0"/>
          <a:ext cx="0" cy="0"/>
          <a:chOff x="0" y="0"/>
          <a:chExt cx="0" cy="0"/>
        </a:xfrm>
      </p:grpSpPr>
      <p:sp>
        <p:nvSpPr>
          <p:cNvPr id="126" name="Google Shape;126;g3e5e73cdfb3_0_29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27" name="Google Shape;127;g3e5e73cdfb3_0_296"/>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ubtitle &amp; Content 3">
  <p:cSld name="2_Title, Subtitle &amp; Content 2_2">
    <p:bg>
      <p:bgPr>
        <a:blipFill>
          <a:blip r:embed="rId2">
            <a:alphaModFix/>
          </a:blip>
          <a:stretch>
            <a:fillRect/>
          </a:stretch>
        </a:blipFill>
        <a:effectLst/>
      </p:bgPr>
    </p:bg>
    <p:spTree>
      <p:nvGrpSpPr>
        <p:cNvPr id="1" name="Shape 128"/>
        <p:cNvGrpSpPr/>
        <p:nvPr/>
      </p:nvGrpSpPr>
      <p:grpSpPr>
        <a:xfrm>
          <a:off x="0" y="0"/>
          <a:ext cx="0" cy="0"/>
          <a:chOff x="0" y="0"/>
          <a:chExt cx="0" cy="0"/>
        </a:xfrm>
      </p:grpSpPr>
      <p:sp>
        <p:nvSpPr>
          <p:cNvPr id="129" name="Google Shape;129;g3e5e73cdfb3_0_299"/>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30" name="Google Shape;130;g3e5e73cdfb3_0_29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1" name="Google Shape;131;g3e5e73cdfb3_0_299"/>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ubtitle &amp; Content 4">
  <p:cSld name="2_Title, Subtitle &amp; Content 2_3">
    <p:bg>
      <p:bgPr>
        <a:blipFill>
          <a:blip r:embed="rId2">
            <a:alphaModFix/>
          </a:blip>
          <a:stretch>
            <a:fillRect/>
          </a:stretch>
        </a:blipFill>
        <a:effectLst/>
      </p:bgPr>
    </p:bg>
    <p:spTree>
      <p:nvGrpSpPr>
        <p:cNvPr id="1" name="Shape 132"/>
        <p:cNvGrpSpPr/>
        <p:nvPr/>
      </p:nvGrpSpPr>
      <p:grpSpPr>
        <a:xfrm>
          <a:off x="0" y="0"/>
          <a:ext cx="0" cy="0"/>
          <a:chOff x="0" y="0"/>
          <a:chExt cx="0" cy="0"/>
        </a:xfrm>
      </p:grpSpPr>
      <p:sp>
        <p:nvSpPr>
          <p:cNvPr id="133" name="Google Shape;133;g3e5e73cdfb3_0_303"/>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34" name="Google Shape;134;g3e5e73cdfb3_0_30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5" name="Google Shape;135;g3e5e73cdfb3_0_303"/>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ubtitle &amp; Content 5">
  <p:cSld name="2_Title, Subtitle &amp; Content 2_4">
    <p:bg>
      <p:bgPr>
        <a:blipFill>
          <a:blip r:embed="rId2">
            <a:alphaModFix/>
          </a:blip>
          <a:stretch>
            <a:fillRect/>
          </a:stretch>
        </a:blipFill>
        <a:effectLst/>
      </p:bgPr>
    </p:bg>
    <p:spTree>
      <p:nvGrpSpPr>
        <p:cNvPr id="1" name="Shape 136"/>
        <p:cNvGrpSpPr/>
        <p:nvPr/>
      </p:nvGrpSpPr>
      <p:grpSpPr>
        <a:xfrm>
          <a:off x="0" y="0"/>
          <a:ext cx="0" cy="0"/>
          <a:chOff x="0" y="0"/>
          <a:chExt cx="0" cy="0"/>
        </a:xfrm>
      </p:grpSpPr>
      <p:sp>
        <p:nvSpPr>
          <p:cNvPr id="137" name="Google Shape;137;g3e5e73cdfb3_0_30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38" name="Google Shape;138;g3e5e73cdfb3_0_30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9" name="Google Shape;139;g3e5e73cdfb3_0_30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ubtitle &amp; Content 6">
  <p:cSld name="2_Title, Subtitle &amp; Content 2_5">
    <p:bg>
      <p:bgPr>
        <a:blipFill>
          <a:blip r:embed="rId2">
            <a:alphaModFix/>
          </a:blip>
          <a:stretch>
            <a:fillRect/>
          </a:stretch>
        </a:blipFill>
        <a:effectLst/>
      </p:bgPr>
    </p:bg>
    <p:spTree>
      <p:nvGrpSpPr>
        <p:cNvPr id="1" name="Shape 140"/>
        <p:cNvGrpSpPr/>
        <p:nvPr/>
      </p:nvGrpSpPr>
      <p:grpSpPr>
        <a:xfrm>
          <a:off x="0" y="0"/>
          <a:ext cx="0" cy="0"/>
          <a:chOff x="0" y="0"/>
          <a:chExt cx="0" cy="0"/>
        </a:xfrm>
      </p:grpSpPr>
      <p:sp>
        <p:nvSpPr>
          <p:cNvPr id="141" name="Google Shape;141;g3e5e73cdfb3_0_311"/>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42" name="Google Shape;142;g3e5e73cdfb3_0_31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43" name="Google Shape;143;g3e5e73cdfb3_0_311"/>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ubtitle &amp; Content 7">
  <p:cSld name="2_Title, Subtitle &amp; Content 2_6">
    <p:bg>
      <p:bgPr>
        <a:blipFill>
          <a:blip r:embed="rId2">
            <a:alphaModFix/>
          </a:blip>
          <a:stretch>
            <a:fillRect/>
          </a:stretch>
        </a:blipFill>
        <a:effectLst/>
      </p:bgPr>
    </p:bg>
    <p:spTree>
      <p:nvGrpSpPr>
        <p:cNvPr id="1" name="Shape 144"/>
        <p:cNvGrpSpPr/>
        <p:nvPr/>
      </p:nvGrpSpPr>
      <p:grpSpPr>
        <a:xfrm>
          <a:off x="0" y="0"/>
          <a:ext cx="0" cy="0"/>
          <a:chOff x="0" y="0"/>
          <a:chExt cx="0" cy="0"/>
        </a:xfrm>
      </p:grpSpPr>
      <p:sp>
        <p:nvSpPr>
          <p:cNvPr id="145" name="Google Shape;145;g3e5e73cdfb3_0_315"/>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46" name="Google Shape;146;g3e5e73cdfb3_0_31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47" name="Google Shape;147;g3e5e73cdfb3_0_315"/>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ubtitle &amp; Content 8">
  <p:cSld name="2_Title, Subtitle &amp; Content 2_7">
    <p:bg>
      <p:bgPr>
        <a:blipFill>
          <a:blip r:embed="rId2">
            <a:alphaModFix/>
          </a:blip>
          <a:stretch>
            <a:fillRect/>
          </a:stretch>
        </a:blipFill>
        <a:effectLst/>
      </p:bgPr>
    </p:bg>
    <p:spTree>
      <p:nvGrpSpPr>
        <p:cNvPr id="1" name="Shape 148"/>
        <p:cNvGrpSpPr/>
        <p:nvPr/>
      </p:nvGrpSpPr>
      <p:grpSpPr>
        <a:xfrm>
          <a:off x="0" y="0"/>
          <a:ext cx="0" cy="0"/>
          <a:chOff x="0" y="0"/>
          <a:chExt cx="0" cy="0"/>
        </a:xfrm>
      </p:grpSpPr>
      <p:sp>
        <p:nvSpPr>
          <p:cNvPr id="149" name="Google Shape;149;g3e5e73cdfb3_0_319"/>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0" name="Google Shape;150;g3e5e73cdfb3_0_31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51" name="Google Shape;151;g3e5e73cdfb3_0_319"/>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ubtitle &amp; Content 9">
  <p:cSld name="2_Title, Subtitle &amp; Content 2_8">
    <p:bg>
      <p:bgPr>
        <a:blipFill>
          <a:blip r:embed="rId2">
            <a:alphaModFix/>
          </a:blip>
          <a:stretch>
            <a:fillRect/>
          </a:stretch>
        </a:blipFill>
        <a:effectLst/>
      </p:bgPr>
    </p:bg>
    <p:spTree>
      <p:nvGrpSpPr>
        <p:cNvPr id="1" name="Shape 152"/>
        <p:cNvGrpSpPr/>
        <p:nvPr/>
      </p:nvGrpSpPr>
      <p:grpSpPr>
        <a:xfrm>
          <a:off x="0" y="0"/>
          <a:ext cx="0" cy="0"/>
          <a:chOff x="0" y="0"/>
          <a:chExt cx="0" cy="0"/>
        </a:xfrm>
      </p:grpSpPr>
      <p:sp>
        <p:nvSpPr>
          <p:cNvPr id="153" name="Google Shape;153;g3e5e73cdfb3_0_323"/>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4" name="Google Shape;154;g3e5e73cdfb3_0_32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55" name="Google Shape;155;g3e5e73cdfb3_0_323"/>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ubtitle &amp; Content 10">
  <p:cSld name="2_Title, Subtitle &amp; Content 2_9">
    <p:bg>
      <p:bgPr>
        <a:blipFill>
          <a:blip r:embed="rId2">
            <a:alphaModFix/>
          </a:blip>
          <a:stretch>
            <a:fillRect/>
          </a:stretch>
        </a:blipFill>
        <a:effectLst/>
      </p:bgPr>
    </p:bg>
    <p:spTree>
      <p:nvGrpSpPr>
        <p:cNvPr id="1" name="Shape 156"/>
        <p:cNvGrpSpPr/>
        <p:nvPr/>
      </p:nvGrpSpPr>
      <p:grpSpPr>
        <a:xfrm>
          <a:off x="0" y="0"/>
          <a:ext cx="0" cy="0"/>
          <a:chOff x="0" y="0"/>
          <a:chExt cx="0" cy="0"/>
        </a:xfrm>
      </p:grpSpPr>
      <p:sp>
        <p:nvSpPr>
          <p:cNvPr id="157" name="Google Shape;157;g3e5e73cdfb3_0_32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8" name="Google Shape;158;g3e5e73cdfb3_0_32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59" name="Google Shape;159;g3e5e73cdfb3_0_32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ubtitle &amp; Content 11">
  <p:cSld name="2_Title, Subtitle &amp; Content 2_10">
    <p:bg>
      <p:bgPr>
        <a:blipFill>
          <a:blip r:embed="rId2">
            <a:alphaModFix/>
          </a:blip>
          <a:stretch>
            <a:fillRect/>
          </a:stretch>
        </a:blipFill>
        <a:effectLst/>
      </p:bgPr>
    </p:bg>
    <p:spTree>
      <p:nvGrpSpPr>
        <p:cNvPr id="1" name="Shape 160"/>
        <p:cNvGrpSpPr/>
        <p:nvPr/>
      </p:nvGrpSpPr>
      <p:grpSpPr>
        <a:xfrm>
          <a:off x="0" y="0"/>
          <a:ext cx="0" cy="0"/>
          <a:chOff x="0" y="0"/>
          <a:chExt cx="0" cy="0"/>
        </a:xfrm>
      </p:grpSpPr>
      <p:sp>
        <p:nvSpPr>
          <p:cNvPr id="161" name="Google Shape;161;g3e5e73cdfb3_0_331"/>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62" name="Google Shape;162;g3e5e73cdfb3_0_33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63" name="Google Shape;163;g3e5e73cdfb3_0_331"/>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ubtitle &amp; Content 12">
  <p:cSld name="2_Title, Subtitle &amp; Content 2_11">
    <p:bg>
      <p:bgPr>
        <a:blipFill>
          <a:blip r:embed="rId2">
            <a:alphaModFix/>
          </a:blip>
          <a:stretch>
            <a:fillRect/>
          </a:stretch>
        </a:blipFill>
        <a:effectLst/>
      </p:bgPr>
    </p:bg>
    <p:spTree>
      <p:nvGrpSpPr>
        <p:cNvPr id="1" name="Shape 164"/>
        <p:cNvGrpSpPr/>
        <p:nvPr/>
      </p:nvGrpSpPr>
      <p:grpSpPr>
        <a:xfrm>
          <a:off x="0" y="0"/>
          <a:ext cx="0" cy="0"/>
          <a:chOff x="0" y="0"/>
          <a:chExt cx="0" cy="0"/>
        </a:xfrm>
      </p:grpSpPr>
      <p:sp>
        <p:nvSpPr>
          <p:cNvPr id="165" name="Google Shape;165;g3e5e73cdfb3_0_335"/>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66" name="Google Shape;166;g3e5e73cdfb3_0_33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67" name="Google Shape;167;g3e5e73cdfb3_0_335"/>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ubtitle &amp; Content 13">
  <p:cSld name="2_Title, Subtitle &amp; Content 2_12">
    <p:bg>
      <p:bgPr>
        <a:blipFill>
          <a:blip r:embed="rId2">
            <a:alphaModFix/>
          </a:blip>
          <a:stretch>
            <a:fillRect/>
          </a:stretch>
        </a:blipFill>
        <a:effectLst/>
      </p:bgPr>
    </p:bg>
    <p:spTree>
      <p:nvGrpSpPr>
        <p:cNvPr id="1" name="Shape 168"/>
        <p:cNvGrpSpPr/>
        <p:nvPr/>
      </p:nvGrpSpPr>
      <p:grpSpPr>
        <a:xfrm>
          <a:off x="0" y="0"/>
          <a:ext cx="0" cy="0"/>
          <a:chOff x="0" y="0"/>
          <a:chExt cx="0" cy="0"/>
        </a:xfrm>
      </p:grpSpPr>
      <p:sp>
        <p:nvSpPr>
          <p:cNvPr id="169" name="Google Shape;169;g3e5e73cdfb3_0_339"/>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70" name="Google Shape;170;g3e5e73cdfb3_0_33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71" name="Google Shape;171;g3e5e73cdfb3_0_339"/>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2 Lines &amp; Content">
  <p:cSld name="Title 2 Lines &amp; Content">
    <p:bg>
      <p:bgPr>
        <a:blipFill>
          <a:blip r:embed="rId2">
            <a:alphaModFix/>
          </a:blip>
          <a:stretch>
            <a:fillRect/>
          </a:stretch>
        </a:blipFill>
        <a:effectLst/>
      </p:bgPr>
    </p:bg>
    <p:spTree>
      <p:nvGrpSpPr>
        <p:cNvPr id="1" name="Shape 172"/>
        <p:cNvGrpSpPr/>
        <p:nvPr/>
      </p:nvGrpSpPr>
      <p:grpSpPr>
        <a:xfrm>
          <a:off x="0" y="0"/>
          <a:ext cx="0" cy="0"/>
          <a:chOff x="0" y="0"/>
          <a:chExt cx="0" cy="0"/>
        </a:xfrm>
      </p:grpSpPr>
      <p:sp>
        <p:nvSpPr>
          <p:cNvPr id="173" name="Google Shape;173;g3e5e73cdfb3_0_343"/>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4" name="Google Shape;174;g3e5e73cdfb3_0_343"/>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75" name="Google Shape;175;g3e5e73cdfb3_0_34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ubtitle &amp; Content 14">
  <p:cSld name="2_Title, Subtitle &amp; Content 2_13">
    <p:bg>
      <p:bgPr>
        <a:blipFill>
          <a:blip r:embed="rId2">
            <a:alphaModFix/>
          </a:blip>
          <a:stretch>
            <a:fillRect/>
          </a:stretch>
        </a:blipFill>
        <a:effectLst/>
      </p:bgPr>
    </p:bg>
    <p:spTree>
      <p:nvGrpSpPr>
        <p:cNvPr id="1" name="Shape 176"/>
        <p:cNvGrpSpPr/>
        <p:nvPr/>
      </p:nvGrpSpPr>
      <p:grpSpPr>
        <a:xfrm>
          <a:off x="0" y="0"/>
          <a:ext cx="0" cy="0"/>
          <a:chOff x="0" y="0"/>
          <a:chExt cx="0" cy="0"/>
        </a:xfrm>
      </p:grpSpPr>
      <p:sp>
        <p:nvSpPr>
          <p:cNvPr id="177" name="Google Shape;177;g3e5e73cdfb3_0_34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78" name="Google Shape;178;g3e5e73cdfb3_0_34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79" name="Google Shape;179;g3e5e73cdfb3_0_34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ubtitle &amp; Content 1 1">
  <p:cSld name="2_Title, Subtitle &amp; Content_1">
    <p:bg>
      <p:bgPr>
        <a:blipFill>
          <a:blip r:embed="rId2">
            <a:alphaModFix/>
          </a:blip>
          <a:stretch>
            <a:fillRect/>
          </a:stretch>
        </a:blipFill>
        <a:effectLst/>
      </p:bgPr>
    </p:bg>
    <p:spTree>
      <p:nvGrpSpPr>
        <p:cNvPr id="1" name="Shape 180"/>
        <p:cNvGrpSpPr/>
        <p:nvPr/>
      </p:nvGrpSpPr>
      <p:grpSpPr>
        <a:xfrm>
          <a:off x="0" y="0"/>
          <a:ext cx="0" cy="0"/>
          <a:chOff x="0" y="0"/>
          <a:chExt cx="0" cy="0"/>
        </a:xfrm>
      </p:grpSpPr>
      <p:sp>
        <p:nvSpPr>
          <p:cNvPr id="181" name="Google Shape;181;g3e5e73cdfb3_0_351"/>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82" name="Google Shape;182;g3e5e73cdfb3_0_35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83" name="Google Shape;183;g3e5e73cdfb3_0_351"/>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84" name="Google Shape;184;g3e5e73cdfb3_0_351"/>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ubtitle &amp; Content 15">
  <p:cSld name="2_Title, Subtitle &amp; Content 2_14">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g3e5e73cdfb3_0_356"/>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87" name="Google Shape;187;g3e5e73cdfb3_0_35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88" name="Google Shape;188;g3e5e73cdfb3_0_356"/>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ubtitle &amp; Content 16">
  <p:cSld name="2_Title, Subtitle &amp; Content 2_15">
    <p:bg>
      <p:bgPr>
        <a:blipFill>
          <a:blip r:embed="rId2">
            <a:alphaModFix/>
          </a:blip>
          <a:stretch>
            <a:fillRect/>
          </a:stretch>
        </a:blipFill>
        <a:effectLst/>
      </p:bgPr>
    </p:bg>
    <p:spTree>
      <p:nvGrpSpPr>
        <p:cNvPr id="1" name="Shape 189"/>
        <p:cNvGrpSpPr/>
        <p:nvPr/>
      </p:nvGrpSpPr>
      <p:grpSpPr>
        <a:xfrm>
          <a:off x="0" y="0"/>
          <a:ext cx="0" cy="0"/>
          <a:chOff x="0" y="0"/>
          <a:chExt cx="0" cy="0"/>
        </a:xfrm>
      </p:grpSpPr>
      <p:sp>
        <p:nvSpPr>
          <p:cNvPr id="190" name="Google Shape;190;g3e5e73cdfb3_0_360"/>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1" name="Google Shape;191;g3e5e73cdfb3_0_36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92" name="Google Shape;192;g3e5e73cdfb3_0_36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ubtitle &amp; Content 17">
  <p:cSld name="2_Title, Subtitle &amp; Content 2_16">
    <p:bg>
      <p:bgPr>
        <a:blipFill>
          <a:blip r:embed="rId2">
            <a:alphaModFix/>
          </a:blip>
          <a:stretch>
            <a:fillRect/>
          </a:stretch>
        </a:blipFill>
        <a:effectLst/>
      </p:bgPr>
    </p:bg>
    <p:spTree>
      <p:nvGrpSpPr>
        <p:cNvPr id="1" name="Shape 193"/>
        <p:cNvGrpSpPr/>
        <p:nvPr/>
      </p:nvGrpSpPr>
      <p:grpSpPr>
        <a:xfrm>
          <a:off x="0" y="0"/>
          <a:ext cx="0" cy="0"/>
          <a:chOff x="0" y="0"/>
          <a:chExt cx="0" cy="0"/>
        </a:xfrm>
      </p:grpSpPr>
      <p:sp>
        <p:nvSpPr>
          <p:cNvPr id="194" name="Google Shape;194;g3e5e73cdfb3_0_364"/>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5" name="Google Shape;195;g3e5e73cdfb3_0_36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96" name="Google Shape;196;g3e5e73cdfb3_0_364"/>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ubtitle &amp; Content 18">
  <p:cSld name="2_Title, Subtitle &amp; Content 3">
    <p:bg>
      <p:bgPr>
        <a:blipFill>
          <a:blip r:embed="rId2">
            <a:alphaModFix/>
          </a:blip>
          <a:stretch>
            <a:fillRect/>
          </a:stretch>
        </a:blipFill>
        <a:effectLst/>
      </p:bgPr>
    </p:bg>
    <p:spTree>
      <p:nvGrpSpPr>
        <p:cNvPr id="1" name="Shape 197"/>
        <p:cNvGrpSpPr/>
        <p:nvPr/>
      </p:nvGrpSpPr>
      <p:grpSpPr>
        <a:xfrm>
          <a:off x="0" y="0"/>
          <a:ext cx="0" cy="0"/>
          <a:chOff x="0" y="0"/>
          <a:chExt cx="0" cy="0"/>
        </a:xfrm>
      </p:grpSpPr>
      <p:sp>
        <p:nvSpPr>
          <p:cNvPr id="198" name="Google Shape;198;g3e5e73cdfb3_0_368"/>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99" name="Google Shape;199;g3e5e73cdfb3_0_368"/>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ubtitle &amp; Content 19">
  <p:cSld name="2_Title, Subtitle &amp; Content 2_17">
    <p:bg>
      <p:bgPr>
        <a:blipFill>
          <a:blip r:embed="rId2">
            <a:alphaModFix/>
          </a:blip>
          <a:stretch>
            <a:fillRect/>
          </a:stretch>
        </a:blipFill>
        <a:effectLst/>
      </p:bgPr>
    </p:bg>
    <p:spTree>
      <p:nvGrpSpPr>
        <p:cNvPr id="1" name="Shape 200"/>
        <p:cNvGrpSpPr/>
        <p:nvPr/>
      </p:nvGrpSpPr>
      <p:grpSpPr>
        <a:xfrm>
          <a:off x="0" y="0"/>
          <a:ext cx="0" cy="0"/>
          <a:chOff x="0" y="0"/>
          <a:chExt cx="0" cy="0"/>
        </a:xfrm>
      </p:grpSpPr>
      <p:sp>
        <p:nvSpPr>
          <p:cNvPr id="201" name="Google Shape;201;g3e5e73cdfb3_0_371"/>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02" name="Google Shape;202;g3e5e73cdfb3_0_37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03" name="Google Shape;203;g3e5e73cdfb3_0_371"/>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ubtitle &amp; Content 20">
  <p:cSld name="2_Title, Subtitle &amp; Content 2_18">
    <p:bg>
      <p:bgPr>
        <a:blipFill>
          <a:blip r:embed="rId2">
            <a:alphaModFix/>
          </a:blip>
          <a:stretch>
            <a:fillRect/>
          </a:stretch>
        </a:blipFill>
        <a:effectLst/>
      </p:bgPr>
    </p:bg>
    <p:spTree>
      <p:nvGrpSpPr>
        <p:cNvPr id="1" name="Shape 204"/>
        <p:cNvGrpSpPr/>
        <p:nvPr/>
      </p:nvGrpSpPr>
      <p:grpSpPr>
        <a:xfrm>
          <a:off x="0" y="0"/>
          <a:ext cx="0" cy="0"/>
          <a:chOff x="0" y="0"/>
          <a:chExt cx="0" cy="0"/>
        </a:xfrm>
      </p:grpSpPr>
      <p:sp>
        <p:nvSpPr>
          <p:cNvPr id="205" name="Google Shape;205;g3e5e73cdfb3_0_375"/>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06" name="Google Shape;206;g3e5e73cdfb3_0_37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07" name="Google Shape;207;g3e5e73cdfb3_0_375"/>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Subtitle &amp; Content 21">
  <p:cSld name="2_Title, Subtitle &amp; Content_2">
    <p:bg>
      <p:bgPr>
        <a:blipFill>
          <a:blip r:embed="rId2">
            <a:alphaModFix/>
          </a:blip>
          <a:stretch>
            <a:fillRect/>
          </a:stretch>
        </a:blipFill>
        <a:effectLst/>
      </p:bgPr>
    </p:bg>
    <p:spTree>
      <p:nvGrpSpPr>
        <p:cNvPr id="1" name="Shape 208"/>
        <p:cNvGrpSpPr/>
        <p:nvPr/>
      </p:nvGrpSpPr>
      <p:grpSpPr>
        <a:xfrm>
          <a:off x="0" y="0"/>
          <a:ext cx="0" cy="0"/>
          <a:chOff x="0" y="0"/>
          <a:chExt cx="0" cy="0"/>
        </a:xfrm>
      </p:grpSpPr>
      <p:sp>
        <p:nvSpPr>
          <p:cNvPr id="209" name="Google Shape;209;g3e5e73cdfb3_0_379"/>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10" name="Google Shape;210;g3e5e73cdfb3_0_37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11" name="Google Shape;211;g3e5e73cdfb3_0_379"/>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ubtitle &amp; Content 22">
  <p:cSld name="2_Title, Subtitle &amp; Content_3">
    <p:bg>
      <p:bgPr>
        <a:blipFill>
          <a:blip r:embed="rId2">
            <a:alphaModFix/>
          </a:blip>
          <a:stretch>
            <a:fillRect/>
          </a:stretch>
        </a:blipFill>
        <a:effectLst/>
      </p:bgPr>
    </p:bg>
    <p:spTree>
      <p:nvGrpSpPr>
        <p:cNvPr id="1" name="Shape 212"/>
        <p:cNvGrpSpPr/>
        <p:nvPr/>
      </p:nvGrpSpPr>
      <p:grpSpPr>
        <a:xfrm>
          <a:off x="0" y="0"/>
          <a:ext cx="0" cy="0"/>
          <a:chOff x="0" y="0"/>
          <a:chExt cx="0" cy="0"/>
        </a:xfrm>
      </p:grpSpPr>
      <p:sp>
        <p:nvSpPr>
          <p:cNvPr id="213" name="Google Shape;213;g3e5e73cdfb3_0_383"/>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14" name="Google Shape;214;g3e5e73cdfb3_0_38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15" name="Google Shape;215;g3e5e73cdfb3_0_383"/>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ubtitle &amp; Content 23">
  <p:cSld name="2_Title, Subtitle &amp; Content 2_19">
    <p:bg>
      <p:bgPr>
        <a:blipFill>
          <a:blip r:embed="rId2">
            <a:alphaModFix/>
          </a:blip>
          <a:stretch>
            <a:fillRect/>
          </a:stretch>
        </a:blipFill>
        <a:effectLst/>
      </p:bgPr>
    </p:bg>
    <p:spTree>
      <p:nvGrpSpPr>
        <p:cNvPr id="1" name="Shape 216"/>
        <p:cNvGrpSpPr/>
        <p:nvPr/>
      </p:nvGrpSpPr>
      <p:grpSpPr>
        <a:xfrm>
          <a:off x="0" y="0"/>
          <a:ext cx="0" cy="0"/>
          <a:chOff x="0" y="0"/>
          <a:chExt cx="0" cy="0"/>
        </a:xfrm>
      </p:grpSpPr>
      <p:sp>
        <p:nvSpPr>
          <p:cNvPr id="217" name="Google Shape;217;g3e5e73cdfb3_0_38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18" name="Google Shape;218;g3e5e73cdfb3_0_38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19" name="Google Shape;219;g3e5e73cdfb3_0_38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ubtitle &amp; Content 24">
  <p:cSld name="2_Title, Subtitle &amp; Content_4">
    <p:bg>
      <p:bgPr>
        <a:blipFill>
          <a:blip r:embed="rId2">
            <a:alphaModFix/>
          </a:blip>
          <a:stretch>
            <a:fillRect/>
          </a:stretch>
        </a:blipFill>
        <a:effectLst/>
      </p:bgPr>
    </p:bg>
    <p:spTree>
      <p:nvGrpSpPr>
        <p:cNvPr id="1" name="Shape 220"/>
        <p:cNvGrpSpPr/>
        <p:nvPr/>
      </p:nvGrpSpPr>
      <p:grpSpPr>
        <a:xfrm>
          <a:off x="0" y="0"/>
          <a:ext cx="0" cy="0"/>
          <a:chOff x="0" y="0"/>
          <a:chExt cx="0" cy="0"/>
        </a:xfrm>
      </p:grpSpPr>
      <p:sp>
        <p:nvSpPr>
          <p:cNvPr id="221" name="Google Shape;221;g3e5e73cdfb3_0_39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22" name="Google Shape;222;g3e5e73cdfb3_0_391"/>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ubtitle &amp; Content 1 2">
  <p:cSld name="1_Title, Subtitle &amp; Content">
    <p:bg>
      <p:bgPr>
        <a:blipFill>
          <a:blip r:embed="rId2">
            <a:alphaModFix/>
          </a:blip>
          <a:stretch>
            <a:fillRect/>
          </a:stretch>
        </a:blipFill>
        <a:effectLst/>
      </p:bgPr>
    </p:bg>
    <p:spTree>
      <p:nvGrpSpPr>
        <p:cNvPr id="1" name="Shape 223"/>
        <p:cNvGrpSpPr/>
        <p:nvPr/>
      </p:nvGrpSpPr>
      <p:grpSpPr>
        <a:xfrm>
          <a:off x="0" y="0"/>
          <a:ext cx="0" cy="0"/>
          <a:chOff x="0" y="0"/>
          <a:chExt cx="0" cy="0"/>
        </a:xfrm>
      </p:grpSpPr>
      <p:sp>
        <p:nvSpPr>
          <p:cNvPr id="224" name="Google Shape;224;g3e5e73cdfb3_0_394"/>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25" name="Google Shape;225;g3e5e73cdfb3_0_39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26" name="Google Shape;226;g3e5e73cdfb3_0_394"/>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27" name="Google Shape;227;g3e5e73cdfb3_0_394"/>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ubtitle &amp; Content 25">
  <p:cSld name="2_Title, Subtitle &amp; Content 2_20">
    <p:bg>
      <p:bgPr>
        <a:blipFill>
          <a:blip r:embed="rId2">
            <a:alphaModFix/>
          </a:blip>
          <a:stretch>
            <a:fillRect/>
          </a:stretch>
        </a:blipFill>
        <a:effectLst/>
      </p:bgPr>
    </p:bg>
    <p:spTree>
      <p:nvGrpSpPr>
        <p:cNvPr id="1" name="Shape 228"/>
        <p:cNvGrpSpPr/>
        <p:nvPr/>
      </p:nvGrpSpPr>
      <p:grpSpPr>
        <a:xfrm>
          <a:off x="0" y="0"/>
          <a:ext cx="0" cy="0"/>
          <a:chOff x="0" y="0"/>
          <a:chExt cx="0" cy="0"/>
        </a:xfrm>
      </p:grpSpPr>
      <p:sp>
        <p:nvSpPr>
          <p:cNvPr id="229" name="Google Shape;229;g3e5e73cdfb3_0_399"/>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30" name="Google Shape;230;g3e5e73cdfb3_0_39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31" name="Google Shape;231;g3e5e73cdfb3_0_399"/>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ubtitle &amp; Content 26">
  <p:cSld name="2_Title, Subtitle &amp; Content 2_21">
    <p:bg>
      <p:bgPr>
        <a:blipFill>
          <a:blip r:embed="rId2">
            <a:alphaModFix/>
          </a:blip>
          <a:stretch>
            <a:fillRect/>
          </a:stretch>
        </a:blipFill>
        <a:effectLst/>
      </p:bgPr>
    </p:bg>
    <p:spTree>
      <p:nvGrpSpPr>
        <p:cNvPr id="1" name="Shape 232"/>
        <p:cNvGrpSpPr/>
        <p:nvPr/>
      </p:nvGrpSpPr>
      <p:grpSpPr>
        <a:xfrm>
          <a:off x="0" y="0"/>
          <a:ext cx="0" cy="0"/>
          <a:chOff x="0" y="0"/>
          <a:chExt cx="0" cy="0"/>
        </a:xfrm>
      </p:grpSpPr>
      <p:sp>
        <p:nvSpPr>
          <p:cNvPr id="233" name="Google Shape;233;g3e5e73cdfb3_0_403"/>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34" name="Google Shape;234;g3e5e73cdfb3_0_40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35" name="Google Shape;235;g3e5e73cdfb3_0_403"/>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_Title Slide 1">
  <p:cSld name="Title Slide">
    <p:bg>
      <p:bgPr>
        <a:blipFill>
          <a:blip r:embed="rId2">
            <a:alphaModFix/>
          </a:blip>
          <a:stretch>
            <a:fillRect/>
          </a:stretch>
        </a:blipFill>
        <a:effectLst/>
      </p:bgPr>
    </p:bg>
    <p:spTree>
      <p:nvGrpSpPr>
        <p:cNvPr id="1" name="Shape 236"/>
        <p:cNvGrpSpPr/>
        <p:nvPr/>
      </p:nvGrpSpPr>
      <p:grpSpPr>
        <a:xfrm>
          <a:off x="0" y="0"/>
          <a:ext cx="0" cy="0"/>
          <a:chOff x="0" y="0"/>
          <a:chExt cx="0" cy="0"/>
        </a:xfrm>
      </p:grpSpPr>
      <p:sp>
        <p:nvSpPr>
          <p:cNvPr id="237" name="Google Shape;237;g3e5e73cdfb3_0_407"/>
          <p:cNvSpPr txBox="1">
            <a:spLocks noGrp="1"/>
          </p:cNvSpPr>
          <p:nvPr>
            <p:ph type="ctrTitle"/>
          </p:nvPr>
        </p:nvSpPr>
        <p:spPr>
          <a:xfrm>
            <a:off x="1524000" y="3077521"/>
            <a:ext cx="9144000" cy="506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38" name="Google Shape;238;g3e5e73cdfb3_0_407"/>
          <p:cNvSpPr txBox="1">
            <a:spLocks noGrp="1"/>
          </p:cNvSpPr>
          <p:nvPr>
            <p:ph type="subTitle" idx="1"/>
          </p:nvPr>
        </p:nvSpPr>
        <p:spPr>
          <a:xfrm>
            <a:off x="1524000" y="3551164"/>
            <a:ext cx="9144000" cy="411300"/>
          </a:xfrm>
          <a:prstGeom prst="rect">
            <a:avLst/>
          </a:prstGeom>
          <a:noFill/>
          <a:ln>
            <a:noFill/>
          </a:ln>
        </p:spPr>
        <p:txBody>
          <a:bodyPr spcFirstLastPara="1" wrap="square" lIns="91425" tIns="45700" rIns="91425" bIns="45700" anchor="b" anchorCtr="0">
            <a:noAutofit/>
          </a:bodyPr>
          <a:lstStyle>
            <a:lvl1pPr lvl="0" algn="l">
              <a:lnSpc>
                <a:spcPct val="90000"/>
              </a:lnSpc>
              <a:spcBef>
                <a:spcPts val="1100"/>
              </a:spcBef>
              <a:spcAft>
                <a:spcPts val="0"/>
              </a:spcAft>
              <a:buClr>
                <a:schemeClr val="dk1"/>
              </a:buClr>
              <a:buSzPts val="2300"/>
              <a:buNone/>
              <a:defRPr sz="23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9" name="Google Shape;239;g3e5e73cdfb3_0_407"/>
          <p:cNvSpPr txBox="1">
            <a:spLocks noGrp="1"/>
          </p:cNvSpPr>
          <p:nvPr>
            <p:ph type="body" idx="2"/>
          </p:nvPr>
        </p:nvSpPr>
        <p:spPr>
          <a:xfrm>
            <a:off x="2758698" y="4502475"/>
            <a:ext cx="7909200" cy="10797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100"/>
              </a:spcBef>
              <a:spcAft>
                <a:spcPts val="0"/>
              </a:spcAft>
              <a:buClr>
                <a:srgbClr val="0066CC"/>
              </a:buClr>
              <a:buSzPts val="1500"/>
              <a:buFont typeface="Arial"/>
              <a:buNone/>
              <a:defRPr sz="1500" b="0" i="0">
                <a:solidFill>
                  <a:srgbClr val="0066CC"/>
                </a:solidFill>
                <a:latin typeface="Arial"/>
                <a:ea typeface="Arial"/>
                <a:cs typeface="Arial"/>
                <a:sym typeface="Arial"/>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0" name="Google Shape;240;g3e5e73cdfb3_0_407"/>
          <p:cNvSpPr txBox="1">
            <a:spLocks noGrp="1"/>
          </p:cNvSpPr>
          <p:nvPr>
            <p:ph type="body" idx="3"/>
          </p:nvPr>
        </p:nvSpPr>
        <p:spPr>
          <a:xfrm>
            <a:off x="1482429" y="3891609"/>
            <a:ext cx="5034000" cy="496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SzPts val="2800"/>
              <a:buNone/>
              <a:defRPr sz="19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241" name="Google Shape;241;g3e5e73cdfb3_0_407"/>
          <p:cNvSpPr txBox="1">
            <a:spLocks noGrp="1"/>
          </p:cNvSpPr>
          <p:nvPr>
            <p:ph type="sldNum" idx="12"/>
          </p:nvPr>
        </p:nvSpPr>
        <p:spPr>
          <a:xfrm>
            <a:off x="11409045" y="6333134"/>
            <a:ext cx="731700" cy="5247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700" b="0" i="0" u="none" strike="noStrike" cap="none">
                <a:solidFill>
                  <a:srgbClr val="0066CC"/>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1">
  <p:cSld name="1_Section">
    <p:bg>
      <p:bgPr>
        <a:blipFill>
          <a:blip r:embed="rId2">
            <a:alphaModFix/>
          </a:blip>
          <a:stretch>
            <a:fillRect/>
          </a:stretch>
        </a:blipFill>
        <a:effectLst/>
      </p:bgPr>
    </p:bg>
    <p:spTree>
      <p:nvGrpSpPr>
        <p:cNvPr id="1" name="Shape 242"/>
        <p:cNvGrpSpPr/>
        <p:nvPr/>
      </p:nvGrpSpPr>
      <p:grpSpPr>
        <a:xfrm>
          <a:off x="0" y="0"/>
          <a:ext cx="0" cy="0"/>
          <a:chOff x="0" y="0"/>
          <a:chExt cx="0" cy="0"/>
        </a:xfrm>
      </p:grpSpPr>
      <p:sp>
        <p:nvSpPr>
          <p:cNvPr id="243" name="Google Shape;243;g3e5e73cdfb3_0_413"/>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44" name="Google Shape;244;g3e5e73cdfb3_0_41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ubtitle &amp; Content 27">
  <p:cSld name="2_Title, Subtitle &amp; Content 2_22">
    <p:bg>
      <p:bgPr>
        <a:blipFill>
          <a:blip r:embed="rId2">
            <a:alphaModFix/>
          </a:blip>
          <a:stretch>
            <a:fillRect/>
          </a:stretch>
        </a:blipFill>
        <a:effectLst/>
      </p:bgPr>
    </p:bg>
    <p:spTree>
      <p:nvGrpSpPr>
        <p:cNvPr id="1" name="Shape 245"/>
        <p:cNvGrpSpPr/>
        <p:nvPr/>
      </p:nvGrpSpPr>
      <p:grpSpPr>
        <a:xfrm>
          <a:off x="0" y="0"/>
          <a:ext cx="0" cy="0"/>
          <a:chOff x="0" y="0"/>
          <a:chExt cx="0" cy="0"/>
        </a:xfrm>
      </p:grpSpPr>
      <p:sp>
        <p:nvSpPr>
          <p:cNvPr id="246" name="Google Shape;246;g3e5e73cdfb3_0_416"/>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7" name="Google Shape;247;g3e5e73cdfb3_0_41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48" name="Google Shape;248;g3e5e73cdfb3_0_416"/>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ubtitle &amp; Content 28">
  <p:cSld name="2_Title, Subtitle &amp; Content_5">
    <p:bg>
      <p:bgPr>
        <a:blipFill>
          <a:blip r:embed="rId2">
            <a:alphaModFix/>
          </a:blip>
          <a:stretch>
            <a:fillRect/>
          </a:stretch>
        </a:blipFill>
        <a:effectLst/>
      </p:bgPr>
    </p:bg>
    <p:spTree>
      <p:nvGrpSpPr>
        <p:cNvPr id="1" name="Shape 249"/>
        <p:cNvGrpSpPr/>
        <p:nvPr/>
      </p:nvGrpSpPr>
      <p:grpSpPr>
        <a:xfrm>
          <a:off x="0" y="0"/>
          <a:ext cx="0" cy="0"/>
          <a:chOff x="0" y="0"/>
          <a:chExt cx="0" cy="0"/>
        </a:xfrm>
      </p:grpSpPr>
      <p:sp>
        <p:nvSpPr>
          <p:cNvPr id="250" name="Google Shape;250;g3e5e73cdfb3_0_42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51" name="Google Shape;251;g3e5e73cdfb3_0_420"/>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ubtitle &amp; Content 2 1">
  <p:cSld name="2_Title, Subtitle &amp; Content_2_1">
    <p:bg>
      <p:bgPr>
        <a:blipFill>
          <a:blip r:embed="rId2">
            <a:alphaModFix/>
          </a:blip>
          <a:stretch>
            <a:fillRect/>
          </a:stretch>
        </a:blipFill>
        <a:effectLst/>
      </p:bgPr>
    </p:bg>
    <p:spTree>
      <p:nvGrpSpPr>
        <p:cNvPr id="1" name="Shape 252"/>
        <p:cNvGrpSpPr/>
        <p:nvPr/>
      </p:nvGrpSpPr>
      <p:grpSpPr>
        <a:xfrm>
          <a:off x="0" y="0"/>
          <a:ext cx="0" cy="0"/>
          <a:chOff x="0" y="0"/>
          <a:chExt cx="0" cy="0"/>
        </a:xfrm>
      </p:grpSpPr>
      <p:sp>
        <p:nvSpPr>
          <p:cNvPr id="253" name="Google Shape;253;g3e5e73cdfb3_0_423"/>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54" name="Google Shape;254;g3e5e73cdfb3_0_42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55" name="Google Shape;255;g3e5e73cdfb3_0_423"/>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56" name="Google Shape;256;g3e5e73cdfb3_0_423"/>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_Title 1 Line &amp; Content 1">
  <p:cSld name="2_Title 1 Line &amp; Content">
    <p:bg>
      <p:bgPr>
        <a:blipFill>
          <a:blip r:embed="rId2">
            <a:alphaModFix/>
          </a:blip>
          <a:stretch>
            <a:fillRect/>
          </a:stretch>
        </a:blipFill>
        <a:effectLst/>
      </p:bgPr>
    </p:bg>
    <p:spTree>
      <p:nvGrpSpPr>
        <p:cNvPr id="1" name="Shape 257"/>
        <p:cNvGrpSpPr/>
        <p:nvPr/>
      </p:nvGrpSpPr>
      <p:grpSpPr>
        <a:xfrm>
          <a:off x="0" y="0"/>
          <a:ext cx="0" cy="0"/>
          <a:chOff x="0" y="0"/>
          <a:chExt cx="0" cy="0"/>
        </a:xfrm>
      </p:grpSpPr>
      <p:sp>
        <p:nvSpPr>
          <p:cNvPr id="258" name="Google Shape;258;g3e5e73cdfb3_0_428"/>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9" name="Google Shape;259;g3e5e73cdfb3_0_428"/>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60" name="Google Shape;260;g3e5e73cdfb3_0_428"/>
          <p:cNvSpPr>
            <a:spLocks noGrp="1"/>
          </p:cNvSpPr>
          <p:nvPr>
            <p:ph type="pic" idx="2"/>
          </p:nvPr>
        </p:nvSpPr>
        <p:spPr>
          <a:xfrm>
            <a:off x="971550" y="1362456"/>
            <a:ext cx="10541100" cy="4648500"/>
          </a:xfrm>
          <a:prstGeom prst="rect">
            <a:avLst/>
          </a:prstGeom>
          <a:noFill/>
          <a:ln>
            <a:noFill/>
          </a:ln>
        </p:spPr>
      </p:sp>
      <p:sp>
        <p:nvSpPr>
          <p:cNvPr id="261" name="Google Shape;261;g3e5e73cdfb3_0_428"/>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2"/>
        <p:cNvGrpSpPr/>
        <p:nvPr/>
      </p:nvGrpSpPr>
      <p:grpSpPr>
        <a:xfrm>
          <a:off x="0" y="0"/>
          <a:ext cx="0" cy="0"/>
          <a:chOff x="0" y="0"/>
          <a:chExt cx="0" cy="0"/>
        </a:xfrm>
      </p:grpSpPr>
      <p:sp>
        <p:nvSpPr>
          <p:cNvPr id="263" name="Google Shape;263;g3e5e73cdfb3_0_433"/>
          <p:cNvSpPr txBox="1">
            <a:spLocks noGrp="1"/>
          </p:cNvSpPr>
          <p:nvPr>
            <p:ph type="title"/>
          </p:nvPr>
        </p:nvSpPr>
        <p:spPr>
          <a:xfrm>
            <a:off x="609600" y="152400"/>
            <a:ext cx="10972800" cy="9909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4" name="Google Shape;264;g3e5e73cdfb3_0_433"/>
          <p:cNvSpPr txBox="1">
            <a:spLocks noGrp="1"/>
          </p:cNvSpPr>
          <p:nvPr>
            <p:ph type="body" idx="1"/>
          </p:nvPr>
        </p:nvSpPr>
        <p:spPr>
          <a:xfrm>
            <a:off x="609600" y="1219200"/>
            <a:ext cx="10972800" cy="4937700"/>
          </a:xfrm>
          <a:prstGeom prst="rect">
            <a:avLst/>
          </a:prstGeom>
          <a:noFill/>
          <a:ln>
            <a:noFill/>
          </a:ln>
        </p:spPr>
        <p:txBody>
          <a:bodyPr spcFirstLastPara="1" wrap="square" lIns="91425" tIns="45700" rIns="91425" bIns="45700" anchor="t" anchorCtr="0">
            <a:noAutofit/>
          </a:bodyPr>
          <a:lstStyle>
            <a:lvl1pPr marL="457200" lvl="0" indent="-311150" algn="l">
              <a:lnSpc>
                <a:spcPct val="90000"/>
              </a:lnSpc>
              <a:spcBef>
                <a:spcPts val="700"/>
              </a:spcBef>
              <a:spcAft>
                <a:spcPts val="0"/>
              </a:spcAft>
              <a:buSzPts val="1300"/>
              <a:buChar char="•"/>
              <a:defRPr/>
            </a:lvl1pPr>
            <a:lvl2pPr marL="914400" lvl="1" indent="-311150" algn="l">
              <a:lnSpc>
                <a:spcPct val="90000"/>
              </a:lnSpc>
              <a:spcBef>
                <a:spcPts val="500"/>
              </a:spcBef>
              <a:spcAft>
                <a:spcPts val="0"/>
              </a:spcAft>
              <a:buSzPts val="1300"/>
              <a:buChar char="•"/>
              <a:defRPr/>
            </a:lvl2pPr>
            <a:lvl3pPr marL="1371600" lvl="2" indent="-311150" algn="l">
              <a:lnSpc>
                <a:spcPct val="90000"/>
              </a:lnSpc>
              <a:spcBef>
                <a:spcPts val="500"/>
              </a:spcBef>
              <a:spcAft>
                <a:spcPts val="0"/>
              </a:spcAft>
              <a:buSzPts val="1300"/>
              <a:buChar char="•"/>
              <a:defRPr/>
            </a:lvl3pPr>
            <a:lvl4pPr marL="1828800" lvl="3" indent="-304800" algn="l">
              <a:lnSpc>
                <a:spcPct val="90000"/>
              </a:lnSpc>
              <a:spcBef>
                <a:spcPts val="400"/>
              </a:spcBef>
              <a:spcAft>
                <a:spcPts val="0"/>
              </a:spcAft>
              <a:buSzPts val="1200"/>
              <a:buChar char="•"/>
              <a:defRPr/>
            </a:lvl4pPr>
            <a:lvl5pPr marL="2286000" lvl="4" indent="-304800" algn="l">
              <a:lnSpc>
                <a:spcPct val="90000"/>
              </a:lnSpc>
              <a:spcBef>
                <a:spcPts val="300"/>
              </a:spcBef>
              <a:spcAft>
                <a:spcPts val="0"/>
              </a:spcAft>
              <a:buSzPts val="1200"/>
              <a:buChar char="•"/>
              <a:defRPr/>
            </a:lvl5pPr>
            <a:lvl6pPr marL="2743200" lvl="5" indent="-311150" algn="l">
              <a:lnSpc>
                <a:spcPct val="90000"/>
              </a:lnSpc>
              <a:spcBef>
                <a:spcPts val="300"/>
              </a:spcBef>
              <a:spcAft>
                <a:spcPts val="0"/>
              </a:spcAft>
              <a:buSzPts val="1300"/>
              <a:buChar char="•"/>
              <a:defRPr/>
            </a:lvl6pPr>
            <a:lvl7pPr marL="3200400" lvl="6" indent="-311150" algn="l">
              <a:lnSpc>
                <a:spcPct val="90000"/>
              </a:lnSpc>
              <a:spcBef>
                <a:spcPts val="300"/>
              </a:spcBef>
              <a:spcAft>
                <a:spcPts val="0"/>
              </a:spcAft>
              <a:buSzPts val="1300"/>
              <a:buChar char="•"/>
              <a:defRPr/>
            </a:lvl7pPr>
            <a:lvl8pPr marL="3657600" lvl="7" indent="-311150" algn="l">
              <a:lnSpc>
                <a:spcPct val="90000"/>
              </a:lnSpc>
              <a:spcBef>
                <a:spcPts val="300"/>
              </a:spcBef>
              <a:spcAft>
                <a:spcPts val="0"/>
              </a:spcAft>
              <a:buSzPts val="1300"/>
              <a:buChar char="•"/>
              <a:defRPr/>
            </a:lvl8pPr>
            <a:lvl9pPr marL="4114800" lvl="8" indent="-311150" algn="l">
              <a:lnSpc>
                <a:spcPct val="90000"/>
              </a:lnSpc>
              <a:spcBef>
                <a:spcPts val="300"/>
              </a:spcBef>
              <a:spcAft>
                <a:spcPts val="0"/>
              </a:spcAft>
              <a:buSzPts val="1300"/>
              <a:buChar char="•"/>
              <a:defRPr/>
            </a:lvl9pPr>
          </a:lstStyle>
          <a:p>
            <a:endParaRPr/>
          </a:p>
        </p:txBody>
      </p:sp>
      <p:sp>
        <p:nvSpPr>
          <p:cNvPr id="265" name="Google Shape;265;g3e5e73cdfb3_0_433"/>
          <p:cNvSpPr txBox="1"/>
          <p:nvPr/>
        </p:nvSpPr>
        <p:spPr>
          <a:xfrm>
            <a:off x="1048091" y="6367046"/>
            <a:ext cx="5775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sz="1600" b="0" i="0" u="none" strike="noStrike" cap="none">
                <a:solidFill>
                  <a:srgbClr val="7F7F7F"/>
                </a:solidFill>
                <a:latin typeface="Gill Sans"/>
                <a:ea typeface="Gill Sans"/>
                <a:cs typeface="Gill Sans"/>
                <a:sym typeface="Gill Sans"/>
              </a:rPr>
              <a:t>‹#›</a:t>
            </a:fld>
            <a:endParaRPr sz="1600" b="0" i="0" u="none" strike="noStrike" cap="none">
              <a:solidFill>
                <a:srgbClr val="7F7F7F"/>
              </a:solidFill>
              <a:latin typeface="Gill Sans"/>
              <a:ea typeface="Gill Sans"/>
              <a:cs typeface="Gill Sans"/>
              <a:sym typeface="Gill Sans"/>
            </a:endParaRPr>
          </a:p>
        </p:txBody>
      </p:sp>
      <p:sp>
        <p:nvSpPr>
          <p:cNvPr id="266" name="Google Shape;266;g3e5e73cdfb3_0_433"/>
          <p:cNvSpPr txBox="1">
            <a:spLocks noGrp="1"/>
          </p:cNvSpPr>
          <p:nvPr>
            <p:ph type="sldNum" idx="12"/>
          </p:nvPr>
        </p:nvSpPr>
        <p:spPr>
          <a:xfrm>
            <a:off x="11409045" y="6333134"/>
            <a:ext cx="731700" cy="5247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7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ubtitle &amp; Content 29">
  <p:cSld name="2_Title, Subtitle &amp; Content 2_23">
    <p:bg>
      <p:bgPr>
        <a:blipFill>
          <a:blip r:embed="rId2">
            <a:alphaModFix/>
          </a:blip>
          <a:stretch>
            <a:fillRect/>
          </a:stretch>
        </a:blipFill>
        <a:effectLst/>
      </p:bgPr>
    </p:bg>
    <p:spTree>
      <p:nvGrpSpPr>
        <p:cNvPr id="1" name="Shape 267"/>
        <p:cNvGrpSpPr/>
        <p:nvPr/>
      </p:nvGrpSpPr>
      <p:grpSpPr>
        <a:xfrm>
          <a:off x="0" y="0"/>
          <a:ext cx="0" cy="0"/>
          <a:chOff x="0" y="0"/>
          <a:chExt cx="0" cy="0"/>
        </a:xfrm>
      </p:grpSpPr>
      <p:sp>
        <p:nvSpPr>
          <p:cNvPr id="268" name="Google Shape;268;g3e5e73cdfb3_0_438"/>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69" name="Google Shape;269;g3e5e73cdfb3_0_438"/>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70" name="Google Shape;270;g3e5e73cdfb3_0_438"/>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Subtitle &amp; Content 30">
  <p:cSld name="2_Title, Subtitle &amp; Content_6">
    <p:bg>
      <p:bgPr>
        <a:blipFill>
          <a:blip r:embed="rId2">
            <a:alphaModFix/>
          </a:blip>
          <a:stretch>
            <a:fillRect/>
          </a:stretch>
        </a:blipFill>
        <a:effectLst/>
      </p:bgPr>
    </p:bg>
    <p:spTree>
      <p:nvGrpSpPr>
        <p:cNvPr id="1" name="Shape 271"/>
        <p:cNvGrpSpPr/>
        <p:nvPr/>
      </p:nvGrpSpPr>
      <p:grpSpPr>
        <a:xfrm>
          <a:off x="0" y="0"/>
          <a:ext cx="0" cy="0"/>
          <a:chOff x="0" y="0"/>
          <a:chExt cx="0" cy="0"/>
        </a:xfrm>
      </p:grpSpPr>
      <p:sp>
        <p:nvSpPr>
          <p:cNvPr id="272" name="Google Shape;272;g3e5e73cdfb3_0_442"/>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73" name="Google Shape;273;g3e5e73cdfb3_0_442"/>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4"/>
        <p:cNvGrpSpPr/>
        <p:nvPr/>
      </p:nvGrpSpPr>
      <p:grpSpPr>
        <a:xfrm>
          <a:off x="0" y="0"/>
          <a:ext cx="0" cy="0"/>
          <a:chOff x="0" y="0"/>
          <a:chExt cx="0" cy="0"/>
        </a:xfrm>
      </p:grpSpPr>
      <p:sp>
        <p:nvSpPr>
          <p:cNvPr id="275" name="Google Shape;275;g3e5e73cdfb3_0_445"/>
          <p:cNvSpPr txBox="1">
            <a:spLocks noGrp="1"/>
          </p:cNvSpPr>
          <p:nvPr>
            <p:ph type="ctrTitle"/>
          </p:nvPr>
        </p:nvSpPr>
        <p:spPr>
          <a:xfrm>
            <a:off x="415611" y="992767"/>
            <a:ext cx="11360700" cy="27369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276" name="Google Shape;276;g3e5e73cdfb3_0_445"/>
          <p:cNvSpPr txBox="1">
            <a:spLocks noGrp="1"/>
          </p:cNvSpPr>
          <p:nvPr>
            <p:ph type="subTitle" idx="1"/>
          </p:nvPr>
        </p:nvSpPr>
        <p:spPr>
          <a:xfrm>
            <a:off x="415600" y="3778833"/>
            <a:ext cx="11360700" cy="10569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1100"/>
              </a:spcBef>
              <a:spcAft>
                <a:spcPts val="0"/>
              </a:spcAft>
              <a:buSzPts val="3700"/>
              <a:buNone/>
              <a:defRPr sz="3700"/>
            </a:lvl1pPr>
            <a:lvl2pPr lvl="1" algn="ctr">
              <a:lnSpc>
                <a:spcPct val="100000"/>
              </a:lnSpc>
              <a:spcBef>
                <a:spcPts val="500"/>
              </a:spcBef>
              <a:spcAft>
                <a:spcPts val="0"/>
              </a:spcAft>
              <a:buSzPts val="3700"/>
              <a:buNone/>
              <a:defRPr sz="3700"/>
            </a:lvl2pPr>
            <a:lvl3pPr lvl="2" algn="ctr">
              <a:lnSpc>
                <a:spcPct val="100000"/>
              </a:lnSpc>
              <a:spcBef>
                <a:spcPts val="500"/>
              </a:spcBef>
              <a:spcAft>
                <a:spcPts val="0"/>
              </a:spcAft>
              <a:buSzPts val="3700"/>
              <a:buNone/>
              <a:defRPr sz="3700"/>
            </a:lvl3pPr>
            <a:lvl4pPr lvl="3" algn="ctr">
              <a:lnSpc>
                <a:spcPct val="100000"/>
              </a:lnSpc>
              <a:spcBef>
                <a:spcPts val="500"/>
              </a:spcBef>
              <a:spcAft>
                <a:spcPts val="0"/>
              </a:spcAft>
              <a:buSzPts val="3700"/>
              <a:buNone/>
              <a:defRPr sz="3700"/>
            </a:lvl4pPr>
            <a:lvl5pPr lvl="4" algn="ctr">
              <a:lnSpc>
                <a:spcPct val="100000"/>
              </a:lnSpc>
              <a:spcBef>
                <a:spcPts val="500"/>
              </a:spcBef>
              <a:spcAft>
                <a:spcPts val="0"/>
              </a:spcAft>
              <a:buSzPts val="3700"/>
              <a:buNone/>
              <a:defRPr sz="3700"/>
            </a:lvl5pPr>
            <a:lvl6pPr lvl="5" algn="ctr">
              <a:lnSpc>
                <a:spcPct val="100000"/>
              </a:lnSpc>
              <a:spcBef>
                <a:spcPts val="500"/>
              </a:spcBef>
              <a:spcAft>
                <a:spcPts val="0"/>
              </a:spcAft>
              <a:buSzPts val="3700"/>
              <a:buNone/>
              <a:defRPr sz="3700"/>
            </a:lvl6pPr>
            <a:lvl7pPr lvl="6" algn="ctr">
              <a:lnSpc>
                <a:spcPct val="100000"/>
              </a:lnSpc>
              <a:spcBef>
                <a:spcPts val="500"/>
              </a:spcBef>
              <a:spcAft>
                <a:spcPts val="0"/>
              </a:spcAft>
              <a:buSzPts val="3700"/>
              <a:buNone/>
              <a:defRPr sz="3700"/>
            </a:lvl7pPr>
            <a:lvl8pPr lvl="7" algn="ctr">
              <a:lnSpc>
                <a:spcPct val="100000"/>
              </a:lnSpc>
              <a:spcBef>
                <a:spcPts val="500"/>
              </a:spcBef>
              <a:spcAft>
                <a:spcPts val="0"/>
              </a:spcAft>
              <a:buSzPts val="3700"/>
              <a:buNone/>
              <a:defRPr sz="3700"/>
            </a:lvl8pPr>
            <a:lvl9pPr lvl="8" algn="ctr">
              <a:lnSpc>
                <a:spcPct val="100000"/>
              </a:lnSpc>
              <a:spcBef>
                <a:spcPts val="500"/>
              </a:spcBef>
              <a:spcAft>
                <a:spcPts val="0"/>
              </a:spcAft>
              <a:buSzPts val="3700"/>
              <a:buNone/>
              <a:defRPr sz="3700"/>
            </a:lvl9pPr>
          </a:lstStyle>
          <a:p>
            <a:endParaRPr/>
          </a:p>
        </p:txBody>
      </p:sp>
      <p:sp>
        <p:nvSpPr>
          <p:cNvPr id="277" name="Google Shape;277;g3e5e73cdfb3_0_445"/>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8"/>
        <p:cNvGrpSpPr/>
        <p:nvPr/>
      </p:nvGrpSpPr>
      <p:grpSpPr>
        <a:xfrm>
          <a:off x="0" y="0"/>
          <a:ext cx="0" cy="0"/>
          <a:chOff x="0" y="0"/>
          <a:chExt cx="0" cy="0"/>
        </a:xfrm>
      </p:grpSpPr>
      <p:sp>
        <p:nvSpPr>
          <p:cNvPr id="279" name="Google Shape;279;g3e5e73cdfb3_0_449"/>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0" name="Google Shape;280;g3e5e73cdfb3_0_449"/>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281" name="Google Shape;281;g3e5e73cdfb3_0_449"/>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Subtitle &amp; Content 31">
  <p:cSld name="2_Title, Subtitle &amp; Content_7">
    <p:bg>
      <p:bgPr>
        <a:blipFill>
          <a:blip r:embed="rId2">
            <a:alphaModFix/>
          </a:blip>
          <a:stretch>
            <a:fillRect/>
          </a:stretch>
        </a:blipFill>
        <a:effectLst/>
      </p:bgPr>
    </p:bg>
    <p:spTree>
      <p:nvGrpSpPr>
        <p:cNvPr id="1" name="Shape 282"/>
        <p:cNvGrpSpPr/>
        <p:nvPr/>
      </p:nvGrpSpPr>
      <p:grpSpPr>
        <a:xfrm>
          <a:off x="0" y="0"/>
          <a:ext cx="0" cy="0"/>
          <a:chOff x="0" y="0"/>
          <a:chExt cx="0" cy="0"/>
        </a:xfrm>
      </p:grpSpPr>
      <p:sp>
        <p:nvSpPr>
          <p:cNvPr id="283" name="Google Shape;283;g3e5e73cdfb3_0_453"/>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4" name="Google Shape;284;g3e5e73cdfb3_0_45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85" name="Google Shape;285;g3e5e73cdfb3_0_453"/>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Subtitle &amp; Content 32">
  <p:cSld name="1_Title, Subtitle &amp; Content_1">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g3e5e73cdfb3_0_45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88" name="Google Shape;288;g3e5e73cdfb3_0_457"/>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9" name="Google Shape;289;g3e5e73cdfb3_0_457"/>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ubtitle &amp; Content 33">
  <p:cSld name="1_Title, Subtitle &amp; Content_2">
    <p:bg>
      <p:bgPr>
        <a:blipFill>
          <a:blip r:embed="rId2">
            <a:alphaModFix/>
          </a:blip>
          <a:stretch>
            <a:fillRect/>
          </a:stretch>
        </a:blipFill>
        <a:effectLst/>
      </p:bgPr>
    </p:bg>
    <p:spTree>
      <p:nvGrpSpPr>
        <p:cNvPr id="1" name="Shape 290"/>
        <p:cNvGrpSpPr/>
        <p:nvPr/>
      </p:nvGrpSpPr>
      <p:grpSpPr>
        <a:xfrm>
          <a:off x="0" y="0"/>
          <a:ext cx="0" cy="0"/>
          <a:chOff x="0" y="0"/>
          <a:chExt cx="0" cy="0"/>
        </a:xfrm>
      </p:grpSpPr>
      <p:sp>
        <p:nvSpPr>
          <p:cNvPr id="291" name="Google Shape;291;g3e5e73cdfb3_0_46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92" name="Google Shape;292;g3e5e73cdfb3_0_461"/>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93" name="Google Shape;293;g3e5e73cdfb3_0_461"/>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ubtitle &amp; Content 34">
  <p:cSld name="1_Title, Subtitle &amp; Content_3">
    <p:bg>
      <p:bgPr>
        <a:blipFill>
          <a:blip r:embed="rId2">
            <a:alphaModFix/>
          </a:blip>
          <a:stretch>
            <a:fillRect/>
          </a:stretch>
        </a:blipFill>
        <a:effectLst/>
      </p:bgPr>
    </p:bg>
    <p:spTree>
      <p:nvGrpSpPr>
        <p:cNvPr id="1" name="Shape 294"/>
        <p:cNvGrpSpPr/>
        <p:nvPr/>
      </p:nvGrpSpPr>
      <p:grpSpPr>
        <a:xfrm>
          <a:off x="0" y="0"/>
          <a:ext cx="0" cy="0"/>
          <a:chOff x="0" y="0"/>
          <a:chExt cx="0" cy="0"/>
        </a:xfrm>
      </p:grpSpPr>
      <p:sp>
        <p:nvSpPr>
          <p:cNvPr id="295" name="Google Shape;295;g3e5e73cdfb3_0_46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96" name="Google Shape;296;g3e5e73cdfb3_0_465"/>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97" name="Google Shape;297;g3e5e73cdfb3_0_465"/>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Subtitle &amp; Content 36">
  <p:cSld name="2_Title, Subtitle &amp; Content_8">
    <p:bg>
      <p:bgPr>
        <a:blipFill>
          <a:blip r:embed="rId2">
            <a:alphaModFix/>
          </a:blip>
          <a:stretch>
            <a:fillRect/>
          </a:stretch>
        </a:blipFill>
        <a:effectLst/>
      </p:bgPr>
    </p:bg>
    <p:spTree>
      <p:nvGrpSpPr>
        <p:cNvPr id="1" name="Shape 298"/>
        <p:cNvGrpSpPr/>
        <p:nvPr/>
      </p:nvGrpSpPr>
      <p:grpSpPr>
        <a:xfrm>
          <a:off x="0" y="0"/>
          <a:ext cx="0" cy="0"/>
          <a:chOff x="0" y="0"/>
          <a:chExt cx="0" cy="0"/>
        </a:xfrm>
      </p:grpSpPr>
      <p:sp>
        <p:nvSpPr>
          <p:cNvPr id="299" name="Google Shape;299;g3e5e73cdfb3_0_47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00" name="Google Shape;300;g3e5e73cdfb3_0_473"/>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Subtitle &amp; Content 37">
  <p:cSld name="2_Title, Subtitle &amp; Content 2_25">
    <p:bg>
      <p:bgPr>
        <a:blipFill>
          <a:blip r:embed="rId2">
            <a:alphaModFix/>
          </a:blip>
          <a:stretch>
            <a:fillRect/>
          </a:stretch>
        </a:blipFill>
        <a:effectLst/>
      </p:bgPr>
    </p:bg>
    <p:spTree>
      <p:nvGrpSpPr>
        <p:cNvPr id="1" name="Shape 301"/>
        <p:cNvGrpSpPr/>
        <p:nvPr/>
      </p:nvGrpSpPr>
      <p:grpSpPr>
        <a:xfrm>
          <a:off x="0" y="0"/>
          <a:ext cx="0" cy="0"/>
          <a:chOff x="0" y="0"/>
          <a:chExt cx="0" cy="0"/>
        </a:xfrm>
      </p:grpSpPr>
      <p:sp>
        <p:nvSpPr>
          <p:cNvPr id="302" name="Google Shape;302;g3e5e73cdfb3_0_476"/>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03" name="Google Shape;303;g3e5e73cdfb3_0_47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04" name="Google Shape;304;g3e5e73cdfb3_0_476"/>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ubtitle &amp; Content 38">
  <p:cSld name="2_Title, Subtitle &amp; Content 2_26">
    <p:bg>
      <p:bgPr>
        <a:blipFill>
          <a:blip r:embed="rId2">
            <a:alphaModFix/>
          </a:blip>
          <a:stretch>
            <a:fillRect/>
          </a:stretch>
        </a:blipFill>
        <a:effectLst/>
      </p:bgPr>
    </p:bg>
    <p:spTree>
      <p:nvGrpSpPr>
        <p:cNvPr id="1" name="Shape 305"/>
        <p:cNvGrpSpPr/>
        <p:nvPr/>
      </p:nvGrpSpPr>
      <p:grpSpPr>
        <a:xfrm>
          <a:off x="0" y="0"/>
          <a:ext cx="0" cy="0"/>
          <a:chOff x="0" y="0"/>
          <a:chExt cx="0" cy="0"/>
        </a:xfrm>
      </p:grpSpPr>
      <p:sp>
        <p:nvSpPr>
          <p:cNvPr id="306" name="Google Shape;306;g3e5e73cdfb3_0_480"/>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07" name="Google Shape;307;g3e5e73cdfb3_0_48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08" name="Google Shape;308;g3e5e73cdfb3_0_48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ubtitle &amp; Content 11">
  <p:cSld name="Title, Subtitle &amp; Content 11">
    <p:bg>
      <p:bgPr>
        <a:blipFill>
          <a:blip r:embed="rId2">
            <a:alphaModFix/>
          </a:blip>
          <a:stretch>
            <a:fillRect/>
          </a:stretch>
        </a:blipFill>
        <a:effectLst/>
      </p:bgPr>
    </p:bg>
    <p:spTree>
      <p:nvGrpSpPr>
        <p:cNvPr id="1" name="Shape 315"/>
        <p:cNvGrpSpPr/>
        <p:nvPr/>
      </p:nvGrpSpPr>
      <p:grpSpPr>
        <a:xfrm>
          <a:off x="0" y="0"/>
          <a:ext cx="0" cy="0"/>
          <a:chOff x="0" y="0"/>
          <a:chExt cx="0" cy="0"/>
        </a:xfrm>
      </p:grpSpPr>
      <p:sp>
        <p:nvSpPr>
          <p:cNvPr id="316" name="Google Shape;316;g3cd4c832a98_0_126"/>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17" name="Google Shape;317;g3cd4c832a98_0_126"/>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00"/>
              </a:spcBef>
              <a:spcAft>
                <a:spcPts val="0"/>
              </a:spcAft>
              <a:buClr>
                <a:srgbClr val="0066CC"/>
              </a:buClr>
              <a:buSzPts val="2200"/>
              <a:buNone/>
              <a:defRPr sz="22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2900" algn="l">
              <a:lnSpc>
                <a:spcPct val="90000"/>
              </a:lnSpc>
              <a:spcBef>
                <a:spcPts val="500"/>
              </a:spcBef>
              <a:spcAft>
                <a:spcPts val="0"/>
              </a:spcAft>
              <a:buClr>
                <a:schemeClr val="dk2"/>
              </a:buClr>
              <a:buSzPts val="1800"/>
              <a:buChar char="•"/>
              <a:defRPr>
                <a:solidFill>
                  <a:schemeClr val="dk2"/>
                </a:solidFill>
              </a:defRPr>
            </a:lvl4pPr>
            <a:lvl5pPr marL="2286000" lvl="4" indent="-342900" algn="l">
              <a:lnSpc>
                <a:spcPct val="90000"/>
              </a:lnSpc>
              <a:spcBef>
                <a:spcPts val="500"/>
              </a:spcBef>
              <a:spcAft>
                <a:spcPts val="0"/>
              </a:spcAft>
              <a:buClr>
                <a:schemeClr val="dk2"/>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8" name="Google Shape;318;g3cd4c832a98_0_126"/>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Title Slide">
  <p:cSld name="Title Slide">
    <p:bg>
      <p:bgPr>
        <a:blipFill>
          <a:blip r:embed="rId2">
            <a:alphaModFix/>
          </a:blip>
          <a:stretch>
            <a:fillRect/>
          </a:stretch>
        </a:blipFill>
        <a:effectLst/>
      </p:bgPr>
    </p:bg>
    <p:spTree>
      <p:nvGrpSpPr>
        <p:cNvPr id="1" name="Shape 319"/>
        <p:cNvGrpSpPr/>
        <p:nvPr/>
      </p:nvGrpSpPr>
      <p:grpSpPr>
        <a:xfrm>
          <a:off x="0" y="0"/>
          <a:ext cx="0" cy="0"/>
          <a:chOff x="0" y="0"/>
          <a:chExt cx="0" cy="0"/>
        </a:xfrm>
      </p:grpSpPr>
      <p:sp>
        <p:nvSpPr>
          <p:cNvPr id="320" name="Google Shape;320;g3cd4c832a98_0_112"/>
          <p:cNvSpPr txBox="1">
            <a:spLocks noGrp="1"/>
          </p:cNvSpPr>
          <p:nvPr>
            <p:ph type="ctrTitle"/>
          </p:nvPr>
        </p:nvSpPr>
        <p:spPr>
          <a:xfrm>
            <a:off x="1524000" y="3077521"/>
            <a:ext cx="9144000" cy="506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g3cd4c832a98_0_112"/>
          <p:cNvSpPr txBox="1">
            <a:spLocks noGrp="1"/>
          </p:cNvSpPr>
          <p:nvPr>
            <p:ph type="subTitle" idx="1"/>
          </p:nvPr>
        </p:nvSpPr>
        <p:spPr>
          <a:xfrm>
            <a:off x="1524000" y="3551164"/>
            <a:ext cx="9144000" cy="411300"/>
          </a:xfrm>
          <a:prstGeom prst="rect">
            <a:avLst/>
          </a:prstGeom>
          <a:noFill/>
          <a:ln>
            <a:noFill/>
          </a:ln>
        </p:spPr>
        <p:txBody>
          <a:bodyPr spcFirstLastPara="1" wrap="square" lIns="91425" tIns="45700" rIns="91425" bIns="45700" anchor="b" anchorCtr="0">
            <a:noAutofit/>
          </a:bodyPr>
          <a:lstStyle>
            <a:lvl1pPr lvl="0" algn="l">
              <a:lnSpc>
                <a:spcPct val="90000"/>
              </a:lnSpc>
              <a:spcBef>
                <a:spcPts val="1000"/>
              </a:spcBef>
              <a:spcAft>
                <a:spcPts val="0"/>
              </a:spcAft>
              <a:buClr>
                <a:schemeClr val="dk1"/>
              </a:buClr>
              <a:buSzPts val="2200"/>
              <a:buNone/>
              <a:defRPr sz="22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2" name="Google Shape;322;g3cd4c832a98_0_112"/>
          <p:cNvSpPr txBox="1">
            <a:spLocks noGrp="1"/>
          </p:cNvSpPr>
          <p:nvPr>
            <p:ph type="body" idx="2"/>
          </p:nvPr>
        </p:nvSpPr>
        <p:spPr>
          <a:xfrm>
            <a:off x="2758698" y="4502475"/>
            <a:ext cx="7909200" cy="10794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1400"/>
              <a:buFont typeface="Arial"/>
              <a:buNone/>
              <a:defRPr sz="1400" b="0" i="0">
                <a:solidFill>
                  <a:srgbClr val="0066CC"/>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3" name="Google Shape;323;g3cd4c832a98_0_112"/>
          <p:cNvSpPr txBox="1">
            <a:spLocks noGrp="1"/>
          </p:cNvSpPr>
          <p:nvPr>
            <p:ph type="body" idx="3"/>
          </p:nvPr>
        </p:nvSpPr>
        <p:spPr>
          <a:xfrm>
            <a:off x="1482429" y="3891609"/>
            <a:ext cx="5034000" cy="496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18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2">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g3cd4c832a98_0_11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6" name="Google Shape;326;g3cd4c832a98_0_11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27" name="Google Shape;327;g3cd4c832a98_0_11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4">
    <p:bg>
      <p:bgPr>
        <a:blipFill>
          <a:blip r:embed="rId2">
            <a:alphaModFix/>
          </a:blip>
          <a:stretch>
            <a:fillRect/>
          </a:stretch>
        </a:blipFill>
        <a:effectLst/>
      </p:bgPr>
    </p:bg>
    <p:spTree>
      <p:nvGrpSpPr>
        <p:cNvPr id="1" name="Shape 328"/>
        <p:cNvGrpSpPr/>
        <p:nvPr/>
      </p:nvGrpSpPr>
      <p:grpSpPr>
        <a:xfrm>
          <a:off x="0" y="0"/>
          <a:ext cx="0" cy="0"/>
          <a:chOff x="0" y="0"/>
          <a:chExt cx="0" cy="0"/>
        </a:xfrm>
      </p:grpSpPr>
      <p:sp>
        <p:nvSpPr>
          <p:cNvPr id="329" name="Google Shape;329;g3cd4c832a98_0_121"/>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0" name="Google Shape;330;g3cd4c832a98_0_121"/>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31" name="Google Shape;331;g3cd4c832a98_0_121"/>
          <p:cNvSpPr txBox="1">
            <a:spLocks noGrp="1"/>
          </p:cNvSpPr>
          <p:nvPr>
            <p:ph type="body" idx="1"/>
          </p:nvPr>
        </p:nvSpPr>
        <p:spPr>
          <a:xfrm>
            <a:off x="971550"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2" name="Google Shape;332;g3cd4c832a98_0_121"/>
          <p:cNvSpPr txBox="1">
            <a:spLocks noGrp="1"/>
          </p:cNvSpPr>
          <p:nvPr>
            <p:ph type="body" idx="2"/>
          </p:nvPr>
        </p:nvSpPr>
        <p:spPr>
          <a:xfrm>
            <a:off x="6359096"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Subtitle &amp; Content 22">
  <p:cSld name="2_Title, Subtitle &amp; Content_3">
    <p:bg>
      <p:bgPr>
        <a:blipFill>
          <a:blip r:embed="rId2">
            <a:alphaModFix/>
          </a:blip>
          <a:stretch>
            <a:fillRect/>
          </a:stretch>
        </a:blipFill>
        <a:effectLst/>
      </p:bgPr>
    </p:bg>
    <p:spTree>
      <p:nvGrpSpPr>
        <p:cNvPr id="1" name="Shape 333"/>
        <p:cNvGrpSpPr/>
        <p:nvPr/>
      </p:nvGrpSpPr>
      <p:grpSpPr>
        <a:xfrm>
          <a:off x="0" y="0"/>
          <a:ext cx="0" cy="0"/>
          <a:chOff x="0" y="0"/>
          <a:chExt cx="0" cy="0"/>
        </a:xfrm>
      </p:grpSpPr>
      <p:sp>
        <p:nvSpPr>
          <p:cNvPr id="334" name="Google Shape;334;g3cd4c832a98_0_130"/>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5" name="Google Shape;335;g3cd4c832a98_0_13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36" name="Google Shape;336;g3cd4c832a98_0_13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p:cSld name="1_Section">
    <p:bg>
      <p:bgPr>
        <a:blipFill>
          <a:blip r:embed="rId2">
            <a:alphaModFix/>
          </a:blip>
          <a:stretch>
            <a:fillRect/>
          </a:stretch>
        </a:blipFill>
        <a:effectLst/>
      </p:bgPr>
    </p:bg>
    <p:spTree>
      <p:nvGrpSpPr>
        <p:cNvPr id="1" name="Shape 337"/>
        <p:cNvGrpSpPr/>
        <p:nvPr/>
      </p:nvGrpSpPr>
      <p:grpSpPr>
        <a:xfrm>
          <a:off x="0" y="0"/>
          <a:ext cx="0" cy="0"/>
          <a:chOff x="0" y="0"/>
          <a:chExt cx="0" cy="0"/>
        </a:xfrm>
      </p:grpSpPr>
      <p:sp>
        <p:nvSpPr>
          <p:cNvPr id="338" name="Google Shape;338;g3cd4c832a98_0_134"/>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g3cd4c832a98_0_134"/>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p:bg>
      <p:bgPr>
        <a:blipFill>
          <a:blip r:embed="rId2">
            <a:alphaModFix/>
          </a:blip>
          <a:stretch>
            <a:fillRect/>
          </a:stretch>
        </a:blipFill>
        <a:effectLst/>
      </p:bgPr>
    </p:bg>
    <p:spTree>
      <p:nvGrpSpPr>
        <p:cNvPr id="1" name="Shape 340"/>
        <p:cNvGrpSpPr/>
        <p:nvPr/>
      </p:nvGrpSpPr>
      <p:grpSpPr>
        <a:xfrm>
          <a:off x="0" y="0"/>
          <a:ext cx="0" cy="0"/>
          <a:chOff x="0" y="0"/>
          <a:chExt cx="0" cy="0"/>
        </a:xfrm>
      </p:grpSpPr>
      <p:sp>
        <p:nvSpPr>
          <p:cNvPr id="341" name="Google Shape;341;g3cd4c832a98_0_137"/>
          <p:cNvSpPr txBox="1">
            <a:spLocks noGrp="1"/>
          </p:cNvSpPr>
          <p:nvPr>
            <p:ph type="body" idx="1"/>
          </p:nvPr>
        </p:nvSpPr>
        <p:spPr>
          <a:xfrm>
            <a:off x="971550" y="1361190"/>
            <a:ext cx="10515600" cy="44322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2" name="Google Shape;342;g3cd4c832a98_0_13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43" name="Google Shape;343;g3cd4c832a98_0_137"/>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00"/>
              </a:spcBef>
              <a:spcAft>
                <a:spcPts val="0"/>
              </a:spcAft>
              <a:buClr>
                <a:srgbClr val="0066CC"/>
              </a:buClr>
              <a:buSzPts val="2200"/>
              <a:buNone/>
              <a:defRPr sz="22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2900" algn="l">
              <a:lnSpc>
                <a:spcPct val="90000"/>
              </a:lnSpc>
              <a:spcBef>
                <a:spcPts val="500"/>
              </a:spcBef>
              <a:spcAft>
                <a:spcPts val="0"/>
              </a:spcAft>
              <a:buClr>
                <a:schemeClr val="dk2"/>
              </a:buClr>
              <a:buSzPts val="1800"/>
              <a:buChar char="•"/>
              <a:defRPr>
                <a:solidFill>
                  <a:schemeClr val="dk2"/>
                </a:solidFill>
              </a:defRPr>
            </a:lvl4pPr>
            <a:lvl5pPr marL="2286000" lvl="4" indent="-342900" algn="l">
              <a:lnSpc>
                <a:spcPct val="90000"/>
              </a:lnSpc>
              <a:spcBef>
                <a:spcPts val="500"/>
              </a:spcBef>
              <a:spcAft>
                <a:spcPts val="0"/>
              </a:spcAft>
              <a:buClr>
                <a:schemeClr val="dk2"/>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4" name="Google Shape;344;g3cd4c832a98_0_137"/>
          <p:cNvSpPr txBox="1">
            <a:spLocks noGrp="1"/>
          </p:cNvSpPr>
          <p:nvPr>
            <p:ph type="title"/>
          </p:nvPr>
        </p:nvSpPr>
        <p:spPr>
          <a:xfrm>
            <a:off x="972127" y="347852"/>
            <a:ext cx="10515600" cy="1013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_Title 1 Line &amp; Content">
  <p:cSld name="1_Title 1 Line &amp; Content">
    <p:bg>
      <p:bgPr>
        <a:blipFill>
          <a:blip r:embed="rId2">
            <a:alphaModFix/>
          </a:blip>
          <a:stretch>
            <a:fillRect/>
          </a:stretch>
        </a:blipFill>
        <a:effectLst/>
      </p:bgPr>
    </p:bg>
    <p:spTree>
      <p:nvGrpSpPr>
        <p:cNvPr id="1" name="Shape 345"/>
        <p:cNvGrpSpPr/>
        <p:nvPr/>
      </p:nvGrpSpPr>
      <p:grpSpPr>
        <a:xfrm>
          <a:off x="0" y="0"/>
          <a:ext cx="0" cy="0"/>
          <a:chOff x="0" y="0"/>
          <a:chExt cx="0" cy="0"/>
        </a:xfrm>
      </p:grpSpPr>
      <p:sp>
        <p:nvSpPr>
          <p:cNvPr id="346" name="Google Shape;346;g3cd4c832a98_0_142"/>
          <p:cNvSpPr txBox="1">
            <a:spLocks noGrp="1"/>
          </p:cNvSpPr>
          <p:nvPr>
            <p:ph type="title"/>
          </p:nvPr>
        </p:nvSpPr>
        <p:spPr>
          <a:xfrm>
            <a:off x="972127" y="347852"/>
            <a:ext cx="10515600" cy="5955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7" name="Google Shape;347;g3cd4c832a98_0_142"/>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48" name="Google Shape;348;g3cd4c832a98_0_142"/>
          <p:cNvSpPr>
            <a:spLocks noGrp="1"/>
          </p:cNvSpPr>
          <p:nvPr>
            <p:ph type="pic" idx="2"/>
          </p:nvPr>
        </p:nvSpPr>
        <p:spPr>
          <a:xfrm>
            <a:off x="961925" y="1087655"/>
            <a:ext cx="10541100" cy="4923000"/>
          </a:xfrm>
          <a:prstGeom prst="rect">
            <a:avLst/>
          </a:prstGeom>
          <a:noFill/>
          <a:ln>
            <a:noFill/>
          </a:ln>
        </p:spPr>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3">
    <p:bg>
      <p:bgPr>
        <a:blipFill>
          <a:blip r:embed="rId2">
            <a:alphaModFix/>
          </a:blip>
          <a:stretch>
            <a:fillRect/>
          </a:stretch>
        </a:blipFill>
        <a:effectLst/>
      </p:bgPr>
    </p:bg>
    <p:spTree>
      <p:nvGrpSpPr>
        <p:cNvPr id="1" name="Shape 349"/>
        <p:cNvGrpSpPr/>
        <p:nvPr/>
      </p:nvGrpSpPr>
      <p:grpSpPr>
        <a:xfrm>
          <a:off x="0" y="0"/>
          <a:ext cx="0" cy="0"/>
          <a:chOff x="0" y="0"/>
          <a:chExt cx="0" cy="0"/>
        </a:xfrm>
      </p:grpSpPr>
      <p:sp>
        <p:nvSpPr>
          <p:cNvPr id="350" name="Google Shape;350;g3cd4c832a98_0_146"/>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51" name="Google Shape;351;g3cd4c832a98_0_146"/>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Subtitle &amp; Content 2">
  <p:cSld name="Title, Subtitle &amp; Content 2">
    <p:bg>
      <p:bgPr>
        <a:blipFill>
          <a:blip r:embed="rId2">
            <a:alphaModFix/>
          </a:blip>
          <a:stretch>
            <a:fillRect/>
          </a:stretch>
        </a:blipFill>
        <a:effectLst/>
      </p:bgPr>
    </p:bg>
    <p:spTree>
      <p:nvGrpSpPr>
        <p:cNvPr id="1" name="Shape 352"/>
        <p:cNvGrpSpPr/>
        <p:nvPr/>
      </p:nvGrpSpPr>
      <p:grpSpPr>
        <a:xfrm>
          <a:off x="0" y="0"/>
          <a:ext cx="0" cy="0"/>
          <a:chOff x="0" y="0"/>
          <a:chExt cx="0" cy="0"/>
        </a:xfrm>
      </p:grpSpPr>
      <p:sp>
        <p:nvSpPr>
          <p:cNvPr id="353" name="Google Shape;353;g3cd4c832a98_0_149"/>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54" name="Google Shape;354;g3cd4c832a98_0_149"/>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Subtitle &amp; Content 10">
  <p:cSld name="Title, Subtitle &amp; Content 10">
    <p:bg>
      <p:bgPr>
        <a:blipFill>
          <a:blip r:embed="rId2">
            <a:alphaModFix/>
          </a:blip>
          <a:stretch>
            <a:fillRect/>
          </a:stretch>
        </a:blipFill>
        <a:effectLst/>
      </p:bgPr>
    </p:bg>
    <p:spTree>
      <p:nvGrpSpPr>
        <p:cNvPr id="1" name="Shape 355"/>
        <p:cNvGrpSpPr/>
        <p:nvPr/>
      </p:nvGrpSpPr>
      <p:grpSpPr>
        <a:xfrm>
          <a:off x="0" y="0"/>
          <a:ext cx="0" cy="0"/>
          <a:chOff x="0" y="0"/>
          <a:chExt cx="0" cy="0"/>
        </a:xfrm>
      </p:grpSpPr>
      <p:sp>
        <p:nvSpPr>
          <p:cNvPr id="356" name="Google Shape;356;g3cd4c832a98_0_152"/>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7" name="Google Shape;357;g3cd4c832a98_0_152"/>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58" name="Google Shape;358;g3cd4c832a98_0_152"/>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9"/>
        <p:cNvGrpSpPr/>
        <p:nvPr/>
      </p:nvGrpSpPr>
      <p:grpSpPr>
        <a:xfrm>
          <a:off x="0" y="0"/>
          <a:ext cx="0" cy="0"/>
          <a:chOff x="0" y="0"/>
          <a:chExt cx="0" cy="0"/>
        </a:xfrm>
      </p:grpSpPr>
      <p:pic>
        <p:nvPicPr>
          <p:cNvPr id="360" name="Google Shape;360;g3cd4c832a98_0_156"/>
          <p:cNvPicPr preferRelativeResize="0"/>
          <p:nvPr/>
        </p:nvPicPr>
        <p:blipFill rotWithShape="1">
          <a:blip r:embed="rId2">
            <a:alphaModFix/>
          </a:blip>
          <a:srcRect/>
          <a:stretch/>
        </p:blipFill>
        <p:spPr>
          <a:xfrm>
            <a:off x="3706369" y="122076"/>
            <a:ext cx="5084064" cy="6722851"/>
          </a:xfrm>
          <a:prstGeom prst="rect">
            <a:avLst/>
          </a:prstGeom>
          <a:noFill/>
          <a:ln>
            <a:noFill/>
          </a:ln>
        </p:spPr>
      </p:pic>
      <p:sp>
        <p:nvSpPr>
          <p:cNvPr id="361" name="Google Shape;361;g3cd4c832a98_0_156"/>
          <p:cNvSpPr/>
          <p:nvPr/>
        </p:nvSpPr>
        <p:spPr>
          <a:xfrm>
            <a:off x="1828800" y="0"/>
            <a:ext cx="10396200" cy="6858000"/>
          </a:xfrm>
          <a:prstGeom prst="rect">
            <a:avLst/>
          </a:prstGeom>
          <a:solidFill>
            <a:srgbClr val="FFFFFF">
              <a:alpha val="27843"/>
            </a:srgbClr>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362" name="Google Shape;362;g3cd4c832a98_0_156"/>
          <p:cNvSpPr txBox="1">
            <a:spLocks noGrp="1"/>
          </p:cNvSpPr>
          <p:nvPr>
            <p:ph type="ctrTitle"/>
          </p:nvPr>
        </p:nvSpPr>
        <p:spPr>
          <a:xfrm>
            <a:off x="914400" y="2130425"/>
            <a:ext cx="10363200" cy="1470000"/>
          </a:xfrm>
          <a:prstGeom prst="rect">
            <a:avLst/>
          </a:prstGeom>
          <a:noFill/>
          <a:ln>
            <a:noFill/>
          </a:ln>
        </p:spPr>
        <p:txBody>
          <a:bodyPr spcFirstLastPara="1" wrap="square" lIns="121900" tIns="60925" rIns="121900" bIns="60925" anchor="ctr" anchorCtr="0">
            <a:normAutofit/>
          </a:bodyPr>
          <a:lstStyle>
            <a:lvl1pPr lvl="0" algn="ctr">
              <a:lnSpc>
                <a:spcPct val="90000"/>
              </a:lnSpc>
              <a:spcBef>
                <a:spcPts val="0"/>
              </a:spcBef>
              <a:spcAft>
                <a:spcPts val="0"/>
              </a:spcAft>
              <a:buClr>
                <a:srgbClr val="595959"/>
              </a:buClr>
              <a:buSzPts val="6400"/>
              <a:buFont typeface="Quattrocento Sans"/>
              <a:buNone/>
              <a:defRPr sz="64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
        <p:nvSpPr>
          <p:cNvPr id="363" name="Google Shape;363;g3cd4c832a98_0_156"/>
          <p:cNvSpPr txBox="1">
            <a:spLocks noGrp="1"/>
          </p:cNvSpPr>
          <p:nvPr>
            <p:ph type="subTitle" idx="1"/>
          </p:nvPr>
        </p:nvSpPr>
        <p:spPr>
          <a:xfrm>
            <a:off x="1828800" y="3733800"/>
            <a:ext cx="8534400" cy="863700"/>
          </a:xfrm>
          <a:prstGeom prst="rect">
            <a:avLst/>
          </a:prstGeom>
          <a:noFill/>
          <a:ln>
            <a:noFill/>
          </a:ln>
        </p:spPr>
        <p:txBody>
          <a:bodyPr spcFirstLastPara="1" wrap="square" lIns="121900" tIns="60925" rIns="121900" bIns="60925" anchor="t" anchorCtr="0">
            <a:normAutofit/>
          </a:bodyPr>
          <a:lstStyle>
            <a:lvl1pPr lvl="0" algn="ctr">
              <a:lnSpc>
                <a:spcPct val="90000"/>
              </a:lnSpc>
              <a:spcBef>
                <a:spcPts val="1000"/>
              </a:spcBef>
              <a:spcAft>
                <a:spcPts val="0"/>
              </a:spcAft>
              <a:buSzPts val="4800"/>
              <a:buNone/>
              <a:defRPr sz="4800">
                <a:solidFill>
                  <a:srgbClr val="888888"/>
                </a:solidFill>
              </a:defRPr>
            </a:lvl1pPr>
            <a:lvl2pPr lvl="1" algn="ctr">
              <a:lnSpc>
                <a:spcPct val="90000"/>
              </a:lnSpc>
              <a:spcBef>
                <a:spcPts val="700"/>
              </a:spcBef>
              <a:spcAft>
                <a:spcPts val="0"/>
              </a:spcAft>
              <a:buSzPts val="3700"/>
              <a:buNone/>
              <a:defRPr sz="1900">
                <a:solidFill>
                  <a:srgbClr val="888888"/>
                </a:solidFill>
              </a:defRPr>
            </a:lvl2pPr>
            <a:lvl3pPr lvl="2" algn="ctr">
              <a:lnSpc>
                <a:spcPct val="90000"/>
              </a:lnSpc>
              <a:spcBef>
                <a:spcPts val="600"/>
              </a:spcBef>
              <a:spcAft>
                <a:spcPts val="0"/>
              </a:spcAft>
              <a:buSzPts val="3200"/>
              <a:buNone/>
              <a:defRPr sz="1900">
                <a:solidFill>
                  <a:srgbClr val="888888"/>
                </a:solidFill>
              </a:defRPr>
            </a:lvl3pPr>
            <a:lvl4pPr lvl="3" algn="ctr">
              <a:lnSpc>
                <a:spcPct val="90000"/>
              </a:lnSpc>
              <a:spcBef>
                <a:spcPts val="500"/>
              </a:spcBef>
              <a:spcAft>
                <a:spcPts val="0"/>
              </a:spcAft>
              <a:buSzPts val="2700"/>
              <a:buNone/>
              <a:defRPr sz="1900">
                <a:solidFill>
                  <a:srgbClr val="888888"/>
                </a:solidFill>
              </a:defRPr>
            </a:lvl4pPr>
            <a:lvl5pPr lvl="4" algn="ctr">
              <a:lnSpc>
                <a:spcPct val="90000"/>
              </a:lnSpc>
              <a:spcBef>
                <a:spcPts val="500"/>
              </a:spcBef>
              <a:spcAft>
                <a:spcPts val="0"/>
              </a:spcAft>
              <a:buSzPts val="2700"/>
              <a:buNone/>
              <a:defRPr sz="1900">
                <a:solidFill>
                  <a:srgbClr val="888888"/>
                </a:solidFill>
              </a:defRPr>
            </a:lvl5pPr>
            <a:lvl6pPr lvl="5" algn="ctr">
              <a:lnSpc>
                <a:spcPct val="90000"/>
              </a:lnSpc>
              <a:spcBef>
                <a:spcPts val="500"/>
              </a:spcBef>
              <a:spcAft>
                <a:spcPts val="0"/>
              </a:spcAft>
              <a:buClr>
                <a:srgbClr val="888888"/>
              </a:buClr>
              <a:buSzPts val="2700"/>
              <a:buNone/>
              <a:defRPr sz="1900">
                <a:solidFill>
                  <a:srgbClr val="888888"/>
                </a:solidFill>
              </a:defRPr>
            </a:lvl6pPr>
            <a:lvl7pPr lvl="6" algn="ctr">
              <a:lnSpc>
                <a:spcPct val="90000"/>
              </a:lnSpc>
              <a:spcBef>
                <a:spcPts val="500"/>
              </a:spcBef>
              <a:spcAft>
                <a:spcPts val="0"/>
              </a:spcAft>
              <a:buClr>
                <a:srgbClr val="888888"/>
              </a:buClr>
              <a:buSzPts val="2700"/>
              <a:buNone/>
              <a:defRPr sz="1900">
                <a:solidFill>
                  <a:srgbClr val="888888"/>
                </a:solidFill>
              </a:defRPr>
            </a:lvl7pPr>
            <a:lvl8pPr lvl="7" algn="ctr">
              <a:lnSpc>
                <a:spcPct val="90000"/>
              </a:lnSpc>
              <a:spcBef>
                <a:spcPts val="500"/>
              </a:spcBef>
              <a:spcAft>
                <a:spcPts val="0"/>
              </a:spcAft>
              <a:buClr>
                <a:srgbClr val="888888"/>
              </a:buClr>
              <a:buSzPts val="2700"/>
              <a:buNone/>
              <a:defRPr sz="1900">
                <a:solidFill>
                  <a:srgbClr val="888888"/>
                </a:solidFill>
              </a:defRPr>
            </a:lvl8pPr>
            <a:lvl9pPr lvl="8" algn="ctr">
              <a:lnSpc>
                <a:spcPct val="90000"/>
              </a:lnSpc>
              <a:spcBef>
                <a:spcPts val="500"/>
              </a:spcBef>
              <a:spcAft>
                <a:spcPts val="0"/>
              </a:spcAft>
              <a:buClr>
                <a:srgbClr val="888888"/>
              </a:buClr>
              <a:buSzPts val="2700"/>
              <a:buNone/>
              <a:defRPr sz="1900">
                <a:solidFill>
                  <a:srgbClr val="888888"/>
                </a:solidFil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4"/>
        <p:cNvGrpSpPr/>
        <p:nvPr/>
      </p:nvGrpSpPr>
      <p:grpSpPr>
        <a:xfrm>
          <a:off x="0" y="0"/>
          <a:ext cx="0" cy="0"/>
          <a:chOff x="0" y="0"/>
          <a:chExt cx="0" cy="0"/>
        </a:xfrm>
      </p:grpSpPr>
      <p:sp>
        <p:nvSpPr>
          <p:cNvPr id="365" name="Google Shape;365;g3cd4c832a98_0_161"/>
          <p:cNvSpPr txBox="1">
            <a:spLocks noGrp="1"/>
          </p:cNvSpPr>
          <p:nvPr>
            <p:ph type="title"/>
          </p:nvPr>
        </p:nvSpPr>
        <p:spPr>
          <a:xfrm>
            <a:off x="609600" y="274639"/>
            <a:ext cx="10972800" cy="919200"/>
          </a:xfrm>
          <a:prstGeom prst="rect">
            <a:avLst/>
          </a:prstGeom>
          <a:noFill/>
          <a:ln>
            <a:noFill/>
          </a:ln>
        </p:spPr>
        <p:txBody>
          <a:bodyPr spcFirstLastPara="1" wrap="square" lIns="121900" tIns="60925" rIns="121900" bIns="60925" anchor="ctr" anchorCtr="0">
            <a:normAutofit/>
          </a:bodyPr>
          <a:lstStyle>
            <a:lvl1pPr lvl="0" algn="ctr">
              <a:lnSpc>
                <a:spcPct val="90000"/>
              </a:lnSpc>
              <a:spcBef>
                <a:spcPts val="0"/>
              </a:spcBef>
              <a:spcAft>
                <a:spcPts val="0"/>
              </a:spcAft>
              <a:buClr>
                <a:srgbClr val="595959"/>
              </a:buClr>
              <a:buSzPts val="24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
        <p:nvSpPr>
          <p:cNvPr id="366" name="Google Shape;366;g3cd4c832a98_0_161"/>
          <p:cNvSpPr txBox="1">
            <a:spLocks noGrp="1"/>
          </p:cNvSpPr>
          <p:nvPr>
            <p:ph type="body" idx="1"/>
          </p:nvPr>
        </p:nvSpPr>
        <p:spPr>
          <a:xfrm>
            <a:off x="609600" y="1397000"/>
            <a:ext cx="10972800" cy="4729200"/>
          </a:xfrm>
          <a:prstGeom prst="rect">
            <a:avLst/>
          </a:prstGeom>
          <a:noFill/>
          <a:ln>
            <a:noFill/>
          </a:ln>
        </p:spPr>
        <p:txBody>
          <a:bodyPr spcFirstLastPara="1" wrap="square" lIns="121900" tIns="60925" rIns="121900" bIns="60925" anchor="t" anchorCtr="0">
            <a:normAutofit/>
          </a:bodyPr>
          <a:lstStyle>
            <a:lvl1pPr marL="457200" lvl="0" indent="-381000" algn="l">
              <a:lnSpc>
                <a:spcPct val="90000"/>
              </a:lnSpc>
              <a:spcBef>
                <a:spcPts val="500"/>
              </a:spcBef>
              <a:spcAft>
                <a:spcPts val="0"/>
              </a:spcAft>
              <a:buSzPts val="2400"/>
              <a:buChar char="•"/>
              <a:defRPr sz="1900"/>
            </a:lvl1pPr>
            <a:lvl2pPr marL="914400" lvl="1" indent="-381000" algn="l">
              <a:lnSpc>
                <a:spcPct val="90000"/>
              </a:lnSpc>
              <a:spcBef>
                <a:spcPts val="500"/>
              </a:spcBef>
              <a:spcAft>
                <a:spcPts val="0"/>
              </a:spcAft>
              <a:buSzPts val="2400"/>
              <a:buChar char="•"/>
              <a:defRPr sz="1900"/>
            </a:lvl2pPr>
            <a:lvl3pPr marL="1371600" lvl="2" indent="-381000" algn="l">
              <a:lnSpc>
                <a:spcPct val="90000"/>
              </a:lnSpc>
              <a:spcBef>
                <a:spcPts val="500"/>
              </a:spcBef>
              <a:spcAft>
                <a:spcPts val="0"/>
              </a:spcAft>
              <a:buSzPts val="2400"/>
              <a:buChar char="•"/>
              <a:defRPr sz="1900"/>
            </a:lvl3pPr>
            <a:lvl4pPr marL="1828800" lvl="3" indent="-381000" algn="l">
              <a:lnSpc>
                <a:spcPct val="90000"/>
              </a:lnSpc>
              <a:spcBef>
                <a:spcPts val="500"/>
              </a:spcBef>
              <a:spcAft>
                <a:spcPts val="0"/>
              </a:spcAft>
              <a:buSzPts val="2400"/>
              <a:buChar char="•"/>
              <a:defRPr sz="1900"/>
            </a:lvl4pPr>
            <a:lvl5pPr marL="2286000" lvl="4" indent="-381000" algn="l">
              <a:lnSpc>
                <a:spcPct val="90000"/>
              </a:lnSpc>
              <a:spcBef>
                <a:spcPts val="500"/>
              </a:spcBef>
              <a:spcAft>
                <a:spcPts val="0"/>
              </a:spcAft>
              <a:buSzPts val="2400"/>
              <a:buChar char="•"/>
              <a:defRPr sz="1900"/>
            </a:lvl5pPr>
            <a:lvl6pPr marL="2743200" lvl="5" indent="-381000" algn="l">
              <a:lnSpc>
                <a:spcPct val="90000"/>
              </a:lnSpc>
              <a:spcBef>
                <a:spcPts val="500"/>
              </a:spcBef>
              <a:spcAft>
                <a:spcPts val="0"/>
              </a:spcAft>
              <a:buClr>
                <a:schemeClr val="dk1"/>
              </a:buClr>
              <a:buSzPts val="2400"/>
              <a:buChar char="•"/>
              <a:defRPr sz="1900"/>
            </a:lvl6pPr>
            <a:lvl7pPr marL="3200400" lvl="6" indent="-381000" algn="l">
              <a:lnSpc>
                <a:spcPct val="90000"/>
              </a:lnSpc>
              <a:spcBef>
                <a:spcPts val="500"/>
              </a:spcBef>
              <a:spcAft>
                <a:spcPts val="0"/>
              </a:spcAft>
              <a:buClr>
                <a:schemeClr val="dk1"/>
              </a:buClr>
              <a:buSzPts val="2400"/>
              <a:buChar char="•"/>
              <a:defRPr sz="1900"/>
            </a:lvl7pPr>
            <a:lvl8pPr marL="3657600" lvl="7" indent="-381000" algn="l">
              <a:lnSpc>
                <a:spcPct val="90000"/>
              </a:lnSpc>
              <a:spcBef>
                <a:spcPts val="500"/>
              </a:spcBef>
              <a:spcAft>
                <a:spcPts val="0"/>
              </a:spcAft>
              <a:buClr>
                <a:schemeClr val="dk1"/>
              </a:buClr>
              <a:buSzPts val="2400"/>
              <a:buChar char="•"/>
              <a:defRPr sz="1900"/>
            </a:lvl8pPr>
            <a:lvl9pPr marL="4114800" lvl="8" indent="-381000" algn="l">
              <a:lnSpc>
                <a:spcPct val="90000"/>
              </a:lnSpc>
              <a:spcBef>
                <a:spcPts val="500"/>
              </a:spcBef>
              <a:spcAft>
                <a:spcPts val="0"/>
              </a:spcAft>
              <a:buClr>
                <a:schemeClr val="dk1"/>
              </a:buClr>
              <a:buSzPts val="2400"/>
              <a:buChar char="•"/>
              <a:defRPr sz="1900"/>
            </a:lvl9pPr>
          </a:lstStyle>
          <a:p>
            <a:endParaRPr/>
          </a:p>
        </p:txBody>
      </p:sp>
      <p:sp>
        <p:nvSpPr>
          <p:cNvPr id="367" name="Google Shape;367;g3cd4c832a98_0_161"/>
          <p:cNvSpPr txBox="1">
            <a:spLocks noGrp="1"/>
          </p:cNvSpPr>
          <p:nvPr>
            <p:ph type="sldNum" idx="12"/>
          </p:nvPr>
        </p:nvSpPr>
        <p:spPr>
          <a:xfrm>
            <a:off x="11684000" y="6377216"/>
            <a:ext cx="406500" cy="365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368" name="Google Shape;368;g3cd4c832a98_0_161"/>
          <p:cNvSpPr/>
          <p:nvPr/>
        </p:nvSpPr>
        <p:spPr>
          <a:xfrm rot="5400000">
            <a:off x="-17699" y="566400"/>
            <a:ext cx="1193700" cy="60900"/>
          </a:xfrm>
          <a:prstGeom prst="roundRect">
            <a:avLst>
              <a:gd name="adj" fmla="val 16667"/>
            </a:avLst>
          </a:prstGeom>
          <a:solidFill>
            <a:srgbClr val="538CD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sz="1900" b="0" i="0" u="none" strike="noStrike" cap="none">
              <a:solidFill>
                <a:schemeClr val="lt1"/>
              </a:solidFill>
              <a:latin typeface="Calibri"/>
              <a:ea typeface="Calibri"/>
              <a:cs typeface="Calibri"/>
              <a:sym typeface="Calibri"/>
            </a:endParaRPr>
          </a:p>
        </p:txBody>
      </p:sp>
      <p:sp>
        <p:nvSpPr>
          <p:cNvPr id="369" name="Google Shape;369;g3cd4c832a98_0_161"/>
          <p:cNvSpPr/>
          <p:nvPr/>
        </p:nvSpPr>
        <p:spPr>
          <a:xfrm rot="5400000">
            <a:off x="11320859" y="6535402"/>
            <a:ext cx="584100" cy="60900"/>
          </a:xfrm>
          <a:prstGeom prst="roundRect">
            <a:avLst>
              <a:gd name="adj" fmla="val 16667"/>
            </a:avLst>
          </a:prstGeom>
          <a:solidFill>
            <a:srgbClr val="538CD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sz="1900" b="0" i="0" u="none" strike="noStrike" cap="none">
              <a:solidFill>
                <a:schemeClr val="lt1"/>
              </a:solidFill>
              <a:latin typeface="Calibri"/>
              <a:ea typeface="Calibri"/>
              <a:cs typeface="Calibri"/>
              <a:sym typeface="Calibri"/>
            </a:endParaRPr>
          </a:p>
        </p:txBody>
      </p:sp>
      <p:sp>
        <p:nvSpPr>
          <p:cNvPr id="370" name="Google Shape;370;g3cd4c832a98_0_161"/>
          <p:cNvSpPr txBox="1">
            <a:spLocks noGrp="1"/>
          </p:cNvSpPr>
          <p:nvPr>
            <p:ph type="ftr" idx="11"/>
          </p:nvPr>
        </p:nvSpPr>
        <p:spPr>
          <a:xfrm>
            <a:off x="2032000" y="6375400"/>
            <a:ext cx="9448800" cy="3663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sz="1200">
                <a:solidFill>
                  <a:srgbClr val="888888"/>
                </a:solidFill>
              </a:defRPr>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1"/>
        <p:cNvGrpSpPr/>
        <p:nvPr/>
      </p:nvGrpSpPr>
      <p:grpSpPr>
        <a:xfrm>
          <a:off x="0" y="0"/>
          <a:ext cx="0" cy="0"/>
          <a:chOff x="0" y="0"/>
          <a:chExt cx="0" cy="0"/>
        </a:xfrm>
      </p:grpSpPr>
      <p:sp>
        <p:nvSpPr>
          <p:cNvPr id="372" name="Google Shape;372;g3cd4c832a98_0_168"/>
          <p:cNvSpPr txBox="1">
            <a:spLocks noGrp="1"/>
          </p:cNvSpPr>
          <p:nvPr>
            <p:ph type="title"/>
          </p:nvPr>
        </p:nvSpPr>
        <p:spPr>
          <a:xfrm>
            <a:off x="609600" y="274639"/>
            <a:ext cx="10972800" cy="919200"/>
          </a:xfrm>
          <a:prstGeom prst="rect">
            <a:avLst/>
          </a:prstGeom>
          <a:noFill/>
          <a:ln>
            <a:noFill/>
          </a:ln>
        </p:spPr>
        <p:txBody>
          <a:bodyPr spcFirstLastPara="1" wrap="square" lIns="121900" tIns="60925" rIns="121900" bIns="60925" anchor="ctr" anchorCtr="0">
            <a:normAutofit/>
          </a:bodyPr>
          <a:lstStyle>
            <a:lvl1pPr lvl="0" algn="ctr">
              <a:lnSpc>
                <a:spcPct val="90000"/>
              </a:lnSpc>
              <a:spcBef>
                <a:spcPts val="0"/>
              </a:spcBef>
              <a:spcAft>
                <a:spcPts val="0"/>
              </a:spcAft>
              <a:buClr>
                <a:srgbClr val="595959"/>
              </a:buClr>
              <a:buSzPts val="24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
        <p:nvSpPr>
          <p:cNvPr id="373" name="Google Shape;373;g3cd4c832a98_0_168"/>
          <p:cNvSpPr txBox="1">
            <a:spLocks noGrp="1"/>
          </p:cNvSpPr>
          <p:nvPr>
            <p:ph type="body" idx="1"/>
          </p:nvPr>
        </p:nvSpPr>
        <p:spPr>
          <a:xfrm>
            <a:off x="609600" y="1600201"/>
            <a:ext cx="5384700" cy="4526100"/>
          </a:xfrm>
          <a:prstGeom prst="rect">
            <a:avLst/>
          </a:prstGeom>
          <a:noFill/>
          <a:ln>
            <a:noFill/>
          </a:ln>
        </p:spPr>
        <p:txBody>
          <a:bodyPr spcFirstLastPara="1" wrap="square" lIns="121900" tIns="60925" rIns="121900" bIns="60925" anchor="t" anchorCtr="0">
            <a:normAutofit/>
          </a:bodyPr>
          <a:lstStyle>
            <a:lvl1pPr marL="457200" lvl="0" indent="-463550" algn="l">
              <a:lnSpc>
                <a:spcPct val="90000"/>
              </a:lnSpc>
              <a:spcBef>
                <a:spcPts val="700"/>
              </a:spcBef>
              <a:spcAft>
                <a:spcPts val="0"/>
              </a:spcAft>
              <a:buSzPts val="3700"/>
              <a:buChar char="•"/>
              <a:defRPr sz="3700"/>
            </a:lvl1pPr>
            <a:lvl2pPr marL="914400" lvl="1" indent="-431800" algn="l">
              <a:lnSpc>
                <a:spcPct val="90000"/>
              </a:lnSpc>
              <a:spcBef>
                <a:spcPts val="600"/>
              </a:spcBef>
              <a:spcAft>
                <a:spcPts val="0"/>
              </a:spcAft>
              <a:buSzPts val="3200"/>
              <a:buChar char="•"/>
              <a:defRPr sz="3200"/>
            </a:lvl2pPr>
            <a:lvl3pPr marL="1371600" lvl="2" indent="-400050" algn="l">
              <a:lnSpc>
                <a:spcPct val="90000"/>
              </a:lnSpc>
              <a:spcBef>
                <a:spcPts val="500"/>
              </a:spcBef>
              <a:spcAft>
                <a:spcPts val="0"/>
              </a:spcAft>
              <a:buSzPts val="2700"/>
              <a:buChar char="•"/>
              <a:defRPr sz="2700"/>
            </a:lvl3pPr>
            <a:lvl4pPr marL="1828800" lvl="3" indent="-381000" algn="l">
              <a:lnSpc>
                <a:spcPct val="90000"/>
              </a:lnSpc>
              <a:spcBef>
                <a:spcPts val="500"/>
              </a:spcBef>
              <a:spcAft>
                <a:spcPts val="0"/>
              </a:spcAft>
              <a:buSzPts val="2400"/>
              <a:buChar char="•"/>
              <a:defRPr sz="2400"/>
            </a:lvl4pPr>
            <a:lvl5pPr marL="2286000" lvl="4" indent="-381000" algn="l">
              <a:lnSpc>
                <a:spcPct val="90000"/>
              </a:lnSpc>
              <a:spcBef>
                <a:spcPts val="500"/>
              </a:spcBef>
              <a:spcAft>
                <a:spcPts val="0"/>
              </a:spcAft>
              <a:buSzPts val="2400"/>
              <a:buChar char="•"/>
              <a:defRPr sz="2400"/>
            </a:lvl5pPr>
            <a:lvl6pPr marL="2743200" lvl="5" indent="-381000" algn="l">
              <a:lnSpc>
                <a:spcPct val="90000"/>
              </a:lnSpc>
              <a:spcBef>
                <a:spcPts val="500"/>
              </a:spcBef>
              <a:spcAft>
                <a:spcPts val="0"/>
              </a:spcAft>
              <a:buClr>
                <a:schemeClr val="dk1"/>
              </a:buClr>
              <a:buSzPts val="2400"/>
              <a:buChar char="•"/>
              <a:defRPr sz="2400"/>
            </a:lvl6pPr>
            <a:lvl7pPr marL="3200400" lvl="6" indent="-381000" algn="l">
              <a:lnSpc>
                <a:spcPct val="90000"/>
              </a:lnSpc>
              <a:spcBef>
                <a:spcPts val="500"/>
              </a:spcBef>
              <a:spcAft>
                <a:spcPts val="0"/>
              </a:spcAft>
              <a:buClr>
                <a:schemeClr val="dk1"/>
              </a:buClr>
              <a:buSzPts val="2400"/>
              <a:buChar char="•"/>
              <a:defRPr sz="2400"/>
            </a:lvl7pPr>
            <a:lvl8pPr marL="3657600" lvl="7" indent="-381000" algn="l">
              <a:lnSpc>
                <a:spcPct val="90000"/>
              </a:lnSpc>
              <a:spcBef>
                <a:spcPts val="500"/>
              </a:spcBef>
              <a:spcAft>
                <a:spcPts val="0"/>
              </a:spcAft>
              <a:buClr>
                <a:schemeClr val="dk1"/>
              </a:buClr>
              <a:buSzPts val="2400"/>
              <a:buChar char="•"/>
              <a:defRPr sz="2400"/>
            </a:lvl8pPr>
            <a:lvl9pPr marL="4114800" lvl="8" indent="-381000" algn="l">
              <a:lnSpc>
                <a:spcPct val="90000"/>
              </a:lnSpc>
              <a:spcBef>
                <a:spcPts val="500"/>
              </a:spcBef>
              <a:spcAft>
                <a:spcPts val="0"/>
              </a:spcAft>
              <a:buClr>
                <a:schemeClr val="dk1"/>
              </a:buClr>
              <a:buSzPts val="2400"/>
              <a:buChar char="•"/>
              <a:defRPr sz="2400"/>
            </a:lvl9pPr>
          </a:lstStyle>
          <a:p>
            <a:endParaRPr/>
          </a:p>
        </p:txBody>
      </p:sp>
      <p:sp>
        <p:nvSpPr>
          <p:cNvPr id="374" name="Google Shape;374;g3cd4c832a98_0_168"/>
          <p:cNvSpPr txBox="1">
            <a:spLocks noGrp="1"/>
          </p:cNvSpPr>
          <p:nvPr>
            <p:ph type="body" idx="2"/>
          </p:nvPr>
        </p:nvSpPr>
        <p:spPr>
          <a:xfrm>
            <a:off x="6197600" y="1600201"/>
            <a:ext cx="5384700" cy="4526100"/>
          </a:xfrm>
          <a:prstGeom prst="rect">
            <a:avLst/>
          </a:prstGeom>
          <a:noFill/>
          <a:ln>
            <a:noFill/>
          </a:ln>
        </p:spPr>
        <p:txBody>
          <a:bodyPr spcFirstLastPara="1" wrap="square" lIns="121900" tIns="60925" rIns="121900" bIns="60925" anchor="t" anchorCtr="0">
            <a:normAutofit/>
          </a:bodyPr>
          <a:lstStyle>
            <a:lvl1pPr marL="457200" lvl="0" indent="-463550" algn="l">
              <a:lnSpc>
                <a:spcPct val="90000"/>
              </a:lnSpc>
              <a:spcBef>
                <a:spcPts val="700"/>
              </a:spcBef>
              <a:spcAft>
                <a:spcPts val="0"/>
              </a:spcAft>
              <a:buSzPts val="3700"/>
              <a:buChar char="•"/>
              <a:defRPr sz="3700"/>
            </a:lvl1pPr>
            <a:lvl2pPr marL="914400" lvl="1" indent="-431800" algn="l">
              <a:lnSpc>
                <a:spcPct val="90000"/>
              </a:lnSpc>
              <a:spcBef>
                <a:spcPts val="600"/>
              </a:spcBef>
              <a:spcAft>
                <a:spcPts val="0"/>
              </a:spcAft>
              <a:buSzPts val="3200"/>
              <a:buChar char="•"/>
              <a:defRPr sz="3200"/>
            </a:lvl2pPr>
            <a:lvl3pPr marL="1371600" lvl="2" indent="-400050" algn="l">
              <a:lnSpc>
                <a:spcPct val="90000"/>
              </a:lnSpc>
              <a:spcBef>
                <a:spcPts val="500"/>
              </a:spcBef>
              <a:spcAft>
                <a:spcPts val="0"/>
              </a:spcAft>
              <a:buSzPts val="2700"/>
              <a:buChar char="•"/>
              <a:defRPr sz="2700"/>
            </a:lvl3pPr>
            <a:lvl4pPr marL="1828800" lvl="3" indent="-381000" algn="l">
              <a:lnSpc>
                <a:spcPct val="90000"/>
              </a:lnSpc>
              <a:spcBef>
                <a:spcPts val="500"/>
              </a:spcBef>
              <a:spcAft>
                <a:spcPts val="0"/>
              </a:spcAft>
              <a:buSzPts val="2400"/>
              <a:buChar char="•"/>
              <a:defRPr sz="2400"/>
            </a:lvl4pPr>
            <a:lvl5pPr marL="2286000" lvl="4" indent="-381000" algn="l">
              <a:lnSpc>
                <a:spcPct val="90000"/>
              </a:lnSpc>
              <a:spcBef>
                <a:spcPts val="500"/>
              </a:spcBef>
              <a:spcAft>
                <a:spcPts val="0"/>
              </a:spcAft>
              <a:buSzPts val="2400"/>
              <a:buChar char="•"/>
              <a:defRPr sz="2400"/>
            </a:lvl5pPr>
            <a:lvl6pPr marL="2743200" lvl="5" indent="-381000" algn="l">
              <a:lnSpc>
                <a:spcPct val="90000"/>
              </a:lnSpc>
              <a:spcBef>
                <a:spcPts val="500"/>
              </a:spcBef>
              <a:spcAft>
                <a:spcPts val="0"/>
              </a:spcAft>
              <a:buClr>
                <a:schemeClr val="dk1"/>
              </a:buClr>
              <a:buSzPts val="2400"/>
              <a:buChar char="•"/>
              <a:defRPr sz="2400"/>
            </a:lvl6pPr>
            <a:lvl7pPr marL="3200400" lvl="6" indent="-381000" algn="l">
              <a:lnSpc>
                <a:spcPct val="90000"/>
              </a:lnSpc>
              <a:spcBef>
                <a:spcPts val="500"/>
              </a:spcBef>
              <a:spcAft>
                <a:spcPts val="0"/>
              </a:spcAft>
              <a:buClr>
                <a:schemeClr val="dk1"/>
              </a:buClr>
              <a:buSzPts val="2400"/>
              <a:buChar char="•"/>
              <a:defRPr sz="2400"/>
            </a:lvl7pPr>
            <a:lvl8pPr marL="3657600" lvl="7" indent="-381000" algn="l">
              <a:lnSpc>
                <a:spcPct val="90000"/>
              </a:lnSpc>
              <a:spcBef>
                <a:spcPts val="500"/>
              </a:spcBef>
              <a:spcAft>
                <a:spcPts val="0"/>
              </a:spcAft>
              <a:buClr>
                <a:schemeClr val="dk1"/>
              </a:buClr>
              <a:buSzPts val="2400"/>
              <a:buChar char="•"/>
              <a:defRPr sz="2400"/>
            </a:lvl8pPr>
            <a:lvl9pPr marL="4114800" lvl="8" indent="-381000" algn="l">
              <a:lnSpc>
                <a:spcPct val="90000"/>
              </a:lnSpc>
              <a:spcBef>
                <a:spcPts val="500"/>
              </a:spcBef>
              <a:spcAft>
                <a:spcPts val="0"/>
              </a:spcAft>
              <a:buClr>
                <a:schemeClr val="dk1"/>
              </a:buClr>
              <a:buSzPts val="2400"/>
              <a:buChar char="•"/>
              <a:defRPr sz="2400"/>
            </a:lvl9pPr>
          </a:lstStyle>
          <a:p>
            <a:endParaRPr/>
          </a:p>
        </p:txBody>
      </p:sp>
      <p:sp>
        <p:nvSpPr>
          <p:cNvPr id="375" name="Google Shape;375;g3cd4c832a98_0_168"/>
          <p:cNvSpPr txBox="1">
            <a:spLocks noGrp="1"/>
          </p:cNvSpPr>
          <p:nvPr>
            <p:ph type="sldNum" idx="12"/>
          </p:nvPr>
        </p:nvSpPr>
        <p:spPr>
          <a:xfrm>
            <a:off x="11684000" y="6377216"/>
            <a:ext cx="406500" cy="365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376" name="Google Shape;376;g3cd4c832a98_0_168"/>
          <p:cNvSpPr/>
          <p:nvPr/>
        </p:nvSpPr>
        <p:spPr>
          <a:xfrm rot="5400000">
            <a:off x="-17699" y="566400"/>
            <a:ext cx="1193700" cy="60900"/>
          </a:xfrm>
          <a:prstGeom prst="roundRect">
            <a:avLst>
              <a:gd name="adj" fmla="val 16667"/>
            </a:avLst>
          </a:prstGeom>
          <a:solidFill>
            <a:srgbClr val="538CD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sz="1900" b="0" i="0" u="none" strike="noStrike" cap="none">
              <a:solidFill>
                <a:schemeClr val="lt1"/>
              </a:solidFill>
              <a:latin typeface="Calibri"/>
              <a:ea typeface="Calibri"/>
              <a:cs typeface="Calibri"/>
              <a:sym typeface="Calibri"/>
            </a:endParaRPr>
          </a:p>
        </p:txBody>
      </p:sp>
      <p:sp>
        <p:nvSpPr>
          <p:cNvPr id="377" name="Google Shape;377;g3cd4c832a98_0_168"/>
          <p:cNvSpPr/>
          <p:nvPr/>
        </p:nvSpPr>
        <p:spPr>
          <a:xfrm rot="5400000">
            <a:off x="11320859" y="6535402"/>
            <a:ext cx="584100" cy="60900"/>
          </a:xfrm>
          <a:prstGeom prst="roundRect">
            <a:avLst>
              <a:gd name="adj" fmla="val 16667"/>
            </a:avLst>
          </a:prstGeom>
          <a:solidFill>
            <a:srgbClr val="538CD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sz="1900" b="0" i="0" u="none" strike="noStrike" cap="none">
              <a:solidFill>
                <a:schemeClr val="lt1"/>
              </a:solidFill>
              <a:latin typeface="Calibri"/>
              <a:ea typeface="Calibri"/>
              <a:cs typeface="Calibri"/>
              <a:sym typeface="Calibri"/>
            </a:endParaRPr>
          </a:p>
        </p:txBody>
      </p:sp>
      <p:sp>
        <p:nvSpPr>
          <p:cNvPr id="378" name="Google Shape;378;g3cd4c832a98_0_168"/>
          <p:cNvSpPr txBox="1">
            <a:spLocks noGrp="1"/>
          </p:cNvSpPr>
          <p:nvPr>
            <p:ph type="ftr" idx="11"/>
          </p:nvPr>
        </p:nvSpPr>
        <p:spPr>
          <a:xfrm>
            <a:off x="2032000" y="6375400"/>
            <a:ext cx="9448800" cy="3663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sz="1200">
                <a:solidFill>
                  <a:srgbClr val="888888"/>
                </a:solidFill>
              </a:defRPr>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9"/>
        <p:cNvGrpSpPr/>
        <p:nvPr/>
      </p:nvGrpSpPr>
      <p:grpSpPr>
        <a:xfrm>
          <a:off x="0" y="0"/>
          <a:ext cx="0" cy="0"/>
          <a:chOff x="0" y="0"/>
          <a:chExt cx="0" cy="0"/>
        </a:xfrm>
      </p:grpSpPr>
      <p:sp>
        <p:nvSpPr>
          <p:cNvPr id="380" name="Google Shape;380;g3cd4c832a98_0_176"/>
          <p:cNvSpPr txBox="1">
            <a:spLocks noGrp="1"/>
          </p:cNvSpPr>
          <p:nvPr>
            <p:ph type="title"/>
          </p:nvPr>
        </p:nvSpPr>
        <p:spPr>
          <a:xfrm>
            <a:off x="963084" y="4406901"/>
            <a:ext cx="10363200" cy="1362000"/>
          </a:xfrm>
          <a:prstGeom prst="rect">
            <a:avLst/>
          </a:prstGeom>
          <a:noFill/>
          <a:ln>
            <a:noFill/>
          </a:ln>
        </p:spPr>
        <p:txBody>
          <a:bodyPr spcFirstLastPara="1" wrap="square" lIns="121900" tIns="60925" rIns="121900" bIns="60925" anchor="t" anchorCtr="0">
            <a:normAutofit/>
          </a:bodyPr>
          <a:lstStyle>
            <a:lvl1pPr lvl="0" algn="l">
              <a:lnSpc>
                <a:spcPct val="90000"/>
              </a:lnSpc>
              <a:spcBef>
                <a:spcPts val="0"/>
              </a:spcBef>
              <a:spcAft>
                <a:spcPts val="0"/>
              </a:spcAft>
              <a:buClr>
                <a:srgbClr val="595959"/>
              </a:buClr>
              <a:buSzPts val="4800"/>
              <a:buFont typeface="Quattrocento Sans"/>
              <a:buNone/>
              <a:defRPr sz="4800" b="1" cap="none"/>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
        <p:nvSpPr>
          <p:cNvPr id="381" name="Google Shape;381;g3cd4c832a98_0_176"/>
          <p:cNvSpPr txBox="1">
            <a:spLocks noGrp="1"/>
          </p:cNvSpPr>
          <p:nvPr>
            <p:ph type="body" idx="1"/>
          </p:nvPr>
        </p:nvSpPr>
        <p:spPr>
          <a:xfrm>
            <a:off x="963084" y="2906713"/>
            <a:ext cx="10363200" cy="1500300"/>
          </a:xfrm>
          <a:prstGeom prst="rect">
            <a:avLst/>
          </a:prstGeom>
          <a:noFill/>
          <a:ln>
            <a:noFill/>
          </a:ln>
        </p:spPr>
        <p:txBody>
          <a:bodyPr spcFirstLastPara="1" wrap="square" lIns="121900" tIns="60925" rIns="121900" bIns="60925" anchor="b" anchorCtr="0">
            <a:normAutofit/>
          </a:bodyPr>
          <a:lstStyle>
            <a:lvl1pPr marL="457200" lvl="0" indent="-228600" algn="l">
              <a:lnSpc>
                <a:spcPct val="90000"/>
              </a:lnSpc>
              <a:spcBef>
                <a:spcPts val="500"/>
              </a:spcBef>
              <a:spcAft>
                <a:spcPts val="0"/>
              </a:spcAft>
              <a:buSzPts val="2700"/>
              <a:buNone/>
              <a:defRPr sz="2700">
                <a:solidFill>
                  <a:srgbClr val="888888"/>
                </a:solidFill>
              </a:defRPr>
            </a:lvl1pPr>
            <a:lvl2pPr marL="914400" lvl="1" indent="-228600" algn="l">
              <a:lnSpc>
                <a:spcPct val="90000"/>
              </a:lnSpc>
              <a:spcBef>
                <a:spcPts val="500"/>
              </a:spcBef>
              <a:spcAft>
                <a:spcPts val="0"/>
              </a:spcAft>
              <a:buSzPts val="2400"/>
              <a:buNone/>
              <a:defRPr sz="2400">
                <a:solidFill>
                  <a:srgbClr val="888888"/>
                </a:solidFill>
              </a:defRPr>
            </a:lvl2pPr>
            <a:lvl3pPr marL="1371600" lvl="2" indent="-228600" algn="l">
              <a:lnSpc>
                <a:spcPct val="90000"/>
              </a:lnSpc>
              <a:spcBef>
                <a:spcPts val="400"/>
              </a:spcBef>
              <a:spcAft>
                <a:spcPts val="0"/>
              </a:spcAft>
              <a:buSzPts val="2100"/>
              <a:buNone/>
              <a:defRPr sz="2100">
                <a:solidFill>
                  <a:srgbClr val="888888"/>
                </a:solidFill>
              </a:defRPr>
            </a:lvl3pPr>
            <a:lvl4pPr marL="1828800" lvl="3" indent="-228600" algn="l">
              <a:lnSpc>
                <a:spcPct val="90000"/>
              </a:lnSpc>
              <a:spcBef>
                <a:spcPts val="400"/>
              </a:spcBef>
              <a:spcAft>
                <a:spcPts val="0"/>
              </a:spcAft>
              <a:buSzPts val="1900"/>
              <a:buNone/>
              <a:defRPr sz="1900">
                <a:solidFill>
                  <a:srgbClr val="888888"/>
                </a:solidFill>
              </a:defRPr>
            </a:lvl4pPr>
            <a:lvl5pPr marL="2286000" lvl="4" indent="-228600" algn="l">
              <a:lnSpc>
                <a:spcPct val="90000"/>
              </a:lnSpc>
              <a:spcBef>
                <a:spcPts val="400"/>
              </a:spcBef>
              <a:spcAft>
                <a:spcPts val="0"/>
              </a:spcAft>
              <a:buSzPts val="1900"/>
              <a:buNone/>
              <a:defRPr sz="1900">
                <a:solidFill>
                  <a:srgbClr val="888888"/>
                </a:solidFill>
              </a:defRPr>
            </a:lvl5pPr>
            <a:lvl6pPr marL="2743200" lvl="5" indent="-228600" algn="l">
              <a:lnSpc>
                <a:spcPct val="90000"/>
              </a:lnSpc>
              <a:spcBef>
                <a:spcPts val="400"/>
              </a:spcBef>
              <a:spcAft>
                <a:spcPts val="0"/>
              </a:spcAft>
              <a:buClr>
                <a:srgbClr val="888888"/>
              </a:buClr>
              <a:buSzPts val="1900"/>
              <a:buNone/>
              <a:defRPr sz="1900">
                <a:solidFill>
                  <a:srgbClr val="888888"/>
                </a:solidFill>
              </a:defRPr>
            </a:lvl6pPr>
            <a:lvl7pPr marL="3200400" lvl="6" indent="-228600" algn="l">
              <a:lnSpc>
                <a:spcPct val="90000"/>
              </a:lnSpc>
              <a:spcBef>
                <a:spcPts val="400"/>
              </a:spcBef>
              <a:spcAft>
                <a:spcPts val="0"/>
              </a:spcAft>
              <a:buClr>
                <a:srgbClr val="888888"/>
              </a:buClr>
              <a:buSzPts val="1900"/>
              <a:buNone/>
              <a:defRPr sz="1900">
                <a:solidFill>
                  <a:srgbClr val="888888"/>
                </a:solidFill>
              </a:defRPr>
            </a:lvl7pPr>
            <a:lvl8pPr marL="3657600" lvl="7" indent="-228600" algn="l">
              <a:lnSpc>
                <a:spcPct val="90000"/>
              </a:lnSpc>
              <a:spcBef>
                <a:spcPts val="400"/>
              </a:spcBef>
              <a:spcAft>
                <a:spcPts val="0"/>
              </a:spcAft>
              <a:buClr>
                <a:srgbClr val="888888"/>
              </a:buClr>
              <a:buSzPts val="1900"/>
              <a:buNone/>
              <a:defRPr sz="1900">
                <a:solidFill>
                  <a:srgbClr val="888888"/>
                </a:solidFill>
              </a:defRPr>
            </a:lvl8pPr>
            <a:lvl9pPr marL="4114800" lvl="8" indent="-228600" algn="l">
              <a:lnSpc>
                <a:spcPct val="90000"/>
              </a:lnSpc>
              <a:spcBef>
                <a:spcPts val="400"/>
              </a:spcBef>
              <a:spcAft>
                <a:spcPts val="0"/>
              </a:spcAft>
              <a:buClr>
                <a:srgbClr val="888888"/>
              </a:buClr>
              <a:buSzPts val="1900"/>
              <a:buNone/>
              <a:defRPr sz="1900">
                <a:solidFill>
                  <a:srgbClr val="888888"/>
                </a:solidFill>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82"/>
        <p:cNvGrpSpPr/>
        <p:nvPr/>
      </p:nvGrpSpPr>
      <p:grpSpPr>
        <a:xfrm>
          <a:off x="0" y="0"/>
          <a:ext cx="0" cy="0"/>
          <a:chOff x="0" y="0"/>
          <a:chExt cx="0" cy="0"/>
        </a:xfrm>
      </p:grpSpPr>
      <p:sp>
        <p:nvSpPr>
          <p:cNvPr id="383" name="Google Shape;383;g3cd4c832a98_0_179"/>
          <p:cNvSpPr/>
          <p:nvPr/>
        </p:nvSpPr>
        <p:spPr>
          <a:xfrm>
            <a:off x="0" y="6172200"/>
            <a:ext cx="1930500" cy="685800"/>
          </a:xfrm>
          <a:prstGeom prst="rect">
            <a:avLst/>
          </a:prstGeom>
          <a:solidFill>
            <a:srgbClr val="FFFFF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pic>
        <p:nvPicPr>
          <p:cNvPr id="384" name="Google Shape;384;g3cd4c832a98_0_179"/>
          <p:cNvPicPr preferRelativeResize="0"/>
          <p:nvPr/>
        </p:nvPicPr>
        <p:blipFill rotWithShape="1">
          <a:blip r:embed="rId2">
            <a:alphaModFix/>
          </a:blip>
          <a:srcRect l="5132"/>
          <a:stretch/>
        </p:blipFill>
        <p:spPr>
          <a:xfrm>
            <a:off x="0" y="0"/>
            <a:ext cx="11263639" cy="6858001"/>
          </a:xfrm>
          <a:prstGeom prst="rect">
            <a:avLst/>
          </a:prstGeom>
          <a:noFill/>
          <a:ln>
            <a:noFill/>
          </a:ln>
        </p:spPr>
      </p:pic>
      <p:sp>
        <p:nvSpPr>
          <p:cNvPr id="385" name="Google Shape;385;g3cd4c832a98_0_179"/>
          <p:cNvSpPr/>
          <p:nvPr/>
        </p:nvSpPr>
        <p:spPr>
          <a:xfrm>
            <a:off x="0" y="0"/>
            <a:ext cx="12225000" cy="6858000"/>
          </a:xfrm>
          <a:prstGeom prst="rect">
            <a:avLst/>
          </a:prstGeom>
          <a:solidFill>
            <a:srgbClr val="FFFFFF">
              <a:alpha val="20000"/>
            </a:srgbClr>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386" name="Google Shape;386;g3cd4c832a98_0_179"/>
          <p:cNvSpPr txBox="1">
            <a:spLocks noGrp="1"/>
          </p:cNvSpPr>
          <p:nvPr>
            <p:ph type="ctrTitle"/>
          </p:nvPr>
        </p:nvSpPr>
        <p:spPr>
          <a:xfrm>
            <a:off x="5892800" y="4038600"/>
            <a:ext cx="6007500" cy="1470000"/>
          </a:xfrm>
          <a:prstGeom prst="rect">
            <a:avLst/>
          </a:prstGeom>
          <a:noFill/>
          <a:ln>
            <a:noFill/>
          </a:ln>
        </p:spPr>
        <p:txBody>
          <a:bodyPr spcFirstLastPara="1" wrap="square" lIns="121900" tIns="60925" rIns="121900" bIns="60925" anchor="b" anchorCtr="0">
            <a:normAutofit/>
          </a:bodyPr>
          <a:lstStyle>
            <a:lvl1pPr lvl="0" algn="r">
              <a:lnSpc>
                <a:spcPct val="90000"/>
              </a:lnSpc>
              <a:spcBef>
                <a:spcPts val="0"/>
              </a:spcBef>
              <a:spcAft>
                <a:spcPts val="0"/>
              </a:spcAft>
              <a:buClr>
                <a:srgbClr val="595959"/>
              </a:buClr>
              <a:buSzPts val="4300"/>
              <a:buFont typeface="Quattrocento Sans"/>
              <a:buNone/>
              <a:defRPr sz="43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
        <p:nvSpPr>
          <p:cNvPr id="387" name="Google Shape;387;g3cd4c832a98_0_179"/>
          <p:cNvSpPr txBox="1">
            <a:spLocks noGrp="1"/>
          </p:cNvSpPr>
          <p:nvPr>
            <p:ph type="subTitle" idx="1"/>
          </p:nvPr>
        </p:nvSpPr>
        <p:spPr>
          <a:xfrm>
            <a:off x="5892800" y="5562600"/>
            <a:ext cx="5984700" cy="507900"/>
          </a:xfrm>
          <a:prstGeom prst="rect">
            <a:avLst/>
          </a:prstGeom>
          <a:noFill/>
          <a:ln>
            <a:noFill/>
          </a:ln>
        </p:spPr>
        <p:txBody>
          <a:bodyPr spcFirstLastPara="1" wrap="square" lIns="121900" tIns="60925" rIns="121900" bIns="60925" anchor="t" anchorCtr="0">
            <a:normAutofit/>
          </a:bodyPr>
          <a:lstStyle>
            <a:lvl1pPr lvl="0" algn="r">
              <a:lnSpc>
                <a:spcPct val="90000"/>
              </a:lnSpc>
              <a:spcBef>
                <a:spcPts val="400"/>
              </a:spcBef>
              <a:spcAft>
                <a:spcPts val="0"/>
              </a:spcAft>
              <a:buSzPts val="1900"/>
              <a:buNone/>
              <a:defRPr sz="1900">
                <a:solidFill>
                  <a:srgbClr val="888888"/>
                </a:solidFill>
              </a:defRPr>
            </a:lvl1pPr>
            <a:lvl2pPr lvl="1" algn="ctr">
              <a:lnSpc>
                <a:spcPct val="90000"/>
              </a:lnSpc>
              <a:spcBef>
                <a:spcPts val="700"/>
              </a:spcBef>
              <a:spcAft>
                <a:spcPts val="0"/>
              </a:spcAft>
              <a:buSzPts val="3700"/>
              <a:buNone/>
              <a:defRPr sz="1900">
                <a:solidFill>
                  <a:srgbClr val="888888"/>
                </a:solidFill>
              </a:defRPr>
            </a:lvl2pPr>
            <a:lvl3pPr lvl="2" algn="ctr">
              <a:lnSpc>
                <a:spcPct val="90000"/>
              </a:lnSpc>
              <a:spcBef>
                <a:spcPts val="600"/>
              </a:spcBef>
              <a:spcAft>
                <a:spcPts val="0"/>
              </a:spcAft>
              <a:buSzPts val="3200"/>
              <a:buNone/>
              <a:defRPr sz="1900">
                <a:solidFill>
                  <a:srgbClr val="888888"/>
                </a:solidFill>
              </a:defRPr>
            </a:lvl3pPr>
            <a:lvl4pPr lvl="3" algn="ctr">
              <a:lnSpc>
                <a:spcPct val="90000"/>
              </a:lnSpc>
              <a:spcBef>
                <a:spcPts val="500"/>
              </a:spcBef>
              <a:spcAft>
                <a:spcPts val="0"/>
              </a:spcAft>
              <a:buSzPts val="2700"/>
              <a:buNone/>
              <a:defRPr sz="1900">
                <a:solidFill>
                  <a:srgbClr val="888888"/>
                </a:solidFill>
              </a:defRPr>
            </a:lvl4pPr>
            <a:lvl5pPr lvl="4" algn="ctr">
              <a:lnSpc>
                <a:spcPct val="90000"/>
              </a:lnSpc>
              <a:spcBef>
                <a:spcPts val="500"/>
              </a:spcBef>
              <a:spcAft>
                <a:spcPts val="0"/>
              </a:spcAft>
              <a:buSzPts val="2700"/>
              <a:buNone/>
              <a:defRPr sz="1900">
                <a:solidFill>
                  <a:srgbClr val="888888"/>
                </a:solidFill>
              </a:defRPr>
            </a:lvl5pPr>
            <a:lvl6pPr lvl="5" algn="ctr">
              <a:lnSpc>
                <a:spcPct val="90000"/>
              </a:lnSpc>
              <a:spcBef>
                <a:spcPts val="500"/>
              </a:spcBef>
              <a:spcAft>
                <a:spcPts val="0"/>
              </a:spcAft>
              <a:buClr>
                <a:srgbClr val="888888"/>
              </a:buClr>
              <a:buSzPts val="2700"/>
              <a:buNone/>
              <a:defRPr sz="1900">
                <a:solidFill>
                  <a:srgbClr val="888888"/>
                </a:solidFill>
              </a:defRPr>
            </a:lvl6pPr>
            <a:lvl7pPr lvl="6" algn="ctr">
              <a:lnSpc>
                <a:spcPct val="90000"/>
              </a:lnSpc>
              <a:spcBef>
                <a:spcPts val="500"/>
              </a:spcBef>
              <a:spcAft>
                <a:spcPts val="0"/>
              </a:spcAft>
              <a:buClr>
                <a:srgbClr val="888888"/>
              </a:buClr>
              <a:buSzPts val="2700"/>
              <a:buNone/>
              <a:defRPr sz="1900">
                <a:solidFill>
                  <a:srgbClr val="888888"/>
                </a:solidFill>
              </a:defRPr>
            </a:lvl7pPr>
            <a:lvl8pPr lvl="7" algn="ctr">
              <a:lnSpc>
                <a:spcPct val="90000"/>
              </a:lnSpc>
              <a:spcBef>
                <a:spcPts val="500"/>
              </a:spcBef>
              <a:spcAft>
                <a:spcPts val="0"/>
              </a:spcAft>
              <a:buClr>
                <a:srgbClr val="888888"/>
              </a:buClr>
              <a:buSzPts val="2700"/>
              <a:buNone/>
              <a:defRPr sz="1900">
                <a:solidFill>
                  <a:srgbClr val="888888"/>
                </a:solidFill>
              </a:defRPr>
            </a:lvl8pPr>
            <a:lvl9pPr lvl="8" algn="ctr">
              <a:lnSpc>
                <a:spcPct val="90000"/>
              </a:lnSpc>
              <a:spcBef>
                <a:spcPts val="500"/>
              </a:spcBef>
              <a:spcAft>
                <a:spcPts val="0"/>
              </a:spcAft>
              <a:buClr>
                <a:srgbClr val="888888"/>
              </a:buClr>
              <a:buSzPts val="2700"/>
              <a:buNone/>
              <a:defRPr sz="1900">
                <a:solidFill>
                  <a:srgbClr val="888888"/>
                </a:solidFill>
              </a:defRPr>
            </a:lvl9pPr>
          </a:lstStyle>
          <a:p>
            <a:endParaRPr/>
          </a:p>
        </p:txBody>
      </p:sp>
      <p:pic>
        <p:nvPicPr>
          <p:cNvPr id="388" name="Google Shape;388;g3cd4c832a98_0_179"/>
          <p:cNvPicPr preferRelativeResize="0"/>
          <p:nvPr/>
        </p:nvPicPr>
        <p:blipFill rotWithShape="1">
          <a:blip r:embed="rId3">
            <a:alphaModFix/>
          </a:blip>
          <a:srcRect/>
          <a:stretch/>
        </p:blipFill>
        <p:spPr>
          <a:xfrm>
            <a:off x="178811" y="6375400"/>
            <a:ext cx="1572777" cy="347979"/>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9"/>
        <p:cNvGrpSpPr/>
        <p:nvPr/>
      </p:nvGrpSpPr>
      <p:grpSpPr>
        <a:xfrm>
          <a:off x="0" y="0"/>
          <a:ext cx="0" cy="0"/>
          <a:chOff x="0" y="0"/>
          <a:chExt cx="0" cy="0"/>
        </a:xfrm>
      </p:grpSpPr>
      <p:sp>
        <p:nvSpPr>
          <p:cNvPr id="390" name="Google Shape;390;g3cd4c832a98_0_186"/>
          <p:cNvSpPr txBox="1">
            <a:spLocks noGrp="1"/>
          </p:cNvSpPr>
          <p:nvPr>
            <p:ph type="sldNum" idx="12"/>
          </p:nvPr>
        </p:nvSpPr>
        <p:spPr>
          <a:xfrm>
            <a:off x="11684000" y="6377216"/>
            <a:ext cx="406500" cy="365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900" b="0" i="0" u="none" strike="noStrike" cap="none">
                <a:solidFill>
                  <a:srgbClr val="888EB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391" name="Google Shape;391;g3cd4c832a98_0_186"/>
          <p:cNvSpPr/>
          <p:nvPr/>
        </p:nvSpPr>
        <p:spPr>
          <a:xfrm rot="5400000">
            <a:off x="11320859" y="6535402"/>
            <a:ext cx="584100" cy="60900"/>
          </a:xfrm>
          <a:prstGeom prst="roundRect">
            <a:avLst>
              <a:gd name="adj" fmla="val 16667"/>
            </a:avLst>
          </a:prstGeom>
          <a:solidFill>
            <a:srgbClr val="538CD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dk1"/>
              </a:buClr>
              <a:buSzPts val="1900"/>
              <a:buFont typeface="Calibri"/>
              <a:buNone/>
            </a:pPr>
            <a:endParaRPr sz="1900" b="0" i="0" u="none" strike="noStrike" cap="none">
              <a:solidFill>
                <a:schemeClr val="lt1"/>
              </a:solidFill>
              <a:latin typeface="Calibri"/>
              <a:ea typeface="Calibri"/>
              <a:cs typeface="Calibri"/>
              <a:sym typeface="Calibri"/>
            </a:endParaRPr>
          </a:p>
        </p:txBody>
      </p:sp>
      <p:sp>
        <p:nvSpPr>
          <p:cNvPr id="392" name="Google Shape;392;g3cd4c832a98_0_186"/>
          <p:cNvSpPr txBox="1">
            <a:spLocks noGrp="1"/>
          </p:cNvSpPr>
          <p:nvPr>
            <p:ph type="ftr" idx="11"/>
          </p:nvPr>
        </p:nvSpPr>
        <p:spPr>
          <a:xfrm>
            <a:off x="2032000" y="6375400"/>
            <a:ext cx="9448800" cy="3663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sz="1200">
                <a:solidFill>
                  <a:srgbClr val="888888"/>
                </a:solidFill>
              </a:defRPr>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Section 1">
  <p:cSld name="Section">
    <p:bg>
      <p:bgPr>
        <a:blipFill>
          <a:blip r:embed="rId2">
            <a:alphaModFix/>
          </a:blip>
          <a:stretch>
            <a:fillRect/>
          </a:stretch>
        </a:blipFill>
        <a:effectLst/>
      </p:bgPr>
    </p:bg>
    <p:spTree>
      <p:nvGrpSpPr>
        <p:cNvPr id="1" name="Shape 393"/>
        <p:cNvGrpSpPr/>
        <p:nvPr/>
      </p:nvGrpSpPr>
      <p:grpSpPr>
        <a:xfrm>
          <a:off x="0" y="0"/>
          <a:ext cx="0" cy="0"/>
          <a:chOff x="0" y="0"/>
          <a:chExt cx="0" cy="0"/>
        </a:xfrm>
      </p:grpSpPr>
      <p:sp>
        <p:nvSpPr>
          <p:cNvPr id="394" name="Google Shape;394;g3cd4c832a98_0_190"/>
          <p:cNvSpPr txBox="1">
            <a:spLocks noGrp="1"/>
          </p:cNvSpPr>
          <p:nvPr>
            <p:ph type="title"/>
          </p:nvPr>
        </p:nvSpPr>
        <p:spPr>
          <a:xfrm>
            <a:off x="972127" y="1835088"/>
            <a:ext cx="10515600" cy="873600"/>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5" name="Google Shape;395;g3cd4c832a98_0_190"/>
          <p:cNvSpPr txBox="1">
            <a:spLocks noGrp="1"/>
          </p:cNvSpPr>
          <p:nvPr>
            <p:ph type="body" idx="1"/>
          </p:nvPr>
        </p:nvSpPr>
        <p:spPr>
          <a:xfrm>
            <a:off x="971550" y="2394856"/>
            <a:ext cx="10515600" cy="3810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2400"/>
              <a:buNone/>
              <a:defRPr sz="24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2900" algn="l">
              <a:lnSpc>
                <a:spcPct val="90000"/>
              </a:lnSpc>
              <a:spcBef>
                <a:spcPts val="500"/>
              </a:spcBef>
              <a:spcAft>
                <a:spcPts val="0"/>
              </a:spcAft>
              <a:buClr>
                <a:schemeClr val="dk2"/>
              </a:buClr>
              <a:buSzPts val="1800"/>
              <a:buChar char="•"/>
              <a:defRPr>
                <a:solidFill>
                  <a:schemeClr val="dk2"/>
                </a:solidFill>
              </a:defRPr>
            </a:lvl4pPr>
            <a:lvl5pPr marL="2286000" lvl="4" indent="-342900" algn="l">
              <a:lnSpc>
                <a:spcPct val="90000"/>
              </a:lnSpc>
              <a:spcBef>
                <a:spcPts val="500"/>
              </a:spcBef>
              <a:spcAft>
                <a:spcPts val="0"/>
              </a:spcAft>
              <a:buClr>
                <a:schemeClr val="dk2"/>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6" name="Google Shape;396;g3cd4c832a98_0_19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3"/>
        <p:cNvGrpSpPr/>
        <p:nvPr/>
      </p:nvGrpSpPr>
      <p:grpSpPr>
        <a:xfrm>
          <a:off x="0" y="0"/>
          <a:ext cx="0" cy="0"/>
          <a:chOff x="0" y="0"/>
          <a:chExt cx="0" cy="0"/>
        </a:xfrm>
      </p:grpSpPr>
      <p:sp>
        <p:nvSpPr>
          <p:cNvPr id="404" name="Google Shape;404;g3e5e73cdfb3_0_98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5" name="Google Shape;405;g3e5e73cdfb3_0_98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6" name="Google Shape;406;g3e5e73cdfb3_0_9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1pPr>
            <a:lvl2pPr marL="0" marR="0" lvl="1"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2pPr>
            <a:lvl3pPr marL="0" marR="0" lvl="2"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3pPr>
            <a:lvl4pPr marL="0" marR="0" lvl="3"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4pPr>
            <a:lvl5pPr marL="0" marR="0" lvl="4"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5pPr>
            <a:lvl6pPr marL="0" marR="0" lvl="5"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6pPr>
            <a:lvl7pPr marL="0" marR="0" lvl="6"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7pPr>
            <a:lvl8pPr marL="0" marR="0" lvl="7"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8pPr>
            <a:lvl9pPr marL="0" marR="0" lvl="8" indent="0" algn="r">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Subtitle &amp; Content">
  <p:cSld name="1_Title, Subtitle &amp; Content">
    <p:bg>
      <p:bgPr>
        <a:blipFill>
          <a:blip r:embed="rId2">
            <a:alphaModFix/>
          </a:blip>
          <a:stretch>
            <a:fillRect/>
          </a:stretch>
        </a:blipFill>
        <a:effectLst/>
      </p:bgPr>
    </p:bg>
    <p:spTree>
      <p:nvGrpSpPr>
        <p:cNvPr id="1" name="Shape 407"/>
        <p:cNvGrpSpPr/>
        <p:nvPr/>
      </p:nvGrpSpPr>
      <p:grpSpPr>
        <a:xfrm>
          <a:off x="0" y="0"/>
          <a:ext cx="0" cy="0"/>
          <a:chOff x="0" y="0"/>
          <a:chExt cx="0" cy="0"/>
        </a:xfrm>
      </p:grpSpPr>
      <p:sp>
        <p:nvSpPr>
          <p:cNvPr id="408" name="Google Shape;408;g3e5e73cdfb3_0_755"/>
          <p:cNvSpPr txBox="1">
            <a:spLocks noGrp="1"/>
          </p:cNvSpPr>
          <p:nvPr>
            <p:ph type="body" idx="1"/>
          </p:nvPr>
        </p:nvSpPr>
        <p:spPr>
          <a:xfrm>
            <a:off x="872183" y="12127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AutoNum type="arabicPeriod"/>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AutoNum type="alphaLcPeriod"/>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AutoNum type="romanLcPeriod"/>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AutoNum type="arabicPeriod"/>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AutoNum type="alphaLcPeriod"/>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AutoNum type="romanLcPeriod"/>
              <a:defRPr/>
            </a:lvl6pPr>
            <a:lvl7pPr marL="3200400" lvl="6" indent="-349250" algn="l">
              <a:lnSpc>
                <a:spcPct val="90000"/>
              </a:lnSpc>
              <a:spcBef>
                <a:spcPts val="500"/>
              </a:spcBef>
              <a:spcAft>
                <a:spcPts val="0"/>
              </a:spcAft>
              <a:buClr>
                <a:schemeClr val="dk1"/>
              </a:buClr>
              <a:buSzPts val="1900"/>
              <a:buAutoNum type="arabicPeriod"/>
              <a:defRPr/>
            </a:lvl7pPr>
            <a:lvl8pPr marL="3657600" lvl="7" indent="-349250" algn="l">
              <a:lnSpc>
                <a:spcPct val="90000"/>
              </a:lnSpc>
              <a:spcBef>
                <a:spcPts val="500"/>
              </a:spcBef>
              <a:spcAft>
                <a:spcPts val="0"/>
              </a:spcAft>
              <a:buClr>
                <a:schemeClr val="dk1"/>
              </a:buClr>
              <a:buSzPts val="1900"/>
              <a:buAutoNum type="alphaLcPeriod"/>
              <a:defRPr/>
            </a:lvl8pPr>
            <a:lvl9pPr marL="4114800" lvl="8" indent="-349250" algn="l">
              <a:lnSpc>
                <a:spcPct val="90000"/>
              </a:lnSpc>
              <a:spcBef>
                <a:spcPts val="500"/>
              </a:spcBef>
              <a:spcAft>
                <a:spcPts val="0"/>
              </a:spcAft>
              <a:buClr>
                <a:schemeClr val="dk1"/>
              </a:buClr>
              <a:buSzPts val="1900"/>
              <a:buAutoNum type="romanLcPeriod"/>
              <a:defRPr/>
            </a:lvl9pPr>
          </a:lstStyle>
          <a:p>
            <a:endParaRPr/>
          </a:p>
        </p:txBody>
      </p:sp>
      <p:sp>
        <p:nvSpPr>
          <p:cNvPr id="409" name="Google Shape;409;g3e5e73cdfb3_0_75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10" name="Google Shape;410;g3e5e73cdfb3_0_755"/>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11" name="Google Shape;411;g3e5e73cdfb3_0_755"/>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p:bg>
      <p:bgPr>
        <a:blipFill>
          <a:blip r:embed="rId2">
            <a:alphaModFix/>
          </a:blip>
          <a:stretch>
            <a:fillRect/>
          </a:stretch>
        </a:blipFill>
        <a:effectLst/>
      </p:bgPr>
    </p:bg>
    <p:spTree>
      <p:nvGrpSpPr>
        <p:cNvPr id="1" name="Shape 412"/>
        <p:cNvGrpSpPr/>
        <p:nvPr/>
      </p:nvGrpSpPr>
      <p:grpSpPr>
        <a:xfrm>
          <a:off x="0" y="0"/>
          <a:ext cx="0" cy="0"/>
          <a:chOff x="0" y="0"/>
          <a:chExt cx="0" cy="0"/>
        </a:xfrm>
      </p:grpSpPr>
      <p:sp>
        <p:nvSpPr>
          <p:cNvPr id="413" name="Google Shape;413;g3e5e73cdfb3_0_778"/>
          <p:cNvSpPr txBox="1">
            <a:spLocks noGrp="1"/>
          </p:cNvSpPr>
          <p:nvPr>
            <p:ph type="body" idx="1"/>
          </p:nvPr>
        </p:nvSpPr>
        <p:spPr>
          <a:xfrm>
            <a:off x="971551" y="1133481"/>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14" name="Google Shape;414;g3e5e73cdfb3_0_778"/>
          <p:cNvSpPr txBox="1">
            <a:spLocks noGrp="1"/>
          </p:cNvSpPr>
          <p:nvPr>
            <p:ph type="sldNum" idx="12"/>
          </p:nvPr>
        </p:nvSpPr>
        <p:spPr>
          <a:xfrm>
            <a:off x="11512549" y="6213480"/>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1pPr>
            <a:lvl2pPr marL="0" marR="0" lvl="1"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2pPr>
            <a:lvl3pPr marL="0" marR="0" lvl="2"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3pPr>
            <a:lvl4pPr marL="0" marR="0" lvl="3"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4pPr>
            <a:lvl5pPr marL="0" marR="0" lvl="4"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5pPr>
            <a:lvl6pPr marL="0" marR="0" lvl="5"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6pPr>
            <a:lvl7pPr marL="0" marR="0" lvl="6"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7pPr>
            <a:lvl8pPr marL="0" marR="0" lvl="7"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8pPr>
            <a:lvl9pPr marL="0" marR="0" lvl="8"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15" name="Google Shape;415;g3e5e73cdfb3_0_778"/>
          <p:cNvSpPr txBox="1">
            <a:spLocks noGrp="1"/>
          </p:cNvSpPr>
          <p:nvPr>
            <p:ph type="title"/>
          </p:nvPr>
        </p:nvSpPr>
        <p:spPr>
          <a:xfrm>
            <a:off x="972127" y="347859"/>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Subtitle &amp; Content 41">
  <p:cSld name="Title, Subtitle &amp; Content_15">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g3ed36135ff5_0_1639"/>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18" name="Google Shape;418;g3ed36135ff5_0_1639"/>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19" name="Google Shape;419;g3ed36135ff5_0_1639"/>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420"/>
        <p:cNvGrpSpPr/>
        <p:nvPr/>
      </p:nvGrpSpPr>
      <p:grpSpPr>
        <a:xfrm>
          <a:off x="0" y="0"/>
          <a:ext cx="0" cy="0"/>
          <a:chOff x="0" y="0"/>
          <a:chExt cx="0" cy="0"/>
        </a:xfrm>
      </p:grpSpPr>
      <p:sp>
        <p:nvSpPr>
          <p:cNvPr id="421" name="Google Shape;421;g3e5e73cdfb3_0_760"/>
          <p:cNvSpPr txBox="1">
            <a:spLocks noGrp="1"/>
          </p:cNvSpPr>
          <p:nvPr>
            <p:ph type="ctrTitle"/>
          </p:nvPr>
        </p:nvSpPr>
        <p:spPr>
          <a:xfrm>
            <a:off x="1524000" y="3077521"/>
            <a:ext cx="9144000" cy="506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2" name="Google Shape;422;g3e5e73cdfb3_0_760"/>
          <p:cNvSpPr txBox="1">
            <a:spLocks noGrp="1"/>
          </p:cNvSpPr>
          <p:nvPr>
            <p:ph type="subTitle" idx="1"/>
          </p:nvPr>
        </p:nvSpPr>
        <p:spPr>
          <a:xfrm>
            <a:off x="1524000" y="3580595"/>
            <a:ext cx="9144000" cy="4113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100"/>
              </a:spcBef>
              <a:spcAft>
                <a:spcPts val="0"/>
              </a:spcAft>
              <a:buClr>
                <a:schemeClr val="dk1"/>
              </a:buClr>
              <a:buSzPts val="2300"/>
              <a:buNone/>
              <a:defRPr sz="2300" b="0" i="0">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3" name="Google Shape;423;g3e5e73cdfb3_0_760"/>
          <p:cNvSpPr txBox="1">
            <a:spLocks noGrp="1"/>
          </p:cNvSpPr>
          <p:nvPr>
            <p:ph type="body" idx="2"/>
          </p:nvPr>
        </p:nvSpPr>
        <p:spPr>
          <a:xfrm>
            <a:off x="2758698" y="4620042"/>
            <a:ext cx="7909200" cy="10797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100"/>
              </a:spcBef>
              <a:spcAft>
                <a:spcPts val="0"/>
              </a:spcAft>
              <a:buClr>
                <a:srgbClr val="0066CC"/>
              </a:buClr>
              <a:buSzPts val="1500"/>
              <a:buFont typeface="Arial"/>
              <a:buNone/>
              <a:defRPr sz="1500" b="0" i="0">
                <a:solidFill>
                  <a:srgbClr val="0066CC"/>
                </a:solidFill>
                <a:latin typeface="Arial"/>
                <a:ea typeface="Arial"/>
                <a:cs typeface="Arial"/>
                <a:sym typeface="Arial"/>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24" name="Google Shape;424;g3e5e73cdfb3_0_760"/>
          <p:cNvSpPr txBox="1">
            <a:spLocks noGrp="1"/>
          </p:cNvSpPr>
          <p:nvPr>
            <p:ph type="body" idx="3"/>
          </p:nvPr>
        </p:nvSpPr>
        <p:spPr>
          <a:xfrm>
            <a:off x="1107309" y="4015767"/>
            <a:ext cx="5483100" cy="411300"/>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100"/>
              </a:spcBef>
              <a:spcAft>
                <a:spcPts val="0"/>
              </a:spcAft>
              <a:buClr>
                <a:srgbClr val="0066CC"/>
              </a:buClr>
              <a:buSzPts val="2000"/>
              <a:buFont typeface="Arial"/>
              <a:buNone/>
              <a:defRPr sz="2000" b="0" i="0">
                <a:solidFill>
                  <a:srgbClr val="0066CC"/>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1900"/>
              <a:buNone/>
              <a:defRPr sz="1900">
                <a:solidFill>
                  <a:srgbClr val="0066CC"/>
                </a:solidFill>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25" name="Google Shape;425;g3e5e73cdfb3_0_760"/>
          <p:cNvSpPr txBox="1">
            <a:spLocks noGrp="1"/>
          </p:cNvSpPr>
          <p:nvPr>
            <p:ph type="sldNum" idx="12"/>
          </p:nvPr>
        </p:nvSpPr>
        <p:spPr>
          <a:xfrm>
            <a:off x="11409045" y="6333134"/>
            <a:ext cx="731700" cy="5247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1pPr>
            <a:lvl2pPr marL="0" marR="0" lvl="1"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2pPr>
            <a:lvl3pPr marL="0" marR="0" lvl="2"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3pPr>
            <a:lvl4pPr marL="0" marR="0" lvl="3"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4pPr>
            <a:lvl5pPr marL="0" marR="0" lvl="4"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5pPr>
            <a:lvl6pPr marL="0" marR="0" lvl="5"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6pPr>
            <a:lvl7pPr marL="0" marR="0" lvl="6"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7pPr>
            <a:lvl8pPr marL="0" marR="0" lvl="7"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8pPr>
            <a:lvl9pPr marL="0" marR="0" lvl="8" indent="0" algn="r">
              <a:lnSpc>
                <a:spcPct val="100000"/>
              </a:lnSpc>
              <a:spcBef>
                <a:spcPts val="0"/>
              </a:spcBef>
              <a:spcAft>
                <a:spcPts val="0"/>
              </a:spcAft>
              <a:buClr>
                <a:srgbClr val="464653"/>
              </a:buClr>
              <a:buSzPts val="1200"/>
              <a:buFont typeface="Arial"/>
              <a:buNone/>
              <a:defRPr sz="1700" b="0" i="0" u="none" strike="noStrike" cap="none">
                <a:solidFill>
                  <a:srgbClr val="0066CC"/>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Subtitle &amp; Content">
  <p:cSld name="Title, Subtitle &amp; Content">
    <p:bg>
      <p:bgPr>
        <a:blipFill>
          <a:blip r:embed="rId2">
            <a:alphaModFix/>
          </a:blip>
          <a:stretch>
            <a:fillRect/>
          </a:stretch>
        </a:blipFill>
        <a:effectLst/>
      </p:bgPr>
    </p:bg>
    <p:spTree>
      <p:nvGrpSpPr>
        <p:cNvPr id="1" name="Shape 426"/>
        <p:cNvGrpSpPr/>
        <p:nvPr/>
      </p:nvGrpSpPr>
      <p:grpSpPr>
        <a:xfrm>
          <a:off x="0" y="0"/>
          <a:ext cx="0" cy="0"/>
          <a:chOff x="0" y="0"/>
          <a:chExt cx="0" cy="0"/>
        </a:xfrm>
      </p:grpSpPr>
      <p:sp>
        <p:nvSpPr>
          <p:cNvPr id="427" name="Google Shape;427;g3e5e73cdfb3_0_76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28" name="Google Shape;428;g3e5e73cdfb3_0_766"/>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29" name="Google Shape;429;g3e5e73cdfb3_0_766"/>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Section">
  <p:cSld name="Section">
    <p:bg>
      <p:bgPr>
        <a:blipFill>
          <a:blip r:embed="rId2">
            <a:alphaModFix/>
          </a:blip>
          <a:stretch>
            <a:fillRect/>
          </a:stretch>
        </a:blipFill>
        <a:effectLst/>
      </p:bgPr>
    </p:bg>
    <p:spTree>
      <p:nvGrpSpPr>
        <p:cNvPr id="1" name="Shape 430"/>
        <p:cNvGrpSpPr/>
        <p:nvPr/>
      </p:nvGrpSpPr>
      <p:grpSpPr>
        <a:xfrm>
          <a:off x="0" y="0"/>
          <a:ext cx="0" cy="0"/>
          <a:chOff x="0" y="0"/>
          <a:chExt cx="0" cy="0"/>
        </a:xfrm>
      </p:grpSpPr>
      <p:sp>
        <p:nvSpPr>
          <p:cNvPr id="431" name="Google Shape;431;g3e5e73cdfb3_0_770"/>
          <p:cNvSpPr txBox="1">
            <a:spLocks noGrp="1"/>
          </p:cNvSpPr>
          <p:nvPr>
            <p:ph type="title"/>
          </p:nvPr>
        </p:nvSpPr>
        <p:spPr>
          <a:xfrm>
            <a:off x="972127" y="1835088"/>
            <a:ext cx="10515600" cy="8736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32" name="Google Shape;432;g3e5e73cdfb3_0_770"/>
          <p:cNvSpPr txBox="1">
            <a:spLocks noGrp="1"/>
          </p:cNvSpPr>
          <p:nvPr>
            <p:ph type="body" idx="1"/>
          </p:nvPr>
        </p:nvSpPr>
        <p:spPr>
          <a:xfrm>
            <a:off x="971550" y="2394856"/>
            <a:ext cx="10515600" cy="381300"/>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100"/>
              </a:spcBef>
              <a:spcAft>
                <a:spcPts val="0"/>
              </a:spcAft>
              <a:buClr>
                <a:srgbClr val="0066CC"/>
              </a:buClr>
              <a:buSzPts val="2400"/>
              <a:buNone/>
              <a:defRPr sz="24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3" name="Google Shape;433;g3e5e73cdfb3_0_77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2 Lines &amp; Content">
  <p:cSld name="Title 2 Lines &amp; Content">
    <p:bg>
      <p:bgPr>
        <a:blipFill>
          <a:blip r:embed="rId2">
            <a:alphaModFix/>
          </a:blip>
          <a:stretch>
            <a:fillRect/>
          </a:stretch>
        </a:blipFill>
        <a:effectLst/>
      </p:bgPr>
    </p:bg>
    <p:spTree>
      <p:nvGrpSpPr>
        <p:cNvPr id="1" name="Shape 434"/>
        <p:cNvGrpSpPr/>
        <p:nvPr/>
      </p:nvGrpSpPr>
      <p:grpSpPr>
        <a:xfrm>
          <a:off x="0" y="0"/>
          <a:ext cx="0" cy="0"/>
          <a:chOff x="0" y="0"/>
          <a:chExt cx="0" cy="0"/>
        </a:xfrm>
      </p:grpSpPr>
      <p:sp>
        <p:nvSpPr>
          <p:cNvPr id="435" name="Google Shape;435;g3e5e73cdfb3_0_774"/>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36" name="Google Shape;436;g3e5e73cdfb3_0_774"/>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7" name="Google Shape;437;g3e5e73cdfb3_0_77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_Title, Subtitle &amp; Content">
  <p:cSld name="1_Title, Subtitle &amp; Content 2">
    <p:bg>
      <p:bgPr>
        <a:blipFill>
          <a:blip r:embed="rId2">
            <a:alphaModFix/>
          </a:blip>
          <a:stretch>
            <a:fillRect/>
          </a:stretch>
        </a:blipFill>
        <a:effectLst/>
      </p:bgPr>
    </p:bg>
    <p:spTree>
      <p:nvGrpSpPr>
        <p:cNvPr id="1" name="Shape 438"/>
        <p:cNvGrpSpPr/>
        <p:nvPr/>
      </p:nvGrpSpPr>
      <p:grpSpPr>
        <a:xfrm>
          <a:off x="0" y="0"/>
          <a:ext cx="0" cy="0"/>
          <a:chOff x="0" y="0"/>
          <a:chExt cx="0" cy="0"/>
        </a:xfrm>
      </p:grpSpPr>
      <p:sp>
        <p:nvSpPr>
          <p:cNvPr id="439" name="Google Shape;439;g3e5e73cdfb3_0_782"/>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0" name="Google Shape;440;g3e5e73cdfb3_0_782"/>
          <p:cNvSpPr txBox="1">
            <a:spLocks noGrp="1"/>
          </p:cNvSpPr>
          <p:nvPr>
            <p:ph type="body" idx="1"/>
          </p:nvPr>
        </p:nvSpPr>
        <p:spPr>
          <a:xfrm>
            <a:off x="971550" y="1361190"/>
            <a:ext cx="51249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Raleway"/>
                <a:ea typeface="Raleway"/>
                <a:cs typeface="Raleway"/>
                <a:sym typeface="Raleway"/>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1" name="Google Shape;441;g3e5e73cdfb3_0_782"/>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2" name="Google Shape;442;g3e5e73cdfb3_0_782"/>
          <p:cNvSpPr>
            <a:spLocks noGrp="1"/>
          </p:cNvSpPr>
          <p:nvPr>
            <p:ph type="pic" idx="2"/>
          </p:nvPr>
        </p:nvSpPr>
        <p:spPr>
          <a:xfrm>
            <a:off x="6096000" y="1361190"/>
            <a:ext cx="5416500" cy="4432500"/>
          </a:xfrm>
          <a:prstGeom prst="rect">
            <a:avLst/>
          </a:prstGeom>
          <a:noFill/>
          <a:ln>
            <a:noFill/>
          </a:ln>
        </p:spPr>
      </p:sp>
      <p:sp>
        <p:nvSpPr>
          <p:cNvPr id="443" name="Google Shape;443;g3e5e73cdfb3_0_782"/>
          <p:cNvSpPr txBox="1">
            <a:spLocks noGrp="1"/>
          </p:cNvSpPr>
          <p:nvPr>
            <p:ph type="body" idx="3"/>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2">
    <p:bg>
      <p:bgPr>
        <a:blipFill>
          <a:blip r:embed="rId2">
            <a:alphaModFix/>
          </a:blip>
          <a:stretch>
            <a:fillRect/>
          </a:stretch>
        </a:blipFill>
        <a:effectLst/>
      </p:bgPr>
    </p:bg>
    <p:spTree>
      <p:nvGrpSpPr>
        <p:cNvPr id="1" name="Shape 444"/>
        <p:cNvGrpSpPr/>
        <p:nvPr/>
      </p:nvGrpSpPr>
      <p:grpSpPr>
        <a:xfrm>
          <a:off x="0" y="0"/>
          <a:ext cx="0" cy="0"/>
          <a:chOff x="0" y="0"/>
          <a:chExt cx="0" cy="0"/>
        </a:xfrm>
      </p:grpSpPr>
      <p:sp>
        <p:nvSpPr>
          <p:cNvPr id="445" name="Google Shape;445;g3e5e73cdfb3_0_788"/>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6" name="Google Shape;446;g3e5e73cdfb3_0_788"/>
          <p:cNvSpPr txBox="1">
            <a:spLocks noGrp="1"/>
          </p:cNvSpPr>
          <p:nvPr>
            <p:ph type="body" idx="1"/>
          </p:nvPr>
        </p:nvSpPr>
        <p:spPr>
          <a:xfrm>
            <a:off x="971550" y="1361190"/>
            <a:ext cx="51249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Raleway"/>
                <a:ea typeface="Raleway"/>
                <a:cs typeface="Raleway"/>
                <a:sym typeface="Raleway"/>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7" name="Google Shape;447;g3e5e73cdfb3_0_788"/>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8" name="Google Shape;448;g3e5e73cdfb3_0_788"/>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9" name="Google Shape;449;g3e5e73cdfb3_0_788"/>
          <p:cNvSpPr txBox="1">
            <a:spLocks noGrp="1"/>
          </p:cNvSpPr>
          <p:nvPr>
            <p:ph type="body" idx="3"/>
          </p:nvPr>
        </p:nvSpPr>
        <p:spPr>
          <a:xfrm>
            <a:off x="6388100" y="1361190"/>
            <a:ext cx="51249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Raleway"/>
                <a:ea typeface="Raleway"/>
                <a:cs typeface="Raleway"/>
                <a:sym typeface="Raleway"/>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Raleway Light"/>
                <a:ea typeface="Raleway Light"/>
                <a:cs typeface="Raleway Light"/>
                <a:sym typeface="Raleway Light"/>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3">
    <p:bg>
      <p:bgPr>
        <a:blipFill>
          <a:blip r:embed="rId2">
            <a:alphaModFix/>
          </a:blip>
          <a:stretch>
            <a:fillRect/>
          </a:stretch>
        </a:blipFill>
        <a:effectLst/>
      </p:bgPr>
    </p:bg>
    <p:spTree>
      <p:nvGrpSpPr>
        <p:cNvPr id="1" name="Shape 450"/>
        <p:cNvGrpSpPr/>
        <p:nvPr/>
      </p:nvGrpSpPr>
      <p:grpSpPr>
        <a:xfrm>
          <a:off x="0" y="0"/>
          <a:ext cx="0" cy="0"/>
          <a:chOff x="0" y="0"/>
          <a:chExt cx="0" cy="0"/>
        </a:xfrm>
      </p:grpSpPr>
      <p:sp>
        <p:nvSpPr>
          <p:cNvPr id="451" name="Google Shape;451;g3e5e73cdfb3_0_79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0038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52" name="Google Shape;452;g3e5e73cdfb3_0_794"/>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453"/>
        <p:cNvGrpSpPr/>
        <p:nvPr/>
      </p:nvGrpSpPr>
      <p:grpSpPr>
        <a:xfrm>
          <a:off x="0" y="0"/>
          <a:ext cx="0" cy="0"/>
          <a:chOff x="0" y="0"/>
          <a:chExt cx="0" cy="0"/>
        </a:xfrm>
      </p:grpSpPr>
      <p:sp>
        <p:nvSpPr>
          <p:cNvPr id="454" name="Google Shape;454;g3e5e73cdfb3_0_797"/>
          <p:cNvSpPr txBox="1">
            <a:spLocks noGrp="1"/>
          </p:cNvSpPr>
          <p:nvPr>
            <p:ph type="title"/>
          </p:nvPr>
        </p:nvSpPr>
        <p:spPr>
          <a:xfrm>
            <a:off x="838200" y="596349"/>
            <a:ext cx="10515600" cy="994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sz="44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5" name="Google Shape;455;g3e5e73cdfb3_0_797"/>
          <p:cNvSpPr txBox="1">
            <a:spLocks noGrp="1"/>
          </p:cNvSpPr>
          <p:nvPr>
            <p:ph type="body" idx="1"/>
          </p:nvPr>
        </p:nvSpPr>
        <p:spPr>
          <a:xfrm>
            <a:off x="1282148" y="1825625"/>
            <a:ext cx="10071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Clr>
                <a:srgbClr val="262626"/>
              </a:buClr>
              <a:buSzPts val="2800"/>
              <a:buChar char="•"/>
              <a:defRPr sz="2800">
                <a:solidFill>
                  <a:srgbClr val="262626"/>
                </a:solidFill>
              </a:defRPr>
            </a:lvl1pPr>
            <a:lvl2pPr marL="914400" lvl="1" indent="-381000" algn="l">
              <a:lnSpc>
                <a:spcPct val="90000"/>
              </a:lnSpc>
              <a:spcBef>
                <a:spcPts val="500"/>
              </a:spcBef>
              <a:spcAft>
                <a:spcPts val="0"/>
              </a:spcAft>
              <a:buClr>
                <a:srgbClr val="262626"/>
              </a:buClr>
              <a:buSzPts val="2400"/>
              <a:buChar char="•"/>
              <a:defRPr sz="2400">
                <a:solidFill>
                  <a:srgbClr val="262626"/>
                </a:solidFill>
              </a:defRPr>
            </a:lvl2pPr>
            <a:lvl3pPr marL="1371600" lvl="2" indent="-381000" algn="l">
              <a:lnSpc>
                <a:spcPct val="90000"/>
              </a:lnSpc>
              <a:spcBef>
                <a:spcPts val="500"/>
              </a:spcBef>
              <a:spcAft>
                <a:spcPts val="0"/>
              </a:spcAft>
              <a:buClr>
                <a:srgbClr val="262626"/>
              </a:buClr>
              <a:buSzPts val="2400"/>
              <a:buChar char="•"/>
              <a:defRPr sz="2400">
                <a:solidFill>
                  <a:srgbClr val="262626"/>
                </a:solidFill>
              </a:defRPr>
            </a:lvl3pPr>
            <a:lvl4pPr marL="1828800" lvl="3" indent="-381000" algn="l">
              <a:lnSpc>
                <a:spcPct val="90000"/>
              </a:lnSpc>
              <a:spcBef>
                <a:spcPts val="500"/>
              </a:spcBef>
              <a:spcAft>
                <a:spcPts val="0"/>
              </a:spcAft>
              <a:buClr>
                <a:srgbClr val="262626"/>
              </a:buClr>
              <a:buSzPts val="2400"/>
              <a:buChar char="•"/>
              <a:defRPr sz="2400">
                <a:solidFill>
                  <a:srgbClr val="262626"/>
                </a:solidFill>
              </a:defRPr>
            </a:lvl4pPr>
            <a:lvl5pPr marL="2286000" lvl="4" indent="-381000" algn="l">
              <a:lnSpc>
                <a:spcPct val="90000"/>
              </a:lnSpc>
              <a:spcBef>
                <a:spcPts val="500"/>
              </a:spcBef>
              <a:spcAft>
                <a:spcPts val="0"/>
              </a:spcAft>
              <a:buClr>
                <a:srgbClr val="262626"/>
              </a:buClr>
              <a:buSzPts val="2400"/>
              <a:buChar char="•"/>
              <a:defRPr sz="2400">
                <a:solidFill>
                  <a:srgbClr val="262626"/>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56" name="Google Shape;456;g3e5e73cdfb3_0_797"/>
          <p:cNvSpPr txBox="1">
            <a:spLocks noGrp="1"/>
          </p:cNvSpPr>
          <p:nvPr>
            <p:ph type="sldNum" idx="12"/>
          </p:nvPr>
        </p:nvSpPr>
        <p:spPr>
          <a:xfrm>
            <a:off x="537186" y="6253165"/>
            <a:ext cx="5433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1pPr>
            <a:lvl2pPr marL="0" marR="0" lvl="1"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2pPr>
            <a:lvl3pPr marL="0" marR="0" lvl="2"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3pPr>
            <a:lvl4pPr marL="0" marR="0" lvl="3"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4pPr>
            <a:lvl5pPr marL="0" marR="0" lvl="4"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5pPr>
            <a:lvl6pPr marL="0" marR="0" lvl="5"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6pPr>
            <a:lvl7pPr marL="0" marR="0" lvl="6"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7pPr>
            <a:lvl8pPr marL="0" marR="0" lvl="7"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8pPr>
            <a:lvl9pPr marL="0" marR="0" lvl="8" indent="0" algn="l">
              <a:lnSpc>
                <a:spcPct val="100000"/>
              </a:lnSpc>
              <a:spcBef>
                <a:spcPts val="0"/>
              </a:spcBef>
              <a:spcAft>
                <a:spcPts val="0"/>
              </a:spcAft>
              <a:buClr>
                <a:srgbClr val="888888"/>
              </a:buClr>
              <a:buSzPts val="1900"/>
              <a:buFont typeface="Calibri"/>
              <a:buNone/>
              <a:defRPr sz="1900" b="0" i="0" u="none" strike="noStrike" cap="none">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457" name="Google Shape;457;g3e5e73cdfb3_0_797"/>
          <p:cNvSpPr txBox="1">
            <a:spLocks noGrp="1"/>
          </p:cNvSpPr>
          <p:nvPr>
            <p:ph type="body" idx="2"/>
          </p:nvPr>
        </p:nvSpPr>
        <p:spPr>
          <a:xfrm>
            <a:off x="884583" y="362022"/>
            <a:ext cx="10469100" cy="3441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100"/>
              </a:spcBef>
              <a:spcAft>
                <a:spcPts val="0"/>
              </a:spcAft>
              <a:buClr>
                <a:srgbClr val="7F7F7F"/>
              </a:buClr>
              <a:buSzPts val="2300"/>
              <a:buNone/>
              <a:defRPr sz="2300" i="1">
                <a:solidFill>
                  <a:srgbClr val="7F7F7F"/>
                </a:solidFill>
                <a:latin typeface="Calibri"/>
                <a:ea typeface="Calibri"/>
                <a:cs typeface="Calibri"/>
                <a:sym typeface="Calibri"/>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cxnSp>
        <p:nvCxnSpPr>
          <p:cNvPr id="458" name="Google Shape;458;g3e5e73cdfb3_0_797"/>
          <p:cNvCxnSpPr/>
          <p:nvPr/>
        </p:nvCxnSpPr>
        <p:spPr>
          <a:xfrm>
            <a:off x="983837" y="1469337"/>
            <a:ext cx="11208300" cy="0"/>
          </a:xfrm>
          <a:prstGeom prst="straightConnector1">
            <a:avLst/>
          </a:prstGeom>
          <a:noFill/>
          <a:ln w="38100" cap="flat" cmpd="sng">
            <a:solidFill>
              <a:srgbClr val="C40E3E"/>
            </a:solidFill>
            <a:prstDash val="solid"/>
            <a:round/>
            <a:headEnd type="none" w="sm" len="sm"/>
            <a:tailEnd type="none" w="sm" len="sm"/>
          </a:ln>
        </p:spPr>
      </p:cxn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4">
    <p:bg>
      <p:bgPr>
        <a:blipFill>
          <a:blip r:embed="rId2">
            <a:alphaModFix/>
          </a:blip>
          <a:stretch>
            <a:fillRect/>
          </a:stretch>
        </a:blipFill>
        <a:effectLst/>
      </p:bgPr>
    </p:bg>
    <p:spTree>
      <p:nvGrpSpPr>
        <p:cNvPr id="1" name="Shape 459"/>
        <p:cNvGrpSpPr/>
        <p:nvPr/>
      </p:nvGrpSpPr>
      <p:grpSpPr>
        <a:xfrm>
          <a:off x="0" y="0"/>
          <a:ext cx="0" cy="0"/>
          <a:chOff x="0" y="0"/>
          <a:chExt cx="0" cy="0"/>
        </a:xfrm>
      </p:grpSpPr>
      <p:sp>
        <p:nvSpPr>
          <p:cNvPr id="460" name="Google Shape;460;g3e5e73cdfb3_0_803"/>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1" name="Google Shape;461;g3e5e73cdfb3_0_80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62" name="Google Shape;462;g3e5e73cdfb3_0_803"/>
          <p:cNvSpPr txBox="1">
            <a:spLocks noGrp="1"/>
          </p:cNvSpPr>
          <p:nvPr>
            <p:ph type="body" idx="1"/>
          </p:nvPr>
        </p:nvSpPr>
        <p:spPr>
          <a:xfrm>
            <a:off x="971550" y="1361190"/>
            <a:ext cx="51249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Font typeface="Arial"/>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Font typeface="Arial"/>
              <a:buAutoNum type="arabicPeriod"/>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63" name="Google Shape;463;g3e5e73cdfb3_0_803"/>
          <p:cNvSpPr txBox="1">
            <a:spLocks noGrp="1"/>
          </p:cNvSpPr>
          <p:nvPr>
            <p:ph type="body" idx="2"/>
          </p:nvPr>
        </p:nvSpPr>
        <p:spPr>
          <a:xfrm>
            <a:off x="6359096" y="1361190"/>
            <a:ext cx="51249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Font typeface="Arial"/>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Font typeface="Arial"/>
              <a:buAutoNum type="arabicPeriod"/>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64"/>
        <p:cNvGrpSpPr/>
        <p:nvPr/>
      </p:nvGrpSpPr>
      <p:grpSpPr>
        <a:xfrm>
          <a:off x="0" y="0"/>
          <a:ext cx="0" cy="0"/>
          <a:chOff x="0" y="0"/>
          <a:chExt cx="0" cy="0"/>
        </a:xfrm>
      </p:grpSpPr>
      <p:sp>
        <p:nvSpPr>
          <p:cNvPr id="465" name="Google Shape;465;g3e5e73cdfb3_0_80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6" name="Google Shape;466;g3e5e73cdfb3_0_808"/>
          <p:cNvSpPr txBox="1">
            <a:spLocks noGrp="1"/>
          </p:cNvSpPr>
          <p:nvPr>
            <p:ph type="body" idx="1"/>
          </p:nvPr>
        </p:nvSpPr>
        <p:spPr>
          <a:xfrm>
            <a:off x="609600" y="1219200"/>
            <a:ext cx="10972800" cy="49377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467" name="Google Shape;467;g3e5e73cdfb3_0_808"/>
          <p:cNvSpPr txBox="1"/>
          <p:nvPr/>
        </p:nvSpPr>
        <p:spPr>
          <a:xfrm>
            <a:off x="1048091" y="6367046"/>
            <a:ext cx="4332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sz="1600" b="0" i="0" u="none" strike="noStrike" cap="none">
                <a:solidFill>
                  <a:srgbClr val="7F7F7F"/>
                </a:solidFill>
                <a:latin typeface="Arial"/>
                <a:ea typeface="Arial"/>
                <a:cs typeface="Arial"/>
                <a:sym typeface="Arial"/>
              </a:rPr>
              <a:t>‹#›</a:t>
            </a:fld>
            <a:endParaRPr sz="1600" b="0" i="0" u="none" strike="noStrike" cap="none">
              <a:solidFill>
                <a:srgbClr val="7F7F7F"/>
              </a:solidFill>
              <a:latin typeface="Arial"/>
              <a:ea typeface="Arial"/>
              <a:cs typeface="Arial"/>
              <a:sym typeface="Arial"/>
            </a:endParaRPr>
          </a:p>
        </p:txBody>
      </p:sp>
      <p:sp>
        <p:nvSpPr>
          <p:cNvPr id="468" name="Google Shape;468;g3e5e73cdfb3_0_808"/>
          <p:cNvSpPr txBox="1">
            <a:spLocks noGrp="1"/>
          </p:cNvSpPr>
          <p:nvPr>
            <p:ph type="sldNum" idx="12"/>
          </p:nvPr>
        </p:nvSpPr>
        <p:spPr>
          <a:xfrm>
            <a:off x="11409045" y="6333134"/>
            <a:ext cx="731700" cy="5247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9"/>
        <p:cNvGrpSpPr/>
        <p:nvPr/>
      </p:nvGrpSpPr>
      <p:grpSpPr>
        <a:xfrm>
          <a:off x="0" y="0"/>
          <a:ext cx="0" cy="0"/>
          <a:chOff x="0" y="0"/>
          <a:chExt cx="0" cy="0"/>
        </a:xfrm>
      </p:grpSpPr>
      <p:sp>
        <p:nvSpPr>
          <p:cNvPr id="470" name="Google Shape;470;g3e5e73cdfb3_0_813"/>
          <p:cNvSpPr txBox="1">
            <a:spLocks noGrp="1"/>
          </p:cNvSpPr>
          <p:nvPr>
            <p:ph type="ctrTitle"/>
          </p:nvPr>
        </p:nvSpPr>
        <p:spPr>
          <a:xfrm>
            <a:off x="1625600" y="3886200"/>
            <a:ext cx="9144000" cy="990900"/>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SzPts val="4400"/>
              <a:buNone/>
              <a:defRPr sz="3200">
                <a:solidFill>
                  <a:schemeClr val="dk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1" name="Google Shape;471;g3e5e73cdfb3_0_813"/>
          <p:cNvSpPr txBox="1">
            <a:spLocks noGrp="1"/>
          </p:cNvSpPr>
          <p:nvPr>
            <p:ph type="subTitle" idx="1"/>
          </p:nvPr>
        </p:nvSpPr>
        <p:spPr>
          <a:xfrm>
            <a:off x="1625600" y="5124450"/>
            <a:ext cx="9144000" cy="533700"/>
          </a:xfrm>
          <a:prstGeom prst="rect">
            <a:avLst/>
          </a:prstGeom>
          <a:noFill/>
          <a:ln>
            <a:noFill/>
          </a:ln>
        </p:spPr>
        <p:txBody>
          <a:bodyPr spcFirstLastPara="1" wrap="square" lIns="91425" tIns="45700" rIns="91425" bIns="45700" anchor="t" anchorCtr="0">
            <a:normAutofit/>
          </a:bodyPr>
          <a:lstStyle>
            <a:lvl1pPr lvl="0" algn="r">
              <a:lnSpc>
                <a:spcPct val="90000"/>
              </a:lnSpc>
              <a:spcBef>
                <a:spcPts val="1100"/>
              </a:spcBef>
              <a:spcAft>
                <a:spcPts val="0"/>
              </a:spcAft>
              <a:buSzPts val="2800"/>
              <a:buNone/>
              <a:defRPr sz="2000">
                <a:solidFill>
                  <a:schemeClr val="lt2"/>
                </a:solidFill>
                <a:latin typeface="Arial"/>
                <a:ea typeface="Arial"/>
                <a:cs typeface="Arial"/>
                <a:sym typeface="Arial"/>
              </a:defRPr>
            </a:lvl1pPr>
            <a:lvl2pPr lvl="1" algn="ctr">
              <a:lnSpc>
                <a:spcPct val="90000"/>
              </a:lnSpc>
              <a:spcBef>
                <a:spcPts val="500"/>
              </a:spcBef>
              <a:spcAft>
                <a:spcPts val="0"/>
              </a:spcAft>
              <a:buSzPts val="2400"/>
              <a:buNone/>
              <a:defRPr/>
            </a:lvl2pPr>
            <a:lvl3pPr lvl="2" algn="ctr">
              <a:lnSpc>
                <a:spcPct val="90000"/>
              </a:lnSpc>
              <a:spcBef>
                <a:spcPts val="500"/>
              </a:spcBef>
              <a:spcAft>
                <a:spcPts val="0"/>
              </a:spcAft>
              <a:buSzPts val="2000"/>
              <a:buNone/>
              <a:defRPr/>
            </a:lvl3pPr>
            <a:lvl4pPr lvl="3" algn="ctr">
              <a:lnSpc>
                <a:spcPct val="90000"/>
              </a:lnSpc>
              <a:spcBef>
                <a:spcPts val="500"/>
              </a:spcBef>
              <a:spcAft>
                <a:spcPts val="0"/>
              </a:spcAft>
              <a:buSzPts val="1900"/>
              <a:buNone/>
              <a:defRPr/>
            </a:lvl4pPr>
            <a:lvl5pPr lvl="4" algn="ctr">
              <a:lnSpc>
                <a:spcPct val="90000"/>
              </a:lnSpc>
              <a:spcBef>
                <a:spcPts val="500"/>
              </a:spcBef>
              <a:spcAft>
                <a:spcPts val="0"/>
              </a:spcAft>
              <a:buSzPts val="1900"/>
              <a:buNone/>
              <a:defRPr/>
            </a:lvl5pPr>
            <a:lvl6pPr lvl="5" algn="ctr">
              <a:lnSpc>
                <a:spcPct val="90000"/>
              </a:lnSpc>
              <a:spcBef>
                <a:spcPts val="500"/>
              </a:spcBef>
              <a:spcAft>
                <a:spcPts val="0"/>
              </a:spcAft>
              <a:buSzPts val="1900"/>
              <a:buNone/>
              <a:defRPr/>
            </a:lvl6pPr>
            <a:lvl7pPr lvl="6" algn="ctr">
              <a:lnSpc>
                <a:spcPct val="90000"/>
              </a:lnSpc>
              <a:spcBef>
                <a:spcPts val="500"/>
              </a:spcBef>
              <a:spcAft>
                <a:spcPts val="0"/>
              </a:spcAft>
              <a:buSzPts val="1900"/>
              <a:buNone/>
              <a:defRPr/>
            </a:lvl7pPr>
            <a:lvl8pPr lvl="7" algn="ctr">
              <a:lnSpc>
                <a:spcPct val="90000"/>
              </a:lnSpc>
              <a:spcBef>
                <a:spcPts val="500"/>
              </a:spcBef>
              <a:spcAft>
                <a:spcPts val="0"/>
              </a:spcAft>
              <a:buSzPts val="1900"/>
              <a:buNone/>
              <a:defRPr/>
            </a:lvl8pPr>
            <a:lvl9pPr lvl="8" algn="ctr">
              <a:lnSpc>
                <a:spcPct val="90000"/>
              </a:lnSpc>
              <a:spcBef>
                <a:spcPts val="500"/>
              </a:spcBef>
              <a:spcAft>
                <a:spcPts val="0"/>
              </a:spcAft>
              <a:buSzPts val="1900"/>
              <a:buNone/>
              <a:defRPr/>
            </a:lvl9pPr>
          </a:lstStyle>
          <a:p>
            <a:endParaRPr/>
          </a:p>
        </p:txBody>
      </p:sp>
      <p:sp>
        <p:nvSpPr>
          <p:cNvPr id="472" name="Google Shape;472;g3e5e73cdfb3_0_813"/>
          <p:cNvSpPr/>
          <p:nvPr/>
        </p:nvSpPr>
        <p:spPr>
          <a:xfrm>
            <a:off x="1206500" y="3648075"/>
            <a:ext cx="9753600" cy="1280100"/>
          </a:xfrm>
          <a:prstGeom prst="rect">
            <a:avLst/>
          </a:prstGeom>
          <a:noFill/>
          <a:ln w="12700" cap="rnd"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
        <p:nvSpPr>
          <p:cNvPr id="473" name="Google Shape;473;g3e5e73cdfb3_0_813"/>
          <p:cNvSpPr/>
          <p:nvPr/>
        </p:nvSpPr>
        <p:spPr>
          <a:xfrm>
            <a:off x="1219200" y="5048250"/>
            <a:ext cx="9753600" cy="686100"/>
          </a:xfrm>
          <a:prstGeom prst="rect">
            <a:avLst/>
          </a:prstGeom>
          <a:noFill/>
          <a:ln w="12700"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
        <p:nvSpPr>
          <p:cNvPr id="474" name="Google Shape;474;g3e5e73cdfb3_0_813"/>
          <p:cNvSpPr/>
          <p:nvPr/>
        </p:nvSpPr>
        <p:spPr>
          <a:xfrm>
            <a:off x="1206500" y="3648075"/>
            <a:ext cx="304800" cy="1280100"/>
          </a:xfrm>
          <a:prstGeom prst="rect">
            <a:avLst/>
          </a:prstGeom>
          <a:solidFill>
            <a:srgbClr val="C00000"/>
          </a:solidFill>
          <a:ln w="12700" cap="rnd"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
        <p:nvSpPr>
          <p:cNvPr id="475" name="Google Shape;475;g3e5e73cdfb3_0_813"/>
          <p:cNvSpPr/>
          <p:nvPr/>
        </p:nvSpPr>
        <p:spPr>
          <a:xfrm>
            <a:off x="1219200" y="5048250"/>
            <a:ext cx="304800" cy="686100"/>
          </a:xfrm>
          <a:prstGeom prst="rect">
            <a:avLst/>
          </a:prstGeom>
          <a:solidFill>
            <a:srgbClr val="4391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pic>
        <p:nvPicPr>
          <p:cNvPr id="476" name="Google Shape;476;g3e5e73cdfb3_0_813" descr="maryland.gov">
            <a:hlinkClick r:id="rId2"/>
          </p:cNvPr>
          <p:cNvPicPr preferRelativeResize="0"/>
          <p:nvPr/>
        </p:nvPicPr>
        <p:blipFill rotWithShape="1">
          <a:blip r:embed="rId3">
            <a:alphaModFix/>
          </a:blip>
          <a:srcRect/>
          <a:stretch/>
        </p:blipFill>
        <p:spPr>
          <a:xfrm>
            <a:off x="1100040" y="2982384"/>
            <a:ext cx="2133600" cy="742951"/>
          </a:xfrm>
          <a:prstGeom prst="rect">
            <a:avLst/>
          </a:prstGeom>
          <a:noFill/>
          <a:ln>
            <a:noFill/>
          </a:ln>
        </p:spPr>
      </p:pic>
      <p:sp>
        <p:nvSpPr>
          <p:cNvPr id="477" name="Google Shape;477;g3e5e73cdfb3_0_813"/>
          <p:cNvSpPr txBox="1">
            <a:spLocks noGrp="1"/>
          </p:cNvSpPr>
          <p:nvPr>
            <p:ph type="sldNum" idx="12"/>
          </p:nvPr>
        </p:nvSpPr>
        <p:spPr>
          <a:xfrm>
            <a:off x="11409045" y="6333134"/>
            <a:ext cx="731700" cy="5247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478"/>
        <p:cNvGrpSpPr/>
        <p:nvPr/>
      </p:nvGrpSpPr>
      <p:grpSpPr>
        <a:xfrm>
          <a:off x="0" y="0"/>
          <a:ext cx="0" cy="0"/>
          <a:chOff x="0" y="0"/>
          <a:chExt cx="0" cy="0"/>
        </a:xfrm>
      </p:grpSpPr>
      <p:sp>
        <p:nvSpPr>
          <p:cNvPr id="479" name="Google Shape;479;g3e5e73cdfb3_0_822"/>
          <p:cNvSpPr txBox="1">
            <a:spLocks noGrp="1"/>
          </p:cNvSpPr>
          <p:nvPr>
            <p:ph type="title"/>
          </p:nvPr>
        </p:nvSpPr>
        <p:spPr>
          <a:xfrm>
            <a:off x="1625600" y="2971800"/>
            <a:ext cx="9144000" cy="1066800"/>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SzPts val="4400"/>
              <a:buNone/>
              <a:defRPr sz="32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0" name="Google Shape;480;g3e5e73cdfb3_0_822"/>
          <p:cNvSpPr txBox="1">
            <a:spLocks noGrp="1"/>
          </p:cNvSpPr>
          <p:nvPr>
            <p:ph type="body" idx="1"/>
          </p:nvPr>
        </p:nvSpPr>
        <p:spPr>
          <a:xfrm>
            <a:off x="1727200" y="4267200"/>
            <a:ext cx="9042300" cy="11433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100"/>
              </a:spcBef>
              <a:spcAft>
                <a:spcPts val="0"/>
              </a:spcAft>
              <a:buSzPts val="2800"/>
              <a:buNone/>
              <a:defRPr sz="2000">
                <a:solidFill>
                  <a:schemeClr val="lt1"/>
                </a:solidFill>
              </a:defRPr>
            </a:lvl1pPr>
            <a:lvl2pPr marL="914400" lvl="1" indent="-228600" algn="l">
              <a:lnSpc>
                <a:spcPct val="90000"/>
              </a:lnSpc>
              <a:spcBef>
                <a:spcPts val="500"/>
              </a:spcBef>
              <a:spcAft>
                <a:spcPts val="0"/>
              </a:spcAft>
              <a:buSzPts val="2400"/>
              <a:buNone/>
              <a:defRPr sz="1900">
                <a:solidFill>
                  <a:schemeClr val="lt1"/>
                </a:solidFill>
              </a:defRPr>
            </a:lvl2pPr>
            <a:lvl3pPr marL="1371600" lvl="2" indent="-228600" algn="l">
              <a:lnSpc>
                <a:spcPct val="90000"/>
              </a:lnSpc>
              <a:spcBef>
                <a:spcPts val="500"/>
              </a:spcBef>
              <a:spcAft>
                <a:spcPts val="0"/>
              </a:spcAft>
              <a:buSzPts val="2000"/>
              <a:buNone/>
              <a:defRPr sz="1600">
                <a:solidFill>
                  <a:schemeClr val="lt1"/>
                </a:solidFill>
              </a:defRPr>
            </a:lvl3pPr>
            <a:lvl4pPr marL="1828800" lvl="3" indent="-228600" algn="l">
              <a:lnSpc>
                <a:spcPct val="90000"/>
              </a:lnSpc>
              <a:spcBef>
                <a:spcPts val="500"/>
              </a:spcBef>
              <a:spcAft>
                <a:spcPts val="0"/>
              </a:spcAft>
              <a:buSzPts val="1900"/>
              <a:buNone/>
              <a:defRPr sz="1500">
                <a:solidFill>
                  <a:schemeClr val="lt1"/>
                </a:solidFill>
              </a:defRPr>
            </a:lvl4pPr>
            <a:lvl5pPr marL="2286000" lvl="4" indent="-228600" algn="l">
              <a:lnSpc>
                <a:spcPct val="90000"/>
              </a:lnSpc>
              <a:spcBef>
                <a:spcPts val="500"/>
              </a:spcBef>
              <a:spcAft>
                <a:spcPts val="0"/>
              </a:spcAft>
              <a:buSzPts val="1900"/>
              <a:buNone/>
              <a:defRPr sz="1500">
                <a:solidFill>
                  <a:schemeClr val="lt1"/>
                </a:solidFill>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481" name="Google Shape;481;g3e5e73cdfb3_0_822"/>
          <p:cNvSpPr txBox="1">
            <a:spLocks noGrp="1"/>
          </p:cNvSpPr>
          <p:nvPr>
            <p:ph type="dt" idx="10"/>
          </p:nvPr>
        </p:nvSpPr>
        <p:spPr>
          <a:xfrm>
            <a:off x="8534400" y="6355080"/>
            <a:ext cx="3048000" cy="36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EB0"/>
              </a:buClr>
              <a:buSzPts val="1500"/>
              <a:buNone/>
              <a:defRPr/>
            </a:lvl1pPr>
            <a:lvl2pPr lvl="1" algn="l">
              <a:lnSpc>
                <a:spcPct val="100000"/>
              </a:lnSpc>
              <a:spcBef>
                <a:spcPts val="0"/>
              </a:spcBef>
              <a:spcAft>
                <a:spcPts val="0"/>
              </a:spcAft>
              <a:buClr>
                <a:schemeClr val="dk1"/>
              </a:buClr>
              <a:buSzPts val="1500"/>
              <a:buNone/>
              <a:defRPr/>
            </a:lvl2pPr>
            <a:lvl3pPr lvl="2" algn="l">
              <a:lnSpc>
                <a:spcPct val="100000"/>
              </a:lnSpc>
              <a:spcBef>
                <a:spcPts val="0"/>
              </a:spcBef>
              <a:spcAft>
                <a:spcPts val="0"/>
              </a:spcAft>
              <a:buClr>
                <a:schemeClr val="dk1"/>
              </a:buClr>
              <a:buSzPts val="1500"/>
              <a:buNone/>
              <a:defRPr/>
            </a:lvl3pPr>
            <a:lvl4pPr lvl="3" algn="l">
              <a:lnSpc>
                <a:spcPct val="100000"/>
              </a:lnSpc>
              <a:spcBef>
                <a:spcPts val="0"/>
              </a:spcBef>
              <a:spcAft>
                <a:spcPts val="0"/>
              </a:spcAft>
              <a:buClr>
                <a:schemeClr val="dk1"/>
              </a:buClr>
              <a:buSzPts val="1500"/>
              <a:buNone/>
              <a:defRPr/>
            </a:lvl4pPr>
            <a:lvl5pPr lvl="4" algn="l">
              <a:lnSpc>
                <a:spcPct val="100000"/>
              </a:lnSpc>
              <a:spcBef>
                <a:spcPts val="0"/>
              </a:spcBef>
              <a:spcAft>
                <a:spcPts val="0"/>
              </a:spcAft>
              <a:buClr>
                <a:schemeClr val="dk1"/>
              </a:buClr>
              <a:buSzPts val="1500"/>
              <a:buNone/>
              <a:defRPr/>
            </a:lvl5pPr>
            <a:lvl6pPr lvl="5" algn="l">
              <a:lnSpc>
                <a:spcPct val="100000"/>
              </a:lnSpc>
              <a:spcBef>
                <a:spcPts val="0"/>
              </a:spcBef>
              <a:spcAft>
                <a:spcPts val="0"/>
              </a:spcAft>
              <a:buClr>
                <a:schemeClr val="dk1"/>
              </a:buClr>
              <a:buSzPts val="1500"/>
              <a:buNone/>
              <a:defRPr/>
            </a:lvl6pPr>
            <a:lvl7pPr lvl="6" algn="l">
              <a:lnSpc>
                <a:spcPct val="100000"/>
              </a:lnSpc>
              <a:spcBef>
                <a:spcPts val="0"/>
              </a:spcBef>
              <a:spcAft>
                <a:spcPts val="0"/>
              </a:spcAft>
              <a:buClr>
                <a:schemeClr val="dk1"/>
              </a:buClr>
              <a:buSzPts val="1500"/>
              <a:buNone/>
              <a:defRPr/>
            </a:lvl7pPr>
            <a:lvl8pPr lvl="7" algn="l">
              <a:lnSpc>
                <a:spcPct val="100000"/>
              </a:lnSpc>
              <a:spcBef>
                <a:spcPts val="0"/>
              </a:spcBef>
              <a:spcAft>
                <a:spcPts val="0"/>
              </a:spcAft>
              <a:buClr>
                <a:schemeClr val="dk1"/>
              </a:buClr>
              <a:buSzPts val="1500"/>
              <a:buNone/>
              <a:defRPr/>
            </a:lvl8pPr>
            <a:lvl9pPr lvl="8" algn="l">
              <a:lnSpc>
                <a:spcPct val="100000"/>
              </a:lnSpc>
              <a:spcBef>
                <a:spcPts val="0"/>
              </a:spcBef>
              <a:spcAft>
                <a:spcPts val="0"/>
              </a:spcAft>
              <a:buClr>
                <a:schemeClr val="dk1"/>
              </a:buClr>
              <a:buSzPts val="1500"/>
              <a:buNone/>
              <a:defRPr/>
            </a:lvl9pPr>
          </a:lstStyle>
          <a:p>
            <a:endParaRPr/>
          </a:p>
        </p:txBody>
      </p:sp>
      <p:sp>
        <p:nvSpPr>
          <p:cNvPr id="482" name="Google Shape;482;g3e5e73cdfb3_0_822"/>
          <p:cNvSpPr txBox="1">
            <a:spLocks noGrp="1"/>
          </p:cNvSpPr>
          <p:nvPr>
            <p:ph type="ftr" idx="11"/>
          </p:nvPr>
        </p:nvSpPr>
        <p:spPr>
          <a:xfrm>
            <a:off x="3864864" y="6355080"/>
            <a:ext cx="4632900" cy="3657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EB0"/>
              </a:buClr>
              <a:buSzPts val="1500"/>
              <a:buNone/>
              <a:defRPr/>
            </a:lvl1pPr>
            <a:lvl2pPr lvl="1" algn="l">
              <a:lnSpc>
                <a:spcPct val="100000"/>
              </a:lnSpc>
              <a:spcBef>
                <a:spcPts val="0"/>
              </a:spcBef>
              <a:spcAft>
                <a:spcPts val="0"/>
              </a:spcAft>
              <a:buClr>
                <a:schemeClr val="dk1"/>
              </a:buClr>
              <a:buSzPts val="1500"/>
              <a:buNone/>
              <a:defRPr/>
            </a:lvl2pPr>
            <a:lvl3pPr lvl="2" algn="l">
              <a:lnSpc>
                <a:spcPct val="100000"/>
              </a:lnSpc>
              <a:spcBef>
                <a:spcPts val="0"/>
              </a:spcBef>
              <a:spcAft>
                <a:spcPts val="0"/>
              </a:spcAft>
              <a:buClr>
                <a:schemeClr val="dk1"/>
              </a:buClr>
              <a:buSzPts val="1500"/>
              <a:buNone/>
              <a:defRPr/>
            </a:lvl3pPr>
            <a:lvl4pPr lvl="3" algn="l">
              <a:lnSpc>
                <a:spcPct val="100000"/>
              </a:lnSpc>
              <a:spcBef>
                <a:spcPts val="0"/>
              </a:spcBef>
              <a:spcAft>
                <a:spcPts val="0"/>
              </a:spcAft>
              <a:buClr>
                <a:schemeClr val="dk1"/>
              </a:buClr>
              <a:buSzPts val="1500"/>
              <a:buNone/>
              <a:defRPr/>
            </a:lvl4pPr>
            <a:lvl5pPr lvl="4" algn="l">
              <a:lnSpc>
                <a:spcPct val="100000"/>
              </a:lnSpc>
              <a:spcBef>
                <a:spcPts val="0"/>
              </a:spcBef>
              <a:spcAft>
                <a:spcPts val="0"/>
              </a:spcAft>
              <a:buClr>
                <a:schemeClr val="dk1"/>
              </a:buClr>
              <a:buSzPts val="1500"/>
              <a:buNone/>
              <a:defRPr/>
            </a:lvl5pPr>
            <a:lvl6pPr lvl="5" algn="l">
              <a:lnSpc>
                <a:spcPct val="100000"/>
              </a:lnSpc>
              <a:spcBef>
                <a:spcPts val="0"/>
              </a:spcBef>
              <a:spcAft>
                <a:spcPts val="0"/>
              </a:spcAft>
              <a:buClr>
                <a:schemeClr val="dk1"/>
              </a:buClr>
              <a:buSzPts val="1500"/>
              <a:buNone/>
              <a:defRPr/>
            </a:lvl6pPr>
            <a:lvl7pPr lvl="6" algn="l">
              <a:lnSpc>
                <a:spcPct val="100000"/>
              </a:lnSpc>
              <a:spcBef>
                <a:spcPts val="0"/>
              </a:spcBef>
              <a:spcAft>
                <a:spcPts val="0"/>
              </a:spcAft>
              <a:buClr>
                <a:schemeClr val="dk1"/>
              </a:buClr>
              <a:buSzPts val="1500"/>
              <a:buNone/>
              <a:defRPr/>
            </a:lvl7pPr>
            <a:lvl8pPr lvl="7" algn="l">
              <a:lnSpc>
                <a:spcPct val="100000"/>
              </a:lnSpc>
              <a:spcBef>
                <a:spcPts val="0"/>
              </a:spcBef>
              <a:spcAft>
                <a:spcPts val="0"/>
              </a:spcAft>
              <a:buClr>
                <a:schemeClr val="dk1"/>
              </a:buClr>
              <a:buSzPts val="1500"/>
              <a:buNone/>
              <a:defRPr/>
            </a:lvl8pPr>
            <a:lvl9pPr lvl="8" algn="l">
              <a:lnSpc>
                <a:spcPct val="100000"/>
              </a:lnSpc>
              <a:spcBef>
                <a:spcPts val="0"/>
              </a:spcBef>
              <a:spcAft>
                <a:spcPts val="0"/>
              </a:spcAft>
              <a:buClr>
                <a:schemeClr val="dk1"/>
              </a:buClr>
              <a:buSzPts val="1500"/>
              <a:buNone/>
              <a:defRPr/>
            </a:lvl9pPr>
          </a:lstStyle>
          <a:p>
            <a:endParaRPr/>
          </a:p>
        </p:txBody>
      </p:sp>
      <p:sp>
        <p:nvSpPr>
          <p:cNvPr id="483" name="Google Shape;483;g3e5e73cdfb3_0_822"/>
          <p:cNvSpPr txBox="1">
            <a:spLocks noGrp="1"/>
          </p:cNvSpPr>
          <p:nvPr>
            <p:ph type="sldNum" idx="12"/>
          </p:nvPr>
        </p:nvSpPr>
        <p:spPr>
          <a:xfrm>
            <a:off x="1426464" y="6355080"/>
            <a:ext cx="2028000" cy="365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1pPr>
            <a:lvl2pPr marL="0" marR="0" lvl="1"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2pPr>
            <a:lvl3pPr marL="0" marR="0" lvl="2"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3pPr>
            <a:lvl4pPr marL="0" marR="0" lvl="3"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4pPr>
            <a:lvl5pPr marL="0" marR="0" lvl="4"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5pPr>
            <a:lvl6pPr marL="0" marR="0" lvl="5"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6pPr>
            <a:lvl7pPr marL="0" marR="0" lvl="6"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7pPr>
            <a:lvl8pPr marL="0" marR="0" lvl="7"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8pPr>
            <a:lvl9pPr marL="0" marR="0" lvl="8"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84" name="Google Shape;484;g3e5e73cdfb3_0_822"/>
          <p:cNvSpPr/>
          <p:nvPr/>
        </p:nvSpPr>
        <p:spPr>
          <a:xfrm>
            <a:off x="1219200" y="2819400"/>
            <a:ext cx="9753600" cy="1280100"/>
          </a:xfrm>
          <a:prstGeom prst="rect">
            <a:avLst/>
          </a:prstGeom>
          <a:noFill/>
          <a:ln w="12700"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
        <p:nvSpPr>
          <p:cNvPr id="485" name="Google Shape;485;g3e5e73cdfb3_0_822"/>
          <p:cNvSpPr/>
          <p:nvPr/>
        </p:nvSpPr>
        <p:spPr>
          <a:xfrm>
            <a:off x="1219200" y="2819400"/>
            <a:ext cx="304800" cy="12801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6"/>
        <p:cNvGrpSpPr/>
        <p:nvPr/>
      </p:nvGrpSpPr>
      <p:grpSpPr>
        <a:xfrm>
          <a:off x="0" y="0"/>
          <a:ext cx="0" cy="0"/>
          <a:chOff x="0" y="0"/>
          <a:chExt cx="0" cy="0"/>
        </a:xfrm>
      </p:grpSpPr>
      <p:sp>
        <p:nvSpPr>
          <p:cNvPr id="487" name="Google Shape;487;g3e5e73cdfb3_0_830"/>
          <p:cNvSpPr txBox="1">
            <a:spLocks noGrp="1"/>
          </p:cNvSpPr>
          <p:nvPr>
            <p:ph type="title"/>
          </p:nvPr>
        </p:nvSpPr>
        <p:spPr>
          <a:xfrm>
            <a:off x="609600" y="228600"/>
            <a:ext cx="10972800" cy="914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8" name="Google Shape;488;g3e5e73cdfb3_0_830"/>
          <p:cNvSpPr txBox="1">
            <a:spLocks noGrp="1"/>
          </p:cNvSpPr>
          <p:nvPr>
            <p:ph type="body" idx="1"/>
          </p:nvPr>
        </p:nvSpPr>
        <p:spPr>
          <a:xfrm>
            <a:off x="609600" y="1219200"/>
            <a:ext cx="5388900" cy="49377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489" name="Google Shape;489;g3e5e73cdfb3_0_830"/>
          <p:cNvSpPr txBox="1">
            <a:spLocks noGrp="1"/>
          </p:cNvSpPr>
          <p:nvPr>
            <p:ph type="body" idx="2"/>
          </p:nvPr>
        </p:nvSpPr>
        <p:spPr>
          <a:xfrm>
            <a:off x="6176264" y="1216152"/>
            <a:ext cx="5388900" cy="49377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490" name="Google Shape;490;g3e5e73cdfb3_0_830"/>
          <p:cNvSpPr txBox="1"/>
          <p:nvPr/>
        </p:nvSpPr>
        <p:spPr>
          <a:xfrm>
            <a:off x="1048091" y="6367046"/>
            <a:ext cx="4332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sz="1600" b="0" i="0" u="none" strike="noStrike" cap="none">
                <a:solidFill>
                  <a:srgbClr val="7F7F7F"/>
                </a:solidFill>
                <a:latin typeface="Arial"/>
                <a:ea typeface="Arial"/>
                <a:cs typeface="Arial"/>
                <a:sym typeface="Arial"/>
              </a:rPr>
              <a:t>‹#›</a:t>
            </a:fld>
            <a:endParaRPr sz="1600" b="0" i="0" u="none" strike="noStrike" cap="none">
              <a:solidFill>
                <a:srgbClr val="7F7F7F"/>
              </a:solidFill>
              <a:latin typeface="Arial"/>
              <a:ea typeface="Arial"/>
              <a:cs typeface="Arial"/>
              <a:sym typeface="Arial"/>
            </a:endParaRPr>
          </a:p>
        </p:txBody>
      </p:sp>
      <p:sp>
        <p:nvSpPr>
          <p:cNvPr id="491" name="Google Shape;491;g3e5e73cdfb3_0_830"/>
          <p:cNvSpPr txBox="1">
            <a:spLocks noGrp="1"/>
          </p:cNvSpPr>
          <p:nvPr>
            <p:ph type="sldNum" idx="12"/>
          </p:nvPr>
        </p:nvSpPr>
        <p:spPr>
          <a:xfrm>
            <a:off x="11409045" y="6333134"/>
            <a:ext cx="731700" cy="5247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464653"/>
              </a:buClr>
              <a:buSzPts val="1200"/>
              <a:buFont typeface="Arial"/>
              <a:buNone/>
              <a:defRPr sz="17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Subtitle &amp; Content 1">
  <p:cSld name="Title, Subtitle &amp; Content 1">
    <p:bg>
      <p:bgPr>
        <a:blipFill>
          <a:blip r:embed="rId2">
            <a:alphaModFix/>
          </a:blip>
          <a:stretch>
            <a:fillRect/>
          </a:stretch>
        </a:blipFill>
        <a:effectLst/>
      </p:bgPr>
    </p:bg>
    <p:spTree>
      <p:nvGrpSpPr>
        <p:cNvPr id="1" name="Shape 492"/>
        <p:cNvGrpSpPr/>
        <p:nvPr/>
      </p:nvGrpSpPr>
      <p:grpSpPr>
        <a:xfrm>
          <a:off x="0" y="0"/>
          <a:ext cx="0" cy="0"/>
          <a:chOff x="0" y="0"/>
          <a:chExt cx="0" cy="0"/>
        </a:xfrm>
      </p:grpSpPr>
      <p:sp>
        <p:nvSpPr>
          <p:cNvPr id="493" name="Google Shape;493;g3e5e73cdfb3_0_836"/>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94" name="Google Shape;494;g3e5e73cdfb3_0_83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95" name="Google Shape;495;g3e5e73cdfb3_0_836"/>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96" name="Google Shape;496;g3e5e73cdfb3_0_836"/>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1_Title 1 Line &amp; Content 1">
  <p:cSld name="2_Title 1 Line &amp; Content">
    <p:bg>
      <p:bgPr>
        <a:blipFill>
          <a:blip r:embed="rId2">
            <a:alphaModFix/>
          </a:blip>
          <a:stretch>
            <a:fillRect/>
          </a:stretch>
        </a:blipFill>
        <a:effectLst/>
      </p:bgPr>
    </p:bg>
    <p:spTree>
      <p:nvGrpSpPr>
        <p:cNvPr id="1" name="Shape 497"/>
        <p:cNvGrpSpPr/>
        <p:nvPr/>
      </p:nvGrpSpPr>
      <p:grpSpPr>
        <a:xfrm>
          <a:off x="0" y="0"/>
          <a:ext cx="0" cy="0"/>
          <a:chOff x="0" y="0"/>
          <a:chExt cx="0" cy="0"/>
        </a:xfrm>
      </p:grpSpPr>
      <p:sp>
        <p:nvSpPr>
          <p:cNvPr id="498" name="Google Shape;498;g3e5e73cdfb3_0_841"/>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9" name="Google Shape;499;g3e5e73cdfb3_0_84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00" name="Google Shape;500;g3e5e73cdfb3_0_841"/>
          <p:cNvSpPr>
            <a:spLocks noGrp="1"/>
          </p:cNvSpPr>
          <p:nvPr>
            <p:ph type="pic" idx="2"/>
          </p:nvPr>
        </p:nvSpPr>
        <p:spPr>
          <a:xfrm>
            <a:off x="971550" y="1362456"/>
            <a:ext cx="10541100" cy="4648500"/>
          </a:xfrm>
          <a:prstGeom prst="rect">
            <a:avLst/>
          </a:prstGeom>
          <a:noFill/>
          <a:ln>
            <a:noFill/>
          </a:ln>
        </p:spPr>
      </p:sp>
      <p:sp>
        <p:nvSpPr>
          <p:cNvPr id="501" name="Google Shape;501;g3e5e73cdfb3_0_841"/>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Subtitle &amp; Content 2">
  <p:cSld name="2_Title, Subtitle &amp; Content_1">
    <p:bg>
      <p:bgPr>
        <a:blipFill>
          <a:blip r:embed="rId2">
            <a:alphaModFix/>
          </a:blip>
          <a:stretch>
            <a:fillRect/>
          </a:stretch>
        </a:blipFill>
        <a:effectLst/>
      </p:bgPr>
    </p:bg>
    <p:spTree>
      <p:nvGrpSpPr>
        <p:cNvPr id="1" name="Shape 502"/>
        <p:cNvGrpSpPr/>
        <p:nvPr/>
      </p:nvGrpSpPr>
      <p:grpSpPr>
        <a:xfrm>
          <a:off x="0" y="0"/>
          <a:ext cx="0" cy="0"/>
          <a:chOff x="0" y="0"/>
          <a:chExt cx="0" cy="0"/>
        </a:xfrm>
      </p:grpSpPr>
      <p:sp>
        <p:nvSpPr>
          <p:cNvPr id="503" name="Google Shape;503;g3e5e73cdfb3_0_846"/>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04" name="Google Shape;504;g3e5e73cdfb3_0_84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05" name="Google Shape;505;g3e5e73cdfb3_0_846"/>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06" name="Google Shape;506;g3e5e73cdfb3_0_846"/>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Subtitle &amp; Content 35">
  <p:cSld name="2_Title, Subtitle &amp; Content_9">
    <p:bg>
      <p:bgPr>
        <a:blipFill>
          <a:blip r:embed="rId2">
            <a:alphaModFix/>
          </a:blip>
          <a:stretch>
            <a:fillRect/>
          </a:stretch>
        </a:blipFill>
        <a:effectLst/>
      </p:bgPr>
    </p:bg>
    <p:spTree>
      <p:nvGrpSpPr>
        <p:cNvPr id="1" name="Shape 507"/>
        <p:cNvGrpSpPr/>
        <p:nvPr/>
      </p:nvGrpSpPr>
      <p:grpSpPr>
        <a:xfrm>
          <a:off x="0" y="0"/>
          <a:ext cx="0" cy="0"/>
          <a:chOff x="0" y="0"/>
          <a:chExt cx="0" cy="0"/>
        </a:xfrm>
      </p:grpSpPr>
      <p:sp>
        <p:nvSpPr>
          <p:cNvPr id="508" name="Google Shape;508;g3e5e73cdfb3_0_85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09" name="Google Shape;509;g3e5e73cdfb3_0_851"/>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Subtitle &amp; Content 34">
  <p:cSld name="2_Title, Subtitle &amp; Content_8">
    <p:bg>
      <p:bgPr>
        <a:blipFill>
          <a:blip r:embed="rId2">
            <a:alphaModFix/>
          </a:blip>
          <a:stretch>
            <a:fillRect/>
          </a:stretch>
        </a:blipFill>
        <a:effectLst/>
      </p:bgPr>
    </p:bg>
    <p:spTree>
      <p:nvGrpSpPr>
        <p:cNvPr id="1" name="Shape 510"/>
        <p:cNvGrpSpPr/>
        <p:nvPr/>
      </p:nvGrpSpPr>
      <p:grpSpPr>
        <a:xfrm>
          <a:off x="0" y="0"/>
          <a:ext cx="0" cy="0"/>
          <a:chOff x="0" y="0"/>
          <a:chExt cx="0" cy="0"/>
        </a:xfrm>
      </p:grpSpPr>
      <p:sp>
        <p:nvSpPr>
          <p:cNvPr id="511" name="Google Shape;511;g3e5e73cdfb3_0_85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12" name="Google Shape;512;g3e5e73cdfb3_0_854"/>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Subtitle &amp; Content 3">
  <p:cSld name="1_Title, Subtitle &amp; Content_1">
    <p:bg>
      <p:bgPr>
        <a:blipFill>
          <a:blip r:embed="rId2">
            <a:alphaModFix/>
          </a:blip>
          <a:stretch>
            <a:fillRect/>
          </a:stretch>
        </a:blipFill>
        <a:effectLst/>
      </p:bgPr>
    </p:bg>
    <p:spTree>
      <p:nvGrpSpPr>
        <p:cNvPr id="1" name="Shape 513"/>
        <p:cNvGrpSpPr/>
        <p:nvPr/>
      </p:nvGrpSpPr>
      <p:grpSpPr>
        <a:xfrm>
          <a:off x="0" y="0"/>
          <a:ext cx="0" cy="0"/>
          <a:chOff x="0" y="0"/>
          <a:chExt cx="0" cy="0"/>
        </a:xfrm>
      </p:grpSpPr>
      <p:sp>
        <p:nvSpPr>
          <p:cNvPr id="514" name="Google Shape;514;g3e5e73cdfb3_0_85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15" name="Google Shape;515;g3e5e73cdfb3_0_85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16" name="Google Shape;516;g3e5e73cdfb3_0_85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Subtitle &amp; Content 4">
  <p:cSld name="2_Title, Subtitle &amp; Content_10">
    <p:bg>
      <p:bgPr>
        <a:blipFill>
          <a:blip r:embed="rId2">
            <a:alphaModFix/>
          </a:blip>
          <a:stretch>
            <a:fillRect/>
          </a:stretch>
        </a:blipFill>
        <a:effectLst/>
      </p:bgPr>
    </p:bg>
    <p:spTree>
      <p:nvGrpSpPr>
        <p:cNvPr id="1" name="Shape 517"/>
        <p:cNvGrpSpPr/>
        <p:nvPr/>
      </p:nvGrpSpPr>
      <p:grpSpPr>
        <a:xfrm>
          <a:off x="0" y="0"/>
          <a:ext cx="0" cy="0"/>
          <a:chOff x="0" y="0"/>
          <a:chExt cx="0" cy="0"/>
        </a:xfrm>
      </p:grpSpPr>
      <p:sp>
        <p:nvSpPr>
          <p:cNvPr id="518" name="Google Shape;518;g3e5e73cdfb3_0_861"/>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19" name="Google Shape;519;g3e5e73cdfb3_0_86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20" name="Google Shape;520;g3e5e73cdfb3_0_861"/>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21" name="Google Shape;521;g3e5e73cdfb3_0_861"/>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ext-One-Column_Triange">
  <p:cSld name="Text-One-Column_Triange">
    <p:spTree>
      <p:nvGrpSpPr>
        <p:cNvPr id="1" name="Shape 522"/>
        <p:cNvGrpSpPr/>
        <p:nvPr/>
      </p:nvGrpSpPr>
      <p:grpSpPr>
        <a:xfrm>
          <a:off x="0" y="0"/>
          <a:ext cx="0" cy="0"/>
          <a:chOff x="0" y="0"/>
          <a:chExt cx="0" cy="0"/>
        </a:xfrm>
      </p:grpSpPr>
      <p:sp>
        <p:nvSpPr>
          <p:cNvPr id="523" name="Google Shape;523;g3e5e73cdfb3_0_866"/>
          <p:cNvSpPr txBox="1">
            <a:spLocks noGrp="1"/>
          </p:cNvSpPr>
          <p:nvPr>
            <p:ph type="title"/>
          </p:nvPr>
        </p:nvSpPr>
        <p:spPr>
          <a:xfrm>
            <a:off x="838199" y="378358"/>
            <a:ext cx="10515600" cy="130710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accent1"/>
              </a:buClr>
              <a:buSzPts val="4400"/>
              <a:buFont typeface="Arial"/>
              <a:buNone/>
              <a:defRPr>
                <a:solidFill>
                  <a:schemeClr val="accent1"/>
                </a:solidFill>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4" name="Google Shape;524;g3e5e73cdfb3_0_866"/>
          <p:cNvSpPr txBox="1">
            <a:spLocks noGrp="1"/>
          </p:cNvSpPr>
          <p:nvPr>
            <p:ph type="sldNum" idx="12"/>
          </p:nvPr>
        </p:nvSpPr>
        <p:spPr>
          <a:xfrm>
            <a:off x="11250088" y="6176962"/>
            <a:ext cx="522300" cy="6813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1pPr>
            <a:lvl2pPr marL="0" marR="0" lvl="1"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2pPr>
            <a:lvl3pPr marL="0" marR="0" lvl="2"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3pPr>
            <a:lvl4pPr marL="0" marR="0" lvl="3"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4pPr>
            <a:lvl5pPr marL="0" marR="0" lvl="4"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5pPr>
            <a:lvl6pPr marL="0" marR="0" lvl="5"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6pPr>
            <a:lvl7pPr marL="0" marR="0" lvl="6"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7pPr>
            <a:lvl8pPr marL="0" marR="0" lvl="7"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8pPr>
            <a:lvl9pPr marL="0" marR="0" lvl="8" indent="0" algn="r">
              <a:lnSpc>
                <a:spcPct val="100000"/>
              </a:lnSpc>
              <a:spcBef>
                <a:spcPts val="0"/>
              </a:spcBef>
              <a:spcAft>
                <a:spcPts val="0"/>
              </a:spcAft>
              <a:buClr>
                <a:srgbClr val="464653"/>
              </a:buClr>
              <a:buSzPts val="1200"/>
              <a:buFont typeface="Arial"/>
              <a:buNone/>
              <a:defRPr sz="1200" b="0" i="0" u="none" strike="noStrike" cap="none">
                <a:solidFill>
                  <a:schemeClr val="accent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25" name="Google Shape;525;g3e5e73cdfb3_0_866"/>
          <p:cNvSpPr/>
          <p:nvPr/>
        </p:nvSpPr>
        <p:spPr>
          <a:xfrm rot="5400000">
            <a:off x="22926" y="-23251"/>
            <a:ext cx="1128000" cy="1174500"/>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Georgia"/>
              <a:ea typeface="Georgia"/>
              <a:cs typeface="Georgia"/>
              <a:sym typeface="Georgia"/>
            </a:endParaRPr>
          </a:p>
        </p:txBody>
      </p:sp>
      <p:pic>
        <p:nvPicPr>
          <p:cNvPr id="526" name="Google Shape;526;g3e5e73cdfb3_0_866"/>
          <p:cNvPicPr preferRelativeResize="0"/>
          <p:nvPr/>
        </p:nvPicPr>
        <p:blipFill rotWithShape="1">
          <a:blip r:embed="rId2">
            <a:alphaModFix/>
          </a:blip>
          <a:srcRect/>
          <a:stretch/>
        </p:blipFill>
        <p:spPr>
          <a:xfrm>
            <a:off x="446513" y="6165347"/>
            <a:ext cx="1636288" cy="401464"/>
          </a:xfrm>
          <a:prstGeom prst="rect">
            <a:avLst/>
          </a:prstGeom>
          <a:noFill/>
          <a:ln>
            <a:noFill/>
          </a:ln>
        </p:spPr>
      </p:pic>
      <p:cxnSp>
        <p:nvCxnSpPr>
          <p:cNvPr id="527" name="Google Shape;527;g3e5e73cdfb3_0_866"/>
          <p:cNvCxnSpPr/>
          <p:nvPr/>
        </p:nvCxnSpPr>
        <p:spPr>
          <a:xfrm rot="10800000" flipH="1">
            <a:off x="11192011" y="6056062"/>
            <a:ext cx="579900" cy="559500"/>
          </a:xfrm>
          <a:prstGeom prst="straightConnector1">
            <a:avLst/>
          </a:prstGeom>
          <a:noFill/>
          <a:ln w="33875" cap="flat" cmpd="sng">
            <a:solidFill>
              <a:schemeClr val="accent4"/>
            </a:solidFill>
            <a:prstDash val="solid"/>
            <a:miter lim="80"/>
            <a:headEnd type="none" w="sm" len="sm"/>
            <a:tailEnd type="none" w="sm" len="sm"/>
          </a:ln>
        </p:spPr>
      </p:cxnSp>
      <p:sp>
        <p:nvSpPr>
          <p:cNvPr id="528" name="Google Shape;528;g3e5e73cdfb3_0_866"/>
          <p:cNvSpPr txBox="1">
            <a:spLocks noGrp="1"/>
          </p:cNvSpPr>
          <p:nvPr>
            <p:ph type="body" idx="1"/>
          </p:nvPr>
        </p:nvSpPr>
        <p:spPr>
          <a:xfrm>
            <a:off x="838199" y="1848154"/>
            <a:ext cx="10515600" cy="4154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600"/>
              </a:spcBef>
              <a:spcAft>
                <a:spcPts val="0"/>
              </a:spcAft>
              <a:buClr>
                <a:schemeClr val="dk2"/>
              </a:buClr>
              <a:buSzPts val="2400"/>
              <a:buNone/>
              <a:defRPr sz="2400" b="1">
                <a:solidFill>
                  <a:schemeClr val="dk2"/>
                </a:solidFill>
                <a:latin typeface="Arial"/>
                <a:ea typeface="Arial"/>
                <a:cs typeface="Arial"/>
                <a:sym typeface="Arial"/>
              </a:defRPr>
            </a:lvl1pPr>
            <a:lvl2pPr marL="914400" lvl="1" indent="-228600" algn="l">
              <a:lnSpc>
                <a:spcPct val="100000"/>
              </a:lnSpc>
              <a:spcBef>
                <a:spcPts val="500"/>
              </a:spcBef>
              <a:spcAft>
                <a:spcPts val="0"/>
              </a:spcAft>
              <a:buClr>
                <a:schemeClr val="dk1"/>
              </a:buClr>
              <a:buSzPts val="1900"/>
              <a:buNone/>
              <a:defRPr sz="1900">
                <a:latin typeface="Georgia"/>
                <a:ea typeface="Georgia"/>
                <a:cs typeface="Georgia"/>
                <a:sym typeface="Georgia"/>
              </a:defRPr>
            </a:lvl2pPr>
            <a:lvl3pPr marL="1371600" lvl="2" indent="-228600" algn="l">
              <a:lnSpc>
                <a:spcPct val="90000"/>
              </a:lnSpc>
              <a:spcBef>
                <a:spcPts val="500"/>
              </a:spcBef>
              <a:spcAft>
                <a:spcPts val="0"/>
              </a:spcAft>
              <a:buClr>
                <a:schemeClr val="dk1"/>
              </a:buClr>
              <a:buSzPts val="1600"/>
              <a:buNone/>
              <a:defRPr sz="1600">
                <a:latin typeface="Georgia"/>
                <a:ea typeface="Georgia"/>
                <a:cs typeface="Georgia"/>
                <a:sym typeface="Georgia"/>
              </a:defRPr>
            </a:lvl3pPr>
            <a:lvl4pPr marL="1828800" lvl="3" indent="-228600" algn="l">
              <a:lnSpc>
                <a:spcPct val="90000"/>
              </a:lnSpc>
              <a:spcBef>
                <a:spcPts val="500"/>
              </a:spcBef>
              <a:spcAft>
                <a:spcPts val="0"/>
              </a:spcAft>
              <a:buClr>
                <a:schemeClr val="dk1"/>
              </a:buClr>
              <a:buSzPts val="1500"/>
              <a:buNone/>
              <a:defRPr sz="1500">
                <a:latin typeface="Georgia"/>
                <a:ea typeface="Georgia"/>
                <a:cs typeface="Georgia"/>
                <a:sym typeface="Georgia"/>
              </a:defRPr>
            </a:lvl4pPr>
            <a:lvl5pPr marL="2286000" lvl="4" indent="-228600" algn="l">
              <a:lnSpc>
                <a:spcPct val="90000"/>
              </a:lnSpc>
              <a:spcBef>
                <a:spcPts val="500"/>
              </a:spcBef>
              <a:spcAft>
                <a:spcPts val="0"/>
              </a:spcAft>
              <a:buClr>
                <a:schemeClr val="dk1"/>
              </a:buClr>
              <a:buSzPts val="1500"/>
              <a:buNone/>
              <a:defRPr sz="1500">
                <a:latin typeface="Georgia"/>
                <a:ea typeface="Georgia"/>
                <a:cs typeface="Georgia"/>
                <a:sym typeface="Georgia"/>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Subtitle &amp; Content 2 1">
  <p:cSld name="2_Title, Subtitle &amp; Content_1_1">
    <p:bg>
      <p:bgPr>
        <a:blipFill>
          <a:blip r:embed="rId2">
            <a:alphaModFix/>
          </a:blip>
          <a:stretch>
            <a:fillRect/>
          </a:stretch>
        </a:blipFill>
        <a:effectLst/>
      </p:bgPr>
    </p:bg>
    <p:spTree>
      <p:nvGrpSpPr>
        <p:cNvPr id="1" name="Shape 529"/>
        <p:cNvGrpSpPr/>
        <p:nvPr/>
      </p:nvGrpSpPr>
      <p:grpSpPr>
        <a:xfrm>
          <a:off x="0" y="0"/>
          <a:ext cx="0" cy="0"/>
          <a:chOff x="0" y="0"/>
          <a:chExt cx="0" cy="0"/>
        </a:xfrm>
      </p:grpSpPr>
      <p:sp>
        <p:nvSpPr>
          <p:cNvPr id="530" name="Google Shape;530;g3e5e73cdfb3_0_873"/>
          <p:cNvSpPr txBox="1">
            <a:spLocks noGrp="1"/>
          </p:cNvSpPr>
          <p:nvPr>
            <p:ph type="body" idx="1"/>
          </p:nvPr>
        </p:nvSpPr>
        <p:spPr>
          <a:xfrm>
            <a:off x="971551" y="1133481"/>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31" name="Google Shape;531;g3e5e73cdfb3_0_873"/>
          <p:cNvSpPr txBox="1">
            <a:spLocks noGrp="1"/>
          </p:cNvSpPr>
          <p:nvPr>
            <p:ph type="sldNum" idx="12"/>
          </p:nvPr>
        </p:nvSpPr>
        <p:spPr>
          <a:xfrm>
            <a:off x="11512549" y="6213480"/>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1pPr>
            <a:lvl2pPr marL="0" marR="0" lvl="1"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2pPr>
            <a:lvl3pPr marL="0" marR="0" lvl="2"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3pPr>
            <a:lvl4pPr marL="0" marR="0" lvl="3"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4pPr>
            <a:lvl5pPr marL="0" marR="0" lvl="4"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5pPr>
            <a:lvl6pPr marL="0" marR="0" lvl="5"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6pPr>
            <a:lvl7pPr marL="0" marR="0" lvl="6"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7pPr>
            <a:lvl8pPr marL="0" marR="0" lvl="7"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8pPr>
            <a:lvl9pPr marL="0" marR="0" lvl="8" indent="0" algn="l">
              <a:lnSpc>
                <a:spcPct val="100000"/>
              </a:lnSpc>
              <a:spcBef>
                <a:spcPts val="0"/>
              </a:spcBef>
              <a:spcAft>
                <a:spcPts val="0"/>
              </a:spcAft>
              <a:buClr>
                <a:srgbClr val="003889"/>
              </a:buClr>
              <a:buSzPts val="1600"/>
              <a:buFont typeface="Arial"/>
              <a:buNone/>
              <a:defRPr sz="1600" b="0" i="0" u="none" strike="noStrike" cap="none">
                <a:solidFill>
                  <a:srgbClr val="0038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32" name="Google Shape;532;g3e5e73cdfb3_0_873"/>
          <p:cNvSpPr txBox="1">
            <a:spLocks noGrp="1"/>
          </p:cNvSpPr>
          <p:nvPr>
            <p:ph type="title"/>
          </p:nvPr>
        </p:nvSpPr>
        <p:spPr>
          <a:xfrm>
            <a:off x="972127" y="347859"/>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Subtitle &amp; Content 5">
  <p:cSld name="2_Title, Subtitle &amp; Content 2_1">
    <p:bg>
      <p:bgPr>
        <a:blipFill>
          <a:blip r:embed="rId2">
            <a:alphaModFix/>
          </a:blip>
          <a:stretch>
            <a:fillRect/>
          </a:stretch>
        </a:blipFill>
        <a:effectLst/>
      </p:bgPr>
    </p:bg>
    <p:spTree>
      <p:nvGrpSpPr>
        <p:cNvPr id="1" name="Shape 533"/>
        <p:cNvGrpSpPr/>
        <p:nvPr/>
      </p:nvGrpSpPr>
      <p:grpSpPr>
        <a:xfrm>
          <a:off x="0" y="0"/>
          <a:ext cx="0" cy="0"/>
          <a:chOff x="0" y="0"/>
          <a:chExt cx="0" cy="0"/>
        </a:xfrm>
      </p:grpSpPr>
      <p:sp>
        <p:nvSpPr>
          <p:cNvPr id="534" name="Google Shape;534;g3e5e73cdfb3_0_87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35" name="Google Shape;535;g3e5e73cdfb3_0_87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36" name="Google Shape;536;g3e5e73cdfb3_0_87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Subtitle &amp; Content 22">
  <p:cSld name="2_Title, Subtitle &amp; Content_3">
    <p:bg>
      <p:bgPr>
        <a:blipFill>
          <a:blip r:embed="rId2">
            <a:alphaModFix/>
          </a:blip>
          <a:stretch>
            <a:fillRect/>
          </a:stretch>
        </a:blipFill>
        <a:effectLst/>
      </p:bgPr>
    </p:bg>
    <p:spTree>
      <p:nvGrpSpPr>
        <p:cNvPr id="1" name="Shape 537"/>
        <p:cNvGrpSpPr/>
        <p:nvPr/>
      </p:nvGrpSpPr>
      <p:grpSpPr>
        <a:xfrm>
          <a:off x="0" y="0"/>
          <a:ext cx="0" cy="0"/>
          <a:chOff x="0" y="0"/>
          <a:chExt cx="0" cy="0"/>
        </a:xfrm>
      </p:grpSpPr>
      <p:sp>
        <p:nvSpPr>
          <p:cNvPr id="538" name="Google Shape;538;g3e5e73cdfb3_0_881"/>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39" name="Google Shape;539;g3e5e73cdfb3_0_88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40" name="Google Shape;540;g3e5e73cdfb3_0_881"/>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Subtitle &amp; Content 6">
  <p:cSld name="1_Title, Subtitle &amp; Content_2">
    <p:bg>
      <p:bgPr>
        <a:blipFill>
          <a:blip r:embed="rId2">
            <a:alphaModFix/>
          </a:blip>
          <a:stretch>
            <a:fillRect/>
          </a:stretch>
        </a:blipFill>
        <a:effectLst/>
      </p:bgPr>
    </p:bg>
    <p:spTree>
      <p:nvGrpSpPr>
        <p:cNvPr id="1" name="Shape 541"/>
        <p:cNvGrpSpPr/>
        <p:nvPr/>
      </p:nvGrpSpPr>
      <p:grpSpPr>
        <a:xfrm>
          <a:off x="0" y="0"/>
          <a:ext cx="0" cy="0"/>
          <a:chOff x="0" y="0"/>
          <a:chExt cx="0" cy="0"/>
        </a:xfrm>
      </p:grpSpPr>
      <p:sp>
        <p:nvSpPr>
          <p:cNvPr id="542" name="Google Shape;542;g3e5e73cdfb3_0_885"/>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43" name="Google Shape;543;g3e5e73cdfb3_0_88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44" name="Google Shape;544;g3e5e73cdfb3_0_885"/>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Subtitle &amp; Content 30">
  <p:cSld name="2_Title, Subtitle &amp; Content_6">
    <p:bg>
      <p:bgPr>
        <a:blipFill>
          <a:blip r:embed="rId2">
            <a:alphaModFix/>
          </a:blip>
          <a:stretch>
            <a:fillRect/>
          </a:stretch>
        </a:blipFill>
        <a:effectLst/>
      </p:bgPr>
    </p:bg>
    <p:spTree>
      <p:nvGrpSpPr>
        <p:cNvPr id="1" name="Shape 545"/>
        <p:cNvGrpSpPr/>
        <p:nvPr/>
      </p:nvGrpSpPr>
      <p:grpSpPr>
        <a:xfrm>
          <a:off x="0" y="0"/>
          <a:ext cx="0" cy="0"/>
          <a:chOff x="0" y="0"/>
          <a:chExt cx="0" cy="0"/>
        </a:xfrm>
      </p:grpSpPr>
      <p:sp>
        <p:nvSpPr>
          <p:cNvPr id="546" name="Google Shape;546;g3e5e73cdfb3_0_889"/>
          <p:cNvSpPr txBox="1">
            <a:spLocks noGrp="1"/>
          </p:cNvSpPr>
          <p:nvPr>
            <p:ph type="sldNum" idx="12"/>
          </p:nvPr>
        </p:nvSpPr>
        <p:spPr>
          <a:xfrm>
            <a:off x="11512551" y="6213475"/>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47" name="Google Shape;547;g3e5e73cdfb3_0_889"/>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Subtitle &amp; Content 1 1">
  <p:cSld name="2_Title, Subtitle &amp; Content_1_2">
    <p:bg>
      <p:bgPr>
        <a:blipFill>
          <a:blip r:embed="rId2">
            <a:alphaModFix/>
          </a:blip>
          <a:stretch>
            <a:fillRect/>
          </a:stretch>
        </a:blipFill>
        <a:effectLst/>
      </p:bgPr>
    </p:bg>
    <p:spTree>
      <p:nvGrpSpPr>
        <p:cNvPr id="1" name="Shape 548"/>
        <p:cNvGrpSpPr/>
        <p:nvPr/>
      </p:nvGrpSpPr>
      <p:grpSpPr>
        <a:xfrm>
          <a:off x="0" y="0"/>
          <a:ext cx="0" cy="0"/>
          <a:chOff x="0" y="0"/>
          <a:chExt cx="0" cy="0"/>
        </a:xfrm>
      </p:grpSpPr>
      <p:sp>
        <p:nvSpPr>
          <p:cNvPr id="549" name="Google Shape;549;g3e5e73cdfb3_0_892"/>
          <p:cNvSpPr txBox="1">
            <a:spLocks noGrp="1"/>
          </p:cNvSpPr>
          <p:nvPr>
            <p:ph type="body" idx="1"/>
          </p:nvPr>
        </p:nvSpPr>
        <p:spPr>
          <a:xfrm>
            <a:off x="971551"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50" name="Google Shape;550;g3e5e73cdfb3_0_892"/>
          <p:cNvSpPr txBox="1">
            <a:spLocks noGrp="1"/>
          </p:cNvSpPr>
          <p:nvPr>
            <p:ph type="sldNum" idx="12"/>
          </p:nvPr>
        </p:nvSpPr>
        <p:spPr>
          <a:xfrm>
            <a:off x="11512551" y="6213475"/>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51" name="Google Shape;551;g3e5e73cdfb3_0_892"/>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Subtitle &amp; Content 1 2">
  <p:cSld name="2_Title, Subtitle &amp; Content_1_3">
    <p:bg>
      <p:bgPr>
        <a:blipFill>
          <a:blip r:embed="rId2">
            <a:alphaModFix/>
          </a:blip>
          <a:stretch>
            <a:fillRect/>
          </a:stretch>
        </a:blipFill>
        <a:effectLst/>
      </p:bgPr>
    </p:bg>
    <p:spTree>
      <p:nvGrpSpPr>
        <p:cNvPr id="1" name="Shape 552"/>
        <p:cNvGrpSpPr/>
        <p:nvPr/>
      </p:nvGrpSpPr>
      <p:grpSpPr>
        <a:xfrm>
          <a:off x="0" y="0"/>
          <a:ext cx="0" cy="0"/>
          <a:chOff x="0" y="0"/>
          <a:chExt cx="0" cy="0"/>
        </a:xfrm>
      </p:grpSpPr>
      <p:sp>
        <p:nvSpPr>
          <p:cNvPr id="553" name="Google Shape;553;g3e5e73cdfb3_0_896"/>
          <p:cNvSpPr txBox="1">
            <a:spLocks noGrp="1"/>
          </p:cNvSpPr>
          <p:nvPr>
            <p:ph type="body" idx="1"/>
          </p:nvPr>
        </p:nvSpPr>
        <p:spPr>
          <a:xfrm>
            <a:off x="971551"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54" name="Google Shape;554;g3e5e73cdfb3_0_896"/>
          <p:cNvSpPr txBox="1">
            <a:spLocks noGrp="1"/>
          </p:cNvSpPr>
          <p:nvPr>
            <p:ph type="sldNum" idx="12"/>
          </p:nvPr>
        </p:nvSpPr>
        <p:spPr>
          <a:xfrm>
            <a:off x="11512551" y="6213475"/>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55" name="Google Shape;555;g3e5e73cdfb3_0_896"/>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Subtitle &amp; Content 7">
  <p:cSld name="2_Title, Subtitle &amp; Content_11">
    <p:bg>
      <p:bgPr>
        <a:blipFill>
          <a:blip r:embed="rId2">
            <a:alphaModFix/>
          </a:blip>
          <a:stretch>
            <a:fillRect/>
          </a:stretch>
        </a:blipFill>
        <a:effectLst/>
      </p:bgPr>
    </p:bg>
    <p:spTree>
      <p:nvGrpSpPr>
        <p:cNvPr id="1" name="Shape 556"/>
        <p:cNvGrpSpPr/>
        <p:nvPr/>
      </p:nvGrpSpPr>
      <p:grpSpPr>
        <a:xfrm>
          <a:off x="0" y="0"/>
          <a:ext cx="0" cy="0"/>
          <a:chOff x="0" y="0"/>
          <a:chExt cx="0" cy="0"/>
        </a:xfrm>
      </p:grpSpPr>
      <p:sp>
        <p:nvSpPr>
          <p:cNvPr id="557" name="Google Shape;557;g3e5e73cdfb3_0_900"/>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58" name="Google Shape;558;g3e5e73cdfb3_0_90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59" name="Google Shape;559;g3e5e73cdfb3_0_900"/>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60" name="Google Shape;560;g3e5e73cdfb3_0_900"/>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Subtitle &amp; Content 8">
  <p:cSld name="2_Title, Subtitle &amp; Content_12">
    <p:bg>
      <p:bgPr>
        <a:blipFill>
          <a:blip r:embed="rId2">
            <a:alphaModFix/>
          </a:blip>
          <a:stretch>
            <a:fillRect/>
          </a:stretch>
        </a:blipFill>
        <a:effectLst/>
      </p:bgPr>
    </p:bg>
    <p:spTree>
      <p:nvGrpSpPr>
        <p:cNvPr id="1" name="Shape 561"/>
        <p:cNvGrpSpPr/>
        <p:nvPr/>
      </p:nvGrpSpPr>
      <p:grpSpPr>
        <a:xfrm>
          <a:off x="0" y="0"/>
          <a:ext cx="0" cy="0"/>
          <a:chOff x="0" y="0"/>
          <a:chExt cx="0" cy="0"/>
        </a:xfrm>
      </p:grpSpPr>
      <p:sp>
        <p:nvSpPr>
          <p:cNvPr id="562" name="Google Shape;562;g3e5e73cdfb3_0_905"/>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63" name="Google Shape;563;g3e5e73cdfb3_0_905"/>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64" name="Google Shape;564;g3e5e73cdfb3_0_905"/>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65" name="Google Shape;565;g3e5e73cdfb3_0_905"/>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Section 1">
  <p:cSld name="1_Section">
    <p:bg>
      <p:bgPr>
        <a:blipFill>
          <a:blip r:embed="rId2">
            <a:alphaModFix/>
          </a:blip>
          <a:stretch>
            <a:fillRect/>
          </a:stretch>
        </a:blipFill>
        <a:effectLst/>
      </p:bgPr>
    </p:bg>
    <p:spTree>
      <p:nvGrpSpPr>
        <p:cNvPr id="1" name="Shape 566"/>
        <p:cNvGrpSpPr/>
        <p:nvPr/>
      </p:nvGrpSpPr>
      <p:grpSpPr>
        <a:xfrm>
          <a:off x="0" y="0"/>
          <a:ext cx="0" cy="0"/>
          <a:chOff x="0" y="0"/>
          <a:chExt cx="0" cy="0"/>
        </a:xfrm>
      </p:grpSpPr>
      <p:sp>
        <p:nvSpPr>
          <p:cNvPr id="567" name="Google Shape;567;g3e5e73cdfb3_0_910"/>
          <p:cNvSpPr txBox="1">
            <a:spLocks noGrp="1"/>
          </p:cNvSpPr>
          <p:nvPr>
            <p:ph type="title"/>
          </p:nvPr>
        </p:nvSpPr>
        <p:spPr>
          <a:xfrm>
            <a:off x="972127" y="1835088"/>
            <a:ext cx="10515600" cy="394500"/>
          </a:xfrm>
          <a:prstGeom prst="rect">
            <a:avLst/>
          </a:prstGeom>
          <a:noFill/>
          <a:ln>
            <a:noFill/>
          </a:ln>
        </p:spPr>
        <p:txBody>
          <a:bodyPr spcFirstLastPara="1" wrap="square" lIns="121900" tIns="60925" rIns="121900" bIns="60925" anchor="t" anchorCtr="0">
            <a:noAutofit/>
          </a:bodyPr>
          <a:lstStyle>
            <a:lvl1pPr lvl="0" algn="r">
              <a:lnSpc>
                <a:spcPct val="90000"/>
              </a:lnSpc>
              <a:spcBef>
                <a:spcPts val="0"/>
              </a:spcBef>
              <a:spcAft>
                <a:spcPts val="0"/>
              </a:spcAft>
              <a:buClr>
                <a:schemeClr val="dk1"/>
              </a:buClr>
              <a:buSzPts val="4300"/>
              <a:buFont typeface="Arial"/>
              <a:buNone/>
              <a:defRPr sz="3200" b="0" i="0">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68" name="Google Shape;568;g3e5e73cdfb3_0_910"/>
          <p:cNvSpPr txBox="1">
            <a:spLocks noGrp="1"/>
          </p:cNvSpPr>
          <p:nvPr>
            <p:ph type="sldNum" idx="12"/>
          </p:nvPr>
        </p:nvSpPr>
        <p:spPr>
          <a:xfrm>
            <a:off x="11512549" y="6213475"/>
            <a:ext cx="5781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_Title 1 Line &amp; Content 2">
  <p:cSld name="1_Title 1 Line &amp; Content 2">
    <p:bg>
      <p:bgPr>
        <a:blipFill>
          <a:blip r:embed="rId2">
            <a:alphaModFix/>
          </a:blip>
          <a:stretch>
            <a:fillRect/>
          </a:stretch>
        </a:blipFill>
        <a:effectLst/>
      </p:bgPr>
    </p:bg>
    <p:spTree>
      <p:nvGrpSpPr>
        <p:cNvPr id="1" name="Shape 569"/>
        <p:cNvGrpSpPr/>
        <p:nvPr/>
      </p:nvGrpSpPr>
      <p:grpSpPr>
        <a:xfrm>
          <a:off x="0" y="0"/>
          <a:ext cx="0" cy="0"/>
          <a:chOff x="0" y="0"/>
          <a:chExt cx="0" cy="0"/>
        </a:xfrm>
      </p:grpSpPr>
      <p:sp>
        <p:nvSpPr>
          <p:cNvPr id="570" name="Google Shape;570;g3e5e73cdfb3_0_913"/>
          <p:cNvSpPr txBox="1">
            <a:spLocks noGrp="1"/>
          </p:cNvSpPr>
          <p:nvPr>
            <p:ph type="title"/>
          </p:nvPr>
        </p:nvSpPr>
        <p:spPr>
          <a:xfrm>
            <a:off x="972127" y="347852"/>
            <a:ext cx="10515600" cy="595500"/>
          </a:xfrm>
          <a:prstGeom prst="rect">
            <a:avLst/>
          </a:prstGeom>
          <a:noFill/>
          <a:ln>
            <a:noFill/>
          </a:ln>
        </p:spPr>
        <p:txBody>
          <a:bodyPr spcFirstLastPara="1" wrap="square" lIns="121900" tIns="60925" rIns="121900" bIns="60925" anchor="t" anchorCtr="0">
            <a:noAutofit/>
          </a:bodyPr>
          <a:lstStyle>
            <a:lvl1pPr lvl="0" algn="l">
              <a:lnSpc>
                <a:spcPct val="100000"/>
              </a:lnSpc>
              <a:spcBef>
                <a:spcPts val="0"/>
              </a:spcBef>
              <a:spcAft>
                <a:spcPts val="0"/>
              </a:spcAft>
              <a:buClr>
                <a:schemeClr val="dk1"/>
              </a:buClr>
              <a:buSzPts val="3700"/>
              <a:buFont typeface="Arial"/>
              <a:buNone/>
              <a:defRPr sz="2800" b="0" i="0">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71" name="Google Shape;571;g3e5e73cdfb3_0_913"/>
          <p:cNvSpPr txBox="1">
            <a:spLocks noGrp="1"/>
          </p:cNvSpPr>
          <p:nvPr>
            <p:ph type="sldNum" idx="12"/>
          </p:nvPr>
        </p:nvSpPr>
        <p:spPr>
          <a:xfrm>
            <a:off x="11512551" y="6213475"/>
            <a:ext cx="5781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72" name="Google Shape;572;g3e5e73cdfb3_0_913"/>
          <p:cNvSpPr>
            <a:spLocks noGrp="1"/>
          </p:cNvSpPr>
          <p:nvPr>
            <p:ph type="pic" idx="2"/>
          </p:nvPr>
        </p:nvSpPr>
        <p:spPr>
          <a:xfrm>
            <a:off x="961925" y="1087655"/>
            <a:ext cx="10541100" cy="4923300"/>
          </a:xfrm>
          <a:prstGeom prst="rect">
            <a:avLst/>
          </a:prstGeom>
          <a:noFill/>
          <a:ln>
            <a:noFill/>
          </a:ln>
        </p:spPr>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Subtitle &amp; Content 37">
  <p:cSld name="Title, Subtitle &amp; Content 37">
    <p:bg>
      <p:bgPr>
        <a:blipFill>
          <a:blip r:embed="rId2">
            <a:alphaModFix/>
          </a:blip>
          <a:stretch>
            <a:fillRect/>
          </a:stretch>
        </a:blipFill>
        <a:effectLst/>
      </p:bgPr>
    </p:bg>
    <p:spTree>
      <p:nvGrpSpPr>
        <p:cNvPr id="1" name="Shape 573"/>
        <p:cNvGrpSpPr/>
        <p:nvPr/>
      </p:nvGrpSpPr>
      <p:grpSpPr>
        <a:xfrm>
          <a:off x="0" y="0"/>
          <a:ext cx="0" cy="0"/>
          <a:chOff x="0" y="0"/>
          <a:chExt cx="0" cy="0"/>
        </a:xfrm>
      </p:grpSpPr>
      <p:sp>
        <p:nvSpPr>
          <p:cNvPr id="574" name="Google Shape;574;g3e5e73cdfb3_0_917"/>
          <p:cNvSpPr txBox="1">
            <a:spLocks noGrp="1"/>
          </p:cNvSpPr>
          <p:nvPr>
            <p:ph type="body" idx="1"/>
          </p:nvPr>
        </p:nvSpPr>
        <p:spPr>
          <a:xfrm>
            <a:off x="971551" y="1133475"/>
            <a:ext cx="10515600" cy="4659900"/>
          </a:xfrm>
          <a:prstGeom prst="rect">
            <a:avLst/>
          </a:prstGeom>
          <a:noFill/>
          <a:ln>
            <a:noFill/>
          </a:ln>
        </p:spPr>
        <p:txBody>
          <a:bodyPr spcFirstLastPara="1" wrap="square" lIns="121900" tIns="60925" rIns="121900" bIns="60925" anchor="t" anchorCtr="0">
            <a:normAutofit/>
          </a:bodyPr>
          <a:lstStyle>
            <a:lvl1pPr marL="457200" lvl="0" indent="-400050" algn="l">
              <a:lnSpc>
                <a:spcPct val="114000"/>
              </a:lnSpc>
              <a:spcBef>
                <a:spcPts val="1000"/>
              </a:spcBef>
              <a:spcAft>
                <a:spcPts val="0"/>
              </a:spcAft>
              <a:buClr>
                <a:schemeClr val="dk1"/>
              </a:buClr>
              <a:buSzPts val="2700"/>
              <a:buChar char="•"/>
              <a:defRPr sz="2400" b="0" i="0">
                <a:latin typeface="Arial"/>
                <a:ea typeface="Arial"/>
                <a:cs typeface="Arial"/>
                <a:sym typeface="Arial"/>
              </a:defRPr>
            </a:lvl1pPr>
            <a:lvl2pPr marL="914400" lvl="1"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2pPr>
            <a:lvl3pPr marL="1371600" lvl="2"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3pPr>
            <a:lvl4pPr marL="1828800" lvl="3"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4pPr>
            <a:lvl5pPr marL="2286000" lvl="4"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575" name="Google Shape;575;g3e5e73cdfb3_0_917"/>
          <p:cNvSpPr txBox="1">
            <a:spLocks noGrp="1"/>
          </p:cNvSpPr>
          <p:nvPr>
            <p:ph type="sldNum" idx="12"/>
          </p:nvPr>
        </p:nvSpPr>
        <p:spPr>
          <a:xfrm>
            <a:off x="11512551" y="6213475"/>
            <a:ext cx="5781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76" name="Google Shape;576;g3e5e73cdfb3_0_917"/>
          <p:cNvSpPr txBox="1">
            <a:spLocks noGrp="1"/>
          </p:cNvSpPr>
          <p:nvPr>
            <p:ph type="title"/>
          </p:nvPr>
        </p:nvSpPr>
        <p:spPr>
          <a:xfrm>
            <a:off x="972127" y="347853"/>
            <a:ext cx="10515600" cy="600900"/>
          </a:xfrm>
          <a:prstGeom prst="rect">
            <a:avLst/>
          </a:prstGeom>
          <a:noFill/>
          <a:ln>
            <a:noFill/>
          </a:ln>
        </p:spPr>
        <p:txBody>
          <a:bodyPr spcFirstLastPara="1" wrap="square" lIns="121900" tIns="60925" rIns="121900" bIns="60925" anchor="t" anchorCtr="0">
            <a:noAutofit/>
          </a:bodyPr>
          <a:lstStyle>
            <a:lvl1pPr lvl="0" algn="l">
              <a:lnSpc>
                <a:spcPct val="100000"/>
              </a:lnSpc>
              <a:spcBef>
                <a:spcPts val="0"/>
              </a:spcBef>
              <a:spcAft>
                <a:spcPts val="0"/>
              </a:spcAft>
              <a:buClr>
                <a:schemeClr val="dk1"/>
              </a:buClr>
              <a:buSzPts val="3700"/>
              <a:buFont typeface="Arial"/>
              <a:buNone/>
              <a:defRPr sz="2800" b="0" i="0">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1_Title 1 Line &amp; Content 3">
  <p:cSld name="1_Title 1 Line &amp; Content 3">
    <p:bg>
      <p:bgPr>
        <a:blipFill>
          <a:blip r:embed="rId2">
            <a:alphaModFix/>
          </a:blip>
          <a:stretch>
            <a:fillRect/>
          </a:stretch>
        </a:blipFill>
        <a:effectLst/>
      </p:bgPr>
    </p:bg>
    <p:spTree>
      <p:nvGrpSpPr>
        <p:cNvPr id="1" name="Shape 577"/>
        <p:cNvGrpSpPr/>
        <p:nvPr/>
      </p:nvGrpSpPr>
      <p:grpSpPr>
        <a:xfrm>
          <a:off x="0" y="0"/>
          <a:ext cx="0" cy="0"/>
          <a:chOff x="0" y="0"/>
          <a:chExt cx="0" cy="0"/>
        </a:xfrm>
      </p:grpSpPr>
      <p:sp>
        <p:nvSpPr>
          <p:cNvPr id="578" name="Google Shape;578;g3e5e73cdfb3_0_921"/>
          <p:cNvSpPr txBox="1">
            <a:spLocks noGrp="1"/>
          </p:cNvSpPr>
          <p:nvPr>
            <p:ph type="title"/>
          </p:nvPr>
        </p:nvSpPr>
        <p:spPr>
          <a:xfrm>
            <a:off x="972127" y="347852"/>
            <a:ext cx="10515600" cy="848100"/>
          </a:xfrm>
          <a:prstGeom prst="rect">
            <a:avLst/>
          </a:prstGeom>
          <a:noFill/>
          <a:ln>
            <a:noFill/>
          </a:ln>
        </p:spPr>
        <p:txBody>
          <a:bodyPr spcFirstLastPara="1" wrap="square" lIns="121900" tIns="60925" rIns="121900" bIns="60925" anchor="t" anchorCtr="0">
            <a:normAutofit/>
          </a:bodyPr>
          <a:lstStyle>
            <a:lvl1pPr lvl="0" algn="l">
              <a:lnSpc>
                <a:spcPct val="100000"/>
              </a:lnSpc>
              <a:spcBef>
                <a:spcPts val="0"/>
              </a:spcBef>
              <a:spcAft>
                <a:spcPts val="0"/>
              </a:spcAft>
              <a:buClr>
                <a:schemeClr val="dk1"/>
              </a:buClr>
              <a:buSzPts val="3700"/>
              <a:buFont typeface="Arial"/>
              <a:buNone/>
              <a:defRPr sz="2800" b="0" i="0">
                <a:latin typeface="Arial"/>
                <a:ea typeface="Arial"/>
                <a:cs typeface="Arial"/>
                <a:sym typeface="Arial"/>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579" name="Google Shape;579;g3e5e73cdfb3_0_921"/>
          <p:cNvSpPr txBox="1">
            <a:spLocks noGrp="1"/>
          </p:cNvSpPr>
          <p:nvPr>
            <p:ph type="sldNum" idx="12"/>
          </p:nvPr>
        </p:nvSpPr>
        <p:spPr>
          <a:xfrm>
            <a:off x="11512551" y="6213475"/>
            <a:ext cx="5781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80" name="Google Shape;580;g3e5e73cdfb3_0_921"/>
          <p:cNvSpPr>
            <a:spLocks noGrp="1"/>
          </p:cNvSpPr>
          <p:nvPr>
            <p:ph type="pic" idx="2"/>
          </p:nvPr>
        </p:nvSpPr>
        <p:spPr>
          <a:xfrm>
            <a:off x="971551" y="1362456"/>
            <a:ext cx="10541100" cy="4648500"/>
          </a:xfrm>
          <a:prstGeom prst="rect">
            <a:avLst/>
          </a:prstGeom>
          <a:noFill/>
          <a:ln>
            <a:noFill/>
          </a:ln>
        </p:spPr>
      </p:sp>
      <p:sp>
        <p:nvSpPr>
          <p:cNvPr id="581" name="Google Shape;581;g3e5e73cdfb3_0_921"/>
          <p:cNvSpPr txBox="1">
            <a:spLocks noGrp="1"/>
          </p:cNvSpPr>
          <p:nvPr>
            <p:ph type="body" idx="1"/>
          </p:nvPr>
        </p:nvSpPr>
        <p:spPr>
          <a:xfrm>
            <a:off x="849631" y="838200"/>
            <a:ext cx="10515600" cy="522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100"/>
              </a:spcBef>
              <a:spcAft>
                <a:spcPts val="0"/>
              </a:spcAft>
              <a:buClr>
                <a:srgbClr val="0066CC"/>
              </a:buClr>
              <a:buSzPts val="3100"/>
              <a:buNone/>
              <a:defRPr sz="2300" b="0" i="0">
                <a:solidFill>
                  <a:srgbClr val="0066CC"/>
                </a:solidFill>
                <a:latin typeface="Arial"/>
                <a:ea typeface="Arial"/>
                <a:cs typeface="Arial"/>
                <a:sym typeface="Arial"/>
              </a:defRPr>
            </a:lvl1pPr>
            <a:lvl2pPr marL="914400" lvl="1" indent="-431800" algn="l">
              <a:lnSpc>
                <a:spcPct val="90000"/>
              </a:lnSpc>
              <a:spcBef>
                <a:spcPts val="500"/>
              </a:spcBef>
              <a:spcAft>
                <a:spcPts val="0"/>
              </a:spcAft>
              <a:buClr>
                <a:schemeClr val="dk2"/>
              </a:buClr>
              <a:buSzPts val="3200"/>
              <a:buChar char="•"/>
              <a:defRPr>
                <a:solidFill>
                  <a:schemeClr val="dk2"/>
                </a:solidFill>
              </a:defRPr>
            </a:lvl2pPr>
            <a:lvl3pPr marL="1371600" lvl="2" indent="-400050" algn="l">
              <a:lnSpc>
                <a:spcPct val="90000"/>
              </a:lnSpc>
              <a:spcBef>
                <a:spcPts val="500"/>
              </a:spcBef>
              <a:spcAft>
                <a:spcPts val="0"/>
              </a:spcAft>
              <a:buClr>
                <a:schemeClr val="dk2"/>
              </a:buClr>
              <a:buSzPts val="2700"/>
              <a:buChar char="•"/>
              <a:defRPr>
                <a:solidFill>
                  <a:schemeClr val="dk2"/>
                </a:solidFill>
              </a:defRPr>
            </a:lvl3pPr>
            <a:lvl4pPr marL="1828800" lvl="3" indent="-387350" algn="l">
              <a:lnSpc>
                <a:spcPct val="90000"/>
              </a:lnSpc>
              <a:spcBef>
                <a:spcPts val="500"/>
              </a:spcBef>
              <a:spcAft>
                <a:spcPts val="0"/>
              </a:spcAft>
              <a:buClr>
                <a:schemeClr val="dk2"/>
              </a:buClr>
              <a:buSzPts val="2500"/>
              <a:buChar char="•"/>
              <a:defRPr>
                <a:solidFill>
                  <a:schemeClr val="dk2"/>
                </a:solidFill>
              </a:defRPr>
            </a:lvl4pPr>
            <a:lvl5pPr marL="2286000" lvl="4" indent="-387350" algn="l">
              <a:lnSpc>
                <a:spcPct val="90000"/>
              </a:lnSpc>
              <a:spcBef>
                <a:spcPts val="500"/>
              </a:spcBef>
              <a:spcAft>
                <a:spcPts val="0"/>
              </a:spcAft>
              <a:buClr>
                <a:schemeClr val="dk2"/>
              </a:buClr>
              <a:buSzPts val="2500"/>
              <a:buChar char="•"/>
              <a:defRPr>
                <a:solidFill>
                  <a:schemeClr val="dk2"/>
                </a:solidFill>
              </a:defRPr>
            </a:lvl5pPr>
            <a:lvl6pPr marL="2743200" lvl="5" indent="-387350" algn="l">
              <a:lnSpc>
                <a:spcPct val="90000"/>
              </a:lnSpc>
              <a:spcBef>
                <a:spcPts val="500"/>
              </a:spcBef>
              <a:spcAft>
                <a:spcPts val="0"/>
              </a:spcAft>
              <a:buClr>
                <a:schemeClr val="dk1"/>
              </a:buClr>
              <a:buSzPts val="2500"/>
              <a:buChar char="•"/>
              <a:defRPr/>
            </a:lvl6pPr>
            <a:lvl7pPr marL="3200400" lvl="6" indent="-387350" algn="l">
              <a:lnSpc>
                <a:spcPct val="90000"/>
              </a:lnSpc>
              <a:spcBef>
                <a:spcPts val="500"/>
              </a:spcBef>
              <a:spcAft>
                <a:spcPts val="0"/>
              </a:spcAft>
              <a:buClr>
                <a:schemeClr val="dk1"/>
              </a:buClr>
              <a:buSzPts val="2500"/>
              <a:buChar char="•"/>
              <a:defRPr/>
            </a:lvl7pPr>
            <a:lvl8pPr marL="3657600" lvl="7" indent="-387350" algn="l">
              <a:lnSpc>
                <a:spcPct val="90000"/>
              </a:lnSpc>
              <a:spcBef>
                <a:spcPts val="500"/>
              </a:spcBef>
              <a:spcAft>
                <a:spcPts val="0"/>
              </a:spcAft>
              <a:buClr>
                <a:schemeClr val="dk1"/>
              </a:buClr>
              <a:buSzPts val="2500"/>
              <a:buChar char="•"/>
              <a:defRPr/>
            </a:lvl8pPr>
            <a:lvl9pPr marL="4114800" lvl="8" indent="-387350" algn="l">
              <a:lnSpc>
                <a:spcPct val="90000"/>
              </a:lnSpc>
              <a:spcBef>
                <a:spcPts val="500"/>
              </a:spcBef>
              <a:spcAft>
                <a:spcPts val="0"/>
              </a:spcAft>
              <a:buClr>
                <a:schemeClr val="dk1"/>
              </a:buClr>
              <a:buSzPts val="2500"/>
              <a:buChar char="•"/>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Subtitle &amp; Content 4 4">
  <p:cSld name="Title, Subtitle &amp; Content 4 4">
    <p:bg>
      <p:bgPr>
        <a:blipFill>
          <a:blip r:embed="rId2">
            <a:alphaModFix/>
          </a:blip>
          <a:stretch>
            <a:fillRect/>
          </a:stretch>
        </a:blipFill>
        <a:effectLst/>
      </p:bgPr>
    </p:bg>
    <p:spTree>
      <p:nvGrpSpPr>
        <p:cNvPr id="1" name="Shape 582"/>
        <p:cNvGrpSpPr/>
        <p:nvPr/>
      </p:nvGrpSpPr>
      <p:grpSpPr>
        <a:xfrm>
          <a:off x="0" y="0"/>
          <a:ext cx="0" cy="0"/>
          <a:chOff x="0" y="0"/>
          <a:chExt cx="0" cy="0"/>
        </a:xfrm>
      </p:grpSpPr>
      <p:sp>
        <p:nvSpPr>
          <p:cNvPr id="583" name="Google Shape;583;g3e5e73cdfb3_0_926"/>
          <p:cNvSpPr txBox="1">
            <a:spLocks noGrp="1"/>
          </p:cNvSpPr>
          <p:nvPr>
            <p:ph type="body" idx="1"/>
          </p:nvPr>
        </p:nvSpPr>
        <p:spPr>
          <a:xfrm>
            <a:off x="971551" y="1133475"/>
            <a:ext cx="10515600" cy="4659900"/>
          </a:xfrm>
          <a:prstGeom prst="rect">
            <a:avLst/>
          </a:prstGeom>
          <a:noFill/>
          <a:ln>
            <a:noFill/>
          </a:ln>
        </p:spPr>
        <p:txBody>
          <a:bodyPr spcFirstLastPara="1" wrap="square" lIns="121900" tIns="60925" rIns="121900" bIns="60925" anchor="t" anchorCtr="0">
            <a:normAutofit/>
          </a:bodyPr>
          <a:lstStyle>
            <a:lvl1pPr marL="457200" lvl="0" indent="-400050" algn="l">
              <a:lnSpc>
                <a:spcPct val="114000"/>
              </a:lnSpc>
              <a:spcBef>
                <a:spcPts val="1000"/>
              </a:spcBef>
              <a:spcAft>
                <a:spcPts val="0"/>
              </a:spcAft>
              <a:buClr>
                <a:schemeClr val="dk1"/>
              </a:buClr>
              <a:buSzPts val="2700"/>
              <a:buChar char="•"/>
              <a:defRPr sz="2400" b="0" i="0">
                <a:latin typeface="Arial"/>
                <a:ea typeface="Arial"/>
                <a:cs typeface="Arial"/>
                <a:sym typeface="Arial"/>
              </a:defRPr>
            </a:lvl1pPr>
            <a:lvl2pPr marL="914400" lvl="1"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2pPr>
            <a:lvl3pPr marL="1371600" lvl="2"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3pPr>
            <a:lvl4pPr marL="1828800" lvl="3"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4pPr>
            <a:lvl5pPr marL="2286000" lvl="4" indent="-381000" algn="l">
              <a:lnSpc>
                <a:spcPct val="114000"/>
              </a:lnSpc>
              <a:spcBef>
                <a:spcPts val="500"/>
              </a:spcBef>
              <a:spcAft>
                <a:spcPts val="0"/>
              </a:spcAft>
              <a:buClr>
                <a:srgbClr val="0066CC"/>
              </a:buClr>
              <a:buSzPts val="2400"/>
              <a:buChar char="•"/>
              <a:defRPr sz="1800" b="0" i="0">
                <a:solidFill>
                  <a:srgbClr val="0066CC"/>
                </a:solidFill>
                <a:latin typeface="Arial"/>
                <a:ea typeface="Arial"/>
                <a:cs typeface="Arial"/>
                <a:sym typeface="Arial"/>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584" name="Google Shape;584;g3e5e73cdfb3_0_926"/>
          <p:cNvSpPr txBox="1">
            <a:spLocks noGrp="1"/>
          </p:cNvSpPr>
          <p:nvPr>
            <p:ph type="sldNum" idx="12"/>
          </p:nvPr>
        </p:nvSpPr>
        <p:spPr>
          <a:xfrm>
            <a:off x="11512551" y="6213475"/>
            <a:ext cx="5781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85" name="Google Shape;585;g3e5e73cdfb3_0_926"/>
          <p:cNvSpPr txBox="1">
            <a:spLocks noGrp="1"/>
          </p:cNvSpPr>
          <p:nvPr>
            <p:ph type="title"/>
          </p:nvPr>
        </p:nvSpPr>
        <p:spPr>
          <a:xfrm>
            <a:off x="972127" y="347853"/>
            <a:ext cx="10515600" cy="600900"/>
          </a:xfrm>
          <a:prstGeom prst="rect">
            <a:avLst/>
          </a:prstGeom>
          <a:noFill/>
          <a:ln>
            <a:noFill/>
          </a:ln>
        </p:spPr>
        <p:txBody>
          <a:bodyPr spcFirstLastPara="1" wrap="square" lIns="121900" tIns="60925" rIns="121900" bIns="60925" anchor="t" anchorCtr="0">
            <a:noAutofit/>
          </a:bodyPr>
          <a:lstStyle>
            <a:lvl1pPr lvl="0" algn="l">
              <a:lnSpc>
                <a:spcPct val="100000"/>
              </a:lnSpc>
              <a:spcBef>
                <a:spcPts val="0"/>
              </a:spcBef>
              <a:spcAft>
                <a:spcPts val="0"/>
              </a:spcAft>
              <a:buClr>
                <a:schemeClr val="dk1"/>
              </a:buClr>
              <a:buSzPts val="3700"/>
              <a:buFont typeface="Arial"/>
              <a:buNone/>
              <a:defRPr sz="2800" b="0" i="0">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Subtitle &amp; Content 31 1">
  <p:cSld name="Title, Subtitle &amp; Content 31 1">
    <p:bg>
      <p:bgPr>
        <a:blipFill>
          <a:blip r:embed="rId2">
            <a:alphaModFix/>
          </a:blip>
          <a:stretch>
            <a:fillRect/>
          </a:stretch>
        </a:blipFill>
        <a:effectLst/>
      </p:bgPr>
    </p:bg>
    <p:spTree>
      <p:nvGrpSpPr>
        <p:cNvPr id="1" name="Shape 586"/>
        <p:cNvGrpSpPr/>
        <p:nvPr/>
      </p:nvGrpSpPr>
      <p:grpSpPr>
        <a:xfrm>
          <a:off x="0" y="0"/>
          <a:ext cx="0" cy="0"/>
          <a:chOff x="0" y="0"/>
          <a:chExt cx="0" cy="0"/>
        </a:xfrm>
      </p:grpSpPr>
      <p:sp>
        <p:nvSpPr>
          <p:cNvPr id="587" name="Google Shape;587;g3e5e73cdfb3_0_930"/>
          <p:cNvSpPr txBox="1">
            <a:spLocks noGrp="1"/>
          </p:cNvSpPr>
          <p:nvPr>
            <p:ph type="sldNum" idx="12"/>
          </p:nvPr>
        </p:nvSpPr>
        <p:spPr>
          <a:xfrm>
            <a:off x="11512551" y="6213475"/>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88" name="Google Shape;588;g3e5e73cdfb3_0_930"/>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1_Title 1 Line &amp; Content">
  <p:cSld name="1_Title 1 Line &amp; Content">
    <p:bg>
      <p:bgPr>
        <a:blipFill>
          <a:blip r:embed="rId2">
            <a:alphaModFix/>
          </a:blip>
          <a:stretch>
            <a:fillRect/>
          </a:stretch>
        </a:blipFill>
        <a:effectLst/>
      </p:bgPr>
    </p:bg>
    <p:spTree>
      <p:nvGrpSpPr>
        <p:cNvPr id="1" name="Shape 589"/>
        <p:cNvGrpSpPr/>
        <p:nvPr/>
      </p:nvGrpSpPr>
      <p:grpSpPr>
        <a:xfrm>
          <a:off x="0" y="0"/>
          <a:ext cx="0" cy="0"/>
          <a:chOff x="0" y="0"/>
          <a:chExt cx="0" cy="0"/>
        </a:xfrm>
      </p:grpSpPr>
      <p:sp>
        <p:nvSpPr>
          <p:cNvPr id="590" name="Google Shape;590;g3e5e73cdfb3_0_933"/>
          <p:cNvSpPr txBox="1">
            <a:spLocks noGrp="1"/>
          </p:cNvSpPr>
          <p:nvPr>
            <p:ph type="title"/>
          </p:nvPr>
        </p:nvSpPr>
        <p:spPr>
          <a:xfrm>
            <a:off x="972127" y="347852"/>
            <a:ext cx="10515600" cy="595500"/>
          </a:xfrm>
          <a:prstGeom prst="rect">
            <a:avLst/>
          </a:prstGeom>
          <a:noFill/>
          <a:ln>
            <a:noFill/>
          </a:ln>
        </p:spPr>
        <p:txBody>
          <a:bodyPr spcFirstLastPara="1" wrap="square" lIns="121900" tIns="60925" rIns="121900" bIns="60925" anchor="t" anchorCtr="0">
            <a:noAutofit/>
          </a:bodyPr>
          <a:lstStyle>
            <a:lvl1pPr lvl="0" algn="l">
              <a:lnSpc>
                <a:spcPct val="100000"/>
              </a:lnSpc>
              <a:spcBef>
                <a:spcPts val="0"/>
              </a:spcBef>
              <a:spcAft>
                <a:spcPts val="0"/>
              </a:spcAft>
              <a:buClr>
                <a:schemeClr val="dk1"/>
              </a:buClr>
              <a:buSzPts val="3700"/>
              <a:buFont typeface="Arial"/>
              <a:buNone/>
              <a:defRPr sz="2800" b="0" i="0">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91" name="Google Shape;591;g3e5e73cdfb3_0_933"/>
          <p:cNvSpPr txBox="1">
            <a:spLocks noGrp="1"/>
          </p:cNvSpPr>
          <p:nvPr>
            <p:ph type="sldNum" idx="12"/>
          </p:nvPr>
        </p:nvSpPr>
        <p:spPr>
          <a:xfrm>
            <a:off x="11512549" y="6213475"/>
            <a:ext cx="5781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1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92" name="Google Shape;592;g3e5e73cdfb3_0_933"/>
          <p:cNvSpPr>
            <a:spLocks noGrp="1"/>
          </p:cNvSpPr>
          <p:nvPr>
            <p:ph type="pic" idx="2"/>
          </p:nvPr>
        </p:nvSpPr>
        <p:spPr>
          <a:xfrm>
            <a:off x="961925" y="1087656"/>
            <a:ext cx="10541100" cy="4923300"/>
          </a:xfrm>
          <a:prstGeom prst="rect">
            <a:avLst/>
          </a:prstGeom>
          <a:noFill/>
          <a:ln>
            <a:noFill/>
          </a:ln>
        </p:spPr>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Subtitle &amp; Content 11 1">
  <p:cSld name="Title, Subtitle &amp; Content 11">
    <p:bg>
      <p:bgPr>
        <a:blipFill>
          <a:blip r:embed="rId2">
            <a:alphaModFix/>
          </a:blip>
          <a:stretch>
            <a:fillRect/>
          </a:stretch>
        </a:blipFill>
        <a:effectLst/>
      </p:bgPr>
    </p:bg>
    <p:spTree>
      <p:nvGrpSpPr>
        <p:cNvPr id="1" name="Shape 593"/>
        <p:cNvGrpSpPr/>
        <p:nvPr/>
      </p:nvGrpSpPr>
      <p:grpSpPr>
        <a:xfrm>
          <a:off x="0" y="0"/>
          <a:ext cx="0" cy="0"/>
          <a:chOff x="0" y="0"/>
          <a:chExt cx="0" cy="0"/>
        </a:xfrm>
      </p:grpSpPr>
      <p:sp>
        <p:nvSpPr>
          <p:cNvPr id="594" name="Google Shape;594;g3e5e73cdfb3_0_937"/>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95" name="Google Shape;595;g3e5e73cdfb3_0_937"/>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96" name="Google Shape;596;g3e5e73cdfb3_0_937"/>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Subtitle &amp; Content 9">
  <p:cSld name="2_Title, Subtitle &amp; Content 2_2">
    <p:bg>
      <p:bgPr>
        <a:blipFill>
          <a:blip r:embed="rId2">
            <a:alphaModFix/>
          </a:blip>
          <a:stretch>
            <a:fillRect/>
          </a:stretch>
        </a:blipFill>
        <a:effectLst/>
      </p:bgPr>
    </p:bg>
    <p:spTree>
      <p:nvGrpSpPr>
        <p:cNvPr id="1" name="Shape 597"/>
        <p:cNvGrpSpPr/>
        <p:nvPr/>
      </p:nvGrpSpPr>
      <p:grpSpPr>
        <a:xfrm>
          <a:off x="0" y="0"/>
          <a:ext cx="0" cy="0"/>
          <a:chOff x="0" y="0"/>
          <a:chExt cx="0" cy="0"/>
        </a:xfrm>
      </p:grpSpPr>
      <p:sp>
        <p:nvSpPr>
          <p:cNvPr id="598" name="Google Shape;598;g3e5e73cdfb3_0_941"/>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99" name="Google Shape;599;g3e5e73cdfb3_0_94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00" name="Google Shape;600;g3e5e73cdfb3_0_941"/>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601" name="Google Shape;601;g3e5e73cdfb3_0_941"/>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Subtitle &amp; Content 1 3">
  <p:cSld name="Title, Subtitle &amp; Content 1 3">
    <p:bg>
      <p:bgPr>
        <a:blipFill>
          <a:blip r:embed="rId2">
            <a:alphaModFix/>
          </a:blip>
          <a:stretch>
            <a:fillRect/>
          </a:stretch>
        </a:blipFill>
        <a:effectLst/>
      </p:bgPr>
    </p:bg>
    <p:spTree>
      <p:nvGrpSpPr>
        <p:cNvPr id="1" name="Shape 602"/>
        <p:cNvGrpSpPr/>
        <p:nvPr/>
      </p:nvGrpSpPr>
      <p:grpSpPr>
        <a:xfrm>
          <a:off x="0" y="0"/>
          <a:ext cx="0" cy="0"/>
          <a:chOff x="0" y="0"/>
          <a:chExt cx="0" cy="0"/>
        </a:xfrm>
      </p:grpSpPr>
      <p:sp>
        <p:nvSpPr>
          <p:cNvPr id="603" name="Google Shape;603;g3e5e73cdfb3_0_946"/>
          <p:cNvSpPr txBox="1">
            <a:spLocks noGrp="1"/>
          </p:cNvSpPr>
          <p:nvPr>
            <p:ph type="body" idx="1"/>
          </p:nvPr>
        </p:nvSpPr>
        <p:spPr>
          <a:xfrm>
            <a:off x="971551" y="1133481"/>
            <a:ext cx="10515600" cy="4659900"/>
          </a:xfrm>
          <a:prstGeom prst="rect">
            <a:avLst/>
          </a:prstGeom>
          <a:noFill/>
          <a:ln>
            <a:noFill/>
          </a:ln>
        </p:spPr>
        <p:txBody>
          <a:bodyPr spcFirstLastPara="1" wrap="square" lIns="68575" tIns="34275" rIns="68575" bIns="34275" anchor="t" anchorCtr="0">
            <a:normAutofit/>
          </a:bodyPr>
          <a:lstStyle>
            <a:lvl1pPr marL="457200" lvl="0" indent="-323850" algn="l">
              <a:lnSpc>
                <a:spcPct val="114000"/>
              </a:lnSpc>
              <a:spcBef>
                <a:spcPts val="1100"/>
              </a:spcBef>
              <a:spcAft>
                <a:spcPts val="0"/>
              </a:spcAft>
              <a:buClr>
                <a:schemeClr val="dk1"/>
              </a:buClr>
              <a:buSzPts val="1500"/>
              <a:buChar char="•"/>
              <a:defRPr sz="2400" b="0" i="0">
                <a:latin typeface="Arial"/>
                <a:ea typeface="Arial"/>
                <a:cs typeface="Arial"/>
                <a:sym typeface="Arial"/>
              </a:defRPr>
            </a:lvl1pPr>
            <a:lvl2pPr marL="914400" lvl="1" indent="-323850" algn="l">
              <a:lnSpc>
                <a:spcPct val="114000"/>
              </a:lnSpc>
              <a:spcBef>
                <a:spcPts val="500"/>
              </a:spcBef>
              <a:spcAft>
                <a:spcPts val="0"/>
              </a:spcAft>
              <a:buClr>
                <a:srgbClr val="0066CC"/>
              </a:buClr>
              <a:buSzPts val="1500"/>
              <a:buChar char="•"/>
              <a:defRPr sz="1900" b="0" i="0">
                <a:solidFill>
                  <a:srgbClr val="0066CC"/>
                </a:solidFill>
                <a:latin typeface="Arial"/>
                <a:ea typeface="Arial"/>
                <a:cs typeface="Arial"/>
                <a:sym typeface="Arial"/>
              </a:defRPr>
            </a:lvl2pPr>
            <a:lvl3pPr marL="1371600" lvl="2" indent="-323850" algn="l">
              <a:lnSpc>
                <a:spcPct val="114000"/>
              </a:lnSpc>
              <a:spcBef>
                <a:spcPts val="500"/>
              </a:spcBef>
              <a:spcAft>
                <a:spcPts val="0"/>
              </a:spcAft>
              <a:buClr>
                <a:srgbClr val="0066CC"/>
              </a:buClr>
              <a:buSzPts val="1500"/>
              <a:buChar char="•"/>
              <a:defRPr sz="1900" b="0" i="0">
                <a:solidFill>
                  <a:srgbClr val="0066CC"/>
                </a:solidFill>
                <a:latin typeface="Arial"/>
                <a:ea typeface="Arial"/>
                <a:cs typeface="Arial"/>
                <a:sym typeface="Arial"/>
              </a:defRPr>
            </a:lvl3pPr>
            <a:lvl4pPr marL="1828800" lvl="3" indent="-323850" algn="l">
              <a:lnSpc>
                <a:spcPct val="114000"/>
              </a:lnSpc>
              <a:spcBef>
                <a:spcPts val="500"/>
              </a:spcBef>
              <a:spcAft>
                <a:spcPts val="0"/>
              </a:spcAft>
              <a:buClr>
                <a:srgbClr val="0066CC"/>
              </a:buClr>
              <a:buSzPts val="1500"/>
              <a:buChar char="•"/>
              <a:defRPr sz="1900" b="0" i="0">
                <a:solidFill>
                  <a:srgbClr val="0066CC"/>
                </a:solidFill>
                <a:latin typeface="Arial"/>
                <a:ea typeface="Arial"/>
                <a:cs typeface="Arial"/>
                <a:sym typeface="Arial"/>
              </a:defRPr>
            </a:lvl4pPr>
            <a:lvl5pPr marL="2286000" lvl="4" indent="-323850" algn="l">
              <a:lnSpc>
                <a:spcPct val="114000"/>
              </a:lnSpc>
              <a:spcBef>
                <a:spcPts val="500"/>
              </a:spcBef>
              <a:spcAft>
                <a:spcPts val="0"/>
              </a:spcAft>
              <a:buClr>
                <a:srgbClr val="0066CC"/>
              </a:buClr>
              <a:buSzPts val="1500"/>
              <a:buChar char="•"/>
              <a:defRPr sz="1900" b="0" i="0">
                <a:solidFill>
                  <a:srgbClr val="0066CC"/>
                </a:solidFill>
                <a:latin typeface="Arial"/>
                <a:ea typeface="Arial"/>
                <a:cs typeface="Arial"/>
                <a:sym typeface="Arial"/>
              </a:defRPr>
            </a:lvl5pPr>
            <a:lvl6pPr marL="2743200" lvl="5" indent="-323850" algn="l">
              <a:lnSpc>
                <a:spcPct val="90000"/>
              </a:lnSpc>
              <a:spcBef>
                <a:spcPts val="500"/>
              </a:spcBef>
              <a:spcAft>
                <a:spcPts val="0"/>
              </a:spcAft>
              <a:buClr>
                <a:schemeClr val="dk1"/>
              </a:buClr>
              <a:buSzPts val="1500"/>
              <a:buChar char="•"/>
              <a:defRPr/>
            </a:lvl6pPr>
            <a:lvl7pPr marL="3200400" lvl="6" indent="-323850" algn="l">
              <a:lnSpc>
                <a:spcPct val="90000"/>
              </a:lnSpc>
              <a:spcBef>
                <a:spcPts val="500"/>
              </a:spcBef>
              <a:spcAft>
                <a:spcPts val="0"/>
              </a:spcAft>
              <a:buClr>
                <a:schemeClr val="dk1"/>
              </a:buClr>
              <a:buSzPts val="1500"/>
              <a:buChar char="•"/>
              <a:defRPr/>
            </a:lvl7pPr>
            <a:lvl8pPr marL="3657600" lvl="7" indent="-323850" algn="l">
              <a:lnSpc>
                <a:spcPct val="90000"/>
              </a:lnSpc>
              <a:spcBef>
                <a:spcPts val="500"/>
              </a:spcBef>
              <a:spcAft>
                <a:spcPts val="0"/>
              </a:spcAft>
              <a:buClr>
                <a:schemeClr val="dk1"/>
              </a:buClr>
              <a:buSzPts val="1500"/>
              <a:buChar char="•"/>
              <a:defRPr/>
            </a:lvl8pPr>
            <a:lvl9pPr marL="4114800" lvl="8" indent="-323850" algn="l">
              <a:lnSpc>
                <a:spcPct val="90000"/>
              </a:lnSpc>
              <a:spcBef>
                <a:spcPts val="500"/>
              </a:spcBef>
              <a:spcAft>
                <a:spcPts val="0"/>
              </a:spcAft>
              <a:buClr>
                <a:schemeClr val="dk1"/>
              </a:buClr>
              <a:buSzPts val="1500"/>
              <a:buChar char="•"/>
              <a:defRPr/>
            </a:lvl9pPr>
          </a:lstStyle>
          <a:p>
            <a:endParaRPr/>
          </a:p>
        </p:txBody>
      </p:sp>
      <p:sp>
        <p:nvSpPr>
          <p:cNvPr id="604" name="Google Shape;604;g3e5e73cdfb3_0_946"/>
          <p:cNvSpPr txBox="1">
            <a:spLocks noGrp="1"/>
          </p:cNvSpPr>
          <p:nvPr>
            <p:ph type="sldNum" idx="12"/>
          </p:nvPr>
        </p:nvSpPr>
        <p:spPr>
          <a:xfrm>
            <a:off x="11512549" y="6213480"/>
            <a:ext cx="578100" cy="3651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1pPr>
            <a:lvl2pPr marL="0" marR="0" lvl="1"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2pPr>
            <a:lvl3pPr marL="0" marR="0" lvl="2"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3pPr>
            <a:lvl4pPr marL="0" marR="0" lvl="3"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4pPr>
            <a:lvl5pPr marL="0" marR="0" lvl="4"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5pPr>
            <a:lvl6pPr marL="0" marR="0" lvl="5"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6pPr>
            <a:lvl7pPr marL="0" marR="0" lvl="6"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7pPr>
            <a:lvl8pPr marL="0" marR="0" lvl="7"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8pPr>
            <a:lvl9pPr marL="0" marR="0" lvl="8" indent="0" algn="l">
              <a:lnSpc>
                <a:spcPct val="100000"/>
              </a:lnSpc>
              <a:spcBef>
                <a:spcPts val="0"/>
              </a:spcBef>
              <a:spcAft>
                <a:spcPts val="0"/>
              </a:spcAft>
              <a:buClr>
                <a:srgbClr val="003889"/>
              </a:buClr>
              <a:buSzPts val="1200"/>
              <a:buFont typeface="Arial"/>
              <a:buNone/>
              <a:defRPr sz="1600" b="0" i="0" u="none" strike="noStrike" cap="none">
                <a:solidFill>
                  <a:srgbClr val="003889"/>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05" name="Google Shape;605;g3e5e73cdfb3_0_946"/>
          <p:cNvSpPr txBox="1">
            <a:spLocks noGrp="1"/>
          </p:cNvSpPr>
          <p:nvPr>
            <p:ph type="title"/>
          </p:nvPr>
        </p:nvSpPr>
        <p:spPr>
          <a:xfrm>
            <a:off x="972127" y="347859"/>
            <a:ext cx="10515600" cy="600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Clr>
                <a:schemeClr val="dk1"/>
              </a:buClr>
              <a:buSzPts val="2100"/>
              <a:buFont typeface="Arial"/>
              <a:buNone/>
              <a:defRPr sz="2800" b="0" i="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Title 1 Line &amp; Content 1 1">
  <p:cSld name="1_Title 1 Line &amp; Content_2">
    <p:bg>
      <p:bgPr>
        <a:blipFill>
          <a:blip r:embed="rId2">
            <a:alphaModFix/>
          </a:blip>
          <a:stretch>
            <a:fillRect/>
          </a:stretch>
        </a:blipFill>
        <a:effectLst/>
      </p:bgPr>
    </p:bg>
    <p:spTree>
      <p:nvGrpSpPr>
        <p:cNvPr id="1" name="Shape 606"/>
        <p:cNvGrpSpPr/>
        <p:nvPr/>
      </p:nvGrpSpPr>
      <p:grpSpPr>
        <a:xfrm>
          <a:off x="0" y="0"/>
          <a:ext cx="0" cy="0"/>
          <a:chOff x="0" y="0"/>
          <a:chExt cx="0" cy="0"/>
        </a:xfrm>
      </p:grpSpPr>
      <p:sp>
        <p:nvSpPr>
          <p:cNvPr id="607" name="Google Shape;607;g3e5e73cdfb3_0_950"/>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08" name="Google Shape;608;g3e5e73cdfb3_0_95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09" name="Google Shape;609;g3e5e73cdfb3_0_950"/>
          <p:cNvSpPr>
            <a:spLocks noGrp="1"/>
          </p:cNvSpPr>
          <p:nvPr>
            <p:ph type="pic" idx="2"/>
          </p:nvPr>
        </p:nvSpPr>
        <p:spPr>
          <a:xfrm>
            <a:off x="971550" y="1362456"/>
            <a:ext cx="10541100" cy="4648500"/>
          </a:xfrm>
          <a:prstGeom prst="rect">
            <a:avLst/>
          </a:prstGeom>
          <a:noFill/>
          <a:ln>
            <a:noFill/>
          </a:ln>
        </p:spPr>
      </p:sp>
      <p:sp>
        <p:nvSpPr>
          <p:cNvPr id="610" name="Google Shape;610;g3e5e73cdfb3_0_950"/>
          <p:cNvSpPr txBox="1">
            <a:spLocks noGrp="1"/>
          </p:cNvSpPr>
          <p:nvPr>
            <p:ph type="body" idx="1"/>
          </p:nvPr>
        </p:nvSpPr>
        <p:spPr>
          <a:xfrm>
            <a:off x="849630" y="838200"/>
            <a:ext cx="10515600" cy="522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2 Lines &amp; Content 1">
  <p:cSld name="Title 2 Lines &amp; Content_1">
    <p:bg>
      <p:bgPr>
        <a:blipFill>
          <a:blip r:embed="rId2">
            <a:alphaModFix/>
          </a:blip>
          <a:stretch>
            <a:fillRect/>
          </a:stretch>
        </a:blipFill>
        <a:effectLst/>
      </p:bgPr>
    </p:bg>
    <p:spTree>
      <p:nvGrpSpPr>
        <p:cNvPr id="1" name="Shape 611"/>
        <p:cNvGrpSpPr/>
        <p:nvPr/>
      </p:nvGrpSpPr>
      <p:grpSpPr>
        <a:xfrm>
          <a:off x="0" y="0"/>
          <a:ext cx="0" cy="0"/>
          <a:chOff x="0" y="0"/>
          <a:chExt cx="0" cy="0"/>
        </a:xfrm>
      </p:grpSpPr>
      <p:sp>
        <p:nvSpPr>
          <p:cNvPr id="612" name="Google Shape;612;g3e5e73cdfb3_0_955"/>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13" name="Google Shape;613;g3e5e73cdfb3_0_955"/>
          <p:cNvSpPr txBox="1">
            <a:spLocks noGrp="1"/>
          </p:cNvSpPr>
          <p:nvPr>
            <p:ph type="body" idx="1"/>
          </p:nvPr>
        </p:nvSpPr>
        <p:spPr>
          <a:xfrm>
            <a:off x="971551" y="1361191"/>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614" name="Google Shape;614;g3e5e73cdfb3_0_955"/>
          <p:cNvSpPr txBox="1">
            <a:spLocks noGrp="1"/>
          </p:cNvSpPr>
          <p:nvPr>
            <p:ph type="sldNum" idx="12"/>
          </p:nvPr>
        </p:nvSpPr>
        <p:spPr>
          <a:xfrm>
            <a:off x="11512551" y="6213473"/>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matchingName="Title Slide 1">
  <p:cSld name="OBJECT_1">
    <p:bg>
      <p:bgPr>
        <a:solidFill>
          <a:schemeClr val="lt1"/>
        </a:solidFill>
        <a:effectLst/>
      </p:bgPr>
    </p:bg>
    <p:spTree>
      <p:nvGrpSpPr>
        <p:cNvPr id="1" name="Shape 615"/>
        <p:cNvGrpSpPr/>
        <p:nvPr/>
      </p:nvGrpSpPr>
      <p:grpSpPr>
        <a:xfrm>
          <a:off x="0" y="0"/>
          <a:ext cx="0" cy="0"/>
          <a:chOff x="0" y="0"/>
          <a:chExt cx="0" cy="0"/>
        </a:xfrm>
      </p:grpSpPr>
      <p:pic>
        <p:nvPicPr>
          <p:cNvPr id="616" name="Google Shape;616;g3e5e73cdfb3_0_959"/>
          <p:cNvPicPr preferRelativeResize="0"/>
          <p:nvPr/>
        </p:nvPicPr>
        <p:blipFill rotWithShape="1">
          <a:blip r:embed="rId2">
            <a:alphaModFix/>
          </a:blip>
          <a:srcRect/>
          <a:stretch/>
        </p:blipFill>
        <p:spPr>
          <a:xfrm>
            <a:off x="0" y="0"/>
            <a:ext cx="12191985" cy="6857997"/>
          </a:xfrm>
          <a:prstGeom prst="rect">
            <a:avLst/>
          </a:prstGeom>
          <a:noFill/>
          <a:ln>
            <a:noFill/>
          </a:ln>
        </p:spPr>
      </p:pic>
      <p:pic>
        <p:nvPicPr>
          <p:cNvPr id="617" name="Google Shape;617;g3e5e73cdfb3_0_959"/>
          <p:cNvPicPr preferRelativeResize="0"/>
          <p:nvPr/>
        </p:nvPicPr>
        <p:blipFill rotWithShape="1">
          <a:blip r:embed="rId3">
            <a:alphaModFix/>
          </a:blip>
          <a:srcRect/>
          <a:stretch/>
        </p:blipFill>
        <p:spPr>
          <a:xfrm>
            <a:off x="9388093" y="297662"/>
            <a:ext cx="2283713" cy="870483"/>
          </a:xfrm>
          <a:prstGeom prst="rect">
            <a:avLst/>
          </a:prstGeom>
          <a:noFill/>
          <a:ln>
            <a:noFill/>
          </a:ln>
        </p:spPr>
      </p:pic>
      <p:pic>
        <p:nvPicPr>
          <p:cNvPr id="618" name="Google Shape;618;g3e5e73cdfb3_0_959"/>
          <p:cNvPicPr preferRelativeResize="0"/>
          <p:nvPr/>
        </p:nvPicPr>
        <p:blipFill rotWithShape="1">
          <a:blip r:embed="rId4">
            <a:alphaModFix/>
          </a:blip>
          <a:srcRect/>
          <a:stretch/>
        </p:blipFill>
        <p:spPr>
          <a:xfrm>
            <a:off x="5861431" y="6721475"/>
            <a:ext cx="6273292" cy="67558"/>
          </a:xfrm>
          <a:prstGeom prst="rect">
            <a:avLst/>
          </a:prstGeom>
          <a:noFill/>
          <a:ln>
            <a:noFill/>
          </a:ln>
        </p:spPr>
      </p:pic>
      <p:sp>
        <p:nvSpPr>
          <p:cNvPr id="619" name="Google Shape;619;g3e5e73cdfb3_0_959"/>
          <p:cNvSpPr txBox="1">
            <a:spLocks noGrp="1"/>
          </p:cNvSpPr>
          <p:nvPr>
            <p:ph type="ctrTitle"/>
          </p:nvPr>
        </p:nvSpPr>
        <p:spPr>
          <a:xfrm>
            <a:off x="2120899" y="1092834"/>
            <a:ext cx="7950300" cy="2330400"/>
          </a:xfrm>
          <a:prstGeom prst="rect">
            <a:avLst/>
          </a:prstGeom>
          <a:noFill/>
          <a:ln>
            <a:noFill/>
          </a:ln>
        </p:spPr>
        <p:txBody>
          <a:bodyPr spcFirstLastPara="1" wrap="square" lIns="0" tIns="0" rIns="0" bIns="0" anchor="t" anchorCtr="0">
            <a:spAutoFit/>
          </a:bodyPr>
          <a:lstStyle>
            <a:lvl1pPr lvl="0" algn="l">
              <a:lnSpc>
                <a:spcPct val="90000"/>
              </a:lnSpc>
              <a:spcBef>
                <a:spcPts val="0"/>
              </a:spcBef>
              <a:spcAft>
                <a:spcPts val="0"/>
              </a:spcAft>
              <a:buSzPts val="4400"/>
              <a:buNone/>
              <a:defRPr sz="4400" b="0" i="0">
                <a:solidFill>
                  <a:srgbClr val="172F5F"/>
                </a:solidFill>
                <a:latin typeface="Lucida Sans"/>
                <a:ea typeface="Lucida Sans"/>
                <a:cs typeface="Lucida Sans"/>
                <a:sym typeface="Lucida Sans"/>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20" name="Google Shape;620;g3e5e73cdfb3_0_959"/>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lnSpc>
                <a:spcPct val="90000"/>
              </a:lnSpc>
              <a:spcBef>
                <a:spcPts val="1100"/>
              </a:spcBef>
              <a:spcAft>
                <a:spcPts val="0"/>
              </a:spcAft>
              <a:buSzPts val="2800"/>
              <a:buNone/>
              <a:defRPr sz="2700" b="0" i="0">
                <a:solidFill>
                  <a:srgbClr val="172F5F"/>
                </a:solidFill>
                <a:latin typeface="Lucida Sans"/>
                <a:ea typeface="Lucida Sans"/>
                <a:cs typeface="Lucida Sans"/>
                <a:sym typeface="Lucida Sans"/>
              </a:defRPr>
            </a:lvl1pPr>
            <a:lvl2pPr lvl="1" algn="l">
              <a:lnSpc>
                <a:spcPct val="90000"/>
              </a:lnSpc>
              <a:spcBef>
                <a:spcPts val="500"/>
              </a:spcBef>
              <a:spcAft>
                <a:spcPts val="0"/>
              </a:spcAft>
              <a:buSzPts val="2400"/>
              <a:buNone/>
              <a:defRPr/>
            </a:lvl2pPr>
            <a:lvl3pPr lvl="2" algn="l">
              <a:lnSpc>
                <a:spcPct val="90000"/>
              </a:lnSpc>
              <a:spcBef>
                <a:spcPts val="500"/>
              </a:spcBef>
              <a:spcAft>
                <a:spcPts val="0"/>
              </a:spcAft>
              <a:buSzPts val="2000"/>
              <a:buNone/>
              <a:defRPr/>
            </a:lvl3pPr>
            <a:lvl4pPr lvl="3" algn="l">
              <a:lnSpc>
                <a:spcPct val="90000"/>
              </a:lnSpc>
              <a:spcBef>
                <a:spcPts val="500"/>
              </a:spcBef>
              <a:spcAft>
                <a:spcPts val="0"/>
              </a:spcAft>
              <a:buSzPts val="1900"/>
              <a:buNone/>
              <a:defRPr/>
            </a:lvl4pPr>
            <a:lvl5pPr lvl="4" algn="l">
              <a:lnSpc>
                <a:spcPct val="90000"/>
              </a:lnSpc>
              <a:spcBef>
                <a:spcPts val="500"/>
              </a:spcBef>
              <a:spcAft>
                <a:spcPts val="0"/>
              </a:spcAft>
              <a:buSzPts val="1900"/>
              <a:buNone/>
              <a:defRPr/>
            </a:lvl5pPr>
            <a:lvl6pPr lvl="5" algn="l">
              <a:lnSpc>
                <a:spcPct val="90000"/>
              </a:lnSpc>
              <a:spcBef>
                <a:spcPts val="500"/>
              </a:spcBef>
              <a:spcAft>
                <a:spcPts val="0"/>
              </a:spcAft>
              <a:buSzPts val="1900"/>
              <a:buNone/>
              <a:defRPr/>
            </a:lvl6pPr>
            <a:lvl7pPr lvl="6" algn="l">
              <a:lnSpc>
                <a:spcPct val="90000"/>
              </a:lnSpc>
              <a:spcBef>
                <a:spcPts val="500"/>
              </a:spcBef>
              <a:spcAft>
                <a:spcPts val="0"/>
              </a:spcAft>
              <a:buSzPts val="1900"/>
              <a:buNone/>
              <a:defRPr/>
            </a:lvl7pPr>
            <a:lvl8pPr lvl="7" algn="l">
              <a:lnSpc>
                <a:spcPct val="90000"/>
              </a:lnSpc>
              <a:spcBef>
                <a:spcPts val="500"/>
              </a:spcBef>
              <a:spcAft>
                <a:spcPts val="0"/>
              </a:spcAft>
              <a:buSzPts val="1900"/>
              <a:buNone/>
              <a:defRPr/>
            </a:lvl8pPr>
            <a:lvl9pPr lvl="8" algn="l">
              <a:lnSpc>
                <a:spcPct val="90000"/>
              </a:lnSpc>
              <a:spcBef>
                <a:spcPts val="500"/>
              </a:spcBef>
              <a:spcAft>
                <a:spcPts val="0"/>
              </a:spcAft>
              <a:buSzPts val="1900"/>
              <a:buNone/>
              <a:defRPr/>
            </a:lvl9pPr>
          </a:lstStyle>
          <a:p>
            <a:endParaRPr/>
          </a:p>
        </p:txBody>
      </p:sp>
      <p:sp>
        <p:nvSpPr>
          <p:cNvPr id="621" name="Google Shape;621;g3e5e73cdfb3_0_959"/>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22" name="Google Shape;622;g3e5e73cdfb3_0_959"/>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23" name="Google Shape;623;g3e5e73cdfb3_0_959"/>
          <p:cNvSpPr txBox="1">
            <a:spLocks noGrp="1"/>
          </p:cNvSpPr>
          <p:nvPr>
            <p:ph type="sldNum" idx="12"/>
          </p:nvPr>
        </p:nvSpPr>
        <p:spPr>
          <a:xfrm>
            <a:off x="11050523" y="6415991"/>
            <a:ext cx="285600" cy="184800"/>
          </a:xfrm>
          <a:prstGeom prst="rect">
            <a:avLst/>
          </a:prstGeom>
          <a:noFill/>
          <a:ln>
            <a:noFill/>
          </a:ln>
        </p:spPr>
        <p:txBody>
          <a:bodyPr spcFirstLastPara="1" wrap="square" lIns="0" tIns="0" rIns="0" bIns="0" anchor="t" anchorCtr="0">
            <a:spAutoFit/>
          </a:bodyPr>
          <a:lstStyle>
            <a:lvl1pPr marL="38100" marR="0" lvl="0"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1pPr>
            <a:lvl2pPr marL="38100" marR="0" lvl="1"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2pPr>
            <a:lvl3pPr marL="38100" marR="0" lvl="2"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3pPr>
            <a:lvl4pPr marL="38100" marR="0" lvl="3"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4pPr>
            <a:lvl5pPr marL="38100" marR="0" lvl="4"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5pPr>
            <a:lvl6pPr marL="38100" marR="0" lvl="5"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6pPr>
            <a:lvl7pPr marL="38100" marR="0" lvl="6"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7pPr>
            <a:lvl8pPr marL="38100" marR="0" lvl="7"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8pPr>
            <a:lvl9pPr marL="38100" marR="0" lvl="8"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9pPr>
          </a:lstStyle>
          <a:p>
            <a:pPr marL="38100" lvl="0" indent="0" algn="r" rtl="0">
              <a:spcBef>
                <a:spcPts val="0"/>
              </a:spcBef>
              <a:spcAft>
                <a:spcPts val="0"/>
              </a:spcAft>
              <a:buNone/>
            </a:pPr>
            <a:fld id="{00000000-1234-1234-1234-123412341234}" type="slidenum">
              <a:rPr lang="en-US"/>
              <a:t>‹#›</a:t>
            </a:fld>
            <a:endParaRPr>
              <a:solidFill>
                <a:srgbClr val="464653"/>
              </a:solidFill>
              <a:latin typeface="Arial"/>
              <a:ea typeface="Arial"/>
              <a:cs typeface="Arial"/>
              <a:sym typeface="Aria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624"/>
        <p:cNvGrpSpPr/>
        <p:nvPr/>
      </p:nvGrpSpPr>
      <p:grpSpPr>
        <a:xfrm>
          <a:off x="0" y="0"/>
          <a:ext cx="0" cy="0"/>
          <a:chOff x="0" y="0"/>
          <a:chExt cx="0" cy="0"/>
        </a:xfrm>
      </p:grpSpPr>
      <p:sp>
        <p:nvSpPr>
          <p:cNvPr id="625" name="Google Shape;625;g3e5e73cdfb3_0_968"/>
          <p:cNvSpPr txBox="1">
            <a:spLocks noGrp="1"/>
          </p:cNvSpPr>
          <p:nvPr>
            <p:ph type="title"/>
          </p:nvPr>
        </p:nvSpPr>
        <p:spPr>
          <a:xfrm>
            <a:off x="916939" y="158572"/>
            <a:ext cx="8360400" cy="1151100"/>
          </a:xfrm>
          <a:prstGeom prst="rect">
            <a:avLst/>
          </a:prstGeom>
          <a:noFill/>
          <a:ln>
            <a:noFill/>
          </a:ln>
        </p:spPr>
        <p:txBody>
          <a:bodyPr spcFirstLastPara="1" wrap="square" lIns="0" tIns="0" rIns="0" bIns="0" anchor="t" anchorCtr="0">
            <a:spAutoFit/>
          </a:bodyPr>
          <a:lstStyle>
            <a:lvl1pPr lvl="0" algn="l">
              <a:lnSpc>
                <a:spcPct val="90000"/>
              </a:lnSpc>
              <a:spcBef>
                <a:spcPts val="0"/>
              </a:spcBef>
              <a:spcAft>
                <a:spcPts val="0"/>
              </a:spcAft>
              <a:buSzPts val="4400"/>
              <a:buNone/>
              <a:defRPr sz="4400" b="0" i="0">
                <a:solidFill>
                  <a:srgbClr val="172F5F"/>
                </a:solidFill>
                <a:latin typeface="Lucida Sans"/>
                <a:ea typeface="Lucida Sans"/>
                <a:cs typeface="Lucida Sans"/>
                <a:sym typeface="Lucida Sans"/>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26" name="Google Shape;626;g3e5e73cdfb3_0_968"/>
          <p:cNvSpPr txBox="1">
            <a:spLocks noGrp="1"/>
          </p:cNvSpPr>
          <p:nvPr>
            <p:ph type="body" idx="1"/>
          </p:nvPr>
        </p:nvSpPr>
        <p:spPr>
          <a:xfrm>
            <a:off x="916939" y="1926082"/>
            <a:ext cx="5279100" cy="40140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100"/>
              </a:spcBef>
              <a:spcAft>
                <a:spcPts val="0"/>
              </a:spcAft>
              <a:buSzPts val="2800"/>
              <a:buNone/>
              <a:defRPr sz="2700" b="0" i="0">
                <a:solidFill>
                  <a:srgbClr val="172F5F"/>
                </a:solidFill>
                <a:latin typeface="Lucida Sans"/>
                <a:ea typeface="Lucida Sans"/>
                <a:cs typeface="Lucida Sans"/>
                <a:sym typeface="Lucida Sans"/>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900"/>
              <a:buNone/>
              <a:defRPr/>
            </a:lvl4pPr>
            <a:lvl5pPr marL="2286000" lvl="4" indent="-228600" algn="l">
              <a:lnSpc>
                <a:spcPct val="90000"/>
              </a:lnSpc>
              <a:spcBef>
                <a:spcPts val="500"/>
              </a:spcBef>
              <a:spcAft>
                <a:spcPts val="0"/>
              </a:spcAft>
              <a:buSzPts val="1900"/>
              <a:buNone/>
              <a:defRPr/>
            </a:lvl5pPr>
            <a:lvl6pPr marL="2743200" lvl="5" indent="-228600" algn="l">
              <a:lnSpc>
                <a:spcPct val="90000"/>
              </a:lnSpc>
              <a:spcBef>
                <a:spcPts val="500"/>
              </a:spcBef>
              <a:spcAft>
                <a:spcPts val="0"/>
              </a:spcAft>
              <a:buSzPts val="1900"/>
              <a:buNone/>
              <a:defRPr/>
            </a:lvl6pPr>
            <a:lvl7pPr marL="3200400" lvl="6" indent="-228600" algn="l">
              <a:lnSpc>
                <a:spcPct val="90000"/>
              </a:lnSpc>
              <a:spcBef>
                <a:spcPts val="500"/>
              </a:spcBef>
              <a:spcAft>
                <a:spcPts val="0"/>
              </a:spcAft>
              <a:buSzPts val="1900"/>
              <a:buNone/>
              <a:defRPr/>
            </a:lvl7pPr>
            <a:lvl8pPr marL="3657600" lvl="7" indent="-228600" algn="l">
              <a:lnSpc>
                <a:spcPct val="90000"/>
              </a:lnSpc>
              <a:spcBef>
                <a:spcPts val="500"/>
              </a:spcBef>
              <a:spcAft>
                <a:spcPts val="0"/>
              </a:spcAft>
              <a:buSzPts val="1900"/>
              <a:buNone/>
              <a:defRPr/>
            </a:lvl8pPr>
            <a:lvl9pPr marL="4114800" lvl="8" indent="-228600" algn="l">
              <a:lnSpc>
                <a:spcPct val="90000"/>
              </a:lnSpc>
              <a:spcBef>
                <a:spcPts val="500"/>
              </a:spcBef>
              <a:spcAft>
                <a:spcPts val="0"/>
              </a:spcAft>
              <a:buSzPts val="1900"/>
              <a:buNone/>
              <a:defRPr/>
            </a:lvl9pPr>
          </a:lstStyle>
          <a:p>
            <a:endParaRPr/>
          </a:p>
        </p:txBody>
      </p:sp>
      <p:sp>
        <p:nvSpPr>
          <p:cNvPr id="627" name="Google Shape;627;g3e5e73cdfb3_0_968"/>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28" name="Google Shape;628;g3e5e73cdfb3_0_968"/>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29" name="Google Shape;629;g3e5e73cdfb3_0_968"/>
          <p:cNvSpPr txBox="1">
            <a:spLocks noGrp="1"/>
          </p:cNvSpPr>
          <p:nvPr>
            <p:ph type="sldNum" idx="12"/>
          </p:nvPr>
        </p:nvSpPr>
        <p:spPr>
          <a:xfrm>
            <a:off x="11050523" y="6415991"/>
            <a:ext cx="285600" cy="184800"/>
          </a:xfrm>
          <a:prstGeom prst="rect">
            <a:avLst/>
          </a:prstGeom>
          <a:noFill/>
          <a:ln>
            <a:noFill/>
          </a:ln>
        </p:spPr>
        <p:txBody>
          <a:bodyPr spcFirstLastPara="1" wrap="square" lIns="0" tIns="0" rIns="0" bIns="0" anchor="t" anchorCtr="0">
            <a:spAutoFit/>
          </a:bodyPr>
          <a:lstStyle>
            <a:lvl1pPr marL="38100" marR="0" lvl="0"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1pPr>
            <a:lvl2pPr marL="38100" marR="0" lvl="1"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2pPr>
            <a:lvl3pPr marL="38100" marR="0" lvl="2"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3pPr>
            <a:lvl4pPr marL="38100" marR="0" lvl="3"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4pPr>
            <a:lvl5pPr marL="38100" marR="0" lvl="4"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5pPr>
            <a:lvl6pPr marL="38100" marR="0" lvl="5"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6pPr>
            <a:lvl7pPr marL="38100" marR="0" lvl="6"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7pPr>
            <a:lvl8pPr marL="38100" marR="0" lvl="7"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8pPr>
            <a:lvl9pPr marL="38100" marR="0" lvl="8"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9pPr>
          </a:lstStyle>
          <a:p>
            <a:pPr marL="38100" lvl="0" indent="0" algn="r" rtl="0">
              <a:spcBef>
                <a:spcPts val="0"/>
              </a:spcBef>
              <a:spcAft>
                <a:spcPts val="0"/>
              </a:spcAft>
              <a:buNone/>
            </a:pPr>
            <a:fld id="{00000000-1234-1234-1234-123412341234}" type="slidenum">
              <a:rPr lang="en-US"/>
              <a:t>‹#›</a:t>
            </a:fld>
            <a:endParaRPr>
              <a:solidFill>
                <a:srgbClr val="464653"/>
              </a:solidFill>
              <a:latin typeface="Arial"/>
              <a:ea typeface="Arial"/>
              <a:cs typeface="Arial"/>
              <a:sym typeface="Aria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wo Content 1">
  <p:cSld name="Two Content">
    <p:spTree>
      <p:nvGrpSpPr>
        <p:cNvPr id="1" name="Shape 630"/>
        <p:cNvGrpSpPr/>
        <p:nvPr/>
      </p:nvGrpSpPr>
      <p:grpSpPr>
        <a:xfrm>
          <a:off x="0" y="0"/>
          <a:ext cx="0" cy="0"/>
          <a:chOff x="0" y="0"/>
          <a:chExt cx="0" cy="0"/>
        </a:xfrm>
      </p:grpSpPr>
      <p:sp>
        <p:nvSpPr>
          <p:cNvPr id="631" name="Google Shape;631;g3e5e73cdfb3_0_974"/>
          <p:cNvSpPr txBox="1">
            <a:spLocks noGrp="1"/>
          </p:cNvSpPr>
          <p:nvPr>
            <p:ph type="title"/>
          </p:nvPr>
        </p:nvSpPr>
        <p:spPr>
          <a:xfrm>
            <a:off x="916939" y="158572"/>
            <a:ext cx="8360400" cy="1151100"/>
          </a:xfrm>
          <a:prstGeom prst="rect">
            <a:avLst/>
          </a:prstGeom>
          <a:noFill/>
          <a:ln>
            <a:noFill/>
          </a:ln>
        </p:spPr>
        <p:txBody>
          <a:bodyPr spcFirstLastPara="1" wrap="square" lIns="0" tIns="0" rIns="0" bIns="0" anchor="t" anchorCtr="0">
            <a:spAutoFit/>
          </a:bodyPr>
          <a:lstStyle>
            <a:lvl1pPr lvl="0" algn="l">
              <a:lnSpc>
                <a:spcPct val="90000"/>
              </a:lnSpc>
              <a:spcBef>
                <a:spcPts val="0"/>
              </a:spcBef>
              <a:spcAft>
                <a:spcPts val="0"/>
              </a:spcAft>
              <a:buSzPts val="4400"/>
              <a:buNone/>
              <a:defRPr sz="4400" b="0" i="0">
                <a:solidFill>
                  <a:srgbClr val="172F5F"/>
                </a:solidFill>
                <a:latin typeface="Lucida Sans"/>
                <a:ea typeface="Lucida Sans"/>
                <a:cs typeface="Lucida Sans"/>
                <a:sym typeface="Lucida Sans"/>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32" name="Google Shape;632;g3e5e73cdfb3_0_974"/>
          <p:cNvSpPr txBox="1">
            <a:spLocks noGrp="1"/>
          </p:cNvSpPr>
          <p:nvPr>
            <p:ph type="body" idx="1"/>
          </p:nvPr>
        </p:nvSpPr>
        <p:spPr>
          <a:xfrm>
            <a:off x="609600" y="1577340"/>
            <a:ext cx="5303700" cy="45264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1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900"/>
              <a:buNone/>
              <a:defRPr/>
            </a:lvl4pPr>
            <a:lvl5pPr marL="2286000" lvl="4" indent="-228600" algn="l">
              <a:lnSpc>
                <a:spcPct val="90000"/>
              </a:lnSpc>
              <a:spcBef>
                <a:spcPts val="500"/>
              </a:spcBef>
              <a:spcAft>
                <a:spcPts val="0"/>
              </a:spcAft>
              <a:buSzPts val="1900"/>
              <a:buNone/>
              <a:defRPr/>
            </a:lvl5pPr>
            <a:lvl6pPr marL="2743200" lvl="5" indent="-228600" algn="l">
              <a:lnSpc>
                <a:spcPct val="90000"/>
              </a:lnSpc>
              <a:spcBef>
                <a:spcPts val="500"/>
              </a:spcBef>
              <a:spcAft>
                <a:spcPts val="0"/>
              </a:spcAft>
              <a:buSzPts val="1900"/>
              <a:buNone/>
              <a:defRPr/>
            </a:lvl6pPr>
            <a:lvl7pPr marL="3200400" lvl="6" indent="-228600" algn="l">
              <a:lnSpc>
                <a:spcPct val="90000"/>
              </a:lnSpc>
              <a:spcBef>
                <a:spcPts val="500"/>
              </a:spcBef>
              <a:spcAft>
                <a:spcPts val="0"/>
              </a:spcAft>
              <a:buSzPts val="1900"/>
              <a:buNone/>
              <a:defRPr/>
            </a:lvl7pPr>
            <a:lvl8pPr marL="3657600" lvl="7" indent="-228600" algn="l">
              <a:lnSpc>
                <a:spcPct val="90000"/>
              </a:lnSpc>
              <a:spcBef>
                <a:spcPts val="500"/>
              </a:spcBef>
              <a:spcAft>
                <a:spcPts val="0"/>
              </a:spcAft>
              <a:buSzPts val="1900"/>
              <a:buNone/>
              <a:defRPr/>
            </a:lvl8pPr>
            <a:lvl9pPr marL="4114800" lvl="8" indent="-228600" algn="l">
              <a:lnSpc>
                <a:spcPct val="90000"/>
              </a:lnSpc>
              <a:spcBef>
                <a:spcPts val="500"/>
              </a:spcBef>
              <a:spcAft>
                <a:spcPts val="0"/>
              </a:spcAft>
              <a:buSzPts val="1900"/>
              <a:buNone/>
              <a:defRPr/>
            </a:lvl9pPr>
          </a:lstStyle>
          <a:p>
            <a:endParaRPr/>
          </a:p>
        </p:txBody>
      </p:sp>
      <p:sp>
        <p:nvSpPr>
          <p:cNvPr id="633" name="Google Shape;633;g3e5e73cdfb3_0_974"/>
          <p:cNvSpPr txBox="1">
            <a:spLocks noGrp="1"/>
          </p:cNvSpPr>
          <p:nvPr>
            <p:ph type="body" idx="2"/>
          </p:nvPr>
        </p:nvSpPr>
        <p:spPr>
          <a:xfrm>
            <a:off x="6278880" y="1577340"/>
            <a:ext cx="5303700" cy="452640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1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SzPts val="1900"/>
              <a:buNone/>
              <a:defRPr/>
            </a:lvl4pPr>
            <a:lvl5pPr marL="2286000" lvl="4" indent="-228600" algn="l">
              <a:lnSpc>
                <a:spcPct val="90000"/>
              </a:lnSpc>
              <a:spcBef>
                <a:spcPts val="500"/>
              </a:spcBef>
              <a:spcAft>
                <a:spcPts val="0"/>
              </a:spcAft>
              <a:buSzPts val="1900"/>
              <a:buNone/>
              <a:defRPr/>
            </a:lvl5pPr>
            <a:lvl6pPr marL="2743200" lvl="5" indent="-228600" algn="l">
              <a:lnSpc>
                <a:spcPct val="90000"/>
              </a:lnSpc>
              <a:spcBef>
                <a:spcPts val="500"/>
              </a:spcBef>
              <a:spcAft>
                <a:spcPts val="0"/>
              </a:spcAft>
              <a:buSzPts val="1900"/>
              <a:buNone/>
              <a:defRPr/>
            </a:lvl6pPr>
            <a:lvl7pPr marL="3200400" lvl="6" indent="-228600" algn="l">
              <a:lnSpc>
                <a:spcPct val="90000"/>
              </a:lnSpc>
              <a:spcBef>
                <a:spcPts val="500"/>
              </a:spcBef>
              <a:spcAft>
                <a:spcPts val="0"/>
              </a:spcAft>
              <a:buSzPts val="1900"/>
              <a:buNone/>
              <a:defRPr/>
            </a:lvl7pPr>
            <a:lvl8pPr marL="3657600" lvl="7" indent="-228600" algn="l">
              <a:lnSpc>
                <a:spcPct val="90000"/>
              </a:lnSpc>
              <a:spcBef>
                <a:spcPts val="500"/>
              </a:spcBef>
              <a:spcAft>
                <a:spcPts val="0"/>
              </a:spcAft>
              <a:buSzPts val="1900"/>
              <a:buNone/>
              <a:defRPr/>
            </a:lvl8pPr>
            <a:lvl9pPr marL="4114800" lvl="8" indent="-228600" algn="l">
              <a:lnSpc>
                <a:spcPct val="90000"/>
              </a:lnSpc>
              <a:spcBef>
                <a:spcPts val="500"/>
              </a:spcBef>
              <a:spcAft>
                <a:spcPts val="0"/>
              </a:spcAft>
              <a:buSzPts val="1900"/>
              <a:buNone/>
              <a:defRPr/>
            </a:lvl9pPr>
          </a:lstStyle>
          <a:p>
            <a:endParaRPr/>
          </a:p>
        </p:txBody>
      </p:sp>
      <p:sp>
        <p:nvSpPr>
          <p:cNvPr id="634" name="Google Shape;634;g3e5e73cdfb3_0_974"/>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35" name="Google Shape;635;g3e5e73cdfb3_0_974"/>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36" name="Google Shape;636;g3e5e73cdfb3_0_974"/>
          <p:cNvSpPr txBox="1">
            <a:spLocks noGrp="1"/>
          </p:cNvSpPr>
          <p:nvPr>
            <p:ph type="sldNum" idx="12"/>
          </p:nvPr>
        </p:nvSpPr>
        <p:spPr>
          <a:xfrm>
            <a:off x="11050523" y="6415991"/>
            <a:ext cx="285600" cy="184800"/>
          </a:xfrm>
          <a:prstGeom prst="rect">
            <a:avLst/>
          </a:prstGeom>
          <a:noFill/>
          <a:ln>
            <a:noFill/>
          </a:ln>
        </p:spPr>
        <p:txBody>
          <a:bodyPr spcFirstLastPara="1" wrap="square" lIns="0" tIns="0" rIns="0" bIns="0" anchor="t" anchorCtr="0">
            <a:spAutoFit/>
          </a:bodyPr>
          <a:lstStyle>
            <a:lvl1pPr marL="38100" marR="0" lvl="0"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1pPr>
            <a:lvl2pPr marL="38100" marR="0" lvl="1"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2pPr>
            <a:lvl3pPr marL="38100" marR="0" lvl="2"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3pPr>
            <a:lvl4pPr marL="38100" marR="0" lvl="3"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4pPr>
            <a:lvl5pPr marL="38100" marR="0" lvl="4"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5pPr>
            <a:lvl6pPr marL="38100" marR="0" lvl="5"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6pPr>
            <a:lvl7pPr marL="38100" marR="0" lvl="6"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7pPr>
            <a:lvl8pPr marL="38100" marR="0" lvl="7"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8pPr>
            <a:lvl9pPr marL="38100" marR="0" lvl="8"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9pPr>
          </a:lstStyle>
          <a:p>
            <a:pPr marL="38100" lvl="0" indent="0" algn="r" rtl="0">
              <a:spcBef>
                <a:spcPts val="0"/>
              </a:spcBef>
              <a:spcAft>
                <a:spcPts val="0"/>
              </a:spcAft>
              <a:buNone/>
            </a:pPr>
            <a:fld id="{00000000-1234-1234-1234-123412341234}" type="slidenum">
              <a:rPr lang="en-US"/>
              <a:t>‹#›</a:t>
            </a:fld>
            <a:endParaRPr>
              <a:solidFill>
                <a:srgbClr val="464653"/>
              </a:solidFill>
              <a:latin typeface="Arial"/>
              <a:ea typeface="Arial"/>
              <a:cs typeface="Arial"/>
              <a:sym typeface="Aria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637"/>
        <p:cNvGrpSpPr/>
        <p:nvPr/>
      </p:nvGrpSpPr>
      <p:grpSpPr>
        <a:xfrm>
          <a:off x="0" y="0"/>
          <a:ext cx="0" cy="0"/>
          <a:chOff x="0" y="0"/>
          <a:chExt cx="0" cy="0"/>
        </a:xfrm>
      </p:grpSpPr>
      <p:pic>
        <p:nvPicPr>
          <p:cNvPr id="638" name="Google Shape;638;g3e5e73cdfb3_0_981"/>
          <p:cNvPicPr preferRelativeResize="0"/>
          <p:nvPr/>
        </p:nvPicPr>
        <p:blipFill rotWithShape="1">
          <a:blip r:embed="rId2">
            <a:alphaModFix/>
          </a:blip>
          <a:srcRect/>
          <a:stretch/>
        </p:blipFill>
        <p:spPr>
          <a:xfrm>
            <a:off x="0" y="0"/>
            <a:ext cx="12191985" cy="6857997"/>
          </a:xfrm>
          <a:prstGeom prst="rect">
            <a:avLst/>
          </a:prstGeom>
          <a:noFill/>
          <a:ln>
            <a:noFill/>
          </a:ln>
        </p:spPr>
      </p:pic>
      <p:pic>
        <p:nvPicPr>
          <p:cNvPr id="639" name="Google Shape;639;g3e5e73cdfb3_0_981"/>
          <p:cNvPicPr preferRelativeResize="0"/>
          <p:nvPr/>
        </p:nvPicPr>
        <p:blipFill rotWithShape="1">
          <a:blip r:embed="rId3">
            <a:alphaModFix/>
          </a:blip>
          <a:srcRect/>
          <a:stretch/>
        </p:blipFill>
        <p:spPr>
          <a:xfrm>
            <a:off x="9388093" y="297662"/>
            <a:ext cx="2283713" cy="870483"/>
          </a:xfrm>
          <a:prstGeom prst="rect">
            <a:avLst/>
          </a:prstGeom>
          <a:noFill/>
          <a:ln>
            <a:noFill/>
          </a:ln>
        </p:spPr>
      </p:pic>
      <p:pic>
        <p:nvPicPr>
          <p:cNvPr id="640" name="Google Shape;640;g3e5e73cdfb3_0_981"/>
          <p:cNvPicPr preferRelativeResize="0"/>
          <p:nvPr/>
        </p:nvPicPr>
        <p:blipFill rotWithShape="1">
          <a:blip r:embed="rId4">
            <a:alphaModFix/>
          </a:blip>
          <a:srcRect/>
          <a:stretch/>
        </p:blipFill>
        <p:spPr>
          <a:xfrm>
            <a:off x="5861431" y="6721475"/>
            <a:ext cx="6273292" cy="67558"/>
          </a:xfrm>
          <a:prstGeom prst="rect">
            <a:avLst/>
          </a:prstGeom>
          <a:noFill/>
          <a:ln>
            <a:noFill/>
          </a:ln>
        </p:spPr>
      </p:pic>
      <p:sp>
        <p:nvSpPr>
          <p:cNvPr id="641" name="Google Shape;641;g3e5e73cdfb3_0_981"/>
          <p:cNvSpPr txBox="1">
            <a:spLocks noGrp="1"/>
          </p:cNvSpPr>
          <p:nvPr>
            <p:ph type="title"/>
          </p:nvPr>
        </p:nvSpPr>
        <p:spPr>
          <a:xfrm>
            <a:off x="916939" y="158572"/>
            <a:ext cx="8360400" cy="1151100"/>
          </a:xfrm>
          <a:prstGeom prst="rect">
            <a:avLst/>
          </a:prstGeom>
          <a:noFill/>
          <a:ln>
            <a:noFill/>
          </a:ln>
        </p:spPr>
        <p:txBody>
          <a:bodyPr spcFirstLastPara="1" wrap="square" lIns="0" tIns="0" rIns="0" bIns="0" anchor="t" anchorCtr="0">
            <a:spAutoFit/>
          </a:bodyPr>
          <a:lstStyle>
            <a:lvl1pPr lvl="0" algn="l">
              <a:lnSpc>
                <a:spcPct val="90000"/>
              </a:lnSpc>
              <a:spcBef>
                <a:spcPts val="0"/>
              </a:spcBef>
              <a:spcAft>
                <a:spcPts val="0"/>
              </a:spcAft>
              <a:buSzPts val="4400"/>
              <a:buNone/>
              <a:defRPr sz="4400" b="0" i="0">
                <a:solidFill>
                  <a:srgbClr val="172F5F"/>
                </a:solidFill>
                <a:latin typeface="Lucida Sans"/>
                <a:ea typeface="Lucida Sans"/>
                <a:cs typeface="Lucida Sans"/>
                <a:sym typeface="Lucida Sans"/>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2" name="Google Shape;642;g3e5e73cdfb3_0_981"/>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3" name="Google Shape;643;g3e5e73cdfb3_0_981"/>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500"/>
              <a:buNone/>
              <a:defRPr>
                <a:solidFill>
                  <a:srgbClr val="888888"/>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4" name="Google Shape;644;g3e5e73cdfb3_0_981"/>
          <p:cNvSpPr txBox="1">
            <a:spLocks noGrp="1"/>
          </p:cNvSpPr>
          <p:nvPr>
            <p:ph type="sldNum" idx="12"/>
          </p:nvPr>
        </p:nvSpPr>
        <p:spPr>
          <a:xfrm>
            <a:off x="11050523" y="6415991"/>
            <a:ext cx="285600" cy="184800"/>
          </a:xfrm>
          <a:prstGeom prst="rect">
            <a:avLst/>
          </a:prstGeom>
          <a:noFill/>
          <a:ln>
            <a:noFill/>
          </a:ln>
        </p:spPr>
        <p:txBody>
          <a:bodyPr spcFirstLastPara="1" wrap="square" lIns="0" tIns="0" rIns="0" bIns="0" anchor="t" anchorCtr="0">
            <a:spAutoFit/>
          </a:bodyPr>
          <a:lstStyle>
            <a:lvl1pPr marL="38100" marR="0" lvl="0"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1pPr>
            <a:lvl2pPr marL="38100" marR="0" lvl="1"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2pPr>
            <a:lvl3pPr marL="38100" marR="0" lvl="2"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3pPr>
            <a:lvl4pPr marL="38100" marR="0" lvl="3"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4pPr>
            <a:lvl5pPr marL="38100" marR="0" lvl="4"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5pPr>
            <a:lvl6pPr marL="38100" marR="0" lvl="5"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6pPr>
            <a:lvl7pPr marL="38100" marR="0" lvl="6"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7pPr>
            <a:lvl8pPr marL="38100" marR="0" lvl="7"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8pPr>
            <a:lvl9pPr marL="38100" marR="0" lvl="8" indent="0" algn="r">
              <a:lnSpc>
                <a:spcPct val="100000"/>
              </a:lnSpc>
              <a:spcBef>
                <a:spcPts val="0"/>
              </a:spcBef>
              <a:spcAft>
                <a:spcPts val="0"/>
              </a:spcAft>
              <a:buClr>
                <a:srgbClr val="464653"/>
              </a:buClr>
              <a:buSzPts val="1200"/>
              <a:buFont typeface="Arial"/>
              <a:buNone/>
              <a:defRPr sz="1200" b="0" i="0" u="none" strike="noStrike" cap="none">
                <a:solidFill>
                  <a:srgbClr val="888888"/>
                </a:solidFill>
                <a:latin typeface="Lucida Sans"/>
                <a:ea typeface="Lucida Sans"/>
                <a:cs typeface="Lucida Sans"/>
                <a:sym typeface="Lucida Sans"/>
              </a:defRPr>
            </a:lvl9pPr>
          </a:lstStyle>
          <a:p>
            <a:pPr marL="38100" lvl="0" indent="0" algn="r" rtl="0">
              <a:spcBef>
                <a:spcPts val="0"/>
              </a:spcBef>
              <a:spcAft>
                <a:spcPts val="0"/>
              </a:spcAft>
              <a:buNone/>
            </a:pPr>
            <a:fld id="{00000000-1234-1234-1234-123412341234}" type="slidenum">
              <a:rPr lang="en-US"/>
              <a:t>‹#›</a:t>
            </a:fld>
            <a:endParaRPr>
              <a:solidFill>
                <a:srgbClr val="464653"/>
              </a:solidFill>
              <a:latin typeface="Arial"/>
              <a:ea typeface="Arial"/>
              <a:cs typeface="Arial"/>
              <a:sym typeface="Aria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Subtitle &amp; Content 33 1">
  <p:cSld name="1_Title, Subtitle &amp; Content_3">
    <p:bg>
      <p:bgPr>
        <a:blipFill>
          <a:blip r:embed="rId2">
            <a:alphaModFix/>
          </a:blip>
          <a:stretch>
            <a:fillRect/>
          </a:stretch>
        </a:blipFill>
        <a:effectLst/>
      </p:bgPr>
    </p:bg>
    <p:spTree>
      <p:nvGrpSpPr>
        <p:cNvPr id="1" name="Shape 645"/>
        <p:cNvGrpSpPr/>
        <p:nvPr/>
      </p:nvGrpSpPr>
      <p:grpSpPr>
        <a:xfrm>
          <a:off x="0" y="0"/>
          <a:ext cx="0" cy="0"/>
          <a:chOff x="0" y="0"/>
          <a:chExt cx="0" cy="0"/>
        </a:xfrm>
      </p:grpSpPr>
      <p:sp>
        <p:nvSpPr>
          <p:cNvPr id="646" name="Google Shape;646;g3e5e73cdfb3_0_993"/>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647" name="Google Shape;647;g3e5e73cdfb3_0_99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48" name="Google Shape;648;g3e5e73cdfb3_0_993"/>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1_Title 1 Line &amp; Content 1 1 1">
  <p:cSld name="1_Title 1 Line &amp; Content_1_1">
    <p:bg>
      <p:bgPr>
        <a:blipFill>
          <a:blip r:embed="rId2">
            <a:alphaModFix/>
          </a:blip>
          <a:stretch>
            <a:fillRect/>
          </a:stretch>
        </a:blipFill>
        <a:effectLst/>
      </p:bgPr>
    </p:bg>
    <p:spTree>
      <p:nvGrpSpPr>
        <p:cNvPr id="1" name="Shape 649"/>
        <p:cNvGrpSpPr/>
        <p:nvPr/>
      </p:nvGrpSpPr>
      <p:grpSpPr>
        <a:xfrm>
          <a:off x="0" y="0"/>
          <a:ext cx="0" cy="0"/>
          <a:chOff x="0" y="0"/>
          <a:chExt cx="0" cy="0"/>
        </a:xfrm>
      </p:grpSpPr>
      <p:sp>
        <p:nvSpPr>
          <p:cNvPr id="650" name="Google Shape;650;g3e5e73cdfb3_0_997"/>
          <p:cNvSpPr txBox="1">
            <a:spLocks noGrp="1"/>
          </p:cNvSpPr>
          <p:nvPr>
            <p:ph type="title"/>
          </p:nvPr>
        </p:nvSpPr>
        <p:spPr>
          <a:xfrm>
            <a:off x="972127" y="347852"/>
            <a:ext cx="10515600" cy="848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51" name="Google Shape;651;g3e5e73cdfb3_0_997"/>
          <p:cNvSpPr txBox="1">
            <a:spLocks noGrp="1"/>
          </p:cNvSpPr>
          <p:nvPr>
            <p:ph type="sldNum" idx="12"/>
          </p:nvPr>
        </p:nvSpPr>
        <p:spPr>
          <a:xfrm>
            <a:off x="11512551" y="6213473"/>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52" name="Google Shape;652;g3e5e73cdfb3_0_997"/>
          <p:cNvSpPr>
            <a:spLocks noGrp="1"/>
          </p:cNvSpPr>
          <p:nvPr>
            <p:ph type="pic" idx="2"/>
          </p:nvPr>
        </p:nvSpPr>
        <p:spPr>
          <a:xfrm>
            <a:off x="971551" y="1362456"/>
            <a:ext cx="10541100" cy="4648500"/>
          </a:xfrm>
          <a:prstGeom prst="rect">
            <a:avLst/>
          </a:prstGeom>
          <a:noFill/>
          <a:ln>
            <a:noFill/>
          </a:ln>
        </p:spPr>
      </p:sp>
      <p:sp>
        <p:nvSpPr>
          <p:cNvPr id="653" name="Google Shape;653;g3e5e73cdfb3_0_997"/>
          <p:cNvSpPr txBox="1">
            <a:spLocks noGrp="1"/>
          </p:cNvSpPr>
          <p:nvPr>
            <p:ph type="body" idx="1"/>
          </p:nvPr>
        </p:nvSpPr>
        <p:spPr>
          <a:xfrm>
            <a:off x="849629"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661"/>
        <p:cNvGrpSpPr/>
        <p:nvPr/>
      </p:nvGrpSpPr>
      <p:grpSpPr>
        <a:xfrm>
          <a:off x="0" y="0"/>
          <a:ext cx="0" cy="0"/>
          <a:chOff x="0" y="0"/>
          <a:chExt cx="0" cy="0"/>
        </a:xfrm>
      </p:grpSpPr>
      <p:pic>
        <p:nvPicPr>
          <p:cNvPr id="662" name="Google Shape;662;g3f8cc83b62c_0_113"/>
          <p:cNvPicPr preferRelativeResize="0"/>
          <p:nvPr/>
        </p:nvPicPr>
        <p:blipFill rotWithShape="1">
          <a:blip r:embed="rId2">
            <a:alphaModFix/>
          </a:blip>
          <a:srcRect/>
          <a:stretch/>
        </p:blipFill>
        <p:spPr>
          <a:xfrm>
            <a:off x="0" y="508000"/>
            <a:ext cx="12192000" cy="6350000"/>
          </a:xfrm>
          <a:prstGeom prst="rect">
            <a:avLst/>
          </a:prstGeom>
          <a:noFill/>
          <a:ln>
            <a:noFill/>
          </a:ln>
        </p:spPr>
      </p:pic>
      <p:sp>
        <p:nvSpPr>
          <p:cNvPr id="663" name="Google Shape;663;g3f8cc83b62c_0_113"/>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4" name="Google Shape;664;g3f8cc83b62c_0_113"/>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5" name="Google Shape;665;g3f8cc83b62c_0_113"/>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66"/>
        <p:cNvGrpSpPr/>
        <p:nvPr/>
      </p:nvGrpSpPr>
      <p:grpSpPr>
        <a:xfrm>
          <a:off x="0" y="0"/>
          <a:ext cx="0" cy="0"/>
          <a:chOff x="0" y="0"/>
          <a:chExt cx="0" cy="0"/>
        </a:xfrm>
      </p:grpSpPr>
      <p:sp>
        <p:nvSpPr>
          <p:cNvPr id="667" name="Google Shape;667;g3f8cc83b62c_0_118"/>
          <p:cNvSpPr txBox="1">
            <a:spLocks noGrp="1"/>
          </p:cNvSpPr>
          <p:nvPr>
            <p:ph type="title"/>
          </p:nvPr>
        </p:nvSpPr>
        <p:spPr>
          <a:xfrm>
            <a:off x="852549" y="69580"/>
            <a:ext cx="10486800" cy="818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8" name="Google Shape;668;g3f8cc83b62c_0_118"/>
          <p:cNvSpPr txBox="1">
            <a:spLocks noGrp="1"/>
          </p:cNvSpPr>
          <p:nvPr>
            <p:ph type="body" idx="1"/>
          </p:nvPr>
        </p:nvSpPr>
        <p:spPr>
          <a:xfrm>
            <a:off x="1152382" y="1125326"/>
            <a:ext cx="7612500" cy="46731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400" b="1" i="0">
                <a:solidFill>
                  <a:srgbClr val="003888"/>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669" name="Google Shape;669;g3f8cc83b62c_0_118"/>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0" name="Google Shape;670;g3f8cc83b62c_0_118"/>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1" name="Google Shape;671;g3f8cc83b62c_0_118"/>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672"/>
        <p:cNvGrpSpPr/>
        <p:nvPr/>
      </p:nvGrpSpPr>
      <p:grpSpPr>
        <a:xfrm>
          <a:off x="0" y="0"/>
          <a:ext cx="0" cy="0"/>
          <a:chOff x="0" y="0"/>
          <a:chExt cx="0" cy="0"/>
        </a:xfrm>
      </p:grpSpPr>
      <p:sp>
        <p:nvSpPr>
          <p:cNvPr id="673" name="Google Shape;673;g3f8cc83b62c_0_124"/>
          <p:cNvSpPr txBox="1">
            <a:spLocks noGrp="1"/>
          </p:cNvSpPr>
          <p:nvPr>
            <p:ph type="title"/>
          </p:nvPr>
        </p:nvSpPr>
        <p:spPr>
          <a:xfrm>
            <a:off x="852549" y="69580"/>
            <a:ext cx="10486800" cy="818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4" name="Google Shape;674;g3f8cc83b62c_0_124"/>
          <p:cNvSpPr txBox="1">
            <a:spLocks noGrp="1"/>
          </p:cNvSpPr>
          <p:nvPr>
            <p:ph type="body" idx="1"/>
          </p:nvPr>
        </p:nvSpPr>
        <p:spPr>
          <a:xfrm>
            <a:off x="1152382" y="1125326"/>
            <a:ext cx="4788000" cy="36177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400" b="0" i="0">
                <a:solidFill>
                  <a:srgbClr val="85BE15"/>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675" name="Google Shape;675;g3f8cc83b62c_0_124"/>
          <p:cNvSpPr txBox="1">
            <a:spLocks noGrp="1"/>
          </p:cNvSpPr>
          <p:nvPr>
            <p:ph type="body" idx="2"/>
          </p:nvPr>
        </p:nvSpPr>
        <p:spPr>
          <a:xfrm>
            <a:off x="6276832" y="1133819"/>
            <a:ext cx="5095200" cy="43689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200" b="0" i="0">
                <a:solidFill>
                  <a:srgbClr val="85BE15"/>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676" name="Google Shape;676;g3f8cc83b62c_0_124"/>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7" name="Google Shape;677;g3f8cc83b62c_0_124"/>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8" name="Google Shape;678;g3f8cc83b62c_0_124"/>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679"/>
        <p:cNvGrpSpPr/>
        <p:nvPr/>
      </p:nvGrpSpPr>
      <p:grpSpPr>
        <a:xfrm>
          <a:off x="0" y="0"/>
          <a:ext cx="0" cy="0"/>
          <a:chOff x="0" y="0"/>
          <a:chExt cx="0" cy="0"/>
        </a:xfrm>
      </p:grpSpPr>
      <p:pic>
        <p:nvPicPr>
          <p:cNvPr id="680" name="Google Shape;680;g3f8cc83b62c_0_131"/>
          <p:cNvPicPr preferRelativeResize="0"/>
          <p:nvPr/>
        </p:nvPicPr>
        <p:blipFill rotWithShape="1">
          <a:blip r:embed="rId2">
            <a:alphaModFix/>
          </a:blip>
          <a:srcRect/>
          <a:stretch/>
        </p:blipFill>
        <p:spPr>
          <a:xfrm>
            <a:off x="0" y="1270000"/>
            <a:ext cx="11557000" cy="5397500"/>
          </a:xfrm>
          <a:prstGeom prst="rect">
            <a:avLst/>
          </a:prstGeom>
          <a:noFill/>
          <a:ln>
            <a:noFill/>
          </a:ln>
        </p:spPr>
      </p:pic>
      <p:sp>
        <p:nvSpPr>
          <p:cNvPr id="681" name="Google Shape;681;g3f8cc83b62c_0_131"/>
          <p:cNvSpPr txBox="1">
            <a:spLocks noGrp="1"/>
          </p:cNvSpPr>
          <p:nvPr>
            <p:ph type="title"/>
          </p:nvPr>
        </p:nvSpPr>
        <p:spPr>
          <a:xfrm>
            <a:off x="852549" y="69580"/>
            <a:ext cx="10486800" cy="818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2" name="Google Shape;682;g3f8cc83b62c_0_131"/>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3" name="Google Shape;683;g3f8cc83b62c_0_131"/>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4" name="Google Shape;684;g3f8cc83b62c_0_131"/>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Subtitle &amp; Content 1">
  <p:cSld name="1_Title, Subtitle &amp; Content">
    <p:bg>
      <p:bgPr>
        <a:blipFill>
          <a:blip r:embed="rId2">
            <a:alphaModFix/>
          </a:blip>
          <a:stretch>
            <a:fillRect/>
          </a:stretch>
        </a:blipFill>
        <a:effectLst/>
      </p:bgPr>
    </p:bg>
    <p:spTree>
      <p:nvGrpSpPr>
        <p:cNvPr id="1" name="Shape 685"/>
        <p:cNvGrpSpPr/>
        <p:nvPr/>
      </p:nvGrpSpPr>
      <p:grpSpPr>
        <a:xfrm>
          <a:off x="0" y="0"/>
          <a:ext cx="0" cy="0"/>
          <a:chOff x="0" y="0"/>
          <a:chExt cx="0" cy="0"/>
        </a:xfrm>
      </p:grpSpPr>
      <p:sp>
        <p:nvSpPr>
          <p:cNvPr id="686" name="Google Shape;686;g3f8cc83b62c_0_137"/>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7" name="Google Shape;687;g3f8cc83b62c_0_13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88" name="Google Shape;688;g3f8cc83b62c_0_13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2">
    <p:bg>
      <p:bgPr>
        <a:blipFill>
          <a:blip r:embed="rId2">
            <a:alphaModFix/>
          </a:blip>
          <a:stretch>
            <a:fillRect/>
          </a:stretch>
        </a:blipFill>
        <a:effectLst/>
      </p:bgPr>
    </p:bg>
    <p:spTree>
      <p:nvGrpSpPr>
        <p:cNvPr id="1" name="Shape 689"/>
        <p:cNvGrpSpPr/>
        <p:nvPr/>
      </p:nvGrpSpPr>
      <p:grpSpPr>
        <a:xfrm>
          <a:off x="0" y="0"/>
          <a:ext cx="0" cy="0"/>
          <a:chOff x="0" y="0"/>
          <a:chExt cx="0" cy="0"/>
        </a:xfrm>
      </p:grpSpPr>
      <p:sp>
        <p:nvSpPr>
          <p:cNvPr id="690" name="Google Shape;690;g3f8cc83b62c_0_141"/>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1" name="Google Shape;691;g3f8cc83b62c_0_141"/>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92" name="Google Shape;692;g3f8cc83b62c_0_141"/>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_Title 1 Line &amp; Content 1">
  <p:cSld name="2_Title 1 Line &amp; Content">
    <p:bg>
      <p:bgPr>
        <a:blipFill>
          <a:blip r:embed="rId2">
            <a:alphaModFix/>
          </a:blip>
          <a:stretch>
            <a:fillRect/>
          </a:stretch>
        </a:blipFill>
        <a:effectLst/>
      </p:bgPr>
    </p:bg>
    <p:spTree>
      <p:nvGrpSpPr>
        <p:cNvPr id="1" name="Shape 693"/>
        <p:cNvGrpSpPr/>
        <p:nvPr/>
      </p:nvGrpSpPr>
      <p:grpSpPr>
        <a:xfrm>
          <a:off x="0" y="0"/>
          <a:ext cx="0" cy="0"/>
          <a:chOff x="0" y="0"/>
          <a:chExt cx="0" cy="0"/>
        </a:xfrm>
      </p:grpSpPr>
      <p:sp>
        <p:nvSpPr>
          <p:cNvPr id="694" name="Google Shape;694;g3f8cc83b62c_0_145"/>
          <p:cNvSpPr txBox="1">
            <a:spLocks noGrp="1"/>
          </p:cNvSpPr>
          <p:nvPr>
            <p:ph type="title"/>
          </p:nvPr>
        </p:nvSpPr>
        <p:spPr>
          <a:xfrm>
            <a:off x="972127" y="347852"/>
            <a:ext cx="10515600" cy="5955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5" name="Google Shape;695;g3f8cc83b62c_0_145"/>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96" name="Google Shape;696;g3f8cc83b62c_0_145"/>
          <p:cNvSpPr>
            <a:spLocks noGrp="1"/>
          </p:cNvSpPr>
          <p:nvPr>
            <p:ph type="pic" idx="2"/>
          </p:nvPr>
        </p:nvSpPr>
        <p:spPr>
          <a:xfrm>
            <a:off x="961925" y="1087655"/>
            <a:ext cx="10541100" cy="4923000"/>
          </a:xfrm>
          <a:prstGeom prst="rect">
            <a:avLst/>
          </a:prstGeom>
          <a:noFill/>
          <a:ln>
            <a:noFill/>
          </a:ln>
        </p:spPr>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_Title, Subtitle &amp; Content 2">
  <p:cSld name="2_Title, Subtitle &amp; Content 2_22">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g3f8cc83b62c_0_149"/>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9" name="Google Shape;699;g3f8cc83b62c_0_149"/>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700" name="Google Shape;700;g3f8cc83b62c_0_149"/>
          <p:cNvSpPr txBox="1">
            <a:spLocks noGrp="1"/>
          </p:cNvSpPr>
          <p:nvPr>
            <p:ph type="body" idx="1"/>
          </p:nvPr>
        </p:nvSpPr>
        <p:spPr>
          <a:xfrm>
            <a:off x="971550"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1" name="Google Shape;701;g3f8cc83b62c_0_149"/>
          <p:cNvSpPr txBox="1">
            <a:spLocks noGrp="1"/>
          </p:cNvSpPr>
          <p:nvPr>
            <p:ph type="body" idx="2"/>
          </p:nvPr>
        </p:nvSpPr>
        <p:spPr>
          <a:xfrm>
            <a:off x="6359096"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Subtitle &amp; Content 2">
  <p:cSld name="2_Title, Subtitle &amp; Content">
    <p:bg>
      <p:bgPr>
        <a:blipFill>
          <a:blip r:embed="rId2">
            <a:alphaModFix/>
          </a:blip>
          <a:stretch>
            <a:fillRect/>
          </a:stretch>
        </a:blipFill>
        <a:effectLst/>
      </p:bgPr>
    </p:bg>
    <p:spTree>
      <p:nvGrpSpPr>
        <p:cNvPr id="1" name="Shape 702"/>
        <p:cNvGrpSpPr/>
        <p:nvPr/>
      </p:nvGrpSpPr>
      <p:grpSpPr>
        <a:xfrm>
          <a:off x="0" y="0"/>
          <a:ext cx="0" cy="0"/>
          <a:chOff x="0" y="0"/>
          <a:chExt cx="0" cy="0"/>
        </a:xfrm>
      </p:grpSpPr>
      <p:sp>
        <p:nvSpPr>
          <p:cNvPr id="703" name="Google Shape;703;g3f8cc83b62c_0_154"/>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Autofit/>
          </a:bodyPr>
          <a:lstStyle>
            <a:lvl1pPr marL="457200" lvl="0" indent="-355600" algn="l">
              <a:lnSpc>
                <a:spcPct val="114000"/>
              </a:lnSpc>
              <a:spcBef>
                <a:spcPts val="1100"/>
              </a:spcBef>
              <a:spcAft>
                <a:spcPts val="0"/>
              </a:spcAft>
              <a:buClr>
                <a:schemeClr val="dk1"/>
              </a:buClr>
              <a:buSzPts val="2000"/>
              <a:buChar char="•"/>
              <a:defRPr sz="24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04" name="Google Shape;704;g3f8cc83b62c_0_15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705" name="Google Shape;705;g3f8cc83b62c_0_154"/>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06" name="Google Shape;706;g3f8cc83b62c_0_154"/>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itle, Subtitle &amp; Content 3">
  <p:cSld name="1_Title, Subtitle &amp; Content_1">
    <p:bg>
      <p:bgPr>
        <a:blipFill>
          <a:blip r:embed="rId2">
            <a:alphaModFix/>
          </a:blip>
          <a:stretch>
            <a:fillRect/>
          </a:stretch>
        </a:blipFill>
        <a:effectLst/>
      </p:bgPr>
    </p:bg>
    <p:spTree>
      <p:nvGrpSpPr>
        <p:cNvPr id="1" name="Shape 707"/>
        <p:cNvGrpSpPr/>
        <p:nvPr/>
      </p:nvGrpSpPr>
      <p:grpSpPr>
        <a:xfrm>
          <a:off x="0" y="0"/>
          <a:ext cx="0" cy="0"/>
          <a:chOff x="0" y="0"/>
          <a:chExt cx="0" cy="0"/>
        </a:xfrm>
      </p:grpSpPr>
      <p:sp>
        <p:nvSpPr>
          <p:cNvPr id="708" name="Google Shape;708;g3f8cc83b62c_0_159"/>
          <p:cNvSpPr txBox="1">
            <a:spLocks noGrp="1"/>
          </p:cNvSpPr>
          <p:nvPr>
            <p:ph type="body" idx="1"/>
          </p:nvPr>
        </p:nvSpPr>
        <p:spPr>
          <a:xfrm>
            <a:off x="971551" y="1361191"/>
            <a:ext cx="10515600" cy="4432200"/>
          </a:xfrm>
          <a:prstGeom prst="rect">
            <a:avLst/>
          </a:prstGeom>
          <a:noFill/>
          <a:ln>
            <a:noFill/>
          </a:ln>
        </p:spPr>
        <p:txBody>
          <a:bodyPr spcFirstLastPara="1" wrap="square" lIns="68575" tIns="34275" rIns="68575" bIns="34275" anchor="t" anchorCtr="0">
            <a:noAutofit/>
          </a:bodyPr>
          <a:lstStyle>
            <a:lvl1pPr marL="457200" lvl="0" indent="-323850" algn="l">
              <a:lnSpc>
                <a:spcPct val="114000"/>
              </a:lnSpc>
              <a:spcBef>
                <a:spcPts val="1067"/>
              </a:spcBef>
              <a:spcAft>
                <a:spcPts val="0"/>
              </a:spcAft>
              <a:buClr>
                <a:schemeClr val="dk1"/>
              </a:buClr>
              <a:buSzPts val="1500"/>
              <a:buChar char="•"/>
              <a:defRPr sz="2400" b="0" i="0">
                <a:latin typeface="Arial"/>
                <a:ea typeface="Arial"/>
                <a:cs typeface="Arial"/>
                <a:sym typeface="Arial"/>
              </a:defRPr>
            </a:lvl1pPr>
            <a:lvl2pPr marL="914400" lvl="1"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2pPr>
            <a:lvl3pPr marL="1371600" lvl="2"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3pPr>
            <a:lvl4pPr marL="1828800" lvl="3"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4pPr>
            <a:lvl5pPr marL="2286000" lvl="4" indent="-317500" algn="l">
              <a:lnSpc>
                <a:spcPct val="114000"/>
              </a:lnSpc>
              <a:spcBef>
                <a:spcPts val="533"/>
              </a:spcBef>
              <a:spcAft>
                <a:spcPts val="0"/>
              </a:spcAft>
              <a:buClr>
                <a:srgbClr val="0066CC"/>
              </a:buClr>
              <a:buSzPts val="1400"/>
              <a:buChar char="•"/>
              <a:defRPr sz="1867" b="0" i="0">
                <a:solidFill>
                  <a:srgbClr val="0066CC"/>
                </a:solidFill>
                <a:latin typeface="Arial"/>
                <a:ea typeface="Arial"/>
                <a:cs typeface="Arial"/>
                <a:sym typeface="Arial"/>
              </a:defRPr>
            </a:lvl5pPr>
            <a:lvl6pPr marL="2743200" lvl="5" indent="-317500" algn="l">
              <a:lnSpc>
                <a:spcPct val="90000"/>
              </a:lnSpc>
              <a:spcBef>
                <a:spcPts val="533"/>
              </a:spcBef>
              <a:spcAft>
                <a:spcPts val="0"/>
              </a:spcAft>
              <a:buClr>
                <a:schemeClr val="dk1"/>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
        <p:nvSpPr>
          <p:cNvPr id="709" name="Google Shape;709;g3f8cc83b62c_0_159"/>
          <p:cNvSpPr txBox="1">
            <a:spLocks noGrp="1"/>
          </p:cNvSpPr>
          <p:nvPr>
            <p:ph type="sldNum" idx="12"/>
          </p:nvPr>
        </p:nvSpPr>
        <p:spPr>
          <a:xfrm>
            <a:off x="11512551" y="6213475"/>
            <a:ext cx="577800" cy="3651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710" name="Google Shape;710;g3f8cc83b62c_0_159"/>
          <p:cNvSpPr txBox="1">
            <a:spLocks noGrp="1"/>
          </p:cNvSpPr>
          <p:nvPr>
            <p:ph type="body" idx="2"/>
          </p:nvPr>
        </p:nvSpPr>
        <p:spPr>
          <a:xfrm>
            <a:off x="849629"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67"/>
              </a:spcBef>
              <a:spcAft>
                <a:spcPts val="0"/>
              </a:spcAft>
              <a:buClr>
                <a:srgbClr val="0066CC"/>
              </a:buClr>
              <a:buSzPts val="1700"/>
              <a:buNone/>
              <a:defRPr sz="2267" b="0" i="0">
                <a:solidFill>
                  <a:srgbClr val="0066CC"/>
                </a:solidFill>
                <a:latin typeface="Arial"/>
                <a:ea typeface="Arial"/>
                <a:cs typeface="Arial"/>
                <a:sym typeface="Arial"/>
              </a:defRPr>
            </a:lvl1pPr>
            <a:lvl2pPr marL="914400" lvl="1" indent="-342900" algn="l">
              <a:lnSpc>
                <a:spcPct val="90000"/>
              </a:lnSpc>
              <a:spcBef>
                <a:spcPts val="533"/>
              </a:spcBef>
              <a:spcAft>
                <a:spcPts val="0"/>
              </a:spcAft>
              <a:buClr>
                <a:schemeClr val="dk2"/>
              </a:buClr>
              <a:buSzPts val="1800"/>
              <a:buChar char="•"/>
              <a:defRPr>
                <a:solidFill>
                  <a:schemeClr val="dk2"/>
                </a:solidFill>
              </a:defRPr>
            </a:lvl2pPr>
            <a:lvl3pPr marL="1371600" lvl="2" indent="-323850" algn="l">
              <a:lnSpc>
                <a:spcPct val="90000"/>
              </a:lnSpc>
              <a:spcBef>
                <a:spcPts val="533"/>
              </a:spcBef>
              <a:spcAft>
                <a:spcPts val="0"/>
              </a:spcAft>
              <a:buClr>
                <a:schemeClr val="dk2"/>
              </a:buClr>
              <a:buSzPts val="1500"/>
              <a:buChar char="•"/>
              <a:defRPr>
                <a:solidFill>
                  <a:schemeClr val="dk2"/>
                </a:solidFill>
              </a:defRPr>
            </a:lvl3pPr>
            <a:lvl4pPr marL="1828800" lvl="3" indent="-317500" algn="l">
              <a:lnSpc>
                <a:spcPct val="90000"/>
              </a:lnSpc>
              <a:spcBef>
                <a:spcPts val="533"/>
              </a:spcBef>
              <a:spcAft>
                <a:spcPts val="0"/>
              </a:spcAft>
              <a:buClr>
                <a:schemeClr val="dk2"/>
              </a:buClr>
              <a:buSzPts val="1400"/>
              <a:buChar char="•"/>
              <a:defRPr>
                <a:solidFill>
                  <a:schemeClr val="dk2"/>
                </a:solidFill>
              </a:defRPr>
            </a:lvl4pPr>
            <a:lvl5pPr marL="2286000" lvl="4" indent="-317500" algn="l">
              <a:lnSpc>
                <a:spcPct val="90000"/>
              </a:lnSpc>
              <a:spcBef>
                <a:spcPts val="533"/>
              </a:spcBef>
              <a:spcAft>
                <a:spcPts val="0"/>
              </a:spcAft>
              <a:buClr>
                <a:schemeClr val="dk2"/>
              </a:buClr>
              <a:buSzPts val="1400"/>
              <a:buChar char="•"/>
              <a:defRPr>
                <a:solidFill>
                  <a:schemeClr val="dk2"/>
                </a:solidFill>
              </a:defRPr>
            </a:lvl5pPr>
            <a:lvl6pPr marL="2743200" lvl="5" indent="-317500" algn="l">
              <a:lnSpc>
                <a:spcPct val="90000"/>
              </a:lnSpc>
              <a:spcBef>
                <a:spcPts val="533"/>
              </a:spcBef>
              <a:spcAft>
                <a:spcPts val="0"/>
              </a:spcAft>
              <a:buClr>
                <a:schemeClr val="dk1"/>
              </a:buClr>
              <a:buSzPts val="1400"/>
              <a:buChar char="•"/>
              <a:defRPr/>
            </a:lvl6pPr>
            <a:lvl7pPr marL="3200400" lvl="6" indent="-317500" algn="l">
              <a:lnSpc>
                <a:spcPct val="90000"/>
              </a:lnSpc>
              <a:spcBef>
                <a:spcPts val="533"/>
              </a:spcBef>
              <a:spcAft>
                <a:spcPts val="0"/>
              </a:spcAft>
              <a:buClr>
                <a:schemeClr val="dk1"/>
              </a:buClr>
              <a:buSzPts val="1400"/>
              <a:buChar char="•"/>
              <a:defRPr/>
            </a:lvl7pPr>
            <a:lvl8pPr marL="3657600" lvl="7" indent="-317500" algn="l">
              <a:lnSpc>
                <a:spcPct val="90000"/>
              </a:lnSpc>
              <a:spcBef>
                <a:spcPts val="533"/>
              </a:spcBef>
              <a:spcAft>
                <a:spcPts val="0"/>
              </a:spcAft>
              <a:buClr>
                <a:schemeClr val="dk1"/>
              </a:buClr>
              <a:buSzPts val="1400"/>
              <a:buChar char="•"/>
              <a:defRPr/>
            </a:lvl8pPr>
            <a:lvl9pPr marL="4114800" lvl="8" indent="-317500" algn="l">
              <a:lnSpc>
                <a:spcPct val="90000"/>
              </a:lnSpc>
              <a:spcBef>
                <a:spcPts val="533"/>
              </a:spcBef>
              <a:spcAft>
                <a:spcPts val="0"/>
              </a:spcAft>
              <a:buClr>
                <a:schemeClr val="dk1"/>
              </a:buClr>
              <a:buSzPts val="1400"/>
              <a:buChar char="•"/>
              <a:defRPr/>
            </a:lvl9pPr>
          </a:lstStyle>
          <a:p>
            <a:endParaRPr/>
          </a:p>
        </p:txBody>
      </p:sp>
      <p:sp>
        <p:nvSpPr>
          <p:cNvPr id="711" name="Google Shape;711;g3f8cc83b62c_0_159"/>
          <p:cNvSpPr txBox="1">
            <a:spLocks noGrp="1"/>
          </p:cNvSpPr>
          <p:nvPr>
            <p:ph type="title"/>
          </p:nvPr>
        </p:nvSpPr>
        <p:spPr>
          <a:xfrm>
            <a:off x="972127" y="347852"/>
            <a:ext cx="10515600" cy="10134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Clr>
                <a:schemeClr val="dk1"/>
              </a:buClr>
              <a:buSzPts val="2100"/>
              <a:buFont typeface="Arial"/>
              <a:buNone/>
              <a:defRPr sz="2800" b="0" i="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712"/>
        <p:cNvGrpSpPr/>
        <p:nvPr/>
      </p:nvGrpSpPr>
      <p:grpSpPr>
        <a:xfrm>
          <a:off x="0" y="0"/>
          <a:ext cx="0" cy="0"/>
          <a:chOff x="0" y="0"/>
          <a:chExt cx="0" cy="0"/>
        </a:xfrm>
      </p:grpSpPr>
      <p:sp>
        <p:nvSpPr>
          <p:cNvPr id="713" name="Google Shape;713;g3f8cc83b62c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4" name="Google Shape;714;g3f8cc83b62c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sp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5" name="Google Shape;715;g3f8cc83b62c_0_164"/>
          <p:cNvSpPr txBox="1">
            <a:spLocks noGrp="1"/>
          </p:cNvSpPr>
          <p:nvPr>
            <p:ph type="sldNum" idx="12"/>
          </p:nvPr>
        </p:nvSpPr>
        <p:spPr>
          <a:xfrm>
            <a:off x="8610600" y="6356350"/>
            <a:ext cx="2743200" cy="338700"/>
          </a:xfrm>
          <a:prstGeom prst="rect">
            <a:avLst/>
          </a:prstGeom>
          <a:noFill/>
          <a:ln>
            <a:noFill/>
          </a:ln>
        </p:spPr>
        <p:txBody>
          <a:bodyPr spcFirstLastPara="1" wrap="square" lIns="91425" tIns="45700" rIns="91425" bIns="45700" anchor="ctr" anchorCtr="0">
            <a:spAutoFit/>
          </a:bodyPr>
          <a:lstStyle>
            <a:lvl1pPr marL="0" marR="0" lvl="0"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0" marR="0" lvl="1"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0" marR="0" lvl="2"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0" marR="0" lvl="3"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0" marR="0" lvl="4"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0" marR="0" lvl="5"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0" marR="0" lvl="6"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0" marR="0" lvl="7"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0" marR="0" lvl="8" indent="0" algn="r">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16"/>
        <p:cNvGrpSpPr/>
        <p:nvPr/>
      </p:nvGrpSpPr>
      <p:grpSpPr>
        <a:xfrm>
          <a:off x="0" y="0"/>
          <a:ext cx="0" cy="0"/>
          <a:chOff x="0" y="0"/>
          <a:chExt cx="0" cy="0"/>
        </a:xfrm>
      </p:grpSpPr>
      <p:sp>
        <p:nvSpPr>
          <p:cNvPr id="717" name="Google Shape;717;g3f8cc83b62c_0_168"/>
          <p:cNvSpPr txBox="1">
            <a:spLocks noGrp="1"/>
          </p:cNvSpPr>
          <p:nvPr>
            <p:ph type="ctrTitle"/>
          </p:nvPr>
        </p:nvSpPr>
        <p:spPr>
          <a:xfrm>
            <a:off x="914400" y="2125980"/>
            <a:ext cx="10363200" cy="14403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800" b="0"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8" name="Google Shape;718;g3f8cc83b62c_0_168"/>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400" b="1" i="0">
                <a:solidFill>
                  <a:srgbClr val="003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9" name="Google Shape;719;g3f8cc83b62c_0_168"/>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0" name="Google Shape;720;g3f8cc83b62c_0_168"/>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1" name="Google Shape;721;g3f8cc83b62c_0_168"/>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lvl1pPr marL="38100" marR="0" lvl="0"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theme" Target="../theme/theme2.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theme" Target="../theme/theme3.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slideLayout" Target="../slideLayouts/slideLayout124.xml"/><Relationship Id="rId3" Type="http://schemas.openxmlformats.org/officeDocument/2006/relationships/slideLayout" Target="../slideLayouts/slideLayout88.xml"/><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42" Type="http://schemas.openxmlformats.org/officeDocument/2006/relationships/slideLayout" Target="../slideLayouts/slideLayout127.xml"/><Relationship Id="rId47" Type="http://schemas.openxmlformats.org/officeDocument/2006/relationships/slideLayout" Target="../slideLayouts/slideLayout132.xml"/><Relationship Id="rId50" Type="http://schemas.openxmlformats.org/officeDocument/2006/relationships/slideLayout" Target="../slideLayouts/slideLayout135.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slideLayout" Target="../slideLayouts/slideLayout123.xml"/><Relationship Id="rId46" Type="http://schemas.openxmlformats.org/officeDocument/2006/relationships/slideLayout" Target="../slideLayouts/slideLayout131.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29" Type="http://schemas.openxmlformats.org/officeDocument/2006/relationships/slideLayout" Target="../slideLayouts/slideLayout114.xml"/><Relationship Id="rId41" Type="http://schemas.openxmlformats.org/officeDocument/2006/relationships/slideLayout" Target="../slideLayouts/slideLayout126.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40" Type="http://schemas.openxmlformats.org/officeDocument/2006/relationships/slideLayout" Target="../slideLayouts/slideLayout125.xml"/><Relationship Id="rId45" Type="http://schemas.openxmlformats.org/officeDocument/2006/relationships/slideLayout" Target="../slideLayouts/slideLayout130.xml"/><Relationship Id="rId53" Type="http://schemas.openxmlformats.org/officeDocument/2006/relationships/theme" Target="../theme/theme4.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49" Type="http://schemas.openxmlformats.org/officeDocument/2006/relationships/slideLayout" Target="../slideLayouts/slideLayout134.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4" Type="http://schemas.openxmlformats.org/officeDocument/2006/relationships/slideLayout" Target="../slideLayouts/slideLayout129.xml"/><Relationship Id="rId52" Type="http://schemas.openxmlformats.org/officeDocument/2006/relationships/slideLayout" Target="../slideLayouts/slideLayout137.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43" Type="http://schemas.openxmlformats.org/officeDocument/2006/relationships/slideLayout" Target="../slideLayouts/slideLayout128.xml"/><Relationship Id="rId48" Type="http://schemas.openxmlformats.org/officeDocument/2006/relationships/slideLayout" Target="../slideLayouts/slideLayout133.xml"/><Relationship Id="rId8" Type="http://schemas.openxmlformats.org/officeDocument/2006/relationships/slideLayout" Target="../slideLayouts/slideLayout93.xml"/><Relationship Id="rId51" Type="http://schemas.openxmlformats.org/officeDocument/2006/relationships/slideLayout" Target="../slideLayouts/slideLayout1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theme" Target="../theme/theme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83"/>
          <p:cNvPicPr preferRelativeResize="0"/>
          <p:nvPr/>
        </p:nvPicPr>
        <p:blipFill rotWithShape="1">
          <a:blip r:embed="rId14">
            <a:alphaModFix/>
          </a:blip>
          <a:srcRect/>
          <a:stretch/>
        </p:blipFill>
        <p:spPr>
          <a:xfrm>
            <a:off x="0" y="444500"/>
            <a:ext cx="12128500" cy="6413500"/>
          </a:xfrm>
          <a:prstGeom prst="rect">
            <a:avLst/>
          </a:prstGeom>
          <a:noFill/>
          <a:ln>
            <a:noFill/>
          </a:ln>
        </p:spPr>
      </p:pic>
      <p:sp>
        <p:nvSpPr>
          <p:cNvPr id="7" name="Google Shape;7;p83"/>
          <p:cNvSpPr txBox="1">
            <a:spLocks noGrp="1"/>
          </p:cNvSpPr>
          <p:nvPr>
            <p:ph type="title"/>
          </p:nvPr>
        </p:nvSpPr>
        <p:spPr>
          <a:xfrm>
            <a:off x="852549" y="69580"/>
            <a:ext cx="10486900" cy="81851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2800" b="0" i="0" u="none" strike="noStrike" cap="none">
                <a:solidFill>
                  <a:srgbClr val="003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83"/>
          <p:cNvSpPr txBox="1">
            <a:spLocks noGrp="1"/>
          </p:cNvSpPr>
          <p:nvPr>
            <p:ph type="body" idx="1"/>
          </p:nvPr>
        </p:nvSpPr>
        <p:spPr>
          <a:xfrm>
            <a:off x="1152382" y="1125326"/>
            <a:ext cx="7612380" cy="4672965"/>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2400" b="1" i="0" u="none" strike="noStrike" cap="none">
                <a:solidFill>
                  <a:srgbClr val="003888"/>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9" name="Google Shape;9;p8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8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3"/>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lvl1pPr marL="38100" marR="0" lvl="0"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sp>
        <p:nvSpPr>
          <p:cNvPr id="74" name="Google Shape;74;g3e5e73cdfb3_0_2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75" name="Google Shape;75;g3e5e73cdfb3_0_25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4pPr>
            <a:lvl5pPr marL="2286000" marR="0" lvl="4"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sp>
        <p:nvSpPr>
          <p:cNvPr id="76" name="Google Shape;76;g3e5e73cdfb3_0_2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9pPr>
          </a:lstStyle>
          <a:p>
            <a:endParaRPr/>
          </a:p>
        </p:txBody>
      </p:sp>
      <p:sp>
        <p:nvSpPr>
          <p:cNvPr id="77" name="Google Shape;77;g3e5e73cdfb3_0_2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Arial"/>
                <a:ea typeface="Arial"/>
                <a:cs typeface="Arial"/>
                <a:sym typeface="Arial"/>
              </a:defRPr>
            </a:lvl9pPr>
          </a:lstStyle>
          <a:p>
            <a:endParaRPr/>
          </a:p>
        </p:txBody>
      </p:sp>
      <p:sp>
        <p:nvSpPr>
          <p:cNvPr id="78" name="Google Shape;78;g3e5e73cdfb3_0_2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 id="2147483714" r:id="rId53"/>
    <p:sldLayoutId id="2147483715" r:id="rId54"/>
    <p:sldLayoutId id="2147483716" r:id="rId5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g3cd4c832a98_0_10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1" name="Google Shape;311;g3cd4c832a98_0_10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12" name="Google Shape;312;g3cd4c832a98_0_10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13" name="Google Shape;313;g3cd4c832a98_0_10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14" name="Google Shape;314;g3cd4c832a98_0_10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7"/>
        <p:cNvGrpSpPr/>
        <p:nvPr/>
      </p:nvGrpSpPr>
      <p:grpSpPr>
        <a:xfrm>
          <a:off x="0" y="0"/>
          <a:ext cx="0" cy="0"/>
          <a:chOff x="0" y="0"/>
          <a:chExt cx="0" cy="0"/>
        </a:xfrm>
      </p:grpSpPr>
      <p:sp>
        <p:nvSpPr>
          <p:cNvPr id="398" name="Google Shape;398;g3e5e73cdfb3_0_74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399" name="Google Shape;399;g3e5e73cdfb3_0_74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4pPr>
            <a:lvl5pPr marL="2286000" marR="0" lvl="4"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sp>
        <p:nvSpPr>
          <p:cNvPr id="400" name="Google Shape;400;g3e5e73cdfb3_0_7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EB0"/>
              </a:buClr>
              <a:buSzPts val="15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9pPr>
          </a:lstStyle>
          <a:p>
            <a:endParaRPr/>
          </a:p>
        </p:txBody>
      </p:sp>
      <p:sp>
        <p:nvSpPr>
          <p:cNvPr id="401" name="Google Shape;401;g3e5e73cdfb3_0_7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EB0"/>
              </a:buClr>
              <a:buSzPts val="15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500"/>
              <a:buFont typeface="Arial"/>
              <a:buNone/>
              <a:defRPr sz="1900" b="0" i="0" u="none" strike="noStrike" cap="none">
                <a:solidFill>
                  <a:schemeClr val="dk1"/>
                </a:solidFill>
                <a:latin typeface="Arial"/>
                <a:ea typeface="Arial"/>
                <a:cs typeface="Arial"/>
                <a:sym typeface="Arial"/>
              </a:defRPr>
            </a:lvl9pPr>
          </a:lstStyle>
          <a:p>
            <a:endParaRPr/>
          </a:p>
        </p:txBody>
      </p:sp>
      <p:sp>
        <p:nvSpPr>
          <p:cNvPr id="402" name="Google Shape;402;g3e5e73cdfb3_0_7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1pPr>
            <a:lvl2pPr marL="0" marR="0" lvl="1"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2pPr>
            <a:lvl3pPr marL="0" marR="0" lvl="2"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3pPr>
            <a:lvl4pPr marL="0" marR="0" lvl="3"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4pPr>
            <a:lvl5pPr marL="0" marR="0" lvl="4"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5pPr>
            <a:lvl6pPr marL="0" marR="0" lvl="5"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6pPr>
            <a:lvl7pPr marL="0" marR="0" lvl="6"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7pPr>
            <a:lvl8pPr marL="0" marR="0" lvl="7"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8pPr>
            <a:lvl9pPr marL="0" marR="0" lvl="8" indent="0" algn="r" rtl="0">
              <a:lnSpc>
                <a:spcPct val="100000"/>
              </a:lnSpc>
              <a:spcBef>
                <a:spcPts val="0"/>
              </a:spcBef>
              <a:spcAft>
                <a:spcPts val="0"/>
              </a:spcAft>
              <a:buClr>
                <a:srgbClr val="464653"/>
              </a:buClr>
              <a:buSzPts val="1200"/>
              <a:buFont typeface="Arial"/>
              <a:buNone/>
              <a:defRPr sz="1200" b="0" i="0" u="none" strike="noStrike" cap="none">
                <a:solidFill>
                  <a:srgbClr val="46465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 id="2147483779" r:id="rId43"/>
    <p:sldLayoutId id="2147483780" r:id="rId44"/>
    <p:sldLayoutId id="2147483781" r:id="rId45"/>
    <p:sldLayoutId id="2147483782" r:id="rId46"/>
    <p:sldLayoutId id="2147483783" r:id="rId47"/>
    <p:sldLayoutId id="2147483784" r:id="rId48"/>
    <p:sldLayoutId id="2147483785" r:id="rId49"/>
    <p:sldLayoutId id="2147483786" r:id="rId50"/>
    <p:sldLayoutId id="2147483787" r:id="rId51"/>
    <p:sldLayoutId id="2147483788" r:id="rId5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4"/>
        <p:cNvGrpSpPr/>
        <p:nvPr/>
      </p:nvGrpSpPr>
      <p:grpSpPr>
        <a:xfrm>
          <a:off x="0" y="0"/>
          <a:ext cx="0" cy="0"/>
          <a:chOff x="0" y="0"/>
          <a:chExt cx="0" cy="0"/>
        </a:xfrm>
      </p:grpSpPr>
      <p:pic>
        <p:nvPicPr>
          <p:cNvPr id="655" name="Google Shape;655;g3f8cc83b62c_0_106"/>
          <p:cNvPicPr preferRelativeResize="0"/>
          <p:nvPr/>
        </p:nvPicPr>
        <p:blipFill rotWithShape="1">
          <a:blip r:embed="rId14">
            <a:alphaModFix/>
          </a:blip>
          <a:srcRect/>
          <a:stretch/>
        </p:blipFill>
        <p:spPr>
          <a:xfrm>
            <a:off x="0" y="444500"/>
            <a:ext cx="12128500" cy="6413500"/>
          </a:xfrm>
          <a:prstGeom prst="rect">
            <a:avLst/>
          </a:prstGeom>
          <a:noFill/>
          <a:ln>
            <a:noFill/>
          </a:ln>
        </p:spPr>
      </p:pic>
      <p:sp>
        <p:nvSpPr>
          <p:cNvPr id="656" name="Google Shape;656;g3f8cc83b62c_0_106"/>
          <p:cNvSpPr txBox="1">
            <a:spLocks noGrp="1"/>
          </p:cNvSpPr>
          <p:nvPr>
            <p:ph type="title"/>
          </p:nvPr>
        </p:nvSpPr>
        <p:spPr>
          <a:xfrm>
            <a:off x="852549" y="69580"/>
            <a:ext cx="10486800" cy="8184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2800" b="0" i="0" u="none" strike="noStrike" cap="none">
                <a:solidFill>
                  <a:srgbClr val="003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57" name="Google Shape;657;g3f8cc83b62c_0_106"/>
          <p:cNvSpPr txBox="1">
            <a:spLocks noGrp="1"/>
          </p:cNvSpPr>
          <p:nvPr>
            <p:ph type="body" idx="1"/>
          </p:nvPr>
        </p:nvSpPr>
        <p:spPr>
          <a:xfrm>
            <a:off x="1152382" y="1125326"/>
            <a:ext cx="7612500" cy="467310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2400" b="1" i="0" u="none" strike="noStrike" cap="none">
                <a:solidFill>
                  <a:srgbClr val="003888"/>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658" name="Google Shape;658;g3f8cc83b62c_0_106"/>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59" name="Google Shape;659;g3f8cc83b62c_0_106"/>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60" name="Google Shape;660;g3f8cc83b62c_0_106"/>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lvl1pPr marL="38100" marR="0" lvl="0"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1pPr>
            <a:lvl2pPr marL="38100" marR="0" lvl="1"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2pPr>
            <a:lvl3pPr marL="38100" marR="0" lvl="2"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3pPr>
            <a:lvl4pPr marL="38100" marR="0" lvl="3"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4pPr>
            <a:lvl5pPr marL="38100" marR="0" lvl="4"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5pPr>
            <a:lvl6pPr marL="38100" marR="0" lvl="5"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6pPr>
            <a:lvl7pPr marL="38100" marR="0" lvl="6"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7pPr>
            <a:lvl8pPr marL="38100" marR="0" lvl="7"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8pPr>
            <a:lvl9pPr marL="38100" marR="0" lvl="8" indent="0" algn="l" rtl="0">
              <a:lnSpc>
                <a:spcPct val="116500"/>
              </a:lnSpc>
              <a:spcBef>
                <a:spcPts val="0"/>
              </a:spcBef>
              <a:spcAft>
                <a:spcPts val="0"/>
              </a:spcAft>
              <a:buClr>
                <a:srgbClr val="000000"/>
              </a:buClr>
              <a:buSzPts val="1600"/>
              <a:buFont typeface="Arial"/>
              <a:buNone/>
              <a:defRPr sz="1600" b="0" i="0" u="none" strike="noStrike" cap="none">
                <a:solidFill>
                  <a:srgbClr val="003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s06web.zoom.us/j/4107642605?pwd=MmVwREVMbFFYUzlCeWpJcFFZYWF5UT09&amp;omn=8597396535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curtis.wills@maryland.gov"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mailto:nancy.shaffer@maryland.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mailto:hannah.thurner@maryland.gov" TargetMode="External"/><Relationship Id="rId5" Type="http://schemas.openxmlformats.org/officeDocument/2006/relationships/hyperlink" Target="mailto:curtis.wills@maryland.gov" TargetMode="External"/><Relationship Id="rId4" Type="http://schemas.openxmlformats.org/officeDocument/2006/relationships/hyperlink" Target="mailto:andrea.strong@maryland.gov"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ailto:hscrcteam@hmetrix.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hscrc.annual@maryland.go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calendar.app.google/mK9z6MV1UStqVUYZ8"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mailto:shivani@hmetrix.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mailto:hscrcteam@hmetrix.com" TargetMode="External"/><Relationship Id="rId5" Type="http://schemas.openxmlformats.org/officeDocument/2006/relationships/hyperlink" Target="mailto:marypohl@burtonpolicy.com" TargetMode="External"/><Relationship Id="rId4" Type="http://schemas.openxmlformats.org/officeDocument/2006/relationships/hyperlink" Target="mailto:iris@hmetrix.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hscrcdave1.hmetrix.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9.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39.xml"/><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19.xml"/><Relationship Id="rId1" Type="http://schemas.openxmlformats.org/officeDocument/2006/relationships/slideLayout" Target="../slideLayouts/slideLayout139.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us06web.zoom.us/j/83613125344?pwd=hDb7aIsRGx4QWGY7UA4l9jb4afN5Ah.1"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hscrc.maryland.gov/Pages/hscrc-workgroup-payment-models.aspx"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hscrc.performance@maryland.gov"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hscrc.maryland.gov/Pages/hscrc-workgroup-performance-measurement.aspx"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hscrc.maryland.gov/Documents/Work%20Group%20Uploads/Workgroup%20Redesign/Total%20Cost%20of%20Care%20Workgroup%20Membership%20Roster%203.27.25.pdf"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hscrc.maryland.gov/Pages/hscrc-tcoc.aspx" TargetMode="External"/><Relationship Id="rId4" Type="http://schemas.openxmlformats.org/officeDocument/2006/relationships/hyperlink" Target="https://us06web.zoom.us/meeting/register/tZUucemsqj0rHNWxVKVbus52Pgp7jrXRqn5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us06web.zoom.us/j/83874481122?pwd=bYRYrTAF2wo3hXaN3IYX0xyNa0aSSZ.1"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hscrc.maryland.gov/Pages/ED-WTR-Commission.aspx"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hscrc.maryland.gov/Pages/hsp_info1.aspx"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mailto:curtis.wills@maryland.gov" TargetMode="External"/><Relationship Id="rId4" Type="http://schemas.openxmlformats.org/officeDocument/2006/relationships/hyperlink" Target="https://us06web.zoom.us/j/4107642605?pwd=MmVwREVMbFFYUzlCeWpJcFFZYWF5UT09&amp;omn=85973965350"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mailto:nduka.udom@maryland.gov"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mailto:denise.johnson@maryland.gov"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mailto:Wayne.Nelms2@maryland.gov"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3" Type="http://schemas.openxmlformats.org/officeDocument/2006/relationships/hyperlink" Target="https://qualityindicators.ahrq.gov/Downloads/Modules/PSI/V2025/TechSpecs/PSI%2090%20Patient%20Safety%20and%20Adverse%20Events%20Composite.pdf" TargetMode="External"/><Relationship Id="rId2" Type="http://schemas.openxmlformats.org/officeDocument/2006/relationships/notesSlide" Target="../notesSlides/notesSlide43.xml"/><Relationship Id="rId1" Type="http://schemas.openxmlformats.org/officeDocument/2006/relationships/slideLayout" Target="../slideLayouts/slideLayout86.xml"/><Relationship Id="rId5" Type="http://schemas.openxmlformats.org/officeDocument/2006/relationships/image" Target="../media/image27.pn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7.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8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7.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8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ecqi.healthit.gov/eh-cah/ecqms?globalyearfilter=2026&amp;global_measure_group=3716"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hyperlink" Target="https://ecqi.healthit.gov/ecqm/eh/2024/cms0334v5" TargetMode="External"/><Relationship Id="rId13" Type="http://schemas.openxmlformats.org/officeDocument/2006/relationships/hyperlink" Target="https://ecqi.healthit.gov/ecqm/eh/2024/cms0819v2" TargetMode="External"/><Relationship Id="rId3" Type="http://schemas.openxmlformats.org/officeDocument/2006/relationships/hyperlink" Target="https://ecqi.healthit.gov/eh-cah?qt-tabs_eh=1&amp;globalyearfilter=2024&amp;global_measure_group=3716&amp;order=title&amp;sort=asc" TargetMode="External"/><Relationship Id="rId7" Type="http://schemas.openxmlformats.org/officeDocument/2006/relationships/hyperlink" Target="https://ecqi.healthit.gov/ecqm/eh/2024/cms0072v12" TargetMode="External"/><Relationship Id="rId12" Type="http://schemas.openxmlformats.org/officeDocument/2006/relationships/hyperlink" Target="https://ecqi.healthit.gov/ecqm/eh/2025/cms0832v2" TargetMode="External"/><Relationship Id="rId2" Type="http://schemas.openxmlformats.org/officeDocument/2006/relationships/notesSlide" Target="../notesSlides/notesSlide51.xml"/><Relationship Id="rId16" Type="http://schemas.openxmlformats.org/officeDocument/2006/relationships/hyperlink" Target="https://ecqi.healthit.gov/ecqm/eh/2024/cms0816v3" TargetMode="External"/><Relationship Id="rId1" Type="http://schemas.openxmlformats.org/officeDocument/2006/relationships/slideLayout" Target="../slideLayouts/slideLayout8.xml"/><Relationship Id="rId6" Type="http://schemas.openxmlformats.org/officeDocument/2006/relationships/hyperlink" Target="https://ecqi.healthit.gov/ecqm/eh/2024/cms0071v13" TargetMode="External"/><Relationship Id="rId11" Type="http://schemas.openxmlformats.org/officeDocument/2006/relationships/hyperlink" Target="https://ecqi.healthit.gov/ecqm/eh/2024/cms0986v2" TargetMode="External"/><Relationship Id="rId5" Type="http://schemas.openxmlformats.org/officeDocument/2006/relationships/hyperlink" Target="https://ecqi.healthit.gov/eh-cah?qt-tabs_eh=1&amp;globalyearfilter=2024&amp;global_measure_group=3716&amp;order=field_cms_id&amp;sort=asc" TargetMode="External"/><Relationship Id="rId15" Type="http://schemas.openxmlformats.org/officeDocument/2006/relationships/hyperlink" Target="https://ecqi.healthit.gov/ecqm/eh/2024/cms0871v3" TargetMode="External"/><Relationship Id="rId10" Type="http://schemas.openxmlformats.org/officeDocument/2006/relationships/hyperlink" Target="https://ecqi.healthit.gov/ecqm/eh/2025/cms1074v2" TargetMode="External"/><Relationship Id="rId4" Type="http://schemas.openxmlformats.org/officeDocument/2006/relationships/hyperlink" Target="https://ecqi.healthit.gov/eh-cah?qt-tabs_eh=1&amp;globalyearfilter=2024&amp;global_measure_group=3716&amp;order=field_short_name&amp;sort=asc" TargetMode="External"/><Relationship Id="rId9" Type="http://schemas.openxmlformats.org/officeDocument/2006/relationships/hyperlink" Target="https://ecqi.healthit.gov/ecqm/eh/2024/cms0104v12" TargetMode="External"/><Relationship Id="rId14" Type="http://schemas.openxmlformats.org/officeDocument/2006/relationships/hyperlink" Target="https://ecqi.healthit.gov/ecqm/eh/2025/cms0826v2"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ecqi.healthit.gov/ecqm/eh/2024/cms1028v2" TargetMode="External"/><Relationship Id="rId13" Type="http://schemas.openxmlformats.org/officeDocument/2006/relationships/hyperlink" Target="https://ecqi.healthit.gov/ecqm/hosp-inpt/2026/cms0844v6" TargetMode="External"/><Relationship Id="rId3" Type="http://schemas.openxmlformats.org/officeDocument/2006/relationships/hyperlink" Target="https://ecqi.healthit.gov/eh-cah?qt-tabs_eh=1&amp;globalyearfilter=2024&amp;global_measure_group=3716&amp;order=title&amp;sort=asc" TargetMode="External"/><Relationship Id="rId7" Type="http://schemas.openxmlformats.org/officeDocument/2006/relationships/hyperlink" Target="https://ecqi.healthit.gov/ecqm/eh/2024/cms0506v6" TargetMode="External"/><Relationship Id="rId12" Type="http://schemas.openxmlformats.org/officeDocument/2006/relationships/hyperlink" Target="https://ecqi.healthit.gov/ecqm/hosp-inpt/2026/cms0529v6"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 Id="rId6" Type="http://schemas.openxmlformats.org/officeDocument/2006/relationships/hyperlink" Target="https://ecqi.healthit.gov/ecqm/eh/2024/cms0190v12" TargetMode="External"/><Relationship Id="rId11" Type="http://schemas.openxmlformats.org/officeDocument/2006/relationships/hyperlink" Target="https://ecqi.healthit.gov/ecqm/hosp-inpt/2026/cms1017v2" TargetMode="External"/><Relationship Id="rId5" Type="http://schemas.openxmlformats.org/officeDocument/2006/relationships/hyperlink" Target="https://ecqi.healthit.gov/eh-cah?qt-tabs_eh=1&amp;globalyearfilter=2024&amp;global_measure_group=3716&amp;order=field_cms_id&amp;sort=asc" TargetMode="External"/><Relationship Id="rId10" Type="http://schemas.openxmlformats.org/officeDocument/2006/relationships/hyperlink" Target="https://ecqi.healthit.gov/ecqm/hosp-inpt/2026/cms1218v2?qt-tabs_measure=measure-information" TargetMode="External"/><Relationship Id="rId4" Type="http://schemas.openxmlformats.org/officeDocument/2006/relationships/hyperlink" Target="https://ecqi.healthit.gov/eh-cah?qt-tabs_eh=1&amp;globalyearfilter=2024&amp;global_measure_group=3716&amp;order=field_short_name&amp;sort=asc" TargetMode="External"/><Relationship Id="rId9" Type="http://schemas.openxmlformats.org/officeDocument/2006/relationships/hyperlink" Target="https://ecqi.healthit.gov/ecqm/eh/2024/cms0108v12" TargetMode="External"/><Relationship Id="rId14" Type="http://schemas.openxmlformats.org/officeDocument/2006/relationships/hyperlink" Target="https://ecqi.healthit.gov/ecqm/hosp-outpt/2027/cms1244v1?qt-tabs_measure=measure-information"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mailto:hscrc.quality@maryland.gov" TargetMode="External"/><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8" Type="http://schemas.openxmlformats.org/officeDocument/2006/relationships/hyperlink" Target="https://www.doit.state.md.us/selectsurvey/TakeSurvey.aspx?SurveyID=l213l52" TargetMode="External"/><Relationship Id="rId3" Type="http://schemas.openxmlformats.org/officeDocument/2006/relationships/hyperlink" Target="mailto:hscrc.dcfa@maryland.gov" TargetMode="External"/><Relationship Id="rId7" Type="http://schemas.openxmlformats.org/officeDocument/2006/relationships/hyperlink" Target="mailto:hscrc.form990@maryland.gov" TargetMode="External"/><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hyperlink" Target="mailto:hscrc.specialaudits@maryland.gov" TargetMode="External"/><Relationship Id="rId5" Type="http://schemas.openxmlformats.org/officeDocument/2006/relationships/hyperlink" Target="mailto:hscrc.opsurvey@maryland.gov" TargetMode="External"/><Relationship Id="rId4" Type="http://schemas.openxmlformats.org/officeDocument/2006/relationships/hyperlink" Target="mailto:hscrc.creditcollection@maryland.gov" TargetMode="External"/><Relationship Id="rId9" Type="http://schemas.openxmlformats.org/officeDocument/2006/relationships/hyperlink" Target="https://www.doit.state.md.us/selectsurvey/TakeSurvey.aspx?SurveyID=l213952"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hyperlink" Target="https://hscrc.maryland.gov/Pages/hsp_info2.aspx"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71.xml.rels><?xml version="1.0" encoding="UTF-8" standalone="yes"?>
<Relationships xmlns="http://schemas.openxmlformats.org/package/2006/relationships"><Relationship Id="rId3" Type="http://schemas.openxmlformats.org/officeDocument/2006/relationships/hyperlink" Target="https://hscrc.maryland.gov/Pages/hsp_info1.aspx"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hyperlink" Target="mailto:jon.kromm@maryland.gov"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hyperlink" Target="mailto:wayne.nelms2@maryland.gov" TargetMode="External"/><Relationship Id="rId5" Type="http://schemas.openxmlformats.org/officeDocument/2006/relationships/hyperlink" Target="mailto:marcella.guccione@maryand.gov" TargetMode="External"/><Relationship Id="rId4" Type="http://schemas.openxmlformats.org/officeDocument/2006/relationships/hyperlink" Target="mailto:andrea.strong@maryland.gov"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hyperlink" Target="https://hscrc.maryland.gov/Pages/hsp_info2.aspx"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mailto:Irene.Cheng@maryland.gov"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hyperlink" Target="mailto:hscrcteam@hmetrix.com" TargetMode="Externa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mailto:support@crisphealth.org"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1"/>
          <p:cNvSpPr txBox="1"/>
          <p:nvPr/>
        </p:nvSpPr>
        <p:spPr>
          <a:xfrm>
            <a:off x="1434475" y="3140250"/>
            <a:ext cx="10165800" cy="1772100"/>
          </a:xfrm>
          <a:prstGeom prst="rect">
            <a:avLst/>
          </a:prstGeom>
          <a:noFill/>
          <a:ln>
            <a:noFill/>
          </a:ln>
        </p:spPr>
        <p:txBody>
          <a:bodyPr spcFirstLastPara="1" wrap="square" lIns="0" tIns="227325" rIns="0" bIns="0" anchor="t" anchorCtr="0">
            <a:spAutoFit/>
          </a:bodyPr>
          <a:lstStyle/>
          <a:p>
            <a:pPr marL="1270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3888"/>
                </a:solidFill>
                <a:latin typeface="Arial"/>
                <a:ea typeface="Arial"/>
                <a:cs typeface="Arial"/>
                <a:sym typeface="Arial"/>
              </a:rPr>
              <a:t>FY 202</a:t>
            </a:r>
            <a:r>
              <a:rPr lang="en-US" sz="3200">
                <a:solidFill>
                  <a:srgbClr val="003888"/>
                </a:solidFill>
              </a:rPr>
              <a:t>7 </a:t>
            </a:r>
            <a:r>
              <a:rPr lang="en-US" sz="3200" b="0" i="0" u="none" strike="noStrike" cap="none">
                <a:solidFill>
                  <a:srgbClr val="003888"/>
                </a:solidFill>
                <a:latin typeface="Arial"/>
                <a:ea typeface="Arial"/>
                <a:cs typeface="Arial"/>
                <a:sym typeface="Arial"/>
              </a:rPr>
              <a:t>Quarter </a:t>
            </a:r>
            <a:r>
              <a:rPr lang="en-US" sz="3200">
                <a:solidFill>
                  <a:srgbClr val="003888"/>
                </a:solidFill>
              </a:rPr>
              <a:t>1</a:t>
            </a:r>
            <a:r>
              <a:rPr lang="en-US" sz="3200" b="0" i="0" u="none" strike="noStrike" cap="none">
                <a:solidFill>
                  <a:srgbClr val="003888"/>
                </a:solidFill>
                <a:latin typeface="Arial"/>
                <a:ea typeface="Arial"/>
                <a:cs typeface="Arial"/>
                <a:sym typeface="Arial"/>
              </a:rPr>
              <a:t> Data Forum</a:t>
            </a:r>
            <a:endParaRPr sz="3200" b="0" i="0" u="none" strike="noStrike" cap="none">
              <a:solidFill>
                <a:srgbClr val="000000"/>
              </a:solidFill>
              <a:latin typeface="Arial"/>
              <a:ea typeface="Arial"/>
              <a:cs typeface="Arial"/>
              <a:sym typeface="Arial"/>
            </a:endParaRPr>
          </a:p>
          <a:p>
            <a:pPr marL="7181215" marR="5080" lvl="0" indent="-375284" algn="r" rtl="0">
              <a:lnSpc>
                <a:spcPct val="110000"/>
              </a:lnSpc>
              <a:spcBef>
                <a:spcPts val="1130"/>
              </a:spcBef>
              <a:spcAft>
                <a:spcPts val="0"/>
              </a:spcAft>
              <a:buClr>
                <a:srgbClr val="000000"/>
              </a:buClr>
              <a:buSzPts val="2800"/>
              <a:buFont typeface="Arial"/>
              <a:buNone/>
            </a:pPr>
            <a:r>
              <a:rPr lang="en-US" sz="2800">
                <a:solidFill>
                  <a:srgbClr val="0066CC"/>
                </a:solidFill>
              </a:rPr>
              <a:t>September </a:t>
            </a:r>
            <a:r>
              <a:rPr lang="en-US" sz="2800" b="0" i="0" u="none" strike="noStrike" cap="none">
                <a:solidFill>
                  <a:srgbClr val="0066CC"/>
                </a:solidFill>
                <a:latin typeface="Arial"/>
                <a:ea typeface="Arial"/>
                <a:cs typeface="Arial"/>
                <a:sym typeface="Arial"/>
              </a:rPr>
              <a:t>1</a:t>
            </a:r>
            <a:r>
              <a:rPr lang="en-US" sz="2800">
                <a:solidFill>
                  <a:srgbClr val="0066CC"/>
                </a:solidFill>
              </a:rPr>
              <a:t>1</a:t>
            </a:r>
            <a:r>
              <a:rPr lang="en-US" sz="2800" b="0" i="0" u="none" strike="noStrike" cap="none">
                <a:solidFill>
                  <a:srgbClr val="0066CC"/>
                </a:solidFill>
                <a:latin typeface="Arial"/>
                <a:ea typeface="Arial"/>
                <a:cs typeface="Arial"/>
                <a:sym typeface="Arial"/>
              </a:rPr>
              <a:t>, 2026 @10:00 AM</a:t>
            </a:r>
            <a:endParaRPr sz="2800" b="0" i="0" u="none" strike="noStrike" cap="none">
              <a:solidFill>
                <a:srgbClr val="000000"/>
              </a:solidFill>
              <a:latin typeface="Arial"/>
              <a:ea typeface="Arial"/>
              <a:cs typeface="Arial"/>
              <a:sym typeface="Arial"/>
            </a:endParaRPr>
          </a:p>
        </p:txBody>
      </p:sp>
      <p:sp>
        <p:nvSpPr>
          <p:cNvPr id="727" name="Google Shape;727;p1"/>
          <p:cNvSpPr txBox="1"/>
          <p:nvPr/>
        </p:nvSpPr>
        <p:spPr>
          <a:xfrm>
            <a:off x="11692876" y="6287325"/>
            <a:ext cx="110489" cy="2082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878EAF"/>
                </a:solidFill>
                <a:latin typeface="Arial"/>
                <a:ea typeface="Arial"/>
                <a:cs typeface="Arial"/>
                <a:sym typeface="Arial"/>
              </a:rPr>
              <a:t>1</a:t>
            </a:r>
            <a:endParaRPr sz="1200" b="0" i="0" u="none" strike="noStrike" cap="none">
              <a:solidFill>
                <a:srgbClr val="000000"/>
              </a:solidFill>
              <a:latin typeface="Arial"/>
              <a:ea typeface="Arial"/>
              <a:cs typeface="Arial"/>
              <a:sym typeface="Arial"/>
            </a:endParaRPr>
          </a:p>
        </p:txBody>
      </p:sp>
      <p:sp>
        <p:nvSpPr>
          <p:cNvPr id="728" name="Google Shape;728;p1"/>
          <p:cNvSpPr txBox="1"/>
          <p:nvPr/>
        </p:nvSpPr>
        <p:spPr>
          <a:xfrm>
            <a:off x="484799" y="5284239"/>
            <a:ext cx="1585595" cy="23939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3B4043"/>
                </a:solidFill>
                <a:latin typeface="Arial"/>
                <a:ea typeface="Arial"/>
                <a:cs typeface="Arial"/>
                <a:sym typeface="Arial"/>
              </a:rPr>
              <a:t>Join Zoom Meeting:</a:t>
            </a:r>
            <a:endParaRPr sz="1400" b="0" i="0" u="none" strike="noStrike" cap="none">
              <a:solidFill>
                <a:srgbClr val="000000"/>
              </a:solidFill>
              <a:latin typeface="Arial"/>
              <a:ea typeface="Arial"/>
              <a:cs typeface="Arial"/>
              <a:sym typeface="Arial"/>
            </a:endParaRPr>
          </a:p>
        </p:txBody>
      </p:sp>
      <p:sp>
        <p:nvSpPr>
          <p:cNvPr id="729" name="Google Shape;729;p1"/>
          <p:cNvSpPr txBox="1"/>
          <p:nvPr/>
        </p:nvSpPr>
        <p:spPr>
          <a:xfrm>
            <a:off x="497500" y="5530126"/>
            <a:ext cx="9486600" cy="215400"/>
          </a:xfrm>
          <a:prstGeom prst="rect">
            <a:avLst/>
          </a:prstGeom>
          <a:solidFill>
            <a:srgbClr val="FFFFFF"/>
          </a:solidFill>
          <a:ln>
            <a:noFill/>
          </a:ln>
        </p:spPr>
        <p:txBody>
          <a:bodyPr spcFirstLastPara="1" wrap="square" lIns="0" tIns="0" rIns="0" bIns="0" anchor="t" anchorCtr="0">
            <a:spAutoFit/>
          </a:bodyPr>
          <a:lstStyle/>
          <a:p>
            <a:pPr marL="0" marR="0" lvl="0" indent="0" algn="l" rtl="0">
              <a:lnSpc>
                <a:spcPct val="109285"/>
              </a:lnSpc>
              <a:spcBef>
                <a:spcPts val="0"/>
              </a:spcBef>
              <a:spcAft>
                <a:spcPts val="0"/>
              </a:spcAft>
              <a:buClr>
                <a:srgbClr val="000000"/>
              </a:buClr>
              <a:buSzPts val="1400"/>
              <a:buFont typeface="Arial"/>
              <a:buNone/>
            </a:pPr>
            <a:r>
              <a:rPr lang="en-US" sz="1400" b="0" i="0" u="sng" strike="noStrike" cap="none">
                <a:solidFill>
                  <a:srgbClr val="1A73E8"/>
                </a:solidFill>
                <a:latin typeface="Arial"/>
                <a:ea typeface="Arial"/>
                <a:cs typeface="Arial"/>
                <a:sym typeface="Arial"/>
                <a:hlinkClick r:id="rId3">
                  <a:extLst>
                    <a:ext uri="{A12FA001-AC4F-418D-AE19-62706E023703}">
                      <ahyp:hlinkClr xmlns:ahyp="http://schemas.microsoft.com/office/drawing/2018/hyperlinkcolor" val="tx"/>
                    </a:ext>
                  </a:extLst>
                </a:hlinkClick>
              </a:rPr>
              <a:t>https://us06web.zoom.us/j/4107642605?pwd=MmVwREVMbFFYUzlCeWpJcFFZYWF5UT09&amp;omn=85973965350</a:t>
            </a:r>
            <a:endParaRPr sz="1400" b="0" i="0" u="none" strike="noStrike" cap="none">
              <a:solidFill>
                <a:srgbClr val="000000"/>
              </a:solidFill>
              <a:latin typeface="Arial"/>
              <a:ea typeface="Arial"/>
              <a:cs typeface="Arial"/>
              <a:sym typeface="Arial"/>
            </a:endParaRPr>
          </a:p>
        </p:txBody>
      </p:sp>
      <p:sp>
        <p:nvSpPr>
          <p:cNvPr id="730" name="Google Shape;730;p1"/>
          <p:cNvSpPr txBox="1"/>
          <p:nvPr/>
        </p:nvSpPr>
        <p:spPr>
          <a:xfrm>
            <a:off x="484799" y="5924319"/>
            <a:ext cx="6658609" cy="23939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3B4043"/>
                </a:solidFill>
                <a:latin typeface="Arial"/>
                <a:ea typeface="Arial"/>
                <a:cs typeface="Arial"/>
                <a:sym typeface="Arial"/>
              </a:rPr>
              <a:t>For </a:t>
            </a:r>
            <a:r>
              <a:rPr lang="en-US" sz="1400" b="0" i="0" u="sng" strike="noStrike" cap="none">
                <a:solidFill>
                  <a:srgbClr val="3B4043"/>
                </a:solidFill>
                <a:latin typeface="Arial"/>
                <a:ea typeface="Arial"/>
                <a:cs typeface="Arial"/>
                <a:sym typeface="Arial"/>
              </a:rPr>
              <a:t>Meeting ID</a:t>
            </a:r>
            <a:r>
              <a:rPr lang="en-US" sz="1400" b="0" i="0" u="none" strike="noStrike" cap="none">
                <a:solidFill>
                  <a:srgbClr val="3B4043"/>
                </a:solidFill>
                <a:latin typeface="Arial"/>
                <a:ea typeface="Arial"/>
                <a:cs typeface="Arial"/>
                <a:sym typeface="Arial"/>
              </a:rPr>
              <a:t> and </a:t>
            </a:r>
            <a:r>
              <a:rPr lang="en-US" sz="1400" b="0" i="0" u="sng" strike="noStrike" cap="none">
                <a:solidFill>
                  <a:srgbClr val="3B4043"/>
                </a:solidFill>
                <a:latin typeface="Arial"/>
                <a:ea typeface="Arial"/>
                <a:cs typeface="Arial"/>
                <a:sym typeface="Arial"/>
              </a:rPr>
              <a:t>Passcode</a:t>
            </a:r>
            <a:r>
              <a:rPr lang="en-US" sz="1400" b="0" i="0" u="none" strike="noStrike" cap="none">
                <a:solidFill>
                  <a:srgbClr val="3B4043"/>
                </a:solidFill>
                <a:latin typeface="Arial"/>
                <a:ea typeface="Arial"/>
                <a:cs typeface="Arial"/>
                <a:sym typeface="Arial"/>
              </a:rPr>
              <a:t> please contact Curtis Wills: </a:t>
            </a:r>
            <a:r>
              <a:rPr lang="en-US" sz="1400" b="0" i="0" u="sng" strike="noStrike" cap="none">
                <a:solidFill>
                  <a:srgbClr val="3B4043"/>
                </a:solidFill>
                <a:latin typeface="Arial"/>
                <a:ea typeface="Arial"/>
                <a:cs typeface="Arial"/>
                <a:sym typeface="Arial"/>
                <a:hlinkClick r:id="rId4">
                  <a:extLst>
                    <a:ext uri="{A12FA001-AC4F-418D-AE19-62706E023703}">
                      <ahyp:hlinkClr xmlns:ahyp="http://schemas.microsoft.com/office/drawing/2018/hyperlinkcolor" val="tx"/>
                    </a:ext>
                  </a:extLst>
                </a:hlinkClick>
              </a:rPr>
              <a:t>curtis.wills@maryland.gov</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2"/>
          <p:cNvSpPr txBox="1"/>
          <p:nvPr/>
        </p:nvSpPr>
        <p:spPr>
          <a:xfrm>
            <a:off x="1131046" y="974982"/>
            <a:ext cx="6356400" cy="4708971"/>
          </a:xfrm>
          <a:prstGeom prst="rect">
            <a:avLst/>
          </a:prstGeom>
          <a:noFill/>
          <a:ln>
            <a:noFill/>
          </a:ln>
        </p:spPr>
        <p:txBody>
          <a:bodyPr spcFirstLastPara="1" wrap="square" lIns="0" tIns="153025" rIns="0" bIns="0" anchor="t" anchorCtr="0">
            <a:spAutoFit/>
          </a:bodyPr>
          <a:lstStyle/>
          <a:p>
            <a:pPr marL="388620" marR="0" lvl="0" indent="-375920" algn="l" rtl="0">
              <a:lnSpc>
                <a:spcPct val="100000"/>
              </a:lnSpc>
              <a:spcBef>
                <a:spcPts val="0"/>
              </a:spcBef>
              <a:spcAft>
                <a:spcPts val="0"/>
              </a:spcAft>
              <a:buClr>
                <a:srgbClr val="003888"/>
              </a:buClr>
              <a:buSzPts val="2600"/>
              <a:buFont typeface="Arial"/>
              <a:buChar char="•"/>
            </a:pPr>
            <a:r>
              <a:rPr lang="en-US" sz="2200" b="0" i="0" u="none" strike="noStrike" cap="none">
                <a:solidFill>
                  <a:srgbClr val="003888"/>
                </a:solidFill>
                <a:latin typeface="Arial"/>
                <a:ea typeface="Arial"/>
                <a:cs typeface="Arial"/>
                <a:sym typeface="Arial"/>
              </a:rPr>
              <a:t>WHY?</a:t>
            </a:r>
            <a:endParaRPr sz="2200" b="0" i="0" u="none" strike="noStrike" cap="none">
              <a:solidFill>
                <a:srgbClr val="000000"/>
              </a:solidFill>
              <a:latin typeface="Arial"/>
              <a:ea typeface="Arial"/>
              <a:cs typeface="Arial"/>
              <a:sym typeface="Arial"/>
            </a:endParaRPr>
          </a:p>
          <a:p>
            <a:pPr marL="845819" marR="5080" lvl="1" indent="-352425" algn="l" rtl="0">
              <a:lnSpc>
                <a:spcPct val="114399"/>
              </a:lnSpc>
              <a:spcBef>
                <a:spcPts val="1050"/>
              </a:spcBef>
              <a:spcAft>
                <a:spcPts val="0"/>
              </a:spcAft>
              <a:buClr>
                <a:srgbClr val="0066CC"/>
              </a:buClr>
              <a:buSzPts val="2100"/>
              <a:buFont typeface="Arial"/>
              <a:buChar char="•"/>
            </a:pPr>
            <a:r>
              <a:rPr lang="en-US" sz="1800" b="0" i="0" u="none" strike="noStrike" cap="none">
                <a:solidFill>
                  <a:srgbClr val="0066CC"/>
                </a:solidFill>
                <a:latin typeface="Arial"/>
                <a:ea typeface="Arial"/>
                <a:cs typeface="Arial"/>
                <a:sym typeface="Arial"/>
              </a:rPr>
              <a:t>Open and ongoing communication between HSCRC &amp; industry</a:t>
            </a:r>
            <a:endParaRPr sz="1800" b="0" i="0" u="none" strike="noStrike" cap="none">
              <a:solidFill>
                <a:srgbClr val="000000"/>
              </a:solidFill>
              <a:latin typeface="Arial"/>
              <a:ea typeface="Arial"/>
              <a:cs typeface="Arial"/>
              <a:sym typeface="Arial"/>
            </a:endParaRPr>
          </a:p>
          <a:p>
            <a:pPr marL="845819" marR="80010" lvl="1" indent="-352425" algn="l" rtl="0">
              <a:lnSpc>
                <a:spcPct val="113900"/>
              </a:lnSpc>
              <a:spcBef>
                <a:spcPts val="994"/>
              </a:spcBef>
              <a:spcAft>
                <a:spcPts val="0"/>
              </a:spcAft>
              <a:buClr>
                <a:srgbClr val="0066CC"/>
              </a:buClr>
              <a:buSzPts val="2100"/>
              <a:buFont typeface="Arial"/>
              <a:buChar char="•"/>
            </a:pPr>
            <a:r>
              <a:rPr lang="en-US" sz="1800" b="0" i="0" u="none" strike="noStrike" cap="none">
                <a:solidFill>
                  <a:srgbClr val="0066CC"/>
                </a:solidFill>
                <a:latin typeface="Arial"/>
                <a:ea typeface="Arial"/>
                <a:cs typeface="Arial"/>
                <a:sym typeface="Arial"/>
              </a:rPr>
              <a:t>Forum to ask questions about submitted hospital data (case mix, financial, and supplemental)</a:t>
            </a:r>
            <a:endParaRPr sz="1800" b="0" i="0" u="none" strike="noStrike" cap="none">
              <a:solidFill>
                <a:srgbClr val="000000"/>
              </a:solidFill>
              <a:latin typeface="Arial"/>
              <a:ea typeface="Arial"/>
              <a:cs typeface="Arial"/>
              <a:sym typeface="Arial"/>
            </a:endParaRPr>
          </a:p>
          <a:p>
            <a:pPr marL="845819" marR="0" lvl="1" indent="-351790" algn="l" rtl="0">
              <a:lnSpc>
                <a:spcPct val="100000"/>
              </a:lnSpc>
              <a:spcBef>
                <a:spcPts val="1305"/>
              </a:spcBef>
              <a:spcAft>
                <a:spcPts val="0"/>
              </a:spcAft>
              <a:buClr>
                <a:srgbClr val="0066CC"/>
              </a:buClr>
              <a:buSzPts val="2100"/>
              <a:buFont typeface="Arial"/>
              <a:buChar char="•"/>
            </a:pPr>
            <a:r>
              <a:rPr lang="en-US" sz="1800" b="0" i="0" u="none" strike="noStrike" cap="none">
                <a:solidFill>
                  <a:srgbClr val="0066CC"/>
                </a:solidFill>
                <a:latin typeface="Arial"/>
                <a:ea typeface="Arial"/>
                <a:cs typeface="Arial"/>
                <a:sym typeface="Arial"/>
              </a:rPr>
              <a:t>Sharing of best practices</a:t>
            </a:r>
            <a:endParaRPr sz="1800" b="0" i="0" u="none" strike="noStrike" cap="none">
              <a:solidFill>
                <a:srgbClr val="000000"/>
              </a:solidFill>
              <a:latin typeface="Arial"/>
              <a:ea typeface="Arial"/>
              <a:cs typeface="Arial"/>
              <a:sym typeface="Arial"/>
            </a:endParaRPr>
          </a:p>
          <a:p>
            <a:pPr marL="388620" marR="0" lvl="0" indent="-353695" algn="l" rtl="0">
              <a:lnSpc>
                <a:spcPct val="100000"/>
              </a:lnSpc>
              <a:spcBef>
                <a:spcPts val="1320"/>
              </a:spcBef>
              <a:spcAft>
                <a:spcPts val="0"/>
              </a:spcAft>
              <a:buClr>
                <a:srgbClr val="003888"/>
              </a:buClr>
              <a:buSzPts val="2100"/>
              <a:buFont typeface="Arial"/>
              <a:buChar char="•"/>
            </a:pPr>
            <a:r>
              <a:rPr lang="en-US" sz="2200" b="0" i="0" u="none" strike="noStrike" cap="none">
                <a:solidFill>
                  <a:srgbClr val="003888"/>
                </a:solidFill>
                <a:latin typeface="Arial"/>
                <a:ea typeface="Arial"/>
                <a:cs typeface="Arial"/>
                <a:sym typeface="Arial"/>
              </a:rPr>
              <a:t>WHEN?</a:t>
            </a:r>
            <a:endParaRPr sz="2200" b="0" i="0" u="none" strike="noStrike" cap="none">
              <a:solidFill>
                <a:srgbClr val="000000"/>
              </a:solidFill>
              <a:latin typeface="Arial"/>
              <a:ea typeface="Arial"/>
              <a:cs typeface="Arial"/>
              <a:sym typeface="Arial"/>
            </a:endParaRPr>
          </a:p>
          <a:p>
            <a:pPr marL="845819" marR="0" lvl="1" indent="-351790" algn="l" rtl="0">
              <a:lnSpc>
                <a:spcPct val="100000"/>
              </a:lnSpc>
              <a:spcBef>
                <a:spcPts val="1360"/>
              </a:spcBef>
              <a:spcAft>
                <a:spcPts val="0"/>
              </a:spcAft>
              <a:buClr>
                <a:srgbClr val="0066CC"/>
              </a:buClr>
              <a:buSzPts val="2100"/>
              <a:buFont typeface="Arial"/>
              <a:buChar char="•"/>
            </a:pPr>
            <a:r>
              <a:rPr lang="en-US" sz="1800" b="0" i="0" u="none" strike="noStrike" cap="none">
                <a:solidFill>
                  <a:srgbClr val="0066CC"/>
                </a:solidFill>
                <a:latin typeface="Arial"/>
                <a:ea typeface="Arial"/>
                <a:cs typeface="Arial"/>
                <a:sym typeface="Arial"/>
              </a:rPr>
              <a:t>10:00 am</a:t>
            </a:r>
            <a:endParaRPr sz="1800" b="0" i="0" u="none" strike="noStrike" cap="none">
              <a:solidFill>
                <a:srgbClr val="000000"/>
              </a:solidFill>
              <a:latin typeface="Arial"/>
              <a:ea typeface="Arial"/>
              <a:cs typeface="Arial"/>
              <a:sym typeface="Arial"/>
            </a:endParaRPr>
          </a:p>
          <a:p>
            <a:pPr marL="388620" marR="0" lvl="0" indent="-368935" algn="l" rtl="0">
              <a:lnSpc>
                <a:spcPct val="100000"/>
              </a:lnSpc>
              <a:spcBef>
                <a:spcPts val="1300"/>
              </a:spcBef>
              <a:spcAft>
                <a:spcPts val="0"/>
              </a:spcAft>
              <a:buClr>
                <a:srgbClr val="003888"/>
              </a:buClr>
              <a:buSzPts val="2200"/>
              <a:buFont typeface="Arial"/>
              <a:buChar char="•"/>
            </a:pPr>
            <a:r>
              <a:rPr lang="en-US" sz="2200" b="0" i="0" u="none" strike="noStrike" cap="none">
                <a:solidFill>
                  <a:srgbClr val="003888"/>
                </a:solidFill>
                <a:latin typeface="Arial"/>
                <a:ea typeface="Arial"/>
                <a:cs typeface="Arial"/>
                <a:sym typeface="Arial"/>
              </a:rPr>
              <a:t>WHERE?</a:t>
            </a:r>
            <a:endParaRPr sz="2200" b="0" i="0" u="none" strike="noStrike" cap="none">
              <a:solidFill>
                <a:srgbClr val="000000"/>
              </a:solidFill>
              <a:latin typeface="Arial"/>
              <a:ea typeface="Arial"/>
              <a:cs typeface="Arial"/>
              <a:sym typeface="Arial"/>
            </a:endParaRPr>
          </a:p>
          <a:p>
            <a:pPr marL="845819" marR="285750" lvl="1" indent="-352425" algn="l" rtl="0">
              <a:lnSpc>
                <a:spcPct val="113900"/>
              </a:lnSpc>
              <a:spcBef>
                <a:spcPts val="1060"/>
              </a:spcBef>
              <a:spcAft>
                <a:spcPts val="0"/>
              </a:spcAft>
              <a:buClr>
                <a:srgbClr val="0066CC"/>
              </a:buClr>
              <a:buSzPts val="2100"/>
              <a:buFont typeface="Arial"/>
              <a:buChar char="•"/>
            </a:pPr>
            <a:r>
              <a:rPr lang="en-US" sz="1800" b="0" i="0" u="none" strike="noStrike" cap="none">
                <a:solidFill>
                  <a:srgbClr val="0066CC"/>
                </a:solidFill>
                <a:latin typeface="Arial"/>
                <a:ea typeface="Arial"/>
                <a:cs typeface="Arial"/>
                <a:sym typeface="Arial"/>
              </a:rPr>
              <a:t>via Webinar (link is posted on our website 2 months before the next meeting)</a:t>
            </a:r>
            <a:endParaRPr sz="1800" b="0" i="0" u="none" strike="noStrike" cap="none">
              <a:solidFill>
                <a:srgbClr val="000000"/>
              </a:solidFill>
              <a:latin typeface="Arial"/>
              <a:ea typeface="Arial"/>
              <a:cs typeface="Arial"/>
              <a:sym typeface="Arial"/>
            </a:endParaRPr>
          </a:p>
        </p:txBody>
      </p:sp>
      <p:sp>
        <p:nvSpPr>
          <p:cNvPr id="736" name="Google Shape;736;p2"/>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a:t>
            </a:fld>
            <a:endParaRPr/>
          </a:p>
        </p:txBody>
      </p:sp>
      <p:sp>
        <p:nvSpPr>
          <p:cNvPr id="737" name="Google Shape;737;p2"/>
          <p:cNvSpPr txBox="1">
            <a:spLocks noGrp="1"/>
          </p:cNvSpPr>
          <p:nvPr>
            <p:ph type="title"/>
          </p:nvPr>
        </p:nvSpPr>
        <p:spPr>
          <a:xfrm>
            <a:off x="852549" y="69580"/>
            <a:ext cx="10486900" cy="818515"/>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Why, When, Where</a:t>
            </a:r>
            <a:endParaRPr/>
          </a:p>
        </p:txBody>
      </p:sp>
      <p:graphicFrame>
        <p:nvGraphicFramePr>
          <p:cNvPr id="738" name="Google Shape;738;p2"/>
          <p:cNvGraphicFramePr/>
          <p:nvPr/>
        </p:nvGraphicFramePr>
        <p:xfrm>
          <a:off x="8397411" y="2123507"/>
          <a:ext cx="2543800" cy="2148875"/>
        </p:xfrm>
        <a:graphic>
          <a:graphicData uri="http://schemas.openxmlformats.org/drawingml/2006/table">
            <a:tbl>
              <a:tblPr firstRow="1" bandRow="1">
                <a:noFill/>
                <a:tableStyleId>{91BA2186-3D90-43D8-ACB2-34B6D1F70699}</a:tableStyleId>
              </a:tblPr>
              <a:tblGrid>
                <a:gridCol w="2543800">
                  <a:extLst>
                    <a:ext uri="{9D8B030D-6E8A-4147-A177-3AD203B41FA5}">
                      <a16:colId xmlns:a16="http://schemas.microsoft.com/office/drawing/2014/main" val="20000"/>
                    </a:ext>
                  </a:extLst>
                </a:gridCol>
              </a:tblGrid>
              <a:tr h="512450">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solidFill>
                            <a:srgbClr val="003888"/>
                          </a:solidFill>
                          <a:latin typeface="Arial"/>
                          <a:ea typeface="Arial"/>
                          <a:cs typeface="Arial"/>
                          <a:sym typeface="Arial"/>
                        </a:rPr>
                        <a:t>FY 2027 Dates</a:t>
                      </a:r>
                      <a:endParaRPr sz="1900" u="none" strike="noStrike" cap="none">
                        <a:latin typeface="Arial"/>
                        <a:ea typeface="Arial"/>
                        <a:cs typeface="Arial"/>
                        <a:sym typeface="Arial"/>
                      </a:endParaRPr>
                    </a:p>
                  </a:txBody>
                  <a:tcPr marL="0" marR="0" marT="965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545475">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solidFill>
                            <a:srgbClr val="006FC0"/>
                          </a:solidFill>
                          <a:latin typeface="Arial"/>
                          <a:ea typeface="Arial"/>
                          <a:cs typeface="Arial"/>
                          <a:sym typeface="Arial"/>
                        </a:rPr>
                        <a:t>December 11, 2026</a:t>
                      </a:r>
                      <a:endParaRPr sz="1900" b="1" u="none" strike="noStrike" cap="none">
                        <a:solidFill>
                          <a:srgbClr val="006FC0"/>
                        </a:solidFill>
                        <a:latin typeface="Arial"/>
                        <a:ea typeface="Arial"/>
                        <a:cs typeface="Arial"/>
                        <a:sym typeface="Arial"/>
                      </a:endParaRPr>
                    </a:p>
                  </a:txBody>
                  <a:tcPr marL="0" marR="0" marT="965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545475">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solidFill>
                            <a:srgbClr val="006FC0"/>
                          </a:solidFill>
                          <a:latin typeface="Arial"/>
                          <a:ea typeface="Arial"/>
                          <a:cs typeface="Arial"/>
                          <a:sym typeface="Arial"/>
                        </a:rPr>
                        <a:t>March 12, 2027</a:t>
                      </a:r>
                      <a:endParaRPr sz="1900" b="1" u="none" strike="noStrike" cap="none">
                        <a:solidFill>
                          <a:srgbClr val="006FC0"/>
                        </a:solidFill>
                        <a:latin typeface="Arial"/>
                        <a:ea typeface="Arial"/>
                        <a:cs typeface="Arial"/>
                        <a:sym typeface="Arial"/>
                      </a:endParaRPr>
                    </a:p>
                  </a:txBody>
                  <a:tcPr marL="0" marR="0" marT="965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545475">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solidFill>
                            <a:srgbClr val="006FC0"/>
                          </a:solidFill>
                          <a:latin typeface="Arial"/>
                          <a:ea typeface="Arial"/>
                          <a:cs typeface="Arial"/>
                          <a:sym typeface="Arial"/>
                        </a:rPr>
                        <a:t>June 11, 2027 </a:t>
                      </a:r>
                      <a:endParaRPr sz="1900" b="1" u="none" strike="noStrike" cap="none">
                        <a:solidFill>
                          <a:srgbClr val="006FC0"/>
                        </a:solidFill>
                        <a:latin typeface="Arial"/>
                        <a:ea typeface="Arial"/>
                        <a:cs typeface="Arial"/>
                        <a:sym typeface="Arial"/>
                      </a:endParaRPr>
                    </a:p>
                  </a:txBody>
                  <a:tcPr marL="0" marR="0" marT="965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3"/>
          <p:cNvSpPr txBox="1"/>
          <p:nvPr/>
        </p:nvSpPr>
        <p:spPr>
          <a:xfrm>
            <a:off x="1133224" y="888095"/>
            <a:ext cx="4677300" cy="3592200"/>
          </a:xfrm>
          <a:prstGeom prst="rect">
            <a:avLst/>
          </a:prstGeom>
          <a:noFill/>
          <a:ln>
            <a:noFill/>
          </a:ln>
        </p:spPr>
        <p:txBody>
          <a:bodyPr spcFirstLastPara="1" wrap="square" lIns="0" tIns="625" rIns="0" bIns="0" anchor="t" anchorCtr="0">
            <a:spAutoFit/>
          </a:bodyPr>
          <a:lstStyle/>
          <a:p>
            <a:pPr marL="444500" marR="450110" lvl="0" indent="-342900" algn="l" rtl="0">
              <a:lnSpc>
                <a:spcPct val="100000"/>
              </a:lnSpc>
              <a:spcBef>
                <a:spcPts val="0"/>
              </a:spcBef>
              <a:spcAft>
                <a:spcPts val="0"/>
              </a:spcAft>
              <a:buClr>
                <a:srgbClr val="0942A1"/>
              </a:buClr>
              <a:buSzPts val="2000"/>
              <a:buFont typeface="Arial"/>
              <a:buChar char="•"/>
            </a:pPr>
            <a:r>
              <a:rPr lang="en-US" sz="2000" b="0" i="0" u="none" strike="noStrike" cap="none">
                <a:solidFill>
                  <a:srgbClr val="003888"/>
                </a:solidFill>
                <a:latin typeface="Arial"/>
                <a:ea typeface="Arial"/>
                <a:cs typeface="Arial"/>
                <a:sym typeface="Arial"/>
              </a:rPr>
              <a:t>Reminders (Curtis)</a:t>
            </a:r>
            <a:endParaRPr sz="1400" b="0" i="0" u="none" strike="noStrike" cap="none">
              <a:solidFill>
                <a:srgbClr val="000000"/>
              </a:solidFill>
              <a:latin typeface="Arial"/>
              <a:ea typeface="Arial"/>
              <a:cs typeface="Arial"/>
              <a:sym typeface="Arial"/>
            </a:endParaRPr>
          </a:p>
          <a:p>
            <a:pPr marL="444500" marR="450110" lvl="0" indent="-342900" algn="l" rtl="0">
              <a:lnSpc>
                <a:spcPct val="100000"/>
              </a:lnSpc>
              <a:spcBef>
                <a:spcPts val="800"/>
              </a:spcBef>
              <a:spcAft>
                <a:spcPts val="0"/>
              </a:spcAft>
              <a:buClr>
                <a:srgbClr val="0942A1"/>
              </a:buClr>
              <a:buSzPts val="2000"/>
              <a:buFont typeface="Arial"/>
              <a:buChar char="•"/>
            </a:pPr>
            <a:r>
              <a:rPr lang="en-US" sz="2000" b="0" i="0" u="none" strike="noStrike" cap="none">
                <a:solidFill>
                  <a:srgbClr val="003888"/>
                </a:solidFill>
                <a:latin typeface="Arial"/>
                <a:ea typeface="Arial"/>
                <a:cs typeface="Arial"/>
                <a:sym typeface="Arial"/>
              </a:rPr>
              <a:t>Financial Data Update (Karen)</a:t>
            </a:r>
            <a:endParaRPr sz="2000" b="0" i="0" u="none" strike="noStrike" cap="none">
              <a:solidFill>
                <a:srgbClr val="003888"/>
              </a:solidFill>
              <a:latin typeface="Arial"/>
              <a:ea typeface="Arial"/>
              <a:cs typeface="Arial"/>
              <a:sym typeface="Arial"/>
            </a:endParaRPr>
          </a:p>
          <a:p>
            <a:pPr marL="457200" marR="784860" lvl="0" indent="-355600" algn="l" rtl="0">
              <a:spcBef>
                <a:spcPts val="800"/>
              </a:spcBef>
              <a:spcAft>
                <a:spcPts val="0"/>
              </a:spcAft>
              <a:buClr>
                <a:srgbClr val="003888"/>
              </a:buClr>
              <a:buSzPts val="2000"/>
              <a:buChar char="•"/>
            </a:pPr>
            <a:r>
              <a:rPr lang="en-US" sz="2000">
                <a:solidFill>
                  <a:srgbClr val="003888"/>
                </a:solidFill>
              </a:rPr>
              <a:t>Data Processing Update (Shivani Bhatt, hMetrix/Burton Policy)</a:t>
            </a:r>
            <a:endParaRPr sz="2000">
              <a:solidFill>
                <a:schemeClr val="dk1"/>
              </a:solidFill>
            </a:endParaRPr>
          </a:p>
          <a:p>
            <a:pPr marL="457200" marR="784860" lvl="0" indent="-355600" algn="l" rtl="0">
              <a:spcBef>
                <a:spcPts val="800"/>
              </a:spcBef>
              <a:spcAft>
                <a:spcPts val="0"/>
              </a:spcAft>
              <a:buClr>
                <a:srgbClr val="003888"/>
              </a:buClr>
              <a:buSzPts val="2000"/>
              <a:buChar char="•"/>
            </a:pPr>
            <a:r>
              <a:rPr lang="en-US" sz="2000">
                <a:solidFill>
                  <a:srgbClr val="003888"/>
                </a:solidFill>
              </a:rPr>
              <a:t>Case Mix Audit Update (Brenda Watson, Commence)</a:t>
            </a:r>
            <a:endParaRPr>
              <a:solidFill>
                <a:schemeClr val="dk1"/>
              </a:solidFill>
            </a:endParaRPr>
          </a:p>
          <a:p>
            <a:pPr marL="457200" marR="784860" lvl="0" indent="-355600" algn="l" rtl="0">
              <a:spcBef>
                <a:spcPts val="800"/>
              </a:spcBef>
              <a:spcAft>
                <a:spcPts val="0"/>
              </a:spcAft>
              <a:buClr>
                <a:srgbClr val="003888"/>
              </a:buClr>
              <a:buSzPts val="2000"/>
              <a:buChar char="•"/>
            </a:pPr>
            <a:r>
              <a:rPr lang="en-US" sz="2000">
                <a:solidFill>
                  <a:srgbClr val="003888"/>
                </a:solidFill>
              </a:rPr>
              <a:t>Upcoming Workgroups and Next Meeting (Curtis)</a:t>
            </a:r>
            <a:endParaRPr sz="2000">
              <a:solidFill>
                <a:srgbClr val="003888"/>
              </a:solidFill>
            </a:endParaRPr>
          </a:p>
          <a:p>
            <a:pPr marL="457200" marR="450110" lvl="0" indent="0" algn="l" rtl="0">
              <a:lnSpc>
                <a:spcPct val="100000"/>
              </a:lnSpc>
              <a:spcBef>
                <a:spcPts val="800"/>
              </a:spcBef>
              <a:spcAft>
                <a:spcPts val="800"/>
              </a:spcAft>
              <a:buNone/>
            </a:pPr>
            <a:endParaRPr sz="2000" b="0" i="0" u="none" strike="noStrike" cap="none">
              <a:solidFill>
                <a:srgbClr val="003888"/>
              </a:solidFill>
              <a:latin typeface="Arial"/>
              <a:ea typeface="Arial"/>
              <a:cs typeface="Arial"/>
              <a:sym typeface="Arial"/>
            </a:endParaRPr>
          </a:p>
        </p:txBody>
      </p:sp>
      <p:sp>
        <p:nvSpPr>
          <p:cNvPr id="744" name="Google Shape;744;p3"/>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a:t>
            </a:fld>
            <a:endParaRPr/>
          </a:p>
        </p:txBody>
      </p:sp>
      <p:sp>
        <p:nvSpPr>
          <p:cNvPr id="745" name="Google Shape;745;p3"/>
          <p:cNvSpPr txBox="1"/>
          <p:nvPr/>
        </p:nvSpPr>
        <p:spPr>
          <a:xfrm>
            <a:off x="5889349" y="888095"/>
            <a:ext cx="5450100" cy="1296300"/>
          </a:xfrm>
          <a:prstGeom prst="rect">
            <a:avLst/>
          </a:prstGeom>
          <a:noFill/>
          <a:ln>
            <a:noFill/>
          </a:ln>
        </p:spPr>
        <p:txBody>
          <a:bodyPr spcFirstLastPara="1" wrap="square" lIns="0" tIns="12050" rIns="0" bIns="0" anchor="t" anchorCtr="0">
            <a:spAutoFit/>
          </a:bodyPr>
          <a:lstStyle/>
          <a:p>
            <a:pPr marL="457200" marR="784860" lvl="0" indent="0" algn="l" rtl="0">
              <a:lnSpc>
                <a:spcPct val="100000"/>
              </a:lnSpc>
              <a:spcBef>
                <a:spcPts val="800"/>
              </a:spcBef>
              <a:spcAft>
                <a:spcPts val="0"/>
              </a:spcAft>
              <a:buNone/>
            </a:pPr>
            <a:endParaRPr sz="2000" b="0" i="0" u="none" strike="noStrike" cap="none">
              <a:solidFill>
                <a:srgbClr val="003888"/>
              </a:solidFill>
              <a:latin typeface="Arial"/>
              <a:ea typeface="Arial"/>
              <a:cs typeface="Arial"/>
              <a:sym typeface="Arial"/>
            </a:endParaRPr>
          </a:p>
          <a:p>
            <a:pPr marL="0" marR="5080" lvl="0" indent="0" algn="l" rtl="0">
              <a:lnSpc>
                <a:spcPct val="100000"/>
              </a:lnSpc>
              <a:spcBef>
                <a:spcPts val="1805"/>
              </a:spcBef>
              <a:spcAft>
                <a:spcPts val="0"/>
              </a:spcAft>
              <a:buClr>
                <a:srgbClr val="000000"/>
              </a:buClr>
              <a:buSzPts val="2000"/>
              <a:buFont typeface="Arial"/>
              <a:buNone/>
            </a:pPr>
            <a:endParaRPr sz="2000" b="0" i="0" u="none" strike="noStrike" cap="none">
              <a:solidFill>
                <a:srgbClr val="003888"/>
              </a:solidFill>
              <a:latin typeface="Arial"/>
              <a:ea typeface="Arial"/>
              <a:cs typeface="Arial"/>
              <a:sym typeface="Arial"/>
            </a:endParaRPr>
          </a:p>
          <a:p>
            <a:pPr marL="0" marR="5080" lvl="0" indent="0" algn="l" rtl="0">
              <a:lnSpc>
                <a:spcPct val="100000"/>
              </a:lnSpc>
              <a:spcBef>
                <a:spcPts val="1005"/>
              </a:spcBef>
              <a:spcAft>
                <a:spcPts val="0"/>
              </a:spcAft>
              <a:buClr>
                <a:srgbClr val="000000"/>
              </a:buClr>
              <a:buSzPts val="2000"/>
              <a:buFont typeface="Arial"/>
              <a:buNone/>
            </a:pPr>
            <a:endParaRPr sz="2000" b="0" i="0" u="none" strike="noStrike" cap="none">
              <a:solidFill>
                <a:srgbClr val="003888"/>
              </a:solidFill>
              <a:latin typeface="Arial"/>
              <a:ea typeface="Arial"/>
              <a:cs typeface="Arial"/>
              <a:sym typeface="Arial"/>
            </a:endParaRPr>
          </a:p>
        </p:txBody>
      </p:sp>
      <p:sp>
        <p:nvSpPr>
          <p:cNvPr id="746" name="Google Shape;746;p3"/>
          <p:cNvSpPr txBox="1">
            <a:spLocks noGrp="1"/>
          </p:cNvSpPr>
          <p:nvPr>
            <p:ph type="title"/>
          </p:nvPr>
        </p:nvSpPr>
        <p:spPr>
          <a:xfrm>
            <a:off x="852549" y="69580"/>
            <a:ext cx="10486900" cy="818515"/>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Agenda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g3e80b10d6e6_1_4"/>
          <p:cNvSpPr txBox="1">
            <a:spLocks noGrp="1"/>
          </p:cNvSpPr>
          <p:nvPr>
            <p:ph type="title"/>
          </p:nvPr>
        </p:nvSpPr>
        <p:spPr>
          <a:xfrm>
            <a:off x="9577137" y="2108578"/>
            <a:ext cx="1988700" cy="5061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Reminders</a:t>
            </a:r>
            <a:endParaRPr sz="3200"/>
          </a:p>
        </p:txBody>
      </p:sp>
      <p:sp>
        <p:nvSpPr>
          <p:cNvPr id="752" name="Google Shape;752;g3e80b10d6e6_1_4"/>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4"/>
          <p:cNvSpPr txBox="1">
            <a:spLocks noGrp="1"/>
          </p:cNvSpPr>
          <p:nvPr>
            <p:ph type="title"/>
          </p:nvPr>
        </p:nvSpPr>
        <p:spPr>
          <a:xfrm>
            <a:off x="852549" y="69580"/>
            <a:ext cx="10486900" cy="818515"/>
          </a:xfrm>
          <a:prstGeom prst="rect">
            <a:avLst/>
          </a:prstGeom>
          <a:noFill/>
          <a:ln>
            <a:noFill/>
          </a:ln>
        </p:spPr>
        <p:txBody>
          <a:bodyPr spcFirstLastPara="1" wrap="square" lIns="0" tIns="313300" rIns="0" bIns="0" anchor="t" anchorCtr="0">
            <a:spAutoFit/>
          </a:bodyPr>
          <a:lstStyle/>
          <a:p>
            <a:pPr marL="210820" lvl="0" indent="0" algn="l" rtl="0">
              <a:lnSpc>
                <a:spcPct val="100000"/>
              </a:lnSpc>
              <a:spcBef>
                <a:spcPts val="0"/>
              </a:spcBef>
              <a:spcAft>
                <a:spcPts val="0"/>
              </a:spcAft>
              <a:buSzPts val="1400"/>
              <a:buNone/>
            </a:pPr>
            <a:r>
              <a:rPr lang="en-US" sz="3000"/>
              <a:t>HSCRC Points of Contact for Data</a:t>
            </a:r>
            <a:endParaRPr sz="3000"/>
          </a:p>
        </p:txBody>
      </p:sp>
      <p:sp>
        <p:nvSpPr>
          <p:cNvPr id="758" name="Google Shape;758;p4"/>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5</a:t>
            </a:fld>
            <a:endParaRPr/>
          </a:p>
        </p:txBody>
      </p:sp>
      <p:graphicFrame>
        <p:nvGraphicFramePr>
          <p:cNvPr id="759" name="Google Shape;759;p4"/>
          <p:cNvGraphicFramePr/>
          <p:nvPr/>
        </p:nvGraphicFramePr>
        <p:xfrm>
          <a:off x="1541804" y="1326823"/>
          <a:ext cx="9053900" cy="3017540"/>
        </p:xfrm>
        <a:graphic>
          <a:graphicData uri="http://schemas.openxmlformats.org/drawingml/2006/table">
            <a:tbl>
              <a:tblPr firstRow="1" bandRow="1">
                <a:noFill/>
                <a:tableStyleId>{4D9202E2-70F5-401B-9F2D-DA20EC8710F6}</a:tableStyleId>
              </a:tblPr>
              <a:tblGrid>
                <a:gridCol w="4526950">
                  <a:extLst>
                    <a:ext uri="{9D8B030D-6E8A-4147-A177-3AD203B41FA5}">
                      <a16:colId xmlns:a16="http://schemas.microsoft.com/office/drawing/2014/main" val="20000"/>
                    </a:ext>
                  </a:extLst>
                </a:gridCol>
                <a:gridCol w="4526950">
                  <a:extLst>
                    <a:ext uri="{9D8B030D-6E8A-4147-A177-3AD203B41FA5}">
                      <a16:colId xmlns:a16="http://schemas.microsoft.com/office/drawing/2014/main" val="20001"/>
                    </a:ext>
                  </a:extLst>
                </a:gridCol>
              </a:tblGrid>
              <a:tr h="370850">
                <a:tc>
                  <a:txBody>
                    <a:bodyPr/>
                    <a:lstStyle/>
                    <a:p>
                      <a:pPr marL="31750" marR="0" lvl="0" indent="0" algn="l" rtl="0">
                        <a:lnSpc>
                          <a:spcPct val="100000"/>
                        </a:lnSpc>
                        <a:spcBef>
                          <a:spcPts val="0"/>
                        </a:spcBef>
                        <a:spcAft>
                          <a:spcPts val="0"/>
                        </a:spcAft>
                        <a:buClr>
                          <a:srgbClr val="000000"/>
                        </a:buClr>
                        <a:buSzPts val="2800"/>
                        <a:buFont typeface="Arial"/>
                        <a:buNone/>
                      </a:pPr>
                      <a:r>
                        <a:rPr lang="en-US" sz="2800" b="1" u="none" strike="noStrike" cap="none">
                          <a:solidFill>
                            <a:srgbClr val="0066CC"/>
                          </a:solidFill>
                        </a:rPr>
                        <a:t>Nancy Chiles Shaffer</a:t>
                      </a:r>
                      <a:endParaRPr sz="1400" u="none" strike="noStrike" cap="none"/>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Phone: (410) 764-2566</a:t>
                      </a:r>
                      <a:endParaRPr sz="1400" u="none" strike="noStrike" cap="none"/>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Email: </a:t>
                      </a:r>
                      <a:r>
                        <a:rPr lang="en-US" sz="2000" b="0" u="sng" strike="noStrike" cap="none">
                          <a:solidFill>
                            <a:schemeClr val="hlink"/>
                          </a:solidFill>
                          <a:hlinkClick r:id="rId3"/>
                        </a:rPr>
                        <a:t>nancy.shaffer@maryland.gov</a:t>
                      </a:r>
                      <a:r>
                        <a:rPr lang="en-US" sz="2000" b="0" u="none" strike="noStrike" cap="none"/>
                        <a:t> </a:t>
                      </a:r>
                      <a:endParaRPr sz="1400" u="none" strike="noStrike" cap="none"/>
                    </a:p>
                  </a:txBody>
                  <a:tcPr marL="91450" marR="91450" marT="45725" marB="45725" anchor="ctr"/>
                </a:tc>
                <a:tc>
                  <a:txBody>
                    <a:bodyPr/>
                    <a:lstStyle/>
                    <a:p>
                      <a:pPr marL="57150" marR="0" lvl="0" indent="0" algn="l" rtl="0">
                        <a:lnSpc>
                          <a:spcPct val="100000"/>
                        </a:lnSpc>
                        <a:spcBef>
                          <a:spcPts val="0"/>
                        </a:spcBef>
                        <a:spcAft>
                          <a:spcPts val="0"/>
                        </a:spcAft>
                        <a:buClr>
                          <a:srgbClr val="000000"/>
                        </a:buClr>
                        <a:buSzPts val="2800"/>
                        <a:buFont typeface="Arial"/>
                        <a:buNone/>
                      </a:pPr>
                      <a:r>
                        <a:rPr lang="en-US" sz="2800" b="1" u="none" strike="noStrike" cap="none">
                          <a:solidFill>
                            <a:srgbClr val="0066CC"/>
                          </a:solidFill>
                        </a:rPr>
                        <a:t>Andrea Strong</a:t>
                      </a:r>
                      <a:endParaRPr sz="2800" b="1" u="none" strike="noStrike" cap="none">
                        <a:solidFill>
                          <a:schemeClr val="dk1"/>
                        </a:solidFill>
                      </a:endParaRPr>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Phone: (410) 764-2571</a:t>
                      </a:r>
                      <a:endParaRPr sz="1400" u="none" strike="noStrike" cap="none"/>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Email: </a:t>
                      </a:r>
                      <a:r>
                        <a:rPr lang="en-US" sz="2000" u="sng">
                          <a:solidFill>
                            <a:schemeClr val="hlink"/>
                          </a:solidFill>
                          <a:hlinkClick r:id="rId4"/>
                        </a:rPr>
                        <a:t>andrea.strong@maryland.go</a:t>
                      </a:r>
                      <a:r>
                        <a:rPr lang="en-US" sz="2000" u="sng">
                          <a:solidFill>
                            <a:schemeClr val="hlink"/>
                          </a:solidFill>
                          <a:hlinkClick r:id="rId4"/>
                        </a:rPr>
                        <a:t>v</a:t>
                      </a:r>
                      <a:r>
                        <a:rPr lang="en-US" sz="2000"/>
                        <a:t>  </a:t>
                      </a:r>
                      <a:r>
                        <a:rPr lang="en-US" sz="2000" b="0" i="0" u="none" strike="noStrike" cap="none">
                          <a:solidFill>
                            <a:srgbClr val="000000"/>
                          </a:solidFill>
                          <a:latin typeface="Arial"/>
                          <a:ea typeface="Arial"/>
                          <a:cs typeface="Arial"/>
                          <a:sym typeface="Arial"/>
                        </a:rPr>
                        <a:t>    </a:t>
                      </a:r>
                      <a:endParaRPr sz="1400" u="none" strike="noStrike" cap="none"/>
                    </a:p>
                  </a:txBody>
                  <a:tcPr marL="91450" marR="91450" marT="45725" marB="45725" anchor="ctr"/>
                </a:tc>
                <a:extLst>
                  <a:ext uri="{0D108BD9-81ED-4DB2-BD59-A6C34878D82A}">
                    <a16:rowId xmlns:a16="http://schemas.microsoft.com/office/drawing/2014/main" val="10000"/>
                  </a:ext>
                </a:extLst>
              </a:tr>
              <a:tr h="370850">
                <a:tc>
                  <a:txBody>
                    <a:bodyPr/>
                    <a:lstStyle/>
                    <a:p>
                      <a:pPr marL="31750" marR="0" lvl="0" indent="0" algn="l" rtl="0">
                        <a:lnSpc>
                          <a:spcPct val="100000"/>
                        </a:lnSpc>
                        <a:spcBef>
                          <a:spcPts val="0"/>
                        </a:spcBef>
                        <a:spcAft>
                          <a:spcPts val="0"/>
                        </a:spcAft>
                        <a:buClr>
                          <a:srgbClr val="000000"/>
                        </a:buClr>
                        <a:buSzPts val="2800"/>
                        <a:buFont typeface="Arial"/>
                        <a:buNone/>
                      </a:pPr>
                      <a:r>
                        <a:rPr lang="en-US" sz="2800" b="1" u="none" strike="noStrike" cap="none">
                          <a:solidFill>
                            <a:srgbClr val="0066CC"/>
                          </a:solidFill>
                        </a:rPr>
                        <a:t>Curtis Wills</a:t>
                      </a:r>
                      <a:endParaRPr sz="2800" b="1" u="none" strike="noStrike" cap="none">
                        <a:solidFill>
                          <a:schemeClr val="dk1"/>
                        </a:solidFill>
                      </a:endParaRPr>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Phone: (410) 764-2594</a:t>
                      </a:r>
                      <a:endParaRPr sz="1400" u="none" strike="noStrike" cap="none"/>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Email: </a:t>
                      </a:r>
                      <a:r>
                        <a:rPr lang="en-US" sz="2000" b="0" u="sng" strike="noStrike" cap="none">
                          <a:solidFill>
                            <a:schemeClr val="hlink"/>
                          </a:solidFill>
                          <a:hlinkClick r:id="rId5"/>
                        </a:rPr>
                        <a:t>curtis.wills@maryland.gov</a:t>
                      </a:r>
                      <a:r>
                        <a:rPr lang="en-US" sz="2000" b="0" u="none" strike="noStrike" cap="none"/>
                        <a:t> </a:t>
                      </a:r>
                      <a:endParaRPr sz="1400" u="none" strike="noStrike" cap="none"/>
                    </a:p>
                  </a:txBody>
                  <a:tcPr marL="91450" marR="91450" marT="45725" marB="45725" anchor="ctr"/>
                </a:tc>
                <a:tc>
                  <a:txBody>
                    <a:bodyPr/>
                    <a:lstStyle/>
                    <a:p>
                      <a:pPr marL="31750" marR="0" lvl="0" indent="0" algn="l" rtl="0">
                        <a:lnSpc>
                          <a:spcPct val="100000"/>
                        </a:lnSpc>
                        <a:spcBef>
                          <a:spcPts val="0"/>
                        </a:spcBef>
                        <a:spcAft>
                          <a:spcPts val="0"/>
                        </a:spcAft>
                        <a:buClr>
                          <a:srgbClr val="000000"/>
                        </a:buClr>
                        <a:buSzPts val="2800"/>
                        <a:buFont typeface="Arial"/>
                        <a:buNone/>
                      </a:pPr>
                      <a:r>
                        <a:rPr lang="en-US" sz="2800" b="1" u="none" strike="noStrike" cap="none">
                          <a:solidFill>
                            <a:srgbClr val="0066CC"/>
                          </a:solidFill>
                        </a:rPr>
                        <a:t>Hannah Thurner</a:t>
                      </a:r>
                      <a:endParaRPr sz="2800" b="1" u="none" strike="noStrike" cap="none">
                        <a:solidFill>
                          <a:schemeClr val="dk1"/>
                        </a:solidFill>
                      </a:endParaRPr>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Phone: (410) 764-3371</a:t>
                      </a:r>
                      <a:endParaRPr sz="1400" u="none" strike="noStrike" cap="none"/>
                    </a:p>
                    <a:p>
                      <a:pPr marL="31750" marR="0" lvl="0" indent="0" algn="l" rtl="0">
                        <a:lnSpc>
                          <a:spcPct val="100000"/>
                        </a:lnSpc>
                        <a:spcBef>
                          <a:spcPts val="1500"/>
                        </a:spcBef>
                        <a:spcAft>
                          <a:spcPts val="0"/>
                        </a:spcAft>
                        <a:buClr>
                          <a:srgbClr val="000000"/>
                        </a:buClr>
                        <a:buSzPts val="2000"/>
                        <a:buFont typeface="Arial"/>
                        <a:buNone/>
                      </a:pPr>
                      <a:r>
                        <a:rPr lang="en-US" sz="2000" b="0" u="none" strike="noStrike" cap="none"/>
                        <a:t>Email: </a:t>
                      </a:r>
                      <a:r>
                        <a:rPr lang="en-US" sz="2000" b="0" u="sng" strike="noStrike" cap="none">
                          <a:solidFill>
                            <a:schemeClr val="hlink"/>
                          </a:solidFill>
                          <a:hlinkClick r:id="rId6"/>
                        </a:rPr>
                        <a:t>hannah.thurner@maryland.gov</a:t>
                      </a:r>
                      <a:endParaRPr sz="2000" b="0" u="none" strike="noStrike" cap="none"/>
                    </a:p>
                  </a:txBody>
                  <a:tcPr marL="91450" marR="91450" marT="45725" marB="45725" anchor="ct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4" name="Google Shape;764;p34"/>
          <p:cNvSpPr txBox="1"/>
          <p:nvPr/>
        </p:nvSpPr>
        <p:spPr>
          <a:xfrm>
            <a:off x="1152382" y="1167049"/>
            <a:ext cx="9428480" cy="3263900"/>
          </a:xfrm>
          <a:prstGeom prst="rect">
            <a:avLst/>
          </a:prstGeom>
          <a:noFill/>
          <a:ln>
            <a:noFill/>
          </a:ln>
        </p:spPr>
        <p:txBody>
          <a:bodyPr spcFirstLastPara="1" wrap="square" lIns="0" tIns="147300" rIns="0" bIns="0" anchor="t" anchorCtr="0">
            <a:spAutoFit/>
          </a:bodyPr>
          <a:lstStyle/>
          <a:p>
            <a:pPr marL="367665" marR="0" lvl="0" indent="-354965" algn="l" rtl="0">
              <a:lnSpc>
                <a:spcPct val="100000"/>
              </a:lnSpc>
              <a:spcBef>
                <a:spcPts val="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Opportunity to provide feedback on</a:t>
            </a:r>
            <a:endParaRPr sz="2400" b="0" i="0" u="none" strike="noStrike" cap="none">
              <a:solidFill>
                <a:srgbClr val="000000"/>
              </a:solidFill>
              <a:latin typeface="Arial"/>
              <a:ea typeface="Arial"/>
              <a:cs typeface="Arial"/>
              <a:sym typeface="Arial"/>
            </a:endParaRPr>
          </a:p>
          <a:p>
            <a:pPr marL="824864" marR="0" lvl="1" indent="-354964" algn="l" rtl="0">
              <a:lnSpc>
                <a:spcPct val="100000"/>
              </a:lnSpc>
              <a:spcBef>
                <a:spcPts val="894"/>
              </a:spcBef>
              <a:spcAft>
                <a:spcPts val="0"/>
              </a:spcAft>
              <a:buClr>
                <a:srgbClr val="0066CC"/>
              </a:buClr>
              <a:buSzPts val="2000"/>
              <a:buFont typeface="Arial"/>
              <a:buChar char="•"/>
            </a:pPr>
            <a:r>
              <a:rPr lang="en-US" sz="2000" b="0" i="0" u="none" strike="noStrike" cap="none">
                <a:solidFill>
                  <a:srgbClr val="0066CC"/>
                </a:solidFill>
                <a:latin typeface="Arial"/>
                <a:ea typeface="Arial"/>
                <a:cs typeface="Arial"/>
                <a:sym typeface="Arial"/>
              </a:rPr>
              <a:t>Meeting logistics (meeting notice, registration, ease of participation)</a:t>
            </a:r>
            <a:endParaRPr sz="2000" b="0" i="0" u="none" strike="noStrike" cap="none">
              <a:solidFill>
                <a:srgbClr val="000000"/>
              </a:solidFill>
              <a:latin typeface="Arial"/>
              <a:ea typeface="Arial"/>
              <a:cs typeface="Arial"/>
              <a:sym typeface="Arial"/>
            </a:endParaRPr>
          </a:p>
          <a:p>
            <a:pPr marL="824864" marR="0" lvl="1" indent="-354964" algn="l" rtl="0">
              <a:lnSpc>
                <a:spcPct val="100000"/>
              </a:lnSpc>
              <a:spcBef>
                <a:spcPts val="825"/>
              </a:spcBef>
              <a:spcAft>
                <a:spcPts val="0"/>
              </a:spcAft>
              <a:buClr>
                <a:srgbClr val="0066CC"/>
              </a:buClr>
              <a:buSzPts val="2000"/>
              <a:buFont typeface="Arial"/>
              <a:buChar char="•"/>
            </a:pPr>
            <a:r>
              <a:rPr lang="en-US" sz="2000" b="0" i="0" u="none" strike="noStrike" cap="none">
                <a:solidFill>
                  <a:srgbClr val="0066CC"/>
                </a:solidFill>
                <a:latin typeface="Arial"/>
                <a:ea typeface="Arial"/>
                <a:cs typeface="Arial"/>
                <a:sym typeface="Arial"/>
              </a:rPr>
              <a:t>Topics covered during the prior meeting</a:t>
            </a:r>
            <a:endParaRPr sz="2000" b="0" i="0" u="none" strike="noStrike" cap="none">
              <a:solidFill>
                <a:srgbClr val="000000"/>
              </a:solidFill>
              <a:latin typeface="Arial"/>
              <a:ea typeface="Arial"/>
              <a:cs typeface="Arial"/>
              <a:sym typeface="Arial"/>
            </a:endParaRPr>
          </a:p>
          <a:p>
            <a:pPr marL="824864" marR="0" lvl="1" indent="-354964" algn="l" rtl="0">
              <a:lnSpc>
                <a:spcPct val="100000"/>
              </a:lnSpc>
              <a:spcBef>
                <a:spcPts val="840"/>
              </a:spcBef>
              <a:spcAft>
                <a:spcPts val="0"/>
              </a:spcAft>
              <a:buClr>
                <a:srgbClr val="0066CC"/>
              </a:buClr>
              <a:buSzPts val="2000"/>
              <a:buFont typeface="Arial"/>
              <a:buChar char="•"/>
            </a:pPr>
            <a:r>
              <a:rPr lang="en-US" sz="2000" b="0" i="0" u="none" strike="noStrike" cap="none">
                <a:solidFill>
                  <a:srgbClr val="0066CC"/>
                </a:solidFill>
                <a:latin typeface="Arial"/>
                <a:ea typeface="Arial"/>
                <a:cs typeface="Arial"/>
                <a:sym typeface="Arial"/>
              </a:rPr>
              <a:t>Topics for discussion for future meetings</a:t>
            </a:r>
            <a:endParaRPr sz="2000" b="0" i="0" u="none" strike="noStrike" cap="none">
              <a:solidFill>
                <a:srgbClr val="000000"/>
              </a:solidFill>
              <a:latin typeface="Arial"/>
              <a:ea typeface="Arial"/>
              <a:cs typeface="Arial"/>
              <a:sym typeface="Arial"/>
            </a:endParaRPr>
          </a:p>
          <a:p>
            <a:pPr marL="367665" marR="5080" lvl="0" indent="-355600" algn="l" rtl="0">
              <a:lnSpc>
                <a:spcPct val="114199"/>
              </a:lnSpc>
              <a:spcBef>
                <a:spcPts val="935"/>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After this Data Forum, participants will receive a link to a survey via Survey Monkey</a:t>
            </a:r>
            <a:endParaRPr sz="2400" b="0" i="0" u="none" strike="noStrike" cap="none">
              <a:solidFill>
                <a:srgbClr val="000000"/>
              </a:solidFill>
              <a:latin typeface="Arial"/>
              <a:ea typeface="Arial"/>
              <a:cs typeface="Arial"/>
              <a:sym typeface="Arial"/>
            </a:endParaRPr>
          </a:p>
          <a:p>
            <a:pPr marL="367665" marR="0" lvl="0" indent="-354965" algn="l" rtl="0">
              <a:lnSpc>
                <a:spcPct val="100000"/>
              </a:lnSpc>
              <a:spcBef>
                <a:spcPts val="140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Questions about the survey: contact </a:t>
            </a:r>
            <a:r>
              <a:rPr lang="en-US" sz="2400" b="0" i="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hscrcteam@hmetrix.com</a:t>
            </a:r>
            <a:endParaRPr sz="2400" b="0" i="0" u="none" strike="noStrike" cap="none">
              <a:solidFill>
                <a:srgbClr val="000000"/>
              </a:solidFill>
              <a:latin typeface="Arial"/>
              <a:ea typeface="Arial"/>
              <a:cs typeface="Arial"/>
              <a:sym typeface="Arial"/>
            </a:endParaRPr>
          </a:p>
        </p:txBody>
      </p:sp>
      <p:sp>
        <p:nvSpPr>
          <p:cNvPr id="765" name="Google Shape;765;p34"/>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6</a:t>
            </a:fld>
            <a:endParaRPr/>
          </a:p>
        </p:txBody>
      </p:sp>
      <p:sp>
        <p:nvSpPr>
          <p:cNvPr id="766" name="Google Shape;766;p34"/>
          <p:cNvSpPr txBox="1">
            <a:spLocks noGrp="1"/>
          </p:cNvSpPr>
          <p:nvPr>
            <p:ph type="title"/>
          </p:nvPr>
        </p:nvSpPr>
        <p:spPr>
          <a:xfrm>
            <a:off x="852549" y="69580"/>
            <a:ext cx="10486900" cy="74813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Please Complete the Data Forum Survey!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g3f8ca35c0c3_0_11"/>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spcBef>
                <a:spcPts val="0"/>
              </a:spcBef>
              <a:spcAft>
                <a:spcPts val="0"/>
              </a:spcAft>
              <a:buClr>
                <a:srgbClr val="000000"/>
              </a:buClr>
              <a:buSzPts val="1600"/>
              <a:buFont typeface="Arial"/>
              <a:buNone/>
            </a:pPr>
            <a:fld id="{00000000-1234-1234-1234-123412341234}" type="slidenum">
              <a:rPr lang="en-US"/>
              <a:t>7</a:t>
            </a:fld>
            <a:endParaRPr/>
          </a:p>
        </p:txBody>
      </p:sp>
      <p:sp>
        <p:nvSpPr>
          <p:cNvPr id="772" name="Google Shape;772;g3f8ca35c0c3_0_11"/>
          <p:cNvSpPr txBox="1">
            <a:spLocks noGrp="1"/>
          </p:cNvSpPr>
          <p:nvPr>
            <p:ph type="title"/>
          </p:nvPr>
        </p:nvSpPr>
        <p:spPr>
          <a:xfrm>
            <a:off x="934749" y="62730"/>
            <a:ext cx="10486800" cy="738600"/>
          </a:xfrm>
          <a:prstGeom prst="rect">
            <a:avLst/>
          </a:prstGeom>
          <a:noFill/>
          <a:ln>
            <a:noFill/>
          </a:ln>
        </p:spPr>
        <p:txBody>
          <a:bodyPr spcFirstLastPara="1" wrap="square" lIns="0" tIns="304525" rIns="0" bIns="0" anchor="t" anchorCtr="0">
            <a:spAutoFit/>
          </a:bodyPr>
          <a:lstStyle/>
          <a:p>
            <a:pPr marL="0" lvl="0" indent="0" algn="l" rtl="0">
              <a:lnSpc>
                <a:spcPct val="100000"/>
              </a:lnSpc>
              <a:spcBef>
                <a:spcPts val="0"/>
              </a:spcBef>
              <a:spcAft>
                <a:spcPts val="0"/>
              </a:spcAft>
              <a:buSzPts val="2800"/>
              <a:buNone/>
            </a:pPr>
            <a:r>
              <a:rPr lang="en-US">
                <a:solidFill>
                  <a:srgbClr val="003889"/>
                </a:solidFill>
              </a:rPr>
              <a:t>Timeline for Historical and Ongoing Data Submissions</a:t>
            </a:r>
            <a:endParaRPr>
              <a:solidFill>
                <a:srgbClr val="003889"/>
              </a:solidFill>
            </a:endParaRPr>
          </a:p>
        </p:txBody>
      </p:sp>
      <p:sp>
        <p:nvSpPr>
          <p:cNvPr id="773" name="Google Shape;773;g3f8ca35c0c3_0_11"/>
          <p:cNvSpPr txBox="1"/>
          <p:nvPr/>
        </p:nvSpPr>
        <p:spPr>
          <a:xfrm>
            <a:off x="0" y="4362250"/>
            <a:ext cx="11880000" cy="2159700"/>
          </a:xfrm>
          <a:prstGeom prst="rect">
            <a:avLst/>
          </a:prstGeom>
          <a:noFill/>
          <a:ln>
            <a:noFill/>
          </a:ln>
        </p:spPr>
        <p:txBody>
          <a:bodyPr spcFirstLastPara="1" wrap="square" lIns="91425" tIns="45700" rIns="91425" bIns="45700" anchor="t" anchorCtr="0">
            <a:normAutofit/>
          </a:bodyPr>
          <a:lstStyle/>
          <a:p>
            <a:pPr marL="285750" marR="0" lvl="1" indent="-266700" algn="l" rtl="0">
              <a:lnSpc>
                <a:spcPct val="114000"/>
              </a:lnSpc>
              <a:spcBef>
                <a:spcPts val="500"/>
              </a:spcBef>
              <a:spcAft>
                <a:spcPts val="0"/>
              </a:spcAft>
              <a:buClr>
                <a:srgbClr val="0066CC"/>
              </a:buClr>
              <a:buSzPts val="1500"/>
              <a:buFont typeface="Arial"/>
              <a:buChar char="•"/>
            </a:pPr>
            <a:r>
              <a:rPr lang="en-US" sz="1500" b="0" i="0" u="none" strike="noStrike" cap="none">
                <a:solidFill>
                  <a:srgbClr val="003889"/>
                </a:solidFill>
                <a:latin typeface="Arial"/>
                <a:ea typeface="Arial"/>
                <a:cs typeface="Arial"/>
                <a:sym typeface="Arial"/>
              </a:rPr>
              <a:t>From FY 2027 onwards, all denial files will be submitted through DAVE</a:t>
            </a:r>
            <a:endParaRPr sz="1500" b="0" i="0" u="none" strike="noStrike" cap="none">
              <a:solidFill>
                <a:srgbClr val="0066CC"/>
              </a:solidFill>
              <a:latin typeface="Arial"/>
              <a:ea typeface="Arial"/>
              <a:cs typeface="Arial"/>
              <a:sym typeface="Arial"/>
            </a:endParaRPr>
          </a:p>
          <a:p>
            <a:pPr marL="285750" marR="0" lvl="1" indent="-266700" algn="l" rtl="0">
              <a:lnSpc>
                <a:spcPct val="94000"/>
              </a:lnSpc>
              <a:spcBef>
                <a:spcPts val="500"/>
              </a:spcBef>
              <a:spcAft>
                <a:spcPts val="0"/>
              </a:spcAft>
              <a:buClr>
                <a:srgbClr val="0066CC"/>
              </a:buClr>
              <a:buSzPts val="1500"/>
              <a:buFont typeface="Arial"/>
              <a:buChar char="•"/>
            </a:pPr>
            <a:r>
              <a:rPr lang="en-US" sz="1500" b="0" i="0" u="none" strike="noStrike" cap="none">
                <a:solidFill>
                  <a:srgbClr val="003889"/>
                </a:solidFill>
                <a:latin typeface="Arial"/>
                <a:ea typeface="Arial"/>
                <a:cs typeface="Arial"/>
                <a:sym typeface="Arial"/>
              </a:rPr>
              <a:t>Adherence to the mandatory naming conventions below is required</a:t>
            </a:r>
            <a:endParaRPr sz="1500" b="0" i="0" u="none" strike="noStrike" cap="none">
              <a:solidFill>
                <a:srgbClr val="0066CC"/>
              </a:solidFill>
              <a:latin typeface="Arial"/>
              <a:ea typeface="Arial"/>
              <a:cs typeface="Arial"/>
              <a:sym typeface="Arial"/>
            </a:endParaRPr>
          </a:p>
          <a:p>
            <a:pPr marL="742950" marR="0" lvl="2" indent="-266700" algn="l" rtl="0">
              <a:lnSpc>
                <a:spcPct val="94000"/>
              </a:lnSpc>
              <a:spcBef>
                <a:spcPts val="500"/>
              </a:spcBef>
              <a:spcAft>
                <a:spcPts val="0"/>
              </a:spcAft>
              <a:buClr>
                <a:srgbClr val="0066CC"/>
              </a:buClr>
              <a:buSzPts val="1500"/>
              <a:buFont typeface="Arial"/>
              <a:buChar char="•"/>
            </a:pPr>
            <a:r>
              <a:rPr lang="en-US" sz="1500" b="0" i="0" u="none" strike="noStrike" cap="none">
                <a:solidFill>
                  <a:srgbClr val="0066CC"/>
                </a:solidFill>
                <a:latin typeface="Arial"/>
                <a:ea typeface="Arial"/>
                <a:cs typeface="Arial"/>
                <a:sym typeface="Arial"/>
              </a:rPr>
              <a:t>Summary data: HOSPID_FYyyQq_</a:t>
            </a:r>
            <a:r>
              <a:rPr lang="en-US" sz="1500" b="0" i="0" u="none" strike="noStrike" cap="none">
                <a:solidFill>
                  <a:srgbClr val="C00000"/>
                </a:solidFill>
                <a:latin typeface="Arial"/>
                <a:ea typeface="Arial"/>
                <a:cs typeface="Arial"/>
                <a:sym typeface="Arial"/>
              </a:rPr>
              <a:t>SUM</a:t>
            </a:r>
            <a:r>
              <a:rPr lang="en-US" sz="1500" b="0" i="0" u="none" strike="noStrike" cap="none">
                <a:solidFill>
                  <a:srgbClr val="0066CC"/>
                </a:solidFill>
                <a:latin typeface="Arial"/>
                <a:ea typeface="Arial"/>
                <a:cs typeface="Arial"/>
                <a:sym typeface="Arial"/>
              </a:rPr>
              <a:t>DENIAL.xlsx</a:t>
            </a:r>
            <a:endParaRPr sz="1500" b="0" i="0" u="none" strike="noStrike" cap="none">
              <a:solidFill>
                <a:srgbClr val="0066CC"/>
              </a:solidFill>
              <a:latin typeface="Arial"/>
              <a:ea typeface="Arial"/>
              <a:cs typeface="Arial"/>
              <a:sym typeface="Arial"/>
            </a:endParaRPr>
          </a:p>
          <a:p>
            <a:pPr marL="742950" marR="0" lvl="2" indent="-266700" algn="l" rtl="0">
              <a:lnSpc>
                <a:spcPct val="94000"/>
              </a:lnSpc>
              <a:spcBef>
                <a:spcPts val="500"/>
              </a:spcBef>
              <a:spcAft>
                <a:spcPts val="0"/>
              </a:spcAft>
              <a:buClr>
                <a:srgbClr val="0066CC"/>
              </a:buClr>
              <a:buSzPts val="1500"/>
              <a:buFont typeface="Arial"/>
              <a:buChar char="•"/>
            </a:pPr>
            <a:r>
              <a:rPr lang="en-US" sz="1500" b="0" i="0" u="none" strike="noStrike" cap="none">
                <a:solidFill>
                  <a:srgbClr val="0066CC"/>
                </a:solidFill>
                <a:latin typeface="Arial"/>
                <a:ea typeface="Arial"/>
                <a:cs typeface="Arial"/>
                <a:sym typeface="Arial"/>
              </a:rPr>
              <a:t>Patient-level data: HOSPID_FYyyQq_DENIAL.xlsx</a:t>
            </a:r>
            <a:endParaRPr sz="1500" b="0" i="0" u="none" strike="noStrike" cap="none">
              <a:solidFill>
                <a:srgbClr val="0066CC"/>
              </a:solidFill>
              <a:latin typeface="Arial"/>
              <a:ea typeface="Arial"/>
              <a:cs typeface="Arial"/>
              <a:sym typeface="Arial"/>
            </a:endParaRPr>
          </a:p>
          <a:p>
            <a:pPr marL="285750" marR="0" lvl="1" indent="-266700" algn="l" rtl="0">
              <a:lnSpc>
                <a:spcPct val="114000"/>
              </a:lnSpc>
              <a:spcBef>
                <a:spcPts val="500"/>
              </a:spcBef>
              <a:spcAft>
                <a:spcPts val="0"/>
              </a:spcAft>
              <a:buClr>
                <a:srgbClr val="0066CC"/>
              </a:buClr>
              <a:buSzPts val="1500"/>
              <a:buFont typeface="Arial"/>
              <a:buChar char="•"/>
            </a:pPr>
            <a:r>
              <a:rPr lang="en-US" sz="1500" b="0" i="0" u="none" strike="noStrike" cap="none">
                <a:solidFill>
                  <a:srgbClr val="003889"/>
                </a:solidFill>
                <a:latin typeface="Arial"/>
                <a:ea typeface="Arial"/>
                <a:cs typeface="Arial"/>
                <a:sym typeface="Arial"/>
              </a:rPr>
              <a:t>Patient-level reporting will be done in parallel with the existing quarterly Denial Reporting.</a:t>
            </a:r>
            <a:endParaRPr sz="1500" b="0" i="0" u="none" strike="noStrike" cap="none">
              <a:solidFill>
                <a:srgbClr val="0066CC"/>
              </a:solidFill>
              <a:latin typeface="Arial"/>
              <a:ea typeface="Arial"/>
              <a:cs typeface="Arial"/>
              <a:sym typeface="Arial"/>
            </a:endParaRPr>
          </a:p>
          <a:p>
            <a:pPr marL="285750" marR="0" lvl="1" indent="-266700" algn="l" rtl="0">
              <a:lnSpc>
                <a:spcPct val="114000"/>
              </a:lnSpc>
              <a:spcBef>
                <a:spcPts val="500"/>
              </a:spcBef>
              <a:spcAft>
                <a:spcPts val="0"/>
              </a:spcAft>
              <a:buClr>
                <a:srgbClr val="0066CC"/>
              </a:buClr>
              <a:buSzPts val="1500"/>
              <a:buFont typeface="Arial"/>
              <a:buChar char="•"/>
            </a:pPr>
            <a:r>
              <a:rPr lang="en-US" sz="1500" b="0" i="0" u="none" strike="noStrike" cap="none">
                <a:solidFill>
                  <a:srgbClr val="003889"/>
                </a:solidFill>
                <a:latin typeface="Arial"/>
                <a:ea typeface="Arial"/>
                <a:cs typeface="Arial"/>
                <a:sym typeface="Arial"/>
              </a:rPr>
              <a:t>Hospitals may submit a summary file along with FY 2026 Q4 patient-level data covering all denial dates in FY 2025 and FY 2026 with file name- HOSPID_FY26Q4_SUMDENIAL.xls</a:t>
            </a:r>
            <a:endParaRPr sz="1500" b="0" i="0" u="none" strike="noStrike" cap="none">
              <a:solidFill>
                <a:srgbClr val="003889"/>
              </a:solidFill>
              <a:latin typeface="Arial"/>
              <a:ea typeface="Arial"/>
              <a:cs typeface="Arial"/>
              <a:sym typeface="Arial"/>
            </a:endParaRPr>
          </a:p>
        </p:txBody>
      </p:sp>
      <p:graphicFrame>
        <p:nvGraphicFramePr>
          <p:cNvPr id="774" name="Google Shape;774;g3f8ca35c0c3_0_11"/>
          <p:cNvGraphicFramePr/>
          <p:nvPr/>
        </p:nvGraphicFramePr>
        <p:xfrm>
          <a:off x="301650" y="1032275"/>
          <a:ext cx="11578475" cy="3208100"/>
        </p:xfrm>
        <a:graphic>
          <a:graphicData uri="http://schemas.openxmlformats.org/drawingml/2006/table">
            <a:tbl>
              <a:tblPr>
                <a:noFill/>
                <a:tableStyleId>{036BE1E5-BC6E-4611-9FB4-98F4D14EA585}</a:tableStyleId>
              </a:tblPr>
              <a:tblGrid>
                <a:gridCol w="1931450">
                  <a:extLst>
                    <a:ext uri="{9D8B030D-6E8A-4147-A177-3AD203B41FA5}">
                      <a16:colId xmlns:a16="http://schemas.microsoft.com/office/drawing/2014/main" val="20000"/>
                    </a:ext>
                  </a:extLst>
                </a:gridCol>
                <a:gridCol w="1345975">
                  <a:extLst>
                    <a:ext uri="{9D8B030D-6E8A-4147-A177-3AD203B41FA5}">
                      <a16:colId xmlns:a16="http://schemas.microsoft.com/office/drawing/2014/main" val="20001"/>
                    </a:ext>
                  </a:extLst>
                </a:gridCol>
                <a:gridCol w="1716925">
                  <a:extLst>
                    <a:ext uri="{9D8B030D-6E8A-4147-A177-3AD203B41FA5}">
                      <a16:colId xmlns:a16="http://schemas.microsoft.com/office/drawing/2014/main" val="20002"/>
                    </a:ext>
                  </a:extLst>
                </a:gridCol>
                <a:gridCol w="1621900">
                  <a:extLst>
                    <a:ext uri="{9D8B030D-6E8A-4147-A177-3AD203B41FA5}">
                      <a16:colId xmlns:a16="http://schemas.microsoft.com/office/drawing/2014/main" val="20003"/>
                    </a:ext>
                  </a:extLst>
                </a:gridCol>
                <a:gridCol w="1761225">
                  <a:extLst>
                    <a:ext uri="{9D8B030D-6E8A-4147-A177-3AD203B41FA5}">
                      <a16:colId xmlns:a16="http://schemas.microsoft.com/office/drawing/2014/main" val="20004"/>
                    </a:ext>
                  </a:extLst>
                </a:gridCol>
                <a:gridCol w="1546925">
                  <a:extLst>
                    <a:ext uri="{9D8B030D-6E8A-4147-A177-3AD203B41FA5}">
                      <a16:colId xmlns:a16="http://schemas.microsoft.com/office/drawing/2014/main" val="20005"/>
                    </a:ext>
                  </a:extLst>
                </a:gridCol>
                <a:gridCol w="1654075">
                  <a:extLst>
                    <a:ext uri="{9D8B030D-6E8A-4147-A177-3AD203B41FA5}">
                      <a16:colId xmlns:a16="http://schemas.microsoft.com/office/drawing/2014/main" val="20006"/>
                    </a:ext>
                  </a:extLst>
                </a:gridCol>
              </a:tblGrid>
              <a:tr h="4212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Due Date</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7/30/2026</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10/30/2026</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1/29/2027</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212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Denial File</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Summary</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Summary</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Patient-Level</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Summary</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Patient-Level</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Patient-Level</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extLst>
                  <a:ext uri="{0D108BD9-81ED-4DB2-BD59-A6C34878D82A}">
                    <a16:rowId xmlns:a16="http://schemas.microsoft.com/office/drawing/2014/main" val="10001"/>
                  </a:ext>
                </a:extLst>
              </a:tr>
              <a:tr h="4212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Reporting Period</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FY 26 Q4</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FY27 Q1</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FY26 Q4</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FY27 Q2</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FY27 Q1</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FY27 Q2</a:t>
                      </a:r>
                      <a:endParaRPr sz="1400" u="none" strike="noStrike" cap="none">
                        <a:solidFill>
                          <a:srgbClr val="125496"/>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extLst>
                  <a:ext uri="{0D108BD9-81ED-4DB2-BD59-A6C34878D82A}">
                    <a16:rowId xmlns:a16="http://schemas.microsoft.com/office/drawing/2014/main" val="10002"/>
                  </a:ext>
                </a:extLst>
              </a:tr>
              <a:tr h="4212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Location</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HSCRC Email</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DAVE</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DAVE</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DAVE</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DAVE</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DAVE</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extLst>
                  <a:ext uri="{0D108BD9-81ED-4DB2-BD59-A6C34878D82A}">
                    <a16:rowId xmlns:a16="http://schemas.microsoft.com/office/drawing/2014/main" val="10003"/>
                  </a:ext>
                </a:extLst>
              </a:tr>
              <a:tr h="87497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Naming Convention</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N/A</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HOSPID_FY27Q1_SUMDENIAL.xlsx</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HOSPID_FY26Q4_DENIAL.xlsx</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HOSPID_FY27Q2_SUMDENIAL.xlsx</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HOSPID_FY27Q1_DENIAL.xlsx</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HOSPID_FY27Q2_DENIAL.xlsx</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extLst>
                  <a:ext uri="{0D108BD9-81ED-4DB2-BD59-A6C34878D82A}">
                    <a16:rowId xmlns:a16="http://schemas.microsoft.com/office/drawing/2014/main" val="10004"/>
                  </a:ext>
                </a:extLst>
              </a:tr>
              <a:tr h="64812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003889"/>
                          </a:solidFill>
                        </a:rPr>
                        <a:t>Final Denial Date</a:t>
                      </a:r>
                      <a:endParaRPr sz="1400" b="1" u="none" strike="noStrike" cap="none">
                        <a:solidFill>
                          <a:srgbClr val="003889"/>
                        </a:solidFill>
                      </a:endParaRPr>
                    </a:p>
                  </a:txBody>
                  <a:tcPr marL="91425" marR="91425" marT="91425" marB="91425">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During FY26 Q4</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During FY27 Q1</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During FY25 and FY26</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During FY27 Q2</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During FY27 Q1</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125496"/>
                          </a:solidFill>
                        </a:rPr>
                        <a:t>During FY27 Q2</a:t>
                      </a:r>
                      <a:endParaRPr sz="1400" u="none" strike="noStrike" cap="none">
                        <a:solidFill>
                          <a:srgbClr val="125496"/>
                        </a:solidFill>
                      </a:endParaRPr>
                    </a:p>
                  </a:txBody>
                  <a:tcPr marL="91425" marR="91425" marT="91425" marB="91425" anchor="ctr">
                    <a:lnL w="9525" cap="flat" cmpd="sng">
                      <a:solidFill>
                        <a:srgbClr val="003889"/>
                      </a:solidFill>
                      <a:prstDash val="solid"/>
                      <a:round/>
                      <a:headEnd type="none" w="sm" len="sm"/>
                      <a:tailEnd type="none" w="sm" len="sm"/>
                    </a:lnL>
                    <a:lnR w="9525" cap="flat" cmpd="sng">
                      <a:solidFill>
                        <a:srgbClr val="003889"/>
                      </a:solidFill>
                      <a:prstDash val="solid"/>
                      <a:round/>
                      <a:headEnd type="none" w="sm" len="sm"/>
                      <a:tailEnd type="none" w="sm" len="sm"/>
                    </a:lnR>
                    <a:lnT w="9525" cap="flat" cmpd="sng">
                      <a:solidFill>
                        <a:srgbClr val="003889"/>
                      </a:solidFill>
                      <a:prstDash val="solid"/>
                      <a:round/>
                      <a:headEnd type="none" w="sm" len="sm"/>
                      <a:tailEnd type="none" w="sm" len="sm"/>
                    </a:lnT>
                    <a:lnB w="9525" cap="flat" cmpd="sng">
                      <a:solidFill>
                        <a:srgbClr val="003889"/>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g3f8ca35c0c3_0_86"/>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spcBef>
                <a:spcPts val="0"/>
              </a:spcBef>
              <a:spcAft>
                <a:spcPts val="0"/>
              </a:spcAft>
              <a:buClr>
                <a:srgbClr val="000000"/>
              </a:buClr>
              <a:buSzPts val="1600"/>
              <a:buFont typeface="Arial"/>
              <a:buNone/>
            </a:pPr>
            <a:fld id="{00000000-1234-1234-1234-123412341234}" type="slidenum">
              <a:rPr lang="en-US"/>
              <a:t>8</a:t>
            </a:fld>
            <a:endParaRPr/>
          </a:p>
        </p:txBody>
      </p:sp>
      <p:sp>
        <p:nvSpPr>
          <p:cNvPr id="780" name="Google Shape;780;g3f8ca35c0c3_0_86"/>
          <p:cNvSpPr txBox="1">
            <a:spLocks noGrp="1"/>
          </p:cNvSpPr>
          <p:nvPr>
            <p:ph type="title"/>
          </p:nvPr>
        </p:nvSpPr>
        <p:spPr>
          <a:xfrm>
            <a:off x="934749" y="62730"/>
            <a:ext cx="10486800" cy="738600"/>
          </a:xfrm>
          <a:prstGeom prst="rect">
            <a:avLst/>
          </a:prstGeom>
          <a:noFill/>
          <a:ln>
            <a:noFill/>
          </a:ln>
        </p:spPr>
        <p:txBody>
          <a:bodyPr spcFirstLastPara="1" wrap="square" lIns="0" tIns="304525" rIns="0" bIns="0" anchor="t" anchorCtr="0">
            <a:spAutoFit/>
          </a:bodyPr>
          <a:lstStyle/>
          <a:p>
            <a:pPr marL="0" lvl="0" indent="0" algn="l" rtl="0">
              <a:lnSpc>
                <a:spcPct val="100000"/>
              </a:lnSpc>
              <a:spcBef>
                <a:spcPts val="0"/>
              </a:spcBef>
              <a:spcAft>
                <a:spcPts val="0"/>
              </a:spcAft>
              <a:buSzPts val="2800"/>
              <a:buNone/>
            </a:pPr>
            <a:r>
              <a:rPr lang="en-US">
                <a:solidFill>
                  <a:srgbClr val="003889"/>
                </a:solidFill>
              </a:rPr>
              <a:t>Submission Process</a:t>
            </a:r>
            <a:endParaRPr>
              <a:solidFill>
                <a:srgbClr val="003889"/>
              </a:solidFill>
            </a:endParaRPr>
          </a:p>
        </p:txBody>
      </p:sp>
      <p:sp>
        <p:nvSpPr>
          <p:cNvPr id="781" name="Google Shape;781;g3f8ca35c0c3_0_86"/>
          <p:cNvSpPr txBox="1"/>
          <p:nvPr/>
        </p:nvSpPr>
        <p:spPr>
          <a:xfrm>
            <a:off x="838200" y="862971"/>
            <a:ext cx="10515600" cy="5361300"/>
          </a:xfrm>
          <a:prstGeom prst="rect">
            <a:avLst/>
          </a:prstGeom>
          <a:noFill/>
          <a:ln>
            <a:noFill/>
          </a:ln>
        </p:spPr>
        <p:txBody>
          <a:bodyPr spcFirstLastPara="1" wrap="square" lIns="91425" tIns="45700" rIns="91425" bIns="45700" anchor="t" anchorCtr="0">
            <a:normAutofit fontScale="92500" lnSpcReduction="20000"/>
          </a:bodyPr>
          <a:lstStyle/>
          <a:p>
            <a:pPr marL="558800" marR="0" lvl="0" indent="-457199" algn="l" rtl="0">
              <a:lnSpc>
                <a:spcPct val="114000"/>
              </a:lnSpc>
              <a:spcBef>
                <a:spcPts val="1000"/>
              </a:spcBef>
              <a:spcAft>
                <a:spcPts val="0"/>
              </a:spcAft>
              <a:buClr>
                <a:srgbClr val="003889"/>
              </a:buClr>
              <a:buSzPct val="90089"/>
              <a:buFont typeface="Arial"/>
              <a:buAutoNum type="arabicPeriod"/>
            </a:pPr>
            <a:r>
              <a:rPr lang="en-US" sz="2400" b="0" i="0" u="none" strike="noStrike" cap="none">
                <a:solidFill>
                  <a:srgbClr val="003889"/>
                </a:solidFill>
                <a:latin typeface="Arial"/>
                <a:ea typeface="Arial"/>
                <a:cs typeface="Arial"/>
                <a:sym typeface="Arial"/>
              </a:rPr>
              <a:t>Delivery &amp; File Naming</a:t>
            </a:r>
            <a:endParaRPr sz="2400" b="0" i="0" u="none" strike="noStrike" cap="none">
              <a:solidFill>
                <a:srgbClr val="003889"/>
              </a:solidFill>
              <a:latin typeface="Arial"/>
              <a:ea typeface="Arial"/>
              <a:cs typeface="Arial"/>
              <a:sym typeface="Arial"/>
            </a:endParaRPr>
          </a:p>
          <a:p>
            <a:pPr marL="914400" marR="0" lvl="1" indent="-342900" algn="l" rtl="0">
              <a:lnSpc>
                <a:spcPct val="114000"/>
              </a:lnSpc>
              <a:spcBef>
                <a:spcPts val="500"/>
              </a:spcBef>
              <a:spcAft>
                <a:spcPts val="0"/>
              </a:spcAft>
              <a:buClr>
                <a:srgbClr val="0066CC"/>
              </a:buClr>
              <a:buSzPct val="108108"/>
              <a:buFont typeface="Arial"/>
              <a:buChar char="•"/>
            </a:pPr>
            <a:r>
              <a:rPr lang="en-US" sz="1800" b="1" i="0" u="none" strike="noStrike" cap="none">
                <a:solidFill>
                  <a:srgbClr val="0066CC"/>
                </a:solidFill>
                <a:latin typeface="Arial"/>
                <a:ea typeface="Arial"/>
                <a:cs typeface="Arial"/>
                <a:sym typeface="Arial"/>
              </a:rPr>
              <a:t>Location: </a:t>
            </a:r>
            <a:r>
              <a:rPr lang="en-US" sz="1800" b="0" i="0" u="none" strike="noStrike" cap="none">
                <a:solidFill>
                  <a:srgbClr val="0066CC"/>
                </a:solidFill>
                <a:latin typeface="Arial"/>
                <a:ea typeface="Arial"/>
                <a:cs typeface="Arial"/>
                <a:sym typeface="Arial"/>
              </a:rPr>
              <a:t>Upload files directly to the designated DAVE submission folder.</a:t>
            </a:r>
            <a:endParaRPr sz="1800" b="0" i="0" u="none" strike="noStrike" cap="none">
              <a:solidFill>
                <a:srgbClr val="0066CC"/>
              </a:solidFill>
              <a:latin typeface="Arial"/>
              <a:ea typeface="Arial"/>
              <a:cs typeface="Arial"/>
              <a:sym typeface="Arial"/>
            </a:endParaRPr>
          </a:p>
          <a:p>
            <a:pPr marL="914400" marR="0" lvl="1" indent="-342900" algn="l" rtl="0">
              <a:lnSpc>
                <a:spcPct val="114000"/>
              </a:lnSpc>
              <a:spcBef>
                <a:spcPts val="500"/>
              </a:spcBef>
              <a:spcAft>
                <a:spcPts val="0"/>
              </a:spcAft>
              <a:buClr>
                <a:srgbClr val="0066CC"/>
              </a:buClr>
              <a:buSzPct val="108108"/>
              <a:buFont typeface="Arial"/>
              <a:buChar char="•"/>
            </a:pPr>
            <a:r>
              <a:rPr lang="en-US" sz="1800" b="1" i="0" u="none" strike="noStrike" cap="none">
                <a:solidFill>
                  <a:srgbClr val="0066CC"/>
                </a:solidFill>
                <a:latin typeface="Arial"/>
                <a:ea typeface="Arial"/>
                <a:cs typeface="Arial"/>
                <a:sym typeface="Arial"/>
              </a:rPr>
              <a:t>Frequency: </a:t>
            </a:r>
            <a:r>
              <a:rPr lang="en-US" sz="1800" b="0" i="0" u="none" strike="noStrike" cap="none">
                <a:solidFill>
                  <a:srgbClr val="0066CC"/>
                </a:solidFill>
                <a:latin typeface="Arial"/>
                <a:ea typeface="Arial"/>
                <a:cs typeface="Arial"/>
                <a:sym typeface="Arial"/>
              </a:rPr>
              <a:t>Submit one file per hospital, per quarter.</a:t>
            </a:r>
            <a:endParaRPr sz="1800" b="0" i="0" u="none" strike="noStrike" cap="none">
              <a:solidFill>
                <a:srgbClr val="0066CC"/>
              </a:solidFill>
              <a:latin typeface="Arial"/>
              <a:ea typeface="Arial"/>
              <a:cs typeface="Arial"/>
              <a:sym typeface="Arial"/>
            </a:endParaRPr>
          </a:p>
          <a:p>
            <a:pPr marL="914400" marR="0" lvl="1" indent="-342900" algn="l" rtl="0">
              <a:lnSpc>
                <a:spcPct val="114000"/>
              </a:lnSpc>
              <a:spcBef>
                <a:spcPts val="500"/>
              </a:spcBef>
              <a:spcAft>
                <a:spcPts val="0"/>
              </a:spcAft>
              <a:buClr>
                <a:srgbClr val="0066CC"/>
              </a:buClr>
              <a:buSzPct val="108108"/>
              <a:buFont typeface="Arial"/>
              <a:buChar char="•"/>
            </a:pPr>
            <a:r>
              <a:rPr lang="en-US" sz="1800" b="1" i="0" u="none" strike="noStrike" cap="none">
                <a:solidFill>
                  <a:srgbClr val="0066CC"/>
                </a:solidFill>
                <a:latin typeface="Arial"/>
                <a:ea typeface="Arial"/>
                <a:cs typeface="Arial"/>
                <a:sym typeface="Arial"/>
              </a:rPr>
              <a:t>Standard Naming Convention: </a:t>
            </a:r>
            <a:r>
              <a:rPr lang="en-US" sz="1800" b="0" i="0" u="none" strike="noStrike" cap="none">
                <a:solidFill>
                  <a:srgbClr val="0066CC"/>
                </a:solidFill>
                <a:latin typeface="Arial"/>
                <a:ea typeface="Arial"/>
                <a:cs typeface="Arial"/>
                <a:sym typeface="Arial"/>
              </a:rPr>
              <a:t>HOSPID_FYyyQq_DENIAL.xlsx.</a:t>
            </a:r>
            <a:endParaRPr sz="1800" b="0" i="0" u="none" strike="noStrike" cap="none">
              <a:solidFill>
                <a:srgbClr val="0066CC"/>
              </a:solidFill>
              <a:latin typeface="Arial"/>
              <a:ea typeface="Arial"/>
              <a:cs typeface="Arial"/>
              <a:sym typeface="Arial"/>
            </a:endParaRPr>
          </a:p>
          <a:p>
            <a:pPr marL="1371600" marR="0" lvl="2" indent="-342900" algn="l" rtl="0">
              <a:lnSpc>
                <a:spcPct val="114000"/>
              </a:lnSpc>
              <a:spcBef>
                <a:spcPts val="500"/>
              </a:spcBef>
              <a:spcAft>
                <a:spcPts val="0"/>
              </a:spcAft>
              <a:buClr>
                <a:srgbClr val="0066CC"/>
              </a:buClr>
              <a:buSzPct val="108108"/>
              <a:buFont typeface="Arial"/>
              <a:buChar char="•"/>
            </a:pPr>
            <a:r>
              <a:rPr lang="en-US" sz="1800" b="0" i="1" u="none" strike="noStrike" cap="none">
                <a:solidFill>
                  <a:srgbClr val="0066CC"/>
                </a:solidFill>
                <a:latin typeface="Arial"/>
                <a:ea typeface="Arial"/>
                <a:cs typeface="Arial"/>
                <a:sym typeface="Arial"/>
              </a:rPr>
              <a:t>Example: 210001_FY25Q1_DENIAL.xlsx.</a:t>
            </a:r>
            <a:endParaRPr sz="1800" b="0" i="0" u="none" strike="noStrike" cap="none">
              <a:solidFill>
                <a:srgbClr val="0066CC"/>
              </a:solidFill>
              <a:latin typeface="Arial"/>
              <a:ea typeface="Arial"/>
              <a:cs typeface="Arial"/>
              <a:sym typeface="Arial"/>
            </a:endParaRPr>
          </a:p>
          <a:p>
            <a:pPr marL="558800" marR="0" lvl="0" indent="-457226" algn="l" rtl="0">
              <a:lnSpc>
                <a:spcPct val="114000"/>
              </a:lnSpc>
              <a:spcBef>
                <a:spcPts val="1000"/>
              </a:spcBef>
              <a:spcAft>
                <a:spcPts val="0"/>
              </a:spcAft>
              <a:buClr>
                <a:srgbClr val="003889"/>
              </a:buClr>
              <a:buSzPct val="86486"/>
              <a:buFont typeface="Arial"/>
              <a:buAutoNum type="arabicPeriod"/>
            </a:pPr>
            <a:r>
              <a:rPr lang="en-US" sz="2500" b="0" i="0" u="none" strike="noStrike" cap="none">
                <a:solidFill>
                  <a:srgbClr val="003889"/>
                </a:solidFill>
                <a:latin typeface="Arial"/>
                <a:ea typeface="Arial"/>
                <a:cs typeface="Arial"/>
                <a:sym typeface="Arial"/>
              </a:rPr>
              <a:t>Data Reconciliation Logic</a:t>
            </a:r>
            <a:endParaRPr sz="2400" b="0" i="0" u="none" strike="noStrike" cap="none">
              <a:solidFill>
                <a:srgbClr val="003889"/>
              </a:solidFill>
              <a:latin typeface="Arial"/>
              <a:ea typeface="Arial"/>
              <a:cs typeface="Arial"/>
              <a:sym typeface="Arial"/>
            </a:endParaRPr>
          </a:p>
          <a:p>
            <a:pPr marL="914400" marR="0" lvl="1" indent="-342900" algn="l" rtl="0">
              <a:lnSpc>
                <a:spcPct val="114000"/>
              </a:lnSpc>
              <a:spcBef>
                <a:spcPts val="500"/>
              </a:spcBef>
              <a:spcAft>
                <a:spcPts val="0"/>
              </a:spcAft>
              <a:buClr>
                <a:srgbClr val="0066CC"/>
              </a:buClr>
              <a:buSzPct val="108108"/>
              <a:buFont typeface="Arial"/>
              <a:buChar char="•"/>
            </a:pPr>
            <a:r>
              <a:rPr lang="en-US" sz="1800" b="0" i="0" u="none" strike="noStrike" cap="none">
                <a:solidFill>
                  <a:srgbClr val="0066CC"/>
                </a:solidFill>
                <a:latin typeface="Arial"/>
                <a:ea typeface="Arial"/>
                <a:cs typeface="Arial"/>
                <a:sym typeface="Arial"/>
              </a:rPr>
              <a:t>To ensure data integrity, denial records will be reconciled with Case Mix data using the following keys:</a:t>
            </a:r>
            <a:endParaRPr sz="1800" b="0" i="0" u="none" strike="noStrike" cap="none">
              <a:solidFill>
                <a:srgbClr val="0066CC"/>
              </a:solidFill>
              <a:latin typeface="Arial"/>
              <a:ea typeface="Arial"/>
              <a:cs typeface="Arial"/>
              <a:sym typeface="Arial"/>
            </a:endParaRPr>
          </a:p>
          <a:p>
            <a:pPr marL="1371600" marR="0" lvl="2" indent="-342900" algn="l" rtl="0">
              <a:lnSpc>
                <a:spcPct val="114000"/>
              </a:lnSpc>
              <a:spcBef>
                <a:spcPts val="500"/>
              </a:spcBef>
              <a:spcAft>
                <a:spcPts val="0"/>
              </a:spcAft>
              <a:buClr>
                <a:srgbClr val="0066CC"/>
              </a:buClr>
              <a:buSzPct val="108108"/>
              <a:buFont typeface="Arial"/>
              <a:buChar char="•"/>
            </a:pPr>
            <a:r>
              <a:rPr lang="en-US" sz="1800" b="0" i="0" u="none" strike="noStrike" cap="none">
                <a:solidFill>
                  <a:srgbClr val="0066CC"/>
                </a:solidFill>
                <a:latin typeface="Arial"/>
                <a:ea typeface="Arial"/>
                <a:cs typeface="Arial"/>
                <a:sym typeface="Arial"/>
              </a:rPr>
              <a:t>Hospital ID </a:t>
            </a:r>
            <a:endParaRPr sz="1800" b="0" i="0" u="none" strike="noStrike" cap="none">
              <a:solidFill>
                <a:srgbClr val="0066CC"/>
              </a:solidFill>
              <a:latin typeface="Arial"/>
              <a:ea typeface="Arial"/>
              <a:cs typeface="Arial"/>
              <a:sym typeface="Arial"/>
            </a:endParaRPr>
          </a:p>
          <a:p>
            <a:pPr marL="1371600" marR="0" lvl="2" indent="-342900" algn="l" rtl="0">
              <a:lnSpc>
                <a:spcPct val="114000"/>
              </a:lnSpc>
              <a:spcBef>
                <a:spcPts val="500"/>
              </a:spcBef>
              <a:spcAft>
                <a:spcPts val="0"/>
              </a:spcAft>
              <a:buClr>
                <a:srgbClr val="0066CC"/>
              </a:buClr>
              <a:buSzPct val="108108"/>
              <a:buFont typeface="Arial"/>
              <a:buChar char="•"/>
            </a:pPr>
            <a:r>
              <a:rPr lang="en-US" sz="1800" b="0" i="0" u="none" strike="noStrike" cap="none">
                <a:solidFill>
                  <a:srgbClr val="0066CC"/>
                </a:solidFill>
                <a:latin typeface="Arial"/>
                <a:ea typeface="Arial"/>
                <a:cs typeface="Arial"/>
                <a:sym typeface="Arial"/>
              </a:rPr>
              <a:t>Patient Account Number </a:t>
            </a:r>
            <a:endParaRPr sz="1800" b="0" i="0" u="none" strike="noStrike" cap="none">
              <a:solidFill>
                <a:srgbClr val="0066CC"/>
              </a:solidFill>
              <a:latin typeface="Arial"/>
              <a:ea typeface="Arial"/>
              <a:cs typeface="Arial"/>
              <a:sym typeface="Arial"/>
            </a:endParaRPr>
          </a:p>
          <a:p>
            <a:pPr marL="1371600" marR="0" lvl="2" indent="-342900" algn="l" rtl="0">
              <a:lnSpc>
                <a:spcPct val="114000"/>
              </a:lnSpc>
              <a:spcBef>
                <a:spcPts val="500"/>
              </a:spcBef>
              <a:spcAft>
                <a:spcPts val="0"/>
              </a:spcAft>
              <a:buClr>
                <a:srgbClr val="0066CC"/>
              </a:buClr>
              <a:buSzPct val="108108"/>
              <a:buFont typeface="Arial"/>
              <a:buChar char="•"/>
            </a:pPr>
            <a:r>
              <a:rPr lang="en-US" sz="1800" b="0" i="0" u="none" strike="noStrike" cap="none">
                <a:solidFill>
                  <a:srgbClr val="0066CC"/>
                </a:solidFill>
                <a:latin typeface="Arial"/>
                <a:ea typeface="Arial"/>
                <a:cs typeface="Arial"/>
                <a:sym typeface="Arial"/>
              </a:rPr>
              <a:t>Service Date </a:t>
            </a:r>
            <a:endParaRPr sz="1800" b="0" i="0" u="none" strike="noStrike" cap="none">
              <a:solidFill>
                <a:srgbClr val="0066CC"/>
              </a:solidFill>
              <a:latin typeface="Arial"/>
              <a:ea typeface="Arial"/>
              <a:cs typeface="Arial"/>
              <a:sym typeface="Arial"/>
            </a:endParaRPr>
          </a:p>
          <a:p>
            <a:pPr marL="571500" marR="0" lvl="1" indent="0" algn="l" rtl="0">
              <a:lnSpc>
                <a:spcPct val="114000"/>
              </a:lnSpc>
              <a:spcBef>
                <a:spcPts val="500"/>
              </a:spcBef>
              <a:spcAft>
                <a:spcPts val="0"/>
              </a:spcAft>
              <a:buClr>
                <a:srgbClr val="000000"/>
              </a:buClr>
              <a:buSzPct val="100000"/>
              <a:buFont typeface="Arial"/>
              <a:buNone/>
            </a:pPr>
            <a:r>
              <a:rPr lang="en-US" sz="1800" b="1" i="0" u="none" strike="noStrike" cap="none">
                <a:solidFill>
                  <a:srgbClr val="0066CC"/>
                </a:solidFill>
                <a:latin typeface="Arial"/>
                <a:ea typeface="Arial"/>
                <a:cs typeface="Arial"/>
                <a:sym typeface="Arial"/>
              </a:rPr>
              <a:t>Note: </a:t>
            </a:r>
            <a:r>
              <a:rPr lang="en-US" sz="1800" b="0" i="0" u="none" strike="noStrike" cap="none">
                <a:solidFill>
                  <a:srgbClr val="0066CC"/>
                </a:solidFill>
                <a:latin typeface="Arial"/>
                <a:ea typeface="Arial"/>
                <a:cs typeface="Arial"/>
                <a:sym typeface="Arial"/>
              </a:rPr>
              <a:t>The reported Service Date must fall between the </a:t>
            </a:r>
            <a:r>
              <a:rPr lang="en-US" sz="1800" b="1" i="0" u="none" strike="noStrike" cap="none">
                <a:solidFill>
                  <a:srgbClr val="0066CC"/>
                </a:solidFill>
                <a:latin typeface="Arial"/>
                <a:ea typeface="Arial"/>
                <a:cs typeface="Arial"/>
                <a:sym typeface="Arial"/>
              </a:rPr>
              <a:t>Admission/From Date</a:t>
            </a:r>
            <a:r>
              <a:rPr lang="en-US" sz="1800" b="0" i="0" u="none" strike="noStrike" cap="none">
                <a:solidFill>
                  <a:srgbClr val="0066CC"/>
                </a:solidFill>
                <a:latin typeface="Arial"/>
                <a:ea typeface="Arial"/>
                <a:cs typeface="Arial"/>
                <a:sym typeface="Arial"/>
              </a:rPr>
              <a:t> and </a:t>
            </a:r>
            <a:r>
              <a:rPr lang="en-US" sz="1800" b="1" i="0" u="none" strike="noStrike" cap="none">
                <a:solidFill>
                  <a:srgbClr val="0066CC"/>
                </a:solidFill>
                <a:latin typeface="Arial"/>
                <a:ea typeface="Arial"/>
                <a:cs typeface="Arial"/>
                <a:sym typeface="Arial"/>
              </a:rPr>
              <a:t>±1 day</a:t>
            </a:r>
            <a:r>
              <a:rPr lang="en-US" sz="1800" b="0" i="0" u="none" strike="noStrike" cap="none">
                <a:solidFill>
                  <a:srgbClr val="0066CC"/>
                </a:solidFill>
                <a:latin typeface="Arial"/>
                <a:ea typeface="Arial"/>
                <a:cs typeface="Arial"/>
                <a:sym typeface="Arial"/>
              </a:rPr>
              <a:t> of the </a:t>
            </a:r>
            <a:r>
              <a:rPr lang="en-US" sz="1800" b="1" i="0" u="none" strike="noStrike" cap="none">
                <a:solidFill>
                  <a:srgbClr val="0066CC"/>
                </a:solidFill>
                <a:latin typeface="Arial"/>
                <a:ea typeface="Arial"/>
                <a:cs typeface="Arial"/>
                <a:sym typeface="Arial"/>
              </a:rPr>
              <a:t>Discharge/Thru Date</a:t>
            </a:r>
            <a:r>
              <a:rPr lang="en-US" sz="1800" b="0" i="0" u="none" strike="noStrike" cap="none">
                <a:solidFill>
                  <a:srgbClr val="0066CC"/>
                </a:solidFill>
                <a:latin typeface="Arial"/>
                <a:ea typeface="Arial"/>
                <a:cs typeface="Arial"/>
                <a:sym typeface="Arial"/>
              </a:rPr>
              <a:t>.</a:t>
            </a:r>
            <a:endParaRPr sz="1800" b="0" i="0" u="none" strike="noStrike" cap="none">
              <a:solidFill>
                <a:srgbClr val="003889"/>
              </a:solidFill>
              <a:latin typeface="Arial"/>
              <a:ea typeface="Arial"/>
              <a:cs typeface="Arial"/>
              <a:sym typeface="Arial"/>
            </a:endParaRPr>
          </a:p>
          <a:p>
            <a:pPr marL="558800" marR="0" lvl="0" indent="-457199" algn="l" rtl="0">
              <a:lnSpc>
                <a:spcPct val="114000"/>
              </a:lnSpc>
              <a:spcBef>
                <a:spcPts val="1000"/>
              </a:spcBef>
              <a:spcAft>
                <a:spcPts val="0"/>
              </a:spcAft>
              <a:buClr>
                <a:srgbClr val="003889"/>
              </a:buClr>
              <a:buSzPct val="90089"/>
              <a:buFont typeface="Arial"/>
              <a:buAutoNum type="arabicPeriod"/>
            </a:pPr>
            <a:r>
              <a:rPr lang="en-US" sz="2400" b="0" i="0" u="none" strike="noStrike" cap="none">
                <a:solidFill>
                  <a:srgbClr val="003889"/>
                </a:solidFill>
                <a:latin typeface="Arial"/>
                <a:ea typeface="Arial"/>
                <a:cs typeface="Arial"/>
                <a:sym typeface="Arial"/>
              </a:rPr>
              <a:t>Error Reporting</a:t>
            </a:r>
            <a:endParaRPr sz="2400" b="0" i="0" u="none" strike="noStrike" cap="none">
              <a:solidFill>
                <a:srgbClr val="003889"/>
              </a:solidFill>
              <a:latin typeface="Arial"/>
              <a:ea typeface="Arial"/>
              <a:cs typeface="Arial"/>
              <a:sym typeface="Arial"/>
            </a:endParaRPr>
          </a:p>
          <a:p>
            <a:pPr marL="1016000" marR="0" lvl="1" indent="-457200" algn="l" rtl="0">
              <a:lnSpc>
                <a:spcPct val="114000"/>
              </a:lnSpc>
              <a:spcBef>
                <a:spcPts val="500"/>
              </a:spcBef>
              <a:spcAft>
                <a:spcPts val="0"/>
              </a:spcAft>
              <a:buClr>
                <a:srgbClr val="0066CC"/>
              </a:buClr>
              <a:buSzPct val="108108"/>
              <a:buFont typeface="Arial"/>
              <a:buChar char="•"/>
            </a:pPr>
            <a:r>
              <a:rPr lang="en-US" sz="1800" b="0" i="0" u="none" strike="noStrike" cap="none">
                <a:solidFill>
                  <a:srgbClr val="0066CC"/>
                </a:solidFill>
                <a:latin typeface="Arial"/>
                <a:ea typeface="Arial"/>
                <a:cs typeface="Arial"/>
                <a:sym typeface="Arial"/>
              </a:rPr>
              <a:t>While HSCRC plans to implement automated error reports in the future, there is currently no error threshold for these submissions. </a:t>
            </a:r>
            <a:endParaRPr sz="1800" b="0" i="0" u="none" strike="noStrike" cap="none">
              <a:solidFill>
                <a:srgbClr val="0066CC"/>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g3a794e90fe5_0_0"/>
          <p:cNvSpPr txBox="1">
            <a:spLocks noGrp="1"/>
          </p:cNvSpPr>
          <p:nvPr>
            <p:ph type="title"/>
          </p:nvPr>
        </p:nvSpPr>
        <p:spPr>
          <a:xfrm>
            <a:off x="2929257" y="2356275"/>
            <a:ext cx="8538900" cy="506100"/>
          </a:xfrm>
          <a:prstGeom prst="rect">
            <a:avLst/>
          </a:prstGeom>
          <a:noFill/>
          <a:ln>
            <a:noFill/>
          </a:ln>
        </p:spPr>
        <p:txBody>
          <a:bodyPr spcFirstLastPara="1" wrap="square" lIns="0" tIns="13325" rIns="0" bIns="0" anchor="t" anchorCtr="0">
            <a:spAutoFit/>
          </a:bodyPr>
          <a:lstStyle/>
          <a:p>
            <a:pPr marL="12700" lvl="0" indent="0" algn="r" rtl="0">
              <a:lnSpc>
                <a:spcPct val="100000"/>
              </a:lnSpc>
              <a:spcBef>
                <a:spcPts val="0"/>
              </a:spcBef>
              <a:spcAft>
                <a:spcPts val="0"/>
              </a:spcAft>
              <a:buSzPts val="1400"/>
              <a:buNone/>
            </a:pPr>
            <a:r>
              <a:rPr lang="en-US" sz="3200"/>
              <a:t>Financial Data</a:t>
            </a: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 Update</a:t>
            </a:r>
            <a:endParaRPr sz="3200"/>
          </a:p>
        </p:txBody>
      </p:sp>
      <p:sp>
        <p:nvSpPr>
          <p:cNvPr id="787" name="Google Shape;787;g3a794e90fe5_0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g37a7034afbf_0_5"/>
          <p:cNvSpPr txBox="1"/>
          <p:nvPr/>
        </p:nvSpPr>
        <p:spPr>
          <a:xfrm>
            <a:off x="729567" y="939140"/>
            <a:ext cx="10732800" cy="5618100"/>
          </a:xfrm>
          <a:prstGeom prst="rect">
            <a:avLst/>
          </a:prstGeom>
          <a:noFill/>
          <a:ln>
            <a:noFill/>
          </a:ln>
        </p:spPr>
        <p:txBody>
          <a:bodyPr spcFirstLastPara="1" wrap="square" lIns="0" tIns="14730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2200" b="1" i="0" u="none" strike="noStrike" cap="none">
                <a:solidFill>
                  <a:schemeClr val="dk2"/>
                </a:solidFill>
                <a:latin typeface="Arial"/>
                <a:ea typeface="Arial"/>
                <a:cs typeface="Arial"/>
                <a:sym typeface="Arial"/>
              </a:rPr>
              <a:t>FY 2026 Annual Filing </a:t>
            </a:r>
            <a:endParaRPr sz="2200" b="1" i="0" u="none" strike="noStrike" cap="none">
              <a:solidFill>
                <a:schemeClr val="dk2"/>
              </a:solidFill>
              <a:latin typeface="Arial"/>
              <a:ea typeface="Arial"/>
              <a:cs typeface="Arial"/>
              <a:sym typeface="Arial"/>
            </a:endParaRPr>
          </a:p>
          <a:p>
            <a:pPr marL="457200" marR="0" lvl="0" indent="-349250" algn="l" rtl="0">
              <a:lnSpc>
                <a:spcPct val="100000"/>
              </a:lnSpc>
              <a:spcBef>
                <a:spcPts val="1800"/>
              </a:spcBef>
              <a:spcAft>
                <a:spcPts val="0"/>
              </a:spcAft>
              <a:buClr>
                <a:schemeClr val="dk2"/>
              </a:buClr>
              <a:buSzPts val="1900"/>
              <a:buFont typeface="Arial"/>
              <a:buChar char="•"/>
            </a:pPr>
            <a:r>
              <a:rPr lang="en-US" sz="1900" b="0" i="0" u="none" strike="noStrike" cap="none">
                <a:solidFill>
                  <a:schemeClr val="dk2"/>
                </a:solidFill>
                <a:latin typeface="Arial"/>
                <a:ea typeface="Arial"/>
                <a:cs typeface="Arial"/>
                <a:sym typeface="Arial"/>
              </a:rPr>
              <a:t>All FY 2026 Annual Filings must be submitted via eF2. Hospital submission templates </a:t>
            </a:r>
            <a:r>
              <a:rPr lang="en-US" sz="1900">
                <a:solidFill>
                  <a:schemeClr val="dk2"/>
                </a:solidFill>
              </a:rPr>
              <a:t>are available for download in DAVE</a:t>
            </a:r>
            <a:r>
              <a:rPr lang="en-US" sz="1900" b="0" i="0" u="none" strike="noStrike" cap="none">
                <a:solidFill>
                  <a:schemeClr val="dk2"/>
                </a:solidFill>
                <a:latin typeface="Arial"/>
                <a:ea typeface="Arial"/>
                <a:cs typeface="Arial"/>
                <a:sym typeface="Arial"/>
              </a:rPr>
              <a:t>.</a:t>
            </a:r>
            <a:endParaRPr sz="1900">
              <a:solidFill>
                <a:schemeClr val="dk2"/>
              </a:solidFill>
            </a:endParaRPr>
          </a:p>
          <a:p>
            <a:pPr marL="457200" marR="0" lvl="0" indent="-349250" algn="l" rtl="0">
              <a:lnSpc>
                <a:spcPct val="100000"/>
              </a:lnSpc>
              <a:spcBef>
                <a:spcPts val="1800"/>
              </a:spcBef>
              <a:spcAft>
                <a:spcPts val="0"/>
              </a:spcAft>
              <a:buClr>
                <a:schemeClr val="dk2"/>
              </a:buClr>
              <a:buSzPts val="1900"/>
              <a:buFont typeface="Arial"/>
              <a:buChar char="•"/>
            </a:pPr>
            <a:r>
              <a:rPr lang="en-US" sz="1900">
                <a:solidFill>
                  <a:schemeClr val="dk2"/>
                </a:solidFill>
              </a:rPr>
              <a:t>The June 30 memo outlines</a:t>
            </a:r>
            <a:r>
              <a:rPr lang="en-US" sz="1900" b="0" i="0" u="none" strike="noStrike" cap="none">
                <a:solidFill>
                  <a:schemeClr val="dk2"/>
                </a:solidFill>
                <a:latin typeface="Arial"/>
                <a:ea typeface="Arial"/>
                <a:cs typeface="Arial"/>
                <a:sym typeface="Arial"/>
              </a:rPr>
              <a:t> the changes made to the FY 2026 annual filing template</a:t>
            </a:r>
            <a:endParaRPr sz="1900">
              <a:solidFill>
                <a:schemeClr val="dk2"/>
              </a:solidFill>
            </a:endParaRPr>
          </a:p>
          <a:p>
            <a:pPr marL="0" marR="0" lvl="0" indent="0" algn="l" rtl="0">
              <a:lnSpc>
                <a:spcPct val="100000"/>
              </a:lnSpc>
              <a:spcBef>
                <a:spcPts val="1800"/>
              </a:spcBef>
              <a:spcAft>
                <a:spcPts val="0"/>
              </a:spcAft>
              <a:buClr>
                <a:srgbClr val="000000"/>
              </a:buClr>
              <a:buSzPts val="1900"/>
              <a:buFont typeface="Arial"/>
              <a:buNone/>
            </a:pPr>
            <a:r>
              <a:rPr lang="en-US" sz="2200" b="1">
                <a:solidFill>
                  <a:schemeClr val="dk2"/>
                </a:solidFill>
              </a:rPr>
              <a:t>Medicare Advantage - Qualifying Plans </a:t>
            </a:r>
            <a:endParaRPr sz="1600" b="0" i="0" u="none" strike="noStrike" cap="none">
              <a:solidFill>
                <a:schemeClr val="dk2"/>
              </a:solidFill>
              <a:latin typeface="Arial"/>
              <a:ea typeface="Arial"/>
              <a:cs typeface="Arial"/>
              <a:sym typeface="Arial"/>
            </a:endParaRPr>
          </a:p>
          <a:p>
            <a:pPr marL="457200" marR="0" lvl="0" indent="-349250" algn="l" rtl="0">
              <a:lnSpc>
                <a:spcPct val="100000"/>
              </a:lnSpc>
              <a:spcBef>
                <a:spcPts val="1000"/>
              </a:spcBef>
              <a:spcAft>
                <a:spcPts val="0"/>
              </a:spcAft>
              <a:buClr>
                <a:schemeClr val="dk2"/>
              </a:buClr>
              <a:buSzPts val="1900"/>
              <a:buFont typeface="Arial"/>
              <a:buChar char="•"/>
            </a:pPr>
            <a:r>
              <a:rPr lang="en-US" sz="1900">
                <a:solidFill>
                  <a:schemeClr val="dk2"/>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Report all revenue information for these plans for FY 2026</a:t>
            </a:r>
            <a:r>
              <a:rPr lang="en-US" sz="1900">
                <a:solidFill>
                  <a:schemeClr val="dk2"/>
                </a:solidFill>
              </a:rPr>
              <a:t> </a:t>
            </a:r>
            <a:r>
              <a:rPr lang="en-US" sz="1600">
                <a:solidFill>
                  <a:schemeClr val="dk2"/>
                </a:solidFill>
              </a:rPr>
              <a:t>(as noted in the August 31, 2026 memo)</a:t>
            </a:r>
            <a:endParaRPr sz="1600" b="0" i="0" u="none" strike="noStrike" cap="none">
              <a:solidFill>
                <a:schemeClr val="dk1"/>
              </a:solidFill>
              <a:latin typeface="Arial"/>
              <a:ea typeface="Arial"/>
              <a:cs typeface="Arial"/>
              <a:sym typeface="Arial"/>
            </a:endParaRPr>
          </a:p>
          <a:p>
            <a:pPr marL="457200" lvl="0" indent="-346075" algn="l" rtl="0">
              <a:spcBef>
                <a:spcPts val="1000"/>
              </a:spcBef>
              <a:spcAft>
                <a:spcPts val="0"/>
              </a:spcAft>
              <a:buClr>
                <a:schemeClr val="dk2"/>
              </a:buClr>
              <a:buSzPts val="1850"/>
              <a:buChar char="•"/>
            </a:pPr>
            <a:r>
              <a:rPr lang="en-US" sz="1900">
                <a:solidFill>
                  <a:schemeClr val="dk2"/>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Medicare Advantage - Qualifying Plans</a:t>
            </a:r>
            <a:endParaRPr sz="19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H1225 - Johns Hopkins Healthcare LLC - HOPKINS HEALTH ADVANTAGE, INC</a:t>
            </a:r>
            <a:endParaRPr sz="11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H2108 - Health Care Service Corporation - BRAVO HEALTH MID-ATLANTIC, INC</a:t>
            </a:r>
            <a:endParaRPr sz="11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H2172 - Kaiser Foundation Health Plan Inc - KAISER FDTN PLAN OF THE MID-ATLANTIC STATES</a:t>
            </a:r>
            <a:endParaRPr sz="11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H3890 - Johns Hopkins Healthcare LLC - HOPKINS HEALTH ADVANTAGE., INC</a:t>
            </a:r>
            <a:endParaRPr sz="11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H7379 - CareFirst, Inc - CAREFIRST ADVANTAGE PPO, INC</a:t>
            </a:r>
            <a:endParaRPr sz="11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H7464 - UnitedHealthGroup, Inc - UNITEDHEALTHCARE OF THE MID-ATLANTIC, INC</a:t>
            </a:r>
            <a:endParaRPr sz="11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H8854 - CareFirst, Inc - CAREFIRST ADVANTAGE DSNP, INC</a:t>
            </a:r>
            <a:endParaRPr sz="1100">
              <a:solidFill>
                <a:schemeClr val="dk2"/>
              </a:solidFill>
            </a:endParaRPr>
          </a:p>
          <a:p>
            <a:pPr marL="914400" lvl="1" indent="-298450" algn="l" rtl="0">
              <a:spcBef>
                <a:spcPts val="1000"/>
              </a:spcBef>
              <a:spcAft>
                <a:spcPts val="0"/>
              </a:spcAft>
              <a:buClr>
                <a:schemeClr val="dk2"/>
              </a:buClr>
              <a:buSzPts val="1100"/>
              <a:buChar char="•"/>
            </a:pPr>
            <a:r>
              <a:rPr lang="en-US" sz="1100">
                <a:solidFill>
                  <a:schemeClr val="dk2"/>
                </a:solidFill>
              </a:rPr>
              <a:t>H9306 - Lifebridge Health, Inc - ALTERWOOD ADVANTAGE, INC</a:t>
            </a:r>
            <a:endParaRPr sz="1100">
              <a:solidFill>
                <a:schemeClr val="dk2"/>
              </a:solidFill>
            </a:endParaRPr>
          </a:p>
        </p:txBody>
      </p:sp>
      <p:sp>
        <p:nvSpPr>
          <p:cNvPr id="793" name="Google Shape;793;g37a7034afbf_0_5"/>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10</a:t>
            </a:fld>
            <a:endParaRPr/>
          </a:p>
        </p:txBody>
      </p:sp>
      <p:sp>
        <p:nvSpPr>
          <p:cNvPr id="794" name="Google Shape;794;g37a7034afbf_0_5"/>
          <p:cNvSpPr txBox="1">
            <a:spLocks noGrp="1"/>
          </p:cNvSpPr>
          <p:nvPr>
            <p:ph type="title"/>
          </p:nvPr>
        </p:nvSpPr>
        <p:spPr>
          <a:xfrm>
            <a:off x="852549" y="94267"/>
            <a:ext cx="10609800" cy="7482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FY 2026 Annual Filing S</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ubmission</a:t>
            </a:r>
            <a:r>
              <a:rPr lang="en-US"/>
              <a:t> (eF2) Update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g3f9e53f2ef3_0_5"/>
          <p:cNvSpPr txBox="1"/>
          <p:nvPr/>
        </p:nvSpPr>
        <p:spPr>
          <a:xfrm>
            <a:off x="729567" y="939140"/>
            <a:ext cx="10732800" cy="4423500"/>
          </a:xfrm>
          <a:prstGeom prst="rect">
            <a:avLst/>
          </a:prstGeom>
          <a:noFill/>
          <a:ln>
            <a:noFill/>
          </a:ln>
        </p:spPr>
        <p:txBody>
          <a:bodyPr spcFirstLastPara="1" wrap="square" lIns="0" tIns="147300" rIns="0" bIns="0" anchor="t" anchorCtr="0">
            <a:spAutoFit/>
          </a:bodyPr>
          <a:lstStyle/>
          <a:p>
            <a:pPr marL="0" marR="0" lvl="0" indent="0" algn="l" rtl="0">
              <a:lnSpc>
                <a:spcPct val="100000"/>
              </a:lnSpc>
              <a:spcBef>
                <a:spcPts val="1800"/>
              </a:spcBef>
              <a:spcAft>
                <a:spcPts val="0"/>
              </a:spcAft>
              <a:buClr>
                <a:srgbClr val="000000"/>
              </a:buClr>
              <a:buSzPts val="1900"/>
              <a:buFont typeface="Arial"/>
              <a:buNone/>
            </a:pPr>
            <a:r>
              <a:rPr lang="en-US" sz="2200" b="1" i="0" u="none" strike="noStrike" cap="none">
                <a:solidFill>
                  <a:schemeClr val="dk2"/>
                </a:solidFill>
                <a:latin typeface="Arial"/>
                <a:ea typeface="Arial"/>
                <a:cs typeface="Arial"/>
                <a:sym typeface="Arial"/>
              </a:rPr>
              <a:t>Clinician Cost Schedule (Schedule CCS)</a:t>
            </a:r>
            <a:endParaRPr sz="1600" b="0" i="0" u="none" strike="noStrike" cap="none">
              <a:solidFill>
                <a:schemeClr val="dk2"/>
              </a:solidFill>
              <a:latin typeface="Arial"/>
              <a:ea typeface="Arial"/>
              <a:cs typeface="Arial"/>
              <a:sym typeface="Arial"/>
            </a:endParaRPr>
          </a:p>
          <a:p>
            <a:pPr marL="457200" marR="0" lvl="0" indent="-349250" algn="l" rtl="0">
              <a:lnSpc>
                <a:spcPct val="100000"/>
              </a:lnSpc>
              <a:spcBef>
                <a:spcPts val="1000"/>
              </a:spcBef>
              <a:spcAft>
                <a:spcPts val="0"/>
              </a:spcAft>
              <a:buClr>
                <a:schemeClr val="dk2"/>
              </a:buClr>
              <a:buSzPts val="1900"/>
              <a:buFont typeface="Arial"/>
              <a:buChar char="•"/>
            </a:pPr>
            <a:r>
              <a:rPr lang="en-US" sz="1900" b="0" i="0" u="none" strike="noStrike" cap="none">
                <a:solidFill>
                  <a:schemeClr val="dk2"/>
                </a:solidFill>
                <a:latin typeface="Arial"/>
                <a:ea typeface="Arial"/>
                <a:cs typeface="Arial"/>
                <a:sym typeface="Arial"/>
              </a:rPr>
              <a:t>For FY 2026, Schedule CCS will be submitted via excel template. The excel template </a:t>
            </a:r>
            <a:r>
              <a:rPr lang="en-US" sz="1900">
                <a:solidFill>
                  <a:schemeClr val="dk2"/>
                </a:solidFill>
              </a:rPr>
              <a:t>was sent to hospitals on September 9, 2026</a:t>
            </a:r>
            <a:r>
              <a:rPr lang="en-US" sz="1900" b="0" i="0" u="none" strike="noStrike" cap="none">
                <a:solidFill>
                  <a:schemeClr val="dk2"/>
                </a:solidFill>
                <a:latin typeface="Arial"/>
                <a:ea typeface="Arial"/>
                <a:cs typeface="Arial"/>
                <a:sym typeface="Arial"/>
              </a:rPr>
              <a:t>. </a:t>
            </a:r>
            <a:r>
              <a:rPr lang="en-US" sz="1900" b="1" i="0" u="none" strike="noStrike" cap="none">
                <a:solidFill>
                  <a:schemeClr val="dk2"/>
                </a:solidFill>
                <a:latin typeface="Arial"/>
                <a:ea typeface="Arial"/>
                <a:cs typeface="Arial"/>
                <a:sym typeface="Arial"/>
              </a:rPr>
              <a:t>Data will be due </a:t>
            </a:r>
            <a:r>
              <a:rPr lang="en-US" sz="1900" b="1">
                <a:solidFill>
                  <a:schemeClr val="dk2"/>
                </a:solidFill>
              </a:rPr>
              <a:t>December 14 </a:t>
            </a:r>
            <a:r>
              <a:rPr lang="en-US" sz="1900">
                <a:solidFill>
                  <a:schemeClr val="dk2"/>
                </a:solidFill>
              </a:rPr>
              <a:t>(for hospitals with a June 30 year end)</a:t>
            </a:r>
            <a:r>
              <a:rPr lang="en-US" sz="1900" b="1" i="0" u="none" strike="noStrike" cap="none">
                <a:solidFill>
                  <a:schemeClr val="dk2"/>
                </a:solidFill>
                <a:latin typeface="Arial"/>
                <a:ea typeface="Arial"/>
                <a:cs typeface="Arial"/>
                <a:sym typeface="Arial"/>
              </a:rPr>
              <a:t>.</a:t>
            </a:r>
            <a:endParaRPr sz="1900" b="1">
              <a:solidFill>
                <a:schemeClr val="dk2"/>
              </a:solidFill>
            </a:endParaRPr>
          </a:p>
          <a:p>
            <a:pPr marL="914400" marR="0" lvl="1" indent="-349250" algn="l" rtl="0">
              <a:lnSpc>
                <a:spcPct val="100000"/>
              </a:lnSpc>
              <a:spcBef>
                <a:spcPts val="1000"/>
              </a:spcBef>
              <a:spcAft>
                <a:spcPts val="0"/>
              </a:spcAft>
              <a:buClr>
                <a:srgbClr val="0066CC"/>
              </a:buClr>
              <a:buSzPts val="1900"/>
              <a:buFont typeface="Arial"/>
              <a:buChar char="•"/>
            </a:pPr>
            <a:r>
              <a:rPr lang="en-US" sz="1900" b="0" i="0" u="none" strike="noStrike" cap="none">
                <a:solidFill>
                  <a:srgbClr val="0066CC"/>
                </a:solidFill>
                <a:latin typeface="Arial"/>
                <a:ea typeface="Arial"/>
                <a:cs typeface="Arial"/>
                <a:sym typeface="Arial"/>
              </a:rPr>
              <a:t>Email completed schedules to: </a:t>
            </a:r>
            <a:r>
              <a:rPr lang="en-US" sz="1900" b="0" i="0" u="sng" strike="noStrike" cap="none">
                <a:solidFill>
                  <a:srgbClr val="0066CC"/>
                </a:solidFill>
                <a:latin typeface="Arial"/>
                <a:ea typeface="Arial"/>
                <a:cs typeface="Arial"/>
                <a:sym typeface="Arial"/>
                <a:hlinkClick r:id="rId3">
                  <a:extLst>
                    <a:ext uri="{A12FA001-AC4F-418D-AE19-62706E023703}">
                      <ahyp:hlinkClr xmlns:ahyp="http://schemas.microsoft.com/office/drawing/2018/hyperlinkcolor" val="tx"/>
                    </a:ext>
                  </a:extLst>
                </a:hlinkClick>
              </a:rPr>
              <a:t>hscrc.annual@maryland.gov</a:t>
            </a:r>
            <a:r>
              <a:rPr lang="en-US" sz="1900" b="0" i="0" u="none" strike="noStrike" cap="none">
                <a:solidFill>
                  <a:srgbClr val="0066CC"/>
                </a:solidFill>
                <a:latin typeface="Arial"/>
                <a:ea typeface="Arial"/>
                <a:cs typeface="Arial"/>
                <a:sym typeface="Arial"/>
              </a:rPr>
              <a:t> </a:t>
            </a:r>
            <a:endParaRPr sz="1900">
              <a:solidFill>
                <a:schemeClr val="dk2"/>
              </a:solidFill>
            </a:endParaRPr>
          </a:p>
          <a:p>
            <a:pPr marL="0" lvl="0" indent="0" algn="l" rtl="0">
              <a:spcBef>
                <a:spcPts val="800"/>
              </a:spcBef>
              <a:spcAft>
                <a:spcPts val="0"/>
              </a:spcAft>
              <a:buNone/>
            </a:pPr>
            <a:r>
              <a:rPr lang="en-US" sz="2200" b="1">
                <a:solidFill>
                  <a:schemeClr val="dk2"/>
                </a:solidFill>
              </a:rPr>
              <a:t>Annual Filing Office Hours </a:t>
            </a:r>
            <a:endParaRPr sz="1900">
              <a:solidFill>
                <a:schemeClr val="dk2"/>
              </a:solidFill>
            </a:endParaRPr>
          </a:p>
          <a:p>
            <a:pPr marL="461963" marR="0" lvl="5" indent="-355600" algn="l" rtl="0">
              <a:lnSpc>
                <a:spcPct val="100000"/>
              </a:lnSpc>
              <a:spcBef>
                <a:spcPts val="895"/>
              </a:spcBef>
              <a:spcAft>
                <a:spcPts val="0"/>
              </a:spcAft>
              <a:buClr>
                <a:schemeClr val="dk2"/>
              </a:buClr>
              <a:buSzPts val="1850"/>
              <a:buFont typeface="Arial"/>
              <a:buChar char="•"/>
            </a:pPr>
            <a:r>
              <a:rPr lang="en-US" sz="1900">
                <a:solidFill>
                  <a:schemeClr val="dk2"/>
                </a:solidFill>
              </a:rPr>
              <a:t>Monday - Friday, 8:30a - 3:00p </a:t>
            </a:r>
            <a:endParaRPr sz="1900">
              <a:solidFill>
                <a:schemeClr val="dk2"/>
              </a:solidFill>
            </a:endParaRPr>
          </a:p>
          <a:p>
            <a:pPr marL="914400" lvl="1" indent="-349250" algn="l" rtl="0">
              <a:lnSpc>
                <a:spcPct val="60000"/>
              </a:lnSpc>
              <a:spcBef>
                <a:spcPts val="1800"/>
              </a:spcBef>
              <a:spcAft>
                <a:spcPts val="0"/>
              </a:spcAft>
              <a:buClr>
                <a:srgbClr val="0066CC"/>
              </a:buClr>
              <a:buSzPts val="1900"/>
              <a:buChar char="•"/>
            </a:pPr>
            <a:r>
              <a:rPr lang="en-US" sz="1900">
                <a:solidFill>
                  <a:srgbClr val="0066CC"/>
                </a:solidFill>
              </a:rPr>
              <a:t>September 21, 2026 - December 18, 2026</a:t>
            </a:r>
            <a:endParaRPr sz="1900">
              <a:solidFill>
                <a:srgbClr val="0066CC"/>
              </a:solidFill>
            </a:endParaRPr>
          </a:p>
          <a:p>
            <a:pPr marL="914400" lvl="1" indent="-349250" algn="l" rtl="0">
              <a:lnSpc>
                <a:spcPct val="60000"/>
              </a:lnSpc>
              <a:spcBef>
                <a:spcPts val="1800"/>
              </a:spcBef>
              <a:spcAft>
                <a:spcPts val="0"/>
              </a:spcAft>
              <a:buClr>
                <a:srgbClr val="0066CC"/>
              </a:buClr>
              <a:buSzPts val="1900"/>
              <a:buChar char="•"/>
            </a:pPr>
            <a:r>
              <a:rPr lang="en-US" sz="1900">
                <a:solidFill>
                  <a:srgbClr val="0066CC"/>
                </a:solidFill>
              </a:rPr>
              <a:t>To schedule:</a:t>
            </a:r>
            <a:r>
              <a:rPr lang="en-US" sz="1900">
                <a:solidFill>
                  <a:schemeClr val="dk2"/>
                </a:solidFill>
              </a:rPr>
              <a:t> </a:t>
            </a:r>
            <a:r>
              <a:rPr lang="en-US" sz="1700" u="sng">
                <a:solidFill>
                  <a:schemeClr val="hlink"/>
                </a:solidFill>
                <a:hlinkClick r:id="rId4"/>
              </a:rPr>
              <a:t>https://calendar.app.google/mK9z6MV1UStqVUYZ8</a:t>
            </a:r>
            <a:endParaRPr sz="1700">
              <a:solidFill>
                <a:schemeClr val="dk2"/>
              </a:solidFill>
            </a:endParaRPr>
          </a:p>
          <a:p>
            <a:pPr marL="0" lvl="0" indent="0" algn="l" rtl="0">
              <a:spcBef>
                <a:spcPts val="800"/>
              </a:spcBef>
              <a:spcAft>
                <a:spcPts val="0"/>
              </a:spcAft>
              <a:buNone/>
            </a:pPr>
            <a:r>
              <a:rPr lang="en-US" sz="2200" b="1">
                <a:solidFill>
                  <a:schemeClr val="dk2"/>
                </a:solidFill>
              </a:rPr>
              <a:t>Contact Information</a:t>
            </a:r>
            <a:endParaRPr sz="1900">
              <a:solidFill>
                <a:schemeClr val="dk2"/>
              </a:solidFill>
            </a:endParaRPr>
          </a:p>
          <a:p>
            <a:pPr marL="457200" lvl="0" indent="-349250" algn="l" rtl="0">
              <a:spcBef>
                <a:spcPts val="895"/>
              </a:spcBef>
              <a:spcAft>
                <a:spcPts val="0"/>
              </a:spcAft>
              <a:buClr>
                <a:schemeClr val="dk2"/>
              </a:buClr>
              <a:buSzPts val="1900"/>
              <a:buChar char="•"/>
            </a:pPr>
            <a:r>
              <a:rPr lang="en-US" sz="1900">
                <a:solidFill>
                  <a:schemeClr val="dk2"/>
                </a:solidFill>
              </a:rPr>
              <a:t>For any questions related to the Annual Filing or Schedule CCS: </a:t>
            </a:r>
            <a:r>
              <a:rPr lang="en-US" sz="1900" b="1" u="sng">
                <a:solidFill>
                  <a:srgbClr val="0066CC"/>
                </a:solidFill>
                <a:hlinkClick r:id="rId3">
                  <a:extLst>
                    <a:ext uri="{A12FA001-AC4F-418D-AE19-62706E023703}">
                      <ahyp:hlinkClr xmlns:ahyp="http://schemas.microsoft.com/office/drawing/2018/hyperlinkcolor" val="tx"/>
                    </a:ext>
                  </a:extLst>
                </a:hlinkClick>
              </a:rPr>
              <a:t>hscrc.annual@maryland.gov</a:t>
            </a:r>
            <a:endParaRPr sz="1900">
              <a:solidFill>
                <a:schemeClr val="dk2"/>
              </a:solidFill>
            </a:endParaRPr>
          </a:p>
        </p:txBody>
      </p:sp>
      <p:sp>
        <p:nvSpPr>
          <p:cNvPr id="800" name="Google Shape;800;g3f9e53f2ef3_0_5"/>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11</a:t>
            </a:fld>
            <a:endParaRPr/>
          </a:p>
        </p:txBody>
      </p:sp>
      <p:sp>
        <p:nvSpPr>
          <p:cNvPr id="801" name="Google Shape;801;g3f9e53f2ef3_0_5"/>
          <p:cNvSpPr txBox="1">
            <a:spLocks noGrp="1"/>
          </p:cNvSpPr>
          <p:nvPr>
            <p:ph type="title"/>
          </p:nvPr>
        </p:nvSpPr>
        <p:spPr>
          <a:xfrm>
            <a:off x="852549" y="85597"/>
            <a:ext cx="10609800" cy="7482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FY 2026 Annual Filing S</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ubmission</a:t>
            </a:r>
            <a:r>
              <a:rPr lang="en-US"/>
              <a:t> (eF2) Update Continued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45"/>
          <p:cNvSpPr txBox="1">
            <a:spLocks noGrp="1"/>
          </p:cNvSpPr>
          <p:nvPr>
            <p:ph type="title"/>
          </p:nvPr>
        </p:nvSpPr>
        <p:spPr>
          <a:xfrm>
            <a:off x="6982259" y="1807128"/>
            <a:ext cx="4425950" cy="513715"/>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Data Processing Update</a:t>
            </a:r>
            <a:endParaRPr sz="3200"/>
          </a:p>
        </p:txBody>
      </p:sp>
      <p:sp>
        <p:nvSpPr>
          <p:cNvPr id="807" name="Google Shape;807;p45"/>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46"/>
          <p:cNvSpPr txBox="1">
            <a:spLocks noGrp="1"/>
          </p:cNvSpPr>
          <p:nvPr>
            <p:ph type="title"/>
          </p:nvPr>
        </p:nvSpPr>
        <p:spPr>
          <a:xfrm>
            <a:off x="852549" y="69580"/>
            <a:ext cx="10486800" cy="7482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Points of Contact- hMetrix / Burton Policy</a:t>
            </a:r>
            <a:endParaRPr/>
          </a:p>
        </p:txBody>
      </p:sp>
      <p:sp>
        <p:nvSpPr>
          <p:cNvPr id="813" name="Google Shape;813;p46"/>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13</a:t>
            </a:fld>
            <a:endParaRPr/>
          </a:p>
        </p:txBody>
      </p:sp>
      <p:grpSp>
        <p:nvGrpSpPr>
          <p:cNvPr id="814" name="Google Shape;814;p46"/>
          <p:cNvGrpSpPr/>
          <p:nvPr/>
        </p:nvGrpSpPr>
        <p:grpSpPr>
          <a:xfrm>
            <a:off x="852549" y="1519065"/>
            <a:ext cx="10668000" cy="2857500"/>
            <a:chOff x="1189530" y="1714500"/>
            <a:chExt cx="10668000" cy="2857500"/>
          </a:xfrm>
        </p:grpSpPr>
        <p:grpSp>
          <p:nvGrpSpPr>
            <p:cNvPr id="815" name="Google Shape;815;p46"/>
            <p:cNvGrpSpPr/>
            <p:nvPr/>
          </p:nvGrpSpPr>
          <p:grpSpPr>
            <a:xfrm>
              <a:off x="1189530" y="1714500"/>
              <a:ext cx="3238500" cy="2857500"/>
              <a:chOff x="0" y="0"/>
              <a:chExt cx="3238500" cy="2857500"/>
            </a:xfrm>
          </p:grpSpPr>
          <p:sp>
            <p:nvSpPr>
              <p:cNvPr id="816" name="Google Shape;816;p46"/>
              <p:cNvSpPr/>
              <p:nvPr/>
            </p:nvSpPr>
            <p:spPr>
              <a:xfrm>
                <a:off x="0" y="0"/>
                <a:ext cx="3238500" cy="2857500"/>
              </a:xfrm>
              <a:prstGeom prst="roundRect">
                <a:avLst>
                  <a:gd name="adj" fmla="val 3333"/>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rial"/>
                  <a:ea typeface="Arial"/>
                  <a:cs typeface="Arial"/>
                  <a:sym typeface="Arial"/>
                </a:endParaRPr>
              </a:p>
            </p:txBody>
          </p:sp>
          <p:sp>
            <p:nvSpPr>
              <p:cNvPr id="817" name="Google Shape;817;p46"/>
              <p:cNvSpPr txBox="1"/>
              <p:nvPr/>
            </p:nvSpPr>
            <p:spPr>
              <a:xfrm>
                <a:off x="190500" y="190500"/>
                <a:ext cx="2857500" cy="2476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200" b="1" i="0" u="none" strike="noStrike" cap="none">
                    <a:solidFill>
                      <a:srgbClr val="003888"/>
                    </a:solidFill>
                    <a:latin typeface="Arial"/>
                    <a:ea typeface="Arial"/>
                    <a:cs typeface="Arial"/>
                    <a:sym typeface="Arial"/>
                  </a:rPr>
                  <a:t>Shivani Bhatt</a:t>
                </a:r>
                <a:endParaRPr sz="2200" b="1" i="0" u="none" strike="noStrike" cap="none">
                  <a:solidFill>
                    <a:srgbClr val="003888"/>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500"/>
                  <a:buFont typeface="Arial"/>
                  <a:buNone/>
                </a:pPr>
                <a:r>
                  <a:rPr lang="en-US" sz="1700" b="1" i="0" u="none" strike="noStrike" cap="none">
                    <a:solidFill>
                      <a:srgbClr val="64748B"/>
                    </a:solidFill>
                    <a:latin typeface="Arial"/>
                    <a:ea typeface="Arial"/>
                    <a:cs typeface="Arial"/>
                    <a:sym typeface="Arial"/>
                  </a:rPr>
                  <a:t>Primary PoC</a:t>
                </a:r>
                <a:endParaRPr sz="1700" b="1" i="0" u="none" strike="noStrike" cap="none">
                  <a:solidFill>
                    <a:srgbClr val="64748B"/>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1125"/>
                  </a:spcBef>
                  <a:spcAft>
                    <a:spcPts val="0"/>
                  </a:spcAft>
                  <a:buClr>
                    <a:srgbClr val="000000"/>
                  </a:buClr>
                  <a:buSzPts val="1800"/>
                  <a:buFont typeface="Arial"/>
                  <a:buNone/>
                </a:pPr>
                <a:r>
                  <a:rPr lang="en-US" sz="2000">
                    <a:solidFill>
                      <a:srgbClr val="0066CC"/>
                    </a:solidFill>
                  </a:rPr>
                  <a:t>E</a:t>
                </a:r>
                <a:r>
                  <a:rPr lang="en-US" sz="2000" b="0" i="0" u="none" strike="noStrike" cap="none">
                    <a:solidFill>
                      <a:srgbClr val="0066CC"/>
                    </a:solidFill>
                    <a:latin typeface="Arial"/>
                    <a:ea typeface="Arial"/>
                    <a:cs typeface="Arial"/>
                    <a:sym typeface="Arial"/>
                  </a:rPr>
                  <a:t>mail</a:t>
                </a:r>
                <a:endParaRPr sz="2000" b="0" i="0" u="none" strike="noStrike" cap="none">
                  <a:solidFill>
                    <a:srgbClr val="0066C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700" b="0" i="0" u="sng" strike="noStrike" cap="none">
                    <a:solidFill>
                      <a:schemeClr val="hlink"/>
                    </a:solidFill>
                    <a:latin typeface="Arial"/>
                    <a:ea typeface="Arial"/>
                    <a:cs typeface="Arial"/>
                    <a:sym typeface="Arial"/>
                    <a:hlinkClick r:id="rId3"/>
                  </a:rPr>
                  <a:t>shivani@hmetrix.com</a:t>
                </a:r>
                <a:r>
                  <a:rPr lang="en-US" sz="1500" b="0" i="0" u="none" strike="noStrike" cap="none">
                    <a:solidFill>
                      <a:srgbClr val="334155"/>
                    </a:solidFill>
                    <a:latin typeface="Arial"/>
                    <a:ea typeface="Arial"/>
                    <a:cs typeface="Arial"/>
                    <a:sym typeface="Arial"/>
                  </a:rPr>
                  <a:t> </a:t>
                </a:r>
                <a:endParaRPr sz="1500" b="0" i="0" u="none" strike="noStrike" cap="none">
                  <a:solidFill>
                    <a:srgbClr val="334155"/>
                  </a:solidFill>
                  <a:latin typeface="Arial"/>
                  <a:ea typeface="Arial"/>
                  <a:cs typeface="Arial"/>
                  <a:sym typeface="Arial"/>
                </a:endParaRPr>
              </a:p>
              <a:p>
                <a:pPr marL="0" marR="0" lvl="0" indent="0" algn="l" rtl="0">
                  <a:lnSpc>
                    <a:spcPct val="100000"/>
                  </a:lnSpc>
                  <a:spcBef>
                    <a:spcPts val="2250"/>
                  </a:spcBef>
                  <a:spcAft>
                    <a:spcPts val="0"/>
                  </a:spcAft>
                  <a:buClr>
                    <a:schemeClr val="dk1"/>
                  </a:buClr>
                  <a:buSzPts val="1800"/>
                  <a:buFont typeface="Arial"/>
                  <a:buNone/>
                </a:pPr>
                <a:r>
                  <a:rPr lang="en-US" sz="2000">
                    <a:solidFill>
                      <a:srgbClr val="0066CC"/>
                    </a:solidFill>
                  </a:rPr>
                  <a:t>P</a:t>
                </a:r>
                <a:r>
                  <a:rPr lang="en-US" sz="2000" b="0" i="0" u="none" strike="noStrike" cap="none">
                    <a:solidFill>
                      <a:srgbClr val="0066CC"/>
                    </a:solidFill>
                    <a:latin typeface="Arial"/>
                    <a:ea typeface="Arial"/>
                    <a:cs typeface="Arial"/>
                    <a:sym typeface="Arial"/>
                  </a:rPr>
                  <a:t>hone</a:t>
                </a:r>
                <a:endParaRPr sz="2000" b="0" i="0" u="none" strike="noStrike" cap="none">
                  <a:solidFill>
                    <a:srgbClr val="0066CC"/>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500"/>
                  <a:buFont typeface="Arial"/>
                  <a:buNone/>
                </a:pPr>
                <a:r>
                  <a:rPr lang="en-US" sz="1700" b="0" i="0" u="none" strike="noStrike" cap="none">
                    <a:solidFill>
                      <a:srgbClr val="334155"/>
                    </a:solidFill>
                    <a:latin typeface="Arial"/>
                    <a:ea typeface="Arial"/>
                    <a:cs typeface="Arial"/>
                    <a:sym typeface="Arial"/>
                  </a:rPr>
                  <a:t>(484) 228-1453</a:t>
                </a:r>
                <a:endParaRPr sz="1500" b="0" i="0" u="none" strike="noStrike" cap="none">
                  <a:solidFill>
                    <a:srgbClr val="334155"/>
                  </a:solidFill>
                  <a:latin typeface="Arial"/>
                  <a:ea typeface="Arial"/>
                  <a:cs typeface="Arial"/>
                  <a:sym typeface="Arial"/>
                </a:endParaRPr>
              </a:p>
            </p:txBody>
          </p:sp>
        </p:grpSp>
        <p:grpSp>
          <p:nvGrpSpPr>
            <p:cNvPr id="818" name="Google Shape;818;p46"/>
            <p:cNvGrpSpPr/>
            <p:nvPr/>
          </p:nvGrpSpPr>
          <p:grpSpPr>
            <a:xfrm>
              <a:off x="4904280" y="1714500"/>
              <a:ext cx="3238500" cy="2857500"/>
              <a:chOff x="0" y="0"/>
              <a:chExt cx="3238500" cy="2857500"/>
            </a:xfrm>
          </p:grpSpPr>
          <p:sp>
            <p:nvSpPr>
              <p:cNvPr id="819" name="Google Shape;819;p46"/>
              <p:cNvSpPr/>
              <p:nvPr/>
            </p:nvSpPr>
            <p:spPr>
              <a:xfrm>
                <a:off x="0" y="0"/>
                <a:ext cx="3238500" cy="2857500"/>
              </a:xfrm>
              <a:prstGeom prst="roundRect">
                <a:avLst>
                  <a:gd name="adj" fmla="val 3333"/>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rial"/>
                  <a:ea typeface="Arial"/>
                  <a:cs typeface="Arial"/>
                  <a:sym typeface="Arial"/>
                </a:endParaRPr>
              </a:p>
            </p:txBody>
          </p:sp>
          <p:sp>
            <p:nvSpPr>
              <p:cNvPr id="820" name="Google Shape;820;p46"/>
              <p:cNvSpPr txBox="1"/>
              <p:nvPr/>
            </p:nvSpPr>
            <p:spPr>
              <a:xfrm>
                <a:off x="190500" y="190500"/>
                <a:ext cx="2857500" cy="2476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200" b="1" i="0" u="none" strike="noStrike" cap="none">
                    <a:solidFill>
                      <a:srgbClr val="003888"/>
                    </a:solidFill>
                    <a:latin typeface="Arial"/>
                    <a:ea typeface="Arial"/>
                    <a:cs typeface="Arial"/>
                    <a:sym typeface="Arial"/>
                  </a:rPr>
                  <a:t>Iris Xu</a:t>
                </a:r>
                <a:endParaRPr sz="2200" b="1" i="0" u="none" strike="noStrike" cap="none">
                  <a:solidFill>
                    <a:srgbClr val="003888"/>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500"/>
                  <a:buFont typeface="Arial"/>
                  <a:buNone/>
                </a:pPr>
                <a:r>
                  <a:rPr lang="en-US" sz="1700" b="1" i="0" u="none" strike="noStrike" cap="none">
                    <a:solidFill>
                      <a:srgbClr val="64748B"/>
                    </a:solidFill>
                    <a:latin typeface="Arial"/>
                    <a:ea typeface="Arial"/>
                    <a:cs typeface="Arial"/>
                    <a:sym typeface="Arial"/>
                  </a:rPr>
                  <a:t>Annual Filing PoC</a:t>
                </a:r>
                <a:endParaRPr sz="2000" b="0" i="0" u="none" strike="noStrike" cap="none">
                  <a:solidFill>
                    <a:srgbClr val="0066C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2000" b="0" i="0" u="none" strike="noStrike" cap="none">
                  <a:solidFill>
                    <a:srgbClr val="0066CC"/>
                  </a:solidFill>
                  <a:latin typeface="Arial"/>
                  <a:ea typeface="Arial"/>
                  <a:cs typeface="Arial"/>
                  <a:sym typeface="Arial"/>
                </a:endParaRPr>
              </a:p>
              <a:p>
                <a:pPr marL="0" marR="0" lvl="0" indent="0" algn="l" rtl="0">
                  <a:lnSpc>
                    <a:spcPct val="100000"/>
                  </a:lnSpc>
                  <a:spcBef>
                    <a:spcPts val="1125"/>
                  </a:spcBef>
                  <a:spcAft>
                    <a:spcPts val="0"/>
                  </a:spcAft>
                  <a:buClr>
                    <a:srgbClr val="000000"/>
                  </a:buClr>
                  <a:buSzPts val="1800"/>
                  <a:buFont typeface="Arial"/>
                  <a:buNone/>
                </a:pPr>
                <a:r>
                  <a:rPr lang="en-US" sz="2000">
                    <a:solidFill>
                      <a:srgbClr val="0066CC"/>
                    </a:solidFill>
                  </a:rPr>
                  <a:t>E</a:t>
                </a:r>
                <a:r>
                  <a:rPr lang="en-US" sz="2000" b="0" i="0" u="none" strike="noStrike" cap="none">
                    <a:solidFill>
                      <a:srgbClr val="0066CC"/>
                    </a:solidFill>
                    <a:latin typeface="Arial"/>
                    <a:ea typeface="Arial"/>
                    <a:cs typeface="Arial"/>
                    <a:sym typeface="Arial"/>
                  </a:rPr>
                  <a:t>mail</a:t>
                </a:r>
                <a:endParaRPr sz="2000" b="0" i="0" u="none" strike="noStrike" cap="none">
                  <a:solidFill>
                    <a:srgbClr val="0066C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700" b="0" i="0" u="sng" strike="noStrike" cap="none">
                    <a:solidFill>
                      <a:schemeClr val="hlink"/>
                    </a:solidFill>
                    <a:latin typeface="Arial"/>
                    <a:ea typeface="Arial"/>
                    <a:cs typeface="Arial"/>
                    <a:sym typeface="Arial"/>
                    <a:hlinkClick r:id="rId4"/>
                  </a:rPr>
                  <a:t>iris@hmetrix.com</a:t>
                </a:r>
                <a:r>
                  <a:rPr lang="en-US" sz="1500" b="0" i="0" u="none" strike="noStrike" cap="none">
                    <a:solidFill>
                      <a:srgbClr val="334155"/>
                    </a:solidFill>
                    <a:latin typeface="Arial"/>
                    <a:ea typeface="Arial"/>
                    <a:cs typeface="Arial"/>
                    <a:sym typeface="Arial"/>
                  </a:rPr>
                  <a:t> </a:t>
                </a:r>
                <a:endParaRPr sz="1600" b="0" i="0" u="none" strike="noStrike" cap="none">
                  <a:solidFill>
                    <a:srgbClr val="000000"/>
                  </a:solidFill>
                  <a:latin typeface="Arial"/>
                  <a:ea typeface="Arial"/>
                  <a:cs typeface="Arial"/>
                  <a:sym typeface="Arial"/>
                </a:endParaRPr>
              </a:p>
            </p:txBody>
          </p:sp>
        </p:grpSp>
        <p:grpSp>
          <p:nvGrpSpPr>
            <p:cNvPr id="821" name="Google Shape;821;p46"/>
            <p:cNvGrpSpPr/>
            <p:nvPr/>
          </p:nvGrpSpPr>
          <p:grpSpPr>
            <a:xfrm>
              <a:off x="8619030" y="1714500"/>
              <a:ext cx="3238500" cy="2857500"/>
              <a:chOff x="0" y="0"/>
              <a:chExt cx="3238500" cy="2857500"/>
            </a:xfrm>
          </p:grpSpPr>
          <p:sp>
            <p:nvSpPr>
              <p:cNvPr id="822" name="Google Shape;822;p46"/>
              <p:cNvSpPr/>
              <p:nvPr/>
            </p:nvSpPr>
            <p:spPr>
              <a:xfrm>
                <a:off x="0" y="0"/>
                <a:ext cx="3238500" cy="2857500"/>
              </a:xfrm>
              <a:prstGeom prst="roundRect">
                <a:avLst>
                  <a:gd name="adj" fmla="val 3333"/>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rial"/>
                  <a:ea typeface="Arial"/>
                  <a:cs typeface="Arial"/>
                  <a:sym typeface="Arial"/>
                </a:endParaRPr>
              </a:p>
            </p:txBody>
          </p:sp>
          <p:sp>
            <p:nvSpPr>
              <p:cNvPr id="823" name="Google Shape;823;p46"/>
              <p:cNvSpPr txBox="1"/>
              <p:nvPr/>
            </p:nvSpPr>
            <p:spPr>
              <a:xfrm>
                <a:off x="190500" y="190500"/>
                <a:ext cx="2857500" cy="2476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200" b="1" i="0" u="none" strike="noStrike" cap="none">
                    <a:solidFill>
                      <a:srgbClr val="003888"/>
                    </a:solidFill>
                    <a:latin typeface="Arial"/>
                    <a:ea typeface="Arial"/>
                    <a:cs typeface="Arial"/>
                    <a:sym typeface="Arial"/>
                  </a:rPr>
                  <a:t>Mary Pohl</a:t>
                </a:r>
                <a:endParaRPr sz="2200" b="1" i="0" u="none" strike="noStrike" cap="none">
                  <a:solidFill>
                    <a:srgbClr val="003888"/>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500"/>
                  <a:buFont typeface="Arial"/>
                  <a:buNone/>
                </a:pPr>
                <a:r>
                  <a:rPr lang="en-US" sz="1700" b="1" i="0" u="none" strike="noStrike" cap="none">
                    <a:solidFill>
                      <a:srgbClr val="64748B"/>
                    </a:solidFill>
                    <a:latin typeface="Arial"/>
                    <a:ea typeface="Arial"/>
                    <a:cs typeface="Arial"/>
                    <a:sym typeface="Arial"/>
                  </a:rPr>
                  <a:t>Hospital Support</a:t>
                </a:r>
                <a:endParaRPr sz="1700" b="1" i="0" u="none" strike="noStrike" cap="none">
                  <a:solidFill>
                    <a:srgbClr val="64748B"/>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1125"/>
                  </a:spcBef>
                  <a:spcAft>
                    <a:spcPts val="0"/>
                  </a:spcAft>
                  <a:buClr>
                    <a:srgbClr val="000000"/>
                  </a:buClr>
                  <a:buSzPts val="1800"/>
                  <a:buFont typeface="Arial"/>
                  <a:buNone/>
                </a:pPr>
                <a:r>
                  <a:rPr lang="en-US" sz="2000">
                    <a:solidFill>
                      <a:srgbClr val="0066CC"/>
                    </a:solidFill>
                  </a:rPr>
                  <a:t>E</a:t>
                </a:r>
                <a:r>
                  <a:rPr lang="en-US" sz="2000" b="0" i="0" u="none" strike="noStrike" cap="none">
                    <a:solidFill>
                      <a:srgbClr val="0066CC"/>
                    </a:solidFill>
                    <a:latin typeface="Arial"/>
                    <a:ea typeface="Arial"/>
                    <a:cs typeface="Arial"/>
                    <a:sym typeface="Arial"/>
                  </a:rPr>
                  <a:t>mail</a:t>
                </a:r>
                <a:endParaRPr sz="2000" b="0" i="0" u="none" strike="noStrike" cap="none">
                  <a:solidFill>
                    <a:srgbClr val="0066C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700" b="0" i="0" u="sng" strike="noStrike" cap="none">
                    <a:solidFill>
                      <a:schemeClr val="hlink"/>
                    </a:solidFill>
                    <a:latin typeface="Arial"/>
                    <a:ea typeface="Arial"/>
                    <a:cs typeface="Arial"/>
                    <a:sym typeface="Arial"/>
                    <a:hlinkClick r:id="rId5"/>
                  </a:rPr>
                  <a:t>marypohl@burtonpolicy.com</a:t>
                </a:r>
                <a:r>
                  <a:rPr lang="en-US" sz="1700" b="0" i="0" u="none" strike="noStrike" cap="none">
                    <a:solidFill>
                      <a:srgbClr val="334155"/>
                    </a:solidFill>
                    <a:latin typeface="Arial"/>
                    <a:ea typeface="Arial"/>
                    <a:cs typeface="Arial"/>
                    <a:sym typeface="Arial"/>
                  </a:rPr>
                  <a:t> </a:t>
                </a:r>
                <a:endParaRPr sz="1700" b="0" i="0" u="none" strike="noStrike" cap="none">
                  <a:solidFill>
                    <a:srgbClr val="334155"/>
                  </a:solidFill>
                  <a:latin typeface="Arial"/>
                  <a:ea typeface="Arial"/>
                  <a:cs typeface="Arial"/>
                  <a:sym typeface="Arial"/>
                </a:endParaRPr>
              </a:p>
              <a:p>
                <a:pPr marL="0" marR="0" lvl="0" indent="0" algn="l" rtl="0">
                  <a:lnSpc>
                    <a:spcPct val="100000"/>
                  </a:lnSpc>
                  <a:spcBef>
                    <a:spcPts val="2250"/>
                  </a:spcBef>
                  <a:spcAft>
                    <a:spcPts val="0"/>
                  </a:spcAft>
                  <a:buClr>
                    <a:schemeClr val="dk1"/>
                  </a:buClr>
                  <a:buSzPts val="1800"/>
                  <a:buFont typeface="Arial"/>
                  <a:buNone/>
                </a:pPr>
                <a:r>
                  <a:rPr lang="en-US" sz="2000">
                    <a:solidFill>
                      <a:srgbClr val="0066CC"/>
                    </a:solidFill>
                  </a:rPr>
                  <a:t>P</a:t>
                </a:r>
                <a:r>
                  <a:rPr lang="en-US" sz="2000" b="0" i="0" u="none" strike="noStrike" cap="none">
                    <a:solidFill>
                      <a:srgbClr val="0066CC"/>
                    </a:solidFill>
                    <a:latin typeface="Arial"/>
                    <a:ea typeface="Arial"/>
                    <a:cs typeface="Arial"/>
                    <a:sym typeface="Arial"/>
                  </a:rPr>
                  <a:t>hone</a:t>
                </a:r>
                <a:endParaRPr sz="2000" b="0" i="0" u="none" strike="noStrike" cap="none">
                  <a:solidFill>
                    <a:srgbClr val="0066CC"/>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500"/>
                  <a:buFont typeface="Arial"/>
                  <a:buNone/>
                </a:pPr>
                <a:r>
                  <a:rPr lang="en-US" sz="1700" b="0" i="0" u="none" strike="noStrike" cap="none">
                    <a:solidFill>
                      <a:srgbClr val="334155"/>
                    </a:solidFill>
                    <a:latin typeface="Arial"/>
                    <a:ea typeface="Arial"/>
                    <a:cs typeface="Arial"/>
                    <a:sym typeface="Arial"/>
                  </a:rPr>
                  <a:t>(410) 274-3926</a:t>
                </a:r>
                <a:endParaRPr sz="1700" b="0" i="0" u="none" strike="noStrike" cap="none">
                  <a:solidFill>
                    <a:srgbClr val="334155"/>
                  </a:solidFill>
                  <a:latin typeface="Arial"/>
                  <a:ea typeface="Arial"/>
                  <a:cs typeface="Arial"/>
                  <a:sym typeface="Arial"/>
                </a:endParaRPr>
              </a:p>
            </p:txBody>
          </p:sp>
        </p:grpSp>
      </p:grpSp>
      <p:sp>
        <p:nvSpPr>
          <p:cNvPr id="824" name="Google Shape;824;p46"/>
          <p:cNvSpPr txBox="1"/>
          <p:nvPr/>
        </p:nvSpPr>
        <p:spPr>
          <a:xfrm>
            <a:off x="952450" y="4726775"/>
            <a:ext cx="10287000" cy="666900"/>
          </a:xfrm>
          <a:prstGeom prst="rect">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1125"/>
              </a:spcBef>
              <a:spcAft>
                <a:spcPts val="0"/>
              </a:spcAft>
              <a:buClr>
                <a:srgbClr val="000000"/>
              </a:buClr>
              <a:buSzPts val="1800"/>
              <a:buFont typeface="Arial"/>
              <a:buNone/>
            </a:pPr>
            <a:r>
              <a:rPr lang="en-US" sz="2000">
                <a:solidFill>
                  <a:srgbClr val="0066CC"/>
                </a:solidFill>
              </a:rPr>
              <a:t>Team Email: </a:t>
            </a:r>
            <a:r>
              <a:rPr lang="en-US" sz="1700" u="sng">
                <a:solidFill>
                  <a:schemeClr val="hlink"/>
                </a:solidFill>
                <a:hlinkClick r:id="rId6"/>
              </a:rPr>
              <a:t>hscrcteam@hmetrix.com</a:t>
            </a:r>
            <a:endParaRPr sz="20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11"/>
          <p:cNvSpPr txBox="1"/>
          <p:nvPr/>
        </p:nvSpPr>
        <p:spPr>
          <a:xfrm>
            <a:off x="903549" y="1029344"/>
            <a:ext cx="10384800" cy="3157906"/>
          </a:xfrm>
          <a:prstGeom prst="rect">
            <a:avLst/>
          </a:prstGeom>
          <a:noFill/>
          <a:ln>
            <a:noFill/>
          </a:ln>
        </p:spPr>
        <p:txBody>
          <a:bodyPr spcFirstLastPara="1" wrap="square" lIns="0" tIns="13325" rIns="0" bIns="0" anchor="t" anchorCtr="0">
            <a:spAutoFit/>
          </a:bodyPr>
          <a:lstStyle/>
          <a:p>
            <a:pPr marL="356870" marR="0" lvl="0" indent="-356870" algn="l" rtl="0">
              <a:lnSpc>
                <a:spcPct val="100000"/>
              </a:lnSpc>
              <a:spcBef>
                <a:spcPts val="615"/>
              </a:spcBef>
              <a:spcAft>
                <a:spcPts val="0"/>
              </a:spcAft>
              <a:buClr>
                <a:srgbClr val="003888"/>
              </a:buClr>
              <a:buSzPts val="1850"/>
              <a:buFont typeface="Arial"/>
              <a:buChar char="•"/>
            </a:pPr>
            <a:r>
              <a:rPr lang="en-US" sz="1900" b="0" i="0" u="none" strike="noStrike" cap="none">
                <a:solidFill>
                  <a:srgbClr val="003888"/>
                </a:solidFill>
                <a:latin typeface="Arial"/>
                <a:ea typeface="Arial"/>
                <a:cs typeface="Arial"/>
                <a:sym typeface="Arial"/>
              </a:rPr>
              <a:t>Submitting </a:t>
            </a:r>
            <a:r>
              <a:rPr lang="en-US" sz="1900" b="1" i="0" u="none" strike="noStrike" cap="none">
                <a:solidFill>
                  <a:srgbClr val="003888"/>
                </a:solidFill>
                <a:latin typeface="Arial"/>
                <a:ea typeface="Arial"/>
                <a:cs typeface="Arial"/>
                <a:sym typeface="Arial"/>
              </a:rPr>
              <a:t>Test</a:t>
            </a:r>
            <a:r>
              <a:rPr lang="en-US" sz="1900" b="0" i="0" u="none" strike="noStrike" cap="none">
                <a:solidFill>
                  <a:srgbClr val="003888"/>
                </a:solidFill>
                <a:latin typeface="Arial"/>
                <a:ea typeface="Arial"/>
                <a:cs typeface="Arial"/>
                <a:sym typeface="Arial"/>
              </a:rPr>
              <a:t> Files (Case Mix &amp; UCC)</a:t>
            </a:r>
            <a:endParaRPr sz="1900" b="0" i="0" u="none" strike="noStrike" cap="none">
              <a:solidFill>
                <a:srgbClr val="000000"/>
              </a:solidFill>
              <a:latin typeface="Arial"/>
              <a:ea typeface="Arial"/>
              <a:cs typeface="Arial"/>
              <a:sym typeface="Arial"/>
            </a:endParaRPr>
          </a:p>
          <a:p>
            <a:pPr marL="814069" marR="0" lvl="1" indent="-356870" algn="l" rtl="0">
              <a:lnSpc>
                <a:spcPct val="100000"/>
              </a:lnSpc>
              <a:spcBef>
                <a:spcPts val="85"/>
              </a:spcBef>
              <a:spcAft>
                <a:spcPts val="0"/>
              </a:spcAft>
              <a:buClr>
                <a:srgbClr val="0066CC"/>
              </a:buClr>
              <a:buSzPts val="1850"/>
              <a:buFont typeface="Arial"/>
              <a:buChar char="•"/>
            </a:pPr>
            <a:r>
              <a:rPr lang="en-US" sz="1900" b="0" i="0" u="none" strike="noStrike" cap="none">
                <a:solidFill>
                  <a:srgbClr val="0066CC"/>
                </a:solidFill>
                <a:latin typeface="Arial"/>
                <a:ea typeface="Arial"/>
                <a:cs typeface="Arial"/>
                <a:sym typeface="Arial"/>
              </a:rPr>
              <a:t>For testing, select "Test/Sandbox File Submission".</a:t>
            </a:r>
            <a:endParaRPr sz="1900" b="0" i="0" u="none" strike="noStrike" cap="none">
              <a:solidFill>
                <a:srgbClr val="000000"/>
              </a:solidFill>
              <a:latin typeface="Arial"/>
              <a:ea typeface="Arial"/>
              <a:cs typeface="Arial"/>
              <a:sym typeface="Arial"/>
            </a:endParaRPr>
          </a:p>
          <a:p>
            <a:pPr marL="814069" marR="0" lvl="1" indent="-356870" algn="l" rtl="0">
              <a:lnSpc>
                <a:spcPct val="100000"/>
              </a:lnSpc>
              <a:spcBef>
                <a:spcPts val="95"/>
              </a:spcBef>
              <a:spcAft>
                <a:spcPts val="0"/>
              </a:spcAft>
              <a:buClr>
                <a:srgbClr val="0066CC"/>
              </a:buClr>
              <a:buSzPts val="1850"/>
              <a:buFont typeface="Arial"/>
              <a:buChar char="•"/>
            </a:pPr>
            <a:r>
              <a:rPr lang="en-US" sz="1900" b="0" i="0" u="none" strike="noStrike" cap="none">
                <a:solidFill>
                  <a:srgbClr val="0066CC"/>
                </a:solidFill>
                <a:latin typeface="Arial"/>
                <a:ea typeface="Arial"/>
                <a:cs typeface="Arial"/>
                <a:sym typeface="Arial"/>
              </a:rPr>
              <a:t>Submit </a:t>
            </a:r>
            <a:r>
              <a:rPr lang="en-US" sz="1900" b="1" i="0" u="none" strike="noStrike" cap="none">
                <a:solidFill>
                  <a:srgbClr val="0066CC"/>
                </a:solidFill>
                <a:latin typeface="Arial"/>
                <a:ea typeface="Arial"/>
                <a:cs typeface="Arial"/>
                <a:sym typeface="Arial"/>
              </a:rPr>
              <a:t>Case Mix, Financial, and UCC</a:t>
            </a:r>
            <a:r>
              <a:rPr lang="en-US" sz="1900" b="0" i="0" u="none" strike="noStrike" cap="none">
                <a:solidFill>
                  <a:srgbClr val="0066CC"/>
                </a:solidFill>
                <a:latin typeface="Arial"/>
                <a:ea typeface="Arial"/>
                <a:cs typeface="Arial"/>
                <a:sym typeface="Arial"/>
              </a:rPr>
              <a:t> test data to the test directory.</a:t>
            </a:r>
            <a:endParaRPr sz="1900" b="0" i="0" u="none" strike="noStrike" cap="none">
              <a:solidFill>
                <a:srgbClr val="000000"/>
              </a:solidFill>
              <a:latin typeface="Arial"/>
              <a:ea typeface="Arial"/>
              <a:cs typeface="Arial"/>
              <a:sym typeface="Arial"/>
            </a:endParaRPr>
          </a:p>
          <a:p>
            <a:pPr marL="814069" marR="0" lvl="1" indent="-356870" algn="l" rtl="0">
              <a:lnSpc>
                <a:spcPct val="100000"/>
              </a:lnSpc>
              <a:spcBef>
                <a:spcPts val="100"/>
              </a:spcBef>
              <a:spcAft>
                <a:spcPts val="0"/>
              </a:spcAft>
              <a:buClr>
                <a:srgbClr val="0066CC"/>
              </a:buClr>
              <a:buSzPts val="1850"/>
              <a:buFont typeface="Arial"/>
              <a:buChar char="•"/>
            </a:pPr>
            <a:r>
              <a:rPr lang="en-US" sz="1900" b="0" i="0" u="none" strike="noStrike" cap="none">
                <a:solidFill>
                  <a:srgbClr val="0066CC"/>
                </a:solidFill>
                <a:latin typeface="Arial"/>
                <a:ea typeface="Arial"/>
                <a:cs typeface="Arial"/>
                <a:sym typeface="Arial"/>
              </a:rPr>
              <a:t>Test environment error reports are available under “Review Test Error Reports” Tab.</a:t>
            </a:r>
            <a:endParaRPr sz="1900" b="0" i="0" u="none" strike="noStrike" cap="none">
              <a:solidFill>
                <a:srgbClr val="000000"/>
              </a:solidFill>
              <a:latin typeface="Arial"/>
              <a:ea typeface="Arial"/>
              <a:cs typeface="Arial"/>
              <a:sym typeface="Arial"/>
            </a:endParaRPr>
          </a:p>
          <a:p>
            <a:pPr marL="356870" marR="0" lvl="0" indent="-356870" algn="l" rtl="0">
              <a:lnSpc>
                <a:spcPct val="100000"/>
              </a:lnSpc>
              <a:spcBef>
                <a:spcPts val="800"/>
              </a:spcBef>
              <a:spcAft>
                <a:spcPts val="0"/>
              </a:spcAft>
              <a:buClr>
                <a:srgbClr val="003888"/>
              </a:buClr>
              <a:buSzPts val="1850"/>
              <a:buFont typeface="Arial"/>
              <a:buChar char="•"/>
            </a:pPr>
            <a:r>
              <a:rPr lang="en-US" sz="1900" b="0" i="0" u="none" strike="noStrike" cap="none">
                <a:solidFill>
                  <a:srgbClr val="003888"/>
                </a:solidFill>
                <a:latin typeface="Arial"/>
                <a:ea typeface="Arial"/>
                <a:cs typeface="Arial"/>
                <a:sym typeface="Arial"/>
              </a:rPr>
              <a:t>Submitting </a:t>
            </a:r>
            <a:r>
              <a:rPr lang="en-US" sz="1900" b="1" i="0" u="none" strike="noStrike" cap="none">
                <a:solidFill>
                  <a:srgbClr val="003888"/>
                </a:solidFill>
                <a:latin typeface="Arial"/>
                <a:ea typeface="Arial"/>
                <a:cs typeface="Arial"/>
                <a:sym typeface="Arial"/>
              </a:rPr>
              <a:t>Production</a:t>
            </a:r>
            <a:r>
              <a:rPr lang="en-US" sz="1900" b="0" i="0" u="none" strike="noStrike" cap="none">
                <a:solidFill>
                  <a:srgbClr val="003888"/>
                </a:solidFill>
                <a:latin typeface="Arial"/>
                <a:ea typeface="Arial"/>
                <a:cs typeface="Arial"/>
                <a:sym typeface="Arial"/>
              </a:rPr>
              <a:t> Files</a:t>
            </a:r>
            <a:endParaRPr sz="1900" b="0" i="0" u="none" strike="noStrike" cap="none">
              <a:solidFill>
                <a:srgbClr val="000000"/>
              </a:solidFill>
              <a:latin typeface="Arial"/>
              <a:ea typeface="Arial"/>
              <a:cs typeface="Arial"/>
              <a:sym typeface="Arial"/>
            </a:endParaRPr>
          </a:p>
          <a:p>
            <a:pPr marL="814069" marR="0" lvl="1" indent="-356870" algn="l" rtl="0">
              <a:lnSpc>
                <a:spcPct val="100000"/>
              </a:lnSpc>
              <a:spcBef>
                <a:spcPts val="95"/>
              </a:spcBef>
              <a:spcAft>
                <a:spcPts val="0"/>
              </a:spcAft>
              <a:buClr>
                <a:srgbClr val="0066CC"/>
              </a:buClr>
              <a:buSzPts val="1850"/>
              <a:buFont typeface="Arial"/>
              <a:buChar char="•"/>
            </a:pPr>
            <a:r>
              <a:rPr lang="en-US" sz="1900" b="0" i="0" u="none" strike="noStrike" cap="none">
                <a:solidFill>
                  <a:srgbClr val="0066CC"/>
                </a:solidFill>
                <a:latin typeface="Arial"/>
                <a:ea typeface="Arial"/>
                <a:cs typeface="Arial"/>
                <a:sym typeface="Arial"/>
              </a:rPr>
              <a:t>Submit data files to the appropriate subfolder after selecting "Production File Submission."</a:t>
            </a:r>
            <a:endParaRPr sz="1900" b="0" i="0" u="none" strike="noStrike" cap="none">
              <a:solidFill>
                <a:srgbClr val="000000"/>
              </a:solidFill>
              <a:latin typeface="Arial"/>
              <a:ea typeface="Arial"/>
              <a:cs typeface="Arial"/>
              <a:sym typeface="Arial"/>
            </a:endParaRPr>
          </a:p>
          <a:p>
            <a:pPr marL="356870" marR="0" lvl="0" indent="-356870" algn="l" rtl="0">
              <a:lnSpc>
                <a:spcPct val="100000"/>
              </a:lnSpc>
              <a:spcBef>
                <a:spcPts val="800"/>
              </a:spcBef>
              <a:spcAft>
                <a:spcPts val="0"/>
              </a:spcAft>
              <a:buClr>
                <a:srgbClr val="003888"/>
              </a:buClr>
              <a:buSzPts val="1850"/>
              <a:buFont typeface="Arial"/>
              <a:buChar char="•"/>
            </a:pPr>
            <a:r>
              <a:rPr lang="en-US" sz="1900" b="0" i="0" u="none" strike="noStrike" cap="none">
                <a:solidFill>
                  <a:srgbClr val="003888"/>
                </a:solidFill>
                <a:latin typeface="Arial"/>
                <a:ea typeface="Arial"/>
                <a:cs typeface="Arial"/>
                <a:sym typeface="Arial"/>
              </a:rPr>
              <a:t>Production Subfolder Guide</a:t>
            </a:r>
            <a:endParaRPr sz="1900" b="0" i="0" u="none" strike="noStrike" cap="none">
              <a:solidFill>
                <a:srgbClr val="003888"/>
              </a:solidFill>
              <a:latin typeface="Arial"/>
              <a:ea typeface="Arial"/>
              <a:cs typeface="Arial"/>
              <a:sym typeface="Arial"/>
            </a:endParaRPr>
          </a:p>
          <a:p>
            <a:pPr marL="0" marR="0" lvl="0" indent="0" algn="l" rtl="0">
              <a:lnSpc>
                <a:spcPct val="100000"/>
              </a:lnSpc>
              <a:spcBef>
                <a:spcPts val="140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830" name="Google Shape;830;p11"/>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14</a:t>
            </a:fld>
            <a:endParaRPr/>
          </a:p>
        </p:txBody>
      </p:sp>
      <p:sp>
        <p:nvSpPr>
          <p:cNvPr id="831" name="Google Shape;831;p11"/>
          <p:cNvSpPr txBox="1">
            <a:spLocks noGrp="1"/>
          </p:cNvSpPr>
          <p:nvPr>
            <p:ph type="title"/>
          </p:nvPr>
        </p:nvSpPr>
        <p:spPr>
          <a:xfrm>
            <a:off x="852549" y="69580"/>
            <a:ext cx="10486800" cy="738600"/>
          </a:xfrm>
          <a:prstGeom prst="rect">
            <a:avLst/>
          </a:prstGeom>
          <a:noFill/>
          <a:ln>
            <a:noFill/>
          </a:ln>
        </p:spPr>
        <p:txBody>
          <a:bodyPr spcFirstLastPara="1" wrap="square" lIns="0" tIns="304525" rIns="0" bIns="0" anchor="t" anchorCtr="0">
            <a:spAutoFit/>
          </a:bodyPr>
          <a:lstStyle/>
          <a:p>
            <a:pPr marL="229234" lvl="0" indent="0" algn="l" rtl="0">
              <a:lnSpc>
                <a:spcPct val="100000"/>
              </a:lnSpc>
              <a:spcBef>
                <a:spcPts val="0"/>
              </a:spcBef>
              <a:spcAft>
                <a:spcPts val="0"/>
              </a:spcAft>
              <a:buSzPts val="1400"/>
              <a:buNone/>
            </a:pPr>
            <a:r>
              <a:rPr lang="en-US"/>
              <a:t>Submission Instructions </a:t>
            </a:r>
            <a:endParaRPr/>
          </a:p>
        </p:txBody>
      </p:sp>
      <p:graphicFrame>
        <p:nvGraphicFramePr>
          <p:cNvPr id="832" name="Google Shape;832;p11"/>
          <p:cNvGraphicFramePr/>
          <p:nvPr/>
        </p:nvGraphicFramePr>
        <p:xfrm>
          <a:off x="852549" y="3774740"/>
          <a:ext cx="10486800" cy="2164110"/>
        </p:xfrm>
        <a:graphic>
          <a:graphicData uri="http://schemas.openxmlformats.org/drawingml/2006/table">
            <a:tbl>
              <a:tblPr firstRow="1" bandRow="1">
                <a:noFill/>
                <a:tableStyleId>{4D9202E2-70F5-401B-9F2D-DA20EC8710F6}</a:tableStyleId>
              </a:tblPr>
              <a:tblGrid>
                <a:gridCol w="3540800">
                  <a:extLst>
                    <a:ext uri="{9D8B030D-6E8A-4147-A177-3AD203B41FA5}">
                      <a16:colId xmlns:a16="http://schemas.microsoft.com/office/drawing/2014/main" val="20000"/>
                    </a:ext>
                  </a:extLst>
                </a:gridCol>
                <a:gridCol w="1761800">
                  <a:extLst>
                    <a:ext uri="{9D8B030D-6E8A-4147-A177-3AD203B41FA5}">
                      <a16:colId xmlns:a16="http://schemas.microsoft.com/office/drawing/2014/main" val="20001"/>
                    </a:ext>
                  </a:extLst>
                </a:gridCol>
                <a:gridCol w="5184200">
                  <a:extLst>
                    <a:ext uri="{9D8B030D-6E8A-4147-A177-3AD203B41FA5}">
                      <a16:colId xmlns:a16="http://schemas.microsoft.com/office/drawing/2014/main" val="20002"/>
                    </a:ext>
                  </a:extLst>
                </a:gridCol>
              </a:tblGrid>
              <a:tr h="3708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chemeClr val="dk2"/>
                          </a:solidFill>
                        </a:rPr>
                        <a:t>Submit this File…</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chemeClr val="dk2"/>
                          </a:solidFill>
                        </a:rPr>
                        <a:t>To this Production Submission Folder</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chemeClr val="dk2"/>
                          </a:solidFill>
                        </a:rPr>
                        <a:t>Comments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Files intended for direct submission to HSCRC, </a:t>
                      </a:r>
                      <a:r>
                        <a:rPr lang="en-US" sz="1400" u="sng" strike="noStrike" cap="none">
                          <a:solidFill>
                            <a:schemeClr val="dk2"/>
                          </a:solidFill>
                        </a:rPr>
                        <a:t>does not require hMetrix processing</a:t>
                      </a:r>
                      <a:r>
                        <a:rPr lang="en-US" sz="1400" u="none" strike="noStrike" cap="none">
                          <a:solidFill>
                            <a:schemeClr val="dk2"/>
                          </a:solidFill>
                        </a:rPr>
                        <a:t>.</a:t>
                      </a:r>
                      <a:endParaRPr sz="14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Ad-Hoc</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US">
                          <a:solidFill>
                            <a:schemeClr val="dk2"/>
                          </a:solidFill>
                        </a:rPr>
                        <a:t>File will be sent to HSCRC everyday at 11 AM. </a:t>
                      </a:r>
                      <a:r>
                        <a:rPr lang="en-US" sz="1400" b="0" i="0" u="none" strike="noStrike" cap="none">
                          <a:solidFill>
                            <a:schemeClr val="dk2"/>
                          </a:solidFill>
                          <a:latin typeface="Arial"/>
                          <a:ea typeface="Arial"/>
                          <a:cs typeface="Arial"/>
                          <a:sym typeface="Arial"/>
                        </a:rPr>
                        <a:t>Notify the HSCRC staff </a:t>
                      </a:r>
                      <a:r>
                        <a:rPr lang="en-US">
                          <a:solidFill>
                            <a:schemeClr val="dk2"/>
                          </a:solidFill>
                        </a:rPr>
                        <a:t>after u</a:t>
                      </a:r>
                      <a:r>
                        <a:rPr lang="en-US" sz="1400" b="0" i="0" u="none" strike="noStrike" cap="none">
                          <a:solidFill>
                            <a:schemeClr val="dk2"/>
                          </a:solidFill>
                          <a:latin typeface="Arial"/>
                          <a:ea typeface="Arial"/>
                          <a:cs typeface="Arial"/>
                          <a:sym typeface="Arial"/>
                        </a:rPr>
                        <a:t>ploading the file</a:t>
                      </a:r>
                      <a:endParaRPr sz="14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Files requiring hMetrix processing: </a:t>
                      </a:r>
                      <a:r>
                        <a:rPr lang="en-US" sz="1400" b="0" i="0" u="none" strike="noStrike" cap="none">
                          <a:solidFill>
                            <a:schemeClr val="dk2"/>
                          </a:solidFill>
                          <a:latin typeface="Arial"/>
                          <a:ea typeface="Arial"/>
                          <a:cs typeface="Arial"/>
                          <a:sym typeface="Arial"/>
                        </a:rPr>
                        <a:t>Case Mix, UCC, supplemental, and other hMetrix-processed ad hoc submissions (e.g., audit files, ED LOS Ad-hoc data)</a:t>
                      </a:r>
                      <a:endParaRPr sz="1400" u="none" strike="noStrike" cap="none">
                        <a:solidFill>
                          <a:schemeClr val="dk2"/>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rPr>
                        <a:t>Submission</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285750" marR="0" lvl="0" indent="-285750" algn="l" rtl="0">
                        <a:lnSpc>
                          <a:spcPct val="100000"/>
                        </a:lnSpc>
                        <a:spcBef>
                          <a:spcPts val="0"/>
                        </a:spcBef>
                        <a:spcAft>
                          <a:spcPts val="0"/>
                        </a:spcAft>
                        <a:buClr>
                          <a:srgbClr val="000000"/>
                        </a:buClr>
                        <a:buSzPts val="1400"/>
                        <a:buFont typeface="Arial"/>
                        <a:buChar char="•"/>
                      </a:pPr>
                      <a:r>
                        <a:rPr lang="en-US" sz="1400" u="none" strike="noStrike" cap="none">
                          <a:solidFill>
                            <a:schemeClr val="dk2"/>
                          </a:solidFill>
                        </a:rPr>
                        <a:t>Production error reports for these submissions can be found under Tasks tab in DAVE ( </a:t>
                      </a:r>
                      <a:r>
                        <a:rPr lang="en-US" sz="1400" u="sng" strike="noStrike" cap="none">
                          <a:solidFill>
                            <a:schemeClr val="dk2"/>
                          </a:solidFill>
                          <a:hlinkClick r:id="rId3">
                            <a:extLst>
                              <a:ext uri="{A12FA001-AC4F-418D-AE19-62706E023703}">
                                <ahyp:hlinkClr xmlns:ahyp="http://schemas.microsoft.com/office/drawing/2018/hyperlinkcolor" val="tx"/>
                              </a:ext>
                            </a:extLst>
                          </a:hlinkClick>
                        </a:rPr>
                        <a:t>https://hscrcdave1.hmetrix.com</a:t>
                      </a:r>
                      <a:r>
                        <a:rPr lang="en-US" sz="1400" u="none" strike="noStrike" cap="none">
                          <a:solidFill>
                            <a:schemeClr val="dk2"/>
                          </a:solidFill>
                        </a:rPr>
                        <a:t>)</a:t>
                      </a:r>
                      <a:endParaRPr sz="1400" u="none" strike="noStrike" cap="none"/>
                    </a:p>
                    <a:p>
                      <a:pPr marL="285750" marR="0" lvl="0" indent="-285750" algn="l" rtl="0">
                        <a:lnSpc>
                          <a:spcPct val="100000"/>
                        </a:lnSpc>
                        <a:spcBef>
                          <a:spcPts val="0"/>
                        </a:spcBef>
                        <a:spcAft>
                          <a:spcPts val="0"/>
                        </a:spcAft>
                        <a:buClr>
                          <a:srgbClr val="000000"/>
                        </a:buClr>
                        <a:buSzPts val="1400"/>
                        <a:buFont typeface="Arial"/>
                        <a:buChar char="•"/>
                      </a:pPr>
                      <a:r>
                        <a:rPr lang="en-US" sz="1400" u="none" strike="noStrike" cap="none">
                          <a:solidFill>
                            <a:schemeClr val="dk2"/>
                          </a:solidFill>
                        </a:rPr>
                        <a:t>All files other than the Case Mix files require a naming convention</a:t>
                      </a:r>
                      <a:endParaRPr sz="14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g3fa62f319b1_8_2571"/>
          <p:cNvSpPr txBox="1">
            <a:spLocks noGrp="1"/>
          </p:cNvSpPr>
          <p:nvPr>
            <p:ph type="title"/>
          </p:nvPr>
        </p:nvSpPr>
        <p:spPr>
          <a:xfrm>
            <a:off x="952500" y="476250"/>
            <a:ext cx="10287000" cy="4311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2800" b="1">
                <a:solidFill>
                  <a:srgbClr val="003888"/>
                </a:solidFill>
                <a:latin typeface="Arial"/>
                <a:ea typeface="Arial"/>
                <a:cs typeface="Arial"/>
                <a:sym typeface="Arial"/>
              </a:rPr>
              <a:t>FY 2027 Updates</a:t>
            </a:r>
            <a:endParaRPr sz="2800" b="1">
              <a:solidFill>
                <a:srgbClr val="003888"/>
              </a:solidFill>
              <a:latin typeface="Arial"/>
              <a:ea typeface="Arial"/>
              <a:cs typeface="Arial"/>
              <a:sym typeface="Arial"/>
            </a:endParaRPr>
          </a:p>
        </p:txBody>
      </p:sp>
      <p:grpSp>
        <p:nvGrpSpPr>
          <p:cNvPr id="838" name="Google Shape;838;g3fa62f319b1_8_2571"/>
          <p:cNvGrpSpPr/>
          <p:nvPr/>
        </p:nvGrpSpPr>
        <p:grpSpPr>
          <a:xfrm>
            <a:off x="952500" y="1285875"/>
            <a:ext cx="4953000" cy="3571800"/>
            <a:chOff x="952500" y="1285875"/>
            <a:chExt cx="4953000" cy="3571800"/>
          </a:xfrm>
        </p:grpSpPr>
        <p:sp>
          <p:nvSpPr>
            <p:cNvPr id="839" name="Google Shape;839;g3fa62f319b1_8_2571"/>
            <p:cNvSpPr/>
            <p:nvPr/>
          </p:nvSpPr>
          <p:spPr>
            <a:xfrm>
              <a:off x="952500" y="1285875"/>
              <a:ext cx="4953000" cy="3571800"/>
            </a:xfrm>
            <a:prstGeom prst="roundRect">
              <a:avLst>
                <a:gd name="adj" fmla="val 320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40" name="Google Shape;840;g3fa62f319b1_8_2571"/>
            <p:cNvSpPr txBox="1"/>
            <p:nvPr/>
          </p:nvSpPr>
          <p:spPr>
            <a:xfrm>
              <a:off x="1238250" y="1524000"/>
              <a:ext cx="4381500" cy="3095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200" b="1">
                  <a:solidFill>
                    <a:srgbClr val="003888"/>
                  </a:solidFill>
                  <a:latin typeface="Arial"/>
                  <a:ea typeface="Arial"/>
                  <a:cs typeface="Arial"/>
                  <a:sym typeface="Arial"/>
                </a:rPr>
                <a:t>NDC Lookup</a:t>
              </a:r>
              <a:endParaRPr sz="2200" b="1">
                <a:solidFill>
                  <a:srgbClr val="003888"/>
                </a:solidFill>
                <a:latin typeface="Arial"/>
                <a:ea typeface="Arial"/>
                <a:cs typeface="Arial"/>
                <a:sym typeface="Arial"/>
              </a:endParaRPr>
            </a:p>
            <a:p>
              <a:pPr marL="0" lvl="0" indent="0" algn="l" rtl="0">
                <a:spcBef>
                  <a:spcPts val="1050"/>
                </a:spcBef>
                <a:spcAft>
                  <a:spcPts val="0"/>
                </a:spcAft>
                <a:buNone/>
              </a:pPr>
              <a:r>
                <a:rPr lang="en-US" sz="1250" b="1">
                  <a:solidFill>
                    <a:srgbClr val="0066CC"/>
                  </a:solidFill>
                  <a:latin typeface="Arial"/>
                  <a:ea typeface="Arial"/>
                  <a:cs typeface="Arial"/>
                  <a:sym typeface="Arial"/>
                </a:rPr>
                <a:t>Current Issue &amp; Solution</a:t>
              </a:r>
              <a:endParaRPr sz="1250" b="1">
                <a:solidFill>
                  <a:srgbClr val="0066CC"/>
                </a:solidFill>
                <a:latin typeface="Arial"/>
                <a:ea typeface="Arial"/>
                <a:cs typeface="Arial"/>
                <a:sym typeface="Arial"/>
              </a:endParaRPr>
            </a:p>
            <a:p>
              <a:pPr marL="0" lvl="0" indent="0" algn="l" rtl="0">
                <a:spcBef>
                  <a:spcPts val="300"/>
                </a:spcBef>
                <a:spcAft>
                  <a:spcPts val="0"/>
                </a:spcAft>
                <a:buNone/>
              </a:pPr>
              <a:r>
                <a:rPr lang="en-US" sz="1150" b="0">
                  <a:solidFill>
                    <a:srgbClr val="334155"/>
                  </a:solidFill>
                  <a:latin typeface="Arial"/>
                  <a:ea typeface="Arial"/>
                  <a:cs typeface="Arial"/>
                  <a:sym typeface="Arial"/>
                </a:rPr>
                <a:t>To validate reported NDCs, hMetrix previously used Cerner's database. Due to incompleteness, it created many false positive errors. To resolve this, we are </a:t>
              </a:r>
              <a:r>
                <a:rPr lang="en-US" sz="1150" b="1">
                  <a:solidFill>
                    <a:srgbClr val="003888"/>
                  </a:solidFill>
                  <a:latin typeface="Arial"/>
                  <a:ea typeface="Arial"/>
                  <a:cs typeface="Arial"/>
                  <a:sym typeface="Arial"/>
                </a:rPr>
                <a:t>combining Cerner's NDC database with the RxNorm database</a:t>
              </a:r>
              <a:r>
                <a:rPr lang="en-US" sz="1150" b="0">
                  <a:solidFill>
                    <a:srgbClr val="334155"/>
                  </a:solidFill>
                  <a:latin typeface="Arial"/>
                  <a:ea typeface="Arial"/>
                  <a:cs typeface="Arial"/>
                  <a:sym typeface="Arial"/>
                </a:rPr>
                <a:t> to expand coverage and reduce false positives.</a:t>
              </a:r>
              <a:endParaRPr sz="1150" b="0">
                <a:solidFill>
                  <a:srgbClr val="334155"/>
                </a:solidFill>
                <a:latin typeface="Arial"/>
                <a:ea typeface="Arial"/>
                <a:cs typeface="Arial"/>
                <a:sym typeface="Arial"/>
              </a:endParaRPr>
            </a:p>
            <a:p>
              <a:pPr marL="0" lvl="0" indent="0" algn="l" rtl="0">
                <a:spcBef>
                  <a:spcPts val="1050"/>
                </a:spcBef>
                <a:spcAft>
                  <a:spcPts val="0"/>
                </a:spcAft>
                <a:buNone/>
              </a:pPr>
              <a:r>
                <a:rPr lang="en-US" sz="1250" b="1">
                  <a:solidFill>
                    <a:srgbClr val="0066CC"/>
                  </a:solidFill>
                  <a:latin typeface="Arial"/>
                  <a:ea typeface="Arial"/>
                  <a:cs typeface="Arial"/>
                  <a:sym typeface="Arial"/>
                </a:rPr>
                <a:t>Database Maintenance &amp; Gaps</a:t>
              </a:r>
              <a:endParaRPr sz="1250" b="1">
                <a:solidFill>
                  <a:srgbClr val="0066CC"/>
                </a:solidFill>
                <a:latin typeface="Arial"/>
                <a:ea typeface="Arial"/>
                <a:cs typeface="Arial"/>
                <a:sym typeface="Arial"/>
              </a:endParaRPr>
            </a:p>
            <a:p>
              <a:pPr marL="0" lvl="0" indent="0" algn="l" rtl="0">
                <a:spcBef>
                  <a:spcPts val="300"/>
                </a:spcBef>
                <a:spcAft>
                  <a:spcPts val="0"/>
                </a:spcAft>
                <a:buNone/>
              </a:pPr>
              <a:r>
                <a:rPr lang="en-US" sz="1150" b="0">
                  <a:solidFill>
                    <a:srgbClr val="334155"/>
                  </a:solidFill>
                  <a:latin typeface="Arial"/>
                  <a:ea typeface="Arial"/>
                  <a:cs typeface="Arial"/>
                  <a:sym typeface="Arial"/>
                </a:rPr>
                <a:t>Since NDCs are nuanced and gaps (like third-party repackaging) still exist, we will </a:t>
              </a:r>
              <a:r>
                <a:rPr lang="en-US" sz="1150" b="1">
                  <a:solidFill>
                    <a:srgbClr val="003888"/>
                  </a:solidFill>
                  <a:latin typeface="Arial"/>
                  <a:ea typeface="Arial"/>
                  <a:cs typeface="Arial"/>
                  <a:sym typeface="Arial"/>
                </a:rPr>
                <a:t>review the data quarterly</a:t>
              </a:r>
              <a:r>
                <a:rPr lang="en-US" sz="1150" b="0">
                  <a:solidFill>
                    <a:srgbClr val="334155"/>
                  </a:solidFill>
                  <a:latin typeface="Arial"/>
                  <a:ea typeface="Arial"/>
                  <a:cs typeface="Arial"/>
                  <a:sym typeface="Arial"/>
                </a:rPr>
                <a:t> and continue working with Cerner.</a:t>
              </a:r>
              <a:endParaRPr sz="1150" b="0">
                <a:solidFill>
                  <a:srgbClr val="334155"/>
                </a:solidFill>
                <a:latin typeface="Arial"/>
                <a:ea typeface="Arial"/>
                <a:cs typeface="Arial"/>
                <a:sym typeface="Arial"/>
              </a:endParaRPr>
            </a:p>
            <a:p>
              <a:pPr marL="0" lvl="0" indent="0" algn="l" rtl="0">
                <a:spcBef>
                  <a:spcPts val="1200"/>
                </a:spcBef>
                <a:spcAft>
                  <a:spcPts val="0"/>
                </a:spcAft>
                <a:buNone/>
              </a:pPr>
              <a:r>
                <a:rPr lang="en-US" sz="1150" b="1">
                  <a:solidFill>
                    <a:srgbClr val="0F172A"/>
                  </a:solidFill>
                  <a:latin typeface="Arial"/>
                  <a:ea typeface="Arial"/>
                  <a:cs typeface="Arial"/>
                  <a:sym typeface="Arial"/>
                </a:rPr>
                <a:t>💡 Hospitals no longer need to send NDC lists.</a:t>
              </a:r>
              <a:endParaRPr sz="1150" b="1">
                <a:solidFill>
                  <a:srgbClr val="0F172A"/>
                </a:solidFill>
                <a:latin typeface="Arial"/>
                <a:ea typeface="Arial"/>
                <a:cs typeface="Arial"/>
                <a:sym typeface="Arial"/>
              </a:endParaRPr>
            </a:p>
          </p:txBody>
        </p:sp>
      </p:grpSp>
      <p:grpSp>
        <p:nvGrpSpPr>
          <p:cNvPr id="841" name="Google Shape;841;g3fa62f319b1_8_2571"/>
          <p:cNvGrpSpPr/>
          <p:nvPr/>
        </p:nvGrpSpPr>
        <p:grpSpPr>
          <a:xfrm>
            <a:off x="6286500" y="1285875"/>
            <a:ext cx="4953000" cy="3571800"/>
            <a:chOff x="6286500" y="1285875"/>
            <a:chExt cx="4953000" cy="3571800"/>
          </a:xfrm>
        </p:grpSpPr>
        <p:sp>
          <p:nvSpPr>
            <p:cNvPr id="842" name="Google Shape;842;g3fa62f319b1_8_2571"/>
            <p:cNvSpPr/>
            <p:nvPr/>
          </p:nvSpPr>
          <p:spPr>
            <a:xfrm>
              <a:off x="6286500" y="1285875"/>
              <a:ext cx="4953000" cy="3571800"/>
            </a:xfrm>
            <a:prstGeom prst="roundRect">
              <a:avLst>
                <a:gd name="adj" fmla="val 320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43" name="Google Shape;843;g3fa62f319b1_8_2571"/>
            <p:cNvSpPr txBox="1"/>
            <p:nvPr/>
          </p:nvSpPr>
          <p:spPr>
            <a:xfrm>
              <a:off x="6572250" y="1524000"/>
              <a:ext cx="4381500" cy="3095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200" b="1">
                  <a:solidFill>
                    <a:srgbClr val="003888"/>
                  </a:solidFill>
                  <a:latin typeface="Arial"/>
                  <a:ea typeface="Arial"/>
                  <a:cs typeface="Arial"/>
                  <a:sym typeface="Arial"/>
                </a:rPr>
                <a:t>EHR Survey</a:t>
              </a:r>
              <a:endParaRPr sz="2200" b="1">
                <a:solidFill>
                  <a:srgbClr val="003888"/>
                </a:solidFill>
                <a:latin typeface="Arial"/>
                <a:ea typeface="Arial"/>
                <a:cs typeface="Arial"/>
                <a:sym typeface="Arial"/>
              </a:endParaRPr>
            </a:p>
            <a:p>
              <a:pPr marL="0" lvl="0" indent="0" algn="l" rtl="0">
                <a:spcBef>
                  <a:spcPts val="1050"/>
                </a:spcBef>
                <a:spcAft>
                  <a:spcPts val="0"/>
                </a:spcAft>
                <a:buNone/>
              </a:pPr>
              <a:r>
                <a:rPr lang="en-US" sz="1250" b="1">
                  <a:solidFill>
                    <a:srgbClr val="0066CC"/>
                  </a:solidFill>
                  <a:latin typeface="Arial"/>
                  <a:ea typeface="Arial"/>
                  <a:cs typeface="Arial"/>
                  <a:sym typeface="Arial"/>
                </a:rPr>
                <a:t>Frequency Timeline Update</a:t>
              </a:r>
              <a:endParaRPr sz="1250" b="1">
                <a:solidFill>
                  <a:srgbClr val="0066CC"/>
                </a:solidFill>
                <a:latin typeface="Arial"/>
                <a:ea typeface="Arial"/>
                <a:cs typeface="Arial"/>
                <a:sym typeface="Arial"/>
              </a:endParaRPr>
            </a:p>
            <a:p>
              <a:pPr marL="0" lvl="0" indent="0" algn="l" rtl="0">
                <a:spcBef>
                  <a:spcPts val="300"/>
                </a:spcBef>
                <a:spcAft>
                  <a:spcPts val="0"/>
                </a:spcAft>
                <a:buNone/>
              </a:pPr>
              <a:r>
                <a:rPr lang="en-US" sz="1150" b="0">
                  <a:solidFill>
                    <a:srgbClr val="334155"/>
                  </a:solidFill>
                  <a:latin typeface="Arial"/>
                  <a:ea typeface="Arial"/>
                  <a:cs typeface="Arial"/>
                  <a:sym typeface="Arial"/>
                </a:rPr>
                <a:t>Currently, hospitals submit surveys every 6 months. </a:t>
              </a:r>
              <a:r>
                <a:rPr lang="en-US" sz="1150" b="1">
                  <a:solidFill>
                    <a:srgbClr val="003888"/>
                  </a:solidFill>
                  <a:latin typeface="Arial"/>
                  <a:ea typeface="Arial"/>
                  <a:cs typeface="Arial"/>
                  <a:sym typeface="Arial"/>
                </a:rPr>
                <a:t>From FY 2027 onwards</a:t>
              </a:r>
              <a:r>
                <a:rPr lang="en-US" sz="1150" b="0">
                  <a:solidFill>
                    <a:srgbClr val="334155"/>
                  </a:solidFill>
                  <a:latin typeface="Arial"/>
                  <a:ea typeface="Arial"/>
                  <a:cs typeface="Arial"/>
                  <a:sym typeface="Arial"/>
                </a:rPr>
                <a:t>, all EHR survey tasks will transition to an </a:t>
              </a:r>
              <a:r>
                <a:rPr lang="en-US" sz="1150" b="1">
                  <a:solidFill>
                    <a:srgbClr val="003888"/>
                  </a:solidFill>
                  <a:latin typeface="Arial"/>
                  <a:ea typeface="Arial"/>
                  <a:cs typeface="Arial"/>
                  <a:sym typeface="Arial"/>
                </a:rPr>
                <a:t>every 12 months</a:t>
              </a:r>
              <a:r>
                <a:rPr lang="en-US" sz="1150" b="0">
                  <a:solidFill>
                    <a:srgbClr val="334155"/>
                  </a:solidFill>
                  <a:latin typeface="Arial"/>
                  <a:ea typeface="Arial"/>
                  <a:cs typeface="Arial"/>
                  <a:sym typeface="Arial"/>
                </a:rPr>
                <a:t> update cycle.</a:t>
              </a:r>
              <a:endParaRPr sz="1150" b="0">
                <a:solidFill>
                  <a:srgbClr val="334155"/>
                </a:solidFill>
                <a:latin typeface="Arial"/>
                <a:ea typeface="Arial"/>
                <a:cs typeface="Arial"/>
                <a:sym typeface="Arial"/>
              </a:endParaRPr>
            </a:p>
            <a:p>
              <a:pPr marL="0" lvl="0" indent="0" algn="l" rtl="0">
                <a:spcBef>
                  <a:spcPts val="1350"/>
                </a:spcBef>
                <a:spcAft>
                  <a:spcPts val="0"/>
                </a:spcAft>
                <a:buNone/>
              </a:pPr>
              <a:r>
                <a:rPr lang="en-US" sz="1250" b="1">
                  <a:solidFill>
                    <a:srgbClr val="0066CC"/>
                  </a:solidFill>
                  <a:latin typeface="Arial"/>
                  <a:ea typeface="Arial"/>
                  <a:cs typeface="Arial"/>
                  <a:sym typeface="Arial"/>
                </a:rPr>
                <a:t>Interim Updates</a:t>
              </a:r>
              <a:endParaRPr sz="1250" b="1">
                <a:solidFill>
                  <a:srgbClr val="0066CC"/>
                </a:solidFill>
                <a:latin typeface="Arial"/>
                <a:ea typeface="Arial"/>
                <a:cs typeface="Arial"/>
                <a:sym typeface="Arial"/>
              </a:endParaRPr>
            </a:p>
            <a:p>
              <a:pPr marL="0" lvl="0" indent="0" algn="l" rtl="0">
                <a:spcBef>
                  <a:spcPts val="300"/>
                </a:spcBef>
                <a:spcAft>
                  <a:spcPts val="0"/>
                </a:spcAft>
                <a:buNone/>
              </a:pPr>
              <a:r>
                <a:rPr lang="en-US" sz="1150" b="0">
                  <a:solidFill>
                    <a:srgbClr val="334155"/>
                  </a:solidFill>
                  <a:latin typeface="Arial"/>
                  <a:ea typeface="Arial"/>
                  <a:cs typeface="Arial"/>
                  <a:sym typeface="Arial"/>
                </a:rPr>
                <a:t>If a hospital has a planned EHR update between the official cycles, they should still proceed and update the survey accordingly.</a:t>
              </a:r>
              <a:endParaRPr sz="1150" b="0">
                <a:solidFill>
                  <a:srgbClr val="334155"/>
                </a:solidFill>
                <a:latin typeface="Arial"/>
                <a:ea typeface="Arial"/>
                <a:cs typeface="Arial"/>
                <a:sym typeface="Arial"/>
              </a:endParaRPr>
            </a:p>
          </p:txBody>
        </p:sp>
      </p:grpSp>
      <p:grpSp>
        <p:nvGrpSpPr>
          <p:cNvPr id="844" name="Google Shape;844;g3fa62f319b1_8_2571"/>
          <p:cNvGrpSpPr/>
          <p:nvPr/>
        </p:nvGrpSpPr>
        <p:grpSpPr>
          <a:xfrm>
            <a:off x="952500" y="5143500"/>
            <a:ext cx="10287000" cy="1047900"/>
            <a:chOff x="952500" y="5143500"/>
            <a:chExt cx="10287000" cy="1047900"/>
          </a:xfrm>
        </p:grpSpPr>
        <p:sp>
          <p:nvSpPr>
            <p:cNvPr id="845" name="Google Shape;845;g3fa62f319b1_8_2571"/>
            <p:cNvSpPr/>
            <p:nvPr/>
          </p:nvSpPr>
          <p:spPr>
            <a:xfrm>
              <a:off x="952500" y="5143500"/>
              <a:ext cx="10287000" cy="1047900"/>
            </a:xfrm>
            <a:prstGeom prst="roundRect">
              <a:avLst>
                <a:gd name="adj" fmla="val 7272"/>
              </a:avLst>
            </a:prstGeom>
            <a:solidFill>
              <a:srgbClr val="EFF6FF"/>
            </a:solidFill>
            <a:ln w="9525" cap="flat" cmpd="sng">
              <a:solidFill>
                <a:srgbClr val="BFDBF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46" name="Google Shape;846;g3fa62f319b1_8_2571"/>
            <p:cNvSpPr/>
            <p:nvPr/>
          </p:nvSpPr>
          <p:spPr>
            <a:xfrm>
              <a:off x="952500" y="5143500"/>
              <a:ext cx="0" cy="1047900"/>
            </a:xfrm>
            <a:custGeom>
              <a:avLst/>
              <a:gdLst/>
              <a:ahLst/>
              <a:cxnLst/>
              <a:rect l="l" t="t" r="r" b="b"/>
              <a:pathLst>
                <a:path w="120000" h="120000" fill="none" extrusionOk="0">
                  <a:moveTo>
                    <a:pt x="0" y="0"/>
                  </a:moveTo>
                  <a:lnTo>
                    <a:pt x="0" y="120000"/>
                  </a:lnTo>
                </a:path>
              </a:pathLst>
            </a:custGeom>
            <a:solidFill>
              <a:srgbClr val="FFFFFF"/>
            </a:solidFill>
            <a:ln w="57150" cap="rnd" cmpd="sng">
              <a:solidFill>
                <a:srgbClr val="0066C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47" name="Google Shape;847;g3fa62f319b1_8_2571"/>
            <p:cNvSpPr txBox="1"/>
            <p:nvPr/>
          </p:nvSpPr>
          <p:spPr>
            <a:xfrm>
              <a:off x="1238250" y="5238750"/>
              <a:ext cx="97155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250" b="1">
                  <a:solidFill>
                    <a:srgbClr val="003888"/>
                  </a:solidFill>
                  <a:latin typeface="Arial"/>
                  <a:ea typeface="Arial"/>
                  <a:cs typeface="Arial"/>
                  <a:sym typeface="Arial"/>
                </a:rPr>
                <a:t>12-Digit NDC Transition Support: </a:t>
              </a:r>
              <a:r>
                <a:rPr lang="en-US" sz="1150">
                  <a:solidFill>
                    <a:srgbClr val="1E3A8A"/>
                  </a:solidFill>
                </a:rPr>
                <a:t>As per FDA’s July updates, the 12-digit NDC will be available after 2033 and the industry is in preparation phase right now. Please feel free to reach out to hMetrix if your hospital is planning a update to accomodate 12 digit NDCs. </a:t>
              </a:r>
              <a:endParaRPr sz="1150" b="0">
                <a:solidFill>
                  <a:srgbClr val="1E3A8A"/>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12"/>
          <p:cNvSpPr txBox="1">
            <a:spLocks noGrp="1"/>
          </p:cNvSpPr>
          <p:nvPr>
            <p:ph type="body" idx="1"/>
          </p:nvPr>
        </p:nvSpPr>
        <p:spPr>
          <a:xfrm>
            <a:off x="172090" y="1178112"/>
            <a:ext cx="3956851" cy="5273238"/>
          </a:xfrm>
          <a:prstGeom prst="rect">
            <a:avLst/>
          </a:prstGeom>
          <a:noFill/>
          <a:ln>
            <a:noFill/>
          </a:ln>
        </p:spPr>
        <p:txBody>
          <a:bodyPr spcFirstLastPara="1" wrap="square" lIns="0" tIns="0" rIns="0" bIns="0" anchor="t" anchorCtr="0">
            <a:spAutoFit/>
          </a:bodyPr>
          <a:lstStyle/>
          <a:p>
            <a:pPr marL="285750" marR="0" lvl="0" indent="-285750" algn="l" rtl="0">
              <a:lnSpc>
                <a:spcPct val="100000"/>
              </a:lnSpc>
              <a:spcBef>
                <a:spcPts val="0"/>
              </a:spcBef>
              <a:spcAft>
                <a:spcPts val="0"/>
              </a:spcAft>
              <a:buSzPts val="1700"/>
              <a:buFont typeface="Arial"/>
              <a:buChar char="•"/>
            </a:pPr>
            <a:r>
              <a:rPr lang="en-US" sz="1700"/>
              <a:t>Current</a:t>
            </a:r>
            <a:r>
              <a:rPr lang="en-US" sz="1700">
                <a:solidFill>
                  <a:srgbClr val="1E293B"/>
                </a:solidFill>
              </a:rPr>
              <a:t> </a:t>
            </a:r>
            <a:r>
              <a:rPr lang="en-US" sz="1700"/>
              <a:t>Process:</a:t>
            </a:r>
            <a:r>
              <a:rPr lang="en-US" sz="1700" b="0">
                <a:solidFill>
                  <a:srgbClr val="1E293B"/>
                </a:solidFill>
              </a:rPr>
              <a:t> </a:t>
            </a:r>
            <a:r>
              <a:rPr lang="en-US" sz="1700" b="0">
                <a:solidFill>
                  <a:srgbClr val="0066CC"/>
                </a:solidFill>
              </a:rPr>
              <a:t>hMetrix sends Excel reconciliation reports after preliminary data and again 2 days after final Case Mix final data. Hospitals must download, complete, and submit the report to HSCRC within 5 business days.</a:t>
            </a:r>
            <a:endParaRPr sz="1700" b="0">
              <a:solidFill>
                <a:srgbClr val="1E293B"/>
              </a:solidFill>
            </a:endParaRPr>
          </a:p>
          <a:p>
            <a:pPr marL="285750" lvl="0" indent="-285750" algn="l" rtl="0">
              <a:lnSpc>
                <a:spcPct val="100000"/>
              </a:lnSpc>
              <a:spcBef>
                <a:spcPts val="1800"/>
              </a:spcBef>
              <a:spcAft>
                <a:spcPts val="0"/>
              </a:spcAft>
              <a:buSzPts val="1700"/>
              <a:buFont typeface="Arial"/>
              <a:buChar char="•"/>
            </a:pPr>
            <a:r>
              <a:rPr lang="en-US" sz="1700"/>
              <a:t>FY 2027 Onwards (Task-Based):</a:t>
            </a:r>
            <a:r>
              <a:rPr lang="en-US" sz="1700" b="0">
                <a:solidFill>
                  <a:srgbClr val="1E293B"/>
                </a:solidFill>
              </a:rPr>
              <a:t> </a:t>
            </a:r>
            <a:r>
              <a:rPr lang="en-US" sz="1700" b="0">
                <a:solidFill>
                  <a:srgbClr val="0066CC"/>
                </a:solidFill>
              </a:rPr>
              <a:t>hMetrix stops Excel reports. The real-time "Case Mix vs. Financial report" under the hospital report tab allows review within minutes of submission. Reconciliation will be tracked as a task.</a:t>
            </a:r>
            <a:endParaRPr/>
          </a:p>
          <a:p>
            <a:pPr marL="285750" lvl="0" indent="-285750" algn="l" rtl="0">
              <a:lnSpc>
                <a:spcPct val="100000"/>
              </a:lnSpc>
              <a:spcBef>
                <a:spcPts val="1800"/>
              </a:spcBef>
              <a:spcAft>
                <a:spcPts val="800"/>
              </a:spcAft>
              <a:buSzPts val="1700"/>
              <a:buFont typeface="Arial"/>
              <a:buChar char="•"/>
            </a:pPr>
            <a:r>
              <a:rPr lang="en-US" sz="1700" b="0">
                <a:solidFill>
                  <a:srgbClr val="0066CC"/>
                </a:solidFill>
              </a:rPr>
              <a:t>Due dates for Reconciliation Reports will be automatically extended when extensions for case mix data is approved.</a:t>
            </a:r>
            <a:endParaRPr sz="1700" b="0">
              <a:solidFill>
                <a:srgbClr val="1E293B"/>
              </a:solidFill>
            </a:endParaRPr>
          </a:p>
        </p:txBody>
      </p:sp>
      <p:sp>
        <p:nvSpPr>
          <p:cNvPr id="853" name="Google Shape;853;p12"/>
          <p:cNvSpPr txBox="1">
            <a:spLocks noGrp="1"/>
          </p:cNvSpPr>
          <p:nvPr>
            <p:ph type="title"/>
          </p:nvPr>
        </p:nvSpPr>
        <p:spPr>
          <a:xfrm>
            <a:off x="998700" y="406650"/>
            <a:ext cx="10477500" cy="4311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lnSpc>
                <a:spcPct val="100000"/>
              </a:lnSpc>
              <a:spcBef>
                <a:spcPts val="0"/>
              </a:spcBef>
              <a:spcAft>
                <a:spcPts val="0"/>
              </a:spcAft>
              <a:buSzPts val="1400"/>
              <a:buNone/>
            </a:pPr>
            <a:r>
              <a:rPr lang="en-US" sz="2800">
                <a:solidFill>
                  <a:srgbClr val="003888"/>
                </a:solidFill>
              </a:rPr>
              <a:t>FY 2027 Case Mix</a:t>
            </a:r>
            <a:r>
              <a:rPr lang="en-US"/>
              <a:t>-</a:t>
            </a:r>
            <a:r>
              <a:rPr lang="en-US" sz="2800">
                <a:solidFill>
                  <a:srgbClr val="003888"/>
                </a:solidFill>
              </a:rPr>
              <a:t>Financial Data Reconciliation </a:t>
            </a:r>
            <a:r>
              <a:rPr lang="en-US"/>
              <a:t>Workflow</a:t>
            </a:r>
            <a:endParaRPr sz="2800">
              <a:solidFill>
                <a:srgbClr val="003888"/>
              </a:solidFill>
            </a:endParaRPr>
          </a:p>
        </p:txBody>
      </p:sp>
      <p:pic>
        <p:nvPicPr>
          <p:cNvPr id="854" name="Google Shape;854;p12" descr="image.png"/>
          <p:cNvPicPr preferRelativeResize="0"/>
          <p:nvPr/>
        </p:nvPicPr>
        <p:blipFill rotWithShape="1">
          <a:blip r:embed="rId3">
            <a:alphaModFix/>
          </a:blip>
          <a:srcRect/>
          <a:stretch/>
        </p:blipFill>
        <p:spPr>
          <a:xfrm>
            <a:off x="3061774" y="1394005"/>
            <a:ext cx="10002574" cy="484145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g3fa62f319b1_8_0"/>
          <p:cNvSpPr txBox="1">
            <a:spLocks noGrp="1"/>
          </p:cNvSpPr>
          <p:nvPr>
            <p:ph type="title"/>
          </p:nvPr>
        </p:nvSpPr>
        <p:spPr>
          <a:xfrm>
            <a:off x="948275" y="305800"/>
            <a:ext cx="10756800" cy="4311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lnSpc>
                <a:spcPct val="100000"/>
              </a:lnSpc>
              <a:spcBef>
                <a:spcPts val="0"/>
              </a:spcBef>
              <a:spcAft>
                <a:spcPts val="0"/>
              </a:spcAft>
              <a:buSzPts val="1400"/>
              <a:buNone/>
            </a:pPr>
            <a:r>
              <a:rPr lang="en-US" sz="2800">
                <a:solidFill>
                  <a:srgbClr val="003888"/>
                </a:solidFill>
              </a:rPr>
              <a:t>FY 2027 Case Mix</a:t>
            </a:r>
            <a:r>
              <a:rPr lang="en-US"/>
              <a:t>-</a:t>
            </a:r>
            <a:r>
              <a:rPr lang="en-US" sz="2800">
                <a:solidFill>
                  <a:srgbClr val="003888"/>
                </a:solidFill>
              </a:rPr>
              <a:t>Financial Data Reconciliation Workflow (Contd.)</a:t>
            </a:r>
            <a:endParaRPr sz="2800">
              <a:solidFill>
                <a:srgbClr val="003888"/>
              </a:solidFill>
            </a:endParaRPr>
          </a:p>
        </p:txBody>
      </p:sp>
      <p:pic>
        <p:nvPicPr>
          <p:cNvPr id="860" name="Google Shape;860;g3fa62f319b1_8_0" title="mstsc_babZxWR83x.gif"/>
          <p:cNvPicPr preferRelativeResize="0"/>
          <p:nvPr/>
        </p:nvPicPr>
        <p:blipFill>
          <a:blip r:embed="rId3">
            <a:alphaModFix/>
          </a:blip>
          <a:stretch>
            <a:fillRect/>
          </a:stretch>
        </p:blipFill>
        <p:spPr>
          <a:xfrm>
            <a:off x="167100" y="911175"/>
            <a:ext cx="11184277" cy="58678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g3fa62f319b1_8_7"/>
          <p:cNvSpPr txBox="1">
            <a:spLocks noGrp="1"/>
          </p:cNvSpPr>
          <p:nvPr>
            <p:ph type="title"/>
          </p:nvPr>
        </p:nvSpPr>
        <p:spPr>
          <a:xfrm>
            <a:off x="948275" y="305800"/>
            <a:ext cx="10756800" cy="4311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lnSpc>
                <a:spcPct val="100000"/>
              </a:lnSpc>
              <a:spcBef>
                <a:spcPts val="0"/>
              </a:spcBef>
              <a:spcAft>
                <a:spcPts val="0"/>
              </a:spcAft>
              <a:buSzPts val="1400"/>
              <a:buNone/>
            </a:pPr>
            <a:r>
              <a:rPr lang="en-US" sz="2800">
                <a:solidFill>
                  <a:srgbClr val="003888"/>
                </a:solidFill>
              </a:rPr>
              <a:t>FY 2027 Case Mix</a:t>
            </a:r>
            <a:r>
              <a:rPr lang="en-US"/>
              <a:t>-</a:t>
            </a:r>
            <a:r>
              <a:rPr lang="en-US" sz="2800">
                <a:solidFill>
                  <a:srgbClr val="003888"/>
                </a:solidFill>
              </a:rPr>
              <a:t>Financial Data Reconciliation Workflow (Contd.)</a:t>
            </a:r>
            <a:endParaRPr sz="2800">
              <a:solidFill>
                <a:srgbClr val="003888"/>
              </a:solidFill>
            </a:endParaRPr>
          </a:p>
        </p:txBody>
      </p:sp>
      <p:pic>
        <p:nvPicPr>
          <p:cNvPr id="866" name="Google Shape;866;g3fa62f319b1_8_7"/>
          <p:cNvPicPr preferRelativeResize="0"/>
          <p:nvPr/>
        </p:nvPicPr>
        <p:blipFill rotWithShape="1">
          <a:blip r:embed="rId3">
            <a:alphaModFix/>
          </a:blip>
          <a:srcRect t="48" b="20751"/>
          <a:stretch/>
        </p:blipFill>
        <p:spPr>
          <a:xfrm>
            <a:off x="733275" y="2025500"/>
            <a:ext cx="10368300" cy="3826500"/>
          </a:xfrm>
          <a:prstGeom prst="rect">
            <a:avLst/>
          </a:prstGeom>
          <a:noFill/>
          <a:ln>
            <a:noFill/>
          </a:ln>
        </p:spPr>
      </p:pic>
      <p:grpSp>
        <p:nvGrpSpPr>
          <p:cNvPr id="867" name="Google Shape;867;g3fa62f319b1_8_7"/>
          <p:cNvGrpSpPr/>
          <p:nvPr/>
        </p:nvGrpSpPr>
        <p:grpSpPr>
          <a:xfrm>
            <a:off x="952500" y="952500"/>
            <a:ext cx="10287000" cy="857400"/>
            <a:chOff x="0" y="0"/>
            <a:chExt cx="10287000" cy="857400"/>
          </a:xfrm>
        </p:grpSpPr>
        <p:sp>
          <p:nvSpPr>
            <p:cNvPr id="868" name="Google Shape;868;g3fa62f319b1_8_7"/>
            <p:cNvSpPr/>
            <p:nvPr/>
          </p:nvSpPr>
          <p:spPr>
            <a:xfrm>
              <a:off x="0" y="0"/>
              <a:ext cx="10287000" cy="857400"/>
            </a:xfrm>
            <a:prstGeom prst="roundRect">
              <a:avLst>
                <a:gd name="adj" fmla="val 6666"/>
              </a:avLst>
            </a:prstGeom>
            <a:solidFill>
              <a:srgbClr val="F0F5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69" name="Google Shape;869;g3fa62f319b1_8_7"/>
            <p:cNvSpPr/>
            <p:nvPr/>
          </p:nvSpPr>
          <p:spPr>
            <a:xfrm>
              <a:off x="0" y="0"/>
              <a:ext cx="57300" cy="857400"/>
            </a:xfrm>
            <a:custGeom>
              <a:avLst/>
              <a:gdLst/>
              <a:ahLst/>
              <a:cxnLst/>
              <a:rect l="l" t="t" r="r" b="b"/>
              <a:pathLst>
                <a:path w="120000" h="120000" extrusionOk="0">
                  <a:moveTo>
                    <a:pt x="0" y="0"/>
                  </a:moveTo>
                  <a:lnTo>
                    <a:pt x="120000" y="0"/>
                  </a:lnTo>
                  <a:lnTo>
                    <a:pt x="120000" y="120000"/>
                  </a:lnTo>
                  <a:lnTo>
                    <a:pt x="0" y="120000"/>
                  </a:lnTo>
                  <a:close/>
                </a:path>
              </a:pathLst>
            </a:custGeom>
            <a:solidFill>
              <a:srgbClr val="00388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71" name="Google Shape;871;g3fa62f319b1_8_7"/>
            <p:cNvSpPr txBox="1"/>
            <p:nvPr/>
          </p:nvSpPr>
          <p:spPr>
            <a:xfrm>
              <a:off x="762000" y="0"/>
              <a:ext cx="92394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1">
                  <a:solidFill>
                    <a:srgbClr val="003888"/>
                  </a:solidFill>
                  <a:latin typeface="Arial"/>
                  <a:ea typeface="Arial"/>
                  <a:cs typeface="Arial"/>
                  <a:sym typeface="Arial"/>
                </a:rPr>
                <a:t>Manual Action Required</a:t>
              </a:r>
              <a:endParaRPr sz="1400" b="1">
                <a:solidFill>
                  <a:srgbClr val="003888"/>
                </a:solidFill>
                <a:latin typeface="Arial"/>
                <a:ea typeface="Arial"/>
                <a:cs typeface="Arial"/>
                <a:sym typeface="Arial"/>
              </a:endParaRPr>
            </a:p>
            <a:p>
              <a:pPr marL="0" lvl="0" indent="0" algn="l" rtl="0">
                <a:spcBef>
                  <a:spcPts val="300"/>
                </a:spcBef>
                <a:spcAft>
                  <a:spcPts val="0"/>
                </a:spcAft>
                <a:buNone/>
              </a:pPr>
              <a:r>
                <a:rPr lang="en-US" sz="1300">
                  <a:solidFill>
                    <a:srgbClr val="1E3A8A"/>
                  </a:solidFill>
                  <a:latin typeface="Arial"/>
                  <a:ea typeface="Arial"/>
                  <a:cs typeface="Arial"/>
                  <a:sym typeface="Arial"/>
                </a:rPr>
                <a:t>If Case Mix or Experience data is incomplete on the due date and the tasks are in Overdue status, the hospital must initiate reconciliation </a:t>
              </a:r>
              <a:r>
                <a:rPr lang="en-US" sz="1150">
                  <a:solidFill>
                    <a:srgbClr val="1E3A8A"/>
                  </a:solidFill>
                </a:rPr>
                <a:t>manually</a:t>
              </a:r>
              <a:r>
                <a:rPr lang="en-US" sz="1300">
                  <a:solidFill>
                    <a:srgbClr val="1E3A8A"/>
                  </a:solidFill>
                  <a:latin typeface="Arial"/>
                  <a:ea typeface="Arial"/>
                  <a:cs typeface="Arial"/>
                  <a:sym typeface="Arial"/>
                </a:rPr>
                <a:t> by clicking the task and starting the calculation.</a:t>
              </a:r>
              <a:endParaRPr sz="1300">
                <a:solidFill>
                  <a:srgbClr val="1E3A8A"/>
                </a:solidFill>
                <a:latin typeface="Arial"/>
                <a:ea typeface="Arial"/>
                <a:cs typeface="Arial"/>
                <a:sym typeface="Arial"/>
              </a:endParaRPr>
            </a:p>
          </p:txBody>
        </p:sp>
      </p:grpSp>
      <p:pic>
        <p:nvPicPr>
          <p:cNvPr id="3" name="Graphic 2" descr="Information with solid fill">
            <a:extLst>
              <a:ext uri="{FF2B5EF4-FFF2-40B4-BE49-F238E27FC236}">
                <a16:creationId xmlns:a16="http://schemas.microsoft.com/office/drawing/2014/main" id="{28CF3D9A-F3B2-B452-6D21-A0C4FEED66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8538" y="1137588"/>
            <a:ext cx="487224" cy="48722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g3fa62f319b1_8_816"/>
          <p:cNvSpPr txBox="1">
            <a:spLocks noGrp="1"/>
          </p:cNvSpPr>
          <p:nvPr>
            <p:ph type="title"/>
          </p:nvPr>
        </p:nvSpPr>
        <p:spPr>
          <a:xfrm>
            <a:off x="948275" y="305800"/>
            <a:ext cx="10756800" cy="3987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2590" b="1">
                <a:solidFill>
                  <a:srgbClr val="003888"/>
                </a:solidFill>
                <a:latin typeface="Arial"/>
                <a:ea typeface="Arial"/>
                <a:cs typeface="Arial"/>
                <a:sym typeface="Arial"/>
              </a:rPr>
              <a:t>FY 2027 Case Mix-Financial Data Reconciliation Workflow (Contd.)</a:t>
            </a:r>
            <a:endParaRPr sz="2590" b="1">
              <a:solidFill>
                <a:srgbClr val="003888"/>
              </a:solidFill>
              <a:latin typeface="Arial"/>
              <a:ea typeface="Arial"/>
              <a:cs typeface="Arial"/>
              <a:sym typeface="Arial"/>
            </a:endParaRPr>
          </a:p>
        </p:txBody>
      </p:sp>
      <p:grpSp>
        <p:nvGrpSpPr>
          <p:cNvPr id="877" name="Google Shape;877;g3fa62f319b1_8_816"/>
          <p:cNvGrpSpPr/>
          <p:nvPr/>
        </p:nvGrpSpPr>
        <p:grpSpPr>
          <a:xfrm>
            <a:off x="952500" y="1333500"/>
            <a:ext cx="10287000" cy="4667175"/>
            <a:chOff x="952500" y="1333500"/>
            <a:chExt cx="10287000" cy="4667175"/>
          </a:xfrm>
        </p:grpSpPr>
        <p:grpSp>
          <p:nvGrpSpPr>
            <p:cNvPr id="878" name="Google Shape;878;g3fa62f319b1_8_816"/>
            <p:cNvGrpSpPr/>
            <p:nvPr/>
          </p:nvGrpSpPr>
          <p:grpSpPr>
            <a:xfrm>
              <a:off x="952500" y="1333500"/>
              <a:ext cx="3238500" cy="2238300"/>
              <a:chOff x="0" y="0"/>
              <a:chExt cx="3238500" cy="2238300"/>
            </a:xfrm>
          </p:grpSpPr>
          <p:sp>
            <p:nvSpPr>
              <p:cNvPr id="879" name="Google Shape;879;g3fa62f319b1_8_816"/>
              <p:cNvSpPr/>
              <p:nvPr/>
            </p:nvSpPr>
            <p:spPr>
              <a:xfrm>
                <a:off x="0" y="0"/>
                <a:ext cx="3238500" cy="2238300"/>
              </a:xfrm>
              <a:prstGeom prst="roundRect">
                <a:avLst>
                  <a:gd name="adj" fmla="val 4255"/>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880" name="Google Shape;880;g3fa62f319b1_8_816"/>
              <p:cNvSpPr/>
              <p:nvPr/>
            </p:nvSpPr>
            <p:spPr>
              <a:xfrm>
                <a:off x="0" y="0"/>
                <a:ext cx="3238500" cy="57300"/>
              </a:xfrm>
              <a:custGeom>
                <a:avLst/>
                <a:gdLst/>
                <a:ahLst/>
                <a:cxnLst/>
                <a:rect l="l" t="t" r="r" b="b"/>
                <a:pathLst>
                  <a:path w="120000" h="120000" extrusionOk="0">
                    <a:moveTo>
                      <a:pt x="0" y="0"/>
                    </a:moveTo>
                    <a:lnTo>
                      <a:pt x="120000" y="0"/>
                    </a:lnTo>
                    <a:lnTo>
                      <a:pt x="120000" y="120000"/>
                    </a:lnTo>
                    <a:lnTo>
                      <a:pt x="0" y="120000"/>
                    </a:lnTo>
                    <a:close/>
                  </a:path>
                </a:pathLst>
              </a:custGeom>
              <a:solidFill>
                <a:srgbClr val="003888"/>
              </a:solidFill>
              <a:ln>
                <a:noFill/>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882" name="Google Shape;882;g3fa62f319b1_8_816"/>
              <p:cNvSpPr txBox="1"/>
              <p:nvPr/>
            </p:nvSpPr>
            <p:spPr>
              <a:xfrm>
                <a:off x="382256" y="228425"/>
                <a:ext cx="2428800" cy="342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500" b="1">
                    <a:solidFill>
                      <a:srgbClr val="003888"/>
                    </a:solidFill>
                    <a:latin typeface="Arial"/>
                    <a:ea typeface="Arial"/>
                    <a:cs typeface="Arial"/>
                    <a:sym typeface="Arial"/>
                  </a:rPr>
                  <a:t>Data Resubmission</a:t>
                </a:r>
                <a:endParaRPr sz="1500" b="1">
                  <a:solidFill>
                    <a:srgbClr val="003888"/>
                  </a:solidFill>
                  <a:latin typeface="Arial"/>
                  <a:ea typeface="Arial"/>
                  <a:cs typeface="Arial"/>
                  <a:sym typeface="Arial"/>
                </a:endParaRPr>
              </a:p>
            </p:txBody>
          </p:sp>
          <p:sp>
            <p:nvSpPr>
              <p:cNvPr id="883" name="Google Shape;883;g3fa62f319b1_8_816"/>
              <p:cNvSpPr txBox="1"/>
              <p:nvPr/>
            </p:nvSpPr>
            <p:spPr>
              <a:xfrm>
                <a:off x="190500" y="714375"/>
                <a:ext cx="28575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200" dirty="0">
                    <a:solidFill>
                      <a:srgbClr val="1E3A8A"/>
                    </a:solidFill>
                    <a:latin typeface="Arial"/>
                    <a:ea typeface="Arial"/>
                    <a:cs typeface="Arial"/>
                    <a:sym typeface="Arial"/>
                  </a:rPr>
                  <a:t>Reconciliation is </a:t>
                </a:r>
                <a:r>
                  <a:rPr lang="en-US" sz="1200" b="1" dirty="0">
                    <a:solidFill>
                      <a:srgbClr val="003888"/>
                    </a:solidFill>
                    <a:latin typeface="Arial"/>
                    <a:ea typeface="Arial"/>
                    <a:cs typeface="Arial"/>
                    <a:sym typeface="Arial"/>
                  </a:rPr>
                  <a:t>not expected</a:t>
                </a:r>
                <a:r>
                  <a:rPr lang="en-US" sz="1200" dirty="0">
                    <a:solidFill>
                      <a:srgbClr val="1E3A8A"/>
                    </a:solidFill>
                    <a:latin typeface="Arial"/>
                    <a:ea typeface="Arial"/>
                    <a:cs typeface="Arial"/>
                    <a:sym typeface="Arial"/>
                  </a:rPr>
                  <a:t> to be done when hospitals re-submit their data. However, the task can be reopened if needed.</a:t>
                </a:r>
                <a:endParaRPr sz="1200" dirty="0">
                  <a:solidFill>
                    <a:srgbClr val="1E3A8A"/>
                  </a:solidFill>
                  <a:latin typeface="Arial"/>
                  <a:ea typeface="Arial"/>
                  <a:cs typeface="Arial"/>
                  <a:sym typeface="Arial"/>
                </a:endParaRPr>
              </a:p>
            </p:txBody>
          </p:sp>
        </p:grpSp>
        <p:grpSp>
          <p:nvGrpSpPr>
            <p:cNvPr id="884" name="Google Shape;884;g3fa62f319b1_8_816"/>
            <p:cNvGrpSpPr/>
            <p:nvPr/>
          </p:nvGrpSpPr>
          <p:grpSpPr>
            <a:xfrm>
              <a:off x="4476750" y="1333500"/>
              <a:ext cx="3238500" cy="2238300"/>
              <a:chOff x="0" y="0"/>
              <a:chExt cx="3238500" cy="2238300"/>
            </a:xfrm>
          </p:grpSpPr>
          <p:sp>
            <p:nvSpPr>
              <p:cNvPr id="885" name="Google Shape;885;g3fa62f319b1_8_816"/>
              <p:cNvSpPr/>
              <p:nvPr/>
            </p:nvSpPr>
            <p:spPr>
              <a:xfrm>
                <a:off x="0" y="0"/>
                <a:ext cx="3238500" cy="2238300"/>
              </a:xfrm>
              <a:prstGeom prst="roundRect">
                <a:avLst>
                  <a:gd name="adj" fmla="val 4255"/>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886" name="Google Shape;886;g3fa62f319b1_8_816"/>
              <p:cNvSpPr/>
              <p:nvPr/>
            </p:nvSpPr>
            <p:spPr>
              <a:xfrm>
                <a:off x="0" y="0"/>
                <a:ext cx="3238500" cy="57300"/>
              </a:xfrm>
              <a:custGeom>
                <a:avLst/>
                <a:gdLst/>
                <a:ahLst/>
                <a:cxnLst/>
                <a:rect l="l" t="t" r="r" b="b"/>
                <a:pathLst>
                  <a:path w="120000" h="120000" extrusionOk="0">
                    <a:moveTo>
                      <a:pt x="0" y="0"/>
                    </a:moveTo>
                    <a:lnTo>
                      <a:pt x="120000" y="0"/>
                    </a:lnTo>
                    <a:lnTo>
                      <a:pt x="120000" y="120000"/>
                    </a:lnTo>
                    <a:lnTo>
                      <a:pt x="0" y="120000"/>
                    </a:lnTo>
                    <a:close/>
                  </a:path>
                </a:pathLst>
              </a:custGeom>
              <a:solidFill>
                <a:srgbClr val="003888"/>
              </a:solidFill>
              <a:ln>
                <a:noFill/>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888" name="Google Shape;888;g3fa62f319b1_8_816"/>
              <p:cNvSpPr txBox="1"/>
              <p:nvPr/>
            </p:nvSpPr>
            <p:spPr>
              <a:xfrm>
                <a:off x="619125" y="209550"/>
                <a:ext cx="2428800" cy="31425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500" b="1">
                    <a:solidFill>
                      <a:srgbClr val="003888"/>
                    </a:solidFill>
                    <a:latin typeface="Arial"/>
                    <a:ea typeface="Arial"/>
                    <a:cs typeface="Arial"/>
                    <a:sym typeface="Arial"/>
                  </a:rPr>
                  <a:t>Case Mix Vs Financial</a:t>
                </a:r>
                <a:endParaRPr sz="1500" b="1">
                  <a:solidFill>
                    <a:srgbClr val="003888"/>
                  </a:solidFill>
                  <a:latin typeface="Arial"/>
                  <a:ea typeface="Arial"/>
                  <a:cs typeface="Arial"/>
                  <a:sym typeface="Arial"/>
                </a:endParaRPr>
              </a:p>
            </p:txBody>
          </p:sp>
          <p:sp>
            <p:nvSpPr>
              <p:cNvPr id="889" name="Google Shape;889;g3fa62f319b1_8_816"/>
              <p:cNvSpPr txBox="1"/>
              <p:nvPr/>
            </p:nvSpPr>
            <p:spPr>
              <a:xfrm>
                <a:off x="190500" y="714375"/>
                <a:ext cx="28575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200" dirty="0">
                    <a:solidFill>
                      <a:srgbClr val="1E3A8A"/>
                    </a:solidFill>
                    <a:latin typeface="Arial"/>
                    <a:ea typeface="Arial"/>
                    <a:cs typeface="Arial"/>
                    <a:sym typeface="Arial"/>
                  </a:rPr>
                  <a:t>For primary submission reconciliation, hospitals can use the </a:t>
                </a:r>
                <a:r>
                  <a:rPr lang="en-US" sz="1200" b="1" dirty="0">
                    <a:solidFill>
                      <a:srgbClr val="003888"/>
                    </a:solidFill>
                    <a:latin typeface="Arial"/>
                    <a:ea typeface="Arial"/>
                    <a:cs typeface="Arial"/>
                    <a:sym typeface="Arial"/>
                  </a:rPr>
                  <a:t>Case Mix Vs Financial</a:t>
                </a:r>
                <a:r>
                  <a:rPr lang="en-US" sz="1200" dirty="0">
                    <a:solidFill>
                      <a:srgbClr val="1E3A8A"/>
                    </a:solidFill>
                    <a:latin typeface="Arial"/>
                    <a:ea typeface="Arial"/>
                    <a:cs typeface="Arial"/>
                    <a:sym typeface="Arial"/>
                  </a:rPr>
                  <a:t> tab. The quarterly summary is available after each submission and can be exported.</a:t>
                </a:r>
                <a:endParaRPr sz="1200" dirty="0">
                  <a:solidFill>
                    <a:srgbClr val="1E3A8A"/>
                  </a:solidFill>
                  <a:latin typeface="Arial"/>
                  <a:ea typeface="Arial"/>
                  <a:cs typeface="Arial"/>
                  <a:sym typeface="Arial"/>
                </a:endParaRPr>
              </a:p>
            </p:txBody>
          </p:sp>
        </p:grpSp>
        <p:grpSp>
          <p:nvGrpSpPr>
            <p:cNvPr id="890" name="Google Shape;890;g3fa62f319b1_8_816"/>
            <p:cNvGrpSpPr/>
            <p:nvPr/>
          </p:nvGrpSpPr>
          <p:grpSpPr>
            <a:xfrm>
              <a:off x="8001000" y="1333500"/>
              <a:ext cx="3238500" cy="2266375"/>
              <a:chOff x="0" y="0"/>
              <a:chExt cx="3238500" cy="2266375"/>
            </a:xfrm>
          </p:grpSpPr>
          <p:sp>
            <p:nvSpPr>
              <p:cNvPr id="891" name="Google Shape;891;g3fa62f319b1_8_816"/>
              <p:cNvSpPr/>
              <p:nvPr/>
            </p:nvSpPr>
            <p:spPr>
              <a:xfrm>
                <a:off x="0" y="28075"/>
                <a:ext cx="3238500" cy="2238300"/>
              </a:xfrm>
              <a:prstGeom prst="roundRect">
                <a:avLst>
                  <a:gd name="adj" fmla="val 4255"/>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892" name="Google Shape;892;g3fa62f319b1_8_816"/>
              <p:cNvSpPr/>
              <p:nvPr/>
            </p:nvSpPr>
            <p:spPr>
              <a:xfrm>
                <a:off x="0" y="0"/>
                <a:ext cx="3238500" cy="57300"/>
              </a:xfrm>
              <a:custGeom>
                <a:avLst/>
                <a:gdLst/>
                <a:ahLst/>
                <a:cxnLst/>
                <a:rect l="l" t="t" r="r" b="b"/>
                <a:pathLst>
                  <a:path w="120000" h="120000" extrusionOk="0">
                    <a:moveTo>
                      <a:pt x="0" y="0"/>
                    </a:moveTo>
                    <a:lnTo>
                      <a:pt x="120000" y="0"/>
                    </a:lnTo>
                    <a:lnTo>
                      <a:pt x="120000" y="120000"/>
                    </a:lnTo>
                    <a:lnTo>
                      <a:pt x="0" y="120000"/>
                    </a:lnTo>
                    <a:close/>
                  </a:path>
                </a:pathLst>
              </a:custGeom>
              <a:solidFill>
                <a:srgbClr val="003888"/>
              </a:solidFill>
              <a:ln>
                <a:noFill/>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894" name="Google Shape;894;g3fa62f319b1_8_816"/>
              <p:cNvSpPr txBox="1"/>
              <p:nvPr/>
            </p:nvSpPr>
            <p:spPr>
              <a:xfrm>
                <a:off x="619125" y="209550"/>
                <a:ext cx="2428800" cy="342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500" b="1">
                    <a:solidFill>
                      <a:srgbClr val="003888"/>
                    </a:solidFill>
                    <a:latin typeface="Arial"/>
                    <a:ea typeface="Arial"/>
                    <a:cs typeface="Arial"/>
                    <a:sym typeface="Arial"/>
                  </a:rPr>
                  <a:t>No Excel Updates</a:t>
                </a:r>
                <a:endParaRPr sz="1500" b="1">
                  <a:solidFill>
                    <a:srgbClr val="003888"/>
                  </a:solidFill>
                  <a:latin typeface="Arial"/>
                  <a:ea typeface="Arial"/>
                  <a:cs typeface="Arial"/>
                  <a:sym typeface="Arial"/>
                </a:endParaRPr>
              </a:p>
            </p:txBody>
          </p:sp>
          <p:sp>
            <p:nvSpPr>
              <p:cNvPr id="895" name="Google Shape;895;g3fa62f319b1_8_816"/>
              <p:cNvSpPr txBox="1"/>
              <p:nvPr/>
            </p:nvSpPr>
            <p:spPr>
              <a:xfrm>
                <a:off x="190500" y="714375"/>
                <a:ext cx="28575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200" dirty="0">
                    <a:solidFill>
                      <a:srgbClr val="1E3A8A"/>
                    </a:solidFill>
                    <a:latin typeface="Arial"/>
                    <a:ea typeface="Arial"/>
                    <a:cs typeface="Arial"/>
                    <a:sym typeface="Arial"/>
                  </a:rPr>
                  <a:t>No excel files will be updated for the reconciliation process. All adjustments are integrated directly into the system workflow.</a:t>
                </a:r>
                <a:endParaRPr sz="1200" dirty="0">
                  <a:solidFill>
                    <a:srgbClr val="1E3A8A"/>
                  </a:solidFill>
                  <a:latin typeface="Arial"/>
                  <a:ea typeface="Arial"/>
                  <a:cs typeface="Arial"/>
                  <a:sym typeface="Arial"/>
                </a:endParaRPr>
              </a:p>
            </p:txBody>
          </p:sp>
        </p:grpSp>
        <p:grpSp>
          <p:nvGrpSpPr>
            <p:cNvPr id="896" name="Google Shape;896;g3fa62f319b1_8_816"/>
            <p:cNvGrpSpPr/>
            <p:nvPr/>
          </p:nvGrpSpPr>
          <p:grpSpPr>
            <a:xfrm>
              <a:off x="952500" y="3762375"/>
              <a:ext cx="3238500" cy="2238300"/>
              <a:chOff x="0" y="0"/>
              <a:chExt cx="3238500" cy="2238300"/>
            </a:xfrm>
          </p:grpSpPr>
          <p:sp>
            <p:nvSpPr>
              <p:cNvPr id="897" name="Google Shape;897;g3fa62f319b1_8_816"/>
              <p:cNvSpPr/>
              <p:nvPr/>
            </p:nvSpPr>
            <p:spPr>
              <a:xfrm>
                <a:off x="0" y="0"/>
                <a:ext cx="3238500" cy="2238300"/>
              </a:xfrm>
              <a:prstGeom prst="roundRect">
                <a:avLst>
                  <a:gd name="adj" fmla="val 4255"/>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898" name="Google Shape;898;g3fa62f319b1_8_816"/>
              <p:cNvSpPr/>
              <p:nvPr/>
            </p:nvSpPr>
            <p:spPr>
              <a:xfrm>
                <a:off x="0" y="0"/>
                <a:ext cx="3238500" cy="57300"/>
              </a:xfrm>
              <a:custGeom>
                <a:avLst/>
                <a:gdLst/>
                <a:ahLst/>
                <a:cxnLst/>
                <a:rect l="l" t="t" r="r" b="b"/>
                <a:pathLst>
                  <a:path w="120000" h="120000" extrusionOk="0">
                    <a:moveTo>
                      <a:pt x="0" y="0"/>
                    </a:moveTo>
                    <a:lnTo>
                      <a:pt x="120000" y="0"/>
                    </a:lnTo>
                    <a:lnTo>
                      <a:pt x="120000" y="120000"/>
                    </a:lnTo>
                    <a:lnTo>
                      <a:pt x="0" y="120000"/>
                    </a:lnTo>
                    <a:close/>
                  </a:path>
                </a:pathLst>
              </a:custGeom>
              <a:solidFill>
                <a:srgbClr val="003888"/>
              </a:solidFill>
              <a:ln>
                <a:noFill/>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900" name="Google Shape;900;g3fa62f319b1_8_816"/>
              <p:cNvSpPr txBox="1"/>
              <p:nvPr/>
            </p:nvSpPr>
            <p:spPr>
              <a:xfrm>
                <a:off x="576263" y="209550"/>
                <a:ext cx="2428800" cy="342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500" b="1" dirty="0">
                    <a:solidFill>
                      <a:srgbClr val="003888"/>
                    </a:solidFill>
                    <a:latin typeface="Arial"/>
                    <a:ea typeface="Arial"/>
                    <a:cs typeface="Arial"/>
                    <a:sym typeface="Arial"/>
                  </a:rPr>
                  <a:t>User Guide &amp; Slides</a:t>
                </a:r>
                <a:endParaRPr sz="1500" b="1" dirty="0">
                  <a:solidFill>
                    <a:srgbClr val="003888"/>
                  </a:solidFill>
                  <a:latin typeface="Arial"/>
                  <a:ea typeface="Arial"/>
                  <a:cs typeface="Arial"/>
                  <a:sym typeface="Arial"/>
                </a:endParaRPr>
              </a:p>
            </p:txBody>
          </p:sp>
          <p:sp>
            <p:nvSpPr>
              <p:cNvPr id="901" name="Google Shape;901;g3fa62f319b1_8_816"/>
              <p:cNvSpPr txBox="1"/>
              <p:nvPr/>
            </p:nvSpPr>
            <p:spPr>
              <a:xfrm>
                <a:off x="190500" y="714375"/>
                <a:ext cx="28575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200" dirty="0">
                    <a:solidFill>
                      <a:srgbClr val="1E3A8A"/>
                    </a:solidFill>
                    <a:latin typeface="Arial"/>
                    <a:ea typeface="Arial"/>
                    <a:cs typeface="Arial"/>
                    <a:sym typeface="Arial"/>
                  </a:rPr>
                  <a:t>The comprehensive user guide will be shared with the industry along with these presentation slides to support the reconciliation workflow.</a:t>
                </a:r>
                <a:endParaRPr sz="1200" dirty="0">
                  <a:solidFill>
                    <a:srgbClr val="1E3A8A"/>
                  </a:solidFill>
                  <a:latin typeface="Arial"/>
                  <a:ea typeface="Arial"/>
                  <a:cs typeface="Arial"/>
                  <a:sym typeface="Arial"/>
                </a:endParaRPr>
              </a:p>
            </p:txBody>
          </p:sp>
        </p:grpSp>
        <p:grpSp>
          <p:nvGrpSpPr>
            <p:cNvPr id="902" name="Google Shape;902;g3fa62f319b1_8_816"/>
            <p:cNvGrpSpPr/>
            <p:nvPr/>
          </p:nvGrpSpPr>
          <p:grpSpPr>
            <a:xfrm>
              <a:off x="4476750" y="3762375"/>
              <a:ext cx="3238500" cy="2238300"/>
              <a:chOff x="0" y="0"/>
              <a:chExt cx="3238500" cy="2238300"/>
            </a:xfrm>
          </p:grpSpPr>
          <p:sp>
            <p:nvSpPr>
              <p:cNvPr id="903" name="Google Shape;903;g3fa62f319b1_8_816"/>
              <p:cNvSpPr/>
              <p:nvPr/>
            </p:nvSpPr>
            <p:spPr>
              <a:xfrm>
                <a:off x="0" y="0"/>
                <a:ext cx="3238500" cy="2238300"/>
              </a:xfrm>
              <a:prstGeom prst="roundRect">
                <a:avLst>
                  <a:gd name="adj" fmla="val 4255"/>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904" name="Google Shape;904;g3fa62f319b1_8_816"/>
              <p:cNvSpPr/>
              <p:nvPr/>
            </p:nvSpPr>
            <p:spPr>
              <a:xfrm>
                <a:off x="0" y="0"/>
                <a:ext cx="3238500" cy="57300"/>
              </a:xfrm>
              <a:custGeom>
                <a:avLst/>
                <a:gdLst/>
                <a:ahLst/>
                <a:cxnLst/>
                <a:rect l="l" t="t" r="r" b="b"/>
                <a:pathLst>
                  <a:path w="120000" h="120000" extrusionOk="0">
                    <a:moveTo>
                      <a:pt x="0" y="0"/>
                    </a:moveTo>
                    <a:lnTo>
                      <a:pt x="120000" y="0"/>
                    </a:lnTo>
                    <a:lnTo>
                      <a:pt x="120000" y="120000"/>
                    </a:lnTo>
                    <a:lnTo>
                      <a:pt x="0" y="120000"/>
                    </a:lnTo>
                    <a:close/>
                  </a:path>
                </a:pathLst>
              </a:custGeom>
              <a:solidFill>
                <a:srgbClr val="003888"/>
              </a:solidFill>
              <a:ln>
                <a:noFill/>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906" name="Google Shape;906;g3fa62f319b1_8_816"/>
              <p:cNvSpPr txBox="1"/>
              <p:nvPr/>
            </p:nvSpPr>
            <p:spPr>
              <a:xfrm>
                <a:off x="619125" y="209550"/>
                <a:ext cx="2428800" cy="342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500" b="1">
                    <a:solidFill>
                      <a:srgbClr val="003888"/>
                    </a:solidFill>
                    <a:latin typeface="Arial"/>
                    <a:ea typeface="Arial"/>
                    <a:cs typeface="Arial"/>
                    <a:sym typeface="Arial"/>
                  </a:rPr>
                  <a:t>User Roles &amp; Alerts</a:t>
                </a:r>
                <a:endParaRPr sz="1500" b="1">
                  <a:solidFill>
                    <a:srgbClr val="003888"/>
                  </a:solidFill>
                  <a:latin typeface="Arial"/>
                  <a:ea typeface="Arial"/>
                  <a:cs typeface="Arial"/>
                  <a:sym typeface="Arial"/>
                </a:endParaRPr>
              </a:p>
            </p:txBody>
          </p:sp>
          <p:sp>
            <p:nvSpPr>
              <p:cNvPr id="907" name="Google Shape;907;g3fa62f319b1_8_816"/>
              <p:cNvSpPr txBox="1"/>
              <p:nvPr/>
            </p:nvSpPr>
            <p:spPr>
              <a:xfrm>
                <a:off x="190500" y="714375"/>
                <a:ext cx="28575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200">
                    <a:solidFill>
                      <a:srgbClr val="1E3A8A"/>
                    </a:solidFill>
                    <a:latin typeface="Arial"/>
                    <a:ea typeface="Arial"/>
                    <a:cs typeface="Arial"/>
                    <a:sym typeface="Arial"/>
                  </a:rPr>
                  <a:t>All users who has Financial user role will receive dave notification and can complete this task successfully within the portal.</a:t>
                </a:r>
                <a:endParaRPr sz="1200">
                  <a:solidFill>
                    <a:srgbClr val="1E3A8A"/>
                  </a:solidFill>
                  <a:latin typeface="Arial"/>
                  <a:ea typeface="Arial"/>
                  <a:cs typeface="Arial"/>
                  <a:sym typeface="Arial"/>
                </a:endParaRPr>
              </a:p>
            </p:txBody>
          </p:sp>
        </p:grpSp>
        <p:grpSp>
          <p:nvGrpSpPr>
            <p:cNvPr id="908" name="Google Shape;908;g3fa62f319b1_8_816"/>
            <p:cNvGrpSpPr/>
            <p:nvPr/>
          </p:nvGrpSpPr>
          <p:grpSpPr>
            <a:xfrm>
              <a:off x="8001000" y="3762375"/>
              <a:ext cx="3238500" cy="2238300"/>
              <a:chOff x="0" y="0"/>
              <a:chExt cx="3238500" cy="2238300"/>
            </a:xfrm>
          </p:grpSpPr>
          <p:sp>
            <p:nvSpPr>
              <p:cNvPr id="909" name="Google Shape;909;g3fa62f319b1_8_816"/>
              <p:cNvSpPr/>
              <p:nvPr/>
            </p:nvSpPr>
            <p:spPr>
              <a:xfrm>
                <a:off x="0" y="0"/>
                <a:ext cx="3238500" cy="2238300"/>
              </a:xfrm>
              <a:prstGeom prst="roundRect">
                <a:avLst>
                  <a:gd name="adj" fmla="val 4255"/>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910" name="Google Shape;910;g3fa62f319b1_8_816"/>
              <p:cNvSpPr/>
              <p:nvPr/>
            </p:nvSpPr>
            <p:spPr>
              <a:xfrm>
                <a:off x="0" y="0"/>
                <a:ext cx="3238500" cy="57300"/>
              </a:xfrm>
              <a:custGeom>
                <a:avLst/>
                <a:gdLst/>
                <a:ahLst/>
                <a:cxnLst/>
                <a:rect l="l" t="t" r="r" b="b"/>
                <a:pathLst>
                  <a:path w="120000" h="120000" extrusionOk="0">
                    <a:moveTo>
                      <a:pt x="0" y="0"/>
                    </a:moveTo>
                    <a:lnTo>
                      <a:pt x="120000" y="0"/>
                    </a:lnTo>
                    <a:lnTo>
                      <a:pt x="120000" y="120000"/>
                    </a:lnTo>
                    <a:lnTo>
                      <a:pt x="0" y="120000"/>
                    </a:lnTo>
                    <a:close/>
                  </a:path>
                </a:pathLst>
              </a:custGeom>
              <a:solidFill>
                <a:srgbClr val="003888"/>
              </a:solidFill>
              <a:ln>
                <a:noFill/>
              </a:ln>
            </p:spPr>
            <p:txBody>
              <a:bodyPr spcFirstLastPara="1" wrap="square" lIns="0" tIns="0" rIns="0" bIns="0" anchor="ctr" anchorCtr="0">
                <a:noAutofit/>
              </a:bodyPr>
              <a:lstStyle/>
              <a:p>
                <a:pPr marL="0" lvl="0" indent="0" algn="l" rtl="0">
                  <a:spcBef>
                    <a:spcPts val="0"/>
                  </a:spcBef>
                  <a:spcAft>
                    <a:spcPts val="0"/>
                  </a:spcAft>
                  <a:buNone/>
                </a:pPr>
                <a:endParaRPr sz="1500"/>
              </a:p>
            </p:txBody>
          </p:sp>
          <p:sp>
            <p:nvSpPr>
              <p:cNvPr id="912" name="Google Shape;912;g3fa62f319b1_8_816"/>
              <p:cNvSpPr txBox="1"/>
              <p:nvPr/>
            </p:nvSpPr>
            <p:spPr>
              <a:xfrm>
                <a:off x="619125" y="209550"/>
                <a:ext cx="2428800" cy="342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500" b="1">
                    <a:solidFill>
                      <a:srgbClr val="003888"/>
                    </a:solidFill>
                    <a:latin typeface="Arial"/>
                    <a:ea typeface="Arial"/>
                    <a:cs typeface="Arial"/>
                    <a:sym typeface="Arial"/>
                  </a:rPr>
                  <a:t>Extensions &amp; Exports</a:t>
                </a:r>
                <a:endParaRPr sz="1500" b="1">
                  <a:solidFill>
                    <a:srgbClr val="003888"/>
                  </a:solidFill>
                  <a:latin typeface="Arial"/>
                  <a:ea typeface="Arial"/>
                  <a:cs typeface="Arial"/>
                  <a:sym typeface="Arial"/>
                </a:endParaRPr>
              </a:p>
            </p:txBody>
          </p:sp>
          <p:sp>
            <p:nvSpPr>
              <p:cNvPr id="913" name="Google Shape;913;g3fa62f319b1_8_816"/>
              <p:cNvSpPr txBox="1"/>
              <p:nvPr/>
            </p:nvSpPr>
            <p:spPr>
              <a:xfrm>
                <a:off x="190500" y="714375"/>
                <a:ext cx="28575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200" dirty="0">
                    <a:solidFill>
                      <a:srgbClr val="1E3A8A"/>
                    </a:solidFill>
                    <a:latin typeface="Arial"/>
                    <a:ea typeface="Arial"/>
                    <a:cs typeface="Arial"/>
                    <a:sym typeface="Arial"/>
                  </a:rPr>
                  <a:t>If Case Mix submission has an extension, the reconciliation task due date will be after the Case Mix submission due date automatically.</a:t>
                </a:r>
                <a:endParaRPr sz="1200" dirty="0">
                  <a:solidFill>
                    <a:srgbClr val="1E3A8A"/>
                  </a:solidFill>
                  <a:latin typeface="Arial"/>
                  <a:ea typeface="Arial"/>
                  <a:cs typeface="Arial"/>
                  <a:sym typeface="Arial"/>
                </a:endParaRPr>
              </a:p>
              <a:p>
                <a:pPr marL="0" lvl="0" indent="0" algn="l" rtl="0">
                  <a:spcBef>
                    <a:spcPts val="450"/>
                  </a:spcBef>
                  <a:spcAft>
                    <a:spcPts val="0"/>
                  </a:spcAft>
                  <a:buNone/>
                </a:pPr>
                <a:r>
                  <a:rPr lang="en-US" sz="1200" dirty="0">
                    <a:solidFill>
                      <a:srgbClr val="1E3A8A"/>
                    </a:solidFill>
                    <a:latin typeface="Arial"/>
                    <a:ea typeface="Arial"/>
                    <a:cs typeface="Arial"/>
                    <a:sym typeface="Arial"/>
                  </a:rPr>
                  <a:t>Reconciled data can be exported if Hospital likes to have a copy, but the form needs to be completed first.</a:t>
                </a:r>
                <a:endParaRPr sz="1200" dirty="0">
                  <a:solidFill>
                    <a:srgbClr val="1E3A8A"/>
                  </a:solidFill>
                  <a:latin typeface="Arial"/>
                  <a:ea typeface="Arial"/>
                  <a:cs typeface="Arial"/>
                  <a:sym typeface="Arial"/>
                </a:endParaRPr>
              </a:p>
            </p:txBody>
          </p:sp>
        </p:grpSp>
      </p:grpSp>
      <p:pic>
        <p:nvPicPr>
          <p:cNvPr id="3" name="Graphic 2" descr="Clock with solid fill">
            <a:extLst>
              <a:ext uri="{FF2B5EF4-FFF2-40B4-BE49-F238E27FC236}">
                <a16:creationId xmlns:a16="http://schemas.microsoft.com/office/drawing/2014/main" id="{DF092A63-FF7E-BC44-7A52-F07D0C64F2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0749" y="1513326"/>
            <a:ext cx="388014" cy="388014"/>
          </a:xfrm>
          <a:prstGeom prst="rect">
            <a:avLst/>
          </a:prstGeom>
        </p:spPr>
      </p:pic>
      <p:pic>
        <p:nvPicPr>
          <p:cNvPr id="5" name="Graphic 4" descr="Open book outline">
            <a:extLst>
              <a:ext uri="{FF2B5EF4-FFF2-40B4-BE49-F238E27FC236}">
                <a16:creationId xmlns:a16="http://schemas.microsoft.com/office/drawing/2014/main" id="{83F8826D-22E0-657E-6B1B-571CE93C02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8012" y="3819675"/>
            <a:ext cx="553613" cy="553613"/>
          </a:xfrm>
          <a:prstGeom prst="rect">
            <a:avLst/>
          </a:prstGeom>
        </p:spPr>
      </p:pic>
      <p:pic>
        <p:nvPicPr>
          <p:cNvPr id="7" name="Graphic 6" descr="Table outline">
            <a:extLst>
              <a:ext uri="{FF2B5EF4-FFF2-40B4-BE49-F238E27FC236}">
                <a16:creationId xmlns:a16="http://schemas.microsoft.com/office/drawing/2014/main" id="{535D7DC6-C788-CAE0-690A-F500F923B5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2796" y="1377793"/>
            <a:ext cx="662292" cy="662292"/>
          </a:xfrm>
          <a:prstGeom prst="rect">
            <a:avLst/>
          </a:prstGeom>
        </p:spPr>
      </p:pic>
      <p:cxnSp>
        <p:nvCxnSpPr>
          <p:cNvPr id="9" name="Straight Connector 8">
            <a:extLst>
              <a:ext uri="{FF2B5EF4-FFF2-40B4-BE49-F238E27FC236}">
                <a16:creationId xmlns:a16="http://schemas.microsoft.com/office/drawing/2014/main" id="{65B8721E-C2BF-A131-B353-C978E5EDA1E3}"/>
              </a:ext>
            </a:extLst>
          </p:cNvPr>
          <p:cNvCxnSpPr>
            <a:cxnSpLocks/>
          </p:cNvCxnSpPr>
          <p:nvPr/>
        </p:nvCxnSpPr>
        <p:spPr>
          <a:xfrm>
            <a:off x="8143800" y="1552725"/>
            <a:ext cx="476325" cy="33322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Graphic 12" descr="Bell outline">
            <a:extLst>
              <a:ext uri="{FF2B5EF4-FFF2-40B4-BE49-F238E27FC236}">
                <a16:creationId xmlns:a16="http://schemas.microsoft.com/office/drawing/2014/main" id="{BBB50A87-3AD9-3B1F-A464-9E4FD10485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68827" y="3922059"/>
            <a:ext cx="451229" cy="451229"/>
          </a:xfrm>
          <a:prstGeom prst="rect">
            <a:avLst/>
          </a:prstGeom>
        </p:spPr>
      </p:pic>
      <p:pic>
        <p:nvPicPr>
          <p:cNvPr id="15" name="Graphic 14" descr="Flip calendar outline">
            <a:extLst>
              <a:ext uri="{FF2B5EF4-FFF2-40B4-BE49-F238E27FC236}">
                <a16:creationId xmlns:a16="http://schemas.microsoft.com/office/drawing/2014/main" id="{B039D27E-8C90-7688-8DC6-936F2F8CB32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67561" y="3799165"/>
            <a:ext cx="612552" cy="612552"/>
          </a:xfrm>
          <a:prstGeom prst="rect">
            <a:avLst/>
          </a:prstGeom>
        </p:spPr>
      </p:pic>
      <p:pic>
        <p:nvPicPr>
          <p:cNvPr id="17" name="Graphic 16" descr="Paper with solid fill">
            <a:extLst>
              <a:ext uri="{FF2B5EF4-FFF2-40B4-BE49-F238E27FC236}">
                <a16:creationId xmlns:a16="http://schemas.microsoft.com/office/drawing/2014/main" id="{96930DF5-00B8-59CA-DA30-C9E2E4761FA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690929" y="1493184"/>
            <a:ext cx="428741" cy="42874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p55"/>
          <p:cNvSpPr txBox="1"/>
          <p:nvPr/>
        </p:nvSpPr>
        <p:spPr>
          <a:xfrm>
            <a:off x="1209549" y="1004101"/>
            <a:ext cx="9772800" cy="3824400"/>
          </a:xfrm>
          <a:prstGeom prst="rect">
            <a:avLst/>
          </a:prstGeom>
          <a:noFill/>
          <a:ln>
            <a:noFill/>
          </a:ln>
        </p:spPr>
        <p:txBody>
          <a:bodyPr spcFirstLastPara="1" wrap="square" lIns="0" tIns="12050" rIns="0" bIns="0" anchor="t" anchorCtr="0">
            <a:spAutoFit/>
          </a:bodyPr>
          <a:lstStyle/>
          <a:p>
            <a:pPr marL="377825" marR="0" lvl="0" indent="-371475" algn="l" rtl="0">
              <a:lnSpc>
                <a:spcPct val="100000"/>
              </a:lnSpc>
              <a:spcBef>
                <a:spcPts val="0"/>
              </a:spcBef>
              <a:spcAft>
                <a:spcPts val="0"/>
              </a:spcAft>
              <a:buClr>
                <a:srgbClr val="003888"/>
              </a:buClr>
              <a:buSzPts val="2250"/>
              <a:buFont typeface="Arial"/>
              <a:buChar char="•"/>
            </a:pPr>
            <a:r>
              <a:rPr lang="en-US" sz="2300" b="0" i="0" u="none" strike="noStrike" cap="none">
                <a:solidFill>
                  <a:srgbClr val="003888"/>
                </a:solidFill>
                <a:latin typeface="Arial"/>
                <a:ea typeface="Arial"/>
                <a:cs typeface="Arial"/>
                <a:sym typeface="Arial"/>
              </a:rPr>
              <a:t>Rate Center Trend Monitoring Report</a:t>
            </a:r>
            <a:endParaRPr sz="2300" b="0" i="0" u="none" strike="noStrike" cap="none">
              <a:solidFill>
                <a:srgbClr val="000000"/>
              </a:solidFill>
              <a:latin typeface="Arial"/>
              <a:ea typeface="Arial"/>
              <a:cs typeface="Arial"/>
              <a:sym typeface="Arial"/>
            </a:endParaRPr>
          </a:p>
          <a:p>
            <a:pPr marL="835660" marR="5080" lvl="1" indent="-327660" algn="l" rtl="0">
              <a:lnSpc>
                <a:spcPct val="100000"/>
              </a:lnSpc>
              <a:spcBef>
                <a:spcPts val="0"/>
              </a:spcBef>
              <a:spcAft>
                <a:spcPts val="0"/>
              </a:spcAft>
              <a:buClr>
                <a:srgbClr val="0066CC"/>
              </a:buClr>
              <a:buSzPts val="1600"/>
              <a:buFont typeface="Arial"/>
              <a:buChar char="•"/>
            </a:pPr>
            <a:r>
              <a:rPr lang="en-US" sz="1800" b="0" i="0" u="none" strike="noStrike" cap="none">
                <a:solidFill>
                  <a:srgbClr val="0066CC"/>
                </a:solidFill>
                <a:latin typeface="Arial"/>
                <a:ea typeface="Arial"/>
                <a:cs typeface="Arial"/>
                <a:sym typeface="Arial"/>
              </a:rPr>
              <a:t>hMetrix added Rate Center Trend Monitoring Report to case Mix error report to help hospitals identify unusual Rate Center Charges and enable timely resolution of potential issues during submission from FY25 Q1 report</a:t>
            </a:r>
            <a:endParaRPr sz="1800" b="0" i="0" u="none" strike="noStrike" cap="none">
              <a:solidFill>
                <a:srgbClr val="0066CC"/>
              </a:solidFill>
              <a:latin typeface="Arial"/>
              <a:ea typeface="Arial"/>
              <a:cs typeface="Arial"/>
              <a:sym typeface="Arial"/>
            </a:endParaRPr>
          </a:p>
          <a:p>
            <a:pPr marL="377825" marR="0" lvl="0" indent="-371475" algn="l" rtl="0">
              <a:lnSpc>
                <a:spcPct val="100000"/>
              </a:lnSpc>
              <a:spcBef>
                <a:spcPts val="1000"/>
              </a:spcBef>
              <a:spcAft>
                <a:spcPts val="0"/>
              </a:spcAft>
              <a:buClr>
                <a:srgbClr val="003888"/>
              </a:buClr>
              <a:buSzPts val="2250"/>
              <a:buFont typeface="Arial"/>
              <a:buChar char="•"/>
            </a:pPr>
            <a:r>
              <a:rPr lang="en-US" sz="2300" b="0" i="0" u="none" strike="noStrike" cap="none">
                <a:solidFill>
                  <a:srgbClr val="003888"/>
                </a:solidFill>
                <a:latin typeface="Arial"/>
                <a:ea typeface="Arial"/>
                <a:cs typeface="Arial"/>
                <a:sym typeface="Arial"/>
              </a:rPr>
              <a:t>DAVE User Management</a:t>
            </a:r>
            <a:endParaRPr sz="2300" b="0" i="0" u="none" strike="noStrike" cap="none">
              <a:solidFill>
                <a:srgbClr val="000000"/>
              </a:solidFill>
              <a:latin typeface="Arial"/>
              <a:ea typeface="Arial"/>
              <a:cs typeface="Arial"/>
              <a:sym typeface="Arial"/>
            </a:endParaRPr>
          </a:p>
          <a:p>
            <a:pPr marL="835025" marR="0" lvl="1" indent="-326390" algn="l" rtl="0">
              <a:lnSpc>
                <a:spcPct val="100000"/>
              </a:lnSpc>
              <a:spcBef>
                <a:spcPts val="0"/>
              </a:spcBef>
              <a:spcAft>
                <a:spcPts val="0"/>
              </a:spcAft>
              <a:buClr>
                <a:srgbClr val="0066CC"/>
              </a:buClr>
              <a:buSzPts val="1600"/>
              <a:buFont typeface="Arial"/>
              <a:buChar char="•"/>
            </a:pPr>
            <a:r>
              <a:rPr lang="en-US" sz="1800" b="0" i="0" u="none" strike="noStrike" cap="none">
                <a:solidFill>
                  <a:srgbClr val="0066CC"/>
                </a:solidFill>
                <a:latin typeface="Arial"/>
                <a:ea typeface="Arial"/>
                <a:cs typeface="Arial"/>
                <a:sym typeface="Arial"/>
              </a:rPr>
              <a:t>Reach out to the hMetrix Team to add new users or modify access</a:t>
            </a:r>
            <a:endParaRPr sz="1800" b="0" i="0" u="none" strike="noStrike" cap="none">
              <a:solidFill>
                <a:srgbClr val="000000"/>
              </a:solidFill>
              <a:latin typeface="Arial"/>
              <a:ea typeface="Arial"/>
              <a:cs typeface="Arial"/>
              <a:sym typeface="Arial"/>
            </a:endParaRPr>
          </a:p>
          <a:p>
            <a:pPr marL="835025" marR="0" lvl="1" indent="-329565" algn="l" rtl="0">
              <a:lnSpc>
                <a:spcPct val="100000"/>
              </a:lnSpc>
              <a:spcBef>
                <a:spcPts val="0"/>
              </a:spcBef>
              <a:spcAft>
                <a:spcPts val="0"/>
              </a:spcAft>
              <a:buClr>
                <a:srgbClr val="0066CC"/>
              </a:buClr>
              <a:buSzPts val="1600"/>
              <a:buFont typeface="Arial"/>
              <a:buChar char="•"/>
            </a:pPr>
            <a:r>
              <a:rPr lang="en-US" sz="1800" b="0" i="0" u="none" strike="noStrike" cap="none">
                <a:solidFill>
                  <a:srgbClr val="0066CC"/>
                </a:solidFill>
                <a:latin typeface="Arial"/>
                <a:ea typeface="Arial"/>
                <a:cs typeface="Arial"/>
                <a:sym typeface="Arial"/>
              </a:rPr>
              <a:t>A worksheet for each hospital/hospital system is maintained by hMetrix</a:t>
            </a:r>
            <a:endParaRPr sz="1800" b="0" i="0" u="none" strike="noStrike" cap="none">
              <a:solidFill>
                <a:srgbClr val="000000"/>
              </a:solidFill>
              <a:latin typeface="Arial"/>
              <a:ea typeface="Arial"/>
              <a:cs typeface="Arial"/>
              <a:sym typeface="Arial"/>
            </a:endParaRPr>
          </a:p>
          <a:p>
            <a:pPr marL="835025" marR="0" lvl="1" indent="-329565" algn="l" rtl="0">
              <a:lnSpc>
                <a:spcPct val="100000"/>
              </a:lnSpc>
              <a:spcBef>
                <a:spcPts val="0"/>
              </a:spcBef>
              <a:spcAft>
                <a:spcPts val="0"/>
              </a:spcAft>
              <a:buClr>
                <a:srgbClr val="0066CC"/>
              </a:buClr>
              <a:buSzPts val="1600"/>
              <a:buFont typeface="Arial"/>
              <a:buChar char="•"/>
            </a:pPr>
            <a:r>
              <a:rPr lang="en-US" sz="1800" b="0" i="0" u="none" strike="noStrike" cap="none">
                <a:solidFill>
                  <a:srgbClr val="0066CC"/>
                </a:solidFill>
                <a:latin typeface="Arial"/>
                <a:ea typeface="Arial"/>
                <a:cs typeface="Arial"/>
                <a:sym typeface="Arial"/>
              </a:rPr>
              <a:t>Update and return the user workbook to modify access</a:t>
            </a:r>
            <a:endParaRPr sz="1800" b="0" i="0" u="none" strike="noStrike" cap="none">
              <a:solidFill>
                <a:srgbClr val="000000"/>
              </a:solidFill>
              <a:latin typeface="Arial"/>
              <a:ea typeface="Arial"/>
              <a:cs typeface="Arial"/>
              <a:sym typeface="Arial"/>
            </a:endParaRPr>
          </a:p>
          <a:p>
            <a:pPr marL="377825" marR="0" lvl="0" indent="-361314" algn="l" rtl="0">
              <a:lnSpc>
                <a:spcPct val="100000"/>
              </a:lnSpc>
              <a:spcBef>
                <a:spcPts val="1000"/>
              </a:spcBef>
              <a:spcAft>
                <a:spcPts val="0"/>
              </a:spcAft>
              <a:buClr>
                <a:srgbClr val="003888"/>
              </a:buClr>
              <a:buSzPts val="2050"/>
              <a:buFont typeface="Arial"/>
              <a:buChar char="•"/>
            </a:pPr>
            <a:r>
              <a:rPr lang="en-US" sz="2300" b="0" i="0" u="none" strike="noStrike" cap="none">
                <a:solidFill>
                  <a:srgbClr val="003888"/>
                </a:solidFill>
                <a:latin typeface="Arial"/>
                <a:ea typeface="Arial"/>
                <a:cs typeface="Arial"/>
                <a:sym typeface="Arial"/>
              </a:rPr>
              <a:t>Change in Hospital Connection Option</a:t>
            </a:r>
            <a:endParaRPr sz="2300" b="0" i="0" u="none" strike="noStrike" cap="none">
              <a:solidFill>
                <a:srgbClr val="000000"/>
              </a:solidFill>
              <a:latin typeface="Arial"/>
              <a:ea typeface="Arial"/>
              <a:cs typeface="Arial"/>
              <a:sym typeface="Arial"/>
            </a:endParaRPr>
          </a:p>
          <a:p>
            <a:pPr marL="835025" marR="0" lvl="1" indent="-326390" algn="l" rtl="0">
              <a:lnSpc>
                <a:spcPct val="100000"/>
              </a:lnSpc>
              <a:spcBef>
                <a:spcPts val="0"/>
              </a:spcBef>
              <a:spcAft>
                <a:spcPts val="0"/>
              </a:spcAft>
              <a:buClr>
                <a:srgbClr val="0066CC"/>
              </a:buClr>
              <a:buSzPts val="1600"/>
              <a:buFont typeface="Arial"/>
              <a:buChar char="•"/>
            </a:pPr>
            <a:r>
              <a:rPr lang="en-US" sz="1800" b="0" i="0" u="none" strike="noStrike" cap="none">
                <a:solidFill>
                  <a:srgbClr val="0066CC"/>
                </a:solidFill>
                <a:latin typeface="Arial"/>
                <a:ea typeface="Arial"/>
                <a:cs typeface="Arial"/>
                <a:sym typeface="Arial"/>
              </a:rPr>
              <a:t>hMetrix can support both connection for hospital submission using SFTP and DAVE. </a:t>
            </a:r>
            <a:endParaRPr sz="1800" b="0" i="0" u="none" strike="noStrike" cap="none">
              <a:solidFill>
                <a:srgbClr val="0066CC"/>
              </a:solidFill>
              <a:latin typeface="Arial"/>
              <a:ea typeface="Arial"/>
              <a:cs typeface="Arial"/>
              <a:sym typeface="Arial"/>
            </a:endParaRPr>
          </a:p>
          <a:p>
            <a:pPr marL="835025" marR="0" lvl="1" indent="-326390" algn="l" rtl="0">
              <a:lnSpc>
                <a:spcPct val="100000"/>
              </a:lnSpc>
              <a:spcBef>
                <a:spcPts val="0"/>
              </a:spcBef>
              <a:spcAft>
                <a:spcPts val="0"/>
              </a:spcAft>
              <a:buClr>
                <a:srgbClr val="0066CC"/>
              </a:buClr>
              <a:buSzPts val="1600"/>
              <a:buFont typeface="Arial"/>
              <a:buChar char="•"/>
            </a:pPr>
            <a:r>
              <a:rPr lang="en-US" sz="1800" b="0" i="0" u="none" strike="noStrike" cap="none">
                <a:solidFill>
                  <a:srgbClr val="0066CC"/>
                </a:solidFill>
                <a:latin typeface="Arial"/>
                <a:ea typeface="Arial"/>
                <a:cs typeface="Arial"/>
                <a:sym typeface="Arial"/>
              </a:rPr>
              <a:t>Reach out to hMetrix Team to change the choice of Hospital Connection method</a:t>
            </a:r>
            <a:endParaRPr sz="1800" b="0" i="0" u="none" strike="noStrike" cap="none">
              <a:solidFill>
                <a:srgbClr val="0066C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800" b="0" i="0" u="none" strike="noStrike" cap="none">
              <a:solidFill>
                <a:srgbClr val="0066CC"/>
              </a:solidFill>
              <a:latin typeface="Arial"/>
              <a:ea typeface="Arial"/>
              <a:cs typeface="Arial"/>
              <a:sym typeface="Arial"/>
            </a:endParaRPr>
          </a:p>
        </p:txBody>
      </p:sp>
      <p:sp>
        <p:nvSpPr>
          <p:cNvPr id="919" name="Google Shape;919;p55"/>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20</a:t>
            </a:fld>
            <a:endParaRPr/>
          </a:p>
        </p:txBody>
      </p:sp>
      <p:sp>
        <p:nvSpPr>
          <p:cNvPr id="920" name="Google Shape;920;p55"/>
          <p:cNvSpPr txBox="1">
            <a:spLocks noGrp="1"/>
          </p:cNvSpPr>
          <p:nvPr>
            <p:ph type="title"/>
          </p:nvPr>
        </p:nvSpPr>
        <p:spPr>
          <a:xfrm>
            <a:off x="852549" y="69580"/>
            <a:ext cx="10486800" cy="7482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b="1"/>
              <a:t>Reminders</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g3ce93b375ae_0_0"/>
          <p:cNvSpPr txBox="1">
            <a:spLocks noGrp="1"/>
          </p:cNvSpPr>
          <p:nvPr>
            <p:ph type="title"/>
          </p:nvPr>
        </p:nvSpPr>
        <p:spPr>
          <a:xfrm>
            <a:off x="273778" y="1709250"/>
            <a:ext cx="11133600" cy="506100"/>
          </a:xfrm>
          <a:prstGeom prst="rect">
            <a:avLst/>
          </a:prstGeom>
          <a:noFill/>
          <a:ln>
            <a:noFill/>
          </a:ln>
        </p:spPr>
        <p:txBody>
          <a:bodyPr spcFirstLastPara="1" wrap="square" lIns="0" tIns="13325" rIns="0" bIns="0" anchor="t" anchorCtr="0">
            <a:spAutoFit/>
          </a:bodyPr>
          <a:lstStyle/>
          <a:p>
            <a:pPr marL="0" marR="6350" lvl="0" indent="0" algn="r" rtl="0">
              <a:lnSpc>
                <a:spcPct val="114062"/>
              </a:lnSpc>
              <a:spcBef>
                <a:spcPts val="0"/>
              </a:spcBef>
              <a:spcAft>
                <a:spcPts val="0"/>
              </a:spcAft>
              <a:buSzPts val="1400"/>
              <a:buNone/>
            </a:pPr>
            <a:r>
              <a:rPr lang="en-US" sz="3200"/>
              <a:t>Case Mix Audit Update </a:t>
            </a:r>
            <a:endParaRPr sz="3200"/>
          </a:p>
        </p:txBody>
      </p:sp>
      <p:sp>
        <p:nvSpPr>
          <p:cNvPr id="926" name="Google Shape;926;g3ce93b375ae_0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g3cea26be751_0_97"/>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22</a:t>
            </a:fld>
            <a:endParaRPr/>
          </a:p>
        </p:txBody>
      </p:sp>
      <p:sp>
        <p:nvSpPr>
          <p:cNvPr id="932" name="Google Shape;932;g3cea26be751_0_97"/>
          <p:cNvSpPr txBox="1">
            <a:spLocks noGrp="1"/>
          </p:cNvSpPr>
          <p:nvPr>
            <p:ph type="title"/>
          </p:nvPr>
        </p:nvSpPr>
        <p:spPr>
          <a:xfrm>
            <a:off x="934749" y="62730"/>
            <a:ext cx="10486800" cy="738600"/>
          </a:xfrm>
          <a:prstGeom prst="rect">
            <a:avLst/>
          </a:prstGeom>
          <a:noFill/>
          <a:ln>
            <a:noFill/>
          </a:ln>
        </p:spPr>
        <p:txBody>
          <a:bodyPr spcFirstLastPara="1" wrap="square" lIns="0" tIns="304525" rIns="0" bIns="0" anchor="t" anchorCtr="0">
            <a:spAutoFit/>
          </a:bodyPr>
          <a:lstStyle/>
          <a:p>
            <a:pPr marL="0" lvl="0" indent="0" algn="l" rtl="0">
              <a:lnSpc>
                <a:spcPct val="100000"/>
              </a:lnSpc>
              <a:spcBef>
                <a:spcPts val="0"/>
              </a:spcBef>
              <a:spcAft>
                <a:spcPts val="0"/>
              </a:spcAft>
              <a:buSzPts val="2800"/>
              <a:buNone/>
            </a:pPr>
            <a:r>
              <a:rPr lang="en-US">
                <a:solidFill>
                  <a:srgbClr val="003889"/>
                </a:solidFill>
              </a:rPr>
              <a:t>Case Mix Reminders</a:t>
            </a:r>
            <a:endParaRPr/>
          </a:p>
        </p:txBody>
      </p:sp>
      <p:sp>
        <p:nvSpPr>
          <p:cNvPr id="933" name="Google Shape;933;g3cea26be751_0_97"/>
          <p:cNvSpPr txBox="1"/>
          <p:nvPr/>
        </p:nvSpPr>
        <p:spPr>
          <a:xfrm>
            <a:off x="838200" y="948692"/>
            <a:ext cx="10515600" cy="905700"/>
          </a:xfrm>
          <a:prstGeom prst="rect">
            <a:avLst/>
          </a:prstGeom>
          <a:noFill/>
          <a:ln>
            <a:noFill/>
          </a:ln>
        </p:spPr>
        <p:txBody>
          <a:bodyPr spcFirstLastPara="1" wrap="square" lIns="91425" tIns="45700" rIns="91425" bIns="45700" anchor="t" anchorCtr="0">
            <a:normAutofit/>
          </a:bodyPr>
          <a:lstStyle/>
          <a:p>
            <a:pPr marL="457200" marR="0" lvl="0" indent="-346710" algn="l" rtl="0">
              <a:lnSpc>
                <a:spcPct val="114000"/>
              </a:lnSpc>
              <a:spcBef>
                <a:spcPts val="1000"/>
              </a:spcBef>
              <a:spcAft>
                <a:spcPts val="0"/>
              </a:spcAft>
              <a:buClr>
                <a:srgbClr val="003889"/>
              </a:buClr>
              <a:buSzPct val="100000"/>
              <a:buFont typeface="Arial"/>
              <a:buChar char="•"/>
            </a:pPr>
            <a:r>
              <a:rPr lang="en-US" sz="2400">
                <a:solidFill>
                  <a:srgbClr val="003889"/>
                </a:solidFill>
              </a:rPr>
              <a:t>CY24 Overall Results</a:t>
            </a:r>
            <a:endParaRPr sz="2400" b="0" i="0" u="none" strike="noStrike" cap="none">
              <a:solidFill>
                <a:schemeClr val="accent1"/>
              </a:solidFill>
              <a:latin typeface="Arial"/>
              <a:ea typeface="Arial"/>
              <a:cs typeface="Arial"/>
              <a:sym typeface="Arial"/>
            </a:endParaRPr>
          </a:p>
          <a:p>
            <a:pPr marL="0" marR="0" lvl="0" indent="0" algn="l" rtl="0">
              <a:lnSpc>
                <a:spcPct val="114000"/>
              </a:lnSpc>
              <a:spcBef>
                <a:spcPts val="500"/>
              </a:spcBef>
              <a:spcAft>
                <a:spcPts val="0"/>
              </a:spcAft>
              <a:buClr>
                <a:srgbClr val="000000"/>
              </a:buClr>
              <a:buSzPct val="100000"/>
              <a:buFont typeface="Arial"/>
              <a:buNone/>
            </a:pPr>
            <a:endParaRPr sz="1800">
              <a:solidFill>
                <a:srgbClr val="0066CC"/>
              </a:solidFill>
            </a:endParaRPr>
          </a:p>
          <a:p>
            <a:pPr marL="0" marR="0" lvl="0" indent="0" algn="l" rtl="0">
              <a:lnSpc>
                <a:spcPct val="114000"/>
              </a:lnSpc>
              <a:spcBef>
                <a:spcPts val="500"/>
              </a:spcBef>
              <a:spcAft>
                <a:spcPts val="0"/>
              </a:spcAft>
              <a:buClr>
                <a:srgbClr val="000000"/>
              </a:buClr>
              <a:buSzPct val="100000"/>
              <a:buFont typeface="Arial"/>
              <a:buNone/>
            </a:pPr>
            <a:endParaRPr sz="1800">
              <a:solidFill>
                <a:srgbClr val="0066CC"/>
              </a:solidFill>
            </a:endParaRPr>
          </a:p>
        </p:txBody>
      </p:sp>
      <p:graphicFrame>
        <p:nvGraphicFramePr>
          <p:cNvPr id="934" name="Google Shape;934;g3cea26be751_0_97"/>
          <p:cNvGraphicFramePr/>
          <p:nvPr/>
        </p:nvGraphicFramePr>
        <p:xfrm>
          <a:off x="245564" y="2001775"/>
          <a:ext cx="11631175" cy="2816350"/>
        </p:xfrm>
        <a:graphic>
          <a:graphicData uri="http://schemas.openxmlformats.org/drawingml/2006/table">
            <a:tbl>
              <a:tblPr>
                <a:noFill/>
                <a:tableStyleId>{025CD8B2-3032-47D4-BD03-18F0732F493B}</a:tableStyleId>
              </a:tblPr>
              <a:tblGrid>
                <a:gridCol w="2093450">
                  <a:extLst>
                    <a:ext uri="{9D8B030D-6E8A-4147-A177-3AD203B41FA5}">
                      <a16:colId xmlns:a16="http://schemas.microsoft.com/office/drawing/2014/main" val="20000"/>
                    </a:ext>
                  </a:extLst>
                </a:gridCol>
                <a:gridCol w="582900">
                  <a:extLst>
                    <a:ext uri="{9D8B030D-6E8A-4147-A177-3AD203B41FA5}">
                      <a16:colId xmlns:a16="http://schemas.microsoft.com/office/drawing/2014/main" val="20001"/>
                    </a:ext>
                  </a:extLst>
                </a:gridCol>
                <a:gridCol w="586850">
                  <a:extLst>
                    <a:ext uri="{9D8B030D-6E8A-4147-A177-3AD203B41FA5}">
                      <a16:colId xmlns:a16="http://schemas.microsoft.com/office/drawing/2014/main" val="20002"/>
                    </a:ext>
                  </a:extLst>
                </a:gridCol>
                <a:gridCol w="535525">
                  <a:extLst>
                    <a:ext uri="{9D8B030D-6E8A-4147-A177-3AD203B41FA5}">
                      <a16:colId xmlns:a16="http://schemas.microsoft.com/office/drawing/2014/main" val="20003"/>
                    </a:ext>
                  </a:extLst>
                </a:gridCol>
                <a:gridCol w="606000">
                  <a:extLst>
                    <a:ext uri="{9D8B030D-6E8A-4147-A177-3AD203B41FA5}">
                      <a16:colId xmlns:a16="http://schemas.microsoft.com/office/drawing/2014/main" val="20004"/>
                    </a:ext>
                  </a:extLst>
                </a:gridCol>
                <a:gridCol w="567450">
                  <a:extLst>
                    <a:ext uri="{9D8B030D-6E8A-4147-A177-3AD203B41FA5}">
                      <a16:colId xmlns:a16="http://schemas.microsoft.com/office/drawing/2014/main" val="20005"/>
                    </a:ext>
                  </a:extLst>
                </a:gridCol>
                <a:gridCol w="542825">
                  <a:extLst>
                    <a:ext uri="{9D8B030D-6E8A-4147-A177-3AD203B41FA5}">
                      <a16:colId xmlns:a16="http://schemas.microsoft.com/office/drawing/2014/main" val="20006"/>
                    </a:ext>
                  </a:extLst>
                </a:gridCol>
                <a:gridCol w="507050">
                  <a:extLst>
                    <a:ext uri="{9D8B030D-6E8A-4147-A177-3AD203B41FA5}">
                      <a16:colId xmlns:a16="http://schemas.microsoft.com/office/drawing/2014/main" val="20007"/>
                    </a:ext>
                  </a:extLst>
                </a:gridCol>
                <a:gridCol w="520875">
                  <a:extLst>
                    <a:ext uri="{9D8B030D-6E8A-4147-A177-3AD203B41FA5}">
                      <a16:colId xmlns:a16="http://schemas.microsoft.com/office/drawing/2014/main" val="20008"/>
                    </a:ext>
                  </a:extLst>
                </a:gridCol>
                <a:gridCol w="589550">
                  <a:extLst>
                    <a:ext uri="{9D8B030D-6E8A-4147-A177-3AD203B41FA5}">
                      <a16:colId xmlns:a16="http://schemas.microsoft.com/office/drawing/2014/main" val="20009"/>
                    </a:ext>
                  </a:extLst>
                </a:gridCol>
                <a:gridCol w="649525">
                  <a:extLst>
                    <a:ext uri="{9D8B030D-6E8A-4147-A177-3AD203B41FA5}">
                      <a16:colId xmlns:a16="http://schemas.microsoft.com/office/drawing/2014/main" val="20010"/>
                    </a:ext>
                  </a:extLst>
                </a:gridCol>
                <a:gridCol w="521550">
                  <a:extLst>
                    <a:ext uri="{9D8B030D-6E8A-4147-A177-3AD203B41FA5}">
                      <a16:colId xmlns:a16="http://schemas.microsoft.com/office/drawing/2014/main" val="20011"/>
                    </a:ext>
                  </a:extLst>
                </a:gridCol>
                <a:gridCol w="539175">
                  <a:extLst>
                    <a:ext uri="{9D8B030D-6E8A-4147-A177-3AD203B41FA5}">
                      <a16:colId xmlns:a16="http://schemas.microsoft.com/office/drawing/2014/main" val="20012"/>
                    </a:ext>
                  </a:extLst>
                </a:gridCol>
                <a:gridCol w="568125">
                  <a:extLst>
                    <a:ext uri="{9D8B030D-6E8A-4147-A177-3AD203B41FA5}">
                      <a16:colId xmlns:a16="http://schemas.microsoft.com/office/drawing/2014/main" val="20013"/>
                    </a:ext>
                  </a:extLst>
                </a:gridCol>
                <a:gridCol w="541100">
                  <a:extLst>
                    <a:ext uri="{9D8B030D-6E8A-4147-A177-3AD203B41FA5}">
                      <a16:colId xmlns:a16="http://schemas.microsoft.com/office/drawing/2014/main" val="20014"/>
                    </a:ext>
                  </a:extLst>
                </a:gridCol>
                <a:gridCol w="617450">
                  <a:extLst>
                    <a:ext uri="{9D8B030D-6E8A-4147-A177-3AD203B41FA5}">
                      <a16:colId xmlns:a16="http://schemas.microsoft.com/office/drawing/2014/main" val="20015"/>
                    </a:ext>
                  </a:extLst>
                </a:gridCol>
                <a:gridCol w="602025">
                  <a:extLst>
                    <a:ext uri="{9D8B030D-6E8A-4147-A177-3AD203B41FA5}">
                      <a16:colId xmlns:a16="http://schemas.microsoft.com/office/drawing/2014/main" val="20016"/>
                    </a:ext>
                  </a:extLst>
                </a:gridCol>
                <a:gridCol w="459750">
                  <a:extLst>
                    <a:ext uri="{9D8B030D-6E8A-4147-A177-3AD203B41FA5}">
                      <a16:colId xmlns:a16="http://schemas.microsoft.com/office/drawing/2014/main" val="20017"/>
                    </a:ext>
                  </a:extLst>
                </a:gridCol>
              </a:tblGrid>
              <a:tr h="53185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gridSpan="12">
                  <a:txBody>
                    <a:bodyPr/>
                    <a:lstStyle/>
                    <a:p>
                      <a:pPr marL="0" lvl="0" indent="0" algn="ctr" rtl="0">
                        <a:spcBef>
                          <a:spcPts val="0"/>
                        </a:spcBef>
                        <a:spcAft>
                          <a:spcPts val="0"/>
                        </a:spcAft>
                        <a:buNone/>
                      </a:pPr>
                      <a:r>
                        <a:rPr lang="en-US" sz="1700"/>
                        <a:t>Hospital</a:t>
                      </a:r>
                      <a:endParaRPr sz="1700"/>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lvl="0" indent="0" algn="ctr" rtl="0">
                        <a:spcBef>
                          <a:spcPts val="0"/>
                        </a:spcBef>
                        <a:spcAft>
                          <a:spcPts val="0"/>
                        </a:spcAft>
                        <a:buNone/>
                      </a:pPr>
                      <a:r>
                        <a:rPr lang="en-US" sz="1700"/>
                        <a:t>AT</a:t>
                      </a:r>
                      <a:endParaRPr sz="1700"/>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44125">
                <a:tc>
                  <a:txBody>
                    <a:bodyPr/>
                    <a:lstStyle/>
                    <a:p>
                      <a:pPr marL="0" lvl="0" indent="0" algn="l" rtl="0">
                        <a:spcBef>
                          <a:spcPts val="0"/>
                        </a:spcBef>
                        <a:spcAft>
                          <a:spcPts val="0"/>
                        </a:spcAft>
                        <a:buNone/>
                      </a:pPr>
                      <a:r>
                        <a:rPr lang="en-US"/>
                        <a:t>Summary Category</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#63</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#64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#65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#66</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#67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#68</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#69</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#70</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#71</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#73</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50th</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75th</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90th</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SO</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PB</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51550">
                <a:tc>
                  <a:txBody>
                    <a:bodyPr/>
                    <a:lstStyle/>
                    <a:p>
                      <a:pPr marL="0" lvl="0" indent="0" algn="l" rtl="0">
                        <a:spcBef>
                          <a:spcPts val="0"/>
                        </a:spcBef>
                        <a:spcAft>
                          <a:spcPts val="0"/>
                        </a:spcAft>
                        <a:buNone/>
                      </a:pPr>
                      <a:r>
                        <a:rPr lang="en-US"/>
                        <a:t>Overall</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80</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89</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85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83</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90</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45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68</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80</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92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77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89</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91</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82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73325">
                <a:tc>
                  <a:txBody>
                    <a:bodyPr/>
                    <a:lstStyle/>
                    <a:p>
                      <a:pPr marL="0" lvl="0" indent="0" algn="l" rtl="0">
                        <a:spcBef>
                          <a:spcPts val="0"/>
                        </a:spcBef>
                        <a:spcAft>
                          <a:spcPts val="0"/>
                        </a:spcAft>
                        <a:buNone/>
                      </a:pPr>
                      <a:r>
                        <a:rPr lang="en-US"/>
                        <a:t>Inpatient</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92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95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22C55E"/>
                    </a:solidFill>
                  </a:tcPr>
                </a:tc>
                <a:tc>
                  <a:txBody>
                    <a:bodyPr/>
                    <a:lstStyle/>
                    <a:p>
                      <a:pPr marL="0" lvl="0" indent="0" algn="ctr" rtl="0">
                        <a:spcBef>
                          <a:spcPts val="0"/>
                        </a:spcBef>
                        <a:spcAft>
                          <a:spcPts val="0"/>
                        </a:spcAft>
                        <a:buNone/>
                      </a:pPr>
                      <a:r>
                        <a:rPr lang="en-US"/>
                        <a:t>81</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94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77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95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22C55E"/>
                    </a:solidFill>
                  </a:tcPr>
                </a:tc>
                <a:tc>
                  <a:txBody>
                    <a:bodyPr/>
                    <a:lstStyle/>
                    <a:p>
                      <a:pPr marL="0" lvl="0" indent="0" algn="ctr" rtl="0">
                        <a:spcBef>
                          <a:spcPts val="0"/>
                        </a:spcBef>
                        <a:spcAft>
                          <a:spcPts val="0"/>
                        </a:spcAft>
                        <a:buNone/>
                      </a:pPr>
                      <a:r>
                        <a:rPr lang="en-US"/>
                        <a:t>59</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89</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87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90</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79</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88</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84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615500">
                <a:tc>
                  <a:txBody>
                    <a:bodyPr/>
                    <a:lstStyle/>
                    <a:p>
                      <a:pPr marL="0" lvl="0" indent="0" algn="l" rtl="0">
                        <a:spcBef>
                          <a:spcPts val="0"/>
                        </a:spcBef>
                        <a:spcAft>
                          <a:spcPts val="0"/>
                        </a:spcAft>
                        <a:buNone/>
                      </a:pPr>
                      <a:r>
                        <a:rPr lang="en-US"/>
                        <a:t>Outpatient</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86</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87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77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85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88</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20</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80</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76</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72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0000"/>
                    </a:solidFill>
                  </a:tcPr>
                </a:tc>
                <a:tc>
                  <a:txBody>
                    <a:bodyPr/>
                    <a:lstStyle/>
                    <a:p>
                      <a:pPr marL="0" lvl="0" indent="0" algn="ctr" rtl="0">
                        <a:spcBef>
                          <a:spcPts val="0"/>
                        </a:spcBef>
                        <a:spcAft>
                          <a:spcPts val="0"/>
                        </a:spcAft>
                        <a:buNone/>
                      </a:pPr>
                      <a:r>
                        <a:rPr lang="en-US"/>
                        <a:t>84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94</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76</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rgbClr val="FFFF00"/>
                    </a:solidFill>
                  </a:tcPr>
                </a:tc>
                <a:tc>
                  <a:txBody>
                    <a:bodyPr/>
                    <a:lstStyle/>
                    <a:p>
                      <a:pPr marL="0" lvl="0" indent="0" algn="ctr" rtl="0">
                        <a:spcBef>
                          <a:spcPts val="0"/>
                        </a:spcBef>
                        <a:spcAft>
                          <a:spcPts val="0"/>
                        </a:spcAft>
                        <a:buNone/>
                      </a:pPr>
                      <a:r>
                        <a:rPr lang="en-US"/>
                        <a:t>82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87</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92</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76</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a:t>95</a:t>
                      </a:r>
                      <a:endParaRPr/>
                    </a:p>
                  </a:txBody>
                  <a:tcPr marL="91425" marR="91425" marT="91425" marB="91425" anchor="ctr">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Google Shape;939;g3e80b10d6e6_1_26"/>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23</a:t>
            </a:fld>
            <a:endParaRPr/>
          </a:p>
        </p:txBody>
      </p:sp>
      <p:sp>
        <p:nvSpPr>
          <p:cNvPr id="940" name="Google Shape;940;g3e80b10d6e6_1_26"/>
          <p:cNvSpPr txBox="1">
            <a:spLocks noGrp="1"/>
          </p:cNvSpPr>
          <p:nvPr>
            <p:ph type="title"/>
          </p:nvPr>
        </p:nvSpPr>
        <p:spPr>
          <a:xfrm>
            <a:off x="934749" y="62730"/>
            <a:ext cx="10486800" cy="738600"/>
          </a:xfrm>
          <a:prstGeom prst="rect">
            <a:avLst/>
          </a:prstGeom>
          <a:noFill/>
          <a:ln>
            <a:noFill/>
          </a:ln>
        </p:spPr>
        <p:txBody>
          <a:bodyPr spcFirstLastPara="1" wrap="square" lIns="0" tIns="304525" rIns="0" bIns="0" anchor="t" anchorCtr="0">
            <a:spAutoFit/>
          </a:bodyPr>
          <a:lstStyle/>
          <a:p>
            <a:pPr marL="0" lvl="0" indent="0" algn="l" rtl="0">
              <a:lnSpc>
                <a:spcPct val="100000"/>
              </a:lnSpc>
              <a:spcBef>
                <a:spcPts val="0"/>
              </a:spcBef>
              <a:spcAft>
                <a:spcPts val="0"/>
              </a:spcAft>
              <a:buSzPts val="2800"/>
              <a:buNone/>
            </a:pPr>
            <a:r>
              <a:rPr lang="en-US">
                <a:solidFill>
                  <a:srgbClr val="003889"/>
                </a:solidFill>
              </a:rPr>
              <a:t>Case Mix</a:t>
            </a:r>
            <a:endParaRPr/>
          </a:p>
        </p:txBody>
      </p:sp>
      <p:sp>
        <p:nvSpPr>
          <p:cNvPr id="941" name="Google Shape;941;g3e80b10d6e6_1_26"/>
          <p:cNvSpPr txBox="1"/>
          <p:nvPr/>
        </p:nvSpPr>
        <p:spPr>
          <a:xfrm>
            <a:off x="838200" y="948697"/>
            <a:ext cx="10515600" cy="3398400"/>
          </a:xfrm>
          <a:prstGeom prst="rect">
            <a:avLst/>
          </a:prstGeom>
          <a:noFill/>
          <a:ln>
            <a:noFill/>
          </a:ln>
        </p:spPr>
        <p:txBody>
          <a:bodyPr spcFirstLastPara="1" wrap="square" lIns="91425" tIns="45700" rIns="91425" bIns="45700" anchor="t" anchorCtr="0">
            <a:normAutofit fontScale="92500" lnSpcReduction="10000"/>
          </a:bodyPr>
          <a:lstStyle/>
          <a:p>
            <a:pPr marL="457200" marR="0" lvl="0" indent="-369570" algn="l" rtl="0">
              <a:lnSpc>
                <a:spcPct val="114000"/>
              </a:lnSpc>
              <a:spcBef>
                <a:spcPts val="1000"/>
              </a:spcBef>
              <a:spcAft>
                <a:spcPts val="0"/>
              </a:spcAft>
              <a:buClr>
                <a:srgbClr val="003889"/>
              </a:buClr>
              <a:buSzPct val="100000"/>
              <a:buFont typeface="Arial"/>
              <a:buChar char="•"/>
            </a:pPr>
            <a:r>
              <a:rPr lang="en-US" sz="2400">
                <a:solidFill>
                  <a:srgbClr val="003889"/>
                </a:solidFill>
              </a:rPr>
              <a:t>The CY 2024 reviews suggest that the principal data-quality risks are concentrated in identifiable clinical and coding processes rather than being uniformly distributed across Case Mix Data.</a:t>
            </a:r>
            <a:endParaRPr sz="2400">
              <a:solidFill>
                <a:srgbClr val="003889"/>
              </a:solidFill>
            </a:endParaRPr>
          </a:p>
          <a:p>
            <a:pPr marL="457200" marR="0" lvl="0" indent="-369570" algn="l" rtl="0">
              <a:lnSpc>
                <a:spcPct val="114000"/>
              </a:lnSpc>
              <a:spcBef>
                <a:spcPts val="1000"/>
              </a:spcBef>
              <a:spcAft>
                <a:spcPts val="0"/>
              </a:spcAft>
              <a:buClr>
                <a:srgbClr val="003889"/>
              </a:buClr>
              <a:buSzPct val="100000"/>
              <a:buFont typeface="Arial"/>
              <a:buChar char="•"/>
            </a:pPr>
            <a:r>
              <a:rPr lang="en-US" sz="2400">
                <a:solidFill>
                  <a:srgbClr val="003889"/>
                </a:solidFill>
              </a:rPr>
              <a:t>Overall outpatient reviews had a </a:t>
            </a:r>
            <a:r>
              <a:rPr lang="en-US" sz="2400" b="1">
                <a:solidFill>
                  <a:srgbClr val="003889"/>
                </a:solidFill>
              </a:rPr>
              <a:t>23 percent essential-error rate</a:t>
            </a:r>
            <a:r>
              <a:rPr lang="en-US" sz="2400">
                <a:solidFill>
                  <a:srgbClr val="003889"/>
                </a:solidFill>
              </a:rPr>
              <a:t>, versus 16 percent inpatient, and performance varied dramatically by service category. Ambulatory surgery performed very well, whereas emergency department observation, infusion, clinic/other, excision of lesions, and wound care were substantially more problematic.</a:t>
            </a:r>
            <a:endParaRPr sz="2400">
              <a:solidFill>
                <a:srgbClr val="003889"/>
              </a:solidFill>
            </a:endParaRPr>
          </a:p>
          <a:p>
            <a:pPr marL="457200" marR="0" lvl="0" indent="0" algn="l" rtl="0">
              <a:lnSpc>
                <a:spcPct val="114000"/>
              </a:lnSpc>
              <a:spcBef>
                <a:spcPts val="1000"/>
              </a:spcBef>
              <a:spcAft>
                <a:spcPts val="0"/>
              </a:spcAft>
              <a:buNone/>
            </a:pPr>
            <a:endParaRPr sz="2400">
              <a:solidFill>
                <a:srgbClr val="003889"/>
              </a:solidFill>
            </a:endParaRPr>
          </a:p>
        </p:txBody>
      </p:sp>
      <p:graphicFrame>
        <p:nvGraphicFramePr>
          <p:cNvPr id="942" name="Google Shape;942;g3e80b10d6e6_1_26"/>
          <p:cNvGraphicFramePr/>
          <p:nvPr>
            <p:extLst>
              <p:ext uri="{D42A27DB-BD31-4B8C-83A1-F6EECF244321}">
                <p14:modId xmlns:p14="http://schemas.microsoft.com/office/powerpoint/2010/main" val="2878458174"/>
              </p:ext>
            </p:extLst>
          </p:nvPr>
        </p:nvGraphicFramePr>
        <p:xfrm>
          <a:off x="1066800" y="4283489"/>
          <a:ext cx="10287000" cy="1992163"/>
        </p:xfrm>
        <a:graphic>
          <a:graphicData uri="http://schemas.openxmlformats.org/drawingml/2006/table">
            <a:tbl>
              <a:tblPr>
                <a:noFill/>
                <a:tableStyleId>{025CD8B2-3032-47D4-BD03-18F0732F493B}</a:tableStyleId>
              </a:tblPr>
              <a:tblGrid>
                <a:gridCol w="5143500">
                  <a:extLst>
                    <a:ext uri="{9D8B030D-6E8A-4147-A177-3AD203B41FA5}">
                      <a16:colId xmlns:a16="http://schemas.microsoft.com/office/drawing/2014/main" val="20000"/>
                    </a:ext>
                  </a:extLst>
                </a:gridCol>
                <a:gridCol w="5143500">
                  <a:extLst>
                    <a:ext uri="{9D8B030D-6E8A-4147-A177-3AD203B41FA5}">
                      <a16:colId xmlns:a16="http://schemas.microsoft.com/office/drawing/2014/main" val="20001"/>
                    </a:ext>
                  </a:extLst>
                </a:gridCol>
              </a:tblGrid>
              <a:tr h="381000">
                <a:tc>
                  <a:txBody>
                    <a:bodyPr/>
                    <a:lstStyle/>
                    <a:p>
                      <a:pPr marL="0" lvl="0" indent="0" algn="l" rtl="0">
                        <a:lnSpc>
                          <a:spcPct val="115000"/>
                        </a:lnSpc>
                        <a:spcBef>
                          <a:spcPts val="0"/>
                        </a:spcBef>
                        <a:spcAft>
                          <a:spcPts val="0"/>
                        </a:spcAft>
                        <a:buNone/>
                      </a:pPr>
                      <a:r>
                        <a:rPr lang="en-US" b="1" dirty="0">
                          <a:solidFill>
                            <a:schemeClr val="dk1"/>
                          </a:solidFill>
                        </a:rPr>
                        <a:t>Areas showing strength/improvement</a:t>
                      </a:r>
                      <a:endParaRPr dirty="0"/>
                    </a:p>
                  </a:txBody>
                  <a:tcPr marL="91425" marR="91425" marT="91425" marB="91425"/>
                </a:tc>
                <a:tc>
                  <a:txBody>
                    <a:bodyPr/>
                    <a:lstStyle/>
                    <a:p>
                      <a:pPr marL="0" lvl="0" indent="0" algn="l" rtl="0">
                        <a:spcBef>
                          <a:spcPts val="0"/>
                        </a:spcBef>
                        <a:spcAft>
                          <a:spcPts val="0"/>
                        </a:spcAft>
                        <a:buNone/>
                      </a:pPr>
                      <a:r>
                        <a:rPr lang="en-US" b="1"/>
                        <a:t>Areas needing further attention</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Ambulatory surgery</a:t>
                      </a:r>
                      <a:endParaRPr/>
                    </a:p>
                  </a:txBody>
                  <a:tcPr marL="91425" marR="91425" marT="91425" marB="91425"/>
                </a:tc>
                <a:tc>
                  <a:txBody>
                    <a:bodyPr/>
                    <a:lstStyle/>
                    <a:p>
                      <a:pPr marL="0" lvl="0" indent="0" algn="l" rtl="0">
                        <a:spcBef>
                          <a:spcPts val="0"/>
                        </a:spcBef>
                        <a:spcAft>
                          <a:spcPts val="0"/>
                        </a:spcAft>
                        <a:buNone/>
                      </a:pPr>
                      <a:r>
                        <a:rPr lang="en-US"/>
                        <a:t>ED observation</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t>Outpatient observation</a:t>
                      </a:r>
                      <a:endParaRPr/>
                    </a:p>
                  </a:txBody>
                  <a:tcPr marL="91425" marR="91425" marT="91425" marB="91425"/>
                </a:tc>
                <a:tc>
                  <a:txBody>
                    <a:bodyPr/>
                    <a:lstStyle/>
                    <a:p>
                      <a:pPr marL="0" lvl="0" indent="0" algn="l" rtl="0">
                        <a:spcBef>
                          <a:spcPts val="0"/>
                        </a:spcBef>
                        <a:spcAft>
                          <a:spcPts val="0"/>
                        </a:spcAft>
                        <a:buNone/>
                      </a:pPr>
                      <a:r>
                        <a:rPr lang="en-US"/>
                        <a:t>Infusion</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a:t>Emergency department</a:t>
                      </a:r>
                      <a:endParaRPr/>
                    </a:p>
                  </a:txBody>
                  <a:tcPr marL="91425" marR="91425" marT="91425" marB="91425"/>
                </a:tc>
                <a:tc>
                  <a:txBody>
                    <a:bodyPr/>
                    <a:lstStyle/>
                    <a:p>
                      <a:pPr marL="0" lvl="0" indent="0" algn="l" rtl="0">
                        <a:spcBef>
                          <a:spcPts val="0"/>
                        </a:spcBef>
                        <a:spcAft>
                          <a:spcPts val="0"/>
                        </a:spcAft>
                        <a:buNone/>
                      </a:pPr>
                      <a:r>
                        <a:rPr lang="en-US"/>
                        <a:t>CPT/HCPCS selection</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a:t>Other charging</a:t>
                      </a:r>
                      <a:endParaRPr/>
                    </a:p>
                  </a:txBody>
                  <a:tcPr marL="91425" marR="91425" marT="91425" marB="91425"/>
                </a:tc>
                <a:tc>
                  <a:txBody>
                    <a:bodyPr/>
                    <a:lstStyle/>
                    <a:p>
                      <a:pPr marL="0" lvl="0" indent="0" algn="l" rtl="0">
                        <a:spcBef>
                          <a:spcPts val="0"/>
                        </a:spcBef>
                        <a:spcAft>
                          <a:spcPts val="0"/>
                        </a:spcAft>
                        <a:buNone/>
                      </a:pPr>
                      <a:r>
                        <a:rPr lang="en-US" dirty="0"/>
                        <a:t>Units of service</a:t>
                      </a:r>
                      <a:endParaRPr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3fa5a6315bf_0_5"/>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24</a:t>
            </a:fld>
            <a:endParaRPr/>
          </a:p>
        </p:txBody>
      </p:sp>
      <p:sp>
        <p:nvSpPr>
          <p:cNvPr id="948" name="Google Shape;948;g3fa5a6315bf_0_5"/>
          <p:cNvSpPr txBox="1">
            <a:spLocks noGrp="1"/>
          </p:cNvSpPr>
          <p:nvPr>
            <p:ph type="title"/>
          </p:nvPr>
        </p:nvSpPr>
        <p:spPr>
          <a:xfrm>
            <a:off x="934749" y="62730"/>
            <a:ext cx="10486800" cy="738600"/>
          </a:xfrm>
          <a:prstGeom prst="rect">
            <a:avLst/>
          </a:prstGeom>
          <a:noFill/>
          <a:ln>
            <a:noFill/>
          </a:ln>
        </p:spPr>
        <p:txBody>
          <a:bodyPr spcFirstLastPara="1" wrap="square" lIns="0" tIns="304525" rIns="0" bIns="0" anchor="t" anchorCtr="0">
            <a:spAutoFit/>
          </a:bodyPr>
          <a:lstStyle/>
          <a:p>
            <a:pPr marL="0" lvl="0" indent="0" algn="l" rtl="0">
              <a:lnSpc>
                <a:spcPct val="100000"/>
              </a:lnSpc>
              <a:spcBef>
                <a:spcPts val="0"/>
              </a:spcBef>
              <a:spcAft>
                <a:spcPts val="0"/>
              </a:spcAft>
              <a:buSzPts val="2800"/>
              <a:buNone/>
            </a:pPr>
            <a:r>
              <a:rPr lang="en-US">
                <a:solidFill>
                  <a:srgbClr val="003889"/>
                </a:solidFill>
              </a:rPr>
              <a:t>Case Mix Reminders</a:t>
            </a:r>
            <a:endParaRPr/>
          </a:p>
        </p:txBody>
      </p:sp>
      <p:sp>
        <p:nvSpPr>
          <p:cNvPr id="949" name="Google Shape;949;g3fa5a6315bf_0_5"/>
          <p:cNvSpPr txBox="1"/>
          <p:nvPr/>
        </p:nvSpPr>
        <p:spPr>
          <a:xfrm>
            <a:off x="838200" y="948690"/>
            <a:ext cx="10515600" cy="5079900"/>
          </a:xfrm>
          <a:prstGeom prst="rect">
            <a:avLst/>
          </a:prstGeom>
          <a:noFill/>
          <a:ln>
            <a:noFill/>
          </a:ln>
        </p:spPr>
        <p:txBody>
          <a:bodyPr spcFirstLastPara="1" wrap="square" lIns="91425" tIns="45700" rIns="91425" bIns="45700" anchor="t" anchorCtr="0">
            <a:normAutofit/>
          </a:bodyPr>
          <a:lstStyle/>
          <a:p>
            <a:pPr marL="457200" marR="0" lvl="0" indent="-381000" algn="l" rtl="0">
              <a:lnSpc>
                <a:spcPct val="114000"/>
              </a:lnSpc>
              <a:spcBef>
                <a:spcPts val="1000"/>
              </a:spcBef>
              <a:spcAft>
                <a:spcPts val="0"/>
              </a:spcAft>
              <a:buClr>
                <a:srgbClr val="003889"/>
              </a:buClr>
              <a:buSzPts val="2400"/>
              <a:buFont typeface="Arial"/>
              <a:buChar char="•"/>
            </a:pPr>
            <a:r>
              <a:rPr lang="en-US" sz="2400">
                <a:solidFill>
                  <a:srgbClr val="003889"/>
                </a:solidFill>
              </a:rPr>
              <a:t>CY 2025 Review:</a:t>
            </a:r>
            <a:endParaRPr sz="2400">
              <a:solidFill>
                <a:srgbClr val="003889"/>
              </a:solidFill>
            </a:endParaRPr>
          </a:p>
          <a:p>
            <a:pPr marL="914400" marR="0" lvl="1" indent="-381000" algn="l" rtl="0">
              <a:lnSpc>
                <a:spcPct val="114000"/>
              </a:lnSpc>
              <a:spcBef>
                <a:spcPts val="1000"/>
              </a:spcBef>
              <a:spcAft>
                <a:spcPts val="0"/>
              </a:spcAft>
              <a:buClr>
                <a:srgbClr val="003889"/>
              </a:buClr>
              <a:buSzPts val="2400"/>
              <a:buFont typeface="Arial"/>
              <a:buChar char="•"/>
            </a:pPr>
            <a:r>
              <a:rPr lang="en-US" sz="2400">
                <a:solidFill>
                  <a:srgbClr val="003889"/>
                </a:solidFill>
              </a:rPr>
              <a:t>HSCRC notified facilities included in CY 2025 </a:t>
            </a:r>
            <a:endParaRPr sz="2400">
              <a:solidFill>
                <a:srgbClr val="003889"/>
              </a:solidFill>
            </a:endParaRPr>
          </a:p>
          <a:p>
            <a:pPr marL="914400" marR="0" lvl="1" indent="-381000" algn="l" rtl="0">
              <a:lnSpc>
                <a:spcPct val="114000"/>
              </a:lnSpc>
              <a:spcBef>
                <a:spcPts val="1000"/>
              </a:spcBef>
              <a:spcAft>
                <a:spcPts val="0"/>
              </a:spcAft>
              <a:buClr>
                <a:srgbClr val="003889"/>
              </a:buClr>
              <a:buSzPts val="2400"/>
              <a:buFont typeface="Arial"/>
              <a:buChar char="•"/>
            </a:pPr>
            <a:r>
              <a:rPr lang="en-US" sz="2400">
                <a:solidFill>
                  <a:srgbClr val="003889"/>
                </a:solidFill>
              </a:rPr>
              <a:t>AGS will be sending letters with the projected review date next week</a:t>
            </a:r>
            <a:endParaRPr sz="1800" b="0" i="0" u="none" strike="noStrike" cap="none">
              <a:solidFill>
                <a:srgbClr val="0066CC"/>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p63"/>
          <p:cNvSpPr txBox="1">
            <a:spLocks noGrp="1"/>
          </p:cNvSpPr>
          <p:nvPr>
            <p:ph type="title"/>
          </p:nvPr>
        </p:nvSpPr>
        <p:spPr>
          <a:xfrm>
            <a:off x="3895425" y="2585550"/>
            <a:ext cx="7670400" cy="5061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Upcoming Standing Workgroup Meetings</a:t>
            </a:r>
            <a:endParaRPr sz="3200"/>
          </a:p>
        </p:txBody>
      </p:sp>
      <p:sp>
        <p:nvSpPr>
          <p:cNvPr id="955" name="Google Shape;955;p63"/>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64"/>
          <p:cNvSpPr txBox="1"/>
          <p:nvPr/>
        </p:nvSpPr>
        <p:spPr>
          <a:xfrm>
            <a:off x="756300" y="1074449"/>
            <a:ext cx="10679400" cy="4101300"/>
          </a:xfrm>
          <a:prstGeom prst="rect">
            <a:avLst/>
          </a:prstGeom>
          <a:noFill/>
          <a:ln>
            <a:noFill/>
          </a:ln>
        </p:spPr>
        <p:txBody>
          <a:bodyPr spcFirstLastPara="1" wrap="square" lIns="0" tIns="12050" rIns="0" bIns="0" anchor="t" anchorCtr="0">
            <a:spAutoFit/>
          </a:bodyPr>
          <a:lstStyle/>
          <a:p>
            <a:pPr marL="457200" marR="5080" lvl="0" indent="-457200" algn="l" rtl="0">
              <a:lnSpc>
                <a:spcPct val="114100"/>
              </a:lnSpc>
              <a:spcBef>
                <a:spcPts val="0"/>
              </a:spcBef>
              <a:spcAft>
                <a:spcPts val="0"/>
              </a:spcAft>
              <a:buClr>
                <a:schemeClr val="dk2"/>
              </a:buClr>
              <a:buSzPts val="2200"/>
              <a:buFont typeface="Arial"/>
              <a:buChar char="•"/>
            </a:pPr>
            <a:r>
              <a:rPr lang="en-US" sz="2600" b="1" i="0" u="none" strike="noStrike" cap="none">
                <a:solidFill>
                  <a:srgbClr val="003888"/>
                </a:solidFill>
                <a:latin typeface="Arial"/>
                <a:ea typeface="Arial"/>
                <a:cs typeface="Arial"/>
                <a:sym typeface="Arial"/>
              </a:rPr>
              <a:t>Objective: </a:t>
            </a:r>
            <a:r>
              <a:rPr lang="en-US" sz="2600" b="0" i="0" u="none" strike="noStrike" cap="none">
                <a:solidFill>
                  <a:srgbClr val="003888"/>
                </a:solidFill>
                <a:latin typeface="Arial"/>
                <a:ea typeface="Arial"/>
                <a:cs typeface="Arial"/>
                <a:sym typeface="Arial"/>
              </a:rPr>
              <a:t>Develops recommendations for the HSCRC on the structure of payment models. This group focuses on balancing the approach to updates, addressing key topics such as Balanced Updates, Guardrails for Model Performance, Market Share, and Initial and Future Models.</a:t>
            </a:r>
            <a:endParaRPr sz="2600" b="0" i="0" u="none" strike="noStrike" cap="none">
              <a:solidFill>
                <a:srgbClr val="000000"/>
              </a:solidFill>
              <a:latin typeface="Arial"/>
              <a:ea typeface="Arial"/>
              <a:cs typeface="Arial"/>
              <a:sym typeface="Arial"/>
            </a:endParaRPr>
          </a:p>
          <a:p>
            <a:pPr marL="457200" marR="0" lvl="0" indent="-457200" algn="l" rtl="0">
              <a:lnSpc>
                <a:spcPct val="100000"/>
              </a:lnSpc>
              <a:spcBef>
                <a:spcPts val="800"/>
              </a:spcBef>
              <a:spcAft>
                <a:spcPts val="0"/>
              </a:spcAft>
              <a:buClr>
                <a:schemeClr val="dk2"/>
              </a:buClr>
              <a:buSzPts val="2600"/>
              <a:buFont typeface="Arial"/>
              <a:buChar char="•"/>
            </a:pPr>
            <a:r>
              <a:rPr lang="en-US" sz="2600" b="1" i="0" u="none" strike="noStrike" cap="none">
                <a:solidFill>
                  <a:srgbClr val="003888"/>
                </a:solidFill>
                <a:latin typeface="Arial"/>
                <a:ea typeface="Arial"/>
                <a:cs typeface="Arial"/>
                <a:sym typeface="Arial"/>
              </a:rPr>
              <a:t>Next Meeting: </a:t>
            </a:r>
            <a:r>
              <a:rPr lang="en-US" sz="2600" i="0" strike="noStrike" cap="none">
                <a:solidFill>
                  <a:srgbClr val="003888"/>
                </a:solidFill>
              </a:rPr>
              <a:t>September 23, 2026</a:t>
            </a:r>
            <a:r>
              <a:rPr lang="en-US" sz="2600">
                <a:solidFill>
                  <a:srgbClr val="003888"/>
                </a:solidFill>
              </a:rPr>
              <a:t>, 1-3pm. </a:t>
            </a:r>
            <a:r>
              <a:rPr lang="en-US" sz="2600" u="sng">
                <a:solidFill>
                  <a:schemeClr val="hlink"/>
                </a:solidFill>
                <a:hlinkClick r:id="rId3"/>
              </a:rPr>
              <a:t>Meeting Link</a:t>
            </a:r>
            <a:endParaRPr sz="2400" b="0" i="0" strike="noStrike" cap="none">
              <a:solidFill>
                <a:srgbClr val="528E08"/>
              </a:solidFill>
              <a:latin typeface="Arial"/>
              <a:ea typeface="Arial"/>
              <a:cs typeface="Arial"/>
              <a:sym typeface="Arial"/>
            </a:endParaRPr>
          </a:p>
          <a:p>
            <a:pPr marL="457200" marR="0" lvl="0" indent="-457200" algn="l" rtl="0">
              <a:lnSpc>
                <a:spcPct val="100000"/>
              </a:lnSpc>
              <a:spcBef>
                <a:spcPts val="800"/>
              </a:spcBef>
              <a:spcAft>
                <a:spcPts val="800"/>
              </a:spcAft>
              <a:buClr>
                <a:schemeClr val="dk2"/>
              </a:buClr>
              <a:buSzPts val="2600"/>
              <a:buFont typeface="Arial"/>
              <a:buChar char="•"/>
            </a:pPr>
            <a:r>
              <a:rPr lang="en-US" sz="2600" b="1" i="0" u="none" strike="noStrike" cap="none">
                <a:solidFill>
                  <a:srgbClr val="003888"/>
                </a:solidFill>
                <a:latin typeface="Arial"/>
                <a:ea typeface="Arial"/>
                <a:cs typeface="Arial"/>
                <a:sym typeface="Arial"/>
              </a:rPr>
              <a:t>For more information: </a:t>
            </a:r>
            <a:r>
              <a:rPr lang="en-US" sz="2600" b="0" i="0" u="sng" strike="noStrike" cap="none">
                <a:solidFill>
                  <a:srgbClr val="003888"/>
                </a:solidFill>
                <a:latin typeface="Arial"/>
                <a:ea typeface="Arial"/>
                <a:cs typeface="Arial"/>
                <a:sym typeface="Arial"/>
                <a:hlinkClick r:id="rId4">
                  <a:extLst>
                    <a:ext uri="{A12FA001-AC4F-418D-AE19-62706E023703}">
                      <ahyp:hlinkClr xmlns:ahyp="http://schemas.microsoft.com/office/drawing/2018/hyperlinkcolor" val="tx"/>
                    </a:ext>
                  </a:extLst>
                </a:hlinkClick>
              </a:rPr>
              <a:t>https://hscrc.maryland.gov/Pages/hscrc-workgroup-payment-models.aspx</a:t>
            </a:r>
            <a:r>
              <a:rPr lang="en-US" sz="2600" b="0" i="0" u="none" strike="noStrike" cap="none">
                <a:solidFill>
                  <a:srgbClr val="003888"/>
                </a:solidFill>
                <a:latin typeface="Arial"/>
                <a:ea typeface="Arial"/>
                <a:cs typeface="Arial"/>
                <a:sym typeface="Arial"/>
              </a:rPr>
              <a:t> </a:t>
            </a:r>
            <a:endParaRPr sz="2600" b="0" i="0" u="none" strike="noStrike" cap="none">
              <a:solidFill>
                <a:srgbClr val="000000"/>
              </a:solidFill>
              <a:latin typeface="Arial"/>
              <a:ea typeface="Arial"/>
              <a:cs typeface="Arial"/>
              <a:sym typeface="Arial"/>
            </a:endParaRPr>
          </a:p>
        </p:txBody>
      </p:sp>
      <p:sp>
        <p:nvSpPr>
          <p:cNvPr id="961" name="Google Shape;961;p64"/>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26</a:t>
            </a:fld>
            <a:endParaRPr/>
          </a:p>
        </p:txBody>
      </p:sp>
      <p:sp>
        <p:nvSpPr>
          <p:cNvPr id="962" name="Google Shape;962;p64"/>
          <p:cNvSpPr txBox="1">
            <a:spLocks noGrp="1"/>
          </p:cNvSpPr>
          <p:nvPr>
            <p:ph type="title"/>
          </p:nvPr>
        </p:nvSpPr>
        <p:spPr>
          <a:xfrm>
            <a:off x="852549" y="69580"/>
            <a:ext cx="10486800" cy="827400"/>
          </a:xfrm>
          <a:prstGeom prst="rect">
            <a:avLst/>
          </a:prstGeom>
          <a:noFill/>
          <a:ln>
            <a:noFill/>
          </a:ln>
        </p:spPr>
        <p:txBody>
          <a:bodyPr spcFirstLastPara="1" wrap="square" lIns="0" tIns="331625" rIns="0" bIns="0" anchor="t" anchorCtr="0">
            <a:spAutoFit/>
          </a:bodyPr>
          <a:lstStyle/>
          <a:p>
            <a:pPr marL="210820" lvl="0" indent="0" algn="l" rtl="0">
              <a:lnSpc>
                <a:spcPct val="100000"/>
              </a:lnSpc>
              <a:spcBef>
                <a:spcPts val="0"/>
              </a:spcBef>
              <a:spcAft>
                <a:spcPts val="0"/>
              </a:spcAft>
              <a:buSzPts val="1400"/>
              <a:buNone/>
            </a:pPr>
            <a:r>
              <a:rPr lang="en-US" sz="3000" b="1"/>
              <a:t>Payment Models Workgroup</a:t>
            </a:r>
            <a:endParaRPr sz="3000"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65"/>
          <p:cNvSpPr txBox="1"/>
          <p:nvPr/>
        </p:nvSpPr>
        <p:spPr>
          <a:xfrm>
            <a:off x="848307" y="1085343"/>
            <a:ext cx="10641300" cy="5222100"/>
          </a:xfrm>
          <a:prstGeom prst="rect">
            <a:avLst/>
          </a:prstGeom>
          <a:noFill/>
          <a:ln>
            <a:noFill/>
          </a:ln>
        </p:spPr>
        <p:txBody>
          <a:bodyPr spcFirstLastPara="1" wrap="square" lIns="0" tIns="12700" rIns="0" bIns="0" anchor="t" anchorCtr="0">
            <a:spAutoFit/>
          </a:bodyPr>
          <a:lstStyle/>
          <a:p>
            <a:pPr marL="367665" marR="5080" lvl="0" indent="-355600" algn="l" rtl="0">
              <a:lnSpc>
                <a:spcPct val="114100"/>
              </a:lnSpc>
              <a:spcBef>
                <a:spcPts val="0"/>
              </a:spcBef>
              <a:spcAft>
                <a:spcPts val="0"/>
              </a:spcAft>
              <a:buClr>
                <a:srgbClr val="003888"/>
              </a:buClr>
              <a:buSzPts val="2000"/>
              <a:buFont typeface="Arial"/>
              <a:buChar char="•"/>
            </a:pPr>
            <a:r>
              <a:rPr lang="en-US" sz="2400" b="1" i="0" u="none" strike="noStrike" cap="none">
                <a:solidFill>
                  <a:srgbClr val="003888"/>
                </a:solidFill>
                <a:latin typeface="Arial"/>
                <a:ea typeface="Arial"/>
                <a:cs typeface="Arial"/>
                <a:sym typeface="Arial"/>
              </a:rPr>
              <a:t>Objective: </a:t>
            </a:r>
            <a:r>
              <a:rPr lang="en-US" sz="2400" b="0" i="0" u="none" strike="noStrike" cap="none">
                <a:solidFill>
                  <a:srgbClr val="003888"/>
                </a:solidFill>
                <a:latin typeface="Arial"/>
                <a:ea typeface="Arial"/>
                <a:cs typeface="Arial"/>
                <a:sym typeface="Arial"/>
              </a:rPr>
              <a:t>Responsible for evaluating measurement methodologies and recommending optimal approaches to the HSCRC. The goal is to identify measures that are reliable, informative, and practical for assessing hospital quality and safety.</a:t>
            </a:r>
            <a:endParaRPr sz="2400" b="0" i="0" u="none" strike="noStrike" cap="none">
              <a:solidFill>
                <a:srgbClr val="000000"/>
              </a:solidFill>
              <a:latin typeface="Arial"/>
              <a:ea typeface="Arial"/>
              <a:cs typeface="Arial"/>
              <a:sym typeface="Arial"/>
            </a:endParaRPr>
          </a:p>
          <a:p>
            <a:pPr marL="367665" marR="0" lvl="0" indent="-355600" algn="l" rtl="0">
              <a:lnSpc>
                <a:spcPct val="100000"/>
              </a:lnSpc>
              <a:spcBef>
                <a:spcPts val="1365"/>
              </a:spcBef>
              <a:spcAft>
                <a:spcPts val="0"/>
              </a:spcAft>
              <a:buClr>
                <a:srgbClr val="003888"/>
              </a:buClr>
              <a:buSzPts val="2000"/>
              <a:buFont typeface="Arial"/>
              <a:buChar char="•"/>
            </a:pPr>
            <a:r>
              <a:rPr lang="en-US" sz="2400" b="1" i="0" u="none" strike="noStrike" cap="none">
                <a:solidFill>
                  <a:srgbClr val="003888"/>
                </a:solidFill>
                <a:latin typeface="Arial"/>
                <a:ea typeface="Arial"/>
                <a:cs typeface="Arial"/>
                <a:sym typeface="Arial"/>
              </a:rPr>
              <a:t>Subgroups to the Performance Measurement Workgroups</a:t>
            </a:r>
            <a:endParaRPr sz="2400" b="0" i="0" u="none" strike="noStrike" cap="none">
              <a:solidFill>
                <a:srgbClr val="000000"/>
              </a:solidFill>
              <a:latin typeface="Arial"/>
              <a:ea typeface="Arial"/>
              <a:cs typeface="Arial"/>
              <a:sym typeface="Arial"/>
            </a:endParaRPr>
          </a:p>
          <a:p>
            <a:pPr marL="824864" marR="0" lvl="1" indent="-355598" algn="l" rtl="0">
              <a:lnSpc>
                <a:spcPct val="100000"/>
              </a:lnSpc>
              <a:spcBef>
                <a:spcPts val="600"/>
              </a:spcBef>
              <a:spcAft>
                <a:spcPts val="0"/>
              </a:spcAft>
              <a:buClr>
                <a:srgbClr val="0066CC"/>
              </a:buClr>
              <a:buSzPts val="2000"/>
              <a:buFont typeface="Arial"/>
              <a:buChar char="•"/>
            </a:pPr>
            <a:r>
              <a:rPr lang="en-US" sz="1800" b="0" i="0" u="none" strike="noStrike" cap="none">
                <a:solidFill>
                  <a:srgbClr val="0066CC"/>
                </a:solidFill>
                <a:latin typeface="Arial"/>
                <a:ea typeface="Arial"/>
                <a:cs typeface="Arial"/>
                <a:sym typeface="Arial"/>
              </a:rPr>
              <a:t>Readmissions Subgroup to the PMWG</a:t>
            </a:r>
            <a:endParaRPr sz="1800" b="0" i="0" u="none" strike="noStrike" cap="none">
              <a:solidFill>
                <a:srgbClr val="000000"/>
              </a:solidFill>
              <a:latin typeface="Arial"/>
              <a:ea typeface="Arial"/>
              <a:cs typeface="Arial"/>
              <a:sym typeface="Arial"/>
            </a:endParaRPr>
          </a:p>
          <a:p>
            <a:pPr marL="824864" marR="0" lvl="1" indent="-355598" algn="l" rtl="0">
              <a:lnSpc>
                <a:spcPct val="100000"/>
              </a:lnSpc>
              <a:spcBef>
                <a:spcPts val="600"/>
              </a:spcBef>
              <a:spcAft>
                <a:spcPts val="0"/>
              </a:spcAft>
              <a:buClr>
                <a:srgbClr val="0066CC"/>
              </a:buClr>
              <a:buSzPts val="2000"/>
              <a:buFont typeface="Arial"/>
              <a:buChar char="•"/>
            </a:pPr>
            <a:r>
              <a:rPr lang="en-US" sz="1800" b="0" i="0" u="none" strike="noStrike" cap="none">
                <a:solidFill>
                  <a:srgbClr val="0066CC"/>
                </a:solidFill>
                <a:latin typeface="Arial"/>
                <a:ea typeface="Arial"/>
                <a:cs typeface="Arial"/>
                <a:sym typeface="Arial"/>
              </a:rPr>
              <a:t>Quality Based Reimbursement (QBR) Program Redesign Subgroup to the PMWG</a:t>
            </a:r>
            <a:endParaRPr sz="1800" b="0" i="0" u="none" strike="noStrike" cap="none">
              <a:solidFill>
                <a:srgbClr val="000000"/>
              </a:solidFill>
              <a:latin typeface="Arial"/>
              <a:ea typeface="Arial"/>
              <a:cs typeface="Arial"/>
              <a:sym typeface="Arial"/>
            </a:endParaRPr>
          </a:p>
          <a:p>
            <a:pPr marL="824864" marR="0" lvl="1" indent="-355598" algn="l" rtl="0">
              <a:lnSpc>
                <a:spcPct val="100000"/>
              </a:lnSpc>
              <a:spcBef>
                <a:spcPts val="600"/>
              </a:spcBef>
              <a:spcAft>
                <a:spcPts val="0"/>
              </a:spcAft>
              <a:buClr>
                <a:srgbClr val="0066CC"/>
              </a:buClr>
              <a:buSzPts val="2000"/>
              <a:buFont typeface="Arial"/>
              <a:buChar char="•"/>
            </a:pPr>
            <a:r>
              <a:rPr lang="en-US" sz="1800" b="0" i="0" u="none" strike="noStrike" cap="none">
                <a:solidFill>
                  <a:srgbClr val="0066CC"/>
                </a:solidFill>
                <a:latin typeface="Arial"/>
                <a:ea typeface="Arial"/>
                <a:cs typeface="Arial"/>
                <a:sym typeface="Arial"/>
              </a:rPr>
              <a:t>Emergency Department Length of Stay Measure Subgroup to the PMWG</a:t>
            </a:r>
            <a:endParaRPr sz="1800" b="0" i="0" u="none" strike="noStrike" cap="none">
              <a:solidFill>
                <a:srgbClr val="000000"/>
              </a:solidFill>
              <a:latin typeface="Arial"/>
              <a:ea typeface="Arial"/>
              <a:cs typeface="Arial"/>
              <a:sym typeface="Arial"/>
            </a:endParaRPr>
          </a:p>
          <a:p>
            <a:pPr marL="367665" marR="251459" lvl="0" indent="-355600" algn="l" rtl="0">
              <a:lnSpc>
                <a:spcPct val="114100"/>
              </a:lnSpc>
              <a:spcBef>
                <a:spcPts val="910"/>
              </a:spcBef>
              <a:spcAft>
                <a:spcPts val="0"/>
              </a:spcAft>
              <a:buClr>
                <a:srgbClr val="003888"/>
              </a:buClr>
              <a:buSzPts val="2000"/>
              <a:buFont typeface="Arial"/>
              <a:buChar char="•"/>
            </a:pPr>
            <a:r>
              <a:rPr lang="en-US" sz="2400" b="1" i="0" u="none" strike="noStrike" cap="none">
                <a:solidFill>
                  <a:srgbClr val="003888"/>
                </a:solidFill>
                <a:latin typeface="Arial"/>
                <a:ea typeface="Arial"/>
                <a:cs typeface="Arial"/>
                <a:sym typeface="Arial"/>
              </a:rPr>
              <a:t>Next Meeting: </a:t>
            </a:r>
            <a:r>
              <a:rPr lang="en-US" sz="2400" b="0" i="0" u="none" strike="noStrike" cap="none">
                <a:solidFill>
                  <a:srgbClr val="003888"/>
                </a:solidFill>
                <a:latin typeface="Arial"/>
                <a:ea typeface="Arial"/>
                <a:cs typeface="Arial"/>
                <a:sym typeface="Arial"/>
              </a:rPr>
              <a:t>For the meeting schedule and location, please contact: </a:t>
            </a:r>
            <a:r>
              <a:rPr lang="en-US" sz="2400" b="0" i="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hscrc.performance@maryland.gov</a:t>
            </a:r>
            <a:endParaRPr sz="2400" b="0" i="0" u="none" strike="noStrike" cap="none">
              <a:solidFill>
                <a:srgbClr val="000000"/>
              </a:solidFill>
              <a:latin typeface="Arial"/>
              <a:ea typeface="Arial"/>
              <a:cs typeface="Arial"/>
              <a:sym typeface="Arial"/>
            </a:endParaRPr>
          </a:p>
          <a:p>
            <a:pPr marL="367665" marR="131445" lvl="0" indent="-355600" algn="l" rtl="0">
              <a:lnSpc>
                <a:spcPct val="114100"/>
              </a:lnSpc>
              <a:spcBef>
                <a:spcPts val="994"/>
              </a:spcBef>
              <a:spcAft>
                <a:spcPts val="0"/>
              </a:spcAft>
              <a:buClr>
                <a:srgbClr val="003888"/>
              </a:buClr>
              <a:buSzPts val="2000"/>
              <a:buFont typeface="Arial"/>
              <a:buChar char="•"/>
            </a:pPr>
            <a:r>
              <a:rPr lang="en-US" sz="2400" b="1" i="0" u="none" strike="noStrike" cap="none">
                <a:solidFill>
                  <a:srgbClr val="003888"/>
                </a:solidFill>
                <a:latin typeface="Arial"/>
                <a:ea typeface="Arial"/>
                <a:cs typeface="Arial"/>
                <a:sym typeface="Arial"/>
              </a:rPr>
              <a:t>For more information: </a:t>
            </a:r>
            <a:r>
              <a:rPr lang="en-US" sz="2400" b="0" i="0" u="sng" strike="noStrike" cap="none">
                <a:solidFill>
                  <a:srgbClr val="528E08"/>
                </a:solidFill>
                <a:latin typeface="Arial"/>
                <a:ea typeface="Arial"/>
                <a:cs typeface="Arial"/>
                <a:sym typeface="Arial"/>
                <a:hlinkClick r:id="rId4">
                  <a:extLst>
                    <a:ext uri="{A12FA001-AC4F-418D-AE19-62706E023703}">
                      <ahyp:hlinkClr xmlns:ahyp="http://schemas.microsoft.com/office/drawing/2018/hyperlinkcolor" val="tx"/>
                    </a:ext>
                  </a:extLst>
                </a:hlinkClick>
              </a:rPr>
              <a:t>https://hscrc.maryland.gov/Pages/hscrc-workgroup-performance-measurement.aspx</a:t>
            </a:r>
            <a:endParaRPr sz="2400" b="0" i="0" u="none" strike="noStrike" cap="none">
              <a:solidFill>
                <a:srgbClr val="000000"/>
              </a:solidFill>
              <a:latin typeface="Arial"/>
              <a:ea typeface="Arial"/>
              <a:cs typeface="Arial"/>
              <a:sym typeface="Arial"/>
            </a:endParaRPr>
          </a:p>
        </p:txBody>
      </p:sp>
      <p:sp>
        <p:nvSpPr>
          <p:cNvPr id="968" name="Google Shape;968;p65"/>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27</a:t>
            </a:fld>
            <a:endParaRPr/>
          </a:p>
        </p:txBody>
      </p:sp>
      <p:sp>
        <p:nvSpPr>
          <p:cNvPr id="969" name="Google Shape;969;p65"/>
          <p:cNvSpPr txBox="1">
            <a:spLocks noGrp="1"/>
          </p:cNvSpPr>
          <p:nvPr>
            <p:ph type="title"/>
          </p:nvPr>
        </p:nvSpPr>
        <p:spPr>
          <a:xfrm>
            <a:off x="852549" y="69580"/>
            <a:ext cx="10486800" cy="796800"/>
          </a:xfrm>
          <a:prstGeom prst="rect">
            <a:avLst/>
          </a:prstGeom>
          <a:noFill/>
          <a:ln>
            <a:noFill/>
          </a:ln>
        </p:spPr>
        <p:txBody>
          <a:bodyPr spcFirstLastPara="1" wrap="square" lIns="0" tIns="331625" rIns="0" bIns="0" anchor="t" anchorCtr="0">
            <a:spAutoFit/>
          </a:bodyPr>
          <a:lstStyle/>
          <a:p>
            <a:pPr marL="210820" lvl="0" indent="0" algn="l" rtl="0">
              <a:lnSpc>
                <a:spcPct val="100000"/>
              </a:lnSpc>
              <a:spcBef>
                <a:spcPts val="0"/>
              </a:spcBef>
              <a:spcAft>
                <a:spcPts val="0"/>
              </a:spcAft>
              <a:buSzPts val="1400"/>
              <a:buNone/>
            </a:pPr>
            <a:r>
              <a:rPr lang="en-US" sz="3000" b="1"/>
              <a:t>Performance Measurement Workgroup</a:t>
            </a:r>
            <a:endParaRPr sz="3000" b="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66"/>
          <p:cNvSpPr txBox="1"/>
          <p:nvPr/>
        </p:nvSpPr>
        <p:spPr>
          <a:xfrm>
            <a:off x="542716" y="1291934"/>
            <a:ext cx="11180400" cy="3988500"/>
          </a:xfrm>
          <a:prstGeom prst="rect">
            <a:avLst/>
          </a:prstGeom>
          <a:noFill/>
          <a:ln>
            <a:noFill/>
          </a:ln>
        </p:spPr>
        <p:txBody>
          <a:bodyPr spcFirstLastPara="1" wrap="square" lIns="0" tIns="12050" rIns="0" bIns="0" anchor="t" anchorCtr="0">
            <a:spAutoFit/>
          </a:bodyPr>
          <a:lstStyle/>
          <a:p>
            <a:pPr marL="367665" marR="5080" lvl="0" indent="-367665" algn="l" rtl="0">
              <a:lnSpc>
                <a:spcPct val="113900"/>
              </a:lnSpc>
              <a:spcBef>
                <a:spcPts val="0"/>
              </a:spcBef>
              <a:spcAft>
                <a:spcPts val="0"/>
              </a:spcAft>
              <a:buClr>
                <a:srgbClr val="003888"/>
              </a:buClr>
              <a:buSzPts val="2200"/>
              <a:buFont typeface="Arial"/>
              <a:buChar char="•"/>
            </a:pPr>
            <a:r>
              <a:rPr lang="en-US" sz="2600" b="1" i="0" u="none" strike="noStrike" cap="none">
                <a:solidFill>
                  <a:srgbClr val="003888"/>
                </a:solidFill>
                <a:latin typeface="Arial"/>
                <a:ea typeface="Arial"/>
                <a:cs typeface="Arial"/>
                <a:sym typeface="Arial"/>
              </a:rPr>
              <a:t>Objective: </a:t>
            </a:r>
            <a:r>
              <a:rPr lang="en-US" sz="2600" b="0" i="0" u="none" strike="noStrike" cap="none">
                <a:solidFill>
                  <a:srgbClr val="003888"/>
                </a:solidFill>
                <a:latin typeface="Arial"/>
                <a:ea typeface="Arial"/>
                <a:cs typeface="Arial"/>
                <a:sym typeface="Arial"/>
              </a:rPr>
              <a:t>Provide technical feedback to HSCRC on the methodologies and calculations that underpin care transformation and total cost of care management activities.</a:t>
            </a:r>
            <a:endParaRPr sz="2600" b="0" i="0" u="none" strike="noStrike" cap="none">
              <a:solidFill>
                <a:srgbClr val="003888"/>
              </a:solidFill>
              <a:latin typeface="Arial"/>
              <a:ea typeface="Arial"/>
              <a:cs typeface="Arial"/>
              <a:sym typeface="Arial"/>
            </a:endParaRPr>
          </a:p>
          <a:p>
            <a:pPr marL="367665" marR="5080" lvl="0" indent="-367665" algn="l" rtl="0">
              <a:lnSpc>
                <a:spcPct val="113900"/>
              </a:lnSpc>
              <a:spcBef>
                <a:spcPts val="1000"/>
              </a:spcBef>
              <a:spcAft>
                <a:spcPts val="0"/>
              </a:spcAft>
              <a:buClr>
                <a:srgbClr val="003888"/>
              </a:buClr>
              <a:buSzPts val="2200"/>
              <a:buFont typeface="Arial"/>
              <a:buChar char="•"/>
            </a:pPr>
            <a:r>
              <a:rPr lang="en-US" sz="2600" b="1" i="0" u="none" strike="noStrike" cap="none">
                <a:solidFill>
                  <a:srgbClr val="003888"/>
                </a:solidFill>
                <a:latin typeface="Arial"/>
                <a:ea typeface="Arial"/>
                <a:cs typeface="Arial"/>
                <a:sym typeface="Arial"/>
              </a:rPr>
              <a:t>Membership: </a:t>
            </a:r>
            <a:r>
              <a:rPr lang="en-US" sz="2600" b="0" i="0" u="none" strike="noStrike" cap="none">
                <a:solidFill>
                  <a:srgbClr val="003888"/>
                </a:solidFill>
                <a:latin typeface="Arial"/>
                <a:ea typeface="Arial"/>
                <a:cs typeface="Arial"/>
                <a:sym typeface="Arial"/>
              </a:rPr>
              <a:t>The HSCRC has appointed a diverse group of experts to serve on the Total Cost of Care workgroup. A comprehensive list of members can be accessed [</a:t>
            </a:r>
            <a:r>
              <a:rPr lang="en-US" sz="2600" b="0" i="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here</a:t>
            </a:r>
            <a:r>
              <a:rPr lang="en-US" sz="2600" b="0" i="0" u="none" strike="noStrike" cap="none">
                <a:solidFill>
                  <a:srgbClr val="003888"/>
                </a:solidFill>
                <a:latin typeface="Arial"/>
                <a:ea typeface="Arial"/>
                <a:cs typeface="Arial"/>
                <a:sym typeface="Arial"/>
              </a:rPr>
              <a:t>].</a:t>
            </a:r>
            <a:endParaRPr sz="2600" b="0" i="0" u="none" strike="noStrike" cap="none">
              <a:solidFill>
                <a:srgbClr val="000000"/>
              </a:solidFill>
              <a:latin typeface="Arial"/>
              <a:ea typeface="Arial"/>
              <a:cs typeface="Arial"/>
              <a:sym typeface="Arial"/>
            </a:endParaRPr>
          </a:p>
          <a:p>
            <a:pPr marL="367665" marR="278130" lvl="0" indent="-355600" algn="l" rtl="0">
              <a:lnSpc>
                <a:spcPct val="113999"/>
              </a:lnSpc>
              <a:spcBef>
                <a:spcPts val="1000"/>
              </a:spcBef>
              <a:spcAft>
                <a:spcPts val="0"/>
              </a:spcAft>
              <a:buClr>
                <a:srgbClr val="003888"/>
              </a:buClr>
              <a:buSzPts val="2000"/>
              <a:buFont typeface="Arial"/>
              <a:buChar char="•"/>
            </a:pPr>
            <a:r>
              <a:rPr lang="en-US" sz="2600" b="1" i="0" u="none" strike="noStrike" cap="none">
                <a:solidFill>
                  <a:srgbClr val="003888"/>
                </a:solidFill>
                <a:latin typeface="Arial"/>
                <a:ea typeface="Arial"/>
                <a:cs typeface="Arial"/>
                <a:sym typeface="Arial"/>
              </a:rPr>
              <a:t>Next Meeting: </a:t>
            </a:r>
            <a:r>
              <a:rPr lang="en-US" sz="2600">
                <a:solidFill>
                  <a:srgbClr val="003888"/>
                </a:solidFill>
              </a:rPr>
              <a:t>September </a:t>
            </a:r>
            <a:r>
              <a:rPr lang="en-US" sz="2600" b="0" i="0" u="none" strike="noStrike" cap="none">
                <a:solidFill>
                  <a:srgbClr val="003888"/>
                </a:solidFill>
                <a:latin typeface="Arial"/>
                <a:ea typeface="Arial"/>
                <a:cs typeface="Arial"/>
                <a:sym typeface="Arial"/>
              </a:rPr>
              <a:t>2</a:t>
            </a:r>
            <a:r>
              <a:rPr lang="en-US" sz="2600">
                <a:solidFill>
                  <a:srgbClr val="003888"/>
                </a:solidFill>
              </a:rPr>
              <a:t>3</a:t>
            </a:r>
            <a:r>
              <a:rPr lang="en-US" sz="2600" b="0" i="0" u="none" strike="noStrike" cap="none">
                <a:solidFill>
                  <a:srgbClr val="003888"/>
                </a:solidFill>
                <a:latin typeface="Arial"/>
                <a:ea typeface="Arial"/>
                <a:cs typeface="Arial"/>
                <a:sym typeface="Arial"/>
              </a:rPr>
              <a:t>, 2026 @ 8:00 am. </a:t>
            </a:r>
            <a:r>
              <a:rPr lang="en-US" sz="2100" b="0" i="0" u="sng" strike="noStrike" cap="none">
                <a:solidFill>
                  <a:schemeClr val="hlink"/>
                </a:solidFill>
                <a:latin typeface="Arial"/>
                <a:ea typeface="Arial"/>
                <a:cs typeface="Arial"/>
                <a:sym typeface="Arial"/>
                <a:hlinkClick r:id="rId4"/>
              </a:rPr>
              <a:t>Meeting Registration Link</a:t>
            </a:r>
            <a:endParaRPr sz="1900" b="0" i="0" u="sng" strike="noStrike" cap="none">
              <a:solidFill>
                <a:srgbClr val="003888"/>
              </a:solidFill>
              <a:latin typeface="Arial"/>
              <a:ea typeface="Arial"/>
              <a:cs typeface="Arial"/>
              <a:sym typeface="Arial"/>
            </a:endParaRPr>
          </a:p>
          <a:p>
            <a:pPr marL="367665" marR="278130" lvl="0" indent="-355600" algn="l" rtl="0">
              <a:lnSpc>
                <a:spcPct val="113999"/>
              </a:lnSpc>
              <a:spcBef>
                <a:spcPts val="1000"/>
              </a:spcBef>
              <a:spcAft>
                <a:spcPts val="0"/>
              </a:spcAft>
              <a:buClr>
                <a:srgbClr val="003888"/>
              </a:buClr>
              <a:buSzPts val="2000"/>
              <a:buFont typeface="Arial"/>
              <a:buChar char="•"/>
            </a:pPr>
            <a:r>
              <a:rPr lang="en-US" sz="2600" b="1" i="0" u="none" strike="noStrike" cap="none">
                <a:solidFill>
                  <a:srgbClr val="003888"/>
                </a:solidFill>
                <a:latin typeface="Arial"/>
                <a:ea typeface="Arial"/>
                <a:cs typeface="Arial"/>
                <a:sym typeface="Arial"/>
              </a:rPr>
              <a:t>For more information:</a:t>
            </a:r>
            <a:r>
              <a:rPr lang="en-US" sz="2600" b="0" i="0" u="none" strike="noStrike" cap="none">
                <a:solidFill>
                  <a:srgbClr val="000000"/>
                </a:solidFill>
                <a:latin typeface="Arial"/>
                <a:ea typeface="Arial"/>
                <a:cs typeface="Arial"/>
                <a:sym typeface="Arial"/>
              </a:rPr>
              <a:t> </a:t>
            </a:r>
            <a:r>
              <a:rPr lang="en-US" sz="2400" b="0" i="0" u="sng" strike="noStrike" cap="none">
                <a:solidFill>
                  <a:srgbClr val="528E08"/>
                </a:solidFill>
                <a:latin typeface="Arial"/>
                <a:ea typeface="Arial"/>
                <a:cs typeface="Arial"/>
                <a:sym typeface="Arial"/>
                <a:hlinkClick r:id="rId5">
                  <a:extLst>
                    <a:ext uri="{A12FA001-AC4F-418D-AE19-62706E023703}">
                      <ahyp:hlinkClr xmlns:ahyp="http://schemas.microsoft.com/office/drawing/2018/hyperlinkcolor" val="tx"/>
                    </a:ext>
                  </a:extLst>
                </a:hlinkClick>
              </a:rPr>
              <a:t>https://hscrc.maryland.gov/Pages/hscrc-tcoc.aspx</a:t>
            </a:r>
            <a:endParaRPr sz="2400" b="0" i="0" u="none" strike="noStrike" cap="none">
              <a:solidFill>
                <a:srgbClr val="000000"/>
              </a:solidFill>
              <a:latin typeface="Arial"/>
              <a:ea typeface="Arial"/>
              <a:cs typeface="Arial"/>
              <a:sym typeface="Arial"/>
            </a:endParaRPr>
          </a:p>
        </p:txBody>
      </p:sp>
      <p:sp>
        <p:nvSpPr>
          <p:cNvPr id="975" name="Google Shape;975;p66"/>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28</a:t>
            </a:fld>
            <a:endParaRPr/>
          </a:p>
        </p:txBody>
      </p:sp>
      <p:sp>
        <p:nvSpPr>
          <p:cNvPr id="976" name="Google Shape;976;p66"/>
          <p:cNvSpPr txBox="1">
            <a:spLocks noGrp="1"/>
          </p:cNvSpPr>
          <p:nvPr>
            <p:ph type="title"/>
          </p:nvPr>
        </p:nvSpPr>
        <p:spPr>
          <a:xfrm>
            <a:off x="852549" y="69580"/>
            <a:ext cx="10486800" cy="765900"/>
          </a:xfrm>
          <a:prstGeom prst="rect">
            <a:avLst/>
          </a:prstGeom>
          <a:noFill/>
          <a:ln>
            <a:noFill/>
          </a:ln>
        </p:spPr>
        <p:txBody>
          <a:bodyPr spcFirstLastPara="1" wrap="square" lIns="0" tIns="331625" rIns="0" bIns="0" anchor="t" anchorCtr="0">
            <a:spAutoFit/>
          </a:bodyPr>
          <a:lstStyle/>
          <a:p>
            <a:pPr marL="210820" lvl="0" indent="0" algn="l" rtl="0">
              <a:lnSpc>
                <a:spcPct val="100000"/>
              </a:lnSpc>
              <a:spcBef>
                <a:spcPts val="0"/>
              </a:spcBef>
              <a:spcAft>
                <a:spcPts val="0"/>
              </a:spcAft>
              <a:buSzPts val="1400"/>
              <a:buNone/>
            </a:pPr>
            <a:r>
              <a:rPr lang="en-US" b="1"/>
              <a:t>Total Cost of Care Workgroup</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g3f9e624fd8b_1_0"/>
          <p:cNvSpPr txBox="1"/>
          <p:nvPr/>
        </p:nvSpPr>
        <p:spPr>
          <a:xfrm>
            <a:off x="542716" y="1291934"/>
            <a:ext cx="11180400" cy="3373800"/>
          </a:xfrm>
          <a:prstGeom prst="rect">
            <a:avLst/>
          </a:prstGeom>
          <a:noFill/>
          <a:ln>
            <a:noFill/>
          </a:ln>
        </p:spPr>
        <p:txBody>
          <a:bodyPr spcFirstLastPara="1" wrap="square" lIns="0" tIns="12050" rIns="0" bIns="0" anchor="t" anchorCtr="0">
            <a:spAutoFit/>
          </a:bodyPr>
          <a:lstStyle/>
          <a:p>
            <a:pPr marL="367665" marR="5080" lvl="0" indent="-367665" algn="l" rtl="0">
              <a:lnSpc>
                <a:spcPct val="113900"/>
              </a:lnSpc>
              <a:spcBef>
                <a:spcPts val="0"/>
              </a:spcBef>
              <a:spcAft>
                <a:spcPts val="0"/>
              </a:spcAft>
              <a:buClr>
                <a:srgbClr val="003888"/>
              </a:buClr>
              <a:buSzPts val="2200"/>
              <a:buFont typeface="Arial"/>
              <a:buChar char="•"/>
            </a:pPr>
            <a:r>
              <a:rPr lang="en-US" sz="2600" b="1">
                <a:solidFill>
                  <a:srgbClr val="003888"/>
                </a:solidFill>
              </a:rPr>
              <a:t>Objective: </a:t>
            </a:r>
            <a:r>
              <a:rPr lang="en-US" sz="2600">
                <a:solidFill>
                  <a:srgbClr val="003888"/>
                </a:solidFill>
              </a:rPr>
              <a:t>Provide analytical support to the Maryland Emergency Department Wait Time Reduction Commission by evaluating system-wide factors contributing to prolonged emergency department wait times and informing the development of recommended strategies.</a:t>
            </a:r>
            <a:endParaRPr sz="2600" b="0" i="0" u="none" strike="noStrike" cap="none">
              <a:solidFill>
                <a:srgbClr val="000000"/>
              </a:solidFill>
              <a:latin typeface="Arial"/>
              <a:ea typeface="Arial"/>
              <a:cs typeface="Arial"/>
              <a:sym typeface="Arial"/>
            </a:endParaRPr>
          </a:p>
          <a:p>
            <a:pPr marL="367665" marR="278130" lvl="0" indent="-355600" algn="l" rtl="0">
              <a:lnSpc>
                <a:spcPct val="113999"/>
              </a:lnSpc>
              <a:spcBef>
                <a:spcPts val="1000"/>
              </a:spcBef>
              <a:spcAft>
                <a:spcPts val="0"/>
              </a:spcAft>
              <a:buClr>
                <a:srgbClr val="003888"/>
              </a:buClr>
              <a:buSzPts val="2000"/>
              <a:buFont typeface="Arial"/>
              <a:buChar char="•"/>
            </a:pPr>
            <a:r>
              <a:rPr lang="en-US" sz="2600" b="1" i="0" u="none" strike="noStrike" cap="none">
                <a:solidFill>
                  <a:srgbClr val="003888"/>
                </a:solidFill>
                <a:latin typeface="Arial"/>
                <a:ea typeface="Arial"/>
                <a:cs typeface="Arial"/>
                <a:sym typeface="Arial"/>
              </a:rPr>
              <a:t>Next Meeting: </a:t>
            </a:r>
            <a:r>
              <a:rPr lang="en-US" sz="2600">
                <a:solidFill>
                  <a:srgbClr val="003888"/>
                </a:solidFill>
              </a:rPr>
              <a:t>September </a:t>
            </a:r>
            <a:r>
              <a:rPr lang="en-US" sz="2600" b="0" i="0" u="none" strike="noStrike" cap="none">
                <a:solidFill>
                  <a:srgbClr val="003888"/>
                </a:solidFill>
                <a:latin typeface="Arial"/>
                <a:ea typeface="Arial"/>
                <a:cs typeface="Arial"/>
                <a:sym typeface="Arial"/>
              </a:rPr>
              <a:t>2</a:t>
            </a:r>
            <a:r>
              <a:rPr lang="en-US" sz="2600">
                <a:solidFill>
                  <a:srgbClr val="003888"/>
                </a:solidFill>
              </a:rPr>
              <a:t>3</a:t>
            </a:r>
            <a:r>
              <a:rPr lang="en-US" sz="2600" b="0" i="0" u="none" strike="noStrike" cap="none">
                <a:solidFill>
                  <a:srgbClr val="003888"/>
                </a:solidFill>
                <a:latin typeface="Arial"/>
                <a:ea typeface="Arial"/>
                <a:cs typeface="Arial"/>
                <a:sym typeface="Arial"/>
              </a:rPr>
              <a:t>, 2026</a:t>
            </a:r>
            <a:r>
              <a:rPr lang="en-US" sz="2600">
                <a:solidFill>
                  <a:srgbClr val="003888"/>
                </a:solidFill>
              </a:rPr>
              <a:t>; 11</a:t>
            </a:r>
            <a:r>
              <a:rPr lang="en-US" sz="2600" b="0" i="0" u="none" strike="noStrike" cap="none">
                <a:solidFill>
                  <a:srgbClr val="003888"/>
                </a:solidFill>
                <a:latin typeface="Arial"/>
                <a:ea typeface="Arial"/>
                <a:cs typeface="Arial"/>
                <a:sym typeface="Arial"/>
              </a:rPr>
              <a:t>am 1 pm. </a:t>
            </a:r>
            <a:r>
              <a:rPr lang="en-US" sz="2100" b="0" i="0" u="sng" strike="noStrike" cap="none">
                <a:solidFill>
                  <a:schemeClr val="hlink"/>
                </a:solidFill>
                <a:latin typeface="Arial"/>
                <a:ea typeface="Arial"/>
                <a:cs typeface="Arial"/>
                <a:sym typeface="Arial"/>
                <a:hlinkClick r:id="rId3"/>
              </a:rPr>
              <a:t>Meeting Link</a:t>
            </a:r>
            <a:endParaRPr sz="1900" b="0" i="0" u="sng" strike="noStrike" cap="none">
              <a:solidFill>
                <a:srgbClr val="003888"/>
              </a:solidFill>
              <a:latin typeface="Arial"/>
              <a:ea typeface="Arial"/>
              <a:cs typeface="Arial"/>
              <a:sym typeface="Arial"/>
            </a:endParaRPr>
          </a:p>
          <a:p>
            <a:pPr marL="367665" marR="278130" lvl="0" indent="-355600" algn="l" rtl="0">
              <a:lnSpc>
                <a:spcPct val="113999"/>
              </a:lnSpc>
              <a:spcBef>
                <a:spcPts val="1000"/>
              </a:spcBef>
              <a:spcAft>
                <a:spcPts val="0"/>
              </a:spcAft>
              <a:buClr>
                <a:srgbClr val="003888"/>
              </a:buClr>
              <a:buSzPts val="2000"/>
              <a:buFont typeface="Arial"/>
              <a:buChar char="•"/>
            </a:pPr>
            <a:r>
              <a:rPr lang="en-US" sz="2600" b="1" i="0" u="none" strike="noStrike" cap="none">
                <a:solidFill>
                  <a:srgbClr val="003888"/>
                </a:solidFill>
                <a:latin typeface="Arial"/>
                <a:ea typeface="Arial"/>
                <a:cs typeface="Arial"/>
                <a:sym typeface="Arial"/>
              </a:rPr>
              <a:t>For more information:</a:t>
            </a:r>
            <a:r>
              <a:rPr lang="en-US" sz="2600" b="0" i="0" u="none" strike="noStrike" cap="none">
                <a:solidFill>
                  <a:srgbClr val="000000"/>
                </a:solidFill>
                <a:latin typeface="Arial"/>
                <a:ea typeface="Arial"/>
                <a:cs typeface="Arial"/>
                <a:sym typeface="Arial"/>
              </a:rPr>
              <a:t> </a:t>
            </a:r>
            <a:r>
              <a:rPr lang="en-US" sz="2400" u="sng">
                <a:solidFill>
                  <a:schemeClr val="hlink"/>
                </a:solidFill>
                <a:hlinkClick r:id="rId4"/>
              </a:rPr>
              <a:t>https://hscrc.maryland.gov/Pages/ED-WTR-Commission.aspx</a:t>
            </a:r>
            <a:endParaRPr sz="2400" b="0" i="0" u="none" strike="noStrike" cap="none">
              <a:solidFill>
                <a:srgbClr val="000000"/>
              </a:solidFill>
              <a:latin typeface="Arial"/>
              <a:ea typeface="Arial"/>
              <a:cs typeface="Arial"/>
              <a:sym typeface="Arial"/>
            </a:endParaRPr>
          </a:p>
        </p:txBody>
      </p:sp>
      <p:sp>
        <p:nvSpPr>
          <p:cNvPr id="982" name="Google Shape;982;g3f9e624fd8b_1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29</a:t>
            </a:fld>
            <a:endParaRPr/>
          </a:p>
        </p:txBody>
      </p:sp>
      <p:sp>
        <p:nvSpPr>
          <p:cNvPr id="983" name="Google Shape;983;g3f9e624fd8b_1_0"/>
          <p:cNvSpPr txBox="1">
            <a:spLocks noGrp="1"/>
          </p:cNvSpPr>
          <p:nvPr>
            <p:ph type="title"/>
          </p:nvPr>
        </p:nvSpPr>
        <p:spPr>
          <a:xfrm>
            <a:off x="852549" y="69580"/>
            <a:ext cx="10486800" cy="765900"/>
          </a:xfrm>
          <a:prstGeom prst="rect">
            <a:avLst/>
          </a:prstGeom>
          <a:noFill/>
          <a:ln>
            <a:noFill/>
          </a:ln>
        </p:spPr>
        <p:txBody>
          <a:bodyPr spcFirstLastPara="1" wrap="square" lIns="0" tIns="331625" rIns="0" bIns="0" anchor="t" anchorCtr="0">
            <a:spAutoFit/>
          </a:bodyPr>
          <a:lstStyle/>
          <a:p>
            <a:pPr marL="210820" lvl="0" indent="0" algn="l" rtl="0">
              <a:lnSpc>
                <a:spcPct val="100000"/>
              </a:lnSpc>
              <a:spcBef>
                <a:spcPts val="0"/>
              </a:spcBef>
              <a:spcAft>
                <a:spcPts val="0"/>
              </a:spcAft>
              <a:buSzPts val="1400"/>
              <a:buNone/>
            </a:pPr>
            <a:r>
              <a:rPr lang="en-US" b="1"/>
              <a:t>ED Wait Time Reduction Commission</a:t>
            </a:r>
            <a:endParaRPr b="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68"/>
          <p:cNvSpPr txBox="1">
            <a:spLocks noGrp="1"/>
          </p:cNvSpPr>
          <p:nvPr>
            <p:ph type="title"/>
          </p:nvPr>
        </p:nvSpPr>
        <p:spPr>
          <a:xfrm>
            <a:off x="8990891" y="1807128"/>
            <a:ext cx="2416175" cy="513715"/>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Next Meeting</a:t>
            </a:r>
            <a:endParaRPr sz="3200"/>
          </a:p>
        </p:txBody>
      </p:sp>
      <p:sp>
        <p:nvSpPr>
          <p:cNvPr id="989" name="Google Shape;989;p68"/>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p69"/>
          <p:cNvSpPr txBox="1">
            <a:spLocks noGrp="1"/>
          </p:cNvSpPr>
          <p:nvPr>
            <p:ph type="title"/>
          </p:nvPr>
        </p:nvSpPr>
        <p:spPr>
          <a:xfrm>
            <a:off x="2443786" y="312351"/>
            <a:ext cx="7571740" cy="1122680"/>
          </a:xfrm>
          <a:prstGeom prst="rect">
            <a:avLst/>
          </a:prstGeom>
          <a:noFill/>
          <a:ln>
            <a:noFill/>
          </a:ln>
        </p:spPr>
        <p:txBody>
          <a:bodyPr spcFirstLastPara="1" wrap="square" lIns="0" tIns="12700" rIns="0" bIns="0" anchor="t" anchorCtr="0">
            <a:spAutoFit/>
          </a:bodyPr>
          <a:lstStyle/>
          <a:p>
            <a:pPr marL="2070100" marR="5080" lvl="0" indent="-2057400" algn="l" rtl="0">
              <a:lnSpc>
                <a:spcPct val="100000"/>
              </a:lnSpc>
              <a:spcBef>
                <a:spcPts val="0"/>
              </a:spcBef>
              <a:spcAft>
                <a:spcPts val="0"/>
              </a:spcAft>
              <a:buSzPts val="1400"/>
              <a:buNone/>
            </a:pPr>
            <a:r>
              <a:rPr lang="en-US" sz="3600"/>
              <a:t>Notes and slides will be posted to the HSCRC website:</a:t>
            </a:r>
            <a:endParaRPr sz="3600"/>
          </a:p>
        </p:txBody>
      </p:sp>
      <p:sp>
        <p:nvSpPr>
          <p:cNvPr id="995" name="Google Shape;995;p69"/>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31</a:t>
            </a:fld>
            <a:endParaRPr/>
          </a:p>
        </p:txBody>
      </p:sp>
      <p:sp>
        <p:nvSpPr>
          <p:cNvPr id="996" name="Google Shape;996;p69"/>
          <p:cNvSpPr txBox="1"/>
          <p:nvPr/>
        </p:nvSpPr>
        <p:spPr>
          <a:xfrm>
            <a:off x="1232295" y="1692587"/>
            <a:ext cx="9991800" cy="2806500"/>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https://hscrc.maryland.gov/Pages/hsp_info1.aspx</a:t>
            </a:r>
            <a:endParaRPr sz="3600" b="0" i="0" u="none" strike="noStrike" cap="none">
              <a:solidFill>
                <a:srgbClr val="000000"/>
              </a:solidFill>
              <a:latin typeface="Arial"/>
              <a:ea typeface="Arial"/>
              <a:cs typeface="Arial"/>
              <a:sym typeface="Arial"/>
            </a:endParaRPr>
          </a:p>
          <a:p>
            <a:pPr marL="0" marR="0" lvl="0" indent="0" algn="l" rtl="0">
              <a:lnSpc>
                <a:spcPct val="100000"/>
              </a:lnSpc>
              <a:spcBef>
                <a:spcPts val="18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a:p>
            <a:pPr marL="3645534" marR="3641725"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003888"/>
                </a:solidFill>
                <a:latin typeface="Arial"/>
                <a:ea typeface="Arial"/>
                <a:cs typeface="Arial"/>
                <a:sym typeface="Arial"/>
              </a:rPr>
              <a:t>Next Meeting FY 2027 Q</a:t>
            </a:r>
            <a:r>
              <a:rPr lang="en-US" sz="3600">
                <a:solidFill>
                  <a:srgbClr val="003888"/>
                </a:solidFill>
              </a:rPr>
              <a:t>2</a:t>
            </a:r>
            <a:endParaRPr sz="3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1" u="sng">
                <a:solidFill>
                  <a:srgbClr val="003888"/>
                </a:solidFill>
              </a:rPr>
              <a:t>December</a:t>
            </a:r>
            <a:r>
              <a:rPr lang="en-US" sz="3600" b="1" i="0" u="sng" strike="noStrike" cap="none">
                <a:solidFill>
                  <a:srgbClr val="003888"/>
                </a:solidFill>
                <a:latin typeface="Arial"/>
                <a:ea typeface="Arial"/>
                <a:cs typeface="Arial"/>
                <a:sym typeface="Arial"/>
              </a:rPr>
              <a:t> 11, 2026</a:t>
            </a:r>
            <a:endParaRPr sz="3600" b="1" i="0" u="sng" strike="noStrike" cap="none">
              <a:solidFill>
                <a:srgbClr val="000000"/>
              </a:solidFill>
              <a:latin typeface="Arial"/>
              <a:ea typeface="Arial"/>
              <a:cs typeface="Arial"/>
              <a:sym typeface="Arial"/>
            </a:endParaRPr>
          </a:p>
        </p:txBody>
      </p:sp>
      <p:sp>
        <p:nvSpPr>
          <p:cNvPr id="997" name="Google Shape;997;p69"/>
          <p:cNvSpPr txBox="1"/>
          <p:nvPr/>
        </p:nvSpPr>
        <p:spPr>
          <a:xfrm>
            <a:off x="5336337" y="4756643"/>
            <a:ext cx="1783714" cy="26924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B4043"/>
                </a:solidFill>
                <a:latin typeface="Gill Sans"/>
                <a:ea typeface="Gill Sans"/>
                <a:cs typeface="Gill Sans"/>
                <a:sym typeface="Gill Sans"/>
              </a:rPr>
              <a:t>Join Zoom Meeting</a:t>
            </a:r>
            <a:endParaRPr sz="1600" b="0" i="0" u="none" strike="noStrike" cap="none">
              <a:solidFill>
                <a:srgbClr val="000000"/>
              </a:solidFill>
              <a:latin typeface="Gill Sans"/>
              <a:ea typeface="Gill Sans"/>
              <a:cs typeface="Gill Sans"/>
              <a:sym typeface="Gill Sans"/>
            </a:endParaRPr>
          </a:p>
        </p:txBody>
      </p:sp>
      <p:sp>
        <p:nvSpPr>
          <p:cNvPr id="998" name="Google Shape;998;p69"/>
          <p:cNvSpPr txBox="1"/>
          <p:nvPr/>
        </p:nvSpPr>
        <p:spPr>
          <a:xfrm>
            <a:off x="1113839" y="5022332"/>
            <a:ext cx="10241915" cy="243840"/>
          </a:xfrm>
          <a:prstGeom prst="rect">
            <a:avLst/>
          </a:prstGeom>
          <a:solidFill>
            <a:srgbClr val="FFFFFF"/>
          </a:solidFill>
          <a:ln>
            <a:noFill/>
          </a:ln>
        </p:spPr>
        <p:txBody>
          <a:bodyPr spcFirstLastPara="1" wrap="square" lIns="0" tIns="0" rIns="0" bIns="0" anchor="t" anchorCtr="0">
            <a:spAutoFit/>
          </a:bodyPr>
          <a:lstStyle/>
          <a:p>
            <a:pPr marL="0" marR="0" lvl="0" indent="0" algn="l" rtl="0">
              <a:lnSpc>
                <a:spcPct val="115312"/>
              </a:lnSpc>
              <a:spcBef>
                <a:spcPts val="0"/>
              </a:spcBef>
              <a:spcAft>
                <a:spcPts val="0"/>
              </a:spcAft>
              <a:buClr>
                <a:srgbClr val="000000"/>
              </a:buClr>
              <a:buSzPts val="1600"/>
              <a:buFont typeface="Arial"/>
              <a:buNone/>
            </a:pPr>
            <a:r>
              <a:rPr lang="en-US" sz="1600" b="0" i="0" u="sng" strike="noStrike" cap="none">
                <a:solidFill>
                  <a:srgbClr val="1154CC"/>
                </a:solidFill>
                <a:latin typeface="Gill Sans"/>
                <a:ea typeface="Gill Sans"/>
                <a:cs typeface="Gill Sans"/>
                <a:sym typeface="Gill Sans"/>
                <a:hlinkClick r:id="rId4">
                  <a:extLst>
                    <a:ext uri="{A12FA001-AC4F-418D-AE19-62706E023703}">
                      <ahyp:hlinkClr xmlns:ahyp="http://schemas.microsoft.com/office/drawing/2018/hyperlinkcolor" val="tx"/>
                    </a:ext>
                  </a:extLst>
                </a:hlinkClick>
              </a:rPr>
              <a:t>https://us06web.zoom.us/j/4107642605?pwd=MmVwREVMbFFYUzlCeWpJcFFZYWF5UT09&amp;omn=85973965350</a:t>
            </a:r>
            <a:endParaRPr sz="1600" b="0" i="0" u="none" strike="noStrike" cap="none">
              <a:solidFill>
                <a:srgbClr val="000000"/>
              </a:solidFill>
              <a:latin typeface="Gill Sans"/>
              <a:ea typeface="Gill Sans"/>
              <a:cs typeface="Gill Sans"/>
              <a:sym typeface="Gill Sans"/>
            </a:endParaRPr>
          </a:p>
        </p:txBody>
      </p:sp>
      <p:sp>
        <p:nvSpPr>
          <p:cNvPr id="999" name="Google Shape;999;p69"/>
          <p:cNvSpPr txBox="1"/>
          <p:nvPr/>
        </p:nvSpPr>
        <p:spPr>
          <a:xfrm>
            <a:off x="2714645" y="5554609"/>
            <a:ext cx="6762709" cy="234808"/>
          </a:xfrm>
          <a:prstGeom prst="rect">
            <a:avLst/>
          </a:prstGeom>
          <a:solidFill>
            <a:srgbClr val="FFFFFF"/>
          </a:solidFill>
          <a:ln>
            <a:noFill/>
          </a:ln>
        </p:spPr>
        <p:txBody>
          <a:bodyPr spcFirstLastPara="1" wrap="square" lIns="0" tIns="0" rIns="0" bIns="0" anchor="t" anchorCtr="0">
            <a:spAutoFit/>
          </a:bodyPr>
          <a:lstStyle/>
          <a:p>
            <a:pPr marL="0" marR="0" lvl="0" indent="0" algn="l" rtl="0">
              <a:lnSpc>
                <a:spcPct val="109285"/>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For </a:t>
            </a:r>
            <a:r>
              <a:rPr lang="en-US" sz="1400" b="1" i="0" u="sng" strike="noStrike" cap="none">
                <a:solidFill>
                  <a:schemeClr val="dk2"/>
                </a:solidFill>
                <a:latin typeface="Arial"/>
                <a:ea typeface="Arial"/>
                <a:cs typeface="Arial"/>
                <a:sym typeface="Arial"/>
              </a:rPr>
              <a:t>Meeting ID</a:t>
            </a:r>
            <a:r>
              <a:rPr lang="en-US" sz="1400" b="1" i="0" u="none" strike="noStrike" cap="none">
                <a:solidFill>
                  <a:schemeClr val="dk2"/>
                </a:solidFill>
                <a:latin typeface="Arial"/>
                <a:ea typeface="Arial"/>
                <a:cs typeface="Arial"/>
                <a:sym typeface="Arial"/>
              </a:rPr>
              <a:t> </a:t>
            </a:r>
            <a:r>
              <a:rPr lang="en-US" sz="1400" b="0" i="0" u="none" strike="noStrike" cap="none">
                <a:solidFill>
                  <a:schemeClr val="dk2"/>
                </a:solidFill>
                <a:latin typeface="Arial"/>
                <a:ea typeface="Arial"/>
                <a:cs typeface="Arial"/>
                <a:sym typeface="Arial"/>
              </a:rPr>
              <a:t>and </a:t>
            </a:r>
            <a:r>
              <a:rPr lang="en-US" sz="1400" b="1" i="0" u="sng" strike="noStrike" cap="none">
                <a:solidFill>
                  <a:schemeClr val="dk2"/>
                </a:solidFill>
                <a:latin typeface="Arial"/>
                <a:ea typeface="Arial"/>
                <a:cs typeface="Arial"/>
                <a:sym typeface="Arial"/>
              </a:rPr>
              <a:t>Passcode</a:t>
            </a:r>
            <a:r>
              <a:rPr lang="en-US" sz="1400" b="0" i="0" u="none" strike="noStrike" cap="none">
                <a:solidFill>
                  <a:schemeClr val="dk2"/>
                </a:solidFill>
                <a:latin typeface="Arial"/>
                <a:ea typeface="Arial"/>
                <a:cs typeface="Arial"/>
                <a:sym typeface="Arial"/>
              </a:rPr>
              <a:t> please contact Curtis Wills: </a:t>
            </a:r>
            <a:r>
              <a:rPr lang="en-US" sz="1400" b="0" i="0" u="sng" strike="noStrike" cap="none">
                <a:solidFill>
                  <a:schemeClr val="dk2"/>
                </a:solidFill>
                <a:latin typeface="Arial"/>
                <a:ea typeface="Arial"/>
                <a:cs typeface="Arial"/>
                <a:sym typeface="Arial"/>
                <a:hlinkClick r:id="rId5">
                  <a:extLst>
                    <a:ext uri="{A12FA001-AC4F-418D-AE19-62706E023703}">
                      <ahyp:hlinkClr xmlns:ahyp="http://schemas.microsoft.com/office/drawing/2018/hyperlinkcolor" val="tx"/>
                    </a:ext>
                  </a:extLst>
                </a:hlinkClick>
              </a:rPr>
              <a:t>curtis.wills@maryland.gov</a:t>
            </a:r>
            <a:endParaRPr sz="1400" b="0" i="0" u="none" strike="noStrike" cap="none">
              <a:solidFill>
                <a:schemeClr val="dk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g3e861c205ff_1_12"/>
          <p:cNvSpPr txBox="1">
            <a:spLocks noGrp="1"/>
          </p:cNvSpPr>
          <p:nvPr>
            <p:ph type="title"/>
          </p:nvPr>
        </p:nvSpPr>
        <p:spPr>
          <a:xfrm>
            <a:off x="2929257" y="2356275"/>
            <a:ext cx="8538900" cy="506100"/>
          </a:xfrm>
          <a:prstGeom prst="rect">
            <a:avLst/>
          </a:prstGeom>
          <a:noFill/>
          <a:ln>
            <a:noFill/>
          </a:ln>
        </p:spPr>
        <p:txBody>
          <a:bodyPr spcFirstLastPara="1" wrap="square" lIns="0" tIns="13325" rIns="0" bIns="0" anchor="t" anchorCtr="0">
            <a:spAutoFit/>
          </a:bodyPr>
          <a:lstStyle/>
          <a:p>
            <a:pPr marL="12700" lvl="0" indent="0" algn="r" rtl="0">
              <a:lnSpc>
                <a:spcPct val="100000"/>
              </a:lnSpc>
              <a:spcBef>
                <a:spcPts val="0"/>
              </a:spcBef>
              <a:spcAft>
                <a:spcPts val="0"/>
              </a:spcAft>
              <a:buSzPts val="1400"/>
              <a:buNone/>
            </a:pPr>
            <a:r>
              <a:rPr lang="en-US" sz="3200"/>
              <a:t>Appendix 1: Supplemental Data Update</a:t>
            </a:r>
            <a:endParaRPr sz="3200"/>
          </a:p>
        </p:txBody>
      </p:sp>
      <p:sp>
        <p:nvSpPr>
          <p:cNvPr id="1005" name="Google Shape;1005;g3e861c205ff_1_12"/>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p7"/>
          <p:cNvSpPr txBox="1">
            <a:spLocks noGrp="1"/>
          </p:cNvSpPr>
          <p:nvPr>
            <p:ph type="body" idx="1"/>
          </p:nvPr>
        </p:nvSpPr>
        <p:spPr>
          <a:xfrm>
            <a:off x="838200" y="948753"/>
            <a:ext cx="10515600" cy="5561394"/>
          </a:xfrm>
          <a:prstGeom prst="rect">
            <a:avLst/>
          </a:prstGeom>
          <a:noFill/>
          <a:ln>
            <a:noFill/>
          </a:ln>
        </p:spPr>
        <p:txBody>
          <a:bodyPr spcFirstLastPara="1" wrap="square" lIns="91425" tIns="45700" rIns="91425" bIns="45700" anchor="t" anchorCtr="0">
            <a:normAutofit fontScale="92500" lnSpcReduction="20000"/>
          </a:bodyPr>
          <a:lstStyle/>
          <a:p>
            <a:pPr marL="101600" lvl="0" indent="0" algn="l" rtl="0">
              <a:lnSpc>
                <a:spcPct val="110000"/>
              </a:lnSpc>
              <a:spcBef>
                <a:spcPts val="0"/>
              </a:spcBef>
              <a:spcAft>
                <a:spcPts val="0"/>
              </a:spcAft>
              <a:buSzPct val="108108"/>
              <a:buNone/>
            </a:pPr>
            <a:r>
              <a:rPr lang="en-US" sz="2000" b="1"/>
              <a:t>Temporary Staffing Contracts</a:t>
            </a:r>
            <a:endParaRPr/>
          </a:p>
          <a:p>
            <a:pPr marL="457200" lvl="0" indent="-355600" algn="l" rtl="0">
              <a:lnSpc>
                <a:spcPct val="110000"/>
              </a:lnSpc>
              <a:spcBef>
                <a:spcPts val="1000"/>
              </a:spcBef>
              <a:spcAft>
                <a:spcPts val="0"/>
              </a:spcAft>
              <a:buClr>
                <a:schemeClr val="dk2"/>
              </a:buClr>
              <a:buSzPct val="100000"/>
              <a:buChar char="•"/>
            </a:pPr>
            <a:r>
              <a:rPr lang="en-US" sz="1800"/>
              <a:t>Request from the MD Joint Committee to submit a report on hospital and other regulated health facility contracts with agencies that provide temporary staffing</a:t>
            </a:r>
            <a:endParaRPr/>
          </a:p>
          <a:p>
            <a:pPr marL="914400" lvl="1" indent="-342900" algn="l" rtl="0">
              <a:lnSpc>
                <a:spcPct val="110000"/>
              </a:lnSpc>
              <a:spcBef>
                <a:spcPts val="500"/>
              </a:spcBef>
              <a:spcAft>
                <a:spcPts val="0"/>
              </a:spcAft>
              <a:buSzPct val="121622"/>
              <a:buChar char="•"/>
            </a:pPr>
            <a:r>
              <a:rPr lang="en-US" sz="1600"/>
              <a:t>Aggregate number of contracts for temporary staffing</a:t>
            </a:r>
            <a:endParaRPr/>
          </a:p>
          <a:p>
            <a:pPr marL="914400" lvl="1" indent="-342900" algn="l" rtl="0">
              <a:lnSpc>
                <a:spcPct val="110000"/>
              </a:lnSpc>
              <a:spcBef>
                <a:spcPts val="500"/>
              </a:spcBef>
              <a:spcAft>
                <a:spcPts val="0"/>
              </a:spcAft>
              <a:buSzPct val="121622"/>
              <a:buChar char="•"/>
            </a:pPr>
            <a:r>
              <a:rPr lang="en-US" sz="1600"/>
              <a:t>Actual expenditures for these contracts</a:t>
            </a:r>
            <a:endParaRPr/>
          </a:p>
          <a:p>
            <a:pPr marL="914400" lvl="1" indent="-342900" algn="l" rtl="0">
              <a:lnSpc>
                <a:spcPct val="110000"/>
              </a:lnSpc>
              <a:spcBef>
                <a:spcPts val="500"/>
              </a:spcBef>
              <a:spcAft>
                <a:spcPts val="0"/>
              </a:spcAft>
              <a:buSzPct val="121622"/>
              <a:buChar char="•"/>
            </a:pPr>
            <a:r>
              <a:rPr lang="en-US" sz="1600"/>
              <a:t>Description of the position types most staffed through these contracts</a:t>
            </a:r>
            <a:endParaRPr/>
          </a:p>
          <a:p>
            <a:pPr marL="457200" lvl="0" indent="-355600" algn="l" rtl="0">
              <a:lnSpc>
                <a:spcPct val="110000"/>
              </a:lnSpc>
              <a:spcBef>
                <a:spcPts val="1000"/>
              </a:spcBef>
              <a:spcAft>
                <a:spcPts val="0"/>
              </a:spcAft>
              <a:buClr>
                <a:schemeClr val="dk2"/>
              </a:buClr>
              <a:buSzPct val="100000"/>
              <a:buChar char="•"/>
            </a:pPr>
            <a:r>
              <a:rPr lang="en-US" sz="1800"/>
              <a:t>Working with MHA and the Department of Labor to define labor categories and develop data collection template</a:t>
            </a:r>
            <a:endParaRPr/>
          </a:p>
          <a:p>
            <a:pPr marL="457200" lvl="0" indent="-355600" algn="l" rtl="0">
              <a:lnSpc>
                <a:spcPct val="110000"/>
              </a:lnSpc>
              <a:spcBef>
                <a:spcPts val="1000"/>
              </a:spcBef>
              <a:spcAft>
                <a:spcPts val="0"/>
              </a:spcAft>
              <a:buClr>
                <a:schemeClr val="dk2"/>
              </a:buClr>
              <a:buSzPct val="100000"/>
              <a:buChar char="•"/>
            </a:pPr>
            <a:r>
              <a:rPr lang="en-US" sz="1800"/>
              <a:t>Instructions and template to be circulated in the coming months</a:t>
            </a:r>
            <a:endParaRPr/>
          </a:p>
          <a:p>
            <a:pPr marL="101600" lvl="0" indent="0" algn="l" rtl="0">
              <a:lnSpc>
                <a:spcPct val="110000"/>
              </a:lnSpc>
              <a:spcBef>
                <a:spcPts val="1000"/>
              </a:spcBef>
              <a:spcAft>
                <a:spcPts val="0"/>
              </a:spcAft>
              <a:buSzPct val="108108"/>
              <a:buNone/>
            </a:pPr>
            <a:r>
              <a:rPr lang="en-US" sz="2000" b="1"/>
              <a:t>Primary Care Investment</a:t>
            </a:r>
            <a:endParaRPr/>
          </a:p>
          <a:p>
            <a:pPr marL="457200" lvl="0" indent="-355600" algn="l" rtl="0">
              <a:lnSpc>
                <a:spcPct val="110000"/>
              </a:lnSpc>
              <a:spcBef>
                <a:spcPts val="1000"/>
              </a:spcBef>
              <a:spcAft>
                <a:spcPts val="0"/>
              </a:spcAft>
              <a:buClr>
                <a:schemeClr val="dk2"/>
              </a:buClr>
              <a:buSzPct val="100000"/>
              <a:buChar char="•"/>
            </a:pPr>
            <a:r>
              <a:rPr lang="en-US" sz="1800"/>
              <a:t>Maryland Health Care Commission (MHCC) is requesting information on hospital health system investments in their primary care teams.</a:t>
            </a:r>
            <a:endParaRPr/>
          </a:p>
          <a:p>
            <a:pPr marL="914400" lvl="1" indent="-342900" algn="l" rtl="0">
              <a:lnSpc>
                <a:spcPct val="110000"/>
              </a:lnSpc>
              <a:spcBef>
                <a:spcPts val="500"/>
              </a:spcBef>
              <a:spcAft>
                <a:spcPts val="0"/>
              </a:spcAft>
              <a:buSzPct val="121622"/>
              <a:buChar char="•"/>
            </a:pPr>
            <a:r>
              <a:rPr lang="en-US" sz="1600"/>
              <a:t>Percentage of total payments (claims-based and non-claims based) allocated to primary care services</a:t>
            </a:r>
            <a:endParaRPr/>
          </a:p>
          <a:p>
            <a:pPr marL="914400" lvl="1" indent="-342900" algn="l" rtl="0">
              <a:lnSpc>
                <a:spcPct val="110000"/>
              </a:lnSpc>
              <a:spcBef>
                <a:spcPts val="500"/>
              </a:spcBef>
              <a:spcAft>
                <a:spcPts val="0"/>
              </a:spcAft>
              <a:buSzPct val="121622"/>
              <a:buChar char="•"/>
            </a:pPr>
            <a:r>
              <a:rPr lang="en-US" sz="1600"/>
              <a:t>The number of primary care sites included in hospital system</a:t>
            </a:r>
            <a:endParaRPr/>
          </a:p>
          <a:p>
            <a:pPr marL="914400" lvl="1" indent="-342900" algn="l" rtl="0">
              <a:lnSpc>
                <a:spcPct val="110000"/>
              </a:lnSpc>
              <a:spcBef>
                <a:spcPts val="500"/>
              </a:spcBef>
              <a:spcAft>
                <a:spcPts val="0"/>
              </a:spcAft>
              <a:buSzPct val="121622"/>
              <a:buChar char="•"/>
            </a:pPr>
            <a:r>
              <a:rPr lang="en-US" sz="1600"/>
              <a:t>Percentage of payments allocated for establishing, maintaining or expanding primary care services</a:t>
            </a:r>
            <a:endParaRPr/>
          </a:p>
          <a:p>
            <a:pPr marL="914400" lvl="1" indent="-342900" algn="l" rtl="0">
              <a:lnSpc>
                <a:spcPct val="110000"/>
              </a:lnSpc>
              <a:spcBef>
                <a:spcPts val="500"/>
              </a:spcBef>
              <a:spcAft>
                <a:spcPts val="0"/>
              </a:spcAft>
              <a:buSzPct val="121622"/>
              <a:buChar char="•"/>
            </a:pPr>
            <a:r>
              <a:rPr lang="en-US" sz="1600"/>
              <a:t>Participation in advanced payment models</a:t>
            </a:r>
            <a:endParaRPr/>
          </a:p>
          <a:p>
            <a:pPr marL="457200" lvl="0" indent="-355600" algn="l" rtl="0">
              <a:lnSpc>
                <a:spcPct val="110000"/>
              </a:lnSpc>
              <a:spcBef>
                <a:spcPts val="1000"/>
              </a:spcBef>
              <a:spcAft>
                <a:spcPts val="0"/>
              </a:spcAft>
              <a:buClr>
                <a:schemeClr val="dk2"/>
              </a:buClr>
              <a:buSzPct val="100000"/>
              <a:buChar char="•"/>
            </a:pPr>
            <a:r>
              <a:rPr lang="en-US" sz="1800"/>
              <a:t>Reporting will be at a system-level</a:t>
            </a:r>
            <a:endParaRPr/>
          </a:p>
          <a:p>
            <a:pPr marL="457200" lvl="0" indent="-355600" algn="l" rtl="0">
              <a:lnSpc>
                <a:spcPct val="110000"/>
              </a:lnSpc>
              <a:spcBef>
                <a:spcPts val="1000"/>
              </a:spcBef>
              <a:spcAft>
                <a:spcPts val="0"/>
              </a:spcAft>
              <a:buClr>
                <a:schemeClr val="dk2"/>
              </a:buClr>
              <a:buSzPct val="100000"/>
              <a:buChar char="•"/>
            </a:pPr>
            <a:r>
              <a:rPr lang="en-US" sz="1800"/>
              <a:t>Instructions and template to be circulated in the coming months</a:t>
            </a:r>
            <a:endParaRPr/>
          </a:p>
        </p:txBody>
      </p:sp>
      <p:sp>
        <p:nvSpPr>
          <p:cNvPr id="1011" name="Google Shape;1011;p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New Supplemental Data Collection for FY 2026</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Google Shape;1016;g3f8ca35c0c3_0_0"/>
          <p:cNvSpPr txBox="1">
            <a:spLocks noGrp="1"/>
          </p:cNvSpPr>
          <p:nvPr>
            <p:ph type="title"/>
          </p:nvPr>
        </p:nvSpPr>
        <p:spPr>
          <a:xfrm>
            <a:off x="1313575" y="2608475"/>
            <a:ext cx="10187100" cy="506100"/>
          </a:xfrm>
          <a:prstGeom prst="rect">
            <a:avLst/>
          </a:prstGeom>
          <a:noFill/>
          <a:ln>
            <a:noFill/>
          </a:ln>
        </p:spPr>
        <p:txBody>
          <a:bodyPr spcFirstLastPara="1" wrap="square" lIns="0" tIns="13325" rIns="0" bIns="0" anchor="t" anchorCtr="0">
            <a:spAutoFit/>
          </a:bodyPr>
          <a:lstStyle/>
          <a:p>
            <a:pPr marL="12700" lvl="0" indent="0" algn="r" rtl="0">
              <a:lnSpc>
                <a:spcPct val="100000"/>
              </a:lnSpc>
              <a:spcBef>
                <a:spcPts val="0"/>
              </a:spcBef>
              <a:spcAft>
                <a:spcPts val="0"/>
              </a:spcAft>
              <a:buSzPts val="1400"/>
              <a:buNone/>
            </a:pPr>
            <a:r>
              <a:rPr lang="en-US" sz="3200"/>
              <a:t>Appendix 2: Grouper for Case Mix Weights and Reports</a:t>
            </a:r>
            <a:endParaRPr sz="3200"/>
          </a:p>
        </p:txBody>
      </p:sp>
      <p:sp>
        <p:nvSpPr>
          <p:cNvPr id="1017" name="Google Shape;1017;g3f8ca35c0c3_0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sp>
        <p:nvSpPr>
          <p:cNvPr id="1022" name="Google Shape;1022;g34561b5d671_0_29"/>
          <p:cNvSpPr txBox="1">
            <a:spLocks noGrp="1"/>
          </p:cNvSpPr>
          <p:nvPr>
            <p:ph type="title"/>
          </p:nvPr>
        </p:nvSpPr>
        <p:spPr>
          <a:xfrm>
            <a:off x="852549" y="69580"/>
            <a:ext cx="10486800" cy="733500"/>
          </a:xfrm>
          <a:prstGeom prst="rect">
            <a:avLst/>
          </a:prstGeom>
          <a:noFill/>
          <a:ln>
            <a:noFill/>
          </a:ln>
        </p:spPr>
        <p:txBody>
          <a:bodyPr spcFirstLastPara="1" wrap="square" lIns="0" tIns="314825" rIns="0" bIns="0" anchor="t" anchorCtr="0">
            <a:spAutoFit/>
          </a:bodyPr>
          <a:lstStyle/>
          <a:p>
            <a:pPr marL="117475" lvl="0" indent="0" algn="l" rtl="0">
              <a:lnSpc>
                <a:spcPct val="100000"/>
              </a:lnSpc>
              <a:spcBef>
                <a:spcPts val="0"/>
              </a:spcBef>
              <a:spcAft>
                <a:spcPts val="0"/>
              </a:spcAft>
              <a:buSzPts val="1400"/>
              <a:buNone/>
            </a:pPr>
            <a:r>
              <a:rPr lang="en-US" sz="2700"/>
              <a:t>Grouper for Case Mix Weights and Reports</a:t>
            </a:r>
            <a:endParaRPr sz="2700">
              <a:latin typeface="Arial"/>
              <a:ea typeface="Arial"/>
              <a:cs typeface="Arial"/>
              <a:sym typeface="Arial"/>
            </a:endParaRPr>
          </a:p>
        </p:txBody>
      </p:sp>
      <p:graphicFrame>
        <p:nvGraphicFramePr>
          <p:cNvPr id="1023" name="Google Shape;1023;g34561b5d671_0_29"/>
          <p:cNvGraphicFramePr/>
          <p:nvPr/>
        </p:nvGraphicFramePr>
        <p:xfrm>
          <a:off x="1572396" y="1006375"/>
          <a:ext cx="3000000" cy="3000000"/>
        </p:xfrm>
        <a:graphic>
          <a:graphicData uri="http://schemas.openxmlformats.org/drawingml/2006/table">
            <a:tbl>
              <a:tblPr firstRow="1" bandRow="1">
                <a:noFill/>
                <a:tableStyleId>{91BA2186-3D90-43D8-ACB2-34B6D1F70699}</a:tableStyleId>
              </a:tblPr>
              <a:tblGrid>
                <a:gridCol w="3256275">
                  <a:extLst>
                    <a:ext uri="{9D8B030D-6E8A-4147-A177-3AD203B41FA5}">
                      <a16:colId xmlns:a16="http://schemas.microsoft.com/office/drawing/2014/main" val="20000"/>
                    </a:ext>
                  </a:extLst>
                </a:gridCol>
                <a:gridCol w="6173475">
                  <a:extLst>
                    <a:ext uri="{9D8B030D-6E8A-4147-A177-3AD203B41FA5}">
                      <a16:colId xmlns:a16="http://schemas.microsoft.com/office/drawing/2014/main" val="20001"/>
                    </a:ext>
                  </a:extLst>
                </a:gridCol>
              </a:tblGrid>
              <a:tr h="494675">
                <a:tc>
                  <a:txBody>
                    <a:bodyPr/>
                    <a:lstStyle/>
                    <a:p>
                      <a:pPr marL="937260" marR="0" lvl="0" indent="0" algn="l" rtl="0">
                        <a:lnSpc>
                          <a:spcPct val="100000"/>
                        </a:lnSpc>
                        <a:spcBef>
                          <a:spcPts val="0"/>
                        </a:spcBef>
                        <a:spcAft>
                          <a:spcPts val="0"/>
                        </a:spcAft>
                        <a:buClr>
                          <a:srgbClr val="000000"/>
                        </a:buClr>
                        <a:buSzPts val="2200"/>
                        <a:buFont typeface="Arial"/>
                        <a:buNone/>
                      </a:pPr>
                      <a:r>
                        <a:rPr lang="en-US" sz="2200" b="1" u="none" strike="noStrike" cap="none">
                          <a:solidFill>
                            <a:srgbClr val="003888"/>
                          </a:solidFill>
                          <a:latin typeface="Arial"/>
                          <a:ea typeface="Arial"/>
                          <a:cs typeface="Arial"/>
                          <a:sym typeface="Arial"/>
                        </a:rPr>
                        <a:t>Rate Year</a:t>
                      </a:r>
                      <a:endParaRPr sz="2200" u="none" strike="noStrike" cap="none">
                        <a:latin typeface="Arial"/>
                        <a:ea typeface="Arial"/>
                        <a:cs typeface="Arial"/>
                        <a:sym typeface="Arial"/>
                      </a:endParaRPr>
                    </a:p>
                  </a:txBody>
                  <a:tcPr marL="0" marR="0" marT="93975"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b="1" u="none" strike="noStrike" cap="none">
                          <a:solidFill>
                            <a:srgbClr val="003888"/>
                          </a:solidFill>
                          <a:latin typeface="Arial"/>
                          <a:ea typeface="Arial"/>
                          <a:cs typeface="Arial"/>
                          <a:sym typeface="Arial"/>
                        </a:rPr>
                        <a:t>RY 2028</a:t>
                      </a:r>
                      <a:endParaRPr sz="2200" u="none" strike="noStrike" cap="none">
                        <a:latin typeface="Arial"/>
                        <a:ea typeface="Arial"/>
                        <a:cs typeface="Arial"/>
                        <a:sym typeface="Arial"/>
                      </a:endParaRPr>
                    </a:p>
                  </a:txBody>
                  <a:tcPr marL="0" marR="0" marT="93975"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extLst>
                  <a:ext uri="{0D108BD9-81ED-4DB2-BD59-A6C34878D82A}">
                    <a16:rowId xmlns:a16="http://schemas.microsoft.com/office/drawing/2014/main" val="10000"/>
                  </a:ext>
                </a:extLst>
              </a:tr>
              <a:tr h="746750">
                <a:tc>
                  <a:txBody>
                    <a:bodyPr/>
                    <a:lstStyle/>
                    <a:p>
                      <a:pPr marL="37465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Solventum APR/EAPG</a:t>
                      </a:r>
                      <a:endParaRPr sz="2000" u="none" strike="noStrike" cap="none">
                        <a:latin typeface="Arial"/>
                        <a:ea typeface="Arial"/>
                        <a:cs typeface="Arial"/>
                        <a:sym typeface="Arial"/>
                      </a:endParaRPr>
                    </a:p>
                    <a:p>
                      <a:pPr marL="2040254"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Version*</a:t>
                      </a:r>
                      <a:endParaRPr sz="2000" u="none" strike="noStrike" cap="none">
                        <a:latin typeface="Arial"/>
                        <a:ea typeface="Arial"/>
                        <a:cs typeface="Arial"/>
                        <a:sym typeface="Arial"/>
                      </a:endParaRPr>
                    </a:p>
                  </a:txBody>
                  <a:tcPr marL="0" marR="0" marT="84450"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IP Weights: 43</a:t>
                      </a:r>
                      <a:endParaRPr sz="2000" b="1" u="none" strike="noStrike" cap="none">
                        <a:latin typeface="Arial"/>
                        <a:ea typeface="Arial"/>
                        <a:cs typeface="Arial"/>
                        <a:sym typeface="Arial"/>
                      </a:endParaRPr>
                    </a:p>
                    <a:p>
                      <a:pPr marL="9144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OP Weights: 4.0</a:t>
                      </a:r>
                      <a:endParaRPr sz="2000" u="none" strike="noStrike" cap="none">
                        <a:latin typeface="Arial"/>
                        <a:ea typeface="Arial"/>
                        <a:cs typeface="Arial"/>
                        <a:sym typeface="Arial"/>
                      </a:endParaRPr>
                    </a:p>
                  </a:txBody>
                  <a:tcPr marL="0" marR="0" marT="84450"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extLst>
                  <a:ext uri="{0D108BD9-81ED-4DB2-BD59-A6C34878D82A}">
                    <a16:rowId xmlns:a16="http://schemas.microsoft.com/office/drawing/2014/main" val="10001"/>
                  </a:ext>
                </a:extLst>
              </a:tr>
              <a:tr h="937250">
                <a:tc>
                  <a:txBody>
                    <a:bodyPr/>
                    <a:lstStyle/>
                    <a:p>
                      <a:pPr marL="560705" marR="175260" lvl="0" indent="-1905" algn="l"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Data Period Used for Weight Development</a:t>
                      </a:r>
                      <a:endParaRPr sz="2000" u="none" strike="noStrike" cap="none">
                        <a:latin typeface="Arial"/>
                        <a:ea typeface="Arial"/>
                        <a:cs typeface="Arial"/>
                        <a:sym typeface="Arial"/>
                      </a:endParaRPr>
                    </a:p>
                  </a:txBody>
                  <a:tcPr marL="0" marR="0" marT="179700"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IP: </a:t>
                      </a:r>
                      <a:r>
                        <a:rPr lang="en-US" sz="2000" u="none" strike="noStrike" cap="none">
                          <a:solidFill>
                            <a:srgbClr val="003888"/>
                          </a:solidFill>
                          <a:latin typeface="Arial"/>
                          <a:ea typeface="Arial"/>
                          <a:cs typeface="Arial"/>
                          <a:sym typeface="Arial"/>
                        </a:rPr>
                        <a:t>CY 2024 (12 Months)</a:t>
                      </a:r>
                      <a:endParaRPr sz="2000" u="none" strike="noStrike" cap="none">
                        <a:latin typeface="Arial"/>
                        <a:ea typeface="Arial"/>
                        <a:cs typeface="Arial"/>
                        <a:sym typeface="Arial"/>
                      </a:endParaRPr>
                    </a:p>
                    <a:p>
                      <a:pPr marL="9144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OP: </a:t>
                      </a:r>
                      <a:r>
                        <a:rPr lang="en-US" sz="2000" u="none" strike="noStrike" cap="none">
                          <a:solidFill>
                            <a:srgbClr val="003888"/>
                          </a:solidFill>
                          <a:latin typeface="Arial"/>
                          <a:ea typeface="Arial"/>
                          <a:cs typeface="Arial"/>
                          <a:sym typeface="Arial"/>
                        </a:rPr>
                        <a:t>CY 2024 and Q1 of CY 2025 (15 Months)</a:t>
                      </a:r>
                      <a:endParaRPr sz="2000" u="none" strike="noStrike" cap="none">
                        <a:latin typeface="Arial"/>
                        <a:ea typeface="Arial"/>
                        <a:cs typeface="Arial"/>
                        <a:sym typeface="Arial"/>
                      </a:endParaRPr>
                    </a:p>
                  </a:txBody>
                  <a:tcPr marL="0" marR="0" marT="179700"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extLst>
                  <a:ext uri="{0D108BD9-81ED-4DB2-BD59-A6C34878D82A}">
                    <a16:rowId xmlns:a16="http://schemas.microsoft.com/office/drawing/2014/main" val="10002"/>
                  </a:ext>
                </a:extLst>
              </a:tr>
              <a:tr h="525150">
                <a:tc>
                  <a:txBody>
                    <a:bodyPr/>
                    <a:lstStyle/>
                    <a:p>
                      <a:pPr marL="0" marR="175260" lvl="0" indent="0" algn="r"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Weight Release Date</a:t>
                      </a:r>
                      <a:endParaRPr sz="2000" u="none" strike="noStrike" cap="none">
                        <a:latin typeface="Arial"/>
                        <a:ea typeface="Arial"/>
                        <a:cs typeface="Arial"/>
                        <a:sym typeface="Arial"/>
                      </a:endParaRPr>
                    </a:p>
                  </a:txBody>
                  <a:tcPr marL="0" marR="0" marT="125725"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3887"/>
                          </a:solidFill>
                          <a:latin typeface="Arial"/>
                          <a:ea typeface="Arial"/>
                          <a:cs typeface="Arial"/>
                          <a:sym typeface="Arial"/>
                        </a:rPr>
                        <a:t>Second Quarter CY 2026</a:t>
                      </a:r>
                      <a:endParaRPr sz="2000" u="none" strike="noStrike" cap="none">
                        <a:latin typeface="Arial"/>
                        <a:ea typeface="Arial"/>
                        <a:cs typeface="Arial"/>
                        <a:sym typeface="Arial"/>
                      </a:endParaRPr>
                    </a:p>
                  </a:txBody>
                  <a:tcPr marL="0" marR="0" marT="125725"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extLst>
                  <a:ext uri="{0D108BD9-81ED-4DB2-BD59-A6C34878D82A}">
                    <a16:rowId xmlns:a16="http://schemas.microsoft.com/office/drawing/2014/main" val="10003"/>
                  </a:ext>
                </a:extLst>
              </a:tr>
              <a:tr h="784225">
                <a:tc>
                  <a:txBody>
                    <a:bodyPr/>
                    <a:lstStyle/>
                    <a:p>
                      <a:pPr marL="0" marR="175895" lvl="0" indent="0" algn="r" rtl="0">
                        <a:lnSpc>
                          <a:spcPct val="100000"/>
                        </a:lnSpc>
                        <a:spcBef>
                          <a:spcPts val="0"/>
                        </a:spcBef>
                        <a:spcAft>
                          <a:spcPts val="0"/>
                        </a:spcAft>
                        <a:buClr>
                          <a:srgbClr val="000000"/>
                        </a:buClr>
                        <a:buSzPts val="2000"/>
                        <a:buFont typeface="Arial"/>
                        <a:buNone/>
                      </a:pPr>
                      <a:r>
                        <a:rPr lang="en-US" sz="2000" b="1" u="none" strike="noStrike" cap="none">
                          <a:solidFill>
                            <a:srgbClr val="003888"/>
                          </a:solidFill>
                          <a:latin typeface="Arial"/>
                          <a:ea typeface="Arial"/>
                          <a:cs typeface="Arial"/>
                          <a:sym typeface="Arial"/>
                        </a:rPr>
                        <a:t>Policies Applicable To</a:t>
                      </a:r>
                      <a:endParaRPr sz="2000" u="none" strike="noStrike" cap="none">
                        <a:latin typeface="Arial"/>
                        <a:ea typeface="Arial"/>
                        <a:cs typeface="Arial"/>
                        <a:sym typeface="Arial"/>
                      </a:endParaRPr>
                    </a:p>
                  </a:txBody>
                  <a:tcPr marL="0" marR="0" marT="255275" marB="0">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tc>
                  <a:txBody>
                    <a:bodyPr/>
                    <a:lstStyle/>
                    <a:p>
                      <a:pPr marL="91440" marR="2642870" lvl="0" indent="0" algn="l" rtl="0">
                        <a:lnSpc>
                          <a:spcPct val="100000"/>
                        </a:lnSpc>
                        <a:spcBef>
                          <a:spcPts val="0"/>
                        </a:spcBef>
                        <a:spcAft>
                          <a:spcPts val="0"/>
                        </a:spcAft>
                        <a:buClr>
                          <a:srgbClr val="000000"/>
                        </a:buClr>
                        <a:buSzPts val="2000"/>
                        <a:buFont typeface="Arial"/>
                        <a:buNone/>
                      </a:pPr>
                      <a:r>
                        <a:rPr lang="en-US" sz="1900" u="none" strike="noStrike" cap="none">
                          <a:solidFill>
                            <a:srgbClr val="003888"/>
                          </a:solidFill>
                          <a:latin typeface="Arial"/>
                          <a:ea typeface="Arial"/>
                          <a:cs typeface="Arial"/>
                          <a:sym typeface="Arial"/>
                        </a:rPr>
                        <a:t>CY 2026 6-Month Marketshift</a:t>
                      </a:r>
                      <a:r>
                        <a:rPr lang="en-US" sz="2000" u="none" strike="noStrike" cap="none">
                          <a:solidFill>
                            <a:srgbClr val="003888"/>
                          </a:solidFill>
                          <a:latin typeface="Arial"/>
                          <a:ea typeface="Arial"/>
                          <a:cs typeface="Arial"/>
                          <a:sym typeface="Arial"/>
                        </a:rPr>
                        <a:t> </a:t>
                      </a:r>
                      <a:endParaRPr sz="2000" u="none" strike="noStrike" cap="none">
                        <a:latin typeface="Arial"/>
                        <a:ea typeface="Arial"/>
                        <a:cs typeface="Arial"/>
                        <a:sym typeface="Arial"/>
                      </a:endParaRPr>
                    </a:p>
                  </a:txBody>
                  <a:tcPr marL="0" marR="0" marT="102875" marB="0" anchor="ctr">
                    <a:lnL w="12700" cap="flat" cmpd="sng">
                      <a:solidFill>
                        <a:srgbClr val="003888"/>
                      </a:solidFill>
                      <a:prstDash val="solid"/>
                      <a:round/>
                      <a:headEnd type="none" w="sm" len="sm"/>
                      <a:tailEnd type="none" w="sm" len="sm"/>
                    </a:lnL>
                    <a:lnR w="12700" cap="flat" cmpd="sng">
                      <a:solidFill>
                        <a:srgbClr val="003888"/>
                      </a:solidFill>
                      <a:prstDash val="solid"/>
                      <a:round/>
                      <a:headEnd type="none" w="sm" len="sm"/>
                      <a:tailEnd type="none" w="sm" len="sm"/>
                    </a:lnR>
                    <a:lnT w="12700" cap="flat" cmpd="sng">
                      <a:solidFill>
                        <a:srgbClr val="003888"/>
                      </a:solidFill>
                      <a:prstDash val="solid"/>
                      <a:round/>
                      <a:headEnd type="none" w="sm" len="sm"/>
                      <a:tailEnd type="none" w="sm" len="sm"/>
                    </a:lnT>
                    <a:lnB w="12700" cap="flat" cmpd="sng">
                      <a:solidFill>
                        <a:srgbClr val="003888"/>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024" name="Google Shape;1024;g34561b5d671_0_29"/>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35</a:t>
            </a:fld>
            <a:endParaRPr/>
          </a:p>
        </p:txBody>
      </p:sp>
      <p:sp>
        <p:nvSpPr>
          <p:cNvPr id="1025" name="Google Shape;1025;g34561b5d671_0_29"/>
          <p:cNvSpPr txBox="1"/>
          <p:nvPr/>
        </p:nvSpPr>
        <p:spPr>
          <a:xfrm>
            <a:off x="852546" y="5985852"/>
            <a:ext cx="10149600" cy="2898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3888"/>
                </a:solidFill>
                <a:latin typeface="Arial"/>
                <a:ea typeface="Arial"/>
                <a:cs typeface="Arial"/>
                <a:sym typeface="Arial"/>
              </a:rPr>
              <a:t>*The Solventum</a:t>
            </a:r>
            <a:r>
              <a:rPr lang="en-US" sz="900" b="1" i="0" u="none" strike="noStrike" cap="none" baseline="30000">
                <a:solidFill>
                  <a:srgbClr val="003888"/>
                </a:solidFill>
                <a:latin typeface="Arial"/>
                <a:ea typeface="Arial"/>
                <a:cs typeface="Arial"/>
                <a:sym typeface="Arial"/>
              </a:rPr>
              <a:t>TM</a:t>
            </a:r>
            <a:r>
              <a:rPr lang="en-US" sz="900" b="1" i="0" u="none" strike="noStrike" cap="none">
                <a:solidFill>
                  <a:srgbClr val="003888"/>
                </a:solidFill>
                <a:latin typeface="Arial"/>
                <a:ea typeface="Arial"/>
                <a:cs typeface="Arial"/>
                <a:sym typeface="Arial"/>
              </a:rPr>
              <a:t> All Patient Refined DRG (APR DRG) Software and Solventum</a:t>
            </a:r>
            <a:r>
              <a:rPr lang="en-US" sz="900" b="1" i="0" u="none" strike="noStrike" cap="none" baseline="30000">
                <a:solidFill>
                  <a:srgbClr val="003888"/>
                </a:solidFill>
                <a:latin typeface="Arial"/>
                <a:ea typeface="Arial"/>
                <a:cs typeface="Arial"/>
                <a:sym typeface="Arial"/>
              </a:rPr>
              <a:t>TM</a:t>
            </a:r>
            <a:r>
              <a:rPr lang="en-US" sz="900" b="1" i="0" u="none" strike="noStrike" cap="none">
                <a:solidFill>
                  <a:srgbClr val="003888"/>
                </a:solidFill>
                <a:latin typeface="Arial"/>
                <a:ea typeface="Arial"/>
                <a:cs typeface="Arial"/>
                <a:sym typeface="Arial"/>
              </a:rPr>
              <a:t> Potentially Preventable Complications (PPC) Software are proprietary products of Solventum Health Information Systems.</a:t>
            </a:r>
            <a:endParaRPr sz="900" b="0" i="0" u="none" strike="noStrike" cap="none">
              <a:solidFill>
                <a:srgbClr val="000000"/>
              </a:solidFill>
              <a:latin typeface="Arial"/>
              <a:ea typeface="Arial"/>
              <a:cs typeface="Arial"/>
              <a:sym typeface="Arial"/>
            </a:endParaRPr>
          </a:p>
        </p:txBody>
      </p:sp>
      <p:sp>
        <p:nvSpPr>
          <p:cNvPr id="1026" name="Google Shape;1026;g34561b5d671_0_29"/>
          <p:cNvSpPr txBox="1"/>
          <p:nvPr/>
        </p:nvSpPr>
        <p:spPr>
          <a:xfrm>
            <a:off x="2569267" y="4697720"/>
            <a:ext cx="7053363" cy="103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For questions related to </a:t>
            </a:r>
            <a:r>
              <a:rPr lang="en-US" sz="1600" b="1" i="0" u="none" strike="noStrike" cap="none">
                <a:solidFill>
                  <a:srgbClr val="000000"/>
                </a:solidFill>
                <a:latin typeface="Arial"/>
                <a:ea typeface="Arial"/>
                <a:cs typeface="Arial"/>
                <a:sym typeface="Arial"/>
              </a:rPr>
              <a:t>Case Mix Weights </a:t>
            </a:r>
            <a:r>
              <a:rPr lang="en-US" sz="1600" b="0" i="0" u="none" strike="noStrike" cap="none">
                <a:solidFill>
                  <a:srgbClr val="000000"/>
                </a:solidFill>
                <a:latin typeface="Arial"/>
                <a:ea typeface="Arial"/>
                <a:cs typeface="Arial"/>
                <a:sym typeface="Arial"/>
              </a:rPr>
              <a:t>or</a:t>
            </a:r>
            <a:r>
              <a:rPr lang="en-US" sz="1600" b="1" i="0" u="none" strike="noStrike" cap="none">
                <a:solidFill>
                  <a:srgbClr val="000000"/>
                </a:solidFill>
                <a:latin typeface="Arial"/>
                <a:ea typeface="Arial"/>
                <a:cs typeface="Arial"/>
                <a:sym typeface="Arial"/>
              </a:rPr>
              <a:t> Market Shift</a:t>
            </a:r>
            <a:r>
              <a:rPr lang="en-US" sz="1600" b="0" i="0" u="none" strike="noStrike" cap="none">
                <a:solidFill>
                  <a:srgbClr val="000000"/>
                </a:solidFill>
                <a:latin typeface="Arial"/>
                <a:ea typeface="Arial"/>
                <a:cs typeface="Arial"/>
                <a:sym typeface="Arial"/>
              </a:rPr>
              <a:t>, please email:</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Nduka Udom (</a:t>
            </a:r>
            <a:r>
              <a:rPr lang="en-US" sz="16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nduka.udom@maryland.gov</a:t>
            </a:r>
            <a:r>
              <a:rPr lang="en-US" sz="1600" b="0" i="0" u="none" strike="noStrike" cap="none">
                <a:solidFill>
                  <a:srgbClr val="000000"/>
                </a:solidFill>
                <a:latin typeface="Arial"/>
                <a:ea typeface="Arial"/>
                <a:cs typeface="Arial"/>
                <a:sym typeface="Arial"/>
              </a:rPr>
              <a:t>) (case mix weights)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80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Denise Johnson (</a:t>
            </a:r>
            <a:r>
              <a:rPr lang="en-US" sz="16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denise.johnson@maryland.gov</a:t>
            </a:r>
            <a:r>
              <a:rPr lang="en-US" sz="1600" b="0" i="0" u="none" strike="noStrike" cap="none">
                <a:solidFill>
                  <a:srgbClr val="000000"/>
                </a:solidFill>
                <a:latin typeface="Arial"/>
                <a:ea typeface="Arial"/>
                <a:cs typeface="Arial"/>
                <a:sym typeface="Arial"/>
              </a:rPr>
              <a:t>) (market shift reports)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28"/>
          <p:cNvSpPr txBox="1">
            <a:spLocks noGrp="1"/>
          </p:cNvSpPr>
          <p:nvPr>
            <p:ph type="title"/>
          </p:nvPr>
        </p:nvSpPr>
        <p:spPr>
          <a:xfrm>
            <a:off x="2929257" y="2356275"/>
            <a:ext cx="8538900" cy="506100"/>
          </a:xfrm>
          <a:prstGeom prst="rect">
            <a:avLst/>
          </a:prstGeom>
          <a:noFill/>
          <a:ln>
            <a:noFill/>
          </a:ln>
        </p:spPr>
        <p:txBody>
          <a:bodyPr spcFirstLastPara="1" wrap="square" lIns="0" tIns="13325" rIns="0" bIns="0" anchor="t" anchorCtr="0">
            <a:spAutoFit/>
          </a:bodyPr>
          <a:lstStyle/>
          <a:p>
            <a:pPr marL="12700" lvl="0" indent="0" algn="r" rtl="0">
              <a:lnSpc>
                <a:spcPct val="100000"/>
              </a:lnSpc>
              <a:spcBef>
                <a:spcPts val="0"/>
              </a:spcBef>
              <a:spcAft>
                <a:spcPts val="0"/>
              </a:spcAft>
              <a:buSzPts val="1400"/>
              <a:buNone/>
            </a:pPr>
            <a:r>
              <a:rPr lang="en-US" sz="3200"/>
              <a:t>Appendix 3: Audit and Integrity Update</a:t>
            </a:r>
            <a:endParaRPr sz="3200"/>
          </a:p>
        </p:txBody>
      </p:sp>
      <p:sp>
        <p:nvSpPr>
          <p:cNvPr id="1032" name="Google Shape;1032;p28"/>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g3cdb3cff9e4_0_0"/>
          <p:cNvSpPr txBox="1">
            <a:spLocks noGrp="1"/>
          </p:cNvSpPr>
          <p:nvPr>
            <p:ph type="body" idx="1"/>
          </p:nvPr>
        </p:nvSpPr>
        <p:spPr>
          <a:xfrm>
            <a:off x="838200" y="993965"/>
            <a:ext cx="10515600" cy="5079900"/>
          </a:xfrm>
          <a:prstGeom prst="rect">
            <a:avLst/>
          </a:prstGeom>
          <a:noFill/>
          <a:ln>
            <a:noFill/>
          </a:ln>
        </p:spPr>
        <p:txBody>
          <a:bodyPr spcFirstLastPara="1" wrap="square" lIns="91425" tIns="45700" rIns="91425" bIns="45700" anchor="t" anchorCtr="0">
            <a:noAutofit/>
          </a:bodyPr>
          <a:lstStyle/>
          <a:p>
            <a:pPr marL="488950" lvl="0" indent="-342900" algn="l" rtl="0">
              <a:lnSpc>
                <a:spcPct val="104000"/>
              </a:lnSpc>
              <a:spcBef>
                <a:spcPts val="1100"/>
              </a:spcBef>
              <a:spcAft>
                <a:spcPts val="0"/>
              </a:spcAft>
              <a:buClr>
                <a:schemeClr val="dk2"/>
              </a:buClr>
              <a:buSzPts val="2000"/>
              <a:buFont typeface="Arial"/>
              <a:buChar char="•"/>
            </a:pPr>
            <a:r>
              <a:rPr lang="en-US" sz="2000"/>
              <a:t>The Audit and Integrity team is finalizing updates to the following sections of Accounting &amp; Budget Manual:</a:t>
            </a:r>
            <a:endParaRPr sz="2000"/>
          </a:p>
          <a:p>
            <a:pPr marL="914400" lvl="1" indent="-355600" algn="l" rtl="0">
              <a:lnSpc>
                <a:spcPct val="104000"/>
              </a:lnSpc>
              <a:spcBef>
                <a:spcPts val="1100"/>
              </a:spcBef>
              <a:spcAft>
                <a:spcPts val="0"/>
              </a:spcAft>
              <a:buSzPts val="2000"/>
              <a:buChar char="•"/>
            </a:pPr>
            <a:r>
              <a:rPr lang="en-US" sz="2000"/>
              <a:t>Section 200 - Chart of Accounts</a:t>
            </a:r>
            <a:endParaRPr sz="2000"/>
          </a:p>
          <a:p>
            <a:pPr marL="914400" lvl="1" indent="-355600" algn="l" rtl="0">
              <a:lnSpc>
                <a:spcPct val="104000"/>
              </a:lnSpc>
              <a:spcBef>
                <a:spcPts val="1100"/>
              </a:spcBef>
              <a:spcAft>
                <a:spcPts val="0"/>
              </a:spcAft>
              <a:buSzPts val="2000"/>
              <a:buChar char="•"/>
            </a:pPr>
            <a:r>
              <a:rPr lang="en-US" sz="2000"/>
              <a:t>Sections 400 - Reporting Requirements</a:t>
            </a:r>
            <a:endParaRPr sz="2000"/>
          </a:p>
          <a:p>
            <a:pPr marL="914400" lvl="1" indent="-355600" algn="l" rtl="0">
              <a:lnSpc>
                <a:spcPct val="104000"/>
              </a:lnSpc>
              <a:spcBef>
                <a:spcPts val="1100"/>
              </a:spcBef>
              <a:spcAft>
                <a:spcPts val="0"/>
              </a:spcAft>
              <a:buSzPts val="2000"/>
              <a:buChar char="•"/>
            </a:pPr>
            <a:r>
              <a:rPr lang="en-US" sz="2000"/>
              <a:t>Section 500 - Reporting Instructions</a:t>
            </a:r>
            <a:endParaRPr sz="2000"/>
          </a:p>
          <a:p>
            <a:pPr marL="914400" lvl="1" indent="-355600" algn="l" rtl="0">
              <a:lnSpc>
                <a:spcPct val="104000"/>
              </a:lnSpc>
              <a:spcBef>
                <a:spcPts val="1100"/>
              </a:spcBef>
              <a:spcAft>
                <a:spcPts val="0"/>
              </a:spcAft>
              <a:buSzPts val="2000"/>
              <a:buChar char="•"/>
            </a:pPr>
            <a:r>
              <a:rPr lang="en-US" sz="2000"/>
              <a:t>Section 700 (Appendix D) - Standard Unit of Measure</a:t>
            </a:r>
            <a:endParaRPr sz="2000"/>
          </a:p>
          <a:p>
            <a:pPr marL="914400" lvl="1" indent="-355600" algn="l" rtl="0">
              <a:lnSpc>
                <a:spcPct val="104000"/>
              </a:lnSpc>
              <a:spcBef>
                <a:spcPts val="1100"/>
              </a:spcBef>
              <a:spcAft>
                <a:spcPts val="0"/>
              </a:spcAft>
              <a:buSzPts val="2000"/>
              <a:buChar char="•"/>
            </a:pPr>
            <a:r>
              <a:rPr lang="en-US" sz="2000"/>
              <a:t>Appendix B - Hospital List</a:t>
            </a:r>
            <a:endParaRPr sz="2000"/>
          </a:p>
          <a:p>
            <a:pPr marL="488950" lvl="0" indent="-342900" algn="l" rtl="0">
              <a:lnSpc>
                <a:spcPct val="104000"/>
              </a:lnSpc>
              <a:spcBef>
                <a:spcPts val="1100"/>
              </a:spcBef>
              <a:spcAft>
                <a:spcPts val="0"/>
              </a:spcAft>
              <a:buClr>
                <a:schemeClr val="dk2"/>
              </a:buClr>
              <a:buSzPts val="2000"/>
              <a:buFont typeface="Arial"/>
              <a:buChar char="•"/>
            </a:pPr>
            <a:r>
              <a:rPr lang="en-US" sz="2000"/>
              <a:t>The draft revisions will be presented at the July 22, 2026, Public Commission Meeting</a:t>
            </a:r>
            <a:endParaRPr/>
          </a:p>
          <a:p>
            <a:pPr marL="101600" lvl="0" indent="0" algn="l" rtl="0">
              <a:lnSpc>
                <a:spcPct val="114000"/>
              </a:lnSpc>
              <a:spcBef>
                <a:spcPts val="1000"/>
              </a:spcBef>
              <a:spcAft>
                <a:spcPts val="0"/>
              </a:spcAft>
              <a:buSzPts val="2000"/>
              <a:buNone/>
            </a:pPr>
            <a:r>
              <a:rPr lang="en-US" sz="2000"/>
              <a:t>If you have any questions or concerns about these changes, please contact </a:t>
            </a:r>
            <a:r>
              <a:rPr lang="en-US" sz="2000" u="sng">
                <a:solidFill>
                  <a:schemeClr val="hlink"/>
                </a:solidFill>
                <a:hlinkClick r:id="rId3"/>
              </a:rPr>
              <a:t>Wayne.Nelms2@maryland.gov</a:t>
            </a:r>
            <a:r>
              <a:rPr lang="en-US" sz="2000"/>
              <a:t> </a:t>
            </a:r>
            <a:endParaRPr sz="2000"/>
          </a:p>
        </p:txBody>
      </p:sp>
      <p:sp>
        <p:nvSpPr>
          <p:cNvPr id="1039" name="Google Shape;1039;g3cdb3cff9e4_0_0"/>
          <p:cNvSpPr txBox="1">
            <a:spLocks noGrp="1"/>
          </p:cNvSpPr>
          <p:nvPr>
            <p:ph type="sldNum" idx="12"/>
          </p:nvPr>
        </p:nvSpPr>
        <p:spPr>
          <a:xfrm>
            <a:off x="15350067" y="8284632"/>
            <a:ext cx="770400" cy="486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37</a:t>
            </a:fld>
            <a:endParaRPr/>
          </a:p>
        </p:txBody>
      </p:sp>
      <p:sp>
        <p:nvSpPr>
          <p:cNvPr id="1040" name="Google Shape;1040;g3cdb3cff9e4_0_0"/>
          <p:cNvSpPr txBox="1">
            <a:spLocks noGrp="1"/>
          </p:cNvSpPr>
          <p:nvPr>
            <p:ph type="title"/>
          </p:nvPr>
        </p:nvSpPr>
        <p:spPr>
          <a:xfrm>
            <a:off x="971550" y="339365"/>
            <a:ext cx="14345400" cy="654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Accounting &amp; Budget Manual Update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p6"/>
          <p:cNvSpPr txBox="1">
            <a:spLocks noGrp="1"/>
          </p:cNvSpPr>
          <p:nvPr>
            <p:ph type="title"/>
          </p:nvPr>
        </p:nvSpPr>
        <p:spPr>
          <a:xfrm>
            <a:off x="6206026" y="1941250"/>
            <a:ext cx="5359800" cy="5061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Appendix 4: </a:t>
            </a: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Quality Update</a:t>
            </a:r>
            <a:endParaRPr sz="3200"/>
          </a:p>
        </p:txBody>
      </p:sp>
      <p:sp>
        <p:nvSpPr>
          <p:cNvPr id="1046" name="Google Shape;1046;p6"/>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g3aa206dcc66_0_0"/>
          <p:cNvSpPr txBox="1">
            <a:spLocks noGrp="1"/>
          </p:cNvSpPr>
          <p:nvPr>
            <p:ph type="body" idx="1"/>
          </p:nvPr>
        </p:nvSpPr>
        <p:spPr>
          <a:xfrm>
            <a:off x="726800" y="1134499"/>
            <a:ext cx="10240500" cy="4994451"/>
          </a:xfrm>
          <a:prstGeom prst="rect">
            <a:avLst/>
          </a:prstGeom>
          <a:noFill/>
          <a:ln>
            <a:noFill/>
          </a:ln>
        </p:spPr>
        <p:txBody>
          <a:bodyPr spcFirstLastPara="1" wrap="square" lIns="91425" tIns="45700" rIns="91425" bIns="45700" anchor="t" anchorCtr="0">
            <a:noAutofit/>
          </a:bodyPr>
          <a:lstStyle/>
          <a:p>
            <a:pPr marL="457200" lvl="0" indent="-339723" algn="l" rtl="0">
              <a:lnSpc>
                <a:spcPct val="114000"/>
              </a:lnSpc>
              <a:spcBef>
                <a:spcPts val="1000"/>
              </a:spcBef>
              <a:spcAft>
                <a:spcPts val="0"/>
              </a:spcAft>
              <a:buSzPts val="2060"/>
              <a:buChar char="•"/>
            </a:pPr>
            <a:r>
              <a:rPr lang="en-US" sz="2060"/>
              <a:t>Maryland entered the AHEAD Model beginning 1/1/2026.</a:t>
            </a:r>
            <a:r>
              <a:rPr lang="en-US" sz="1595">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a:t>
            </a:r>
            <a:endParaRPr sz="1595"/>
          </a:p>
          <a:p>
            <a:pPr marL="457200" lvl="0" indent="-339723" algn="l" rtl="0">
              <a:lnSpc>
                <a:spcPct val="114000"/>
              </a:lnSpc>
              <a:spcBef>
                <a:spcPts val="1000"/>
              </a:spcBef>
              <a:spcAft>
                <a:spcPts val="0"/>
              </a:spcAft>
              <a:buSzPts val="2060"/>
              <a:buChar char="•"/>
            </a:pPr>
            <a:r>
              <a:rPr lang="en-US" sz="2060"/>
              <a:t>CMS will set </a:t>
            </a:r>
            <a:r>
              <a:rPr lang="en-US" sz="2060" b="1"/>
              <a:t>Medicare FFS global budgets</a:t>
            </a:r>
            <a:r>
              <a:rPr lang="en-US" sz="2060"/>
              <a:t> starting in 2028. </a:t>
            </a:r>
            <a:endParaRPr sz="2060"/>
          </a:p>
          <a:p>
            <a:pPr marL="914400" lvl="1" indent="-329882" algn="l" rtl="0">
              <a:lnSpc>
                <a:spcPct val="114000"/>
              </a:lnSpc>
              <a:spcBef>
                <a:spcPts val="1000"/>
              </a:spcBef>
              <a:spcAft>
                <a:spcPts val="0"/>
              </a:spcAft>
              <a:buSzPts val="1595"/>
              <a:buChar char="•"/>
            </a:pPr>
            <a:r>
              <a:rPr lang="en-US" sz="1595"/>
              <a:t>Performance Year 1 (2026) and PY2 (2027) will be a transition period where the State will continue to set all-payer Hospital Global Budgets.  </a:t>
            </a:r>
            <a:endParaRPr sz="1595"/>
          </a:p>
          <a:p>
            <a:pPr marL="914400" lvl="1" indent="-329882" algn="l" rtl="0">
              <a:lnSpc>
                <a:spcPct val="114000"/>
              </a:lnSpc>
              <a:spcBef>
                <a:spcPts val="1000"/>
              </a:spcBef>
              <a:spcAft>
                <a:spcPts val="0"/>
              </a:spcAft>
              <a:buSzPts val="1595"/>
              <a:buChar char="•"/>
            </a:pPr>
            <a:r>
              <a:rPr lang="en-US" sz="1595"/>
              <a:t>To smooth the transition, the State will be able to re-direct a portion of the total Medicare global budget amount between PY3 (2028) and PY5 (2030). </a:t>
            </a:r>
            <a:endParaRPr sz="1595"/>
          </a:p>
          <a:p>
            <a:pPr marL="457200" lvl="0" indent="-339723" algn="l" rtl="0">
              <a:lnSpc>
                <a:spcPct val="114000"/>
              </a:lnSpc>
              <a:spcBef>
                <a:spcPts val="1000"/>
              </a:spcBef>
              <a:spcAft>
                <a:spcPts val="0"/>
              </a:spcAft>
              <a:buSzPts val="2060"/>
              <a:buChar char="•"/>
            </a:pPr>
            <a:r>
              <a:rPr lang="en-US" sz="2060"/>
              <a:t>The State will continue to set </a:t>
            </a:r>
            <a:r>
              <a:rPr lang="en-US" sz="2060" b="1"/>
              <a:t>non-Medicare FFS state hospital global budgets (state HGB) </a:t>
            </a:r>
            <a:r>
              <a:rPr lang="en-US" sz="2060"/>
              <a:t>with quality adjustments.</a:t>
            </a:r>
            <a:endParaRPr sz="2060"/>
          </a:p>
          <a:p>
            <a:pPr marL="457200" lvl="0" indent="-339723" algn="l" rtl="0">
              <a:lnSpc>
                <a:spcPct val="114000"/>
              </a:lnSpc>
              <a:spcBef>
                <a:spcPts val="1000"/>
              </a:spcBef>
              <a:spcAft>
                <a:spcPts val="0"/>
              </a:spcAft>
              <a:buSzPts val="2060"/>
              <a:buChar char="•"/>
            </a:pPr>
            <a:r>
              <a:rPr lang="en-US" sz="2060"/>
              <a:t>Savings target of $460M in additional </a:t>
            </a:r>
            <a:r>
              <a:rPr lang="en-US" sz="2060" b="1"/>
              <a:t>Medicare FFS savings</a:t>
            </a:r>
            <a:r>
              <a:rPr lang="en-US" sz="2060"/>
              <a:t> must be achieved in PY1 (2026) – PY7 (2032), with no additional savings expected in the final three PYs (through 2035).</a:t>
            </a:r>
            <a:endParaRPr sz="2060"/>
          </a:p>
        </p:txBody>
      </p:sp>
      <p:sp>
        <p:nvSpPr>
          <p:cNvPr id="1052" name="Google Shape;1052;g3aa206dcc66_0_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39</a:t>
            </a:fld>
            <a:endParaRPr/>
          </a:p>
        </p:txBody>
      </p:sp>
      <p:sp>
        <p:nvSpPr>
          <p:cNvPr id="1053" name="Google Shape;1053;g3aa206dcc66_0_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AHEAD Updates</a:t>
            </a:r>
            <a:r>
              <a:rPr lang="en-US"/>
              <a:t> and Transition Timelines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grpSp>
        <p:nvGrpSpPr>
          <p:cNvPr id="1058" name="Google Shape;1058;g3e5e73cdfb3_0_244"/>
          <p:cNvGrpSpPr/>
          <p:nvPr/>
        </p:nvGrpSpPr>
        <p:grpSpPr>
          <a:xfrm>
            <a:off x="965176" y="1396965"/>
            <a:ext cx="10261243" cy="4317892"/>
            <a:chOff x="723900" y="1047750"/>
            <a:chExt cx="7696125" cy="3238500"/>
          </a:xfrm>
        </p:grpSpPr>
        <p:sp>
          <p:nvSpPr>
            <p:cNvPr id="1059" name="Google Shape;1059;g3e5e73cdfb3_0_244"/>
            <p:cNvSpPr/>
            <p:nvPr/>
          </p:nvSpPr>
          <p:spPr>
            <a:xfrm>
              <a:off x="723900" y="1047750"/>
              <a:ext cx="3762300" cy="3238500"/>
            </a:xfrm>
            <a:prstGeom prst="roundRect">
              <a:avLst>
                <a:gd name="adj" fmla="val 2941"/>
              </a:avLst>
            </a:prstGeom>
            <a:solidFill>
              <a:srgbClr val="F8FAFC"/>
            </a:solidFill>
            <a:ln w="127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g3e5e73cdfb3_0_244"/>
            <p:cNvSpPr/>
            <p:nvPr/>
          </p:nvSpPr>
          <p:spPr>
            <a:xfrm>
              <a:off x="4657725" y="1047750"/>
              <a:ext cx="3762300" cy="3238500"/>
            </a:xfrm>
            <a:prstGeom prst="roundRect">
              <a:avLst>
                <a:gd name="adj" fmla="val 2941"/>
              </a:avLst>
            </a:prstGeom>
            <a:solidFill>
              <a:srgbClr val="F8FAFC"/>
            </a:solidFill>
            <a:ln w="127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g3e5e73cdfb3_0_244"/>
            <p:cNvSpPr txBox="1"/>
            <p:nvPr/>
          </p:nvSpPr>
          <p:spPr>
            <a:xfrm>
              <a:off x="914400" y="1190625"/>
              <a:ext cx="3381300" cy="295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3889"/>
                  </a:solidFill>
                  <a:latin typeface="Arial"/>
                  <a:ea typeface="Arial"/>
                  <a:cs typeface="Arial"/>
                  <a:sym typeface="Arial"/>
                </a:rPr>
                <a:t>Medicare Fee-for-Service</a:t>
              </a:r>
              <a:endParaRPr sz="2100" b="1" i="0" u="none" strike="noStrike" cap="none">
                <a:solidFill>
                  <a:srgbClr val="003889"/>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500"/>
                <a:buFont typeface="Arial"/>
                <a:buNone/>
              </a:pPr>
              <a:r>
                <a:rPr lang="en-US" sz="1500" b="1" i="0" u="none" strike="noStrike" cap="none">
                  <a:solidFill>
                    <a:srgbClr val="0066CC"/>
                  </a:solidFill>
                  <a:latin typeface="Arial"/>
                  <a:ea typeface="Arial"/>
                  <a:cs typeface="Arial"/>
                  <a:sym typeface="Arial"/>
                </a:rPr>
                <a:t>CMS Quality Programs </a:t>
              </a:r>
              <a:endParaRPr sz="1500" b="1" i="0" u="none" strike="noStrike" cap="none">
                <a:solidFill>
                  <a:srgbClr val="0066CC"/>
                </a:solidFill>
                <a:latin typeface="Arial"/>
                <a:ea typeface="Arial"/>
                <a:cs typeface="Arial"/>
                <a:sym typeface="Arial"/>
              </a:endParaRPr>
            </a:p>
            <a:p>
              <a:pPr marL="609600" marR="0" lvl="0" indent="-393700" algn="l" rtl="0">
                <a:lnSpc>
                  <a:spcPct val="100000"/>
                </a:lnSpc>
                <a:spcBef>
                  <a:spcPts val="600"/>
                </a:spcBef>
                <a:spcAft>
                  <a:spcPts val="0"/>
                </a:spcAft>
                <a:buClr>
                  <a:srgbClr val="003889"/>
                </a:buClr>
                <a:buSzPts val="1400"/>
                <a:buFont typeface="Arial"/>
                <a:buChar char="●"/>
              </a:pPr>
              <a:r>
                <a:rPr lang="en-US" sz="1500" b="1" i="0" u="none" strike="noStrike" cap="none">
                  <a:solidFill>
                    <a:srgbClr val="003889"/>
                  </a:solidFill>
                  <a:latin typeface="Arial"/>
                  <a:ea typeface="Arial"/>
                  <a:cs typeface="Arial"/>
                  <a:sym typeface="Arial"/>
                </a:rPr>
                <a:t>Hospital Value Based Purchasing (HVBP)</a:t>
              </a:r>
              <a:endParaRPr sz="1500" b="1" i="0" u="none" strike="noStrike" cap="none">
                <a:solidFill>
                  <a:srgbClr val="003889"/>
                </a:solidFill>
                <a:latin typeface="Arial"/>
                <a:ea typeface="Arial"/>
                <a:cs typeface="Arial"/>
                <a:sym typeface="Arial"/>
              </a:endParaRPr>
            </a:p>
            <a:p>
              <a:pPr marL="609600" marR="0" lvl="0" indent="-393700" algn="l" rtl="0">
                <a:lnSpc>
                  <a:spcPct val="100000"/>
                </a:lnSpc>
                <a:spcBef>
                  <a:spcPts val="400"/>
                </a:spcBef>
                <a:spcAft>
                  <a:spcPts val="0"/>
                </a:spcAft>
                <a:buClr>
                  <a:srgbClr val="003889"/>
                </a:buClr>
                <a:buSzPts val="1400"/>
                <a:buFont typeface="Arial"/>
                <a:buChar char="●"/>
              </a:pPr>
              <a:r>
                <a:rPr lang="en-US" sz="1500" b="1" i="0" u="none" strike="noStrike" cap="none">
                  <a:solidFill>
                    <a:srgbClr val="003889"/>
                  </a:solidFill>
                  <a:latin typeface="Arial"/>
                  <a:ea typeface="Arial"/>
                  <a:cs typeface="Arial"/>
                  <a:sym typeface="Arial"/>
                </a:rPr>
                <a:t>Hospital Acquired Conditions Reduction</a:t>
              </a:r>
              <a:endParaRPr sz="1500" b="1" i="0" u="none" strike="noStrike" cap="none">
                <a:solidFill>
                  <a:srgbClr val="003889"/>
                </a:solidFill>
                <a:latin typeface="Arial"/>
                <a:ea typeface="Arial"/>
                <a:cs typeface="Arial"/>
                <a:sym typeface="Arial"/>
              </a:endParaRPr>
            </a:p>
            <a:p>
              <a:pPr marL="609600" marR="0" lvl="0" indent="-393700" algn="l" rtl="0">
                <a:lnSpc>
                  <a:spcPct val="100000"/>
                </a:lnSpc>
                <a:spcBef>
                  <a:spcPts val="400"/>
                </a:spcBef>
                <a:spcAft>
                  <a:spcPts val="0"/>
                </a:spcAft>
                <a:buClr>
                  <a:srgbClr val="003889"/>
                </a:buClr>
                <a:buSzPts val="1400"/>
                <a:buFont typeface="Arial"/>
                <a:buChar char="●"/>
              </a:pPr>
              <a:r>
                <a:rPr lang="en-US" sz="1500" b="1" i="0" u="none" strike="noStrike" cap="none">
                  <a:solidFill>
                    <a:srgbClr val="003889"/>
                  </a:solidFill>
                  <a:latin typeface="Arial"/>
                  <a:ea typeface="Arial"/>
                  <a:cs typeface="Arial"/>
                  <a:sym typeface="Arial"/>
                </a:rPr>
                <a:t>Hospital Readmission Reduction</a:t>
              </a:r>
              <a:endParaRPr sz="1400" b="0" i="0" u="none" strike="noStrike" cap="none">
                <a:solidFill>
                  <a:srgbClr val="003889"/>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500"/>
                <a:buFont typeface="Arial"/>
                <a:buNone/>
              </a:pPr>
              <a:endParaRPr sz="1500" b="1" i="0" u="none" strike="noStrike" cap="none">
                <a:solidFill>
                  <a:srgbClr val="0066CC"/>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500"/>
                <a:buFont typeface="Arial"/>
                <a:buNone/>
              </a:pPr>
              <a:r>
                <a:rPr lang="en-US" sz="1500" b="1" i="0" u="none" strike="noStrike" cap="none">
                  <a:solidFill>
                    <a:srgbClr val="0066CC"/>
                  </a:solidFill>
                  <a:latin typeface="Arial"/>
                  <a:ea typeface="Arial"/>
                  <a:cs typeface="Arial"/>
                  <a:sym typeface="Arial"/>
                </a:rPr>
                <a:t>AHEAD Specific Incentives</a:t>
              </a:r>
              <a:endParaRPr sz="1500" b="1" i="0" u="none" strike="noStrike" cap="none">
                <a:solidFill>
                  <a:srgbClr val="0066CC"/>
                </a:solidFill>
                <a:latin typeface="Arial"/>
                <a:ea typeface="Arial"/>
                <a:cs typeface="Arial"/>
                <a:sym typeface="Arial"/>
              </a:endParaRPr>
            </a:p>
            <a:p>
              <a:pPr marL="609600" marR="0" lvl="0" indent="-393700" algn="l" rtl="0">
                <a:lnSpc>
                  <a:spcPct val="100000"/>
                </a:lnSpc>
                <a:spcBef>
                  <a:spcPts val="600"/>
                </a:spcBef>
                <a:spcAft>
                  <a:spcPts val="0"/>
                </a:spcAft>
                <a:buClr>
                  <a:srgbClr val="003889"/>
                </a:buClr>
                <a:buSzPts val="1400"/>
                <a:buFont typeface="Arial"/>
                <a:buChar char="●"/>
              </a:pPr>
              <a:r>
                <a:rPr lang="en-US" sz="1400" b="1" i="0" u="none" strike="noStrike" cap="none">
                  <a:solidFill>
                    <a:srgbClr val="003889"/>
                  </a:solidFill>
                  <a:latin typeface="Arial"/>
                  <a:ea typeface="Arial"/>
                  <a:cs typeface="Arial"/>
                  <a:sym typeface="Arial"/>
                </a:rPr>
                <a:t>Effectiveness Adjustment:</a:t>
              </a:r>
              <a:r>
                <a:rPr lang="en-US" sz="1400" b="0" i="0" u="none" strike="noStrike" cap="none">
                  <a:solidFill>
                    <a:srgbClr val="003889"/>
                  </a:solidFill>
                  <a:latin typeface="Arial"/>
                  <a:ea typeface="Arial"/>
                  <a:cs typeface="Arial"/>
                  <a:sym typeface="Arial"/>
                </a:rPr>
                <a:t> Revenue linked to unplanned readmissions, ED visits, and avoidable admissions</a:t>
              </a:r>
              <a:endParaRPr sz="1400" b="0" i="0" u="none" strike="noStrike" cap="none">
                <a:solidFill>
                  <a:srgbClr val="003889"/>
                </a:solidFill>
                <a:latin typeface="Arial"/>
                <a:ea typeface="Arial"/>
                <a:cs typeface="Arial"/>
                <a:sym typeface="Arial"/>
              </a:endParaRPr>
            </a:p>
            <a:p>
              <a:pPr marL="609600" marR="0" lvl="0" indent="-393700" algn="l" rtl="0">
                <a:lnSpc>
                  <a:spcPct val="100000"/>
                </a:lnSpc>
                <a:spcBef>
                  <a:spcPts val="600"/>
                </a:spcBef>
                <a:spcAft>
                  <a:spcPts val="0"/>
                </a:spcAft>
                <a:buClr>
                  <a:srgbClr val="003889"/>
                </a:buClr>
                <a:buSzPts val="1400"/>
                <a:buFont typeface="Arial"/>
                <a:buChar char="●"/>
              </a:pPr>
              <a:r>
                <a:rPr lang="en-US" sz="1400" b="1" i="0" u="none" strike="noStrike" cap="none">
                  <a:solidFill>
                    <a:srgbClr val="003889"/>
                  </a:solidFill>
                  <a:latin typeface="Arial"/>
                  <a:ea typeface="Arial"/>
                  <a:cs typeface="Arial"/>
                  <a:sym typeface="Arial"/>
                </a:rPr>
                <a:t>Community Improvement Bonus:</a:t>
              </a:r>
              <a:r>
                <a:rPr lang="en-US" sz="1400" b="0" i="0" u="none" strike="noStrike" cap="none">
                  <a:solidFill>
                    <a:srgbClr val="003889"/>
                  </a:solidFill>
                  <a:latin typeface="Arial"/>
                  <a:ea typeface="Arial"/>
                  <a:cs typeface="Arial"/>
                  <a:sym typeface="Arial"/>
                </a:rPr>
                <a:t> Focus on hospital-wide readmissions and avoidable admissions</a:t>
              </a:r>
              <a:endParaRPr sz="1400" b="0" i="0" u="none" strike="noStrike" cap="none">
                <a:solidFill>
                  <a:srgbClr val="003889"/>
                </a:solidFill>
                <a:latin typeface="Arial"/>
                <a:ea typeface="Arial"/>
                <a:cs typeface="Arial"/>
                <a:sym typeface="Arial"/>
              </a:endParaRPr>
            </a:p>
          </p:txBody>
        </p:sp>
        <p:sp>
          <p:nvSpPr>
            <p:cNvPr id="1062" name="Google Shape;1062;g3e5e73cdfb3_0_244"/>
            <p:cNvSpPr txBox="1"/>
            <p:nvPr/>
          </p:nvSpPr>
          <p:spPr>
            <a:xfrm>
              <a:off x="4848225" y="1190625"/>
              <a:ext cx="3381300" cy="295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3889"/>
                  </a:solidFill>
                  <a:latin typeface="Arial"/>
                  <a:ea typeface="Arial"/>
                  <a:cs typeface="Arial"/>
                  <a:sym typeface="Arial"/>
                </a:rPr>
                <a:t>Other Payers</a:t>
              </a:r>
              <a:endParaRPr sz="2100" b="1" i="0" u="none" strike="noStrike" cap="none">
                <a:solidFill>
                  <a:srgbClr val="003889"/>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500"/>
                <a:buFont typeface="Arial"/>
                <a:buNone/>
              </a:pPr>
              <a:r>
                <a:rPr lang="en-US" sz="1500" b="0" i="0" u="none" strike="noStrike" cap="none">
                  <a:solidFill>
                    <a:srgbClr val="64748B"/>
                  </a:solidFill>
                  <a:latin typeface="Arial"/>
                  <a:ea typeface="Arial"/>
                  <a:cs typeface="Arial"/>
                  <a:sym typeface="Arial"/>
                </a:rPr>
                <a:t>Medicaid, Commercial, &amp; Medicare Advantage</a:t>
              </a:r>
              <a:endParaRPr sz="1500" b="0" i="0" u="none" strike="noStrike" cap="none">
                <a:solidFill>
                  <a:srgbClr val="64748B"/>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500"/>
                <a:buFont typeface="Arial"/>
                <a:buNone/>
              </a:pPr>
              <a:r>
                <a:rPr lang="en-US" sz="1500" b="1" i="0" u="none" strike="noStrike" cap="none">
                  <a:solidFill>
                    <a:srgbClr val="0066CC"/>
                  </a:solidFill>
                  <a:latin typeface="Arial"/>
                  <a:ea typeface="Arial"/>
                  <a:cs typeface="Arial"/>
                  <a:sym typeface="Arial"/>
                </a:rPr>
                <a:t>HSCRC Quality Programs</a:t>
              </a:r>
              <a:endParaRPr sz="1500" b="1" i="0" u="none" strike="noStrike" cap="none">
                <a:solidFill>
                  <a:srgbClr val="0066CC"/>
                </a:solidFill>
                <a:latin typeface="Arial"/>
                <a:ea typeface="Arial"/>
                <a:cs typeface="Arial"/>
                <a:sym typeface="Arial"/>
              </a:endParaRPr>
            </a:p>
            <a:p>
              <a:pPr marL="609600" marR="0" lvl="0" indent="-400050" algn="l" rtl="0">
                <a:lnSpc>
                  <a:spcPct val="100000"/>
                </a:lnSpc>
                <a:spcBef>
                  <a:spcPts val="800"/>
                </a:spcBef>
                <a:spcAft>
                  <a:spcPts val="0"/>
                </a:spcAft>
                <a:buClr>
                  <a:srgbClr val="003889"/>
                </a:buClr>
                <a:buSzPts val="1500"/>
                <a:buFont typeface="Arial"/>
                <a:buChar char="●"/>
              </a:pPr>
              <a:r>
                <a:rPr lang="en-US" sz="1500" b="1" i="0" u="none" strike="noStrike" cap="none">
                  <a:solidFill>
                    <a:srgbClr val="003889"/>
                  </a:solidFill>
                  <a:latin typeface="Arial"/>
                  <a:ea typeface="Arial"/>
                  <a:cs typeface="Arial"/>
                  <a:sym typeface="Arial"/>
                </a:rPr>
                <a:t>Quality Based Reimbursement</a:t>
              </a:r>
              <a:endParaRPr sz="1500" b="1" i="0" u="none" strike="noStrike" cap="none">
                <a:solidFill>
                  <a:srgbClr val="003889"/>
                </a:solidFill>
                <a:latin typeface="Arial"/>
                <a:ea typeface="Arial"/>
                <a:cs typeface="Arial"/>
                <a:sym typeface="Arial"/>
              </a:endParaRPr>
            </a:p>
            <a:p>
              <a:pPr marL="609600" marR="0" lvl="0" indent="-400050" algn="l" rtl="0">
                <a:lnSpc>
                  <a:spcPct val="100000"/>
                </a:lnSpc>
                <a:spcBef>
                  <a:spcPts val="1000"/>
                </a:spcBef>
                <a:spcAft>
                  <a:spcPts val="0"/>
                </a:spcAft>
                <a:buClr>
                  <a:srgbClr val="003889"/>
                </a:buClr>
                <a:buSzPts val="1500"/>
                <a:buFont typeface="Arial"/>
                <a:buChar char="●"/>
              </a:pPr>
              <a:r>
                <a:rPr lang="en-US" sz="1500" b="1" i="0" u="none" strike="noStrike" cap="none">
                  <a:solidFill>
                    <a:srgbClr val="003889"/>
                  </a:solidFill>
                  <a:latin typeface="Arial"/>
                  <a:ea typeface="Arial"/>
                  <a:cs typeface="Arial"/>
                  <a:sym typeface="Arial"/>
                </a:rPr>
                <a:t>Maryland Hospital Acquired Conditions Program</a:t>
              </a:r>
              <a:endParaRPr sz="1500" b="1" i="0" u="none" strike="noStrike" cap="none">
                <a:solidFill>
                  <a:srgbClr val="003889"/>
                </a:solidFill>
                <a:latin typeface="Arial"/>
                <a:ea typeface="Arial"/>
                <a:cs typeface="Arial"/>
                <a:sym typeface="Arial"/>
              </a:endParaRPr>
            </a:p>
            <a:p>
              <a:pPr marL="609600" marR="0" lvl="0" indent="-400050" algn="l" rtl="0">
                <a:lnSpc>
                  <a:spcPct val="100000"/>
                </a:lnSpc>
                <a:spcBef>
                  <a:spcPts val="1000"/>
                </a:spcBef>
                <a:spcAft>
                  <a:spcPts val="0"/>
                </a:spcAft>
                <a:buClr>
                  <a:srgbClr val="003889"/>
                </a:buClr>
                <a:buSzPts val="1500"/>
                <a:buFont typeface="Arial"/>
                <a:buChar char="●"/>
              </a:pPr>
              <a:r>
                <a:rPr lang="en-US" sz="1500" b="1" i="0" u="none" strike="noStrike" cap="none">
                  <a:solidFill>
                    <a:srgbClr val="003889"/>
                  </a:solidFill>
                  <a:latin typeface="Arial"/>
                  <a:ea typeface="Arial"/>
                  <a:cs typeface="Arial"/>
                  <a:sym typeface="Arial"/>
                </a:rPr>
                <a:t>Readmission Reduction Incentive Program</a:t>
              </a:r>
              <a:endParaRPr sz="1500" b="1" i="0" u="none" strike="noStrike" cap="none">
                <a:solidFill>
                  <a:srgbClr val="003889"/>
                </a:solidFill>
                <a:latin typeface="Arial"/>
                <a:ea typeface="Arial"/>
                <a:cs typeface="Arial"/>
                <a:sym typeface="Arial"/>
              </a:endParaRPr>
            </a:p>
          </p:txBody>
        </p:sp>
      </p:grpSp>
      <p:sp>
        <p:nvSpPr>
          <p:cNvPr id="1063" name="Google Shape;1063;g3e5e73cdfb3_0_244"/>
          <p:cNvSpPr txBox="1">
            <a:spLocks noGrp="1"/>
          </p:cNvSpPr>
          <p:nvPr>
            <p:ph type="title"/>
          </p:nvPr>
        </p:nvSpPr>
        <p:spPr>
          <a:xfrm>
            <a:off x="972127" y="347853"/>
            <a:ext cx="10515600" cy="600900"/>
          </a:xfrm>
          <a:prstGeom prst="rect">
            <a:avLst/>
          </a:prstGeom>
          <a:solidFill>
            <a:srgbClr val="000000">
              <a:alpha val="0"/>
            </a:srgbClr>
          </a:solidFill>
          <a:ln>
            <a:noFill/>
          </a:ln>
        </p:spPr>
        <p:txBody>
          <a:bodyPr spcFirstLastPara="1" wrap="square" lIns="91425" tIns="0" rIns="0" bIns="0" anchor="ctr" anchorCtr="0">
            <a:noAutofit/>
          </a:bodyPr>
          <a:lstStyle/>
          <a:p>
            <a:pPr marL="0" lvl="0" indent="0" algn="l" rtl="0">
              <a:lnSpc>
                <a:spcPct val="100000"/>
              </a:lnSpc>
              <a:spcBef>
                <a:spcPts val="0"/>
              </a:spcBef>
              <a:spcAft>
                <a:spcPts val="0"/>
              </a:spcAft>
              <a:buSzPts val="2800"/>
              <a:buNone/>
            </a:pPr>
            <a:r>
              <a:rPr lang="en-US">
                <a:solidFill>
                  <a:srgbClr val="003889"/>
                </a:solidFill>
              </a:rPr>
              <a:t>AHEAD </a:t>
            </a:r>
            <a:r>
              <a:rPr lang="en-US" i="0">
                <a:solidFill>
                  <a:srgbClr val="003889"/>
                </a:solidFill>
                <a:latin typeface="Arial"/>
                <a:ea typeface="Arial"/>
                <a:cs typeface="Arial"/>
                <a:sym typeface="Arial"/>
              </a:rPr>
              <a:t>Maryland Hospital Quality Incentives</a:t>
            </a:r>
            <a:endParaRPr i="0">
              <a:solidFill>
                <a:srgbClr val="003889"/>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68" name="Google Shape;1068;g3ed36135ff5_0_0"/>
          <p:cNvSpPr txBox="1">
            <a:spLocks noGrp="1"/>
          </p:cNvSpPr>
          <p:nvPr>
            <p:ph type="title"/>
          </p:nvPr>
        </p:nvSpPr>
        <p:spPr>
          <a:xfrm>
            <a:off x="926927" y="348119"/>
            <a:ext cx="10515600" cy="1013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RY 2028 Quality Program Timelines</a:t>
            </a:r>
            <a:endParaRPr/>
          </a:p>
        </p:txBody>
      </p:sp>
      <p:sp>
        <p:nvSpPr>
          <p:cNvPr id="1069" name="Google Shape;1069;g3ed36135ff5_0_0"/>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64653"/>
              </a:buClr>
              <a:buSzPts val="1600"/>
              <a:buFont typeface="Arial"/>
              <a:buNone/>
            </a:pPr>
            <a:fld id="{00000000-1234-1234-1234-123412341234}" type="slidenum">
              <a:rPr lang="en-US"/>
              <a:t>41</a:t>
            </a:fld>
            <a:endParaRPr/>
          </a:p>
        </p:txBody>
      </p:sp>
      <p:pic>
        <p:nvPicPr>
          <p:cNvPr id="1070" name="Google Shape;1070;g3ed36135ff5_0_0"/>
          <p:cNvPicPr preferRelativeResize="0"/>
          <p:nvPr/>
        </p:nvPicPr>
        <p:blipFill rotWithShape="1">
          <a:blip r:embed="rId3">
            <a:alphaModFix/>
          </a:blip>
          <a:srcRect/>
          <a:stretch/>
        </p:blipFill>
        <p:spPr>
          <a:xfrm>
            <a:off x="480800" y="929219"/>
            <a:ext cx="11106152" cy="5225473"/>
          </a:xfrm>
          <a:prstGeom prst="rect">
            <a:avLst/>
          </a:prstGeom>
          <a:noFill/>
          <a:ln w="25400" cap="flat" cmpd="sng">
            <a:solidFill>
              <a:schemeClr val="dk2"/>
            </a:solidFill>
            <a:prstDash val="solid"/>
            <a:round/>
            <a:headEnd type="none" w="sm" len="sm"/>
            <a:tailEnd type="none" w="sm" len="sm"/>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g3cd4c832a98_0_99"/>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42</a:t>
            </a:fld>
            <a:endParaRPr/>
          </a:p>
        </p:txBody>
      </p:sp>
      <p:sp>
        <p:nvSpPr>
          <p:cNvPr id="1076" name="Google Shape;1076;g3cd4c832a98_0_99"/>
          <p:cNvSpPr txBox="1">
            <a:spLocks noGrp="1"/>
          </p:cNvSpPr>
          <p:nvPr>
            <p:ph type="title"/>
          </p:nvPr>
        </p:nvSpPr>
        <p:spPr>
          <a:xfrm>
            <a:off x="939176" y="193394"/>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b="1"/>
              <a:t>Grouper Transition: </a:t>
            </a:r>
            <a:r>
              <a:rPr lang="en-US"/>
              <a:t>MHAC, RRIP, QBR for </a:t>
            </a:r>
            <a:r>
              <a:rPr lang="en-US"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CY 202</a:t>
            </a:r>
            <a:r>
              <a:rPr lang="en-US" b="1"/>
              <a:t>6</a:t>
            </a:r>
            <a:endParaRPr/>
          </a:p>
        </p:txBody>
      </p:sp>
      <p:graphicFrame>
        <p:nvGraphicFramePr>
          <p:cNvPr id="1077" name="Google Shape;1077;g3cd4c832a98_0_99"/>
          <p:cNvGraphicFramePr/>
          <p:nvPr/>
        </p:nvGraphicFramePr>
        <p:xfrm>
          <a:off x="112755" y="720156"/>
          <a:ext cx="3000000" cy="3000000"/>
        </p:xfrm>
        <a:graphic>
          <a:graphicData uri="http://schemas.openxmlformats.org/drawingml/2006/table">
            <a:tbl>
              <a:tblPr>
                <a:noFill/>
                <a:tableStyleId>{4D9202E2-70F5-401B-9F2D-DA20EC8710F6}</a:tableStyleId>
              </a:tblPr>
              <a:tblGrid>
                <a:gridCol w="3259725">
                  <a:extLst>
                    <a:ext uri="{9D8B030D-6E8A-4147-A177-3AD203B41FA5}">
                      <a16:colId xmlns:a16="http://schemas.microsoft.com/office/drawing/2014/main" val="20000"/>
                    </a:ext>
                  </a:extLst>
                </a:gridCol>
                <a:gridCol w="8140075">
                  <a:extLst>
                    <a:ext uri="{9D8B030D-6E8A-4147-A177-3AD203B41FA5}">
                      <a16:colId xmlns:a16="http://schemas.microsoft.com/office/drawing/2014/main" val="20001"/>
                    </a:ext>
                  </a:extLst>
                </a:gridCol>
              </a:tblGrid>
              <a:tr h="466475">
                <a:tc>
                  <a:txBody>
                    <a:bodyPr/>
                    <a:lstStyle/>
                    <a:p>
                      <a:pPr marL="0" marR="0" lvl="0" indent="0" algn="r"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Rate Year</a:t>
                      </a:r>
                      <a:endParaRPr sz="2000" b="1" i="0" u="none" strike="noStrike" cap="none">
                        <a:solidFill>
                          <a:schemeClr val="dk1"/>
                        </a:solidFill>
                        <a:latin typeface="Arial"/>
                        <a:ea typeface="Arial"/>
                        <a:cs typeface="Arial"/>
                        <a:sym typeface="Arial"/>
                      </a:endParaRPr>
                    </a:p>
                  </a:txBody>
                  <a:tcPr marL="91450" marR="182875" marT="91450" marB="45725">
                    <a:lnL w="12700" cap="flat" cmpd="sng">
                      <a:solidFill>
                        <a:srgbClr val="003889"/>
                      </a:solidFill>
                      <a:prstDash val="solid"/>
                      <a:round/>
                      <a:headEnd type="none" w="sm" len="sm"/>
                      <a:tailEnd type="none" w="sm" len="sm"/>
                    </a:lnL>
                    <a:lnR w="12700" cap="flat" cmpd="sng">
                      <a:solidFill>
                        <a:srgbClr val="003889"/>
                      </a:solidFill>
                      <a:prstDash val="solid"/>
                      <a:round/>
                      <a:headEnd type="none" w="sm" len="sm"/>
                      <a:tailEnd type="none" w="sm" len="sm"/>
                    </a:lnR>
                    <a:lnT w="12700" cap="flat" cmpd="sng">
                      <a:solidFill>
                        <a:srgbClr val="003889"/>
                      </a:solidFill>
                      <a:prstDash val="solid"/>
                      <a:round/>
                      <a:headEnd type="none" w="sm" len="sm"/>
                      <a:tailEnd type="none" w="sm" len="sm"/>
                    </a:lnT>
                    <a:lnB w="12700" cap="flat" cmpd="sng">
                      <a:solidFill>
                        <a:srgbClr val="00388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solidFill>
                            <a:schemeClr val="dk1"/>
                          </a:solidFill>
                        </a:rPr>
                        <a:t>RY2028</a:t>
                      </a:r>
                      <a:endParaRPr sz="2000" b="0" i="0" u="none" strike="noStrike" cap="none">
                        <a:solidFill>
                          <a:schemeClr val="dk1"/>
                        </a:solidFill>
                        <a:latin typeface="Arial"/>
                        <a:ea typeface="Arial"/>
                        <a:cs typeface="Arial"/>
                        <a:sym typeface="Arial"/>
                      </a:endParaRPr>
                    </a:p>
                  </a:txBody>
                  <a:tcPr marL="91450" marR="91450" marT="91450" marB="45725">
                    <a:lnL w="12700" cap="flat" cmpd="sng">
                      <a:solidFill>
                        <a:srgbClr val="003889"/>
                      </a:solidFill>
                      <a:prstDash val="solid"/>
                      <a:round/>
                      <a:headEnd type="none" w="sm" len="sm"/>
                      <a:tailEnd type="none" w="sm" len="sm"/>
                    </a:lnL>
                    <a:lnR w="12700" cap="flat" cmpd="sng">
                      <a:solidFill>
                        <a:srgbClr val="003889"/>
                      </a:solidFill>
                      <a:prstDash val="solid"/>
                      <a:round/>
                      <a:headEnd type="none" w="sm" len="sm"/>
                      <a:tailEnd type="none" w="sm" len="sm"/>
                    </a:lnR>
                    <a:lnT w="12700" cap="flat" cmpd="sng">
                      <a:solidFill>
                        <a:srgbClr val="003889"/>
                      </a:solidFill>
                      <a:prstDash val="solid"/>
                      <a:round/>
                      <a:headEnd type="none" w="sm" len="sm"/>
                      <a:tailEnd type="none" w="sm" len="sm"/>
                    </a:lnT>
                    <a:lnB w="12700" cap="flat" cmpd="sng">
                      <a:solidFill>
                        <a:srgbClr val="003889"/>
                      </a:solidFill>
                      <a:prstDash val="solid"/>
                      <a:round/>
                      <a:headEnd type="none" w="sm" len="sm"/>
                      <a:tailEnd type="none" w="sm" len="sm"/>
                    </a:lnB>
                  </a:tcPr>
                </a:tc>
                <a:extLst>
                  <a:ext uri="{0D108BD9-81ED-4DB2-BD59-A6C34878D82A}">
                    <a16:rowId xmlns:a16="http://schemas.microsoft.com/office/drawing/2014/main" val="10000"/>
                  </a:ext>
                </a:extLst>
              </a:tr>
              <a:tr h="622800">
                <a:tc>
                  <a:txBody>
                    <a:bodyPr/>
                    <a:lstStyle/>
                    <a:p>
                      <a:pPr marL="57150" marR="185633" lvl="0" indent="0" algn="r"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*Solventum APR/PPC Version</a:t>
                      </a:r>
                      <a:endParaRPr sz="2000" b="1" i="0" u="none" strike="noStrike" cap="none">
                        <a:solidFill>
                          <a:schemeClr val="dk1"/>
                        </a:solidFill>
                        <a:latin typeface="Arial"/>
                        <a:ea typeface="Arial"/>
                        <a:cs typeface="Arial"/>
                        <a:sym typeface="Arial"/>
                      </a:endParaRPr>
                    </a:p>
                  </a:txBody>
                  <a:tcPr marL="0" marR="0" marT="0" marB="0" anchor="ctr">
                    <a:lnL w="12700" cap="flat" cmpd="sng">
                      <a:solidFill>
                        <a:srgbClr val="003889"/>
                      </a:solidFill>
                      <a:prstDash val="solid"/>
                      <a:round/>
                      <a:headEnd type="none" w="sm" len="sm"/>
                      <a:tailEnd type="none" w="sm" len="sm"/>
                    </a:lnL>
                    <a:lnR w="12700" cap="flat" cmpd="sng">
                      <a:solidFill>
                        <a:srgbClr val="003889"/>
                      </a:solidFill>
                      <a:prstDash val="solid"/>
                      <a:round/>
                      <a:headEnd type="none" w="sm" len="sm"/>
                      <a:tailEnd type="none" w="sm" len="sm"/>
                    </a:lnR>
                    <a:lnT w="12700" cap="flat" cmpd="sng">
                      <a:solidFill>
                        <a:srgbClr val="003889"/>
                      </a:solidFill>
                      <a:prstDash val="solid"/>
                      <a:round/>
                      <a:headEnd type="none" w="sm" len="sm"/>
                      <a:tailEnd type="none" w="sm" len="sm"/>
                    </a:lnT>
                    <a:lnB w="12700" cap="flat" cmpd="sng">
                      <a:solidFill>
                        <a:srgbClr val="00388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solidFill>
                            <a:schemeClr val="dk1"/>
                          </a:solidFill>
                        </a:rPr>
                        <a:t>43 </a:t>
                      </a:r>
                      <a:r>
                        <a:rPr lang="en-US" sz="1800" i="1" u="none" strike="noStrike" cap="none">
                          <a:solidFill>
                            <a:schemeClr val="dk1"/>
                          </a:solidFill>
                        </a:rPr>
                        <a:t>(Updated from version 42 to incorporate annual Solventum updates)</a:t>
                      </a:r>
                      <a:endParaRPr sz="2000" b="0" i="1" u="none" strike="noStrike" cap="none">
                        <a:solidFill>
                          <a:schemeClr val="dk1"/>
                        </a:solidFill>
                        <a:latin typeface="Arial"/>
                        <a:ea typeface="Arial"/>
                        <a:cs typeface="Arial"/>
                        <a:sym typeface="Arial"/>
                      </a:endParaRPr>
                    </a:p>
                  </a:txBody>
                  <a:tcPr marL="91450" marR="91450" marT="91450" marB="45725">
                    <a:lnL w="12700" cap="flat" cmpd="sng">
                      <a:solidFill>
                        <a:srgbClr val="003889"/>
                      </a:solidFill>
                      <a:prstDash val="solid"/>
                      <a:round/>
                      <a:headEnd type="none" w="sm" len="sm"/>
                      <a:tailEnd type="none" w="sm" len="sm"/>
                    </a:lnL>
                    <a:lnR w="12700" cap="flat" cmpd="sng">
                      <a:solidFill>
                        <a:srgbClr val="003889"/>
                      </a:solidFill>
                      <a:prstDash val="solid"/>
                      <a:round/>
                      <a:headEnd type="none" w="sm" len="sm"/>
                      <a:tailEnd type="none" w="sm" len="sm"/>
                    </a:lnR>
                    <a:lnT w="12700" cap="flat" cmpd="sng">
                      <a:solidFill>
                        <a:srgbClr val="003889"/>
                      </a:solidFill>
                      <a:prstDash val="solid"/>
                      <a:round/>
                      <a:headEnd type="none" w="sm" len="sm"/>
                      <a:tailEnd type="none" w="sm" len="sm"/>
                    </a:lnT>
                    <a:lnB w="12700"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2441500">
                <a:tc>
                  <a:txBody>
                    <a:bodyPr/>
                    <a:lstStyle/>
                    <a:p>
                      <a:pPr marL="0" marR="0" lvl="0" indent="0" algn="r"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Timeline</a:t>
                      </a:r>
                      <a:endParaRPr sz="2000" b="1" i="0" u="none" strike="noStrike" cap="none">
                        <a:solidFill>
                          <a:schemeClr val="dk1"/>
                        </a:solidFill>
                        <a:latin typeface="Arial"/>
                        <a:ea typeface="Arial"/>
                        <a:cs typeface="Arial"/>
                        <a:sym typeface="Arial"/>
                      </a:endParaRPr>
                    </a:p>
                  </a:txBody>
                  <a:tcPr marL="91450" marR="182875" marT="91450" marB="45725">
                    <a:lnL w="12700" cap="flat" cmpd="sng">
                      <a:solidFill>
                        <a:srgbClr val="003889"/>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rgbClr val="003889"/>
                      </a:solidFill>
                      <a:prstDash val="solid"/>
                      <a:round/>
                      <a:headEnd type="none" w="sm" len="sm"/>
                      <a:tailEnd type="none" w="sm" len="sm"/>
                    </a:lnT>
                    <a:lnB w="12700" cap="flat" cmpd="sng">
                      <a:solidFill>
                        <a:srgbClr val="003889"/>
                      </a:solidFill>
                      <a:prstDash val="solid"/>
                      <a:round/>
                      <a:headEnd type="none" w="sm" len="sm"/>
                      <a:tailEnd type="none" w="sm" len="sm"/>
                    </a:lnB>
                  </a:tcPr>
                </a:tc>
                <a:tc>
                  <a:txBody>
                    <a:bodyPr/>
                    <a:lstStyle/>
                    <a:p>
                      <a:pPr marL="0" marR="0" lvl="2" indent="0" algn="l" rtl="0">
                        <a:lnSpc>
                          <a:spcPct val="100000"/>
                        </a:lnSpc>
                        <a:spcBef>
                          <a:spcPts val="0"/>
                        </a:spcBef>
                        <a:spcAft>
                          <a:spcPts val="0"/>
                        </a:spcAft>
                        <a:buClr>
                          <a:srgbClr val="000000"/>
                        </a:buClr>
                        <a:buSzPts val="2000"/>
                        <a:buFont typeface="Arial"/>
                        <a:buNone/>
                      </a:pPr>
                      <a:r>
                        <a:rPr lang="en-US" sz="2000" b="1" u="sng" strike="noStrike" cap="none">
                          <a:solidFill>
                            <a:schemeClr val="dk1"/>
                          </a:solidFill>
                        </a:rPr>
                        <a:t>Base Year:</a:t>
                      </a:r>
                      <a:endParaRPr sz="1400" b="1"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MHAC </a:t>
                      </a:r>
                      <a:r>
                        <a:rPr lang="en-US" sz="2000" u="none" strike="noStrike" cap="none">
                          <a:solidFill>
                            <a:schemeClr val="dk1"/>
                          </a:solidFill>
                        </a:rPr>
                        <a:t>(including PSI90)</a:t>
                      </a:r>
                      <a:r>
                        <a:rPr lang="en-US" sz="2000" b="1" u="none" strike="noStrike" cap="none">
                          <a:solidFill>
                            <a:schemeClr val="dk1"/>
                          </a:solidFill>
                        </a:rPr>
                        <a:t>:</a:t>
                      </a:r>
                      <a:r>
                        <a:rPr lang="en-US" sz="2000" u="none" strike="noStrike" cap="none">
                          <a:solidFill>
                            <a:schemeClr val="dk1"/>
                          </a:solidFill>
                        </a:rPr>
                        <a:t> FY 2024 &amp; 2025</a:t>
                      </a:r>
                      <a:endParaRPr sz="1400"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IP and 30-Day Mortality: </a:t>
                      </a:r>
                      <a:r>
                        <a:rPr lang="en-US" sz="2000" u="none" strike="noStrike" cap="none">
                          <a:solidFill>
                            <a:schemeClr val="dk1"/>
                          </a:solidFill>
                        </a:rPr>
                        <a:t>FY 2025 </a:t>
                      </a:r>
                      <a:endParaRPr sz="1400"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RRIP:</a:t>
                      </a:r>
                      <a:r>
                        <a:rPr lang="en-US" sz="2000" u="none" strike="noStrike" cap="none">
                          <a:solidFill>
                            <a:schemeClr val="dk1"/>
                          </a:solidFill>
                        </a:rPr>
                        <a:t> CYs 2022 and CY 2023</a:t>
                      </a:r>
                      <a:endParaRPr sz="2000"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THA/TKA: </a:t>
                      </a:r>
                      <a:r>
                        <a:rPr lang="en-US" sz="2000" u="none" strike="noStrike" cap="none">
                          <a:solidFill>
                            <a:schemeClr val="dk1"/>
                          </a:solidFill>
                        </a:rPr>
                        <a:t>Q2 CY 2018- Q1 CY 2021</a:t>
                      </a:r>
                      <a:endParaRPr sz="2000"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NHSN, HCAHPS, SEP-1:</a:t>
                      </a:r>
                      <a:r>
                        <a:rPr lang="en-US" sz="2000" u="none" strike="noStrike" cap="none">
                          <a:solidFill>
                            <a:schemeClr val="dk1"/>
                          </a:solidFill>
                        </a:rPr>
                        <a:t> CY 2024</a:t>
                      </a:r>
                      <a:endParaRPr sz="2000" u="none" strike="noStrike" cap="none">
                        <a:solidFill>
                          <a:schemeClr val="dk1"/>
                        </a:solidFill>
                      </a:endParaRPr>
                    </a:p>
                    <a:p>
                      <a:pPr marL="0" marR="0" lvl="0" indent="0" algn="l" rtl="0">
                        <a:lnSpc>
                          <a:spcPct val="100000"/>
                        </a:lnSpc>
                        <a:spcBef>
                          <a:spcPts val="800"/>
                        </a:spcBef>
                        <a:spcAft>
                          <a:spcPts val="0"/>
                        </a:spcAft>
                        <a:buClr>
                          <a:srgbClr val="000000"/>
                        </a:buClr>
                        <a:buSzPts val="2000"/>
                        <a:buFont typeface="Arial"/>
                        <a:buNone/>
                      </a:pPr>
                      <a:r>
                        <a:rPr lang="en-US" sz="2000" b="1" u="sng" strike="noStrike" cap="none">
                          <a:solidFill>
                            <a:schemeClr val="dk1"/>
                          </a:solidFill>
                        </a:rPr>
                        <a:t>Performance Year: </a:t>
                      </a:r>
                      <a:endParaRPr sz="1400" b="1"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HCAHPS, NHSN, SEP-1:</a:t>
                      </a:r>
                      <a:r>
                        <a:rPr lang="en-US" sz="2000" u="none" strike="noStrike" cap="none">
                          <a:solidFill>
                            <a:schemeClr val="dk1"/>
                          </a:solidFill>
                        </a:rPr>
                        <a:t> Q4 CY 2025 - Q3 CY 2025 </a:t>
                      </a:r>
                      <a:endParaRPr sz="2000"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THA/TKA: </a:t>
                      </a:r>
                      <a:r>
                        <a:rPr lang="en-US" sz="2000" u="none" strike="noStrike" cap="none">
                          <a:solidFill>
                            <a:schemeClr val="dk1"/>
                          </a:solidFill>
                        </a:rPr>
                        <a:t>Q2 CY 2023 –  Q1 CY 2026</a:t>
                      </a:r>
                      <a:endParaRPr sz="2000" u="none" strike="noStrike" cap="none">
                        <a:solidFill>
                          <a:schemeClr val="dk1"/>
                        </a:solidFill>
                      </a:endParaRPr>
                    </a:p>
                    <a:p>
                      <a:pPr marL="285750" marR="0" lvl="5" indent="-285750" algn="l" rtl="0">
                        <a:lnSpc>
                          <a:spcPct val="100000"/>
                        </a:lnSpc>
                        <a:spcBef>
                          <a:spcPts val="0"/>
                        </a:spcBef>
                        <a:spcAft>
                          <a:spcPts val="0"/>
                        </a:spcAft>
                        <a:buClr>
                          <a:schemeClr val="dk1"/>
                        </a:buClr>
                        <a:buSzPts val="2000"/>
                        <a:buFont typeface="Arial"/>
                        <a:buChar char="•"/>
                      </a:pPr>
                      <a:r>
                        <a:rPr lang="en-US" sz="2000" b="1" u="none" strike="noStrike" cap="none">
                          <a:solidFill>
                            <a:schemeClr val="dk1"/>
                          </a:solidFill>
                        </a:rPr>
                        <a:t>All Other Measures:</a:t>
                      </a:r>
                      <a:r>
                        <a:rPr lang="en-US" sz="2000" u="none" strike="noStrike" cap="none">
                          <a:solidFill>
                            <a:schemeClr val="dk1"/>
                          </a:solidFill>
                        </a:rPr>
                        <a:t> CY 2026 </a:t>
                      </a:r>
                      <a:endParaRPr sz="2000" u="none" strike="noStrike" cap="none">
                        <a:solidFill>
                          <a:schemeClr val="dk1"/>
                        </a:solidFill>
                      </a:endParaRPr>
                    </a:p>
                    <a:p>
                      <a:pPr marL="0" marR="0" lvl="0" indent="0" algn="l" rtl="0">
                        <a:lnSpc>
                          <a:spcPct val="100000"/>
                        </a:lnSpc>
                        <a:spcBef>
                          <a:spcPts val="0"/>
                        </a:spcBef>
                        <a:spcAft>
                          <a:spcPts val="0"/>
                        </a:spcAft>
                        <a:buClr>
                          <a:srgbClr val="000000"/>
                        </a:buClr>
                        <a:buSzPts val="2000"/>
                        <a:buFont typeface="Arial"/>
                        <a:buNone/>
                      </a:pPr>
                      <a:r>
                        <a:rPr lang="en-US" sz="2000" u="none" strike="noStrike" cap="none">
                          <a:solidFill>
                            <a:schemeClr val="dk1"/>
                          </a:solidFill>
                        </a:rPr>
                        <a:t>(CY 2025-2026 for PPCs for small hospitals)**</a:t>
                      </a:r>
                      <a:endParaRPr sz="2000" b="0" i="0" u="sng" strike="noStrike" cap="none">
                        <a:solidFill>
                          <a:schemeClr val="dk1"/>
                        </a:solidFill>
                        <a:latin typeface="Arial"/>
                        <a:ea typeface="Arial"/>
                        <a:cs typeface="Arial"/>
                        <a:sym typeface="Arial"/>
                      </a:endParaRPr>
                    </a:p>
                  </a:txBody>
                  <a:tcPr marL="91450" marR="91450" marT="91450"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788200">
                <a:tc>
                  <a:txBody>
                    <a:bodyPr/>
                    <a:lstStyle/>
                    <a:p>
                      <a:pPr marL="0" marR="0" lvl="0" indent="0" algn="r" rtl="0">
                        <a:lnSpc>
                          <a:spcPct val="100000"/>
                        </a:lnSpc>
                        <a:spcBef>
                          <a:spcPts val="0"/>
                        </a:spcBef>
                        <a:spcAft>
                          <a:spcPts val="0"/>
                        </a:spcAft>
                        <a:buClr>
                          <a:srgbClr val="000000"/>
                        </a:buClr>
                        <a:buSzPts val="2000"/>
                        <a:buFont typeface="Arial"/>
                        <a:buNone/>
                      </a:pPr>
                      <a:r>
                        <a:rPr lang="en-US" sz="2000" b="1" u="none" strike="noStrike" cap="none">
                          <a:solidFill>
                            <a:schemeClr val="dk1"/>
                          </a:solidFill>
                        </a:rPr>
                        <a:t>Implementation Date </a:t>
                      </a:r>
                      <a:endParaRPr sz="2000" b="1" i="0" u="none" strike="noStrike" cap="none">
                        <a:solidFill>
                          <a:schemeClr val="dk1"/>
                        </a:solidFill>
                        <a:latin typeface="Arial"/>
                        <a:ea typeface="Arial"/>
                        <a:cs typeface="Arial"/>
                        <a:sym typeface="Arial"/>
                      </a:endParaRPr>
                    </a:p>
                  </a:txBody>
                  <a:tcPr marL="91450" marR="182875" marT="91450" marB="45725">
                    <a:lnL w="12700" cap="flat" cmpd="sng">
                      <a:solidFill>
                        <a:srgbClr val="003889"/>
                      </a:solidFill>
                      <a:prstDash val="solid"/>
                      <a:round/>
                      <a:headEnd type="none" w="sm" len="sm"/>
                      <a:tailEnd type="none" w="sm" len="sm"/>
                    </a:lnL>
                    <a:lnR w="12700" cap="flat" cmpd="sng">
                      <a:solidFill>
                        <a:srgbClr val="003889"/>
                      </a:solidFill>
                      <a:prstDash val="solid"/>
                      <a:round/>
                      <a:headEnd type="none" w="sm" len="sm"/>
                      <a:tailEnd type="none" w="sm" len="sm"/>
                    </a:lnR>
                    <a:lnT w="12700" cap="flat" cmpd="sng">
                      <a:solidFill>
                        <a:srgbClr val="003889"/>
                      </a:solidFill>
                      <a:prstDash val="solid"/>
                      <a:round/>
                      <a:headEnd type="none" w="sm" len="sm"/>
                      <a:tailEnd type="none" w="sm" len="sm"/>
                    </a:lnT>
                    <a:lnB w="12700" cap="flat" cmpd="sng">
                      <a:solidFill>
                        <a:srgbClr val="003889"/>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RY 202</a:t>
                      </a:r>
                      <a:r>
                        <a:rPr lang="en-US" sz="2000" u="none" strike="noStrike" cap="none">
                          <a:solidFill>
                            <a:schemeClr val="dk1"/>
                          </a:solidFill>
                        </a:rPr>
                        <a:t>6</a:t>
                      </a:r>
                      <a:r>
                        <a:rPr lang="en-US" sz="2000" b="0" i="0" u="none" strike="noStrike" cap="none">
                          <a:solidFill>
                            <a:schemeClr val="dk1"/>
                          </a:solidFill>
                          <a:latin typeface="Arial"/>
                          <a:ea typeface="Arial"/>
                          <a:cs typeface="Arial"/>
                          <a:sym typeface="Arial"/>
                        </a:rPr>
                        <a:t> policies beg</a:t>
                      </a:r>
                      <a:r>
                        <a:rPr lang="en-US" sz="2000" u="none" strike="noStrike" cap="none">
                          <a:solidFill>
                            <a:schemeClr val="dk1"/>
                          </a:solidFill>
                        </a:rPr>
                        <a:t>a</a:t>
                      </a:r>
                      <a:r>
                        <a:rPr lang="en-US" sz="2000" b="0" i="0" u="none" strike="noStrike" cap="none">
                          <a:solidFill>
                            <a:schemeClr val="dk1"/>
                          </a:solidFill>
                          <a:latin typeface="Arial"/>
                          <a:ea typeface="Arial"/>
                          <a:cs typeface="Arial"/>
                          <a:sym typeface="Arial"/>
                        </a:rPr>
                        <a:t>n Jan 1, 2026,</a:t>
                      </a:r>
                      <a:r>
                        <a:rPr lang="en-US" sz="2000" u="none" strike="noStrike" cap="none">
                          <a:solidFill>
                            <a:schemeClr val="dk1"/>
                          </a:solidFill>
                        </a:rPr>
                        <a:t> </a:t>
                      </a:r>
                      <a:r>
                        <a:rPr lang="en-US" sz="2000" b="0" i="0" u="none" strike="noStrike" cap="none">
                          <a:solidFill>
                            <a:schemeClr val="dk1"/>
                          </a:solidFill>
                          <a:latin typeface="Arial"/>
                          <a:ea typeface="Arial"/>
                          <a:cs typeface="Arial"/>
                          <a:sym typeface="Arial"/>
                        </a:rPr>
                        <a:t>in most cases. Look for base and performance period reports on the CRS Portal coming in April.</a:t>
                      </a:r>
                      <a:endParaRPr sz="2000" b="0" i="0" u="none" strike="noStrike" cap="none">
                        <a:solidFill>
                          <a:schemeClr val="dk1"/>
                        </a:solidFill>
                        <a:latin typeface="Arial"/>
                        <a:ea typeface="Arial"/>
                        <a:cs typeface="Arial"/>
                        <a:sym typeface="Arial"/>
                      </a:endParaRPr>
                    </a:p>
                  </a:txBody>
                  <a:tcPr marL="91450" marR="91450" marT="91450" marB="45725">
                    <a:lnL w="12700" cap="flat" cmpd="sng">
                      <a:solidFill>
                        <a:srgbClr val="003889"/>
                      </a:solidFill>
                      <a:prstDash val="solid"/>
                      <a:round/>
                      <a:headEnd type="none" w="sm" len="sm"/>
                      <a:tailEnd type="none" w="sm" len="sm"/>
                    </a:lnL>
                    <a:lnR w="12700" cap="flat" cmpd="sng">
                      <a:solidFill>
                        <a:srgbClr val="003889"/>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rgbClr val="00388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078" name="Google Shape;1078;g3cd4c832a98_0_99"/>
          <p:cNvSpPr txBox="1"/>
          <p:nvPr/>
        </p:nvSpPr>
        <p:spPr>
          <a:xfrm>
            <a:off x="317700" y="6228469"/>
            <a:ext cx="8908500" cy="600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Arial"/>
                <a:ea typeface="Arial"/>
                <a:cs typeface="Arial"/>
                <a:sym typeface="Arial"/>
              </a:rPr>
              <a:t>*The Solventum™ All Patient Refined DRG (APR DRG) Software and Solventum™ Potentially Preventable Complications (PPC) Software are proprietary products of Solventum Health Information Systems.</a:t>
            </a:r>
            <a:endParaRPr sz="9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Arial"/>
                <a:ea typeface="Arial"/>
                <a:cs typeface="Arial"/>
                <a:sym typeface="Arial"/>
              </a:rPr>
              <a:t>**Staff still analyzing use of two years in performance period data for small hospitals for PSI-90</a:t>
            </a:r>
            <a:endParaRPr sz="900" b="1" i="0" u="none" strike="noStrike" cap="none">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3"/>
        <p:cNvGrpSpPr/>
        <p:nvPr/>
      </p:nvGrpSpPr>
      <p:grpSpPr>
        <a:xfrm>
          <a:off x="0" y="0"/>
          <a:ext cx="0" cy="0"/>
          <a:chOff x="0" y="0"/>
          <a:chExt cx="0" cy="0"/>
        </a:xfrm>
      </p:grpSpPr>
      <p:sp>
        <p:nvSpPr>
          <p:cNvPr id="1084" name="Google Shape;1084;g3ed36135ff5_0_408"/>
          <p:cNvSpPr/>
          <p:nvPr/>
        </p:nvSpPr>
        <p:spPr>
          <a:xfrm>
            <a:off x="138547" y="103968"/>
            <a:ext cx="3328500" cy="1117500"/>
          </a:xfrm>
          <a:prstGeom prst="roundRect">
            <a:avLst>
              <a:gd name="adj" fmla="val 20799"/>
            </a:avLst>
          </a:prstGeom>
          <a:solidFill>
            <a:schemeClr val="accent1"/>
          </a:solidFill>
          <a:ln w="12700" cap="flat" cmpd="sng">
            <a:solidFill>
              <a:srgbClr val="42719B"/>
            </a:solidFill>
            <a:prstDash val="solid"/>
            <a:miter lim="8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Complication Measures</a:t>
            </a:r>
            <a:endParaRPr sz="1500" b="0" i="0" u="none" strike="noStrike" cap="none">
              <a:solidFill>
                <a:srgbClr val="000000"/>
              </a:solidFill>
              <a:latin typeface="Arial"/>
              <a:ea typeface="Arial"/>
              <a:cs typeface="Arial"/>
              <a:sym typeface="Arial"/>
            </a:endParaRPr>
          </a:p>
        </p:txBody>
      </p:sp>
      <p:sp>
        <p:nvSpPr>
          <p:cNvPr id="1085" name="Google Shape;1085;g3ed36135ff5_0_408"/>
          <p:cNvSpPr/>
          <p:nvPr/>
        </p:nvSpPr>
        <p:spPr>
          <a:xfrm>
            <a:off x="138575" y="839850"/>
            <a:ext cx="4018275" cy="5948875"/>
          </a:xfrm>
          <a:prstGeom prst="flowChartProcess">
            <a:avLst/>
          </a:prstGeom>
          <a:solidFill>
            <a:schemeClr val="lt1"/>
          </a:solidFill>
          <a:ln w="12700" cap="flat" cmpd="sng">
            <a:solidFill>
              <a:srgbClr val="42719B"/>
            </a:solidFill>
            <a:prstDash val="solid"/>
            <a:miter lim="8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600" b="0" i="0" u="none" strike="noStrike" cap="none">
                <a:solidFill>
                  <a:schemeClr val="dk1"/>
                </a:solidFill>
                <a:latin typeface="Calibri"/>
                <a:ea typeface="Calibri"/>
                <a:cs typeface="Calibri"/>
                <a:sym typeface="Calibri"/>
              </a:rPr>
              <a:t>PPC Composite: 16 Potentially Preventable Complications</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r>
              <a:rPr lang="en-US" sz="1200" b="0" i="0" u="none" strike="noStrike" cap="none">
                <a:solidFill>
                  <a:schemeClr val="dk1"/>
                </a:solidFill>
                <a:latin typeface="Calibri"/>
                <a:ea typeface="Calibri"/>
                <a:cs typeface="Calibri"/>
                <a:sym typeface="Calibri"/>
              </a:rPr>
              <a:t>Hospitals are not evaluated on PPCs for which they have 0 at-risk during the performance period.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PSI-90 Composite: 10 Patient Safety Indicators</a:t>
            </a:r>
            <a:endParaRPr sz="1900" b="0" i="0" u="none" strike="noStrike" cap="none">
              <a:solidFill>
                <a:schemeClr val="dk1"/>
              </a:solidFill>
              <a:latin typeface="Calibri"/>
              <a:ea typeface="Calibri"/>
              <a:cs typeface="Calibri"/>
              <a:sym typeface="Calibri"/>
            </a:endParaRPr>
          </a:p>
          <a:p>
            <a:pPr marL="292100" marR="0" lvl="0" indent="-177800" algn="l"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Calibri"/>
              <a:ea typeface="Calibri"/>
              <a:cs typeface="Calibri"/>
              <a:sym typeface="Calibri"/>
            </a:endParaRPr>
          </a:p>
          <a:p>
            <a:pPr marL="292100" marR="0" lvl="0" indent="-177800" algn="l"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Calibri"/>
              <a:ea typeface="Calibri"/>
              <a:cs typeface="Calibri"/>
              <a:sym typeface="Calibri"/>
            </a:endParaRPr>
          </a:p>
          <a:p>
            <a:pPr marL="292100" marR="0" lvl="0" indent="-177800" algn="l"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r>
              <a:rPr lang="en-US" sz="1200" b="0" i="0" u="none" strike="noStrike" cap="none">
                <a:solidFill>
                  <a:schemeClr val="dk1"/>
                </a:solidFill>
                <a:latin typeface="Calibri"/>
                <a:ea typeface="Calibri"/>
                <a:cs typeface="Calibri"/>
                <a:sym typeface="Calibri"/>
              </a:rPr>
              <a:t>To be evaluated on PSI-90. hospitals must have at least one PSI-90 component with &gt;= 25 eligible discharges AND at least seven PSI-90 components with &gt;= 3 eligible discharges.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p:txBody>
      </p:sp>
      <p:sp>
        <p:nvSpPr>
          <p:cNvPr id="1086" name="Google Shape;1086;g3ed36135ff5_0_408"/>
          <p:cNvSpPr/>
          <p:nvPr/>
        </p:nvSpPr>
        <p:spPr>
          <a:xfrm>
            <a:off x="3610748" y="220427"/>
            <a:ext cx="546000" cy="417600"/>
          </a:xfrm>
          <a:prstGeom prst="rightArrow">
            <a:avLst>
              <a:gd name="adj1" fmla="val 50000"/>
              <a:gd name="adj2" fmla="val 50000"/>
            </a:avLst>
          </a:prstGeom>
          <a:solidFill>
            <a:schemeClr val="accent2"/>
          </a:solidFill>
          <a:ln w="12700" cap="flat" cmpd="sng">
            <a:solidFill>
              <a:schemeClr val="accent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1087" name="Google Shape;1087;g3ed36135ff5_0_408"/>
          <p:cNvSpPr/>
          <p:nvPr/>
        </p:nvSpPr>
        <p:spPr>
          <a:xfrm>
            <a:off x="4245966" y="79167"/>
            <a:ext cx="3539100" cy="1117500"/>
          </a:xfrm>
          <a:prstGeom prst="roundRect">
            <a:avLst>
              <a:gd name="adj" fmla="val 20799"/>
            </a:avLst>
          </a:prstGeom>
          <a:solidFill>
            <a:schemeClr val="accent1"/>
          </a:solidFill>
          <a:ln w="12700" cap="flat" cmpd="sng">
            <a:solidFill>
              <a:srgbClr val="42719B"/>
            </a:solidFill>
            <a:prstDash val="solid"/>
            <a:miter lim="8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Risk-Adjustment and Standardized Scores</a:t>
            </a:r>
            <a:endParaRPr sz="1500" b="0" i="0" u="none" strike="noStrike" cap="none">
              <a:solidFill>
                <a:srgbClr val="000000"/>
              </a:solidFill>
              <a:latin typeface="Arial"/>
              <a:ea typeface="Arial"/>
              <a:cs typeface="Arial"/>
              <a:sym typeface="Arial"/>
            </a:endParaRPr>
          </a:p>
        </p:txBody>
      </p:sp>
      <p:sp>
        <p:nvSpPr>
          <p:cNvPr id="1088" name="Google Shape;1088;g3ed36135ff5_0_408"/>
          <p:cNvSpPr/>
          <p:nvPr/>
        </p:nvSpPr>
        <p:spPr>
          <a:xfrm>
            <a:off x="4245967" y="839867"/>
            <a:ext cx="4198433" cy="5948867"/>
          </a:xfrm>
          <a:prstGeom prst="flowChartProcess">
            <a:avLst/>
          </a:prstGeom>
          <a:solidFill>
            <a:schemeClr val="lt1"/>
          </a:solidFill>
          <a:ln w="12700" cap="flat" cmpd="sng">
            <a:solidFill>
              <a:srgbClr val="42719B"/>
            </a:solidFill>
            <a:prstDash val="solid"/>
            <a:miter lim="8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600" b="0" i="0" u="none" strike="noStrike" cap="none">
                <a:solidFill>
                  <a:srgbClr val="000000"/>
                </a:solidFill>
                <a:latin typeface="Calibri"/>
                <a:ea typeface="Calibri"/>
                <a:cs typeface="Calibri"/>
                <a:sym typeface="Calibri"/>
              </a:rPr>
              <a:t>Formula to calculate </a:t>
            </a:r>
            <a:r>
              <a:rPr lang="en-US" sz="1600" b="1" i="0" u="none" strike="noStrike" cap="none">
                <a:solidFill>
                  <a:srgbClr val="000000"/>
                </a:solidFill>
                <a:latin typeface="Calibri"/>
                <a:ea typeface="Calibri"/>
                <a:cs typeface="Calibri"/>
                <a:sym typeface="Calibri"/>
              </a:rPr>
              <a:t>PPC composite </a:t>
            </a:r>
            <a:r>
              <a:rPr lang="en-US" sz="1600" b="0" i="0" u="none" strike="noStrike" cap="none">
                <a:solidFill>
                  <a:srgbClr val="000000"/>
                </a:solidFill>
                <a:latin typeface="Calibri"/>
                <a:ea typeface="Calibri"/>
                <a:cs typeface="Calibri"/>
                <a:sym typeface="Calibri"/>
              </a:rPr>
              <a:t>score:</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US" sz="1300" b="0" i="0" u="none" strike="noStrike" cap="none">
                <a:solidFill>
                  <a:srgbClr val="000000"/>
                </a:solidFill>
                <a:latin typeface="Calibri"/>
                <a:ea typeface="Calibri"/>
                <a:cs typeface="Calibri"/>
                <a:sym typeface="Calibri"/>
              </a:rPr>
              <a:t>Solventum cost weights used as proxy for patient harm. Expected PPCs calculated by applying statewide average PPC rate by APR-DRG SOI cell (norms) from base to hospitals’ patient mix in performance period.  Only APR-DRG SOI cells with &gt;31 at-risk discharges statewide are included.  Catastrophic cases (&gt;6 PPCs) are excluded.</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US" sz="1600" b="0" i="0" u="none" strike="noStrike" cap="none">
                <a:solidFill>
                  <a:srgbClr val="000000"/>
                </a:solidFill>
                <a:latin typeface="Calibri"/>
                <a:ea typeface="Calibri"/>
                <a:cs typeface="Calibri"/>
                <a:sym typeface="Calibri"/>
              </a:rPr>
              <a:t>Details on </a:t>
            </a:r>
            <a:r>
              <a:rPr lang="en-US" sz="1600" b="1" i="0" u="none" strike="noStrike" cap="none">
                <a:solidFill>
                  <a:srgbClr val="000000"/>
                </a:solidFill>
                <a:latin typeface="Calibri"/>
                <a:ea typeface="Calibri"/>
                <a:cs typeface="Calibri"/>
                <a:sym typeface="Calibri"/>
              </a:rPr>
              <a:t>PSI-90</a:t>
            </a:r>
            <a:r>
              <a:rPr lang="en-US" sz="1600" b="0" i="0" u="none" strike="noStrike" cap="none">
                <a:solidFill>
                  <a:srgbClr val="000000"/>
                </a:solidFill>
                <a:latin typeface="Calibri"/>
                <a:ea typeface="Calibri"/>
                <a:cs typeface="Calibri"/>
                <a:sym typeface="Calibri"/>
              </a:rPr>
              <a:t> scoring: </a:t>
            </a:r>
            <a:r>
              <a:rPr lang="en-US" sz="1200" b="0" i="0" u="sng" strike="noStrike" cap="none">
                <a:solidFill>
                  <a:schemeClr val="hlink"/>
                </a:solidFill>
                <a:latin typeface="Arial"/>
                <a:ea typeface="Arial"/>
                <a:cs typeface="Arial"/>
                <a:sym typeface="Arial"/>
                <a:hlinkClick r:id="rId3"/>
              </a:rPr>
              <a:t>AHRQ All-Payer PSI 90 Scoring Methodology </a:t>
            </a:r>
            <a:endParaRPr sz="19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5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500"/>
              <a:buFont typeface="Arial"/>
              <a:buNone/>
            </a:pPr>
            <a:r>
              <a:rPr lang="en-US" sz="1600" b="0" i="0" u="none" strike="noStrike" cap="none">
                <a:solidFill>
                  <a:srgbClr val="000000"/>
                </a:solidFill>
                <a:latin typeface="Calibri"/>
                <a:ea typeface="Calibri"/>
                <a:cs typeface="Calibri"/>
                <a:sym typeface="Calibri"/>
              </a:rPr>
              <a:t>The PSI-90 and PPC Composite Measures are converted to 0-100 percent score by comparing </a:t>
            </a:r>
            <a:r>
              <a:rPr lang="en-US" sz="1600" b="1" i="0" u="none" strike="noStrike" cap="none">
                <a:solidFill>
                  <a:srgbClr val="000000"/>
                </a:solidFill>
                <a:latin typeface="Calibri"/>
                <a:ea typeface="Calibri"/>
                <a:cs typeface="Calibri"/>
                <a:sym typeface="Calibri"/>
              </a:rPr>
              <a:t>CY 2026* </a:t>
            </a:r>
            <a:r>
              <a:rPr lang="en-US" sz="1600" b="0" i="0" u="none" strike="noStrike" cap="none">
                <a:solidFill>
                  <a:srgbClr val="000000"/>
                </a:solidFill>
                <a:latin typeface="Calibri"/>
                <a:ea typeface="Calibri"/>
                <a:cs typeface="Calibri"/>
                <a:sym typeface="Calibri"/>
              </a:rPr>
              <a:t>hospital performance to a statewide threshold and benchmark.</a:t>
            </a: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100"/>
              <a:buFont typeface="Arial"/>
              <a:buNone/>
            </a:pPr>
            <a:r>
              <a:rPr lang="en-US" sz="1200" b="1" i="0" u="none" strike="noStrike" cap="none">
                <a:solidFill>
                  <a:schemeClr val="dk1"/>
                </a:solidFill>
                <a:latin typeface="Calibri"/>
                <a:ea typeface="Calibri"/>
                <a:cs typeface="Calibri"/>
                <a:sym typeface="Calibri"/>
              </a:rPr>
              <a:t>*Small hospitals will be assessed on CYs 25 &amp; 26</a:t>
            </a:r>
            <a:endParaRPr sz="9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100"/>
              <a:buFont typeface="Arial"/>
              <a:buNone/>
            </a:pPr>
            <a:endParaRPr sz="11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100"/>
              <a:buFont typeface="Arial"/>
              <a:buNone/>
            </a:pPr>
            <a:endParaRPr sz="11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5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5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n-US" sz="1300" b="0" i="0" u="none" strike="noStrike" cap="none">
                <a:solidFill>
                  <a:schemeClr val="dk1"/>
                </a:solidFill>
                <a:latin typeface="Calibri"/>
                <a:ea typeface="Calibri"/>
                <a:cs typeface="Calibri"/>
                <a:sym typeface="Calibri"/>
              </a:rPr>
              <a:t>July 2023- June 2025 data used to calculate statewide averages (norms) and threshold/benchmark for both composite measures. </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n-US" sz="1100" b="1" i="0" u="none" strike="noStrike" cap="none">
                <a:solidFill>
                  <a:schemeClr val="dk1"/>
                </a:solidFill>
                <a:latin typeface="Calibri"/>
                <a:ea typeface="Calibri"/>
                <a:cs typeface="Calibri"/>
                <a:sym typeface="Calibri"/>
              </a:rPr>
              <a:t>       </a:t>
            </a:r>
            <a:endParaRPr sz="11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p:txBody>
      </p:sp>
      <p:sp>
        <p:nvSpPr>
          <p:cNvPr id="1089" name="Google Shape;1089;g3ed36135ff5_0_408"/>
          <p:cNvSpPr/>
          <p:nvPr/>
        </p:nvSpPr>
        <p:spPr>
          <a:xfrm>
            <a:off x="7865245" y="220427"/>
            <a:ext cx="546000" cy="417600"/>
          </a:xfrm>
          <a:prstGeom prst="rightArrow">
            <a:avLst>
              <a:gd name="adj1" fmla="val 50000"/>
              <a:gd name="adj2" fmla="val 50000"/>
            </a:avLst>
          </a:prstGeom>
          <a:solidFill>
            <a:schemeClr val="accent2"/>
          </a:solidFill>
          <a:ln w="12700" cap="flat" cmpd="sng">
            <a:solidFill>
              <a:schemeClr val="accent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1090" name="Google Shape;1090;g3ed36135ff5_0_408"/>
          <p:cNvSpPr/>
          <p:nvPr/>
        </p:nvSpPr>
        <p:spPr>
          <a:xfrm>
            <a:off x="8540544" y="79168"/>
            <a:ext cx="3328500" cy="1117500"/>
          </a:xfrm>
          <a:prstGeom prst="roundRect">
            <a:avLst>
              <a:gd name="adj" fmla="val 20799"/>
            </a:avLst>
          </a:prstGeom>
          <a:solidFill>
            <a:schemeClr val="accent1"/>
          </a:solidFill>
          <a:ln w="12700" cap="flat" cmpd="sng">
            <a:solidFill>
              <a:srgbClr val="42719B"/>
            </a:solidFill>
            <a:prstDash val="solid"/>
            <a:miter lim="8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MHAC </a:t>
            </a:r>
            <a:r>
              <a:rPr lang="en-US" sz="2000" b="1" i="0" u="none" strike="noStrike" cap="none">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Score</a:t>
            </a:r>
            <a:r>
              <a:rPr lang="en-US" sz="2000" b="1" i="0" u="none" strike="noStrike" cap="none">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 </a:t>
            </a:r>
            <a:r>
              <a:rPr lang="en-US" sz="2000" b="1" i="0" u="none" strike="noStrike" cap="none">
                <a:solidFill>
                  <a:schemeClr val="lt1"/>
                </a:solidFill>
                <a:latin typeface="Calibri"/>
                <a:ea typeface="Calibri"/>
                <a:cs typeface="Calibri"/>
                <a:sym typeface="Calibri"/>
              </a:rPr>
              <a:t>and Revenue Adjustments</a:t>
            </a:r>
            <a:endParaRPr sz="1500" b="0" i="0" u="none" strike="noStrike" cap="none">
              <a:solidFill>
                <a:srgbClr val="000000"/>
              </a:solidFill>
              <a:latin typeface="Arial"/>
              <a:ea typeface="Arial"/>
              <a:cs typeface="Arial"/>
              <a:sym typeface="Arial"/>
            </a:endParaRPr>
          </a:p>
        </p:txBody>
      </p:sp>
      <p:sp>
        <p:nvSpPr>
          <p:cNvPr id="1091" name="Google Shape;1091;g3ed36135ff5_0_408"/>
          <p:cNvSpPr/>
          <p:nvPr/>
        </p:nvSpPr>
        <p:spPr>
          <a:xfrm>
            <a:off x="8540550" y="845125"/>
            <a:ext cx="3652800" cy="5948875"/>
          </a:xfrm>
          <a:prstGeom prst="flowChartProcess">
            <a:avLst/>
          </a:prstGeom>
          <a:solidFill>
            <a:schemeClr val="lt1"/>
          </a:solidFill>
          <a:ln w="12700" cap="flat" cmpd="sng">
            <a:solidFill>
              <a:srgbClr val="42719B"/>
            </a:solidFill>
            <a:prstDash val="solid"/>
            <a:miter lim="8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600" b="1" i="0" u="none" strike="noStrike" cap="none">
                <a:solidFill>
                  <a:schemeClr val="dk1"/>
                </a:solidFill>
                <a:latin typeface="Calibri"/>
                <a:ea typeface="Calibri"/>
                <a:cs typeface="Calibri"/>
                <a:sym typeface="Calibri"/>
              </a:rPr>
              <a:t>MHAC Score</a:t>
            </a:r>
            <a:r>
              <a:rPr lang="en-US" sz="1600" b="0" i="0" u="none" strike="noStrike" cap="none">
                <a:solidFill>
                  <a:schemeClr val="dk1"/>
                </a:solidFill>
                <a:latin typeface="Calibri"/>
                <a:ea typeface="Calibri"/>
                <a:cs typeface="Calibri"/>
                <a:sym typeface="Calibri"/>
              </a:rPr>
              <a:t> is calculated by weighting the PPC percent score at 5/6th and the PSI-90 percent score at 1/6th.</a:t>
            </a: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Arial"/>
              <a:buNone/>
            </a:pPr>
            <a:endParaRPr sz="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r>
              <a:rPr lang="en-US" sz="1600" b="0" i="0" u="none" strike="noStrike" cap="none">
                <a:solidFill>
                  <a:schemeClr val="dk1"/>
                </a:solidFill>
                <a:latin typeface="Calibri"/>
                <a:ea typeface="Calibri"/>
                <a:cs typeface="Calibri"/>
                <a:sym typeface="Calibri"/>
              </a:rPr>
              <a:t>Hospital’s MHAC Score is compared to a preset revenue adjustment scale.</a:t>
            </a: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r>
              <a:rPr lang="en-US" sz="1600" b="0" i="0" u="none" strike="noStrike" cap="none">
                <a:solidFill>
                  <a:schemeClr val="dk1"/>
                </a:solidFill>
                <a:latin typeface="Calibri"/>
                <a:ea typeface="Calibri"/>
                <a:cs typeface="Calibri"/>
                <a:sym typeface="Calibri"/>
              </a:rPr>
              <a:t>Cut point for rewards/penalties is average statewide MHAC score based on modeling; cut point will be updated to the average MHAC score during performance period. </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Max Penalty -2% &amp; Reward +2%</a:t>
            </a:r>
            <a:endParaRPr sz="12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Calibri"/>
              <a:ea typeface="Calibri"/>
              <a:cs typeface="Calibri"/>
              <a:sym typeface="Calibri"/>
            </a:endParaRPr>
          </a:p>
        </p:txBody>
      </p:sp>
      <p:graphicFrame>
        <p:nvGraphicFramePr>
          <p:cNvPr id="1092" name="Google Shape;1092;g3ed36135ff5_0_408"/>
          <p:cNvGraphicFramePr/>
          <p:nvPr/>
        </p:nvGraphicFramePr>
        <p:xfrm>
          <a:off x="152113" y="1385542"/>
          <a:ext cx="3000000" cy="3000000"/>
        </p:xfrm>
        <a:graphic>
          <a:graphicData uri="http://schemas.openxmlformats.org/drawingml/2006/table">
            <a:tbl>
              <a:tblPr>
                <a:noFill/>
                <a:tableStyleId>{036BE1E5-BC6E-4611-9FB4-98F4D14EA585}</a:tableStyleId>
              </a:tblPr>
              <a:tblGrid>
                <a:gridCol w="988525">
                  <a:extLst>
                    <a:ext uri="{9D8B030D-6E8A-4147-A177-3AD203B41FA5}">
                      <a16:colId xmlns:a16="http://schemas.microsoft.com/office/drawing/2014/main" val="20000"/>
                    </a:ext>
                  </a:extLst>
                </a:gridCol>
                <a:gridCol w="1007675">
                  <a:extLst>
                    <a:ext uri="{9D8B030D-6E8A-4147-A177-3AD203B41FA5}">
                      <a16:colId xmlns:a16="http://schemas.microsoft.com/office/drawing/2014/main" val="20001"/>
                    </a:ext>
                  </a:extLst>
                </a:gridCol>
                <a:gridCol w="1078225">
                  <a:extLst>
                    <a:ext uri="{9D8B030D-6E8A-4147-A177-3AD203B41FA5}">
                      <a16:colId xmlns:a16="http://schemas.microsoft.com/office/drawing/2014/main" val="20002"/>
                    </a:ext>
                  </a:extLst>
                </a:gridCol>
                <a:gridCol w="902475">
                  <a:extLst>
                    <a:ext uri="{9D8B030D-6E8A-4147-A177-3AD203B41FA5}">
                      <a16:colId xmlns:a16="http://schemas.microsoft.com/office/drawing/2014/main" val="20003"/>
                    </a:ext>
                  </a:extLst>
                </a:gridCol>
              </a:tblGrid>
              <a:tr h="573600">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3- Acute Pulmonary Edema &amp; Respiratory Failure w/o Ventilation</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4- Acute Pulmonary Edema &amp; Respiratory Failure w/ Ventilation</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5- Pneumonia &amp; Other Lung Infections</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6- Aspiration Pneumonia</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283525">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7- Pulmonary Embolism</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9- Shock</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16- Venous Thrombosis</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28- In-Hospital Trauma/ Fractures</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1"/>
                  </a:ext>
                </a:extLst>
              </a:tr>
              <a:tr h="572125">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35- Septicemia &amp; Severe Infections</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37- Postoperative Infection w/o Procedure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41- Postoperative Hemorrhage/Hematoma w/ Procedure or I&amp;D</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42- Accidental Puncture/ Laceration w/ Invasive Procedure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2"/>
                  </a:ext>
                </a:extLst>
              </a:tr>
              <a:tr h="573875">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47- Encephalopathy</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49- Iatrogenic Pneumothorax</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60- Major Puerperal Infection &amp; Other Major OB Complications</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61- Other Complications of OB Wounds</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3"/>
                  </a:ext>
                </a:extLst>
              </a:tr>
            </a:tbl>
          </a:graphicData>
        </a:graphic>
      </p:graphicFrame>
      <p:graphicFrame>
        <p:nvGraphicFramePr>
          <p:cNvPr id="1093" name="Google Shape;1093;g3ed36135ff5_0_408"/>
          <p:cNvGraphicFramePr/>
          <p:nvPr/>
        </p:nvGraphicFramePr>
        <p:xfrm>
          <a:off x="138421" y="4502158"/>
          <a:ext cx="3000000" cy="3000000"/>
        </p:xfrm>
        <a:graphic>
          <a:graphicData uri="http://schemas.openxmlformats.org/drawingml/2006/table">
            <a:tbl>
              <a:tblPr>
                <a:noFill/>
                <a:tableStyleId>{036BE1E5-BC6E-4611-9FB4-98F4D14EA585}</a:tableStyleId>
              </a:tblPr>
              <a:tblGrid>
                <a:gridCol w="1001075">
                  <a:extLst>
                    <a:ext uri="{9D8B030D-6E8A-4147-A177-3AD203B41FA5}">
                      <a16:colId xmlns:a16="http://schemas.microsoft.com/office/drawing/2014/main" val="20000"/>
                    </a:ext>
                  </a:extLst>
                </a:gridCol>
                <a:gridCol w="1001075">
                  <a:extLst>
                    <a:ext uri="{9D8B030D-6E8A-4147-A177-3AD203B41FA5}">
                      <a16:colId xmlns:a16="http://schemas.microsoft.com/office/drawing/2014/main" val="20001"/>
                    </a:ext>
                  </a:extLst>
                </a:gridCol>
                <a:gridCol w="1001075">
                  <a:extLst>
                    <a:ext uri="{9D8B030D-6E8A-4147-A177-3AD203B41FA5}">
                      <a16:colId xmlns:a16="http://schemas.microsoft.com/office/drawing/2014/main" val="20002"/>
                    </a:ext>
                  </a:extLst>
                </a:gridCol>
                <a:gridCol w="1001075">
                  <a:extLst>
                    <a:ext uri="{9D8B030D-6E8A-4147-A177-3AD203B41FA5}">
                      <a16:colId xmlns:a16="http://schemas.microsoft.com/office/drawing/2014/main" val="20003"/>
                    </a:ext>
                  </a:extLst>
                </a:gridCol>
              </a:tblGrid>
              <a:tr h="414475">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03- Pressure Ulcer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06- Iatrogenic Pneumothorax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08- In-Hospital Fall-Associated Fracture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09- Perioperative Hemorrhage or Hematoma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550200">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10- Postoperative Acute Kidney Injury Requiring Dialysis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11- Postoperative Respiratory Failure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12- Perioperative Pulmonary Embolism or DVT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13- Postoperative Sepsis Rate</a:t>
                      </a:r>
                      <a:endParaRPr sz="9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1"/>
                  </a:ext>
                </a:extLst>
              </a:tr>
              <a:tr h="422775">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14- Postoperative Wound Dehiscence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u="none" strike="noStrike" cap="none">
                          <a:latin typeface="Calibri"/>
                          <a:ea typeface="Calibri"/>
                          <a:cs typeface="Calibri"/>
                          <a:sym typeface="Calibri"/>
                        </a:rPr>
                        <a:t>15- Abdominopelvic Accidental Puncture or Laceration Rate</a:t>
                      </a: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latin typeface="Calibri"/>
                        <a:ea typeface="Calibri"/>
                        <a:cs typeface="Calibri"/>
                        <a:sym typeface="Calibri"/>
                      </a:endParaRPr>
                    </a:p>
                  </a:txBody>
                  <a:tcPr marL="0"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9DAF8"/>
                    </a:solidFill>
                  </a:tcPr>
                </a:tc>
                <a:extLst>
                  <a:ext uri="{0D108BD9-81ED-4DB2-BD59-A6C34878D82A}">
                    <a16:rowId xmlns:a16="http://schemas.microsoft.com/office/drawing/2014/main" val="10002"/>
                  </a:ext>
                </a:extLst>
              </a:tr>
            </a:tbl>
          </a:graphicData>
        </a:graphic>
      </p:graphicFrame>
      <p:pic>
        <p:nvPicPr>
          <p:cNvPr id="1094" name="Google Shape;1094;g3ed36135ff5_0_408"/>
          <p:cNvPicPr preferRelativeResize="0"/>
          <p:nvPr/>
        </p:nvPicPr>
        <p:blipFill rotWithShape="1">
          <a:blip r:embed="rId4">
            <a:alphaModFix/>
          </a:blip>
          <a:srcRect/>
          <a:stretch/>
        </p:blipFill>
        <p:spPr>
          <a:xfrm>
            <a:off x="8919625" y="3699525"/>
            <a:ext cx="2894676" cy="3027600"/>
          </a:xfrm>
          <a:prstGeom prst="rect">
            <a:avLst/>
          </a:prstGeom>
          <a:solidFill>
            <a:schemeClr val="lt1"/>
          </a:solidFill>
          <a:ln w="12700" cap="flat" cmpd="sng">
            <a:solidFill>
              <a:schemeClr val="dk1"/>
            </a:solidFill>
            <a:prstDash val="solid"/>
            <a:miter lim="0"/>
            <a:headEnd type="none" w="sm" len="sm"/>
            <a:tailEnd type="none" w="sm" len="sm"/>
          </a:ln>
        </p:spPr>
      </p:pic>
      <p:grpSp>
        <p:nvGrpSpPr>
          <p:cNvPr id="1095" name="Google Shape;1095;g3ed36135ff5_0_408"/>
          <p:cNvGrpSpPr/>
          <p:nvPr/>
        </p:nvGrpSpPr>
        <p:grpSpPr>
          <a:xfrm>
            <a:off x="4449120" y="4864937"/>
            <a:ext cx="3799180" cy="1162494"/>
            <a:chOff x="4751143" y="4764197"/>
            <a:chExt cx="3677100" cy="1255800"/>
          </a:xfrm>
        </p:grpSpPr>
        <p:sp>
          <p:nvSpPr>
            <p:cNvPr id="1096" name="Google Shape;1096;g3ed36135ff5_0_408"/>
            <p:cNvSpPr/>
            <p:nvPr/>
          </p:nvSpPr>
          <p:spPr>
            <a:xfrm>
              <a:off x="4751143" y="4764197"/>
              <a:ext cx="3677100" cy="1255800"/>
            </a:xfrm>
            <a:prstGeom prst="rect">
              <a:avLst/>
            </a:prstGeom>
            <a:gradFill>
              <a:gsLst>
                <a:gs pos="0">
                  <a:srgbClr val="4A86E8"/>
                </a:gs>
                <a:gs pos="50000">
                  <a:srgbClr val="94B8EF"/>
                </a:gs>
                <a:gs pos="100000">
                  <a:srgbClr val="4A86E8"/>
                </a:gs>
              </a:gsLst>
              <a:path path="circle">
                <a:fillToRect r="100000" b="100000"/>
              </a:path>
              <a:tileRect l="-100000" t="-100000"/>
            </a:gradFill>
            <a:ln w="12575" cap="flat" cmpd="sng">
              <a:solidFill>
                <a:srgbClr val="42719B"/>
              </a:solidFill>
              <a:prstDash val="solid"/>
              <a:miter lim="80"/>
              <a:headEnd type="none" w="sm" len="sm"/>
              <a:tailEnd type="none" w="sm" len="sm"/>
            </a:ln>
            <a:effectLst>
              <a:outerShdw blurRad="56577" dist="18859" dir="5400000" algn="bl" rotWithShape="0">
                <a:srgbClr val="000000">
                  <a:alpha val="50196"/>
                </a:srgbClr>
              </a:outerShdw>
            </a:effectLst>
          </p:spPr>
          <p:txBody>
            <a:bodyPr spcFirstLastPara="1" wrap="square" lIns="90500" tIns="45225" rIns="90500" bIns="452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1097" name="Google Shape;1097;g3ed36135ff5_0_408"/>
            <p:cNvGrpSpPr/>
            <p:nvPr/>
          </p:nvGrpSpPr>
          <p:grpSpPr>
            <a:xfrm>
              <a:off x="4821404" y="4773028"/>
              <a:ext cx="3564000" cy="1190180"/>
              <a:chOff x="4658603" y="4153823"/>
              <a:chExt cx="3564000" cy="1190180"/>
            </a:xfrm>
          </p:grpSpPr>
          <p:cxnSp>
            <p:nvCxnSpPr>
              <p:cNvPr id="1098" name="Google Shape;1098;g3ed36135ff5_0_408"/>
              <p:cNvCxnSpPr/>
              <p:nvPr/>
            </p:nvCxnSpPr>
            <p:spPr>
              <a:xfrm>
                <a:off x="5173435" y="4929674"/>
                <a:ext cx="2388600" cy="7200"/>
              </a:xfrm>
              <a:prstGeom prst="straightConnector1">
                <a:avLst/>
              </a:prstGeom>
              <a:noFill/>
              <a:ln w="28300" cap="flat" cmpd="sng">
                <a:solidFill>
                  <a:srgbClr val="FFFFFF"/>
                </a:solidFill>
                <a:prstDash val="solid"/>
                <a:miter lim="80"/>
                <a:headEnd type="none" w="sm" len="sm"/>
                <a:tailEnd type="none" w="sm" len="sm"/>
              </a:ln>
              <a:effectLst>
                <a:outerShdw blurRad="56577" dist="18859" dir="5400000" algn="bl" rotWithShape="0">
                  <a:srgbClr val="000000">
                    <a:alpha val="50196"/>
                  </a:srgbClr>
                </a:outerShdw>
              </a:effectLst>
            </p:spPr>
          </p:cxnSp>
          <p:cxnSp>
            <p:nvCxnSpPr>
              <p:cNvPr id="1099" name="Google Shape;1099;g3ed36135ff5_0_408"/>
              <p:cNvCxnSpPr/>
              <p:nvPr/>
            </p:nvCxnSpPr>
            <p:spPr>
              <a:xfrm>
                <a:off x="5161326" y="4805186"/>
                <a:ext cx="0" cy="255900"/>
              </a:xfrm>
              <a:prstGeom prst="straightConnector1">
                <a:avLst/>
              </a:prstGeom>
              <a:noFill/>
              <a:ln w="9525" cap="flat" cmpd="sng">
                <a:solidFill>
                  <a:srgbClr val="FFFFFF"/>
                </a:solidFill>
                <a:prstDash val="solid"/>
                <a:miter lim="80"/>
                <a:headEnd type="none" w="sm" len="sm"/>
                <a:tailEnd type="none" w="sm" len="sm"/>
              </a:ln>
              <a:effectLst>
                <a:outerShdw blurRad="56577" dist="18859" dir="5400000" algn="bl" rotWithShape="0">
                  <a:srgbClr val="000000">
                    <a:alpha val="50196"/>
                  </a:srgbClr>
                </a:outerShdw>
              </a:effectLst>
            </p:spPr>
          </p:cxnSp>
          <p:cxnSp>
            <p:nvCxnSpPr>
              <p:cNvPr id="1100" name="Google Shape;1100;g3ed36135ff5_0_408"/>
              <p:cNvCxnSpPr/>
              <p:nvPr/>
            </p:nvCxnSpPr>
            <p:spPr>
              <a:xfrm>
                <a:off x="5599993" y="4805259"/>
                <a:ext cx="0" cy="255900"/>
              </a:xfrm>
              <a:prstGeom prst="straightConnector1">
                <a:avLst/>
              </a:prstGeom>
              <a:noFill/>
              <a:ln w="9525" cap="flat" cmpd="sng">
                <a:solidFill>
                  <a:srgbClr val="FFFFFF"/>
                </a:solidFill>
                <a:prstDash val="solid"/>
                <a:miter lim="80"/>
                <a:headEnd type="none" w="sm" len="sm"/>
                <a:tailEnd type="none" w="sm" len="sm"/>
              </a:ln>
              <a:effectLst>
                <a:outerShdw blurRad="56577" dist="18859" dir="5400000" algn="bl" rotWithShape="0">
                  <a:srgbClr val="000000">
                    <a:alpha val="50196"/>
                  </a:srgbClr>
                </a:outerShdw>
              </a:effectLst>
            </p:spPr>
          </p:cxnSp>
          <p:cxnSp>
            <p:nvCxnSpPr>
              <p:cNvPr id="1101" name="Google Shape;1101;g3ed36135ff5_0_408"/>
              <p:cNvCxnSpPr/>
              <p:nvPr/>
            </p:nvCxnSpPr>
            <p:spPr>
              <a:xfrm>
                <a:off x="6145423" y="4805310"/>
                <a:ext cx="0" cy="255900"/>
              </a:xfrm>
              <a:prstGeom prst="straightConnector1">
                <a:avLst/>
              </a:prstGeom>
              <a:noFill/>
              <a:ln w="9525" cap="flat" cmpd="sng">
                <a:solidFill>
                  <a:srgbClr val="FFFFFF"/>
                </a:solidFill>
                <a:prstDash val="solid"/>
                <a:miter lim="80"/>
                <a:headEnd type="none" w="sm" len="sm"/>
                <a:tailEnd type="none" w="sm" len="sm"/>
              </a:ln>
              <a:effectLst>
                <a:outerShdw blurRad="56577" dist="18859" dir="5400000" algn="bl" rotWithShape="0">
                  <a:srgbClr val="000000">
                    <a:alpha val="50196"/>
                  </a:srgbClr>
                </a:outerShdw>
              </a:effectLst>
            </p:spPr>
          </p:cxnSp>
          <p:cxnSp>
            <p:nvCxnSpPr>
              <p:cNvPr id="1102" name="Google Shape;1102;g3ed36135ff5_0_408"/>
              <p:cNvCxnSpPr/>
              <p:nvPr/>
            </p:nvCxnSpPr>
            <p:spPr>
              <a:xfrm>
                <a:off x="6611587" y="4783332"/>
                <a:ext cx="0" cy="255900"/>
              </a:xfrm>
              <a:prstGeom prst="straightConnector1">
                <a:avLst/>
              </a:prstGeom>
              <a:noFill/>
              <a:ln w="9525" cap="flat" cmpd="sng">
                <a:solidFill>
                  <a:srgbClr val="FFFFFF"/>
                </a:solidFill>
                <a:prstDash val="solid"/>
                <a:miter lim="80"/>
                <a:headEnd type="none" w="sm" len="sm"/>
                <a:tailEnd type="none" w="sm" len="sm"/>
              </a:ln>
              <a:effectLst>
                <a:outerShdw blurRad="56577" dist="18859" dir="5400000" algn="bl" rotWithShape="0">
                  <a:srgbClr val="000000">
                    <a:alpha val="50196"/>
                  </a:srgbClr>
                </a:outerShdw>
              </a:effectLst>
            </p:spPr>
          </p:cxnSp>
          <p:cxnSp>
            <p:nvCxnSpPr>
              <p:cNvPr id="1103" name="Google Shape;1103;g3ed36135ff5_0_408"/>
              <p:cNvCxnSpPr/>
              <p:nvPr/>
            </p:nvCxnSpPr>
            <p:spPr>
              <a:xfrm>
                <a:off x="7562029" y="4805250"/>
                <a:ext cx="0" cy="255900"/>
              </a:xfrm>
              <a:prstGeom prst="straightConnector1">
                <a:avLst/>
              </a:prstGeom>
              <a:noFill/>
              <a:ln w="9525" cap="flat" cmpd="sng">
                <a:solidFill>
                  <a:srgbClr val="FFFFFF"/>
                </a:solidFill>
                <a:prstDash val="solid"/>
                <a:miter lim="80"/>
                <a:headEnd type="none" w="sm" len="sm"/>
                <a:tailEnd type="none" w="sm" len="sm"/>
              </a:ln>
              <a:effectLst>
                <a:outerShdw blurRad="56577" dist="18859" dir="5400000" algn="bl" rotWithShape="0">
                  <a:srgbClr val="000000">
                    <a:alpha val="50196"/>
                  </a:srgbClr>
                </a:outerShdw>
              </a:effectLst>
            </p:spPr>
          </p:cxnSp>
          <p:cxnSp>
            <p:nvCxnSpPr>
              <p:cNvPr id="1104" name="Google Shape;1104;g3ed36135ff5_0_408"/>
              <p:cNvCxnSpPr/>
              <p:nvPr/>
            </p:nvCxnSpPr>
            <p:spPr>
              <a:xfrm>
                <a:off x="7129513" y="4821834"/>
                <a:ext cx="600" cy="222600"/>
              </a:xfrm>
              <a:prstGeom prst="straightConnector1">
                <a:avLst/>
              </a:prstGeom>
              <a:noFill/>
              <a:ln w="9525" cap="flat" cmpd="sng">
                <a:solidFill>
                  <a:srgbClr val="FFFFFF"/>
                </a:solidFill>
                <a:prstDash val="solid"/>
                <a:miter lim="80"/>
                <a:headEnd type="none" w="sm" len="sm"/>
                <a:tailEnd type="none" w="sm" len="sm"/>
              </a:ln>
              <a:effectLst>
                <a:outerShdw blurRad="56577" dist="18859" dir="5400000" algn="bl" rotWithShape="0">
                  <a:srgbClr val="000000">
                    <a:alpha val="50196"/>
                  </a:srgbClr>
                </a:outerShdw>
              </a:effectLst>
            </p:spPr>
          </p:cxnSp>
          <p:sp>
            <p:nvSpPr>
              <p:cNvPr id="1105" name="Google Shape;1105;g3ed36135ff5_0_408"/>
              <p:cNvSpPr txBox="1"/>
              <p:nvPr/>
            </p:nvSpPr>
            <p:spPr>
              <a:xfrm>
                <a:off x="5061643" y="5045803"/>
                <a:ext cx="3099900" cy="298200"/>
              </a:xfrm>
              <a:prstGeom prst="rect">
                <a:avLst/>
              </a:prstGeom>
              <a:noFill/>
              <a:ln>
                <a:noFill/>
              </a:ln>
              <a:effectLst>
                <a:outerShdw blurRad="56577" dist="18859" dir="5400000" algn="bl" rotWithShape="0">
                  <a:srgbClr val="000000">
                    <a:alpha val="50196"/>
                  </a:srgbClr>
                </a:outerShdw>
              </a:effectLst>
            </p:spPr>
            <p:txBody>
              <a:bodyPr spcFirstLastPara="1" wrap="square" lIns="90500" tIns="45225" rIns="90500" bIns="452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FFFFFF"/>
                    </a:solidFill>
                    <a:latin typeface="Calibri"/>
                    <a:ea typeface="Calibri"/>
                    <a:cs typeface="Calibri"/>
                    <a:sym typeface="Calibri"/>
                  </a:rPr>
                  <a:t>0%       20%       40%       60%      80%       100%   </a:t>
                </a:r>
                <a:endParaRPr sz="1400" b="0" i="0" u="none" strike="noStrike" cap="none">
                  <a:solidFill>
                    <a:srgbClr val="FFFFFF"/>
                  </a:solidFill>
                  <a:latin typeface="Arial"/>
                  <a:ea typeface="Arial"/>
                  <a:cs typeface="Arial"/>
                  <a:sym typeface="Arial"/>
                </a:endParaRPr>
              </a:p>
            </p:txBody>
          </p:sp>
          <p:sp>
            <p:nvSpPr>
              <p:cNvPr id="1106" name="Google Shape;1106;g3ed36135ff5_0_408"/>
              <p:cNvSpPr txBox="1"/>
              <p:nvPr/>
            </p:nvSpPr>
            <p:spPr>
              <a:xfrm>
                <a:off x="4658603" y="4153823"/>
                <a:ext cx="3564000" cy="797100"/>
              </a:xfrm>
              <a:prstGeom prst="rect">
                <a:avLst/>
              </a:prstGeom>
              <a:noFill/>
              <a:ln>
                <a:noFill/>
              </a:ln>
              <a:effectLst>
                <a:outerShdw blurRad="56577" dist="18859" dir="5400000" algn="bl" rotWithShape="0">
                  <a:srgbClr val="000000">
                    <a:alpha val="50196"/>
                  </a:srgbClr>
                </a:outerShdw>
              </a:effectLst>
            </p:spPr>
            <p:txBody>
              <a:bodyPr spcFirstLastPara="1" wrap="square" lIns="90500" tIns="45225" rIns="90500" bIns="452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a:solidFill>
                      <a:srgbClr val="FFFFFF"/>
                    </a:solidFill>
                    <a:latin typeface="Calibri"/>
                    <a:ea typeface="Calibri"/>
                    <a:cs typeface="Calibri"/>
                    <a:sym typeface="Calibri"/>
                  </a:rPr>
                  <a:t>Threshold  </a:t>
                </a:r>
                <a:r>
                  <a:rPr lang="en-US" sz="1400" b="0" i="0" u="none" strike="noStrike" cap="none">
                    <a:solidFill>
                      <a:srgbClr val="FFFFFF"/>
                    </a:solidFill>
                    <a:latin typeface="Calibri"/>
                    <a:ea typeface="Calibri"/>
                    <a:cs typeface="Calibri"/>
                    <a:sym typeface="Calibri"/>
                  </a:rPr>
                  <a:t>                                               </a:t>
                </a:r>
                <a:r>
                  <a:rPr lang="en-US" sz="1400" b="0" i="0" u="sng" strike="noStrike" cap="none">
                    <a:solidFill>
                      <a:srgbClr val="FFFFFF"/>
                    </a:solidFill>
                    <a:latin typeface="Calibri"/>
                    <a:ea typeface="Calibri"/>
                    <a:cs typeface="Calibri"/>
                    <a:sym typeface="Calibri"/>
                  </a:rPr>
                  <a:t>Benchmark</a:t>
                </a:r>
                <a:endParaRPr sz="1400" b="0" i="0" u="sng"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FFFFFF"/>
                    </a:solidFill>
                    <a:latin typeface="Calibri"/>
                    <a:ea typeface="Calibri"/>
                    <a:cs typeface="Calibri"/>
                    <a:sym typeface="Calibri"/>
                  </a:rPr>
                  <a:t>Avg 0-20</a:t>
                </a:r>
                <a:r>
                  <a:rPr lang="en-US" sz="1200" b="0" i="0" u="none" strike="noStrike" cap="none" baseline="30000">
                    <a:solidFill>
                      <a:srgbClr val="FFFFFF"/>
                    </a:solidFill>
                    <a:latin typeface="Calibri"/>
                    <a:ea typeface="Calibri"/>
                    <a:cs typeface="Calibri"/>
                    <a:sym typeface="Calibri"/>
                  </a:rPr>
                  <a:t>th </a:t>
                </a:r>
                <a:r>
                  <a:rPr lang="en-US" sz="1200" b="0" i="0" u="none" strike="noStrike" cap="none">
                    <a:solidFill>
                      <a:srgbClr val="FFFFFF"/>
                    </a:solidFill>
                    <a:latin typeface="Calibri"/>
                    <a:ea typeface="Calibri"/>
                    <a:cs typeface="Calibri"/>
                    <a:sym typeface="Calibri"/>
                  </a:rPr>
                  <a:t>percentile </a:t>
                </a:r>
                <a:r>
                  <a:rPr lang="en-US" sz="1400" b="0" i="0" u="none" strike="noStrike" cap="none">
                    <a:solidFill>
                      <a:srgbClr val="FFFFFF"/>
                    </a:solidFill>
                    <a:latin typeface="Calibri"/>
                    <a:ea typeface="Calibri"/>
                    <a:cs typeface="Calibri"/>
                    <a:sym typeface="Calibri"/>
                  </a:rPr>
                  <a:t>    	    </a:t>
                </a:r>
                <a:r>
                  <a:rPr lang="en-US" sz="1200" b="0" i="0" u="none" strike="noStrike" cap="none">
                    <a:solidFill>
                      <a:srgbClr val="FFFFFF"/>
                    </a:solidFill>
                    <a:latin typeface="Calibri"/>
                    <a:ea typeface="Calibri"/>
                    <a:cs typeface="Calibri"/>
                    <a:sym typeface="Calibri"/>
                  </a:rPr>
                  <a:t>Avg 80</a:t>
                </a:r>
                <a:r>
                  <a:rPr lang="en-US" sz="1200" b="0" i="0" u="none" strike="noStrike" cap="none" baseline="30000">
                    <a:solidFill>
                      <a:srgbClr val="FFFFFF"/>
                    </a:solidFill>
                    <a:latin typeface="Calibri"/>
                    <a:ea typeface="Calibri"/>
                    <a:cs typeface="Calibri"/>
                    <a:sym typeface="Calibri"/>
                  </a:rPr>
                  <a:t>th</a:t>
                </a:r>
                <a:r>
                  <a:rPr lang="en-US" sz="1200" b="0" i="0" u="none" strike="noStrike" cap="none">
                    <a:solidFill>
                      <a:srgbClr val="FFFFFF"/>
                    </a:solidFill>
                    <a:latin typeface="Calibri"/>
                    <a:ea typeface="Calibri"/>
                    <a:cs typeface="Calibri"/>
                    <a:sym typeface="Calibri"/>
                  </a:rPr>
                  <a:t> -100</a:t>
                </a:r>
                <a:r>
                  <a:rPr lang="en-US" sz="1200" b="0" i="0" u="none" strike="noStrike" cap="none" baseline="30000">
                    <a:solidFill>
                      <a:srgbClr val="FFFFFF"/>
                    </a:solidFill>
                    <a:latin typeface="Calibri"/>
                    <a:ea typeface="Calibri"/>
                    <a:cs typeface="Calibri"/>
                    <a:sym typeface="Calibri"/>
                  </a:rPr>
                  <a:t>th</a:t>
                </a:r>
                <a:r>
                  <a:rPr lang="en-US" sz="1200" b="0" i="0" u="none" strike="noStrike" cap="none">
                    <a:solidFill>
                      <a:srgbClr val="FFFFFF"/>
                    </a:solidFill>
                    <a:latin typeface="Calibri"/>
                    <a:ea typeface="Calibri"/>
                    <a:cs typeface="Calibri"/>
                    <a:sym typeface="Calibri"/>
                  </a:rPr>
                  <a:t>percentile </a:t>
                </a:r>
                <a:r>
                  <a:rPr lang="en-US" sz="1400" b="0" i="0" u="none" strike="noStrike" cap="none">
                    <a:solidFill>
                      <a:srgbClr val="FFFFFF"/>
                    </a:solidFill>
                    <a:latin typeface="Calibri"/>
                    <a:ea typeface="Calibri"/>
                    <a:cs typeface="Calibri"/>
                    <a:sym typeface="Calibri"/>
                  </a:rPr>
                  <a:t>           </a:t>
                </a:r>
                <a:endParaRPr sz="1400" b="0" i="0" u="none" strike="noStrike" cap="none">
                  <a:solidFill>
                    <a:srgbClr val="FFFFFF"/>
                  </a:solidFill>
                  <a:latin typeface="Arial"/>
                  <a:ea typeface="Arial"/>
                  <a:cs typeface="Arial"/>
                  <a:sym typeface="Arial"/>
                </a:endParaRPr>
              </a:p>
            </p:txBody>
          </p:sp>
        </p:grpSp>
      </p:grpSp>
      <p:pic>
        <p:nvPicPr>
          <p:cNvPr id="1107" name="Google Shape;1107;g3ed36135ff5_0_408"/>
          <p:cNvPicPr preferRelativeResize="0"/>
          <p:nvPr/>
        </p:nvPicPr>
        <p:blipFill rotWithShape="1">
          <a:blip r:embed="rId5">
            <a:alphaModFix/>
          </a:blip>
          <a:srcRect/>
          <a:stretch/>
        </p:blipFill>
        <p:spPr>
          <a:xfrm>
            <a:off x="4309117" y="1144733"/>
            <a:ext cx="4079169" cy="48663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2" name="Google Shape;1112;g3e5e73cdfb3_0_743"/>
          <p:cNvSpPr txBox="1">
            <a:spLocks noGrp="1"/>
          </p:cNvSpPr>
          <p:nvPr>
            <p:ph type="body" idx="1"/>
          </p:nvPr>
        </p:nvSpPr>
        <p:spPr>
          <a:xfrm>
            <a:off x="823333" y="1120700"/>
            <a:ext cx="10857600" cy="53553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600"/>
              </a:spcBef>
              <a:spcAft>
                <a:spcPts val="0"/>
              </a:spcAft>
              <a:buSzPts val="2000"/>
              <a:buNone/>
            </a:pPr>
            <a:r>
              <a:rPr lang="en-US" sz="2500" b="1"/>
              <a:t>Assess hospital performance on AHRQ Patient Safety Index Composite (PSI-90) in addition to Solventum PPCs.</a:t>
            </a:r>
            <a:endParaRPr sz="2500" b="1"/>
          </a:p>
          <a:p>
            <a:pPr marL="609600" lvl="0" indent="-463550" algn="l" rtl="0">
              <a:lnSpc>
                <a:spcPct val="100000"/>
              </a:lnSpc>
              <a:spcBef>
                <a:spcPts val="1300"/>
              </a:spcBef>
              <a:spcAft>
                <a:spcPts val="0"/>
              </a:spcAft>
              <a:buSzPts val="2500"/>
              <a:buFont typeface="Arial"/>
              <a:buChar char="•"/>
            </a:pPr>
            <a:r>
              <a:rPr lang="en-US" sz="2500"/>
              <a:t>Move AHRQ PSI-90 measure from the Quality Based Reimbursement Program to MHAC to align better with CMS programs.</a:t>
            </a:r>
            <a:endParaRPr sz="2500"/>
          </a:p>
          <a:p>
            <a:pPr marL="609600" lvl="0" indent="-463550" algn="l" rtl="0">
              <a:lnSpc>
                <a:spcPct val="100000"/>
              </a:lnSpc>
              <a:spcBef>
                <a:spcPts val="1300"/>
              </a:spcBef>
              <a:spcAft>
                <a:spcPts val="0"/>
              </a:spcAft>
              <a:buSzPts val="2500"/>
              <a:buFont typeface="Arial"/>
              <a:buChar char="•"/>
            </a:pPr>
            <a:r>
              <a:rPr lang="en-US" sz="2500"/>
              <a:t>Weigh the AHRQ PSI-90 measure similarly to weight used in CMS complications program (i.e., 1/6th of MHAC score).</a:t>
            </a:r>
            <a:endParaRPr sz="2500"/>
          </a:p>
          <a:p>
            <a:pPr marL="0" lvl="0" indent="0" algn="l" rtl="0">
              <a:lnSpc>
                <a:spcPct val="114000"/>
              </a:lnSpc>
              <a:spcBef>
                <a:spcPts val="1300"/>
              </a:spcBef>
              <a:spcAft>
                <a:spcPts val="0"/>
              </a:spcAft>
              <a:buSzPts val="2000"/>
              <a:buNone/>
            </a:pPr>
            <a:endParaRPr/>
          </a:p>
        </p:txBody>
      </p:sp>
      <p:sp>
        <p:nvSpPr>
          <p:cNvPr id="1113" name="Google Shape;1113;g3e5e73cdfb3_0_74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64653"/>
              </a:buClr>
              <a:buSzPts val="1600"/>
              <a:buFont typeface="Arial"/>
              <a:buNone/>
            </a:pPr>
            <a:fld id="{00000000-1234-1234-1234-123412341234}" type="slidenum">
              <a:rPr lang="en-US"/>
              <a:t>44</a:t>
            </a:fld>
            <a:endParaRPr/>
          </a:p>
        </p:txBody>
      </p:sp>
      <p:sp>
        <p:nvSpPr>
          <p:cNvPr id="1114" name="Google Shape;1114;g3e5e73cdfb3_0_743"/>
          <p:cNvSpPr txBox="1">
            <a:spLocks noGrp="1"/>
          </p:cNvSpPr>
          <p:nvPr>
            <p:ph type="title"/>
          </p:nvPr>
        </p:nvSpPr>
        <p:spPr>
          <a:xfrm>
            <a:off x="972127" y="347852"/>
            <a:ext cx="10515600" cy="67027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RY 2028 MHAC</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Changes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18"/>
        <p:cNvGrpSpPr/>
        <p:nvPr/>
      </p:nvGrpSpPr>
      <p:grpSpPr>
        <a:xfrm>
          <a:off x="0" y="0"/>
          <a:ext cx="0" cy="0"/>
          <a:chOff x="0" y="0"/>
          <a:chExt cx="0" cy="0"/>
        </a:xfrm>
      </p:grpSpPr>
      <p:sp>
        <p:nvSpPr>
          <p:cNvPr id="1119" name="Google Shape;1119;g3ed36135ff5_0_833"/>
          <p:cNvSpPr txBox="1">
            <a:spLocks noGrp="1"/>
          </p:cNvSpPr>
          <p:nvPr>
            <p:ph type="title"/>
          </p:nvPr>
        </p:nvSpPr>
        <p:spPr>
          <a:xfrm>
            <a:off x="1296169" y="463804"/>
            <a:ext cx="14020800" cy="80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RRIP Methodology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Overview</a:t>
            </a:r>
            <a:endParaRPr/>
          </a:p>
        </p:txBody>
      </p:sp>
      <p:sp>
        <p:nvSpPr>
          <p:cNvPr id="1120" name="Google Shape;1120;g3ed36135ff5_0_833"/>
          <p:cNvSpPr txBox="1">
            <a:spLocks noGrp="1"/>
          </p:cNvSpPr>
          <p:nvPr>
            <p:ph type="sldNum" idx="12"/>
          </p:nvPr>
        </p:nvSpPr>
        <p:spPr>
          <a:xfrm>
            <a:off x="15350067" y="8284632"/>
            <a:ext cx="770400" cy="486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3889"/>
              </a:buClr>
              <a:buSzPts val="1600"/>
              <a:buFont typeface="Arial"/>
              <a:buNone/>
            </a:pPr>
            <a:fld id="{00000000-1234-1234-1234-123412341234}" type="slidenum">
              <a:rPr lang="en-US"/>
              <a:t>45</a:t>
            </a:fld>
            <a:endParaRPr/>
          </a:p>
        </p:txBody>
      </p:sp>
      <p:pic>
        <p:nvPicPr>
          <p:cNvPr id="1121" name="Google Shape;1121;g3ed36135ff5_0_833"/>
          <p:cNvPicPr preferRelativeResize="0"/>
          <p:nvPr/>
        </p:nvPicPr>
        <p:blipFill rotWithShape="1">
          <a:blip r:embed="rId3">
            <a:alphaModFix/>
          </a:blip>
          <a:srcRect/>
          <a:stretch/>
        </p:blipFill>
        <p:spPr>
          <a:xfrm>
            <a:off x="439967" y="123603"/>
            <a:ext cx="11752033" cy="6653965"/>
          </a:xfrm>
          <a:prstGeom prst="rect">
            <a:avLst/>
          </a:prstGeom>
          <a:noFill/>
          <a:ln w="25400" cap="flat" cmpd="sng">
            <a:solidFill>
              <a:schemeClr val="dk2"/>
            </a:solidFill>
            <a:prstDash val="solid"/>
            <a:round/>
            <a:headEnd type="none" w="sm" len="sm"/>
            <a:tailEnd type="none" w="sm" len="sm"/>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25"/>
        <p:cNvGrpSpPr/>
        <p:nvPr/>
      </p:nvGrpSpPr>
      <p:grpSpPr>
        <a:xfrm>
          <a:off x="0" y="0"/>
          <a:ext cx="0" cy="0"/>
          <a:chOff x="0" y="0"/>
          <a:chExt cx="0" cy="0"/>
        </a:xfrm>
      </p:grpSpPr>
      <p:sp>
        <p:nvSpPr>
          <p:cNvPr id="1126" name="Google Shape;1126;g3e5e73cdfb3_0_1002"/>
          <p:cNvSpPr txBox="1">
            <a:spLocks noGrp="1"/>
          </p:cNvSpPr>
          <p:nvPr>
            <p:ph type="body" idx="1"/>
          </p:nvPr>
        </p:nvSpPr>
        <p:spPr>
          <a:xfrm>
            <a:off x="823327" y="1024486"/>
            <a:ext cx="10857600" cy="5355300"/>
          </a:xfrm>
          <a:prstGeom prst="rect">
            <a:avLst/>
          </a:prstGeom>
          <a:noFill/>
          <a:ln>
            <a:noFill/>
          </a:ln>
        </p:spPr>
        <p:txBody>
          <a:bodyPr spcFirstLastPara="1" wrap="square" lIns="91425" tIns="45700" rIns="91425" bIns="45700" anchor="t" anchorCtr="0">
            <a:normAutofit/>
          </a:bodyPr>
          <a:lstStyle/>
          <a:p>
            <a:pPr marL="609600" lvl="0" indent="-431800" algn="l" rtl="0">
              <a:lnSpc>
                <a:spcPct val="100000"/>
              </a:lnSpc>
              <a:spcBef>
                <a:spcPts val="1300"/>
              </a:spcBef>
              <a:spcAft>
                <a:spcPts val="0"/>
              </a:spcAft>
              <a:buSzPts val="2000"/>
              <a:buFont typeface="Arial"/>
              <a:buChar char="•"/>
            </a:pPr>
            <a:r>
              <a:rPr lang="en-US" sz="2500" i="1">
                <a:solidFill>
                  <a:srgbClr val="FF9900"/>
                </a:solidFill>
              </a:rPr>
              <a:t>Modified methodology: </a:t>
            </a:r>
            <a:r>
              <a:rPr lang="en-US" sz="2500"/>
              <a:t> Attainment rates are adjusted using the Out of State Utilization Adjustment (OOS UA) to fairly compare hospitals </a:t>
            </a:r>
            <a:endParaRPr sz="2500"/>
          </a:p>
          <a:p>
            <a:pPr marL="1219200" lvl="1" indent="-463550" algn="l" rtl="0">
              <a:lnSpc>
                <a:spcPct val="100000"/>
              </a:lnSpc>
              <a:spcBef>
                <a:spcPts val="1300"/>
              </a:spcBef>
              <a:spcAft>
                <a:spcPts val="0"/>
              </a:spcAft>
              <a:buClr>
                <a:srgbClr val="0066CC"/>
              </a:buClr>
              <a:buSzPts val="2500"/>
              <a:buFont typeface="Arial"/>
              <a:buChar char="•"/>
            </a:pPr>
            <a:r>
              <a:rPr lang="en-US" sz="2200"/>
              <a:t>OOS UA = CCW Readmission Rate/ CCW Readmission Rate with MD Claims only</a:t>
            </a:r>
            <a:endParaRPr sz="2200"/>
          </a:p>
          <a:p>
            <a:pPr marL="1219200" lvl="1" indent="-463550" algn="l" rtl="0">
              <a:lnSpc>
                <a:spcPct val="100000"/>
              </a:lnSpc>
              <a:spcBef>
                <a:spcPts val="1300"/>
              </a:spcBef>
              <a:spcAft>
                <a:spcPts val="0"/>
              </a:spcAft>
              <a:buSzPts val="2500"/>
              <a:buFont typeface="Arial"/>
              <a:buChar char="•"/>
            </a:pPr>
            <a:r>
              <a:rPr lang="en-US" sz="2200"/>
              <a:t>New methodology better accounts for out of state readmissions and transfers that previous methodology.  New methodology will also be applied to RY 2027.</a:t>
            </a:r>
            <a:endParaRPr sz="2200"/>
          </a:p>
          <a:p>
            <a:pPr marL="609600" lvl="0" indent="-463550" algn="l" rtl="0">
              <a:lnSpc>
                <a:spcPct val="100000"/>
              </a:lnSpc>
              <a:spcBef>
                <a:spcPts val="1300"/>
              </a:spcBef>
              <a:spcAft>
                <a:spcPts val="0"/>
              </a:spcAft>
              <a:buSzPts val="2500"/>
              <a:buFont typeface="Arial"/>
              <a:buChar char="•"/>
            </a:pPr>
            <a:r>
              <a:rPr lang="en-US" sz="2500"/>
              <a:t>Removal of disparity gap measure from payment program</a:t>
            </a:r>
            <a:endParaRPr sz="2500"/>
          </a:p>
          <a:p>
            <a:pPr marL="609600" lvl="0" indent="-463550" algn="l" rtl="0">
              <a:lnSpc>
                <a:spcPct val="100000"/>
              </a:lnSpc>
              <a:spcBef>
                <a:spcPts val="1300"/>
              </a:spcBef>
              <a:spcAft>
                <a:spcPts val="0"/>
              </a:spcAft>
              <a:buSzPts val="2500"/>
              <a:buFont typeface="Arial"/>
              <a:buChar char="•"/>
            </a:pPr>
            <a:r>
              <a:rPr lang="en-US" sz="2500"/>
              <a:t>Updated performance standards:</a:t>
            </a:r>
            <a:endParaRPr sz="2500"/>
          </a:p>
          <a:p>
            <a:pPr marL="1219200" lvl="1" indent="-463550" algn="l" rtl="0">
              <a:lnSpc>
                <a:spcPct val="100000"/>
              </a:lnSpc>
              <a:spcBef>
                <a:spcPts val="1300"/>
              </a:spcBef>
              <a:spcAft>
                <a:spcPts val="0"/>
              </a:spcAft>
              <a:buSzPts val="2500"/>
              <a:buFont typeface="Arial"/>
              <a:buChar char="•"/>
            </a:pPr>
            <a:r>
              <a:rPr lang="en-US" sz="2200"/>
              <a:t>Attainment Target = 11.07%</a:t>
            </a:r>
            <a:endParaRPr sz="2200"/>
          </a:p>
          <a:p>
            <a:pPr marL="1219200" lvl="1" indent="-463550" algn="l" rtl="0">
              <a:lnSpc>
                <a:spcPct val="100000"/>
              </a:lnSpc>
              <a:spcBef>
                <a:spcPts val="1300"/>
              </a:spcBef>
              <a:spcAft>
                <a:spcPts val="1300"/>
              </a:spcAft>
              <a:buSzPts val="2500"/>
              <a:buFont typeface="Arial"/>
              <a:buChar char="•"/>
            </a:pPr>
            <a:r>
              <a:rPr lang="en-US" sz="2200"/>
              <a:t>Improvement Target = -5%</a:t>
            </a:r>
            <a:endParaRPr sz="2200"/>
          </a:p>
        </p:txBody>
      </p:sp>
      <p:sp>
        <p:nvSpPr>
          <p:cNvPr id="1127" name="Google Shape;1127;g3e5e73cdfb3_0_1002"/>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64653"/>
              </a:buClr>
              <a:buSzPts val="1600"/>
              <a:buFont typeface="Arial"/>
              <a:buNone/>
            </a:pPr>
            <a:fld id="{00000000-1234-1234-1234-123412341234}" type="slidenum">
              <a:rPr lang="en-US"/>
              <a:t>46</a:t>
            </a:fld>
            <a:endParaRPr/>
          </a:p>
        </p:txBody>
      </p:sp>
      <p:sp>
        <p:nvSpPr>
          <p:cNvPr id="1128" name="Google Shape;1128;g3e5e73cdfb3_0_1002"/>
          <p:cNvSpPr txBox="1">
            <a:spLocks noGrp="1"/>
          </p:cNvSpPr>
          <p:nvPr>
            <p:ph type="title"/>
          </p:nvPr>
        </p:nvSpPr>
        <p:spPr>
          <a:xfrm>
            <a:off x="994327" y="376485"/>
            <a:ext cx="10515600" cy="64800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RY 2028 RRIP Changes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32"/>
        <p:cNvGrpSpPr/>
        <p:nvPr/>
      </p:nvGrpSpPr>
      <p:grpSpPr>
        <a:xfrm>
          <a:off x="0" y="0"/>
          <a:ext cx="0" cy="0"/>
          <a:chOff x="0" y="0"/>
          <a:chExt cx="0" cy="0"/>
        </a:xfrm>
      </p:grpSpPr>
      <p:sp>
        <p:nvSpPr>
          <p:cNvPr id="1133" name="Google Shape;1133;g3ed36135ff5_0_1236"/>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64653"/>
              </a:buClr>
              <a:buSzPts val="1600"/>
              <a:buFont typeface="Arial"/>
              <a:buNone/>
            </a:pPr>
            <a:fld id="{00000000-1234-1234-1234-123412341234}" type="slidenum">
              <a:rPr lang="en-US"/>
              <a:t>47</a:t>
            </a:fld>
            <a:endParaRPr/>
          </a:p>
        </p:txBody>
      </p:sp>
      <p:sp>
        <p:nvSpPr>
          <p:cNvPr id="1134" name="Google Shape;1134;g3ed36135ff5_0_1236"/>
          <p:cNvSpPr txBox="1">
            <a:spLocks noGrp="1"/>
          </p:cNvSpPr>
          <p:nvPr>
            <p:ph type="title"/>
          </p:nvPr>
        </p:nvSpPr>
        <p:spPr>
          <a:xfrm>
            <a:off x="100502" y="1681033"/>
            <a:ext cx="1762500" cy="1489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00"/>
              <a:buNone/>
            </a:pPr>
            <a:r>
              <a:rPr lang="en-US"/>
              <a:t>Overview of QBR</a:t>
            </a:r>
            <a:endParaRPr/>
          </a:p>
        </p:txBody>
      </p:sp>
      <p:pic>
        <p:nvPicPr>
          <p:cNvPr id="1135" name="Google Shape;1135;g3ed36135ff5_0_1236"/>
          <p:cNvPicPr preferRelativeResize="0"/>
          <p:nvPr/>
        </p:nvPicPr>
        <p:blipFill rotWithShape="1">
          <a:blip r:embed="rId3">
            <a:alphaModFix/>
          </a:blip>
          <a:srcRect/>
          <a:stretch/>
        </p:blipFill>
        <p:spPr>
          <a:xfrm>
            <a:off x="1967800" y="153667"/>
            <a:ext cx="9519933" cy="6659134"/>
          </a:xfrm>
          <a:prstGeom prst="rect">
            <a:avLst/>
          </a:prstGeom>
          <a:noFill/>
          <a:ln w="25400" cap="flat" cmpd="sng">
            <a:solidFill>
              <a:schemeClr val="dk2"/>
            </a:solidFill>
            <a:prstDash val="solid"/>
            <a:round/>
            <a:headEnd type="none" w="sm" len="sm"/>
            <a:tailEnd type="none" w="sm" len="s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Google Shape;1140;g3e5e73cdfb3_0_1261"/>
          <p:cNvSpPr txBox="1">
            <a:spLocks noGrp="1"/>
          </p:cNvSpPr>
          <p:nvPr>
            <p:ph type="body" idx="1"/>
          </p:nvPr>
        </p:nvSpPr>
        <p:spPr>
          <a:xfrm>
            <a:off x="147667" y="937033"/>
            <a:ext cx="10919100" cy="5199300"/>
          </a:xfrm>
          <a:prstGeom prst="rect">
            <a:avLst/>
          </a:prstGeom>
          <a:noFill/>
          <a:ln>
            <a:noFill/>
          </a:ln>
        </p:spPr>
        <p:txBody>
          <a:bodyPr spcFirstLastPara="1" wrap="square" lIns="91425" tIns="45700" rIns="91425" bIns="45700" anchor="t" anchorCtr="0">
            <a:normAutofit fontScale="92500" lnSpcReduction="20000"/>
          </a:bodyPr>
          <a:lstStyle/>
          <a:p>
            <a:pPr marL="609600" lvl="0" indent="-457200" algn="l" rtl="0">
              <a:lnSpc>
                <a:spcPct val="100000"/>
              </a:lnSpc>
              <a:spcBef>
                <a:spcPts val="1600"/>
              </a:spcBef>
              <a:spcAft>
                <a:spcPts val="0"/>
              </a:spcAft>
              <a:buSzPct val="108108"/>
              <a:buFont typeface="Arial"/>
              <a:buChar char="•"/>
            </a:pPr>
            <a:r>
              <a:rPr lang="en-US" sz="2400" b="1"/>
              <a:t>Better align with CMS HVBP</a:t>
            </a:r>
            <a:r>
              <a:rPr lang="en-US" sz="2400"/>
              <a:t>:</a:t>
            </a:r>
            <a:endParaRPr sz="2400"/>
          </a:p>
          <a:p>
            <a:pPr marL="1219200" lvl="1" indent="-457200" algn="l" rtl="0">
              <a:lnSpc>
                <a:spcPct val="100000"/>
              </a:lnSpc>
              <a:spcBef>
                <a:spcPts val="1300"/>
              </a:spcBef>
              <a:spcAft>
                <a:spcPts val="0"/>
              </a:spcAft>
              <a:buSzPct val="108108"/>
              <a:buFont typeface="Arial"/>
              <a:buChar char="•"/>
            </a:pPr>
            <a:r>
              <a:rPr lang="en-US" sz="2400"/>
              <a:t>Measure removals- Medicare timely follow up, </a:t>
            </a:r>
            <a:r>
              <a:rPr lang="en-US"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 PSI 90, HCAHPS linear measures from the Person and Community Engagement domain; PSI 90 from the Safety domain.</a:t>
            </a:r>
            <a:endParaRPr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endParaRPr>
          </a:p>
          <a:p>
            <a:pPr marL="1219200" lvl="1" indent="-457200" algn="l" rtl="0">
              <a:lnSpc>
                <a:spcPct val="100000"/>
              </a:lnSpc>
              <a:spcBef>
                <a:spcPts val="1300"/>
              </a:spcBef>
              <a:spcAft>
                <a:spcPts val="0"/>
              </a:spcAft>
              <a:buSzPct val="108108"/>
              <a:buFont typeface="Arial"/>
              <a:buChar char="•"/>
            </a:pPr>
            <a:r>
              <a:rPr lang="en-US"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Measure additions- Total Hip/Knee Arthroplasty complications to the Clinical Care domain; Sepsis Bundle to the Safety domain</a:t>
            </a:r>
            <a:endParaRPr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endParaRPr>
          </a:p>
          <a:p>
            <a:pPr marL="1219200" lvl="1" indent="-457200" algn="l" rtl="0">
              <a:lnSpc>
                <a:spcPct val="100000"/>
              </a:lnSpc>
              <a:spcBef>
                <a:spcPts val="1300"/>
              </a:spcBef>
              <a:spcAft>
                <a:spcPts val="0"/>
              </a:spcAft>
              <a:buSzPct val="108108"/>
              <a:buFont typeface="Arial"/>
              <a:buChar char="•"/>
            </a:pPr>
            <a:r>
              <a:rPr lang="en-US"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Domain weight adjustments- Decrease weight on the Person and Community Engagement domain (60% to 38%) and increase weights on Clinical Care (10% to 30%) and Safety Domains (30% to 31%)</a:t>
            </a:r>
            <a:endParaRPr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endParaRPr>
          </a:p>
          <a:p>
            <a:pPr marL="609600" lvl="0" indent="-457200" algn="l" rtl="0">
              <a:lnSpc>
                <a:spcPct val="100000"/>
              </a:lnSpc>
              <a:spcBef>
                <a:spcPts val="1300"/>
              </a:spcBef>
              <a:spcAft>
                <a:spcPts val="0"/>
              </a:spcAft>
              <a:buSzPct val="108108"/>
              <a:buFont typeface="Arial"/>
              <a:buChar char="•"/>
            </a:pPr>
            <a:r>
              <a:rPr lang="en-US" sz="2400" b="1"/>
              <a:t>Address State/ All-Payer Priorities:</a:t>
            </a:r>
            <a:endParaRPr sz="2400" b="1"/>
          </a:p>
          <a:p>
            <a:pPr marL="1219200" lvl="1" indent="-457200" algn="l" rtl="0">
              <a:lnSpc>
                <a:spcPct val="100000"/>
              </a:lnSpc>
              <a:spcBef>
                <a:spcPts val="1300"/>
              </a:spcBef>
              <a:spcAft>
                <a:spcPts val="1300"/>
              </a:spcAft>
              <a:buSzPct val="108108"/>
              <a:buFont typeface="Arial"/>
              <a:buChar char="•"/>
            </a:pPr>
            <a:r>
              <a:rPr lang="en-US" sz="2400"/>
              <a:t>Maintain Medicaid timely follow up and ED Length of stay measures in the Person and Community Engagement domain; maintain all-payer inpatient and 30-day mortality measures in the Clinical Care domain.</a:t>
            </a:r>
            <a:endParaRPr sz="2400"/>
          </a:p>
        </p:txBody>
      </p:sp>
      <p:sp>
        <p:nvSpPr>
          <p:cNvPr id="1141" name="Google Shape;1141;g3e5e73cdfb3_0_1261"/>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464653"/>
              </a:buClr>
              <a:buSzPts val="1600"/>
              <a:buFont typeface="Arial"/>
              <a:buNone/>
            </a:pPr>
            <a:fld id="{00000000-1234-1234-1234-123412341234}" type="slidenum">
              <a:rPr lang="en-US"/>
              <a:t>48</a:t>
            </a:fld>
            <a:endParaRPr/>
          </a:p>
        </p:txBody>
      </p:sp>
      <p:sp>
        <p:nvSpPr>
          <p:cNvPr id="1142" name="Google Shape;1142;g3e5e73cdfb3_0_1261"/>
          <p:cNvSpPr txBox="1">
            <a:spLocks noGrp="1"/>
          </p:cNvSpPr>
          <p:nvPr>
            <p:ph type="title"/>
          </p:nvPr>
        </p:nvSpPr>
        <p:spPr>
          <a:xfrm>
            <a:off x="972127" y="347852"/>
            <a:ext cx="10515600" cy="58918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RY 2028 QBR Changes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Google Shape;1147;g3e5e73cdfb3_0_1597"/>
          <p:cNvSpPr txBox="1">
            <a:spLocks noGrp="1"/>
          </p:cNvSpPr>
          <p:nvPr>
            <p:ph type="title"/>
          </p:nvPr>
        </p:nvSpPr>
        <p:spPr>
          <a:xfrm>
            <a:off x="950825" y="321871"/>
            <a:ext cx="10515600" cy="96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For RY 2028, Commission Approved Continuing QBR Incentive Program for Complete and Timely Digital Measures Reporting</a:t>
            </a:r>
            <a:endParaRPr/>
          </a:p>
        </p:txBody>
      </p:sp>
      <p:sp>
        <p:nvSpPr>
          <p:cNvPr id="1148" name="Google Shape;1148;g3e5e73cdfb3_0_1597"/>
          <p:cNvSpPr txBox="1">
            <a:spLocks noGrp="1"/>
          </p:cNvSpPr>
          <p:nvPr>
            <p:ph type="body" idx="4294967295"/>
          </p:nvPr>
        </p:nvSpPr>
        <p:spPr>
          <a:xfrm>
            <a:off x="502350" y="1529650"/>
            <a:ext cx="11042700" cy="4800000"/>
          </a:xfrm>
          <a:prstGeom prst="rect">
            <a:avLst/>
          </a:prstGeom>
          <a:noFill/>
          <a:ln>
            <a:noFill/>
          </a:ln>
        </p:spPr>
        <p:txBody>
          <a:bodyPr spcFirstLastPara="1" wrap="square" lIns="91425" tIns="45700" rIns="91425" bIns="45700" anchor="t" anchorCtr="0">
            <a:normAutofit/>
          </a:bodyPr>
          <a:lstStyle/>
          <a:p>
            <a:pPr marL="457200" marR="0" lvl="0" indent="-381000" algn="l" rtl="0">
              <a:lnSpc>
                <a:spcPct val="114000"/>
              </a:lnSpc>
              <a:spcBef>
                <a:spcPts val="1000"/>
              </a:spcBef>
              <a:spcAft>
                <a:spcPts val="0"/>
              </a:spcAft>
              <a:buClr>
                <a:srgbClr val="0055AA"/>
              </a:buClr>
              <a:buSzPts val="2400"/>
              <a:buFont typeface="Arial"/>
              <a:buChar char="•"/>
            </a:pPr>
            <a:r>
              <a:rPr lang="en-US" sz="2400">
                <a:solidFill>
                  <a:srgbClr val="0055AA"/>
                </a:solidFill>
              </a:rPr>
              <a:t>The state contracts with CRISP/Medisolv for digital measure data reporting and recommends accelerated reporting compared to CMS requirements and all-payer hybrid data elements:</a:t>
            </a:r>
            <a:endParaRPr sz="2400">
              <a:solidFill>
                <a:srgbClr val="0055AA"/>
              </a:solidFill>
            </a:endParaRPr>
          </a:p>
          <a:p>
            <a:pPr marL="914400" marR="0" lvl="1" indent="-317500" algn="l" rtl="0">
              <a:lnSpc>
                <a:spcPct val="114000"/>
              </a:lnSpc>
              <a:spcBef>
                <a:spcPts val="0"/>
              </a:spcBef>
              <a:spcAft>
                <a:spcPts val="0"/>
              </a:spcAft>
              <a:buClr>
                <a:srgbClr val="0055AA"/>
              </a:buClr>
              <a:buSzPts val="1400"/>
              <a:buFont typeface="Arial"/>
              <a:buChar char="•"/>
            </a:pPr>
            <a:r>
              <a:rPr lang="en-US">
                <a:solidFill>
                  <a:srgbClr val="0055AA"/>
                </a:solidFill>
              </a:rPr>
              <a:t>HSCRC eCQM reporting period is on a calendar year basis with reporting required after first six months and then quarterly </a:t>
            </a:r>
            <a:endParaRPr>
              <a:solidFill>
                <a:srgbClr val="0055AA"/>
              </a:solidFill>
            </a:endParaRPr>
          </a:p>
          <a:p>
            <a:pPr marL="914400" marR="0" lvl="1" indent="-317500" algn="l" rtl="0">
              <a:lnSpc>
                <a:spcPct val="114000"/>
              </a:lnSpc>
              <a:spcBef>
                <a:spcPts val="0"/>
              </a:spcBef>
              <a:spcAft>
                <a:spcPts val="0"/>
              </a:spcAft>
              <a:buClr>
                <a:srgbClr val="0055AA"/>
              </a:buClr>
              <a:buSzPts val="1400"/>
              <a:buFont typeface="Arial"/>
              <a:buChar char="•"/>
            </a:pPr>
            <a:r>
              <a:rPr lang="en-US">
                <a:solidFill>
                  <a:srgbClr val="0055AA"/>
                </a:solidFill>
              </a:rPr>
              <a:t>HSCRC Hybrid Hospital Wide Readmission and Mortality measures Core Clinical Data Elements (CCDE) reporting is all-payer (age 18 yrs+) for July-June annual period and reporting required after first six months and then quarterly </a:t>
            </a:r>
            <a:endParaRPr>
              <a:solidFill>
                <a:srgbClr val="0055AA"/>
              </a:solidFill>
            </a:endParaRPr>
          </a:p>
          <a:p>
            <a:pPr marL="457200" marR="0" lvl="0" indent="-381000" algn="l" rtl="0">
              <a:lnSpc>
                <a:spcPct val="114000"/>
              </a:lnSpc>
              <a:spcBef>
                <a:spcPts val="0"/>
              </a:spcBef>
              <a:spcAft>
                <a:spcPts val="0"/>
              </a:spcAft>
              <a:buClr>
                <a:srgbClr val="0055AA"/>
              </a:buClr>
              <a:buSzPts val="2400"/>
              <a:buFont typeface="Arial"/>
              <a:buChar char="•"/>
            </a:pPr>
            <a:r>
              <a:rPr lang="en-US" sz="2400">
                <a:solidFill>
                  <a:srgbClr val="0055AA"/>
                </a:solidFill>
              </a:rPr>
              <a:t>M</a:t>
            </a:r>
            <a:r>
              <a:rPr lang="en-US" sz="2400">
                <a:solidFill>
                  <a:srgbClr val="0055AA"/>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ajority of hospitals are on track to earn the reward</a:t>
            </a:r>
            <a:r>
              <a:rPr lang="en-US" sz="2400">
                <a:solidFill>
                  <a:srgbClr val="0055AA"/>
                </a:solidFill>
              </a:rPr>
              <a:t> for RY 2027</a:t>
            </a:r>
            <a:endParaRPr sz="2400">
              <a:solidFill>
                <a:srgbClr val="0055AA"/>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g3e5e73cdfb3_0_1670"/>
          <p:cNvSpPr txBox="1">
            <a:spLocks noGrp="1"/>
          </p:cNvSpPr>
          <p:nvPr>
            <p:ph type="title"/>
          </p:nvPr>
        </p:nvSpPr>
        <p:spPr>
          <a:xfrm>
            <a:off x="941163" y="113340"/>
            <a:ext cx="10515600" cy="96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CMS Hospital </a:t>
            </a:r>
            <a:r>
              <a:rPr lang="en-US" u="sng">
                <a:solidFill>
                  <a:schemeClr val="hlink"/>
                </a:solidFill>
                <a:hlinkClick r:id="rId3"/>
              </a:rPr>
              <a:t>eCQM Digital Measures Reporting Requirements CYs 2026-2028</a:t>
            </a:r>
            <a:endParaRPr/>
          </a:p>
        </p:txBody>
      </p:sp>
      <p:sp>
        <p:nvSpPr>
          <p:cNvPr id="1154" name="Google Shape;1154;g3e5e73cdfb3_0_1670"/>
          <p:cNvSpPr txBox="1">
            <a:spLocks noGrp="1"/>
          </p:cNvSpPr>
          <p:nvPr>
            <p:ph type="body" idx="4294967295"/>
          </p:nvPr>
        </p:nvSpPr>
        <p:spPr>
          <a:xfrm>
            <a:off x="72950" y="1556951"/>
            <a:ext cx="3859800" cy="3053757"/>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b="1">
                <a:solidFill>
                  <a:srgbClr val="125496"/>
                </a:solidFill>
                <a:highlight>
                  <a:srgbClr val="FFFFFF"/>
                </a:highlight>
                <a:latin typeface="Roboto"/>
                <a:ea typeface="Roboto"/>
                <a:cs typeface="Roboto"/>
                <a:sym typeface="Roboto"/>
              </a:rPr>
              <a:t>CY 2026 </a:t>
            </a:r>
            <a:r>
              <a:rPr lang="en-US" sz="1800">
                <a:solidFill>
                  <a:srgbClr val="125496"/>
                </a:solidFill>
                <a:highlight>
                  <a:srgbClr val="FFFFFF"/>
                </a:highlight>
                <a:latin typeface="Roboto"/>
                <a:ea typeface="Roboto"/>
                <a:cs typeface="Roboto"/>
                <a:sym typeface="Roboto"/>
              </a:rPr>
              <a:t>(RY 2028)</a:t>
            </a:r>
            <a:r>
              <a:rPr lang="en-US" sz="1800" b="1">
                <a:solidFill>
                  <a:srgbClr val="125496"/>
                </a:solidFill>
                <a:highlight>
                  <a:srgbClr val="FFFFFF"/>
                </a:highlight>
                <a:latin typeface="Roboto"/>
                <a:ea typeface="Roboto"/>
                <a:cs typeface="Roboto"/>
                <a:sym typeface="Roboto"/>
              </a:rPr>
              <a:t>: </a:t>
            </a:r>
            <a:endParaRPr/>
          </a:p>
          <a:p>
            <a:pPr marL="0" lvl="0" indent="0" algn="l" rtl="0">
              <a:lnSpc>
                <a:spcPct val="100000"/>
              </a:lnSpc>
              <a:spcBef>
                <a:spcPts val="0"/>
              </a:spcBef>
              <a:spcAft>
                <a:spcPts val="0"/>
              </a:spcAft>
              <a:buSzPts val="1400"/>
              <a:buNone/>
            </a:pPr>
            <a:r>
              <a:rPr lang="en-US" sz="1400" b="1" i="1">
                <a:solidFill>
                  <a:srgbClr val="CC0000"/>
                </a:solidFill>
                <a:highlight>
                  <a:srgbClr val="FFFFFF"/>
                </a:highlight>
                <a:latin typeface="Roboto"/>
                <a:ea typeface="Roboto"/>
                <a:cs typeface="Roboto"/>
                <a:sym typeface="Roboto"/>
              </a:rPr>
              <a:t>Maryland is aligning with CMS</a:t>
            </a:r>
            <a:endParaRPr sz="1800" b="1" i="1">
              <a:solidFill>
                <a:srgbClr val="125496"/>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400"/>
              <a:buNone/>
            </a:pPr>
            <a:r>
              <a:rPr lang="en-US" sz="1400">
                <a:solidFill>
                  <a:srgbClr val="125496"/>
                </a:solidFill>
                <a:highlight>
                  <a:srgbClr val="FFFFFF"/>
                </a:highlight>
                <a:latin typeface="Roboto"/>
                <a:ea typeface="Roboto"/>
                <a:cs typeface="Roboto"/>
                <a:sym typeface="Roboto"/>
              </a:rPr>
              <a:t>5 selected by CMS and 3 self-selected </a:t>
            </a:r>
            <a:endParaRPr sz="1400">
              <a:solidFill>
                <a:srgbClr val="125496"/>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400"/>
              <a:buNone/>
            </a:pPr>
            <a:r>
              <a:rPr lang="en-US" sz="1400" b="1">
                <a:solidFill>
                  <a:srgbClr val="125496"/>
                </a:solidFill>
                <a:highlight>
                  <a:srgbClr val="FFFFFF"/>
                </a:highlight>
                <a:latin typeface="Roboto"/>
                <a:ea typeface="Roboto"/>
                <a:cs typeface="Roboto"/>
                <a:sym typeface="Roboto"/>
              </a:rPr>
              <a:t>CMS-mandated eCQMs</a:t>
            </a:r>
            <a:r>
              <a:rPr lang="en-US" sz="1400">
                <a:solidFill>
                  <a:srgbClr val="125496"/>
                </a:solidFill>
                <a:highlight>
                  <a:srgbClr val="FFFFFF"/>
                </a:highlight>
                <a:latin typeface="Roboto"/>
                <a:ea typeface="Roboto"/>
                <a:cs typeface="Roboto"/>
                <a:sym typeface="Roboto"/>
              </a:rPr>
              <a:t>: </a:t>
            </a:r>
            <a:endParaRPr sz="140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rPr>
              <a:t>Safe Use of Opioids—Concurrent Prescribing: (CMS506)</a:t>
            </a:r>
            <a:endParaRPr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endParaRPr>
          </a:p>
          <a:p>
            <a:pPr marL="457200" lvl="0" indent="-317500" algn="l" rtl="0">
              <a:lnSpc>
                <a:spcPct val="100000"/>
              </a:lnSpc>
              <a:spcBef>
                <a:spcPts val="3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Cesarean Birth: (PC-02)</a:t>
            </a:r>
            <a:endParaRPr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endParaRPr>
          </a:p>
          <a:p>
            <a:pPr marL="457200" lvl="0" indent="-317500" algn="l" rtl="0">
              <a:lnSpc>
                <a:spcPct val="100000"/>
              </a:lnSpc>
              <a:spcBef>
                <a:spcPts val="3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Severe Obstetric Complications: (PC-07)</a:t>
            </a:r>
            <a:endParaRPr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endParaRPr>
          </a:p>
          <a:p>
            <a:pPr marL="457200" lvl="0" indent="-317500" algn="l" rtl="0">
              <a:lnSpc>
                <a:spcPct val="100000"/>
              </a:lnSpc>
              <a:spcBef>
                <a:spcPts val="3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Hospital Harm—Severe Hyperglycemia: newly required</a:t>
            </a:r>
            <a:endParaRPr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marL="457200" lvl="0" indent="-317500" algn="l" rtl="0">
              <a:lnSpc>
                <a:spcPct val="100000"/>
              </a:lnSpc>
              <a:spcBef>
                <a:spcPts val="3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Hospital Harm—Severe Hypoglycemia: newly required</a:t>
            </a:r>
            <a:endParaRPr sz="1400" b="0">
              <a:solidFill>
                <a:srgbClr val="125496"/>
              </a:solidFill>
              <a:highlight>
                <a:srgbClr val="FFFFFF"/>
              </a:highlight>
              <a:latin typeface="Roboto"/>
              <a:ea typeface="Roboto"/>
              <a:cs typeface="Roboto"/>
              <a:sym typeface="Roboto"/>
            </a:endParaRPr>
          </a:p>
          <a:p>
            <a:pPr marL="0" lvl="0" indent="0" algn="l" rtl="0">
              <a:lnSpc>
                <a:spcPct val="100000"/>
              </a:lnSpc>
              <a:spcBef>
                <a:spcPts val="300"/>
              </a:spcBef>
              <a:spcAft>
                <a:spcPts val="0"/>
              </a:spcAft>
              <a:buSzPts val="1400"/>
              <a:buNone/>
            </a:pPr>
            <a:endParaRPr sz="1400">
              <a:solidFill>
                <a:srgbClr val="CC0000"/>
              </a:solidFill>
              <a:highlight>
                <a:srgbClr val="FFFFFF"/>
              </a:highlight>
              <a:latin typeface="Roboto"/>
              <a:ea typeface="Roboto"/>
              <a:cs typeface="Roboto"/>
              <a:sym typeface="Roboto"/>
            </a:endParaRPr>
          </a:p>
          <a:p>
            <a:pPr marL="457200" marR="0" lvl="0" indent="0" algn="l" rtl="0">
              <a:lnSpc>
                <a:spcPct val="100000"/>
              </a:lnSpc>
              <a:spcBef>
                <a:spcPts val="0"/>
              </a:spcBef>
              <a:spcAft>
                <a:spcPts val="0"/>
              </a:spcAft>
              <a:buSzPts val="1400"/>
              <a:buNone/>
            </a:pPr>
            <a:endParaRPr sz="1400">
              <a:solidFill>
                <a:srgbClr val="125496"/>
              </a:solidFill>
            </a:endParaRPr>
          </a:p>
        </p:txBody>
      </p:sp>
      <p:sp>
        <p:nvSpPr>
          <p:cNvPr id="1155" name="Google Shape;1155;g3e5e73cdfb3_0_1670"/>
          <p:cNvSpPr txBox="1">
            <a:spLocks noGrp="1"/>
          </p:cNvSpPr>
          <p:nvPr>
            <p:ph type="body" idx="4294967295"/>
          </p:nvPr>
        </p:nvSpPr>
        <p:spPr>
          <a:xfrm>
            <a:off x="4124138" y="1133310"/>
            <a:ext cx="3859800" cy="3477399"/>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b="1">
                <a:solidFill>
                  <a:srgbClr val="125496"/>
                </a:solidFill>
                <a:highlight>
                  <a:srgbClr val="FFFFFF"/>
                </a:highlight>
                <a:latin typeface="Roboto"/>
                <a:ea typeface="Roboto"/>
                <a:cs typeface="Roboto"/>
                <a:sym typeface="Roboto"/>
              </a:rPr>
              <a:t>CY 2027:</a:t>
            </a:r>
            <a:endParaRPr sz="1800" b="1">
              <a:solidFill>
                <a:srgbClr val="125496"/>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400"/>
              <a:buNone/>
            </a:pPr>
            <a:r>
              <a:rPr lang="en-US" sz="1400">
                <a:solidFill>
                  <a:srgbClr val="125496"/>
                </a:solidFill>
                <a:highlight>
                  <a:srgbClr val="FFFFFF"/>
                </a:highlight>
                <a:latin typeface="Roboto"/>
                <a:ea typeface="Roboto"/>
                <a:cs typeface="Roboto"/>
                <a:sym typeface="Roboto"/>
              </a:rPr>
              <a:t>6 selected by CMS and 3 self-selected </a:t>
            </a:r>
            <a:r>
              <a:rPr lang="en-US" sz="1400" b="1">
                <a:solidFill>
                  <a:srgbClr val="125496"/>
                </a:solidFill>
                <a:highlight>
                  <a:srgbClr val="FFFFFF"/>
                </a:highlight>
                <a:latin typeface="Roboto"/>
                <a:ea typeface="Roboto"/>
                <a:cs typeface="Roboto"/>
                <a:sym typeface="Roboto"/>
              </a:rPr>
              <a:t>CMS-mandated eCQMs</a:t>
            </a:r>
            <a:r>
              <a:rPr lang="en-US" sz="1400">
                <a:solidFill>
                  <a:srgbClr val="125496"/>
                </a:solidFill>
                <a:highlight>
                  <a:srgbClr val="FFFFFF"/>
                </a:highlight>
                <a:latin typeface="Roboto"/>
                <a:ea typeface="Roboto"/>
                <a:cs typeface="Roboto"/>
                <a:sym typeface="Roboto"/>
              </a:rPr>
              <a:t>: </a:t>
            </a:r>
            <a:endParaRPr sz="140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Safe Use of Opioids—Concurrent Prescribing</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6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Cesarean Birth (PC-02)</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6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Severe Obstetric Complications (PC-07)</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6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Harm—Severe Hyperglycemia</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6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Harm—Severe Hypoglycemia</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60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Harm—Opioid-Related Adverse Events: newly required measure. </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600"/>
              </a:spcBef>
              <a:spcAft>
                <a:spcPts val="0"/>
              </a:spcAft>
              <a:buClr>
                <a:srgbClr val="125496"/>
              </a:buClr>
              <a:buSzPts val="1400"/>
              <a:buFont typeface="Roboto"/>
              <a:buChar char="●"/>
            </a:pPr>
            <a:r>
              <a:rPr lang="en-US" sz="1400" b="0" i="1">
                <a:solidFill>
                  <a:srgbClr val="125496"/>
                </a:solidFill>
                <a:highlight>
                  <a:srgbClr val="FFFFFF"/>
                </a:highlight>
                <a:latin typeface="Roboto"/>
                <a:ea typeface="Roboto"/>
                <a:cs typeface="Roboto"/>
                <a:sym typeface="Roboto"/>
              </a:rPr>
              <a:t>Emergency Care Access and Timeliness (HOQR</a:t>
            </a:r>
            <a:r>
              <a:rPr lang="en-US" sz="1400" b="0">
                <a:solidFill>
                  <a:srgbClr val="125496"/>
                </a:solidFill>
                <a:highlight>
                  <a:srgbClr val="FFFFFF"/>
                </a:highlight>
                <a:latin typeface="Roboto"/>
                <a:ea typeface="Roboto"/>
                <a:cs typeface="Roboto"/>
                <a:sym typeface="Roboto"/>
              </a:rPr>
              <a:t>): new voluntary</a:t>
            </a:r>
            <a:endParaRPr sz="1400" b="0">
              <a:solidFill>
                <a:srgbClr val="125496"/>
              </a:solidFill>
              <a:highlight>
                <a:srgbClr val="FFFFFF"/>
              </a:highlight>
              <a:latin typeface="Roboto"/>
              <a:ea typeface="Roboto"/>
              <a:cs typeface="Roboto"/>
              <a:sym typeface="Roboto"/>
            </a:endParaRPr>
          </a:p>
          <a:p>
            <a:pPr marL="0" lvl="0" indent="0" algn="l" rtl="0">
              <a:lnSpc>
                <a:spcPct val="100000"/>
              </a:lnSpc>
              <a:spcBef>
                <a:spcPts val="600"/>
              </a:spcBef>
              <a:spcAft>
                <a:spcPts val="0"/>
              </a:spcAft>
              <a:buSzPts val="1400"/>
              <a:buNone/>
            </a:pPr>
            <a:endParaRPr sz="1400">
              <a:solidFill>
                <a:srgbClr val="125496"/>
              </a:solidFill>
            </a:endParaRPr>
          </a:p>
        </p:txBody>
      </p:sp>
      <p:sp>
        <p:nvSpPr>
          <p:cNvPr id="1156" name="Google Shape;1156;g3e5e73cdfb3_0_1670"/>
          <p:cNvSpPr txBox="1">
            <a:spLocks noGrp="1"/>
          </p:cNvSpPr>
          <p:nvPr>
            <p:ph type="body" idx="4294967295"/>
          </p:nvPr>
        </p:nvSpPr>
        <p:spPr>
          <a:xfrm>
            <a:off x="8104250" y="644410"/>
            <a:ext cx="3859800" cy="3966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b="1">
                <a:solidFill>
                  <a:srgbClr val="125496"/>
                </a:solidFill>
                <a:highlight>
                  <a:srgbClr val="FFFFFF"/>
                </a:highlight>
                <a:latin typeface="Roboto"/>
                <a:ea typeface="Roboto"/>
                <a:cs typeface="Roboto"/>
                <a:sym typeface="Roboto"/>
              </a:rPr>
              <a:t>CY 2028:</a:t>
            </a:r>
            <a:endParaRPr sz="1800" b="1">
              <a:solidFill>
                <a:srgbClr val="125496"/>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400"/>
              <a:buNone/>
            </a:pPr>
            <a:r>
              <a:rPr lang="en-US" sz="1400">
                <a:solidFill>
                  <a:srgbClr val="125496"/>
                </a:solidFill>
                <a:highlight>
                  <a:srgbClr val="FFFFFF"/>
                </a:highlight>
                <a:latin typeface="Roboto"/>
                <a:ea typeface="Roboto"/>
                <a:cs typeface="Roboto"/>
                <a:sym typeface="Roboto"/>
              </a:rPr>
              <a:t>8 selected by CMS and 3++ self-selected </a:t>
            </a:r>
            <a:r>
              <a:rPr lang="en-US" sz="1400" b="1">
                <a:solidFill>
                  <a:srgbClr val="125496"/>
                </a:solidFill>
                <a:highlight>
                  <a:srgbClr val="FFFFFF"/>
                </a:highlight>
                <a:latin typeface="Roboto"/>
                <a:ea typeface="Roboto"/>
                <a:cs typeface="Roboto"/>
                <a:sym typeface="Roboto"/>
              </a:rPr>
              <a:t>CMS-mandated eCQMs</a:t>
            </a:r>
            <a:r>
              <a:rPr lang="en-US" sz="1400">
                <a:solidFill>
                  <a:srgbClr val="125496"/>
                </a:solidFill>
                <a:highlight>
                  <a:srgbClr val="FFFFFF"/>
                </a:highlight>
                <a:latin typeface="Roboto"/>
                <a:ea typeface="Roboto"/>
                <a:cs typeface="Roboto"/>
                <a:sym typeface="Roboto"/>
              </a:rPr>
              <a:t>: </a:t>
            </a:r>
            <a:endParaRPr sz="140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Safe Use of Opioids—Concurrent Prescribing</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Cesarean Birth (PC-02)</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Severe Obstetric Complications (PC-07)</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Harm—Severe Hyperglycemia</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Harm—Severe Hypoglycemia</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Harm—Opioid-Related Adverse Events</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Harm—Pressure Injury: new measure</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a:solidFill>
                  <a:srgbClr val="125496"/>
                </a:solidFill>
                <a:highlight>
                  <a:srgbClr val="FFFFFF"/>
                </a:highlight>
                <a:latin typeface="Roboto"/>
                <a:ea typeface="Roboto"/>
                <a:cs typeface="Roboto"/>
                <a:sym typeface="Roboto"/>
              </a:rPr>
              <a:t>Hospital Harm—Acute Kidney Injury: new measure</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0" i="1">
                <a:solidFill>
                  <a:srgbClr val="125496"/>
                </a:solidFill>
                <a:highlight>
                  <a:schemeClr val="lt1"/>
                </a:highlight>
                <a:latin typeface="Roboto"/>
                <a:ea typeface="Roboto"/>
                <a:cs typeface="Roboto"/>
                <a:sym typeface="Roboto"/>
              </a:rPr>
              <a:t>Emergency Care Access and Timeliness (HOQR</a:t>
            </a:r>
            <a:r>
              <a:rPr lang="en-US" sz="1400" b="0">
                <a:solidFill>
                  <a:srgbClr val="125496"/>
                </a:solidFill>
                <a:highlight>
                  <a:schemeClr val="lt1"/>
                </a:highlight>
                <a:latin typeface="Roboto"/>
                <a:ea typeface="Roboto"/>
                <a:cs typeface="Roboto"/>
                <a:sym typeface="Roboto"/>
              </a:rPr>
              <a:t>): newly required</a:t>
            </a:r>
            <a:endParaRPr sz="1400" b="0">
              <a:solidFill>
                <a:srgbClr val="125496"/>
              </a:solidFill>
              <a:highlight>
                <a:srgbClr val="FFFFFF"/>
              </a:highlight>
              <a:latin typeface="Roboto"/>
              <a:ea typeface="Roboto"/>
              <a:cs typeface="Roboto"/>
              <a:sym typeface="Roboto"/>
            </a:endParaRPr>
          </a:p>
          <a:p>
            <a:pPr marL="0" marR="0" lvl="0" indent="0" algn="l" rtl="0">
              <a:lnSpc>
                <a:spcPct val="100000"/>
              </a:lnSpc>
              <a:spcBef>
                <a:spcPts val="0"/>
              </a:spcBef>
              <a:spcAft>
                <a:spcPts val="0"/>
              </a:spcAft>
              <a:buSzPts val="1400"/>
              <a:buNone/>
            </a:pPr>
            <a:endParaRPr sz="1400">
              <a:solidFill>
                <a:srgbClr val="125496"/>
              </a:solidFill>
            </a:endParaRPr>
          </a:p>
        </p:txBody>
      </p:sp>
      <p:sp>
        <p:nvSpPr>
          <p:cNvPr id="1157" name="Google Shape;1157;g3e5e73cdfb3_0_1670"/>
          <p:cNvSpPr txBox="1">
            <a:spLocks noGrp="1"/>
          </p:cNvSpPr>
          <p:nvPr>
            <p:ph type="body" idx="4294967295"/>
          </p:nvPr>
        </p:nvSpPr>
        <p:spPr>
          <a:xfrm>
            <a:off x="72925" y="4712849"/>
            <a:ext cx="8446800" cy="2073979"/>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a:solidFill>
                  <a:srgbClr val="125496"/>
                </a:solidFill>
                <a:highlight>
                  <a:srgbClr val="FFFFFF"/>
                </a:highlight>
                <a:latin typeface="Roboto"/>
                <a:ea typeface="Roboto"/>
                <a:cs typeface="Roboto"/>
                <a:sym typeface="Roboto"/>
              </a:rPr>
              <a:t>Important considerations:</a:t>
            </a:r>
            <a:endParaRPr sz="1400" b="1" i="1">
              <a:solidFill>
                <a:srgbClr val="125496"/>
              </a:solidFill>
              <a:highlight>
                <a:srgbClr val="FFFFFF"/>
              </a:highlight>
              <a:latin typeface="Roboto"/>
              <a:ea typeface="Roboto"/>
              <a:cs typeface="Roboto"/>
              <a:sym typeface="Roboto"/>
            </a:endParaRPr>
          </a:p>
          <a:p>
            <a:pPr marL="457200" lvl="0" indent="-317500" algn="l" rtl="0">
              <a:lnSpc>
                <a:spcPct val="100000"/>
              </a:lnSpc>
              <a:spcBef>
                <a:spcPts val="0"/>
              </a:spcBef>
              <a:spcAft>
                <a:spcPts val="0"/>
              </a:spcAft>
              <a:buClr>
                <a:srgbClr val="125496"/>
              </a:buClr>
              <a:buSzPts val="1400"/>
              <a:buFont typeface="Roboto"/>
              <a:buChar char="●"/>
            </a:pPr>
            <a:r>
              <a:rPr lang="en-US" sz="1400" b="1">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5"/>
                  </a:ext>
                </a:extLst>
              </a:rPr>
              <a:t>Non-compliance penalty</a:t>
            </a:r>
            <a:r>
              <a:rPr lang="en-US" sz="1400">
                <a:solidFill>
                  <a:srgbClr val="125496"/>
                </a:solidFill>
                <a:highlight>
                  <a:srgbClr val="FFFFFF"/>
                </a:highlight>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 </a:t>
            </a:r>
            <a:r>
              <a:rPr lang="en-US" sz="1400" b="0">
                <a:solidFill>
                  <a:srgbClr val="125496"/>
                </a:solidFill>
                <a:highlight>
                  <a:srgbClr val="FFFFFF"/>
                </a:highlight>
                <a:latin typeface="Roboto"/>
                <a:ea typeface="Roboto"/>
                <a:cs typeface="Roboto"/>
                <a:sym typeface="Roboto"/>
              </a:rPr>
              <a:t>Failure to meet these requirements puts hospitals at risk of a one-fourth reduction in their annual payment update.</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800"/>
              </a:spcBef>
              <a:spcAft>
                <a:spcPts val="0"/>
              </a:spcAft>
              <a:buClr>
                <a:srgbClr val="125496"/>
              </a:buClr>
              <a:buSzPts val="1400"/>
              <a:buFont typeface="Roboto"/>
              <a:buChar char="●"/>
            </a:pPr>
            <a:r>
              <a:rPr lang="en-US" sz="1400" b="1">
                <a:solidFill>
                  <a:srgbClr val="125496"/>
                </a:solidFill>
                <a:highlight>
                  <a:srgbClr val="FFFFFF"/>
                </a:highlight>
                <a:latin typeface="Roboto"/>
                <a:ea typeface="Roboto"/>
                <a:cs typeface="Roboto"/>
                <a:sym typeface="Roboto"/>
              </a:rPr>
              <a:t>Zero-denominator reporting</a:t>
            </a:r>
            <a:r>
              <a:rPr lang="en-US" sz="1400">
                <a:solidFill>
                  <a:srgbClr val="125496"/>
                </a:solidFill>
                <a:highlight>
                  <a:srgbClr val="FFFFFF"/>
                </a:highlight>
                <a:latin typeface="Roboto"/>
                <a:ea typeface="Roboto"/>
                <a:cs typeface="Roboto"/>
                <a:sym typeface="Roboto"/>
              </a:rPr>
              <a:t>: </a:t>
            </a:r>
            <a:r>
              <a:rPr lang="en-US" sz="1400" b="0">
                <a:solidFill>
                  <a:srgbClr val="125496"/>
                </a:solidFill>
                <a:highlight>
                  <a:srgbClr val="FFFFFF"/>
                </a:highlight>
                <a:latin typeface="Roboto"/>
                <a:ea typeface="Roboto"/>
                <a:cs typeface="Roboto"/>
                <a:sym typeface="Roboto"/>
              </a:rPr>
              <a:t>Hospitals that do not provide obstetric services but participate in the Hospital IQR program must submit a zero-denominator declaration for the Cesarean Birth (ePC-02) and Severe Obstetric Complications (ePC-07) measures each quarter.</a:t>
            </a:r>
            <a:endParaRPr sz="1400" b="0">
              <a:solidFill>
                <a:srgbClr val="125496"/>
              </a:solidFill>
              <a:highlight>
                <a:srgbClr val="FFFFFF"/>
              </a:highlight>
              <a:latin typeface="Roboto"/>
              <a:ea typeface="Roboto"/>
              <a:cs typeface="Roboto"/>
              <a:sym typeface="Roboto"/>
            </a:endParaRPr>
          </a:p>
          <a:p>
            <a:pPr marL="457200" lvl="0" indent="-317500" algn="l" rtl="0">
              <a:lnSpc>
                <a:spcPct val="100000"/>
              </a:lnSpc>
              <a:spcBef>
                <a:spcPts val="800"/>
              </a:spcBef>
              <a:spcAft>
                <a:spcPts val="800"/>
              </a:spcAft>
              <a:buClr>
                <a:srgbClr val="125496"/>
              </a:buClr>
              <a:buSzPts val="1400"/>
              <a:buFont typeface="Roboto"/>
              <a:buChar char="●"/>
            </a:pPr>
            <a:r>
              <a:rPr lang="en-US" sz="1400" b="1">
                <a:solidFill>
                  <a:srgbClr val="125496"/>
                </a:solidFill>
                <a:highlight>
                  <a:srgbClr val="FFFFFF"/>
                </a:highlight>
                <a:latin typeface="Roboto"/>
                <a:ea typeface="Roboto"/>
                <a:cs typeface="Roboto"/>
                <a:sym typeface="Roboto"/>
              </a:rPr>
              <a:t>Validation scoring</a:t>
            </a:r>
            <a:r>
              <a:rPr lang="en-US" sz="1400">
                <a:solidFill>
                  <a:srgbClr val="125496"/>
                </a:solidFill>
                <a:highlight>
                  <a:srgbClr val="FFFFFF"/>
                </a:highlight>
                <a:latin typeface="Roboto"/>
                <a:ea typeface="Roboto"/>
                <a:cs typeface="Roboto"/>
                <a:sym typeface="Roboto"/>
              </a:rPr>
              <a:t>: </a:t>
            </a:r>
            <a:r>
              <a:rPr lang="en-US" sz="1400" b="0">
                <a:solidFill>
                  <a:srgbClr val="125496"/>
                </a:solidFill>
                <a:highlight>
                  <a:srgbClr val="FFFFFF"/>
                </a:highlight>
                <a:latin typeface="Roboto"/>
                <a:ea typeface="Roboto"/>
                <a:cs typeface="Roboto"/>
                <a:sym typeface="Roboto"/>
              </a:rPr>
              <a:t>Beginning with data from the 2025 reporting period (impacting the FY 2028 payment determination); CMS will score eCQM validation based on data accuracy. </a:t>
            </a:r>
            <a:endParaRPr sz="1400" b="0">
              <a:solidFill>
                <a:srgbClr val="125496"/>
              </a:solidFill>
              <a:highlight>
                <a:srgbClr val="FFFFFF"/>
              </a:highlight>
              <a:latin typeface="Roboto"/>
              <a:ea typeface="Roboto"/>
              <a:cs typeface="Roboto"/>
              <a:sym typeface="Roboto"/>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g3e5e73cdfb3_0_1678"/>
          <p:cNvSpPr txBox="1">
            <a:spLocks noGrp="1"/>
          </p:cNvSpPr>
          <p:nvPr>
            <p:ph type="sldNum" idx="12"/>
          </p:nvPr>
        </p:nvSpPr>
        <p:spPr>
          <a:xfrm>
            <a:off x="11512551" y="6213473"/>
            <a:ext cx="578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600"/>
              <a:buFont typeface="Arial"/>
              <a:buNone/>
            </a:pPr>
            <a:fld id="{00000000-1234-1234-1234-123412341234}" type="slidenum">
              <a:rPr lang="en-US"/>
              <a:t>51</a:t>
            </a:fld>
            <a:endParaRPr/>
          </a:p>
        </p:txBody>
      </p:sp>
      <p:sp>
        <p:nvSpPr>
          <p:cNvPr id="1164" name="Google Shape;1164;g3e5e73cdfb3_0_1678"/>
          <p:cNvSpPr txBox="1"/>
          <p:nvPr/>
        </p:nvSpPr>
        <p:spPr>
          <a:xfrm>
            <a:off x="910225" y="135801"/>
            <a:ext cx="10685400" cy="867623"/>
          </a:xfrm>
          <a:prstGeom prst="rect">
            <a:avLst/>
          </a:prstGeom>
          <a:noFill/>
          <a:ln>
            <a:noFill/>
          </a:ln>
        </p:spPr>
        <p:txBody>
          <a:bodyPr spcFirstLastPara="1" wrap="square" lIns="91425" tIns="91425" rIns="91425" bIns="91425" anchor="t" anchorCtr="0">
            <a:noAutofit/>
          </a:bodyPr>
          <a:lstStyle/>
          <a:p>
            <a:pPr marL="57150" marR="0" lvl="0" indent="0" algn="l" rtl="0">
              <a:lnSpc>
                <a:spcPct val="100000"/>
              </a:lnSpc>
              <a:spcBef>
                <a:spcPts val="0"/>
              </a:spcBef>
              <a:spcAft>
                <a:spcPts val="0"/>
              </a:spcAft>
              <a:buClr>
                <a:srgbClr val="000000"/>
              </a:buClr>
              <a:buSzPts val="2600"/>
              <a:buFont typeface="Arial"/>
              <a:buNone/>
            </a:pPr>
            <a:r>
              <a:rPr lang="en-US" sz="2600" b="0" i="0" u="none" strike="noStrike" cap="none">
                <a:solidFill>
                  <a:schemeClr val="dk2"/>
                </a:solidFill>
                <a:latin typeface="Arial"/>
                <a:ea typeface="Arial"/>
                <a:cs typeface="Arial"/>
                <a:sym typeface="Arial"/>
              </a:rPr>
              <a:t>HSCRC Digital Measures Reporting Requirements CY 2026: </a:t>
            </a:r>
            <a:endParaRPr sz="1400" b="0" i="0" u="none" strike="noStrike" cap="none">
              <a:solidFill>
                <a:srgbClr val="000000"/>
              </a:solidFill>
              <a:latin typeface="Arial"/>
              <a:ea typeface="Arial"/>
              <a:cs typeface="Arial"/>
              <a:sym typeface="Arial"/>
            </a:endParaRPr>
          </a:p>
          <a:p>
            <a:pPr marL="57150" marR="0" lvl="0" indent="0" algn="l" rtl="0">
              <a:lnSpc>
                <a:spcPct val="100000"/>
              </a:lnSpc>
              <a:spcBef>
                <a:spcPts val="0"/>
              </a:spcBef>
              <a:spcAft>
                <a:spcPts val="0"/>
              </a:spcAft>
              <a:buClr>
                <a:srgbClr val="000000"/>
              </a:buClr>
              <a:buSzPts val="2600"/>
              <a:buFont typeface="Arial"/>
              <a:buNone/>
            </a:pPr>
            <a:r>
              <a:rPr lang="en-US" sz="2600" b="0" i="0" u="none" strike="noStrike" cap="none">
                <a:solidFill>
                  <a:schemeClr val="dk2"/>
                </a:solidFill>
                <a:latin typeface="Arial"/>
                <a:ea typeface="Arial"/>
                <a:cs typeface="Arial"/>
                <a:sym typeface="Arial"/>
              </a:rPr>
              <a:t>eCQMs and Digital Hybrid Measures</a:t>
            </a:r>
            <a:endParaRPr sz="2600" b="0" i="0" u="none" strike="noStrike" cap="none">
              <a:solidFill>
                <a:schemeClr val="dk2"/>
              </a:solidFill>
              <a:latin typeface="Arial"/>
              <a:ea typeface="Arial"/>
              <a:cs typeface="Arial"/>
              <a:sym typeface="Arial"/>
            </a:endParaRPr>
          </a:p>
        </p:txBody>
      </p:sp>
      <p:graphicFrame>
        <p:nvGraphicFramePr>
          <p:cNvPr id="1165" name="Google Shape;1165;g3e5e73cdfb3_0_1678"/>
          <p:cNvGraphicFramePr/>
          <p:nvPr/>
        </p:nvGraphicFramePr>
        <p:xfrm>
          <a:off x="108295" y="1144650"/>
          <a:ext cx="3000000" cy="3000000"/>
        </p:xfrm>
        <a:graphic>
          <a:graphicData uri="http://schemas.openxmlformats.org/drawingml/2006/table">
            <a:tbl>
              <a:tblPr>
                <a:noFill/>
                <a:tableStyleId>{4D9202E2-70F5-401B-9F2D-DA20EC8710F6}</a:tableStyleId>
              </a:tblPr>
              <a:tblGrid>
                <a:gridCol w="5300375">
                  <a:extLst>
                    <a:ext uri="{9D8B030D-6E8A-4147-A177-3AD203B41FA5}">
                      <a16:colId xmlns:a16="http://schemas.microsoft.com/office/drawing/2014/main" val="20000"/>
                    </a:ext>
                  </a:extLst>
                </a:gridCol>
                <a:gridCol w="1260425">
                  <a:extLst>
                    <a:ext uri="{9D8B030D-6E8A-4147-A177-3AD203B41FA5}">
                      <a16:colId xmlns:a16="http://schemas.microsoft.com/office/drawing/2014/main" val="20001"/>
                    </a:ext>
                  </a:extLst>
                </a:gridCol>
                <a:gridCol w="1373350">
                  <a:extLst>
                    <a:ext uri="{9D8B030D-6E8A-4147-A177-3AD203B41FA5}">
                      <a16:colId xmlns:a16="http://schemas.microsoft.com/office/drawing/2014/main" val="20002"/>
                    </a:ext>
                  </a:extLst>
                </a:gridCol>
                <a:gridCol w="463900">
                  <a:extLst>
                    <a:ext uri="{9D8B030D-6E8A-4147-A177-3AD203B41FA5}">
                      <a16:colId xmlns:a16="http://schemas.microsoft.com/office/drawing/2014/main" val="20003"/>
                    </a:ext>
                  </a:extLst>
                </a:gridCol>
                <a:gridCol w="547925">
                  <a:extLst>
                    <a:ext uri="{9D8B030D-6E8A-4147-A177-3AD203B41FA5}">
                      <a16:colId xmlns:a16="http://schemas.microsoft.com/office/drawing/2014/main" val="20004"/>
                    </a:ext>
                  </a:extLst>
                </a:gridCol>
                <a:gridCol w="642350">
                  <a:extLst>
                    <a:ext uri="{9D8B030D-6E8A-4147-A177-3AD203B41FA5}">
                      <a16:colId xmlns:a16="http://schemas.microsoft.com/office/drawing/2014/main" val="20005"/>
                    </a:ext>
                  </a:extLst>
                </a:gridCol>
                <a:gridCol w="1184175">
                  <a:extLst>
                    <a:ext uri="{9D8B030D-6E8A-4147-A177-3AD203B41FA5}">
                      <a16:colId xmlns:a16="http://schemas.microsoft.com/office/drawing/2014/main" val="20006"/>
                    </a:ext>
                  </a:extLst>
                </a:gridCol>
                <a:gridCol w="1185800">
                  <a:extLst>
                    <a:ext uri="{9D8B030D-6E8A-4147-A177-3AD203B41FA5}">
                      <a16:colId xmlns:a16="http://schemas.microsoft.com/office/drawing/2014/main" val="20007"/>
                    </a:ext>
                  </a:extLst>
                </a:gridCol>
              </a:tblGrid>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sng" strike="noStrike" cap="none">
                          <a:solidFill>
                            <a:srgbClr val="FFFFFF"/>
                          </a:solidFill>
                          <a:hlinkClick r:id="rId3">
                            <a:extLst>
                              <a:ext uri="{A12FA001-AC4F-418D-AE19-62706E023703}">
                                <ahyp:hlinkClr xmlns:ahyp="http://schemas.microsoft.com/office/drawing/2018/hyperlinkcolor" val="tx"/>
                              </a:ext>
                            </a:extLst>
                          </a:hlinkClick>
                        </a:rPr>
                        <a:t>Title</a:t>
                      </a:r>
                      <a:endParaRPr sz="1400" b="1" u="sng" strike="noStrike" cap="none">
                        <a:solidFill>
                          <a:srgbClr val="FFFFFF"/>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sng" strike="noStrike" cap="none">
                          <a:solidFill>
                            <a:srgbClr val="FFFFFF"/>
                          </a:solidFill>
                          <a:hlinkClick r:id="rId4">
                            <a:extLst>
                              <a:ext uri="{A12FA001-AC4F-418D-AE19-62706E023703}">
                                <ahyp:hlinkClr xmlns:ahyp="http://schemas.microsoft.com/office/drawing/2018/hyperlinkcolor" val="tx"/>
                              </a:ext>
                            </a:extLst>
                          </a:hlinkClick>
                        </a:rPr>
                        <a:t>Short Name</a:t>
                      </a:r>
                      <a:endParaRPr sz="1400" b="1" u="sng" strike="noStrike" cap="none">
                        <a:solidFill>
                          <a:srgbClr val="FFFFFF"/>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sng" strike="noStrike" cap="none">
                          <a:solidFill>
                            <a:srgbClr val="FFFFFF"/>
                          </a:solidFill>
                          <a:hlinkClick r:id="rId5">
                            <a:extLst>
                              <a:ext uri="{A12FA001-AC4F-418D-AE19-62706E023703}">
                                <ahyp:hlinkClr xmlns:ahyp="http://schemas.microsoft.com/office/drawing/2018/hyperlinkcolor" val="tx"/>
                              </a:ext>
                            </a:extLst>
                          </a:hlinkClick>
                        </a:rPr>
                        <a:t>CMS eCQM ID</a:t>
                      </a:r>
                      <a:endParaRPr sz="1400" b="1" u="sng" strike="noStrike" cap="none">
                        <a:solidFill>
                          <a:srgbClr val="FFFFFF"/>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a:solidFill>
                            <a:srgbClr val="FFFFFF"/>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2024</a:t>
                      </a:r>
                      <a:endParaRPr sz="1400" b="1" u="none" strike="noStrike" cap="none">
                        <a:solidFill>
                          <a:srgbClr val="FFFFFF"/>
                        </a:solidFill>
                      </a:endParaRPr>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a:solidFill>
                            <a:srgbClr val="FFFFFF"/>
                          </a:solidFill>
                        </a:rPr>
                        <a:t>2025</a:t>
                      </a:r>
                      <a:endParaRPr sz="1400" b="1" u="none" strike="noStrike" cap="none">
                        <a:solidFill>
                          <a:srgbClr val="FFFFFF"/>
                        </a:solidFill>
                      </a:endParaRPr>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2026</a:t>
                      </a:r>
                      <a:endParaRPr sz="1400" b="1" u="none" strike="noStrike" cap="none">
                        <a:solidFill>
                          <a:srgbClr val="FFFFFF"/>
                        </a:solidFill>
                      </a:endParaRPr>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none" strike="noStrike" cap="none">
                          <a:solidFill>
                            <a:srgbClr val="FFFFFF"/>
                          </a:solidFill>
                        </a:rPr>
                        <a:t>HSCRC*</a:t>
                      </a:r>
                      <a:endParaRPr sz="1400" b="1" u="none" strike="noStrike" cap="none">
                        <a:solidFill>
                          <a:srgbClr val="FFFFFF"/>
                        </a:solidFill>
                      </a:endParaRPr>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CMS</a:t>
                      </a:r>
                      <a:endParaRPr sz="1400" b="1" u="none" strike="noStrike" cap="none">
                        <a:solidFill>
                          <a:srgbClr val="FFFFFF"/>
                        </a:solidFill>
                      </a:endParaRPr>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extLst>
                  <a:ext uri="{0D108BD9-81ED-4DB2-BD59-A6C34878D82A}">
                    <a16:rowId xmlns:a16="http://schemas.microsoft.com/office/drawing/2014/main" val="10000"/>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026397"/>
                          </a:solidFill>
                          <a:hlinkClick r:id="rId6">
                            <a:extLst>
                              <a:ext uri="{A12FA001-AC4F-418D-AE19-62706E023703}">
                                <ahyp:hlinkClr xmlns:ahyp="http://schemas.microsoft.com/office/drawing/2018/hyperlinkcolor" val="tx"/>
                              </a:ext>
                            </a:extLst>
                          </a:hlinkClick>
                        </a:rPr>
                        <a:t>Anticoagulation Therapy for Atrial Fibrillation/Flutter</a:t>
                      </a:r>
                      <a:endParaRPr sz="1400"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STK-3</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CMS71v13</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(v15)</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01"/>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026397"/>
                          </a:solidFill>
                          <a:hlinkClick r:id="rId7">
                            <a:extLst>
                              <a:ext uri="{A12FA001-AC4F-418D-AE19-62706E023703}">
                                <ahyp:hlinkClr xmlns:ahyp="http://schemas.microsoft.com/office/drawing/2018/hyperlinkcolor" val="tx"/>
                              </a:ext>
                            </a:extLst>
                          </a:hlinkClick>
                        </a:rPr>
                        <a:t>Antithrombotic Therapy By End of Hospital Day 2</a:t>
                      </a:r>
                      <a:endParaRPr sz="1400"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STK-5</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CMS72v12</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(v14)</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2"/>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2E74B5"/>
                          </a:solidFill>
                          <a:hlinkClick r:id="rId8">
                            <a:extLst>
                              <a:ext uri="{A12FA001-AC4F-418D-AE19-62706E023703}">
                                <ahyp:hlinkClr xmlns:ahyp="http://schemas.microsoft.com/office/drawing/2018/hyperlinkcolor" val="tx"/>
                              </a:ext>
                            </a:extLst>
                          </a:hlinkClick>
                        </a:rPr>
                        <a:t>Cesarean Birth</a:t>
                      </a:r>
                      <a:endParaRPr sz="1400" u="sng" strike="noStrike" cap="none">
                        <a:solidFill>
                          <a:srgbClr val="2E74B5"/>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PC-02</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CMS334v5</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(v7)</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Required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Required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03"/>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2E74B5"/>
                          </a:solidFill>
                          <a:hlinkClick r:id="rId9">
                            <a:extLst>
                              <a:ext uri="{A12FA001-AC4F-418D-AE19-62706E023703}">
                                <ahyp:hlinkClr xmlns:ahyp="http://schemas.microsoft.com/office/drawing/2018/hyperlinkcolor" val="tx"/>
                              </a:ext>
                            </a:extLst>
                          </a:hlinkClick>
                        </a:rPr>
                        <a:t>Discharged on Antithrombotic Therapy</a:t>
                      </a:r>
                      <a:endParaRPr sz="1400" u="sng" strike="noStrike" cap="none">
                        <a:solidFill>
                          <a:srgbClr val="2E74B5"/>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STK-2</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CMS104v12</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(v14)</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4"/>
                  </a:ext>
                </a:extLst>
              </a:tr>
              <a:tr h="592625">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2E74B5"/>
                          </a:solidFill>
                          <a:hlinkClick r:id="rId10">
                            <a:extLst>
                              <a:ext uri="{A12FA001-AC4F-418D-AE19-62706E023703}">
                                <ahyp:hlinkClr xmlns:ahyp="http://schemas.microsoft.com/office/drawing/2018/hyperlinkcolor" val="tx"/>
                              </a:ext>
                            </a:extLst>
                          </a:hlinkClick>
                        </a:rPr>
                        <a:t>Excessive Radiation Dose or Inadequate Image Quality for Diagnostic CT in Adults (Facility IQR)</a:t>
                      </a:r>
                      <a:endParaRPr sz="1400" u="sng" strike="noStrike" cap="none">
                        <a:solidFill>
                          <a:srgbClr val="2E74B5"/>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solidFill>
                            <a:srgbClr val="242424"/>
                          </a:solidFill>
                        </a:rPr>
                        <a:t>IP-ExRad</a:t>
                      </a:r>
                      <a:endParaRPr sz="1400" u="none" strike="noStrike" cap="none">
                        <a:solidFill>
                          <a:srgbClr val="242424"/>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solidFill>
                            <a:srgbClr val="242424"/>
                          </a:solidFill>
                        </a:rPr>
                        <a:t>CMS1074v2</a:t>
                      </a:r>
                      <a:endParaRPr sz="1400" u="none" strike="noStrike" cap="none">
                        <a:solidFill>
                          <a:srgbClr val="242424"/>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 </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(v3)</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05"/>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2E74B5"/>
                          </a:solidFill>
                          <a:hlinkClick r:id="rId11">
                            <a:extLst>
                              <a:ext uri="{A12FA001-AC4F-418D-AE19-62706E023703}">
                                <ahyp:hlinkClr xmlns:ahyp="http://schemas.microsoft.com/office/drawing/2018/hyperlinkcolor" val="tx"/>
                              </a:ext>
                            </a:extLst>
                          </a:hlinkClick>
                        </a:rPr>
                        <a:t>Global Malnutrition Composite Score</a:t>
                      </a:r>
                      <a:endParaRPr sz="1400" u="sng" strike="noStrike" cap="none">
                        <a:solidFill>
                          <a:srgbClr val="2E74B5"/>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GMCS</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CMS986v2</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(v5)</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06"/>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2E74B5"/>
                          </a:solidFill>
                          <a:hlinkClick r:id="rId12">
                            <a:extLst>
                              <a:ext uri="{A12FA001-AC4F-418D-AE19-62706E023703}">
                                <ahyp:hlinkClr xmlns:ahyp="http://schemas.microsoft.com/office/drawing/2018/hyperlinkcolor" val="tx"/>
                              </a:ext>
                            </a:extLst>
                          </a:hlinkClick>
                        </a:rPr>
                        <a:t>Hospital Harm - Acute Kidney Injury</a:t>
                      </a:r>
                      <a:endParaRPr sz="1400" u="sng" strike="noStrike" cap="none">
                        <a:solidFill>
                          <a:srgbClr val="2E74B5"/>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solidFill>
                            <a:srgbClr val="242424"/>
                          </a:solidFill>
                        </a:rPr>
                        <a:t>HH-AKI</a:t>
                      </a:r>
                      <a:endParaRPr sz="1400" u="none" strike="noStrike" cap="none">
                        <a:solidFill>
                          <a:srgbClr val="242424"/>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solidFill>
                            <a:srgbClr val="242424"/>
                          </a:solidFill>
                        </a:rPr>
                        <a:t>CMS832v2</a:t>
                      </a:r>
                      <a:endParaRPr sz="1400" u="none" strike="noStrike" cap="none">
                        <a:solidFill>
                          <a:srgbClr val="242424"/>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 </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(v3)</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07"/>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2E74B5"/>
                          </a:solidFill>
                          <a:hlinkClick r:id="rId13">
                            <a:extLst>
                              <a:ext uri="{A12FA001-AC4F-418D-AE19-62706E023703}">
                                <ahyp:hlinkClr xmlns:ahyp="http://schemas.microsoft.com/office/drawing/2018/hyperlinkcolor" val="tx"/>
                              </a:ext>
                            </a:extLst>
                          </a:hlinkClick>
                        </a:rPr>
                        <a:t>Hospital Harm - Opioid-Related Adverse Events</a:t>
                      </a:r>
                      <a:endParaRPr sz="1400" u="sng" strike="noStrike" cap="none">
                        <a:solidFill>
                          <a:srgbClr val="2E74B5"/>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HH-ORAE</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CMS819v2</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(v4)</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8"/>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125496"/>
                          </a:solidFill>
                          <a:hlinkClick r:id="rId14">
                            <a:extLst>
                              <a:ext uri="{A12FA001-AC4F-418D-AE19-62706E023703}">
                                <ahyp:hlinkClr xmlns:ahyp="http://schemas.microsoft.com/office/drawing/2018/hyperlinkcolor" val="tx"/>
                              </a:ext>
                            </a:extLst>
                          </a:hlinkClick>
                        </a:rPr>
                        <a:t>Hospital Harm - Pressure Injury</a:t>
                      </a:r>
                      <a:endParaRPr sz="1400" u="sng" strike="noStrike" cap="none">
                        <a:solidFill>
                          <a:srgbClr val="125496"/>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solidFill>
                            <a:srgbClr val="242424"/>
                          </a:solidFill>
                        </a:rPr>
                        <a:t>HH-PI</a:t>
                      </a:r>
                      <a:endParaRPr sz="1400" u="none" strike="noStrike" cap="none">
                        <a:solidFill>
                          <a:srgbClr val="242424"/>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solidFill>
                            <a:srgbClr val="242424"/>
                          </a:solidFill>
                        </a:rPr>
                        <a:t>CMS826v2</a:t>
                      </a:r>
                      <a:endParaRPr sz="1400" u="none" strike="noStrike" cap="none">
                        <a:solidFill>
                          <a:srgbClr val="242424"/>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 </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(v3)</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Self-Selected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9"/>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u="sng" strike="noStrike" cap="none">
                          <a:solidFill>
                            <a:srgbClr val="026397"/>
                          </a:solidFill>
                          <a:hlinkClick r:id="rId15">
                            <a:extLst>
                              <a:ext uri="{A12FA001-AC4F-418D-AE19-62706E023703}">
                                <ahyp:hlinkClr xmlns:ahyp="http://schemas.microsoft.com/office/drawing/2018/hyperlinkcolor" val="tx"/>
                              </a:ext>
                            </a:extLst>
                          </a:hlinkClick>
                        </a:rPr>
                        <a:t>Hospital Harm - Severe Hyperglycemia</a:t>
                      </a:r>
                      <a:endParaRPr sz="1400"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HH-Hyper</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CMS871v3</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(v5)</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Required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New Required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10"/>
                  </a:ext>
                </a:extLst>
              </a:tr>
              <a:tr h="374300">
                <a:tc>
                  <a:txBody>
                    <a:bodyPr/>
                    <a:lstStyle/>
                    <a:p>
                      <a:pPr marL="0" marR="0" lvl="0" indent="0" algn="ctr" rtl="0">
                        <a:lnSpc>
                          <a:spcPct val="100000"/>
                        </a:lnSpc>
                        <a:spcBef>
                          <a:spcPts val="0"/>
                        </a:spcBef>
                        <a:spcAft>
                          <a:spcPts val="0"/>
                        </a:spcAft>
                        <a:buClr>
                          <a:srgbClr val="000000"/>
                        </a:buClr>
                        <a:buSzPts val="1200"/>
                        <a:buFont typeface="Arial"/>
                        <a:buNone/>
                      </a:pPr>
                      <a:r>
                        <a:rPr lang="en-US" sz="1400" b="1" u="sng" strike="noStrike" cap="none">
                          <a:solidFill>
                            <a:srgbClr val="026397"/>
                          </a:solidFill>
                          <a:hlinkClick r:id="rId16">
                            <a:extLst>
                              <a:ext uri="{A12FA001-AC4F-418D-AE19-62706E023703}">
                                <ahyp:hlinkClr xmlns:ahyp="http://schemas.microsoft.com/office/drawing/2018/hyperlinkcolor" val="tx"/>
                              </a:ext>
                            </a:extLst>
                          </a:hlinkClick>
                        </a:rPr>
                        <a:t>Hospital Harm - Severe Hypoglycemia</a:t>
                      </a:r>
                      <a:endParaRPr sz="1400" b="1"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HH-Hypo</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CMS816v3</a:t>
                      </a:r>
                      <a:endParaRPr sz="14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X</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X (v5)</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Required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400" u="none" strike="noStrike" cap="none"/>
                        <a:t>New Required</a:t>
                      </a:r>
                      <a:endParaRPr sz="14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11"/>
                  </a:ext>
                </a:extLst>
              </a:tr>
            </a:tbl>
          </a:graphicData>
        </a:graphic>
      </p:graphicFrame>
      <p:sp>
        <p:nvSpPr>
          <p:cNvPr id="1166" name="Google Shape;1166;g3e5e73cdfb3_0_1678"/>
          <p:cNvSpPr txBox="1"/>
          <p:nvPr/>
        </p:nvSpPr>
        <p:spPr>
          <a:xfrm>
            <a:off x="40741" y="5868130"/>
            <a:ext cx="9468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*For CY 2026 HSCRC will require 3 self-selected measures, consistent with CMS requirements</a:t>
            </a:r>
            <a:endParaRPr sz="1600" b="1" i="0" u="none" strike="noStrike" cap="none">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71"/>
        <p:cNvGrpSpPr/>
        <p:nvPr/>
      </p:nvGrpSpPr>
      <p:grpSpPr>
        <a:xfrm>
          <a:off x="0" y="0"/>
          <a:ext cx="0" cy="0"/>
          <a:chOff x="0" y="0"/>
          <a:chExt cx="0" cy="0"/>
        </a:xfrm>
      </p:grpSpPr>
      <p:sp>
        <p:nvSpPr>
          <p:cNvPr id="1172" name="Google Shape;1172;g3e5e73cdfb3_0_1686"/>
          <p:cNvSpPr txBox="1">
            <a:spLocks noGrp="1"/>
          </p:cNvSpPr>
          <p:nvPr>
            <p:ph type="sldNum" idx="12"/>
          </p:nvPr>
        </p:nvSpPr>
        <p:spPr>
          <a:xfrm>
            <a:off x="11512551" y="6213473"/>
            <a:ext cx="578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600"/>
              <a:buFont typeface="Arial"/>
              <a:buNone/>
            </a:pPr>
            <a:fld id="{00000000-1234-1234-1234-123412341234}" type="slidenum">
              <a:rPr lang="en-US"/>
              <a:t>52</a:t>
            </a:fld>
            <a:endParaRPr/>
          </a:p>
        </p:txBody>
      </p:sp>
      <p:sp>
        <p:nvSpPr>
          <p:cNvPr id="1173" name="Google Shape;1173;g3e5e73cdfb3_0_1686"/>
          <p:cNvSpPr txBox="1"/>
          <p:nvPr/>
        </p:nvSpPr>
        <p:spPr>
          <a:xfrm>
            <a:off x="910225" y="190123"/>
            <a:ext cx="10685400" cy="887852"/>
          </a:xfrm>
          <a:prstGeom prst="rect">
            <a:avLst/>
          </a:prstGeom>
          <a:noFill/>
          <a:ln>
            <a:noFill/>
          </a:ln>
        </p:spPr>
        <p:txBody>
          <a:bodyPr spcFirstLastPara="1" wrap="square" lIns="91425" tIns="91425" rIns="91425" bIns="91425" anchor="t" anchorCtr="0">
            <a:noAutofit/>
          </a:bodyPr>
          <a:lstStyle/>
          <a:p>
            <a:pPr marL="57150" marR="0" lvl="0" indent="0" algn="l" rtl="0">
              <a:lnSpc>
                <a:spcPct val="100000"/>
              </a:lnSpc>
              <a:spcBef>
                <a:spcPts val="0"/>
              </a:spcBef>
              <a:spcAft>
                <a:spcPts val="0"/>
              </a:spcAft>
              <a:buClr>
                <a:srgbClr val="000000"/>
              </a:buClr>
              <a:buSzPts val="2600"/>
              <a:buFont typeface="Arial"/>
              <a:buNone/>
            </a:pPr>
            <a:r>
              <a:rPr lang="en-US" sz="2600" b="0" i="0" u="none" strike="noStrike" cap="none">
                <a:solidFill>
                  <a:schemeClr val="dk2"/>
                </a:solidFill>
                <a:latin typeface="Arial"/>
                <a:ea typeface="Arial"/>
                <a:cs typeface="Arial"/>
                <a:sym typeface="Arial"/>
              </a:rPr>
              <a:t>HSCRC Digital Measures Reporting Requirements CY 2026: </a:t>
            </a:r>
            <a:endParaRPr sz="1400" b="0" i="0" u="none" strike="noStrike" cap="none">
              <a:solidFill>
                <a:srgbClr val="000000"/>
              </a:solidFill>
              <a:latin typeface="Arial"/>
              <a:ea typeface="Arial"/>
              <a:cs typeface="Arial"/>
              <a:sym typeface="Arial"/>
            </a:endParaRPr>
          </a:p>
          <a:p>
            <a:pPr marL="57150" marR="0" lvl="0" indent="0" algn="l" rtl="0">
              <a:lnSpc>
                <a:spcPct val="100000"/>
              </a:lnSpc>
              <a:spcBef>
                <a:spcPts val="0"/>
              </a:spcBef>
              <a:spcAft>
                <a:spcPts val="0"/>
              </a:spcAft>
              <a:buClr>
                <a:srgbClr val="000000"/>
              </a:buClr>
              <a:buSzPts val="2600"/>
              <a:buFont typeface="Arial"/>
              <a:buNone/>
            </a:pPr>
            <a:r>
              <a:rPr lang="en-US" sz="2600" b="0" i="0" u="none" strike="noStrike" cap="none">
                <a:solidFill>
                  <a:schemeClr val="dk2"/>
                </a:solidFill>
                <a:latin typeface="Arial"/>
                <a:ea typeface="Arial"/>
                <a:cs typeface="Arial"/>
                <a:sym typeface="Arial"/>
              </a:rPr>
              <a:t>eCQMs and Digital Hybrid Measures, cont.</a:t>
            </a:r>
            <a:endParaRPr sz="2600" b="0" i="0" u="none" strike="noStrike" cap="none">
              <a:solidFill>
                <a:schemeClr val="dk2"/>
              </a:solidFill>
              <a:latin typeface="Arial"/>
              <a:ea typeface="Arial"/>
              <a:cs typeface="Arial"/>
              <a:sym typeface="Arial"/>
            </a:endParaRPr>
          </a:p>
        </p:txBody>
      </p:sp>
      <p:graphicFrame>
        <p:nvGraphicFramePr>
          <p:cNvPr id="1174" name="Google Shape;1174;g3e5e73cdfb3_0_1686"/>
          <p:cNvGraphicFramePr/>
          <p:nvPr/>
        </p:nvGraphicFramePr>
        <p:xfrm>
          <a:off x="289675" y="1500925"/>
          <a:ext cx="3000000" cy="3000000"/>
        </p:xfrm>
        <a:graphic>
          <a:graphicData uri="http://schemas.openxmlformats.org/drawingml/2006/table">
            <a:tbl>
              <a:tblPr>
                <a:noFill/>
                <a:tableStyleId>{4D9202E2-70F5-401B-9F2D-DA20EC8710F6}</a:tableStyleId>
              </a:tblPr>
              <a:tblGrid>
                <a:gridCol w="5329625">
                  <a:extLst>
                    <a:ext uri="{9D8B030D-6E8A-4147-A177-3AD203B41FA5}">
                      <a16:colId xmlns:a16="http://schemas.microsoft.com/office/drawing/2014/main" val="20000"/>
                    </a:ext>
                  </a:extLst>
                </a:gridCol>
                <a:gridCol w="1173725">
                  <a:extLst>
                    <a:ext uri="{9D8B030D-6E8A-4147-A177-3AD203B41FA5}">
                      <a16:colId xmlns:a16="http://schemas.microsoft.com/office/drawing/2014/main" val="20001"/>
                    </a:ext>
                  </a:extLst>
                </a:gridCol>
                <a:gridCol w="1181925">
                  <a:extLst>
                    <a:ext uri="{9D8B030D-6E8A-4147-A177-3AD203B41FA5}">
                      <a16:colId xmlns:a16="http://schemas.microsoft.com/office/drawing/2014/main" val="20002"/>
                    </a:ext>
                  </a:extLst>
                </a:gridCol>
                <a:gridCol w="446400">
                  <a:extLst>
                    <a:ext uri="{9D8B030D-6E8A-4147-A177-3AD203B41FA5}">
                      <a16:colId xmlns:a16="http://schemas.microsoft.com/office/drawing/2014/main" val="20003"/>
                    </a:ext>
                  </a:extLst>
                </a:gridCol>
                <a:gridCol w="556525">
                  <a:extLst>
                    <a:ext uri="{9D8B030D-6E8A-4147-A177-3AD203B41FA5}">
                      <a16:colId xmlns:a16="http://schemas.microsoft.com/office/drawing/2014/main" val="20004"/>
                    </a:ext>
                  </a:extLst>
                </a:gridCol>
                <a:gridCol w="556525">
                  <a:extLst>
                    <a:ext uri="{9D8B030D-6E8A-4147-A177-3AD203B41FA5}">
                      <a16:colId xmlns:a16="http://schemas.microsoft.com/office/drawing/2014/main" val="20005"/>
                    </a:ext>
                  </a:extLst>
                </a:gridCol>
                <a:gridCol w="1081050">
                  <a:extLst>
                    <a:ext uri="{9D8B030D-6E8A-4147-A177-3AD203B41FA5}">
                      <a16:colId xmlns:a16="http://schemas.microsoft.com/office/drawing/2014/main" val="20006"/>
                    </a:ext>
                  </a:extLst>
                </a:gridCol>
                <a:gridCol w="1036225">
                  <a:extLst>
                    <a:ext uri="{9D8B030D-6E8A-4147-A177-3AD203B41FA5}">
                      <a16:colId xmlns:a16="http://schemas.microsoft.com/office/drawing/2014/main" val="20007"/>
                    </a:ext>
                  </a:extLst>
                </a:gridCol>
              </a:tblGrid>
              <a:tr h="3226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sng" strike="noStrike" cap="none">
                          <a:solidFill>
                            <a:srgbClr val="FFFFFF"/>
                          </a:solidFill>
                          <a:hlinkClick r:id="rId3">
                            <a:extLst>
                              <a:ext uri="{A12FA001-AC4F-418D-AE19-62706E023703}">
                                <ahyp:hlinkClr xmlns:ahyp="http://schemas.microsoft.com/office/drawing/2018/hyperlinkcolor" val="tx"/>
                              </a:ext>
                            </a:extLst>
                          </a:hlinkClick>
                        </a:rPr>
                        <a:t>Title</a:t>
                      </a:r>
                      <a:endParaRPr sz="1200" b="1" u="sng" strike="noStrike" cap="none">
                        <a:solidFill>
                          <a:srgbClr val="FFFFFF"/>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sng" strike="noStrike" cap="none">
                          <a:solidFill>
                            <a:srgbClr val="FFFFFF"/>
                          </a:solidFill>
                          <a:hlinkClick r:id="rId4">
                            <a:extLst>
                              <a:ext uri="{A12FA001-AC4F-418D-AE19-62706E023703}">
                                <ahyp:hlinkClr xmlns:ahyp="http://schemas.microsoft.com/office/drawing/2018/hyperlinkcolor" val="tx"/>
                              </a:ext>
                            </a:extLst>
                          </a:hlinkClick>
                        </a:rPr>
                        <a:t>Short Name</a:t>
                      </a:r>
                      <a:endParaRPr sz="1200" b="1" u="sng" strike="noStrike" cap="none">
                        <a:solidFill>
                          <a:srgbClr val="FFFFFF"/>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sng" strike="noStrike" cap="none">
                          <a:solidFill>
                            <a:srgbClr val="FFFFFF"/>
                          </a:solidFill>
                          <a:hlinkClick r:id="rId5">
                            <a:extLst>
                              <a:ext uri="{A12FA001-AC4F-418D-AE19-62706E023703}">
                                <ahyp:hlinkClr xmlns:ahyp="http://schemas.microsoft.com/office/drawing/2018/hyperlinkcolor" val="tx"/>
                              </a:ext>
                            </a:extLst>
                          </a:hlinkClick>
                        </a:rPr>
                        <a:t>CMS ID</a:t>
                      </a:r>
                      <a:endParaRPr sz="1200" b="1" u="sng" strike="noStrike" cap="none">
                        <a:solidFill>
                          <a:srgbClr val="FFFFFF"/>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rPr>
                        <a:t>2024</a:t>
                      </a:r>
                      <a:endParaRPr sz="1200" b="1" u="none" strike="noStrike" cap="none">
                        <a:solidFill>
                          <a:srgbClr val="FFFFFF"/>
                        </a:solidFill>
                      </a:endParaRPr>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rPr>
                        <a:t>2025</a:t>
                      </a:r>
                      <a:endParaRPr sz="1200" b="1" u="none" strike="noStrike" cap="none">
                        <a:solidFill>
                          <a:srgbClr val="FFFFFF"/>
                        </a:solidFill>
                      </a:endParaRPr>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rPr>
                        <a:t>2026</a:t>
                      </a:r>
                      <a:endParaRPr sz="1200" b="1" u="none" strike="noStrike" cap="none">
                        <a:solidFill>
                          <a:srgbClr val="FFFFFF"/>
                        </a:solidFill>
                      </a:endParaRPr>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rPr>
                        <a:t>HSCRC*</a:t>
                      </a:r>
                      <a:endParaRPr sz="1200" b="1" u="none" strike="noStrike" cap="none">
                        <a:solidFill>
                          <a:srgbClr val="FFFFFF"/>
                        </a:solidFill>
                      </a:endParaRPr>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rPr>
                        <a:t>CMS</a:t>
                      </a:r>
                      <a:endParaRPr sz="1200" b="1" u="none" strike="noStrike" cap="none">
                        <a:solidFill>
                          <a:srgbClr val="FFFFFF"/>
                        </a:solidFill>
                      </a:endParaRPr>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3F7DB9"/>
                    </a:solidFill>
                  </a:tcPr>
                </a:tc>
                <a:extLst>
                  <a:ext uri="{0D108BD9-81ED-4DB2-BD59-A6C34878D82A}">
                    <a16:rowId xmlns:a16="http://schemas.microsoft.com/office/drawing/2014/main" val="10000"/>
                  </a:ext>
                </a:extLst>
              </a:tr>
              <a:tr h="365725">
                <a:tc>
                  <a:txBody>
                    <a:bodyPr/>
                    <a:lstStyle/>
                    <a:p>
                      <a:pPr marL="0" marR="0" lvl="0" indent="0" algn="ctr" rtl="0">
                        <a:lnSpc>
                          <a:spcPct val="100000"/>
                        </a:lnSpc>
                        <a:spcBef>
                          <a:spcPts val="0"/>
                        </a:spcBef>
                        <a:spcAft>
                          <a:spcPts val="0"/>
                        </a:spcAft>
                        <a:buClr>
                          <a:srgbClr val="000000"/>
                        </a:buClr>
                        <a:buSzPts val="1200"/>
                        <a:buFont typeface="Arial"/>
                        <a:buNone/>
                      </a:pPr>
                      <a:r>
                        <a:rPr lang="en-US" sz="1300" u="sng" strike="noStrike" cap="none">
                          <a:solidFill>
                            <a:srgbClr val="026397"/>
                          </a:solidFill>
                          <a:hlinkClick r:id="rId6">
                            <a:extLst>
                              <a:ext uri="{A12FA001-AC4F-418D-AE19-62706E023703}">
                                <ahyp:hlinkClr xmlns:ahyp="http://schemas.microsoft.com/office/drawing/2018/hyperlinkcolor" val="tx"/>
                              </a:ext>
                            </a:extLst>
                          </a:hlinkClick>
                        </a:rPr>
                        <a:t>ICU Venous Thromboembolism Prophylaxis</a:t>
                      </a:r>
                      <a:endParaRPr sz="1300"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VTE-2</a:t>
                      </a:r>
                      <a:endParaRPr sz="13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CMS190v12</a:t>
                      </a:r>
                      <a:endParaRPr sz="13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 (v14)</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01"/>
                  </a:ext>
                </a:extLst>
              </a:tr>
              <a:tr h="528000">
                <a:tc>
                  <a:txBody>
                    <a:bodyPr/>
                    <a:lstStyle/>
                    <a:p>
                      <a:pPr marL="0" marR="0" lvl="0" indent="0" algn="ctr" rtl="0">
                        <a:lnSpc>
                          <a:spcPct val="100000"/>
                        </a:lnSpc>
                        <a:spcBef>
                          <a:spcPts val="0"/>
                        </a:spcBef>
                        <a:spcAft>
                          <a:spcPts val="0"/>
                        </a:spcAft>
                        <a:buClr>
                          <a:srgbClr val="000000"/>
                        </a:buClr>
                        <a:buSzPts val="1200"/>
                        <a:buFont typeface="Arial"/>
                        <a:buNone/>
                      </a:pPr>
                      <a:r>
                        <a:rPr lang="en-US" sz="1300" u="sng" strike="noStrike" cap="none">
                          <a:solidFill>
                            <a:srgbClr val="026397"/>
                          </a:solidFill>
                          <a:hlinkClick r:id="rId7">
                            <a:extLst>
                              <a:ext uri="{A12FA001-AC4F-418D-AE19-62706E023703}">
                                <ahyp:hlinkClr xmlns:ahyp="http://schemas.microsoft.com/office/drawing/2018/hyperlinkcolor" val="tx"/>
                              </a:ext>
                            </a:extLst>
                          </a:hlinkClick>
                        </a:rPr>
                        <a:t>Safe Use of Opioids - Concurrent Prescribing</a:t>
                      </a:r>
                      <a:endParaRPr sz="1300"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300" u="none" strike="noStrike" cap="none"/>
                        <a:t>Safe use of opioids</a:t>
                      </a:r>
                      <a:endParaRPr sz="13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CMS506v6</a:t>
                      </a:r>
                      <a:endParaRPr sz="13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 (v8)</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Required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Required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2"/>
                  </a:ext>
                </a:extLst>
              </a:tr>
              <a:tr h="337325">
                <a:tc>
                  <a:txBody>
                    <a:bodyPr/>
                    <a:lstStyle/>
                    <a:p>
                      <a:pPr marL="0" marR="0" lvl="0" indent="0" algn="ctr" rtl="0">
                        <a:lnSpc>
                          <a:spcPct val="100000"/>
                        </a:lnSpc>
                        <a:spcBef>
                          <a:spcPts val="0"/>
                        </a:spcBef>
                        <a:spcAft>
                          <a:spcPts val="0"/>
                        </a:spcAft>
                        <a:buClr>
                          <a:srgbClr val="000000"/>
                        </a:buClr>
                        <a:buSzPts val="1200"/>
                        <a:buFont typeface="Arial"/>
                        <a:buNone/>
                      </a:pPr>
                      <a:r>
                        <a:rPr lang="en-US" sz="1300" u="sng" strike="noStrike" cap="none">
                          <a:solidFill>
                            <a:srgbClr val="026397"/>
                          </a:solidFill>
                          <a:hlinkClick r:id="rId8">
                            <a:extLst>
                              <a:ext uri="{A12FA001-AC4F-418D-AE19-62706E023703}">
                                <ahyp:hlinkClr xmlns:ahyp="http://schemas.microsoft.com/office/drawing/2018/hyperlinkcolor" val="tx"/>
                              </a:ext>
                            </a:extLst>
                          </a:hlinkClick>
                        </a:rPr>
                        <a:t>Severe Obstetric Complications</a:t>
                      </a:r>
                      <a:endParaRPr sz="1300"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PC-07</a:t>
                      </a:r>
                      <a:endParaRPr sz="13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CMS1028v2</a:t>
                      </a:r>
                      <a:endParaRPr sz="1300" u="none" strike="noStrike" cap="none"/>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 (v4)</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Required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Required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F7F7F7"/>
                    </a:solidFill>
                  </a:tcPr>
                </a:tc>
                <a:extLst>
                  <a:ext uri="{0D108BD9-81ED-4DB2-BD59-A6C34878D82A}">
                    <a16:rowId xmlns:a16="http://schemas.microsoft.com/office/drawing/2014/main" val="10003"/>
                  </a:ext>
                </a:extLst>
              </a:tr>
              <a:tr h="365725">
                <a:tc>
                  <a:txBody>
                    <a:bodyPr/>
                    <a:lstStyle/>
                    <a:p>
                      <a:pPr marL="0" marR="0" lvl="0" indent="0" algn="ctr" rtl="0">
                        <a:lnSpc>
                          <a:spcPct val="100000"/>
                        </a:lnSpc>
                        <a:spcBef>
                          <a:spcPts val="0"/>
                        </a:spcBef>
                        <a:spcAft>
                          <a:spcPts val="0"/>
                        </a:spcAft>
                        <a:buClr>
                          <a:srgbClr val="000000"/>
                        </a:buClr>
                        <a:buSzPts val="1200"/>
                        <a:buFont typeface="Arial"/>
                        <a:buNone/>
                      </a:pPr>
                      <a:r>
                        <a:rPr lang="en-US" sz="1300" u="sng" strike="noStrike" cap="none">
                          <a:solidFill>
                            <a:srgbClr val="026397"/>
                          </a:solidFill>
                          <a:hlinkClick r:id="rId9">
                            <a:extLst>
                              <a:ext uri="{A12FA001-AC4F-418D-AE19-62706E023703}">
                                <ahyp:hlinkClr xmlns:ahyp="http://schemas.microsoft.com/office/drawing/2018/hyperlinkcolor" val="tx"/>
                              </a:ext>
                            </a:extLst>
                          </a:hlinkClick>
                        </a:rPr>
                        <a:t>Venous Thromboembolism Prophylaxis</a:t>
                      </a:r>
                      <a:endParaRPr sz="1300" u="sng" strike="noStrike" cap="none">
                        <a:solidFill>
                          <a:srgbClr val="026397"/>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solidFill>
                            <a:srgbClr val="333333"/>
                          </a:solidFill>
                        </a:rPr>
                        <a:t>VTE-1</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solidFill>
                            <a:srgbClr val="333333"/>
                          </a:solidFill>
                        </a:rPr>
                        <a:t>CMS108v12</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 (v14)</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4"/>
                  </a:ext>
                </a:extLst>
              </a:tr>
              <a:tr h="365725">
                <a:tc>
                  <a:txBody>
                    <a:bodyPr/>
                    <a:lstStyle/>
                    <a:p>
                      <a:pPr marL="0" marR="0" lvl="0" indent="0" algn="ctr" rtl="0">
                        <a:lnSpc>
                          <a:spcPct val="115000"/>
                        </a:lnSpc>
                        <a:spcBef>
                          <a:spcPts val="0"/>
                        </a:spcBef>
                        <a:spcAft>
                          <a:spcPts val="0"/>
                        </a:spcAft>
                        <a:buClr>
                          <a:srgbClr val="000000"/>
                        </a:buClr>
                        <a:buSzPts val="1300"/>
                        <a:buFont typeface="Arial"/>
                        <a:buNone/>
                      </a:pPr>
                      <a:r>
                        <a:rPr lang="en-US" sz="1300" u="sng" strike="noStrike" cap="none">
                          <a:solidFill>
                            <a:schemeClr val="dk1"/>
                          </a:solidFill>
                          <a:hlinkClick r:id="rId10">
                            <a:extLst>
                              <a:ext uri="{A12FA001-AC4F-418D-AE19-62706E023703}">
                                <ahyp:hlinkClr xmlns:ahyp="http://schemas.microsoft.com/office/drawing/2018/hyperlinkcolor" val="tx"/>
                              </a:ext>
                            </a:extLst>
                          </a:hlinkClick>
                        </a:rPr>
                        <a:t>Hospital Harm - Postoperative Respiratory Failure </a:t>
                      </a:r>
                      <a:endParaRPr sz="1300" u="none" strike="noStrike" cap="none">
                        <a:solidFill>
                          <a:schemeClr val="dk1"/>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242424"/>
                          </a:solidFill>
                        </a:rPr>
                        <a:t>HH-RF</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42424"/>
                          </a:solidFill>
                          <a:highlight>
                            <a:srgbClr val="EEEEEE"/>
                          </a:highlight>
                        </a:rPr>
                        <a:t>CMS1218v2</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5"/>
                  </a:ext>
                </a:extLst>
              </a:tr>
              <a:tr h="365725">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chemeClr val="dk1"/>
                          </a:solidFill>
                        </a:rPr>
                        <a:t> </a:t>
                      </a:r>
                      <a:r>
                        <a:rPr lang="en-US" sz="1300" u="sng" strike="noStrike" cap="none">
                          <a:solidFill>
                            <a:schemeClr val="dk1"/>
                          </a:solidFill>
                          <a:hlinkClick r:id="rId11">
                            <a:extLst>
                              <a:ext uri="{A12FA001-AC4F-418D-AE19-62706E023703}">
                                <ahyp:hlinkClr xmlns:ahyp="http://schemas.microsoft.com/office/drawing/2018/hyperlinkcolor" val="tx"/>
                              </a:ext>
                            </a:extLst>
                          </a:hlinkClick>
                        </a:rPr>
                        <a:t>Hospital Harm - Falls with Injury</a:t>
                      </a:r>
                      <a:endParaRPr sz="1300" u="none" strike="noStrike" cap="none">
                        <a:solidFill>
                          <a:schemeClr val="dk1"/>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242424"/>
                          </a:solidFill>
                        </a:rPr>
                        <a:t>HH-FI</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sng" strike="noStrike" cap="none">
                          <a:solidFill>
                            <a:srgbClr val="125496"/>
                          </a:solidFill>
                          <a:hlinkClick r:id="rId11">
                            <a:extLst>
                              <a:ext uri="{A12FA001-AC4F-418D-AE19-62706E023703}">
                                <ahyp:hlinkClr xmlns:ahyp="http://schemas.microsoft.com/office/drawing/2018/hyperlinkcolor" val="tx"/>
                              </a:ext>
                            </a:extLst>
                          </a:hlinkClick>
                        </a:rPr>
                        <a:t>CMS1017v2</a:t>
                      </a:r>
                      <a:r>
                        <a:rPr lang="en-US" sz="1300" u="none" strike="noStrike" cap="none">
                          <a:solidFill>
                            <a:srgbClr val="242424"/>
                          </a:solidFill>
                        </a:rPr>
                        <a:t> </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Self-Selected</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6"/>
                  </a:ext>
                </a:extLst>
              </a:tr>
              <a:tr h="657650">
                <a:tc>
                  <a:txBody>
                    <a:bodyPr/>
                    <a:lstStyle/>
                    <a:p>
                      <a:pPr marL="0" marR="0" lvl="0" indent="0" algn="ctr" rtl="0">
                        <a:lnSpc>
                          <a:spcPct val="100000"/>
                        </a:lnSpc>
                        <a:spcBef>
                          <a:spcPts val="0"/>
                        </a:spcBef>
                        <a:spcAft>
                          <a:spcPts val="0"/>
                        </a:spcAft>
                        <a:buClr>
                          <a:srgbClr val="000000"/>
                        </a:buClr>
                        <a:buSzPts val="1300"/>
                        <a:buFont typeface="Arial"/>
                        <a:buNone/>
                      </a:pPr>
                      <a:r>
                        <a:rPr lang="en-US" sz="1300" u="sng" strike="noStrike" cap="none">
                          <a:solidFill>
                            <a:schemeClr val="dk1"/>
                          </a:solidFill>
                          <a:highlight>
                            <a:srgbClr val="F2F2F2"/>
                          </a:highlight>
                          <a:hlinkClick r:id="rId12">
                            <a:extLst>
                              <a:ext uri="{A12FA001-AC4F-418D-AE19-62706E023703}">
                                <ahyp:hlinkClr xmlns:ahyp="http://schemas.microsoft.com/office/drawing/2018/hyperlinkcolor" val="tx"/>
                              </a:ext>
                            </a:extLst>
                          </a:hlinkClick>
                        </a:rPr>
                        <a:t>Core Clinical Data Elements for the Hybrid Hospital-Wide Readmission Measure with Claims and Electronic Health Record Data</a:t>
                      </a:r>
                      <a:endParaRPr sz="1300" u="none" strike="noStrike" cap="none">
                        <a:solidFill>
                          <a:schemeClr val="dk1"/>
                        </a:solidFill>
                        <a:highlight>
                          <a:srgbClr val="F2F2F2"/>
                        </a:highlight>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42424"/>
                          </a:solidFill>
                          <a:highlight>
                            <a:srgbClr val="F7F7F7"/>
                          </a:highlight>
                        </a:rPr>
                        <a:t>Hybrid HWR</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sng" strike="noStrike" cap="none">
                          <a:solidFill>
                            <a:srgbClr val="125496"/>
                          </a:solidFill>
                          <a:highlight>
                            <a:srgbClr val="F7F7F7"/>
                          </a:highlight>
                          <a:hlinkClick r:id="rId12">
                            <a:extLst>
                              <a:ext uri="{A12FA001-AC4F-418D-AE19-62706E023703}">
                                <ahyp:hlinkClr xmlns:ahyp="http://schemas.microsoft.com/office/drawing/2018/hyperlinkcolor" val="tx"/>
                              </a:ext>
                            </a:extLst>
                          </a:hlinkClick>
                        </a:rPr>
                        <a:t>CMS529v6</a:t>
                      </a:r>
                      <a:r>
                        <a:rPr lang="en-US" sz="1300" u="none" strike="noStrike" cap="none">
                          <a:solidFill>
                            <a:srgbClr val="242424"/>
                          </a:solidFill>
                          <a:highlight>
                            <a:srgbClr val="F7F7F7"/>
                          </a:highlight>
                        </a:rPr>
                        <a:t> </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Required</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age 18+</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Required</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age 65+</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7"/>
                  </a:ext>
                </a:extLst>
              </a:tr>
              <a:tr h="528000">
                <a:tc>
                  <a:txBody>
                    <a:bodyPr/>
                    <a:lstStyle/>
                    <a:p>
                      <a:pPr marL="0" marR="0" lvl="0" indent="0" algn="ctr" rtl="0">
                        <a:lnSpc>
                          <a:spcPct val="100000"/>
                        </a:lnSpc>
                        <a:spcBef>
                          <a:spcPts val="0"/>
                        </a:spcBef>
                        <a:spcAft>
                          <a:spcPts val="0"/>
                        </a:spcAft>
                        <a:buClr>
                          <a:srgbClr val="000000"/>
                        </a:buClr>
                        <a:buSzPts val="1300"/>
                        <a:buFont typeface="Arial"/>
                        <a:buNone/>
                      </a:pPr>
                      <a:r>
                        <a:rPr lang="en-US" sz="1300" u="sng" strike="noStrike" cap="none">
                          <a:solidFill>
                            <a:schemeClr val="dk1"/>
                          </a:solidFill>
                          <a:highlight>
                            <a:srgbClr val="EEEEEE"/>
                          </a:highlight>
                          <a:hlinkClick r:id="rId13">
                            <a:extLst>
                              <a:ext uri="{A12FA001-AC4F-418D-AE19-62706E023703}">
                                <ahyp:hlinkClr xmlns:ahyp="http://schemas.microsoft.com/office/drawing/2018/hyperlinkcolor" val="tx"/>
                              </a:ext>
                            </a:extLst>
                          </a:hlinkClick>
                        </a:rPr>
                        <a:t>Core Clinical Data Elements for the Hybrid Hospital-Wide All-Condition All-Procedure Risk-Standardized Mortality Measure</a:t>
                      </a:r>
                      <a:endParaRPr sz="1300" u="none" strike="noStrike" cap="none">
                        <a:solidFill>
                          <a:schemeClr val="dk1"/>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solidFill>
                            <a:srgbClr val="333333"/>
                          </a:solidFill>
                          <a:highlight>
                            <a:srgbClr val="EEEEEE"/>
                          </a:highlight>
                        </a:rPr>
                        <a:t>Hybrid HWM</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sng" strike="noStrike" cap="none">
                          <a:solidFill>
                            <a:srgbClr val="125496"/>
                          </a:solidFill>
                          <a:highlight>
                            <a:srgbClr val="EEEEEE"/>
                          </a:highlight>
                          <a:hlinkClick r:id="rId13">
                            <a:extLst>
                              <a:ext uri="{A12FA001-AC4F-418D-AE19-62706E023703}">
                                <ahyp:hlinkClr xmlns:ahyp="http://schemas.microsoft.com/office/drawing/2018/hyperlinkcolor" val="tx"/>
                              </a:ext>
                            </a:extLst>
                          </a:hlinkClick>
                        </a:rPr>
                        <a:t>CMS844v6</a:t>
                      </a:r>
                      <a:endParaRPr sz="1300" u="none" strike="noStrike" cap="none">
                        <a:solidFill>
                          <a:srgbClr val="333333"/>
                        </a:solidFill>
                      </a:endParaRPr>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X</a:t>
                      </a: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Required</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age 18+</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Required</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age 65+</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8"/>
                  </a:ext>
                </a:extLst>
              </a:tr>
              <a:tr h="519400">
                <a:tc>
                  <a:txBody>
                    <a:bodyPr/>
                    <a:lstStyle/>
                    <a:p>
                      <a:pPr marL="0" marR="0" lvl="0" indent="0" algn="ctr" rtl="0">
                        <a:lnSpc>
                          <a:spcPct val="100000"/>
                        </a:lnSpc>
                        <a:spcBef>
                          <a:spcPts val="0"/>
                        </a:spcBef>
                        <a:spcAft>
                          <a:spcPts val="0"/>
                        </a:spcAft>
                        <a:buClr>
                          <a:srgbClr val="000000"/>
                        </a:buClr>
                        <a:buSzPts val="1300"/>
                        <a:buFont typeface="Arial"/>
                        <a:buNone/>
                      </a:pPr>
                      <a:r>
                        <a:rPr lang="en-US" sz="1300" u="sng" strike="noStrike" cap="none">
                          <a:solidFill>
                            <a:schemeClr val="dk1"/>
                          </a:solidFill>
                          <a:highlight>
                            <a:srgbClr val="EEEEEE"/>
                          </a:highlight>
                          <a:latin typeface="Roboto"/>
                          <a:ea typeface="Roboto"/>
                          <a:cs typeface="Roboto"/>
                          <a:sym typeface="Roboto"/>
                          <a:hlinkClick r:id="rId14">
                            <a:extLst>
                              <a:ext uri="{A12FA001-AC4F-418D-AE19-62706E023703}">
                                <ahyp:hlinkClr xmlns:ahyp="http://schemas.microsoft.com/office/drawing/2018/hyperlinkcolor" val="tx"/>
                              </a:ext>
                            </a:extLst>
                          </a:hlinkClick>
                        </a:rPr>
                        <a:t>Emergency Care Access and Timeliness (HOQR)</a:t>
                      </a:r>
                      <a:endParaRPr sz="1300" u="none" strike="noStrike" cap="none">
                        <a:highlight>
                          <a:srgbClr val="EEEEEE"/>
                        </a:highlight>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333333"/>
                        </a:solidFill>
                        <a:highlight>
                          <a:srgbClr val="EEEEEE"/>
                        </a:highlight>
                      </a:endParaRPr>
                    </a:p>
                  </a:txBody>
                  <a:tcPr marL="76200" marR="76200" marT="76200" marB="76200">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highlight>
                            <a:srgbClr val="EEEEEE"/>
                          </a:highlight>
                        </a:rPr>
                        <a:t>CMS1244v1</a:t>
                      </a:r>
                      <a:endParaRPr sz="1300" u="none" strike="noStrike" cap="none">
                        <a:highlight>
                          <a:srgbClr val="EEEEEE"/>
                        </a:highlight>
                      </a:endParaRPr>
                    </a:p>
                  </a:txBody>
                  <a:tcPr marL="76200" marR="76200" marT="76200" marB="76200">
                    <a:lnL w="9525" cap="flat" cmpd="sng">
                      <a:solidFill>
                        <a:srgbClr val="BFBFBF"/>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888888"/>
                      </a:solidFill>
                      <a:prstDash val="solid"/>
                      <a:round/>
                      <a:headEnd type="none" w="sm" len="sm"/>
                      <a:tailEnd type="none" w="sm" len="sm"/>
                    </a:lnR>
                    <a:lnT w="9525" cap="flat" cmpd="sng">
                      <a:solidFill>
                        <a:srgbClr val="888888"/>
                      </a:solidFill>
                      <a:prstDash val="solid"/>
                      <a:round/>
                      <a:headEnd type="none" w="sm" len="sm"/>
                      <a:tailEnd type="none" w="sm" len="sm"/>
                    </a:lnT>
                    <a:lnB w="9525" cap="flat" cmpd="sng">
                      <a:solidFill>
                        <a:srgbClr val="888888"/>
                      </a:solidFill>
                      <a:prstDash val="solid"/>
                      <a:round/>
                      <a:headEnd type="none" w="sm" len="sm"/>
                      <a:tailEnd type="none" w="sm" len="sm"/>
                    </a:lnB>
                    <a:solidFill>
                      <a:srgbClr val="888888"/>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525" marR="9525" marT="9525" marB="9525">
                    <a:lnL w="9525" cap="flat" cmpd="sng">
                      <a:solidFill>
                        <a:srgbClr val="888888"/>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Require 2027?</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Required 2028</a:t>
                      </a:r>
                      <a:endParaRPr sz="1300" u="none" strike="noStrike" cap="none"/>
                    </a:p>
                  </a:txBody>
                  <a:tcPr marL="9525" marR="9525" marT="9525" marB="9525">
                    <a:lnL w="9525" cap="flat" cmpd="sng">
                      <a:solidFill>
                        <a:srgbClr val="BFBFBF"/>
                      </a:solidFill>
                      <a:prstDash val="solid"/>
                      <a:round/>
                      <a:headEnd type="none" w="sm" len="sm"/>
                      <a:tailEnd type="none" w="sm" len="sm"/>
                    </a:lnL>
                    <a:lnR w="9525" cap="flat" cmpd="sng">
                      <a:solidFill>
                        <a:srgbClr val="BFBFBF"/>
                      </a:solidFill>
                      <a:prstDash val="solid"/>
                      <a:round/>
                      <a:headEnd type="none" w="sm" len="sm"/>
                      <a:tailEnd type="none" w="sm" len="sm"/>
                    </a:lnR>
                    <a:lnT w="9525" cap="flat" cmpd="sng">
                      <a:solidFill>
                        <a:srgbClr val="BFBFBF"/>
                      </a:solidFill>
                      <a:prstDash val="solid"/>
                      <a:round/>
                      <a:headEnd type="none" w="sm" len="sm"/>
                      <a:tailEnd type="none" w="sm" len="sm"/>
                    </a:lnT>
                    <a:lnB w="9525" cap="flat" cmpd="sng">
                      <a:solidFill>
                        <a:srgbClr val="BFBFBF"/>
                      </a:solidFill>
                      <a:prstDash val="solid"/>
                      <a:round/>
                      <a:headEnd type="none" w="sm" len="sm"/>
                      <a:tailEnd type="none" w="sm" len="sm"/>
                    </a:lnB>
                    <a:solidFill>
                      <a:srgbClr val="EEEEEE"/>
                    </a:solidFill>
                  </a:tcPr>
                </a:tc>
                <a:extLst>
                  <a:ext uri="{0D108BD9-81ED-4DB2-BD59-A6C34878D82A}">
                    <a16:rowId xmlns:a16="http://schemas.microsoft.com/office/drawing/2014/main" val="10009"/>
                  </a:ext>
                </a:extLst>
              </a:tr>
            </a:tbl>
          </a:graphicData>
        </a:graphic>
      </p:graphicFrame>
      <p:sp>
        <p:nvSpPr>
          <p:cNvPr id="1175" name="Google Shape;1175;g3e5e73cdfb3_0_1686"/>
          <p:cNvSpPr txBox="1"/>
          <p:nvPr/>
        </p:nvSpPr>
        <p:spPr>
          <a:xfrm>
            <a:off x="21753" y="5915805"/>
            <a:ext cx="98538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*For CY 2026 HSCRC will require 3 self-selected measures, consistent with CMS requirements</a:t>
            </a:r>
            <a:endParaRPr sz="1600" b="1" i="0" u="none" strike="noStrike" cap="none">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sp>
        <p:nvSpPr>
          <p:cNvPr id="1180" name="Google Shape;1180;g3ea8f80945c_2_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Stakeholder Feedback Opportunities - Quality</a:t>
            </a:r>
            <a:endParaRPr/>
          </a:p>
        </p:txBody>
      </p:sp>
      <p:sp>
        <p:nvSpPr>
          <p:cNvPr id="1181" name="Google Shape;1181;g3ea8f80945c_2_0"/>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fontScale="92500" lnSpcReduction="20000"/>
          </a:bodyPr>
          <a:lstStyle/>
          <a:p>
            <a:pPr marL="457200" lvl="0" indent="-346075" algn="l" rtl="0">
              <a:lnSpc>
                <a:spcPct val="114000"/>
              </a:lnSpc>
              <a:spcBef>
                <a:spcPts val="1000"/>
              </a:spcBef>
              <a:spcAft>
                <a:spcPts val="0"/>
              </a:spcAft>
              <a:buSzPct val="100000"/>
              <a:buChar char="•"/>
            </a:pPr>
            <a:r>
              <a:rPr lang="en-US"/>
              <a:t>Performance Measurement Workgroup (PMWG): Decisions regarding AHEAD transition and alignment, future of HSCRC quality programs, etc</a:t>
            </a:r>
            <a:endParaRPr/>
          </a:p>
          <a:p>
            <a:pPr marL="914400" lvl="1" indent="-334328" algn="l" rtl="0">
              <a:lnSpc>
                <a:spcPct val="114000"/>
              </a:lnSpc>
              <a:spcBef>
                <a:spcPts val="1000"/>
              </a:spcBef>
              <a:spcAft>
                <a:spcPts val="0"/>
              </a:spcAft>
              <a:buSzPct val="100000"/>
              <a:buChar char="•"/>
            </a:pPr>
            <a:r>
              <a:rPr lang="en-US"/>
              <a:t>Meets 3rd Wednesdays from 9:30-12pm</a:t>
            </a:r>
            <a:endParaRPr/>
          </a:p>
          <a:p>
            <a:pPr marL="457200" lvl="0" indent="-346075" algn="l" rtl="0">
              <a:lnSpc>
                <a:spcPct val="114000"/>
              </a:lnSpc>
              <a:spcBef>
                <a:spcPts val="1000"/>
              </a:spcBef>
              <a:spcAft>
                <a:spcPts val="0"/>
              </a:spcAft>
              <a:buSzPct val="100000"/>
              <a:buChar char="•"/>
            </a:pPr>
            <a:r>
              <a:rPr lang="en-US"/>
              <a:t>Clinical Adverse Event Measures (CAEM) subgroup: Decisions regarding the complications and mortality measure in future MHAC and QBR programs</a:t>
            </a:r>
            <a:endParaRPr/>
          </a:p>
          <a:p>
            <a:pPr marL="914400" lvl="1" indent="-334328" algn="l" rtl="0">
              <a:lnSpc>
                <a:spcPct val="114000"/>
              </a:lnSpc>
              <a:spcBef>
                <a:spcPts val="1000"/>
              </a:spcBef>
              <a:spcAft>
                <a:spcPts val="0"/>
              </a:spcAft>
              <a:buSzPct val="100000"/>
              <a:buChar char="•"/>
            </a:pPr>
            <a:r>
              <a:rPr lang="en-US"/>
              <a:t>Meets 4th Wednesdays of June, July and August 10:30-12pm</a:t>
            </a:r>
            <a:endParaRPr/>
          </a:p>
          <a:p>
            <a:pPr marL="457200" lvl="0" indent="-346075" algn="l" rtl="0">
              <a:lnSpc>
                <a:spcPct val="114000"/>
              </a:lnSpc>
              <a:spcBef>
                <a:spcPts val="1000"/>
              </a:spcBef>
              <a:spcAft>
                <a:spcPts val="0"/>
              </a:spcAft>
              <a:buSzPct val="100000"/>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CRISP User Feedback Workgroup: Provide feedback on CRS portal’s HSCRC regulatory reports and dashboards</a:t>
            </a:r>
            <a:endParaRPr>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9"/>
                </a:ext>
              </a:extLst>
            </a:endParaRPr>
          </a:p>
          <a:p>
            <a:pPr marL="914400" lvl="1" indent="-334328" algn="l" rtl="0">
              <a:lnSpc>
                <a:spcPct val="114000"/>
              </a:lnSpc>
              <a:spcBef>
                <a:spcPts val="1000"/>
              </a:spcBef>
              <a:spcAft>
                <a:spcPts val="0"/>
              </a:spcAft>
              <a:buSzPct val="100000"/>
              <a:buChar char="•"/>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0"/>
                  </a:ext>
                </a:extLst>
              </a:rPr>
              <a:t>Planning to kick-off in September </a:t>
            </a:r>
            <a:endParaRPr/>
          </a:p>
          <a:p>
            <a:pPr marL="0" lvl="0" indent="0" algn="l" rtl="0">
              <a:lnSpc>
                <a:spcPct val="114000"/>
              </a:lnSpc>
              <a:spcBef>
                <a:spcPts val="1000"/>
              </a:spcBef>
              <a:spcAft>
                <a:spcPts val="0"/>
              </a:spcAft>
              <a:buSzPct val="90090"/>
              <a:buNone/>
            </a:pPr>
            <a:endParaRPr/>
          </a:p>
          <a:p>
            <a:pPr marL="0" lvl="0" indent="0" algn="l" rtl="0">
              <a:lnSpc>
                <a:spcPct val="114000"/>
              </a:lnSpc>
              <a:spcBef>
                <a:spcPts val="1000"/>
              </a:spcBef>
              <a:spcAft>
                <a:spcPts val="0"/>
              </a:spcAft>
              <a:buSzPct val="90090"/>
              <a:buNone/>
            </a:pPr>
            <a:r>
              <a:rPr lang="en-US"/>
              <a:t>If interested, please email Quality Team at </a:t>
            </a:r>
            <a:r>
              <a:rPr lang="en-US" u="sng">
                <a:solidFill>
                  <a:schemeClr val="hlink"/>
                </a:solidFill>
                <a:hlinkClick r:id="rId3"/>
              </a:rPr>
              <a:t>hscrc.quality@maryland.gov</a:t>
            </a:r>
            <a:r>
              <a:rPr lang="en-US"/>
              <a:t>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30"/>
          <p:cNvSpPr txBox="1">
            <a:spLocks noGrp="1"/>
          </p:cNvSpPr>
          <p:nvPr>
            <p:ph type="title"/>
          </p:nvPr>
        </p:nvSpPr>
        <p:spPr>
          <a:xfrm>
            <a:off x="3615850" y="2108575"/>
            <a:ext cx="7950300" cy="5061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Appendix 5: Collection of ED Triage Values</a:t>
            </a:r>
            <a:endParaRPr sz="3200"/>
          </a:p>
        </p:txBody>
      </p:sp>
      <p:sp>
        <p:nvSpPr>
          <p:cNvPr id="1187" name="Google Shape;1187;p30"/>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Google Shape;1193;g3e80b10d6e6_1_10"/>
          <p:cNvSpPr txBox="1">
            <a:spLocks noGrp="1"/>
          </p:cNvSpPr>
          <p:nvPr>
            <p:ph type="body" idx="1"/>
          </p:nvPr>
        </p:nvSpPr>
        <p:spPr>
          <a:xfrm>
            <a:off x="624273" y="1215746"/>
            <a:ext cx="10943453" cy="4426507"/>
          </a:xfrm>
          <a:prstGeom prst="rect">
            <a:avLst/>
          </a:prstGeom>
          <a:noFill/>
          <a:ln>
            <a:noFill/>
          </a:ln>
        </p:spPr>
        <p:txBody>
          <a:bodyPr spcFirstLastPara="1" wrap="square" lIns="91425" tIns="45700" rIns="91425" bIns="45700" anchor="t" anchorCtr="0">
            <a:noAutofit/>
          </a:bodyPr>
          <a:lstStyle/>
          <a:p>
            <a:pPr marL="914400" lvl="0" indent="-393700" algn="l" rtl="0">
              <a:lnSpc>
                <a:spcPct val="104000"/>
              </a:lnSpc>
              <a:spcBef>
                <a:spcPts val="0"/>
              </a:spcBef>
              <a:spcAft>
                <a:spcPts val="0"/>
              </a:spcAft>
              <a:buClr>
                <a:schemeClr val="dk2"/>
              </a:buClr>
              <a:buSzPts val="2600"/>
              <a:buChar char="•"/>
            </a:pPr>
            <a:r>
              <a:rPr lang="en-US" sz="2600"/>
              <a:t>In 2021, staff asked hospitals to begin collecting triage status for patients discharged from the ED</a:t>
            </a:r>
            <a:endParaRPr sz="2600"/>
          </a:p>
          <a:p>
            <a:pPr marL="914400" lvl="0" indent="-393700" algn="l" rtl="0">
              <a:lnSpc>
                <a:spcPct val="104000"/>
              </a:lnSpc>
              <a:spcBef>
                <a:spcPts val="800"/>
              </a:spcBef>
              <a:spcAft>
                <a:spcPts val="0"/>
              </a:spcAft>
              <a:buClr>
                <a:schemeClr val="dk2"/>
              </a:buClr>
              <a:buSzPts val="2600"/>
              <a:buChar char="•"/>
            </a:pPr>
            <a:r>
              <a:rPr lang="en-US" sz="2600"/>
              <a:t>This resulted in addition of two data items to the OP Data Submission Requirements (DSR) for FY 2022 </a:t>
            </a:r>
            <a:endParaRPr sz="2600"/>
          </a:p>
          <a:p>
            <a:pPr marL="1371600" lvl="1" indent="-393700" algn="l" rtl="0">
              <a:lnSpc>
                <a:spcPct val="104000"/>
              </a:lnSpc>
              <a:spcBef>
                <a:spcPts val="800"/>
              </a:spcBef>
              <a:spcAft>
                <a:spcPts val="0"/>
              </a:spcAft>
              <a:buClr>
                <a:schemeClr val="accent1"/>
              </a:buClr>
              <a:buSzPts val="2600"/>
              <a:buChar char="•"/>
            </a:pPr>
            <a:r>
              <a:rPr lang="en-US" sz="2000"/>
              <a:t>Initial ED Triage Value (EDTRIAGE)</a:t>
            </a:r>
            <a:endParaRPr sz="2000"/>
          </a:p>
          <a:p>
            <a:pPr marL="1371600" lvl="1" indent="-393700" algn="l" rtl="0">
              <a:lnSpc>
                <a:spcPct val="104000"/>
              </a:lnSpc>
              <a:spcBef>
                <a:spcPts val="800"/>
              </a:spcBef>
              <a:spcAft>
                <a:spcPts val="0"/>
              </a:spcAft>
              <a:buClr>
                <a:schemeClr val="accent1"/>
              </a:buClr>
              <a:buSzPts val="2600"/>
              <a:buChar char="•"/>
            </a:pPr>
            <a:r>
              <a:rPr lang="en-US" sz="2000"/>
              <a:t>Final ED Triage Value (EDTRIAGE2)</a:t>
            </a:r>
            <a:endParaRPr sz="2000"/>
          </a:p>
          <a:p>
            <a:pPr marL="914400" lvl="0" indent="-393700" algn="l" rtl="0">
              <a:lnSpc>
                <a:spcPct val="104000"/>
              </a:lnSpc>
              <a:spcBef>
                <a:spcPts val="800"/>
              </a:spcBef>
              <a:spcAft>
                <a:spcPts val="0"/>
              </a:spcAft>
              <a:buClr>
                <a:schemeClr val="dk2"/>
              </a:buClr>
              <a:buSzPts val="2600"/>
              <a:buChar char="•"/>
            </a:pPr>
            <a:r>
              <a:rPr lang="en-US" sz="2600"/>
              <a:t>Valid codes range from 1-5 and reflect Emergency Severity Index (ESI) score</a:t>
            </a:r>
            <a:endParaRPr sz="2600"/>
          </a:p>
          <a:p>
            <a:pPr marL="914400" lvl="0" indent="-393700" algn="l" rtl="0">
              <a:lnSpc>
                <a:spcPct val="104000"/>
              </a:lnSpc>
              <a:spcBef>
                <a:spcPts val="800"/>
              </a:spcBef>
              <a:spcAft>
                <a:spcPts val="800"/>
              </a:spcAft>
              <a:buClr>
                <a:schemeClr val="dk2"/>
              </a:buClr>
              <a:buSzPts val="2600"/>
              <a:buChar char="•"/>
            </a:pPr>
            <a:r>
              <a:rPr lang="en-US" sz="2600"/>
              <a:t>Many facilities are reporting data, but others are not doing so</a:t>
            </a:r>
            <a:endParaRPr sz="2600"/>
          </a:p>
        </p:txBody>
      </p:sp>
      <p:sp>
        <p:nvSpPr>
          <p:cNvPr id="1194" name="Google Shape;1194;g3e80b10d6e6_1_1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55</a:t>
            </a:fld>
            <a:endParaRPr/>
          </a:p>
        </p:txBody>
      </p:sp>
      <p:sp>
        <p:nvSpPr>
          <p:cNvPr id="1195" name="Google Shape;1195;g3e80b10d6e6_1_1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Background</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g3e80b10d6e6_1_17"/>
          <p:cNvSpPr txBox="1">
            <a:spLocks noGrp="1"/>
          </p:cNvSpPr>
          <p:nvPr>
            <p:ph type="body" idx="1"/>
          </p:nvPr>
        </p:nvSpPr>
        <p:spPr>
          <a:xfrm>
            <a:off x="838200" y="1137154"/>
            <a:ext cx="10515600" cy="4583692"/>
          </a:xfrm>
          <a:prstGeom prst="rect">
            <a:avLst/>
          </a:prstGeom>
          <a:noFill/>
          <a:ln>
            <a:noFill/>
          </a:ln>
        </p:spPr>
        <p:txBody>
          <a:bodyPr spcFirstLastPara="1" wrap="square" lIns="91425" tIns="45700" rIns="91425" bIns="45700" anchor="t" anchorCtr="0">
            <a:noAutofit/>
          </a:bodyPr>
          <a:lstStyle/>
          <a:p>
            <a:pPr marL="914400" lvl="0" indent="-393700" algn="l" rtl="0">
              <a:lnSpc>
                <a:spcPct val="104000"/>
              </a:lnSpc>
              <a:spcBef>
                <a:spcPts val="0"/>
              </a:spcBef>
              <a:spcAft>
                <a:spcPts val="0"/>
              </a:spcAft>
              <a:buClr>
                <a:schemeClr val="dk2"/>
              </a:buClr>
              <a:buSzPts val="2600"/>
              <a:buChar char="•"/>
            </a:pPr>
            <a:r>
              <a:rPr lang="en-US" sz="2600"/>
              <a:t>Understanding ED dynamics is increasingly important given the interest in improving ED length of stay</a:t>
            </a:r>
            <a:endParaRPr sz="2600"/>
          </a:p>
          <a:p>
            <a:pPr marL="914400" lvl="0" indent="-393700" algn="l" rtl="0">
              <a:lnSpc>
                <a:spcPct val="104000"/>
              </a:lnSpc>
              <a:spcBef>
                <a:spcPts val="800"/>
              </a:spcBef>
              <a:spcAft>
                <a:spcPts val="0"/>
              </a:spcAft>
              <a:buClr>
                <a:schemeClr val="dk2"/>
              </a:buClr>
              <a:buSzPts val="2600"/>
              <a:buChar char="•"/>
            </a:pPr>
            <a:r>
              <a:rPr lang="en-US" sz="2600"/>
              <a:t>Staff is undertaking several analyses that depend on complete triage information</a:t>
            </a:r>
            <a:endParaRPr sz="2600"/>
          </a:p>
          <a:p>
            <a:pPr marL="914400" lvl="0" indent="-393700" algn="l" rtl="0">
              <a:lnSpc>
                <a:spcPct val="104000"/>
              </a:lnSpc>
              <a:spcBef>
                <a:spcPts val="800"/>
              </a:spcBef>
              <a:spcAft>
                <a:spcPts val="0"/>
              </a:spcAft>
              <a:buClr>
                <a:schemeClr val="dk2"/>
              </a:buClr>
              <a:buSzPts val="2600"/>
              <a:buChar char="•"/>
            </a:pPr>
            <a:r>
              <a:rPr lang="en-US" sz="2600"/>
              <a:t>To support that work, we are interested in understanding potential obstacles to including EDTRIAGE and EDTRIAGE2 in the data validation process</a:t>
            </a:r>
            <a:endParaRPr sz="2600"/>
          </a:p>
          <a:p>
            <a:pPr marL="914400" lvl="0" indent="-393700" algn="l" rtl="0">
              <a:lnSpc>
                <a:spcPct val="104000"/>
              </a:lnSpc>
              <a:spcBef>
                <a:spcPts val="800"/>
              </a:spcBef>
              <a:spcAft>
                <a:spcPts val="800"/>
              </a:spcAft>
              <a:buClr>
                <a:schemeClr val="dk2"/>
              </a:buClr>
              <a:buSzPts val="2600"/>
              <a:buChar char="•"/>
            </a:pPr>
            <a:r>
              <a:rPr lang="en-US" sz="2600"/>
              <a:t>Additionally, we would like to understand potential obstacles to adding these variables to the IP DSR for admitted patients coming through the ED </a:t>
            </a:r>
            <a:endParaRPr sz="2600"/>
          </a:p>
        </p:txBody>
      </p:sp>
      <p:sp>
        <p:nvSpPr>
          <p:cNvPr id="1202" name="Google Shape;1202;g3e80b10d6e6_1_1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56</a:t>
            </a:fld>
            <a:endParaRPr/>
          </a:p>
        </p:txBody>
      </p:sp>
      <p:sp>
        <p:nvSpPr>
          <p:cNvPr id="1203" name="Google Shape;1203;g3e80b10d6e6_1_1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Next Steps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07"/>
        <p:cNvGrpSpPr/>
        <p:nvPr/>
      </p:nvGrpSpPr>
      <p:grpSpPr>
        <a:xfrm>
          <a:off x="0" y="0"/>
          <a:ext cx="0" cy="0"/>
          <a:chOff x="0" y="0"/>
          <a:chExt cx="0" cy="0"/>
        </a:xfrm>
      </p:grpSpPr>
      <p:sp>
        <p:nvSpPr>
          <p:cNvPr id="1208" name="Google Shape;1208;g3f9db3493b2_1_5"/>
          <p:cNvSpPr txBox="1">
            <a:spLocks noGrp="1"/>
          </p:cNvSpPr>
          <p:nvPr>
            <p:ph type="title"/>
          </p:nvPr>
        </p:nvSpPr>
        <p:spPr>
          <a:xfrm>
            <a:off x="302059" y="2567089"/>
            <a:ext cx="11133600" cy="506100"/>
          </a:xfrm>
          <a:prstGeom prst="rect">
            <a:avLst/>
          </a:prstGeom>
          <a:noFill/>
          <a:ln>
            <a:noFill/>
          </a:ln>
        </p:spPr>
        <p:txBody>
          <a:bodyPr spcFirstLastPara="1" wrap="square" lIns="0" tIns="13325" rIns="0" bIns="0" anchor="t" anchorCtr="0">
            <a:spAutoFit/>
          </a:bodyPr>
          <a:lstStyle/>
          <a:p>
            <a:pPr marL="0" marR="6350" lvl="0" indent="0" algn="r" rtl="0">
              <a:lnSpc>
                <a:spcPct val="114062"/>
              </a:lnSpc>
              <a:spcBef>
                <a:spcPts val="0"/>
              </a:spcBef>
              <a:spcAft>
                <a:spcPts val="0"/>
              </a:spcAft>
              <a:buSzPts val="14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1"/>
                  </a:ext>
                </a:extLst>
              </a:rPr>
              <a:t>Appendix 6: </a:t>
            </a:r>
            <a:r>
              <a:rPr lang="en-US" sz="3200"/>
              <a:t>Case Mix Update</a:t>
            </a:r>
            <a:endParaRPr sz="3200"/>
          </a:p>
        </p:txBody>
      </p:sp>
      <p:sp>
        <p:nvSpPr>
          <p:cNvPr id="1209" name="Google Shape;1209;g3f9db3493b2_1_5"/>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13"/>
        <p:cNvGrpSpPr/>
        <p:nvPr/>
      </p:nvGrpSpPr>
      <p:grpSpPr>
        <a:xfrm>
          <a:off x="0" y="0"/>
          <a:ext cx="0" cy="0"/>
          <a:chOff x="0" y="0"/>
          <a:chExt cx="0" cy="0"/>
        </a:xfrm>
      </p:grpSpPr>
      <p:sp>
        <p:nvSpPr>
          <p:cNvPr id="1214" name="Google Shape;1214;g3e588145136_0_0"/>
          <p:cNvSpPr txBox="1">
            <a:spLocks noGrp="1"/>
          </p:cNvSpPr>
          <p:nvPr>
            <p:ph type="title"/>
          </p:nvPr>
        </p:nvSpPr>
        <p:spPr>
          <a:xfrm>
            <a:off x="1004949" y="392305"/>
            <a:ext cx="10684288" cy="43088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1400"/>
              <a:buNone/>
            </a:pPr>
            <a:r>
              <a:rPr lang="en-US"/>
              <a:t>FY 2027 Case Mix Data Submission Requirements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2"/>
                  </a:ext>
                </a:extLst>
              </a:rPr>
              <a:t>Updates</a:t>
            </a:r>
            <a:endParaRPr/>
          </a:p>
        </p:txBody>
      </p:sp>
      <p:sp>
        <p:nvSpPr>
          <p:cNvPr id="1215" name="Google Shape;1215;g3e588145136_0_0"/>
          <p:cNvSpPr txBox="1">
            <a:spLocks noGrp="1"/>
          </p:cNvSpPr>
          <p:nvPr>
            <p:ph type="body" idx="1"/>
          </p:nvPr>
        </p:nvSpPr>
        <p:spPr>
          <a:xfrm>
            <a:off x="769750" y="937225"/>
            <a:ext cx="11034900" cy="5177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1400"/>
              <a:buNone/>
            </a:pPr>
            <a:r>
              <a:rPr lang="en-US" sz="2300" b="0"/>
              <a:t>Reserve Flag (Inpatient)</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US" sz="1800" b="0">
                <a:solidFill>
                  <a:srgbClr val="0066CC"/>
                </a:solidFill>
              </a:rPr>
              <a:t>Only </a:t>
            </a:r>
            <a:r>
              <a:rPr lang="en-US" sz="1800">
                <a:solidFill>
                  <a:srgbClr val="0066CC"/>
                </a:solidFill>
              </a:rPr>
              <a:t>AMC hospitals </a:t>
            </a:r>
            <a:r>
              <a:rPr lang="en-US" sz="1800" b="0">
                <a:solidFill>
                  <a:srgbClr val="0066CC"/>
                </a:solidFill>
              </a:rPr>
              <a:t>(210002 and 210009) should submit Reserve Flag = 1 for Transplant cases.</a:t>
            </a:r>
            <a:endParaRPr sz="1800" b="0">
              <a:solidFill>
                <a:srgbClr val="0066CC"/>
              </a:solidFill>
            </a:endParaRPr>
          </a:p>
          <a:p>
            <a:pPr marL="457200" lvl="0" indent="-298450" algn="l" rtl="0">
              <a:lnSpc>
                <a:spcPct val="100000"/>
              </a:lnSpc>
              <a:spcBef>
                <a:spcPts val="0"/>
              </a:spcBef>
              <a:spcAft>
                <a:spcPts val="0"/>
              </a:spcAft>
              <a:buClr>
                <a:schemeClr val="dk1"/>
              </a:buClr>
              <a:buSzPts val="1100"/>
              <a:buChar char="●"/>
            </a:pPr>
            <a:r>
              <a:rPr lang="en-US" sz="1800" b="0">
                <a:solidFill>
                  <a:srgbClr val="0066CC"/>
                </a:solidFill>
              </a:rPr>
              <a:t>All other hospitals will trigger an error if a transplant is reported</a:t>
            </a:r>
            <a:r>
              <a:rPr lang="en-US" sz="1100" b="0">
                <a:solidFill>
                  <a:schemeClr val="dk1"/>
                </a:solidFill>
              </a:rPr>
              <a:t>.</a:t>
            </a:r>
            <a:endParaRPr sz="1100" b="0">
              <a:solidFill>
                <a:schemeClr val="dk1"/>
              </a:solidFill>
            </a:endParaRPr>
          </a:p>
          <a:p>
            <a:pPr marL="0" marR="0" lvl="0" indent="0" algn="l" rtl="0">
              <a:lnSpc>
                <a:spcPct val="100000"/>
              </a:lnSpc>
              <a:spcBef>
                <a:spcPts val="1000"/>
              </a:spcBef>
              <a:spcAft>
                <a:spcPts val="0"/>
              </a:spcAft>
              <a:buSzPts val="1400"/>
              <a:buNone/>
            </a:pPr>
            <a:r>
              <a:rPr lang="en-US" sz="2300" b="0"/>
              <a:t>ED Length of Stay (LOS)</a:t>
            </a:r>
            <a:endParaRPr sz="2300" b="0"/>
          </a:p>
          <a:p>
            <a:pPr marL="457200" marR="0" lvl="0" indent="-298450" algn="l" rtl="0">
              <a:lnSpc>
                <a:spcPct val="100000"/>
              </a:lnSpc>
              <a:spcBef>
                <a:spcPts val="0"/>
              </a:spcBef>
              <a:spcAft>
                <a:spcPts val="0"/>
              </a:spcAft>
              <a:buClr>
                <a:schemeClr val="dk1"/>
              </a:buClr>
              <a:buSzPts val="1100"/>
              <a:buChar char="●"/>
            </a:pPr>
            <a:r>
              <a:rPr lang="en-US" sz="1800" b="0">
                <a:solidFill>
                  <a:srgbClr val="0066CC"/>
                </a:solidFill>
              </a:rPr>
              <a:t>Edit errors will now </a:t>
            </a:r>
            <a:r>
              <a:rPr lang="en-US" sz="1800">
                <a:solidFill>
                  <a:srgbClr val="0066CC"/>
                </a:solidFill>
              </a:rPr>
              <a:t>exclude non-ED hospitals</a:t>
            </a:r>
            <a:r>
              <a:rPr lang="en-US" sz="1800" b="0">
                <a:solidFill>
                  <a:srgbClr val="0066CC"/>
                </a:solidFill>
              </a:rPr>
              <a:t> for both inpatient and outpatient data.</a:t>
            </a:r>
            <a:endParaRPr sz="1800" b="0">
              <a:solidFill>
                <a:srgbClr val="0066CC"/>
              </a:solidFill>
            </a:endParaRPr>
          </a:p>
          <a:p>
            <a:pPr marL="457200" marR="0" lvl="0" indent="-298450" algn="l" rtl="0">
              <a:lnSpc>
                <a:spcPct val="100000"/>
              </a:lnSpc>
              <a:spcBef>
                <a:spcPts val="0"/>
              </a:spcBef>
              <a:spcAft>
                <a:spcPts val="0"/>
              </a:spcAft>
              <a:buClr>
                <a:schemeClr val="dk1"/>
              </a:buClr>
              <a:buSzPts val="1100"/>
              <a:buChar char="●"/>
            </a:pPr>
            <a:r>
              <a:rPr lang="en-US" sz="1800" b="0">
                <a:solidFill>
                  <a:srgbClr val="0066CC"/>
                </a:solidFill>
              </a:rPr>
              <a:t>Based on the HSCRC lookup, an error will only trigger for ED hospitals if ED charges are reported without the corresponding ED LOS variables.</a:t>
            </a:r>
            <a:endParaRPr sz="1100" b="0">
              <a:solidFill>
                <a:schemeClr val="dk1"/>
              </a:solidFill>
            </a:endParaRPr>
          </a:p>
          <a:p>
            <a:pPr marL="0" lvl="0" indent="0" algn="l" rtl="0">
              <a:lnSpc>
                <a:spcPct val="100000"/>
              </a:lnSpc>
              <a:spcBef>
                <a:spcPts val="1200"/>
              </a:spcBef>
              <a:spcAft>
                <a:spcPts val="0"/>
              </a:spcAft>
              <a:buSzPts val="1400"/>
              <a:buNone/>
            </a:pPr>
            <a:r>
              <a:rPr lang="en-US" sz="2300" b="0"/>
              <a:t>SOGI Variables</a:t>
            </a:r>
            <a:endParaRPr sz="1100">
              <a:solidFill>
                <a:schemeClr val="dk1"/>
              </a:solidFill>
            </a:endParaRPr>
          </a:p>
          <a:p>
            <a:pPr marL="457200" marR="0" lvl="0" indent="-298450" algn="l" rtl="0">
              <a:lnSpc>
                <a:spcPct val="100000"/>
              </a:lnSpc>
              <a:spcBef>
                <a:spcPts val="0"/>
              </a:spcBef>
              <a:spcAft>
                <a:spcPts val="0"/>
              </a:spcAft>
              <a:buClr>
                <a:schemeClr val="dk1"/>
              </a:buClr>
              <a:buSzPts val="1100"/>
              <a:buChar char="●"/>
            </a:pPr>
            <a:r>
              <a:rPr lang="en-US" sz="1800" b="0">
                <a:solidFill>
                  <a:srgbClr val="0066CC"/>
                </a:solidFill>
              </a:rPr>
              <a:t>Missing SOGI values for patients aged 18+ (inpatient and outpatient) will now trigger a </a:t>
            </a:r>
            <a:r>
              <a:rPr lang="en-US" sz="1800">
                <a:solidFill>
                  <a:srgbClr val="0066CC"/>
                </a:solidFill>
              </a:rPr>
              <a:t>warning</a:t>
            </a:r>
            <a:r>
              <a:rPr lang="en-US" sz="1800" b="0">
                <a:solidFill>
                  <a:srgbClr val="0066CC"/>
                </a:solidFill>
              </a:rPr>
              <a:t> instead of an error.</a:t>
            </a:r>
            <a:endParaRPr sz="1800" b="0">
              <a:solidFill>
                <a:srgbClr val="0066CC"/>
              </a:solidFill>
            </a:endParaRPr>
          </a:p>
          <a:p>
            <a:pPr marL="0" lvl="0" indent="0" algn="l" rtl="0">
              <a:lnSpc>
                <a:spcPct val="100000"/>
              </a:lnSpc>
              <a:spcBef>
                <a:spcPts val="1200"/>
              </a:spcBef>
              <a:spcAft>
                <a:spcPts val="0"/>
              </a:spcAft>
              <a:buSzPts val="1400"/>
              <a:buNone/>
            </a:pPr>
            <a:r>
              <a:rPr lang="en-US" sz="2300" b="0"/>
              <a:t>MedChi Variables - Feedback Required</a:t>
            </a:r>
            <a:endParaRPr sz="1100">
              <a:solidFill>
                <a:schemeClr val="dk1"/>
              </a:solidFill>
            </a:endParaRPr>
          </a:p>
          <a:p>
            <a:pPr marL="457200" marR="0" lvl="0" indent="-298450" algn="l" rtl="0">
              <a:lnSpc>
                <a:spcPct val="100000"/>
              </a:lnSpc>
              <a:spcBef>
                <a:spcPts val="0"/>
              </a:spcBef>
              <a:spcAft>
                <a:spcPts val="0"/>
              </a:spcAft>
              <a:buClr>
                <a:schemeClr val="dk1"/>
              </a:buClr>
              <a:buSzPts val="1100"/>
              <a:buChar char="●"/>
            </a:pPr>
            <a:r>
              <a:rPr lang="en-US" sz="1800" b="0">
                <a:solidFill>
                  <a:srgbClr val="0066CC"/>
                </a:solidFill>
              </a:rPr>
              <a:t>HSCRC no longer requires Operating Physician MEDCHI Number and Attending Physician MEDCHI Number. The associated warning will be removed.</a:t>
            </a:r>
            <a:endParaRPr sz="1800" b="0">
              <a:solidFill>
                <a:srgbClr val="0066CC"/>
              </a:solidFill>
            </a:endParaRPr>
          </a:p>
          <a:p>
            <a:pPr marL="457200" marR="0" lvl="0" indent="-298450" algn="l" rtl="0">
              <a:lnSpc>
                <a:spcPct val="100000"/>
              </a:lnSpc>
              <a:spcBef>
                <a:spcPts val="0"/>
              </a:spcBef>
              <a:spcAft>
                <a:spcPts val="0"/>
              </a:spcAft>
              <a:buClr>
                <a:schemeClr val="dk1"/>
              </a:buClr>
              <a:buSzPts val="1100"/>
              <a:buChar char="●"/>
            </a:pPr>
            <a:r>
              <a:rPr lang="en-US" sz="1800" b="0">
                <a:solidFill>
                  <a:srgbClr val="0066CC"/>
                </a:solidFill>
              </a:rPr>
              <a:t>Hospital Survey: </a:t>
            </a:r>
            <a:r>
              <a:rPr lang="en-US" sz="1800">
                <a:solidFill>
                  <a:srgbClr val="0066CC"/>
                </a:solidFill>
              </a:rPr>
              <a:t>How should we implement this layout change?</a:t>
            </a:r>
            <a:endParaRPr sz="1800">
              <a:solidFill>
                <a:srgbClr val="0066CC"/>
              </a:solidFill>
            </a:endParaRPr>
          </a:p>
          <a:p>
            <a:pPr marL="914400" marR="0" lvl="1" indent="-298450" algn="l" rtl="0">
              <a:lnSpc>
                <a:spcPct val="100000"/>
              </a:lnSpc>
              <a:spcBef>
                <a:spcPts val="0"/>
              </a:spcBef>
              <a:spcAft>
                <a:spcPts val="0"/>
              </a:spcAft>
              <a:buClr>
                <a:schemeClr val="dk1"/>
              </a:buClr>
              <a:buSzPts val="1100"/>
              <a:buAutoNum type="alphaLcPeriod"/>
            </a:pPr>
            <a:r>
              <a:rPr lang="en-US" b="1">
                <a:solidFill>
                  <a:srgbClr val="0066CC"/>
                </a:solidFill>
                <a:latin typeface="Arial"/>
                <a:ea typeface="Arial"/>
                <a:cs typeface="Arial"/>
                <a:sym typeface="Arial"/>
              </a:rPr>
              <a:t>Option A:</a:t>
            </a:r>
            <a:r>
              <a:rPr lang="en-US">
                <a:solidFill>
                  <a:srgbClr val="0066CC"/>
                </a:solidFill>
                <a:latin typeface="Arial"/>
                <a:ea typeface="Arial"/>
                <a:cs typeface="Arial"/>
                <a:sym typeface="Arial"/>
              </a:rPr>
              <a:t> Remove both variables and shift subsequent variables two places forward.</a:t>
            </a:r>
            <a:endParaRPr>
              <a:solidFill>
                <a:srgbClr val="0066CC"/>
              </a:solidFill>
              <a:latin typeface="Arial"/>
              <a:ea typeface="Arial"/>
              <a:cs typeface="Arial"/>
              <a:sym typeface="Arial"/>
            </a:endParaRPr>
          </a:p>
          <a:p>
            <a:pPr marL="914400" marR="0" lvl="1" indent="-298450" algn="l" rtl="0">
              <a:lnSpc>
                <a:spcPct val="100000"/>
              </a:lnSpc>
              <a:spcBef>
                <a:spcPts val="0"/>
              </a:spcBef>
              <a:spcAft>
                <a:spcPts val="0"/>
              </a:spcAft>
              <a:buClr>
                <a:schemeClr val="dk1"/>
              </a:buClr>
              <a:buSzPts val="1100"/>
              <a:buAutoNum type="alphaLcPeriod"/>
            </a:pPr>
            <a:r>
              <a:rPr lang="en-US" b="1">
                <a:solidFill>
                  <a:srgbClr val="0066CC"/>
                </a:solidFill>
                <a:latin typeface="Arial"/>
                <a:ea typeface="Arial"/>
                <a:cs typeface="Arial"/>
                <a:sym typeface="Arial"/>
              </a:rPr>
              <a:t>Option B:</a:t>
            </a:r>
            <a:r>
              <a:rPr lang="en-US">
                <a:solidFill>
                  <a:srgbClr val="0066CC"/>
                </a:solidFill>
                <a:latin typeface="Arial"/>
                <a:ea typeface="Arial"/>
                <a:cs typeface="Arial"/>
                <a:sym typeface="Arial"/>
              </a:rPr>
              <a:t> Remove the data but keep the empty variable slots as placeholders.</a:t>
            </a:r>
            <a:endParaRPr sz="22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sp>
        <p:nvSpPr>
          <p:cNvPr id="1220" name="Google Shape;1220;g3ea81b2c4a0_0_0"/>
          <p:cNvSpPr txBox="1">
            <a:spLocks noGrp="1"/>
          </p:cNvSpPr>
          <p:nvPr>
            <p:ph type="title"/>
          </p:nvPr>
        </p:nvSpPr>
        <p:spPr>
          <a:xfrm>
            <a:off x="994074" y="362755"/>
            <a:ext cx="10486800" cy="431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14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3"/>
                  </a:ext>
                </a:extLst>
              </a:rPr>
              <a:t>FY 2027 Case Mix DSR Implementation Timeline</a:t>
            </a:r>
            <a:endParaRPr/>
          </a:p>
        </p:txBody>
      </p:sp>
      <p:pic>
        <p:nvPicPr>
          <p:cNvPr id="1221" name="Google Shape;1221;g3ea81b2c4a0_0_0"/>
          <p:cNvPicPr preferRelativeResize="0"/>
          <p:nvPr/>
        </p:nvPicPr>
        <p:blipFill rotWithShape="1">
          <a:blip r:embed="rId3">
            <a:alphaModFix/>
          </a:blip>
          <a:srcRect/>
          <a:stretch/>
        </p:blipFill>
        <p:spPr>
          <a:xfrm>
            <a:off x="369713" y="976525"/>
            <a:ext cx="11340175" cy="509390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225"/>
        <p:cNvGrpSpPr/>
        <p:nvPr/>
      </p:nvGrpSpPr>
      <p:grpSpPr>
        <a:xfrm>
          <a:off x="0" y="0"/>
          <a:ext cx="0" cy="0"/>
          <a:chOff x="0" y="0"/>
          <a:chExt cx="0" cy="0"/>
        </a:xfrm>
      </p:grpSpPr>
      <p:sp>
        <p:nvSpPr>
          <p:cNvPr id="1226" name="Google Shape;1226;g3fa5a6315bf_0_0"/>
          <p:cNvSpPr txBox="1">
            <a:spLocks noGrp="1"/>
          </p:cNvSpPr>
          <p:nvPr>
            <p:ph type="title"/>
          </p:nvPr>
        </p:nvSpPr>
        <p:spPr>
          <a:xfrm>
            <a:off x="302059" y="2567089"/>
            <a:ext cx="11133600" cy="506100"/>
          </a:xfrm>
          <a:prstGeom prst="rect">
            <a:avLst/>
          </a:prstGeom>
          <a:noFill/>
          <a:ln>
            <a:noFill/>
          </a:ln>
        </p:spPr>
        <p:txBody>
          <a:bodyPr spcFirstLastPara="1" wrap="square" lIns="0" tIns="13325" rIns="0" bIns="0" anchor="t" anchorCtr="0">
            <a:spAutoFit/>
          </a:bodyPr>
          <a:lstStyle/>
          <a:p>
            <a:pPr marL="0" marR="6350" lvl="0" indent="0" algn="r" rtl="0">
              <a:lnSpc>
                <a:spcPct val="114062"/>
              </a:lnSpc>
              <a:spcBef>
                <a:spcPts val="0"/>
              </a:spcBef>
              <a:spcAft>
                <a:spcPts val="0"/>
              </a:spcAft>
              <a:buSzPts val="14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4"/>
                  </a:ext>
                </a:extLst>
              </a:rPr>
              <a:t>Appendix 7: </a:t>
            </a:r>
            <a:r>
              <a:rPr lang="en-US" sz="3200"/>
              <a:t>ED LOS Update</a:t>
            </a:r>
            <a:endParaRPr sz="3200"/>
          </a:p>
        </p:txBody>
      </p:sp>
      <p:sp>
        <p:nvSpPr>
          <p:cNvPr id="1227" name="Google Shape;1227;g3fa5a6315bf_0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p5"/>
          <p:cNvSpPr txBox="1">
            <a:spLocks noGrp="1"/>
          </p:cNvSpPr>
          <p:nvPr>
            <p:ph type="title"/>
          </p:nvPr>
        </p:nvSpPr>
        <p:spPr>
          <a:xfrm>
            <a:off x="852550" y="349667"/>
            <a:ext cx="10486900" cy="548258"/>
          </a:xfrm>
          <a:prstGeom prst="rect">
            <a:avLst/>
          </a:prstGeom>
          <a:noFill/>
          <a:ln>
            <a:noFill/>
          </a:ln>
        </p:spPr>
        <p:txBody>
          <a:bodyPr spcFirstLastPara="1" wrap="square" lIns="91425" tIns="45700" rIns="91425" bIns="45700" anchor="t" anchorCtr="0">
            <a:noAutofit/>
          </a:bodyPr>
          <a:lstStyle/>
          <a:p>
            <a:pPr marL="143510" lvl="0" indent="0" algn="l" rtl="0">
              <a:lnSpc>
                <a:spcPct val="100000"/>
              </a:lnSpc>
              <a:spcBef>
                <a:spcPts val="0"/>
              </a:spcBef>
              <a:spcAft>
                <a:spcPts val="0"/>
              </a:spcAft>
              <a:buClr>
                <a:schemeClr val="dk1"/>
              </a:buClr>
              <a:buSzPts val="2800"/>
              <a:buFont typeface="Arial"/>
              <a:buNone/>
            </a:pPr>
            <a:r>
              <a:rPr lang="en-US"/>
              <a:t>Important Updates related to QBR ED LOS</a:t>
            </a:r>
            <a:endParaRPr/>
          </a:p>
        </p:txBody>
      </p:sp>
      <p:sp>
        <p:nvSpPr>
          <p:cNvPr id="1234" name="Google Shape;1234;p5"/>
          <p:cNvSpPr txBox="1">
            <a:spLocks noGrp="1"/>
          </p:cNvSpPr>
          <p:nvPr>
            <p:ph type="body" idx="1"/>
          </p:nvPr>
        </p:nvSpPr>
        <p:spPr>
          <a:xfrm>
            <a:off x="852550" y="961377"/>
            <a:ext cx="10486899" cy="5314275"/>
          </a:xfrm>
          <a:prstGeom prst="rect">
            <a:avLst/>
          </a:prstGeom>
          <a:noFill/>
          <a:ln>
            <a:noFill/>
          </a:ln>
        </p:spPr>
        <p:txBody>
          <a:bodyPr spcFirstLastPara="1" wrap="square" lIns="0" tIns="0" rIns="0" bIns="0" anchor="t" anchorCtr="0">
            <a:spAutoFit/>
          </a:bodyPr>
          <a:lstStyle/>
          <a:p>
            <a:pPr marL="571500" lvl="0" indent="-342900" algn="l" rtl="0">
              <a:lnSpc>
                <a:spcPct val="100000"/>
              </a:lnSpc>
              <a:spcBef>
                <a:spcPts val="0"/>
              </a:spcBef>
              <a:spcAft>
                <a:spcPts val="0"/>
              </a:spcAft>
              <a:buClr>
                <a:schemeClr val="dk2"/>
              </a:buClr>
              <a:buSzPts val="2400"/>
              <a:buFont typeface="Arial"/>
              <a:buChar char="•"/>
            </a:pPr>
            <a:r>
              <a:rPr lang="en-US" b="0"/>
              <a:t>CY 2025 Pre</a:t>
            </a:r>
            <a:r>
              <a:rPr lang="en-US"/>
              <a:t> </a:t>
            </a:r>
            <a:r>
              <a:rPr lang="en-US" b="0"/>
              <a:t>Preliminary data through December was released in February, CY 2025 Final data will be available in April.</a:t>
            </a:r>
            <a:endParaRPr/>
          </a:p>
          <a:p>
            <a:pPr marL="571500" lvl="0" indent="-342900" algn="l" rtl="0">
              <a:lnSpc>
                <a:spcPct val="100000"/>
              </a:lnSpc>
              <a:spcBef>
                <a:spcPts val="800"/>
              </a:spcBef>
              <a:spcAft>
                <a:spcPts val="0"/>
              </a:spcAft>
              <a:buClr>
                <a:schemeClr val="dk2"/>
              </a:buClr>
              <a:buSzPts val="2400"/>
              <a:buFont typeface="Arial"/>
              <a:buChar char="•"/>
            </a:pPr>
            <a:r>
              <a:rPr lang="en-US" b="0"/>
              <a:t>For RY 2027 &amp; RY 2028 QBR ED LOS measure, staff will maintain improvement goal that focuses on not declining in performance (i.e., 0 to -5% and 0 to -10% based on median in base) and provide those with rates below national average the full points. </a:t>
            </a:r>
            <a:endParaRPr/>
          </a:p>
          <a:p>
            <a:pPr marL="571500" lvl="0" indent="-342900" algn="l" rtl="0">
              <a:lnSpc>
                <a:spcPct val="100000"/>
              </a:lnSpc>
              <a:spcBef>
                <a:spcPts val="800"/>
              </a:spcBef>
              <a:spcAft>
                <a:spcPts val="0"/>
              </a:spcAft>
              <a:buClr>
                <a:schemeClr val="dk2"/>
              </a:buClr>
              <a:buSzPts val="2400"/>
              <a:buFont typeface="Arial"/>
              <a:buChar char="•"/>
            </a:pPr>
            <a:r>
              <a:rPr lang="en-US" b="0"/>
              <a:t>After in-depth review and discussion with numerous stakeholder groups, staff recommend that we do not implement a risk-adjustment methodology for RY 2027 and RY2028. </a:t>
            </a:r>
            <a:endParaRPr/>
          </a:p>
          <a:p>
            <a:pPr marL="571500" lvl="0" indent="-342900" algn="l" rtl="0">
              <a:lnSpc>
                <a:spcPct val="100000"/>
              </a:lnSpc>
              <a:spcBef>
                <a:spcPts val="800"/>
              </a:spcBef>
              <a:spcAft>
                <a:spcPts val="0"/>
              </a:spcAft>
              <a:buClr>
                <a:schemeClr val="dk2"/>
              </a:buClr>
              <a:buSzPts val="2400"/>
              <a:buFont typeface="Arial"/>
              <a:buChar char="•"/>
            </a:pPr>
            <a:r>
              <a:rPr lang="en-US" b="0"/>
              <a:t>Staff and stakeholders will evaluate potential transition to ECAT digital measures to replace the current ED LOS measure in subsequent years.</a:t>
            </a:r>
            <a:endParaRPr/>
          </a:p>
          <a:p>
            <a:pPr marL="571500" lvl="0" indent="-342900" algn="l" rtl="0">
              <a:lnSpc>
                <a:spcPct val="100000"/>
              </a:lnSpc>
              <a:spcBef>
                <a:spcPts val="800"/>
              </a:spcBef>
              <a:spcAft>
                <a:spcPts val="800"/>
              </a:spcAft>
              <a:buClr>
                <a:schemeClr val="dk2"/>
              </a:buClr>
              <a:buSzPts val="2400"/>
              <a:buFont typeface="Arial"/>
              <a:buChar char="•"/>
            </a:pPr>
            <a:r>
              <a:rPr lang="en-US" b="0"/>
              <a:t>ED LOS Dashboard is in development; the draft is currently being reviewed internally. The goal is to release V1 in April/May. </a:t>
            </a:r>
            <a:endParaRPr/>
          </a:p>
        </p:txBody>
      </p:sp>
      <p:sp>
        <p:nvSpPr>
          <p:cNvPr id="1235" name="Google Shape;1235;p5"/>
          <p:cNvSpPr txBox="1">
            <a:spLocks noGrp="1"/>
          </p:cNvSpPr>
          <p:nvPr>
            <p:ph type="sldNum" idx="12"/>
          </p:nvPr>
        </p:nvSpPr>
        <p:spPr>
          <a:xfrm>
            <a:off x="11565823" y="6275652"/>
            <a:ext cx="314377" cy="27152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g3f9db3493b2_1_0"/>
          <p:cNvSpPr txBox="1">
            <a:spLocks noGrp="1"/>
          </p:cNvSpPr>
          <p:nvPr>
            <p:ph type="title"/>
          </p:nvPr>
        </p:nvSpPr>
        <p:spPr>
          <a:xfrm>
            <a:off x="302059" y="2567089"/>
            <a:ext cx="11133600" cy="506100"/>
          </a:xfrm>
          <a:prstGeom prst="rect">
            <a:avLst/>
          </a:prstGeom>
          <a:noFill/>
          <a:ln>
            <a:noFill/>
          </a:ln>
        </p:spPr>
        <p:txBody>
          <a:bodyPr spcFirstLastPara="1" wrap="square" lIns="0" tIns="13325" rIns="0" bIns="0" anchor="t" anchorCtr="0">
            <a:spAutoFit/>
          </a:bodyPr>
          <a:lstStyle/>
          <a:p>
            <a:pPr marL="0" marR="6350" lvl="0" indent="0" algn="r" rtl="0">
              <a:lnSpc>
                <a:spcPct val="114062"/>
              </a:lnSpc>
              <a:spcBef>
                <a:spcPts val="0"/>
              </a:spcBef>
              <a:spcAft>
                <a:spcPts val="0"/>
              </a:spcAft>
              <a:buSzPts val="14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5"/>
                  </a:ext>
                </a:extLst>
              </a:rPr>
              <a:t>Appendix 8: Data Submission </a:t>
            </a:r>
            <a:r>
              <a:rPr lang="en-US" sz="3200"/>
              <a:t>Reminders </a:t>
            </a:r>
            <a:endParaRPr sz="3200"/>
          </a:p>
        </p:txBody>
      </p:sp>
      <p:sp>
        <p:nvSpPr>
          <p:cNvPr id="1241" name="Google Shape;1241;g3f9db3493b2_1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62</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245"/>
        <p:cNvGrpSpPr/>
        <p:nvPr/>
      </p:nvGrpSpPr>
      <p:grpSpPr>
        <a:xfrm>
          <a:off x="0" y="0"/>
          <a:ext cx="0" cy="0"/>
          <a:chOff x="0" y="0"/>
          <a:chExt cx="0" cy="0"/>
        </a:xfrm>
      </p:grpSpPr>
      <p:sp>
        <p:nvSpPr>
          <p:cNvPr id="1246" name="Google Shape;1246;g3aa19374a39_0_6"/>
          <p:cNvSpPr txBox="1">
            <a:spLocks noGrp="1"/>
          </p:cNvSpPr>
          <p:nvPr>
            <p:ph type="title"/>
          </p:nvPr>
        </p:nvSpPr>
        <p:spPr>
          <a:xfrm>
            <a:off x="852550" y="69575"/>
            <a:ext cx="11178600" cy="7482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b="1"/>
              <a:t>Reminder:</a:t>
            </a:r>
            <a:r>
              <a:rPr lang="en-US"/>
              <a:t>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6"/>
                  </a:ext>
                </a:extLst>
              </a:rPr>
              <a:t>Datasets Submitted to </a:t>
            </a:r>
            <a:r>
              <a:rPr lang="en-US"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7"/>
                  </a:ext>
                </a:extLst>
              </a:rPr>
              <a:t>DAVE</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8"/>
                  </a:ext>
                </a:extLst>
              </a:rPr>
              <a:t> for hMetrix Processing</a:t>
            </a:r>
            <a:endParaRPr/>
          </a:p>
        </p:txBody>
      </p:sp>
      <p:sp>
        <p:nvSpPr>
          <p:cNvPr id="1247" name="Google Shape;1247;g3aa19374a39_0_6"/>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63</a:t>
            </a:fld>
            <a:endParaRPr/>
          </a:p>
        </p:txBody>
      </p:sp>
      <p:sp>
        <p:nvSpPr>
          <p:cNvPr id="1248" name="Google Shape;1248;g3aa19374a39_0_6"/>
          <p:cNvSpPr txBox="1"/>
          <p:nvPr/>
        </p:nvSpPr>
        <p:spPr>
          <a:xfrm>
            <a:off x="1465292" y="5905302"/>
            <a:ext cx="8796300" cy="49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3888"/>
                </a:solidFill>
                <a:latin typeface="Arial"/>
                <a:ea typeface="Arial"/>
                <a:cs typeface="Arial"/>
                <a:sym typeface="Arial"/>
              </a:rPr>
              <a:t>* Indicates that they are forms to be completed in DAVE</a:t>
            </a:r>
            <a:endParaRPr sz="1300" b="0" i="0" u="none" strike="noStrike" cap="none">
              <a:solidFill>
                <a:srgbClr val="003888"/>
              </a:solidFill>
              <a:latin typeface="Arial"/>
              <a:ea typeface="Arial"/>
              <a:cs typeface="Arial"/>
              <a:sym typeface="Arial"/>
            </a:endParaRPr>
          </a:p>
        </p:txBody>
      </p:sp>
      <p:graphicFrame>
        <p:nvGraphicFramePr>
          <p:cNvPr id="1249" name="Google Shape;1249;g3aa19374a39_0_6"/>
          <p:cNvGraphicFramePr/>
          <p:nvPr/>
        </p:nvGraphicFramePr>
        <p:xfrm>
          <a:off x="1612185" y="1091500"/>
          <a:ext cx="3000000" cy="3000000"/>
        </p:xfrm>
        <a:graphic>
          <a:graphicData uri="http://schemas.openxmlformats.org/drawingml/2006/table">
            <a:tbl>
              <a:tblPr>
                <a:noFill/>
                <a:tableStyleId>{4D9202E2-70F5-401B-9F2D-DA20EC8710F6}</a:tableStyleId>
              </a:tblPr>
              <a:tblGrid>
                <a:gridCol w="3351925">
                  <a:extLst>
                    <a:ext uri="{9D8B030D-6E8A-4147-A177-3AD203B41FA5}">
                      <a16:colId xmlns:a16="http://schemas.microsoft.com/office/drawing/2014/main" val="20000"/>
                    </a:ext>
                  </a:extLst>
                </a:gridCol>
                <a:gridCol w="1792750">
                  <a:extLst>
                    <a:ext uri="{9D8B030D-6E8A-4147-A177-3AD203B41FA5}">
                      <a16:colId xmlns:a16="http://schemas.microsoft.com/office/drawing/2014/main" val="20001"/>
                    </a:ext>
                  </a:extLst>
                </a:gridCol>
                <a:gridCol w="3574925">
                  <a:extLst>
                    <a:ext uri="{9D8B030D-6E8A-4147-A177-3AD203B41FA5}">
                      <a16:colId xmlns:a16="http://schemas.microsoft.com/office/drawing/2014/main" val="20002"/>
                    </a:ext>
                  </a:extLst>
                </a:gridCol>
              </a:tblGrid>
              <a:tr h="397925">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solidFill>
                            <a:srgbClr val="003888"/>
                          </a:solidFill>
                        </a:rPr>
                        <a:t>Type of File</a:t>
                      </a:r>
                      <a:endParaRPr sz="1400" b="1" u="none" strike="noStrike" cap="none">
                        <a:solidFill>
                          <a:srgbClr val="003888"/>
                        </a:solidFill>
                      </a:endParaRPr>
                    </a:p>
                  </a:txBody>
                  <a:tcPr marL="28575" marR="28575" marT="19050" marB="19050" anchor="ctr">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solidFill>
                            <a:srgbClr val="003888"/>
                          </a:solidFill>
                        </a:rPr>
                        <a:t>Frequency</a:t>
                      </a:r>
                      <a:endParaRPr sz="1400" b="1" u="none" strike="noStrike" cap="none">
                        <a:solidFill>
                          <a:srgbClr val="003888"/>
                        </a:solidFill>
                      </a:endParaRPr>
                    </a:p>
                  </a:txBody>
                  <a:tcPr marL="28575" marR="28575" marT="19050" marB="19050" anchor="ctr">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solidFill>
                            <a:srgbClr val="003888"/>
                          </a:solidFill>
                        </a:rPr>
                        <a:t>Naming Convention</a:t>
                      </a:r>
                      <a:endParaRPr sz="1400" b="1" u="none" strike="noStrike" cap="none">
                        <a:solidFill>
                          <a:srgbClr val="003888"/>
                        </a:solidFill>
                      </a:endParaRPr>
                    </a:p>
                  </a:txBody>
                  <a:tcPr marL="28575" marR="28575" marT="19050" marB="19050" anchor="ctr">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0"/>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Financial Experience Data</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Monthly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HospID_EXP_MMDDYYYY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1"/>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Financial FSA Data</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Monthly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HospID_FSA_MMDDYYYY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2"/>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Case Mix IP, OP, PS</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Monthly &amp; Quarterly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N/A</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3"/>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UCC</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Quarterly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HospID_FYyyQy_UCC</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4"/>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Financial FSB Data</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Quarterly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HospID_FSB_MMDDYYYY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5"/>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Hospice</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Quarterly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HospID_HOSPICE_FYyyQx</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6"/>
                  </a:ext>
                </a:extLst>
              </a:tr>
              <a:tr h="31095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Outpatient Cosmetic Surgery</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Quarterly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HospID_OPCOSM_FYyyQx</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7"/>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Reconciliation Reports*</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Quarterly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chemeClr val="accent1"/>
                          </a:solidFill>
                        </a:rPr>
                        <a:t>N/A</a:t>
                      </a:r>
                      <a:endParaRPr sz="1300" u="none" strike="noStrike" cap="none">
                        <a:solidFill>
                          <a:schemeClr val="accent1"/>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8"/>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FF0000"/>
                          </a:solidFill>
                        </a:rPr>
                        <a:t>(Aggregated) Denials Report</a:t>
                      </a:r>
                      <a:endParaRPr sz="1300" u="none" strike="noStrike" cap="none">
                        <a:solidFill>
                          <a:srgbClr val="FF000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FF0000"/>
                          </a:solidFill>
                        </a:rPr>
                        <a:t>Quarterly</a:t>
                      </a:r>
                      <a:endParaRPr sz="1300" u="none" strike="noStrike" cap="none">
                        <a:solidFill>
                          <a:srgbClr val="FF000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FF0000"/>
                          </a:solidFill>
                        </a:rPr>
                        <a:t>HospID_FYyyQq_SUMDENIAL</a:t>
                      </a:r>
                      <a:endParaRPr sz="1300" u="none" strike="noStrike" cap="none">
                        <a:solidFill>
                          <a:srgbClr val="FF000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09"/>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FF0000"/>
                          </a:solidFill>
                        </a:rPr>
                        <a:t>Patient-level Denials Report</a:t>
                      </a:r>
                      <a:endParaRPr sz="1300" u="none" strike="noStrike" cap="none">
                        <a:solidFill>
                          <a:srgbClr val="FF000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FF0000"/>
                          </a:solidFill>
                        </a:rPr>
                        <a:t>Quarterly</a:t>
                      </a:r>
                      <a:endParaRPr sz="1300" u="none" strike="noStrike" cap="none">
                        <a:solidFill>
                          <a:srgbClr val="FF000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FF0000"/>
                          </a:solidFill>
                        </a:rPr>
                        <a:t>HospID_FYyyQq_DENIAL</a:t>
                      </a:r>
                      <a:endParaRPr sz="1300" u="none" strike="noStrike" cap="none">
                        <a:solidFill>
                          <a:srgbClr val="FF000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10"/>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6/12-month Financial Projection*</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Biannual</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N/A</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11"/>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9/12-month Financial Attestation *</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Biannual</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N/A</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12"/>
                  </a:ext>
                </a:extLst>
              </a:tr>
              <a:tr h="28177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Audited Financial Statement PDF Report</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Annual</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FYyy_Audited_Financial_HospitalSystemName</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13"/>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Intern Resident Survey</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Annual</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HospID_GME_FYyy</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14"/>
                  </a:ext>
                </a:extLst>
              </a:tr>
              <a:tr h="2943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Audit and Integrity files*</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6CC"/>
                          </a:solidFill>
                        </a:rPr>
                        <a:t>As Required</a:t>
                      </a:r>
                      <a:endParaRPr sz="1300" u="none" strike="noStrike" cap="none">
                        <a:solidFill>
                          <a:srgbClr val="0066CC"/>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006FC0"/>
                          </a:solidFill>
                        </a:rPr>
                        <a:t>HospID_INTEGRITY_</a:t>
                      </a:r>
                      <a:endParaRPr sz="1300" u="none" strike="noStrike" cap="none">
                        <a:solidFill>
                          <a:srgbClr val="006FC0"/>
                        </a:solidFill>
                      </a:endParaRPr>
                    </a:p>
                  </a:txBody>
                  <a:tcPr marL="28575" marR="28575" marT="19050" marB="19050" anchor="b">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tcPr>
                </a:tc>
                <a:extLst>
                  <a:ext uri="{0D108BD9-81ED-4DB2-BD59-A6C34878D82A}">
                    <a16:rowId xmlns:a16="http://schemas.microsoft.com/office/drawing/2014/main" val="10015"/>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g3af4d7855b8_12_0"/>
          <p:cNvSpPr txBox="1">
            <a:spLocks noGrp="1"/>
          </p:cNvSpPr>
          <p:nvPr>
            <p:ph type="title"/>
          </p:nvPr>
        </p:nvSpPr>
        <p:spPr>
          <a:xfrm>
            <a:off x="972125" y="347849"/>
            <a:ext cx="10515600" cy="602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sz="2400" b="1"/>
              <a:t>Reminder: </a:t>
            </a:r>
            <a:r>
              <a:rPr lang="en-US" sz="2400"/>
              <a:t>Reports Submitted to Delegated Mailboxes or HSCRC Website </a:t>
            </a:r>
            <a:endParaRPr sz="2400"/>
          </a:p>
        </p:txBody>
      </p:sp>
      <p:graphicFrame>
        <p:nvGraphicFramePr>
          <p:cNvPr id="1255" name="Google Shape;1255;g3af4d7855b8_12_0"/>
          <p:cNvGraphicFramePr/>
          <p:nvPr/>
        </p:nvGraphicFramePr>
        <p:xfrm>
          <a:off x="776450" y="1554180"/>
          <a:ext cx="3000000" cy="3000000"/>
        </p:xfrm>
        <a:graphic>
          <a:graphicData uri="http://schemas.openxmlformats.org/drawingml/2006/table">
            <a:tbl>
              <a:tblPr>
                <a:noFill/>
                <a:tableStyleId>{036BE1E5-BC6E-4611-9FB4-98F4D14EA585}</a:tableStyleId>
              </a:tblPr>
              <a:tblGrid>
                <a:gridCol w="3623125">
                  <a:extLst>
                    <a:ext uri="{9D8B030D-6E8A-4147-A177-3AD203B41FA5}">
                      <a16:colId xmlns:a16="http://schemas.microsoft.com/office/drawing/2014/main" val="20000"/>
                    </a:ext>
                  </a:extLst>
                </a:gridCol>
                <a:gridCol w="1222475">
                  <a:extLst>
                    <a:ext uri="{9D8B030D-6E8A-4147-A177-3AD203B41FA5}">
                      <a16:colId xmlns:a16="http://schemas.microsoft.com/office/drawing/2014/main" val="20001"/>
                    </a:ext>
                  </a:extLst>
                </a:gridCol>
                <a:gridCol w="5793500">
                  <a:extLst>
                    <a:ext uri="{9D8B030D-6E8A-4147-A177-3AD203B41FA5}">
                      <a16:colId xmlns:a16="http://schemas.microsoft.com/office/drawing/2014/main" val="20002"/>
                    </a:ext>
                  </a:extLst>
                </a:gridCol>
              </a:tblGrid>
              <a:tr h="35992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accent1"/>
                          </a:solidFill>
                        </a:rPr>
                        <a:t>Report Name</a:t>
                      </a:r>
                      <a:endParaRPr sz="1400" b="1" u="none" strike="noStrike" cap="none">
                        <a:solidFill>
                          <a:schemeClr val="accent1"/>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accent1"/>
                          </a:solidFill>
                        </a:rPr>
                        <a:t>Frequency</a:t>
                      </a:r>
                      <a:endParaRPr sz="1400" b="1" u="none" strike="noStrike" cap="none">
                        <a:solidFill>
                          <a:schemeClr val="accent1"/>
                        </a:solidFill>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accent1"/>
                          </a:solidFill>
                        </a:rPr>
                        <a:t>Designated Mailbox / Website Portal </a:t>
                      </a:r>
                      <a:endParaRPr sz="1400" b="1" u="none" strike="noStrike" cap="none">
                        <a:solidFill>
                          <a:schemeClr val="accent1"/>
                        </a:solidFill>
                      </a:endParaRPr>
                    </a:p>
                  </a:txBody>
                  <a:tcPr marL="91425" marR="91425" marT="91425" marB="91425"/>
                </a:tc>
                <a:extLst>
                  <a:ext uri="{0D108BD9-81ED-4DB2-BD59-A6C34878D82A}">
                    <a16:rowId xmlns:a16="http://schemas.microsoft.com/office/drawing/2014/main" val="10000"/>
                  </a:ext>
                </a:extLst>
              </a:tr>
              <a:tr h="3402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Debt Collection / Financial Assistance (DCFA)</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accent1"/>
                          </a:solidFill>
                          <a:hlinkClick r:id="rId3">
                            <a:extLst>
                              <a:ext uri="{A12FA001-AC4F-418D-AE19-62706E023703}">
                                <ahyp:hlinkClr xmlns:ahyp="http://schemas.microsoft.com/office/drawing/2018/hyperlinkcolor" val="tx"/>
                              </a:ext>
                            </a:extLst>
                          </a:hlinkClick>
                        </a:rPr>
                        <a:t>hscrc.dcfa@maryland.gov</a:t>
                      </a:r>
                      <a:r>
                        <a:rPr lang="en-US" sz="1200" u="none" strike="noStrike" cap="none">
                          <a:solidFill>
                            <a:schemeClr val="accent1"/>
                          </a:solidFill>
                        </a:rPr>
                        <a:t>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1"/>
                  </a:ext>
                </a:extLst>
              </a:tr>
              <a:tr h="3599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Credit and Collections Policy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accent1"/>
                          </a:solidFill>
                          <a:hlinkClick r:id="rId4">
                            <a:extLst>
                              <a:ext uri="{A12FA001-AC4F-418D-AE19-62706E023703}">
                                <ahyp:hlinkClr xmlns:ahyp="http://schemas.microsoft.com/office/drawing/2018/hyperlinkcolor" val="tx"/>
                              </a:ext>
                            </a:extLst>
                          </a:hlinkClick>
                        </a:rPr>
                        <a:t>hscrc.creditcollection@maryland.gov</a:t>
                      </a:r>
                      <a:r>
                        <a:rPr lang="en-US" sz="1200" u="none" strike="noStrike" cap="none">
                          <a:solidFill>
                            <a:schemeClr val="accent1"/>
                          </a:solidFill>
                        </a:rPr>
                        <a:t>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2"/>
                  </a:ext>
                </a:extLst>
              </a:tr>
              <a:tr h="3599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Outpatient Service Survey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accent1"/>
                          </a:solidFill>
                          <a:hlinkClick r:id="rId5">
                            <a:extLst>
                              <a:ext uri="{A12FA001-AC4F-418D-AE19-62706E023703}">
                                <ahyp:hlinkClr xmlns:ahyp="http://schemas.microsoft.com/office/drawing/2018/hyperlinkcolor" val="tx"/>
                              </a:ext>
                            </a:extLst>
                          </a:hlinkClick>
                        </a:rPr>
                        <a:t>hscrc.opsurvey@maryland.gov</a:t>
                      </a:r>
                      <a:r>
                        <a:rPr lang="en-US" sz="1200" u="none" strike="noStrike" cap="none">
                          <a:solidFill>
                            <a:schemeClr val="accent1"/>
                          </a:solidFill>
                        </a:rPr>
                        <a:t>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3"/>
                  </a:ext>
                </a:extLst>
              </a:tr>
              <a:tr h="3599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Special Audit Reports </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accent1"/>
                          </a:solidFill>
                          <a:hlinkClick r:id="rId6">
                            <a:extLst>
                              <a:ext uri="{A12FA001-AC4F-418D-AE19-62706E023703}">
                                <ahyp:hlinkClr xmlns:ahyp="http://schemas.microsoft.com/office/drawing/2018/hyperlinkcolor" val="tx"/>
                              </a:ext>
                            </a:extLst>
                          </a:hlinkClick>
                        </a:rPr>
                        <a:t>hscrc.specialaudits@maryland.gov</a:t>
                      </a:r>
                      <a:r>
                        <a:rPr lang="en-US" sz="1200" u="none" strike="noStrike" cap="none">
                          <a:solidFill>
                            <a:schemeClr val="accent1"/>
                          </a:solidFill>
                        </a:rPr>
                        <a:t>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4"/>
                  </a:ext>
                </a:extLst>
              </a:tr>
              <a:tr h="3599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Special Audit Report - By Report</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accent1"/>
                          </a:solidFill>
                          <a:hlinkClick r:id="rId6">
                            <a:extLst>
                              <a:ext uri="{A12FA001-AC4F-418D-AE19-62706E023703}">
                                <ahyp:hlinkClr xmlns:ahyp="http://schemas.microsoft.com/office/drawing/2018/hyperlinkcolor" val="tx"/>
                              </a:ext>
                            </a:extLst>
                          </a:hlinkClick>
                        </a:rPr>
                        <a:t>hscrc.specialaudits@maryland.gov</a:t>
                      </a:r>
                      <a:r>
                        <a:rPr lang="en-US" sz="1200" u="none" strike="noStrike" cap="none">
                          <a:solidFill>
                            <a:schemeClr val="accent1"/>
                          </a:solidFill>
                        </a:rPr>
                        <a:t>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5"/>
                  </a:ext>
                </a:extLst>
              </a:tr>
              <a:tr h="3599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IRS Form 990s</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accent1"/>
                          </a:solidFill>
                          <a:hlinkClick r:id="rId7">
                            <a:extLst>
                              <a:ext uri="{A12FA001-AC4F-418D-AE19-62706E023703}">
                                <ahyp:hlinkClr xmlns:ahyp="http://schemas.microsoft.com/office/drawing/2018/hyperlinkcolor" val="tx"/>
                              </a:ext>
                            </a:extLst>
                          </a:hlinkClick>
                        </a:rPr>
                        <a:t>hscrc.form990@maryland.gov</a:t>
                      </a:r>
                      <a:r>
                        <a:rPr lang="en-US" sz="1200" u="none" strike="noStrike" cap="none">
                          <a:solidFill>
                            <a:schemeClr val="accent1"/>
                          </a:solidFill>
                        </a:rPr>
                        <a:t>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6"/>
                  </a:ext>
                </a:extLst>
              </a:tr>
              <a:tr h="3455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Trustee Disclosure List of Trustees </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hlink"/>
                          </a:solidFill>
                          <a:hlinkClick r:id="rId8"/>
                        </a:rPr>
                        <a:t>List of Trustees Electronic Form</a:t>
                      </a:r>
                      <a:r>
                        <a:rPr lang="en-US" sz="1200" u="none" strike="noStrike" cap="none">
                          <a:solidFill>
                            <a:schemeClr val="accent1"/>
                          </a:solidFill>
                        </a:rPr>
                        <a:t>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7"/>
                  </a:ext>
                </a:extLst>
              </a:tr>
              <a:tr h="3455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Trustee Disclosure of Interest Statement</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accent1"/>
                          </a:solidFill>
                        </a:rPr>
                        <a:t>Annually</a:t>
                      </a:r>
                      <a:endParaRPr sz="1200" u="none" strike="noStrike" cap="none">
                        <a:solidFill>
                          <a:schemeClr val="accent1"/>
                        </a:solidFill>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sng" strike="noStrike" cap="none">
                          <a:solidFill>
                            <a:schemeClr val="hlink"/>
                          </a:solidFill>
                          <a:hlinkClick r:id="rId9"/>
                        </a:rPr>
                        <a:t>Interest Statement Electronic Form </a:t>
                      </a:r>
                      <a:endParaRPr sz="1200" u="none" strike="noStrike" cap="none">
                        <a:solidFill>
                          <a:schemeClr val="accent1"/>
                        </a:solidFill>
                      </a:endParaRPr>
                    </a:p>
                  </a:txBody>
                  <a:tcPr marL="91425" marR="91425" marT="91425" marB="91425"/>
                </a:tc>
                <a:extLst>
                  <a:ext uri="{0D108BD9-81ED-4DB2-BD59-A6C34878D82A}">
                    <a16:rowId xmlns:a16="http://schemas.microsoft.com/office/drawing/2014/main" val="10008"/>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sp>
        <p:nvSpPr>
          <p:cNvPr id="1261" name="Google Shape;1261;g3f9e624fd8b_0_0"/>
          <p:cNvSpPr txBox="1">
            <a:spLocks noGrp="1"/>
          </p:cNvSpPr>
          <p:nvPr>
            <p:ph type="body" idx="1"/>
          </p:nvPr>
        </p:nvSpPr>
        <p:spPr>
          <a:xfrm>
            <a:off x="648987" y="1191698"/>
            <a:ext cx="10893900" cy="3685200"/>
          </a:xfrm>
          <a:prstGeom prst="rect">
            <a:avLst/>
          </a:prstGeom>
          <a:noFill/>
          <a:ln>
            <a:noFill/>
          </a:ln>
        </p:spPr>
        <p:txBody>
          <a:bodyPr spcFirstLastPara="1" wrap="square" lIns="91425" tIns="45700" rIns="91425" bIns="45700" anchor="t" anchorCtr="0">
            <a:noAutofit/>
          </a:bodyPr>
          <a:lstStyle/>
          <a:p>
            <a:pPr marL="977900" lvl="0" indent="-457200" algn="l" rtl="0">
              <a:lnSpc>
                <a:spcPct val="104000"/>
              </a:lnSpc>
              <a:spcBef>
                <a:spcPts val="1000"/>
              </a:spcBef>
              <a:spcAft>
                <a:spcPts val="0"/>
              </a:spcAft>
              <a:buClr>
                <a:schemeClr val="dk2"/>
              </a:buClr>
              <a:buSzPts val="2600"/>
              <a:buChar char="•"/>
            </a:pPr>
            <a:r>
              <a:rPr lang="en-US" sz="2600" b="1"/>
              <a:t>Reminder: </a:t>
            </a:r>
            <a:r>
              <a:rPr lang="en-US">
                <a:solidFill>
                  <a:schemeClr val="dk2"/>
                </a:solidFill>
              </a:rPr>
              <a:t>Kaiser Permanente (Kaiser) reporting </a:t>
            </a:r>
            <a:r>
              <a:rPr lang="en-US" u="sng">
                <a:solidFill>
                  <a:schemeClr val="dk2"/>
                </a:solidFill>
              </a:rPr>
              <a:t>suspended</a:t>
            </a:r>
            <a:r>
              <a:rPr lang="en-US">
                <a:solidFill>
                  <a:schemeClr val="dk2"/>
                </a:solidFill>
              </a:rPr>
              <a:t> for:</a:t>
            </a:r>
            <a:r>
              <a:rPr lang="en-US" b="1">
                <a:solidFill>
                  <a:schemeClr val="dk2"/>
                </a:solidFill>
              </a:rPr>
              <a:t> </a:t>
            </a:r>
            <a:endParaRPr/>
          </a:p>
          <a:p>
            <a:pPr marL="1263650" lvl="1" indent="-285750" algn="l" rtl="0">
              <a:lnSpc>
                <a:spcPct val="104000"/>
              </a:lnSpc>
              <a:spcBef>
                <a:spcPts val="1200"/>
              </a:spcBef>
              <a:spcAft>
                <a:spcPts val="0"/>
              </a:spcAft>
              <a:buClr>
                <a:schemeClr val="accent1"/>
              </a:buClr>
              <a:buSzPts val="2600"/>
              <a:buChar char="•"/>
            </a:pPr>
            <a:r>
              <a:rPr lang="en-US" sz="1500" b="1"/>
              <a:t>Monthly Experience Data</a:t>
            </a:r>
            <a:endParaRPr sz="1500"/>
          </a:p>
          <a:p>
            <a:pPr marL="1263650" lvl="1" indent="-285750" algn="l" rtl="0">
              <a:lnSpc>
                <a:spcPct val="104000"/>
              </a:lnSpc>
              <a:spcBef>
                <a:spcPts val="1200"/>
              </a:spcBef>
              <a:spcAft>
                <a:spcPts val="0"/>
              </a:spcAft>
              <a:buClr>
                <a:schemeClr val="accent1"/>
              </a:buClr>
              <a:buSzPts val="2600"/>
              <a:buChar char="•"/>
            </a:pPr>
            <a:r>
              <a:rPr lang="en-US" sz="1500" b="1"/>
              <a:t>Quarterly Reconciliation Report</a:t>
            </a:r>
            <a:endParaRPr sz="1500" u="sng">
              <a:solidFill>
                <a:srgbClr val="FF0000"/>
              </a:solidFill>
            </a:endParaRPr>
          </a:p>
          <a:p>
            <a:pPr marL="977900" lvl="0" indent="-457200" algn="l" rtl="0">
              <a:lnSpc>
                <a:spcPct val="104000"/>
              </a:lnSpc>
              <a:spcBef>
                <a:spcPts val="800"/>
              </a:spcBef>
              <a:spcAft>
                <a:spcPts val="0"/>
              </a:spcAft>
              <a:buSzPts val="2600"/>
              <a:buChar char="•"/>
            </a:pPr>
            <a:r>
              <a:rPr lang="en-US" sz="2600"/>
              <a:t>Hospitals will report volume and revenue data by rate center for patients where Medicaid (FFS or MCO) is the </a:t>
            </a:r>
            <a:r>
              <a:rPr lang="en-US" sz="2600" b="1"/>
              <a:t>primary payer</a:t>
            </a:r>
            <a:r>
              <a:rPr lang="en-US" sz="2600"/>
              <a:t> in preparation for the AHEAD model.</a:t>
            </a:r>
            <a:endParaRPr sz="2600"/>
          </a:p>
          <a:p>
            <a:pPr marL="977900" lvl="0" indent="-457200" algn="l" rtl="0">
              <a:lnSpc>
                <a:spcPct val="104000"/>
              </a:lnSpc>
              <a:spcBef>
                <a:spcPts val="0"/>
              </a:spcBef>
              <a:spcAft>
                <a:spcPts val="0"/>
              </a:spcAft>
              <a:buSzPts val="2600"/>
              <a:buChar char="•"/>
            </a:pPr>
            <a:r>
              <a:rPr lang="en-US" sz="2600"/>
              <a:t>Hospitals will also reconcile Medicaid charges separately in the Reconciliation Reports</a:t>
            </a:r>
            <a:endParaRPr sz="2600"/>
          </a:p>
        </p:txBody>
      </p:sp>
      <p:sp>
        <p:nvSpPr>
          <p:cNvPr id="1262" name="Google Shape;1262;g3f9e624fd8b_0_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65</a:t>
            </a:fld>
            <a:endParaRPr/>
          </a:p>
        </p:txBody>
      </p:sp>
      <p:sp>
        <p:nvSpPr>
          <p:cNvPr id="1263" name="Google Shape;1263;g3f9e624fd8b_0_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Updates to FY 2026 Monthly Experience Data</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g3f9e624fd8b_0_7"/>
          <p:cNvSpPr txBox="1">
            <a:spLocks noGrp="1"/>
          </p:cNvSpPr>
          <p:nvPr>
            <p:ph type="body" idx="1"/>
          </p:nvPr>
        </p:nvSpPr>
        <p:spPr>
          <a:xfrm>
            <a:off x="971550" y="993990"/>
            <a:ext cx="10515600" cy="5079900"/>
          </a:xfrm>
          <a:prstGeom prst="rect">
            <a:avLst/>
          </a:prstGeom>
          <a:noFill/>
          <a:ln>
            <a:noFill/>
          </a:ln>
        </p:spPr>
        <p:txBody>
          <a:bodyPr spcFirstLastPara="1" wrap="square" lIns="91425" tIns="45700" rIns="91425" bIns="45700" anchor="t" anchorCtr="0">
            <a:noAutofit/>
          </a:bodyPr>
          <a:lstStyle/>
          <a:p>
            <a:pPr marL="914400" lvl="0" indent="0" algn="l" rtl="0">
              <a:lnSpc>
                <a:spcPct val="104000"/>
              </a:lnSpc>
              <a:spcBef>
                <a:spcPts val="1000"/>
              </a:spcBef>
              <a:spcAft>
                <a:spcPts val="0"/>
              </a:spcAft>
              <a:buSzPts val="2000"/>
              <a:buNone/>
            </a:pPr>
            <a:endParaRPr sz="2200">
              <a:solidFill>
                <a:srgbClr val="0066CC"/>
              </a:solidFill>
            </a:endParaRPr>
          </a:p>
          <a:p>
            <a:pPr marL="914400" lvl="0" indent="0" algn="l" rtl="0">
              <a:lnSpc>
                <a:spcPct val="104000"/>
              </a:lnSpc>
              <a:spcBef>
                <a:spcPts val="1000"/>
              </a:spcBef>
              <a:spcAft>
                <a:spcPts val="0"/>
              </a:spcAft>
              <a:buSzPts val="2000"/>
              <a:buNone/>
            </a:pPr>
            <a:endParaRPr sz="2200">
              <a:solidFill>
                <a:srgbClr val="0066CC"/>
              </a:solidFill>
            </a:endParaRPr>
          </a:p>
        </p:txBody>
      </p:sp>
      <p:sp>
        <p:nvSpPr>
          <p:cNvPr id="1270" name="Google Shape;1270;g3f9e624fd8b_0_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66</a:t>
            </a:fld>
            <a:endParaRPr/>
          </a:p>
        </p:txBody>
      </p:sp>
      <p:sp>
        <p:nvSpPr>
          <p:cNvPr id="1271" name="Google Shape;1271;g3f9e624fd8b_0_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Updates to FY 2026 Monthly Experience Data </a:t>
            </a:r>
            <a:endParaRPr/>
          </a:p>
        </p:txBody>
      </p:sp>
      <p:sp>
        <p:nvSpPr>
          <p:cNvPr id="1272" name="Google Shape;1272;g3f9e624fd8b_0_7"/>
          <p:cNvSpPr txBox="1"/>
          <p:nvPr/>
        </p:nvSpPr>
        <p:spPr>
          <a:xfrm>
            <a:off x="3825600" y="994000"/>
            <a:ext cx="4540800" cy="39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3888"/>
                </a:solidFill>
                <a:latin typeface="Arial"/>
                <a:ea typeface="Arial"/>
                <a:cs typeface="Arial"/>
                <a:sym typeface="Arial"/>
              </a:rPr>
              <a:t>Medicaid variables still required!</a:t>
            </a:r>
            <a:endParaRPr sz="2400" b="0" i="0" u="none" strike="noStrike" cap="none">
              <a:solidFill>
                <a:srgbClr val="003888"/>
              </a:solidFill>
              <a:latin typeface="Arial"/>
              <a:ea typeface="Arial"/>
              <a:cs typeface="Arial"/>
              <a:sym typeface="Arial"/>
            </a:endParaRPr>
          </a:p>
        </p:txBody>
      </p:sp>
      <p:graphicFrame>
        <p:nvGraphicFramePr>
          <p:cNvPr id="1273" name="Google Shape;1273;g3f9e624fd8b_0_7"/>
          <p:cNvGraphicFramePr/>
          <p:nvPr/>
        </p:nvGraphicFramePr>
        <p:xfrm>
          <a:off x="1684775" y="1880200"/>
          <a:ext cx="3000000" cy="3000000"/>
        </p:xfrm>
        <a:graphic>
          <a:graphicData uri="http://schemas.openxmlformats.org/drawingml/2006/table">
            <a:tbl>
              <a:tblPr>
                <a:noFill/>
                <a:tableStyleId>{4D9202E2-70F5-401B-9F2D-DA20EC8710F6}</a:tableStyleId>
              </a:tblPr>
              <a:tblGrid>
                <a:gridCol w="1530950">
                  <a:extLst>
                    <a:ext uri="{9D8B030D-6E8A-4147-A177-3AD203B41FA5}">
                      <a16:colId xmlns:a16="http://schemas.microsoft.com/office/drawing/2014/main" val="20000"/>
                    </a:ext>
                  </a:extLst>
                </a:gridCol>
                <a:gridCol w="2880275">
                  <a:extLst>
                    <a:ext uri="{9D8B030D-6E8A-4147-A177-3AD203B41FA5}">
                      <a16:colId xmlns:a16="http://schemas.microsoft.com/office/drawing/2014/main" val="20001"/>
                    </a:ext>
                  </a:extLst>
                </a:gridCol>
                <a:gridCol w="1530950">
                  <a:extLst>
                    <a:ext uri="{9D8B030D-6E8A-4147-A177-3AD203B41FA5}">
                      <a16:colId xmlns:a16="http://schemas.microsoft.com/office/drawing/2014/main" val="20002"/>
                    </a:ext>
                  </a:extLst>
                </a:gridCol>
                <a:gridCol w="2880275">
                  <a:extLst>
                    <a:ext uri="{9D8B030D-6E8A-4147-A177-3AD203B41FA5}">
                      <a16:colId xmlns:a16="http://schemas.microsoft.com/office/drawing/2014/main" val="20003"/>
                    </a:ext>
                  </a:extLst>
                </a:gridCol>
              </a:tblGrid>
              <a:tr h="472500">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Times New Roman"/>
                          <a:ea typeface="Times New Roman"/>
                          <a:cs typeface="Times New Roman"/>
                          <a:sym typeface="Times New Roman"/>
                        </a:rPr>
                        <a:t>Variable Name</a:t>
                      </a:r>
                      <a:endParaRPr sz="14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t>Description</a:t>
                      </a:r>
                      <a:endParaRPr sz="14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latin typeface="Times New Roman"/>
                          <a:ea typeface="Times New Roman"/>
                          <a:cs typeface="Times New Roman"/>
                          <a:sym typeface="Times New Roman"/>
                        </a:rPr>
                        <a:t>Variable Name</a:t>
                      </a:r>
                      <a:endParaRPr sz="14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b="1" u="none" strike="noStrike" cap="none"/>
                        <a:t>Description</a:t>
                      </a:r>
                      <a:endParaRPr sz="14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72500">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Mcaid_Vol_In</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IP Volume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Mcaid_Out_Vol_In</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Out-of-state IP Volume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72500">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Mcaid_Vol_Out</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OP Volume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Mcaid_Out_Vol_Out</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Out-of-state OP Volume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72500">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Mcaid_Rev_In</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IP Revenue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Mcaid_In_Rev_In</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In-state IP Revenue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72500">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Mcaid_Rev_Out</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OP Revenue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Mcaid_In_Rev_Out</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In-state OP Revenue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72500">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Mcaid_In_Vol_In</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In-state IP Volume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Mcaid_Out_Rev_In</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Out-of-state IP Revenue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72500">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Mcaid_In_Vol_Out</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In-state OP Volume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Times New Roman"/>
                          <a:ea typeface="Times New Roman"/>
                          <a:cs typeface="Times New Roman"/>
                          <a:sym typeface="Times New Roman"/>
                        </a:rPr>
                        <a:t>Mcaid_Out_Rev_Out</a:t>
                      </a:r>
                      <a:endParaRPr sz="1200" b="1" u="none" strike="noStrike" cap="none">
                        <a:latin typeface="Times New Roman"/>
                        <a:ea typeface="Times New Roman"/>
                        <a:cs typeface="Times New Roman"/>
                        <a:sym typeface="Times New Roman"/>
                      </a:endParaRPr>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4F1F5"/>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t>Total Medicaid Out-of-state OP Revenue</a:t>
                      </a:r>
                      <a:endParaRPr sz="1200"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g3f9e624fd8b_0_16"/>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Updates to FY 2026 Quarterly Reconciliation Reporting</a:t>
            </a:r>
            <a:endParaRPr/>
          </a:p>
        </p:txBody>
      </p:sp>
      <p:pic>
        <p:nvPicPr>
          <p:cNvPr id="1279" name="Google Shape;1279;g3f9e624fd8b_0_16"/>
          <p:cNvPicPr preferRelativeResize="0"/>
          <p:nvPr/>
        </p:nvPicPr>
        <p:blipFill rotWithShape="1">
          <a:blip r:embed="rId3">
            <a:alphaModFix/>
          </a:blip>
          <a:srcRect/>
          <a:stretch/>
        </p:blipFill>
        <p:spPr>
          <a:xfrm>
            <a:off x="400699" y="1403292"/>
            <a:ext cx="11390602" cy="37486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sp>
        <p:nvSpPr>
          <p:cNvPr id="1284" name="Google Shape;1284;g3f9e624fd8b_0_21"/>
          <p:cNvSpPr txBox="1">
            <a:spLocks noGrp="1"/>
          </p:cNvSpPr>
          <p:nvPr>
            <p:ph type="title"/>
          </p:nvPr>
        </p:nvSpPr>
        <p:spPr>
          <a:xfrm>
            <a:off x="1029674" y="415430"/>
            <a:ext cx="10486800" cy="431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1400"/>
              <a:buNone/>
            </a:pPr>
            <a:r>
              <a:rPr lang="en-US"/>
              <a:t>FY 2027 Experience Data Submission Requirements Updates</a:t>
            </a:r>
            <a:endParaRPr/>
          </a:p>
        </p:txBody>
      </p:sp>
      <p:sp>
        <p:nvSpPr>
          <p:cNvPr id="1285" name="Google Shape;1285;g3f9e624fd8b_0_21"/>
          <p:cNvSpPr txBox="1"/>
          <p:nvPr/>
        </p:nvSpPr>
        <p:spPr>
          <a:xfrm>
            <a:off x="857250" y="1088312"/>
            <a:ext cx="10659300" cy="381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3888"/>
                </a:solidFill>
                <a:latin typeface="Arial"/>
                <a:ea typeface="Arial"/>
                <a:cs typeface="Arial"/>
                <a:sym typeface="Arial"/>
              </a:rPr>
              <a:t>New Edit: </a:t>
            </a:r>
            <a:r>
              <a:rPr lang="en-US" sz="1800" b="0" i="0" u="none" strike="noStrike" cap="none">
                <a:solidFill>
                  <a:srgbClr val="003888"/>
                </a:solidFill>
                <a:latin typeface="Arial"/>
                <a:ea typeface="Arial"/>
                <a:cs typeface="Arial"/>
                <a:sym typeface="Arial"/>
              </a:rPr>
              <a:t>Bed count reporting is limited to 20 authorized cost centers.</a:t>
            </a:r>
            <a:endParaRPr sz="1800" b="0" i="0" u="none" strike="noStrike" cap="none">
              <a:solidFill>
                <a:srgbClr val="003888"/>
              </a:solidFill>
              <a:latin typeface="Arial"/>
              <a:ea typeface="Arial"/>
              <a:cs typeface="Arial"/>
              <a:sym typeface="Arial"/>
            </a:endParaRPr>
          </a:p>
        </p:txBody>
      </p:sp>
      <p:grpSp>
        <p:nvGrpSpPr>
          <p:cNvPr id="1286" name="Google Shape;1286;g3f9e624fd8b_0_21"/>
          <p:cNvGrpSpPr/>
          <p:nvPr/>
        </p:nvGrpSpPr>
        <p:grpSpPr>
          <a:xfrm>
            <a:off x="857250" y="1711094"/>
            <a:ext cx="10477500" cy="4191000"/>
            <a:chOff x="703660" y="1468001"/>
            <a:chExt cx="10477500" cy="4191000"/>
          </a:xfrm>
        </p:grpSpPr>
        <p:sp>
          <p:nvSpPr>
            <p:cNvPr id="1287" name="Google Shape;1287;g3f9e624fd8b_0_21"/>
            <p:cNvSpPr txBox="1"/>
            <p:nvPr/>
          </p:nvSpPr>
          <p:spPr>
            <a:xfrm>
              <a:off x="703660" y="1468001"/>
              <a:ext cx="5048400" cy="4191000"/>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Medical Surgical Acute (MSG)</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Pediatrics Acute (PED)</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Psychiatric Acute (PSY)</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Obstetrics Acute (OBS)</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Definitive Observation (DEF)</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Medical Surgical ICU (MIS)</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Coronary Care (CCU)</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Pediatric ICU (PIC)</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Neonatal ICU (NEO)</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60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Burn Care (BUR)</a:t>
              </a:r>
              <a:endParaRPr sz="1800" b="0" i="0" u="none" strike="noStrike" cap="none">
                <a:solidFill>
                  <a:srgbClr val="0066CC"/>
                </a:solidFill>
                <a:latin typeface="Arial"/>
                <a:ea typeface="Arial"/>
                <a:cs typeface="Arial"/>
                <a:sym typeface="Arial"/>
              </a:endParaRPr>
            </a:p>
          </p:txBody>
        </p:sp>
        <p:sp>
          <p:nvSpPr>
            <p:cNvPr id="1288" name="Google Shape;1288;g3f9e624fd8b_0_21"/>
            <p:cNvSpPr txBox="1"/>
            <p:nvPr/>
          </p:nvSpPr>
          <p:spPr>
            <a:xfrm>
              <a:off x="6132760" y="1468001"/>
              <a:ext cx="5048400" cy="4191000"/>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Shock Trauma (TRM)</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Oncology (ONC)</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Newborn Nursery (NUR)</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Premature Nursery (PRE)</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Rehabilitation (RHB)</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Chronic Care (CRH)</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Adult Psych (PAD)</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Child Psych (PCD)</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Respiratory Dependent (RDS)</a:t>
              </a:r>
              <a:endParaRPr sz="1800" b="0" i="0" u="none" strike="noStrike" cap="none">
                <a:solidFill>
                  <a:srgbClr val="0066CC"/>
                </a:solidFill>
                <a:latin typeface="Arial"/>
                <a:ea typeface="Arial"/>
                <a:cs typeface="Arial"/>
                <a:sym typeface="Arial"/>
              </a:endParaRPr>
            </a:p>
            <a:p>
              <a:pPr marL="285750" marR="0" lvl="0" indent="-285750" algn="l" rtl="0">
                <a:lnSpc>
                  <a:spcPct val="100000"/>
                </a:lnSpc>
                <a:spcBef>
                  <a:spcPts val="600"/>
                </a:spcBef>
                <a:spcAft>
                  <a:spcPts val="600"/>
                </a:spcAft>
                <a:buClr>
                  <a:schemeClr val="dk2"/>
                </a:buClr>
                <a:buSzPts val="1800"/>
                <a:buFont typeface="Arial"/>
                <a:buChar char="•"/>
              </a:pPr>
              <a:r>
                <a:rPr lang="en-US" sz="1800" b="0" i="0" u="none" strike="noStrike" cap="none">
                  <a:solidFill>
                    <a:srgbClr val="0066CC"/>
                  </a:solidFill>
                  <a:latin typeface="Arial"/>
                  <a:ea typeface="Arial"/>
                  <a:cs typeface="Arial"/>
                  <a:sym typeface="Arial"/>
                </a:rPr>
                <a:t>Rate Center for Pediatric Step Down (PSD)</a:t>
              </a:r>
              <a:endParaRPr sz="1800" b="0" i="0" u="none" strike="noStrike" cap="none">
                <a:solidFill>
                  <a:srgbClr val="0066CC"/>
                </a:solidFill>
                <a:latin typeface="Arial"/>
                <a:ea typeface="Arial"/>
                <a:cs typeface="Arial"/>
                <a:sym typeface="Arial"/>
              </a:endParaRPr>
            </a:p>
          </p:txBody>
        </p:sp>
      </p:grpSp>
      <p:grpSp>
        <p:nvGrpSpPr>
          <p:cNvPr id="1289" name="Google Shape;1289;g3f9e624fd8b_0_21"/>
          <p:cNvGrpSpPr/>
          <p:nvPr/>
        </p:nvGrpSpPr>
        <p:grpSpPr>
          <a:xfrm>
            <a:off x="2260366" y="5537552"/>
            <a:ext cx="7671301" cy="571500"/>
            <a:chOff x="1029674" y="4770062"/>
            <a:chExt cx="7671301" cy="571500"/>
          </a:xfrm>
        </p:grpSpPr>
        <p:sp>
          <p:nvSpPr>
            <p:cNvPr id="1290" name="Google Shape;1290;g3f9e624fd8b_0_21"/>
            <p:cNvSpPr/>
            <p:nvPr/>
          </p:nvSpPr>
          <p:spPr>
            <a:xfrm>
              <a:off x="1029675" y="4770062"/>
              <a:ext cx="7671300" cy="571500"/>
            </a:xfrm>
            <a:prstGeom prst="roundRect">
              <a:avLst>
                <a:gd name="adj" fmla="val 13333"/>
              </a:avLst>
            </a:prstGeom>
            <a:solidFill>
              <a:srgbClr val="FEE2E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1" name="Google Shape;1291;g3f9e624fd8b_0_21"/>
            <p:cNvSpPr txBox="1"/>
            <p:nvPr/>
          </p:nvSpPr>
          <p:spPr>
            <a:xfrm>
              <a:off x="1029674" y="4770062"/>
              <a:ext cx="7577100" cy="571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991B1B"/>
                  </a:solidFill>
                  <a:latin typeface="Arial"/>
                  <a:ea typeface="Arial"/>
                  <a:cs typeface="Arial"/>
                  <a:sym typeface="Arial"/>
                </a:rPr>
                <a:t>⚠️ Reporting bed counts for any rate center not on the approved list will trigger an error.</a:t>
              </a:r>
              <a:endParaRPr sz="1400" b="1" i="0" u="none" strike="noStrike" cap="none">
                <a:solidFill>
                  <a:srgbClr val="991B1B"/>
                </a:solidFill>
                <a:latin typeface="Arial"/>
                <a:ea typeface="Arial"/>
                <a:cs typeface="Arial"/>
                <a:sym typeface="Arial"/>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g3cf6bc90b33_0_965"/>
          <p:cNvSpPr txBox="1">
            <a:spLocks noGrp="1"/>
          </p:cNvSpPr>
          <p:nvPr>
            <p:ph type="title"/>
          </p:nvPr>
        </p:nvSpPr>
        <p:spPr>
          <a:xfrm>
            <a:off x="273778" y="1709250"/>
            <a:ext cx="11133600" cy="1067700"/>
          </a:xfrm>
          <a:prstGeom prst="rect">
            <a:avLst/>
          </a:prstGeom>
          <a:noFill/>
          <a:ln>
            <a:noFill/>
          </a:ln>
        </p:spPr>
        <p:txBody>
          <a:bodyPr spcFirstLastPara="1" wrap="square" lIns="0" tIns="13325" rIns="0" bIns="0" anchor="t" anchorCtr="0">
            <a:spAutoFit/>
          </a:bodyPr>
          <a:lstStyle/>
          <a:p>
            <a:pPr marL="0" marR="6350" lvl="0" indent="0" algn="r" rtl="0">
              <a:lnSpc>
                <a:spcPct val="114062"/>
              </a:lnSpc>
              <a:spcBef>
                <a:spcPts val="0"/>
              </a:spcBef>
              <a:spcAft>
                <a:spcPts val="0"/>
              </a:spcAft>
              <a:buSzPts val="14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9"/>
                  </a:ext>
                </a:extLst>
              </a:rPr>
              <a:t>Appendix 9: Financial, Supplemental and Case Mix</a:t>
            </a:r>
            <a:endParaRPr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0"/>
                </a:ext>
              </a:extLst>
            </a:endParaRPr>
          </a:p>
          <a:p>
            <a:pPr marL="0" marR="6350" lvl="0" indent="0" algn="r" rtl="0">
              <a:lnSpc>
                <a:spcPct val="114062"/>
              </a:lnSpc>
              <a:spcBef>
                <a:spcPts val="0"/>
              </a:spcBef>
              <a:spcAft>
                <a:spcPts val="0"/>
              </a:spcAft>
              <a:buSzPts val="14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1"/>
                  </a:ext>
                </a:extLst>
              </a:rPr>
              <a:t>Data</a:t>
            </a:r>
            <a:r>
              <a:rPr lang="en-US" sz="3200"/>
              <a:t> Production Schedule </a:t>
            </a:r>
            <a:endParaRPr sz="3200"/>
          </a:p>
        </p:txBody>
      </p:sp>
      <p:sp>
        <p:nvSpPr>
          <p:cNvPr id="1297" name="Google Shape;1297;g3cf6bc90b33_0_965"/>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69</a:t>
            </a:fl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301"/>
        <p:cNvGrpSpPr/>
        <p:nvPr/>
      </p:nvGrpSpPr>
      <p:grpSpPr>
        <a:xfrm>
          <a:off x="0" y="0"/>
          <a:ext cx="0" cy="0"/>
          <a:chOff x="0" y="0"/>
          <a:chExt cx="0" cy="0"/>
        </a:xfrm>
      </p:grpSpPr>
      <p:sp>
        <p:nvSpPr>
          <p:cNvPr id="1302" name="Google Shape;1302;g3cea26be751_0_0"/>
          <p:cNvSpPr txBox="1"/>
          <p:nvPr/>
        </p:nvSpPr>
        <p:spPr>
          <a:xfrm>
            <a:off x="450255" y="1217334"/>
            <a:ext cx="3819000" cy="4720500"/>
          </a:xfrm>
          <a:prstGeom prst="rect">
            <a:avLst/>
          </a:prstGeom>
          <a:noFill/>
          <a:ln>
            <a:noFill/>
          </a:ln>
        </p:spPr>
        <p:txBody>
          <a:bodyPr spcFirstLastPara="1" wrap="square" lIns="0" tIns="11425" rIns="0" bIns="0" anchor="t" anchorCtr="0">
            <a:spAutoFit/>
          </a:bodyPr>
          <a:lstStyle/>
          <a:p>
            <a:pPr marL="367665" marR="37465" lvl="0" indent="-355600" algn="l" rtl="0">
              <a:lnSpc>
                <a:spcPct val="113999"/>
              </a:lnSpc>
              <a:spcBef>
                <a:spcPts val="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Posted to the website on the Financial Data Submission Tools page: </a:t>
            </a:r>
            <a:r>
              <a:rPr lang="en-US" sz="2400" b="0" i="0" u="sng" strike="noStrike" cap="none">
                <a:solidFill>
                  <a:schemeClr val="hlink"/>
                </a:solidFill>
                <a:latin typeface="Arial"/>
                <a:ea typeface="Arial"/>
                <a:cs typeface="Arial"/>
                <a:sym typeface="Arial"/>
                <a:hlinkClick r:id="rId3"/>
              </a:rPr>
              <a:t>https://hscrc.maryland.gov/Pages/hsp_info2.aspx</a:t>
            </a:r>
            <a:r>
              <a:rPr lang="en-US" sz="2400" b="0" i="0" u="none" strike="noStrike" cap="none">
                <a:solidFill>
                  <a:srgbClr val="003888"/>
                </a:solidFill>
                <a:latin typeface="Arial"/>
                <a:ea typeface="Arial"/>
                <a:cs typeface="Arial"/>
                <a:sym typeface="Arial"/>
              </a:rPr>
              <a:t> </a:t>
            </a:r>
            <a:endParaRPr sz="2400" b="0" i="0" u="none" strike="noStrike" cap="none">
              <a:solidFill>
                <a:srgbClr val="000000"/>
              </a:solidFill>
              <a:latin typeface="Arial"/>
              <a:ea typeface="Arial"/>
              <a:cs typeface="Arial"/>
              <a:sym typeface="Arial"/>
            </a:endParaRPr>
          </a:p>
          <a:p>
            <a:pPr marL="367665" marR="5080" lvl="0" indent="-355600" algn="l" rtl="0">
              <a:lnSpc>
                <a:spcPct val="113999"/>
              </a:lnSpc>
              <a:spcBef>
                <a:spcPts val="100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Financial Data availability on the website is contingent on timely submission of the required reports and are subject to change.</a:t>
            </a:r>
            <a:endParaRPr sz="2400" b="0" i="0" u="none" strike="noStrike" cap="none">
              <a:solidFill>
                <a:srgbClr val="000000"/>
              </a:solidFill>
              <a:latin typeface="Arial"/>
              <a:ea typeface="Arial"/>
              <a:cs typeface="Arial"/>
              <a:sym typeface="Arial"/>
            </a:endParaRPr>
          </a:p>
        </p:txBody>
      </p:sp>
      <p:sp>
        <p:nvSpPr>
          <p:cNvPr id="1303" name="Google Shape;1303;g3cea26be751_0_0"/>
          <p:cNvSpPr txBox="1">
            <a:spLocks noGrp="1"/>
          </p:cNvSpPr>
          <p:nvPr>
            <p:ph type="title"/>
          </p:nvPr>
        </p:nvSpPr>
        <p:spPr>
          <a:xfrm>
            <a:off x="852600" y="-27399"/>
            <a:ext cx="10486800" cy="11178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sz="2600"/>
              <a:t>Production Schedule for Financial and Supplemental Data Submissions</a:t>
            </a:r>
            <a:endParaRPr sz="2600"/>
          </a:p>
        </p:txBody>
      </p:sp>
      <p:sp>
        <p:nvSpPr>
          <p:cNvPr id="1304" name="Google Shape;1304;g3cea26be751_0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70</a:t>
            </a:fld>
            <a:endParaRPr/>
          </a:p>
        </p:txBody>
      </p:sp>
      <p:pic>
        <p:nvPicPr>
          <p:cNvPr id="1305" name="Google Shape;1305;g3cea26be751_0_0"/>
          <p:cNvPicPr preferRelativeResize="0"/>
          <p:nvPr/>
        </p:nvPicPr>
        <p:blipFill rotWithShape="1">
          <a:blip r:embed="rId4">
            <a:alphaModFix/>
          </a:blip>
          <a:srcRect/>
          <a:stretch/>
        </p:blipFill>
        <p:spPr>
          <a:xfrm>
            <a:off x="4421545" y="1522556"/>
            <a:ext cx="7618055" cy="2278658"/>
          </a:xfrm>
          <a:prstGeom prst="rect">
            <a:avLst/>
          </a:prstGeom>
          <a:noFill/>
          <a:ln>
            <a:noFill/>
          </a:ln>
        </p:spPr>
      </p:pic>
      <p:pic>
        <p:nvPicPr>
          <p:cNvPr id="1306" name="Google Shape;1306;g3cea26be751_0_0"/>
          <p:cNvPicPr preferRelativeResize="0"/>
          <p:nvPr/>
        </p:nvPicPr>
        <p:blipFill rotWithShape="1">
          <a:blip r:embed="rId5">
            <a:alphaModFix/>
          </a:blip>
          <a:srcRect/>
          <a:stretch/>
        </p:blipFill>
        <p:spPr>
          <a:xfrm>
            <a:off x="4421550" y="4171886"/>
            <a:ext cx="7618050" cy="1510006"/>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310"/>
        <p:cNvGrpSpPr/>
        <p:nvPr/>
      </p:nvGrpSpPr>
      <p:grpSpPr>
        <a:xfrm>
          <a:off x="0" y="0"/>
          <a:ext cx="0" cy="0"/>
          <a:chOff x="0" y="0"/>
          <a:chExt cx="0" cy="0"/>
        </a:xfrm>
      </p:grpSpPr>
      <p:sp>
        <p:nvSpPr>
          <p:cNvPr id="1311" name="Google Shape;1311;g3e861c205ff_1_0"/>
          <p:cNvSpPr txBox="1"/>
          <p:nvPr/>
        </p:nvSpPr>
        <p:spPr>
          <a:xfrm>
            <a:off x="450250" y="1217322"/>
            <a:ext cx="3819000" cy="5337000"/>
          </a:xfrm>
          <a:prstGeom prst="rect">
            <a:avLst/>
          </a:prstGeom>
          <a:noFill/>
          <a:ln>
            <a:noFill/>
          </a:ln>
        </p:spPr>
        <p:txBody>
          <a:bodyPr spcFirstLastPara="1" wrap="square" lIns="0" tIns="11425" rIns="0" bIns="0" anchor="t" anchorCtr="0">
            <a:spAutoFit/>
          </a:bodyPr>
          <a:lstStyle/>
          <a:p>
            <a:pPr marL="367665" marR="37465" lvl="0" indent="-367665" algn="l" rtl="0">
              <a:lnSpc>
                <a:spcPct val="113999"/>
              </a:lnSpc>
              <a:spcBef>
                <a:spcPts val="0"/>
              </a:spcBef>
              <a:spcAft>
                <a:spcPts val="0"/>
              </a:spcAft>
              <a:buClr>
                <a:srgbClr val="003888"/>
              </a:buClr>
              <a:buSzPts val="2300"/>
              <a:buFont typeface="Arial"/>
              <a:buChar char="•"/>
            </a:pPr>
            <a:r>
              <a:rPr lang="en-US" sz="2300" b="0" i="0" u="none" strike="noStrike" cap="none">
                <a:solidFill>
                  <a:srgbClr val="003888"/>
                </a:solidFill>
                <a:latin typeface="Arial"/>
                <a:ea typeface="Arial"/>
                <a:cs typeface="Arial"/>
                <a:sym typeface="Arial"/>
              </a:rPr>
              <a:t>Posted to the website on the Clinical Data Submission Requirements &amp; Production Schedule page: </a:t>
            </a:r>
            <a:r>
              <a:rPr lang="en-US" sz="2300" b="0" i="0" u="sng" strike="noStrike" cap="none">
                <a:solidFill>
                  <a:schemeClr val="hlink"/>
                </a:solidFill>
                <a:latin typeface="Arial"/>
                <a:ea typeface="Arial"/>
                <a:cs typeface="Arial"/>
                <a:sym typeface="Arial"/>
                <a:hlinkClick r:id="rId3"/>
              </a:rPr>
              <a:t>https://hscrc.maryland.gov/Pages/hsp_info1.aspx</a:t>
            </a:r>
            <a:r>
              <a:rPr lang="en-US" sz="2300" b="0" i="0" u="none" strike="noStrike" cap="none">
                <a:solidFill>
                  <a:srgbClr val="003888"/>
                </a:solidFill>
                <a:latin typeface="Arial"/>
                <a:ea typeface="Arial"/>
                <a:cs typeface="Arial"/>
                <a:sym typeface="Arial"/>
              </a:rPr>
              <a:t> </a:t>
            </a:r>
            <a:endParaRPr sz="2300" b="0" i="0" u="none" strike="noStrike" cap="none">
              <a:solidFill>
                <a:srgbClr val="000000"/>
              </a:solidFill>
              <a:latin typeface="Arial"/>
              <a:ea typeface="Arial"/>
              <a:cs typeface="Arial"/>
              <a:sym typeface="Arial"/>
            </a:endParaRPr>
          </a:p>
          <a:p>
            <a:pPr marL="367665" marR="5080" lvl="0" indent="-367665" algn="l" rtl="0">
              <a:lnSpc>
                <a:spcPct val="113999"/>
              </a:lnSpc>
              <a:spcBef>
                <a:spcPts val="1000"/>
              </a:spcBef>
              <a:spcAft>
                <a:spcPts val="0"/>
              </a:spcAft>
              <a:buClr>
                <a:srgbClr val="003888"/>
              </a:buClr>
              <a:buSzPts val="2300"/>
              <a:buFont typeface="Arial"/>
              <a:buChar char="•"/>
            </a:pPr>
            <a:r>
              <a:rPr lang="en-US" sz="2300" b="0" i="0" u="none" strike="noStrike" cap="none">
                <a:solidFill>
                  <a:srgbClr val="003888"/>
                </a:solidFill>
                <a:latin typeface="Arial"/>
                <a:ea typeface="Arial"/>
                <a:cs typeface="Arial"/>
                <a:sym typeface="Arial"/>
              </a:rPr>
              <a:t>Clinical Data availability on the website is contingent on timely submission of the required reports and are subject to change.</a:t>
            </a:r>
            <a:endParaRPr sz="2300" b="0" i="0" u="none" strike="noStrike" cap="none">
              <a:solidFill>
                <a:srgbClr val="000000"/>
              </a:solidFill>
              <a:latin typeface="Arial"/>
              <a:ea typeface="Arial"/>
              <a:cs typeface="Arial"/>
              <a:sym typeface="Arial"/>
            </a:endParaRPr>
          </a:p>
        </p:txBody>
      </p:sp>
      <p:sp>
        <p:nvSpPr>
          <p:cNvPr id="1312" name="Google Shape;1312;g3e861c205ff_1_0"/>
          <p:cNvSpPr txBox="1">
            <a:spLocks noGrp="1"/>
          </p:cNvSpPr>
          <p:nvPr>
            <p:ph type="title"/>
          </p:nvPr>
        </p:nvSpPr>
        <p:spPr>
          <a:xfrm>
            <a:off x="852600" y="-27399"/>
            <a:ext cx="10486800" cy="7176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sz="2600"/>
              <a:t>Production Schedule for Case Mix Data Submissions</a:t>
            </a:r>
            <a:endParaRPr sz="2600"/>
          </a:p>
        </p:txBody>
      </p:sp>
      <p:sp>
        <p:nvSpPr>
          <p:cNvPr id="1313" name="Google Shape;1313;g3e861c205ff_1_0"/>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71</a:t>
            </a:fld>
            <a:endParaRPr/>
          </a:p>
        </p:txBody>
      </p:sp>
      <p:pic>
        <p:nvPicPr>
          <p:cNvPr id="1314" name="Google Shape;1314;g3e861c205ff_1_0"/>
          <p:cNvPicPr preferRelativeResize="0"/>
          <p:nvPr/>
        </p:nvPicPr>
        <p:blipFill rotWithShape="1">
          <a:blip r:embed="rId4">
            <a:alphaModFix/>
          </a:blip>
          <a:srcRect l="-2000" r="2000"/>
          <a:stretch/>
        </p:blipFill>
        <p:spPr>
          <a:xfrm>
            <a:off x="4269255" y="1539526"/>
            <a:ext cx="7617944" cy="2098618"/>
          </a:xfrm>
          <a:prstGeom prst="rect">
            <a:avLst/>
          </a:prstGeom>
          <a:noFill/>
          <a:ln>
            <a:noFill/>
          </a:ln>
        </p:spPr>
      </p:pic>
      <p:pic>
        <p:nvPicPr>
          <p:cNvPr id="1315" name="Google Shape;1315;g3e861c205ff_1_0"/>
          <p:cNvPicPr preferRelativeResize="0"/>
          <p:nvPr/>
        </p:nvPicPr>
        <p:blipFill rotWithShape="1">
          <a:blip r:embed="rId5">
            <a:alphaModFix/>
          </a:blip>
          <a:srcRect/>
          <a:stretch/>
        </p:blipFill>
        <p:spPr>
          <a:xfrm>
            <a:off x="4706975" y="4219125"/>
            <a:ext cx="6742501" cy="14164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g37e144acfb2_1_3"/>
          <p:cNvSpPr txBox="1">
            <a:spLocks noGrp="1"/>
          </p:cNvSpPr>
          <p:nvPr>
            <p:ph type="title"/>
          </p:nvPr>
        </p:nvSpPr>
        <p:spPr>
          <a:xfrm>
            <a:off x="310153" y="1572825"/>
            <a:ext cx="11133600" cy="1629600"/>
          </a:xfrm>
          <a:prstGeom prst="rect">
            <a:avLst/>
          </a:prstGeom>
          <a:noFill/>
          <a:ln>
            <a:noFill/>
          </a:ln>
        </p:spPr>
        <p:txBody>
          <a:bodyPr spcFirstLastPara="1" wrap="square" lIns="0" tIns="13325" rIns="0" bIns="0" anchor="t" anchorCtr="0">
            <a:spAutoFit/>
          </a:bodyPr>
          <a:lstStyle/>
          <a:p>
            <a:pPr marL="0" marR="6350" lvl="0" indent="0" algn="r" rtl="0">
              <a:lnSpc>
                <a:spcPct val="114062"/>
              </a:lnSpc>
              <a:spcBef>
                <a:spcPts val="0"/>
              </a:spcBef>
              <a:spcAft>
                <a:spcPts val="0"/>
              </a:spcAft>
              <a:buSzPts val="1400"/>
              <a:buNone/>
            </a:pPr>
            <a:r>
              <a:rPr lang="en-US" sz="3200"/>
              <a:t>Appendix 10: Process for Requesting Financial and Supplemental Data Extensions for Data </a:t>
            </a:r>
            <a:endParaRPr sz="3200"/>
          </a:p>
          <a:p>
            <a:pPr marL="0" marR="6350" lvl="0" indent="0" algn="r" rtl="0">
              <a:lnSpc>
                <a:spcPct val="114062"/>
              </a:lnSpc>
              <a:spcBef>
                <a:spcPts val="0"/>
              </a:spcBef>
              <a:spcAft>
                <a:spcPts val="0"/>
              </a:spcAft>
              <a:buSzPts val="1400"/>
              <a:buNone/>
            </a:pPr>
            <a:r>
              <a:rPr lang="en-US" sz="3200" b="1"/>
              <a:t>Not Submitted via DAVE</a:t>
            </a:r>
            <a:endParaRPr sz="3200" b="1"/>
          </a:p>
        </p:txBody>
      </p:sp>
      <p:sp>
        <p:nvSpPr>
          <p:cNvPr id="1321" name="Google Shape;1321;g37e144acfb2_1_3"/>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72</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6" name="Google Shape;1326;p72"/>
          <p:cNvSpPr txBox="1">
            <a:spLocks noGrp="1"/>
          </p:cNvSpPr>
          <p:nvPr>
            <p:ph type="title"/>
          </p:nvPr>
        </p:nvSpPr>
        <p:spPr>
          <a:xfrm>
            <a:off x="911449" y="89105"/>
            <a:ext cx="10486800" cy="717600"/>
          </a:xfrm>
          <a:prstGeom prst="rect">
            <a:avLst/>
          </a:prstGeom>
          <a:noFill/>
          <a:ln>
            <a:noFill/>
          </a:ln>
        </p:spPr>
        <p:txBody>
          <a:bodyPr spcFirstLastPara="1" wrap="square" lIns="0" tIns="314175" rIns="0" bIns="0" anchor="t" anchorCtr="0">
            <a:spAutoFit/>
          </a:bodyPr>
          <a:lstStyle/>
          <a:p>
            <a:pPr marL="0" lvl="0" indent="0" algn="l" rtl="0">
              <a:lnSpc>
                <a:spcPct val="100000"/>
              </a:lnSpc>
              <a:spcBef>
                <a:spcPts val="0"/>
              </a:spcBef>
              <a:spcAft>
                <a:spcPts val="0"/>
              </a:spcAft>
              <a:buSzPts val="1400"/>
              <a:buNone/>
            </a:pPr>
            <a:r>
              <a:rPr lang="en-US" sz="2600" b="1"/>
              <a:t>Reminder</a:t>
            </a:r>
            <a:r>
              <a:rPr lang="en-US" sz="2600"/>
              <a:t>: </a:t>
            </a:r>
            <a:r>
              <a:rPr lang="en-US" sz="2500"/>
              <a:t>Submitting Extensions for Financial and Supplemental Data</a:t>
            </a:r>
            <a:endParaRPr sz="2500"/>
          </a:p>
        </p:txBody>
      </p:sp>
      <p:grpSp>
        <p:nvGrpSpPr>
          <p:cNvPr id="1327" name="Google Shape;1327;p72"/>
          <p:cNvGrpSpPr/>
          <p:nvPr/>
        </p:nvGrpSpPr>
        <p:grpSpPr>
          <a:xfrm>
            <a:off x="384329" y="2043249"/>
            <a:ext cx="3738091" cy="1993900"/>
            <a:chOff x="301904" y="1224649"/>
            <a:chExt cx="3738091" cy="1993900"/>
          </a:xfrm>
        </p:grpSpPr>
        <p:sp>
          <p:nvSpPr>
            <p:cNvPr id="1328" name="Google Shape;1328;p72"/>
            <p:cNvSpPr/>
            <p:nvPr/>
          </p:nvSpPr>
          <p:spPr>
            <a:xfrm>
              <a:off x="301904" y="1594902"/>
              <a:ext cx="3364229" cy="1298575"/>
            </a:xfrm>
            <a:custGeom>
              <a:avLst/>
              <a:gdLst/>
              <a:ahLst/>
              <a:cxnLst/>
              <a:rect l="l" t="t" r="r" b="b"/>
              <a:pathLst>
                <a:path w="3364229" h="1298575" extrusionOk="0">
                  <a:moveTo>
                    <a:pt x="2844711" y="0"/>
                  </a:moveTo>
                  <a:lnTo>
                    <a:pt x="0" y="0"/>
                  </a:lnTo>
                  <a:lnTo>
                    <a:pt x="519417" y="649274"/>
                  </a:lnTo>
                  <a:lnTo>
                    <a:pt x="0" y="1298549"/>
                  </a:lnTo>
                  <a:lnTo>
                    <a:pt x="2844711" y="1298549"/>
                  </a:lnTo>
                  <a:lnTo>
                    <a:pt x="3364128" y="649274"/>
                  </a:lnTo>
                  <a:lnTo>
                    <a:pt x="2844711" y="0"/>
                  </a:lnTo>
                  <a:close/>
                </a:path>
              </a:pathLst>
            </a:custGeom>
            <a:solidFill>
              <a:srgbClr val="2C94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9" name="Google Shape;1329;p72"/>
            <p:cNvSpPr/>
            <p:nvPr/>
          </p:nvSpPr>
          <p:spPr>
            <a:xfrm>
              <a:off x="301904" y="1594902"/>
              <a:ext cx="3364229" cy="1298575"/>
            </a:xfrm>
            <a:custGeom>
              <a:avLst/>
              <a:gdLst/>
              <a:ahLst/>
              <a:cxnLst/>
              <a:rect l="l" t="t" r="r" b="b"/>
              <a:pathLst>
                <a:path w="3364229" h="1298575" extrusionOk="0">
                  <a:moveTo>
                    <a:pt x="0" y="0"/>
                  </a:moveTo>
                  <a:lnTo>
                    <a:pt x="2844711" y="0"/>
                  </a:lnTo>
                  <a:lnTo>
                    <a:pt x="3364128" y="649274"/>
                  </a:lnTo>
                  <a:lnTo>
                    <a:pt x="2844711" y="1298549"/>
                  </a:lnTo>
                  <a:lnTo>
                    <a:pt x="0" y="1298549"/>
                  </a:lnTo>
                  <a:lnTo>
                    <a:pt x="519417" y="649274"/>
                  </a:lnTo>
                  <a:lnTo>
                    <a:pt x="0" y="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0" name="Google Shape;1330;p72"/>
            <p:cNvSpPr/>
            <p:nvPr/>
          </p:nvSpPr>
          <p:spPr>
            <a:xfrm>
              <a:off x="1199005" y="1224649"/>
              <a:ext cx="2840990" cy="1993900"/>
            </a:xfrm>
            <a:custGeom>
              <a:avLst/>
              <a:gdLst/>
              <a:ahLst/>
              <a:cxnLst/>
              <a:rect l="l" t="t" r="r" b="b"/>
              <a:pathLst>
                <a:path w="2840990" h="1993900" extrusionOk="0">
                  <a:moveTo>
                    <a:pt x="2641473" y="0"/>
                  </a:moveTo>
                  <a:lnTo>
                    <a:pt x="199339" y="0"/>
                  </a:lnTo>
                  <a:lnTo>
                    <a:pt x="153635" y="5264"/>
                  </a:lnTo>
                  <a:lnTo>
                    <a:pt x="111678" y="20260"/>
                  </a:lnTo>
                  <a:lnTo>
                    <a:pt x="74666" y="43791"/>
                  </a:lnTo>
                  <a:lnTo>
                    <a:pt x="43795" y="74660"/>
                  </a:lnTo>
                  <a:lnTo>
                    <a:pt x="20262" y="111672"/>
                  </a:lnTo>
                  <a:lnTo>
                    <a:pt x="5265" y="153631"/>
                  </a:lnTo>
                  <a:lnTo>
                    <a:pt x="0" y="199339"/>
                  </a:lnTo>
                  <a:lnTo>
                    <a:pt x="0" y="1794103"/>
                  </a:lnTo>
                  <a:lnTo>
                    <a:pt x="5265" y="1839811"/>
                  </a:lnTo>
                  <a:lnTo>
                    <a:pt x="20262" y="1881769"/>
                  </a:lnTo>
                  <a:lnTo>
                    <a:pt x="43795" y="1918781"/>
                  </a:lnTo>
                  <a:lnTo>
                    <a:pt x="74666" y="1949651"/>
                  </a:lnTo>
                  <a:lnTo>
                    <a:pt x="111678" y="1973182"/>
                  </a:lnTo>
                  <a:lnTo>
                    <a:pt x="153635" y="1988178"/>
                  </a:lnTo>
                  <a:lnTo>
                    <a:pt x="199339" y="1993442"/>
                  </a:lnTo>
                  <a:lnTo>
                    <a:pt x="2641473" y="1993442"/>
                  </a:lnTo>
                  <a:lnTo>
                    <a:pt x="2687181" y="1988178"/>
                  </a:lnTo>
                  <a:lnTo>
                    <a:pt x="2729141" y="1973182"/>
                  </a:lnTo>
                  <a:lnTo>
                    <a:pt x="2766156" y="1949651"/>
                  </a:lnTo>
                  <a:lnTo>
                    <a:pt x="2797028" y="1918781"/>
                  </a:lnTo>
                  <a:lnTo>
                    <a:pt x="2820562" y="1881769"/>
                  </a:lnTo>
                  <a:lnTo>
                    <a:pt x="2835559" y="1839811"/>
                  </a:lnTo>
                  <a:lnTo>
                    <a:pt x="2840824" y="1794103"/>
                  </a:lnTo>
                  <a:lnTo>
                    <a:pt x="2840824" y="199339"/>
                  </a:lnTo>
                  <a:lnTo>
                    <a:pt x="2835559" y="153631"/>
                  </a:lnTo>
                  <a:lnTo>
                    <a:pt x="2820562" y="111672"/>
                  </a:lnTo>
                  <a:lnTo>
                    <a:pt x="2797028" y="74660"/>
                  </a:lnTo>
                  <a:lnTo>
                    <a:pt x="2766156" y="43791"/>
                  </a:lnTo>
                  <a:lnTo>
                    <a:pt x="2729141" y="20260"/>
                  </a:lnTo>
                  <a:lnTo>
                    <a:pt x="2687181" y="5264"/>
                  </a:lnTo>
                  <a:lnTo>
                    <a:pt x="2641473" y="0"/>
                  </a:lnTo>
                  <a:close/>
                </a:path>
              </a:pathLst>
            </a:custGeom>
            <a:solidFill>
              <a:srgbClr val="FFFFFF">
                <a:alpha val="81961"/>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1" name="Google Shape;1331;p72"/>
            <p:cNvSpPr/>
            <p:nvPr/>
          </p:nvSpPr>
          <p:spPr>
            <a:xfrm>
              <a:off x="1199005" y="1224649"/>
              <a:ext cx="2840990" cy="1993900"/>
            </a:xfrm>
            <a:custGeom>
              <a:avLst/>
              <a:gdLst/>
              <a:ahLst/>
              <a:cxnLst/>
              <a:rect l="l" t="t" r="r" b="b"/>
              <a:pathLst>
                <a:path w="2840990" h="1993900" extrusionOk="0">
                  <a:moveTo>
                    <a:pt x="0" y="199339"/>
                  </a:moveTo>
                  <a:lnTo>
                    <a:pt x="5265" y="153631"/>
                  </a:lnTo>
                  <a:lnTo>
                    <a:pt x="20262" y="111672"/>
                  </a:lnTo>
                  <a:lnTo>
                    <a:pt x="43795" y="74660"/>
                  </a:lnTo>
                  <a:lnTo>
                    <a:pt x="74666" y="43791"/>
                  </a:lnTo>
                  <a:lnTo>
                    <a:pt x="111678" y="20260"/>
                  </a:lnTo>
                  <a:lnTo>
                    <a:pt x="153635" y="5264"/>
                  </a:lnTo>
                  <a:lnTo>
                    <a:pt x="199339" y="0"/>
                  </a:lnTo>
                  <a:lnTo>
                    <a:pt x="2641473" y="0"/>
                  </a:lnTo>
                  <a:lnTo>
                    <a:pt x="2687181" y="5264"/>
                  </a:lnTo>
                  <a:lnTo>
                    <a:pt x="2729141" y="20260"/>
                  </a:lnTo>
                  <a:lnTo>
                    <a:pt x="2766156" y="43791"/>
                  </a:lnTo>
                  <a:lnTo>
                    <a:pt x="2797028" y="74660"/>
                  </a:lnTo>
                  <a:lnTo>
                    <a:pt x="2820562" y="111672"/>
                  </a:lnTo>
                  <a:lnTo>
                    <a:pt x="2835559" y="153631"/>
                  </a:lnTo>
                  <a:lnTo>
                    <a:pt x="2840824" y="199339"/>
                  </a:lnTo>
                  <a:lnTo>
                    <a:pt x="2840824" y="1794103"/>
                  </a:lnTo>
                  <a:lnTo>
                    <a:pt x="2835559" y="1839811"/>
                  </a:lnTo>
                  <a:lnTo>
                    <a:pt x="2820562" y="1881769"/>
                  </a:lnTo>
                  <a:lnTo>
                    <a:pt x="2797028" y="1918781"/>
                  </a:lnTo>
                  <a:lnTo>
                    <a:pt x="2766156" y="1949651"/>
                  </a:lnTo>
                  <a:lnTo>
                    <a:pt x="2729141" y="1973182"/>
                  </a:lnTo>
                  <a:lnTo>
                    <a:pt x="2687181" y="1988178"/>
                  </a:lnTo>
                  <a:lnTo>
                    <a:pt x="2641473" y="1993442"/>
                  </a:lnTo>
                  <a:lnTo>
                    <a:pt x="199339" y="1993442"/>
                  </a:lnTo>
                  <a:lnTo>
                    <a:pt x="153635" y="1988178"/>
                  </a:lnTo>
                  <a:lnTo>
                    <a:pt x="111678" y="1973182"/>
                  </a:lnTo>
                  <a:lnTo>
                    <a:pt x="74666" y="1949651"/>
                  </a:lnTo>
                  <a:lnTo>
                    <a:pt x="43795" y="1918781"/>
                  </a:lnTo>
                  <a:lnTo>
                    <a:pt x="20262" y="1881769"/>
                  </a:lnTo>
                  <a:lnTo>
                    <a:pt x="5265" y="1839811"/>
                  </a:lnTo>
                  <a:lnTo>
                    <a:pt x="0" y="1794103"/>
                  </a:lnTo>
                  <a:lnTo>
                    <a:pt x="0" y="199339"/>
                  </a:lnTo>
                  <a:close/>
                </a:path>
              </a:pathLst>
            </a:custGeom>
            <a:noFill/>
            <a:ln w="25400" cap="flat" cmpd="sng">
              <a:solidFill>
                <a:srgbClr val="2C94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32" name="Google Shape;1332;p72"/>
          <p:cNvSpPr txBox="1"/>
          <p:nvPr/>
        </p:nvSpPr>
        <p:spPr>
          <a:xfrm>
            <a:off x="1523331" y="2096443"/>
            <a:ext cx="2357700" cy="1882200"/>
          </a:xfrm>
          <a:prstGeom prst="rect">
            <a:avLst/>
          </a:prstGeom>
          <a:noFill/>
          <a:ln>
            <a:noFill/>
          </a:ln>
        </p:spPr>
        <p:txBody>
          <a:bodyPr spcFirstLastPara="1" wrap="square" lIns="0" tIns="43800" rIns="0" bIns="0" anchor="t" anchorCtr="0">
            <a:spAutoFit/>
          </a:bodyPr>
          <a:lstStyle/>
          <a:p>
            <a:pPr marL="12700" marR="5080" lvl="0" indent="-635" algn="ctr" rtl="0">
              <a:lnSpc>
                <a:spcPct val="107722"/>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Submitted in writing on hospital letterhead with </a:t>
            </a:r>
            <a:r>
              <a:rPr lang="en-US" sz="1600" b="1" i="0" u="none" strike="noStrike" cap="none">
                <a:solidFill>
                  <a:srgbClr val="000000"/>
                </a:solidFill>
                <a:latin typeface="Arial"/>
                <a:ea typeface="Arial"/>
                <a:cs typeface="Arial"/>
                <a:sym typeface="Arial"/>
              </a:rPr>
              <a:t>explanation </a:t>
            </a:r>
            <a:r>
              <a:rPr lang="en-US" sz="1600" b="0" i="0" u="none" strike="noStrike" cap="none">
                <a:solidFill>
                  <a:srgbClr val="000000"/>
                </a:solidFill>
                <a:latin typeface="Arial"/>
                <a:ea typeface="Arial"/>
                <a:cs typeface="Arial"/>
                <a:sym typeface="Arial"/>
              </a:rPr>
              <a:t>for extension and </a:t>
            </a:r>
            <a:r>
              <a:rPr lang="en-US" sz="1600" b="1" i="0" u="none" strike="noStrike" cap="none">
                <a:solidFill>
                  <a:srgbClr val="000000"/>
                </a:solidFill>
                <a:latin typeface="Arial"/>
                <a:ea typeface="Arial"/>
                <a:cs typeface="Arial"/>
                <a:sym typeface="Arial"/>
              </a:rPr>
              <a:t>noting each hospital and report </a:t>
            </a:r>
            <a:r>
              <a:rPr lang="en-US" sz="1600" b="0" i="0" u="none" strike="noStrike" cap="none">
                <a:solidFill>
                  <a:srgbClr val="000000"/>
                </a:solidFill>
                <a:latin typeface="Arial"/>
                <a:ea typeface="Arial"/>
                <a:cs typeface="Arial"/>
                <a:sym typeface="Arial"/>
              </a:rPr>
              <a:t>that will be delayed</a:t>
            </a:r>
            <a:endParaRPr sz="1600" b="0" i="0" u="none" strike="noStrike" cap="none">
              <a:solidFill>
                <a:srgbClr val="000000"/>
              </a:solidFill>
              <a:latin typeface="Arial"/>
              <a:ea typeface="Arial"/>
              <a:cs typeface="Arial"/>
              <a:sym typeface="Arial"/>
            </a:endParaRPr>
          </a:p>
        </p:txBody>
      </p:sp>
      <p:grpSp>
        <p:nvGrpSpPr>
          <p:cNvPr id="1333" name="Google Shape;1333;p72"/>
          <p:cNvGrpSpPr/>
          <p:nvPr/>
        </p:nvGrpSpPr>
        <p:grpSpPr>
          <a:xfrm>
            <a:off x="4226912" y="2043249"/>
            <a:ext cx="3738091" cy="1993900"/>
            <a:chOff x="4144487" y="1224649"/>
            <a:chExt cx="3738091" cy="1993900"/>
          </a:xfrm>
        </p:grpSpPr>
        <p:sp>
          <p:nvSpPr>
            <p:cNvPr id="1334" name="Google Shape;1334;p72"/>
            <p:cNvSpPr/>
            <p:nvPr/>
          </p:nvSpPr>
          <p:spPr>
            <a:xfrm>
              <a:off x="4144487" y="1594902"/>
              <a:ext cx="3364229" cy="1298575"/>
            </a:xfrm>
            <a:custGeom>
              <a:avLst/>
              <a:gdLst/>
              <a:ahLst/>
              <a:cxnLst/>
              <a:rect l="l" t="t" r="r" b="b"/>
              <a:pathLst>
                <a:path w="3364229" h="1298575" extrusionOk="0">
                  <a:moveTo>
                    <a:pt x="2844711" y="0"/>
                  </a:moveTo>
                  <a:lnTo>
                    <a:pt x="0" y="0"/>
                  </a:lnTo>
                  <a:lnTo>
                    <a:pt x="519417" y="649274"/>
                  </a:lnTo>
                  <a:lnTo>
                    <a:pt x="0" y="1298549"/>
                  </a:lnTo>
                  <a:lnTo>
                    <a:pt x="2844711" y="1298549"/>
                  </a:lnTo>
                  <a:lnTo>
                    <a:pt x="3364128" y="649274"/>
                  </a:lnTo>
                  <a:lnTo>
                    <a:pt x="2844711" y="0"/>
                  </a:lnTo>
                  <a:close/>
                </a:path>
              </a:pathLst>
            </a:custGeom>
            <a:solidFill>
              <a:srgbClr val="2C94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5" name="Google Shape;1335;p72"/>
            <p:cNvSpPr/>
            <p:nvPr/>
          </p:nvSpPr>
          <p:spPr>
            <a:xfrm>
              <a:off x="4144487" y="1594902"/>
              <a:ext cx="3364229" cy="1298575"/>
            </a:xfrm>
            <a:custGeom>
              <a:avLst/>
              <a:gdLst/>
              <a:ahLst/>
              <a:cxnLst/>
              <a:rect l="l" t="t" r="r" b="b"/>
              <a:pathLst>
                <a:path w="3364229" h="1298575" extrusionOk="0">
                  <a:moveTo>
                    <a:pt x="0" y="0"/>
                  </a:moveTo>
                  <a:lnTo>
                    <a:pt x="2844711" y="0"/>
                  </a:lnTo>
                  <a:lnTo>
                    <a:pt x="3364128" y="649274"/>
                  </a:lnTo>
                  <a:lnTo>
                    <a:pt x="2844711" y="1298549"/>
                  </a:lnTo>
                  <a:lnTo>
                    <a:pt x="0" y="1298549"/>
                  </a:lnTo>
                  <a:lnTo>
                    <a:pt x="519417" y="649274"/>
                  </a:lnTo>
                  <a:lnTo>
                    <a:pt x="0" y="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6" name="Google Shape;1336;p72"/>
            <p:cNvSpPr/>
            <p:nvPr/>
          </p:nvSpPr>
          <p:spPr>
            <a:xfrm>
              <a:off x="5041588" y="1224649"/>
              <a:ext cx="2840990" cy="1993900"/>
            </a:xfrm>
            <a:custGeom>
              <a:avLst/>
              <a:gdLst/>
              <a:ahLst/>
              <a:cxnLst/>
              <a:rect l="l" t="t" r="r" b="b"/>
              <a:pathLst>
                <a:path w="2840990" h="1993900" extrusionOk="0">
                  <a:moveTo>
                    <a:pt x="2641473" y="0"/>
                  </a:moveTo>
                  <a:lnTo>
                    <a:pt x="199339" y="0"/>
                  </a:lnTo>
                  <a:lnTo>
                    <a:pt x="153635" y="5264"/>
                  </a:lnTo>
                  <a:lnTo>
                    <a:pt x="111678" y="20260"/>
                  </a:lnTo>
                  <a:lnTo>
                    <a:pt x="74666" y="43791"/>
                  </a:lnTo>
                  <a:lnTo>
                    <a:pt x="43795" y="74660"/>
                  </a:lnTo>
                  <a:lnTo>
                    <a:pt x="20262" y="111672"/>
                  </a:lnTo>
                  <a:lnTo>
                    <a:pt x="5265" y="153631"/>
                  </a:lnTo>
                  <a:lnTo>
                    <a:pt x="0" y="199339"/>
                  </a:lnTo>
                  <a:lnTo>
                    <a:pt x="0" y="1794103"/>
                  </a:lnTo>
                  <a:lnTo>
                    <a:pt x="5265" y="1839811"/>
                  </a:lnTo>
                  <a:lnTo>
                    <a:pt x="20262" y="1881769"/>
                  </a:lnTo>
                  <a:lnTo>
                    <a:pt x="43795" y="1918781"/>
                  </a:lnTo>
                  <a:lnTo>
                    <a:pt x="74666" y="1949651"/>
                  </a:lnTo>
                  <a:lnTo>
                    <a:pt x="111678" y="1973182"/>
                  </a:lnTo>
                  <a:lnTo>
                    <a:pt x="153635" y="1988178"/>
                  </a:lnTo>
                  <a:lnTo>
                    <a:pt x="199339" y="1993442"/>
                  </a:lnTo>
                  <a:lnTo>
                    <a:pt x="2641473" y="1993442"/>
                  </a:lnTo>
                  <a:lnTo>
                    <a:pt x="2687181" y="1988178"/>
                  </a:lnTo>
                  <a:lnTo>
                    <a:pt x="2729141" y="1973182"/>
                  </a:lnTo>
                  <a:lnTo>
                    <a:pt x="2766156" y="1949651"/>
                  </a:lnTo>
                  <a:lnTo>
                    <a:pt x="2797028" y="1918781"/>
                  </a:lnTo>
                  <a:lnTo>
                    <a:pt x="2820562" y="1881769"/>
                  </a:lnTo>
                  <a:lnTo>
                    <a:pt x="2835559" y="1839811"/>
                  </a:lnTo>
                  <a:lnTo>
                    <a:pt x="2840824" y="1794103"/>
                  </a:lnTo>
                  <a:lnTo>
                    <a:pt x="2840824" y="199339"/>
                  </a:lnTo>
                  <a:lnTo>
                    <a:pt x="2835559" y="153631"/>
                  </a:lnTo>
                  <a:lnTo>
                    <a:pt x="2820562" y="111672"/>
                  </a:lnTo>
                  <a:lnTo>
                    <a:pt x="2797028" y="74660"/>
                  </a:lnTo>
                  <a:lnTo>
                    <a:pt x="2766156" y="43791"/>
                  </a:lnTo>
                  <a:lnTo>
                    <a:pt x="2729141" y="20260"/>
                  </a:lnTo>
                  <a:lnTo>
                    <a:pt x="2687181" y="5264"/>
                  </a:lnTo>
                  <a:lnTo>
                    <a:pt x="2641473" y="0"/>
                  </a:lnTo>
                  <a:close/>
                </a:path>
              </a:pathLst>
            </a:custGeom>
            <a:solidFill>
              <a:srgbClr val="FFFFFF">
                <a:alpha val="81961"/>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7" name="Google Shape;1337;p72"/>
            <p:cNvSpPr/>
            <p:nvPr/>
          </p:nvSpPr>
          <p:spPr>
            <a:xfrm>
              <a:off x="5041588" y="1224649"/>
              <a:ext cx="2840990" cy="1993900"/>
            </a:xfrm>
            <a:custGeom>
              <a:avLst/>
              <a:gdLst/>
              <a:ahLst/>
              <a:cxnLst/>
              <a:rect l="l" t="t" r="r" b="b"/>
              <a:pathLst>
                <a:path w="2840990" h="1993900" extrusionOk="0">
                  <a:moveTo>
                    <a:pt x="0" y="199339"/>
                  </a:moveTo>
                  <a:lnTo>
                    <a:pt x="5265" y="153631"/>
                  </a:lnTo>
                  <a:lnTo>
                    <a:pt x="20262" y="111672"/>
                  </a:lnTo>
                  <a:lnTo>
                    <a:pt x="43795" y="74660"/>
                  </a:lnTo>
                  <a:lnTo>
                    <a:pt x="74666" y="43791"/>
                  </a:lnTo>
                  <a:lnTo>
                    <a:pt x="111678" y="20260"/>
                  </a:lnTo>
                  <a:lnTo>
                    <a:pt x="153635" y="5264"/>
                  </a:lnTo>
                  <a:lnTo>
                    <a:pt x="199339" y="0"/>
                  </a:lnTo>
                  <a:lnTo>
                    <a:pt x="2641473" y="0"/>
                  </a:lnTo>
                  <a:lnTo>
                    <a:pt x="2687181" y="5264"/>
                  </a:lnTo>
                  <a:lnTo>
                    <a:pt x="2729141" y="20260"/>
                  </a:lnTo>
                  <a:lnTo>
                    <a:pt x="2766156" y="43791"/>
                  </a:lnTo>
                  <a:lnTo>
                    <a:pt x="2797028" y="74660"/>
                  </a:lnTo>
                  <a:lnTo>
                    <a:pt x="2820562" y="111672"/>
                  </a:lnTo>
                  <a:lnTo>
                    <a:pt x="2835559" y="153631"/>
                  </a:lnTo>
                  <a:lnTo>
                    <a:pt x="2840824" y="199339"/>
                  </a:lnTo>
                  <a:lnTo>
                    <a:pt x="2840824" y="1794103"/>
                  </a:lnTo>
                  <a:lnTo>
                    <a:pt x="2835559" y="1839811"/>
                  </a:lnTo>
                  <a:lnTo>
                    <a:pt x="2820562" y="1881769"/>
                  </a:lnTo>
                  <a:lnTo>
                    <a:pt x="2797028" y="1918781"/>
                  </a:lnTo>
                  <a:lnTo>
                    <a:pt x="2766156" y="1949651"/>
                  </a:lnTo>
                  <a:lnTo>
                    <a:pt x="2729141" y="1973182"/>
                  </a:lnTo>
                  <a:lnTo>
                    <a:pt x="2687181" y="1988178"/>
                  </a:lnTo>
                  <a:lnTo>
                    <a:pt x="2641473" y="1993442"/>
                  </a:lnTo>
                  <a:lnTo>
                    <a:pt x="199339" y="1993442"/>
                  </a:lnTo>
                  <a:lnTo>
                    <a:pt x="153635" y="1988178"/>
                  </a:lnTo>
                  <a:lnTo>
                    <a:pt x="111678" y="1973182"/>
                  </a:lnTo>
                  <a:lnTo>
                    <a:pt x="74666" y="1949651"/>
                  </a:lnTo>
                  <a:lnTo>
                    <a:pt x="43795" y="1918781"/>
                  </a:lnTo>
                  <a:lnTo>
                    <a:pt x="20262" y="1881769"/>
                  </a:lnTo>
                  <a:lnTo>
                    <a:pt x="5265" y="1839811"/>
                  </a:lnTo>
                  <a:lnTo>
                    <a:pt x="0" y="1794103"/>
                  </a:lnTo>
                  <a:lnTo>
                    <a:pt x="0" y="199339"/>
                  </a:lnTo>
                  <a:close/>
                </a:path>
              </a:pathLst>
            </a:custGeom>
            <a:noFill/>
            <a:ln w="25400" cap="flat" cmpd="sng">
              <a:solidFill>
                <a:srgbClr val="2C94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38" name="Google Shape;1338;p72"/>
          <p:cNvSpPr txBox="1"/>
          <p:nvPr/>
        </p:nvSpPr>
        <p:spPr>
          <a:xfrm>
            <a:off x="5477166" y="2590219"/>
            <a:ext cx="2134200" cy="821100"/>
          </a:xfrm>
          <a:prstGeom prst="rect">
            <a:avLst/>
          </a:prstGeom>
          <a:noFill/>
          <a:ln>
            <a:noFill/>
          </a:ln>
        </p:spPr>
        <p:txBody>
          <a:bodyPr spcFirstLastPara="1" wrap="square" lIns="0" tIns="43800" rIns="0" bIns="0" anchor="t" anchorCtr="0">
            <a:spAutoFit/>
          </a:bodyPr>
          <a:lstStyle/>
          <a:p>
            <a:pPr marL="12700" marR="5080" lvl="0" indent="-635" algn="ctr" rtl="0">
              <a:lnSpc>
                <a:spcPct val="107722"/>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Made within a reasonable time, </a:t>
            </a:r>
            <a:r>
              <a:rPr lang="en-US" sz="1600" b="1" i="0" u="none" strike="noStrike" cap="none">
                <a:solidFill>
                  <a:srgbClr val="000000"/>
                </a:solidFill>
                <a:latin typeface="Arial"/>
                <a:ea typeface="Arial"/>
                <a:cs typeface="Arial"/>
                <a:sym typeface="Arial"/>
              </a:rPr>
              <a:t>before the due date</a:t>
            </a:r>
            <a:endParaRPr sz="1600" b="0" i="0" u="none" strike="noStrike" cap="none">
              <a:solidFill>
                <a:srgbClr val="000000"/>
              </a:solidFill>
              <a:latin typeface="Arial"/>
              <a:ea typeface="Arial"/>
              <a:cs typeface="Arial"/>
              <a:sym typeface="Arial"/>
            </a:endParaRPr>
          </a:p>
        </p:txBody>
      </p:sp>
      <p:grpSp>
        <p:nvGrpSpPr>
          <p:cNvPr id="1339" name="Google Shape;1339;p72"/>
          <p:cNvGrpSpPr/>
          <p:nvPr/>
        </p:nvGrpSpPr>
        <p:grpSpPr>
          <a:xfrm>
            <a:off x="8069497" y="2043249"/>
            <a:ext cx="3738090" cy="1993900"/>
            <a:chOff x="7987072" y="1224649"/>
            <a:chExt cx="3738090" cy="1993900"/>
          </a:xfrm>
        </p:grpSpPr>
        <p:sp>
          <p:nvSpPr>
            <p:cNvPr id="1340" name="Google Shape;1340;p72"/>
            <p:cNvSpPr/>
            <p:nvPr/>
          </p:nvSpPr>
          <p:spPr>
            <a:xfrm>
              <a:off x="7987072" y="1594902"/>
              <a:ext cx="3364229" cy="1298575"/>
            </a:xfrm>
            <a:custGeom>
              <a:avLst/>
              <a:gdLst/>
              <a:ahLst/>
              <a:cxnLst/>
              <a:rect l="l" t="t" r="r" b="b"/>
              <a:pathLst>
                <a:path w="3364229" h="1298575" extrusionOk="0">
                  <a:moveTo>
                    <a:pt x="2844711" y="0"/>
                  </a:moveTo>
                  <a:lnTo>
                    <a:pt x="0" y="0"/>
                  </a:lnTo>
                  <a:lnTo>
                    <a:pt x="519417" y="649274"/>
                  </a:lnTo>
                  <a:lnTo>
                    <a:pt x="0" y="1298549"/>
                  </a:lnTo>
                  <a:lnTo>
                    <a:pt x="2844711" y="1298549"/>
                  </a:lnTo>
                  <a:lnTo>
                    <a:pt x="3364128" y="649274"/>
                  </a:lnTo>
                  <a:lnTo>
                    <a:pt x="2844711" y="0"/>
                  </a:lnTo>
                  <a:close/>
                </a:path>
              </a:pathLst>
            </a:custGeom>
            <a:solidFill>
              <a:srgbClr val="2C94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1" name="Google Shape;1341;p72"/>
            <p:cNvSpPr/>
            <p:nvPr/>
          </p:nvSpPr>
          <p:spPr>
            <a:xfrm>
              <a:off x="7987072" y="1594902"/>
              <a:ext cx="3364229" cy="1298575"/>
            </a:xfrm>
            <a:custGeom>
              <a:avLst/>
              <a:gdLst/>
              <a:ahLst/>
              <a:cxnLst/>
              <a:rect l="l" t="t" r="r" b="b"/>
              <a:pathLst>
                <a:path w="3364229" h="1298575" extrusionOk="0">
                  <a:moveTo>
                    <a:pt x="0" y="0"/>
                  </a:moveTo>
                  <a:lnTo>
                    <a:pt x="2844711" y="0"/>
                  </a:lnTo>
                  <a:lnTo>
                    <a:pt x="3364128" y="649274"/>
                  </a:lnTo>
                  <a:lnTo>
                    <a:pt x="2844711" y="1298549"/>
                  </a:lnTo>
                  <a:lnTo>
                    <a:pt x="0" y="1298549"/>
                  </a:lnTo>
                  <a:lnTo>
                    <a:pt x="519417" y="649274"/>
                  </a:lnTo>
                  <a:lnTo>
                    <a:pt x="0" y="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2" name="Google Shape;1342;p72"/>
            <p:cNvSpPr/>
            <p:nvPr/>
          </p:nvSpPr>
          <p:spPr>
            <a:xfrm>
              <a:off x="8884172" y="1224649"/>
              <a:ext cx="2840990" cy="1993900"/>
            </a:xfrm>
            <a:custGeom>
              <a:avLst/>
              <a:gdLst/>
              <a:ahLst/>
              <a:cxnLst/>
              <a:rect l="l" t="t" r="r" b="b"/>
              <a:pathLst>
                <a:path w="2840990" h="1993900" extrusionOk="0">
                  <a:moveTo>
                    <a:pt x="2641473" y="0"/>
                  </a:moveTo>
                  <a:lnTo>
                    <a:pt x="199339" y="0"/>
                  </a:lnTo>
                  <a:lnTo>
                    <a:pt x="153635" y="5264"/>
                  </a:lnTo>
                  <a:lnTo>
                    <a:pt x="111678" y="20260"/>
                  </a:lnTo>
                  <a:lnTo>
                    <a:pt x="74666" y="43791"/>
                  </a:lnTo>
                  <a:lnTo>
                    <a:pt x="43795" y="74660"/>
                  </a:lnTo>
                  <a:lnTo>
                    <a:pt x="20262" y="111672"/>
                  </a:lnTo>
                  <a:lnTo>
                    <a:pt x="5265" y="153631"/>
                  </a:lnTo>
                  <a:lnTo>
                    <a:pt x="0" y="199339"/>
                  </a:lnTo>
                  <a:lnTo>
                    <a:pt x="0" y="1794103"/>
                  </a:lnTo>
                  <a:lnTo>
                    <a:pt x="5265" y="1839811"/>
                  </a:lnTo>
                  <a:lnTo>
                    <a:pt x="20262" y="1881769"/>
                  </a:lnTo>
                  <a:lnTo>
                    <a:pt x="43795" y="1918781"/>
                  </a:lnTo>
                  <a:lnTo>
                    <a:pt x="74666" y="1949651"/>
                  </a:lnTo>
                  <a:lnTo>
                    <a:pt x="111678" y="1973182"/>
                  </a:lnTo>
                  <a:lnTo>
                    <a:pt x="153635" y="1988178"/>
                  </a:lnTo>
                  <a:lnTo>
                    <a:pt x="199339" y="1993442"/>
                  </a:lnTo>
                  <a:lnTo>
                    <a:pt x="2641473" y="1993442"/>
                  </a:lnTo>
                  <a:lnTo>
                    <a:pt x="2687181" y="1988178"/>
                  </a:lnTo>
                  <a:lnTo>
                    <a:pt x="2729141" y="1973182"/>
                  </a:lnTo>
                  <a:lnTo>
                    <a:pt x="2766156" y="1949651"/>
                  </a:lnTo>
                  <a:lnTo>
                    <a:pt x="2797028" y="1918781"/>
                  </a:lnTo>
                  <a:lnTo>
                    <a:pt x="2820562" y="1881769"/>
                  </a:lnTo>
                  <a:lnTo>
                    <a:pt x="2835559" y="1839811"/>
                  </a:lnTo>
                  <a:lnTo>
                    <a:pt x="2840824" y="1794103"/>
                  </a:lnTo>
                  <a:lnTo>
                    <a:pt x="2840824" y="199339"/>
                  </a:lnTo>
                  <a:lnTo>
                    <a:pt x="2835559" y="153631"/>
                  </a:lnTo>
                  <a:lnTo>
                    <a:pt x="2820562" y="111672"/>
                  </a:lnTo>
                  <a:lnTo>
                    <a:pt x="2797028" y="74660"/>
                  </a:lnTo>
                  <a:lnTo>
                    <a:pt x="2766156" y="43791"/>
                  </a:lnTo>
                  <a:lnTo>
                    <a:pt x="2729141" y="20260"/>
                  </a:lnTo>
                  <a:lnTo>
                    <a:pt x="2687181" y="5264"/>
                  </a:lnTo>
                  <a:lnTo>
                    <a:pt x="2641473" y="0"/>
                  </a:lnTo>
                  <a:close/>
                </a:path>
              </a:pathLst>
            </a:custGeom>
            <a:solidFill>
              <a:srgbClr val="FFFFFF">
                <a:alpha val="81961"/>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3" name="Google Shape;1343;p72"/>
            <p:cNvSpPr/>
            <p:nvPr/>
          </p:nvSpPr>
          <p:spPr>
            <a:xfrm>
              <a:off x="8884172" y="1224649"/>
              <a:ext cx="2840990" cy="1993900"/>
            </a:xfrm>
            <a:custGeom>
              <a:avLst/>
              <a:gdLst/>
              <a:ahLst/>
              <a:cxnLst/>
              <a:rect l="l" t="t" r="r" b="b"/>
              <a:pathLst>
                <a:path w="2840990" h="1993900" extrusionOk="0">
                  <a:moveTo>
                    <a:pt x="0" y="199339"/>
                  </a:moveTo>
                  <a:lnTo>
                    <a:pt x="5265" y="153631"/>
                  </a:lnTo>
                  <a:lnTo>
                    <a:pt x="20262" y="111672"/>
                  </a:lnTo>
                  <a:lnTo>
                    <a:pt x="43795" y="74660"/>
                  </a:lnTo>
                  <a:lnTo>
                    <a:pt x="74666" y="43791"/>
                  </a:lnTo>
                  <a:lnTo>
                    <a:pt x="111678" y="20260"/>
                  </a:lnTo>
                  <a:lnTo>
                    <a:pt x="153635" y="5264"/>
                  </a:lnTo>
                  <a:lnTo>
                    <a:pt x="199339" y="0"/>
                  </a:lnTo>
                  <a:lnTo>
                    <a:pt x="2641473" y="0"/>
                  </a:lnTo>
                  <a:lnTo>
                    <a:pt x="2687181" y="5264"/>
                  </a:lnTo>
                  <a:lnTo>
                    <a:pt x="2729141" y="20260"/>
                  </a:lnTo>
                  <a:lnTo>
                    <a:pt x="2766156" y="43791"/>
                  </a:lnTo>
                  <a:lnTo>
                    <a:pt x="2797028" y="74660"/>
                  </a:lnTo>
                  <a:lnTo>
                    <a:pt x="2820562" y="111672"/>
                  </a:lnTo>
                  <a:lnTo>
                    <a:pt x="2835559" y="153631"/>
                  </a:lnTo>
                  <a:lnTo>
                    <a:pt x="2840824" y="199339"/>
                  </a:lnTo>
                  <a:lnTo>
                    <a:pt x="2840824" y="1794103"/>
                  </a:lnTo>
                  <a:lnTo>
                    <a:pt x="2835559" y="1839811"/>
                  </a:lnTo>
                  <a:lnTo>
                    <a:pt x="2820562" y="1881769"/>
                  </a:lnTo>
                  <a:lnTo>
                    <a:pt x="2797028" y="1918781"/>
                  </a:lnTo>
                  <a:lnTo>
                    <a:pt x="2766156" y="1949651"/>
                  </a:lnTo>
                  <a:lnTo>
                    <a:pt x="2729141" y="1973182"/>
                  </a:lnTo>
                  <a:lnTo>
                    <a:pt x="2687181" y="1988178"/>
                  </a:lnTo>
                  <a:lnTo>
                    <a:pt x="2641473" y="1993442"/>
                  </a:lnTo>
                  <a:lnTo>
                    <a:pt x="199339" y="1993442"/>
                  </a:lnTo>
                  <a:lnTo>
                    <a:pt x="153635" y="1988178"/>
                  </a:lnTo>
                  <a:lnTo>
                    <a:pt x="111678" y="1973182"/>
                  </a:lnTo>
                  <a:lnTo>
                    <a:pt x="74666" y="1949651"/>
                  </a:lnTo>
                  <a:lnTo>
                    <a:pt x="43795" y="1918781"/>
                  </a:lnTo>
                  <a:lnTo>
                    <a:pt x="20262" y="1881769"/>
                  </a:lnTo>
                  <a:lnTo>
                    <a:pt x="5265" y="1839811"/>
                  </a:lnTo>
                  <a:lnTo>
                    <a:pt x="0" y="1794103"/>
                  </a:lnTo>
                  <a:lnTo>
                    <a:pt x="0" y="199339"/>
                  </a:lnTo>
                  <a:close/>
                </a:path>
              </a:pathLst>
            </a:custGeom>
            <a:noFill/>
            <a:ln w="25400" cap="flat" cmpd="sng">
              <a:solidFill>
                <a:srgbClr val="2C94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44" name="Google Shape;1344;p72"/>
          <p:cNvSpPr txBox="1"/>
          <p:nvPr/>
        </p:nvSpPr>
        <p:spPr>
          <a:xfrm>
            <a:off x="9249722" y="2343331"/>
            <a:ext cx="2274000" cy="1351800"/>
          </a:xfrm>
          <a:prstGeom prst="rect">
            <a:avLst/>
          </a:prstGeom>
          <a:noFill/>
          <a:ln>
            <a:noFill/>
          </a:ln>
        </p:spPr>
        <p:txBody>
          <a:bodyPr spcFirstLastPara="1" wrap="square" lIns="0" tIns="43800" rIns="0" bIns="0" anchor="t" anchorCtr="0">
            <a:spAutoFit/>
          </a:bodyPr>
          <a:lstStyle/>
          <a:p>
            <a:pPr marL="12065" marR="5080" lvl="0" indent="-1267" algn="ctr" rtl="0">
              <a:lnSpc>
                <a:spcPct val="107722"/>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Addressed to the HSCRC Executive Director with copies to staff to ensure timely processing</a:t>
            </a:r>
            <a:endParaRPr sz="1600" b="0" i="0" u="none" strike="noStrike" cap="none">
              <a:solidFill>
                <a:srgbClr val="000000"/>
              </a:solidFill>
              <a:latin typeface="Arial"/>
              <a:ea typeface="Arial"/>
              <a:cs typeface="Arial"/>
              <a:sym typeface="Arial"/>
            </a:endParaRPr>
          </a:p>
        </p:txBody>
      </p:sp>
      <p:sp>
        <p:nvSpPr>
          <p:cNvPr id="1345" name="Google Shape;1345;p72"/>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73</a:t>
            </a:fld>
            <a:endParaRPr/>
          </a:p>
        </p:txBody>
      </p:sp>
      <p:sp>
        <p:nvSpPr>
          <p:cNvPr id="1346" name="Google Shape;1346;p72"/>
          <p:cNvSpPr txBox="1"/>
          <p:nvPr/>
        </p:nvSpPr>
        <p:spPr>
          <a:xfrm>
            <a:off x="2044589" y="4473379"/>
            <a:ext cx="8102700" cy="165900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2200"/>
              <a:buFont typeface="Arial"/>
              <a:buNone/>
            </a:pPr>
            <a:r>
              <a:rPr lang="en-US" sz="1900" b="0" i="0" u="none" strike="noStrike" cap="none">
                <a:solidFill>
                  <a:srgbClr val="003888"/>
                </a:solidFill>
                <a:latin typeface="Arial"/>
                <a:ea typeface="Arial"/>
                <a:cs typeface="Arial"/>
                <a:sym typeface="Arial"/>
              </a:rPr>
              <a:t>Email Extension Requests to:</a:t>
            </a: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114"/>
              </a:spcBef>
              <a:spcAft>
                <a:spcPts val="0"/>
              </a:spcAft>
              <a:buClr>
                <a:srgbClr val="000000"/>
              </a:buClr>
              <a:buSzPts val="2200"/>
              <a:buFont typeface="Arial"/>
              <a:buNone/>
            </a:pPr>
            <a:endParaRPr sz="1900" b="0" i="0" u="none" strike="noStrike" cap="none">
              <a:solidFill>
                <a:srgbClr val="000000"/>
              </a:solidFill>
              <a:latin typeface="Arial"/>
              <a:ea typeface="Arial"/>
              <a:cs typeface="Arial"/>
              <a:sym typeface="Arial"/>
            </a:endParaRPr>
          </a:p>
          <a:p>
            <a:pPr marL="1383665" marR="0" lvl="0" indent="-335914" algn="l" rtl="0">
              <a:lnSpc>
                <a:spcPct val="100000"/>
              </a:lnSpc>
              <a:spcBef>
                <a:spcPts val="5"/>
              </a:spcBef>
              <a:spcAft>
                <a:spcPts val="0"/>
              </a:spcAft>
              <a:buClr>
                <a:srgbClr val="000000"/>
              </a:buClr>
              <a:buSzPts val="1700"/>
              <a:buFont typeface="Arial"/>
              <a:buChar char="•"/>
            </a:pPr>
            <a:r>
              <a:rPr lang="en-US" sz="1700" b="0" i="0" u="none" strike="noStrike" cap="none">
                <a:solidFill>
                  <a:srgbClr val="003888"/>
                </a:solidFill>
                <a:latin typeface="Arial"/>
                <a:ea typeface="Arial"/>
                <a:cs typeface="Arial"/>
                <a:sym typeface="Arial"/>
              </a:rPr>
              <a:t>Jon Kromm, Executive Director (</a:t>
            </a:r>
            <a:r>
              <a:rPr lang="en-US" sz="1700" b="0" i="0" u="sng" strike="noStrike" cap="none">
                <a:solidFill>
                  <a:srgbClr val="003888"/>
                </a:solidFill>
                <a:latin typeface="Arial"/>
                <a:ea typeface="Arial"/>
                <a:cs typeface="Arial"/>
                <a:sym typeface="Arial"/>
                <a:hlinkClick r:id="rId3">
                  <a:extLst>
                    <a:ext uri="{A12FA001-AC4F-418D-AE19-62706E023703}">
                      <ahyp:hlinkClr xmlns:ahyp="http://schemas.microsoft.com/office/drawing/2018/hyperlinkcolor" val="tx"/>
                    </a:ext>
                  </a:extLst>
                </a:hlinkClick>
              </a:rPr>
              <a:t>jon.kromm@maryland.gov</a:t>
            </a:r>
            <a:r>
              <a:rPr lang="en-US" sz="1700" b="0" i="0" u="none" strike="noStrike" cap="none">
                <a:solidFill>
                  <a:srgbClr val="003888"/>
                </a:solidFill>
                <a:latin typeface="Arial"/>
                <a:ea typeface="Arial"/>
                <a:cs typeface="Arial"/>
                <a:sym typeface="Arial"/>
              </a:rPr>
              <a:t>)</a:t>
            </a:r>
            <a:endParaRPr sz="1700" b="0" i="0" u="none" strike="noStrike" cap="none">
              <a:solidFill>
                <a:srgbClr val="000000"/>
              </a:solidFill>
              <a:latin typeface="Arial"/>
              <a:ea typeface="Arial"/>
              <a:cs typeface="Arial"/>
              <a:sym typeface="Arial"/>
            </a:endParaRPr>
          </a:p>
          <a:p>
            <a:pPr marL="1383665" marR="0" lvl="0" indent="-335914" algn="l" rtl="0">
              <a:lnSpc>
                <a:spcPct val="100000"/>
              </a:lnSpc>
              <a:spcBef>
                <a:spcPts val="0"/>
              </a:spcBef>
              <a:spcAft>
                <a:spcPts val="0"/>
              </a:spcAft>
              <a:buClr>
                <a:srgbClr val="000000"/>
              </a:buClr>
              <a:buSzPts val="1700"/>
              <a:buFont typeface="Arial"/>
              <a:buChar char="•"/>
            </a:pPr>
            <a:r>
              <a:rPr lang="en-US" sz="1700" b="0" i="0" u="none" strike="noStrike" cap="none">
                <a:solidFill>
                  <a:srgbClr val="003888"/>
                </a:solidFill>
                <a:latin typeface="Arial"/>
                <a:ea typeface="Arial"/>
                <a:cs typeface="Arial"/>
                <a:sym typeface="Arial"/>
              </a:rPr>
              <a:t>Andrea Strong (</a:t>
            </a:r>
            <a:r>
              <a:rPr lang="en-US" sz="1700" b="0" i="0" u="sng" strike="noStrike" cap="none">
                <a:solidFill>
                  <a:srgbClr val="003888"/>
                </a:solidFill>
                <a:latin typeface="Arial"/>
                <a:ea typeface="Arial"/>
                <a:cs typeface="Arial"/>
                <a:sym typeface="Arial"/>
                <a:hlinkClick r:id="rId4">
                  <a:extLst>
                    <a:ext uri="{A12FA001-AC4F-418D-AE19-62706E023703}">
                      <ahyp:hlinkClr xmlns:ahyp="http://schemas.microsoft.com/office/drawing/2018/hyperlinkcolor" val="tx"/>
                    </a:ext>
                  </a:extLst>
                </a:hlinkClick>
              </a:rPr>
              <a:t>andrea.strong@maryland.gov</a:t>
            </a:r>
            <a:r>
              <a:rPr lang="en-US" sz="1700" b="0" i="0" u="none" strike="noStrike" cap="none">
                <a:solidFill>
                  <a:srgbClr val="003888"/>
                </a:solidFill>
                <a:latin typeface="Arial"/>
                <a:ea typeface="Arial"/>
                <a:cs typeface="Arial"/>
                <a:sym typeface="Arial"/>
              </a:rPr>
              <a:t>)</a:t>
            </a:r>
            <a:endParaRPr sz="1700" b="0" i="0" u="none" strike="noStrike" cap="none">
              <a:solidFill>
                <a:srgbClr val="000000"/>
              </a:solidFill>
              <a:latin typeface="Arial"/>
              <a:ea typeface="Arial"/>
              <a:cs typeface="Arial"/>
              <a:sym typeface="Arial"/>
            </a:endParaRPr>
          </a:p>
          <a:p>
            <a:pPr marL="1383665" marR="0" lvl="0" indent="-335914" algn="l" rtl="0">
              <a:lnSpc>
                <a:spcPct val="100000"/>
              </a:lnSpc>
              <a:spcBef>
                <a:spcPts val="0"/>
              </a:spcBef>
              <a:spcAft>
                <a:spcPts val="0"/>
              </a:spcAft>
              <a:buClr>
                <a:srgbClr val="000000"/>
              </a:buClr>
              <a:buSzPts val="1700"/>
              <a:buFont typeface="Arial"/>
              <a:buChar char="•"/>
            </a:pPr>
            <a:r>
              <a:rPr lang="en-US" sz="1700" b="0" i="0" u="none" strike="noStrike" cap="none">
                <a:solidFill>
                  <a:srgbClr val="003888"/>
                </a:solidFill>
                <a:latin typeface="Arial"/>
                <a:ea typeface="Arial"/>
                <a:cs typeface="Arial"/>
                <a:sym typeface="Arial"/>
              </a:rPr>
              <a:t>Marcella Guccione (</a:t>
            </a:r>
            <a:r>
              <a:rPr lang="en-US" sz="1700" b="0" i="0" u="sng" strike="noStrike" cap="none">
                <a:solidFill>
                  <a:srgbClr val="003888"/>
                </a:solidFill>
                <a:latin typeface="Arial"/>
                <a:ea typeface="Arial"/>
                <a:cs typeface="Arial"/>
                <a:sym typeface="Arial"/>
                <a:hlinkClick r:id="rId5">
                  <a:extLst>
                    <a:ext uri="{A12FA001-AC4F-418D-AE19-62706E023703}">
                      <ahyp:hlinkClr xmlns:ahyp="http://schemas.microsoft.com/office/drawing/2018/hyperlinkcolor" val="tx"/>
                    </a:ext>
                  </a:extLst>
                </a:hlinkClick>
              </a:rPr>
              <a:t>marcella.guccione@maryand.gov</a:t>
            </a:r>
            <a:r>
              <a:rPr lang="en-US" sz="1700" b="0" i="0" u="none" strike="noStrike" cap="none">
                <a:solidFill>
                  <a:srgbClr val="003888"/>
                </a:solidFill>
                <a:latin typeface="Arial"/>
                <a:ea typeface="Arial"/>
                <a:cs typeface="Arial"/>
                <a:sym typeface="Arial"/>
              </a:rPr>
              <a:t>)</a:t>
            </a:r>
            <a:endParaRPr sz="1700" b="0" i="0" u="none" strike="noStrike" cap="none">
              <a:solidFill>
                <a:srgbClr val="000000"/>
              </a:solidFill>
              <a:latin typeface="Arial"/>
              <a:ea typeface="Arial"/>
              <a:cs typeface="Arial"/>
              <a:sym typeface="Arial"/>
            </a:endParaRPr>
          </a:p>
          <a:p>
            <a:pPr marL="1383665" marR="0" lvl="0" indent="-335914" algn="l" rtl="0">
              <a:lnSpc>
                <a:spcPct val="100000"/>
              </a:lnSpc>
              <a:spcBef>
                <a:spcPts val="0"/>
              </a:spcBef>
              <a:spcAft>
                <a:spcPts val="0"/>
              </a:spcAft>
              <a:buClr>
                <a:srgbClr val="000000"/>
              </a:buClr>
              <a:buSzPts val="1700"/>
              <a:buFont typeface="Arial"/>
              <a:buChar char="•"/>
            </a:pPr>
            <a:r>
              <a:rPr lang="en-US" sz="1700" b="0" i="0" u="none" strike="noStrike" cap="none">
                <a:solidFill>
                  <a:srgbClr val="003888"/>
                </a:solidFill>
                <a:latin typeface="Arial"/>
                <a:ea typeface="Arial"/>
                <a:cs typeface="Arial"/>
                <a:sym typeface="Arial"/>
              </a:rPr>
              <a:t>Wayne Nelms (</a:t>
            </a:r>
            <a:r>
              <a:rPr lang="en-US" sz="1700" b="0" i="0" u="sng" strike="noStrike" cap="none">
                <a:solidFill>
                  <a:srgbClr val="003888"/>
                </a:solidFill>
                <a:latin typeface="Arial"/>
                <a:ea typeface="Arial"/>
                <a:cs typeface="Arial"/>
                <a:sym typeface="Arial"/>
                <a:hlinkClick r:id="rId6">
                  <a:extLst>
                    <a:ext uri="{A12FA001-AC4F-418D-AE19-62706E023703}">
                      <ahyp:hlinkClr xmlns:ahyp="http://schemas.microsoft.com/office/drawing/2018/hyperlinkcolor" val="tx"/>
                    </a:ext>
                  </a:extLst>
                </a:hlinkClick>
              </a:rPr>
              <a:t>wayne.nelms2@maryland.gov</a:t>
            </a:r>
            <a:r>
              <a:rPr lang="en-US" sz="1700" b="0" i="0" u="none" strike="noStrike" cap="none">
                <a:solidFill>
                  <a:srgbClr val="003888"/>
                </a:solidFill>
                <a:latin typeface="Arial"/>
                <a:ea typeface="Arial"/>
                <a:cs typeface="Arial"/>
                <a:sym typeface="Arial"/>
              </a:rPr>
              <a:t>)</a:t>
            </a:r>
            <a:endParaRPr sz="1700" b="0" i="0" u="none" strike="noStrike" cap="none">
              <a:solidFill>
                <a:srgbClr val="000000"/>
              </a:solidFill>
              <a:latin typeface="Arial"/>
              <a:ea typeface="Arial"/>
              <a:cs typeface="Arial"/>
              <a:sym typeface="Arial"/>
            </a:endParaRPr>
          </a:p>
        </p:txBody>
      </p:sp>
      <p:sp>
        <p:nvSpPr>
          <p:cNvPr id="1347" name="Google Shape;1347;p72"/>
          <p:cNvSpPr txBox="1"/>
          <p:nvPr/>
        </p:nvSpPr>
        <p:spPr>
          <a:xfrm>
            <a:off x="384250" y="1080275"/>
            <a:ext cx="11423400" cy="689400"/>
          </a:xfrm>
          <a:prstGeom prst="rect">
            <a:avLst/>
          </a:prstGeom>
          <a:noFill/>
          <a:ln>
            <a:noFill/>
          </a:ln>
        </p:spPr>
        <p:txBody>
          <a:bodyPr spcFirstLastPara="1" wrap="square" lIns="0" tIns="12050" rIns="0" bIns="0" anchor="t" anchorCtr="0">
            <a:spAutoFit/>
          </a:bodyPr>
          <a:lstStyle/>
          <a:p>
            <a:pPr marL="12700" marR="0" lvl="0" indent="0" algn="l" rtl="0">
              <a:lnSpc>
                <a:spcPct val="100000"/>
              </a:lnSpc>
              <a:spcBef>
                <a:spcPts val="0"/>
              </a:spcBef>
              <a:spcAft>
                <a:spcPts val="0"/>
              </a:spcAft>
              <a:buClr>
                <a:srgbClr val="000000"/>
              </a:buClr>
              <a:buSzPts val="2200"/>
              <a:buFont typeface="Arial"/>
              <a:buNone/>
            </a:pPr>
            <a:r>
              <a:rPr lang="en-US" sz="2200" b="0" i="0" u="none" strike="noStrike" cap="none">
                <a:solidFill>
                  <a:srgbClr val="003888"/>
                </a:solidFill>
                <a:latin typeface="Arial"/>
                <a:ea typeface="Arial"/>
                <a:cs typeface="Arial"/>
                <a:sym typeface="Arial"/>
              </a:rPr>
              <a:t>Process for submitted extensions for Financial and Supplemental Data that is </a:t>
            </a:r>
            <a:r>
              <a:rPr lang="en-US" sz="2200" b="1" i="0" u="none" strike="noStrike" cap="none">
                <a:solidFill>
                  <a:srgbClr val="003888"/>
                </a:solidFill>
                <a:latin typeface="Arial"/>
                <a:ea typeface="Arial"/>
                <a:cs typeface="Arial"/>
                <a:sym typeface="Arial"/>
              </a:rPr>
              <a:t>not submitted via DAVE:</a:t>
            </a:r>
            <a:endParaRPr sz="2000" b="1" i="0" u="none" strike="noStrike" cap="non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351"/>
        <p:cNvGrpSpPr/>
        <p:nvPr/>
      </p:nvGrpSpPr>
      <p:grpSpPr>
        <a:xfrm>
          <a:off x="0" y="0"/>
          <a:ext cx="0" cy="0"/>
          <a:chOff x="0" y="0"/>
          <a:chExt cx="0" cy="0"/>
        </a:xfrm>
      </p:grpSpPr>
      <p:sp>
        <p:nvSpPr>
          <p:cNvPr id="1352" name="Google Shape;1352;p73"/>
          <p:cNvSpPr txBox="1"/>
          <p:nvPr/>
        </p:nvSpPr>
        <p:spPr>
          <a:xfrm>
            <a:off x="1152382" y="1252617"/>
            <a:ext cx="10240500" cy="2018700"/>
          </a:xfrm>
          <a:prstGeom prst="rect">
            <a:avLst/>
          </a:prstGeom>
          <a:noFill/>
          <a:ln>
            <a:noFill/>
          </a:ln>
        </p:spPr>
        <p:txBody>
          <a:bodyPr spcFirstLastPara="1" wrap="square" lIns="0" tIns="12700" rIns="0" bIns="0" anchor="t" anchorCtr="0">
            <a:spAutoFit/>
          </a:bodyPr>
          <a:lstStyle/>
          <a:p>
            <a:pPr marL="367665" marR="366395" lvl="0" indent="-355600" algn="l" rtl="0">
              <a:lnSpc>
                <a:spcPct val="114100"/>
              </a:lnSpc>
              <a:spcBef>
                <a:spcPts val="0"/>
              </a:spcBef>
              <a:spcAft>
                <a:spcPts val="0"/>
              </a:spcAft>
              <a:buClr>
                <a:srgbClr val="003888"/>
              </a:buClr>
              <a:buSzPts val="2000"/>
              <a:buFont typeface="Arial"/>
              <a:buChar char="•"/>
            </a:pPr>
            <a:r>
              <a:rPr lang="en-US" sz="2200" b="0" i="0" u="none" strike="noStrike" cap="none">
                <a:solidFill>
                  <a:srgbClr val="003888"/>
                </a:solidFill>
                <a:latin typeface="Arial"/>
                <a:ea typeface="Arial"/>
                <a:cs typeface="Arial"/>
                <a:sym typeface="Arial"/>
              </a:rPr>
              <a:t>Staff will review the extension request and respond (in writing) to the hospital indicating whether the request has been approved, and if the request is approved, the new due date (</a:t>
            </a:r>
            <a:r>
              <a:rPr lang="en-US" sz="2200" b="1" i="0" u="none" strike="noStrike" cap="none">
                <a:solidFill>
                  <a:srgbClr val="003888"/>
                </a:solidFill>
                <a:latin typeface="Arial"/>
                <a:ea typeface="Arial"/>
                <a:cs typeface="Arial"/>
                <a:sym typeface="Arial"/>
              </a:rPr>
              <a:t>typically 1 week</a:t>
            </a:r>
            <a:r>
              <a:rPr lang="en-US" sz="2200" b="0" i="0" u="none" strike="noStrike" cap="none">
                <a:solidFill>
                  <a:srgbClr val="003888"/>
                </a:solidFill>
                <a:latin typeface="Arial"/>
                <a:ea typeface="Arial"/>
                <a:cs typeface="Arial"/>
                <a:sym typeface="Arial"/>
              </a:rPr>
              <a:t>).</a:t>
            </a:r>
            <a:endParaRPr sz="2200" b="0" i="0" u="none" strike="noStrike" cap="none">
              <a:solidFill>
                <a:srgbClr val="000000"/>
              </a:solidFill>
              <a:latin typeface="Arial"/>
              <a:ea typeface="Arial"/>
              <a:cs typeface="Arial"/>
              <a:sym typeface="Arial"/>
            </a:endParaRPr>
          </a:p>
          <a:p>
            <a:pPr marL="367665" marR="733425" lvl="0" indent="-355600" algn="l" rtl="0">
              <a:lnSpc>
                <a:spcPct val="114100"/>
              </a:lnSpc>
              <a:spcBef>
                <a:spcPts val="950"/>
              </a:spcBef>
              <a:spcAft>
                <a:spcPts val="0"/>
              </a:spcAft>
              <a:buClr>
                <a:srgbClr val="003888"/>
              </a:buClr>
              <a:buSzPts val="2000"/>
              <a:buFont typeface="Arial"/>
              <a:buChar char="•"/>
            </a:pPr>
            <a:r>
              <a:rPr lang="en-US" sz="2200" b="1" i="0" u="none" strike="noStrike" cap="none">
                <a:solidFill>
                  <a:srgbClr val="003888"/>
                </a:solidFill>
                <a:latin typeface="Arial"/>
                <a:ea typeface="Arial"/>
                <a:cs typeface="Arial"/>
                <a:sym typeface="Arial"/>
              </a:rPr>
              <a:t>Submissions of late or significantly erroneous data </a:t>
            </a:r>
            <a:r>
              <a:rPr lang="en-US" sz="2200" b="0" i="0" u="none" strike="noStrike" cap="none">
                <a:solidFill>
                  <a:srgbClr val="003888"/>
                </a:solidFill>
                <a:latin typeface="Arial"/>
                <a:ea typeface="Arial"/>
                <a:cs typeface="Arial"/>
                <a:sym typeface="Arial"/>
              </a:rPr>
              <a:t>is subject to a fine and/or GBR adjustment of up to $1,000 per day.</a:t>
            </a:r>
            <a:endParaRPr sz="2200" b="0" i="0" u="none" strike="noStrike" cap="none">
              <a:solidFill>
                <a:srgbClr val="000000"/>
              </a:solidFill>
              <a:latin typeface="Arial"/>
              <a:ea typeface="Arial"/>
              <a:cs typeface="Arial"/>
              <a:sym typeface="Arial"/>
            </a:endParaRPr>
          </a:p>
        </p:txBody>
      </p:sp>
      <p:sp>
        <p:nvSpPr>
          <p:cNvPr id="1353" name="Google Shape;1353;p73"/>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74</a:t>
            </a:fld>
            <a:endParaRPr/>
          </a:p>
        </p:txBody>
      </p:sp>
      <p:sp>
        <p:nvSpPr>
          <p:cNvPr id="1354" name="Google Shape;1354;p73"/>
          <p:cNvSpPr txBox="1">
            <a:spLocks noGrp="1"/>
          </p:cNvSpPr>
          <p:nvPr>
            <p:ph type="title"/>
          </p:nvPr>
        </p:nvSpPr>
        <p:spPr>
          <a:xfrm>
            <a:off x="852549" y="69580"/>
            <a:ext cx="10486800" cy="7482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Submitting Extensions for Financial Data and Supplemental Data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74"/>
          <p:cNvSpPr txBox="1">
            <a:spLocks noGrp="1"/>
          </p:cNvSpPr>
          <p:nvPr>
            <p:ph type="title"/>
          </p:nvPr>
        </p:nvSpPr>
        <p:spPr>
          <a:xfrm>
            <a:off x="4437500" y="1948825"/>
            <a:ext cx="7128300" cy="1093800"/>
          </a:xfrm>
          <a:prstGeom prst="rect">
            <a:avLst/>
          </a:prstGeom>
          <a:noFill/>
          <a:ln>
            <a:noFill/>
          </a:ln>
        </p:spPr>
        <p:txBody>
          <a:bodyPr spcFirstLastPara="1" wrap="square" lIns="0" tIns="67925" rIns="0" bIns="0" anchor="t" anchorCtr="0">
            <a:spAutoFit/>
          </a:bodyPr>
          <a:lstStyle/>
          <a:p>
            <a:pPr marL="60960" marR="5080" lvl="0" indent="-48895" algn="l" rtl="0">
              <a:lnSpc>
                <a:spcPct val="108124"/>
              </a:lnSpc>
              <a:spcBef>
                <a:spcPts val="0"/>
              </a:spcBef>
              <a:spcAft>
                <a:spcPts val="0"/>
              </a:spcAft>
              <a:buSzPts val="1400"/>
              <a:buNone/>
            </a:pPr>
            <a:r>
              <a:rPr lang="en-US" sz="3200"/>
              <a:t>Appendix 11: Rate Center Trend </a:t>
            </a:r>
            <a:br>
              <a:rPr lang="en-US" sz="3200"/>
            </a:br>
            <a:r>
              <a:rPr lang="en-US" sz="3200"/>
              <a:t>Monitoring Report</a:t>
            </a:r>
            <a:endParaRPr sz="3200"/>
          </a:p>
        </p:txBody>
      </p:sp>
      <p:sp>
        <p:nvSpPr>
          <p:cNvPr id="1360" name="Google Shape;1360;p74"/>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75</a:t>
            </a:fld>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364"/>
        <p:cNvGrpSpPr/>
        <p:nvPr/>
      </p:nvGrpSpPr>
      <p:grpSpPr>
        <a:xfrm>
          <a:off x="0" y="0"/>
          <a:ext cx="0" cy="0"/>
          <a:chOff x="0" y="0"/>
          <a:chExt cx="0" cy="0"/>
        </a:xfrm>
      </p:grpSpPr>
      <p:sp>
        <p:nvSpPr>
          <p:cNvPr id="1365" name="Google Shape;1365;g3cea26be751_0_18"/>
          <p:cNvSpPr txBox="1"/>
          <p:nvPr/>
        </p:nvSpPr>
        <p:spPr>
          <a:xfrm>
            <a:off x="1131046" y="1212194"/>
            <a:ext cx="9753600" cy="4857000"/>
          </a:xfrm>
          <a:prstGeom prst="rect">
            <a:avLst/>
          </a:prstGeom>
          <a:noFill/>
          <a:ln>
            <a:noFill/>
          </a:ln>
        </p:spPr>
        <p:txBody>
          <a:bodyPr spcFirstLastPara="1" wrap="square" lIns="0" tIns="12050" rIns="0" bIns="0" anchor="t" anchorCtr="0">
            <a:spAutoFit/>
          </a:bodyPr>
          <a:lstStyle/>
          <a:p>
            <a:pPr marL="388620" marR="0" lvl="0" indent="-375920" algn="l" rtl="0">
              <a:lnSpc>
                <a:spcPct val="100000"/>
              </a:lnSpc>
              <a:spcBef>
                <a:spcPts val="0"/>
              </a:spcBef>
              <a:spcAft>
                <a:spcPts val="0"/>
              </a:spcAft>
              <a:buClr>
                <a:srgbClr val="003888"/>
              </a:buClr>
              <a:buSzPts val="2300"/>
              <a:buFont typeface="Arial"/>
              <a:buChar char="•"/>
            </a:pPr>
            <a:r>
              <a:rPr lang="en-US" sz="2200" b="0" i="0" u="none" strike="noStrike" cap="none">
                <a:solidFill>
                  <a:srgbClr val="003888"/>
                </a:solidFill>
                <a:latin typeface="Arial"/>
                <a:ea typeface="Arial"/>
                <a:cs typeface="Arial"/>
                <a:sym typeface="Arial"/>
              </a:rPr>
              <a:t>Objective</a:t>
            </a:r>
            <a:endParaRPr sz="2200" b="0" i="0" u="none" strike="noStrike" cap="none">
              <a:solidFill>
                <a:srgbClr val="000000"/>
              </a:solidFill>
              <a:latin typeface="Arial"/>
              <a:ea typeface="Arial"/>
              <a:cs typeface="Arial"/>
              <a:sym typeface="Arial"/>
            </a:endParaRPr>
          </a:p>
          <a:p>
            <a:pPr marL="845819" marR="0" lvl="1" indent="-375920" algn="l" rtl="0">
              <a:lnSpc>
                <a:spcPct val="100000"/>
              </a:lnSpc>
              <a:spcBef>
                <a:spcPts val="645"/>
              </a:spcBef>
              <a:spcAft>
                <a:spcPts val="0"/>
              </a:spcAft>
              <a:buClr>
                <a:srgbClr val="0066CC"/>
              </a:buClr>
              <a:buSzPts val="2350"/>
              <a:buFont typeface="Arial"/>
              <a:buChar char="•"/>
            </a:pPr>
            <a:r>
              <a:rPr lang="en-US" sz="1700" b="0" i="0" u="none" strike="noStrike" cap="none">
                <a:solidFill>
                  <a:srgbClr val="0066CC"/>
                </a:solidFill>
                <a:latin typeface="Arial"/>
                <a:ea typeface="Arial"/>
                <a:cs typeface="Arial"/>
                <a:sym typeface="Arial"/>
              </a:rPr>
              <a:t>Help hospitals identify unusual Rate Center Charges</a:t>
            </a:r>
            <a:endParaRPr sz="1700" b="0" i="0" u="none" strike="noStrike" cap="none">
              <a:solidFill>
                <a:srgbClr val="000000"/>
              </a:solidFill>
              <a:latin typeface="Arial"/>
              <a:ea typeface="Arial"/>
              <a:cs typeface="Arial"/>
              <a:sym typeface="Arial"/>
            </a:endParaRPr>
          </a:p>
          <a:p>
            <a:pPr marL="845819" marR="0" lvl="1" indent="-351790" algn="l" rtl="0">
              <a:lnSpc>
                <a:spcPct val="100000"/>
              </a:lnSpc>
              <a:spcBef>
                <a:spcPts val="575"/>
              </a:spcBef>
              <a:spcAft>
                <a:spcPts val="0"/>
              </a:spcAft>
              <a:buClr>
                <a:srgbClr val="0066CC"/>
              </a:buClr>
              <a:buSzPts val="2000"/>
              <a:buFont typeface="Arial"/>
              <a:buChar char="•"/>
            </a:pPr>
            <a:r>
              <a:rPr lang="en-US" sz="1700" b="0" i="0" u="none" strike="noStrike" cap="none">
                <a:solidFill>
                  <a:srgbClr val="0066CC"/>
                </a:solidFill>
                <a:latin typeface="Arial"/>
                <a:ea typeface="Arial"/>
                <a:cs typeface="Arial"/>
                <a:sym typeface="Arial"/>
              </a:rPr>
              <a:t>Enable timely resolution of potential issues during submission</a:t>
            </a:r>
            <a:endParaRPr sz="1700" b="0" i="0" u="none" strike="noStrike" cap="none">
              <a:solidFill>
                <a:srgbClr val="000000"/>
              </a:solidFill>
              <a:latin typeface="Arial"/>
              <a:ea typeface="Arial"/>
              <a:cs typeface="Arial"/>
              <a:sym typeface="Arial"/>
            </a:endParaRPr>
          </a:p>
          <a:p>
            <a:pPr marL="388620" marR="0" lvl="0" indent="-365760" algn="l" rtl="0">
              <a:lnSpc>
                <a:spcPct val="100000"/>
              </a:lnSpc>
              <a:spcBef>
                <a:spcPts val="1070"/>
              </a:spcBef>
              <a:spcAft>
                <a:spcPts val="0"/>
              </a:spcAft>
              <a:buClr>
                <a:srgbClr val="003888"/>
              </a:buClr>
              <a:buSzPts val="2150"/>
              <a:buFont typeface="Arial"/>
              <a:buChar char="•"/>
            </a:pPr>
            <a:r>
              <a:rPr lang="en-US" sz="2200" b="0" i="0" u="none" strike="noStrike" cap="none">
                <a:solidFill>
                  <a:srgbClr val="003888"/>
                </a:solidFill>
                <a:latin typeface="Arial"/>
                <a:ea typeface="Arial"/>
                <a:cs typeface="Arial"/>
                <a:sym typeface="Arial"/>
              </a:rPr>
              <a:t>Reason</a:t>
            </a:r>
            <a:endParaRPr sz="2200" b="0" i="0" u="none" strike="noStrike" cap="none">
              <a:solidFill>
                <a:srgbClr val="000000"/>
              </a:solidFill>
              <a:latin typeface="Arial"/>
              <a:ea typeface="Arial"/>
              <a:cs typeface="Arial"/>
              <a:sym typeface="Arial"/>
            </a:endParaRPr>
          </a:p>
          <a:p>
            <a:pPr marL="845819" marR="0" lvl="1" indent="-351790" algn="l" rtl="0">
              <a:lnSpc>
                <a:spcPct val="100000"/>
              </a:lnSpc>
              <a:spcBef>
                <a:spcPts val="1160"/>
              </a:spcBef>
              <a:spcAft>
                <a:spcPts val="0"/>
              </a:spcAft>
              <a:buClr>
                <a:srgbClr val="0066CC"/>
              </a:buClr>
              <a:buSzPts val="2000"/>
              <a:buFont typeface="Arial"/>
              <a:buChar char="•"/>
            </a:pPr>
            <a:r>
              <a:rPr lang="en-US" sz="1700" b="0" i="0" u="none" strike="noStrike" cap="none">
                <a:solidFill>
                  <a:srgbClr val="0066CC"/>
                </a:solidFill>
                <a:latin typeface="Arial"/>
                <a:ea typeface="Arial"/>
                <a:cs typeface="Arial"/>
                <a:sym typeface="Arial"/>
              </a:rPr>
              <a:t>Several instances of delayed identification of incorrect Rate Center Charges</a:t>
            </a:r>
            <a:endParaRPr sz="1700" b="0" i="0" u="none" strike="noStrike" cap="none">
              <a:solidFill>
                <a:srgbClr val="000000"/>
              </a:solidFill>
              <a:latin typeface="Arial"/>
              <a:ea typeface="Arial"/>
              <a:cs typeface="Arial"/>
              <a:sym typeface="Arial"/>
            </a:endParaRPr>
          </a:p>
          <a:p>
            <a:pPr marL="845819" marR="0" lvl="1" indent="-351790" algn="l" rtl="0">
              <a:lnSpc>
                <a:spcPct val="100000"/>
              </a:lnSpc>
              <a:spcBef>
                <a:spcPts val="1105"/>
              </a:spcBef>
              <a:spcAft>
                <a:spcPts val="0"/>
              </a:spcAft>
              <a:buClr>
                <a:srgbClr val="0066CC"/>
              </a:buClr>
              <a:buSzPts val="2000"/>
              <a:buFont typeface="Arial"/>
              <a:buChar char="•"/>
            </a:pPr>
            <a:r>
              <a:rPr lang="en-US" sz="1700" b="0" i="0" u="none" strike="noStrike" cap="none">
                <a:solidFill>
                  <a:srgbClr val="0066CC"/>
                </a:solidFill>
                <a:latin typeface="Arial"/>
                <a:ea typeface="Arial"/>
                <a:cs typeface="Arial"/>
                <a:sym typeface="Arial"/>
              </a:rPr>
              <a:t>Resulted in an expensive and undesired reopening of a closed quarter for resubmission</a:t>
            </a:r>
            <a:endParaRPr sz="1700" b="0" i="0" u="none" strike="noStrike" cap="none">
              <a:solidFill>
                <a:srgbClr val="000000"/>
              </a:solidFill>
              <a:latin typeface="Arial"/>
              <a:ea typeface="Arial"/>
              <a:cs typeface="Arial"/>
              <a:sym typeface="Arial"/>
            </a:endParaRPr>
          </a:p>
          <a:p>
            <a:pPr marL="388620" marR="0" lvl="0" indent="-375920" algn="l" rtl="0">
              <a:lnSpc>
                <a:spcPct val="100000"/>
              </a:lnSpc>
              <a:spcBef>
                <a:spcPts val="1050"/>
              </a:spcBef>
              <a:spcAft>
                <a:spcPts val="0"/>
              </a:spcAft>
              <a:buClr>
                <a:srgbClr val="003888"/>
              </a:buClr>
              <a:buSzPts val="2300"/>
              <a:buFont typeface="Arial"/>
              <a:buChar char="•"/>
            </a:pPr>
            <a:r>
              <a:rPr lang="en-US" sz="2200" b="0" i="0" u="none" strike="noStrike" cap="none">
                <a:solidFill>
                  <a:srgbClr val="003888"/>
                </a:solidFill>
                <a:latin typeface="Arial"/>
                <a:ea typeface="Arial"/>
                <a:cs typeface="Arial"/>
                <a:sym typeface="Arial"/>
              </a:rPr>
              <a:t>Timeline for implementation</a:t>
            </a:r>
            <a:endParaRPr sz="2200" b="0" i="0" u="none" strike="noStrike" cap="none">
              <a:solidFill>
                <a:srgbClr val="000000"/>
              </a:solidFill>
              <a:latin typeface="Arial"/>
              <a:ea typeface="Arial"/>
              <a:cs typeface="Arial"/>
              <a:sym typeface="Arial"/>
            </a:endParaRPr>
          </a:p>
          <a:p>
            <a:pPr marL="845819" marR="0" lvl="1" indent="-351790" algn="l" rtl="0">
              <a:lnSpc>
                <a:spcPct val="100000"/>
              </a:lnSpc>
              <a:spcBef>
                <a:spcPts val="1135"/>
              </a:spcBef>
              <a:spcAft>
                <a:spcPts val="0"/>
              </a:spcAft>
              <a:buClr>
                <a:srgbClr val="0066CC"/>
              </a:buClr>
              <a:buSzPts val="2000"/>
              <a:buFont typeface="Arial"/>
              <a:buChar char="•"/>
            </a:pPr>
            <a:r>
              <a:rPr lang="en-US" sz="1700" b="0" i="0" u="none" strike="noStrike" cap="none">
                <a:solidFill>
                  <a:srgbClr val="0066CC"/>
                </a:solidFill>
                <a:latin typeface="Arial"/>
                <a:ea typeface="Arial"/>
                <a:cs typeface="Arial"/>
                <a:sym typeface="Arial"/>
              </a:rPr>
              <a:t>FY25 Q1 Final (October 1, 2024) onward a monitoring tab has been added to the error report</a:t>
            </a:r>
            <a:endParaRPr sz="1700" b="0" i="0" u="none" strike="noStrike" cap="none">
              <a:solidFill>
                <a:srgbClr val="000000"/>
              </a:solidFill>
              <a:latin typeface="Arial"/>
              <a:ea typeface="Arial"/>
              <a:cs typeface="Arial"/>
              <a:sym typeface="Arial"/>
            </a:endParaRPr>
          </a:p>
          <a:p>
            <a:pPr marL="845819" marR="0" lvl="1" indent="-351790" algn="l" rtl="0">
              <a:lnSpc>
                <a:spcPct val="100000"/>
              </a:lnSpc>
              <a:spcBef>
                <a:spcPts val="1090"/>
              </a:spcBef>
              <a:spcAft>
                <a:spcPts val="0"/>
              </a:spcAft>
              <a:buClr>
                <a:srgbClr val="0066CC"/>
              </a:buClr>
              <a:buSzPts val="2000"/>
              <a:buFont typeface="Arial"/>
              <a:buChar char="•"/>
            </a:pPr>
            <a:r>
              <a:rPr lang="en-US" sz="1700" b="0" i="0" u="none" strike="noStrike" cap="none">
                <a:solidFill>
                  <a:srgbClr val="0066CC"/>
                </a:solidFill>
                <a:latin typeface="Arial"/>
                <a:ea typeface="Arial"/>
                <a:cs typeface="Arial"/>
                <a:sym typeface="Arial"/>
              </a:rPr>
              <a:t>Collect feedback via email in April 2025</a:t>
            </a:r>
            <a:endParaRPr sz="1700" b="0" i="0" u="none" strike="noStrike" cap="none">
              <a:solidFill>
                <a:srgbClr val="000000"/>
              </a:solidFill>
              <a:latin typeface="Arial"/>
              <a:ea typeface="Arial"/>
              <a:cs typeface="Arial"/>
              <a:sym typeface="Arial"/>
            </a:endParaRPr>
          </a:p>
          <a:p>
            <a:pPr marL="845819" marR="0" lvl="1" indent="-351790" algn="l" rtl="0">
              <a:lnSpc>
                <a:spcPct val="100000"/>
              </a:lnSpc>
              <a:spcBef>
                <a:spcPts val="1080"/>
              </a:spcBef>
              <a:spcAft>
                <a:spcPts val="0"/>
              </a:spcAft>
              <a:buClr>
                <a:srgbClr val="0066CC"/>
              </a:buClr>
              <a:buSzPts val="2000"/>
              <a:buFont typeface="Arial"/>
              <a:buChar char="•"/>
            </a:pPr>
            <a:r>
              <a:rPr lang="en-US" sz="1700" b="0" i="0" u="none" strike="noStrike" cap="none">
                <a:solidFill>
                  <a:srgbClr val="0066CC"/>
                </a:solidFill>
                <a:latin typeface="Arial"/>
                <a:ea typeface="Arial"/>
                <a:cs typeface="Arial"/>
                <a:sym typeface="Arial"/>
              </a:rPr>
              <a:t>FY25 Q4 refine identification of unusual Rate Center Charges</a:t>
            </a:r>
            <a:endParaRPr sz="1700" b="0" i="0" u="none" strike="noStrike" cap="none">
              <a:solidFill>
                <a:srgbClr val="000000"/>
              </a:solidFill>
              <a:latin typeface="Arial"/>
              <a:ea typeface="Arial"/>
              <a:cs typeface="Arial"/>
              <a:sym typeface="Arial"/>
            </a:endParaRPr>
          </a:p>
          <a:p>
            <a:pPr marL="845819" marR="0" lvl="1" indent="-351790" algn="l" rtl="0">
              <a:lnSpc>
                <a:spcPct val="100000"/>
              </a:lnSpc>
              <a:spcBef>
                <a:spcPts val="1080"/>
              </a:spcBef>
              <a:spcAft>
                <a:spcPts val="0"/>
              </a:spcAft>
              <a:buClr>
                <a:srgbClr val="0066CC"/>
              </a:buClr>
              <a:buSzPts val="2000"/>
              <a:buFont typeface="Arial"/>
              <a:buChar char="•"/>
            </a:pPr>
            <a:r>
              <a:rPr lang="en-US" sz="1700" b="0" i="0" u="none" strike="noStrike" cap="none">
                <a:solidFill>
                  <a:srgbClr val="0066CC"/>
                </a:solidFill>
                <a:latin typeface="Arial"/>
                <a:ea typeface="Arial"/>
                <a:cs typeface="Arial"/>
                <a:sym typeface="Arial"/>
              </a:rPr>
              <a:t>FY26 potential impact on error percentage</a:t>
            </a:r>
            <a:endParaRPr sz="1700" b="0" i="0" u="none" strike="noStrike" cap="none">
              <a:solidFill>
                <a:srgbClr val="000000"/>
              </a:solidFill>
              <a:latin typeface="Arial"/>
              <a:ea typeface="Arial"/>
              <a:cs typeface="Arial"/>
              <a:sym typeface="Arial"/>
            </a:endParaRPr>
          </a:p>
        </p:txBody>
      </p:sp>
      <p:sp>
        <p:nvSpPr>
          <p:cNvPr id="1366" name="Google Shape;1366;g3cea26be751_0_18"/>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76</a:t>
            </a:fld>
            <a:endParaRPr/>
          </a:p>
        </p:txBody>
      </p:sp>
      <p:sp>
        <p:nvSpPr>
          <p:cNvPr id="1367" name="Google Shape;1367;g3cea26be751_0_18"/>
          <p:cNvSpPr txBox="1">
            <a:spLocks noGrp="1"/>
          </p:cNvSpPr>
          <p:nvPr>
            <p:ph type="title"/>
          </p:nvPr>
        </p:nvSpPr>
        <p:spPr>
          <a:xfrm>
            <a:off x="852549" y="69580"/>
            <a:ext cx="10486800" cy="738600"/>
          </a:xfrm>
          <a:prstGeom prst="rect">
            <a:avLst/>
          </a:prstGeom>
          <a:noFill/>
          <a:ln>
            <a:noFill/>
          </a:ln>
        </p:spPr>
        <p:txBody>
          <a:bodyPr spcFirstLastPara="1" wrap="square" lIns="0" tIns="304525" rIns="0" bIns="0" anchor="t" anchorCtr="0">
            <a:spAutoFit/>
          </a:bodyPr>
          <a:lstStyle/>
          <a:p>
            <a:pPr marL="210184" lvl="0" indent="0" algn="l" rtl="0">
              <a:lnSpc>
                <a:spcPct val="100000"/>
              </a:lnSpc>
              <a:spcBef>
                <a:spcPts val="0"/>
              </a:spcBef>
              <a:spcAft>
                <a:spcPts val="0"/>
              </a:spcAft>
              <a:buSzPts val="1400"/>
              <a:buNone/>
            </a:pPr>
            <a:r>
              <a:rPr lang="en-US"/>
              <a:t>Rate Center Trend Monitoring Report</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371"/>
        <p:cNvGrpSpPr/>
        <p:nvPr/>
      </p:nvGrpSpPr>
      <p:grpSpPr>
        <a:xfrm>
          <a:off x="0" y="0"/>
          <a:ext cx="0" cy="0"/>
          <a:chOff x="0" y="0"/>
          <a:chExt cx="0" cy="0"/>
        </a:xfrm>
      </p:grpSpPr>
      <p:sp>
        <p:nvSpPr>
          <p:cNvPr id="1372" name="Google Shape;1372;p76"/>
          <p:cNvSpPr txBox="1"/>
          <p:nvPr/>
        </p:nvSpPr>
        <p:spPr>
          <a:xfrm>
            <a:off x="481448" y="1516860"/>
            <a:ext cx="4396740" cy="4251960"/>
          </a:xfrm>
          <a:prstGeom prst="rect">
            <a:avLst/>
          </a:prstGeom>
          <a:noFill/>
          <a:ln>
            <a:noFill/>
          </a:ln>
        </p:spPr>
        <p:txBody>
          <a:bodyPr spcFirstLastPara="1" wrap="square" lIns="0" tIns="88250" rIns="0" bIns="0" anchor="t" anchorCtr="0">
            <a:spAutoFit/>
          </a:bodyPr>
          <a:lstStyle/>
          <a:p>
            <a:pPr marL="352425" marR="0" lvl="0" indent="-339725" algn="l" rtl="0">
              <a:lnSpc>
                <a:spcPct val="100000"/>
              </a:lnSpc>
              <a:spcBef>
                <a:spcPts val="0"/>
              </a:spcBef>
              <a:spcAft>
                <a:spcPts val="0"/>
              </a:spcAft>
              <a:buClr>
                <a:srgbClr val="003888"/>
              </a:buClr>
              <a:buSzPts val="1800"/>
              <a:buFont typeface="Arial"/>
              <a:buChar char="•"/>
            </a:pPr>
            <a:r>
              <a:rPr lang="en-US" sz="2050" b="0" i="0" u="none" strike="noStrike" cap="none">
                <a:solidFill>
                  <a:srgbClr val="003888"/>
                </a:solidFill>
                <a:latin typeface="Arial"/>
                <a:ea typeface="Arial"/>
                <a:cs typeface="Arial"/>
                <a:sym typeface="Arial"/>
              </a:rPr>
              <a:t>Identify Significant Rate Center</a:t>
            </a:r>
            <a:endParaRPr sz="2050" b="0" i="0" u="none" strike="noStrike" cap="none">
              <a:solidFill>
                <a:srgbClr val="000000"/>
              </a:solidFill>
              <a:latin typeface="Arial"/>
              <a:ea typeface="Arial"/>
              <a:cs typeface="Arial"/>
              <a:sym typeface="Arial"/>
            </a:endParaRPr>
          </a:p>
          <a:p>
            <a:pPr marL="812165" marR="0" lvl="1" indent="-332105" algn="just" rtl="0">
              <a:lnSpc>
                <a:spcPct val="100000"/>
              </a:lnSpc>
              <a:spcBef>
                <a:spcPts val="450"/>
              </a:spcBef>
              <a:spcAft>
                <a:spcPts val="0"/>
              </a:spcAft>
              <a:buClr>
                <a:srgbClr val="0066CC"/>
              </a:buClr>
              <a:buSzPts val="1600"/>
              <a:buFont typeface="Arial"/>
              <a:buChar char="•"/>
            </a:pPr>
            <a:r>
              <a:rPr lang="en-US" sz="1600" b="0" i="0" u="none" strike="noStrike" cap="none">
                <a:solidFill>
                  <a:srgbClr val="0066CC"/>
                </a:solidFill>
                <a:latin typeface="Arial"/>
                <a:ea typeface="Arial"/>
                <a:cs typeface="Arial"/>
                <a:sym typeface="Arial"/>
              </a:rPr>
              <a:t>The lookback period is 24 months</a:t>
            </a:r>
            <a:endParaRPr sz="1600" b="0" i="0" u="none" strike="noStrike" cap="none">
              <a:solidFill>
                <a:srgbClr val="000000"/>
              </a:solidFill>
              <a:latin typeface="Arial"/>
              <a:ea typeface="Arial"/>
              <a:cs typeface="Arial"/>
              <a:sym typeface="Arial"/>
            </a:endParaRPr>
          </a:p>
          <a:p>
            <a:pPr marL="809625" marR="354965" lvl="1" indent="-329565" algn="l" rtl="0">
              <a:lnSpc>
                <a:spcPct val="114399"/>
              </a:lnSpc>
              <a:spcBef>
                <a:spcPts val="110"/>
              </a:spcBef>
              <a:spcAft>
                <a:spcPts val="0"/>
              </a:spcAft>
              <a:buClr>
                <a:srgbClr val="0066CC"/>
              </a:buClr>
              <a:buSzPts val="1600"/>
              <a:buFont typeface="Arial"/>
              <a:buChar char="•"/>
            </a:pPr>
            <a:r>
              <a:rPr lang="en-US" sz="1600" b="0" i="0" u="none" strike="noStrike" cap="none">
                <a:solidFill>
                  <a:srgbClr val="0066CC"/>
                </a:solidFill>
                <a:latin typeface="Arial"/>
                <a:ea typeface="Arial"/>
                <a:cs typeface="Arial"/>
                <a:sym typeface="Arial"/>
              </a:rPr>
              <a:t>&gt; 5% utilization for more than half of lookback period</a:t>
            </a:r>
            <a:endParaRPr sz="1600" b="0" i="0" u="none" strike="noStrike" cap="none">
              <a:solidFill>
                <a:srgbClr val="000000"/>
              </a:solidFill>
              <a:latin typeface="Arial"/>
              <a:ea typeface="Arial"/>
              <a:cs typeface="Arial"/>
              <a:sym typeface="Arial"/>
            </a:endParaRPr>
          </a:p>
          <a:p>
            <a:pPr marL="352425" marR="0" lvl="0" indent="-339725" algn="l" rtl="0">
              <a:lnSpc>
                <a:spcPct val="100000"/>
              </a:lnSpc>
              <a:spcBef>
                <a:spcPts val="409"/>
              </a:spcBef>
              <a:spcAft>
                <a:spcPts val="0"/>
              </a:spcAft>
              <a:buClr>
                <a:srgbClr val="003888"/>
              </a:buClr>
              <a:buSzPts val="1800"/>
              <a:buFont typeface="Arial"/>
              <a:buChar char="•"/>
            </a:pPr>
            <a:r>
              <a:rPr lang="en-US" sz="2050" b="0" i="0" u="none" strike="noStrike" cap="none">
                <a:solidFill>
                  <a:srgbClr val="003888"/>
                </a:solidFill>
                <a:latin typeface="Arial"/>
                <a:ea typeface="Arial"/>
                <a:cs typeface="Arial"/>
                <a:sym typeface="Arial"/>
              </a:rPr>
              <a:t>Outlier Identification</a:t>
            </a:r>
            <a:endParaRPr sz="2050" b="0" i="0" u="none" strike="noStrike" cap="none">
              <a:solidFill>
                <a:srgbClr val="000000"/>
              </a:solidFill>
              <a:latin typeface="Arial"/>
              <a:ea typeface="Arial"/>
              <a:cs typeface="Arial"/>
              <a:sym typeface="Arial"/>
            </a:endParaRPr>
          </a:p>
          <a:p>
            <a:pPr marL="812165" marR="0" lvl="1" indent="-332105" algn="just" rtl="0">
              <a:lnSpc>
                <a:spcPct val="100000"/>
              </a:lnSpc>
              <a:spcBef>
                <a:spcPts val="450"/>
              </a:spcBef>
              <a:spcAft>
                <a:spcPts val="0"/>
              </a:spcAft>
              <a:buClr>
                <a:srgbClr val="0066CC"/>
              </a:buClr>
              <a:buSzPts val="1600"/>
              <a:buFont typeface="Arial"/>
              <a:buChar char="•"/>
            </a:pPr>
            <a:r>
              <a:rPr lang="en-US" sz="1600" b="0" i="0" u="none" strike="noStrike" cap="none">
                <a:solidFill>
                  <a:srgbClr val="0066CC"/>
                </a:solidFill>
                <a:latin typeface="Arial"/>
                <a:ea typeface="Arial"/>
                <a:cs typeface="Arial"/>
                <a:sym typeface="Arial"/>
              </a:rPr>
              <a:t>Total Visit and Charges</a:t>
            </a:r>
            <a:endParaRPr sz="1600" b="0" i="0" u="none" strike="noStrike" cap="none">
              <a:solidFill>
                <a:srgbClr val="000000"/>
              </a:solidFill>
              <a:latin typeface="Arial"/>
              <a:ea typeface="Arial"/>
              <a:cs typeface="Arial"/>
              <a:sym typeface="Arial"/>
            </a:endParaRPr>
          </a:p>
          <a:p>
            <a:pPr marL="1266825" marR="122554" lvl="2" indent="-329564" algn="just" rtl="0">
              <a:lnSpc>
                <a:spcPct val="114700"/>
              </a:lnSpc>
              <a:spcBef>
                <a:spcPts val="105"/>
              </a:spcBef>
              <a:spcAft>
                <a:spcPts val="0"/>
              </a:spcAft>
              <a:buClr>
                <a:srgbClr val="0066CC"/>
              </a:buClr>
              <a:buSzPts val="1600"/>
              <a:buFont typeface="Arial"/>
              <a:buChar char="•"/>
            </a:pPr>
            <a:r>
              <a:rPr lang="en-US" sz="1600" b="0" i="0" u="none" strike="noStrike" cap="none">
                <a:solidFill>
                  <a:srgbClr val="0066CC"/>
                </a:solidFill>
                <a:latin typeface="Arial"/>
                <a:ea typeface="Arial"/>
                <a:cs typeface="Arial"/>
                <a:sym typeface="Arial"/>
              </a:rPr>
              <a:t>	Current submission is outside +/- difference between 90th and 10th percentile</a:t>
            </a:r>
            <a:endParaRPr sz="1600" b="0" i="0" u="none" strike="noStrike" cap="none">
              <a:solidFill>
                <a:srgbClr val="000000"/>
              </a:solidFill>
              <a:latin typeface="Arial"/>
              <a:ea typeface="Arial"/>
              <a:cs typeface="Arial"/>
              <a:sym typeface="Arial"/>
            </a:endParaRPr>
          </a:p>
          <a:p>
            <a:pPr marL="812165" marR="0" lvl="1" indent="-332105" algn="just" rtl="0">
              <a:lnSpc>
                <a:spcPct val="100000"/>
              </a:lnSpc>
              <a:spcBef>
                <a:spcPts val="370"/>
              </a:spcBef>
              <a:spcAft>
                <a:spcPts val="0"/>
              </a:spcAft>
              <a:buClr>
                <a:srgbClr val="0066CC"/>
              </a:buClr>
              <a:buSzPts val="1600"/>
              <a:buFont typeface="Arial"/>
              <a:buChar char="•"/>
            </a:pPr>
            <a:r>
              <a:rPr lang="en-US" sz="1600" b="0" i="0" u="none" strike="noStrike" cap="none">
                <a:solidFill>
                  <a:srgbClr val="0066CC"/>
                </a:solidFill>
                <a:latin typeface="Arial"/>
                <a:ea typeface="Arial"/>
                <a:cs typeface="Arial"/>
                <a:sym typeface="Arial"/>
              </a:rPr>
              <a:t>Rate Center Charges</a:t>
            </a:r>
            <a:endParaRPr sz="1600" b="0" i="0" u="none" strike="noStrike" cap="none">
              <a:solidFill>
                <a:srgbClr val="000000"/>
              </a:solidFill>
              <a:latin typeface="Arial"/>
              <a:ea typeface="Arial"/>
              <a:cs typeface="Arial"/>
              <a:sym typeface="Arial"/>
            </a:endParaRPr>
          </a:p>
          <a:p>
            <a:pPr marL="1266825" marR="5080" lvl="2" indent="-329564" algn="just" rtl="0">
              <a:lnSpc>
                <a:spcPct val="114999"/>
              </a:lnSpc>
              <a:spcBef>
                <a:spcPts val="100"/>
              </a:spcBef>
              <a:spcAft>
                <a:spcPts val="0"/>
              </a:spcAft>
              <a:buClr>
                <a:srgbClr val="0066CC"/>
              </a:buClr>
              <a:buSzPts val="1600"/>
              <a:buFont typeface="Arial"/>
              <a:buChar char="•"/>
            </a:pPr>
            <a:r>
              <a:rPr lang="en-US" sz="1600" b="0" i="0" u="none" strike="noStrike" cap="none">
                <a:solidFill>
                  <a:srgbClr val="0066CC"/>
                </a:solidFill>
                <a:latin typeface="Arial"/>
                <a:ea typeface="Arial"/>
                <a:cs typeface="Arial"/>
                <a:sym typeface="Arial"/>
              </a:rPr>
              <a:t>	Current submission is outside +/- 3 IQR</a:t>
            </a:r>
            <a:endParaRPr sz="1600" b="0" i="0" u="none" strike="noStrike" cap="none">
              <a:solidFill>
                <a:srgbClr val="000000"/>
              </a:solidFill>
              <a:latin typeface="Arial"/>
              <a:ea typeface="Arial"/>
              <a:cs typeface="Arial"/>
              <a:sym typeface="Arial"/>
            </a:endParaRPr>
          </a:p>
          <a:p>
            <a:pPr marL="352425" marR="0" lvl="0" indent="-329565" algn="l" rtl="0">
              <a:lnSpc>
                <a:spcPct val="100000"/>
              </a:lnSpc>
              <a:spcBef>
                <a:spcPts val="370"/>
              </a:spcBef>
              <a:spcAft>
                <a:spcPts val="0"/>
              </a:spcAft>
              <a:buClr>
                <a:srgbClr val="003888"/>
              </a:buClr>
              <a:buSzPts val="1600"/>
              <a:buFont typeface="Arial"/>
              <a:buChar char="•"/>
            </a:pPr>
            <a:r>
              <a:rPr lang="en-US" sz="1600" b="0" i="0" u="none" strike="noStrike" cap="none">
                <a:solidFill>
                  <a:srgbClr val="003888"/>
                </a:solidFill>
                <a:latin typeface="Arial"/>
                <a:ea typeface="Arial"/>
                <a:cs typeface="Arial"/>
                <a:sym typeface="Arial"/>
              </a:rPr>
              <a:t>Hospitals to review Outliers in</a:t>
            </a:r>
            <a:endParaRPr sz="1600" b="0" i="0" u="none" strike="noStrike" cap="none">
              <a:solidFill>
                <a:srgbClr val="000000"/>
              </a:solidFill>
              <a:latin typeface="Arial"/>
              <a:ea typeface="Arial"/>
              <a:cs typeface="Arial"/>
              <a:sym typeface="Arial"/>
            </a:endParaRPr>
          </a:p>
          <a:p>
            <a:pPr marL="812165" marR="0" lvl="1" indent="-332105" algn="just" rtl="0">
              <a:lnSpc>
                <a:spcPct val="100000"/>
              </a:lnSpc>
              <a:spcBef>
                <a:spcPts val="385"/>
              </a:spcBef>
              <a:spcAft>
                <a:spcPts val="0"/>
              </a:spcAft>
              <a:buClr>
                <a:srgbClr val="0066CC"/>
              </a:buClr>
              <a:buSzPts val="1600"/>
              <a:buFont typeface="Arial"/>
              <a:buChar char="•"/>
            </a:pPr>
            <a:r>
              <a:rPr lang="en-US" sz="1600" b="0" i="0" u="none" strike="noStrike" cap="none">
                <a:solidFill>
                  <a:srgbClr val="0066CC"/>
                </a:solidFill>
                <a:latin typeface="Arial"/>
                <a:ea typeface="Arial"/>
                <a:cs typeface="Arial"/>
                <a:sym typeface="Arial"/>
              </a:rPr>
              <a:t>Current reported month</a:t>
            </a:r>
            <a:endParaRPr sz="1600" b="0" i="0" u="none" strike="noStrike" cap="none">
              <a:solidFill>
                <a:srgbClr val="000000"/>
              </a:solidFill>
              <a:latin typeface="Arial"/>
              <a:ea typeface="Arial"/>
              <a:cs typeface="Arial"/>
              <a:sym typeface="Arial"/>
            </a:endParaRPr>
          </a:p>
        </p:txBody>
      </p:sp>
      <p:sp>
        <p:nvSpPr>
          <p:cNvPr id="1373" name="Google Shape;1373;p76"/>
          <p:cNvSpPr txBox="1">
            <a:spLocks noGrp="1"/>
          </p:cNvSpPr>
          <p:nvPr>
            <p:ph type="title"/>
          </p:nvPr>
        </p:nvSpPr>
        <p:spPr>
          <a:xfrm>
            <a:off x="852549" y="69580"/>
            <a:ext cx="10486900" cy="818515"/>
          </a:xfrm>
          <a:prstGeom prst="rect">
            <a:avLst/>
          </a:prstGeom>
          <a:noFill/>
          <a:ln>
            <a:noFill/>
          </a:ln>
        </p:spPr>
        <p:txBody>
          <a:bodyPr spcFirstLastPara="1" wrap="square" lIns="0" tIns="304525" rIns="0" bIns="0" anchor="t" anchorCtr="0">
            <a:spAutoFit/>
          </a:bodyPr>
          <a:lstStyle/>
          <a:p>
            <a:pPr marL="210184" lvl="0" indent="0" algn="l" rtl="0">
              <a:lnSpc>
                <a:spcPct val="100000"/>
              </a:lnSpc>
              <a:spcBef>
                <a:spcPts val="0"/>
              </a:spcBef>
              <a:spcAft>
                <a:spcPts val="0"/>
              </a:spcAft>
              <a:buSzPts val="1400"/>
              <a:buNone/>
            </a:pPr>
            <a:r>
              <a:rPr lang="en-US"/>
              <a:t>Total Charges &amp; Rate Center Charges Outlier Identification</a:t>
            </a:r>
            <a:endParaRPr/>
          </a:p>
        </p:txBody>
      </p:sp>
      <p:pic>
        <p:nvPicPr>
          <p:cNvPr id="1374" name="Google Shape;1374;p76"/>
          <p:cNvPicPr preferRelativeResize="0"/>
          <p:nvPr/>
        </p:nvPicPr>
        <p:blipFill rotWithShape="1">
          <a:blip r:embed="rId3">
            <a:alphaModFix/>
          </a:blip>
          <a:srcRect/>
          <a:stretch/>
        </p:blipFill>
        <p:spPr>
          <a:xfrm>
            <a:off x="5256377" y="1523352"/>
            <a:ext cx="6763797" cy="4056837"/>
          </a:xfrm>
          <a:prstGeom prst="rect">
            <a:avLst/>
          </a:prstGeom>
          <a:noFill/>
          <a:ln>
            <a:noFill/>
          </a:ln>
        </p:spPr>
      </p:pic>
      <p:sp>
        <p:nvSpPr>
          <p:cNvPr id="1375" name="Google Shape;1375;p76"/>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77</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379"/>
        <p:cNvGrpSpPr/>
        <p:nvPr/>
      </p:nvGrpSpPr>
      <p:grpSpPr>
        <a:xfrm>
          <a:off x="0" y="0"/>
          <a:ext cx="0" cy="0"/>
          <a:chOff x="0" y="0"/>
          <a:chExt cx="0" cy="0"/>
        </a:xfrm>
      </p:grpSpPr>
      <p:sp>
        <p:nvSpPr>
          <p:cNvPr id="1380" name="Google Shape;1380;p77"/>
          <p:cNvSpPr txBox="1"/>
          <p:nvPr/>
        </p:nvSpPr>
        <p:spPr>
          <a:xfrm>
            <a:off x="1152960" y="938524"/>
            <a:ext cx="10208895" cy="2837815"/>
          </a:xfrm>
          <a:prstGeom prst="rect">
            <a:avLst/>
          </a:prstGeom>
          <a:noFill/>
          <a:ln>
            <a:noFill/>
          </a:ln>
        </p:spPr>
        <p:txBody>
          <a:bodyPr spcFirstLastPara="1" wrap="square" lIns="0" tIns="191125" rIns="0" bIns="0" anchor="t" anchorCtr="0">
            <a:spAutoFit/>
          </a:bodyPr>
          <a:lstStyle/>
          <a:p>
            <a:pPr marL="367665" marR="0" lvl="0" indent="-354965" algn="l" rtl="0">
              <a:lnSpc>
                <a:spcPct val="100000"/>
              </a:lnSpc>
              <a:spcBef>
                <a:spcPts val="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A new tab “Rate Center Summary” is added to the error report</a:t>
            </a:r>
            <a:endParaRPr sz="2400" b="0" i="0" u="none" strike="noStrike" cap="none">
              <a:solidFill>
                <a:srgbClr val="000000"/>
              </a:solidFill>
              <a:latin typeface="Arial"/>
              <a:ea typeface="Arial"/>
              <a:cs typeface="Arial"/>
              <a:sym typeface="Arial"/>
            </a:endParaRPr>
          </a:p>
          <a:p>
            <a:pPr marL="824864" marR="425450" lvl="1" indent="-355600" algn="l" rtl="0">
              <a:lnSpc>
                <a:spcPct val="113900"/>
              </a:lnSpc>
              <a:spcBef>
                <a:spcPts val="1080"/>
              </a:spcBef>
              <a:spcAft>
                <a:spcPts val="0"/>
              </a:spcAft>
              <a:buClr>
                <a:srgbClr val="0066CC"/>
              </a:buClr>
              <a:buSzPts val="2000"/>
              <a:buFont typeface="Arial"/>
              <a:buChar char="•"/>
            </a:pPr>
            <a:r>
              <a:rPr lang="en-US" sz="1800" b="0" i="0" u="none" strike="noStrike" cap="none">
                <a:solidFill>
                  <a:srgbClr val="0066CC"/>
                </a:solidFill>
                <a:latin typeface="Arial"/>
                <a:ea typeface="Arial"/>
                <a:cs typeface="Arial"/>
                <a:sym typeface="Arial"/>
              </a:rPr>
              <a:t>Total visit count, total charges, total units, and all reported Rate center charges and units from the current and past 24 months are available for review</a:t>
            </a:r>
            <a:endParaRPr sz="1800" b="0" i="0" u="none" strike="noStrike" cap="none">
              <a:solidFill>
                <a:srgbClr val="000000"/>
              </a:solidFill>
              <a:latin typeface="Arial"/>
              <a:ea typeface="Arial"/>
              <a:cs typeface="Arial"/>
              <a:sym typeface="Arial"/>
            </a:endParaRPr>
          </a:p>
          <a:p>
            <a:pPr marL="824864" marR="0" lvl="1" indent="-354964" algn="l" rtl="0">
              <a:lnSpc>
                <a:spcPct val="100000"/>
              </a:lnSpc>
              <a:spcBef>
                <a:spcPts val="1310"/>
              </a:spcBef>
              <a:spcAft>
                <a:spcPts val="0"/>
              </a:spcAft>
              <a:buClr>
                <a:srgbClr val="0066CC"/>
              </a:buClr>
              <a:buSzPts val="2000"/>
              <a:buFont typeface="Arial"/>
              <a:buChar char="•"/>
            </a:pPr>
            <a:r>
              <a:rPr lang="en-US" sz="1800" b="0" i="0" u="none" strike="noStrike" cap="none">
                <a:solidFill>
                  <a:srgbClr val="0066CC"/>
                </a:solidFill>
                <a:latin typeface="Arial"/>
                <a:ea typeface="Arial"/>
                <a:cs typeface="Arial"/>
                <a:sym typeface="Arial"/>
              </a:rPr>
              <a:t>Outliers are flagged for the months reported in the file only</a:t>
            </a:r>
            <a:endParaRPr sz="1800" b="0" i="0" u="none" strike="noStrike" cap="none">
              <a:solidFill>
                <a:srgbClr val="000000"/>
              </a:solidFill>
              <a:latin typeface="Arial"/>
              <a:ea typeface="Arial"/>
              <a:cs typeface="Arial"/>
              <a:sym typeface="Arial"/>
            </a:endParaRPr>
          </a:p>
          <a:p>
            <a:pPr marL="824864" marR="5080" lvl="1" indent="-355600" algn="l" rtl="0">
              <a:lnSpc>
                <a:spcPct val="114199"/>
              </a:lnSpc>
              <a:spcBef>
                <a:spcPts val="990"/>
              </a:spcBef>
              <a:spcAft>
                <a:spcPts val="0"/>
              </a:spcAft>
              <a:buClr>
                <a:srgbClr val="0066CC"/>
              </a:buClr>
              <a:buSzPts val="2000"/>
              <a:buFont typeface="Arial"/>
              <a:buChar char="•"/>
            </a:pPr>
            <a:r>
              <a:rPr lang="en-US" sz="1800" b="0" i="0" u="none" strike="noStrike" cap="none">
                <a:solidFill>
                  <a:srgbClr val="0066CC"/>
                </a:solidFill>
                <a:latin typeface="Arial"/>
                <a:ea typeface="Arial"/>
                <a:cs typeface="Arial"/>
                <a:sym typeface="Arial"/>
              </a:rPr>
              <a:t>The outlier is determined by using the percent of charges or unit. The exception to this rule is if the hospital has at least one rate center that is &gt;65% of total charges, the outlier is determined by using the value of reported charges or units.</a:t>
            </a:r>
            <a:endParaRPr sz="1800" b="0" i="0" u="none" strike="noStrike" cap="none">
              <a:solidFill>
                <a:srgbClr val="000000"/>
              </a:solidFill>
              <a:latin typeface="Arial"/>
              <a:ea typeface="Arial"/>
              <a:cs typeface="Arial"/>
              <a:sym typeface="Arial"/>
            </a:endParaRPr>
          </a:p>
        </p:txBody>
      </p:sp>
      <p:sp>
        <p:nvSpPr>
          <p:cNvPr id="1381" name="Google Shape;1381;p77"/>
          <p:cNvSpPr txBox="1">
            <a:spLocks noGrp="1"/>
          </p:cNvSpPr>
          <p:nvPr>
            <p:ph type="title"/>
          </p:nvPr>
        </p:nvSpPr>
        <p:spPr>
          <a:xfrm>
            <a:off x="852549" y="69580"/>
            <a:ext cx="10486900" cy="818515"/>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Monitoring Report Samples</a:t>
            </a:r>
            <a:endParaRPr/>
          </a:p>
        </p:txBody>
      </p:sp>
      <p:pic>
        <p:nvPicPr>
          <p:cNvPr id="1382" name="Google Shape;1382;p77"/>
          <p:cNvPicPr preferRelativeResize="0"/>
          <p:nvPr/>
        </p:nvPicPr>
        <p:blipFill rotWithShape="1">
          <a:blip r:embed="rId3">
            <a:alphaModFix/>
          </a:blip>
          <a:srcRect/>
          <a:stretch/>
        </p:blipFill>
        <p:spPr>
          <a:xfrm>
            <a:off x="767325" y="3779748"/>
            <a:ext cx="10925175" cy="2266950"/>
          </a:xfrm>
          <a:prstGeom prst="rect">
            <a:avLst/>
          </a:prstGeom>
          <a:noFill/>
          <a:ln>
            <a:noFill/>
          </a:ln>
        </p:spPr>
      </p:pic>
      <p:sp>
        <p:nvSpPr>
          <p:cNvPr id="1383" name="Google Shape;1383;p77"/>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78</a:t>
            </a:fld>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sp>
        <p:nvSpPr>
          <p:cNvPr id="1388" name="Google Shape;1388;p78"/>
          <p:cNvSpPr txBox="1">
            <a:spLocks noGrp="1"/>
          </p:cNvSpPr>
          <p:nvPr>
            <p:ph type="title"/>
          </p:nvPr>
        </p:nvSpPr>
        <p:spPr>
          <a:xfrm>
            <a:off x="4950023" y="2619550"/>
            <a:ext cx="6615900" cy="5061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2"/>
                  </a:ext>
                </a:extLst>
              </a:rPr>
              <a:t>Appendix 12: UCC Reporting</a:t>
            </a:r>
            <a:endParaRPr sz="3200"/>
          </a:p>
        </p:txBody>
      </p:sp>
      <p:sp>
        <p:nvSpPr>
          <p:cNvPr id="1389" name="Google Shape;1389;p78"/>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79</a:t>
            </a:fld>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393"/>
        <p:cNvGrpSpPr/>
        <p:nvPr/>
      </p:nvGrpSpPr>
      <p:grpSpPr>
        <a:xfrm>
          <a:off x="0" y="0"/>
          <a:ext cx="0" cy="0"/>
          <a:chOff x="0" y="0"/>
          <a:chExt cx="0" cy="0"/>
        </a:xfrm>
      </p:grpSpPr>
      <p:sp>
        <p:nvSpPr>
          <p:cNvPr id="1394" name="Google Shape;1394;p79"/>
          <p:cNvSpPr txBox="1"/>
          <p:nvPr/>
        </p:nvSpPr>
        <p:spPr>
          <a:xfrm>
            <a:off x="1116382" y="1119851"/>
            <a:ext cx="8229000" cy="1108800"/>
          </a:xfrm>
          <a:prstGeom prst="rect">
            <a:avLst/>
          </a:prstGeom>
          <a:noFill/>
          <a:ln>
            <a:noFill/>
          </a:ln>
        </p:spPr>
        <p:txBody>
          <a:bodyPr spcFirstLastPara="1" wrap="square" lIns="0" tIns="189225" rIns="0" bIns="0" anchor="t" anchorCtr="0">
            <a:spAutoFit/>
          </a:bodyPr>
          <a:lstStyle/>
          <a:p>
            <a:pPr marL="403860" marR="0" lvl="0" indent="-391160" algn="l" rtl="0">
              <a:lnSpc>
                <a:spcPct val="100000"/>
              </a:lnSpc>
              <a:spcBef>
                <a:spcPts val="0"/>
              </a:spcBef>
              <a:spcAft>
                <a:spcPts val="0"/>
              </a:spcAft>
              <a:buClr>
                <a:srgbClr val="003888"/>
              </a:buClr>
              <a:buSzPts val="2400"/>
              <a:buFont typeface="Arial"/>
              <a:buChar char="•"/>
            </a:pPr>
            <a:r>
              <a:rPr lang="en-US" sz="2400" b="0" i="0" u="none" strike="noStrike" cap="none">
                <a:solidFill>
                  <a:srgbClr val="003888"/>
                </a:solidFill>
                <a:latin typeface="Arial"/>
                <a:ea typeface="Arial"/>
                <a:cs typeface="Arial"/>
                <a:sym typeface="Arial"/>
              </a:rPr>
              <a:t>FY26Q</a:t>
            </a:r>
            <a:r>
              <a:rPr lang="en-US" sz="2400">
                <a:solidFill>
                  <a:srgbClr val="003888"/>
                </a:solidFill>
              </a:rPr>
              <a:t>4</a:t>
            </a:r>
            <a:r>
              <a:rPr lang="en-US" sz="2400" b="0" i="0" u="none" strike="noStrike" cap="none">
                <a:solidFill>
                  <a:srgbClr val="003888"/>
                </a:solidFill>
                <a:latin typeface="Arial"/>
                <a:ea typeface="Arial"/>
                <a:cs typeface="Arial"/>
                <a:sym typeface="Arial"/>
              </a:rPr>
              <a:t> Data Submission: 55 reports received, </a:t>
            </a:r>
            <a:r>
              <a:rPr lang="en-US" sz="2400">
                <a:solidFill>
                  <a:srgbClr val="003888"/>
                </a:solidFill>
              </a:rPr>
              <a:t>1</a:t>
            </a:r>
            <a:r>
              <a:rPr lang="en-US" sz="2400" b="0" i="0" u="none" strike="noStrike" cap="none">
                <a:solidFill>
                  <a:srgbClr val="003888"/>
                </a:solidFill>
                <a:latin typeface="Arial"/>
                <a:ea typeface="Arial"/>
                <a:cs typeface="Arial"/>
                <a:sym typeface="Arial"/>
              </a:rPr>
              <a:t> pending</a:t>
            </a:r>
            <a:endParaRPr sz="2400" b="0" i="0" u="none" strike="noStrike" cap="none">
              <a:solidFill>
                <a:srgbClr val="000000"/>
              </a:solidFill>
              <a:latin typeface="Arial"/>
              <a:ea typeface="Arial"/>
              <a:cs typeface="Arial"/>
              <a:sym typeface="Arial"/>
            </a:endParaRPr>
          </a:p>
          <a:p>
            <a:pPr marL="403860" marR="0" lvl="0" indent="-391160" algn="l" rtl="0">
              <a:lnSpc>
                <a:spcPct val="100000"/>
              </a:lnSpc>
              <a:spcBef>
                <a:spcPts val="1395"/>
              </a:spcBef>
              <a:spcAft>
                <a:spcPts val="0"/>
              </a:spcAft>
              <a:buClr>
                <a:srgbClr val="003888"/>
              </a:buClr>
              <a:buSzPts val="2400"/>
              <a:buFont typeface="Arial"/>
              <a:buChar char="•"/>
            </a:pPr>
            <a:r>
              <a:rPr lang="en-US" sz="2400" b="0" i="0" u="none" strike="noStrike" cap="none">
                <a:solidFill>
                  <a:srgbClr val="003888"/>
                </a:solidFill>
                <a:latin typeface="Arial"/>
                <a:ea typeface="Arial"/>
                <a:cs typeface="Arial"/>
                <a:sym typeface="Arial"/>
              </a:rPr>
              <a:t>FY2</a:t>
            </a:r>
            <a:r>
              <a:rPr lang="en-US" sz="2400">
                <a:solidFill>
                  <a:srgbClr val="003888"/>
                </a:solidFill>
              </a:rPr>
              <a:t>7</a:t>
            </a:r>
            <a:r>
              <a:rPr lang="en-US" sz="2400" b="0" i="0" u="none" strike="noStrike" cap="none">
                <a:solidFill>
                  <a:srgbClr val="003888"/>
                </a:solidFill>
                <a:latin typeface="Arial"/>
                <a:ea typeface="Arial"/>
                <a:cs typeface="Arial"/>
                <a:sym typeface="Arial"/>
              </a:rPr>
              <a:t>Q</a:t>
            </a:r>
            <a:r>
              <a:rPr lang="en-US" sz="2400">
                <a:solidFill>
                  <a:srgbClr val="003888"/>
                </a:solidFill>
              </a:rPr>
              <a:t>1</a:t>
            </a:r>
            <a:r>
              <a:rPr lang="en-US" sz="2400" b="0" i="0" u="none" strike="noStrike" cap="none">
                <a:solidFill>
                  <a:srgbClr val="003888"/>
                </a:solidFill>
                <a:latin typeface="Arial"/>
                <a:ea typeface="Arial"/>
                <a:cs typeface="Arial"/>
                <a:sym typeface="Arial"/>
              </a:rPr>
              <a:t> Data Submission: </a:t>
            </a:r>
            <a:r>
              <a:rPr lang="en-US" sz="2400" b="1" i="0" u="none" strike="noStrike" cap="none">
                <a:solidFill>
                  <a:srgbClr val="003888"/>
                </a:solidFill>
                <a:latin typeface="Arial"/>
                <a:ea typeface="Arial"/>
                <a:cs typeface="Arial"/>
                <a:sym typeface="Arial"/>
              </a:rPr>
              <a:t>Oct 15 – Nov 30, 2026</a:t>
            </a:r>
            <a:endParaRPr sz="2400" b="0" i="0" u="none" strike="noStrike" cap="none">
              <a:solidFill>
                <a:srgbClr val="000000"/>
              </a:solidFill>
              <a:latin typeface="Arial"/>
              <a:ea typeface="Arial"/>
              <a:cs typeface="Arial"/>
              <a:sym typeface="Arial"/>
            </a:endParaRPr>
          </a:p>
        </p:txBody>
      </p:sp>
      <p:sp>
        <p:nvSpPr>
          <p:cNvPr id="1395" name="Google Shape;1395;p79"/>
          <p:cNvSpPr txBox="1">
            <a:spLocks noGrp="1"/>
          </p:cNvSpPr>
          <p:nvPr>
            <p:ph type="title"/>
          </p:nvPr>
        </p:nvSpPr>
        <p:spPr>
          <a:xfrm>
            <a:off x="852549" y="69580"/>
            <a:ext cx="10486900" cy="818515"/>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UCC Data Collection and Processing</a:t>
            </a:r>
            <a:endParaRPr/>
          </a:p>
        </p:txBody>
      </p:sp>
      <p:sp>
        <p:nvSpPr>
          <p:cNvPr id="1396" name="Google Shape;1396;p79"/>
          <p:cNvSpPr txBox="1"/>
          <p:nvPr/>
        </p:nvSpPr>
        <p:spPr>
          <a:xfrm>
            <a:off x="570218" y="3104289"/>
            <a:ext cx="2272800" cy="1766100"/>
          </a:xfrm>
          <a:prstGeom prst="rect">
            <a:avLst/>
          </a:prstGeom>
          <a:noFill/>
          <a:ln>
            <a:noFill/>
          </a:ln>
        </p:spPr>
        <p:txBody>
          <a:bodyPr spcFirstLastPara="1" wrap="square" lIns="0" tIns="12700" rIns="0" bIns="0" anchor="t" anchorCtr="0">
            <a:spAutoFit/>
          </a:bodyPr>
          <a:lstStyle/>
          <a:p>
            <a:pPr marL="12700" marR="5080" lvl="0" indent="0" algn="l" rtl="0">
              <a:lnSpc>
                <a:spcPct val="113999"/>
              </a:lnSpc>
              <a:spcBef>
                <a:spcPts val="0"/>
              </a:spcBef>
              <a:spcAft>
                <a:spcPts val="0"/>
              </a:spcAft>
              <a:buClr>
                <a:srgbClr val="000000"/>
              </a:buClr>
              <a:buSzPts val="1700"/>
              <a:buFont typeface="Arial"/>
              <a:buNone/>
            </a:pPr>
            <a:r>
              <a:rPr lang="en-US" sz="1700" b="0" i="0" u="none" strike="noStrike" cap="none">
                <a:solidFill>
                  <a:srgbClr val="003888"/>
                </a:solidFill>
                <a:latin typeface="Arial"/>
                <a:ea typeface="Arial"/>
                <a:cs typeface="Arial"/>
                <a:sym typeface="Arial"/>
              </a:rPr>
              <a:t>FY26 UCC report submission schedule is posted on the HSCRC </a:t>
            </a:r>
            <a:r>
              <a:rPr lang="en-US" sz="1700" b="0" i="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Financial Data</a:t>
            </a:r>
            <a:r>
              <a:rPr lang="en-US" sz="1700" b="0" i="0" u="none" strike="noStrike" cap="none">
                <a:solidFill>
                  <a:srgbClr val="528E08"/>
                </a:solidFill>
                <a:latin typeface="Arial"/>
                <a:ea typeface="Arial"/>
                <a:cs typeface="Arial"/>
                <a:sym typeface="Arial"/>
              </a:rPr>
              <a:t> </a:t>
            </a:r>
            <a:r>
              <a:rPr lang="en-US" sz="1700" b="0" i="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Submission Tools</a:t>
            </a:r>
            <a:r>
              <a:rPr lang="en-US" sz="1700" b="0" i="0" u="none" strike="noStrike" cap="none">
                <a:solidFill>
                  <a:srgbClr val="528E08"/>
                </a:solidFill>
                <a:latin typeface="Arial"/>
                <a:ea typeface="Arial"/>
                <a:cs typeface="Arial"/>
                <a:sym typeface="Arial"/>
              </a:rPr>
              <a:t> </a:t>
            </a:r>
            <a:r>
              <a:rPr lang="en-US" sz="1700" b="0" i="0" u="none" strike="noStrike" cap="none">
                <a:solidFill>
                  <a:srgbClr val="003888"/>
                </a:solidFill>
                <a:latin typeface="Arial"/>
                <a:ea typeface="Arial"/>
                <a:cs typeface="Arial"/>
                <a:sym typeface="Arial"/>
              </a:rPr>
              <a:t>web page.</a:t>
            </a:r>
            <a:endParaRPr sz="1700" b="0" i="0" u="none" strike="noStrike" cap="none">
              <a:solidFill>
                <a:srgbClr val="000000"/>
              </a:solidFill>
              <a:latin typeface="Arial"/>
              <a:ea typeface="Arial"/>
              <a:cs typeface="Arial"/>
              <a:sym typeface="Arial"/>
            </a:endParaRPr>
          </a:p>
        </p:txBody>
      </p:sp>
      <p:sp>
        <p:nvSpPr>
          <p:cNvPr id="1397" name="Google Shape;1397;p79"/>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80</a:t>
            </a:fld>
            <a:endParaRPr/>
          </a:p>
        </p:txBody>
      </p:sp>
      <p:pic>
        <p:nvPicPr>
          <p:cNvPr id="1398" name="Google Shape;1398;p79"/>
          <p:cNvPicPr preferRelativeResize="0"/>
          <p:nvPr/>
        </p:nvPicPr>
        <p:blipFill rotWithShape="1">
          <a:blip r:embed="rId4">
            <a:alphaModFix/>
          </a:blip>
          <a:srcRect/>
          <a:stretch/>
        </p:blipFill>
        <p:spPr>
          <a:xfrm>
            <a:off x="3065200" y="3145955"/>
            <a:ext cx="2533125" cy="2504525"/>
          </a:xfrm>
          <a:prstGeom prst="rect">
            <a:avLst/>
          </a:prstGeom>
          <a:noFill/>
          <a:ln>
            <a:noFill/>
          </a:ln>
        </p:spPr>
      </p:pic>
      <p:pic>
        <p:nvPicPr>
          <p:cNvPr id="1399" name="Google Shape;1399;p79"/>
          <p:cNvPicPr preferRelativeResize="0"/>
          <p:nvPr/>
        </p:nvPicPr>
        <p:blipFill rotWithShape="1">
          <a:blip r:embed="rId5">
            <a:alphaModFix/>
          </a:blip>
          <a:srcRect/>
          <a:stretch/>
        </p:blipFill>
        <p:spPr>
          <a:xfrm>
            <a:off x="5598325" y="3552514"/>
            <a:ext cx="6288876" cy="2038971"/>
          </a:xfrm>
          <a:prstGeom prst="rect">
            <a:avLst/>
          </a:prstGeom>
          <a:noFill/>
          <a:ln>
            <a:noFill/>
          </a:ln>
        </p:spPr>
      </p:pic>
      <p:pic>
        <p:nvPicPr>
          <p:cNvPr id="1400" name="Google Shape;1400;p79"/>
          <p:cNvPicPr preferRelativeResize="0"/>
          <p:nvPr/>
        </p:nvPicPr>
        <p:blipFill rotWithShape="1">
          <a:blip r:embed="rId6">
            <a:alphaModFix/>
          </a:blip>
          <a:srcRect/>
          <a:stretch/>
        </p:blipFill>
        <p:spPr>
          <a:xfrm>
            <a:off x="5650475" y="3145950"/>
            <a:ext cx="4693738" cy="4615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sp>
        <p:nvSpPr>
          <p:cNvPr id="1405" name="Google Shape;1405;p80"/>
          <p:cNvSpPr txBox="1"/>
          <p:nvPr/>
        </p:nvSpPr>
        <p:spPr>
          <a:xfrm>
            <a:off x="671899" y="1212620"/>
            <a:ext cx="10519500" cy="2457900"/>
          </a:xfrm>
          <a:prstGeom prst="rect">
            <a:avLst/>
          </a:prstGeom>
          <a:noFill/>
          <a:ln>
            <a:noFill/>
          </a:ln>
        </p:spPr>
        <p:txBody>
          <a:bodyPr spcFirstLastPara="1" wrap="square" lIns="0" tIns="66675" rIns="0" bIns="0" anchor="t" anchorCtr="0">
            <a:spAutoFit/>
          </a:bodyPr>
          <a:lstStyle/>
          <a:p>
            <a:pPr marL="367665" marR="0" lvl="0" indent="-354965" algn="l" rtl="0">
              <a:lnSpc>
                <a:spcPct val="100000"/>
              </a:lnSpc>
              <a:spcBef>
                <a:spcPts val="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UCC Data Edit Summary:</a:t>
            </a:r>
            <a:endParaRPr sz="2400" b="0" i="0" u="none" strike="noStrike" cap="none">
              <a:solidFill>
                <a:srgbClr val="000000"/>
              </a:solidFill>
              <a:latin typeface="Arial"/>
              <a:ea typeface="Arial"/>
              <a:cs typeface="Arial"/>
              <a:sym typeface="Arial"/>
            </a:endParaRPr>
          </a:p>
          <a:p>
            <a:pPr marL="824864" marR="0" lvl="1" indent="-375283" algn="l" rtl="0">
              <a:lnSpc>
                <a:spcPct val="100000"/>
              </a:lnSpc>
              <a:spcBef>
                <a:spcPts val="409"/>
              </a:spcBef>
              <a:spcAft>
                <a:spcPts val="0"/>
              </a:spcAft>
              <a:buClr>
                <a:srgbClr val="0066CC"/>
              </a:buClr>
              <a:buSzPts val="2300"/>
              <a:buFont typeface="Arial"/>
              <a:buChar char="-"/>
            </a:pPr>
            <a:r>
              <a:rPr lang="en-US" sz="2300" b="0" i="0" u="none" strike="noStrike" cap="none">
                <a:solidFill>
                  <a:srgbClr val="0066CC"/>
                </a:solidFill>
                <a:latin typeface="Arial"/>
                <a:ea typeface="Arial"/>
                <a:cs typeface="Arial"/>
                <a:sym typeface="Arial"/>
              </a:rPr>
              <a:t>47 reports have &lt; 1% error</a:t>
            </a:r>
            <a:endParaRPr sz="2300" b="0" i="0" u="none" strike="noStrike" cap="none">
              <a:solidFill>
                <a:srgbClr val="000000"/>
              </a:solidFill>
              <a:latin typeface="Arial"/>
              <a:ea typeface="Arial"/>
              <a:cs typeface="Arial"/>
              <a:sym typeface="Arial"/>
            </a:endParaRPr>
          </a:p>
          <a:p>
            <a:pPr marL="824864" marR="0" lvl="1" indent="-375283" algn="l" rtl="0">
              <a:lnSpc>
                <a:spcPct val="100000"/>
              </a:lnSpc>
              <a:spcBef>
                <a:spcPts val="385"/>
              </a:spcBef>
              <a:spcAft>
                <a:spcPts val="0"/>
              </a:spcAft>
              <a:buClr>
                <a:srgbClr val="0066CC"/>
              </a:buClr>
              <a:buSzPts val="2300"/>
              <a:buFont typeface="Arial"/>
              <a:buChar char="-"/>
            </a:pPr>
            <a:r>
              <a:rPr lang="en-US" sz="2300">
                <a:solidFill>
                  <a:srgbClr val="0066CC"/>
                </a:solidFill>
              </a:rPr>
              <a:t>3</a:t>
            </a:r>
            <a:r>
              <a:rPr lang="en-US" sz="2300" b="0" i="0" u="none" strike="noStrike" cap="none">
                <a:solidFill>
                  <a:srgbClr val="0066CC"/>
                </a:solidFill>
                <a:latin typeface="Arial"/>
                <a:ea typeface="Arial"/>
                <a:cs typeface="Arial"/>
                <a:sym typeface="Arial"/>
              </a:rPr>
              <a:t> reports have 1 - 1.99% error</a:t>
            </a:r>
            <a:endParaRPr sz="2300" b="0" i="0" u="none" strike="noStrike" cap="none">
              <a:solidFill>
                <a:srgbClr val="000000"/>
              </a:solidFill>
              <a:latin typeface="Arial"/>
              <a:ea typeface="Arial"/>
              <a:cs typeface="Arial"/>
              <a:sym typeface="Arial"/>
            </a:endParaRPr>
          </a:p>
          <a:p>
            <a:pPr marL="824864" marR="0" lvl="1" indent="-375283" algn="l" rtl="0">
              <a:lnSpc>
                <a:spcPct val="100000"/>
              </a:lnSpc>
              <a:spcBef>
                <a:spcPts val="384"/>
              </a:spcBef>
              <a:spcAft>
                <a:spcPts val="0"/>
              </a:spcAft>
              <a:buClr>
                <a:srgbClr val="0066CC"/>
              </a:buClr>
              <a:buSzPts val="2300"/>
              <a:buFont typeface="Arial"/>
              <a:buChar char="-"/>
            </a:pPr>
            <a:r>
              <a:rPr lang="en-US" sz="2300">
                <a:solidFill>
                  <a:srgbClr val="0066CC"/>
                </a:solidFill>
              </a:rPr>
              <a:t>5</a:t>
            </a:r>
            <a:r>
              <a:rPr lang="en-US" sz="2300" b="0" i="0" u="none" strike="noStrike" cap="none">
                <a:solidFill>
                  <a:srgbClr val="0066CC"/>
                </a:solidFill>
                <a:latin typeface="Arial"/>
                <a:ea typeface="Arial"/>
                <a:cs typeface="Arial"/>
                <a:sym typeface="Arial"/>
              </a:rPr>
              <a:t> reports have 2 - 2.99% error</a:t>
            </a:r>
            <a:endParaRPr sz="2300" b="0" i="0" u="none" strike="noStrike" cap="none">
              <a:solidFill>
                <a:srgbClr val="000000"/>
              </a:solidFill>
              <a:latin typeface="Arial"/>
              <a:ea typeface="Arial"/>
              <a:cs typeface="Arial"/>
              <a:sym typeface="Arial"/>
            </a:endParaRPr>
          </a:p>
          <a:p>
            <a:pPr marL="824863" marR="0" lvl="1" indent="-375282" algn="l" rtl="0">
              <a:lnSpc>
                <a:spcPct val="100000"/>
              </a:lnSpc>
              <a:spcBef>
                <a:spcPts val="395"/>
              </a:spcBef>
              <a:spcAft>
                <a:spcPts val="0"/>
              </a:spcAft>
              <a:buClr>
                <a:srgbClr val="0066CC"/>
              </a:buClr>
              <a:buSzPts val="2300"/>
              <a:buFont typeface="Arial"/>
              <a:buChar char="-"/>
            </a:pPr>
            <a:r>
              <a:rPr lang="en-US" sz="2300" b="0" i="0" u="none" strike="noStrike" cap="none">
                <a:solidFill>
                  <a:srgbClr val="0066CC"/>
                </a:solidFill>
                <a:latin typeface="Arial"/>
                <a:ea typeface="Arial"/>
                <a:cs typeface="Arial"/>
                <a:sym typeface="Arial"/>
              </a:rPr>
              <a:t>0 report with &gt; 3% error rate had data validated and was manually passed</a:t>
            </a:r>
            <a:endParaRPr sz="2300" b="0" i="0" u="none" strike="noStrike" cap="none">
              <a:solidFill>
                <a:schemeClr val="dk1"/>
              </a:solidFill>
              <a:latin typeface="Arial"/>
              <a:ea typeface="Arial"/>
              <a:cs typeface="Arial"/>
              <a:sym typeface="Arial"/>
            </a:endParaRPr>
          </a:p>
          <a:p>
            <a:pPr marL="824864" marR="0" lvl="1" indent="-375283" algn="l" rtl="0">
              <a:lnSpc>
                <a:spcPct val="100000"/>
              </a:lnSpc>
              <a:spcBef>
                <a:spcPts val="384"/>
              </a:spcBef>
              <a:spcAft>
                <a:spcPts val="0"/>
              </a:spcAft>
              <a:buClr>
                <a:srgbClr val="0066CC"/>
              </a:buClr>
              <a:buSzPts val="2300"/>
              <a:buFont typeface="Arial"/>
              <a:buChar char="-"/>
            </a:pPr>
            <a:r>
              <a:rPr lang="en-US" sz="2300" b="0" i="0" u="none" strike="noStrike" cap="none">
                <a:solidFill>
                  <a:srgbClr val="0066CC"/>
                </a:solidFill>
                <a:latin typeface="Arial"/>
                <a:ea typeface="Arial"/>
                <a:cs typeface="Arial"/>
                <a:sym typeface="Arial"/>
              </a:rPr>
              <a:t>1 reports to be submitted</a:t>
            </a:r>
            <a:endParaRPr sz="2300" b="0" i="0" u="none" strike="noStrike" cap="none">
              <a:solidFill>
                <a:srgbClr val="000000"/>
              </a:solidFill>
              <a:latin typeface="Arial"/>
              <a:ea typeface="Arial"/>
              <a:cs typeface="Arial"/>
              <a:sym typeface="Arial"/>
            </a:endParaRPr>
          </a:p>
        </p:txBody>
      </p:sp>
      <p:sp>
        <p:nvSpPr>
          <p:cNvPr id="1406" name="Google Shape;1406;p80"/>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81</a:t>
            </a:fld>
            <a:endParaRPr/>
          </a:p>
        </p:txBody>
      </p:sp>
      <p:sp>
        <p:nvSpPr>
          <p:cNvPr id="1407" name="Google Shape;1407;p80"/>
          <p:cNvSpPr txBox="1">
            <a:spLocks noGrp="1"/>
          </p:cNvSpPr>
          <p:nvPr>
            <p:ph type="title"/>
          </p:nvPr>
        </p:nvSpPr>
        <p:spPr>
          <a:xfrm>
            <a:off x="852549" y="69580"/>
            <a:ext cx="10486800" cy="74820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UCC DSR and Edit Report Updates for FY 2026 Q4</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411"/>
        <p:cNvGrpSpPr/>
        <p:nvPr/>
      </p:nvGrpSpPr>
      <p:grpSpPr>
        <a:xfrm>
          <a:off x="0" y="0"/>
          <a:ext cx="0" cy="0"/>
          <a:chOff x="0" y="0"/>
          <a:chExt cx="0" cy="0"/>
        </a:xfrm>
      </p:grpSpPr>
      <p:sp>
        <p:nvSpPr>
          <p:cNvPr id="1412" name="Google Shape;1412;p81"/>
          <p:cNvSpPr txBox="1">
            <a:spLocks noGrp="1"/>
          </p:cNvSpPr>
          <p:nvPr>
            <p:ph type="title"/>
          </p:nvPr>
        </p:nvSpPr>
        <p:spPr>
          <a:xfrm>
            <a:off x="1050850" y="371706"/>
            <a:ext cx="10374600" cy="443100"/>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SzPts val="1400"/>
              <a:buNone/>
            </a:pPr>
            <a:r>
              <a:rPr lang="en-US"/>
              <a:t>UCC Data: Notable Errors Observed in FY26Q4 Data Submission</a:t>
            </a:r>
            <a:endParaRPr/>
          </a:p>
        </p:txBody>
      </p:sp>
      <p:sp>
        <p:nvSpPr>
          <p:cNvPr id="1413" name="Google Shape;1413;p81"/>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82</a:t>
            </a:fld>
            <a:endParaRPr/>
          </a:p>
        </p:txBody>
      </p:sp>
      <p:graphicFrame>
        <p:nvGraphicFramePr>
          <p:cNvPr id="1414" name="Google Shape;1414;p81"/>
          <p:cNvGraphicFramePr/>
          <p:nvPr/>
        </p:nvGraphicFramePr>
        <p:xfrm>
          <a:off x="731787" y="943987"/>
          <a:ext cx="3000000" cy="3000000"/>
        </p:xfrm>
        <a:graphic>
          <a:graphicData uri="http://schemas.openxmlformats.org/drawingml/2006/table">
            <a:tbl>
              <a:tblPr firstRow="1" bandRow="1">
                <a:noFill/>
                <a:tableStyleId>{91BA2186-3D90-43D8-ACB2-34B6D1F70699}</a:tableStyleId>
              </a:tblPr>
              <a:tblGrid>
                <a:gridCol w="3429000">
                  <a:extLst>
                    <a:ext uri="{9D8B030D-6E8A-4147-A177-3AD203B41FA5}">
                      <a16:colId xmlns:a16="http://schemas.microsoft.com/office/drawing/2014/main" val="20000"/>
                    </a:ext>
                  </a:extLst>
                </a:gridCol>
                <a:gridCol w="3631575">
                  <a:extLst>
                    <a:ext uri="{9D8B030D-6E8A-4147-A177-3AD203B41FA5}">
                      <a16:colId xmlns:a16="http://schemas.microsoft.com/office/drawing/2014/main" val="20001"/>
                    </a:ext>
                  </a:extLst>
                </a:gridCol>
                <a:gridCol w="3225800">
                  <a:extLst>
                    <a:ext uri="{9D8B030D-6E8A-4147-A177-3AD203B41FA5}">
                      <a16:colId xmlns:a16="http://schemas.microsoft.com/office/drawing/2014/main" val="20002"/>
                    </a:ext>
                  </a:extLst>
                </a:gridCol>
              </a:tblGrid>
              <a:tr h="421650">
                <a:tc>
                  <a:txBody>
                    <a:bodyPr/>
                    <a:lstStyle/>
                    <a:p>
                      <a:pPr marL="0" marR="0" lvl="0" indent="0" algn="ctr" rtl="0">
                        <a:lnSpc>
                          <a:spcPct val="100000"/>
                        </a:lnSpc>
                        <a:spcBef>
                          <a:spcPts val="0"/>
                        </a:spcBef>
                        <a:spcAft>
                          <a:spcPts val="0"/>
                        </a:spcAft>
                        <a:buClr>
                          <a:srgbClr val="000000"/>
                        </a:buClr>
                        <a:buSzPts val="1500"/>
                        <a:buFont typeface="Arial"/>
                        <a:buNone/>
                      </a:pPr>
                      <a:r>
                        <a:rPr lang="en-US" sz="1500" b="1" u="none" strike="noStrike" cap="none">
                          <a:solidFill>
                            <a:srgbClr val="003888"/>
                          </a:solidFill>
                          <a:latin typeface="Arial"/>
                          <a:ea typeface="Arial"/>
                          <a:cs typeface="Arial"/>
                          <a:sym typeface="Arial"/>
                        </a:rPr>
                        <a:t>Error</a:t>
                      </a:r>
                      <a:endParaRPr sz="1500" u="none" strike="noStrike" cap="none">
                        <a:latin typeface="Arial"/>
                        <a:ea typeface="Arial"/>
                        <a:cs typeface="Arial"/>
                        <a:sym typeface="Arial"/>
                      </a:endParaRPr>
                    </a:p>
                  </a:txBody>
                  <a:tcPr marL="0" marR="0" marT="9587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500"/>
                        <a:buFont typeface="Arial"/>
                        <a:buNone/>
                      </a:pPr>
                      <a:r>
                        <a:rPr lang="en-US" sz="1500" b="1" u="none" strike="noStrike" cap="none">
                          <a:solidFill>
                            <a:srgbClr val="003888"/>
                          </a:solidFill>
                          <a:latin typeface="Arial"/>
                          <a:ea typeface="Arial"/>
                          <a:cs typeface="Arial"/>
                          <a:sym typeface="Arial"/>
                        </a:rPr>
                        <a:t>Notes</a:t>
                      </a:r>
                      <a:endParaRPr sz="1500" u="none" strike="noStrike" cap="none">
                        <a:latin typeface="Arial"/>
                        <a:ea typeface="Arial"/>
                        <a:cs typeface="Arial"/>
                        <a:sym typeface="Arial"/>
                      </a:endParaRPr>
                    </a:p>
                  </a:txBody>
                  <a:tcPr marL="0" marR="0" marT="8635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210184" marR="0" lvl="0" indent="0" algn="l" rtl="0">
                        <a:lnSpc>
                          <a:spcPct val="100000"/>
                        </a:lnSpc>
                        <a:spcBef>
                          <a:spcPts val="0"/>
                        </a:spcBef>
                        <a:spcAft>
                          <a:spcPts val="0"/>
                        </a:spcAft>
                        <a:buClr>
                          <a:srgbClr val="000000"/>
                        </a:buClr>
                        <a:buSzPts val="1500"/>
                        <a:buFont typeface="Arial"/>
                        <a:buNone/>
                      </a:pPr>
                      <a:r>
                        <a:rPr lang="en-US" sz="1500" b="1" u="none" strike="noStrike" cap="none">
                          <a:solidFill>
                            <a:srgbClr val="003888"/>
                          </a:solidFill>
                          <a:latin typeface="Arial"/>
                          <a:ea typeface="Arial"/>
                          <a:cs typeface="Arial"/>
                          <a:sym typeface="Arial"/>
                        </a:rPr>
                        <a:t>Percent of Records with Errors</a:t>
                      </a:r>
                      <a:endParaRPr sz="1500" u="none" strike="noStrike" cap="none">
                        <a:latin typeface="Arial"/>
                        <a:ea typeface="Arial"/>
                        <a:cs typeface="Arial"/>
                        <a:sym typeface="Arial"/>
                      </a:endParaRPr>
                    </a:p>
                  </a:txBody>
                  <a:tcPr marL="0" marR="0" marT="8635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extLst>
                  <a:ext uri="{0D108BD9-81ED-4DB2-BD59-A6C34878D82A}">
                    <a16:rowId xmlns:a16="http://schemas.microsoft.com/office/drawing/2014/main" val="10000"/>
                  </a:ext>
                </a:extLst>
              </a:tr>
              <a:tr h="868050">
                <a:tc>
                  <a:txBody>
                    <a:bodyPr/>
                    <a:lstStyle/>
                    <a:p>
                      <a:pPr marL="91440" marR="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Invalid or missing billed amount</a:t>
                      </a:r>
                      <a:endParaRPr sz="1500" u="none" strike="noStrike" cap="none">
                        <a:latin typeface="Arial"/>
                        <a:ea typeface="Arial"/>
                        <a:cs typeface="Arial"/>
                        <a:sym typeface="Arial"/>
                      </a:endParaRPr>
                    </a:p>
                  </a:txBody>
                  <a:tcPr marL="0" marR="0" marT="9587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94615" lvl="0" indent="0" algn="just"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This information might be unavailable for accounts that are old or transferred from another system</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14859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0.02</a:t>
                      </a:r>
                      <a:r>
                        <a:rPr lang="en-US" sz="1500">
                          <a:solidFill>
                            <a:srgbClr val="003888"/>
                          </a:solidFill>
                          <a:latin typeface="Arial"/>
                          <a:ea typeface="Arial"/>
                          <a:cs typeface="Arial"/>
                          <a:sym typeface="Arial"/>
                        </a:rPr>
                        <a:t>7</a:t>
                      </a:r>
                      <a:r>
                        <a:rPr lang="en-US" sz="1500" u="none" strike="noStrike" cap="none">
                          <a:solidFill>
                            <a:srgbClr val="003888"/>
                          </a:solidFill>
                          <a:latin typeface="Arial"/>
                          <a:ea typeface="Arial"/>
                          <a:cs typeface="Arial"/>
                          <a:sym typeface="Arial"/>
                        </a:rPr>
                        <a:t>% of write-off records from 15 report files</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extLst>
                  <a:ext uri="{0D108BD9-81ED-4DB2-BD59-A6C34878D82A}">
                    <a16:rowId xmlns:a16="http://schemas.microsoft.com/office/drawing/2014/main" val="10001"/>
                  </a:ext>
                </a:extLst>
              </a:tr>
              <a:tr h="421650">
                <a:tc>
                  <a:txBody>
                    <a:bodyPr/>
                    <a:lstStyle/>
                    <a:p>
                      <a:pPr marL="91440" marR="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Missing service date</a:t>
                      </a:r>
                      <a:endParaRPr sz="1500" u="none" strike="noStrike" cap="none">
                        <a:latin typeface="Arial"/>
                        <a:ea typeface="Arial"/>
                        <a:cs typeface="Arial"/>
                        <a:sym typeface="Arial"/>
                      </a:endParaRPr>
                    </a:p>
                  </a:txBody>
                  <a:tcPr marL="0" marR="0" marT="9587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Date should not be left blank</a:t>
                      </a:r>
                      <a:endParaRPr sz="1500" u="none" strike="noStrike" cap="none">
                        <a:latin typeface="Arial"/>
                        <a:ea typeface="Arial"/>
                        <a:cs typeface="Arial"/>
                        <a:sym typeface="Arial"/>
                      </a:endParaRPr>
                    </a:p>
                  </a:txBody>
                  <a:tcPr marL="0" marR="0" marT="9587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&lt; 0.01% of write-off records</a:t>
                      </a:r>
                      <a:endParaRPr sz="1500" u="none" strike="noStrike" cap="none">
                        <a:latin typeface="Arial"/>
                        <a:ea typeface="Arial"/>
                        <a:cs typeface="Arial"/>
                        <a:sym typeface="Arial"/>
                      </a:endParaRPr>
                    </a:p>
                  </a:txBody>
                  <a:tcPr marL="0" marR="0" marT="9587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extLst>
                  <a:ext uri="{0D108BD9-81ED-4DB2-BD59-A6C34878D82A}">
                    <a16:rowId xmlns:a16="http://schemas.microsoft.com/office/drawing/2014/main" val="10002"/>
                  </a:ext>
                </a:extLst>
              </a:tr>
              <a:tr h="682000">
                <a:tc>
                  <a:txBody>
                    <a:bodyPr/>
                    <a:lstStyle/>
                    <a:p>
                      <a:pPr marL="91440" marR="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Missing expected payer</a:t>
                      </a:r>
                      <a:endParaRPr sz="1500" u="none" strike="noStrike" cap="none">
                        <a:latin typeface="Arial"/>
                        <a:ea typeface="Arial"/>
                        <a:cs typeface="Arial"/>
                        <a:sym typeface="Arial"/>
                      </a:endParaRPr>
                    </a:p>
                  </a:txBody>
                  <a:tcPr marL="0" marR="0" marT="9587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419734" lvl="0" indent="0" algn="l" rtl="0">
                        <a:lnSpc>
                          <a:spcPct val="113999"/>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Text (e.g., n/a, unknown) is not valid; use code 99 if unknown</a:t>
                      </a:r>
                      <a:endParaRPr sz="1500" u="none" strike="noStrike" cap="none">
                        <a:latin typeface="Arial"/>
                        <a:ea typeface="Arial"/>
                        <a:cs typeface="Arial"/>
                        <a:sym typeface="Arial"/>
                      </a:endParaRPr>
                    </a:p>
                  </a:txBody>
                  <a:tcPr marL="0" marR="0" marT="6412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&lt; 0.01% of write-off records</a:t>
                      </a:r>
                      <a:endParaRPr sz="1500" u="none" strike="noStrike" cap="none">
                        <a:latin typeface="Arial"/>
                        <a:ea typeface="Arial"/>
                        <a:cs typeface="Arial"/>
                        <a:sym typeface="Arial"/>
                      </a:endParaRPr>
                    </a:p>
                  </a:txBody>
                  <a:tcPr marL="0" marR="0" marT="95875"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extLst>
                  <a:ext uri="{0D108BD9-81ED-4DB2-BD59-A6C34878D82A}">
                    <a16:rowId xmlns:a16="http://schemas.microsoft.com/office/drawing/2014/main" val="10003"/>
                  </a:ext>
                </a:extLst>
              </a:tr>
              <a:tr h="1553850">
                <a:tc>
                  <a:txBody>
                    <a:bodyPr/>
                    <a:lstStyle/>
                    <a:p>
                      <a:pPr marL="91440" marR="180975" lvl="0" indent="0" algn="just"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UCC account with service date within the past 8 quarters not found in Case Mix tapes</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156845"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This may happen if UCC write-off reported before discharge (</a:t>
                      </a:r>
                      <a:r>
                        <a:rPr lang="en-US" sz="1500" b="1" u="none" strike="noStrike" cap="none">
                          <a:solidFill>
                            <a:srgbClr val="003888"/>
                          </a:solidFill>
                          <a:latin typeface="Arial"/>
                          <a:ea typeface="Arial"/>
                          <a:cs typeface="Arial"/>
                          <a:sym typeface="Arial"/>
                        </a:rPr>
                        <a:t>not an error but report timing differences</a:t>
                      </a:r>
                      <a:r>
                        <a:rPr lang="en-US" sz="1500" u="none" strike="noStrike" cap="none">
                          <a:solidFill>
                            <a:srgbClr val="003888"/>
                          </a:solidFill>
                          <a:latin typeface="Arial"/>
                          <a:ea typeface="Arial"/>
                          <a:cs typeface="Arial"/>
                          <a:sym typeface="Arial"/>
                        </a:rPr>
                        <a:t>), old account reported with incorrect service date, non-regulated patient account that are not required to be reported, etc.</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829944"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0.16% of write-off records (excluding psych hospitals)</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extLst>
                  <a:ext uri="{0D108BD9-81ED-4DB2-BD59-A6C34878D82A}">
                    <a16:rowId xmlns:a16="http://schemas.microsoft.com/office/drawing/2014/main" val="10004"/>
                  </a:ext>
                </a:extLst>
              </a:tr>
              <a:tr h="1325250">
                <a:tc>
                  <a:txBody>
                    <a:bodyPr/>
                    <a:lstStyle/>
                    <a:p>
                      <a:pPr marL="91440" marR="85725"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Mismatched UCC service date outside of the range of one day prior to Case Mix admission/from date and discharge/through date by 1 day, 2 - 30 days or &gt; 30 days</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415925"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This may happen if either the service date reported for UCC record or the service date reported in case mix is incorrect</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1500"/>
                        <a:buFont typeface="Arial"/>
                        <a:buNone/>
                      </a:pPr>
                      <a:r>
                        <a:rPr lang="en-US" sz="1500" u="none" strike="noStrike" cap="none">
                          <a:solidFill>
                            <a:srgbClr val="003888"/>
                          </a:solidFill>
                          <a:latin typeface="Arial"/>
                          <a:ea typeface="Arial"/>
                          <a:cs typeface="Arial"/>
                          <a:sym typeface="Arial"/>
                        </a:rPr>
                        <a:t>0.</a:t>
                      </a:r>
                      <a:r>
                        <a:rPr lang="en-US" sz="1500">
                          <a:solidFill>
                            <a:srgbClr val="003888"/>
                          </a:solidFill>
                          <a:latin typeface="Arial"/>
                          <a:ea typeface="Arial"/>
                          <a:cs typeface="Arial"/>
                          <a:sym typeface="Arial"/>
                        </a:rPr>
                        <a:t>4</a:t>
                      </a:r>
                      <a:r>
                        <a:rPr lang="en-US" sz="1500" u="none" strike="noStrike" cap="none">
                          <a:solidFill>
                            <a:srgbClr val="003888"/>
                          </a:solidFill>
                          <a:latin typeface="Arial"/>
                          <a:ea typeface="Arial"/>
                          <a:cs typeface="Arial"/>
                          <a:sym typeface="Arial"/>
                        </a:rPr>
                        <a:t>% of write-off records.</a:t>
                      </a:r>
                      <a:endParaRPr sz="1500" u="none" strike="noStrike" cap="none">
                        <a:latin typeface="Arial"/>
                        <a:ea typeface="Arial"/>
                        <a:cs typeface="Arial"/>
                        <a:sym typeface="Arial"/>
                      </a:endParaRPr>
                    </a:p>
                  </a:txBody>
                  <a:tcPr marL="0" marR="0" marT="87000" marB="0">
                    <a:lnL w="9525" cap="flat" cmpd="sng">
                      <a:solidFill>
                        <a:srgbClr val="001838"/>
                      </a:solidFill>
                      <a:prstDash val="solid"/>
                      <a:round/>
                      <a:headEnd type="none" w="sm" len="sm"/>
                      <a:tailEnd type="none" w="sm" len="sm"/>
                    </a:lnL>
                    <a:lnR w="9525" cap="flat" cmpd="sng">
                      <a:solidFill>
                        <a:srgbClr val="001838"/>
                      </a:solidFill>
                      <a:prstDash val="solid"/>
                      <a:round/>
                      <a:headEnd type="none" w="sm" len="sm"/>
                      <a:tailEnd type="none" w="sm" len="sm"/>
                    </a:lnR>
                    <a:lnT w="9525" cap="flat" cmpd="sng">
                      <a:solidFill>
                        <a:srgbClr val="001838"/>
                      </a:solidFill>
                      <a:prstDash val="solid"/>
                      <a:round/>
                      <a:headEnd type="none" w="sm" len="sm"/>
                      <a:tailEnd type="none" w="sm" len="sm"/>
                    </a:lnT>
                    <a:lnB w="9525" cap="flat" cmpd="sng">
                      <a:solidFill>
                        <a:srgbClr val="00183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19" name="Google Shape;1419;p82"/>
          <p:cNvSpPr txBox="1">
            <a:spLocks noGrp="1"/>
          </p:cNvSpPr>
          <p:nvPr>
            <p:ph type="title"/>
          </p:nvPr>
        </p:nvSpPr>
        <p:spPr>
          <a:xfrm>
            <a:off x="852549" y="69580"/>
            <a:ext cx="10486900" cy="818515"/>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Points of Contact: UCC Data</a:t>
            </a:r>
            <a:endParaRPr/>
          </a:p>
        </p:txBody>
      </p:sp>
      <p:sp>
        <p:nvSpPr>
          <p:cNvPr id="1420" name="Google Shape;1420;p82"/>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83</a:t>
            </a:fld>
            <a:endParaRPr/>
          </a:p>
        </p:txBody>
      </p:sp>
      <p:graphicFrame>
        <p:nvGraphicFramePr>
          <p:cNvPr id="1421" name="Google Shape;1421;p82"/>
          <p:cNvGraphicFramePr/>
          <p:nvPr/>
        </p:nvGraphicFramePr>
        <p:xfrm>
          <a:off x="965775" y="1196998"/>
          <a:ext cx="3000000" cy="3000000"/>
        </p:xfrm>
        <a:graphic>
          <a:graphicData uri="http://schemas.openxmlformats.org/drawingml/2006/table">
            <a:tbl>
              <a:tblPr firstRow="1" bandRow="1">
                <a:noFill/>
                <a:tableStyleId>{91BA2186-3D90-43D8-ACB2-34B6D1F70699}</a:tableStyleId>
              </a:tblPr>
              <a:tblGrid>
                <a:gridCol w="502920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505450">
                <a:tc>
                  <a:txBody>
                    <a:bodyPr/>
                    <a:lstStyle/>
                    <a:p>
                      <a:pPr marL="91440" marR="0" lvl="0" indent="0" algn="l" rtl="0">
                        <a:lnSpc>
                          <a:spcPct val="100000"/>
                        </a:lnSpc>
                        <a:spcBef>
                          <a:spcPts val="0"/>
                        </a:spcBef>
                        <a:spcAft>
                          <a:spcPts val="0"/>
                        </a:spcAft>
                        <a:buClr>
                          <a:srgbClr val="000000"/>
                        </a:buClr>
                        <a:buSzPts val="3200"/>
                        <a:buFont typeface="Arial"/>
                        <a:buNone/>
                      </a:pPr>
                      <a:r>
                        <a:rPr lang="en-US" sz="3200" u="none" strike="noStrike" cap="none">
                          <a:solidFill>
                            <a:srgbClr val="003888"/>
                          </a:solidFill>
                          <a:latin typeface="Arial"/>
                          <a:ea typeface="Arial"/>
                          <a:cs typeface="Arial"/>
                          <a:sym typeface="Arial"/>
                        </a:rPr>
                        <a:t>HSCRC</a:t>
                      </a:r>
                      <a:endParaRPr sz="3200" u="none" strike="noStrike" cap="none">
                        <a:latin typeface="Arial"/>
                        <a:ea typeface="Arial"/>
                        <a:cs typeface="Arial"/>
                        <a:sym typeface="Arial"/>
                      </a:endParaRPr>
                    </a:p>
                  </a:txBody>
                  <a:tcPr marL="0" marR="0" marT="336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3200"/>
                        <a:buFont typeface="Arial"/>
                        <a:buNone/>
                      </a:pPr>
                      <a:r>
                        <a:rPr lang="en-US" sz="3200" u="none" strike="noStrike" cap="none">
                          <a:solidFill>
                            <a:srgbClr val="003888"/>
                          </a:solidFill>
                          <a:latin typeface="Arial"/>
                          <a:ea typeface="Arial"/>
                          <a:cs typeface="Arial"/>
                          <a:sym typeface="Arial"/>
                        </a:rPr>
                        <a:t>hMetrix</a:t>
                      </a:r>
                      <a:endParaRPr sz="3200" u="none" strike="noStrike" cap="none">
                        <a:latin typeface="Arial"/>
                        <a:ea typeface="Arial"/>
                        <a:cs typeface="Arial"/>
                        <a:sym typeface="Arial"/>
                      </a:endParaRPr>
                    </a:p>
                  </a:txBody>
                  <a:tcPr marL="0" marR="0" marT="336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79450">
                <a:tc>
                  <a:txBody>
                    <a:bodyPr/>
                    <a:lstStyle/>
                    <a:p>
                      <a:pPr marL="9144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66CC"/>
                          </a:solidFill>
                          <a:latin typeface="Arial"/>
                          <a:ea typeface="Arial"/>
                          <a:cs typeface="Arial"/>
                          <a:sym typeface="Arial"/>
                        </a:rPr>
                        <a:t>Irene Cheng</a:t>
                      </a:r>
                      <a:endParaRPr sz="2000" u="none" strike="noStrike" cap="none">
                        <a:latin typeface="Arial"/>
                        <a:ea typeface="Arial"/>
                        <a:cs typeface="Arial"/>
                        <a:sym typeface="Arial"/>
                      </a:endParaRPr>
                    </a:p>
                    <a:p>
                      <a:pPr marL="91440" marR="0" lvl="0" indent="0" algn="l" rtl="0">
                        <a:lnSpc>
                          <a:spcPct val="100000"/>
                        </a:lnSpc>
                        <a:spcBef>
                          <a:spcPts val="0"/>
                        </a:spcBef>
                        <a:spcAft>
                          <a:spcPts val="0"/>
                        </a:spcAft>
                        <a:buClr>
                          <a:srgbClr val="000000"/>
                        </a:buClr>
                        <a:buSzPts val="2000"/>
                        <a:buFont typeface="Arial"/>
                        <a:buNone/>
                      </a:pPr>
                      <a:r>
                        <a:rPr lang="en-US" sz="2000" u="none" strike="noStrike" cap="none">
                          <a:solidFill>
                            <a:srgbClr val="003888"/>
                          </a:solidFill>
                          <a:latin typeface="Arial"/>
                          <a:ea typeface="Arial"/>
                          <a:cs typeface="Arial"/>
                          <a:sym typeface="Arial"/>
                        </a:rPr>
                        <a:t>Email: </a:t>
                      </a:r>
                      <a:r>
                        <a:rPr lang="en-US" sz="200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Irene.Cheng@maryland.gov</a:t>
                      </a:r>
                      <a:endParaRPr sz="2000" u="none" strike="noStrike" cap="none">
                        <a:latin typeface="Arial"/>
                        <a:ea typeface="Arial"/>
                        <a:cs typeface="Arial"/>
                        <a:sym typeface="Arial"/>
                      </a:endParaRPr>
                    </a:p>
                  </a:txBody>
                  <a:tcPr marL="0" marR="0" marT="387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91440" marR="0" lvl="0" indent="0" algn="l" rtl="0">
                        <a:lnSpc>
                          <a:spcPct val="100000"/>
                        </a:lnSpc>
                        <a:spcBef>
                          <a:spcPts val="0"/>
                        </a:spcBef>
                        <a:spcAft>
                          <a:spcPts val="0"/>
                        </a:spcAft>
                        <a:buClr>
                          <a:srgbClr val="000000"/>
                        </a:buClr>
                        <a:buSzPts val="2000"/>
                        <a:buFont typeface="Arial"/>
                        <a:buNone/>
                      </a:pPr>
                      <a:r>
                        <a:rPr lang="en-US" sz="2000" b="1" u="none" strike="noStrike" cap="none">
                          <a:solidFill>
                            <a:srgbClr val="0066CC"/>
                          </a:solidFill>
                          <a:latin typeface="Arial"/>
                          <a:ea typeface="Arial"/>
                          <a:cs typeface="Arial"/>
                          <a:sym typeface="Arial"/>
                        </a:rPr>
                        <a:t>DAVE Technical Support</a:t>
                      </a:r>
                      <a:endParaRPr sz="2000" u="none" strike="noStrike" cap="none">
                        <a:latin typeface="Arial"/>
                        <a:ea typeface="Arial"/>
                        <a:cs typeface="Arial"/>
                        <a:sym typeface="Arial"/>
                      </a:endParaRPr>
                    </a:p>
                    <a:p>
                      <a:pPr marL="91440" marR="0" lvl="0" indent="0" algn="l" rtl="0">
                        <a:lnSpc>
                          <a:spcPct val="100000"/>
                        </a:lnSpc>
                        <a:spcBef>
                          <a:spcPts val="0"/>
                        </a:spcBef>
                        <a:spcAft>
                          <a:spcPts val="0"/>
                        </a:spcAft>
                        <a:buClr>
                          <a:srgbClr val="000000"/>
                        </a:buClr>
                        <a:buSzPts val="2000"/>
                        <a:buFont typeface="Arial"/>
                        <a:buNone/>
                      </a:pPr>
                      <a:r>
                        <a:rPr lang="en-US" sz="2000" u="none" strike="noStrike" cap="none">
                          <a:solidFill>
                            <a:srgbClr val="003888"/>
                          </a:solidFill>
                          <a:latin typeface="Arial"/>
                          <a:ea typeface="Arial"/>
                          <a:cs typeface="Arial"/>
                          <a:sym typeface="Arial"/>
                        </a:rPr>
                        <a:t>Email: </a:t>
                      </a:r>
                      <a:r>
                        <a:rPr lang="en-US" sz="2000" u="sng" strike="noStrike" cap="none">
                          <a:solidFill>
                            <a:srgbClr val="528E08"/>
                          </a:solidFill>
                          <a:latin typeface="Arial"/>
                          <a:ea typeface="Arial"/>
                          <a:cs typeface="Arial"/>
                          <a:sym typeface="Arial"/>
                          <a:hlinkClick r:id="rId4">
                            <a:extLst>
                              <a:ext uri="{A12FA001-AC4F-418D-AE19-62706E023703}">
                                <ahyp:hlinkClr xmlns:ahyp="http://schemas.microsoft.com/office/drawing/2018/hyperlinkcolor" val="tx"/>
                              </a:ext>
                            </a:extLst>
                          </a:hlinkClick>
                        </a:rPr>
                        <a:t>hscrcteam@hmetrix.com</a:t>
                      </a:r>
                      <a:endParaRPr sz="2000" u="none" strike="noStrike" cap="none">
                        <a:latin typeface="Arial"/>
                        <a:ea typeface="Arial"/>
                        <a:cs typeface="Arial"/>
                        <a:sym typeface="Arial"/>
                      </a:endParaRPr>
                    </a:p>
                  </a:txBody>
                  <a:tcPr marL="0" marR="0" marT="387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538125">
                <a:tc>
                  <a:txBody>
                    <a:bodyPr/>
                    <a:lstStyle/>
                    <a:p>
                      <a:pPr marL="91440" marR="0" lvl="0" indent="0" algn="l" rtl="0">
                        <a:lnSpc>
                          <a:spcPct val="100000"/>
                        </a:lnSpc>
                        <a:spcBef>
                          <a:spcPts val="0"/>
                        </a:spcBef>
                        <a:spcAft>
                          <a:spcPts val="0"/>
                        </a:spcAft>
                        <a:buClr>
                          <a:srgbClr val="000000"/>
                        </a:buClr>
                        <a:buSzPts val="2000"/>
                        <a:buFont typeface="Arial"/>
                        <a:buNone/>
                      </a:pPr>
                      <a:r>
                        <a:rPr lang="en-US" sz="2000" u="none" strike="noStrike" cap="none">
                          <a:solidFill>
                            <a:srgbClr val="003888"/>
                          </a:solidFill>
                          <a:latin typeface="Arial"/>
                          <a:ea typeface="Arial"/>
                          <a:cs typeface="Arial"/>
                          <a:sym typeface="Arial"/>
                        </a:rPr>
                        <a:t>For questions regarding:</a:t>
                      </a:r>
                      <a:endParaRPr sz="2000" u="none" strike="noStrike" cap="none">
                        <a:latin typeface="Arial"/>
                        <a:ea typeface="Arial"/>
                        <a:cs typeface="Arial"/>
                        <a:sym typeface="Arial"/>
                      </a:endParaRPr>
                    </a:p>
                    <a:p>
                      <a:pPr marL="548005" marR="0" lvl="0" indent="-322580" algn="l" rtl="0">
                        <a:lnSpc>
                          <a:spcPct val="100000"/>
                        </a:lnSpc>
                        <a:spcBef>
                          <a:spcPts val="0"/>
                        </a:spcBef>
                        <a:spcAft>
                          <a:spcPts val="0"/>
                        </a:spcAft>
                        <a:buClr>
                          <a:srgbClr val="003888"/>
                        </a:buClr>
                        <a:buSzPts val="1500"/>
                        <a:buFont typeface="Arial"/>
                        <a:buChar char="●"/>
                      </a:pPr>
                      <a:r>
                        <a:rPr lang="en-US" sz="2000" u="none" strike="noStrike" cap="none">
                          <a:solidFill>
                            <a:srgbClr val="003888"/>
                          </a:solidFill>
                          <a:latin typeface="Arial"/>
                          <a:ea typeface="Arial"/>
                          <a:cs typeface="Arial"/>
                          <a:sym typeface="Arial"/>
                        </a:rPr>
                        <a:t>Revised UCC reporting instructions</a:t>
                      </a:r>
                      <a:endParaRPr sz="2000" u="none" strike="noStrike" cap="none">
                        <a:latin typeface="Arial"/>
                        <a:ea typeface="Arial"/>
                        <a:cs typeface="Arial"/>
                        <a:sym typeface="Arial"/>
                      </a:endParaRPr>
                    </a:p>
                    <a:p>
                      <a:pPr marL="548005" marR="0" lvl="0" indent="-322580" algn="l" rtl="0">
                        <a:lnSpc>
                          <a:spcPct val="100000"/>
                        </a:lnSpc>
                        <a:spcBef>
                          <a:spcPts val="0"/>
                        </a:spcBef>
                        <a:spcAft>
                          <a:spcPts val="0"/>
                        </a:spcAft>
                        <a:buClr>
                          <a:srgbClr val="003888"/>
                        </a:buClr>
                        <a:buSzPts val="1500"/>
                        <a:buFont typeface="Arial"/>
                        <a:buChar char="●"/>
                      </a:pPr>
                      <a:r>
                        <a:rPr lang="en-US" sz="2000" u="none" strike="noStrike" cap="none">
                          <a:solidFill>
                            <a:srgbClr val="003888"/>
                          </a:solidFill>
                          <a:latin typeface="Arial"/>
                          <a:ea typeface="Arial"/>
                          <a:cs typeface="Arial"/>
                          <a:sym typeface="Arial"/>
                        </a:rPr>
                        <a:t>UCC data edit rules</a:t>
                      </a:r>
                      <a:endParaRPr sz="2000" u="none" strike="noStrike" cap="none">
                        <a:latin typeface="Arial"/>
                        <a:ea typeface="Arial"/>
                        <a:cs typeface="Arial"/>
                        <a:sym typeface="Arial"/>
                      </a:endParaRPr>
                    </a:p>
                    <a:p>
                      <a:pPr marL="548005" marR="0" lvl="0" indent="-322580" algn="l" rtl="0">
                        <a:lnSpc>
                          <a:spcPct val="100000"/>
                        </a:lnSpc>
                        <a:spcBef>
                          <a:spcPts val="0"/>
                        </a:spcBef>
                        <a:spcAft>
                          <a:spcPts val="0"/>
                        </a:spcAft>
                        <a:buClr>
                          <a:srgbClr val="003888"/>
                        </a:buClr>
                        <a:buSzPts val="1500"/>
                        <a:buFont typeface="Arial"/>
                        <a:buChar char="●"/>
                      </a:pPr>
                      <a:r>
                        <a:rPr lang="en-US" sz="2000" u="none" strike="noStrike" cap="none">
                          <a:solidFill>
                            <a:srgbClr val="003888"/>
                          </a:solidFill>
                          <a:latin typeface="Arial"/>
                          <a:ea typeface="Arial"/>
                          <a:cs typeface="Arial"/>
                          <a:sym typeface="Arial"/>
                        </a:rPr>
                        <a:t>UCC data quality</a:t>
                      </a:r>
                      <a:endParaRPr sz="2000" u="none" strike="noStrike" cap="none">
                        <a:latin typeface="Arial"/>
                        <a:ea typeface="Arial"/>
                        <a:cs typeface="Arial"/>
                        <a:sym typeface="Arial"/>
                      </a:endParaRPr>
                    </a:p>
                    <a:p>
                      <a:pPr marL="548640" marR="292735" lvl="0" indent="-323215" algn="l" rtl="0">
                        <a:lnSpc>
                          <a:spcPct val="100000"/>
                        </a:lnSpc>
                        <a:spcBef>
                          <a:spcPts val="0"/>
                        </a:spcBef>
                        <a:spcAft>
                          <a:spcPts val="0"/>
                        </a:spcAft>
                        <a:buClr>
                          <a:srgbClr val="003888"/>
                        </a:buClr>
                        <a:buSzPts val="1500"/>
                        <a:buFont typeface="Arial"/>
                        <a:buChar char="●"/>
                      </a:pPr>
                      <a:r>
                        <a:rPr lang="en-US" sz="2000" u="none" strike="noStrike" cap="none">
                          <a:solidFill>
                            <a:srgbClr val="003888"/>
                          </a:solidFill>
                          <a:latin typeface="Arial"/>
                          <a:ea typeface="Arial"/>
                          <a:cs typeface="Arial"/>
                          <a:sym typeface="Arial"/>
                        </a:rPr>
                        <a:t>Request report submission extension before due date (via DAVE)</a:t>
                      </a:r>
                      <a:endParaRPr sz="2000" u="none" strike="noStrike" cap="none">
                        <a:latin typeface="Arial"/>
                        <a:ea typeface="Arial"/>
                        <a:cs typeface="Arial"/>
                        <a:sym typeface="Arial"/>
                      </a:endParaRPr>
                    </a:p>
                    <a:p>
                      <a:pPr marL="548640" marR="96520" lvl="0" indent="-323215" algn="l" rtl="0">
                        <a:lnSpc>
                          <a:spcPct val="100000"/>
                        </a:lnSpc>
                        <a:spcBef>
                          <a:spcPts val="0"/>
                        </a:spcBef>
                        <a:spcAft>
                          <a:spcPts val="0"/>
                        </a:spcAft>
                        <a:buClr>
                          <a:srgbClr val="003888"/>
                        </a:buClr>
                        <a:buSzPts val="1500"/>
                        <a:buFont typeface="Arial"/>
                        <a:buChar char="●"/>
                      </a:pPr>
                      <a:r>
                        <a:rPr lang="en-US" sz="2000" u="none" strike="noStrike" cap="none">
                          <a:solidFill>
                            <a:srgbClr val="003888"/>
                          </a:solidFill>
                          <a:latin typeface="Arial"/>
                          <a:ea typeface="Arial"/>
                          <a:cs typeface="Arial"/>
                          <a:sym typeface="Arial"/>
                        </a:rPr>
                        <a:t>Request report data pass if error rate &gt; 3% (via DAVE)</a:t>
                      </a:r>
                      <a:endParaRPr sz="2000" u="none" strike="noStrike" cap="none">
                        <a:latin typeface="Arial"/>
                        <a:ea typeface="Arial"/>
                        <a:cs typeface="Arial"/>
                        <a:sym typeface="Arial"/>
                      </a:endParaRPr>
                    </a:p>
                    <a:p>
                      <a:pPr marL="548640" marR="180340" lvl="0" indent="-355600" algn="l" rtl="0">
                        <a:lnSpc>
                          <a:spcPct val="100000"/>
                        </a:lnSpc>
                        <a:spcBef>
                          <a:spcPts val="0"/>
                        </a:spcBef>
                        <a:spcAft>
                          <a:spcPts val="0"/>
                        </a:spcAft>
                        <a:buClr>
                          <a:srgbClr val="003888"/>
                        </a:buClr>
                        <a:buSzPts val="2000"/>
                        <a:buFont typeface="Arial"/>
                        <a:buChar char="●"/>
                      </a:pPr>
                      <a:r>
                        <a:rPr lang="en-US" sz="2000" u="none" strike="noStrike" cap="none">
                          <a:solidFill>
                            <a:srgbClr val="003888"/>
                          </a:solidFill>
                          <a:latin typeface="Arial"/>
                          <a:ea typeface="Arial"/>
                          <a:cs typeface="Arial"/>
                          <a:sym typeface="Arial"/>
                        </a:rPr>
                        <a:t>Request report submission window be reopened to submit past due report (via DAVE)</a:t>
                      </a:r>
                      <a:endParaRPr sz="2000" u="none" strike="noStrike" cap="none">
                        <a:latin typeface="Arial"/>
                        <a:ea typeface="Arial"/>
                        <a:cs typeface="Arial"/>
                        <a:sym typeface="Arial"/>
                      </a:endParaRPr>
                    </a:p>
                  </a:txBody>
                  <a:tcPr marL="0" marR="0" marT="387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90805" marR="0" lvl="0" indent="0" algn="l" rtl="0">
                        <a:lnSpc>
                          <a:spcPct val="120000"/>
                        </a:lnSpc>
                        <a:spcBef>
                          <a:spcPts val="0"/>
                        </a:spcBef>
                        <a:spcAft>
                          <a:spcPts val="0"/>
                        </a:spcAft>
                        <a:buClr>
                          <a:srgbClr val="000000"/>
                        </a:buClr>
                        <a:buSzPts val="2000"/>
                        <a:buFont typeface="Arial"/>
                        <a:buNone/>
                      </a:pPr>
                      <a:r>
                        <a:rPr lang="en-US" sz="2000" u="none" strike="noStrike" cap="none">
                          <a:solidFill>
                            <a:srgbClr val="003888"/>
                          </a:solidFill>
                          <a:latin typeface="Arial"/>
                          <a:ea typeface="Arial"/>
                          <a:cs typeface="Arial"/>
                          <a:sym typeface="Arial"/>
                        </a:rPr>
                        <a:t>For questions regarding:</a:t>
                      </a:r>
                      <a:endParaRPr sz="2000" u="none" strike="noStrike" cap="none">
                        <a:latin typeface="Arial"/>
                        <a:ea typeface="Arial"/>
                        <a:cs typeface="Arial"/>
                        <a:sym typeface="Arial"/>
                      </a:endParaRPr>
                    </a:p>
                    <a:p>
                      <a:pPr marL="548640" marR="253365" lvl="0" indent="-323215" algn="l" rtl="0">
                        <a:lnSpc>
                          <a:spcPct val="120000"/>
                        </a:lnSpc>
                        <a:spcBef>
                          <a:spcPts val="80"/>
                        </a:spcBef>
                        <a:spcAft>
                          <a:spcPts val="0"/>
                        </a:spcAft>
                        <a:buClr>
                          <a:srgbClr val="003888"/>
                        </a:buClr>
                        <a:buSzPts val="1500"/>
                        <a:buFont typeface="Arial"/>
                        <a:buChar char="●"/>
                      </a:pPr>
                      <a:r>
                        <a:rPr lang="en-US" sz="2000" u="none" strike="noStrike" cap="none">
                          <a:solidFill>
                            <a:srgbClr val="003888"/>
                          </a:solidFill>
                          <a:latin typeface="Arial"/>
                          <a:ea typeface="Arial"/>
                          <a:cs typeface="Arial"/>
                          <a:sym typeface="Arial"/>
                        </a:rPr>
                        <a:t>Access to edit reports and notification e-mail</a:t>
                      </a:r>
                      <a:endParaRPr sz="2000" u="none" strike="noStrike" cap="none">
                        <a:latin typeface="Arial"/>
                        <a:ea typeface="Arial"/>
                        <a:cs typeface="Arial"/>
                        <a:sym typeface="Arial"/>
                      </a:endParaRPr>
                    </a:p>
                    <a:p>
                      <a:pPr marL="548005" marR="0" lvl="0" indent="-354965" algn="l" rtl="0">
                        <a:lnSpc>
                          <a:spcPct val="116000"/>
                        </a:lnSpc>
                        <a:spcBef>
                          <a:spcPts val="0"/>
                        </a:spcBef>
                        <a:spcAft>
                          <a:spcPts val="0"/>
                        </a:spcAft>
                        <a:buClr>
                          <a:srgbClr val="003888"/>
                        </a:buClr>
                        <a:buSzPts val="2000"/>
                        <a:buFont typeface="Arial"/>
                        <a:buChar char="●"/>
                      </a:pPr>
                      <a:r>
                        <a:rPr lang="en-US" sz="2000" u="none" strike="noStrike" cap="none">
                          <a:solidFill>
                            <a:srgbClr val="003888"/>
                          </a:solidFill>
                          <a:latin typeface="Arial"/>
                          <a:ea typeface="Arial"/>
                          <a:cs typeface="Arial"/>
                          <a:sym typeface="Arial"/>
                        </a:rPr>
                        <a:t>Filling the requests via DAVE</a:t>
                      </a:r>
                      <a:endParaRPr sz="2000" u="none" strike="noStrike" cap="none">
                        <a:latin typeface="Arial"/>
                        <a:ea typeface="Arial"/>
                        <a:cs typeface="Arial"/>
                        <a:sym typeface="Arial"/>
                      </a:endParaRPr>
                    </a:p>
                  </a:txBody>
                  <a:tcPr marL="0" marR="0" marT="387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g3aef0d8ca52_0_17"/>
          <p:cNvSpPr txBox="1">
            <a:spLocks noGrp="1"/>
          </p:cNvSpPr>
          <p:nvPr>
            <p:ph type="title"/>
          </p:nvPr>
        </p:nvSpPr>
        <p:spPr>
          <a:xfrm>
            <a:off x="3429001" y="2204475"/>
            <a:ext cx="8107800" cy="9987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Appendix 13: 42 CFR Suppression Policy </a:t>
            </a:r>
            <a:br>
              <a:rPr lang="en-US" sz="3200"/>
            </a:br>
            <a:r>
              <a:rPr lang="en-US" sz="3200"/>
              <a:t>for Public Use Files</a:t>
            </a:r>
            <a:endParaRPr sz="3600"/>
          </a:p>
        </p:txBody>
      </p:sp>
      <p:sp>
        <p:nvSpPr>
          <p:cNvPr id="1427" name="Google Shape;1427;g3aef0d8ca52_0_17"/>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84</a:t>
            </a:fld>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g37a7034afbf_0_19"/>
          <p:cNvSpPr txBox="1">
            <a:spLocks noGrp="1"/>
          </p:cNvSpPr>
          <p:nvPr>
            <p:ph type="title"/>
          </p:nvPr>
        </p:nvSpPr>
        <p:spPr>
          <a:xfrm>
            <a:off x="969324" y="374505"/>
            <a:ext cx="10486800" cy="431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1400"/>
              <a:buNone/>
            </a:pPr>
            <a:r>
              <a:rPr lang="en-US" b="1"/>
              <a:t>Reminder:</a:t>
            </a:r>
            <a:r>
              <a:rPr lang="en-US"/>
              <a:t> New 42 CFR Suppression Policy for Public Use Files</a:t>
            </a:r>
            <a:endParaRPr/>
          </a:p>
        </p:txBody>
      </p:sp>
      <p:sp>
        <p:nvSpPr>
          <p:cNvPr id="1433" name="Google Shape;1433;g37a7034afbf_0_19"/>
          <p:cNvSpPr txBox="1">
            <a:spLocks noGrp="1"/>
          </p:cNvSpPr>
          <p:nvPr>
            <p:ph type="body" idx="1"/>
          </p:nvPr>
        </p:nvSpPr>
        <p:spPr>
          <a:xfrm>
            <a:off x="964800" y="909400"/>
            <a:ext cx="10262400" cy="1219200"/>
          </a:xfrm>
          <a:prstGeom prst="rect">
            <a:avLst/>
          </a:prstGeom>
          <a:noFill/>
          <a:ln>
            <a:noFill/>
          </a:ln>
        </p:spPr>
        <p:txBody>
          <a:bodyPr spcFirstLastPara="1" wrap="square" lIns="0" tIns="0" rIns="0" bIns="0" anchor="t" anchorCtr="0">
            <a:spAutoFit/>
          </a:bodyPr>
          <a:lstStyle/>
          <a:p>
            <a:pPr marL="457200" lvl="0" indent="-317500" algn="l" rtl="0">
              <a:lnSpc>
                <a:spcPct val="115000"/>
              </a:lnSpc>
              <a:spcBef>
                <a:spcPts val="0"/>
              </a:spcBef>
              <a:spcAft>
                <a:spcPts val="0"/>
              </a:spcAft>
              <a:buClr>
                <a:srgbClr val="003888"/>
              </a:buClr>
              <a:buSzPts val="1400"/>
              <a:buChar char="●"/>
            </a:pPr>
            <a:r>
              <a:rPr lang="en-US" b="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3"/>
                  </a:ext>
                </a:extLst>
              </a:rPr>
              <a:t>Date Effective: </a:t>
            </a:r>
            <a:r>
              <a:rPr lang="en-US" b="0"/>
              <a:t>Beginning September 2, 2025</a:t>
            </a:r>
            <a:endParaRPr b="0"/>
          </a:p>
          <a:p>
            <a:pPr marL="457200" lvl="0" indent="-317500" algn="l" rtl="0">
              <a:lnSpc>
                <a:spcPct val="115000"/>
              </a:lnSpc>
              <a:spcBef>
                <a:spcPts val="0"/>
              </a:spcBef>
              <a:spcAft>
                <a:spcPts val="0"/>
              </a:spcAft>
              <a:buClr>
                <a:srgbClr val="003888"/>
              </a:buClr>
              <a:buSzPts val="1400"/>
              <a:buChar char="●"/>
            </a:pPr>
            <a:r>
              <a:rPr lang="en-US" b="0"/>
              <a:t>Platform: CRS Portal and PUF Data requests</a:t>
            </a:r>
            <a:endParaRPr b="0"/>
          </a:p>
          <a:p>
            <a:pPr marL="457200" lvl="0" indent="-317500" algn="l" rtl="0">
              <a:lnSpc>
                <a:spcPct val="150000"/>
              </a:lnSpc>
              <a:spcBef>
                <a:spcPts val="0"/>
              </a:spcBef>
              <a:spcAft>
                <a:spcPts val="0"/>
              </a:spcAft>
              <a:buClr>
                <a:srgbClr val="003888"/>
              </a:buClr>
              <a:buSzPts val="1400"/>
              <a:buChar char="●"/>
            </a:pPr>
            <a:r>
              <a:rPr lang="en-US" b="0"/>
              <a:t>Data Impacted: Inpatient and Outpatient, CY 2016 and onwards</a:t>
            </a:r>
            <a:endParaRPr sz="2000" b="0">
              <a:solidFill>
                <a:srgbClr val="0066CC"/>
              </a:solidFill>
            </a:endParaRPr>
          </a:p>
        </p:txBody>
      </p:sp>
      <p:graphicFrame>
        <p:nvGraphicFramePr>
          <p:cNvPr id="1434" name="Google Shape;1434;g37a7034afbf_0_19"/>
          <p:cNvGraphicFramePr/>
          <p:nvPr/>
        </p:nvGraphicFramePr>
        <p:xfrm>
          <a:off x="7473338" y="2537800"/>
          <a:ext cx="3000000" cy="3000000"/>
        </p:xfrm>
        <a:graphic>
          <a:graphicData uri="http://schemas.openxmlformats.org/drawingml/2006/table">
            <a:tbl>
              <a:tblPr>
                <a:noFill/>
                <a:tableStyleId>{036BE1E5-BC6E-4611-9FB4-98F4D14EA585}</a:tableStyleId>
              </a:tblPr>
              <a:tblGrid>
                <a:gridCol w="966625">
                  <a:extLst>
                    <a:ext uri="{9D8B030D-6E8A-4147-A177-3AD203B41FA5}">
                      <a16:colId xmlns:a16="http://schemas.microsoft.com/office/drawing/2014/main" val="20000"/>
                    </a:ext>
                  </a:extLst>
                </a:gridCol>
                <a:gridCol w="1698050">
                  <a:extLst>
                    <a:ext uri="{9D8B030D-6E8A-4147-A177-3AD203B41FA5}">
                      <a16:colId xmlns:a16="http://schemas.microsoft.com/office/drawing/2014/main" val="20001"/>
                    </a:ext>
                  </a:extLst>
                </a:gridCol>
                <a:gridCol w="1698050">
                  <a:extLst>
                    <a:ext uri="{9D8B030D-6E8A-4147-A177-3AD203B41FA5}">
                      <a16:colId xmlns:a16="http://schemas.microsoft.com/office/drawing/2014/main" val="20002"/>
                    </a:ext>
                  </a:extLst>
                </a:gridCol>
              </a:tblGrid>
              <a:tr h="441975">
                <a:tc gridSpan="3">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 of Total Records Identified as 42 CFR </a:t>
                      </a:r>
                      <a:endParaRPr sz="1400" b="1" u="none" strike="noStrike" cap="none"/>
                    </a:p>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(January 2016- May 2025)</a:t>
                      </a:r>
                      <a:endParaRPr sz="1400" b="1" u="none" strike="noStrike" cap="none"/>
                    </a:p>
                  </a:txBody>
                  <a:tcPr marL="91425" marR="91425" marT="91425" marB="914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000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Data Type</a:t>
                      </a:r>
                      <a:endParaRPr sz="1400" b="1" u="none" strike="noStrike" cap="none"/>
                    </a:p>
                  </a:txBody>
                  <a:tcPr marL="91425" marR="91425" marT="91425" marB="91425">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Old </a:t>
                      </a:r>
                      <a:endParaRPr sz="1400" b="1" u="none" strike="noStrike" cap="none"/>
                    </a:p>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Method</a:t>
                      </a:r>
                      <a:endParaRPr sz="1400" b="1" u="none" strike="noStrike" cap="none"/>
                    </a:p>
                  </a:txBody>
                  <a:tcPr marL="91425" marR="91425" marT="91425" marB="91425">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New </a:t>
                      </a:r>
                      <a:endParaRPr sz="1400" b="1" u="none" strike="noStrike" cap="none"/>
                    </a:p>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Method</a:t>
                      </a:r>
                      <a:endParaRPr sz="1400" b="1" u="none" strike="noStrike" cap="none"/>
                    </a:p>
                  </a:txBody>
                  <a:tcPr marL="91425" marR="91425" marT="91425" marB="91425">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5315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IP</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2.17%</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12.72%</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63525">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OP</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0.69%</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1.32%</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1435" name="Google Shape;1435;g37a7034afbf_0_19"/>
          <p:cNvGraphicFramePr/>
          <p:nvPr/>
        </p:nvGraphicFramePr>
        <p:xfrm>
          <a:off x="300863" y="2537838"/>
          <a:ext cx="3000000" cy="3000000"/>
        </p:xfrm>
        <a:graphic>
          <a:graphicData uri="http://schemas.openxmlformats.org/drawingml/2006/table">
            <a:tbl>
              <a:tblPr>
                <a:noFill/>
                <a:tableStyleId>{036BE1E5-BC6E-4611-9FB4-98F4D14EA585}</a:tableStyleId>
              </a:tblPr>
              <a:tblGrid>
                <a:gridCol w="916700">
                  <a:extLst>
                    <a:ext uri="{9D8B030D-6E8A-4147-A177-3AD203B41FA5}">
                      <a16:colId xmlns:a16="http://schemas.microsoft.com/office/drawing/2014/main" val="20000"/>
                    </a:ext>
                  </a:extLst>
                </a:gridCol>
                <a:gridCol w="2874650">
                  <a:extLst>
                    <a:ext uri="{9D8B030D-6E8A-4147-A177-3AD203B41FA5}">
                      <a16:colId xmlns:a16="http://schemas.microsoft.com/office/drawing/2014/main" val="20001"/>
                    </a:ext>
                  </a:extLst>
                </a:gridCol>
                <a:gridCol w="2874650">
                  <a:extLst>
                    <a:ext uri="{9D8B030D-6E8A-4147-A177-3AD203B41FA5}">
                      <a16:colId xmlns:a16="http://schemas.microsoft.com/office/drawing/2014/main" val="20002"/>
                    </a:ext>
                  </a:extLst>
                </a:gridCol>
              </a:tblGrid>
              <a:tr h="367675">
                <a:tc gridSpan="3">
                  <a:txBody>
                    <a:bodyPr/>
                    <a:lstStyle/>
                    <a:p>
                      <a:pPr marL="0" marR="0" lvl="0" indent="0" algn="ctr" rtl="0">
                        <a:lnSpc>
                          <a:spcPct val="100000"/>
                        </a:lnSpc>
                        <a:spcBef>
                          <a:spcPts val="0"/>
                        </a:spcBef>
                        <a:spcAft>
                          <a:spcPts val="0"/>
                        </a:spcAft>
                        <a:buClr>
                          <a:srgbClr val="000000"/>
                        </a:buClr>
                        <a:buSzPts val="1700"/>
                        <a:buFont typeface="Arial"/>
                        <a:buNone/>
                      </a:pPr>
                      <a:r>
                        <a:rPr lang="en-US" sz="1700" b="1" u="none" strike="noStrike" cap="none"/>
                        <a:t>Key Policy Changes</a:t>
                      </a:r>
                      <a:endParaRPr sz="1700" b="1" u="none" strike="noStrike" cap="none"/>
                    </a:p>
                  </a:txBody>
                  <a:tcPr marL="91425" marR="91425" marT="91425" marB="914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56625">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Method</a:t>
                      </a:r>
                      <a:endParaRPr sz="1400" b="1" u="none" strike="noStrike" cap="none"/>
                    </a:p>
                  </a:txBody>
                  <a:tcPr marL="91425" marR="91425" marT="91425" marB="91425" anchor="ctr">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Diagnosis Code-Based Flagging:</a:t>
                      </a:r>
                      <a:endParaRPr sz="1400" b="1" u="none" strike="noStrike" cap="none"/>
                    </a:p>
                  </a:txBody>
                  <a:tcPr marL="91425" marR="91425" marT="91425" marB="91425" anchor="ctr">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t>Procedure Code-Based Flagging:</a:t>
                      </a:r>
                      <a:endParaRPr sz="1400" b="1" u="none" strike="noStrike" cap="none"/>
                    </a:p>
                  </a:txBody>
                  <a:tcPr marL="91425" marR="91425" marT="91425" marB="91425" anchor="ctr">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7325">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Old</a:t>
                      </a:r>
                      <a:endParaRPr sz="12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Visit flagged as 42 CFR only if </a:t>
                      </a:r>
                      <a:endParaRPr sz="1200" b="1" u="none" strike="noStrike" cap="none"/>
                    </a:p>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Primary Diagnosis was 42 CFR</a:t>
                      </a:r>
                      <a:endParaRPr sz="12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Visit flagged as 42 CFR if any one procedure code was 42 CFR.</a:t>
                      </a:r>
                      <a:endParaRPr sz="12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78075">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New</a:t>
                      </a:r>
                      <a:endParaRPr sz="12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Visit flagged as 42 CFR if </a:t>
                      </a:r>
                      <a:r>
                        <a:rPr lang="en-US" sz="1200" b="1" u="sng" strike="noStrike" cap="none">
                          <a:solidFill>
                            <a:srgbClr val="FF0000"/>
                          </a:solidFill>
                        </a:rPr>
                        <a:t>ANY </a:t>
                      </a:r>
                      <a:r>
                        <a:rPr lang="en-US" sz="1200" b="1" u="none" strike="noStrike" cap="none"/>
                        <a:t>diagnosis is 42 CFR.</a:t>
                      </a:r>
                      <a:endParaRPr sz="12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Visit flagged as 42 CFR only if </a:t>
                      </a:r>
                      <a:r>
                        <a:rPr lang="en-US" sz="1200" b="1" u="sng" strike="noStrike" cap="none">
                          <a:solidFill>
                            <a:srgbClr val="FF0000"/>
                          </a:solidFill>
                        </a:rPr>
                        <a:t>ALL</a:t>
                      </a:r>
                      <a:r>
                        <a:rPr lang="en-US" sz="1200" b="1" u="none" strike="noStrike" cap="none"/>
                        <a:t> procedure codes are 42 CFR.</a:t>
                      </a:r>
                      <a:endParaRPr sz="1200" b="1" u="none" strike="noStrike" cap="none"/>
                    </a:p>
                  </a:txBody>
                  <a:tcPr marL="28575" marR="2857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sp>
        <p:nvSpPr>
          <p:cNvPr id="1440" name="Google Shape;1440;p13"/>
          <p:cNvSpPr txBox="1">
            <a:spLocks noGrp="1"/>
          </p:cNvSpPr>
          <p:nvPr>
            <p:ph type="title"/>
          </p:nvPr>
        </p:nvSpPr>
        <p:spPr>
          <a:xfrm>
            <a:off x="5478798" y="2204475"/>
            <a:ext cx="6057900" cy="5061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sz="3200"/>
              <a:t>Appendix 14: CDS-A Reports</a:t>
            </a:r>
            <a:endParaRPr sz="3600"/>
          </a:p>
        </p:txBody>
      </p:sp>
      <p:sp>
        <p:nvSpPr>
          <p:cNvPr id="1441" name="Google Shape;1441;p13"/>
          <p:cNvSpPr txBox="1">
            <a:spLocks noGrp="1"/>
          </p:cNvSpPr>
          <p:nvPr>
            <p:ph type="sldNum" idx="12"/>
          </p:nvPr>
        </p:nvSpPr>
        <p:spPr>
          <a:xfrm>
            <a:off x="11565823" y="6275652"/>
            <a:ext cx="314400" cy="246300"/>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86</a:t>
            </a:fld>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445"/>
        <p:cNvGrpSpPr/>
        <p:nvPr/>
      </p:nvGrpSpPr>
      <p:grpSpPr>
        <a:xfrm>
          <a:off x="0" y="0"/>
          <a:ext cx="0" cy="0"/>
          <a:chOff x="0" y="0"/>
          <a:chExt cx="0" cy="0"/>
        </a:xfrm>
      </p:grpSpPr>
      <p:sp>
        <p:nvSpPr>
          <p:cNvPr id="1446" name="Google Shape;1446;p14"/>
          <p:cNvSpPr txBox="1"/>
          <p:nvPr/>
        </p:nvSpPr>
        <p:spPr>
          <a:xfrm>
            <a:off x="997776" y="1232160"/>
            <a:ext cx="3665854" cy="4397375"/>
          </a:xfrm>
          <a:prstGeom prst="rect">
            <a:avLst/>
          </a:prstGeom>
          <a:noFill/>
          <a:ln>
            <a:noFill/>
          </a:ln>
        </p:spPr>
        <p:txBody>
          <a:bodyPr spcFirstLastPara="1" wrap="square" lIns="0" tIns="39350" rIns="0" bIns="0" anchor="t" anchorCtr="0">
            <a:spAutoFit/>
          </a:bodyPr>
          <a:lstStyle/>
          <a:p>
            <a:pPr marL="408940" marR="68580" lvl="0" indent="-346075" algn="l" rtl="0">
              <a:lnSpc>
                <a:spcPct val="112727"/>
              </a:lnSpc>
              <a:spcBef>
                <a:spcPts val="0"/>
              </a:spcBef>
              <a:spcAft>
                <a:spcPts val="0"/>
              </a:spcAft>
              <a:buClr>
                <a:srgbClr val="003888"/>
              </a:buClr>
              <a:buSzPts val="1800"/>
              <a:buFont typeface="Arial"/>
              <a:buChar char="•"/>
            </a:pPr>
            <a:r>
              <a:rPr lang="en-US" sz="2200" b="0" i="0" u="none" strike="noStrike" cap="none">
                <a:solidFill>
                  <a:srgbClr val="003888"/>
                </a:solidFill>
                <a:latin typeface="Arial"/>
                <a:ea typeface="Arial"/>
                <a:cs typeface="Arial"/>
                <a:sym typeface="Arial"/>
              </a:rPr>
              <a:t>Provides hospitals with </a:t>
            </a:r>
            <a:r>
              <a:rPr lang="en-US" sz="2200" b="1" i="0" u="none" strike="noStrike" cap="none">
                <a:solidFill>
                  <a:srgbClr val="003888"/>
                </a:solidFill>
                <a:latin typeface="Arial"/>
                <a:ea typeface="Arial"/>
                <a:cs typeface="Arial"/>
                <a:sym typeface="Arial"/>
              </a:rPr>
              <a:t>high-cost drug utilization for outlier dosage units </a:t>
            </a:r>
            <a:r>
              <a:rPr lang="en-US" sz="2200" b="0" i="0" u="none" strike="noStrike" cap="none">
                <a:solidFill>
                  <a:srgbClr val="003888"/>
                </a:solidFill>
                <a:latin typeface="Arial"/>
                <a:ea typeface="Arial"/>
                <a:cs typeface="Arial"/>
                <a:sym typeface="Arial"/>
              </a:rPr>
              <a:t>based on 3</a:t>
            </a:r>
            <a:r>
              <a:rPr lang="en-US" sz="2175" b="0" i="0" u="none" strike="noStrike" cap="none" baseline="30000">
                <a:solidFill>
                  <a:srgbClr val="003888"/>
                </a:solidFill>
                <a:latin typeface="Arial"/>
                <a:ea typeface="Arial"/>
                <a:cs typeface="Arial"/>
                <a:sym typeface="Arial"/>
              </a:rPr>
              <a:t>rd </a:t>
            </a:r>
            <a:r>
              <a:rPr lang="en-US" sz="2200" b="0" i="0" u="none" strike="noStrike" cap="none">
                <a:solidFill>
                  <a:srgbClr val="003888"/>
                </a:solidFill>
                <a:latin typeface="Arial"/>
                <a:ea typeface="Arial"/>
                <a:cs typeface="Arial"/>
                <a:sym typeface="Arial"/>
              </a:rPr>
              <a:t>Monthly case mix data</a:t>
            </a:r>
            <a:endParaRPr sz="2200" b="0" i="0" u="none" strike="noStrike" cap="none">
              <a:solidFill>
                <a:srgbClr val="000000"/>
              </a:solidFill>
              <a:latin typeface="Arial"/>
              <a:ea typeface="Arial"/>
              <a:cs typeface="Arial"/>
              <a:sym typeface="Arial"/>
            </a:endParaRPr>
          </a:p>
          <a:p>
            <a:pPr marL="408940" marR="263525" lvl="0" indent="-346075" algn="just" rtl="0">
              <a:lnSpc>
                <a:spcPct val="93900"/>
              </a:lnSpc>
              <a:spcBef>
                <a:spcPts val="960"/>
              </a:spcBef>
              <a:spcAft>
                <a:spcPts val="0"/>
              </a:spcAft>
              <a:buClr>
                <a:srgbClr val="003888"/>
              </a:buClr>
              <a:buSzPts val="1800"/>
              <a:buFont typeface="Arial"/>
              <a:buChar char="•"/>
            </a:pPr>
            <a:r>
              <a:rPr lang="en-US" sz="2200" b="0" i="0" u="none" strike="noStrike" cap="none">
                <a:solidFill>
                  <a:srgbClr val="003888"/>
                </a:solidFill>
                <a:latin typeface="Arial"/>
                <a:ea typeface="Arial"/>
                <a:cs typeface="Arial"/>
                <a:sym typeface="Arial"/>
              </a:rPr>
              <a:t>Information should used to correct errors prior to submission of Quarterly case mix data.</a:t>
            </a:r>
            <a:endParaRPr sz="2200" b="0" i="0" u="none" strike="noStrike" cap="none">
              <a:solidFill>
                <a:srgbClr val="000000"/>
              </a:solidFill>
              <a:latin typeface="Arial"/>
              <a:ea typeface="Arial"/>
              <a:cs typeface="Arial"/>
              <a:sym typeface="Arial"/>
            </a:endParaRPr>
          </a:p>
          <a:p>
            <a:pPr marL="408940" marR="249554" lvl="0" indent="-346075" algn="l" rtl="0">
              <a:lnSpc>
                <a:spcPct val="112727"/>
              </a:lnSpc>
              <a:spcBef>
                <a:spcPts val="1055"/>
              </a:spcBef>
              <a:spcAft>
                <a:spcPts val="0"/>
              </a:spcAft>
              <a:buClr>
                <a:srgbClr val="003888"/>
              </a:buClr>
              <a:buSzPts val="1800"/>
              <a:buFont typeface="Arial"/>
              <a:buChar char="•"/>
            </a:pPr>
            <a:r>
              <a:rPr lang="en-US" sz="2200" b="0" i="0" u="none" strike="noStrike" cap="none">
                <a:solidFill>
                  <a:srgbClr val="003888"/>
                </a:solidFill>
                <a:latin typeface="Arial"/>
                <a:ea typeface="Arial"/>
                <a:cs typeface="Arial"/>
                <a:sym typeface="Arial"/>
              </a:rPr>
              <a:t>Hospitals can see which drugs’ units are outliers compared to the State average</a:t>
            </a:r>
            <a:endParaRPr sz="2200" b="0" i="0" u="none" strike="noStrike" cap="none">
              <a:solidFill>
                <a:srgbClr val="000000"/>
              </a:solidFill>
              <a:latin typeface="Arial"/>
              <a:ea typeface="Arial"/>
              <a:cs typeface="Arial"/>
              <a:sym typeface="Arial"/>
            </a:endParaRPr>
          </a:p>
        </p:txBody>
      </p:sp>
      <p:sp>
        <p:nvSpPr>
          <p:cNvPr id="1447" name="Google Shape;1447;p14"/>
          <p:cNvSpPr txBox="1">
            <a:spLocks noGrp="1"/>
          </p:cNvSpPr>
          <p:nvPr>
            <p:ph type="title"/>
          </p:nvPr>
        </p:nvSpPr>
        <p:spPr>
          <a:xfrm>
            <a:off x="852549" y="69580"/>
            <a:ext cx="10486900" cy="74813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CDS-A Reports on CRISP Portal</a:t>
            </a:r>
            <a:endParaRPr/>
          </a:p>
        </p:txBody>
      </p:sp>
      <p:pic>
        <p:nvPicPr>
          <p:cNvPr id="1448" name="Google Shape;1448;p14"/>
          <p:cNvPicPr preferRelativeResize="0"/>
          <p:nvPr/>
        </p:nvPicPr>
        <p:blipFill rotWithShape="1">
          <a:blip r:embed="rId3">
            <a:alphaModFix/>
          </a:blip>
          <a:srcRect/>
          <a:stretch/>
        </p:blipFill>
        <p:spPr>
          <a:xfrm>
            <a:off x="4873206" y="1064673"/>
            <a:ext cx="7023493" cy="4511287"/>
          </a:xfrm>
          <a:prstGeom prst="rect">
            <a:avLst/>
          </a:prstGeom>
          <a:noFill/>
          <a:ln>
            <a:noFill/>
          </a:ln>
        </p:spPr>
      </p:pic>
      <p:sp>
        <p:nvSpPr>
          <p:cNvPr id="1449" name="Google Shape;1449;p14"/>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87</a:t>
            </a:fld>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453"/>
        <p:cNvGrpSpPr/>
        <p:nvPr/>
      </p:nvGrpSpPr>
      <p:grpSpPr>
        <a:xfrm>
          <a:off x="0" y="0"/>
          <a:ext cx="0" cy="0"/>
          <a:chOff x="0" y="0"/>
          <a:chExt cx="0" cy="0"/>
        </a:xfrm>
      </p:grpSpPr>
      <p:sp>
        <p:nvSpPr>
          <p:cNvPr id="1454" name="Google Shape;1454;p15"/>
          <p:cNvSpPr txBox="1"/>
          <p:nvPr/>
        </p:nvSpPr>
        <p:spPr>
          <a:xfrm>
            <a:off x="1152382" y="1251819"/>
            <a:ext cx="10176510" cy="3197225"/>
          </a:xfrm>
          <a:prstGeom prst="rect">
            <a:avLst/>
          </a:prstGeom>
          <a:noFill/>
          <a:ln>
            <a:noFill/>
          </a:ln>
        </p:spPr>
        <p:txBody>
          <a:bodyPr spcFirstLastPara="1" wrap="square" lIns="0" tIns="11425" rIns="0" bIns="0" anchor="t" anchorCtr="0">
            <a:spAutoFit/>
          </a:bodyPr>
          <a:lstStyle/>
          <a:p>
            <a:pPr marL="367665" marR="5080" lvl="0" indent="-355600" algn="l" rtl="0">
              <a:lnSpc>
                <a:spcPct val="113999"/>
              </a:lnSpc>
              <a:spcBef>
                <a:spcPts val="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CDS-A Audits starts with what is reported in the case mix data. If the case mix data has errors, the CDS-A data for the following year will have errors.</a:t>
            </a:r>
            <a:endParaRPr sz="2400" b="0" i="0" u="none" strike="noStrike" cap="none">
              <a:solidFill>
                <a:srgbClr val="000000"/>
              </a:solidFill>
              <a:latin typeface="Arial"/>
              <a:ea typeface="Arial"/>
              <a:cs typeface="Arial"/>
              <a:sym typeface="Arial"/>
            </a:endParaRPr>
          </a:p>
          <a:p>
            <a:pPr marL="367665" marR="75565" lvl="0" indent="-355600" algn="l" rtl="0">
              <a:lnSpc>
                <a:spcPct val="113799"/>
              </a:lnSpc>
              <a:spcBef>
                <a:spcPts val="1010"/>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Hospitals are subject to fines if the case mix data used for CDS-A audits the following year contains errors.</a:t>
            </a:r>
            <a:endParaRPr sz="2400" b="0" i="0" u="none" strike="noStrike" cap="none">
              <a:solidFill>
                <a:srgbClr val="000000"/>
              </a:solidFill>
              <a:latin typeface="Arial"/>
              <a:ea typeface="Arial"/>
              <a:cs typeface="Arial"/>
              <a:sym typeface="Arial"/>
            </a:endParaRPr>
          </a:p>
          <a:p>
            <a:pPr marL="367665" marR="1043305" lvl="0" indent="-355600" algn="l" rtl="0">
              <a:lnSpc>
                <a:spcPct val="114199"/>
              </a:lnSpc>
              <a:spcBef>
                <a:spcPts val="995"/>
              </a:spcBef>
              <a:spcAft>
                <a:spcPts val="0"/>
              </a:spcAft>
              <a:buClr>
                <a:srgbClr val="003888"/>
              </a:buClr>
              <a:buSzPts val="2000"/>
              <a:buFont typeface="Arial"/>
              <a:buChar char="•"/>
            </a:pPr>
            <a:r>
              <a:rPr lang="en-US" sz="2400" b="0" i="0" u="none" strike="noStrike" cap="none">
                <a:solidFill>
                  <a:srgbClr val="003888"/>
                </a:solidFill>
                <a:latin typeface="Arial"/>
                <a:ea typeface="Arial"/>
                <a:cs typeface="Arial"/>
                <a:sym typeface="Arial"/>
              </a:rPr>
              <a:t>For access to the CRISP portal, contact your CRS Portal Point of Contact or </a:t>
            </a:r>
            <a:r>
              <a:rPr lang="en-US" sz="2400" b="0" i="0" u="sng" strike="noStrike" cap="none">
                <a:solidFill>
                  <a:srgbClr val="528E08"/>
                </a:solidFill>
                <a:latin typeface="Arial"/>
                <a:ea typeface="Arial"/>
                <a:cs typeface="Arial"/>
                <a:sym typeface="Arial"/>
                <a:hlinkClick r:id="rId3">
                  <a:extLst>
                    <a:ext uri="{A12FA001-AC4F-418D-AE19-62706E023703}">
                      <ahyp:hlinkClr xmlns:ahyp="http://schemas.microsoft.com/office/drawing/2018/hyperlinkcolor" val="tx"/>
                    </a:ext>
                  </a:extLst>
                </a:hlinkClick>
              </a:rPr>
              <a:t>support@crisphealth.org</a:t>
            </a:r>
            <a:endParaRPr sz="2400" b="0" i="0" u="none" strike="noStrike" cap="none">
              <a:solidFill>
                <a:srgbClr val="000000"/>
              </a:solidFill>
              <a:latin typeface="Arial"/>
              <a:ea typeface="Arial"/>
              <a:cs typeface="Arial"/>
              <a:sym typeface="Arial"/>
            </a:endParaRPr>
          </a:p>
        </p:txBody>
      </p:sp>
      <p:sp>
        <p:nvSpPr>
          <p:cNvPr id="1455" name="Google Shape;1455;p15"/>
          <p:cNvSpPr txBox="1">
            <a:spLocks noGrp="1"/>
          </p:cNvSpPr>
          <p:nvPr>
            <p:ph type="sldNum" idx="12"/>
          </p:nvPr>
        </p:nvSpPr>
        <p:spPr>
          <a:xfrm>
            <a:off x="11565823" y="6275652"/>
            <a:ext cx="314377" cy="271524"/>
          </a:xfrm>
          <a:prstGeom prst="rect">
            <a:avLst/>
          </a:prstGeom>
          <a:noFill/>
          <a:ln>
            <a:noFill/>
          </a:ln>
        </p:spPr>
        <p:txBody>
          <a:bodyPr spcFirstLastPara="1" wrap="square" lIns="0" tIns="0" rIns="0" bIns="0" anchor="t" anchorCtr="0">
            <a:spAutoFit/>
          </a:bodyPr>
          <a:lstStyle/>
          <a:p>
            <a:pPr marL="38100" lvl="0" indent="0" algn="l" rtl="0">
              <a:lnSpc>
                <a:spcPct val="116500"/>
              </a:lnSpc>
              <a:spcBef>
                <a:spcPts val="0"/>
              </a:spcBef>
              <a:spcAft>
                <a:spcPts val="0"/>
              </a:spcAft>
              <a:buSzPts val="1600"/>
              <a:buNone/>
            </a:pPr>
            <a:fld id="{00000000-1234-1234-1234-123412341234}" type="slidenum">
              <a:rPr lang="en-US"/>
              <a:t>88</a:t>
            </a:fld>
            <a:endParaRPr/>
          </a:p>
        </p:txBody>
      </p:sp>
      <p:sp>
        <p:nvSpPr>
          <p:cNvPr id="1456" name="Google Shape;1456;p15"/>
          <p:cNvSpPr txBox="1">
            <a:spLocks noGrp="1"/>
          </p:cNvSpPr>
          <p:nvPr>
            <p:ph type="title"/>
          </p:nvPr>
        </p:nvSpPr>
        <p:spPr>
          <a:xfrm>
            <a:off x="852549" y="69580"/>
            <a:ext cx="10486900" cy="748130"/>
          </a:xfrm>
          <a:prstGeom prst="rect">
            <a:avLst/>
          </a:prstGeom>
          <a:noFill/>
          <a:ln>
            <a:noFill/>
          </a:ln>
        </p:spPr>
        <p:txBody>
          <a:bodyPr spcFirstLastPara="1" wrap="square" lIns="0" tIns="314175" rIns="0" bIns="0" anchor="t" anchorCtr="0">
            <a:spAutoFit/>
          </a:bodyPr>
          <a:lstStyle/>
          <a:p>
            <a:pPr marL="210820" lvl="0" indent="0" algn="l" rtl="0">
              <a:lnSpc>
                <a:spcPct val="100000"/>
              </a:lnSpc>
              <a:spcBef>
                <a:spcPts val="0"/>
              </a:spcBef>
              <a:spcAft>
                <a:spcPts val="0"/>
              </a:spcAft>
              <a:buSzPts val="1400"/>
              <a:buNone/>
            </a:pPr>
            <a:r>
              <a:rPr lang="en-US"/>
              <a:t>CDS-A Reports on CRISP Portal</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2">
      <a:dk1>
        <a:srgbClr val="003889"/>
      </a:dk1>
      <a:lt1>
        <a:srgbClr val="FFFFFF"/>
      </a:lt1>
      <a:dk2>
        <a:srgbClr val="001938"/>
      </a:dk2>
      <a:lt2>
        <a:srgbClr val="FFFFFF"/>
      </a:lt2>
      <a:accent1>
        <a:srgbClr val="2E95FF"/>
      </a:accent1>
      <a:accent2>
        <a:srgbClr val="55AAFF"/>
      </a:accent2>
      <a:accent3>
        <a:srgbClr val="D1EAFF"/>
      </a:accent3>
      <a:accent4>
        <a:srgbClr val="347708"/>
      </a:accent4>
      <a:accent5>
        <a:srgbClr val="85BF16"/>
      </a:accent5>
      <a:accent6>
        <a:srgbClr val="CDE2A3"/>
      </a:accent6>
      <a:hlink>
        <a:srgbClr val="538E09"/>
      </a:hlink>
      <a:folHlink>
        <a:srgbClr val="3377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ustom 2">
      <a:dk1>
        <a:srgbClr val="003889"/>
      </a:dk1>
      <a:lt1>
        <a:srgbClr val="FFFFFF"/>
      </a:lt1>
      <a:dk2>
        <a:srgbClr val="001938"/>
      </a:dk2>
      <a:lt2>
        <a:srgbClr val="FFFFFF"/>
      </a:lt2>
      <a:accent1>
        <a:srgbClr val="2E95FF"/>
      </a:accent1>
      <a:accent2>
        <a:srgbClr val="55AAFF"/>
      </a:accent2>
      <a:accent3>
        <a:srgbClr val="D1EAFF"/>
      </a:accent3>
      <a:accent4>
        <a:srgbClr val="347708"/>
      </a:accent4>
      <a:accent5>
        <a:srgbClr val="85BF16"/>
      </a:accent5>
      <a:accent6>
        <a:srgbClr val="CDE2A3"/>
      </a:accent6>
      <a:hlink>
        <a:srgbClr val="538E09"/>
      </a:hlink>
      <a:folHlink>
        <a:srgbClr val="3377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HSCRC Theme">
  <a:themeElements>
    <a:clrScheme name="Custom 2">
      <a:dk1>
        <a:srgbClr val="003889"/>
      </a:dk1>
      <a:lt1>
        <a:srgbClr val="FFFFFF"/>
      </a:lt1>
      <a:dk2>
        <a:srgbClr val="001938"/>
      </a:dk2>
      <a:lt2>
        <a:srgbClr val="FFFFFF"/>
      </a:lt2>
      <a:accent1>
        <a:srgbClr val="2E95FF"/>
      </a:accent1>
      <a:accent2>
        <a:srgbClr val="55AAFF"/>
      </a:accent2>
      <a:accent3>
        <a:srgbClr val="D1EAFF"/>
      </a:accent3>
      <a:accent4>
        <a:srgbClr val="347708"/>
      </a:accent4>
      <a:accent5>
        <a:srgbClr val="85BF16"/>
      </a:accent5>
      <a:accent6>
        <a:srgbClr val="CDE2A3"/>
      </a:accent6>
      <a:hlink>
        <a:srgbClr val="538E09"/>
      </a:hlink>
      <a:folHlink>
        <a:srgbClr val="3377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D40D51286D8B4D9C836A50BBB33558" ma:contentTypeVersion="2" ma:contentTypeDescription="Create a new document." ma:contentTypeScope="" ma:versionID="d14e5c4da1db565cb04c30bec4da997c">
  <xsd:schema xmlns:xsd="http://www.w3.org/2001/XMLSchema" xmlns:xs="http://www.w3.org/2001/XMLSchema" xmlns:p="http://schemas.microsoft.com/office/2006/metadata/properties" xmlns:ns1="http://schemas.microsoft.com/sharepoint/v3" targetNamespace="http://schemas.microsoft.com/office/2006/metadata/properties" ma:root="true" ma:fieldsID="ff328a1cd662c37536c074f55b1464a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973AAA3-0968-4DE6-A43F-F58EA537087A}"/>
</file>

<file path=customXml/itemProps2.xml><?xml version="1.0" encoding="utf-8"?>
<ds:datastoreItem xmlns:ds="http://schemas.openxmlformats.org/officeDocument/2006/customXml" ds:itemID="{60E19843-614B-4740-8EC2-FC603DB7F0DD}"/>
</file>

<file path=customXml/itemProps3.xml><?xml version="1.0" encoding="utf-8"?>
<ds:datastoreItem xmlns:ds="http://schemas.openxmlformats.org/officeDocument/2006/customXml" ds:itemID="{DD0D0223-1888-467F-9545-E33580037BC1}"/>
</file>

<file path=docProps/app.xml><?xml version="1.0" encoding="utf-8"?>
<Properties xmlns="http://schemas.openxmlformats.org/officeDocument/2006/extended-properties" xmlns:vt="http://schemas.openxmlformats.org/officeDocument/2006/docPropsVTypes">
  <TotalTime>0</TotalTime>
  <Words>8006</Words>
  <Application>Microsoft Office PowerPoint</Application>
  <PresentationFormat>Widescreen</PresentationFormat>
  <Paragraphs>1184</Paragraphs>
  <Slides>88</Slides>
  <Notes>88</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88</vt:i4>
      </vt:variant>
    </vt:vector>
  </HeadingPairs>
  <TitlesOfParts>
    <vt:vector size="103" baseType="lpstr">
      <vt:lpstr>Arial</vt:lpstr>
      <vt:lpstr>Calibri</vt:lpstr>
      <vt:lpstr>Raleway Light</vt:lpstr>
      <vt:lpstr>Gill Sans</vt:lpstr>
      <vt:lpstr>Roboto</vt:lpstr>
      <vt:lpstr>Quattrocento Sans</vt:lpstr>
      <vt:lpstr>Times New Roman</vt:lpstr>
      <vt:lpstr>Raleway</vt:lpstr>
      <vt:lpstr>Lucida Sans</vt:lpstr>
      <vt:lpstr>Georgia</vt:lpstr>
      <vt:lpstr>Office Theme</vt:lpstr>
      <vt:lpstr>Office Theme</vt:lpstr>
      <vt:lpstr>Office Theme</vt:lpstr>
      <vt:lpstr>HSCRC Theme</vt:lpstr>
      <vt:lpstr>Office Theme</vt:lpstr>
      <vt:lpstr>PowerPoint Presentation</vt:lpstr>
      <vt:lpstr>Why, When, Where</vt:lpstr>
      <vt:lpstr>Agenda</vt:lpstr>
      <vt:lpstr>Reminders</vt:lpstr>
      <vt:lpstr>HSCRC Points of Contact for Data</vt:lpstr>
      <vt:lpstr>Please Complete the Data Forum Survey!</vt:lpstr>
      <vt:lpstr>Timeline for Historical and Ongoing Data Submissions</vt:lpstr>
      <vt:lpstr>Submission Process</vt:lpstr>
      <vt:lpstr>Financial Data Update</vt:lpstr>
      <vt:lpstr>FY 2026 Annual Filing Submission (eF2) Update</vt:lpstr>
      <vt:lpstr>FY 2026 Annual Filing Submission (eF2) Update Continued</vt:lpstr>
      <vt:lpstr>Data Processing Update</vt:lpstr>
      <vt:lpstr>Points of Contact- hMetrix / Burton Policy</vt:lpstr>
      <vt:lpstr>Submission Instructions </vt:lpstr>
      <vt:lpstr>FY 2027 Updates</vt:lpstr>
      <vt:lpstr>FY 2027 Case Mix-Financial Data Reconciliation Workflow</vt:lpstr>
      <vt:lpstr>FY 2027 Case Mix-Financial Data Reconciliation Workflow (Contd.)</vt:lpstr>
      <vt:lpstr>FY 2027 Case Mix-Financial Data Reconciliation Workflow (Contd.)</vt:lpstr>
      <vt:lpstr>FY 2027 Case Mix-Financial Data Reconciliation Workflow (Contd.)</vt:lpstr>
      <vt:lpstr>Reminders</vt:lpstr>
      <vt:lpstr>Case Mix Audit Update </vt:lpstr>
      <vt:lpstr>Case Mix Reminders</vt:lpstr>
      <vt:lpstr>Case Mix</vt:lpstr>
      <vt:lpstr>Case Mix Reminders</vt:lpstr>
      <vt:lpstr>Upcoming Standing Workgroup Meetings</vt:lpstr>
      <vt:lpstr>Payment Models Workgroup</vt:lpstr>
      <vt:lpstr>Performance Measurement Workgroup</vt:lpstr>
      <vt:lpstr>Total Cost of Care Workgroup</vt:lpstr>
      <vt:lpstr>ED Wait Time Reduction Commission</vt:lpstr>
      <vt:lpstr>Next Meeting</vt:lpstr>
      <vt:lpstr>Notes and slides will be posted to the HSCRC website:</vt:lpstr>
      <vt:lpstr>Appendix 1: Supplemental Data Update</vt:lpstr>
      <vt:lpstr>New Supplemental Data Collection for FY 2026</vt:lpstr>
      <vt:lpstr>Appendix 2: Grouper for Case Mix Weights and Reports</vt:lpstr>
      <vt:lpstr>Grouper for Case Mix Weights and Reports</vt:lpstr>
      <vt:lpstr>Appendix 3: Audit and Integrity Update</vt:lpstr>
      <vt:lpstr>Accounting &amp; Budget Manual Update</vt:lpstr>
      <vt:lpstr>Appendix 4: Quality Update</vt:lpstr>
      <vt:lpstr>AHEAD Updates and Transition Timelines</vt:lpstr>
      <vt:lpstr>AHEAD Maryland Hospital Quality Incentives</vt:lpstr>
      <vt:lpstr>RY 2028 Quality Program Timelines</vt:lpstr>
      <vt:lpstr>Grouper Transition: MHAC, RRIP, QBR for CY 2026</vt:lpstr>
      <vt:lpstr>PowerPoint Presentation</vt:lpstr>
      <vt:lpstr>RY 2028 MHAC Changes</vt:lpstr>
      <vt:lpstr>RRIP Methodology Overview</vt:lpstr>
      <vt:lpstr>RY 2028 RRIP Changes</vt:lpstr>
      <vt:lpstr>Overview of QBR</vt:lpstr>
      <vt:lpstr>RY 2028 QBR Changes</vt:lpstr>
      <vt:lpstr>For RY 2028, Commission Approved Continuing QBR Incentive Program for Complete and Timely Digital Measures Reporting</vt:lpstr>
      <vt:lpstr>CMS Hospital eCQM Digital Measures Reporting Requirements CYs 2026-2028</vt:lpstr>
      <vt:lpstr>PowerPoint Presentation</vt:lpstr>
      <vt:lpstr>PowerPoint Presentation</vt:lpstr>
      <vt:lpstr>Stakeholder Feedback Opportunities - Quality</vt:lpstr>
      <vt:lpstr>Appendix 5: Collection of ED Triage Values</vt:lpstr>
      <vt:lpstr>Background</vt:lpstr>
      <vt:lpstr>Next Steps</vt:lpstr>
      <vt:lpstr>Appendix 6: Case Mix Update</vt:lpstr>
      <vt:lpstr>FY 2027 Case Mix Data Submission Requirements Updates</vt:lpstr>
      <vt:lpstr>FY 2027 Case Mix DSR Implementation Timeline</vt:lpstr>
      <vt:lpstr>Appendix 7: ED LOS Update</vt:lpstr>
      <vt:lpstr>Important Updates related to QBR ED LOS</vt:lpstr>
      <vt:lpstr>Appendix 8: Data Submission Reminders </vt:lpstr>
      <vt:lpstr>Reminder: Datasets Submitted to DAVE for hMetrix Processing</vt:lpstr>
      <vt:lpstr>Reminder: Reports Submitted to Delegated Mailboxes or HSCRC Website </vt:lpstr>
      <vt:lpstr>Updates to FY 2026 Monthly Experience Data</vt:lpstr>
      <vt:lpstr>Updates to FY 2026 Monthly Experience Data </vt:lpstr>
      <vt:lpstr>Updates to FY 2026 Quarterly Reconciliation Reporting</vt:lpstr>
      <vt:lpstr>FY 2027 Experience Data Submission Requirements Updates</vt:lpstr>
      <vt:lpstr>Appendix 9: Financial, Supplemental and Case Mix Data Production Schedule </vt:lpstr>
      <vt:lpstr>Production Schedule for Financial and Supplemental Data Submissions</vt:lpstr>
      <vt:lpstr>Production Schedule for Case Mix Data Submissions</vt:lpstr>
      <vt:lpstr>Appendix 10: Process for Requesting Financial and Supplemental Data Extensions for Data  Not Submitted via DAVE</vt:lpstr>
      <vt:lpstr>Reminder: Submitting Extensions for Financial and Supplemental Data</vt:lpstr>
      <vt:lpstr>Submitting Extensions for Financial Data and Supplemental Data </vt:lpstr>
      <vt:lpstr>Appendix 11: Rate Center Trend  Monitoring Report</vt:lpstr>
      <vt:lpstr>Rate Center Trend Monitoring Report</vt:lpstr>
      <vt:lpstr>Total Charges &amp; Rate Center Charges Outlier Identification</vt:lpstr>
      <vt:lpstr>Monitoring Report Samples</vt:lpstr>
      <vt:lpstr>Appendix 12: UCC Reporting</vt:lpstr>
      <vt:lpstr>UCC Data Collection and Processing</vt:lpstr>
      <vt:lpstr>UCC DSR and Edit Report Updates for FY 2026 Q4</vt:lpstr>
      <vt:lpstr>UCC Data: Notable Errors Observed in FY26Q4 Data Submission</vt:lpstr>
      <vt:lpstr>Points of Contact: UCC Data</vt:lpstr>
      <vt:lpstr>Appendix 13: 42 CFR Suppression Policy  for Public Use Files</vt:lpstr>
      <vt:lpstr>Reminder: New 42 CFR Suppression Policy for Public Use Files</vt:lpstr>
      <vt:lpstr>Appendix 14: CDS-A Reports</vt:lpstr>
      <vt:lpstr>CDS-A Reports on CRISP Portal</vt:lpstr>
      <vt:lpstr>CDS-A Reports on CRISP Portal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Aline Lin</dc:creator>
  <cp:lastModifiedBy>Curtis Wills</cp:lastModifiedBy>
  <cp:revision>1</cp:revision>
  <dcterms:created xsi:type="dcterms:W3CDTF">2025-08-12T20:32:10Z</dcterms:created>
  <dcterms:modified xsi:type="dcterms:W3CDTF">2026-09-10T17:03:07Z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2025-06-13T00:00:00Z</vt:filetime>
  </property>
  <property fmtid="{D5CDD505-2E9C-101B-9397-08002B2CF9AE}" pid="3" name="Creator">
    <vt:lpwstr>Acrobat PDFMaker 25 for PowerPoint</vt:lpwstr>
  </property>
  <property fmtid="{D5CDD505-2E9C-101B-9397-08002B2CF9AE}" pid="4" name="LastSaved">
    <vt:filetime>2025-08-12T00:00:00Z</vt:filetime>
  </property>
  <property fmtid="{D5CDD505-2E9C-101B-9397-08002B2CF9AE}" pid="5" name="Producer">
    <vt:lpwstr>Adobe PDF Library 25.1.51</vt:lpwstr>
  </property>
  <property fmtid="{D5CDD505-2E9C-101B-9397-08002B2CF9AE}" pid="6" name="ContentTypeId">
    <vt:lpwstr>0x0101005AD40D51286D8B4D9C836A50BBB33558</vt:lpwstr>
  </property>
</Properties>
</file>