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10.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authors.xml" ContentType="application/vnd.ms-powerpoint.author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ppt/metadata" ContentType="application/binary"/>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8"/>
  </p:notesMasterIdLst>
  <p:sldIdLst>
    <p:sldId id="282" r:id="rId2"/>
    <p:sldId id="284" r:id="rId3"/>
    <p:sldId id="275" r:id="rId4"/>
    <p:sldId id="276" r:id="rId5"/>
    <p:sldId id="280" r:id="rId6"/>
    <p:sldId id="281" r:id="rId7"/>
    <p:sldId id="256" r:id="rId8"/>
    <p:sldId id="257" r:id="rId9"/>
    <p:sldId id="258" r:id="rId10"/>
    <p:sldId id="259" r:id="rId11"/>
    <p:sldId id="260" r:id="rId12"/>
    <p:sldId id="261" r:id="rId13"/>
    <p:sldId id="262" r:id="rId14"/>
    <p:sldId id="263" r:id="rId15"/>
    <p:sldId id="264" r:id="rId16"/>
    <p:sldId id="265" r:id="rId17"/>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9" roundtripDataSignature="AMtx7mg7AAFcIihzxZrsR81/7cnj352+6A=="/>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B9EB759-86AE-55C7-CA47-403020C3CD87}" name="Hannah Friedman-Bell" initials="HF" userId="S::hfriedman-bell@hscrc.maryland.gov::9e6929aa-25af-462e-b7b9-a4cd4282dbe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EAD3"/>
    <a:srgbClr val="D0E0E3"/>
    <a:srgbClr val="CFE2F3"/>
    <a:srgbClr val="FFFFFF"/>
    <a:srgbClr val="003889"/>
    <a:srgbClr val="C9DA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D627250-64D8-4EA8-9B92-95E741E5AA9E}">
  <a:tblStyle styleId="{9D627250-64D8-4EA8-9B92-95E741E5AA9E}" styleName="Table_0">
    <a:wholeTbl>
      <a:tcTxStyle b="off" i="off">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 styleId="{3F26A0F4-86ED-4780-8F76-09910939DFA1}" styleName="Table_1">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2" d="100"/>
          <a:sy n="92" d="100"/>
        </p:scale>
        <p:origin x="312"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customXml" Target="../customXml/item2.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 Id="rId27"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0" name="Google Shape;100;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8" name="Google Shape;158;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8" name="Google Shape;168;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g3cc2c40d24c_0_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8" name="Google Shape;178;g3cc2c40d24c_0_2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9" name="Google Shape;179;g3cc2c40d24c_0_2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16</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a:extLst>
            <a:ext uri="{FF2B5EF4-FFF2-40B4-BE49-F238E27FC236}">
              <a16:creationId xmlns:a16="http://schemas.microsoft.com/office/drawing/2014/main" id="{2323747F-9F40-B363-E341-ED555B2A12F3}"/>
            </a:ext>
          </a:extLst>
        </p:cNvPr>
        <p:cNvGrpSpPr/>
        <p:nvPr/>
      </p:nvGrpSpPr>
      <p:grpSpPr>
        <a:xfrm>
          <a:off x="0" y="0"/>
          <a:ext cx="0" cy="0"/>
          <a:chOff x="0" y="0"/>
          <a:chExt cx="0" cy="0"/>
        </a:xfrm>
      </p:grpSpPr>
      <p:sp>
        <p:nvSpPr>
          <p:cNvPr id="106" name="Google Shape;106;p2:notes">
            <a:extLst>
              <a:ext uri="{FF2B5EF4-FFF2-40B4-BE49-F238E27FC236}">
                <a16:creationId xmlns:a16="http://schemas.microsoft.com/office/drawing/2014/main" id="{DB509B3A-1BAC-810D-7B8B-2319241AFEA1}"/>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7" name="Google Shape;107;p2:notes">
            <a:extLst>
              <a:ext uri="{FF2B5EF4-FFF2-40B4-BE49-F238E27FC236}">
                <a16:creationId xmlns:a16="http://schemas.microsoft.com/office/drawing/2014/main" id="{C2C3FE75-1A66-0857-12F3-F3611C4CDB23}"/>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652514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0" name="Google Shape;100;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7" name="Google Shape;107;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4" name="Google Shape;114;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8" name="Google Shape;128;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3cc2c40d24c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8" name="Google Shape;138;g3cc2c40d24c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3cc2c40d24c_0_1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8" name="Google Shape;148;g3cc2c40d24c_0_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ubtitle &amp; Content">
  <p:cSld name="2_Title, Subtitle &amp; Content 2">
    <p:bg>
      <p:bgPr>
        <a:blipFill>
          <a:blip r:embed="rId2">
            <a:alphaModFix/>
          </a:blip>
          <a:stretch>
            <a:fillRect/>
          </a:stretch>
        </a:blipFill>
        <a:effectLst/>
      </p:bgPr>
    </p:bg>
    <p:spTree>
      <p:nvGrpSpPr>
        <p:cNvPr id="1" name="Shape 23"/>
        <p:cNvGrpSpPr/>
        <p:nvPr/>
      </p:nvGrpSpPr>
      <p:grpSpPr>
        <a:xfrm>
          <a:off x="0" y="0"/>
          <a:ext cx="0" cy="0"/>
          <a:chOff x="0" y="0"/>
          <a:chExt cx="0" cy="0"/>
        </a:xfrm>
      </p:grpSpPr>
      <p:sp>
        <p:nvSpPr>
          <p:cNvPr id="24" name="Google Shape;24;p25"/>
          <p:cNvSpPr txBox="1">
            <a:spLocks noGrp="1"/>
          </p:cNvSpPr>
          <p:nvPr>
            <p:ph type="body" idx="1"/>
          </p:nvPr>
        </p:nvSpPr>
        <p:spPr>
          <a:xfrm>
            <a:off x="971550" y="1133475"/>
            <a:ext cx="10515600" cy="4660015"/>
          </a:xfrm>
          <a:prstGeom prst="rect">
            <a:avLst/>
          </a:prstGeom>
          <a:noFill/>
          <a:ln>
            <a:noFill/>
          </a:ln>
        </p:spPr>
        <p:txBody>
          <a:bodyPr spcFirstLastPara="1" wrap="square" lIns="91425" tIns="45700" rIns="91425" bIns="45700" anchor="t" anchorCtr="0">
            <a:normAutofit/>
          </a:bodyPr>
          <a:lstStyle>
            <a:lvl1pPr marL="457200" lvl="0" indent="-355600" algn="l">
              <a:lnSpc>
                <a:spcPct val="114000"/>
              </a:lnSpc>
              <a:spcBef>
                <a:spcPts val="1000"/>
              </a:spcBef>
              <a:spcAft>
                <a:spcPts val="0"/>
              </a:spcAft>
              <a:buClr>
                <a:schemeClr val="dk1"/>
              </a:buClr>
              <a:buSzPts val="2000"/>
              <a:buChar char="•"/>
              <a:defRPr sz="2400" b="0" i="0">
                <a:latin typeface="Arial"/>
                <a:ea typeface="Arial"/>
                <a:cs typeface="Arial"/>
                <a:sym typeface="Arial"/>
              </a:defRPr>
            </a:lvl1pPr>
            <a:lvl2pPr marL="914400" lvl="1" indent="-342900" algn="l">
              <a:lnSpc>
                <a:spcPct val="114000"/>
              </a:lnSpc>
              <a:spcBef>
                <a:spcPts val="500"/>
              </a:spcBef>
              <a:spcAft>
                <a:spcPts val="0"/>
              </a:spcAft>
              <a:buClr>
                <a:srgbClr val="0066CC"/>
              </a:buClr>
              <a:buSzPts val="1800"/>
              <a:buChar char="•"/>
              <a:defRPr sz="1800" b="0" i="0">
                <a:solidFill>
                  <a:srgbClr val="0066CC"/>
                </a:solidFill>
                <a:latin typeface="Arial"/>
                <a:ea typeface="Arial"/>
                <a:cs typeface="Arial"/>
                <a:sym typeface="Arial"/>
              </a:defRPr>
            </a:lvl2pPr>
            <a:lvl3pPr marL="1371600" lvl="2" indent="-342900" algn="l">
              <a:lnSpc>
                <a:spcPct val="114000"/>
              </a:lnSpc>
              <a:spcBef>
                <a:spcPts val="500"/>
              </a:spcBef>
              <a:spcAft>
                <a:spcPts val="0"/>
              </a:spcAft>
              <a:buClr>
                <a:srgbClr val="0066CC"/>
              </a:buClr>
              <a:buSzPts val="1800"/>
              <a:buChar char="•"/>
              <a:defRPr sz="1800" b="0" i="0">
                <a:solidFill>
                  <a:srgbClr val="0066CC"/>
                </a:solidFill>
                <a:latin typeface="Arial"/>
                <a:ea typeface="Arial"/>
                <a:cs typeface="Arial"/>
                <a:sym typeface="Arial"/>
              </a:defRPr>
            </a:lvl3pPr>
            <a:lvl4pPr marL="1828800" lvl="3" indent="-342900" algn="l">
              <a:lnSpc>
                <a:spcPct val="114000"/>
              </a:lnSpc>
              <a:spcBef>
                <a:spcPts val="500"/>
              </a:spcBef>
              <a:spcAft>
                <a:spcPts val="0"/>
              </a:spcAft>
              <a:buClr>
                <a:srgbClr val="0066CC"/>
              </a:buClr>
              <a:buSzPts val="1800"/>
              <a:buChar char="•"/>
              <a:defRPr sz="1800" b="0" i="0">
                <a:solidFill>
                  <a:srgbClr val="0066CC"/>
                </a:solidFill>
                <a:latin typeface="Arial"/>
                <a:ea typeface="Arial"/>
                <a:cs typeface="Arial"/>
                <a:sym typeface="Arial"/>
              </a:defRPr>
            </a:lvl4pPr>
            <a:lvl5pPr marL="2286000" lvl="4" indent="-342900" algn="l">
              <a:lnSpc>
                <a:spcPct val="114000"/>
              </a:lnSpc>
              <a:spcBef>
                <a:spcPts val="500"/>
              </a:spcBef>
              <a:spcAft>
                <a:spcPts val="0"/>
              </a:spcAft>
              <a:buClr>
                <a:srgbClr val="0066CC"/>
              </a:buClr>
              <a:buSzPts val="1800"/>
              <a:buChar char="•"/>
              <a:defRPr sz="1800" b="0" i="0">
                <a:solidFill>
                  <a:srgbClr val="0066CC"/>
                </a:solidFill>
                <a:latin typeface="Arial"/>
                <a:ea typeface="Arial"/>
                <a:cs typeface="Arial"/>
                <a:sym typeface="Aria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5" name="Google Shape;25;p25"/>
          <p:cNvSpPr txBox="1">
            <a:spLocks noGrp="1"/>
          </p:cNvSpPr>
          <p:nvPr>
            <p:ph type="sldNum" idx="12"/>
          </p:nvPr>
        </p:nvSpPr>
        <p:spPr>
          <a:xfrm>
            <a:off x="11512550" y="6213474"/>
            <a:ext cx="577850" cy="365125"/>
          </a:xfrm>
          <a:prstGeom prst="rect">
            <a:avLst/>
          </a:prstGeom>
          <a:noFill/>
          <a:ln>
            <a:noFill/>
          </a:ln>
        </p:spPr>
        <p:txBody>
          <a:bodyPr spcFirstLastPara="1" wrap="square" lIns="91425" tIns="45700" rIns="91425" bIns="45700" anchor="ctr" anchorCtr="0">
            <a:noAutofit/>
          </a:bodyPr>
          <a:lstStyle>
            <a:lvl1pPr marL="0" marR="0" lvl="0"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
        <p:nvSpPr>
          <p:cNvPr id="26" name="Google Shape;26;p25"/>
          <p:cNvSpPr txBox="1">
            <a:spLocks noGrp="1"/>
          </p:cNvSpPr>
          <p:nvPr>
            <p:ph type="title"/>
          </p:nvPr>
        </p:nvSpPr>
        <p:spPr>
          <a:xfrm>
            <a:off x="972127" y="347853"/>
            <a:ext cx="10515600" cy="600837"/>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Clr>
                <a:schemeClr val="dk1"/>
              </a:buClr>
              <a:buSzPts val="2800"/>
              <a:buFont typeface="Arial"/>
              <a:buNone/>
              <a:defRPr sz="2800" b="0" i="0">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1_Title, Subtitle &amp; Content">
  <p:cSld name="2_Title, Subtitle &amp; Content 3">
    <p:bg>
      <p:bgPr>
        <a:blipFill>
          <a:blip r:embed="rId2">
            <a:alphaModFix/>
          </a:blip>
          <a:stretch>
            <a:fillRect/>
          </a:stretch>
        </a:blipFill>
        <a:effectLst/>
      </p:bgPr>
    </p:bg>
    <p:spTree>
      <p:nvGrpSpPr>
        <p:cNvPr id="1" name="Shape 34"/>
        <p:cNvGrpSpPr/>
        <p:nvPr/>
      </p:nvGrpSpPr>
      <p:grpSpPr>
        <a:xfrm>
          <a:off x="0" y="0"/>
          <a:ext cx="0" cy="0"/>
          <a:chOff x="0" y="0"/>
          <a:chExt cx="0" cy="0"/>
        </a:xfrm>
      </p:grpSpPr>
      <p:sp>
        <p:nvSpPr>
          <p:cNvPr id="35" name="Google Shape;35;p27"/>
          <p:cNvSpPr txBox="1">
            <a:spLocks noGrp="1"/>
          </p:cNvSpPr>
          <p:nvPr>
            <p:ph type="title"/>
          </p:nvPr>
        </p:nvSpPr>
        <p:spPr>
          <a:xfrm>
            <a:off x="972127" y="347852"/>
            <a:ext cx="10515600" cy="873638"/>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Clr>
                <a:schemeClr val="dk1"/>
              </a:buClr>
              <a:buSzPts val="2800"/>
              <a:buFont typeface="Arial"/>
              <a:buNone/>
              <a:defRPr sz="2800" b="0" i="0">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27"/>
          <p:cNvSpPr txBox="1">
            <a:spLocks noGrp="1"/>
          </p:cNvSpPr>
          <p:nvPr>
            <p:ph type="body" idx="1"/>
          </p:nvPr>
        </p:nvSpPr>
        <p:spPr>
          <a:xfrm>
            <a:off x="971550" y="1361190"/>
            <a:ext cx="5124450" cy="4432300"/>
          </a:xfrm>
          <a:prstGeom prst="rect">
            <a:avLst/>
          </a:prstGeom>
          <a:noFill/>
          <a:ln>
            <a:noFill/>
          </a:ln>
        </p:spPr>
        <p:txBody>
          <a:bodyPr spcFirstLastPara="1" wrap="square" lIns="91425" tIns="45700" rIns="91425" bIns="45700" anchor="t" anchorCtr="0">
            <a:normAutofit/>
          </a:bodyPr>
          <a:lstStyle>
            <a:lvl1pPr marL="457200" lvl="0" indent="-355600" algn="l">
              <a:lnSpc>
                <a:spcPct val="114000"/>
              </a:lnSpc>
              <a:spcBef>
                <a:spcPts val="1000"/>
              </a:spcBef>
              <a:spcAft>
                <a:spcPts val="0"/>
              </a:spcAft>
              <a:buClr>
                <a:schemeClr val="dk1"/>
              </a:buClr>
              <a:buSzPts val="2000"/>
              <a:buFont typeface="Arial"/>
              <a:buChar char="•"/>
              <a:defRPr sz="2400" b="0" i="0">
                <a:latin typeface="Arial"/>
                <a:ea typeface="Arial"/>
                <a:cs typeface="Arial"/>
                <a:sym typeface="Arial"/>
              </a:defRPr>
            </a:lvl1pPr>
            <a:lvl2pPr marL="914400" lvl="1" indent="-342900" algn="l">
              <a:lnSpc>
                <a:spcPct val="114000"/>
              </a:lnSpc>
              <a:spcBef>
                <a:spcPts val="500"/>
              </a:spcBef>
              <a:spcAft>
                <a:spcPts val="0"/>
              </a:spcAft>
              <a:buClr>
                <a:srgbClr val="0066CC"/>
              </a:buClr>
              <a:buSzPts val="1800"/>
              <a:buChar char="•"/>
              <a:defRPr sz="1800" b="0" i="0">
                <a:solidFill>
                  <a:srgbClr val="0066CC"/>
                </a:solidFill>
                <a:latin typeface="Arial"/>
                <a:ea typeface="Arial"/>
                <a:cs typeface="Arial"/>
                <a:sym typeface="Arial"/>
              </a:defRPr>
            </a:lvl2pPr>
            <a:lvl3pPr marL="1371600" lvl="2" indent="-342900" algn="l">
              <a:lnSpc>
                <a:spcPct val="114000"/>
              </a:lnSpc>
              <a:spcBef>
                <a:spcPts val="500"/>
              </a:spcBef>
              <a:spcAft>
                <a:spcPts val="0"/>
              </a:spcAft>
              <a:buClr>
                <a:srgbClr val="0066CC"/>
              </a:buClr>
              <a:buSzPts val="1800"/>
              <a:buChar char="•"/>
              <a:defRPr sz="1800" b="0" i="0">
                <a:solidFill>
                  <a:srgbClr val="0066CC"/>
                </a:solidFill>
                <a:latin typeface="Arial"/>
                <a:ea typeface="Arial"/>
                <a:cs typeface="Arial"/>
                <a:sym typeface="Arial"/>
              </a:defRPr>
            </a:lvl3pPr>
            <a:lvl4pPr marL="1828800" lvl="3" indent="-342900" algn="l">
              <a:lnSpc>
                <a:spcPct val="114000"/>
              </a:lnSpc>
              <a:spcBef>
                <a:spcPts val="500"/>
              </a:spcBef>
              <a:spcAft>
                <a:spcPts val="0"/>
              </a:spcAft>
              <a:buClr>
                <a:srgbClr val="0066CC"/>
              </a:buClr>
              <a:buSzPts val="1800"/>
              <a:buChar char="•"/>
              <a:defRPr sz="1800" b="0" i="0">
                <a:solidFill>
                  <a:srgbClr val="0066CC"/>
                </a:solidFill>
                <a:latin typeface="Arial"/>
                <a:ea typeface="Arial"/>
                <a:cs typeface="Arial"/>
                <a:sym typeface="Arial"/>
              </a:defRPr>
            </a:lvl4pPr>
            <a:lvl5pPr marL="2286000" lvl="4" indent="-342900" algn="l">
              <a:lnSpc>
                <a:spcPct val="114000"/>
              </a:lnSpc>
              <a:spcBef>
                <a:spcPts val="500"/>
              </a:spcBef>
              <a:spcAft>
                <a:spcPts val="0"/>
              </a:spcAft>
              <a:buClr>
                <a:srgbClr val="0066CC"/>
              </a:buClr>
              <a:buSzPts val="1800"/>
              <a:buFont typeface="Arial"/>
              <a:buAutoNum type="arabicPeriod"/>
              <a:defRPr sz="1800" b="0" i="0">
                <a:solidFill>
                  <a:srgbClr val="0066CC"/>
                </a:solidFill>
                <a:latin typeface="Arial"/>
                <a:ea typeface="Arial"/>
                <a:cs typeface="Arial"/>
                <a:sym typeface="Aria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27"/>
          <p:cNvSpPr txBox="1">
            <a:spLocks noGrp="1"/>
          </p:cNvSpPr>
          <p:nvPr>
            <p:ph type="sldNum" idx="12"/>
          </p:nvPr>
        </p:nvSpPr>
        <p:spPr>
          <a:xfrm>
            <a:off x="11512550" y="6213474"/>
            <a:ext cx="577850" cy="365125"/>
          </a:xfrm>
          <a:prstGeom prst="rect">
            <a:avLst/>
          </a:prstGeom>
          <a:noFill/>
          <a:ln>
            <a:noFill/>
          </a:ln>
        </p:spPr>
        <p:txBody>
          <a:bodyPr spcFirstLastPara="1" wrap="square" lIns="91425" tIns="45700" rIns="91425" bIns="45700" anchor="ctr" anchorCtr="0">
            <a:noAutofit/>
          </a:bodyPr>
          <a:lstStyle>
            <a:lvl1pPr marL="0" marR="0" lvl="0"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
        <p:nvSpPr>
          <p:cNvPr id="38" name="Google Shape;38;p27"/>
          <p:cNvSpPr>
            <a:spLocks noGrp="1"/>
          </p:cNvSpPr>
          <p:nvPr>
            <p:ph type="pic" idx="2"/>
          </p:nvPr>
        </p:nvSpPr>
        <p:spPr>
          <a:xfrm>
            <a:off x="6096000" y="1361190"/>
            <a:ext cx="5416550" cy="4432300"/>
          </a:xfrm>
          <a:prstGeom prst="rect">
            <a:avLst/>
          </a:prstGeom>
          <a:noFill/>
          <a:ln>
            <a:noFill/>
          </a:ln>
        </p:spPr>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_Title, Subtitle &amp; Content">
  <p:cSld name="2_Title, Subtitle &amp; Content 4">
    <p:bg>
      <p:bgPr>
        <a:blipFill>
          <a:blip r:embed="rId2">
            <a:alphaModFix/>
          </a:blip>
          <a:stretch>
            <a:fillRect/>
          </a:stretch>
        </a:blipFill>
        <a:effectLst/>
      </p:bgPr>
    </p:bg>
    <p:spTree>
      <p:nvGrpSpPr>
        <p:cNvPr id="1" name="Shape 39"/>
        <p:cNvGrpSpPr/>
        <p:nvPr/>
      </p:nvGrpSpPr>
      <p:grpSpPr>
        <a:xfrm>
          <a:off x="0" y="0"/>
          <a:ext cx="0" cy="0"/>
          <a:chOff x="0" y="0"/>
          <a:chExt cx="0" cy="0"/>
        </a:xfrm>
      </p:grpSpPr>
      <p:sp>
        <p:nvSpPr>
          <p:cNvPr id="40" name="Google Shape;40;p28"/>
          <p:cNvSpPr txBox="1">
            <a:spLocks noGrp="1"/>
          </p:cNvSpPr>
          <p:nvPr>
            <p:ph type="title"/>
          </p:nvPr>
        </p:nvSpPr>
        <p:spPr>
          <a:xfrm>
            <a:off x="972127" y="347852"/>
            <a:ext cx="10515600" cy="873638"/>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Clr>
                <a:schemeClr val="dk1"/>
              </a:buClr>
              <a:buSzPts val="2800"/>
              <a:buFont typeface="Arial"/>
              <a:buNone/>
              <a:defRPr sz="2800" b="0" i="0">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28"/>
          <p:cNvSpPr txBox="1">
            <a:spLocks noGrp="1"/>
          </p:cNvSpPr>
          <p:nvPr>
            <p:ph type="sldNum" idx="12"/>
          </p:nvPr>
        </p:nvSpPr>
        <p:spPr>
          <a:xfrm>
            <a:off x="11512550" y="6213474"/>
            <a:ext cx="577850" cy="365125"/>
          </a:xfrm>
          <a:prstGeom prst="rect">
            <a:avLst/>
          </a:prstGeom>
          <a:noFill/>
          <a:ln>
            <a:noFill/>
          </a:ln>
        </p:spPr>
        <p:txBody>
          <a:bodyPr spcFirstLastPara="1" wrap="square" lIns="91425" tIns="45700" rIns="91425" bIns="45700" anchor="ctr" anchorCtr="0">
            <a:noAutofit/>
          </a:bodyPr>
          <a:lstStyle>
            <a:lvl1pPr marL="0" marR="0" lvl="0"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
        <p:nvSpPr>
          <p:cNvPr id="42" name="Google Shape;42;p28"/>
          <p:cNvSpPr txBox="1">
            <a:spLocks noGrp="1"/>
          </p:cNvSpPr>
          <p:nvPr>
            <p:ph type="body" idx="1"/>
          </p:nvPr>
        </p:nvSpPr>
        <p:spPr>
          <a:xfrm>
            <a:off x="971550" y="1361190"/>
            <a:ext cx="5124450" cy="4432300"/>
          </a:xfrm>
          <a:prstGeom prst="rect">
            <a:avLst/>
          </a:prstGeom>
          <a:noFill/>
          <a:ln>
            <a:noFill/>
          </a:ln>
        </p:spPr>
        <p:txBody>
          <a:bodyPr spcFirstLastPara="1" wrap="square" lIns="91425" tIns="45700" rIns="91425" bIns="45700" anchor="t" anchorCtr="0">
            <a:normAutofit/>
          </a:bodyPr>
          <a:lstStyle>
            <a:lvl1pPr marL="457200" lvl="0" indent="-355600" algn="l">
              <a:lnSpc>
                <a:spcPct val="114000"/>
              </a:lnSpc>
              <a:spcBef>
                <a:spcPts val="1000"/>
              </a:spcBef>
              <a:spcAft>
                <a:spcPts val="0"/>
              </a:spcAft>
              <a:buClr>
                <a:schemeClr val="dk1"/>
              </a:buClr>
              <a:buSzPts val="2000"/>
              <a:buFont typeface="Arial"/>
              <a:buChar char="•"/>
              <a:defRPr sz="2400" b="0" i="0">
                <a:latin typeface="Arial"/>
                <a:ea typeface="Arial"/>
                <a:cs typeface="Arial"/>
                <a:sym typeface="Arial"/>
              </a:defRPr>
            </a:lvl1pPr>
            <a:lvl2pPr marL="914400" lvl="1" indent="-342900" algn="l">
              <a:lnSpc>
                <a:spcPct val="114000"/>
              </a:lnSpc>
              <a:spcBef>
                <a:spcPts val="500"/>
              </a:spcBef>
              <a:spcAft>
                <a:spcPts val="0"/>
              </a:spcAft>
              <a:buClr>
                <a:srgbClr val="0066CC"/>
              </a:buClr>
              <a:buSzPts val="1800"/>
              <a:buChar char="•"/>
              <a:defRPr sz="1800" b="0" i="0">
                <a:solidFill>
                  <a:srgbClr val="0066CC"/>
                </a:solidFill>
                <a:latin typeface="Arial"/>
                <a:ea typeface="Arial"/>
                <a:cs typeface="Arial"/>
                <a:sym typeface="Arial"/>
              </a:defRPr>
            </a:lvl2pPr>
            <a:lvl3pPr marL="1371600" lvl="2" indent="-342900" algn="l">
              <a:lnSpc>
                <a:spcPct val="114000"/>
              </a:lnSpc>
              <a:spcBef>
                <a:spcPts val="500"/>
              </a:spcBef>
              <a:spcAft>
                <a:spcPts val="0"/>
              </a:spcAft>
              <a:buClr>
                <a:srgbClr val="0066CC"/>
              </a:buClr>
              <a:buSzPts val="1800"/>
              <a:buChar char="•"/>
              <a:defRPr sz="1800" b="0" i="0">
                <a:solidFill>
                  <a:srgbClr val="0066CC"/>
                </a:solidFill>
                <a:latin typeface="Arial"/>
                <a:ea typeface="Arial"/>
                <a:cs typeface="Arial"/>
                <a:sym typeface="Arial"/>
              </a:defRPr>
            </a:lvl3pPr>
            <a:lvl4pPr marL="1828800" lvl="3" indent="-342900" algn="l">
              <a:lnSpc>
                <a:spcPct val="114000"/>
              </a:lnSpc>
              <a:spcBef>
                <a:spcPts val="500"/>
              </a:spcBef>
              <a:spcAft>
                <a:spcPts val="0"/>
              </a:spcAft>
              <a:buClr>
                <a:srgbClr val="0066CC"/>
              </a:buClr>
              <a:buSzPts val="1800"/>
              <a:buChar char="•"/>
              <a:defRPr sz="1800" b="0" i="0">
                <a:solidFill>
                  <a:srgbClr val="0066CC"/>
                </a:solidFill>
                <a:latin typeface="Arial"/>
                <a:ea typeface="Arial"/>
                <a:cs typeface="Arial"/>
                <a:sym typeface="Arial"/>
              </a:defRPr>
            </a:lvl4pPr>
            <a:lvl5pPr marL="2286000" lvl="4" indent="-342900" algn="l">
              <a:lnSpc>
                <a:spcPct val="114000"/>
              </a:lnSpc>
              <a:spcBef>
                <a:spcPts val="500"/>
              </a:spcBef>
              <a:spcAft>
                <a:spcPts val="0"/>
              </a:spcAft>
              <a:buClr>
                <a:srgbClr val="0066CC"/>
              </a:buClr>
              <a:buSzPts val="1800"/>
              <a:buFont typeface="Arial"/>
              <a:buAutoNum type="arabicPeriod"/>
              <a:defRPr sz="1800" b="0" i="0">
                <a:solidFill>
                  <a:srgbClr val="0066CC"/>
                </a:solidFill>
                <a:latin typeface="Arial"/>
                <a:ea typeface="Arial"/>
                <a:cs typeface="Arial"/>
                <a:sym typeface="Aria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3" name="Google Shape;43;p28"/>
          <p:cNvSpPr txBox="1">
            <a:spLocks noGrp="1"/>
          </p:cNvSpPr>
          <p:nvPr>
            <p:ph type="body" idx="2"/>
          </p:nvPr>
        </p:nvSpPr>
        <p:spPr>
          <a:xfrm>
            <a:off x="6359096" y="1361190"/>
            <a:ext cx="5124450" cy="4432300"/>
          </a:xfrm>
          <a:prstGeom prst="rect">
            <a:avLst/>
          </a:prstGeom>
          <a:noFill/>
          <a:ln>
            <a:noFill/>
          </a:ln>
        </p:spPr>
        <p:txBody>
          <a:bodyPr spcFirstLastPara="1" wrap="square" lIns="91425" tIns="45700" rIns="91425" bIns="45700" anchor="t" anchorCtr="0">
            <a:normAutofit/>
          </a:bodyPr>
          <a:lstStyle>
            <a:lvl1pPr marL="457200" lvl="0" indent="-355600" algn="l">
              <a:lnSpc>
                <a:spcPct val="114000"/>
              </a:lnSpc>
              <a:spcBef>
                <a:spcPts val="1000"/>
              </a:spcBef>
              <a:spcAft>
                <a:spcPts val="0"/>
              </a:spcAft>
              <a:buClr>
                <a:schemeClr val="dk1"/>
              </a:buClr>
              <a:buSzPts val="2000"/>
              <a:buFont typeface="Arial"/>
              <a:buChar char="•"/>
              <a:defRPr sz="2400" b="0" i="0">
                <a:latin typeface="Arial"/>
                <a:ea typeface="Arial"/>
                <a:cs typeface="Arial"/>
                <a:sym typeface="Arial"/>
              </a:defRPr>
            </a:lvl1pPr>
            <a:lvl2pPr marL="914400" lvl="1" indent="-342900" algn="l">
              <a:lnSpc>
                <a:spcPct val="114000"/>
              </a:lnSpc>
              <a:spcBef>
                <a:spcPts val="500"/>
              </a:spcBef>
              <a:spcAft>
                <a:spcPts val="0"/>
              </a:spcAft>
              <a:buClr>
                <a:srgbClr val="0066CC"/>
              </a:buClr>
              <a:buSzPts val="1800"/>
              <a:buChar char="•"/>
              <a:defRPr sz="1800" b="0" i="0">
                <a:solidFill>
                  <a:srgbClr val="0066CC"/>
                </a:solidFill>
                <a:latin typeface="Arial"/>
                <a:ea typeface="Arial"/>
                <a:cs typeface="Arial"/>
                <a:sym typeface="Arial"/>
              </a:defRPr>
            </a:lvl2pPr>
            <a:lvl3pPr marL="1371600" lvl="2" indent="-342900" algn="l">
              <a:lnSpc>
                <a:spcPct val="114000"/>
              </a:lnSpc>
              <a:spcBef>
                <a:spcPts val="500"/>
              </a:spcBef>
              <a:spcAft>
                <a:spcPts val="0"/>
              </a:spcAft>
              <a:buClr>
                <a:srgbClr val="0066CC"/>
              </a:buClr>
              <a:buSzPts val="1800"/>
              <a:buChar char="•"/>
              <a:defRPr sz="1800" b="0" i="0">
                <a:solidFill>
                  <a:srgbClr val="0066CC"/>
                </a:solidFill>
                <a:latin typeface="Arial"/>
                <a:ea typeface="Arial"/>
                <a:cs typeface="Arial"/>
                <a:sym typeface="Arial"/>
              </a:defRPr>
            </a:lvl3pPr>
            <a:lvl4pPr marL="1828800" lvl="3" indent="-342900" algn="l">
              <a:lnSpc>
                <a:spcPct val="114000"/>
              </a:lnSpc>
              <a:spcBef>
                <a:spcPts val="500"/>
              </a:spcBef>
              <a:spcAft>
                <a:spcPts val="0"/>
              </a:spcAft>
              <a:buClr>
                <a:srgbClr val="0066CC"/>
              </a:buClr>
              <a:buSzPts val="1800"/>
              <a:buChar char="•"/>
              <a:defRPr sz="1800" b="0" i="0">
                <a:solidFill>
                  <a:srgbClr val="0066CC"/>
                </a:solidFill>
                <a:latin typeface="Arial"/>
                <a:ea typeface="Arial"/>
                <a:cs typeface="Arial"/>
                <a:sym typeface="Arial"/>
              </a:defRPr>
            </a:lvl4pPr>
            <a:lvl5pPr marL="2286000" lvl="4" indent="-342900" algn="l">
              <a:lnSpc>
                <a:spcPct val="114000"/>
              </a:lnSpc>
              <a:spcBef>
                <a:spcPts val="500"/>
              </a:spcBef>
              <a:spcAft>
                <a:spcPts val="0"/>
              </a:spcAft>
              <a:buClr>
                <a:srgbClr val="0066CC"/>
              </a:buClr>
              <a:buSzPts val="1800"/>
              <a:buFont typeface="Arial"/>
              <a:buAutoNum type="arabicPeriod"/>
              <a:defRPr sz="1800" b="0" i="0">
                <a:solidFill>
                  <a:srgbClr val="0066CC"/>
                </a:solidFill>
                <a:latin typeface="Arial"/>
                <a:ea typeface="Arial"/>
                <a:cs typeface="Arial"/>
                <a:sym typeface="Aria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_Title Slide">
  <p:cSld name="1_Title Slide">
    <p:bg>
      <p:bgPr>
        <a:blipFill>
          <a:blip r:embed="rId2">
            <a:alphaModFix/>
          </a:blip>
          <a:stretch>
            <a:fillRect/>
          </a:stretch>
        </a:blipFill>
        <a:effectLst/>
      </p:bgPr>
    </p:bg>
    <p:spTree>
      <p:nvGrpSpPr>
        <p:cNvPr id="1" name="Shape 9"/>
        <p:cNvGrpSpPr/>
        <p:nvPr/>
      </p:nvGrpSpPr>
      <p:grpSpPr>
        <a:xfrm>
          <a:off x="0" y="0"/>
          <a:ext cx="0" cy="0"/>
          <a:chOff x="0" y="0"/>
          <a:chExt cx="0" cy="0"/>
        </a:xfrm>
      </p:grpSpPr>
      <p:sp>
        <p:nvSpPr>
          <p:cNvPr id="10" name="Google Shape;10;p19"/>
          <p:cNvSpPr txBox="1">
            <a:spLocks noGrp="1"/>
          </p:cNvSpPr>
          <p:nvPr>
            <p:ph type="ctrTitle"/>
          </p:nvPr>
        </p:nvSpPr>
        <p:spPr>
          <a:xfrm>
            <a:off x="1524000" y="3077521"/>
            <a:ext cx="9144000" cy="506400"/>
          </a:xfrm>
          <a:prstGeom prst="rect">
            <a:avLst/>
          </a:prstGeom>
          <a:noFill/>
          <a:ln>
            <a:noFill/>
          </a:ln>
        </p:spPr>
        <p:txBody>
          <a:bodyPr spcFirstLastPara="1" wrap="square" lIns="68575" tIns="34275" rIns="68575" bIns="34275" anchor="t" anchorCtr="0">
            <a:normAutofit/>
          </a:bodyPr>
          <a:lstStyle>
            <a:lvl1pPr lvl="0" algn="l">
              <a:lnSpc>
                <a:spcPct val="90000"/>
              </a:lnSpc>
              <a:spcBef>
                <a:spcPts val="0"/>
              </a:spcBef>
              <a:spcAft>
                <a:spcPts val="0"/>
              </a:spcAft>
              <a:buClr>
                <a:schemeClr val="dk1"/>
              </a:buClr>
              <a:buSzPts val="2400"/>
              <a:buFont typeface="Arial"/>
              <a:buNone/>
              <a:defRPr sz="3200" b="0" i="0">
                <a:latin typeface="Arial"/>
                <a:ea typeface="Arial"/>
                <a:cs typeface="Arial"/>
                <a:sym typeface="Aria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1" name="Google Shape;11;p19"/>
          <p:cNvSpPr txBox="1">
            <a:spLocks noGrp="1"/>
          </p:cNvSpPr>
          <p:nvPr>
            <p:ph type="subTitle" idx="1"/>
          </p:nvPr>
        </p:nvSpPr>
        <p:spPr>
          <a:xfrm>
            <a:off x="1524000" y="3551164"/>
            <a:ext cx="9144000" cy="411200"/>
          </a:xfrm>
          <a:prstGeom prst="rect">
            <a:avLst/>
          </a:prstGeom>
          <a:noFill/>
          <a:ln>
            <a:noFill/>
          </a:ln>
        </p:spPr>
        <p:txBody>
          <a:bodyPr spcFirstLastPara="1" wrap="square" lIns="68575" tIns="34275" rIns="68575" bIns="34275" anchor="b" anchorCtr="0">
            <a:noAutofit/>
          </a:bodyPr>
          <a:lstStyle>
            <a:lvl1pPr lvl="0" algn="l">
              <a:lnSpc>
                <a:spcPct val="90000"/>
              </a:lnSpc>
              <a:spcBef>
                <a:spcPts val="1067"/>
              </a:spcBef>
              <a:spcAft>
                <a:spcPts val="0"/>
              </a:spcAft>
              <a:buClr>
                <a:schemeClr val="dk1"/>
              </a:buClr>
              <a:buSzPts val="1700"/>
              <a:buNone/>
              <a:defRPr sz="2267" b="0" i="0" u="none" strike="noStrike" cap="none">
                <a:solidFill>
                  <a:schemeClr val="dk1"/>
                </a:solidFill>
                <a:latin typeface="Arial"/>
                <a:ea typeface="Arial"/>
                <a:cs typeface="Arial"/>
                <a:sym typeface="Arial"/>
              </a:defRPr>
            </a:lvl1pPr>
            <a:lvl2pPr lvl="1" algn="ctr">
              <a:lnSpc>
                <a:spcPct val="90000"/>
              </a:lnSpc>
              <a:spcBef>
                <a:spcPts val="533"/>
              </a:spcBef>
              <a:spcAft>
                <a:spcPts val="0"/>
              </a:spcAft>
              <a:buClr>
                <a:schemeClr val="dk1"/>
              </a:buClr>
              <a:buSzPts val="1500"/>
              <a:buNone/>
              <a:defRPr sz="2000"/>
            </a:lvl2pPr>
            <a:lvl3pPr lvl="2" algn="ctr">
              <a:lnSpc>
                <a:spcPct val="90000"/>
              </a:lnSpc>
              <a:spcBef>
                <a:spcPts val="533"/>
              </a:spcBef>
              <a:spcAft>
                <a:spcPts val="0"/>
              </a:spcAft>
              <a:buClr>
                <a:schemeClr val="dk1"/>
              </a:buClr>
              <a:buSzPts val="1400"/>
              <a:buNone/>
              <a:defRPr sz="1867"/>
            </a:lvl3pPr>
            <a:lvl4pPr lvl="3" algn="ctr">
              <a:lnSpc>
                <a:spcPct val="90000"/>
              </a:lnSpc>
              <a:spcBef>
                <a:spcPts val="533"/>
              </a:spcBef>
              <a:spcAft>
                <a:spcPts val="0"/>
              </a:spcAft>
              <a:buClr>
                <a:schemeClr val="dk1"/>
              </a:buClr>
              <a:buSzPts val="1200"/>
              <a:buNone/>
              <a:defRPr sz="1600"/>
            </a:lvl4pPr>
            <a:lvl5pPr lvl="4" algn="ctr">
              <a:lnSpc>
                <a:spcPct val="90000"/>
              </a:lnSpc>
              <a:spcBef>
                <a:spcPts val="533"/>
              </a:spcBef>
              <a:spcAft>
                <a:spcPts val="0"/>
              </a:spcAft>
              <a:buClr>
                <a:schemeClr val="dk1"/>
              </a:buClr>
              <a:buSzPts val="1200"/>
              <a:buNone/>
              <a:defRPr sz="1600"/>
            </a:lvl5pPr>
            <a:lvl6pPr lvl="5" algn="ctr">
              <a:lnSpc>
                <a:spcPct val="90000"/>
              </a:lnSpc>
              <a:spcBef>
                <a:spcPts val="533"/>
              </a:spcBef>
              <a:spcAft>
                <a:spcPts val="0"/>
              </a:spcAft>
              <a:buClr>
                <a:schemeClr val="dk1"/>
              </a:buClr>
              <a:buSzPts val="1200"/>
              <a:buNone/>
              <a:defRPr sz="1600"/>
            </a:lvl6pPr>
            <a:lvl7pPr lvl="6" algn="ctr">
              <a:lnSpc>
                <a:spcPct val="90000"/>
              </a:lnSpc>
              <a:spcBef>
                <a:spcPts val="533"/>
              </a:spcBef>
              <a:spcAft>
                <a:spcPts val="0"/>
              </a:spcAft>
              <a:buClr>
                <a:schemeClr val="dk1"/>
              </a:buClr>
              <a:buSzPts val="1200"/>
              <a:buNone/>
              <a:defRPr sz="1600"/>
            </a:lvl7pPr>
            <a:lvl8pPr lvl="7" algn="ctr">
              <a:lnSpc>
                <a:spcPct val="90000"/>
              </a:lnSpc>
              <a:spcBef>
                <a:spcPts val="533"/>
              </a:spcBef>
              <a:spcAft>
                <a:spcPts val="0"/>
              </a:spcAft>
              <a:buClr>
                <a:schemeClr val="dk1"/>
              </a:buClr>
              <a:buSzPts val="1200"/>
              <a:buNone/>
              <a:defRPr sz="1600"/>
            </a:lvl8pPr>
            <a:lvl9pPr lvl="8" algn="ctr">
              <a:lnSpc>
                <a:spcPct val="90000"/>
              </a:lnSpc>
              <a:spcBef>
                <a:spcPts val="533"/>
              </a:spcBef>
              <a:spcAft>
                <a:spcPts val="0"/>
              </a:spcAft>
              <a:buClr>
                <a:schemeClr val="dk1"/>
              </a:buClr>
              <a:buSzPts val="1200"/>
              <a:buNone/>
              <a:defRPr sz="1600"/>
            </a:lvl9pPr>
          </a:lstStyle>
          <a:p>
            <a:endParaRPr/>
          </a:p>
        </p:txBody>
      </p:sp>
      <p:sp>
        <p:nvSpPr>
          <p:cNvPr id="12" name="Google Shape;12;p19"/>
          <p:cNvSpPr txBox="1">
            <a:spLocks noGrp="1"/>
          </p:cNvSpPr>
          <p:nvPr>
            <p:ph type="body" idx="2"/>
          </p:nvPr>
        </p:nvSpPr>
        <p:spPr>
          <a:xfrm>
            <a:off x="2758699" y="4502475"/>
            <a:ext cx="7909200" cy="1079600"/>
          </a:xfrm>
          <a:prstGeom prst="rect">
            <a:avLst/>
          </a:prstGeom>
          <a:noFill/>
          <a:ln>
            <a:noFill/>
          </a:ln>
        </p:spPr>
        <p:txBody>
          <a:bodyPr spcFirstLastPara="1" wrap="square" lIns="68575" tIns="34275" rIns="68575" bIns="34275" anchor="t" anchorCtr="0">
            <a:normAutofit/>
          </a:bodyPr>
          <a:lstStyle>
            <a:lvl1pPr marL="609585" lvl="0" indent="-304792" algn="r">
              <a:lnSpc>
                <a:spcPct val="90000"/>
              </a:lnSpc>
              <a:spcBef>
                <a:spcPts val="1067"/>
              </a:spcBef>
              <a:spcAft>
                <a:spcPts val="0"/>
              </a:spcAft>
              <a:buClr>
                <a:srgbClr val="0066CC"/>
              </a:buClr>
              <a:buSzPts val="1100"/>
              <a:buFont typeface="Arial"/>
              <a:buNone/>
              <a:defRPr sz="1467" b="0" i="0">
                <a:solidFill>
                  <a:srgbClr val="0066CC"/>
                </a:solidFill>
                <a:latin typeface="Arial"/>
                <a:ea typeface="Arial"/>
                <a:cs typeface="Arial"/>
                <a:sym typeface="Arial"/>
              </a:defRPr>
            </a:lvl1pPr>
            <a:lvl2pPr marL="1219170" lvl="1" indent="-423323" algn="l">
              <a:lnSpc>
                <a:spcPct val="90000"/>
              </a:lnSpc>
              <a:spcBef>
                <a:spcPts val="533"/>
              </a:spcBef>
              <a:spcAft>
                <a:spcPts val="0"/>
              </a:spcAft>
              <a:buClr>
                <a:schemeClr val="dk1"/>
              </a:buClr>
              <a:buSzPts val="1400"/>
              <a:buChar char="•"/>
              <a:defRPr/>
            </a:lvl2pPr>
            <a:lvl3pPr marL="1828754" lvl="2" indent="-423323" algn="l">
              <a:lnSpc>
                <a:spcPct val="90000"/>
              </a:lnSpc>
              <a:spcBef>
                <a:spcPts val="533"/>
              </a:spcBef>
              <a:spcAft>
                <a:spcPts val="0"/>
              </a:spcAft>
              <a:buClr>
                <a:schemeClr val="dk1"/>
              </a:buClr>
              <a:buSzPts val="1400"/>
              <a:buChar char="•"/>
              <a:defRPr/>
            </a:lvl3pPr>
            <a:lvl4pPr marL="2438339" lvl="3" indent="-423323" algn="l">
              <a:lnSpc>
                <a:spcPct val="90000"/>
              </a:lnSpc>
              <a:spcBef>
                <a:spcPts val="533"/>
              </a:spcBef>
              <a:spcAft>
                <a:spcPts val="0"/>
              </a:spcAft>
              <a:buClr>
                <a:schemeClr val="dk1"/>
              </a:buClr>
              <a:buSzPts val="1400"/>
              <a:buChar char="•"/>
              <a:defRPr/>
            </a:lvl4pPr>
            <a:lvl5pPr marL="3047924" lvl="4" indent="-423323" algn="l">
              <a:lnSpc>
                <a:spcPct val="90000"/>
              </a:lnSpc>
              <a:spcBef>
                <a:spcPts val="533"/>
              </a:spcBef>
              <a:spcAft>
                <a:spcPts val="0"/>
              </a:spcAft>
              <a:buClr>
                <a:schemeClr val="dk1"/>
              </a:buClr>
              <a:buSzPts val="1400"/>
              <a:buChar char="•"/>
              <a:defRPr/>
            </a:lvl5pPr>
            <a:lvl6pPr marL="3657509" lvl="5" indent="-423323" algn="l">
              <a:lnSpc>
                <a:spcPct val="90000"/>
              </a:lnSpc>
              <a:spcBef>
                <a:spcPts val="533"/>
              </a:spcBef>
              <a:spcAft>
                <a:spcPts val="0"/>
              </a:spcAft>
              <a:buClr>
                <a:schemeClr val="dk1"/>
              </a:buClr>
              <a:buSzPts val="1400"/>
              <a:buChar char="•"/>
              <a:defRPr/>
            </a:lvl6pPr>
            <a:lvl7pPr marL="4267093" lvl="6" indent="-423323" algn="l">
              <a:lnSpc>
                <a:spcPct val="90000"/>
              </a:lnSpc>
              <a:spcBef>
                <a:spcPts val="533"/>
              </a:spcBef>
              <a:spcAft>
                <a:spcPts val="0"/>
              </a:spcAft>
              <a:buClr>
                <a:schemeClr val="dk1"/>
              </a:buClr>
              <a:buSzPts val="1400"/>
              <a:buChar char="•"/>
              <a:defRPr/>
            </a:lvl7pPr>
            <a:lvl8pPr marL="4876678" lvl="7" indent="-423323" algn="l">
              <a:lnSpc>
                <a:spcPct val="90000"/>
              </a:lnSpc>
              <a:spcBef>
                <a:spcPts val="533"/>
              </a:spcBef>
              <a:spcAft>
                <a:spcPts val="0"/>
              </a:spcAft>
              <a:buClr>
                <a:schemeClr val="dk1"/>
              </a:buClr>
              <a:buSzPts val="1400"/>
              <a:buChar char="•"/>
              <a:defRPr/>
            </a:lvl8pPr>
            <a:lvl9pPr marL="5486263" lvl="8" indent="-423323" algn="l">
              <a:lnSpc>
                <a:spcPct val="90000"/>
              </a:lnSpc>
              <a:spcBef>
                <a:spcPts val="533"/>
              </a:spcBef>
              <a:spcAft>
                <a:spcPts val="0"/>
              </a:spcAft>
              <a:buClr>
                <a:schemeClr val="dk1"/>
              </a:buClr>
              <a:buSzPts val="1400"/>
              <a:buChar char="•"/>
              <a:defRPr/>
            </a:lvl9pPr>
          </a:lstStyle>
          <a:p>
            <a:endParaRPr/>
          </a:p>
        </p:txBody>
      </p:sp>
      <p:sp>
        <p:nvSpPr>
          <p:cNvPr id="13" name="Google Shape;13;p19"/>
          <p:cNvSpPr txBox="1">
            <a:spLocks noGrp="1"/>
          </p:cNvSpPr>
          <p:nvPr>
            <p:ph type="body" idx="3"/>
          </p:nvPr>
        </p:nvSpPr>
        <p:spPr>
          <a:xfrm>
            <a:off x="1482429" y="3891609"/>
            <a:ext cx="5034000" cy="496800"/>
          </a:xfrm>
          <a:prstGeom prst="rect">
            <a:avLst/>
          </a:prstGeom>
          <a:noFill/>
          <a:ln>
            <a:noFill/>
          </a:ln>
        </p:spPr>
        <p:txBody>
          <a:bodyPr spcFirstLastPara="1" wrap="square" lIns="68575" tIns="34275" rIns="68575" bIns="34275" anchor="t" anchorCtr="0">
            <a:normAutofit/>
          </a:bodyPr>
          <a:lstStyle>
            <a:lvl1pPr marL="609585" lvl="0" indent="-304792" algn="l">
              <a:lnSpc>
                <a:spcPct val="90000"/>
              </a:lnSpc>
              <a:spcBef>
                <a:spcPts val="1067"/>
              </a:spcBef>
              <a:spcAft>
                <a:spcPts val="0"/>
              </a:spcAft>
              <a:buSzPts val="2100"/>
              <a:buNone/>
              <a:defRPr sz="1867">
                <a:solidFill>
                  <a:srgbClr val="0066CC"/>
                </a:solidFill>
              </a:defRPr>
            </a:lvl1pPr>
            <a:lvl2pPr marL="1219170" lvl="1" indent="-457189" algn="l">
              <a:lnSpc>
                <a:spcPct val="90000"/>
              </a:lnSpc>
              <a:spcBef>
                <a:spcPts val="533"/>
              </a:spcBef>
              <a:spcAft>
                <a:spcPts val="0"/>
              </a:spcAft>
              <a:buSzPts val="1800"/>
              <a:buChar char="•"/>
              <a:defRPr/>
            </a:lvl2pPr>
            <a:lvl3pPr marL="1828754" lvl="2" indent="-431789" algn="l">
              <a:lnSpc>
                <a:spcPct val="90000"/>
              </a:lnSpc>
              <a:spcBef>
                <a:spcPts val="533"/>
              </a:spcBef>
              <a:spcAft>
                <a:spcPts val="0"/>
              </a:spcAft>
              <a:buSzPts val="1500"/>
              <a:buChar char="•"/>
              <a:defRPr/>
            </a:lvl3pPr>
            <a:lvl4pPr marL="2438339" lvl="3" indent="-423323" algn="l">
              <a:lnSpc>
                <a:spcPct val="90000"/>
              </a:lnSpc>
              <a:spcBef>
                <a:spcPts val="533"/>
              </a:spcBef>
              <a:spcAft>
                <a:spcPts val="0"/>
              </a:spcAft>
              <a:buSzPts val="1400"/>
              <a:buChar char="•"/>
              <a:defRPr/>
            </a:lvl4pPr>
            <a:lvl5pPr marL="3047924" lvl="4" indent="-423323" algn="l">
              <a:lnSpc>
                <a:spcPct val="90000"/>
              </a:lnSpc>
              <a:spcBef>
                <a:spcPts val="533"/>
              </a:spcBef>
              <a:spcAft>
                <a:spcPts val="0"/>
              </a:spcAft>
              <a:buSzPts val="1400"/>
              <a:buChar char="•"/>
              <a:defRPr/>
            </a:lvl5pPr>
            <a:lvl6pPr marL="3657509" lvl="5" indent="-423323" algn="l">
              <a:lnSpc>
                <a:spcPct val="90000"/>
              </a:lnSpc>
              <a:spcBef>
                <a:spcPts val="533"/>
              </a:spcBef>
              <a:spcAft>
                <a:spcPts val="0"/>
              </a:spcAft>
              <a:buSzPts val="1400"/>
              <a:buChar char="•"/>
              <a:defRPr/>
            </a:lvl6pPr>
            <a:lvl7pPr marL="4267093" lvl="6" indent="-423323" algn="l">
              <a:lnSpc>
                <a:spcPct val="90000"/>
              </a:lnSpc>
              <a:spcBef>
                <a:spcPts val="533"/>
              </a:spcBef>
              <a:spcAft>
                <a:spcPts val="0"/>
              </a:spcAft>
              <a:buSzPts val="1400"/>
              <a:buChar char="•"/>
              <a:defRPr/>
            </a:lvl7pPr>
            <a:lvl8pPr marL="4876678" lvl="7" indent="-423323" algn="l">
              <a:lnSpc>
                <a:spcPct val="90000"/>
              </a:lnSpc>
              <a:spcBef>
                <a:spcPts val="533"/>
              </a:spcBef>
              <a:spcAft>
                <a:spcPts val="0"/>
              </a:spcAft>
              <a:buSzPts val="1400"/>
              <a:buChar char="•"/>
              <a:defRPr/>
            </a:lvl8pPr>
            <a:lvl9pPr marL="5486263" lvl="8" indent="-423323" algn="l">
              <a:lnSpc>
                <a:spcPct val="90000"/>
              </a:lnSpc>
              <a:spcBef>
                <a:spcPts val="533"/>
              </a:spcBef>
              <a:spcAft>
                <a:spcPts val="0"/>
              </a:spcAft>
              <a:buSzPts val="1400"/>
              <a:buChar char="•"/>
              <a:defRPr/>
            </a:lvl9pPr>
          </a:lstStyle>
          <a:p>
            <a:endParaRPr/>
          </a:p>
        </p:txBody>
      </p:sp>
    </p:spTree>
    <p:extLst>
      <p:ext uri="{BB962C8B-B14F-4D97-AF65-F5344CB8AC3E}">
        <p14:creationId xmlns:p14="http://schemas.microsoft.com/office/powerpoint/2010/main" val="1735735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Subtitle &amp; Content">
  <p:cSld name="2_Title, Subtitle &amp; Content">
    <p:bg>
      <p:bgPr>
        <a:blipFill>
          <a:blip r:embed="rId2">
            <a:alphaModFix/>
          </a:blip>
          <a:stretch>
            <a:fillRect/>
          </a:stretch>
        </a:blipFill>
        <a:effectLst/>
      </p:bgPr>
    </p:bg>
    <p:spTree>
      <p:nvGrpSpPr>
        <p:cNvPr id="1" name="Shape 20"/>
        <p:cNvGrpSpPr/>
        <p:nvPr/>
      </p:nvGrpSpPr>
      <p:grpSpPr>
        <a:xfrm>
          <a:off x="0" y="0"/>
          <a:ext cx="0" cy="0"/>
          <a:chOff x="0" y="0"/>
          <a:chExt cx="0" cy="0"/>
        </a:xfrm>
      </p:grpSpPr>
      <p:sp>
        <p:nvSpPr>
          <p:cNvPr id="21" name="Google Shape;21;p17"/>
          <p:cNvSpPr txBox="1">
            <a:spLocks noGrp="1"/>
          </p:cNvSpPr>
          <p:nvPr>
            <p:ph type="body" idx="1"/>
          </p:nvPr>
        </p:nvSpPr>
        <p:spPr>
          <a:xfrm>
            <a:off x="971551" y="1361191"/>
            <a:ext cx="10515600" cy="4432400"/>
          </a:xfrm>
          <a:prstGeom prst="rect">
            <a:avLst/>
          </a:prstGeom>
          <a:noFill/>
          <a:ln>
            <a:noFill/>
          </a:ln>
        </p:spPr>
        <p:txBody>
          <a:bodyPr spcFirstLastPara="1" wrap="square" lIns="68575" tIns="34275" rIns="68575" bIns="34275" anchor="t" anchorCtr="0">
            <a:normAutofit/>
          </a:bodyPr>
          <a:lstStyle>
            <a:lvl1pPr marL="457200" lvl="0" indent="-323850" algn="l">
              <a:lnSpc>
                <a:spcPct val="114000"/>
              </a:lnSpc>
              <a:spcBef>
                <a:spcPts val="1067"/>
              </a:spcBef>
              <a:spcAft>
                <a:spcPts val="0"/>
              </a:spcAft>
              <a:buClr>
                <a:schemeClr val="dk1"/>
              </a:buClr>
              <a:buSzPts val="1500"/>
              <a:buChar char="•"/>
              <a:defRPr sz="2000" b="0" i="0">
                <a:latin typeface="Arial"/>
                <a:ea typeface="Arial"/>
                <a:cs typeface="Arial"/>
                <a:sym typeface="Arial"/>
              </a:defRPr>
            </a:lvl1pPr>
            <a:lvl2pPr marL="914400" lvl="1" indent="-317500" algn="l">
              <a:lnSpc>
                <a:spcPct val="114000"/>
              </a:lnSpc>
              <a:spcBef>
                <a:spcPts val="533"/>
              </a:spcBef>
              <a:spcAft>
                <a:spcPts val="0"/>
              </a:spcAft>
              <a:buClr>
                <a:srgbClr val="0066CC"/>
              </a:buClr>
              <a:buSzPts val="1400"/>
              <a:buChar char="•"/>
              <a:defRPr sz="1867" b="0" i="0">
                <a:solidFill>
                  <a:srgbClr val="0066CC"/>
                </a:solidFill>
                <a:latin typeface="Arial"/>
                <a:ea typeface="Arial"/>
                <a:cs typeface="Arial"/>
                <a:sym typeface="Arial"/>
              </a:defRPr>
            </a:lvl2pPr>
            <a:lvl3pPr marL="1371600" lvl="2" indent="-317500" algn="l">
              <a:lnSpc>
                <a:spcPct val="114000"/>
              </a:lnSpc>
              <a:spcBef>
                <a:spcPts val="533"/>
              </a:spcBef>
              <a:spcAft>
                <a:spcPts val="0"/>
              </a:spcAft>
              <a:buClr>
                <a:srgbClr val="0066CC"/>
              </a:buClr>
              <a:buSzPts val="1400"/>
              <a:buChar char="•"/>
              <a:defRPr sz="1867" b="0" i="0">
                <a:solidFill>
                  <a:srgbClr val="0066CC"/>
                </a:solidFill>
                <a:latin typeface="Arial"/>
                <a:ea typeface="Arial"/>
                <a:cs typeface="Arial"/>
                <a:sym typeface="Arial"/>
              </a:defRPr>
            </a:lvl3pPr>
            <a:lvl4pPr marL="1828800" lvl="3" indent="-317500" algn="l">
              <a:lnSpc>
                <a:spcPct val="114000"/>
              </a:lnSpc>
              <a:spcBef>
                <a:spcPts val="533"/>
              </a:spcBef>
              <a:spcAft>
                <a:spcPts val="0"/>
              </a:spcAft>
              <a:buClr>
                <a:srgbClr val="0066CC"/>
              </a:buClr>
              <a:buSzPts val="1400"/>
              <a:buChar char="•"/>
              <a:defRPr sz="1867" b="0" i="0">
                <a:solidFill>
                  <a:srgbClr val="0066CC"/>
                </a:solidFill>
                <a:latin typeface="Arial"/>
                <a:ea typeface="Arial"/>
                <a:cs typeface="Arial"/>
                <a:sym typeface="Arial"/>
              </a:defRPr>
            </a:lvl4pPr>
            <a:lvl5pPr marL="2286000" lvl="4" indent="-317500" algn="l">
              <a:lnSpc>
                <a:spcPct val="114000"/>
              </a:lnSpc>
              <a:spcBef>
                <a:spcPts val="533"/>
              </a:spcBef>
              <a:spcAft>
                <a:spcPts val="0"/>
              </a:spcAft>
              <a:buClr>
                <a:srgbClr val="0066CC"/>
              </a:buClr>
              <a:buSzPts val="1400"/>
              <a:buChar char="•"/>
              <a:defRPr sz="1867" b="0" i="0">
                <a:solidFill>
                  <a:srgbClr val="0066CC"/>
                </a:solidFill>
                <a:latin typeface="Arial"/>
                <a:ea typeface="Arial"/>
                <a:cs typeface="Arial"/>
                <a:sym typeface="Arial"/>
              </a:defRPr>
            </a:lvl5pPr>
            <a:lvl6pPr marL="2743200" lvl="5" indent="-317500" algn="l">
              <a:lnSpc>
                <a:spcPct val="90000"/>
              </a:lnSpc>
              <a:spcBef>
                <a:spcPts val="533"/>
              </a:spcBef>
              <a:spcAft>
                <a:spcPts val="0"/>
              </a:spcAft>
              <a:buClr>
                <a:schemeClr val="dk1"/>
              </a:buClr>
              <a:buSzPts val="1400"/>
              <a:buChar char="•"/>
              <a:defRPr/>
            </a:lvl6pPr>
            <a:lvl7pPr marL="3200400" lvl="6" indent="-317500" algn="l">
              <a:lnSpc>
                <a:spcPct val="90000"/>
              </a:lnSpc>
              <a:spcBef>
                <a:spcPts val="533"/>
              </a:spcBef>
              <a:spcAft>
                <a:spcPts val="0"/>
              </a:spcAft>
              <a:buClr>
                <a:schemeClr val="dk1"/>
              </a:buClr>
              <a:buSzPts val="1400"/>
              <a:buChar char="•"/>
              <a:defRPr/>
            </a:lvl7pPr>
            <a:lvl8pPr marL="3657600" lvl="7" indent="-317500" algn="l">
              <a:lnSpc>
                <a:spcPct val="90000"/>
              </a:lnSpc>
              <a:spcBef>
                <a:spcPts val="533"/>
              </a:spcBef>
              <a:spcAft>
                <a:spcPts val="0"/>
              </a:spcAft>
              <a:buClr>
                <a:schemeClr val="dk1"/>
              </a:buClr>
              <a:buSzPts val="1400"/>
              <a:buChar char="•"/>
              <a:defRPr/>
            </a:lvl8pPr>
            <a:lvl9pPr marL="4114800" lvl="8" indent="-317500" algn="l">
              <a:lnSpc>
                <a:spcPct val="90000"/>
              </a:lnSpc>
              <a:spcBef>
                <a:spcPts val="533"/>
              </a:spcBef>
              <a:spcAft>
                <a:spcPts val="0"/>
              </a:spcAft>
              <a:buClr>
                <a:schemeClr val="dk1"/>
              </a:buClr>
              <a:buSzPts val="1400"/>
              <a:buChar char="•"/>
              <a:defRPr/>
            </a:lvl9pPr>
          </a:lstStyle>
          <a:p>
            <a:endParaRPr/>
          </a:p>
        </p:txBody>
      </p:sp>
      <p:sp>
        <p:nvSpPr>
          <p:cNvPr id="22" name="Google Shape;22;p17"/>
          <p:cNvSpPr txBox="1">
            <a:spLocks noGrp="1"/>
          </p:cNvSpPr>
          <p:nvPr>
            <p:ph type="sldNum" idx="12"/>
          </p:nvPr>
        </p:nvSpPr>
        <p:spPr>
          <a:xfrm>
            <a:off x="11512551" y="6213475"/>
            <a:ext cx="578000" cy="365200"/>
          </a:xfrm>
          <a:prstGeom prst="rect">
            <a:avLst/>
          </a:prstGeom>
          <a:noFill/>
          <a:ln>
            <a:noFill/>
          </a:ln>
        </p:spPr>
        <p:txBody>
          <a:bodyPr spcFirstLastPara="1" wrap="square" lIns="68575" tIns="34275" rIns="68575" bIns="34275" anchor="ctr" anchorCtr="0">
            <a:noAutofit/>
          </a:bodyPr>
          <a:lstStyle>
            <a:lvl1pPr marL="0" lvl="0" indent="0" algn="l">
              <a:spcBef>
                <a:spcPts val="0"/>
              </a:spcBef>
              <a:buClr>
                <a:srgbClr val="464653"/>
              </a:buClr>
              <a:buSzPts val="1200"/>
              <a:buFont typeface="Arial"/>
              <a:buNone/>
              <a:defRPr sz="1600" b="0" i="0" u="none" strike="noStrike" cap="none">
                <a:solidFill>
                  <a:srgbClr val="464653"/>
                </a:solidFill>
                <a:latin typeface="Arial"/>
                <a:ea typeface="Arial"/>
                <a:cs typeface="Arial"/>
                <a:sym typeface="Arial"/>
              </a:defRPr>
            </a:lvl1pPr>
            <a:lvl2pPr marL="0" lvl="1" indent="0" algn="l">
              <a:spcBef>
                <a:spcPts val="0"/>
              </a:spcBef>
              <a:buClr>
                <a:srgbClr val="464653"/>
              </a:buClr>
              <a:buSzPts val="1200"/>
              <a:buFont typeface="Arial"/>
              <a:buNone/>
              <a:defRPr sz="1600" b="0" i="0" u="none" strike="noStrike" cap="none">
                <a:solidFill>
                  <a:srgbClr val="464653"/>
                </a:solidFill>
                <a:latin typeface="Arial"/>
                <a:ea typeface="Arial"/>
                <a:cs typeface="Arial"/>
                <a:sym typeface="Arial"/>
              </a:defRPr>
            </a:lvl2pPr>
            <a:lvl3pPr marL="0" lvl="2" indent="0" algn="l">
              <a:spcBef>
                <a:spcPts val="0"/>
              </a:spcBef>
              <a:buClr>
                <a:srgbClr val="464653"/>
              </a:buClr>
              <a:buSzPts val="1200"/>
              <a:buFont typeface="Arial"/>
              <a:buNone/>
              <a:defRPr sz="1600" b="0" i="0" u="none" strike="noStrike" cap="none">
                <a:solidFill>
                  <a:srgbClr val="464653"/>
                </a:solidFill>
                <a:latin typeface="Arial"/>
                <a:ea typeface="Arial"/>
                <a:cs typeface="Arial"/>
                <a:sym typeface="Arial"/>
              </a:defRPr>
            </a:lvl3pPr>
            <a:lvl4pPr marL="0" lvl="3" indent="0" algn="l">
              <a:spcBef>
                <a:spcPts val="0"/>
              </a:spcBef>
              <a:buClr>
                <a:srgbClr val="464653"/>
              </a:buClr>
              <a:buSzPts val="1200"/>
              <a:buFont typeface="Arial"/>
              <a:buNone/>
              <a:defRPr sz="1600" b="0" i="0" u="none" strike="noStrike" cap="none">
                <a:solidFill>
                  <a:srgbClr val="464653"/>
                </a:solidFill>
                <a:latin typeface="Arial"/>
                <a:ea typeface="Arial"/>
                <a:cs typeface="Arial"/>
                <a:sym typeface="Arial"/>
              </a:defRPr>
            </a:lvl4pPr>
            <a:lvl5pPr marL="0" lvl="4" indent="0" algn="l">
              <a:spcBef>
                <a:spcPts val="0"/>
              </a:spcBef>
              <a:buClr>
                <a:srgbClr val="464653"/>
              </a:buClr>
              <a:buSzPts val="1200"/>
              <a:buFont typeface="Arial"/>
              <a:buNone/>
              <a:defRPr sz="1600" b="0" i="0" u="none" strike="noStrike" cap="none">
                <a:solidFill>
                  <a:srgbClr val="464653"/>
                </a:solidFill>
                <a:latin typeface="Arial"/>
                <a:ea typeface="Arial"/>
                <a:cs typeface="Arial"/>
                <a:sym typeface="Arial"/>
              </a:defRPr>
            </a:lvl5pPr>
            <a:lvl6pPr marL="0" lvl="5" indent="0" algn="l">
              <a:spcBef>
                <a:spcPts val="0"/>
              </a:spcBef>
              <a:buClr>
                <a:srgbClr val="464653"/>
              </a:buClr>
              <a:buSzPts val="1200"/>
              <a:buFont typeface="Arial"/>
              <a:buNone/>
              <a:defRPr sz="1600" b="0" i="0" u="none" strike="noStrike" cap="none">
                <a:solidFill>
                  <a:srgbClr val="464653"/>
                </a:solidFill>
                <a:latin typeface="Arial"/>
                <a:ea typeface="Arial"/>
                <a:cs typeface="Arial"/>
                <a:sym typeface="Arial"/>
              </a:defRPr>
            </a:lvl6pPr>
            <a:lvl7pPr marL="0" lvl="6" indent="0" algn="l">
              <a:spcBef>
                <a:spcPts val="0"/>
              </a:spcBef>
              <a:buClr>
                <a:srgbClr val="464653"/>
              </a:buClr>
              <a:buSzPts val="1200"/>
              <a:buFont typeface="Arial"/>
              <a:buNone/>
              <a:defRPr sz="1600" b="0" i="0" u="none" strike="noStrike" cap="none">
                <a:solidFill>
                  <a:srgbClr val="464653"/>
                </a:solidFill>
                <a:latin typeface="Arial"/>
                <a:ea typeface="Arial"/>
                <a:cs typeface="Arial"/>
                <a:sym typeface="Arial"/>
              </a:defRPr>
            </a:lvl7pPr>
            <a:lvl8pPr marL="0" lvl="7" indent="0" algn="l">
              <a:spcBef>
                <a:spcPts val="0"/>
              </a:spcBef>
              <a:buClr>
                <a:srgbClr val="464653"/>
              </a:buClr>
              <a:buSzPts val="1200"/>
              <a:buFont typeface="Arial"/>
              <a:buNone/>
              <a:defRPr sz="1600" b="0" i="0" u="none" strike="noStrike" cap="none">
                <a:solidFill>
                  <a:srgbClr val="464653"/>
                </a:solidFill>
                <a:latin typeface="Arial"/>
                <a:ea typeface="Arial"/>
                <a:cs typeface="Arial"/>
                <a:sym typeface="Arial"/>
              </a:defRPr>
            </a:lvl8pPr>
            <a:lvl9pPr marL="0" lvl="8" indent="0" algn="l">
              <a:spcBef>
                <a:spcPts val="0"/>
              </a:spcBef>
              <a:buClr>
                <a:srgbClr val="464653"/>
              </a:buClr>
              <a:buSzPts val="1200"/>
              <a:buFont typeface="Arial"/>
              <a:buNone/>
              <a:defRPr sz="1600" b="0" i="0" u="none" strike="noStrike" cap="none">
                <a:solidFill>
                  <a:srgbClr val="464653"/>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
        <p:nvSpPr>
          <p:cNvPr id="23" name="Google Shape;23;p17"/>
          <p:cNvSpPr txBox="1">
            <a:spLocks noGrp="1"/>
          </p:cNvSpPr>
          <p:nvPr>
            <p:ph type="body" idx="2"/>
          </p:nvPr>
        </p:nvSpPr>
        <p:spPr>
          <a:xfrm>
            <a:off x="849629" y="838200"/>
            <a:ext cx="10515600" cy="5228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1067"/>
              </a:spcBef>
              <a:spcAft>
                <a:spcPts val="0"/>
              </a:spcAft>
              <a:buClr>
                <a:srgbClr val="0066CC"/>
              </a:buClr>
              <a:buSzPts val="1700"/>
              <a:buNone/>
              <a:defRPr sz="2267" b="0" i="0">
                <a:solidFill>
                  <a:srgbClr val="0066CC"/>
                </a:solidFill>
                <a:latin typeface="Arial"/>
                <a:ea typeface="Arial"/>
                <a:cs typeface="Arial"/>
                <a:sym typeface="Arial"/>
              </a:defRPr>
            </a:lvl1pPr>
            <a:lvl2pPr marL="914400" lvl="1" indent="-342900" algn="l">
              <a:lnSpc>
                <a:spcPct val="90000"/>
              </a:lnSpc>
              <a:spcBef>
                <a:spcPts val="533"/>
              </a:spcBef>
              <a:spcAft>
                <a:spcPts val="0"/>
              </a:spcAft>
              <a:buClr>
                <a:schemeClr val="dk2"/>
              </a:buClr>
              <a:buSzPts val="1800"/>
              <a:buChar char="•"/>
              <a:defRPr>
                <a:solidFill>
                  <a:schemeClr val="dk2"/>
                </a:solidFill>
              </a:defRPr>
            </a:lvl2pPr>
            <a:lvl3pPr marL="1371600" lvl="2" indent="-323850" algn="l">
              <a:lnSpc>
                <a:spcPct val="90000"/>
              </a:lnSpc>
              <a:spcBef>
                <a:spcPts val="533"/>
              </a:spcBef>
              <a:spcAft>
                <a:spcPts val="0"/>
              </a:spcAft>
              <a:buClr>
                <a:schemeClr val="dk2"/>
              </a:buClr>
              <a:buSzPts val="1500"/>
              <a:buChar char="•"/>
              <a:defRPr>
                <a:solidFill>
                  <a:schemeClr val="dk2"/>
                </a:solidFill>
              </a:defRPr>
            </a:lvl3pPr>
            <a:lvl4pPr marL="1828800" lvl="3" indent="-317500" algn="l">
              <a:lnSpc>
                <a:spcPct val="90000"/>
              </a:lnSpc>
              <a:spcBef>
                <a:spcPts val="533"/>
              </a:spcBef>
              <a:spcAft>
                <a:spcPts val="0"/>
              </a:spcAft>
              <a:buClr>
                <a:schemeClr val="dk2"/>
              </a:buClr>
              <a:buSzPts val="1400"/>
              <a:buChar char="•"/>
              <a:defRPr>
                <a:solidFill>
                  <a:schemeClr val="dk2"/>
                </a:solidFill>
              </a:defRPr>
            </a:lvl4pPr>
            <a:lvl5pPr marL="2286000" lvl="4" indent="-317500" algn="l">
              <a:lnSpc>
                <a:spcPct val="90000"/>
              </a:lnSpc>
              <a:spcBef>
                <a:spcPts val="533"/>
              </a:spcBef>
              <a:spcAft>
                <a:spcPts val="0"/>
              </a:spcAft>
              <a:buClr>
                <a:schemeClr val="dk2"/>
              </a:buClr>
              <a:buSzPts val="1400"/>
              <a:buChar char="•"/>
              <a:defRPr>
                <a:solidFill>
                  <a:schemeClr val="dk2"/>
                </a:solidFill>
              </a:defRPr>
            </a:lvl5pPr>
            <a:lvl6pPr marL="2743200" lvl="5" indent="-317500" algn="l">
              <a:lnSpc>
                <a:spcPct val="90000"/>
              </a:lnSpc>
              <a:spcBef>
                <a:spcPts val="533"/>
              </a:spcBef>
              <a:spcAft>
                <a:spcPts val="0"/>
              </a:spcAft>
              <a:buClr>
                <a:schemeClr val="dk1"/>
              </a:buClr>
              <a:buSzPts val="1400"/>
              <a:buChar char="•"/>
              <a:defRPr/>
            </a:lvl6pPr>
            <a:lvl7pPr marL="3200400" lvl="6" indent="-317500" algn="l">
              <a:lnSpc>
                <a:spcPct val="90000"/>
              </a:lnSpc>
              <a:spcBef>
                <a:spcPts val="533"/>
              </a:spcBef>
              <a:spcAft>
                <a:spcPts val="0"/>
              </a:spcAft>
              <a:buClr>
                <a:schemeClr val="dk1"/>
              </a:buClr>
              <a:buSzPts val="1400"/>
              <a:buChar char="•"/>
              <a:defRPr/>
            </a:lvl7pPr>
            <a:lvl8pPr marL="3657600" lvl="7" indent="-317500" algn="l">
              <a:lnSpc>
                <a:spcPct val="90000"/>
              </a:lnSpc>
              <a:spcBef>
                <a:spcPts val="533"/>
              </a:spcBef>
              <a:spcAft>
                <a:spcPts val="0"/>
              </a:spcAft>
              <a:buClr>
                <a:schemeClr val="dk1"/>
              </a:buClr>
              <a:buSzPts val="1400"/>
              <a:buChar char="•"/>
              <a:defRPr/>
            </a:lvl8pPr>
            <a:lvl9pPr marL="4114800" lvl="8" indent="-317500" algn="l">
              <a:lnSpc>
                <a:spcPct val="90000"/>
              </a:lnSpc>
              <a:spcBef>
                <a:spcPts val="533"/>
              </a:spcBef>
              <a:spcAft>
                <a:spcPts val="0"/>
              </a:spcAft>
              <a:buClr>
                <a:schemeClr val="dk1"/>
              </a:buClr>
              <a:buSzPts val="1400"/>
              <a:buChar char="•"/>
              <a:defRPr/>
            </a:lvl9pPr>
          </a:lstStyle>
          <a:p>
            <a:endParaRPr/>
          </a:p>
        </p:txBody>
      </p:sp>
      <p:sp>
        <p:nvSpPr>
          <p:cNvPr id="24" name="Google Shape;24;p17"/>
          <p:cNvSpPr txBox="1">
            <a:spLocks noGrp="1"/>
          </p:cNvSpPr>
          <p:nvPr>
            <p:ph type="title"/>
          </p:nvPr>
        </p:nvSpPr>
        <p:spPr>
          <a:xfrm>
            <a:off x="972127" y="347852"/>
            <a:ext cx="10515600" cy="1013200"/>
          </a:xfrm>
          <a:prstGeom prst="rect">
            <a:avLst/>
          </a:prstGeom>
          <a:noFill/>
          <a:ln>
            <a:noFill/>
          </a:ln>
        </p:spPr>
        <p:txBody>
          <a:bodyPr spcFirstLastPara="1" wrap="square" lIns="68575" tIns="34275" rIns="68575" bIns="34275" anchor="t" anchorCtr="0">
            <a:noAutofit/>
          </a:bodyPr>
          <a:lstStyle>
            <a:lvl1pPr lvl="0" algn="l">
              <a:lnSpc>
                <a:spcPct val="100000"/>
              </a:lnSpc>
              <a:spcBef>
                <a:spcPts val="0"/>
              </a:spcBef>
              <a:spcAft>
                <a:spcPts val="0"/>
              </a:spcAft>
              <a:buClr>
                <a:schemeClr val="dk1"/>
              </a:buClr>
              <a:buSzPts val="2100"/>
              <a:buFont typeface="Arial"/>
              <a:buNone/>
              <a:defRPr sz="2800" b="0" i="0">
                <a:latin typeface="Arial"/>
                <a:ea typeface="Arial"/>
                <a:cs typeface="Arial"/>
                <a:sym typeface="Aria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Tree>
    <p:extLst>
      <p:ext uri="{BB962C8B-B14F-4D97-AF65-F5344CB8AC3E}">
        <p14:creationId xmlns:p14="http://schemas.microsoft.com/office/powerpoint/2010/main" val="28233695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Arial"/>
              <a:buNone/>
              <a:defRPr sz="44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2" name="Google Shape;12;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EB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3" name="Google Shape;13;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EB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4" name="Google Shape;14;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EB0"/>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EB0"/>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EB0"/>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EB0"/>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EB0"/>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EB0"/>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EB0"/>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EB0"/>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EB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51" r:id="rId1"/>
    <p:sldLayoutId id="2147483654" r:id="rId2"/>
    <p:sldLayoutId id="2147483655" r:id="rId3"/>
    <p:sldLayoutId id="2147483656" r:id="rId4"/>
    <p:sldLayoutId id="2147483657" r:id="rId5"/>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1"/>
          <p:cNvSpPr txBox="1">
            <a:spLocks noGrp="1"/>
          </p:cNvSpPr>
          <p:nvPr>
            <p:ph type="ctrTitle"/>
          </p:nvPr>
        </p:nvSpPr>
        <p:spPr>
          <a:xfrm>
            <a:off x="1524000" y="3077521"/>
            <a:ext cx="9144000" cy="506400"/>
          </a:xfrm>
          <a:prstGeom prst="rect">
            <a:avLst/>
          </a:prstGeom>
          <a:noFill/>
          <a:ln>
            <a:noFill/>
          </a:ln>
        </p:spPr>
        <p:txBody>
          <a:bodyPr spcFirstLastPara="1" wrap="square" lIns="68575" tIns="34275" rIns="68575" bIns="34275" anchor="t" anchorCtr="0">
            <a:normAutofit fontScale="90000"/>
          </a:bodyPr>
          <a:lstStyle/>
          <a:p>
            <a:pPr lvl="0">
              <a:buSzPct val="83333"/>
            </a:pPr>
            <a:r>
              <a:rPr lang="en" dirty="0">
                <a:solidFill>
                  <a:srgbClr val="1C4587"/>
                </a:solidFill>
              </a:rPr>
              <a:t>Payment Model Workgroup</a:t>
            </a:r>
            <a:endParaRPr dirty="0">
              <a:solidFill>
                <a:srgbClr val="003889"/>
              </a:solidFill>
            </a:endParaRPr>
          </a:p>
        </p:txBody>
      </p:sp>
      <p:sp>
        <p:nvSpPr>
          <p:cNvPr id="103" name="Google Shape;103;p1"/>
          <p:cNvSpPr txBox="1">
            <a:spLocks noGrp="1"/>
          </p:cNvSpPr>
          <p:nvPr>
            <p:ph type="body" idx="2"/>
          </p:nvPr>
        </p:nvSpPr>
        <p:spPr>
          <a:xfrm>
            <a:off x="2758699" y="4620043"/>
            <a:ext cx="7909200" cy="1079600"/>
          </a:xfrm>
          <a:prstGeom prst="rect">
            <a:avLst/>
          </a:prstGeom>
          <a:noFill/>
          <a:ln>
            <a:noFill/>
          </a:ln>
        </p:spPr>
        <p:txBody>
          <a:bodyPr spcFirstLastPara="1" wrap="square" lIns="68575" tIns="34275" rIns="68575" bIns="34275" anchor="t" anchorCtr="0">
            <a:normAutofit/>
          </a:bodyPr>
          <a:lstStyle/>
          <a:p>
            <a:pPr marL="457178" lvl="0" indent="-220122" algn="r" rtl="0">
              <a:lnSpc>
                <a:spcPct val="90000"/>
              </a:lnSpc>
              <a:spcBef>
                <a:spcPts val="1067"/>
              </a:spcBef>
              <a:spcAft>
                <a:spcPts val="0"/>
              </a:spcAft>
              <a:buSzPts val="1100"/>
              <a:buNone/>
            </a:pPr>
            <a:r>
              <a:rPr lang="en-US" dirty="0"/>
              <a:t>March 4, 2026</a:t>
            </a:r>
            <a:endParaRPr dirty="0"/>
          </a:p>
        </p:txBody>
      </p:sp>
      <p:sp>
        <p:nvSpPr>
          <p:cNvPr id="104" name="Google Shape;104;p1"/>
          <p:cNvSpPr txBox="1">
            <a:spLocks noGrp="1"/>
          </p:cNvSpPr>
          <p:nvPr>
            <p:ph type="body" idx="3"/>
          </p:nvPr>
        </p:nvSpPr>
        <p:spPr>
          <a:xfrm>
            <a:off x="1107309" y="4015767"/>
            <a:ext cx="5483200" cy="411200"/>
          </a:xfrm>
          <a:prstGeom prst="rect">
            <a:avLst/>
          </a:prstGeom>
          <a:noFill/>
          <a:ln>
            <a:noFill/>
          </a:ln>
        </p:spPr>
        <p:txBody>
          <a:bodyPr spcFirstLastPara="1" wrap="square" lIns="0" tIns="34275" rIns="68575" bIns="34275" anchor="t" anchorCtr="0">
            <a:noAutofit/>
          </a:bodyPr>
          <a:lstStyle/>
          <a:p>
            <a:pPr marL="609585" lvl="0" indent="-304791" algn="l" rtl="0">
              <a:lnSpc>
                <a:spcPct val="90000"/>
              </a:lnSpc>
              <a:spcBef>
                <a:spcPts val="1067"/>
              </a:spcBef>
              <a:spcAft>
                <a:spcPts val="0"/>
              </a:spcAft>
              <a:buClr>
                <a:srgbClr val="0066CC"/>
              </a:buClr>
              <a:buSzPts val="1500"/>
              <a:buFont typeface="Arial"/>
              <a:buNone/>
            </a:pPr>
            <a:endParaRPr/>
          </a:p>
          <a:p>
            <a:pPr marL="609585" lvl="0" indent="-304791" algn="l" rtl="0">
              <a:lnSpc>
                <a:spcPct val="90000"/>
              </a:lnSpc>
              <a:spcBef>
                <a:spcPts val="1067"/>
              </a:spcBef>
              <a:spcAft>
                <a:spcPts val="0"/>
              </a:spcAft>
              <a:buClr>
                <a:srgbClr val="0066CC"/>
              </a:buClr>
              <a:buSzPts val="1500"/>
              <a:buFont typeface="Arial"/>
              <a:buNone/>
            </a:pP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4"/>
          <p:cNvSpPr txBox="1">
            <a:spLocks noGrp="1"/>
          </p:cNvSpPr>
          <p:nvPr>
            <p:ph type="sldNum" idx="12"/>
          </p:nvPr>
        </p:nvSpPr>
        <p:spPr>
          <a:xfrm>
            <a:off x="11512551" y="6213475"/>
            <a:ext cx="578000" cy="365200"/>
          </a:xfrm>
          <a:prstGeom prst="rect">
            <a:avLst/>
          </a:prstGeom>
          <a:noFill/>
          <a:ln>
            <a:noFill/>
          </a:ln>
        </p:spPr>
        <p:txBody>
          <a:bodyPr spcFirstLastPara="1" wrap="square" lIns="68575" tIns="34275" rIns="68575" bIns="34275" anchor="ctr" anchorCtr="0">
            <a:noAutofit/>
          </a:bodyPr>
          <a:lstStyle/>
          <a:p>
            <a:pPr marL="0" lvl="0" indent="0" algn="l" rtl="0">
              <a:spcBef>
                <a:spcPts val="0"/>
              </a:spcBef>
              <a:spcAft>
                <a:spcPts val="0"/>
              </a:spcAft>
              <a:buClr>
                <a:srgbClr val="464653"/>
              </a:buClr>
              <a:buSzPts val="1200"/>
              <a:buFont typeface="Arial"/>
              <a:buNone/>
            </a:pPr>
            <a:fld id="{00000000-1234-1234-1234-123412341234}" type="slidenum">
              <a:rPr lang="en-US"/>
              <a:t>10</a:t>
            </a:fld>
            <a:endParaRPr/>
          </a:p>
        </p:txBody>
      </p:sp>
      <p:sp>
        <p:nvSpPr>
          <p:cNvPr id="123" name="Google Shape;123;p4"/>
          <p:cNvSpPr txBox="1">
            <a:spLocks noGrp="1"/>
          </p:cNvSpPr>
          <p:nvPr>
            <p:ph type="title"/>
          </p:nvPr>
        </p:nvSpPr>
        <p:spPr>
          <a:xfrm>
            <a:off x="972127" y="347853"/>
            <a:ext cx="10515600" cy="522991"/>
          </a:xfrm>
          <a:prstGeom prst="rect">
            <a:avLst/>
          </a:prstGeom>
          <a:noFill/>
          <a:ln>
            <a:noFill/>
          </a:ln>
        </p:spPr>
        <p:txBody>
          <a:bodyPr spcFirstLastPara="1" wrap="square" lIns="68575" tIns="34275" rIns="68575" bIns="34275" anchor="t" anchorCtr="0">
            <a:noAutofit/>
          </a:bodyPr>
          <a:lstStyle/>
          <a:p>
            <a:pPr marL="0" lvl="0" indent="0" algn="l" rtl="0">
              <a:lnSpc>
                <a:spcPct val="100000"/>
              </a:lnSpc>
              <a:spcBef>
                <a:spcPts val="0"/>
              </a:spcBef>
              <a:spcAft>
                <a:spcPts val="0"/>
              </a:spcAft>
              <a:buClr>
                <a:schemeClr val="dk1"/>
              </a:buClr>
              <a:buSzPts val="2100"/>
              <a:buFont typeface="Arial"/>
              <a:buNone/>
            </a:pPr>
            <a:r>
              <a:rPr lang="en-US">
                <a:solidFill>
                  <a:srgbClr val="003889"/>
                </a:solidFill>
              </a:rPr>
              <a:t>Summary of Public Comments</a:t>
            </a:r>
            <a:endParaRPr>
              <a:solidFill>
                <a:srgbClr val="003889"/>
              </a:solidFill>
            </a:endParaRPr>
          </a:p>
        </p:txBody>
      </p:sp>
      <p:graphicFrame>
        <p:nvGraphicFramePr>
          <p:cNvPr id="124" name="Google Shape;124;p4"/>
          <p:cNvGraphicFramePr/>
          <p:nvPr/>
        </p:nvGraphicFramePr>
        <p:xfrm>
          <a:off x="972127" y="1294900"/>
          <a:ext cx="10515625" cy="3421050"/>
        </p:xfrm>
        <a:graphic>
          <a:graphicData uri="http://schemas.openxmlformats.org/drawingml/2006/table">
            <a:tbl>
              <a:tblPr>
                <a:noFill/>
              </a:tblPr>
              <a:tblGrid>
                <a:gridCol w="1919125">
                  <a:extLst>
                    <a:ext uri="{9D8B030D-6E8A-4147-A177-3AD203B41FA5}">
                      <a16:colId xmlns:a16="http://schemas.microsoft.com/office/drawing/2014/main" val="20000"/>
                    </a:ext>
                  </a:extLst>
                </a:gridCol>
                <a:gridCol w="1128925">
                  <a:extLst>
                    <a:ext uri="{9D8B030D-6E8A-4147-A177-3AD203B41FA5}">
                      <a16:colId xmlns:a16="http://schemas.microsoft.com/office/drawing/2014/main" val="20001"/>
                    </a:ext>
                  </a:extLst>
                </a:gridCol>
                <a:gridCol w="1104350">
                  <a:extLst>
                    <a:ext uri="{9D8B030D-6E8A-4147-A177-3AD203B41FA5}">
                      <a16:colId xmlns:a16="http://schemas.microsoft.com/office/drawing/2014/main" val="20002"/>
                    </a:ext>
                  </a:extLst>
                </a:gridCol>
                <a:gridCol w="1051775">
                  <a:extLst>
                    <a:ext uri="{9D8B030D-6E8A-4147-A177-3AD203B41FA5}">
                      <a16:colId xmlns:a16="http://schemas.microsoft.com/office/drawing/2014/main" val="20003"/>
                    </a:ext>
                  </a:extLst>
                </a:gridCol>
                <a:gridCol w="1104350">
                  <a:extLst>
                    <a:ext uri="{9D8B030D-6E8A-4147-A177-3AD203B41FA5}">
                      <a16:colId xmlns:a16="http://schemas.microsoft.com/office/drawing/2014/main" val="20004"/>
                    </a:ext>
                  </a:extLst>
                </a:gridCol>
                <a:gridCol w="1051775">
                  <a:extLst>
                    <a:ext uri="{9D8B030D-6E8A-4147-A177-3AD203B41FA5}">
                      <a16:colId xmlns:a16="http://schemas.microsoft.com/office/drawing/2014/main" val="20005"/>
                    </a:ext>
                  </a:extLst>
                </a:gridCol>
                <a:gridCol w="1051775">
                  <a:extLst>
                    <a:ext uri="{9D8B030D-6E8A-4147-A177-3AD203B41FA5}">
                      <a16:colId xmlns:a16="http://schemas.microsoft.com/office/drawing/2014/main" val="20006"/>
                    </a:ext>
                  </a:extLst>
                </a:gridCol>
                <a:gridCol w="1051775">
                  <a:extLst>
                    <a:ext uri="{9D8B030D-6E8A-4147-A177-3AD203B41FA5}">
                      <a16:colId xmlns:a16="http://schemas.microsoft.com/office/drawing/2014/main" val="20007"/>
                    </a:ext>
                  </a:extLst>
                </a:gridCol>
                <a:gridCol w="1051775">
                  <a:extLst>
                    <a:ext uri="{9D8B030D-6E8A-4147-A177-3AD203B41FA5}">
                      <a16:colId xmlns:a16="http://schemas.microsoft.com/office/drawing/2014/main" val="20008"/>
                    </a:ext>
                  </a:extLst>
                </a:gridCol>
              </a:tblGrid>
              <a:tr h="669625">
                <a:tc>
                  <a:txBody>
                    <a:bodyPr/>
                    <a:lstStyle/>
                    <a:p>
                      <a:pPr marL="0" marR="0" lvl="0" indent="0" algn="l" rtl="0">
                        <a:spcBef>
                          <a:spcPts val="0"/>
                        </a:spcBef>
                        <a:spcAft>
                          <a:spcPts val="0"/>
                        </a:spcAft>
                        <a:buNone/>
                      </a:pPr>
                      <a:r>
                        <a:rPr lang="en-US" sz="1100" b="1" u="none" strike="noStrike" cap="none">
                          <a:solidFill>
                            <a:schemeClr val="dk1"/>
                          </a:solidFill>
                          <a:latin typeface="Arial"/>
                          <a:ea typeface="Arial"/>
                          <a:cs typeface="Arial"/>
                          <a:sym typeface="Arial"/>
                        </a:rPr>
                        <a:t>Key Topics </a:t>
                      </a:r>
                      <a:endParaRPr/>
                    </a:p>
                  </a:txBody>
                  <a:tcPr marL="91450" marR="91450" marT="45725" marB="45725" anchor="ctr">
                    <a:solidFill>
                      <a:schemeClr val="lt1"/>
                    </a:solidFill>
                  </a:tcPr>
                </a:tc>
                <a:tc>
                  <a:txBody>
                    <a:bodyPr/>
                    <a:lstStyle/>
                    <a:p>
                      <a:pPr marL="0" marR="0" lvl="0" indent="0" algn="ctr" rtl="0">
                        <a:spcBef>
                          <a:spcPts val="0"/>
                        </a:spcBef>
                        <a:spcAft>
                          <a:spcPts val="0"/>
                        </a:spcAft>
                        <a:buNone/>
                      </a:pPr>
                      <a:r>
                        <a:rPr lang="en-US" sz="1100" b="1" u="none" strike="noStrike" cap="none">
                          <a:solidFill>
                            <a:schemeClr val="dk1"/>
                          </a:solidFill>
                          <a:latin typeface="Arial"/>
                          <a:ea typeface="Arial"/>
                          <a:cs typeface="Arial"/>
                          <a:sym typeface="Arial"/>
                        </a:rPr>
                        <a:t>Adventist</a:t>
                      </a:r>
                      <a:endParaRPr/>
                    </a:p>
                  </a:txBody>
                  <a:tcPr marL="91450" marR="91450" marT="45725" marB="45725" anchor="ctr">
                    <a:solidFill>
                      <a:schemeClr val="lt1"/>
                    </a:solidFill>
                  </a:tcPr>
                </a:tc>
                <a:tc>
                  <a:txBody>
                    <a:bodyPr/>
                    <a:lstStyle/>
                    <a:p>
                      <a:pPr marL="0" marR="0" lvl="0" indent="0" algn="ctr" rtl="0">
                        <a:spcBef>
                          <a:spcPts val="0"/>
                        </a:spcBef>
                        <a:spcAft>
                          <a:spcPts val="0"/>
                        </a:spcAft>
                        <a:buNone/>
                      </a:pPr>
                      <a:r>
                        <a:rPr lang="en-US" sz="1100" b="1" u="none" strike="noStrike" cap="none">
                          <a:solidFill>
                            <a:schemeClr val="dk1"/>
                          </a:solidFill>
                          <a:latin typeface="Arial"/>
                          <a:ea typeface="Arial"/>
                          <a:cs typeface="Arial"/>
                          <a:sym typeface="Arial"/>
                        </a:rPr>
                        <a:t>GRMC</a:t>
                      </a:r>
                      <a:endParaRPr/>
                    </a:p>
                  </a:txBody>
                  <a:tcPr marL="91450" marR="91450" marT="45725" marB="45725" anchor="ctr">
                    <a:solidFill>
                      <a:schemeClr val="lt1"/>
                    </a:solidFill>
                  </a:tcPr>
                </a:tc>
                <a:tc>
                  <a:txBody>
                    <a:bodyPr/>
                    <a:lstStyle/>
                    <a:p>
                      <a:pPr marL="0" marR="0" lvl="0" indent="0" algn="ctr" rtl="0">
                        <a:spcBef>
                          <a:spcPts val="0"/>
                        </a:spcBef>
                        <a:spcAft>
                          <a:spcPts val="0"/>
                        </a:spcAft>
                        <a:buNone/>
                      </a:pPr>
                      <a:r>
                        <a:rPr lang="en-US" sz="1100" b="1" u="none" strike="noStrike" cap="none">
                          <a:solidFill>
                            <a:schemeClr val="dk1"/>
                          </a:solidFill>
                          <a:latin typeface="Arial"/>
                          <a:ea typeface="Arial"/>
                          <a:cs typeface="Arial"/>
                          <a:sym typeface="Arial"/>
                        </a:rPr>
                        <a:t>JHHS</a:t>
                      </a:r>
                      <a:endParaRPr/>
                    </a:p>
                  </a:txBody>
                  <a:tcPr marL="91450" marR="91450" marT="45725" marB="45725" anchor="ctr">
                    <a:solidFill>
                      <a:schemeClr val="lt1"/>
                    </a:solidFill>
                  </a:tcPr>
                </a:tc>
                <a:tc>
                  <a:txBody>
                    <a:bodyPr/>
                    <a:lstStyle/>
                    <a:p>
                      <a:pPr marL="0" marR="0" lvl="0" indent="0" algn="ctr" rtl="0">
                        <a:spcBef>
                          <a:spcPts val="0"/>
                        </a:spcBef>
                        <a:spcAft>
                          <a:spcPts val="0"/>
                        </a:spcAft>
                        <a:buNone/>
                      </a:pPr>
                      <a:r>
                        <a:rPr lang="en-US" sz="1100" b="1" u="none" strike="noStrike" cap="none">
                          <a:solidFill>
                            <a:schemeClr val="dk1"/>
                          </a:solidFill>
                          <a:latin typeface="Arial"/>
                          <a:ea typeface="Arial"/>
                          <a:cs typeface="Arial"/>
                          <a:sym typeface="Arial"/>
                        </a:rPr>
                        <a:t>LifeBridge Health </a:t>
                      </a:r>
                      <a:endParaRPr/>
                    </a:p>
                  </a:txBody>
                  <a:tcPr marL="91450" marR="91450" marT="45725" marB="45725" anchor="ctr">
                    <a:solidFill>
                      <a:schemeClr val="lt1"/>
                    </a:solidFill>
                  </a:tcPr>
                </a:tc>
                <a:tc>
                  <a:txBody>
                    <a:bodyPr/>
                    <a:lstStyle/>
                    <a:p>
                      <a:pPr marL="0" marR="0" lvl="0" indent="0" algn="ctr" rtl="0">
                        <a:spcBef>
                          <a:spcPts val="0"/>
                        </a:spcBef>
                        <a:spcAft>
                          <a:spcPts val="0"/>
                        </a:spcAft>
                        <a:buNone/>
                      </a:pPr>
                      <a:r>
                        <a:rPr lang="en-US" sz="1100" b="1" u="none" strike="noStrike" cap="none">
                          <a:solidFill>
                            <a:schemeClr val="dk1"/>
                          </a:solidFill>
                          <a:latin typeface="Arial"/>
                          <a:ea typeface="Arial"/>
                          <a:cs typeface="Arial"/>
                          <a:sym typeface="Arial"/>
                        </a:rPr>
                        <a:t>Luminis Health</a:t>
                      </a:r>
                      <a:endParaRPr/>
                    </a:p>
                  </a:txBody>
                  <a:tcPr marL="91450" marR="91450" marT="45725" marB="45725" anchor="ctr">
                    <a:solidFill>
                      <a:schemeClr val="lt1"/>
                    </a:solidFill>
                  </a:tcPr>
                </a:tc>
                <a:tc>
                  <a:txBody>
                    <a:bodyPr/>
                    <a:lstStyle/>
                    <a:p>
                      <a:pPr marL="0" marR="0" lvl="0" indent="0" algn="ctr" rtl="0">
                        <a:spcBef>
                          <a:spcPts val="0"/>
                        </a:spcBef>
                        <a:spcAft>
                          <a:spcPts val="0"/>
                        </a:spcAft>
                        <a:buNone/>
                      </a:pPr>
                      <a:r>
                        <a:rPr lang="en-US" sz="1100" b="1" u="none" strike="noStrike" cap="none">
                          <a:solidFill>
                            <a:schemeClr val="dk1"/>
                          </a:solidFill>
                          <a:latin typeface="Arial"/>
                          <a:ea typeface="Arial"/>
                          <a:cs typeface="Arial"/>
                          <a:sym typeface="Arial"/>
                        </a:rPr>
                        <a:t>MedStar Health</a:t>
                      </a:r>
                      <a:endParaRPr/>
                    </a:p>
                  </a:txBody>
                  <a:tcPr marL="91450" marR="91450" marT="45725" marB="45725" anchor="ctr">
                    <a:solidFill>
                      <a:schemeClr val="lt1"/>
                    </a:solidFill>
                  </a:tcPr>
                </a:tc>
                <a:tc>
                  <a:txBody>
                    <a:bodyPr/>
                    <a:lstStyle/>
                    <a:p>
                      <a:pPr marL="0" marR="0" lvl="0" indent="0" algn="ctr" rtl="0">
                        <a:spcBef>
                          <a:spcPts val="0"/>
                        </a:spcBef>
                        <a:spcAft>
                          <a:spcPts val="0"/>
                        </a:spcAft>
                        <a:buNone/>
                      </a:pPr>
                      <a:r>
                        <a:rPr lang="en-US" sz="1100" b="1" u="none" strike="noStrike" cap="none">
                          <a:solidFill>
                            <a:schemeClr val="dk1"/>
                          </a:solidFill>
                          <a:latin typeface="Arial"/>
                          <a:ea typeface="Arial"/>
                          <a:cs typeface="Arial"/>
                          <a:sym typeface="Arial"/>
                        </a:rPr>
                        <a:t>MHA</a:t>
                      </a:r>
                      <a:endParaRPr/>
                    </a:p>
                  </a:txBody>
                  <a:tcPr marL="91450" marR="91450" marT="45725" marB="45725" anchor="ctr">
                    <a:solidFill>
                      <a:schemeClr val="lt1"/>
                    </a:solidFill>
                  </a:tcPr>
                </a:tc>
                <a:tc>
                  <a:txBody>
                    <a:bodyPr/>
                    <a:lstStyle/>
                    <a:p>
                      <a:pPr marL="0" marR="0" lvl="0" indent="0" algn="ctr" rtl="0">
                        <a:spcBef>
                          <a:spcPts val="0"/>
                        </a:spcBef>
                        <a:spcAft>
                          <a:spcPts val="0"/>
                        </a:spcAft>
                        <a:buNone/>
                      </a:pPr>
                      <a:r>
                        <a:rPr lang="en-US" sz="1100" b="1" u="none" strike="noStrike" cap="none">
                          <a:solidFill>
                            <a:schemeClr val="dk1"/>
                          </a:solidFill>
                          <a:latin typeface="Arial"/>
                          <a:ea typeface="Arial"/>
                          <a:cs typeface="Arial"/>
                          <a:sym typeface="Arial"/>
                        </a:rPr>
                        <a:t>UMMS</a:t>
                      </a:r>
                      <a:endParaRPr/>
                    </a:p>
                  </a:txBody>
                  <a:tcPr marL="91450" marR="91450" marT="45725" marB="45725" anchor="ctr">
                    <a:solidFill>
                      <a:schemeClr val="lt1"/>
                    </a:solidFill>
                  </a:tcPr>
                </a:tc>
                <a:extLst>
                  <a:ext uri="{0D108BD9-81ED-4DB2-BD59-A6C34878D82A}">
                    <a16:rowId xmlns:a16="http://schemas.microsoft.com/office/drawing/2014/main" val="10000"/>
                  </a:ext>
                </a:extLst>
              </a:tr>
              <a:tr h="678550">
                <a:tc>
                  <a:txBody>
                    <a:bodyPr/>
                    <a:lstStyle/>
                    <a:p>
                      <a:pPr marL="0" marR="0" lvl="0" indent="0" algn="l" rtl="0">
                        <a:spcBef>
                          <a:spcPts val="0"/>
                        </a:spcBef>
                        <a:spcAft>
                          <a:spcPts val="0"/>
                        </a:spcAft>
                        <a:buNone/>
                      </a:pPr>
                      <a:r>
                        <a:rPr lang="en-US" sz="1100" b="1" u="none" strike="noStrike" cap="none">
                          <a:solidFill>
                            <a:schemeClr val="dk1"/>
                          </a:solidFill>
                          <a:latin typeface="Arial"/>
                          <a:ea typeface="Arial"/>
                          <a:cs typeface="Arial"/>
                          <a:sym typeface="Arial"/>
                        </a:rPr>
                        <a:t>High‑Cost Outpatient Drugs</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4699"/>
                          </a:solidFill>
                          <a:latin typeface="Arial"/>
                          <a:ea typeface="Arial"/>
                          <a:cs typeface="Arial"/>
                          <a:sym typeface="Arial"/>
                        </a:rPr>
                        <a:t>x</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400"/>
                        <a:buFont typeface="Noto Sans Symbols"/>
                        <a:buNone/>
                      </a:pPr>
                      <a:r>
                        <a:rPr lang="en-US" sz="1400" b="1" i="0" u="none" strike="noStrike" cap="none">
                          <a:solidFill>
                            <a:srgbClr val="004699"/>
                          </a:solidFill>
                          <a:latin typeface="Arial"/>
                          <a:ea typeface="Arial"/>
                          <a:cs typeface="Arial"/>
                          <a:sym typeface="Arial"/>
                        </a:rPr>
                        <a:t>x</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400"/>
                        <a:buFont typeface="Noto Sans Symbols"/>
                        <a:buNone/>
                      </a:pPr>
                      <a:r>
                        <a:rPr lang="en-US" sz="1400" b="1" i="0" u="none" strike="noStrike" cap="none">
                          <a:solidFill>
                            <a:srgbClr val="004699"/>
                          </a:solidFill>
                          <a:latin typeface="Arial"/>
                          <a:ea typeface="Arial"/>
                          <a:cs typeface="Arial"/>
                          <a:sym typeface="Arial"/>
                        </a:rPr>
                        <a:t>x</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400"/>
                        <a:buFont typeface="Noto Sans Symbols"/>
                        <a:buNone/>
                      </a:pPr>
                      <a:r>
                        <a:rPr lang="en-US" sz="1400" b="1" i="0" u="none" strike="noStrike" cap="none">
                          <a:solidFill>
                            <a:srgbClr val="004699"/>
                          </a:solidFill>
                          <a:latin typeface="Arial"/>
                          <a:ea typeface="Arial"/>
                          <a:cs typeface="Arial"/>
                          <a:sym typeface="Arial"/>
                        </a:rPr>
                        <a:t>x</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400"/>
                        <a:buFont typeface="Noto Sans Symbols"/>
                        <a:buNone/>
                      </a:pPr>
                      <a:endParaRPr sz="1400" b="1" i="0" u="none" strike="noStrike" cap="none">
                        <a:solidFill>
                          <a:srgbClr val="004699"/>
                        </a:solidFill>
                        <a:latin typeface="Arial"/>
                        <a:ea typeface="Arial"/>
                        <a:cs typeface="Arial"/>
                        <a:sym typeface="Arial"/>
                      </a:endParaRPr>
                    </a:p>
                  </a:txBody>
                  <a:tcPr marL="91450" marR="91450" marT="45725" marB="45725" anchor="ctr">
                    <a:solidFill>
                      <a:schemeClr val="lt1"/>
                    </a:solidFill>
                  </a:tcPr>
                </a:tc>
                <a:tc>
                  <a:txBody>
                    <a:bodyPr/>
                    <a:lstStyle/>
                    <a:p>
                      <a:pPr marL="0" marR="0" lvl="0" indent="0" algn="ctr" rtl="0">
                        <a:spcBef>
                          <a:spcPts val="0"/>
                        </a:spcBef>
                        <a:spcAft>
                          <a:spcPts val="0"/>
                        </a:spcAft>
                        <a:buNone/>
                      </a:pPr>
                      <a:r>
                        <a:rPr lang="en-US" sz="1400" b="1" u="none" strike="noStrike" cap="none">
                          <a:solidFill>
                            <a:srgbClr val="004699"/>
                          </a:solidFill>
                          <a:latin typeface="Arial"/>
                          <a:ea typeface="Arial"/>
                          <a:cs typeface="Arial"/>
                          <a:sym typeface="Arial"/>
                        </a:rPr>
                        <a:t>x</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chemeClr val="dk1"/>
                        </a:buClr>
                        <a:buSzPts val="1400"/>
                        <a:buFont typeface="Arial"/>
                        <a:buNone/>
                      </a:pPr>
                      <a:endParaRPr sz="1400" b="1" u="none" strike="noStrike" cap="none">
                        <a:solidFill>
                          <a:srgbClr val="004699"/>
                        </a:solidFill>
                        <a:latin typeface="Arial"/>
                        <a:ea typeface="Arial"/>
                        <a:cs typeface="Arial"/>
                        <a:sym typeface="Arial"/>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4699"/>
                        </a:buClr>
                        <a:buSzPts val="1400"/>
                        <a:buFont typeface="Arial"/>
                        <a:buNone/>
                      </a:pPr>
                      <a:r>
                        <a:rPr lang="en-US" sz="1400" b="1" u="none" strike="noStrike" cap="none">
                          <a:solidFill>
                            <a:srgbClr val="004699"/>
                          </a:solidFill>
                          <a:latin typeface="Arial"/>
                          <a:ea typeface="Arial"/>
                          <a:cs typeface="Arial"/>
                          <a:sym typeface="Arial"/>
                        </a:rPr>
                        <a:t>x</a:t>
                      </a:r>
                      <a:endParaRPr/>
                    </a:p>
                  </a:txBody>
                  <a:tcPr marL="91450" marR="91450" marT="45725" marB="45725" anchor="ctr">
                    <a:solidFill>
                      <a:schemeClr val="lt1"/>
                    </a:solidFill>
                  </a:tcPr>
                </a:tc>
                <a:extLst>
                  <a:ext uri="{0D108BD9-81ED-4DB2-BD59-A6C34878D82A}">
                    <a16:rowId xmlns:a16="http://schemas.microsoft.com/office/drawing/2014/main" val="10001"/>
                  </a:ext>
                </a:extLst>
              </a:tr>
              <a:tr h="715775">
                <a:tc>
                  <a:txBody>
                    <a:bodyPr/>
                    <a:lstStyle/>
                    <a:p>
                      <a:pPr marL="0" marR="0" lvl="0" indent="0" algn="l" rtl="0">
                        <a:spcBef>
                          <a:spcPts val="0"/>
                        </a:spcBef>
                        <a:spcAft>
                          <a:spcPts val="0"/>
                        </a:spcAft>
                        <a:buNone/>
                      </a:pPr>
                      <a:r>
                        <a:rPr lang="en-US" sz="1100" b="1" u="none" strike="noStrike" cap="none">
                          <a:solidFill>
                            <a:schemeClr val="dk1"/>
                          </a:solidFill>
                          <a:latin typeface="Arial"/>
                          <a:ea typeface="Arial"/>
                          <a:cs typeface="Arial"/>
                          <a:sym typeface="Arial"/>
                        </a:rPr>
                        <a:t>Complex &amp; Highly Specialized Care (Quaternary + Tertiary)</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4699"/>
                          </a:solidFill>
                          <a:latin typeface="Arial"/>
                          <a:ea typeface="Arial"/>
                          <a:cs typeface="Arial"/>
                          <a:sym typeface="Arial"/>
                        </a:rPr>
                        <a:t>x</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400"/>
                        <a:buFont typeface="Noto Sans Symbols"/>
                        <a:buNone/>
                      </a:pPr>
                      <a:r>
                        <a:rPr lang="en-US" sz="1400" b="1" i="0" u="none" strike="noStrike" cap="none">
                          <a:solidFill>
                            <a:srgbClr val="004699"/>
                          </a:solidFill>
                          <a:latin typeface="Arial"/>
                          <a:ea typeface="Arial"/>
                          <a:cs typeface="Arial"/>
                          <a:sym typeface="Arial"/>
                        </a:rPr>
                        <a:t>x</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400"/>
                        <a:buFont typeface="Noto Sans Symbols"/>
                        <a:buNone/>
                      </a:pPr>
                      <a:r>
                        <a:rPr lang="en-US" sz="1400" b="1" i="0" u="none" strike="noStrike" cap="none">
                          <a:solidFill>
                            <a:srgbClr val="004699"/>
                          </a:solidFill>
                          <a:latin typeface="Arial"/>
                          <a:ea typeface="Arial"/>
                          <a:cs typeface="Arial"/>
                          <a:sym typeface="Arial"/>
                        </a:rPr>
                        <a:t>x</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400"/>
                        <a:buFont typeface="Noto Sans Symbols"/>
                        <a:buNone/>
                      </a:pPr>
                      <a:r>
                        <a:rPr lang="en-US" sz="1400" b="1" i="0" u="none" strike="noStrike" cap="none">
                          <a:solidFill>
                            <a:srgbClr val="004699"/>
                          </a:solidFill>
                          <a:latin typeface="Arial"/>
                          <a:ea typeface="Arial"/>
                          <a:cs typeface="Arial"/>
                          <a:sym typeface="Arial"/>
                        </a:rPr>
                        <a:t>x</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400"/>
                        <a:buFont typeface="Noto Sans Symbols"/>
                        <a:buNone/>
                      </a:pPr>
                      <a:r>
                        <a:rPr lang="en-US" sz="1400" b="1" i="0" u="none" strike="noStrike" cap="none">
                          <a:solidFill>
                            <a:srgbClr val="004699"/>
                          </a:solidFill>
                          <a:latin typeface="Arial"/>
                          <a:ea typeface="Arial"/>
                          <a:cs typeface="Arial"/>
                          <a:sym typeface="Arial"/>
                        </a:rPr>
                        <a:t>x</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4699"/>
                          </a:solidFill>
                          <a:latin typeface="Arial"/>
                          <a:ea typeface="Arial"/>
                          <a:cs typeface="Arial"/>
                          <a:sym typeface="Arial"/>
                        </a:rPr>
                        <a:t>x</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4699"/>
                          </a:solidFill>
                          <a:latin typeface="Arial"/>
                          <a:ea typeface="Arial"/>
                          <a:cs typeface="Arial"/>
                          <a:sym typeface="Arial"/>
                        </a:rPr>
                        <a:t>x</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4699"/>
                          </a:solidFill>
                          <a:latin typeface="Arial"/>
                          <a:ea typeface="Arial"/>
                          <a:cs typeface="Arial"/>
                          <a:sym typeface="Arial"/>
                        </a:rPr>
                        <a:t>x</a:t>
                      </a:r>
                      <a:endParaRPr/>
                    </a:p>
                  </a:txBody>
                  <a:tcPr marL="91450" marR="91450" marT="45725" marB="45725" anchor="ctr">
                    <a:solidFill>
                      <a:schemeClr val="lt1"/>
                    </a:solidFill>
                  </a:tcPr>
                </a:tc>
                <a:extLst>
                  <a:ext uri="{0D108BD9-81ED-4DB2-BD59-A6C34878D82A}">
                    <a16:rowId xmlns:a16="http://schemas.microsoft.com/office/drawing/2014/main" val="10002"/>
                  </a:ext>
                </a:extLst>
              </a:tr>
              <a:tr h="678550">
                <a:tc>
                  <a:txBody>
                    <a:bodyPr/>
                    <a:lstStyle/>
                    <a:p>
                      <a:pPr marL="0" marR="0" lvl="0" indent="0" algn="l" rtl="0">
                        <a:spcBef>
                          <a:spcPts val="0"/>
                        </a:spcBef>
                        <a:spcAft>
                          <a:spcPts val="0"/>
                        </a:spcAft>
                        <a:buNone/>
                      </a:pPr>
                      <a:r>
                        <a:rPr lang="en-US" sz="1100" b="1" u="none" strike="noStrike" cap="none">
                          <a:solidFill>
                            <a:schemeClr val="dk1"/>
                          </a:solidFill>
                          <a:latin typeface="Arial"/>
                          <a:ea typeface="Arial"/>
                          <a:cs typeface="Arial"/>
                          <a:sym typeface="Arial"/>
                        </a:rPr>
                        <a:t>Low‑Volume Surgical Service</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400"/>
                        <a:buFont typeface="Noto Sans Symbols"/>
                        <a:buNone/>
                      </a:pPr>
                      <a:r>
                        <a:rPr lang="en-US" sz="1400" b="1" i="0" u="none" strike="noStrike" cap="none">
                          <a:solidFill>
                            <a:srgbClr val="004699"/>
                          </a:solidFill>
                          <a:latin typeface="Arial"/>
                          <a:ea typeface="Arial"/>
                          <a:cs typeface="Arial"/>
                          <a:sym typeface="Arial"/>
                        </a:rPr>
                        <a:t>x</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400"/>
                        <a:buFont typeface="Noto Sans Symbols"/>
                        <a:buNone/>
                      </a:pPr>
                      <a:endParaRPr sz="1400" b="1" i="0" u="none" strike="noStrike" cap="none">
                        <a:solidFill>
                          <a:srgbClr val="004699"/>
                        </a:solidFill>
                        <a:latin typeface="Arial"/>
                        <a:ea typeface="Arial"/>
                        <a:cs typeface="Arial"/>
                        <a:sym typeface="Arial"/>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400"/>
                        <a:buFont typeface="Noto Sans Symbols"/>
                        <a:buNone/>
                      </a:pPr>
                      <a:endParaRPr sz="1400" b="1" i="0" u="none" strike="noStrike" cap="none">
                        <a:solidFill>
                          <a:srgbClr val="004699"/>
                        </a:solidFill>
                        <a:latin typeface="Arial"/>
                        <a:ea typeface="Arial"/>
                        <a:cs typeface="Arial"/>
                        <a:sym typeface="Arial"/>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400"/>
                        <a:buFont typeface="Noto Sans Symbols"/>
                        <a:buNone/>
                      </a:pPr>
                      <a:endParaRPr sz="1400" b="1" i="0" u="none" strike="noStrike" cap="none">
                        <a:solidFill>
                          <a:srgbClr val="004699"/>
                        </a:solidFill>
                        <a:latin typeface="Arial"/>
                        <a:ea typeface="Arial"/>
                        <a:cs typeface="Arial"/>
                        <a:sym typeface="Arial"/>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400"/>
                        <a:buFont typeface="Noto Sans Symbols"/>
                        <a:buNone/>
                      </a:pPr>
                      <a:endParaRPr sz="1400" b="1" i="0" u="none" strike="noStrike" cap="none">
                        <a:solidFill>
                          <a:srgbClr val="004699"/>
                        </a:solidFill>
                        <a:latin typeface="Arial"/>
                        <a:ea typeface="Arial"/>
                        <a:cs typeface="Arial"/>
                        <a:sym typeface="Arial"/>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4699"/>
                          </a:solidFill>
                          <a:latin typeface="Arial"/>
                          <a:ea typeface="Arial"/>
                          <a:cs typeface="Arial"/>
                          <a:sym typeface="Arial"/>
                        </a:rPr>
                        <a:t>x</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4699"/>
                          </a:solidFill>
                          <a:latin typeface="Arial"/>
                          <a:ea typeface="Arial"/>
                          <a:cs typeface="Arial"/>
                          <a:sym typeface="Arial"/>
                        </a:rPr>
                        <a:t>x</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400"/>
                        <a:buFont typeface="Arial"/>
                        <a:buNone/>
                      </a:pPr>
                      <a:endParaRPr sz="1400" b="1" i="0" u="none" strike="noStrike" cap="none">
                        <a:solidFill>
                          <a:srgbClr val="004699"/>
                        </a:solidFill>
                        <a:latin typeface="Arial"/>
                        <a:ea typeface="Arial"/>
                        <a:cs typeface="Arial"/>
                        <a:sym typeface="Arial"/>
                      </a:endParaRPr>
                    </a:p>
                  </a:txBody>
                  <a:tcPr marL="91450" marR="91450" marT="45725" marB="45725" anchor="ctr">
                    <a:solidFill>
                      <a:schemeClr val="lt1"/>
                    </a:solidFill>
                  </a:tcPr>
                </a:tc>
                <a:extLst>
                  <a:ext uri="{0D108BD9-81ED-4DB2-BD59-A6C34878D82A}">
                    <a16:rowId xmlns:a16="http://schemas.microsoft.com/office/drawing/2014/main" val="10003"/>
                  </a:ext>
                </a:extLst>
              </a:tr>
              <a:tr h="678550">
                <a:tc>
                  <a:txBody>
                    <a:bodyPr/>
                    <a:lstStyle/>
                    <a:p>
                      <a:pPr marL="0" marR="0" lvl="0" indent="0" algn="l" rtl="0">
                        <a:spcBef>
                          <a:spcPts val="0"/>
                        </a:spcBef>
                        <a:spcAft>
                          <a:spcPts val="0"/>
                        </a:spcAft>
                        <a:buNone/>
                      </a:pPr>
                      <a:r>
                        <a:rPr lang="en-US" sz="1100" b="1" u="none" strike="noStrike" cap="none">
                          <a:solidFill>
                            <a:schemeClr val="dk1"/>
                          </a:solidFill>
                          <a:latin typeface="Arial"/>
                          <a:ea typeface="Arial"/>
                          <a:cs typeface="Arial"/>
                          <a:sym typeface="Arial"/>
                        </a:rPr>
                        <a:t>Cross‑Payer Alignment &amp; Use of AHEAD Carve‑Out Flexibility (15%)</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400"/>
                        <a:buFont typeface="Noto Sans Symbols"/>
                        <a:buNone/>
                      </a:pPr>
                      <a:r>
                        <a:rPr lang="en-US" sz="1400" b="1" i="0" u="none" strike="noStrike" cap="none">
                          <a:solidFill>
                            <a:srgbClr val="004699"/>
                          </a:solidFill>
                          <a:latin typeface="Arial"/>
                          <a:ea typeface="Arial"/>
                          <a:cs typeface="Arial"/>
                          <a:sym typeface="Arial"/>
                        </a:rPr>
                        <a:t>x</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400"/>
                        <a:buFont typeface="Noto Sans Symbols"/>
                        <a:buNone/>
                      </a:pPr>
                      <a:r>
                        <a:rPr lang="en-US" sz="1400" b="1" i="0" u="none" strike="noStrike" cap="none">
                          <a:solidFill>
                            <a:srgbClr val="004699"/>
                          </a:solidFill>
                          <a:latin typeface="Arial"/>
                          <a:ea typeface="Arial"/>
                          <a:cs typeface="Arial"/>
                          <a:sym typeface="Arial"/>
                        </a:rPr>
                        <a:t>x</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400"/>
                        <a:buFont typeface="Noto Sans Symbols"/>
                        <a:buNone/>
                      </a:pPr>
                      <a:r>
                        <a:rPr lang="en-US" sz="1400" b="1" i="0" u="none" strike="noStrike" cap="none">
                          <a:solidFill>
                            <a:srgbClr val="004699"/>
                          </a:solidFill>
                          <a:latin typeface="Arial"/>
                          <a:ea typeface="Arial"/>
                          <a:cs typeface="Arial"/>
                          <a:sym typeface="Arial"/>
                        </a:rPr>
                        <a:t>x</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400"/>
                        <a:buFont typeface="Noto Sans Symbols"/>
                        <a:buNone/>
                      </a:pPr>
                      <a:r>
                        <a:rPr lang="en-US" sz="1400" b="1" i="0" u="none" strike="noStrike" cap="none">
                          <a:solidFill>
                            <a:srgbClr val="004699"/>
                          </a:solidFill>
                          <a:latin typeface="Arial"/>
                          <a:ea typeface="Arial"/>
                          <a:cs typeface="Arial"/>
                          <a:sym typeface="Arial"/>
                        </a:rPr>
                        <a:t>x</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400"/>
                        <a:buFont typeface="Noto Sans Symbols"/>
                        <a:buNone/>
                      </a:pPr>
                      <a:r>
                        <a:rPr lang="en-US" sz="1400" b="1" i="0" u="none" strike="noStrike" cap="none">
                          <a:solidFill>
                            <a:srgbClr val="004699"/>
                          </a:solidFill>
                          <a:latin typeface="Arial"/>
                          <a:ea typeface="Arial"/>
                          <a:cs typeface="Arial"/>
                          <a:sym typeface="Arial"/>
                        </a:rPr>
                        <a:t>x</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4699"/>
                          </a:solidFill>
                          <a:latin typeface="Arial"/>
                          <a:ea typeface="Arial"/>
                          <a:cs typeface="Arial"/>
                          <a:sym typeface="Arial"/>
                        </a:rPr>
                        <a:t>x</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4699"/>
                          </a:solidFill>
                          <a:latin typeface="Arial"/>
                          <a:ea typeface="Arial"/>
                          <a:cs typeface="Arial"/>
                          <a:sym typeface="Arial"/>
                        </a:rPr>
                        <a:t>x</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4699"/>
                          </a:solidFill>
                          <a:latin typeface="Arial"/>
                          <a:ea typeface="Arial"/>
                          <a:cs typeface="Arial"/>
                          <a:sym typeface="Arial"/>
                        </a:rPr>
                        <a:t>x</a:t>
                      </a:r>
                      <a:endParaRPr/>
                    </a:p>
                  </a:txBody>
                  <a:tcPr marL="91450" marR="91450" marT="45725" marB="45725" anchor="ctr">
                    <a:solidFill>
                      <a:schemeClr val="lt1"/>
                    </a:solidFill>
                  </a:tcPr>
                </a:tc>
                <a:extLst>
                  <a:ext uri="{0D108BD9-81ED-4DB2-BD59-A6C34878D82A}">
                    <a16:rowId xmlns:a16="http://schemas.microsoft.com/office/drawing/2014/main" val="10004"/>
                  </a:ext>
                </a:extLst>
              </a:tr>
            </a:tbl>
          </a:graphicData>
        </a:graphic>
      </p:graphicFrame>
      <p:sp>
        <p:nvSpPr>
          <p:cNvPr id="125" name="Google Shape;125;p4"/>
          <p:cNvSpPr txBox="1"/>
          <p:nvPr/>
        </p:nvSpPr>
        <p:spPr>
          <a:xfrm>
            <a:off x="972127" y="4962936"/>
            <a:ext cx="10676755" cy="600164"/>
          </a:xfrm>
          <a:prstGeom prst="rect">
            <a:avLst/>
          </a:prstGeom>
          <a:noFill/>
          <a:ln>
            <a:noFill/>
          </a:ln>
        </p:spPr>
        <p:txBody>
          <a:bodyPr spcFirstLastPara="1" wrap="square" lIns="91425" tIns="45700" rIns="91425" bIns="45700" anchor="t" anchorCtr="0">
            <a:spAutoFit/>
          </a:bodyPr>
          <a:lstStyle/>
          <a:p>
            <a:pPr marL="380990" marR="0" lvl="0" indent="-380990" algn="l" rtl="0">
              <a:spcBef>
                <a:spcPts val="0"/>
              </a:spcBef>
              <a:spcAft>
                <a:spcPts val="0"/>
              </a:spcAft>
              <a:buClr>
                <a:srgbClr val="003889"/>
              </a:buClr>
              <a:buSzPts val="1100"/>
              <a:buFont typeface="Arial"/>
              <a:buChar char="•"/>
            </a:pPr>
            <a:r>
              <a:rPr lang="en-US" sz="1100" b="0" i="0" u="none" strike="noStrike" cap="none">
                <a:solidFill>
                  <a:srgbClr val="003889"/>
                </a:solidFill>
                <a:latin typeface="Arial"/>
                <a:ea typeface="Arial"/>
                <a:cs typeface="Arial"/>
                <a:sym typeface="Arial"/>
              </a:rPr>
              <a:t>Staff received comment letters from eight stakeholders regarding on GBR carve-outs</a:t>
            </a:r>
            <a:endParaRPr/>
          </a:p>
          <a:p>
            <a:pPr marL="228594" marR="0" lvl="0" indent="-158744" algn="l" rtl="0">
              <a:spcBef>
                <a:spcPts val="0"/>
              </a:spcBef>
              <a:spcAft>
                <a:spcPts val="0"/>
              </a:spcAft>
              <a:buClr>
                <a:srgbClr val="003889"/>
              </a:buClr>
              <a:buSzPts val="1100"/>
              <a:buFont typeface="Arial"/>
              <a:buNone/>
            </a:pPr>
            <a:endParaRPr sz="1100" b="0" i="0" u="none" strike="noStrike" cap="none">
              <a:solidFill>
                <a:srgbClr val="003889"/>
              </a:solidFill>
              <a:latin typeface="Arial"/>
              <a:ea typeface="Arial"/>
              <a:cs typeface="Arial"/>
              <a:sym typeface="Arial"/>
            </a:endParaRPr>
          </a:p>
          <a:p>
            <a:pPr marL="380990" marR="0" lvl="0" indent="-380990" algn="l" rtl="0">
              <a:spcBef>
                <a:spcPts val="0"/>
              </a:spcBef>
              <a:spcAft>
                <a:spcPts val="0"/>
              </a:spcAft>
              <a:buClr>
                <a:srgbClr val="003889"/>
              </a:buClr>
              <a:buSzPts val="1100"/>
              <a:buFont typeface="Arial"/>
              <a:buChar char="•"/>
            </a:pPr>
            <a:r>
              <a:rPr lang="en-US" sz="1100" b="0" i="0" u="none" strike="noStrike" cap="none">
                <a:solidFill>
                  <a:srgbClr val="003889"/>
                </a:solidFill>
                <a:latin typeface="Arial"/>
                <a:ea typeface="Arial"/>
                <a:cs typeface="Arial"/>
                <a:sym typeface="Arial"/>
              </a:rPr>
              <a:t>The comments from stakeholders can be broadly categorized into four areas of concern</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5"/>
          <p:cNvSpPr txBox="1">
            <a:spLocks noGrp="1"/>
          </p:cNvSpPr>
          <p:nvPr>
            <p:ph type="sldNum" idx="12"/>
          </p:nvPr>
        </p:nvSpPr>
        <p:spPr>
          <a:xfrm>
            <a:off x="11512551" y="6213475"/>
            <a:ext cx="578000" cy="365200"/>
          </a:xfrm>
          <a:prstGeom prst="rect">
            <a:avLst/>
          </a:prstGeom>
          <a:noFill/>
          <a:ln>
            <a:noFill/>
          </a:ln>
        </p:spPr>
        <p:txBody>
          <a:bodyPr spcFirstLastPara="1" wrap="square" lIns="68575" tIns="34275" rIns="68575" bIns="34275" anchor="ctr" anchorCtr="0">
            <a:noAutofit/>
          </a:bodyPr>
          <a:lstStyle/>
          <a:p>
            <a:pPr marL="0" lvl="0" indent="0" algn="l" rtl="0">
              <a:spcBef>
                <a:spcPts val="0"/>
              </a:spcBef>
              <a:spcAft>
                <a:spcPts val="0"/>
              </a:spcAft>
              <a:buClr>
                <a:srgbClr val="464653"/>
              </a:buClr>
              <a:buSzPts val="1200"/>
              <a:buFont typeface="Arial"/>
              <a:buNone/>
            </a:pPr>
            <a:fld id="{00000000-1234-1234-1234-123412341234}" type="slidenum">
              <a:rPr lang="en-US"/>
              <a:t>11</a:t>
            </a:fld>
            <a:endParaRPr/>
          </a:p>
        </p:txBody>
      </p:sp>
      <p:graphicFrame>
        <p:nvGraphicFramePr>
          <p:cNvPr id="131" name="Google Shape;131;p5"/>
          <p:cNvGraphicFramePr/>
          <p:nvPr/>
        </p:nvGraphicFramePr>
        <p:xfrm>
          <a:off x="602026" y="5767430"/>
          <a:ext cx="7687850" cy="497850"/>
        </p:xfrm>
        <a:graphic>
          <a:graphicData uri="http://schemas.openxmlformats.org/drawingml/2006/table">
            <a:tbl>
              <a:tblPr>
                <a:noFill/>
              </a:tblPr>
              <a:tblGrid>
                <a:gridCol w="2194550">
                  <a:extLst>
                    <a:ext uri="{9D8B030D-6E8A-4147-A177-3AD203B41FA5}">
                      <a16:colId xmlns:a16="http://schemas.microsoft.com/office/drawing/2014/main" val="20000"/>
                    </a:ext>
                  </a:extLst>
                </a:gridCol>
                <a:gridCol w="915550">
                  <a:extLst>
                    <a:ext uri="{9D8B030D-6E8A-4147-A177-3AD203B41FA5}">
                      <a16:colId xmlns:a16="http://schemas.microsoft.com/office/drawing/2014/main" val="20001"/>
                    </a:ext>
                  </a:extLst>
                </a:gridCol>
                <a:gridCol w="915550">
                  <a:extLst>
                    <a:ext uri="{9D8B030D-6E8A-4147-A177-3AD203B41FA5}">
                      <a16:colId xmlns:a16="http://schemas.microsoft.com/office/drawing/2014/main" val="20002"/>
                    </a:ext>
                  </a:extLst>
                </a:gridCol>
                <a:gridCol w="915550">
                  <a:extLst>
                    <a:ext uri="{9D8B030D-6E8A-4147-A177-3AD203B41FA5}">
                      <a16:colId xmlns:a16="http://schemas.microsoft.com/office/drawing/2014/main" val="20003"/>
                    </a:ext>
                  </a:extLst>
                </a:gridCol>
                <a:gridCol w="915550">
                  <a:extLst>
                    <a:ext uri="{9D8B030D-6E8A-4147-A177-3AD203B41FA5}">
                      <a16:colId xmlns:a16="http://schemas.microsoft.com/office/drawing/2014/main" val="20004"/>
                    </a:ext>
                  </a:extLst>
                </a:gridCol>
                <a:gridCol w="915550">
                  <a:extLst>
                    <a:ext uri="{9D8B030D-6E8A-4147-A177-3AD203B41FA5}">
                      <a16:colId xmlns:a16="http://schemas.microsoft.com/office/drawing/2014/main" val="20005"/>
                    </a:ext>
                  </a:extLst>
                </a:gridCol>
                <a:gridCol w="915550">
                  <a:extLst>
                    <a:ext uri="{9D8B030D-6E8A-4147-A177-3AD203B41FA5}">
                      <a16:colId xmlns:a16="http://schemas.microsoft.com/office/drawing/2014/main" val="20006"/>
                    </a:ext>
                  </a:extLst>
                </a:gridCol>
              </a:tblGrid>
              <a:tr h="497850">
                <a:tc>
                  <a:txBody>
                    <a:bodyPr/>
                    <a:lstStyle/>
                    <a:p>
                      <a:pPr marL="0" marR="0" lvl="0" indent="0" algn="l" rtl="0">
                        <a:lnSpc>
                          <a:spcPct val="100000"/>
                        </a:lnSpc>
                        <a:spcBef>
                          <a:spcPts val="0"/>
                        </a:spcBef>
                        <a:spcAft>
                          <a:spcPts val="0"/>
                        </a:spcAft>
                        <a:buClr>
                          <a:srgbClr val="000000"/>
                        </a:buClr>
                        <a:buSzPts val="1200"/>
                        <a:buFont typeface="Arial"/>
                        <a:buNone/>
                      </a:pPr>
                      <a:r>
                        <a:rPr lang="en-US" sz="1100" u="none" strike="noStrike" cap="none">
                          <a:latin typeface="Arial"/>
                          <a:ea typeface="Arial"/>
                          <a:cs typeface="Arial"/>
                          <a:sym typeface="Arial"/>
                        </a:rPr>
                        <a:t>Comments were received from:</a:t>
                      </a:r>
                      <a:endParaRPr/>
                    </a:p>
                  </a:txBody>
                  <a:tcPr marL="91450" marR="91450" marT="45725" marB="45725" anchor="ctr">
                    <a:solidFill>
                      <a:schemeClr val="lt1"/>
                    </a:solidFill>
                  </a:tcPr>
                </a:tc>
                <a:tc>
                  <a:txBody>
                    <a:bodyPr/>
                    <a:lstStyle/>
                    <a:p>
                      <a:pPr marL="0" marR="0" lvl="0" indent="0" algn="ctr" rtl="0">
                        <a:spcBef>
                          <a:spcPts val="0"/>
                        </a:spcBef>
                        <a:spcAft>
                          <a:spcPts val="0"/>
                        </a:spcAft>
                        <a:buNone/>
                      </a:pPr>
                      <a:r>
                        <a:rPr lang="en-US" sz="1100" b="0" u="none" strike="noStrike" cap="none">
                          <a:solidFill>
                            <a:schemeClr val="dk1"/>
                          </a:solidFill>
                          <a:latin typeface="Arial"/>
                          <a:ea typeface="Arial"/>
                          <a:cs typeface="Arial"/>
                          <a:sym typeface="Arial"/>
                        </a:rPr>
                        <a:t>Adventist</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chemeClr val="dk1"/>
                        </a:buClr>
                        <a:buSzPts val="1100"/>
                        <a:buFont typeface="Arial"/>
                        <a:buNone/>
                      </a:pPr>
                      <a:r>
                        <a:rPr lang="en-US" sz="1100" b="0" u="none" strike="noStrike" cap="none">
                          <a:solidFill>
                            <a:schemeClr val="dk1"/>
                          </a:solidFill>
                          <a:latin typeface="Arial"/>
                          <a:ea typeface="Arial"/>
                          <a:cs typeface="Arial"/>
                          <a:sym typeface="Arial"/>
                        </a:rPr>
                        <a:t>GRMC</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chemeClr val="dk1"/>
                        </a:buClr>
                        <a:buSzPts val="1100"/>
                        <a:buFont typeface="Arial"/>
                        <a:buNone/>
                      </a:pPr>
                      <a:r>
                        <a:rPr lang="en-US" sz="1100" b="0" u="none" strike="noStrike" cap="none">
                          <a:solidFill>
                            <a:schemeClr val="dk1"/>
                          </a:solidFill>
                          <a:latin typeface="Arial"/>
                          <a:ea typeface="Arial"/>
                          <a:cs typeface="Arial"/>
                          <a:sym typeface="Arial"/>
                        </a:rPr>
                        <a:t>JHHS</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chemeClr val="dk1"/>
                        </a:buClr>
                        <a:buSzPts val="1100"/>
                        <a:buFont typeface="Arial"/>
                        <a:buNone/>
                      </a:pPr>
                      <a:r>
                        <a:rPr lang="en-US" sz="1100" b="0" u="none" strike="noStrike" cap="none">
                          <a:solidFill>
                            <a:schemeClr val="dk1"/>
                          </a:solidFill>
                          <a:latin typeface="Arial"/>
                          <a:ea typeface="Arial"/>
                          <a:cs typeface="Arial"/>
                          <a:sym typeface="Arial"/>
                        </a:rPr>
                        <a:t>LifeBridge</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chemeClr val="dk1"/>
                        </a:buClr>
                        <a:buSzPts val="1100"/>
                        <a:buFont typeface="Arial"/>
                        <a:buNone/>
                      </a:pPr>
                      <a:r>
                        <a:rPr lang="en-US" sz="1100" b="0" u="none" strike="noStrike" cap="none">
                          <a:solidFill>
                            <a:schemeClr val="dk1"/>
                          </a:solidFill>
                          <a:latin typeface="Arial"/>
                          <a:ea typeface="Arial"/>
                          <a:cs typeface="Arial"/>
                          <a:sym typeface="Arial"/>
                        </a:rPr>
                        <a:t>MedStar</a:t>
                      </a:r>
                      <a:endParaRPr/>
                    </a:p>
                  </a:txBody>
                  <a:tcPr marL="91450" marR="91450" marT="45725" marB="45725" anchor="ctr">
                    <a:solidFill>
                      <a:schemeClr val="lt1"/>
                    </a:solidFill>
                  </a:tcPr>
                </a:tc>
                <a:tc>
                  <a:txBody>
                    <a:bodyPr/>
                    <a:lstStyle/>
                    <a:p>
                      <a:pPr marL="0" marR="0" lvl="0" indent="0" algn="ctr" rtl="0">
                        <a:spcBef>
                          <a:spcPts val="0"/>
                        </a:spcBef>
                        <a:spcAft>
                          <a:spcPts val="0"/>
                        </a:spcAft>
                        <a:buNone/>
                      </a:pPr>
                      <a:r>
                        <a:rPr lang="en-US" sz="1100" b="0" u="none" strike="noStrike" cap="none">
                          <a:solidFill>
                            <a:schemeClr val="dk1"/>
                          </a:solidFill>
                          <a:latin typeface="Arial"/>
                          <a:ea typeface="Arial"/>
                          <a:cs typeface="Arial"/>
                          <a:sym typeface="Arial"/>
                        </a:rPr>
                        <a:t>UMMS</a:t>
                      </a:r>
                      <a:endParaRPr/>
                    </a:p>
                  </a:txBody>
                  <a:tcPr marL="91450" marR="91450" marT="45725" marB="45725" anchor="ctr">
                    <a:solidFill>
                      <a:schemeClr val="lt1"/>
                    </a:solidFill>
                  </a:tcPr>
                </a:tc>
                <a:extLst>
                  <a:ext uri="{0D108BD9-81ED-4DB2-BD59-A6C34878D82A}">
                    <a16:rowId xmlns:a16="http://schemas.microsoft.com/office/drawing/2014/main" val="10000"/>
                  </a:ext>
                </a:extLst>
              </a:tr>
            </a:tbl>
          </a:graphicData>
        </a:graphic>
      </p:graphicFrame>
      <p:sp>
        <p:nvSpPr>
          <p:cNvPr id="132" name="Google Shape;132;p5"/>
          <p:cNvSpPr txBox="1"/>
          <p:nvPr/>
        </p:nvSpPr>
        <p:spPr>
          <a:xfrm>
            <a:off x="638837" y="6265270"/>
            <a:ext cx="6083100" cy="2616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100" b="0" i="1" u="none" strike="noStrike" cap="none">
                <a:solidFill>
                  <a:schemeClr val="dk1"/>
                </a:solidFill>
                <a:latin typeface="Arial"/>
                <a:ea typeface="Arial"/>
                <a:cs typeface="Arial"/>
                <a:sym typeface="Arial"/>
              </a:rPr>
              <a:t>See appendix for comment details. </a:t>
            </a:r>
            <a:endParaRPr/>
          </a:p>
        </p:txBody>
      </p:sp>
      <p:sp>
        <p:nvSpPr>
          <p:cNvPr id="133" name="Google Shape;133;p5"/>
          <p:cNvSpPr txBox="1"/>
          <p:nvPr/>
        </p:nvSpPr>
        <p:spPr>
          <a:xfrm>
            <a:off x="596801" y="1046870"/>
            <a:ext cx="10998300" cy="7722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1067"/>
              </a:spcBef>
              <a:spcAft>
                <a:spcPts val="0"/>
              </a:spcAft>
              <a:buClr>
                <a:srgbClr val="0066CC"/>
              </a:buClr>
              <a:buSzPts val="1700"/>
              <a:buFont typeface="Arial"/>
              <a:buNone/>
            </a:pPr>
            <a:r>
              <a:rPr lang="en-US" sz="1100" b="1" i="0" u="none">
                <a:solidFill>
                  <a:srgbClr val="004699"/>
                </a:solidFill>
                <a:latin typeface="Arial"/>
                <a:ea typeface="Arial"/>
                <a:cs typeface="Arial"/>
                <a:sym typeface="Arial"/>
              </a:rPr>
              <a:t>Overall Summary: </a:t>
            </a:r>
            <a:r>
              <a:rPr lang="en-US" sz="1100" b="0" i="0" u="none">
                <a:solidFill>
                  <a:srgbClr val="004699"/>
                </a:solidFill>
                <a:latin typeface="Arial"/>
                <a:ea typeface="Arial"/>
                <a:cs typeface="Arial"/>
                <a:sym typeface="Arial"/>
              </a:rPr>
              <a:t>Stakeholders generally support continuing a high‑cost outpatient drug carve‑out and emphasize the importance of a comprehensive, predictable list and a clear reconciliation process between CMMI/CMS exclusion lists and Maryland’s CDS‑A approach, noting risks of volatility and funding gaps if the federal list is narrower.</a:t>
            </a:r>
            <a:endParaRPr sz="1100" b="0" i="0" u="none">
              <a:solidFill>
                <a:srgbClr val="004699"/>
              </a:solidFill>
              <a:latin typeface="Arial"/>
              <a:ea typeface="Arial"/>
              <a:cs typeface="Arial"/>
              <a:sym typeface="Arial"/>
            </a:endParaRPr>
          </a:p>
        </p:txBody>
      </p:sp>
      <p:sp>
        <p:nvSpPr>
          <p:cNvPr id="134" name="Google Shape;134;p5"/>
          <p:cNvSpPr txBox="1">
            <a:spLocks noGrp="1"/>
          </p:cNvSpPr>
          <p:nvPr>
            <p:ph type="title"/>
          </p:nvPr>
        </p:nvSpPr>
        <p:spPr>
          <a:xfrm>
            <a:off x="972126" y="347853"/>
            <a:ext cx="11118425" cy="522991"/>
          </a:xfrm>
          <a:prstGeom prst="rect">
            <a:avLst/>
          </a:prstGeom>
          <a:noFill/>
          <a:ln>
            <a:noFill/>
          </a:ln>
        </p:spPr>
        <p:txBody>
          <a:bodyPr spcFirstLastPara="1" wrap="square" lIns="68575" tIns="34275" rIns="68575" bIns="34275" anchor="t" anchorCtr="0">
            <a:noAutofit/>
          </a:bodyPr>
          <a:lstStyle/>
          <a:p>
            <a:pPr marL="0" lvl="0" indent="0" algn="l" rtl="0">
              <a:lnSpc>
                <a:spcPct val="100000"/>
              </a:lnSpc>
              <a:spcBef>
                <a:spcPts val="0"/>
              </a:spcBef>
              <a:spcAft>
                <a:spcPts val="0"/>
              </a:spcAft>
              <a:buClr>
                <a:schemeClr val="dk1"/>
              </a:buClr>
              <a:buSzPts val="2100"/>
              <a:buFont typeface="Arial"/>
              <a:buNone/>
            </a:pPr>
            <a:r>
              <a:rPr lang="en-US">
                <a:solidFill>
                  <a:srgbClr val="003889"/>
                </a:solidFill>
              </a:rPr>
              <a:t>High‑Cost Outpatient Drugs</a:t>
            </a:r>
            <a:endParaRPr>
              <a:solidFill>
                <a:srgbClr val="003889"/>
              </a:solidFill>
            </a:endParaRPr>
          </a:p>
        </p:txBody>
      </p:sp>
      <p:sp>
        <p:nvSpPr>
          <p:cNvPr id="135" name="Google Shape;135;p5"/>
          <p:cNvSpPr txBox="1"/>
          <p:nvPr/>
        </p:nvSpPr>
        <p:spPr>
          <a:xfrm>
            <a:off x="583200" y="1566150"/>
            <a:ext cx="11025600" cy="4155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100" b="1">
                <a:solidFill>
                  <a:schemeClr val="dk1"/>
                </a:solidFill>
                <a:latin typeface="Arial"/>
                <a:ea typeface="Arial"/>
                <a:cs typeface="Arial"/>
                <a:sym typeface="Arial"/>
              </a:rPr>
              <a:t>Staff Response: Staff position is to continue the comprehensive list of identifying and carving out high-cost outpatient oncology drugs from non-Medicare hospital GBRs under an approach that aligns with CMMI and the rest of the nation</a:t>
            </a:r>
            <a:endParaRPr/>
          </a:p>
          <a:p>
            <a:pPr marL="0" marR="0" lvl="0" indent="0" algn="l" rtl="0">
              <a:spcBef>
                <a:spcPts val="0"/>
              </a:spcBef>
              <a:spcAft>
                <a:spcPts val="0"/>
              </a:spcAft>
              <a:buNone/>
            </a:pPr>
            <a:endParaRPr sz="1100" b="1">
              <a:solidFill>
                <a:schemeClr val="dk1"/>
              </a:solidFill>
              <a:latin typeface="Arial"/>
              <a:ea typeface="Arial"/>
              <a:cs typeface="Arial"/>
              <a:sym typeface="Arial"/>
            </a:endParaRPr>
          </a:p>
          <a:p>
            <a:pPr marL="0" marR="0" lvl="0" indent="0" algn="l" rtl="0">
              <a:spcBef>
                <a:spcPts val="0"/>
              </a:spcBef>
              <a:spcAft>
                <a:spcPts val="0"/>
              </a:spcAft>
              <a:buNone/>
            </a:pPr>
            <a:r>
              <a:rPr lang="en-US" sz="1100" b="1">
                <a:solidFill>
                  <a:schemeClr val="dk1"/>
                </a:solidFill>
                <a:latin typeface="Arial"/>
                <a:ea typeface="Arial"/>
                <a:cs typeface="Arial"/>
                <a:sym typeface="Arial"/>
              </a:rPr>
              <a:t>Staff understands that a less comprehensive drug list could create budget volatility especially for small/rural hospitals that perform low-volume but high-cost variable therapies</a:t>
            </a:r>
            <a:endParaRPr/>
          </a:p>
          <a:p>
            <a:pPr marL="0" marR="0" lvl="0" indent="0" algn="l" rtl="0">
              <a:spcBef>
                <a:spcPts val="0"/>
              </a:spcBef>
              <a:spcAft>
                <a:spcPts val="0"/>
              </a:spcAft>
              <a:buNone/>
            </a:pPr>
            <a:endParaRPr sz="1100" b="1">
              <a:solidFill>
                <a:schemeClr val="dk1"/>
              </a:solidFill>
              <a:latin typeface="Arial"/>
              <a:ea typeface="Arial"/>
              <a:cs typeface="Arial"/>
              <a:sym typeface="Arial"/>
            </a:endParaRPr>
          </a:p>
          <a:p>
            <a:pPr marL="0" marR="0" lvl="0" indent="0" algn="l" rtl="0">
              <a:spcBef>
                <a:spcPts val="0"/>
              </a:spcBef>
              <a:spcAft>
                <a:spcPts val="0"/>
              </a:spcAft>
              <a:buNone/>
            </a:pPr>
            <a:r>
              <a:rPr lang="en-US" sz="1100" b="1">
                <a:solidFill>
                  <a:schemeClr val="dk1"/>
                </a:solidFill>
                <a:latin typeface="Arial"/>
                <a:ea typeface="Arial"/>
                <a:cs typeface="Arial"/>
                <a:sym typeface="Arial"/>
              </a:rPr>
              <a:t>Staff believes that is important to reconcile CMMI’s drug exclusion list to the drug list captured by the CDS-A policy to; </a:t>
            </a:r>
            <a:endParaRPr/>
          </a:p>
          <a:p>
            <a:pPr marL="457200" marR="0" lvl="0" indent="-298450" algn="l" rtl="0">
              <a:spcBef>
                <a:spcPts val="0"/>
              </a:spcBef>
              <a:spcAft>
                <a:spcPts val="0"/>
              </a:spcAft>
              <a:buClr>
                <a:schemeClr val="dk1"/>
              </a:buClr>
              <a:buSzPts val="1100"/>
              <a:buFont typeface="Arial"/>
              <a:buAutoNum type="arabicPeriod"/>
            </a:pPr>
            <a:r>
              <a:rPr lang="en-US" sz="1100" b="1" i="0" u="none" strike="noStrike" cap="none">
                <a:solidFill>
                  <a:schemeClr val="dk1"/>
                </a:solidFill>
                <a:latin typeface="Arial"/>
                <a:ea typeface="Arial"/>
                <a:cs typeface="Arial"/>
                <a:sym typeface="Arial"/>
              </a:rPr>
              <a:t>Understand what is captured by the CDS-A that is not included on CMMI’s list</a:t>
            </a:r>
            <a:endParaRPr/>
          </a:p>
          <a:p>
            <a:pPr marL="457200" marR="0" lvl="0" indent="-298450" algn="l" rtl="0">
              <a:spcBef>
                <a:spcPts val="0"/>
              </a:spcBef>
              <a:spcAft>
                <a:spcPts val="0"/>
              </a:spcAft>
              <a:buClr>
                <a:schemeClr val="dk1"/>
              </a:buClr>
              <a:buSzPts val="1100"/>
              <a:buFont typeface="Arial"/>
              <a:buAutoNum type="arabicPeriod"/>
            </a:pPr>
            <a:r>
              <a:rPr lang="en-US" sz="1100" b="1" i="0" u="none" strike="noStrike" cap="none">
                <a:solidFill>
                  <a:schemeClr val="dk1"/>
                </a:solidFill>
                <a:latin typeface="Arial"/>
                <a:ea typeface="Arial"/>
                <a:cs typeface="Arial"/>
                <a:sym typeface="Arial"/>
              </a:rPr>
              <a:t>Understand whether there are categories of drugs beyond CMMI’s list that merit carve-out</a:t>
            </a:r>
            <a:endParaRPr/>
          </a:p>
          <a:p>
            <a:pPr marL="457200" marR="0" lvl="0" indent="-298450" algn="l" rtl="0">
              <a:spcBef>
                <a:spcPts val="0"/>
              </a:spcBef>
              <a:spcAft>
                <a:spcPts val="0"/>
              </a:spcAft>
              <a:buClr>
                <a:schemeClr val="dk1"/>
              </a:buClr>
              <a:buSzPts val="1100"/>
              <a:buFont typeface="Arial"/>
              <a:buAutoNum type="arabicPeriod"/>
            </a:pPr>
            <a:r>
              <a:rPr lang="en-US" sz="1100" b="1" i="0" u="none" strike="noStrike" cap="none">
                <a:solidFill>
                  <a:schemeClr val="dk1"/>
                </a:solidFill>
                <a:latin typeface="Arial"/>
                <a:ea typeface="Arial"/>
                <a:cs typeface="Arial"/>
                <a:sym typeface="Arial"/>
              </a:rPr>
              <a:t>Ensure that Maryland hospitals are not disadvantaged (especially the small/rural hospitals)</a:t>
            </a:r>
            <a:endParaRPr/>
          </a:p>
          <a:p>
            <a:pPr marL="457200" marR="0" lvl="0" indent="-298450" algn="l" rtl="0">
              <a:spcBef>
                <a:spcPts val="0"/>
              </a:spcBef>
              <a:spcAft>
                <a:spcPts val="0"/>
              </a:spcAft>
              <a:buClr>
                <a:schemeClr val="dk1"/>
              </a:buClr>
              <a:buSzPts val="1100"/>
              <a:buFont typeface="Arial"/>
              <a:buAutoNum type="arabicPeriod"/>
            </a:pPr>
            <a:r>
              <a:rPr lang="en-US" sz="1100" b="1" i="0" u="none" strike="noStrike" cap="none">
                <a:solidFill>
                  <a:schemeClr val="dk1"/>
                </a:solidFill>
                <a:latin typeface="Arial"/>
                <a:ea typeface="Arial"/>
                <a:cs typeface="Arial"/>
                <a:sym typeface="Arial"/>
              </a:rPr>
              <a:t>Arrive at a consistent methodology to identify drugs to add to the carve-out list</a:t>
            </a:r>
            <a:endParaRPr/>
          </a:p>
          <a:p>
            <a:pPr marL="0" marR="0" lvl="0" indent="0" algn="l" rtl="0">
              <a:spcBef>
                <a:spcPts val="0"/>
              </a:spcBef>
              <a:spcAft>
                <a:spcPts val="0"/>
              </a:spcAft>
              <a:buNone/>
            </a:pPr>
            <a:endParaRPr sz="1100" b="1">
              <a:solidFill>
                <a:schemeClr val="dk1"/>
              </a:solidFill>
              <a:latin typeface="Arial"/>
              <a:ea typeface="Arial"/>
              <a:cs typeface="Arial"/>
              <a:sym typeface="Arial"/>
            </a:endParaRPr>
          </a:p>
          <a:p>
            <a:pPr marL="0" marR="0" lvl="0" indent="0" algn="l" rtl="0">
              <a:spcBef>
                <a:spcPts val="0"/>
              </a:spcBef>
              <a:spcAft>
                <a:spcPts val="0"/>
              </a:spcAft>
              <a:buNone/>
            </a:pPr>
            <a:r>
              <a:rPr lang="en-US" sz="1100" b="1">
                <a:solidFill>
                  <a:schemeClr val="dk1"/>
                </a:solidFill>
                <a:latin typeface="Arial"/>
                <a:ea typeface="Arial"/>
                <a:cs typeface="Arial"/>
                <a:sym typeface="Arial"/>
              </a:rPr>
              <a:t>Staff analyses will include:</a:t>
            </a:r>
            <a:endParaRPr/>
          </a:p>
          <a:p>
            <a:pPr marL="457200" marR="0" lvl="0" indent="-298450" algn="l" rtl="0">
              <a:spcBef>
                <a:spcPts val="0"/>
              </a:spcBef>
              <a:spcAft>
                <a:spcPts val="0"/>
              </a:spcAft>
              <a:buClr>
                <a:schemeClr val="dk1"/>
              </a:buClr>
              <a:buSzPts val="1100"/>
              <a:buFont typeface="Arial"/>
              <a:buChar char="●"/>
            </a:pPr>
            <a:r>
              <a:rPr lang="en-US" sz="1100" b="1" i="0" u="none" strike="noStrike" cap="none">
                <a:solidFill>
                  <a:schemeClr val="dk1"/>
                </a:solidFill>
                <a:latin typeface="Arial"/>
                <a:ea typeface="Arial"/>
                <a:cs typeface="Arial"/>
                <a:sym typeface="Arial"/>
              </a:rPr>
              <a:t>Establishing a consistent drug identifier between the Maryland CDS-A and the CMMI drugs list</a:t>
            </a:r>
            <a:endParaRPr/>
          </a:p>
          <a:p>
            <a:pPr marL="914400" marR="0" lvl="1" indent="-298450" algn="l" rtl="0">
              <a:spcBef>
                <a:spcPts val="0"/>
              </a:spcBef>
              <a:spcAft>
                <a:spcPts val="0"/>
              </a:spcAft>
              <a:buClr>
                <a:schemeClr val="dk1"/>
              </a:buClr>
              <a:buSzPts val="1100"/>
              <a:buFont typeface="Arial"/>
              <a:buChar char="○"/>
            </a:pPr>
            <a:r>
              <a:rPr lang="en-US" sz="1100" b="1" i="0" u="none" strike="noStrike" cap="none">
                <a:solidFill>
                  <a:schemeClr val="dk1"/>
                </a:solidFill>
                <a:latin typeface="Arial"/>
                <a:ea typeface="Arial"/>
                <a:cs typeface="Arial"/>
                <a:sym typeface="Arial"/>
              </a:rPr>
              <a:t>CPT/HCPCS codes have been used as the drug identifier in the CDS-A, however, CMMI identifies drugs using National Drug Codes (NDCs)</a:t>
            </a:r>
            <a:endParaRPr/>
          </a:p>
          <a:p>
            <a:pPr marL="914400" marR="0" lvl="1" indent="-298450" algn="l" rtl="0">
              <a:spcBef>
                <a:spcPts val="0"/>
              </a:spcBef>
              <a:spcAft>
                <a:spcPts val="0"/>
              </a:spcAft>
              <a:buClr>
                <a:schemeClr val="dk1"/>
              </a:buClr>
              <a:buSzPts val="1100"/>
              <a:buFont typeface="Arial"/>
              <a:buChar char="○"/>
            </a:pPr>
            <a:r>
              <a:rPr lang="en-US" sz="1100" b="1" i="0" u="none" strike="noStrike" cap="none">
                <a:solidFill>
                  <a:schemeClr val="dk1"/>
                </a:solidFill>
                <a:latin typeface="Arial"/>
                <a:ea typeface="Arial"/>
                <a:cs typeface="Arial"/>
                <a:sym typeface="Arial"/>
              </a:rPr>
              <a:t>Staff began collecting NDC data from hospitals in July 2025 and FY26 Q1 data is currently available at the commission however, Staff is unsure about the completeness of the data as several hospitals have reported having issues with reporting on the NDCs</a:t>
            </a:r>
            <a:endParaRPr/>
          </a:p>
          <a:p>
            <a:pPr marL="457200" marR="0" lvl="0" indent="-298450" algn="l" rtl="0">
              <a:spcBef>
                <a:spcPts val="0"/>
              </a:spcBef>
              <a:spcAft>
                <a:spcPts val="0"/>
              </a:spcAft>
              <a:buClr>
                <a:schemeClr val="dk1"/>
              </a:buClr>
              <a:buSzPts val="1100"/>
              <a:buFont typeface="Arial"/>
              <a:buChar char="●"/>
            </a:pPr>
            <a:r>
              <a:rPr lang="en-US" sz="1100" b="1" i="0" u="none" strike="noStrike" cap="none">
                <a:solidFill>
                  <a:schemeClr val="dk1"/>
                </a:solidFill>
                <a:latin typeface="Arial"/>
                <a:ea typeface="Arial"/>
                <a:cs typeface="Arial"/>
                <a:sym typeface="Arial"/>
              </a:rPr>
              <a:t>Impact modeling to illustrate how changes to the federal list may affect hospitals including those in small and rural areas of the state</a:t>
            </a:r>
            <a:endParaRPr/>
          </a:p>
          <a:p>
            <a:pPr marL="914400" marR="0" lvl="1" indent="-298450" algn="l" rtl="0">
              <a:spcBef>
                <a:spcPts val="0"/>
              </a:spcBef>
              <a:spcAft>
                <a:spcPts val="0"/>
              </a:spcAft>
              <a:buClr>
                <a:schemeClr val="dk1"/>
              </a:buClr>
              <a:buSzPts val="1100"/>
              <a:buChar char="○"/>
            </a:pPr>
            <a:r>
              <a:rPr lang="en-US" sz="1100" b="1" i="0" u="none" strike="noStrike" cap="none">
                <a:solidFill>
                  <a:schemeClr val="dk1"/>
                </a:solidFill>
                <a:latin typeface="Arial"/>
                <a:ea typeface="Arial"/>
                <a:cs typeface="Arial"/>
                <a:sym typeface="Aria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
                  </a:ext>
                </a:extLst>
              </a:rPr>
              <a:t>Statewide and hospital-specific studies on the drug variations between the CDS-A and the CMMI list </a:t>
            </a:r>
            <a:r>
              <a:rPr lang="en-US" sz="1100" b="1" i="0" u="none" strike="noStrike" cap="none">
                <a:solidFill>
                  <a:schemeClr val="dk1"/>
                </a:solidFill>
                <a:latin typeface="Arial"/>
                <a:ea typeface="Arial"/>
                <a:cs typeface="Arial"/>
                <a:sym typeface="Arial"/>
              </a:rPr>
              <a:t>using </a:t>
            </a:r>
            <a:r>
              <a:rPr lang="en-US" sz="1100" b="1">
                <a:solidFill>
                  <a:schemeClr val="dk1"/>
                </a:solidFill>
              </a:rPr>
              <a:t>c</a:t>
            </a:r>
            <a:r>
              <a:rPr lang="en-US" sz="1100" b="1" i="0" u="none" strike="noStrike" cap="none">
                <a:solidFill>
                  <a:schemeClr val="dk1"/>
                </a:solidFill>
                <a:latin typeface="Arial"/>
                <a:ea typeface="Arial"/>
                <a:cs typeface="Arial"/>
                <a:sym typeface="Arial"/>
              </a:rPr>
              <a:t>ase-mix data</a:t>
            </a:r>
            <a:endParaRPr sz="1100" b="1" i="0" u="none" strike="noStrike" cap="none">
              <a:solidFill>
                <a:schemeClr val="dk1"/>
              </a:solidFill>
              <a:latin typeface="Arial"/>
              <a:ea typeface="Arial"/>
              <a:cs typeface="Arial"/>
              <a:sym typeface="Arial"/>
            </a:endParaRPr>
          </a:p>
          <a:p>
            <a:pPr marL="1371600" marR="0" lvl="2" indent="-298450" algn="l" rtl="0">
              <a:spcBef>
                <a:spcPts val="0"/>
              </a:spcBef>
              <a:spcAft>
                <a:spcPts val="0"/>
              </a:spcAft>
              <a:buClr>
                <a:schemeClr val="dk1"/>
              </a:buClr>
              <a:buSzPts val="1100"/>
              <a:buChar char="■"/>
            </a:pPr>
            <a:r>
              <a:rPr lang="en-US" sz="1100" b="1">
                <a:solidFill>
                  <a:schemeClr val="dk1"/>
                </a:solidFill>
              </a:rPr>
              <a:t>Per JHHS FY 2025 modeling, there exist significant declines in drug charges reported between the CDS-A and the CMMI drug list (~21 percent at JHH and ~99 percent at Howard Medical </a:t>
            </a:r>
            <a:r>
              <a:rPr lang="en-US" sz="1100" b="1">
                <a:solidFill>
                  <a:schemeClr val="dk1"/>
                </a:solidFil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5"/>
                  </a:ext>
                </a:extLst>
              </a:rPr>
              <a:t>C</a:t>
            </a:r>
            <a:r>
              <a:rPr lang="en-US" sz="1100" b="1">
                <a:solidFill>
                  <a:schemeClr val="dk1"/>
                </a:solidFill>
              </a:rPr>
              <a:t>enter)</a:t>
            </a:r>
            <a:endParaRPr sz="1100" b="1">
              <a:solidFill>
                <a:schemeClr val="dk1"/>
              </a:solidFill>
            </a:endParaRPr>
          </a:p>
          <a:p>
            <a:pPr marL="1371600" marR="0" lvl="2" indent="-298450" algn="l" rtl="0">
              <a:spcBef>
                <a:spcPts val="0"/>
              </a:spcBef>
              <a:spcAft>
                <a:spcPts val="0"/>
              </a:spcAft>
              <a:buClr>
                <a:schemeClr val="dk1"/>
              </a:buClr>
              <a:buSzPts val="1100"/>
              <a:buChar char="■"/>
            </a:pPr>
            <a:r>
              <a:rPr lang="en-US" sz="1100" b="1">
                <a:solidFill>
                  <a:schemeClr val="dk1"/>
                </a:solidFill>
              </a:rPr>
              <a:t>Only 75 percent of JHH drug charges on the CDS-A are also picked up in the CMMI Drug list (less than 1% for Howard Medical </a:t>
            </a:r>
            <a:r>
              <a:rPr lang="en-US" sz="1100" b="1">
                <a:solidFill>
                  <a:schemeClr val="dk1"/>
                </a:solidFil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6"/>
                  </a:ext>
                </a:extLst>
              </a:rPr>
              <a:t>C</a:t>
            </a:r>
            <a:r>
              <a:rPr lang="en-US" sz="1100" b="1">
                <a:solidFill>
                  <a:schemeClr val="dk1"/>
                </a:solidFill>
              </a:rPr>
              <a:t>enter)</a:t>
            </a:r>
            <a:endParaRPr sz="1100" b="1">
              <a:solidFill>
                <a:schemeClr val="dk1"/>
              </a:solidFill>
            </a:endParaRPr>
          </a:p>
          <a:p>
            <a:pPr marL="914400" marR="0" lvl="1" indent="-298450" algn="l" rtl="0">
              <a:spcBef>
                <a:spcPts val="0"/>
              </a:spcBef>
              <a:spcAft>
                <a:spcPts val="0"/>
              </a:spcAft>
              <a:buClr>
                <a:schemeClr val="dk1"/>
              </a:buClr>
              <a:buSzPts val="1100"/>
              <a:buChar char="○"/>
            </a:pPr>
            <a:r>
              <a:rPr lang="en-US" sz="1100" b="1" i="0" u="none" strike="noStrike" cap="none">
                <a:solidFill>
                  <a:schemeClr val="dk1"/>
                </a:solidFill>
                <a:latin typeface="Arial"/>
                <a:ea typeface="Arial"/>
                <a:cs typeface="Arial"/>
                <a:sym typeface="Arial"/>
              </a:rPr>
              <a:t>Drug categories on the CDS-A but not on CMMI’s list which we can advocate for inclusion based on their variab</a:t>
            </a:r>
            <a:r>
              <a:rPr lang="en-US" sz="1100" b="1">
                <a:solidFill>
                  <a:schemeClr val="dk1"/>
                </a:solidFill>
              </a:rPr>
              <a:t>le</a:t>
            </a:r>
            <a:r>
              <a:rPr lang="en-US" sz="1100" b="1" i="0" u="none" strike="noStrike" cap="none">
                <a:solidFill>
                  <a:schemeClr val="dk1"/>
                </a:solidFill>
                <a:latin typeface="Arial"/>
                <a:ea typeface="Arial"/>
                <a:cs typeface="Arial"/>
                <a:sym typeface="Arial"/>
              </a:rPr>
              <a:t> and unpredictab</a:t>
            </a:r>
            <a:r>
              <a:rPr lang="en-US" sz="1100" b="1">
                <a:solidFill>
                  <a:schemeClr val="dk1"/>
                </a:solidFill>
              </a:rPr>
              <a:t>le nature</a:t>
            </a:r>
            <a:r>
              <a:rPr lang="en-US" sz="1100" b="1" i="0" u="none" strike="noStrike" cap="none">
                <a:solidFill>
                  <a:schemeClr val="dk1"/>
                </a:solidFill>
                <a:latin typeface="Arial"/>
                <a:ea typeface="Arial"/>
                <a:cs typeface="Arial"/>
                <a:sym typeface="Arial"/>
              </a:rPr>
              <a:t> </a:t>
            </a:r>
            <a:endParaRPr/>
          </a:p>
          <a:p>
            <a:pPr marL="457200" marR="0" lvl="0" indent="-298450" algn="l" rtl="0">
              <a:spcBef>
                <a:spcPts val="0"/>
              </a:spcBef>
              <a:spcAft>
                <a:spcPts val="0"/>
              </a:spcAft>
              <a:buClr>
                <a:schemeClr val="dk1"/>
              </a:buClr>
              <a:buSzPts val="1100"/>
              <a:buFont typeface="Arial"/>
              <a:buChar char="●"/>
            </a:pPr>
            <a:r>
              <a:rPr lang="en-US" sz="1100" b="1" i="0" u="none" strike="noStrike" cap="none">
                <a:solidFill>
                  <a:schemeClr val="dk1"/>
                </a:solidFill>
                <a:latin typeface="Arial"/>
                <a:ea typeface="Arial"/>
                <a:cs typeface="Arial"/>
                <a:sym typeface="Arial"/>
              </a:rPr>
              <a:t>Continued discussions with CMMI and industry to arrive at a drug list that is comprehensive and consistent between Medicare and non-Medicare HGBs</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g3cc2c40d24c_0_0"/>
          <p:cNvSpPr txBox="1">
            <a:spLocks noGrp="1"/>
          </p:cNvSpPr>
          <p:nvPr>
            <p:ph type="sldNum" idx="12"/>
          </p:nvPr>
        </p:nvSpPr>
        <p:spPr>
          <a:xfrm>
            <a:off x="11512551" y="6213475"/>
            <a:ext cx="578100" cy="365100"/>
          </a:xfrm>
          <a:prstGeom prst="rect">
            <a:avLst/>
          </a:prstGeom>
          <a:noFill/>
          <a:ln>
            <a:noFill/>
          </a:ln>
        </p:spPr>
        <p:txBody>
          <a:bodyPr spcFirstLastPara="1" wrap="square" lIns="68575" tIns="34275" rIns="68575" bIns="34275" anchor="ctr" anchorCtr="0">
            <a:noAutofit/>
          </a:bodyPr>
          <a:lstStyle/>
          <a:p>
            <a:pPr marL="0" lvl="0" indent="0" algn="l" rtl="0">
              <a:spcBef>
                <a:spcPts val="0"/>
              </a:spcBef>
              <a:spcAft>
                <a:spcPts val="0"/>
              </a:spcAft>
              <a:buClr>
                <a:srgbClr val="464653"/>
              </a:buClr>
              <a:buSzPts val="1200"/>
              <a:buFont typeface="Arial"/>
              <a:buNone/>
            </a:pPr>
            <a:fld id="{00000000-1234-1234-1234-123412341234}" type="slidenum">
              <a:rPr lang="en-US"/>
              <a:t>12</a:t>
            </a:fld>
            <a:endParaRPr/>
          </a:p>
        </p:txBody>
      </p:sp>
      <p:sp>
        <p:nvSpPr>
          <p:cNvPr id="141" name="Google Shape;141;g3cc2c40d24c_0_0"/>
          <p:cNvSpPr txBox="1"/>
          <p:nvPr/>
        </p:nvSpPr>
        <p:spPr>
          <a:xfrm>
            <a:off x="625800" y="946875"/>
            <a:ext cx="10940400" cy="7419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1067"/>
              </a:spcBef>
              <a:spcAft>
                <a:spcPts val="0"/>
              </a:spcAft>
              <a:buClr>
                <a:srgbClr val="0066CC"/>
              </a:buClr>
              <a:buSzPts val="1700"/>
              <a:buFont typeface="Arial"/>
              <a:buNone/>
            </a:pPr>
            <a:r>
              <a:rPr lang="en-US" sz="1100" b="1" i="0">
                <a:solidFill>
                  <a:srgbClr val="004699"/>
                </a:solidFill>
                <a:latin typeface="Arial"/>
                <a:ea typeface="Arial"/>
                <a:cs typeface="Arial"/>
                <a:sym typeface="Arial"/>
              </a:rPr>
              <a:t>Overall Summary: </a:t>
            </a:r>
            <a:r>
              <a:rPr lang="en-US" sz="1100" b="0" i="0">
                <a:solidFill>
                  <a:srgbClr val="004699"/>
                </a:solidFill>
                <a:latin typeface="Arial"/>
                <a:ea typeface="Arial"/>
                <a:cs typeface="Arial"/>
                <a:sym typeface="Arial"/>
              </a:rPr>
              <a:t>Stakeholders support strengthening carve‑outs for complex/highly specialized care and emphasize that these services are costly, variable, innovation‑driven, and not well‑suited to fixed global budgets. Several recommend using stable claims‑based definitions (e.g., DRG/EAPG or SG2/Vizient frameworks) and discuss whether carve‑outs should apply beyond academic medical centers (e.g., open‑heart hospitals, trauma centers, specialized community providers). AMC’s request that transplant services and organ acquisition costs continue to be carved out, including when performed in outpatient settings</a:t>
            </a:r>
            <a:endParaRPr sz="1100" b="0" i="0">
              <a:solidFill>
                <a:srgbClr val="004699"/>
              </a:solidFill>
              <a:latin typeface="Arial"/>
              <a:ea typeface="Arial"/>
              <a:cs typeface="Arial"/>
              <a:sym typeface="Arial"/>
            </a:endParaRPr>
          </a:p>
        </p:txBody>
      </p:sp>
      <p:sp>
        <p:nvSpPr>
          <p:cNvPr id="142" name="Google Shape;142;g3cc2c40d24c_0_0"/>
          <p:cNvSpPr txBox="1">
            <a:spLocks noGrp="1"/>
          </p:cNvSpPr>
          <p:nvPr>
            <p:ph type="title"/>
          </p:nvPr>
        </p:nvSpPr>
        <p:spPr>
          <a:xfrm>
            <a:off x="1026551" y="342355"/>
            <a:ext cx="11118300" cy="522900"/>
          </a:xfrm>
          <a:prstGeom prst="rect">
            <a:avLst/>
          </a:prstGeom>
          <a:noFill/>
          <a:ln>
            <a:noFill/>
          </a:ln>
        </p:spPr>
        <p:txBody>
          <a:bodyPr spcFirstLastPara="1" wrap="square" lIns="68575" tIns="34275" rIns="68575" bIns="34275" anchor="t" anchorCtr="0">
            <a:noAutofit/>
          </a:bodyPr>
          <a:lstStyle/>
          <a:p>
            <a:pPr marL="0" lvl="0" indent="0" algn="l" rtl="0">
              <a:lnSpc>
                <a:spcPct val="100000"/>
              </a:lnSpc>
              <a:spcBef>
                <a:spcPts val="0"/>
              </a:spcBef>
              <a:spcAft>
                <a:spcPts val="0"/>
              </a:spcAft>
              <a:buClr>
                <a:schemeClr val="dk1"/>
              </a:buClr>
              <a:buSzPts val="2100"/>
              <a:buFont typeface="Arial"/>
              <a:buNone/>
            </a:pPr>
            <a:r>
              <a:rPr lang="en-US">
                <a:solidFill>
                  <a:srgbClr val="003889"/>
                </a:solidFill>
              </a:rPr>
              <a:t>Complex &amp; Highly Specialized Care (Quaternary + Tertiary)</a:t>
            </a:r>
            <a:endParaRPr>
              <a:solidFill>
                <a:srgbClr val="003889"/>
              </a:solidFill>
            </a:endParaRPr>
          </a:p>
        </p:txBody>
      </p:sp>
      <p:sp>
        <p:nvSpPr>
          <p:cNvPr id="143" name="Google Shape;143;g3cc2c40d24c_0_0"/>
          <p:cNvSpPr txBox="1"/>
          <p:nvPr/>
        </p:nvSpPr>
        <p:spPr>
          <a:xfrm>
            <a:off x="566850" y="1744025"/>
            <a:ext cx="11058300" cy="39867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150" b="1">
                <a:solidFill>
                  <a:schemeClr val="dk1"/>
                </a:solidFill>
                <a:latin typeface="Arial"/>
                <a:ea typeface="Arial"/>
                <a:cs typeface="Arial"/>
                <a:sym typeface="Arial"/>
              </a:rPr>
              <a:t>Staff Response: With expanded </a:t>
            </a:r>
            <a:r>
              <a:rPr lang="en-US" sz="1150" b="1">
                <a:solidFill>
                  <a:schemeClr val="dk1"/>
                </a:solidFill>
                <a:latin typeface="Arial"/>
                <a:ea typeface="Arial"/>
                <a:cs typeface="Arial"/>
                <a:sym typeface="Aria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7"/>
                  </a:ext>
                </a:extLst>
              </a:rPr>
              <a:t>maximum</a:t>
            </a:r>
            <a:r>
              <a:rPr lang="en-US" sz="1150" b="1">
                <a:solidFill>
                  <a:schemeClr val="dk1"/>
                </a:solidFill>
                <a:latin typeface="Arial"/>
                <a:ea typeface="Arial"/>
                <a:cs typeface="Arial"/>
                <a:sym typeface="Arial"/>
              </a:rPr>
              <a:t> GBR carve-outs from 5 percent under TCOC to 15 percent under </a:t>
            </a:r>
            <a:r>
              <a:rPr lang="en-US" sz="1150" b="1">
                <a:solidFill>
                  <a:schemeClr val="dk1"/>
                </a:solidFill>
              </a:rPr>
              <a:t>AHEAD</a:t>
            </a:r>
            <a:r>
              <a:rPr lang="en-US" sz="1150" b="1">
                <a:solidFill>
                  <a:schemeClr val="dk1"/>
                </a:solidFill>
                <a:latin typeface="Arial"/>
                <a:ea typeface="Arial"/>
                <a:cs typeface="Arial"/>
                <a:sym typeface="Arial"/>
              </a:rPr>
              <a:t>, Staff believe that there is some opportunity to revise the definitions of “highly specialized care” to capture more services previously defined as population-based care.  </a:t>
            </a:r>
            <a:r>
              <a:rPr lang="en-US" sz="1150" b="1">
                <a:solidFill>
                  <a:schemeClr val="dk1"/>
                </a:solidFill>
              </a:rPr>
              <a:t>However,</a:t>
            </a:r>
            <a:r>
              <a:rPr lang="en-US" sz="1150" b="1">
                <a:solidFill>
                  <a:schemeClr val="dk1"/>
                </a:solidFil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8"/>
                  </a:ext>
                </a:extLst>
              </a:rPr>
              <a:t> Staff also note that carved-out services still count against overall savings tests and any approach should be careful not to </a:t>
            </a:r>
            <a:r>
              <a:rPr lang="en-US" sz="1150" b="1">
                <a:solidFill>
                  <a:schemeClr val="dk1"/>
                </a:solidFil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9"/>
                  </a:ext>
                </a:extLst>
              </a:rPr>
              <a:t>cannibalize</a:t>
            </a:r>
            <a:r>
              <a:rPr lang="en-US" sz="1150" b="1">
                <a:solidFill>
                  <a:schemeClr val="dk1"/>
                </a:solidFil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0"/>
                  </a:ext>
                </a:extLst>
              </a:rPr>
              <a:t> other services by carving out too broad a definition.</a:t>
            </a:r>
            <a:endParaRPr sz="1150"/>
          </a:p>
          <a:p>
            <a:pPr marL="0" marR="0" lvl="0" indent="0" algn="l" rtl="0">
              <a:spcBef>
                <a:spcPts val="0"/>
              </a:spcBef>
              <a:spcAft>
                <a:spcPts val="0"/>
              </a:spcAft>
              <a:buNone/>
            </a:pPr>
            <a:endParaRPr sz="1150" b="1">
              <a:solidFill>
                <a:schemeClr val="dk1"/>
              </a:solidFill>
              <a:latin typeface="Arial"/>
              <a:ea typeface="Arial"/>
              <a:cs typeface="Arial"/>
              <a:sym typeface="Arial"/>
            </a:endParaRPr>
          </a:p>
          <a:p>
            <a:pPr marL="0" marR="0" lvl="0" indent="0" algn="l" rtl="0">
              <a:spcBef>
                <a:spcPts val="0"/>
              </a:spcBef>
              <a:spcAft>
                <a:spcPts val="0"/>
              </a:spcAft>
              <a:buNone/>
            </a:pPr>
            <a:r>
              <a:rPr lang="en-US" sz="1150" b="1">
                <a:solidFill>
                  <a:schemeClr val="dk1"/>
                </a:solidFill>
                <a:latin typeface="Arial"/>
                <a:ea typeface="Arial"/>
                <a:cs typeface="Arial"/>
                <a:sym typeface="Arial"/>
              </a:rPr>
              <a:t>Staff agrees with industry and intends to:</a:t>
            </a:r>
            <a:endParaRPr sz="1150"/>
          </a:p>
          <a:p>
            <a:pPr marL="457200" marR="0" lvl="0" indent="-301625" algn="l" rtl="0">
              <a:spcBef>
                <a:spcPts val="0"/>
              </a:spcBef>
              <a:spcAft>
                <a:spcPts val="0"/>
              </a:spcAft>
              <a:buClr>
                <a:schemeClr val="dk1"/>
              </a:buClr>
              <a:buSzPts val="1150"/>
              <a:buFont typeface="Arial"/>
              <a:buChar char="●"/>
            </a:pPr>
            <a:r>
              <a:rPr lang="en-US" sz="1150" b="1" i="0" u="none" strike="noStrike" cap="none">
                <a:solidFill>
                  <a:schemeClr val="dk1"/>
                </a:solidFill>
                <a:latin typeface="Arial"/>
                <a:ea typeface="Arial"/>
                <a:cs typeface="Arial"/>
                <a:sym typeface="Arial"/>
              </a:rPr>
              <a:t>Continue carving out of hospital GBRs all costs associated with inpatient transplant cases, including organ acquisition costs which have traditionally been carved-out of GBRs</a:t>
            </a:r>
            <a:endParaRPr sz="1150"/>
          </a:p>
          <a:p>
            <a:pPr marL="457200" marR="0" lvl="0" indent="-301625" algn="l" rtl="0">
              <a:spcBef>
                <a:spcPts val="0"/>
              </a:spcBef>
              <a:spcAft>
                <a:spcPts val="0"/>
              </a:spcAft>
              <a:buClr>
                <a:schemeClr val="dk1"/>
              </a:buClr>
              <a:buSzPts val="1150"/>
              <a:buFont typeface="Arial"/>
              <a:buChar char="●"/>
            </a:pPr>
            <a:r>
              <a:rPr lang="en-US" sz="1150" b="1" i="0" u="none" strike="noStrike" cap="none">
                <a:solidFill>
                  <a:schemeClr val="dk1"/>
                </a:solidFill>
                <a:latin typeface="Arial"/>
                <a:ea typeface="Arial"/>
                <a:cs typeface="Arial"/>
                <a:sym typeface="Arial"/>
              </a:rPr>
              <a:t>Prioritize highly complex, innovative quaternary and tertiary care typically occurring at Academic Medical Centers(AMCs) </a:t>
            </a:r>
            <a:endParaRPr sz="1150"/>
          </a:p>
          <a:p>
            <a:pPr marL="457200" marR="0" lvl="0" indent="-301625" algn="l" rtl="0">
              <a:spcBef>
                <a:spcPts val="0"/>
              </a:spcBef>
              <a:spcAft>
                <a:spcPts val="0"/>
              </a:spcAft>
              <a:buClr>
                <a:schemeClr val="dk1"/>
              </a:buClr>
              <a:buSzPts val="1150"/>
              <a:buFont typeface="Arial"/>
              <a:buChar char="●"/>
            </a:pPr>
            <a:r>
              <a:rPr lang="en-US" sz="1150" b="1">
                <a:solidFill>
                  <a:schemeClr val="dk1"/>
                </a:solidFill>
              </a:rPr>
              <a:t>Recognize and expand the “highly specialized care” definition to include other complex care, non-academic hospitals </a:t>
            </a:r>
            <a:r>
              <a:rPr lang="en-US" sz="1150" b="1" i="0" u="none" strike="noStrike" cap="none">
                <a:solidFill>
                  <a:schemeClr val="dk1"/>
                </a:solidFill>
                <a:latin typeface="Arial"/>
                <a:ea typeface="Arial"/>
                <a:cs typeface="Arial"/>
                <a:sym typeface="Arial"/>
              </a:rPr>
              <a:t>that may provide unique and costly services that do not occur elsewhere in the State </a:t>
            </a:r>
            <a:endParaRPr sz="1150" b="1">
              <a:solidFill>
                <a:schemeClr val="dk1"/>
              </a:solidFill>
            </a:endParaRPr>
          </a:p>
          <a:p>
            <a:pPr marL="914400" marR="0" lvl="0" indent="0" algn="l" rtl="0">
              <a:spcBef>
                <a:spcPts val="0"/>
              </a:spcBef>
              <a:spcAft>
                <a:spcPts val="0"/>
              </a:spcAft>
              <a:buNone/>
            </a:pPr>
            <a:endParaRPr sz="1150" b="1">
              <a:solidFill>
                <a:schemeClr val="dk1"/>
              </a:solidFill>
            </a:endParaRPr>
          </a:p>
          <a:p>
            <a:pPr marL="0" marR="0" lvl="0" indent="0" algn="l" rtl="0">
              <a:spcBef>
                <a:spcPts val="0"/>
              </a:spcBef>
              <a:spcAft>
                <a:spcPts val="0"/>
              </a:spcAft>
              <a:buNone/>
            </a:pPr>
            <a:r>
              <a:rPr lang="en-US" sz="1150" b="1">
                <a:solidFill>
                  <a:schemeClr val="dk1"/>
                </a:solidFill>
                <a:latin typeface="Arial"/>
                <a:ea typeface="Arial"/>
                <a:cs typeface="Arial"/>
                <a:sym typeface="Arial"/>
              </a:rPr>
              <a:t>However, Staff would like to express the following concerns: </a:t>
            </a:r>
            <a:endParaRPr sz="1150"/>
          </a:p>
          <a:p>
            <a:pPr marL="457200" marR="0" lvl="0" indent="-301625" algn="l" rtl="0">
              <a:spcBef>
                <a:spcPts val="0"/>
              </a:spcBef>
              <a:spcAft>
                <a:spcPts val="0"/>
              </a:spcAft>
              <a:buClr>
                <a:schemeClr val="dk1"/>
              </a:buClr>
              <a:buSzPts val="1150"/>
              <a:buFont typeface="Arial"/>
              <a:buChar char="●"/>
            </a:pPr>
            <a:r>
              <a:rPr lang="en-US" sz="1150" b="1" i="0" u="none" strike="noStrike" cap="none">
                <a:solidFill>
                  <a:schemeClr val="dk1"/>
                </a:solidFill>
                <a:latin typeface="Arial"/>
                <a:ea typeface="Arial"/>
                <a:cs typeface="Arial"/>
                <a:sym typeface="Arial"/>
              </a:rPr>
              <a:t>Expanding highly specialized care definitions to include procedures done in outpatient. Staff believe that the vast majority of highly specialized tertiary and quaternary cases occur in the inpatient setting</a:t>
            </a:r>
            <a:endParaRPr sz="1150"/>
          </a:p>
          <a:p>
            <a:pPr marL="914400" marR="0" lvl="1" indent="-301625" algn="l" rtl="0">
              <a:spcBef>
                <a:spcPts val="0"/>
              </a:spcBef>
              <a:spcAft>
                <a:spcPts val="0"/>
              </a:spcAft>
              <a:buClr>
                <a:schemeClr val="dk1"/>
              </a:buClr>
              <a:buSzPts val="1150"/>
              <a:buFont typeface="Arial"/>
              <a:buChar char="○"/>
            </a:pPr>
            <a:r>
              <a:rPr lang="en-US" sz="1150" b="1" i="0" u="none" strike="noStrike" cap="none">
                <a:solidFill>
                  <a:schemeClr val="dk1"/>
                </a:solidFill>
                <a:latin typeface="Arial"/>
                <a:ea typeface="Arial"/>
                <a:cs typeface="Arial"/>
                <a:sym typeface="Arial"/>
              </a:rPr>
              <a:t>The main driver of complexity and innovative care in outpatient is high-cost drugs which are already being carved out through the CDS-A policy</a:t>
            </a:r>
            <a:endParaRPr sz="1150"/>
          </a:p>
          <a:p>
            <a:pPr marL="457200" marR="0" lvl="0" indent="-301625" algn="l" rtl="0">
              <a:spcBef>
                <a:spcPts val="0"/>
              </a:spcBef>
              <a:spcAft>
                <a:spcPts val="0"/>
              </a:spcAft>
              <a:buClr>
                <a:schemeClr val="dk1"/>
              </a:buClr>
              <a:buSzPts val="1150"/>
              <a:buFont typeface="Arial"/>
              <a:buChar char="●"/>
            </a:pPr>
            <a:r>
              <a:rPr lang="en-US" sz="1150" b="1" i="0" u="none" strike="noStrike" cap="none">
                <a:solidFill>
                  <a:schemeClr val="dk1"/>
                </a:solidFill>
                <a:latin typeface="Arial"/>
                <a:ea typeface="Arial"/>
                <a:cs typeface="Arial"/>
                <a:sym typeface="Arial"/>
              </a:rPr>
              <a:t>Using a DRG/EAPG based definition for qualifying tertiary and quaternary volumes as opposed to the ICD-10 Procedure codes currently in use (e.g., DRG/EAPG or SG2/Vizient frameworks approach) (See </a:t>
            </a:r>
            <a:r>
              <a:rPr lang="en-US" sz="1150" b="1">
                <a:solidFill>
                  <a:schemeClr val="dk1"/>
                </a:solidFill>
              </a:rPr>
              <a:t>comparisons</a:t>
            </a:r>
            <a:r>
              <a:rPr lang="en-US" sz="1150" b="1" i="0" u="none" strike="noStrike" cap="none">
                <a:solidFill>
                  <a:schemeClr val="dk1"/>
                </a:solidFill>
                <a:latin typeface="Arial"/>
                <a:ea typeface="Arial"/>
                <a:cs typeface="Arial"/>
                <a:sym typeface="Arial"/>
              </a:rPr>
              <a:t> on the next slide)</a:t>
            </a:r>
            <a:endParaRPr sz="1150"/>
          </a:p>
          <a:p>
            <a:pPr marL="914400" marR="0" lvl="1" indent="-301625" algn="l" rtl="0">
              <a:spcBef>
                <a:spcPts val="0"/>
              </a:spcBef>
              <a:spcAft>
                <a:spcPts val="0"/>
              </a:spcAft>
              <a:buClr>
                <a:schemeClr val="dk1"/>
              </a:buClr>
              <a:buSzPts val="1150"/>
              <a:buFont typeface="Arial"/>
              <a:buChar char="○"/>
            </a:pPr>
            <a:r>
              <a:rPr lang="en-US" sz="1150" b="1" i="0" u="none" strike="noStrike" cap="none">
                <a:solidFill>
                  <a:schemeClr val="dk1"/>
                </a:solidFill>
                <a:latin typeface="Arial"/>
                <a:ea typeface="Arial"/>
                <a:cs typeface="Arial"/>
                <a:sym typeface="Arial"/>
              </a:rPr>
              <a:t>CMMI has indicated a strong preference for using a </a:t>
            </a:r>
            <a:r>
              <a:rPr lang="en-US" sz="1150" b="1" i="0" u="none" strike="noStrike" cap="none">
                <a:solidFill>
                  <a:schemeClr val="dk1"/>
                </a:solidFill>
                <a:latin typeface="Arial"/>
                <a:ea typeface="Arial"/>
                <a:cs typeface="Arial"/>
                <a:sym typeface="Aria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1"/>
                  </a:ext>
                </a:extLst>
              </a:rPr>
              <a:t>transparent</a:t>
            </a:r>
            <a:r>
              <a:rPr lang="en-US" sz="1150" b="1" i="0" u="none" strike="noStrike" cap="none">
                <a:solidFill>
                  <a:schemeClr val="dk1"/>
                </a:solidFill>
                <a:latin typeface="Arial"/>
                <a:ea typeface="Arial"/>
                <a:cs typeface="Arial"/>
                <a:sym typeface="Arial"/>
              </a:rPr>
              <a:t>, non-proprietary approach to establishing the definition of highly specialized care</a:t>
            </a:r>
            <a:endParaRPr sz="1150" b="1" i="0" u="none" strike="noStrike" cap="none">
              <a:solidFill>
                <a:schemeClr val="dk1"/>
              </a:solidFill>
              <a:latin typeface="Arial"/>
              <a:ea typeface="Arial"/>
              <a:cs typeface="Arial"/>
              <a:sym typeface="Arial"/>
            </a:endParaRPr>
          </a:p>
          <a:p>
            <a:pPr marL="914400" marR="0" lvl="1" indent="-301625" algn="l" rtl="0">
              <a:spcBef>
                <a:spcPts val="0"/>
              </a:spcBef>
              <a:spcAft>
                <a:spcPts val="0"/>
              </a:spcAft>
              <a:buClr>
                <a:schemeClr val="dk1"/>
              </a:buClr>
              <a:buSzPts val="1150"/>
              <a:buChar char="○"/>
            </a:pPr>
            <a:r>
              <a:rPr lang="en-US" sz="1150" b="1">
                <a:solidFill>
                  <a:schemeClr val="dk1"/>
                </a:solidFill>
              </a:rPr>
              <a:t>Staff would also prefer not to commit the State to a proprietary methodology</a:t>
            </a:r>
            <a:endParaRPr sz="1100" b="1">
              <a:solidFill>
                <a:schemeClr val="dk1"/>
              </a:solidFill>
              <a:latin typeface="Arial"/>
              <a:ea typeface="Arial"/>
              <a:cs typeface="Arial"/>
              <a:sym typeface="Arial"/>
            </a:endParaRPr>
          </a:p>
        </p:txBody>
      </p:sp>
      <p:graphicFrame>
        <p:nvGraphicFramePr>
          <p:cNvPr id="144" name="Google Shape;144;g3cc2c40d24c_0_0"/>
          <p:cNvGraphicFramePr/>
          <p:nvPr/>
        </p:nvGraphicFramePr>
        <p:xfrm>
          <a:off x="589507" y="5754135"/>
          <a:ext cx="9518950" cy="497850"/>
        </p:xfrm>
        <a:graphic>
          <a:graphicData uri="http://schemas.openxmlformats.org/drawingml/2006/table">
            <a:tbl>
              <a:tblPr>
                <a:noFill/>
              </a:tblPr>
              <a:tblGrid>
                <a:gridCol w="2194550">
                  <a:extLst>
                    <a:ext uri="{9D8B030D-6E8A-4147-A177-3AD203B41FA5}">
                      <a16:colId xmlns:a16="http://schemas.microsoft.com/office/drawing/2014/main" val="20000"/>
                    </a:ext>
                  </a:extLst>
                </a:gridCol>
                <a:gridCol w="915550">
                  <a:extLst>
                    <a:ext uri="{9D8B030D-6E8A-4147-A177-3AD203B41FA5}">
                      <a16:colId xmlns:a16="http://schemas.microsoft.com/office/drawing/2014/main" val="20001"/>
                    </a:ext>
                  </a:extLst>
                </a:gridCol>
                <a:gridCol w="915550">
                  <a:extLst>
                    <a:ext uri="{9D8B030D-6E8A-4147-A177-3AD203B41FA5}">
                      <a16:colId xmlns:a16="http://schemas.microsoft.com/office/drawing/2014/main" val="20002"/>
                    </a:ext>
                  </a:extLst>
                </a:gridCol>
                <a:gridCol w="915550">
                  <a:extLst>
                    <a:ext uri="{9D8B030D-6E8A-4147-A177-3AD203B41FA5}">
                      <a16:colId xmlns:a16="http://schemas.microsoft.com/office/drawing/2014/main" val="20003"/>
                    </a:ext>
                  </a:extLst>
                </a:gridCol>
                <a:gridCol w="915550">
                  <a:extLst>
                    <a:ext uri="{9D8B030D-6E8A-4147-A177-3AD203B41FA5}">
                      <a16:colId xmlns:a16="http://schemas.microsoft.com/office/drawing/2014/main" val="20004"/>
                    </a:ext>
                  </a:extLst>
                </a:gridCol>
                <a:gridCol w="915550">
                  <a:extLst>
                    <a:ext uri="{9D8B030D-6E8A-4147-A177-3AD203B41FA5}">
                      <a16:colId xmlns:a16="http://schemas.microsoft.com/office/drawing/2014/main" val="20005"/>
                    </a:ext>
                  </a:extLst>
                </a:gridCol>
                <a:gridCol w="915550">
                  <a:extLst>
                    <a:ext uri="{9D8B030D-6E8A-4147-A177-3AD203B41FA5}">
                      <a16:colId xmlns:a16="http://schemas.microsoft.com/office/drawing/2014/main" val="20006"/>
                    </a:ext>
                  </a:extLst>
                </a:gridCol>
                <a:gridCol w="915550">
                  <a:extLst>
                    <a:ext uri="{9D8B030D-6E8A-4147-A177-3AD203B41FA5}">
                      <a16:colId xmlns:a16="http://schemas.microsoft.com/office/drawing/2014/main" val="20007"/>
                    </a:ext>
                  </a:extLst>
                </a:gridCol>
                <a:gridCol w="915550">
                  <a:extLst>
                    <a:ext uri="{9D8B030D-6E8A-4147-A177-3AD203B41FA5}">
                      <a16:colId xmlns:a16="http://schemas.microsoft.com/office/drawing/2014/main" val="20008"/>
                    </a:ext>
                  </a:extLst>
                </a:gridCol>
              </a:tblGrid>
              <a:tr h="497850">
                <a:tc>
                  <a:txBody>
                    <a:bodyPr/>
                    <a:lstStyle/>
                    <a:p>
                      <a:pPr marL="0" marR="0" lvl="0" indent="0" algn="l" rtl="0">
                        <a:lnSpc>
                          <a:spcPct val="100000"/>
                        </a:lnSpc>
                        <a:spcBef>
                          <a:spcPts val="0"/>
                        </a:spcBef>
                        <a:spcAft>
                          <a:spcPts val="0"/>
                        </a:spcAft>
                        <a:buClr>
                          <a:srgbClr val="000000"/>
                        </a:buClr>
                        <a:buSzPts val="1200"/>
                        <a:buFont typeface="Arial"/>
                        <a:buNone/>
                      </a:pPr>
                      <a:r>
                        <a:rPr lang="en-US" sz="1100" u="none" strike="noStrike" cap="none">
                          <a:latin typeface="Arial"/>
                          <a:ea typeface="Arial"/>
                          <a:cs typeface="Arial"/>
                          <a:sym typeface="Arial"/>
                        </a:rPr>
                        <a:t>Comments were received from:</a:t>
                      </a:r>
                      <a:endParaRPr/>
                    </a:p>
                  </a:txBody>
                  <a:tcPr marL="91450" marR="91450" marT="45725" marB="45725" anchor="ctr">
                    <a:solidFill>
                      <a:schemeClr val="lt1"/>
                    </a:solidFill>
                  </a:tcPr>
                </a:tc>
                <a:tc>
                  <a:txBody>
                    <a:bodyPr/>
                    <a:lstStyle/>
                    <a:p>
                      <a:pPr marL="0" marR="0" lvl="0" indent="0" algn="ctr" rtl="0">
                        <a:spcBef>
                          <a:spcPts val="0"/>
                        </a:spcBef>
                        <a:spcAft>
                          <a:spcPts val="0"/>
                        </a:spcAft>
                        <a:buNone/>
                      </a:pPr>
                      <a:r>
                        <a:rPr lang="en-US" sz="1100" b="0" u="none" strike="noStrike" cap="none">
                          <a:solidFill>
                            <a:schemeClr val="dk1"/>
                          </a:solidFill>
                          <a:latin typeface="Arial"/>
                          <a:ea typeface="Arial"/>
                          <a:cs typeface="Arial"/>
                          <a:sym typeface="Arial"/>
                        </a:rPr>
                        <a:t>Adventist</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chemeClr val="dk1"/>
                        </a:buClr>
                        <a:buSzPts val="1100"/>
                        <a:buFont typeface="Arial"/>
                        <a:buNone/>
                      </a:pPr>
                      <a:r>
                        <a:rPr lang="en-US" sz="1100" b="0" u="none" strike="noStrike" cap="none">
                          <a:solidFill>
                            <a:schemeClr val="dk1"/>
                          </a:solidFill>
                          <a:latin typeface="Arial"/>
                          <a:ea typeface="Arial"/>
                          <a:cs typeface="Arial"/>
                          <a:sym typeface="Arial"/>
                        </a:rPr>
                        <a:t>GRMC</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chemeClr val="dk1"/>
                        </a:buClr>
                        <a:buSzPts val="1100"/>
                        <a:buFont typeface="Arial"/>
                        <a:buNone/>
                      </a:pPr>
                      <a:r>
                        <a:rPr lang="en-US" sz="1100" b="0" u="none" strike="noStrike" cap="none">
                          <a:solidFill>
                            <a:schemeClr val="dk1"/>
                          </a:solidFill>
                          <a:latin typeface="Arial"/>
                          <a:ea typeface="Arial"/>
                          <a:cs typeface="Arial"/>
                          <a:sym typeface="Arial"/>
                        </a:rPr>
                        <a:t>JHHS</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chemeClr val="dk1"/>
                        </a:buClr>
                        <a:buSzPts val="1100"/>
                        <a:buFont typeface="Arial"/>
                        <a:buNone/>
                      </a:pPr>
                      <a:r>
                        <a:rPr lang="en-US" sz="1100" b="0" u="none" strike="noStrike" cap="none">
                          <a:solidFill>
                            <a:schemeClr val="dk1"/>
                          </a:solidFill>
                          <a:latin typeface="Arial"/>
                          <a:ea typeface="Arial"/>
                          <a:cs typeface="Arial"/>
                          <a:sym typeface="Arial"/>
                        </a:rPr>
                        <a:t>LifeBridge</a:t>
                      </a:r>
                      <a:endParaRPr/>
                    </a:p>
                  </a:txBody>
                  <a:tcPr marL="91450" marR="91450" marT="45725" marB="45725" anchor="ctr">
                    <a:solidFill>
                      <a:schemeClr val="lt1"/>
                    </a:solidFill>
                  </a:tcPr>
                </a:tc>
                <a:tc>
                  <a:txBody>
                    <a:bodyPr/>
                    <a:lstStyle/>
                    <a:p>
                      <a:pPr marL="0" marR="0" lvl="0" indent="0" algn="ctr" rtl="0">
                        <a:spcBef>
                          <a:spcPts val="0"/>
                        </a:spcBef>
                        <a:spcAft>
                          <a:spcPts val="0"/>
                        </a:spcAft>
                        <a:buNone/>
                      </a:pPr>
                      <a:r>
                        <a:rPr lang="en-US" sz="1100" b="0" u="none" strike="noStrike" cap="none">
                          <a:solidFill>
                            <a:schemeClr val="dk1"/>
                          </a:solidFill>
                          <a:latin typeface="Arial"/>
                          <a:ea typeface="Arial"/>
                          <a:cs typeface="Arial"/>
                          <a:sym typeface="Arial"/>
                        </a:rPr>
                        <a:t>Luminis</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chemeClr val="dk1"/>
                        </a:buClr>
                        <a:buSzPts val="1100"/>
                        <a:buFont typeface="Arial"/>
                        <a:buNone/>
                      </a:pPr>
                      <a:r>
                        <a:rPr lang="en-US" sz="1100" b="0" u="none" strike="noStrike" cap="none">
                          <a:solidFill>
                            <a:schemeClr val="dk1"/>
                          </a:solidFill>
                          <a:latin typeface="Arial"/>
                          <a:ea typeface="Arial"/>
                          <a:cs typeface="Arial"/>
                          <a:sym typeface="Arial"/>
                        </a:rPr>
                        <a:t>MedStar</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chemeClr val="dk1"/>
                        </a:buClr>
                        <a:buSzPts val="1100"/>
                        <a:buFont typeface="Arial"/>
                        <a:buNone/>
                      </a:pPr>
                      <a:r>
                        <a:rPr lang="en-US" sz="1100" b="0" u="none" strike="noStrike" cap="none">
                          <a:solidFill>
                            <a:schemeClr val="dk1"/>
                          </a:solidFill>
                          <a:latin typeface="Arial"/>
                          <a:ea typeface="Arial"/>
                          <a:cs typeface="Arial"/>
                          <a:sym typeface="Arial"/>
                        </a:rPr>
                        <a:t>MHA</a:t>
                      </a:r>
                      <a:endParaRPr/>
                    </a:p>
                  </a:txBody>
                  <a:tcPr marL="91450" marR="91450" marT="45725" marB="45725" anchor="ctr">
                    <a:solidFill>
                      <a:schemeClr val="lt1"/>
                    </a:solidFill>
                  </a:tcPr>
                </a:tc>
                <a:tc>
                  <a:txBody>
                    <a:bodyPr/>
                    <a:lstStyle/>
                    <a:p>
                      <a:pPr marL="0" marR="0" lvl="0" indent="0" algn="ctr" rtl="0">
                        <a:spcBef>
                          <a:spcPts val="0"/>
                        </a:spcBef>
                        <a:spcAft>
                          <a:spcPts val="0"/>
                        </a:spcAft>
                        <a:buNone/>
                      </a:pPr>
                      <a:r>
                        <a:rPr lang="en-US" sz="1100" b="0" u="none" strike="noStrike" cap="none">
                          <a:solidFill>
                            <a:schemeClr val="dk1"/>
                          </a:solidFill>
                          <a:latin typeface="Arial"/>
                          <a:ea typeface="Arial"/>
                          <a:cs typeface="Arial"/>
                          <a:sym typeface="Arial"/>
                        </a:rPr>
                        <a:t>UMMS</a:t>
                      </a:r>
                      <a:endParaRPr/>
                    </a:p>
                  </a:txBody>
                  <a:tcPr marL="91450" marR="91450" marT="45725" marB="45725" anchor="ctr">
                    <a:solidFill>
                      <a:schemeClr val="lt1"/>
                    </a:solidFill>
                  </a:tcPr>
                </a:tc>
                <a:extLst>
                  <a:ext uri="{0D108BD9-81ED-4DB2-BD59-A6C34878D82A}">
                    <a16:rowId xmlns:a16="http://schemas.microsoft.com/office/drawing/2014/main" val="10000"/>
                  </a:ext>
                </a:extLst>
              </a:tr>
            </a:tbl>
          </a:graphicData>
        </a:graphic>
      </p:graphicFrame>
      <p:sp>
        <p:nvSpPr>
          <p:cNvPr id="145" name="Google Shape;145;g3cc2c40d24c_0_0"/>
          <p:cNvSpPr txBox="1"/>
          <p:nvPr/>
        </p:nvSpPr>
        <p:spPr>
          <a:xfrm>
            <a:off x="625797" y="6316968"/>
            <a:ext cx="6083100" cy="2616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100" i="1">
                <a:solidFill>
                  <a:schemeClr val="dk1"/>
                </a:solidFill>
                <a:latin typeface="Arial"/>
                <a:ea typeface="Arial"/>
                <a:cs typeface="Arial"/>
                <a:sym typeface="Arial"/>
              </a:rPr>
              <a:t>See appendix for comment details.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g3cc2c40d24c_0_10"/>
          <p:cNvSpPr txBox="1">
            <a:spLocks noGrp="1"/>
          </p:cNvSpPr>
          <p:nvPr>
            <p:ph type="sldNum" idx="12"/>
          </p:nvPr>
        </p:nvSpPr>
        <p:spPr>
          <a:xfrm>
            <a:off x="11512551" y="6213475"/>
            <a:ext cx="578100" cy="365100"/>
          </a:xfrm>
          <a:prstGeom prst="rect">
            <a:avLst/>
          </a:prstGeom>
          <a:noFill/>
          <a:ln>
            <a:noFill/>
          </a:ln>
        </p:spPr>
        <p:txBody>
          <a:bodyPr spcFirstLastPara="1" wrap="square" lIns="68575" tIns="34275" rIns="68575" bIns="34275" anchor="ctr" anchorCtr="0">
            <a:noAutofit/>
          </a:bodyPr>
          <a:lstStyle/>
          <a:p>
            <a:pPr marL="0" lvl="0" indent="0" algn="l" rtl="0">
              <a:spcBef>
                <a:spcPts val="0"/>
              </a:spcBef>
              <a:spcAft>
                <a:spcPts val="0"/>
              </a:spcAft>
              <a:buClr>
                <a:srgbClr val="464653"/>
              </a:buClr>
              <a:buSzPts val="1200"/>
              <a:buFont typeface="Arial"/>
              <a:buNone/>
            </a:pPr>
            <a:fld id="{00000000-1234-1234-1234-123412341234}" type="slidenum">
              <a:rPr lang="en-US"/>
              <a:t>13</a:t>
            </a:fld>
            <a:endParaRPr/>
          </a:p>
        </p:txBody>
      </p:sp>
      <p:sp>
        <p:nvSpPr>
          <p:cNvPr id="151" name="Google Shape;151;g3cc2c40d24c_0_10"/>
          <p:cNvSpPr txBox="1">
            <a:spLocks noGrp="1"/>
          </p:cNvSpPr>
          <p:nvPr>
            <p:ph type="title"/>
          </p:nvPr>
        </p:nvSpPr>
        <p:spPr>
          <a:xfrm>
            <a:off x="972126" y="242555"/>
            <a:ext cx="11118300" cy="522900"/>
          </a:xfrm>
          <a:prstGeom prst="rect">
            <a:avLst/>
          </a:prstGeom>
          <a:noFill/>
          <a:ln>
            <a:noFill/>
          </a:ln>
        </p:spPr>
        <p:txBody>
          <a:bodyPr spcFirstLastPara="1" wrap="square" lIns="68575" tIns="34275" rIns="68575" bIns="34275" anchor="t" anchorCtr="0">
            <a:noAutofit/>
          </a:bodyPr>
          <a:lstStyle/>
          <a:p>
            <a:pPr marL="0" lvl="0" indent="0" algn="l" rtl="0">
              <a:lnSpc>
                <a:spcPct val="100000"/>
              </a:lnSpc>
              <a:spcBef>
                <a:spcPts val="0"/>
              </a:spcBef>
              <a:spcAft>
                <a:spcPts val="0"/>
              </a:spcAft>
              <a:buClr>
                <a:schemeClr val="dk1"/>
              </a:buClr>
              <a:buSzPts val="2100"/>
              <a:buFont typeface="Arial"/>
              <a:buNone/>
            </a:pPr>
            <a:r>
              <a:rPr lang="en-US">
                <a:solidFill>
                  <a:srgbClr val="003889"/>
                </a:solidFill>
              </a:rPr>
              <a:t>Complex &amp; Highly Specialized Care (Quaternary + Tertiary) Cont….</a:t>
            </a:r>
            <a:endParaRPr>
              <a:solidFill>
                <a:srgbClr val="003889"/>
              </a:solidFill>
            </a:endParaRPr>
          </a:p>
        </p:txBody>
      </p:sp>
      <p:sp>
        <p:nvSpPr>
          <p:cNvPr id="152" name="Google Shape;152;g3cc2c40d24c_0_10"/>
          <p:cNvSpPr txBox="1"/>
          <p:nvPr/>
        </p:nvSpPr>
        <p:spPr>
          <a:xfrm>
            <a:off x="607700" y="865225"/>
            <a:ext cx="11352300" cy="5217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050" b="1">
                <a:solidFill>
                  <a:schemeClr val="dk1"/>
                </a:solidFill>
                <a:latin typeface="Arial"/>
                <a:ea typeface="Arial"/>
                <a:cs typeface="Arial"/>
                <a:sym typeface="Arial"/>
              </a:rPr>
              <a:t> </a:t>
            </a:r>
            <a:r>
              <a:rPr lang="en-US" sz="1200" b="1">
                <a:solidFill>
                  <a:schemeClr val="dk1"/>
                </a:solidFill>
              </a:rPr>
              <a:t>Comparisons between using ICD-10 procedure Codes and DRGS/EAPGs</a:t>
            </a:r>
            <a:endParaRPr sz="1200" b="1">
              <a:solidFill>
                <a:schemeClr val="dk1"/>
              </a:solidFill>
            </a:endParaRPr>
          </a:p>
          <a:p>
            <a:pPr marL="0" marR="0" lvl="0" indent="0" algn="l" rtl="0">
              <a:spcBef>
                <a:spcPts val="0"/>
              </a:spcBef>
              <a:spcAft>
                <a:spcPts val="0"/>
              </a:spcAft>
              <a:buNone/>
            </a:pPr>
            <a:endParaRPr sz="1050" b="1">
              <a:solidFill>
                <a:schemeClr val="dk1"/>
              </a:solidFill>
            </a:endParaRPr>
          </a:p>
          <a:p>
            <a:pPr marL="0" marR="0" lvl="0" indent="0" algn="l" rtl="0">
              <a:spcBef>
                <a:spcPts val="0"/>
              </a:spcBef>
              <a:spcAft>
                <a:spcPts val="0"/>
              </a:spcAft>
              <a:buNone/>
            </a:pPr>
            <a:endParaRPr sz="1050" b="1">
              <a:solidFill>
                <a:schemeClr val="dk1"/>
              </a:solidFill>
            </a:endParaRPr>
          </a:p>
          <a:p>
            <a:pPr marL="0" marR="0" lvl="0" indent="0" algn="l" rtl="0">
              <a:spcBef>
                <a:spcPts val="0"/>
              </a:spcBef>
              <a:spcAft>
                <a:spcPts val="0"/>
              </a:spcAft>
              <a:buNone/>
            </a:pPr>
            <a:endParaRPr sz="1050" b="1">
              <a:solidFill>
                <a:schemeClr val="dk1"/>
              </a:solidFill>
            </a:endParaRPr>
          </a:p>
          <a:p>
            <a:pPr marL="0" marR="0" lvl="0" indent="0" algn="l" rtl="0">
              <a:spcBef>
                <a:spcPts val="0"/>
              </a:spcBef>
              <a:spcAft>
                <a:spcPts val="0"/>
              </a:spcAft>
              <a:buNone/>
            </a:pPr>
            <a:endParaRPr sz="1050" b="1">
              <a:solidFill>
                <a:schemeClr val="dk1"/>
              </a:solidFill>
            </a:endParaRPr>
          </a:p>
          <a:p>
            <a:pPr marL="0" marR="0" lvl="0" indent="0" algn="l" rtl="0">
              <a:spcBef>
                <a:spcPts val="0"/>
              </a:spcBef>
              <a:spcAft>
                <a:spcPts val="0"/>
              </a:spcAft>
              <a:buNone/>
            </a:pPr>
            <a:endParaRPr sz="1050" b="1">
              <a:solidFill>
                <a:schemeClr val="dk1"/>
              </a:solidFill>
            </a:endParaRPr>
          </a:p>
          <a:p>
            <a:pPr marL="0" marR="0" lvl="0" indent="0" algn="l" rtl="0">
              <a:spcBef>
                <a:spcPts val="0"/>
              </a:spcBef>
              <a:spcAft>
                <a:spcPts val="0"/>
              </a:spcAft>
              <a:buNone/>
            </a:pPr>
            <a:endParaRPr sz="1050" b="1">
              <a:solidFill>
                <a:schemeClr val="dk1"/>
              </a:solidFill>
            </a:endParaRPr>
          </a:p>
          <a:p>
            <a:pPr marL="0" marR="0" lvl="0" indent="0" algn="l" rtl="0">
              <a:spcBef>
                <a:spcPts val="0"/>
              </a:spcBef>
              <a:spcAft>
                <a:spcPts val="0"/>
              </a:spcAft>
              <a:buNone/>
            </a:pPr>
            <a:endParaRPr sz="1050" b="1">
              <a:solidFill>
                <a:schemeClr val="dk1"/>
              </a:solidFill>
            </a:endParaRPr>
          </a:p>
          <a:p>
            <a:pPr marL="0" marR="0" lvl="0" indent="0" algn="l" rtl="0">
              <a:spcBef>
                <a:spcPts val="0"/>
              </a:spcBef>
              <a:spcAft>
                <a:spcPts val="0"/>
              </a:spcAft>
              <a:buNone/>
            </a:pPr>
            <a:endParaRPr sz="1050" b="1">
              <a:solidFill>
                <a:schemeClr val="dk1"/>
              </a:solidFill>
            </a:endParaRPr>
          </a:p>
          <a:p>
            <a:pPr marL="0" marR="0" lvl="0" indent="0" algn="l" rtl="0">
              <a:spcBef>
                <a:spcPts val="0"/>
              </a:spcBef>
              <a:spcAft>
                <a:spcPts val="0"/>
              </a:spcAft>
              <a:buNone/>
            </a:pPr>
            <a:endParaRPr sz="1050" b="1">
              <a:solidFill>
                <a:schemeClr val="dk1"/>
              </a:solidFill>
            </a:endParaRPr>
          </a:p>
          <a:p>
            <a:pPr marL="0" marR="0" lvl="0" indent="0" algn="l" rtl="0">
              <a:spcBef>
                <a:spcPts val="0"/>
              </a:spcBef>
              <a:spcAft>
                <a:spcPts val="0"/>
              </a:spcAft>
              <a:buNone/>
            </a:pPr>
            <a:endParaRPr sz="1050" b="1">
              <a:solidFill>
                <a:schemeClr val="dk1"/>
              </a:solidFill>
            </a:endParaRPr>
          </a:p>
          <a:p>
            <a:pPr marL="0" marR="0" lvl="0" indent="0" algn="l" rtl="0">
              <a:spcBef>
                <a:spcPts val="0"/>
              </a:spcBef>
              <a:spcAft>
                <a:spcPts val="0"/>
              </a:spcAft>
              <a:buNone/>
            </a:pPr>
            <a:endParaRPr sz="1050" b="1">
              <a:solidFill>
                <a:schemeClr val="dk1"/>
              </a:solidFill>
            </a:endParaRPr>
          </a:p>
          <a:p>
            <a:pPr marL="0" marR="0" lvl="0" indent="0" algn="l" rtl="0">
              <a:spcBef>
                <a:spcPts val="0"/>
              </a:spcBef>
              <a:spcAft>
                <a:spcPts val="0"/>
              </a:spcAft>
              <a:buNone/>
            </a:pPr>
            <a:endParaRPr sz="1050" b="1">
              <a:solidFill>
                <a:schemeClr val="dk1"/>
              </a:solidFill>
            </a:endParaRPr>
          </a:p>
          <a:p>
            <a:pPr marL="0" marR="0" lvl="0" indent="0" algn="l" rtl="0">
              <a:spcBef>
                <a:spcPts val="0"/>
              </a:spcBef>
              <a:spcAft>
                <a:spcPts val="0"/>
              </a:spcAft>
              <a:buNone/>
            </a:pPr>
            <a:endParaRPr sz="1050" b="1">
              <a:solidFill>
                <a:schemeClr val="dk1"/>
              </a:solidFill>
            </a:endParaRPr>
          </a:p>
          <a:p>
            <a:pPr marL="0" marR="0" lvl="0" indent="0" algn="l" rtl="0">
              <a:spcBef>
                <a:spcPts val="0"/>
              </a:spcBef>
              <a:spcAft>
                <a:spcPts val="0"/>
              </a:spcAft>
              <a:buNone/>
            </a:pPr>
            <a:endParaRPr sz="1050" b="1">
              <a:solidFill>
                <a:schemeClr val="dk1"/>
              </a:solidFill>
            </a:endParaRPr>
          </a:p>
          <a:p>
            <a:pPr marL="0" marR="0" lvl="0" indent="0" algn="l" rtl="0">
              <a:spcBef>
                <a:spcPts val="0"/>
              </a:spcBef>
              <a:spcAft>
                <a:spcPts val="0"/>
              </a:spcAft>
              <a:buNone/>
            </a:pPr>
            <a:endParaRPr sz="1050" b="1">
              <a:solidFill>
                <a:schemeClr val="dk1"/>
              </a:solidFill>
            </a:endParaRPr>
          </a:p>
          <a:p>
            <a:pPr marL="0" marR="0" lvl="0" indent="0" algn="l" rtl="0">
              <a:spcBef>
                <a:spcPts val="0"/>
              </a:spcBef>
              <a:spcAft>
                <a:spcPts val="0"/>
              </a:spcAft>
              <a:buNone/>
            </a:pPr>
            <a:endParaRPr sz="1050" b="1">
              <a:solidFill>
                <a:schemeClr val="dk1"/>
              </a:solidFill>
            </a:endParaRPr>
          </a:p>
          <a:p>
            <a:pPr marL="0" marR="0" lvl="0" indent="0" algn="l" rtl="0">
              <a:spcBef>
                <a:spcPts val="0"/>
              </a:spcBef>
              <a:spcAft>
                <a:spcPts val="0"/>
              </a:spcAft>
              <a:buNone/>
            </a:pPr>
            <a:endParaRPr sz="1050" b="1">
              <a:solidFill>
                <a:schemeClr val="dk1"/>
              </a:solidFill>
            </a:endParaRPr>
          </a:p>
          <a:p>
            <a:pPr marL="0" marR="0" lvl="0" indent="0" algn="l" rtl="0">
              <a:spcBef>
                <a:spcPts val="0"/>
              </a:spcBef>
              <a:spcAft>
                <a:spcPts val="0"/>
              </a:spcAft>
              <a:buNone/>
            </a:pPr>
            <a:endParaRPr sz="1050" b="1">
              <a:solidFill>
                <a:schemeClr val="dk1"/>
              </a:solidFill>
            </a:endParaRPr>
          </a:p>
          <a:p>
            <a:pPr marL="0" marR="0" lvl="0" indent="0" algn="l" rtl="0">
              <a:spcBef>
                <a:spcPts val="0"/>
              </a:spcBef>
              <a:spcAft>
                <a:spcPts val="0"/>
              </a:spcAft>
              <a:buNone/>
            </a:pPr>
            <a:r>
              <a:rPr lang="en-US" sz="1200" b="1">
                <a:solidFill>
                  <a:schemeClr val="dk1"/>
                </a:solidFill>
              </a:rPr>
              <a:t>Staff analyses will include:</a:t>
            </a:r>
            <a:endParaRPr sz="1200">
              <a:solidFill>
                <a:schemeClr val="dk1"/>
              </a:solidFill>
            </a:endParaRPr>
          </a:p>
          <a:p>
            <a:pPr marL="457200" lvl="0" indent="-304800" algn="l" rtl="0">
              <a:spcBef>
                <a:spcPts val="0"/>
              </a:spcBef>
              <a:spcAft>
                <a:spcPts val="0"/>
              </a:spcAft>
              <a:buClr>
                <a:schemeClr val="dk1"/>
              </a:buClr>
              <a:buSzPts val="1200"/>
              <a:buChar char="●"/>
            </a:pPr>
            <a:r>
              <a:rPr lang="en-US" sz="1200" b="1">
                <a:solidFill>
                  <a:schemeClr val="dk1"/>
                </a:solidFill>
              </a:rPr>
              <a:t>Hospital-specific acuity level assessments in inpatient and outpatient (excluding high-cost drugs)</a:t>
            </a:r>
            <a:endParaRPr sz="1200">
              <a:solidFill>
                <a:schemeClr val="dk1"/>
              </a:solidFill>
            </a:endParaRPr>
          </a:p>
          <a:p>
            <a:pPr marL="457200" lvl="0" indent="-304800" algn="l" rtl="0">
              <a:spcBef>
                <a:spcPts val="0"/>
              </a:spcBef>
              <a:spcAft>
                <a:spcPts val="0"/>
              </a:spcAft>
              <a:buClr>
                <a:schemeClr val="dk1"/>
              </a:buClr>
              <a:buSzPts val="1200"/>
              <a:buChar char="●"/>
            </a:pPr>
            <a:r>
              <a:rPr lang="en-US" sz="1200" b="1">
                <a:solidFill>
                  <a:schemeClr val="dk1"/>
                </a:solidFill>
              </a:rPr>
              <a:t>Growth assessments in tertiary and quaternary care services in the state </a:t>
            </a:r>
            <a:endParaRPr sz="1200">
              <a:solidFill>
                <a:schemeClr val="dk1"/>
              </a:solidFill>
            </a:endParaRPr>
          </a:p>
          <a:p>
            <a:pPr marL="914400" lvl="1" indent="-304800" algn="l" rtl="0">
              <a:spcBef>
                <a:spcPts val="0"/>
              </a:spcBef>
              <a:spcAft>
                <a:spcPts val="0"/>
              </a:spcAft>
              <a:buClr>
                <a:schemeClr val="dk1"/>
              </a:buClr>
              <a:buSzPts val="1200"/>
              <a:buChar char="○"/>
            </a:pPr>
            <a:r>
              <a:rPr lang="en-US" sz="1200" b="1">
                <a:solidFill>
                  <a:schemeClr val="dk1"/>
                </a:solidFill>
              </a:rPr>
              <a:t>Magnitude of these volumes in inpatient versus outpatient (excluding high-cost drugs)</a:t>
            </a:r>
            <a:endParaRPr sz="1200">
              <a:solidFill>
                <a:schemeClr val="dk1"/>
              </a:solidFill>
            </a:endParaRPr>
          </a:p>
          <a:p>
            <a:pPr marL="457200" lvl="0" indent="-304800" algn="l" rtl="0">
              <a:spcBef>
                <a:spcPts val="0"/>
              </a:spcBef>
              <a:spcAft>
                <a:spcPts val="0"/>
              </a:spcAft>
              <a:buClr>
                <a:schemeClr val="dk1"/>
              </a:buClr>
              <a:buSzPts val="1200"/>
              <a:buChar char="●"/>
            </a:pPr>
            <a:r>
              <a:rPr lang="en-US" sz="1200" b="1">
                <a:solidFill>
                  <a:schemeClr val="dk1"/>
                </a:solidFill>
              </a:rPr>
              <a:t>Establish a comprehensive definition for tertiary and quaternary care services </a:t>
            </a:r>
            <a:endParaRPr sz="1200">
              <a:solidFill>
                <a:schemeClr val="dk1"/>
              </a:solidFill>
            </a:endParaRPr>
          </a:p>
          <a:p>
            <a:pPr marL="914400" lvl="1" indent="-304800" algn="l" rtl="0">
              <a:spcBef>
                <a:spcPts val="0"/>
              </a:spcBef>
              <a:spcAft>
                <a:spcPts val="0"/>
              </a:spcAft>
              <a:buClr>
                <a:schemeClr val="dk1"/>
              </a:buClr>
              <a:buSzPts val="1200"/>
              <a:buChar char="○"/>
            </a:pPr>
            <a:r>
              <a:rPr lang="en-US" sz="1200" b="1">
                <a:solidFill>
                  <a:schemeClr val="dk1"/>
                </a:solidFill>
              </a:rPr>
              <a:t>Re-evaluate the criteria by which we are defining hospital qualifications for Complexity and Innovation funding</a:t>
            </a:r>
            <a:endParaRPr sz="1200">
              <a:solidFill>
                <a:schemeClr val="dk1"/>
              </a:solidFill>
            </a:endParaRPr>
          </a:p>
          <a:p>
            <a:pPr marL="457200" lvl="0" indent="-304800" algn="l" rtl="0">
              <a:spcBef>
                <a:spcPts val="0"/>
              </a:spcBef>
              <a:spcAft>
                <a:spcPts val="0"/>
              </a:spcAft>
              <a:buClr>
                <a:schemeClr val="dk1"/>
              </a:buClr>
              <a:buSzPts val="1200"/>
              <a:buChar char="●"/>
            </a:pPr>
            <a:r>
              <a:rPr lang="en-US" sz="1200" b="1">
                <a:solidFill>
                  <a:schemeClr val="dk1"/>
                </a:solidFil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2"/>
                  </a:ext>
                </a:extLst>
              </a:rPr>
              <a:t>Impact modeling to illustrate how much more highly specialized care we could capture by lowering the CPT cell dominance thresholds from 95 percent</a:t>
            </a:r>
            <a:endParaRPr sz="1200" b="1">
              <a:solidFill>
                <a:schemeClr val="dk1"/>
              </a:solidFill>
            </a:endParaRPr>
          </a:p>
          <a:p>
            <a:pPr marL="914400" lvl="1" indent="-304800" algn="l" rtl="0">
              <a:spcBef>
                <a:spcPts val="0"/>
              </a:spcBef>
              <a:spcAft>
                <a:spcPts val="0"/>
              </a:spcAft>
              <a:buClr>
                <a:schemeClr val="dk1"/>
              </a:buClr>
              <a:buSzPts val="1200"/>
              <a:buChar char="○"/>
            </a:pPr>
            <a:r>
              <a:rPr lang="en-US" sz="1200" b="1">
                <a:solidFill>
                  <a:schemeClr val="dk1"/>
                </a:solidFill>
              </a:rPr>
              <a:t>Staff believe cell dominance remains an attractive way to identify complex services rather than an arbitrary cut off</a:t>
            </a:r>
            <a:endParaRPr sz="1200" b="1">
              <a:solidFill>
                <a:schemeClr val="dk1"/>
              </a:solidFill>
            </a:endParaRPr>
          </a:p>
          <a:p>
            <a:pPr marL="457200" lvl="0" indent="-304800" algn="l" rtl="0">
              <a:spcBef>
                <a:spcPts val="0"/>
              </a:spcBef>
              <a:spcAft>
                <a:spcPts val="0"/>
              </a:spcAft>
              <a:buClr>
                <a:schemeClr val="dk1"/>
              </a:buClr>
              <a:buSzPts val="1200"/>
              <a:buChar char="●"/>
            </a:pPr>
            <a:r>
              <a:rPr lang="en-US" sz="1200" b="1">
                <a:solidFill>
                  <a:schemeClr val="dk1"/>
                </a:solidFill>
              </a:rPr>
              <a:t>Explore possible ways to use DRGs as opposed to procedure codes in the Complexity and Innovation Policy</a:t>
            </a:r>
            <a:endParaRPr sz="1200" b="1">
              <a:solidFill>
                <a:schemeClr val="dk1"/>
              </a:solidFill>
            </a:endParaRPr>
          </a:p>
          <a:p>
            <a:pPr marL="914400" lvl="1" indent="-304800" algn="l" rtl="0">
              <a:spcBef>
                <a:spcPts val="0"/>
              </a:spcBef>
              <a:spcAft>
                <a:spcPts val="0"/>
              </a:spcAft>
              <a:buClr>
                <a:schemeClr val="dk1"/>
              </a:buClr>
              <a:buSzPts val="1200"/>
              <a:buChar char="○"/>
            </a:pPr>
            <a:r>
              <a:rPr lang="en-US" sz="1200" b="1">
                <a:solidFill>
                  <a:schemeClr val="dk1"/>
                </a:solidFill>
              </a:rPr>
              <a:t>Impact modeling on the use of DRGs as opposed to procedure codes in defining highly specialized complex and innovative care</a:t>
            </a:r>
            <a:endParaRPr sz="1200" b="1">
              <a:solidFill>
                <a:schemeClr val="dk1"/>
              </a:solidFill>
              <a:latin typeface="Arial"/>
              <a:ea typeface="Arial"/>
              <a:cs typeface="Arial"/>
              <a:sym typeface="Arial"/>
            </a:endParaRPr>
          </a:p>
        </p:txBody>
      </p:sp>
      <p:graphicFrame>
        <p:nvGraphicFramePr>
          <p:cNvPr id="153" name="Google Shape;153;g3cc2c40d24c_0_10"/>
          <p:cNvGraphicFramePr/>
          <p:nvPr/>
        </p:nvGraphicFramePr>
        <p:xfrm>
          <a:off x="226707" y="6023135"/>
          <a:ext cx="9518950" cy="497850"/>
        </p:xfrm>
        <a:graphic>
          <a:graphicData uri="http://schemas.openxmlformats.org/drawingml/2006/table">
            <a:tbl>
              <a:tblPr>
                <a:noFill/>
              </a:tblPr>
              <a:tblGrid>
                <a:gridCol w="2194550">
                  <a:extLst>
                    <a:ext uri="{9D8B030D-6E8A-4147-A177-3AD203B41FA5}">
                      <a16:colId xmlns:a16="http://schemas.microsoft.com/office/drawing/2014/main" val="20000"/>
                    </a:ext>
                  </a:extLst>
                </a:gridCol>
                <a:gridCol w="915550">
                  <a:extLst>
                    <a:ext uri="{9D8B030D-6E8A-4147-A177-3AD203B41FA5}">
                      <a16:colId xmlns:a16="http://schemas.microsoft.com/office/drawing/2014/main" val="20001"/>
                    </a:ext>
                  </a:extLst>
                </a:gridCol>
                <a:gridCol w="915550">
                  <a:extLst>
                    <a:ext uri="{9D8B030D-6E8A-4147-A177-3AD203B41FA5}">
                      <a16:colId xmlns:a16="http://schemas.microsoft.com/office/drawing/2014/main" val="20002"/>
                    </a:ext>
                  </a:extLst>
                </a:gridCol>
                <a:gridCol w="915550">
                  <a:extLst>
                    <a:ext uri="{9D8B030D-6E8A-4147-A177-3AD203B41FA5}">
                      <a16:colId xmlns:a16="http://schemas.microsoft.com/office/drawing/2014/main" val="20003"/>
                    </a:ext>
                  </a:extLst>
                </a:gridCol>
                <a:gridCol w="915550">
                  <a:extLst>
                    <a:ext uri="{9D8B030D-6E8A-4147-A177-3AD203B41FA5}">
                      <a16:colId xmlns:a16="http://schemas.microsoft.com/office/drawing/2014/main" val="20004"/>
                    </a:ext>
                  </a:extLst>
                </a:gridCol>
                <a:gridCol w="915550">
                  <a:extLst>
                    <a:ext uri="{9D8B030D-6E8A-4147-A177-3AD203B41FA5}">
                      <a16:colId xmlns:a16="http://schemas.microsoft.com/office/drawing/2014/main" val="20005"/>
                    </a:ext>
                  </a:extLst>
                </a:gridCol>
                <a:gridCol w="915550">
                  <a:extLst>
                    <a:ext uri="{9D8B030D-6E8A-4147-A177-3AD203B41FA5}">
                      <a16:colId xmlns:a16="http://schemas.microsoft.com/office/drawing/2014/main" val="20006"/>
                    </a:ext>
                  </a:extLst>
                </a:gridCol>
                <a:gridCol w="915550">
                  <a:extLst>
                    <a:ext uri="{9D8B030D-6E8A-4147-A177-3AD203B41FA5}">
                      <a16:colId xmlns:a16="http://schemas.microsoft.com/office/drawing/2014/main" val="20007"/>
                    </a:ext>
                  </a:extLst>
                </a:gridCol>
                <a:gridCol w="915550">
                  <a:extLst>
                    <a:ext uri="{9D8B030D-6E8A-4147-A177-3AD203B41FA5}">
                      <a16:colId xmlns:a16="http://schemas.microsoft.com/office/drawing/2014/main" val="20008"/>
                    </a:ext>
                  </a:extLst>
                </a:gridCol>
              </a:tblGrid>
              <a:tr h="497850">
                <a:tc>
                  <a:txBody>
                    <a:bodyPr/>
                    <a:lstStyle/>
                    <a:p>
                      <a:pPr marL="0" marR="0" lvl="0" indent="0" algn="l" rtl="0">
                        <a:lnSpc>
                          <a:spcPct val="100000"/>
                        </a:lnSpc>
                        <a:spcBef>
                          <a:spcPts val="0"/>
                        </a:spcBef>
                        <a:spcAft>
                          <a:spcPts val="0"/>
                        </a:spcAft>
                        <a:buClr>
                          <a:srgbClr val="000000"/>
                        </a:buClr>
                        <a:buSzPts val="1200"/>
                        <a:buFont typeface="Arial"/>
                        <a:buNone/>
                      </a:pPr>
                      <a:r>
                        <a:rPr lang="en-US" sz="1100" u="none" strike="noStrike" cap="none">
                          <a:latin typeface="Arial"/>
                          <a:ea typeface="Arial"/>
                          <a:cs typeface="Arial"/>
                          <a:sym typeface="Arial"/>
                        </a:rPr>
                        <a:t>Comments were received from:</a:t>
                      </a:r>
                      <a:endParaRPr/>
                    </a:p>
                  </a:txBody>
                  <a:tcPr marL="91450" marR="91450" marT="45725" marB="45725" anchor="ctr">
                    <a:solidFill>
                      <a:schemeClr val="lt1"/>
                    </a:solidFill>
                  </a:tcPr>
                </a:tc>
                <a:tc>
                  <a:txBody>
                    <a:bodyPr/>
                    <a:lstStyle/>
                    <a:p>
                      <a:pPr marL="0" marR="0" lvl="0" indent="0" algn="ctr" rtl="0">
                        <a:spcBef>
                          <a:spcPts val="0"/>
                        </a:spcBef>
                        <a:spcAft>
                          <a:spcPts val="0"/>
                        </a:spcAft>
                        <a:buNone/>
                      </a:pPr>
                      <a:r>
                        <a:rPr lang="en-US" sz="1100" b="0" u="none" strike="noStrike" cap="none">
                          <a:solidFill>
                            <a:schemeClr val="dk1"/>
                          </a:solidFill>
                          <a:latin typeface="Arial"/>
                          <a:ea typeface="Arial"/>
                          <a:cs typeface="Arial"/>
                          <a:sym typeface="Arial"/>
                        </a:rPr>
                        <a:t>Adventist</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chemeClr val="dk1"/>
                        </a:buClr>
                        <a:buSzPts val="1100"/>
                        <a:buFont typeface="Arial"/>
                        <a:buNone/>
                      </a:pPr>
                      <a:r>
                        <a:rPr lang="en-US" sz="1100" b="0" u="none" strike="noStrike" cap="none">
                          <a:solidFill>
                            <a:schemeClr val="dk1"/>
                          </a:solidFill>
                          <a:latin typeface="Arial"/>
                          <a:ea typeface="Arial"/>
                          <a:cs typeface="Arial"/>
                          <a:sym typeface="Arial"/>
                        </a:rPr>
                        <a:t>GRMC</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chemeClr val="dk1"/>
                        </a:buClr>
                        <a:buSzPts val="1100"/>
                        <a:buFont typeface="Arial"/>
                        <a:buNone/>
                      </a:pPr>
                      <a:r>
                        <a:rPr lang="en-US" sz="1100" b="0" u="none" strike="noStrike" cap="none">
                          <a:solidFill>
                            <a:schemeClr val="dk1"/>
                          </a:solidFill>
                          <a:latin typeface="Arial"/>
                          <a:ea typeface="Arial"/>
                          <a:cs typeface="Arial"/>
                          <a:sym typeface="Arial"/>
                        </a:rPr>
                        <a:t>JHHS</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chemeClr val="dk1"/>
                        </a:buClr>
                        <a:buSzPts val="1100"/>
                        <a:buFont typeface="Arial"/>
                        <a:buNone/>
                      </a:pPr>
                      <a:r>
                        <a:rPr lang="en-US" sz="1100" b="0" u="none" strike="noStrike" cap="none">
                          <a:solidFill>
                            <a:schemeClr val="dk1"/>
                          </a:solidFill>
                          <a:latin typeface="Arial"/>
                          <a:ea typeface="Arial"/>
                          <a:cs typeface="Arial"/>
                          <a:sym typeface="Arial"/>
                        </a:rPr>
                        <a:t>LifeBridge</a:t>
                      </a:r>
                      <a:endParaRPr/>
                    </a:p>
                  </a:txBody>
                  <a:tcPr marL="91450" marR="91450" marT="45725" marB="45725" anchor="ctr">
                    <a:solidFill>
                      <a:schemeClr val="lt1"/>
                    </a:solidFill>
                  </a:tcPr>
                </a:tc>
                <a:tc>
                  <a:txBody>
                    <a:bodyPr/>
                    <a:lstStyle/>
                    <a:p>
                      <a:pPr marL="0" marR="0" lvl="0" indent="0" algn="ctr" rtl="0">
                        <a:spcBef>
                          <a:spcPts val="0"/>
                        </a:spcBef>
                        <a:spcAft>
                          <a:spcPts val="0"/>
                        </a:spcAft>
                        <a:buNone/>
                      </a:pPr>
                      <a:r>
                        <a:rPr lang="en-US" sz="1100" b="0" u="none" strike="noStrike" cap="none">
                          <a:solidFill>
                            <a:schemeClr val="dk1"/>
                          </a:solidFill>
                          <a:latin typeface="Arial"/>
                          <a:ea typeface="Arial"/>
                          <a:cs typeface="Arial"/>
                          <a:sym typeface="Arial"/>
                        </a:rPr>
                        <a:t>Luminis</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chemeClr val="dk1"/>
                        </a:buClr>
                        <a:buSzPts val="1100"/>
                        <a:buFont typeface="Arial"/>
                        <a:buNone/>
                      </a:pPr>
                      <a:r>
                        <a:rPr lang="en-US" sz="1100" b="0" u="none" strike="noStrike" cap="none">
                          <a:solidFill>
                            <a:schemeClr val="dk1"/>
                          </a:solidFill>
                          <a:latin typeface="Arial"/>
                          <a:ea typeface="Arial"/>
                          <a:cs typeface="Arial"/>
                          <a:sym typeface="Arial"/>
                        </a:rPr>
                        <a:t>MedStar</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chemeClr val="dk1"/>
                        </a:buClr>
                        <a:buSzPts val="1100"/>
                        <a:buFont typeface="Arial"/>
                        <a:buNone/>
                      </a:pPr>
                      <a:r>
                        <a:rPr lang="en-US" sz="1100" b="0" u="none" strike="noStrike" cap="none">
                          <a:solidFill>
                            <a:schemeClr val="dk1"/>
                          </a:solidFill>
                          <a:latin typeface="Arial"/>
                          <a:ea typeface="Arial"/>
                          <a:cs typeface="Arial"/>
                          <a:sym typeface="Arial"/>
                        </a:rPr>
                        <a:t>MHA</a:t>
                      </a:r>
                      <a:endParaRPr/>
                    </a:p>
                  </a:txBody>
                  <a:tcPr marL="91450" marR="91450" marT="45725" marB="45725" anchor="ctr">
                    <a:solidFill>
                      <a:schemeClr val="lt1"/>
                    </a:solidFill>
                  </a:tcPr>
                </a:tc>
                <a:tc>
                  <a:txBody>
                    <a:bodyPr/>
                    <a:lstStyle/>
                    <a:p>
                      <a:pPr marL="0" marR="0" lvl="0" indent="0" algn="ctr" rtl="0">
                        <a:spcBef>
                          <a:spcPts val="0"/>
                        </a:spcBef>
                        <a:spcAft>
                          <a:spcPts val="0"/>
                        </a:spcAft>
                        <a:buNone/>
                      </a:pPr>
                      <a:r>
                        <a:rPr lang="en-US" sz="1100" b="0" u="none" strike="noStrike" cap="none">
                          <a:solidFill>
                            <a:schemeClr val="dk1"/>
                          </a:solidFill>
                          <a:latin typeface="Arial"/>
                          <a:ea typeface="Arial"/>
                          <a:cs typeface="Arial"/>
                          <a:sym typeface="Arial"/>
                        </a:rPr>
                        <a:t>UMMS</a:t>
                      </a:r>
                      <a:endParaRPr/>
                    </a:p>
                  </a:txBody>
                  <a:tcPr marL="91450" marR="91450" marT="45725" marB="45725" anchor="ctr">
                    <a:solidFill>
                      <a:schemeClr val="lt1"/>
                    </a:solidFill>
                  </a:tcPr>
                </a:tc>
                <a:extLst>
                  <a:ext uri="{0D108BD9-81ED-4DB2-BD59-A6C34878D82A}">
                    <a16:rowId xmlns:a16="http://schemas.microsoft.com/office/drawing/2014/main" val="10000"/>
                  </a:ext>
                </a:extLst>
              </a:tr>
            </a:tbl>
          </a:graphicData>
        </a:graphic>
      </p:graphicFrame>
      <p:sp>
        <p:nvSpPr>
          <p:cNvPr id="154" name="Google Shape;154;g3cc2c40d24c_0_10"/>
          <p:cNvSpPr txBox="1"/>
          <p:nvPr/>
        </p:nvSpPr>
        <p:spPr>
          <a:xfrm>
            <a:off x="518672" y="6520968"/>
            <a:ext cx="6083100" cy="2616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100" i="1">
                <a:solidFill>
                  <a:schemeClr val="dk1"/>
                </a:solidFill>
                <a:latin typeface="Arial"/>
                <a:ea typeface="Arial"/>
                <a:cs typeface="Arial"/>
                <a:sym typeface="Arial"/>
              </a:rPr>
              <a:t>See appendix for comment details. </a:t>
            </a:r>
            <a:endParaRPr/>
          </a:p>
        </p:txBody>
      </p:sp>
      <p:graphicFrame>
        <p:nvGraphicFramePr>
          <p:cNvPr id="155" name="Google Shape;155;g3cc2c40d24c_0_10"/>
          <p:cNvGraphicFramePr/>
          <p:nvPr/>
        </p:nvGraphicFramePr>
        <p:xfrm>
          <a:off x="763474" y="1112238"/>
          <a:ext cx="10808150" cy="2743840"/>
        </p:xfrm>
        <a:graphic>
          <a:graphicData uri="http://schemas.openxmlformats.org/drawingml/2006/table">
            <a:tbl>
              <a:tblPr firstRow="1" bandRow="1">
                <a:noFill/>
              </a:tblPr>
              <a:tblGrid>
                <a:gridCol w="5404075">
                  <a:extLst>
                    <a:ext uri="{9D8B030D-6E8A-4147-A177-3AD203B41FA5}">
                      <a16:colId xmlns:a16="http://schemas.microsoft.com/office/drawing/2014/main" val="20000"/>
                    </a:ext>
                  </a:extLst>
                </a:gridCol>
                <a:gridCol w="5404075">
                  <a:extLst>
                    <a:ext uri="{9D8B030D-6E8A-4147-A177-3AD203B41FA5}">
                      <a16:colId xmlns:a16="http://schemas.microsoft.com/office/drawing/2014/main" val="20001"/>
                    </a:ext>
                  </a:extLst>
                </a:gridCol>
              </a:tblGrid>
              <a:tr h="184400">
                <a:tc>
                  <a:txBody>
                    <a:bodyPr/>
                    <a:lstStyle/>
                    <a:p>
                      <a:pPr marL="0" marR="0" lvl="0" indent="0" algn="ctr" rtl="0">
                        <a:spcBef>
                          <a:spcPts val="0"/>
                        </a:spcBef>
                        <a:spcAft>
                          <a:spcPts val="0"/>
                        </a:spcAft>
                        <a:buNone/>
                      </a:pPr>
                      <a:r>
                        <a:rPr lang="en-US" sz="1100" u="none" strike="noStrike" cap="none"/>
                        <a:t>Pros</a:t>
                      </a:r>
                      <a:endParaRPr sz="1100"/>
                    </a:p>
                  </a:txBody>
                  <a:tcPr marL="26850" marR="26850" marT="13425" marB="13425"/>
                </a:tc>
                <a:tc>
                  <a:txBody>
                    <a:bodyPr/>
                    <a:lstStyle/>
                    <a:p>
                      <a:pPr marL="0" marR="0" lvl="0" indent="0" algn="ctr" rtl="0">
                        <a:spcBef>
                          <a:spcPts val="0"/>
                        </a:spcBef>
                        <a:spcAft>
                          <a:spcPts val="0"/>
                        </a:spcAft>
                        <a:buNone/>
                      </a:pPr>
                      <a:r>
                        <a:rPr lang="en-US" sz="1100" u="none" strike="noStrike" cap="none"/>
                        <a:t>Cons</a:t>
                      </a:r>
                      <a:endParaRPr sz="1100"/>
                    </a:p>
                  </a:txBody>
                  <a:tcPr marL="26850" marR="26850" marT="13425" marB="13425"/>
                </a:tc>
                <a:extLst>
                  <a:ext uri="{0D108BD9-81ED-4DB2-BD59-A6C34878D82A}">
                    <a16:rowId xmlns:a16="http://schemas.microsoft.com/office/drawing/2014/main" val="10000"/>
                  </a:ext>
                </a:extLst>
              </a:tr>
              <a:tr h="208375">
                <a:tc gridSpan="2">
                  <a:txBody>
                    <a:bodyPr/>
                    <a:lstStyle/>
                    <a:p>
                      <a:pPr marL="0" marR="0" lvl="0" indent="0" algn="ctr" rtl="0">
                        <a:lnSpc>
                          <a:spcPct val="100000"/>
                        </a:lnSpc>
                        <a:spcBef>
                          <a:spcPts val="0"/>
                        </a:spcBef>
                        <a:spcAft>
                          <a:spcPts val="0"/>
                        </a:spcAft>
                        <a:buClr>
                          <a:schemeClr val="dk1"/>
                        </a:buClr>
                        <a:buSzPts val="800"/>
                        <a:buFont typeface="Arial"/>
                        <a:buNone/>
                      </a:pPr>
                      <a:r>
                        <a:rPr lang="en-US" sz="1100" b="1" u="none" strike="noStrike" cap="none"/>
                        <a:t>ICD-10 Procedure Codes (CPT)</a:t>
                      </a:r>
                      <a:endParaRPr sz="1100"/>
                    </a:p>
                  </a:txBody>
                  <a:tcPr marL="52150" marR="52150" marT="26075" marB="26075"/>
                </a:tc>
                <a:tc hMerge="1">
                  <a:txBody>
                    <a:bodyPr/>
                    <a:lstStyle/>
                    <a:p>
                      <a:endParaRPr lang="en-US"/>
                    </a:p>
                  </a:txBody>
                  <a:tcPr/>
                </a:tc>
                <a:extLst>
                  <a:ext uri="{0D108BD9-81ED-4DB2-BD59-A6C34878D82A}">
                    <a16:rowId xmlns:a16="http://schemas.microsoft.com/office/drawing/2014/main" val="10001"/>
                  </a:ext>
                </a:extLst>
              </a:tr>
              <a:tr h="343350">
                <a:tc>
                  <a:txBody>
                    <a:bodyPr/>
                    <a:lstStyle/>
                    <a:p>
                      <a:pPr marL="0" marR="0" lvl="0" indent="0" algn="l" rtl="0">
                        <a:spcBef>
                          <a:spcPts val="0"/>
                        </a:spcBef>
                        <a:spcAft>
                          <a:spcPts val="0"/>
                        </a:spcAft>
                        <a:buNone/>
                      </a:pPr>
                      <a:r>
                        <a:rPr lang="en-US" sz="1100" u="none" strike="noStrike" cap="none"/>
                        <a:t>Identifying specific, highly intensive services or procedures</a:t>
                      </a:r>
                      <a:endParaRPr sz="1100"/>
                    </a:p>
                  </a:txBody>
                  <a:tcPr marL="26850" marR="26850" marT="13425" marB="13425"/>
                </a:tc>
                <a:tc>
                  <a:txBody>
                    <a:bodyPr/>
                    <a:lstStyle/>
                    <a:p>
                      <a:pPr marL="0" marR="0" lvl="0" indent="0" algn="l" rtl="0">
                        <a:spcBef>
                          <a:spcPts val="0"/>
                        </a:spcBef>
                        <a:spcAft>
                          <a:spcPts val="0"/>
                        </a:spcAft>
                        <a:buNone/>
                      </a:pPr>
                      <a:r>
                        <a:rPr lang="en-US" sz="1100"/>
                        <a:t>Does not account for overall acuity – high level CPT does not mean high risk, just that a complex procedure was performed</a:t>
                      </a:r>
                      <a:endParaRPr sz="1100"/>
                    </a:p>
                  </a:txBody>
                  <a:tcPr marL="26850" marR="26850" marT="13425" marB="13425"/>
                </a:tc>
                <a:extLst>
                  <a:ext uri="{0D108BD9-81ED-4DB2-BD59-A6C34878D82A}">
                    <a16:rowId xmlns:a16="http://schemas.microsoft.com/office/drawing/2014/main" val="10002"/>
                  </a:ext>
                </a:extLst>
              </a:tr>
              <a:tr h="343350">
                <a:tc>
                  <a:txBody>
                    <a:bodyPr/>
                    <a:lstStyle/>
                    <a:p>
                      <a:pPr marL="0" marR="0" lvl="0" indent="0" algn="l" rtl="0">
                        <a:spcBef>
                          <a:spcPts val="0"/>
                        </a:spcBef>
                        <a:spcAft>
                          <a:spcPts val="0"/>
                        </a:spcAft>
                        <a:buNone/>
                      </a:pPr>
                      <a:r>
                        <a:rPr lang="en-US" sz="1100"/>
                        <a:t>Represent concrete action so are generally objective – While coding rules apply, the procedure itself either occurred or did not</a:t>
                      </a:r>
                      <a:endParaRPr sz="1100"/>
                    </a:p>
                  </a:txBody>
                  <a:tcPr marL="26850" marR="26850" marT="13425" marB="13425"/>
                </a:tc>
                <a:tc>
                  <a:txBody>
                    <a:bodyPr/>
                    <a:lstStyle/>
                    <a:p>
                      <a:pPr marL="0" marR="0" lvl="0" indent="0" algn="l" rtl="0">
                        <a:spcBef>
                          <a:spcPts val="0"/>
                        </a:spcBef>
                        <a:spcAft>
                          <a:spcPts val="0"/>
                        </a:spcAft>
                        <a:buNone/>
                      </a:pPr>
                      <a:r>
                        <a:rPr lang="en-US" sz="1100"/>
                        <a:t>Fragmented view as it focuses only on the specific service whereas a patient might have a higher complexity due to a combination of services</a:t>
                      </a:r>
                      <a:endParaRPr sz="1100"/>
                    </a:p>
                  </a:txBody>
                  <a:tcPr marL="26850" marR="26850" marT="13425" marB="13425"/>
                </a:tc>
                <a:extLst>
                  <a:ext uri="{0D108BD9-81ED-4DB2-BD59-A6C34878D82A}">
                    <a16:rowId xmlns:a16="http://schemas.microsoft.com/office/drawing/2014/main" val="10003"/>
                  </a:ext>
                </a:extLst>
              </a:tr>
              <a:tr h="184400">
                <a:tc>
                  <a:txBody>
                    <a:bodyPr/>
                    <a:lstStyle/>
                    <a:p>
                      <a:pPr marL="0" marR="0" lvl="0" indent="0" algn="l" rtl="0">
                        <a:lnSpc>
                          <a:spcPct val="100000"/>
                        </a:lnSpc>
                        <a:spcBef>
                          <a:spcPts val="0"/>
                        </a:spcBef>
                        <a:spcAft>
                          <a:spcPts val="0"/>
                        </a:spcAft>
                        <a:buClr>
                          <a:schemeClr val="dk1"/>
                        </a:buClr>
                        <a:buSzPts val="900"/>
                        <a:buFont typeface="Arial"/>
                        <a:buNone/>
                      </a:pPr>
                      <a:r>
                        <a:rPr lang="en-US" sz="1100"/>
                        <a:t>Can readily be adapted to Medicare Hospital Global Budget methodologies</a:t>
                      </a:r>
                      <a:endParaRPr sz="1100"/>
                    </a:p>
                  </a:txBody>
                  <a:tcPr marL="26850" marR="26850" marT="13425" marB="13425"/>
                </a:tc>
                <a:tc>
                  <a:txBody>
                    <a:bodyPr/>
                    <a:lstStyle/>
                    <a:p>
                      <a:pPr marL="0" marR="0" lvl="0" indent="0" algn="l" rtl="0">
                        <a:spcBef>
                          <a:spcPts val="0"/>
                        </a:spcBef>
                        <a:spcAft>
                          <a:spcPts val="0"/>
                        </a:spcAft>
                        <a:buNone/>
                      </a:pPr>
                      <a:endParaRPr sz="1100"/>
                    </a:p>
                  </a:txBody>
                  <a:tcPr marL="26850" marR="26850" marT="13425" marB="13425"/>
                </a:tc>
                <a:extLst>
                  <a:ext uri="{0D108BD9-81ED-4DB2-BD59-A6C34878D82A}">
                    <a16:rowId xmlns:a16="http://schemas.microsoft.com/office/drawing/2014/main" val="10004"/>
                  </a:ext>
                </a:extLst>
              </a:tr>
              <a:tr h="208375">
                <a:tc gridSpan="2">
                  <a:txBody>
                    <a:bodyPr/>
                    <a:lstStyle/>
                    <a:p>
                      <a:pPr marL="0" marR="0" lvl="0" indent="0" algn="ctr" rtl="0">
                        <a:lnSpc>
                          <a:spcPct val="100000"/>
                        </a:lnSpc>
                        <a:spcBef>
                          <a:spcPts val="0"/>
                        </a:spcBef>
                        <a:spcAft>
                          <a:spcPts val="0"/>
                        </a:spcAft>
                        <a:buClr>
                          <a:schemeClr val="dk1"/>
                        </a:buClr>
                        <a:buSzPts val="800"/>
                        <a:buFont typeface="Arial"/>
                        <a:buNone/>
                      </a:pPr>
                      <a:r>
                        <a:rPr lang="en-US" sz="1100" b="1"/>
                        <a:t>DRG/EAPG</a:t>
                      </a:r>
                      <a:endParaRPr sz="1100"/>
                    </a:p>
                  </a:txBody>
                  <a:tcPr marL="52150" marR="52150" marT="26075" marB="26075"/>
                </a:tc>
                <a:tc hMerge="1">
                  <a:txBody>
                    <a:bodyPr/>
                    <a:lstStyle/>
                    <a:p>
                      <a:endParaRPr lang="en-US"/>
                    </a:p>
                  </a:txBody>
                  <a:tcPr/>
                </a:tc>
                <a:extLst>
                  <a:ext uri="{0D108BD9-81ED-4DB2-BD59-A6C34878D82A}">
                    <a16:rowId xmlns:a16="http://schemas.microsoft.com/office/drawing/2014/main" val="10005"/>
                  </a:ext>
                </a:extLst>
              </a:tr>
              <a:tr h="502275">
                <a:tc>
                  <a:txBody>
                    <a:bodyPr/>
                    <a:lstStyle/>
                    <a:p>
                      <a:pPr marL="0" marR="0" lvl="0" indent="0" algn="l" rtl="0">
                        <a:spcBef>
                          <a:spcPts val="0"/>
                        </a:spcBef>
                        <a:spcAft>
                          <a:spcPts val="0"/>
                        </a:spcAft>
                        <a:buNone/>
                      </a:pPr>
                      <a:r>
                        <a:rPr lang="en-US" sz="1100"/>
                        <a:t>Provides a more realistic picture on case severity ensuring that hospitals are reimbursed more for complex cases</a:t>
                      </a:r>
                      <a:endParaRPr sz="1100"/>
                    </a:p>
                  </a:txBody>
                  <a:tcPr marL="26850" marR="26850" marT="13425" marB="13425"/>
                </a:tc>
                <a:tc>
                  <a:txBody>
                    <a:bodyPr/>
                    <a:lstStyle/>
                    <a:p>
                      <a:pPr marL="0" marR="0" lvl="0" indent="0" algn="l" rtl="0">
                        <a:spcBef>
                          <a:spcPts val="0"/>
                        </a:spcBef>
                        <a:spcAft>
                          <a:spcPts val="0"/>
                        </a:spcAft>
                        <a:buNone/>
                      </a:pPr>
                      <a:r>
                        <a:rPr lang="en-US" sz="1100"/>
                        <a:t>Upcoding risks since DRGs are prone to subjectivity – assignment of a DRG often involves subjective judgment of clinical documentation, particularly in complex cases with multiple diagnoses</a:t>
                      </a:r>
                      <a:endParaRPr sz="1100"/>
                    </a:p>
                  </a:txBody>
                  <a:tcPr marL="26850" marR="26850" marT="13425" marB="13425"/>
                </a:tc>
                <a:extLst>
                  <a:ext uri="{0D108BD9-81ED-4DB2-BD59-A6C34878D82A}">
                    <a16:rowId xmlns:a16="http://schemas.microsoft.com/office/drawing/2014/main" val="10006"/>
                  </a:ext>
                </a:extLst>
              </a:tr>
              <a:tr h="661250">
                <a:tc>
                  <a:txBody>
                    <a:bodyPr/>
                    <a:lstStyle/>
                    <a:p>
                      <a:pPr marL="0" marR="0" lvl="0" indent="0" algn="l" rtl="0">
                        <a:spcBef>
                          <a:spcPts val="0"/>
                        </a:spcBef>
                        <a:spcAft>
                          <a:spcPts val="0"/>
                        </a:spcAft>
                        <a:buNone/>
                      </a:pPr>
                      <a:r>
                        <a:rPr lang="en-US" sz="1100"/>
                        <a:t>Aligns with other HSCRC volume methodologies which uses </a:t>
                      </a:r>
                      <a:r>
                        <a:rPr lang="en-US" sz="110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3"/>
                            </a:ext>
                          </a:extLst>
                        </a:rPr>
                        <a:t>APR-DRGs in inpatient and EAPG</a:t>
                      </a:r>
                      <a:r>
                        <a:rPr lang="en-US" sz="1100"/>
                        <a:t>s in outpatient. However, to align with Medicare HGBs we will have to use MS-DRGs in inpatient and APCs in outpatient the latter of which are currently not in use</a:t>
                      </a:r>
                      <a:endParaRPr sz="1100"/>
                    </a:p>
                  </a:txBody>
                  <a:tcPr marL="26850" marR="26850" marT="13425" marB="13425"/>
                </a:tc>
                <a:tc>
                  <a:txBody>
                    <a:bodyPr/>
                    <a:lstStyle/>
                    <a:p>
                      <a:pPr marL="0" marR="0" lvl="0" indent="0" algn="l" rtl="0">
                        <a:lnSpc>
                          <a:spcPct val="100000"/>
                        </a:lnSpc>
                        <a:spcBef>
                          <a:spcPts val="0"/>
                        </a:spcBef>
                        <a:spcAft>
                          <a:spcPts val="0"/>
                        </a:spcAft>
                        <a:buClr>
                          <a:schemeClr val="dk1"/>
                        </a:buClr>
                        <a:buSzPts val="900"/>
                        <a:buFont typeface="Arial"/>
                        <a:buNone/>
                      </a:pPr>
                      <a:r>
                        <a:rPr lang="en-US" sz="110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4"/>
                            </a:ext>
                          </a:extLst>
                        </a:rPr>
                        <a:t>EAPG</a:t>
                      </a:r>
                      <a:r>
                        <a:rPr lang="en-US" sz="1100"/>
                        <a:t>s are a proprietary grouper which will not work for CMMI Medicare HGB methodologies. HSCRC does not have APC data thus aligning  with CMS will require a new outpatient grouper and methodology</a:t>
                      </a:r>
                      <a:endParaRPr sz="1100"/>
                    </a:p>
                  </a:txBody>
                  <a:tcPr marL="26850" marR="26850" marT="13425" marB="13425"/>
                </a:tc>
                <a:extLst>
                  <a:ext uri="{0D108BD9-81ED-4DB2-BD59-A6C34878D82A}">
                    <a16:rowId xmlns:a16="http://schemas.microsoft.com/office/drawing/2014/main" val="10007"/>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8"/>
          <p:cNvSpPr txBox="1">
            <a:spLocks noGrp="1"/>
          </p:cNvSpPr>
          <p:nvPr>
            <p:ph type="sldNum" idx="12"/>
          </p:nvPr>
        </p:nvSpPr>
        <p:spPr>
          <a:xfrm>
            <a:off x="11512551" y="6213475"/>
            <a:ext cx="578000" cy="365200"/>
          </a:xfrm>
          <a:prstGeom prst="rect">
            <a:avLst/>
          </a:prstGeom>
          <a:noFill/>
          <a:ln>
            <a:noFill/>
          </a:ln>
        </p:spPr>
        <p:txBody>
          <a:bodyPr spcFirstLastPara="1" wrap="square" lIns="68575" tIns="34275" rIns="68575" bIns="34275" anchor="ctr" anchorCtr="0">
            <a:noAutofit/>
          </a:bodyPr>
          <a:lstStyle/>
          <a:p>
            <a:pPr marL="0" lvl="0" indent="0" algn="l" rtl="0">
              <a:spcBef>
                <a:spcPts val="0"/>
              </a:spcBef>
              <a:spcAft>
                <a:spcPts val="0"/>
              </a:spcAft>
              <a:buClr>
                <a:srgbClr val="464653"/>
              </a:buClr>
              <a:buSzPts val="1200"/>
              <a:buFont typeface="Arial"/>
              <a:buNone/>
            </a:pPr>
            <a:fld id="{00000000-1234-1234-1234-123412341234}" type="slidenum">
              <a:rPr lang="en-US"/>
              <a:t>14</a:t>
            </a:fld>
            <a:endParaRPr/>
          </a:p>
        </p:txBody>
      </p:sp>
      <p:graphicFrame>
        <p:nvGraphicFramePr>
          <p:cNvPr id="161" name="Google Shape;161;p8"/>
          <p:cNvGraphicFramePr/>
          <p:nvPr/>
        </p:nvGraphicFramePr>
        <p:xfrm>
          <a:off x="632326" y="5636625"/>
          <a:ext cx="5423150" cy="497850"/>
        </p:xfrm>
        <a:graphic>
          <a:graphicData uri="http://schemas.openxmlformats.org/drawingml/2006/table">
            <a:tbl>
              <a:tblPr>
                <a:noFill/>
              </a:tblPr>
              <a:tblGrid>
                <a:gridCol w="2326175">
                  <a:extLst>
                    <a:ext uri="{9D8B030D-6E8A-4147-A177-3AD203B41FA5}">
                      <a16:colId xmlns:a16="http://schemas.microsoft.com/office/drawing/2014/main" val="20000"/>
                    </a:ext>
                  </a:extLst>
                </a:gridCol>
                <a:gridCol w="1032325">
                  <a:extLst>
                    <a:ext uri="{9D8B030D-6E8A-4147-A177-3AD203B41FA5}">
                      <a16:colId xmlns:a16="http://schemas.microsoft.com/office/drawing/2014/main" val="20001"/>
                    </a:ext>
                  </a:extLst>
                </a:gridCol>
                <a:gridCol w="1032325">
                  <a:extLst>
                    <a:ext uri="{9D8B030D-6E8A-4147-A177-3AD203B41FA5}">
                      <a16:colId xmlns:a16="http://schemas.microsoft.com/office/drawing/2014/main" val="20002"/>
                    </a:ext>
                  </a:extLst>
                </a:gridCol>
                <a:gridCol w="1032325">
                  <a:extLst>
                    <a:ext uri="{9D8B030D-6E8A-4147-A177-3AD203B41FA5}">
                      <a16:colId xmlns:a16="http://schemas.microsoft.com/office/drawing/2014/main" val="20003"/>
                    </a:ext>
                  </a:extLst>
                </a:gridCol>
              </a:tblGrid>
              <a:tr h="497850">
                <a:tc>
                  <a:txBody>
                    <a:bodyPr/>
                    <a:lstStyle/>
                    <a:p>
                      <a:pPr marL="0" marR="0" lvl="0" indent="0" algn="l" rtl="0">
                        <a:lnSpc>
                          <a:spcPct val="100000"/>
                        </a:lnSpc>
                        <a:spcBef>
                          <a:spcPts val="0"/>
                        </a:spcBef>
                        <a:spcAft>
                          <a:spcPts val="0"/>
                        </a:spcAft>
                        <a:buClr>
                          <a:srgbClr val="000000"/>
                        </a:buClr>
                        <a:buSzPts val="1200"/>
                        <a:buFont typeface="Arial"/>
                        <a:buNone/>
                      </a:pPr>
                      <a:r>
                        <a:rPr lang="en-US" sz="1100" u="none" strike="noStrike" cap="none">
                          <a:latin typeface="Arial"/>
                          <a:ea typeface="Arial"/>
                          <a:cs typeface="Arial"/>
                          <a:sym typeface="Arial"/>
                        </a:rPr>
                        <a:t>Comments were received from:</a:t>
                      </a:r>
                      <a:endParaRPr/>
                    </a:p>
                  </a:txBody>
                  <a:tcPr marL="91450" marR="91450" marT="45725" marB="45725" anchor="ctr">
                    <a:solidFill>
                      <a:schemeClr val="lt1"/>
                    </a:solidFill>
                  </a:tcPr>
                </a:tc>
                <a:tc>
                  <a:txBody>
                    <a:bodyPr/>
                    <a:lstStyle/>
                    <a:p>
                      <a:pPr marL="0" marR="0" lvl="0" indent="0" algn="ctr" rtl="0">
                        <a:spcBef>
                          <a:spcPts val="0"/>
                        </a:spcBef>
                        <a:spcAft>
                          <a:spcPts val="0"/>
                        </a:spcAft>
                        <a:buNone/>
                      </a:pPr>
                      <a:r>
                        <a:rPr lang="en-US" sz="1100" b="0">
                          <a:solidFill>
                            <a:schemeClr val="dk1"/>
                          </a:solidFill>
                          <a:latin typeface="Arial"/>
                          <a:ea typeface="Arial"/>
                          <a:cs typeface="Arial"/>
                          <a:sym typeface="Arial"/>
                        </a:rPr>
                        <a:t>Adventist</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chemeClr val="dk1"/>
                        </a:buClr>
                        <a:buSzPts val="1100"/>
                        <a:buFont typeface="Arial"/>
                        <a:buNone/>
                      </a:pPr>
                      <a:r>
                        <a:rPr lang="en-US" sz="1100" b="0">
                          <a:solidFill>
                            <a:schemeClr val="dk1"/>
                          </a:solidFill>
                          <a:latin typeface="Arial"/>
                          <a:ea typeface="Arial"/>
                          <a:cs typeface="Arial"/>
                          <a:sym typeface="Arial"/>
                        </a:rPr>
                        <a:t>MHA</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chemeClr val="dk1"/>
                        </a:buClr>
                        <a:buSzPts val="1100"/>
                        <a:buFont typeface="Arial"/>
                        <a:buNone/>
                      </a:pPr>
                      <a:r>
                        <a:rPr lang="en-US" sz="1100" b="0">
                          <a:solidFill>
                            <a:schemeClr val="dk1"/>
                          </a:solidFill>
                          <a:latin typeface="Arial"/>
                          <a:ea typeface="Arial"/>
                          <a:cs typeface="Arial"/>
                          <a:sym typeface="Arial"/>
                        </a:rPr>
                        <a:t>MedStar</a:t>
                      </a:r>
                      <a:endParaRPr/>
                    </a:p>
                  </a:txBody>
                  <a:tcPr marL="91450" marR="91450" marT="45725" marB="45725" anchor="ctr">
                    <a:solidFill>
                      <a:schemeClr val="lt1"/>
                    </a:solidFill>
                  </a:tcPr>
                </a:tc>
                <a:extLst>
                  <a:ext uri="{0D108BD9-81ED-4DB2-BD59-A6C34878D82A}">
                    <a16:rowId xmlns:a16="http://schemas.microsoft.com/office/drawing/2014/main" val="10000"/>
                  </a:ext>
                </a:extLst>
              </a:tr>
            </a:tbl>
          </a:graphicData>
        </a:graphic>
      </p:graphicFrame>
      <p:sp>
        <p:nvSpPr>
          <p:cNvPr id="162" name="Google Shape;162;p8"/>
          <p:cNvSpPr txBox="1"/>
          <p:nvPr/>
        </p:nvSpPr>
        <p:spPr>
          <a:xfrm>
            <a:off x="632862" y="6134465"/>
            <a:ext cx="6083233" cy="26161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100" i="1">
                <a:solidFill>
                  <a:schemeClr val="dk1"/>
                </a:solidFill>
                <a:latin typeface="Arial"/>
                <a:ea typeface="Arial"/>
                <a:cs typeface="Arial"/>
                <a:sym typeface="Arial"/>
              </a:rPr>
              <a:t>See appendix for comment details. </a:t>
            </a:r>
            <a:endParaRPr/>
          </a:p>
        </p:txBody>
      </p:sp>
      <p:sp>
        <p:nvSpPr>
          <p:cNvPr id="163" name="Google Shape;163;p8"/>
          <p:cNvSpPr txBox="1"/>
          <p:nvPr/>
        </p:nvSpPr>
        <p:spPr>
          <a:xfrm>
            <a:off x="632325" y="1180047"/>
            <a:ext cx="10927200" cy="5229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1067"/>
              </a:spcBef>
              <a:spcAft>
                <a:spcPts val="0"/>
              </a:spcAft>
              <a:buClr>
                <a:srgbClr val="0066CC"/>
              </a:buClr>
              <a:buSzPts val="1700"/>
              <a:buFont typeface="Arial"/>
              <a:buNone/>
            </a:pPr>
            <a:r>
              <a:rPr lang="en-US" sz="1100" b="1" i="0">
                <a:solidFill>
                  <a:srgbClr val="004699"/>
                </a:solidFill>
                <a:latin typeface="Arial"/>
                <a:ea typeface="Arial"/>
                <a:cs typeface="Arial"/>
                <a:sym typeface="Arial"/>
              </a:rPr>
              <a:t>Overall Summary: </a:t>
            </a:r>
            <a:r>
              <a:rPr lang="en-US" sz="1100" b="0" i="0">
                <a:solidFill>
                  <a:srgbClr val="004699"/>
                </a:solidFill>
                <a:latin typeface="Arial"/>
                <a:ea typeface="Arial"/>
                <a:cs typeface="Arial"/>
                <a:sym typeface="Arial"/>
              </a:rPr>
              <a:t>Stakeholders generally acknowledge that excluding low‑volume surgical service lines can improve the reliability of market shift assessments, but several ask whether these exclusions should be treated as true carve‑outs (and thus count toward the 15% cap), urging HSCRC to clarify how CMMI would treat them and to prioritize carve‑out capacity accordingly.</a:t>
            </a:r>
            <a:endParaRPr sz="1100" b="0" i="0">
              <a:solidFill>
                <a:srgbClr val="004699"/>
              </a:solidFill>
              <a:latin typeface="Arial"/>
              <a:ea typeface="Arial"/>
              <a:cs typeface="Arial"/>
              <a:sym typeface="Arial"/>
            </a:endParaRPr>
          </a:p>
        </p:txBody>
      </p:sp>
      <p:sp>
        <p:nvSpPr>
          <p:cNvPr id="164" name="Google Shape;164;p8"/>
          <p:cNvSpPr txBox="1">
            <a:spLocks noGrp="1"/>
          </p:cNvSpPr>
          <p:nvPr>
            <p:ph type="title"/>
          </p:nvPr>
        </p:nvSpPr>
        <p:spPr>
          <a:xfrm>
            <a:off x="972127" y="347853"/>
            <a:ext cx="10927348" cy="522991"/>
          </a:xfrm>
          <a:prstGeom prst="rect">
            <a:avLst/>
          </a:prstGeom>
          <a:noFill/>
          <a:ln>
            <a:noFill/>
          </a:ln>
        </p:spPr>
        <p:txBody>
          <a:bodyPr spcFirstLastPara="1" wrap="square" lIns="68575" tIns="34275" rIns="68575" bIns="34275" anchor="t" anchorCtr="0">
            <a:noAutofit/>
          </a:bodyPr>
          <a:lstStyle/>
          <a:p>
            <a:pPr marL="0" lvl="0" indent="0" algn="l" rtl="0">
              <a:lnSpc>
                <a:spcPct val="100000"/>
              </a:lnSpc>
              <a:spcBef>
                <a:spcPts val="0"/>
              </a:spcBef>
              <a:spcAft>
                <a:spcPts val="0"/>
              </a:spcAft>
              <a:buClr>
                <a:schemeClr val="dk1"/>
              </a:buClr>
              <a:buSzPts val="2100"/>
              <a:buFont typeface="Arial"/>
              <a:buNone/>
            </a:pPr>
            <a:r>
              <a:rPr lang="en-US">
                <a:solidFill>
                  <a:srgbClr val="003889"/>
                </a:solidFill>
              </a:rPr>
              <a:t>Low‑Volume Surgical Service Lines</a:t>
            </a:r>
            <a:endParaRPr>
              <a:solidFill>
                <a:srgbClr val="003889"/>
              </a:solidFill>
            </a:endParaRPr>
          </a:p>
        </p:txBody>
      </p:sp>
      <p:sp>
        <p:nvSpPr>
          <p:cNvPr id="165" name="Google Shape;165;p8"/>
          <p:cNvSpPr txBox="1"/>
          <p:nvPr/>
        </p:nvSpPr>
        <p:spPr>
          <a:xfrm>
            <a:off x="533935" y="1952255"/>
            <a:ext cx="11025600" cy="39405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b="1" dirty="0">
                <a:solidFill>
                  <a:schemeClr val="dk1"/>
                </a:solidFill>
                <a:latin typeface="Arial"/>
                <a:ea typeface="Arial"/>
                <a:cs typeface="Arial"/>
                <a:sym typeface="Arial"/>
              </a:rPr>
              <a:t>Staff Response: Staff acknowledges that excluding low-volume surgeries from the market shift could improve reliability however, staff would like to engage in more comprehensive discussions with industry and CMMI to determine which service lines should be prioritized and whether this should be treated as true carve-outs under AHEAD </a:t>
            </a:r>
            <a:endParaRPr sz="1500" dirty="0"/>
          </a:p>
          <a:p>
            <a:pPr marL="0" marR="0" lvl="0" indent="0" algn="l" rtl="0">
              <a:spcBef>
                <a:spcPts val="0"/>
              </a:spcBef>
              <a:spcAft>
                <a:spcPts val="0"/>
              </a:spcAft>
              <a:buNone/>
            </a:pPr>
            <a:endParaRPr sz="1200" b="1" dirty="0">
              <a:solidFill>
                <a:schemeClr val="dk1"/>
              </a:solidFill>
              <a:latin typeface="Arial"/>
              <a:ea typeface="Arial"/>
              <a:cs typeface="Arial"/>
              <a:sym typeface="Arial"/>
            </a:endParaRPr>
          </a:p>
          <a:p>
            <a:pPr marL="0" marR="0" lvl="0" indent="0" algn="l" rtl="0">
              <a:spcBef>
                <a:spcPts val="0"/>
              </a:spcBef>
              <a:spcAft>
                <a:spcPts val="0"/>
              </a:spcAft>
              <a:buNone/>
            </a:pPr>
            <a:r>
              <a:rPr lang="en-US" sz="1200" b="1" dirty="0">
                <a:solidFill>
                  <a:schemeClr val="dk1"/>
                </a:solidFill>
                <a:latin typeface="Arial"/>
                <a:ea typeface="Arial"/>
                <a:cs typeface="Arial"/>
                <a:sym typeface="Arial"/>
              </a:rPr>
              <a:t>Last year, through various modeling of the market shift by Staff to test for reliability, Staff identified the following surgical service lines as not ideally suited for population-based methodologies due to them being high costs and low volume in nature</a:t>
            </a:r>
            <a:endParaRPr sz="1500" dirty="0"/>
          </a:p>
          <a:p>
            <a:pPr marL="457200" marR="0" lvl="0" indent="-304800" algn="l" rtl="0">
              <a:spcBef>
                <a:spcPts val="0"/>
              </a:spcBef>
              <a:spcAft>
                <a:spcPts val="0"/>
              </a:spcAft>
              <a:buClr>
                <a:schemeClr val="dk1"/>
              </a:buClr>
              <a:buSzPts val="1200"/>
              <a:buFont typeface="Arial"/>
              <a:buChar char="●"/>
            </a:pPr>
            <a:r>
              <a:rPr lang="en-US" sz="1200" b="1" i="0" u="none" strike="noStrike" cap="none" dirty="0">
                <a:solidFill>
                  <a:schemeClr val="dk1"/>
                </a:solidFill>
                <a:latin typeface="Arial"/>
                <a:ea typeface="Arial"/>
                <a:cs typeface="Arial"/>
                <a:sym typeface="Arial"/>
              </a:rPr>
              <a:t>Endocrinology Surgery</a:t>
            </a:r>
            <a:endParaRPr sz="1500" dirty="0"/>
          </a:p>
          <a:p>
            <a:pPr marL="457200" marR="0" lvl="0" indent="-304800" algn="l" rtl="0">
              <a:spcBef>
                <a:spcPts val="0"/>
              </a:spcBef>
              <a:spcAft>
                <a:spcPts val="0"/>
              </a:spcAft>
              <a:buClr>
                <a:schemeClr val="dk1"/>
              </a:buClr>
              <a:buSzPts val="1200"/>
              <a:buFont typeface="Arial"/>
              <a:buChar char="●"/>
            </a:pPr>
            <a:r>
              <a:rPr lang="en-US" sz="1200" b="1" i="0" u="none" strike="noStrike" cap="none" dirty="0">
                <a:solidFill>
                  <a:schemeClr val="dk1"/>
                </a:solidFill>
                <a:latin typeface="Arial"/>
                <a:ea typeface="Arial"/>
                <a:cs typeface="Arial"/>
                <a:sym typeface="Arial"/>
              </a:rPr>
              <a:t>ENT Surgery</a:t>
            </a:r>
            <a:endParaRPr sz="1500" dirty="0"/>
          </a:p>
          <a:p>
            <a:pPr marL="457200" marR="0" lvl="0" indent="-304800" algn="l" rtl="0">
              <a:spcBef>
                <a:spcPts val="0"/>
              </a:spcBef>
              <a:spcAft>
                <a:spcPts val="0"/>
              </a:spcAft>
              <a:buClr>
                <a:schemeClr val="dk1"/>
              </a:buClr>
              <a:buSzPts val="1200"/>
              <a:buFont typeface="Arial"/>
              <a:buChar char="●"/>
            </a:pPr>
            <a:r>
              <a:rPr lang="en-US" sz="1200" b="1" i="0" u="none" strike="noStrike" cap="none" dirty="0">
                <a:solidFill>
                  <a:schemeClr val="dk1"/>
                </a:solidFill>
                <a:latin typeface="Arial"/>
                <a:ea typeface="Arial"/>
                <a:cs typeface="Arial"/>
                <a:sym typeface="Arial"/>
              </a:rPr>
              <a:t>Gynecological Surgery</a:t>
            </a:r>
            <a:endParaRPr sz="1500" dirty="0"/>
          </a:p>
          <a:p>
            <a:pPr marL="457200" marR="0" lvl="0" indent="-304800" algn="l" rtl="0">
              <a:spcBef>
                <a:spcPts val="0"/>
              </a:spcBef>
              <a:spcAft>
                <a:spcPts val="0"/>
              </a:spcAft>
              <a:buClr>
                <a:schemeClr val="dk1"/>
              </a:buClr>
              <a:buSzPts val="1200"/>
              <a:buFont typeface="Arial"/>
              <a:buChar char="●"/>
            </a:pPr>
            <a:r>
              <a:rPr lang="en-US" sz="1200" b="1" i="0" u="none" strike="noStrike" cap="none" dirty="0">
                <a:solidFill>
                  <a:schemeClr val="dk1"/>
                </a:solidFill>
                <a:latin typeface="Arial"/>
                <a:ea typeface="Arial"/>
                <a:cs typeface="Arial"/>
                <a:sym typeface="Arial"/>
              </a:rPr>
              <a:t>Ophthalmologic Surgery</a:t>
            </a:r>
            <a:endParaRPr sz="1500" dirty="0"/>
          </a:p>
          <a:p>
            <a:pPr marL="457200" marR="0" lvl="0" indent="-304800" algn="l" rtl="0">
              <a:spcBef>
                <a:spcPts val="0"/>
              </a:spcBef>
              <a:spcAft>
                <a:spcPts val="0"/>
              </a:spcAft>
              <a:buClr>
                <a:schemeClr val="dk1"/>
              </a:buClr>
              <a:buSzPts val="1200"/>
              <a:buFont typeface="Arial"/>
              <a:buChar char="●"/>
            </a:pPr>
            <a:r>
              <a:rPr lang="en-US" sz="1200" b="1" i="0" u="none" strike="noStrike" cap="none" dirty="0">
                <a:solidFill>
                  <a:schemeClr val="dk1"/>
                </a:solidFill>
                <a:latin typeface="Arial"/>
                <a:ea typeface="Arial"/>
                <a:cs typeface="Arial"/>
                <a:sym typeface="Arial"/>
              </a:rPr>
              <a:t>Thoracic Surgery</a:t>
            </a:r>
            <a:endParaRPr sz="1500" dirty="0"/>
          </a:p>
          <a:p>
            <a:pPr marL="457200" marR="0" lvl="0" indent="-304800" algn="l" rtl="0">
              <a:spcBef>
                <a:spcPts val="0"/>
              </a:spcBef>
              <a:spcAft>
                <a:spcPts val="0"/>
              </a:spcAft>
              <a:buClr>
                <a:schemeClr val="dk1"/>
              </a:buClr>
              <a:buSzPts val="1200"/>
              <a:buFont typeface="Arial"/>
              <a:buChar char="●"/>
            </a:pPr>
            <a:r>
              <a:rPr lang="en-US" sz="1200" b="1" i="0" u="none" strike="noStrike" cap="none" dirty="0">
                <a:solidFill>
                  <a:schemeClr val="dk1"/>
                </a:solidFill>
                <a:latin typeface="Arial"/>
                <a:ea typeface="Arial"/>
                <a:cs typeface="Arial"/>
                <a:sym typeface="Arial"/>
              </a:rPr>
              <a:t>Urological Surgery</a:t>
            </a:r>
            <a:endParaRPr sz="1500" dirty="0"/>
          </a:p>
          <a:p>
            <a:pPr marL="457200" marR="0" lvl="0" indent="-304800" algn="l" rtl="0">
              <a:spcBef>
                <a:spcPts val="0"/>
              </a:spcBef>
              <a:spcAft>
                <a:spcPts val="0"/>
              </a:spcAft>
              <a:buClr>
                <a:schemeClr val="dk1"/>
              </a:buClr>
              <a:buSzPts val="1200"/>
              <a:buFont typeface="Arial"/>
              <a:buChar char="●"/>
            </a:pPr>
            <a:r>
              <a:rPr lang="en-US" sz="1200" b="1" i="0" u="none" strike="noStrike" cap="none" dirty="0">
                <a:solidFill>
                  <a:schemeClr val="dk1"/>
                </a:solidFill>
                <a:latin typeface="Arial"/>
                <a:ea typeface="Arial"/>
                <a:cs typeface="Arial"/>
                <a:sym typeface="Arial"/>
              </a:rPr>
              <a:t>Ventilator Support</a:t>
            </a:r>
            <a:endParaRPr sz="1500" dirty="0"/>
          </a:p>
          <a:p>
            <a:pPr marL="0" marR="0" lvl="0" indent="0" algn="l" rtl="0">
              <a:spcBef>
                <a:spcPts val="0"/>
              </a:spcBef>
              <a:spcAft>
                <a:spcPts val="0"/>
              </a:spcAft>
              <a:buNone/>
            </a:pPr>
            <a:endParaRPr sz="1200" b="1" dirty="0">
              <a:solidFill>
                <a:schemeClr val="dk1"/>
              </a:solidFill>
              <a:latin typeface="Arial"/>
              <a:ea typeface="Arial"/>
              <a:cs typeface="Arial"/>
              <a:sym typeface="Arial"/>
            </a:endParaRPr>
          </a:p>
          <a:p>
            <a:pPr marL="0" marR="0" lvl="0" indent="0" algn="l" rtl="0">
              <a:spcBef>
                <a:spcPts val="0"/>
              </a:spcBef>
              <a:spcAft>
                <a:spcPts val="0"/>
              </a:spcAft>
              <a:buNone/>
            </a:pPr>
            <a:r>
              <a:rPr lang="en-US" sz="1200" b="1" dirty="0">
                <a:solidFill>
                  <a:schemeClr val="dk1"/>
                </a:solidFill>
                <a:latin typeface="Arial"/>
                <a:ea typeface="Arial"/>
                <a:cs typeface="Arial"/>
                <a:sym typeface="Arial"/>
              </a:rPr>
              <a:t>While Staff position is to have these service lines within global budgets, but volume variable adjusted i.e., adjust only when volume change is material, like the Out-of-State Policy </a:t>
            </a:r>
            <a:endParaRPr sz="1500" dirty="0"/>
          </a:p>
          <a:p>
            <a:pPr marL="457200" marR="0" lvl="0" indent="-304800" algn="l" rtl="0">
              <a:spcBef>
                <a:spcPts val="0"/>
              </a:spcBef>
              <a:spcAft>
                <a:spcPts val="0"/>
              </a:spcAft>
              <a:buClr>
                <a:schemeClr val="dk1"/>
              </a:buClr>
              <a:buSzPts val="1200"/>
              <a:buChar char="●"/>
            </a:pPr>
            <a:r>
              <a:rPr lang="en-US" sz="1200" b="1" i="0" u="none" strike="noStrike" cap="none" dirty="0">
                <a:solidFill>
                  <a:schemeClr val="dk1"/>
                </a:solidFill>
                <a:latin typeface="Arial"/>
                <a:ea typeface="Arial"/>
                <a:cs typeface="Arial"/>
                <a:sym typeface="Arial"/>
              </a:rPr>
              <a:t>Staff </a:t>
            </a:r>
            <a:r>
              <a:rPr lang="en-US" sz="1200" b="1" dirty="0">
                <a:solidFill>
                  <a:schemeClr val="dk1"/>
                </a:solidFill>
              </a:rPr>
              <a:t>analysis will:</a:t>
            </a:r>
            <a:endParaRPr sz="1200" b="1" dirty="0">
              <a:solidFill>
                <a:schemeClr val="dk1"/>
              </a:solidFill>
            </a:endParaRPr>
          </a:p>
          <a:p>
            <a:pPr marL="914400" marR="0" lvl="1" indent="-304800" algn="l" rtl="0">
              <a:spcBef>
                <a:spcPts val="0"/>
              </a:spcBef>
              <a:spcAft>
                <a:spcPts val="0"/>
              </a:spcAft>
              <a:buClr>
                <a:schemeClr val="dk1"/>
              </a:buClr>
              <a:buSzPts val="1200"/>
              <a:buChar char="○"/>
            </a:pPr>
            <a:r>
              <a:rPr lang="en-US" sz="1200" b="1" dirty="0">
                <a:solidFill>
                  <a:schemeClr val="dk1"/>
                </a:solidFill>
              </a:rPr>
              <a:t>Evaluate the impact of carving out these service lines on hospital reimbursement and the TCOC savings target </a:t>
            </a:r>
            <a:endParaRPr sz="1200" b="1" dirty="0">
              <a:solidFill>
                <a:schemeClr val="dk1"/>
              </a:solidFill>
            </a:endParaRPr>
          </a:p>
          <a:p>
            <a:pPr marL="914400" marR="0" lvl="1" indent="-304800" algn="l" rtl="0">
              <a:spcBef>
                <a:spcPts val="0"/>
              </a:spcBef>
              <a:spcAft>
                <a:spcPts val="0"/>
              </a:spcAft>
              <a:buClr>
                <a:schemeClr val="dk1"/>
              </a:buClr>
              <a:buSzPts val="1200"/>
              <a:buChar char="○"/>
            </a:pPr>
            <a:r>
              <a:rPr lang="en-US" sz="1200" b="1" dirty="0">
                <a:solidFill>
                  <a:schemeClr val="dk1"/>
                </a:solidFill>
              </a:rPr>
              <a:t>Assess geographic access implications in the state if these service lines are to be carve-out of the Market Shift Policy</a:t>
            </a:r>
            <a:endParaRPr sz="1200" b="1" dirty="0">
              <a:solidFill>
                <a:schemeClr val="dk1"/>
              </a:solidFill>
            </a:endParaRPr>
          </a:p>
          <a:p>
            <a:pPr marL="914400" marR="0" lvl="0" indent="0" algn="l" rtl="0">
              <a:spcBef>
                <a:spcPts val="0"/>
              </a:spcBef>
              <a:spcAft>
                <a:spcPts val="0"/>
              </a:spcAft>
              <a:buNone/>
            </a:pPr>
            <a:endParaRPr sz="1100" b="1" dirty="0">
              <a:solidFill>
                <a:schemeClr val="dk1"/>
              </a:solidFill>
              <a:latin typeface="Arial"/>
              <a:ea typeface="Arial"/>
              <a:cs typeface="Arial"/>
              <a:sym typeface="Arial"/>
            </a:endParaRPr>
          </a:p>
          <a:p>
            <a:pPr marL="0" marR="0" lvl="0" indent="0" algn="l" rtl="0">
              <a:spcBef>
                <a:spcPts val="0"/>
              </a:spcBef>
              <a:spcAft>
                <a:spcPts val="0"/>
              </a:spcAft>
              <a:buNone/>
            </a:pPr>
            <a:endParaRPr sz="1100" dirty="0">
              <a:solidFill>
                <a:schemeClr val="dk1"/>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9"/>
          <p:cNvSpPr txBox="1">
            <a:spLocks noGrp="1"/>
          </p:cNvSpPr>
          <p:nvPr>
            <p:ph type="sldNum" idx="12"/>
          </p:nvPr>
        </p:nvSpPr>
        <p:spPr>
          <a:xfrm>
            <a:off x="11512551" y="6213475"/>
            <a:ext cx="578000" cy="365200"/>
          </a:xfrm>
          <a:prstGeom prst="rect">
            <a:avLst/>
          </a:prstGeom>
          <a:noFill/>
          <a:ln>
            <a:noFill/>
          </a:ln>
        </p:spPr>
        <p:txBody>
          <a:bodyPr spcFirstLastPara="1" wrap="square" lIns="68575" tIns="34275" rIns="68575" bIns="34275" anchor="ctr" anchorCtr="0">
            <a:noAutofit/>
          </a:bodyPr>
          <a:lstStyle/>
          <a:p>
            <a:pPr marL="0" lvl="0" indent="0" algn="l" rtl="0">
              <a:spcBef>
                <a:spcPts val="0"/>
              </a:spcBef>
              <a:spcAft>
                <a:spcPts val="0"/>
              </a:spcAft>
              <a:buClr>
                <a:srgbClr val="464653"/>
              </a:buClr>
              <a:buSzPts val="1200"/>
              <a:buFont typeface="Arial"/>
              <a:buNone/>
            </a:pPr>
            <a:fld id="{00000000-1234-1234-1234-123412341234}" type="slidenum">
              <a:rPr lang="en-US"/>
              <a:t>15</a:t>
            </a:fld>
            <a:endParaRPr/>
          </a:p>
        </p:txBody>
      </p:sp>
      <p:sp>
        <p:nvSpPr>
          <p:cNvPr id="171" name="Google Shape;171;p9"/>
          <p:cNvSpPr txBox="1">
            <a:spLocks noGrp="1"/>
          </p:cNvSpPr>
          <p:nvPr>
            <p:ph type="title"/>
          </p:nvPr>
        </p:nvSpPr>
        <p:spPr>
          <a:xfrm>
            <a:off x="972126" y="347853"/>
            <a:ext cx="11118425" cy="522991"/>
          </a:xfrm>
          <a:prstGeom prst="rect">
            <a:avLst/>
          </a:prstGeom>
          <a:noFill/>
          <a:ln>
            <a:noFill/>
          </a:ln>
        </p:spPr>
        <p:txBody>
          <a:bodyPr spcFirstLastPara="1" wrap="square" lIns="68575" tIns="34275" rIns="68575" bIns="34275" anchor="t" anchorCtr="0">
            <a:noAutofit/>
          </a:bodyPr>
          <a:lstStyle/>
          <a:p>
            <a:pPr marL="0" lvl="0" indent="0" algn="l" rtl="0">
              <a:lnSpc>
                <a:spcPct val="100000"/>
              </a:lnSpc>
              <a:spcBef>
                <a:spcPts val="0"/>
              </a:spcBef>
              <a:spcAft>
                <a:spcPts val="0"/>
              </a:spcAft>
              <a:buClr>
                <a:schemeClr val="dk1"/>
              </a:buClr>
              <a:buSzPts val="2100"/>
              <a:buFont typeface="Arial"/>
              <a:buNone/>
            </a:pPr>
            <a:r>
              <a:rPr lang="en-US">
                <a:solidFill>
                  <a:srgbClr val="003889"/>
                </a:solidFill>
              </a:rPr>
              <a:t>Cross‑Payer Alignment &amp; Use of AHEAD Carve‑Out Flexibility (15%)</a:t>
            </a:r>
            <a:endParaRPr>
              <a:solidFill>
                <a:srgbClr val="003889"/>
              </a:solidFill>
            </a:endParaRPr>
          </a:p>
        </p:txBody>
      </p:sp>
      <p:graphicFrame>
        <p:nvGraphicFramePr>
          <p:cNvPr id="172" name="Google Shape;172;p9"/>
          <p:cNvGraphicFramePr/>
          <p:nvPr/>
        </p:nvGraphicFramePr>
        <p:xfrm>
          <a:off x="611444" y="5626461"/>
          <a:ext cx="9518950" cy="497850"/>
        </p:xfrm>
        <a:graphic>
          <a:graphicData uri="http://schemas.openxmlformats.org/drawingml/2006/table">
            <a:tbl>
              <a:tblPr>
                <a:noFill/>
              </a:tblPr>
              <a:tblGrid>
                <a:gridCol w="2194550">
                  <a:extLst>
                    <a:ext uri="{9D8B030D-6E8A-4147-A177-3AD203B41FA5}">
                      <a16:colId xmlns:a16="http://schemas.microsoft.com/office/drawing/2014/main" val="20000"/>
                    </a:ext>
                  </a:extLst>
                </a:gridCol>
                <a:gridCol w="915550">
                  <a:extLst>
                    <a:ext uri="{9D8B030D-6E8A-4147-A177-3AD203B41FA5}">
                      <a16:colId xmlns:a16="http://schemas.microsoft.com/office/drawing/2014/main" val="20001"/>
                    </a:ext>
                  </a:extLst>
                </a:gridCol>
                <a:gridCol w="915550">
                  <a:extLst>
                    <a:ext uri="{9D8B030D-6E8A-4147-A177-3AD203B41FA5}">
                      <a16:colId xmlns:a16="http://schemas.microsoft.com/office/drawing/2014/main" val="20002"/>
                    </a:ext>
                  </a:extLst>
                </a:gridCol>
                <a:gridCol w="915550">
                  <a:extLst>
                    <a:ext uri="{9D8B030D-6E8A-4147-A177-3AD203B41FA5}">
                      <a16:colId xmlns:a16="http://schemas.microsoft.com/office/drawing/2014/main" val="20003"/>
                    </a:ext>
                  </a:extLst>
                </a:gridCol>
                <a:gridCol w="915550">
                  <a:extLst>
                    <a:ext uri="{9D8B030D-6E8A-4147-A177-3AD203B41FA5}">
                      <a16:colId xmlns:a16="http://schemas.microsoft.com/office/drawing/2014/main" val="20004"/>
                    </a:ext>
                  </a:extLst>
                </a:gridCol>
                <a:gridCol w="915550">
                  <a:extLst>
                    <a:ext uri="{9D8B030D-6E8A-4147-A177-3AD203B41FA5}">
                      <a16:colId xmlns:a16="http://schemas.microsoft.com/office/drawing/2014/main" val="20005"/>
                    </a:ext>
                  </a:extLst>
                </a:gridCol>
                <a:gridCol w="915550">
                  <a:extLst>
                    <a:ext uri="{9D8B030D-6E8A-4147-A177-3AD203B41FA5}">
                      <a16:colId xmlns:a16="http://schemas.microsoft.com/office/drawing/2014/main" val="20006"/>
                    </a:ext>
                  </a:extLst>
                </a:gridCol>
                <a:gridCol w="915550">
                  <a:extLst>
                    <a:ext uri="{9D8B030D-6E8A-4147-A177-3AD203B41FA5}">
                      <a16:colId xmlns:a16="http://schemas.microsoft.com/office/drawing/2014/main" val="20007"/>
                    </a:ext>
                  </a:extLst>
                </a:gridCol>
                <a:gridCol w="915550">
                  <a:extLst>
                    <a:ext uri="{9D8B030D-6E8A-4147-A177-3AD203B41FA5}">
                      <a16:colId xmlns:a16="http://schemas.microsoft.com/office/drawing/2014/main" val="20008"/>
                    </a:ext>
                  </a:extLst>
                </a:gridCol>
              </a:tblGrid>
              <a:tr h="497850">
                <a:tc>
                  <a:txBody>
                    <a:bodyPr/>
                    <a:lstStyle/>
                    <a:p>
                      <a:pPr marL="0" marR="0" lvl="0" indent="0" algn="l" rtl="0">
                        <a:lnSpc>
                          <a:spcPct val="100000"/>
                        </a:lnSpc>
                        <a:spcBef>
                          <a:spcPts val="0"/>
                        </a:spcBef>
                        <a:spcAft>
                          <a:spcPts val="0"/>
                        </a:spcAft>
                        <a:buClr>
                          <a:srgbClr val="000000"/>
                        </a:buClr>
                        <a:buSzPts val="1200"/>
                        <a:buFont typeface="Arial"/>
                        <a:buNone/>
                      </a:pPr>
                      <a:r>
                        <a:rPr lang="en-US" sz="1100" u="none" strike="noStrike" cap="none">
                          <a:latin typeface="Arial"/>
                          <a:ea typeface="Arial"/>
                          <a:cs typeface="Arial"/>
                          <a:sym typeface="Arial"/>
                        </a:rPr>
                        <a:t>Comments were received from:</a:t>
                      </a:r>
                      <a:endParaRPr/>
                    </a:p>
                  </a:txBody>
                  <a:tcPr marL="91450" marR="91450" marT="45725" marB="45725" anchor="ctr">
                    <a:solidFill>
                      <a:schemeClr val="lt1"/>
                    </a:solidFill>
                  </a:tcPr>
                </a:tc>
                <a:tc>
                  <a:txBody>
                    <a:bodyPr/>
                    <a:lstStyle/>
                    <a:p>
                      <a:pPr marL="0" marR="0" lvl="0" indent="0" algn="ctr" rtl="0">
                        <a:spcBef>
                          <a:spcPts val="0"/>
                        </a:spcBef>
                        <a:spcAft>
                          <a:spcPts val="0"/>
                        </a:spcAft>
                        <a:buNone/>
                      </a:pPr>
                      <a:r>
                        <a:rPr lang="en-US" sz="1100" b="0">
                          <a:solidFill>
                            <a:schemeClr val="dk1"/>
                          </a:solidFill>
                          <a:latin typeface="Arial"/>
                          <a:ea typeface="Arial"/>
                          <a:cs typeface="Arial"/>
                          <a:sym typeface="Arial"/>
                        </a:rPr>
                        <a:t>Adventist</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chemeClr val="dk1"/>
                        </a:buClr>
                        <a:buSzPts val="1100"/>
                        <a:buFont typeface="Arial"/>
                        <a:buNone/>
                      </a:pPr>
                      <a:r>
                        <a:rPr lang="en-US" sz="1100" b="0">
                          <a:solidFill>
                            <a:schemeClr val="dk1"/>
                          </a:solidFill>
                          <a:latin typeface="Arial"/>
                          <a:ea typeface="Arial"/>
                          <a:cs typeface="Arial"/>
                          <a:sym typeface="Arial"/>
                        </a:rPr>
                        <a:t>GRMC</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chemeClr val="dk1"/>
                        </a:buClr>
                        <a:buSzPts val="1100"/>
                        <a:buFont typeface="Arial"/>
                        <a:buNone/>
                      </a:pPr>
                      <a:r>
                        <a:rPr lang="en-US" sz="1100" b="0">
                          <a:solidFill>
                            <a:schemeClr val="dk1"/>
                          </a:solidFill>
                          <a:latin typeface="Arial"/>
                          <a:ea typeface="Arial"/>
                          <a:cs typeface="Arial"/>
                          <a:sym typeface="Arial"/>
                        </a:rPr>
                        <a:t>JHHS</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chemeClr val="dk1"/>
                        </a:buClr>
                        <a:buSzPts val="1100"/>
                        <a:buFont typeface="Arial"/>
                        <a:buNone/>
                      </a:pPr>
                      <a:r>
                        <a:rPr lang="en-US" sz="1100" b="0">
                          <a:solidFill>
                            <a:schemeClr val="dk1"/>
                          </a:solidFill>
                          <a:latin typeface="Arial"/>
                          <a:ea typeface="Arial"/>
                          <a:cs typeface="Arial"/>
                          <a:sym typeface="Arial"/>
                        </a:rPr>
                        <a:t>LifeBridge</a:t>
                      </a:r>
                      <a:endParaRPr/>
                    </a:p>
                  </a:txBody>
                  <a:tcPr marL="91450" marR="91450" marT="45725" marB="45725" anchor="ctr">
                    <a:solidFill>
                      <a:schemeClr val="lt1"/>
                    </a:solidFill>
                  </a:tcPr>
                </a:tc>
                <a:tc>
                  <a:txBody>
                    <a:bodyPr/>
                    <a:lstStyle/>
                    <a:p>
                      <a:pPr marL="0" marR="0" lvl="0" indent="0" algn="ctr" rtl="0">
                        <a:spcBef>
                          <a:spcPts val="0"/>
                        </a:spcBef>
                        <a:spcAft>
                          <a:spcPts val="0"/>
                        </a:spcAft>
                        <a:buNone/>
                      </a:pPr>
                      <a:r>
                        <a:rPr lang="en-US" sz="1100" b="0">
                          <a:solidFill>
                            <a:schemeClr val="dk1"/>
                          </a:solidFill>
                          <a:latin typeface="Arial"/>
                          <a:ea typeface="Arial"/>
                          <a:cs typeface="Arial"/>
                          <a:sym typeface="Arial"/>
                        </a:rPr>
                        <a:t>Luminis</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chemeClr val="dk1"/>
                        </a:buClr>
                        <a:buSzPts val="1100"/>
                        <a:buFont typeface="Arial"/>
                        <a:buNone/>
                      </a:pPr>
                      <a:r>
                        <a:rPr lang="en-US" sz="1100" b="0">
                          <a:solidFill>
                            <a:schemeClr val="dk1"/>
                          </a:solidFill>
                          <a:latin typeface="Arial"/>
                          <a:ea typeface="Arial"/>
                          <a:cs typeface="Arial"/>
                          <a:sym typeface="Arial"/>
                        </a:rPr>
                        <a:t>MedStar</a:t>
                      </a:r>
                      <a:endParaRPr/>
                    </a:p>
                  </a:txBody>
                  <a:tcPr marL="91450" marR="91450" marT="45725" marB="45725" anchor="ctr">
                    <a:solidFill>
                      <a:schemeClr val="lt1"/>
                    </a:solidFill>
                  </a:tcPr>
                </a:tc>
                <a:tc>
                  <a:txBody>
                    <a:bodyPr/>
                    <a:lstStyle/>
                    <a:p>
                      <a:pPr marL="0" marR="0" lvl="0" indent="0" algn="ctr" rtl="0">
                        <a:lnSpc>
                          <a:spcPct val="100000"/>
                        </a:lnSpc>
                        <a:spcBef>
                          <a:spcPts val="0"/>
                        </a:spcBef>
                        <a:spcAft>
                          <a:spcPts val="0"/>
                        </a:spcAft>
                        <a:buClr>
                          <a:schemeClr val="dk1"/>
                        </a:buClr>
                        <a:buSzPts val="1100"/>
                        <a:buFont typeface="Arial"/>
                        <a:buNone/>
                      </a:pPr>
                      <a:r>
                        <a:rPr lang="en-US" sz="1100" b="0">
                          <a:solidFill>
                            <a:schemeClr val="dk1"/>
                          </a:solidFill>
                          <a:latin typeface="Arial"/>
                          <a:ea typeface="Arial"/>
                          <a:cs typeface="Arial"/>
                          <a:sym typeface="Arial"/>
                        </a:rPr>
                        <a:t>MHA</a:t>
                      </a:r>
                      <a:endParaRPr/>
                    </a:p>
                  </a:txBody>
                  <a:tcPr marL="91450" marR="91450" marT="45725" marB="45725" anchor="ctr">
                    <a:solidFill>
                      <a:schemeClr val="lt1"/>
                    </a:solidFill>
                  </a:tcPr>
                </a:tc>
                <a:tc>
                  <a:txBody>
                    <a:bodyPr/>
                    <a:lstStyle/>
                    <a:p>
                      <a:pPr marL="0" marR="0" lvl="0" indent="0" algn="ctr" rtl="0">
                        <a:spcBef>
                          <a:spcPts val="0"/>
                        </a:spcBef>
                        <a:spcAft>
                          <a:spcPts val="0"/>
                        </a:spcAft>
                        <a:buNone/>
                      </a:pPr>
                      <a:r>
                        <a:rPr lang="en-US" sz="1100" b="0">
                          <a:solidFill>
                            <a:schemeClr val="dk1"/>
                          </a:solidFill>
                          <a:latin typeface="Arial"/>
                          <a:ea typeface="Arial"/>
                          <a:cs typeface="Arial"/>
                          <a:sym typeface="Arial"/>
                        </a:rPr>
                        <a:t>UMMS</a:t>
                      </a:r>
                      <a:endParaRPr/>
                    </a:p>
                  </a:txBody>
                  <a:tcPr marL="91450" marR="91450" marT="45725" marB="45725" anchor="ctr">
                    <a:solidFill>
                      <a:schemeClr val="lt1"/>
                    </a:solidFill>
                  </a:tcPr>
                </a:tc>
                <a:extLst>
                  <a:ext uri="{0D108BD9-81ED-4DB2-BD59-A6C34878D82A}">
                    <a16:rowId xmlns:a16="http://schemas.microsoft.com/office/drawing/2014/main" val="10000"/>
                  </a:ext>
                </a:extLst>
              </a:tr>
            </a:tbl>
          </a:graphicData>
        </a:graphic>
      </p:graphicFrame>
      <p:sp>
        <p:nvSpPr>
          <p:cNvPr id="173" name="Google Shape;173;p9"/>
          <p:cNvSpPr txBox="1"/>
          <p:nvPr/>
        </p:nvSpPr>
        <p:spPr>
          <a:xfrm>
            <a:off x="611980" y="6124301"/>
            <a:ext cx="6083233" cy="26161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100" i="1">
                <a:solidFill>
                  <a:schemeClr val="dk1"/>
                </a:solidFill>
                <a:latin typeface="Arial"/>
                <a:ea typeface="Arial"/>
                <a:cs typeface="Arial"/>
                <a:sym typeface="Arial"/>
              </a:rPr>
              <a:t>See appendix for comment details. </a:t>
            </a:r>
            <a:endParaRPr/>
          </a:p>
        </p:txBody>
      </p:sp>
      <p:sp>
        <p:nvSpPr>
          <p:cNvPr id="174" name="Google Shape;174;p9"/>
          <p:cNvSpPr txBox="1"/>
          <p:nvPr/>
        </p:nvSpPr>
        <p:spPr>
          <a:xfrm>
            <a:off x="583244" y="1178225"/>
            <a:ext cx="10969200" cy="7722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1067"/>
              </a:spcBef>
              <a:spcAft>
                <a:spcPts val="0"/>
              </a:spcAft>
              <a:buClr>
                <a:srgbClr val="0066CC"/>
              </a:buClr>
              <a:buSzPts val="1700"/>
              <a:buFont typeface="Arial"/>
              <a:buNone/>
            </a:pPr>
            <a:r>
              <a:rPr lang="en-US" sz="1100" b="1" i="0">
                <a:solidFill>
                  <a:srgbClr val="004699"/>
                </a:solidFill>
                <a:latin typeface="Arial"/>
                <a:ea typeface="Arial"/>
                <a:cs typeface="Arial"/>
                <a:sym typeface="Arial"/>
              </a:rPr>
              <a:t>Overall Summary: </a:t>
            </a:r>
            <a:r>
              <a:rPr lang="en-US" sz="1100" b="0" i="0">
                <a:solidFill>
                  <a:srgbClr val="004699"/>
                </a:solidFill>
                <a:latin typeface="Arial"/>
                <a:ea typeface="Arial"/>
                <a:cs typeface="Arial"/>
                <a:sym typeface="Arial"/>
              </a:rPr>
              <a:t>Stakeholders generally support aligning Medicare and non‑Medicare carve‑outs, so hospitals are not subject to different rules across payers and unnecessary administrative burden. They also note that the AHEAD model allows more flexibility to carve out certain services and believe this flexibility should be used to ensure hospitals are appropriately funded for services that are difficult to manage under fixed hospital budgets.</a:t>
            </a:r>
            <a:endParaRPr sz="1100" b="0" i="0">
              <a:solidFill>
                <a:srgbClr val="004699"/>
              </a:solidFill>
              <a:latin typeface="Arial"/>
              <a:ea typeface="Arial"/>
              <a:cs typeface="Arial"/>
              <a:sym typeface="Arial"/>
            </a:endParaRPr>
          </a:p>
        </p:txBody>
      </p:sp>
      <p:sp>
        <p:nvSpPr>
          <p:cNvPr id="175" name="Google Shape;175;p9"/>
          <p:cNvSpPr txBox="1"/>
          <p:nvPr/>
        </p:nvSpPr>
        <p:spPr>
          <a:xfrm>
            <a:off x="555000" y="1950350"/>
            <a:ext cx="11025600" cy="24936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b="1">
                <a:solidFill>
                  <a:schemeClr val="dk1"/>
                </a:solidFill>
                <a:latin typeface="Arial"/>
                <a:ea typeface="Arial"/>
                <a:cs typeface="Arial"/>
                <a:sym typeface="Arial"/>
              </a:rPr>
              <a:t>Staff Response: Staff agree that defining one set of services to be carved out of global budgets regardless of payer will reduce the administrative complexity of an already complicated payment structure and ensure alignment in hospital incentives across payers</a:t>
            </a:r>
            <a:endParaRPr sz="1500"/>
          </a:p>
          <a:p>
            <a:pPr marL="0" marR="0" lvl="0" indent="0" algn="l" rtl="0">
              <a:spcBef>
                <a:spcPts val="0"/>
              </a:spcBef>
              <a:spcAft>
                <a:spcPts val="0"/>
              </a:spcAft>
              <a:buNone/>
            </a:pPr>
            <a:endParaRPr sz="1200" b="1">
              <a:solidFill>
                <a:schemeClr val="dk1"/>
              </a:solidFill>
              <a:latin typeface="Arial"/>
              <a:ea typeface="Arial"/>
              <a:cs typeface="Arial"/>
              <a:sym typeface="Arial"/>
            </a:endParaRPr>
          </a:p>
          <a:p>
            <a:pPr marL="0" marR="0" lvl="0" indent="0" algn="l" rtl="0">
              <a:spcBef>
                <a:spcPts val="0"/>
              </a:spcBef>
              <a:spcAft>
                <a:spcPts val="0"/>
              </a:spcAft>
              <a:buNone/>
            </a:pPr>
            <a:r>
              <a:rPr lang="en-US" sz="1200" b="1">
                <a:solidFill>
                  <a:schemeClr val="dk1"/>
                </a:solidFill>
                <a:latin typeface="Arial"/>
                <a:ea typeface="Arial"/>
                <a:cs typeface="Arial"/>
                <a:sym typeface="Arial"/>
              </a:rPr>
              <a:t>Staff are still engaging in discussions with stakeholders and CMMI to;</a:t>
            </a:r>
            <a:endParaRPr sz="1500"/>
          </a:p>
          <a:p>
            <a:pPr marL="457200" marR="0" lvl="0" indent="-304800" algn="l" rtl="0">
              <a:spcBef>
                <a:spcPts val="0"/>
              </a:spcBef>
              <a:spcAft>
                <a:spcPts val="0"/>
              </a:spcAft>
              <a:buClr>
                <a:schemeClr val="dk1"/>
              </a:buClr>
              <a:buSzPts val="1200"/>
              <a:buFont typeface="Arial"/>
              <a:buChar char="●"/>
            </a:pPr>
            <a:r>
              <a:rPr lang="en-US" sz="1200" b="1" i="0" u="none" strike="noStrike" cap="none">
                <a:solidFill>
                  <a:schemeClr val="dk1"/>
                </a:solidFill>
                <a:latin typeface="Arial"/>
                <a:ea typeface="Arial"/>
                <a:cs typeface="Arial"/>
                <a:sym typeface="Arial"/>
              </a:rPr>
              <a:t>Understand their position,</a:t>
            </a:r>
            <a:endParaRPr sz="1500"/>
          </a:p>
          <a:p>
            <a:pPr marL="457200" marR="0" lvl="0" indent="-304800" algn="l" rtl="0">
              <a:spcBef>
                <a:spcPts val="0"/>
              </a:spcBef>
              <a:spcAft>
                <a:spcPts val="0"/>
              </a:spcAft>
              <a:buClr>
                <a:schemeClr val="dk1"/>
              </a:buClr>
              <a:buSzPts val="1200"/>
              <a:buFont typeface="Arial"/>
              <a:buChar char="●"/>
            </a:pPr>
            <a:r>
              <a:rPr lang="en-US" sz="1200" b="1" i="0" u="none" strike="noStrike" cap="none">
                <a:solidFill>
                  <a:schemeClr val="dk1"/>
                </a:solidFill>
                <a:latin typeface="Arial"/>
                <a:ea typeface="Arial"/>
                <a:cs typeface="Arial"/>
                <a:sym typeface="Arial"/>
              </a:rPr>
              <a:t>Influence any final CMMI decisions,</a:t>
            </a:r>
            <a:endParaRPr sz="1500"/>
          </a:p>
          <a:p>
            <a:pPr marL="457200" marR="0" lvl="0" indent="-304800" algn="l" rtl="0">
              <a:spcBef>
                <a:spcPts val="0"/>
              </a:spcBef>
              <a:spcAft>
                <a:spcPts val="0"/>
              </a:spcAft>
              <a:buClr>
                <a:schemeClr val="dk1"/>
              </a:buClr>
              <a:buSzPts val="1200"/>
              <a:buFont typeface="Arial"/>
              <a:buChar char="●"/>
            </a:pPr>
            <a:r>
              <a:rPr lang="en-US" sz="1200" b="1" i="0" u="none" strike="noStrike" cap="none">
                <a:solidFill>
                  <a:schemeClr val="dk1"/>
                </a:solidFill>
                <a:latin typeface="Arial"/>
                <a:ea typeface="Arial"/>
                <a:cs typeface="Arial"/>
                <a:sym typeface="Arial"/>
              </a:rPr>
              <a:t>Better position to align services carved out from Medicare HGBs with those carved out for non-Medicare HGBs, to the greatest extent possible</a:t>
            </a:r>
            <a:endParaRPr sz="1500"/>
          </a:p>
          <a:p>
            <a:pPr marL="171450" marR="0" lvl="0" indent="-101600" algn="l" rtl="0">
              <a:spcBef>
                <a:spcPts val="0"/>
              </a:spcBef>
              <a:spcAft>
                <a:spcPts val="0"/>
              </a:spcAft>
              <a:buClr>
                <a:schemeClr val="dk1"/>
              </a:buClr>
              <a:buSzPts val="1100"/>
              <a:buFont typeface="Arial"/>
              <a:buNone/>
            </a:pPr>
            <a:endParaRPr sz="1200" b="1">
              <a:solidFill>
                <a:schemeClr val="dk1"/>
              </a:solidFill>
              <a:latin typeface="Arial"/>
              <a:ea typeface="Arial"/>
              <a:cs typeface="Arial"/>
              <a:sym typeface="Arial"/>
            </a:endParaRPr>
          </a:p>
          <a:p>
            <a:pPr marL="0" marR="0" lvl="0" indent="0" algn="l" rtl="0">
              <a:spcBef>
                <a:spcPts val="0"/>
              </a:spcBef>
              <a:spcAft>
                <a:spcPts val="0"/>
              </a:spcAft>
              <a:buNone/>
            </a:pPr>
            <a:r>
              <a:rPr lang="en-US" sz="1200" b="1">
                <a:solidFill>
                  <a:schemeClr val="dk1"/>
                </a:solidFill>
                <a:latin typeface="Arial"/>
                <a:ea typeface="Arial"/>
                <a:cs typeface="Arial"/>
                <a:sym typeface="Arial"/>
              </a:rPr>
              <a:t>While the AHEAD Model calls for a 15 percent carve-out which allows more flexibility to carve out more highly specialized variable services, staff believe that a portion of the 15 percent should be reserved to accommodate</a:t>
            </a:r>
            <a:r>
              <a:rPr lang="en-US" sz="1200" b="1">
                <a:solidFill>
                  <a:schemeClr val="dk1"/>
                </a:solidFill>
              </a:rPr>
              <a:t> for;</a:t>
            </a:r>
            <a:r>
              <a:rPr lang="en-US" sz="1200" b="1">
                <a:solidFill>
                  <a:schemeClr val="dk1"/>
                </a:solidFill>
                <a:latin typeface="Arial"/>
                <a:ea typeface="Arial"/>
                <a:cs typeface="Arial"/>
                <a:sym typeface="Arial"/>
              </a:rPr>
              <a:t> </a:t>
            </a:r>
            <a:endParaRPr sz="1200" b="1">
              <a:solidFill>
                <a:schemeClr val="dk1"/>
              </a:solidFill>
              <a:latin typeface="Arial"/>
              <a:ea typeface="Arial"/>
              <a:cs typeface="Arial"/>
              <a:sym typeface="Arial"/>
            </a:endParaRPr>
          </a:p>
          <a:p>
            <a:pPr marL="457200" marR="0" lvl="0" indent="-304800" algn="l" rtl="0">
              <a:spcBef>
                <a:spcPts val="0"/>
              </a:spcBef>
              <a:spcAft>
                <a:spcPts val="0"/>
              </a:spcAft>
              <a:buClr>
                <a:schemeClr val="dk1"/>
              </a:buClr>
              <a:buSzPts val="1200"/>
              <a:buFont typeface="Arial"/>
              <a:buChar char="●"/>
            </a:pPr>
            <a:r>
              <a:rPr lang="en-US" sz="1200" b="1">
                <a:solidFill>
                  <a:schemeClr val="dk1"/>
                </a:solidFill>
              </a:rPr>
              <a:t>F</a:t>
            </a:r>
            <a:r>
              <a:rPr lang="en-US" sz="1200" b="1">
                <a:solidFill>
                  <a:schemeClr val="dk1"/>
                </a:solidFill>
                <a:latin typeface="Arial"/>
                <a:ea typeface="Arial"/>
                <a:cs typeface="Arial"/>
                <a:sym typeface="Arial"/>
              </a:rPr>
              <a:t>uture refinements </a:t>
            </a:r>
            <a:endParaRPr sz="1200" b="1">
              <a:solidFill>
                <a:schemeClr val="dk1"/>
              </a:solidFill>
              <a:latin typeface="Arial"/>
              <a:ea typeface="Arial"/>
              <a:cs typeface="Arial"/>
              <a:sym typeface="Arial"/>
            </a:endParaRPr>
          </a:p>
          <a:p>
            <a:pPr marL="457200" marR="0" lvl="0" indent="-304800" algn="l" rtl="0">
              <a:spcBef>
                <a:spcPts val="0"/>
              </a:spcBef>
              <a:spcAft>
                <a:spcPts val="0"/>
              </a:spcAft>
              <a:buClr>
                <a:schemeClr val="dk1"/>
              </a:buClr>
              <a:buSzPts val="1200"/>
              <a:buFont typeface="Arial"/>
              <a:buChar char="●"/>
            </a:pPr>
            <a:r>
              <a:rPr lang="en-US" sz="1200" b="1">
                <a:solidFill>
                  <a:schemeClr val="dk1"/>
                </a:solidFill>
              </a:rPr>
              <a:t>Future a</a:t>
            </a:r>
            <a:r>
              <a:rPr lang="en-US" sz="1200" b="1">
                <a:solidFill>
                  <a:schemeClr val="dk1"/>
                </a:solidFill>
                <a:latin typeface="Arial"/>
                <a:ea typeface="Arial"/>
                <a:cs typeface="Arial"/>
                <a:sym typeface="Arial"/>
              </a:rPr>
              <a:t>dditions of other new and emerging therapies or procedures</a:t>
            </a:r>
            <a:endParaRPr sz="1200" b="1">
              <a:solidFill>
                <a:schemeClr val="dk1"/>
              </a:solidFill>
              <a:latin typeface="Arial"/>
              <a:ea typeface="Arial"/>
              <a:cs typeface="Arial"/>
              <a:sym typeface="Aria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5"/>
                </a:ext>
              </a:extLst>
            </a:endParaRPr>
          </a:p>
          <a:p>
            <a:pPr marL="457200" marR="0" lvl="0" indent="-304800" algn="l" rtl="0">
              <a:spcBef>
                <a:spcPts val="0"/>
              </a:spcBef>
              <a:spcAft>
                <a:spcPts val="0"/>
              </a:spcAft>
              <a:buClr>
                <a:schemeClr val="dk1"/>
              </a:buClr>
              <a:buSzPts val="1200"/>
              <a:buChar char="●"/>
            </a:pPr>
            <a:r>
              <a:rPr lang="en-US" sz="1200" b="1">
                <a:solidFill>
                  <a:schemeClr val="dk1"/>
                </a:solidFil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6"/>
                  </a:ext>
                </a:extLst>
              </a:rPr>
              <a:t>Anticipated higher growth in carved out services</a:t>
            </a:r>
            <a:endParaRPr sz="1200" b="1">
              <a:solidFill>
                <a:schemeClr val="dk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Google Shape;181;g3cc2c40d24c_0_20"/>
          <p:cNvSpPr txBox="1">
            <a:spLocks noGrp="1"/>
          </p:cNvSpPr>
          <p:nvPr>
            <p:ph type="body" idx="1"/>
          </p:nvPr>
        </p:nvSpPr>
        <p:spPr>
          <a:xfrm>
            <a:off x="517050" y="1206500"/>
            <a:ext cx="10863900" cy="3798000"/>
          </a:xfrm>
          <a:prstGeom prst="rect">
            <a:avLst/>
          </a:prstGeom>
        </p:spPr>
        <p:txBody>
          <a:bodyPr spcFirstLastPara="1" wrap="square" lIns="68575" tIns="34275" rIns="68575" bIns="34275" anchor="t" anchorCtr="0">
            <a:normAutofit/>
          </a:bodyPr>
          <a:lstStyle/>
          <a:p>
            <a:pPr marL="457200" lvl="0" indent="-311150" algn="l" rtl="0">
              <a:spcBef>
                <a:spcPts val="1067"/>
              </a:spcBef>
              <a:spcAft>
                <a:spcPts val="0"/>
              </a:spcAft>
              <a:buSzPts val="1300"/>
              <a:buChar char="●"/>
            </a:pPr>
            <a:r>
              <a:rPr lang="en-US" sz="1300" b="1"/>
              <a:t>Staff will work on analyses outlined in this presentation and send out to the field prior to the April Volume Workgroup Meeting</a:t>
            </a:r>
            <a:endParaRPr sz="1300" b="1"/>
          </a:p>
          <a:p>
            <a:pPr marL="457200" lvl="0" indent="-311150" algn="l" rtl="0">
              <a:spcBef>
                <a:spcPts val="1067"/>
              </a:spcBef>
              <a:spcAft>
                <a:spcPts val="0"/>
              </a:spcAft>
              <a:buSzPts val="1300"/>
              <a:buChar char="●"/>
            </a:pPr>
            <a:r>
              <a:rPr lang="en-US" sz="1300" b="1"/>
              <a:t>The next Volume Workgroup discussion will occur in April, discussing Staff initial findings and models</a:t>
            </a:r>
            <a:endParaRPr sz="1300" b="1"/>
          </a:p>
          <a:p>
            <a:pPr marL="914400" lvl="1" indent="-311150" algn="l" rtl="0">
              <a:spcBef>
                <a:spcPts val="533"/>
              </a:spcBef>
              <a:spcAft>
                <a:spcPts val="0"/>
              </a:spcAft>
              <a:buSzPts val="1300"/>
              <a:buChar char="○"/>
            </a:pPr>
            <a:r>
              <a:rPr lang="en-US" sz="1300" b="1"/>
              <a:t>Please be on the lookout for meeting invites which will be sent out next week</a:t>
            </a:r>
            <a:endParaRPr sz="1300" b="1"/>
          </a:p>
          <a:p>
            <a:pPr marL="457200" lvl="0" indent="-311150" algn="l" rtl="0">
              <a:spcBef>
                <a:spcPts val="1067"/>
              </a:spcBef>
              <a:spcAft>
                <a:spcPts val="0"/>
              </a:spcAft>
              <a:buSzPts val="1300"/>
              <a:buChar char="●"/>
            </a:pPr>
            <a:r>
              <a:rPr lang="en-US" sz="1300" b="1"/>
              <a:t>Staff will continue discussions with CMMI on the State's Carve-out approach</a:t>
            </a:r>
            <a:endParaRPr sz="1300" b="1"/>
          </a:p>
          <a:p>
            <a:pPr marL="457200" lvl="0" indent="0" algn="l" rtl="0">
              <a:spcBef>
                <a:spcPts val="1067"/>
              </a:spcBef>
              <a:spcAft>
                <a:spcPts val="0"/>
              </a:spcAft>
              <a:buNone/>
            </a:pPr>
            <a:endParaRPr sz="1100"/>
          </a:p>
        </p:txBody>
      </p:sp>
      <p:sp>
        <p:nvSpPr>
          <p:cNvPr id="182" name="Google Shape;182;g3cc2c40d24c_0_20"/>
          <p:cNvSpPr txBox="1">
            <a:spLocks noGrp="1"/>
          </p:cNvSpPr>
          <p:nvPr>
            <p:ph type="title"/>
          </p:nvPr>
        </p:nvSpPr>
        <p:spPr>
          <a:xfrm>
            <a:off x="953975" y="356926"/>
            <a:ext cx="10515600" cy="568500"/>
          </a:xfrm>
          <a:prstGeom prst="rect">
            <a:avLst/>
          </a:prstGeom>
        </p:spPr>
        <p:txBody>
          <a:bodyPr spcFirstLastPara="1" wrap="square" lIns="68575" tIns="34275" rIns="68575" bIns="34275" anchor="t" anchorCtr="0">
            <a:noAutofit/>
          </a:bodyPr>
          <a:lstStyle/>
          <a:p>
            <a:pPr marL="0" lvl="0" indent="0" algn="l" rtl="0">
              <a:spcBef>
                <a:spcPts val="0"/>
              </a:spcBef>
              <a:spcAft>
                <a:spcPts val="0"/>
              </a:spcAft>
              <a:buNone/>
            </a:pPr>
            <a:r>
              <a:rPr lang="en-US">
                <a:solidFill>
                  <a:srgbClr val="003889"/>
                </a:solidFill>
              </a:rPr>
              <a:t>Next Steps </a:t>
            </a:r>
            <a:endParaRPr>
              <a:solidFill>
                <a:srgbClr val="003889"/>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8">
          <a:extLst>
            <a:ext uri="{FF2B5EF4-FFF2-40B4-BE49-F238E27FC236}">
              <a16:creationId xmlns:a16="http://schemas.microsoft.com/office/drawing/2014/main" id="{61B4CDAD-5F36-68C3-F7E0-52FC4666FFD0}"/>
            </a:ext>
          </a:extLst>
        </p:cNvPr>
        <p:cNvGrpSpPr/>
        <p:nvPr/>
      </p:nvGrpSpPr>
      <p:grpSpPr>
        <a:xfrm>
          <a:off x="0" y="0"/>
          <a:ext cx="0" cy="0"/>
          <a:chOff x="0" y="0"/>
          <a:chExt cx="0" cy="0"/>
        </a:xfrm>
      </p:grpSpPr>
      <p:pic>
        <p:nvPicPr>
          <p:cNvPr id="13" name="Picture 12">
            <a:extLst>
              <a:ext uri="{FF2B5EF4-FFF2-40B4-BE49-F238E27FC236}">
                <a16:creationId xmlns:a16="http://schemas.microsoft.com/office/drawing/2014/main" id="{39F1C0FD-19AA-29D0-63AF-3584EF7F12D8}"/>
              </a:ext>
            </a:extLst>
          </p:cNvPr>
          <p:cNvPicPr>
            <a:picLocks noChangeAspect="1"/>
          </p:cNvPicPr>
          <p:nvPr/>
        </p:nvPicPr>
        <p:blipFill>
          <a:blip r:embed="rId3"/>
          <a:stretch>
            <a:fillRect/>
          </a:stretch>
        </p:blipFill>
        <p:spPr>
          <a:xfrm>
            <a:off x="1360360" y="228322"/>
            <a:ext cx="7609229" cy="6401355"/>
          </a:xfrm>
          <a:prstGeom prst="rect">
            <a:avLst/>
          </a:prstGeom>
        </p:spPr>
      </p:pic>
    </p:spTree>
    <p:extLst>
      <p:ext uri="{BB962C8B-B14F-4D97-AF65-F5344CB8AC3E}">
        <p14:creationId xmlns:p14="http://schemas.microsoft.com/office/powerpoint/2010/main" val="41178786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F6A051E0-F766-8601-BE74-C086B97F70C0}"/>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3</a:t>
            </a:fld>
            <a:endParaRPr lang="en-US"/>
          </a:p>
        </p:txBody>
      </p:sp>
      <p:sp>
        <p:nvSpPr>
          <p:cNvPr id="4" name="Title 3">
            <a:extLst>
              <a:ext uri="{FF2B5EF4-FFF2-40B4-BE49-F238E27FC236}">
                <a16:creationId xmlns:a16="http://schemas.microsoft.com/office/drawing/2014/main" id="{DC31175A-8D89-F4ED-B698-6A842EAD78D6}"/>
              </a:ext>
            </a:extLst>
          </p:cNvPr>
          <p:cNvSpPr>
            <a:spLocks noGrp="1"/>
          </p:cNvSpPr>
          <p:nvPr>
            <p:ph type="title"/>
          </p:nvPr>
        </p:nvSpPr>
        <p:spPr/>
        <p:txBody>
          <a:bodyPr/>
          <a:lstStyle/>
          <a:p>
            <a:r>
              <a:rPr lang="en-US" dirty="0"/>
              <a:t>Key AHEAD Model Changes: Medicare FFS TCOC Target</a:t>
            </a:r>
          </a:p>
        </p:txBody>
      </p:sp>
      <p:graphicFrame>
        <p:nvGraphicFramePr>
          <p:cNvPr id="5" name="Google Shape;382;g30f779d3fbc_0_27">
            <a:extLst>
              <a:ext uri="{FF2B5EF4-FFF2-40B4-BE49-F238E27FC236}">
                <a16:creationId xmlns:a16="http://schemas.microsoft.com/office/drawing/2014/main" id="{63EA888E-E927-F229-5925-5618AF118141}"/>
              </a:ext>
            </a:extLst>
          </p:cNvPr>
          <p:cNvGraphicFramePr/>
          <p:nvPr>
            <p:extLst>
              <p:ext uri="{D42A27DB-BD31-4B8C-83A1-F6EECF244321}">
                <p14:modId xmlns:p14="http://schemas.microsoft.com/office/powerpoint/2010/main" val="2698425674"/>
              </p:ext>
            </p:extLst>
          </p:nvPr>
        </p:nvGraphicFramePr>
        <p:xfrm>
          <a:off x="1153933" y="1204318"/>
          <a:ext cx="10358617" cy="3596660"/>
        </p:xfrm>
        <a:graphic>
          <a:graphicData uri="http://schemas.openxmlformats.org/drawingml/2006/table">
            <a:tbl>
              <a:tblPr firstRow="1" bandRow="1">
                <a:tableStyleId>{5C22544A-7EE6-4342-B048-85BDC9FD1C3A}</a:tableStyleId>
              </a:tblPr>
              <a:tblGrid>
                <a:gridCol w="6245247">
                  <a:extLst>
                    <a:ext uri="{9D8B030D-6E8A-4147-A177-3AD203B41FA5}">
                      <a16:colId xmlns:a16="http://schemas.microsoft.com/office/drawing/2014/main" val="670279801"/>
                    </a:ext>
                  </a:extLst>
                </a:gridCol>
                <a:gridCol w="2823429">
                  <a:extLst>
                    <a:ext uri="{9D8B030D-6E8A-4147-A177-3AD203B41FA5}">
                      <a16:colId xmlns:a16="http://schemas.microsoft.com/office/drawing/2014/main" val="20000"/>
                    </a:ext>
                  </a:extLst>
                </a:gridCol>
                <a:gridCol w="1289941">
                  <a:extLst>
                    <a:ext uri="{9D8B030D-6E8A-4147-A177-3AD203B41FA5}">
                      <a16:colId xmlns:a16="http://schemas.microsoft.com/office/drawing/2014/main" val="20001"/>
                    </a:ext>
                  </a:extLst>
                </a:gridCol>
              </a:tblGrid>
              <a:tr h="537773">
                <a:tc>
                  <a:txBody>
                    <a:bodyPr/>
                    <a:lstStyle/>
                    <a:p>
                      <a:pPr marL="0" marR="0" lvl="0" indent="0" algn="l" rtl="0">
                        <a:lnSpc>
                          <a:spcPct val="100000"/>
                        </a:lnSpc>
                        <a:spcBef>
                          <a:spcPts val="0"/>
                        </a:spcBef>
                        <a:spcAft>
                          <a:spcPts val="0"/>
                        </a:spcAft>
                        <a:buClr>
                          <a:srgbClr val="000000"/>
                        </a:buClr>
                        <a:buFont typeface="Arial"/>
                        <a:buNone/>
                      </a:pPr>
                      <a:r>
                        <a:rPr lang="en-US" sz="1600" b="1" i="0" u="none" strike="noStrike" cap="none" dirty="0">
                          <a:solidFill>
                            <a:schemeClr val="lt1"/>
                          </a:solidFill>
                          <a:latin typeface="+mn-lt"/>
                          <a:ea typeface="+mn-ea"/>
                          <a:cs typeface="+mn-cs"/>
                          <a:sym typeface="Arial"/>
                        </a:rPr>
                        <a:t>Amended and Restated State Agreement (2025)</a:t>
                      </a:r>
                      <a:endParaRPr sz="1600" b="1" i="0" u="none" strike="noStrike" cap="none" dirty="0">
                        <a:solidFill>
                          <a:schemeClr val="lt1"/>
                        </a:solidFill>
                        <a:latin typeface="+mn-lt"/>
                        <a:ea typeface="+mn-ea"/>
                        <a:cs typeface="+mn-cs"/>
                        <a:sym typeface="Arial"/>
                      </a:endParaRPr>
                    </a:p>
                  </a:txBody>
                  <a:tcPr marL="91450" marR="91450" marT="45725" marB="45725"/>
                </a:tc>
                <a:tc>
                  <a:txBody>
                    <a:bodyPr/>
                    <a:lstStyle/>
                    <a:p>
                      <a:pPr marL="0" marR="0" lvl="0" indent="0" algn="l" rtl="0">
                        <a:lnSpc>
                          <a:spcPct val="100000"/>
                        </a:lnSpc>
                        <a:spcBef>
                          <a:spcPts val="0"/>
                        </a:spcBef>
                        <a:spcAft>
                          <a:spcPts val="0"/>
                        </a:spcAft>
                        <a:buNone/>
                      </a:pPr>
                      <a:r>
                        <a:rPr lang="en-US" sz="1600" u="none" strike="noStrike" cap="none" dirty="0"/>
                        <a:t>AHEAD State Agreement (2024)</a:t>
                      </a:r>
                      <a:endParaRPr sz="1600" dirty="0">
                        <a:latin typeface="Calibri" panose="020F0502020204030204" pitchFamily="34" charset="0"/>
                        <a:ea typeface="Calibri" panose="020F0502020204030204" pitchFamily="34" charset="0"/>
                        <a:cs typeface="Calibri" panose="020F0502020204030204" pitchFamily="34" charset="0"/>
                      </a:endParaRPr>
                    </a:p>
                  </a:txBody>
                  <a:tcPr marL="91450" marR="91450" marT="45725" marB="45725"/>
                </a:tc>
                <a:tc>
                  <a:txBody>
                    <a:bodyPr/>
                    <a:lstStyle/>
                    <a:p>
                      <a:pPr marL="0" marR="0" lvl="0" indent="0" algn="l" rtl="0">
                        <a:lnSpc>
                          <a:spcPct val="100000"/>
                        </a:lnSpc>
                        <a:spcBef>
                          <a:spcPts val="0"/>
                        </a:spcBef>
                        <a:spcAft>
                          <a:spcPts val="0"/>
                        </a:spcAft>
                        <a:buNone/>
                      </a:pPr>
                      <a:r>
                        <a:rPr lang="en-US" sz="1600" u="none" strike="noStrike" cap="none" dirty="0"/>
                        <a:t>​TCOC Model</a:t>
                      </a:r>
                      <a:endParaRPr sz="1600" dirty="0">
                        <a:latin typeface="Calibri" panose="020F0502020204030204" pitchFamily="34" charset="0"/>
                        <a:ea typeface="Calibri" panose="020F0502020204030204" pitchFamily="34" charset="0"/>
                        <a:cs typeface="Calibri" panose="020F0502020204030204" pitchFamily="34" charset="0"/>
                      </a:endParaRPr>
                    </a:p>
                  </a:txBody>
                  <a:tcPr marL="91450" marR="91450" marT="45725" marB="45725"/>
                </a:tc>
                <a:extLst>
                  <a:ext uri="{0D108BD9-81ED-4DB2-BD59-A6C34878D82A}">
                    <a16:rowId xmlns:a16="http://schemas.microsoft.com/office/drawing/2014/main" val="10000"/>
                  </a:ext>
                </a:extLst>
              </a:tr>
              <a:tr h="2342579">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600" u="none" strike="noStrike" cap="none" dirty="0"/>
                        <a:t>Incremental reduction versus national trend in Medicare FFS spending each year, additions each year:</a:t>
                      </a:r>
                    </a:p>
                    <a:p>
                      <a:pPr marL="342900" marR="0" lvl="0" indent="-34290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lang="en-US" sz="1600" u="none" strike="noStrike" cap="none" dirty="0"/>
                        <a:t>P</a:t>
                      </a:r>
                      <a:r>
                        <a:rPr lang="pl-PL" sz="1600" u="none" strike="noStrike" cap="none" dirty="0"/>
                        <a:t>Y1</a:t>
                      </a:r>
                      <a:r>
                        <a:rPr lang="en-US" sz="1600" u="none" strike="noStrike" cap="none" dirty="0"/>
                        <a:t>: </a:t>
                      </a:r>
                      <a:r>
                        <a:rPr lang="pl-PL" sz="1600" b="1" u="none" strike="noStrike" cap="none" dirty="0"/>
                        <a:t>0.13% </a:t>
                      </a:r>
                      <a:endParaRPr lang="en-US" sz="1600" b="1" u="none" strike="noStrike" cap="none" dirty="0"/>
                    </a:p>
                    <a:p>
                      <a:pPr marL="342900" marR="0" lvl="0" indent="-34290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lang="pl-PL" sz="1600" u="none" strike="noStrike" cap="none" dirty="0"/>
                        <a:t>PY2</a:t>
                      </a:r>
                      <a:r>
                        <a:rPr lang="en-US" sz="1600" u="none" strike="noStrike" cap="none" dirty="0"/>
                        <a:t>: </a:t>
                      </a:r>
                      <a:r>
                        <a:rPr lang="pl-PL" sz="1600" b="1" u="none" strike="noStrike" cap="none" dirty="0"/>
                        <a:t>0.21%</a:t>
                      </a:r>
                      <a:endParaRPr lang="en-US" sz="1600" b="1" u="none" strike="noStrike" cap="none" dirty="0"/>
                    </a:p>
                    <a:p>
                      <a:pPr marL="342900" marR="0" lvl="0" indent="-34290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lang="pl-PL" sz="1600" u="none" strike="noStrike" cap="none" dirty="0"/>
                        <a:t>PY3</a:t>
                      </a:r>
                      <a:r>
                        <a:rPr lang="en-US" sz="1600" u="none" strike="noStrike" cap="none" dirty="0"/>
                        <a:t>: </a:t>
                      </a:r>
                      <a:r>
                        <a:rPr lang="pl-PL" sz="1600" b="1" u="none" strike="noStrike" cap="none" dirty="0"/>
                        <a:t>0.30%</a:t>
                      </a:r>
                      <a:endParaRPr lang="en-US" sz="1600" b="1" u="none" strike="noStrike" cap="none" dirty="0"/>
                    </a:p>
                    <a:p>
                      <a:pPr marL="342900" marR="0" lvl="0" indent="-34290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lang="pl-PL" sz="1600" u="none" strike="noStrike" cap="none" dirty="0"/>
                        <a:t>PY4</a:t>
                      </a:r>
                      <a:r>
                        <a:rPr lang="en-US" sz="1600" u="none" strike="noStrike" cap="none" dirty="0"/>
                        <a:t>: </a:t>
                      </a:r>
                      <a:r>
                        <a:rPr lang="pl-PL" sz="1600" b="1" u="none" strike="noStrike" cap="none" dirty="0"/>
                        <a:t>0.38%</a:t>
                      </a:r>
                      <a:endParaRPr lang="en-US" sz="1600" b="1" u="none" strike="noStrike" cap="none" dirty="0"/>
                    </a:p>
                    <a:p>
                      <a:pPr marL="342900" marR="0" lvl="0" indent="-34290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lang="pl-PL" sz="1600" u="none" strike="noStrike" cap="none" dirty="0"/>
                        <a:t>PY5</a:t>
                      </a:r>
                      <a:r>
                        <a:rPr lang="en-US" sz="1600" u="none" strike="noStrike" cap="none" dirty="0"/>
                        <a:t>: </a:t>
                      </a:r>
                      <a:r>
                        <a:rPr lang="pl-PL" sz="1600" b="1" u="none" strike="noStrike" cap="none" dirty="0"/>
                        <a:t>0.46%</a:t>
                      </a:r>
                      <a:endParaRPr lang="en-US" sz="1600" b="1" u="none" strike="noStrike" cap="none" dirty="0"/>
                    </a:p>
                    <a:p>
                      <a:pPr marL="342900" marR="0" lvl="0" indent="-34290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lang="pl-PL" sz="1600" u="none" strike="noStrike" cap="none" dirty="0"/>
                        <a:t>PY6</a:t>
                      </a:r>
                      <a:r>
                        <a:rPr lang="en-US" sz="1600" u="none" strike="noStrike" cap="none" dirty="0"/>
                        <a:t>: </a:t>
                      </a:r>
                      <a:r>
                        <a:rPr lang="pl-PL" sz="1600" b="1" u="none" strike="noStrike" cap="none" dirty="0"/>
                        <a:t>0.55%</a:t>
                      </a:r>
                      <a:endParaRPr lang="en-US" sz="1600" b="1" u="none" strike="noStrike" cap="none" dirty="0"/>
                    </a:p>
                    <a:p>
                      <a:pPr marL="342900" marR="0" lvl="0" indent="-34290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lang="pl-PL" sz="1600" u="none" strike="noStrike" cap="none" dirty="0"/>
                        <a:t>PY7</a:t>
                      </a:r>
                      <a:r>
                        <a:rPr lang="en-US" sz="1600" u="none" strike="noStrike" cap="none" dirty="0"/>
                        <a:t>: </a:t>
                      </a:r>
                      <a:r>
                        <a:rPr lang="pl-PL" sz="1600" b="1" u="none" strike="noStrike" cap="none" dirty="0"/>
                        <a:t>0.63%</a:t>
                      </a:r>
                      <a:endParaRPr lang="en-US" sz="1600" b="1" u="none" strike="noStrike" cap="none" dirty="0"/>
                    </a:p>
                    <a:p>
                      <a:pPr marL="342900" marR="0" lvl="0" indent="-34290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lang="pl-PL" sz="1600" u="none" strike="noStrike" cap="none" dirty="0"/>
                        <a:t>PY8</a:t>
                      </a:r>
                      <a:r>
                        <a:rPr lang="en-US" sz="1600" u="none" strike="noStrike" cap="none" dirty="0"/>
                        <a:t>-</a:t>
                      </a:r>
                      <a:r>
                        <a:rPr lang="pl-PL" sz="1600" u="none" strike="noStrike" cap="none" dirty="0"/>
                        <a:t>10</a:t>
                      </a:r>
                      <a:r>
                        <a:rPr lang="en-US" sz="1600" u="none" strike="noStrike" cap="none" dirty="0"/>
                        <a:t>: </a:t>
                      </a:r>
                      <a:r>
                        <a:rPr lang="pl-PL" sz="1600" b="1" u="none" strike="noStrike" cap="none" dirty="0"/>
                        <a:t>0%</a:t>
                      </a:r>
                      <a:endParaRPr lang="en-US" sz="1600" b="1" u="none" strike="noStrike" cap="none" dirty="0"/>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lang="en-US" sz="1600" u="none" strike="noStrike" cap="none" dirty="0"/>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600" u="none" strike="noStrike" cap="none" dirty="0"/>
                        <a:t>= ~</a:t>
                      </a:r>
                      <a:r>
                        <a:rPr lang="en-US" sz="1600" b="1" u="none" strike="noStrike" cap="none" dirty="0"/>
                        <a:t>2.66% </a:t>
                      </a:r>
                      <a:r>
                        <a:rPr lang="en-US" sz="1600" u="none" strike="noStrike" cap="none" dirty="0"/>
                        <a:t>savings over seven years against a 2023 base</a:t>
                      </a:r>
                      <a:endParaRPr lang="en-US" sz="1600" u="none" strike="noStrike" cap="none" dirty="0">
                        <a:latin typeface="Calibri" panose="020F0502020204030204" pitchFamily="34" charset="0"/>
                        <a:ea typeface="Calibri" panose="020F0502020204030204" pitchFamily="34" charset="0"/>
                        <a:cs typeface="Calibri" panose="020F0502020204030204" pitchFamily="34" charset="0"/>
                      </a:endParaRPr>
                    </a:p>
                  </a:txBody>
                  <a:tcPr marL="91450" marR="91450" marT="45725" marB="45725"/>
                </a:tc>
                <a:tc>
                  <a:txBody>
                    <a:bodyPr/>
                    <a:lstStyle/>
                    <a:p>
                      <a:pPr marL="0" marR="0" lvl="1" indent="0" algn="l" rtl="0">
                        <a:lnSpc>
                          <a:spcPct val="100000"/>
                        </a:lnSpc>
                        <a:spcBef>
                          <a:spcPts val="0"/>
                        </a:spcBef>
                        <a:spcAft>
                          <a:spcPts val="0"/>
                        </a:spcAft>
                        <a:buClr>
                          <a:srgbClr val="262626"/>
                        </a:buClr>
                        <a:buSzPts val="2400"/>
                        <a:buFont typeface="Arial"/>
                        <a:buNone/>
                      </a:pPr>
                      <a:r>
                        <a:rPr lang="en-US" sz="1600" b="1" u="none" strike="noStrike" cap="none" dirty="0"/>
                        <a:t>0.128% </a:t>
                      </a:r>
                      <a:r>
                        <a:rPr lang="en-US" sz="1600" u="none" strike="noStrike" cap="none" dirty="0"/>
                        <a:t>incremental reduction versus national trend in MC FFS spending each year, resulting in ~</a:t>
                      </a:r>
                      <a:r>
                        <a:rPr lang="en-US" sz="1600" b="1" u="none" strike="noStrike" cap="none" dirty="0"/>
                        <a:t>1.1% </a:t>
                      </a:r>
                      <a:r>
                        <a:rPr lang="en-US" sz="1600" u="none" strike="noStrike" cap="none" dirty="0"/>
                        <a:t>savings over the 10 years against a 2023 base</a:t>
                      </a:r>
                      <a:endParaRPr sz="1600" u="none" strike="noStrike" cap="none" dirty="0"/>
                    </a:p>
                    <a:p>
                      <a:pPr marL="0" marR="0" lvl="0" indent="0" algn="l" rtl="0">
                        <a:lnSpc>
                          <a:spcPct val="100000"/>
                        </a:lnSpc>
                        <a:spcBef>
                          <a:spcPts val="0"/>
                        </a:spcBef>
                        <a:spcAft>
                          <a:spcPts val="0"/>
                        </a:spcAft>
                        <a:buNone/>
                      </a:pPr>
                      <a:endParaRPr sz="1600" u="none" strike="noStrike" cap="none" dirty="0">
                        <a:latin typeface="Calibri" panose="020F0502020204030204" pitchFamily="34" charset="0"/>
                        <a:ea typeface="Calibri" panose="020F0502020204030204" pitchFamily="34" charset="0"/>
                        <a:cs typeface="Calibri" panose="020F0502020204030204" pitchFamily="34" charset="0"/>
                        <a:sym typeface="Calibri"/>
                      </a:endParaRPr>
                    </a:p>
                  </a:txBody>
                  <a:tcPr marL="91450" marR="91450" marT="45725" marB="45725"/>
                </a:tc>
                <a:tc>
                  <a:txBody>
                    <a:bodyPr/>
                    <a:lstStyle/>
                    <a:p>
                      <a:pPr marL="0" marR="0" lvl="0" indent="0" algn="l" rtl="0">
                        <a:lnSpc>
                          <a:spcPct val="100000"/>
                        </a:lnSpc>
                        <a:spcBef>
                          <a:spcPts val="0"/>
                        </a:spcBef>
                        <a:spcAft>
                          <a:spcPts val="0"/>
                        </a:spcAft>
                        <a:buClr>
                          <a:srgbClr val="000000"/>
                        </a:buClr>
                        <a:buSzPts val="2000"/>
                        <a:buFont typeface="Arial"/>
                        <a:buNone/>
                      </a:pPr>
                      <a:r>
                        <a:rPr lang="en-US" sz="1600" u="none" strike="noStrike" cap="none" dirty="0"/>
                        <a:t>~</a:t>
                      </a:r>
                      <a:r>
                        <a:rPr lang="en-US" sz="1600" b="1" u="none" strike="noStrike" cap="none" dirty="0"/>
                        <a:t>4%</a:t>
                      </a:r>
                      <a:r>
                        <a:rPr lang="en-US" sz="1600" u="none" strike="noStrike" cap="none" dirty="0"/>
                        <a:t> savings over prior 10 years</a:t>
                      </a:r>
                      <a:endParaRPr sz="1600" u="none" strike="noStrike" cap="none" dirty="0"/>
                    </a:p>
                    <a:p>
                      <a:pPr marL="0" marR="0" lvl="0" indent="0" algn="l" rtl="0">
                        <a:lnSpc>
                          <a:spcPct val="100000"/>
                        </a:lnSpc>
                        <a:spcBef>
                          <a:spcPts val="0"/>
                        </a:spcBef>
                        <a:spcAft>
                          <a:spcPts val="0"/>
                        </a:spcAft>
                        <a:buNone/>
                      </a:pPr>
                      <a:endParaRPr sz="1600" u="none" strike="noStrike" cap="none" dirty="0">
                        <a:latin typeface="Calibri" panose="020F0502020204030204" pitchFamily="34" charset="0"/>
                        <a:ea typeface="Calibri" panose="020F0502020204030204" pitchFamily="34" charset="0"/>
                        <a:cs typeface="Calibri" panose="020F0502020204030204" pitchFamily="34" charset="0"/>
                        <a:sym typeface="Calibri"/>
                      </a:endParaRPr>
                    </a:p>
                  </a:txBody>
                  <a:tcPr marL="91450" marR="91450" marT="45725" marB="45725"/>
                </a:tc>
                <a:extLst>
                  <a:ext uri="{0D108BD9-81ED-4DB2-BD59-A6C34878D82A}">
                    <a16:rowId xmlns:a16="http://schemas.microsoft.com/office/drawing/2014/main" val="10001"/>
                  </a:ext>
                </a:extLst>
              </a:tr>
            </a:tbl>
          </a:graphicData>
        </a:graphic>
      </p:graphicFrame>
      <p:sp>
        <p:nvSpPr>
          <p:cNvPr id="6" name="Rectangle 5">
            <a:extLst>
              <a:ext uri="{FF2B5EF4-FFF2-40B4-BE49-F238E27FC236}">
                <a16:creationId xmlns:a16="http://schemas.microsoft.com/office/drawing/2014/main" id="{10BB2F31-7820-D59A-EE44-3B14B81DB7E6}"/>
              </a:ext>
            </a:extLst>
          </p:cNvPr>
          <p:cNvSpPr/>
          <p:nvPr/>
        </p:nvSpPr>
        <p:spPr>
          <a:xfrm>
            <a:off x="1153933" y="4942190"/>
            <a:ext cx="6205717" cy="565036"/>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mj-lt"/>
                <a:ea typeface="Calibri" panose="020F0502020204030204" pitchFamily="34" charset="0"/>
                <a:cs typeface="Calibri" panose="020F0502020204030204" pitchFamily="34" charset="0"/>
              </a:rPr>
              <a:t>NEW</a:t>
            </a:r>
            <a:r>
              <a:rPr lang="en-US" dirty="0">
                <a:solidFill>
                  <a:schemeClr val="tx1"/>
                </a:solidFill>
                <a:latin typeface="+mj-lt"/>
                <a:ea typeface="Calibri" panose="020F0502020204030204" pitchFamily="34" charset="0"/>
                <a:cs typeface="Calibri" panose="020F0502020204030204" pitchFamily="34" charset="0"/>
              </a:rPr>
              <a:t>: Any savings beyond these targets must be returned to the State (via hospital global budgets)</a:t>
            </a:r>
          </a:p>
        </p:txBody>
      </p:sp>
    </p:spTree>
    <p:extLst>
      <p:ext uri="{BB962C8B-B14F-4D97-AF65-F5344CB8AC3E}">
        <p14:creationId xmlns:p14="http://schemas.microsoft.com/office/powerpoint/2010/main" val="3221896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2870CE1-B18D-D8B5-5F08-1D36F6633A22}"/>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4</a:t>
            </a:fld>
            <a:endParaRPr lang="en-US"/>
          </a:p>
        </p:txBody>
      </p:sp>
      <p:sp>
        <p:nvSpPr>
          <p:cNvPr id="4" name="Title 3">
            <a:extLst>
              <a:ext uri="{FF2B5EF4-FFF2-40B4-BE49-F238E27FC236}">
                <a16:creationId xmlns:a16="http://schemas.microsoft.com/office/drawing/2014/main" id="{5CF5F529-AEBA-2CBF-B669-0F95B95B4030}"/>
              </a:ext>
            </a:extLst>
          </p:cNvPr>
          <p:cNvSpPr>
            <a:spLocks noGrp="1"/>
          </p:cNvSpPr>
          <p:nvPr>
            <p:ph type="title"/>
          </p:nvPr>
        </p:nvSpPr>
        <p:spPr/>
        <p:txBody>
          <a:bodyPr/>
          <a:lstStyle/>
          <a:p>
            <a:r>
              <a:rPr lang="en-US" dirty="0"/>
              <a:t>Medicare FFS TCOC Target: Current Understanding</a:t>
            </a:r>
          </a:p>
        </p:txBody>
      </p:sp>
      <p:sp>
        <p:nvSpPr>
          <p:cNvPr id="14" name="Google Shape;555;p7">
            <a:extLst>
              <a:ext uri="{FF2B5EF4-FFF2-40B4-BE49-F238E27FC236}">
                <a16:creationId xmlns:a16="http://schemas.microsoft.com/office/drawing/2014/main" id="{D4FD1A6B-EC25-BE6D-B3AC-79525F23457B}"/>
              </a:ext>
            </a:extLst>
          </p:cNvPr>
          <p:cNvSpPr/>
          <p:nvPr/>
        </p:nvSpPr>
        <p:spPr>
          <a:xfrm>
            <a:off x="477735" y="1199409"/>
            <a:ext cx="1781034" cy="970965"/>
          </a:xfrm>
          <a:custGeom>
            <a:avLst/>
            <a:gdLst/>
            <a:ahLst/>
            <a:cxnLst/>
            <a:rect l="l" t="t" r="r" b="b"/>
            <a:pathLst>
              <a:path w="120000" h="120000" extrusionOk="0">
                <a:moveTo>
                  <a:pt x="0" y="0"/>
                </a:moveTo>
                <a:lnTo>
                  <a:pt x="120000" y="0"/>
                </a:lnTo>
                <a:lnTo>
                  <a:pt x="120000" y="120000"/>
                </a:lnTo>
                <a:lnTo>
                  <a:pt x="0" y="120000"/>
                </a:lnTo>
                <a:close/>
              </a:path>
              <a:path w="120000" h="120000" fill="none" extrusionOk="0">
                <a:moveTo>
                  <a:pt x="60396" y="126295"/>
                </a:moveTo>
                <a:lnTo>
                  <a:pt x="60401" y="165494"/>
                </a:lnTo>
              </a:path>
            </a:pathLst>
          </a:custGeom>
          <a:solidFill>
            <a:schemeClr val="accent3"/>
          </a:solidFill>
          <a:ln>
            <a:solidFill>
              <a:schemeClr val="tx1"/>
            </a:solidFill>
            <a:headEnd type="none" w="med" len="med"/>
            <a:tailEnd type="triangle" w="med" len="med"/>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a:t>Set to 2023, trended forward to 2025 at national trend</a:t>
            </a:r>
            <a:endParaRPr dirty="0"/>
          </a:p>
        </p:txBody>
      </p:sp>
      <p:sp>
        <p:nvSpPr>
          <p:cNvPr id="15" name="Google Shape;556;p7">
            <a:extLst>
              <a:ext uri="{FF2B5EF4-FFF2-40B4-BE49-F238E27FC236}">
                <a16:creationId xmlns:a16="http://schemas.microsoft.com/office/drawing/2014/main" id="{8253A02B-FDC3-5E89-8663-CBDC59EA88E7}"/>
              </a:ext>
            </a:extLst>
          </p:cNvPr>
          <p:cNvSpPr/>
          <p:nvPr/>
        </p:nvSpPr>
        <p:spPr>
          <a:xfrm>
            <a:off x="5282696" y="1330806"/>
            <a:ext cx="3383301" cy="839492"/>
          </a:xfrm>
          <a:custGeom>
            <a:avLst/>
            <a:gdLst/>
            <a:ahLst/>
            <a:cxnLst/>
            <a:rect l="l" t="t" r="r" b="b"/>
            <a:pathLst>
              <a:path w="120000" h="120000" extrusionOk="0">
                <a:moveTo>
                  <a:pt x="0" y="0"/>
                </a:moveTo>
                <a:lnTo>
                  <a:pt x="120000" y="0"/>
                </a:lnTo>
                <a:lnTo>
                  <a:pt x="120000" y="120000"/>
                </a:lnTo>
                <a:lnTo>
                  <a:pt x="0" y="120000"/>
                </a:lnTo>
                <a:close/>
              </a:path>
              <a:path w="120000" h="120000" fill="none" extrusionOk="0">
                <a:moveTo>
                  <a:pt x="60396" y="128784"/>
                </a:moveTo>
                <a:lnTo>
                  <a:pt x="61037" y="164665"/>
                </a:lnTo>
              </a:path>
            </a:pathLst>
          </a:custGeom>
          <a:solidFill>
            <a:schemeClr val="accent3"/>
          </a:solidFill>
          <a:ln>
            <a:solidFill>
              <a:schemeClr val="tx1"/>
            </a:solidFill>
            <a:headEnd type="none" w="med" len="med"/>
            <a:tailEnd type="triangle" w="med" len="med"/>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a:t>Estimated prospectively for initial target each year.  Will be known value at the time of the Update Factor.</a:t>
            </a:r>
            <a:endParaRPr dirty="0"/>
          </a:p>
        </p:txBody>
      </p:sp>
      <p:sp>
        <p:nvSpPr>
          <p:cNvPr id="17" name="Google Shape;558;p7">
            <a:extLst>
              <a:ext uri="{FF2B5EF4-FFF2-40B4-BE49-F238E27FC236}">
                <a16:creationId xmlns:a16="http://schemas.microsoft.com/office/drawing/2014/main" id="{6BD52A41-695E-CC1C-FEE4-51B7549F4F70}"/>
              </a:ext>
            </a:extLst>
          </p:cNvPr>
          <p:cNvSpPr/>
          <p:nvPr/>
        </p:nvSpPr>
        <p:spPr>
          <a:xfrm>
            <a:off x="4725652" y="3330457"/>
            <a:ext cx="2508758" cy="505328"/>
          </a:xfrm>
          <a:custGeom>
            <a:avLst/>
            <a:gdLst/>
            <a:ahLst/>
            <a:cxnLst/>
            <a:rect l="l" t="t" r="r" b="b"/>
            <a:pathLst>
              <a:path w="120000" h="120000" extrusionOk="0">
                <a:moveTo>
                  <a:pt x="0" y="0"/>
                </a:moveTo>
                <a:lnTo>
                  <a:pt x="120000" y="0"/>
                </a:lnTo>
                <a:lnTo>
                  <a:pt x="120000" y="120000"/>
                </a:lnTo>
                <a:lnTo>
                  <a:pt x="0" y="120000"/>
                </a:lnTo>
                <a:close/>
              </a:path>
              <a:path w="120000" h="120000" fill="none" extrusionOk="0">
                <a:moveTo>
                  <a:pt x="59760" y="-11376"/>
                </a:moveTo>
                <a:lnTo>
                  <a:pt x="60298" y="-69947"/>
                </a:lnTo>
              </a:path>
            </a:pathLst>
          </a:custGeom>
          <a:solidFill>
            <a:schemeClr val="accent3"/>
          </a:solidFill>
          <a:ln>
            <a:solidFill>
              <a:schemeClr val="tx1"/>
            </a:solidFill>
            <a:headEnd type="none" w="med" len="med"/>
            <a:tailEnd type="triangle" w="med" len="med"/>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a:t>Expressed as %, see prior slide</a:t>
            </a:r>
            <a:endParaRPr dirty="0"/>
          </a:p>
        </p:txBody>
      </p:sp>
      <p:sp>
        <p:nvSpPr>
          <p:cNvPr id="18" name="Google Shape;559;p7">
            <a:extLst>
              <a:ext uri="{FF2B5EF4-FFF2-40B4-BE49-F238E27FC236}">
                <a16:creationId xmlns:a16="http://schemas.microsoft.com/office/drawing/2014/main" id="{0F67EF51-3F44-D339-7406-F1202E2CCB9B}"/>
              </a:ext>
            </a:extLst>
          </p:cNvPr>
          <p:cNvSpPr/>
          <p:nvPr/>
        </p:nvSpPr>
        <p:spPr>
          <a:xfrm>
            <a:off x="338578" y="2360908"/>
            <a:ext cx="8393494" cy="834808"/>
          </a:xfrm>
          <a:prstGeom prst="rect">
            <a:avLst/>
          </a:prstGeom>
          <a:noFill/>
          <a:ln w="25400" cap="flat" cmpd="sng">
            <a:solidFill>
              <a:srgbClr val="999999"/>
            </a:solidFill>
            <a:prstDash val="solid"/>
            <a:round/>
            <a:headEnd type="none" w="sm" len="sm"/>
            <a:tailEnd type="none" w="sm" len="sm"/>
          </a:ln>
        </p:spPr>
        <p:txBody>
          <a:bodyPr spcFirstLastPara="1" wrap="square" lIns="91425" tIns="45700" rIns="91425" bIns="45700" anchor="ctr" anchorCtr="0">
            <a:noAutofit/>
          </a:bodyPr>
          <a:lstStyle/>
          <a:p>
            <a:pPr algn="ctr">
              <a:buSzPts val="1400"/>
            </a:pPr>
            <a:r>
              <a:rPr lang="en-US" sz="1800" dirty="0"/>
              <a:t>Baseline x  (1  +  </a:t>
            </a:r>
            <a:r>
              <a:rPr lang="en-US" sz="1800" dirty="0">
                <a:solidFill>
                  <a:srgbClr val="7030A0"/>
                </a:solidFill>
              </a:rPr>
              <a:t>Interim Years Trend</a:t>
            </a:r>
            <a:r>
              <a:rPr lang="en-US" sz="1800" baseline="30000" dirty="0">
                <a:solidFill>
                  <a:srgbClr val="91A000"/>
                </a:solidFill>
              </a:rPr>
              <a:t> </a:t>
            </a:r>
            <a:r>
              <a:rPr lang="en-US" sz="1800" baseline="30000" dirty="0">
                <a:solidFill>
                  <a:srgbClr val="7030A0"/>
                </a:solidFill>
              </a:rPr>
              <a:t>1</a:t>
            </a:r>
            <a:r>
              <a:rPr lang="en-US" sz="1800" dirty="0"/>
              <a:t>)  x  (1  +  </a:t>
            </a:r>
            <a:r>
              <a:rPr lang="en-US" sz="1800" dirty="0">
                <a:solidFill>
                  <a:srgbClr val="91A000"/>
                </a:solidFill>
              </a:rPr>
              <a:t>National MC FFS Trend </a:t>
            </a:r>
            <a:r>
              <a:rPr lang="en-US" sz="1800" baseline="30000" dirty="0">
                <a:solidFill>
                  <a:srgbClr val="91A000"/>
                </a:solidFill>
              </a:rPr>
              <a:t>2</a:t>
            </a:r>
            <a:r>
              <a:rPr lang="en-US" sz="1800" dirty="0">
                <a:solidFill>
                  <a:srgbClr val="91A000"/>
                </a:solidFill>
              </a:rPr>
              <a:t>  </a:t>
            </a:r>
            <a:r>
              <a:rPr lang="en-US" sz="1800" dirty="0"/>
              <a:t>+  </a:t>
            </a:r>
            <a:r>
              <a:rPr lang="en-US" sz="1800" dirty="0">
                <a:solidFill>
                  <a:schemeClr val="accent3">
                    <a:lumMod val="50000"/>
                  </a:schemeClr>
                </a:solidFill>
              </a:rPr>
              <a:t>True Up</a:t>
            </a:r>
            <a:r>
              <a:rPr lang="en-US" sz="1800" dirty="0"/>
              <a:t>)  - </a:t>
            </a:r>
            <a:r>
              <a:rPr lang="en-US" sz="1800" dirty="0">
                <a:solidFill>
                  <a:srgbClr val="FF0000"/>
                </a:solidFill>
              </a:rPr>
              <a:t>Savings Component </a:t>
            </a:r>
            <a:endParaRPr lang="en-US" sz="1100" dirty="0"/>
          </a:p>
        </p:txBody>
      </p:sp>
      <p:sp>
        <p:nvSpPr>
          <p:cNvPr id="19" name="Google Shape;560;p7">
            <a:extLst>
              <a:ext uri="{FF2B5EF4-FFF2-40B4-BE49-F238E27FC236}">
                <a16:creationId xmlns:a16="http://schemas.microsoft.com/office/drawing/2014/main" id="{D676F4C7-C672-093D-A464-7010288FC8E9}"/>
              </a:ext>
            </a:extLst>
          </p:cNvPr>
          <p:cNvSpPr/>
          <p:nvPr/>
        </p:nvSpPr>
        <p:spPr>
          <a:xfrm>
            <a:off x="8923352" y="1297543"/>
            <a:ext cx="2790913" cy="4769745"/>
          </a:xfrm>
          <a:prstGeom prst="rect">
            <a:avLst/>
          </a:prstGeom>
          <a:noFill/>
          <a:ln>
            <a:noFill/>
          </a:ln>
        </p:spPr>
        <p:txBody>
          <a:bodyPr spcFirstLastPara="1" wrap="square" lIns="91425" tIns="45700" rIns="91425" bIns="45700" anchor="ctr" anchorCtr="0">
            <a:noAutofit/>
          </a:bodyPr>
          <a:lstStyle/>
          <a:p>
            <a:pPr marL="112713" marR="0" lvl="0" indent="-112713" algn="l" rtl="0">
              <a:lnSpc>
                <a:spcPct val="100000"/>
              </a:lnSpc>
              <a:spcBef>
                <a:spcPts val="0"/>
              </a:spcBef>
              <a:spcAft>
                <a:spcPts val="600"/>
              </a:spcAft>
              <a:buClr>
                <a:srgbClr val="000000"/>
              </a:buClr>
              <a:buSzPts val="1400"/>
              <a:buFont typeface="Arial"/>
              <a:buNone/>
            </a:pPr>
            <a:r>
              <a:rPr lang="en-US" sz="1400" b="0" i="0" u="none" strike="noStrike" cap="none" dirty="0">
                <a:solidFill>
                  <a:schemeClr val="dk1"/>
                </a:solidFill>
                <a:latin typeface="Arial"/>
                <a:ea typeface="Arial"/>
                <a:cs typeface="Arial"/>
                <a:sym typeface="Arial"/>
              </a:rPr>
              <a:t>Other considerations</a:t>
            </a:r>
            <a:endParaRPr sz="1400" b="0" i="0" u="none" strike="noStrike" cap="none" dirty="0">
              <a:solidFill>
                <a:schemeClr val="dk1"/>
              </a:solidFill>
              <a:latin typeface="Arial"/>
              <a:ea typeface="Arial"/>
              <a:cs typeface="Arial"/>
              <a:sym typeface="Arial"/>
            </a:endParaRPr>
          </a:p>
          <a:p>
            <a:pPr marL="342900" marR="0" lvl="0" indent="-342900" algn="l" rtl="0">
              <a:lnSpc>
                <a:spcPct val="100000"/>
              </a:lnSpc>
              <a:spcBef>
                <a:spcPts val="0"/>
              </a:spcBef>
              <a:spcAft>
                <a:spcPts val="600"/>
              </a:spcAft>
              <a:buClr>
                <a:schemeClr val="dk1"/>
              </a:buClr>
              <a:buSzPts val="1358"/>
              <a:buFont typeface="Arial"/>
              <a:buAutoNum type="arabicPeriod"/>
            </a:pPr>
            <a:r>
              <a:rPr lang="en-US" sz="1400" b="0" i="0" u="none" strike="noStrike" cap="none" dirty="0">
                <a:solidFill>
                  <a:schemeClr val="dk1"/>
                </a:solidFill>
                <a:latin typeface="Arial"/>
                <a:ea typeface="Arial"/>
                <a:cs typeface="Arial"/>
                <a:sym typeface="Arial"/>
              </a:rPr>
              <a:t>Trends are based on published USPCC values.</a:t>
            </a:r>
          </a:p>
          <a:p>
            <a:pPr marL="342900" marR="0" lvl="0" indent="-342900" algn="l" rtl="0">
              <a:lnSpc>
                <a:spcPct val="100000"/>
              </a:lnSpc>
              <a:spcBef>
                <a:spcPts val="0"/>
              </a:spcBef>
              <a:spcAft>
                <a:spcPts val="600"/>
              </a:spcAft>
              <a:buClr>
                <a:schemeClr val="dk1"/>
              </a:buClr>
              <a:buSzPts val="1358"/>
              <a:buFont typeface="Arial"/>
              <a:buAutoNum type="arabicPeriod"/>
            </a:pPr>
            <a:r>
              <a:rPr lang="en-US" sz="1400" b="0" i="0" u="none" strike="noStrike" cap="none" dirty="0">
                <a:solidFill>
                  <a:schemeClr val="dk1"/>
                </a:solidFill>
                <a:latin typeface="Arial"/>
                <a:ea typeface="Arial"/>
                <a:cs typeface="Arial"/>
                <a:sym typeface="Arial"/>
              </a:rPr>
              <a:t>33% of trends is calculated against national $ and added to MD $ instead of applying trend to MD Base $.</a:t>
            </a:r>
            <a:endParaRPr sz="1400" b="0" i="0" u="none" strike="noStrike" cap="none" dirty="0">
              <a:solidFill>
                <a:schemeClr val="dk1"/>
              </a:solidFill>
              <a:latin typeface="Arial"/>
              <a:ea typeface="Arial"/>
              <a:cs typeface="Arial"/>
              <a:sym typeface="Arial"/>
            </a:endParaRPr>
          </a:p>
          <a:p>
            <a:pPr marL="342900" marR="0" lvl="0" indent="-342900" algn="l" rtl="0">
              <a:lnSpc>
                <a:spcPct val="100000"/>
              </a:lnSpc>
              <a:spcBef>
                <a:spcPts val="0"/>
              </a:spcBef>
              <a:spcAft>
                <a:spcPts val="600"/>
              </a:spcAft>
              <a:buClr>
                <a:schemeClr val="dk1"/>
              </a:buClr>
              <a:buSzPts val="1358"/>
              <a:buFont typeface="Arial"/>
              <a:buAutoNum type="arabicPeriod"/>
            </a:pPr>
            <a:r>
              <a:rPr lang="en-US" sz="1400" b="0" i="0" u="none" strike="noStrike" cap="none" dirty="0">
                <a:solidFill>
                  <a:schemeClr val="dk1"/>
                </a:solidFill>
                <a:latin typeface="Arial"/>
                <a:ea typeface="Arial"/>
                <a:cs typeface="Arial"/>
                <a:sym typeface="Arial"/>
              </a:rPr>
              <a:t>Final answer is risk adjusted</a:t>
            </a:r>
            <a:r>
              <a:rPr lang="en-US" dirty="0">
                <a:solidFill>
                  <a:schemeClr val="dk1"/>
                </a:solidFill>
              </a:rPr>
              <a:t> using HCC scores</a:t>
            </a:r>
            <a:endParaRPr sz="1400" b="0" i="0" u="none" strike="noStrike" cap="none" dirty="0">
              <a:solidFill>
                <a:schemeClr val="dk1"/>
              </a:solidFill>
              <a:latin typeface="Arial"/>
              <a:ea typeface="Arial"/>
              <a:cs typeface="Arial"/>
              <a:sym typeface="Arial"/>
            </a:endParaRPr>
          </a:p>
          <a:p>
            <a:pPr marL="342900" marR="0" lvl="0" indent="-342900" algn="l" rtl="0">
              <a:lnSpc>
                <a:spcPct val="100000"/>
              </a:lnSpc>
              <a:spcBef>
                <a:spcPts val="0"/>
              </a:spcBef>
              <a:spcAft>
                <a:spcPts val="600"/>
              </a:spcAft>
              <a:buClr>
                <a:schemeClr val="dk1"/>
              </a:buClr>
              <a:buSzPts val="1358"/>
              <a:buFont typeface="Arial"/>
              <a:buAutoNum type="arabicPeriod"/>
            </a:pPr>
            <a:r>
              <a:rPr lang="en-US" sz="1400" b="0" i="0" u="none" strike="noStrike" cap="none" dirty="0">
                <a:solidFill>
                  <a:schemeClr val="dk1"/>
                </a:solidFill>
                <a:latin typeface="Arial"/>
                <a:ea typeface="Arial"/>
                <a:cs typeface="Arial"/>
                <a:sym typeface="Arial"/>
              </a:rPr>
              <a:t>National trends are derived from USPCC trend</a:t>
            </a:r>
            <a:r>
              <a:rPr lang="en-US" dirty="0">
                <a:solidFill>
                  <a:schemeClr val="dk1"/>
                </a:solidFill>
              </a:rPr>
              <a:t> adjusted</a:t>
            </a:r>
            <a:r>
              <a:rPr lang="en-US" sz="1400" b="0" i="0" u="none" strike="noStrike" cap="none" dirty="0">
                <a:solidFill>
                  <a:schemeClr val="dk1"/>
                </a:solidFill>
                <a:latin typeface="Arial"/>
                <a:ea typeface="Arial"/>
                <a:cs typeface="Arial"/>
                <a:sym typeface="Arial"/>
              </a:rPr>
              <a:t> to ensure apples-to-apples between USPCC trend and State TCOC calculations.</a:t>
            </a:r>
            <a:endParaRPr sz="1400" b="0" i="0" u="none" strike="noStrike" cap="none" dirty="0">
              <a:solidFill>
                <a:srgbClr val="000000"/>
              </a:solidFill>
              <a:latin typeface="Arial"/>
              <a:ea typeface="Arial"/>
              <a:cs typeface="Arial"/>
              <a:sym typeface="Arial"/>
            </a:endParaRPr>
          </a:p>
          <a:p>
            <a:pPr marL="342900" marR="0" lvl="0" indent="-241300" algn="l" rtl="0">
              <a:lnSpc>
                <a:spcPct val="100000"/>
              </a:lnSpc>
              <a:spcBef>
                <a:spcPts val="0"/>
              </a:spcBef>
              <a:spcAft>
                <a:spcPts val="0"/>
              </a:spcAft>
              <a:buClr>
                <a:srgbClr val="000000"/>
              </a:buClr>
              <a:buSzPts val="1600"/>
              <a:buFont typeface="Arial"/>
              <a:buNone/>
            </a:pPr>
            <a:endParaRPr sz="1600" b="0" i="0" u="none" strike="noStrike" cap="none" dirty="0">
              <a:solidFill>
                <a:schemeClr val="dk1"/>
              </a:solidFill>
              <a:latin typeface="Arial"/>
              <a:ea typeface="Arial"/>
              <a:cs typeface="Arial"/>
              <a:sym typeface="Arial"/>
            </a:endParaRPr>
          </a:p>
        </p:txBody>
      </p:sp>
      <p:sp>
        <p:nvSpPr>
          <p:cNvPr id="20" name="Google Shape;561;p7">
            <a:extLst>
              <a:ext uri="{FF2B5EF4-FFF2-40B4-BE49-F238E27FC236}">
                <a16:creationId xmlns:a16="http://schemas.microsoft.com/office/drawing/2014/main" id="{688B38BA-834A-E3FE-04B0-FC2804E94D0D}"/>
              </a:ext>
            </a:extLst>
          </p:cNvPr>
          <p:cNvSpPr/>
          <p:nvPr/>
        </p:nvSpPr>
        <p:spPr>
          <a:xfrm>
            <a:off x="6651909" y="2846232"/>
            <a:ext cx="2014088" cy="314406"/>
          </a:xfrm>
          <a:prstGeom prst="rect">
            <a:avLst/>
          </a:prstGeom>
          <a:solidFill>
            <a:srgbClr val="FEEDD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0" i="0" u="none" strike="noStrike" cap="none" dirty="0">
                <a:solidFill>
                  <a:schemeClr val="dk1"/>
                </a:solidFill>
                <a:latin typeface="Arial"/>
                <a:ea typeface="Arial"/>
                <a:cs typeface="Arial"/>
                <a:sym typeface="Arial"/>
              </a:rPr>
              <a:t>Final target is risk adjusted</a:t>
            </a:r>
            <a:endParaRPr sz="1400" b="0" i="0" u="none" strike="noStrike" cap="none" dirty="0">
              <a:solidFill>
                <a:srgbClr val="000000"/>
              </a:solidFill>
              <a:latin typeface="Arial"/>
              <a:ea typeface="Arial"/>
              <a:cs typeface="Arial"/>
              <a:sym typeface="Arial"/>
            </a:endParaRPr>
          </a:p>
        </p:txBody>
      </p:sp>
      <p:sp>
        <p:nvSpPr>
          <p:cNvPr id="21" name="TextBox 20">
            <a:extLst>
              <a:ext uri="{FF2B5EF4-FFF2-40B4-BE49-F238E27FC236}">
                <a16:creationId xmlns:a16="http://schemas.microsoft.com/office/drawing/2014/main" id="{E1972FC4-D3D1-39C5-DF66-6543BF08A375}"/>
              </a:ext>
            </a:extLst>
          </p:cNvPr>
          <p:cNvSpPr txBox="1"/>
          <p:nvPr/>
        </p:nvSpPr>
        <p:spPr>
          <a:xfrm>
            <a:off x="913519" y="4088613"/>
            <a:ext cx="7925681" cy="1600438"/>
          </a:xfrm>
          <a:prstGeom prst="rect">
            <a:avLst/>
          </a:prstGeom>
          <a:noFill/>
          <a:ln w="28575">
            <a:noFill/>
          </a:ln>
        </p:spPr>
        <p:txBody>
          <a:bodyPr wrap="square" rtlCol="0">
            <a:spAutoFit/>
          </a:bodyPr>
          <a:lstStyle/>
          <a:p>
            <a:r>
              <a:rPr lang="en-US" dirty="0">
                <a:solidFill>
                  <a:srgbClr val="7030A0"/>
                </a:solidFill>
              </a:rPr>
              <a:t>1. </a:t>
            </a:r>
            <a:r>
              <a:rPr lang="en-US" dirty="0">
                <a:solidFill>
                  <a:schemeClr val="tx1"/>
                </a:solidFill>
              </a:rPr>
              <a:t>Actual National MC FFS Trend for 2024 and 2025. </a:t>
            </a:r>
          </a:p>
          <a:p>
            <a:r>
              <a:rPr lang="en-US" dirty="0">
                <a:solidFill>
                  <a:schemeClr val="accent5"/>
                </a:solidFill>
              </a:rPr>
              <a:t>2. </a:t>
            </a:r>
            <a:r>
              <a:rPr lang="en-US" dirty="0">
                <a:solidFill>
                  <a:schemeClr val="tx1"/>
                </a:solidFill>
              </a:rPr>
              <a:t>The product of:</a:t>
            </a:r>
          </a:p>
          <a:p>
            <a:pPr marL="285750" indent="-285750">
              <a:buClr>
                <a:schemeClr val="tx1"/>
              </a:buClr>
              <a:buFont typeface="Arial" panose="020B0604020202020204" pitchFamily="34" charset="0"/>
              <a:buChar char="•"/>
            </a:pPr>
            <a:r>
              <a:rPr lang="en-US" dirty="0">
                <a:solidFill>
                  <a:schemeClr val="tx1"/>
                </a:solidFill>
              </a:rPr>
              <a:t>Estimated National MC FFS for the </a:t>
            </a:r>
            <a:r>
              <a:rPr lang="en-US" b="1" dirty="0">
                <a:solidFill>
                  <a:schemeClr val="tx1"/>
                </a:solidFill>
              </a:rPr>
              <a:t>current year,</a:t>
            </a:r>
          </a:p>
          <a:p>
            <a:pPr marL="285750" indent="-285750">
              <a:buClr>
                <a:schemeClr val="tx1"/>
              </a:buClr>
              <a:buFont typeface="Arial" panose="020B0604020202020204" pitchFamily="34" charset="0"/>
              <a:buChar char="•"/>
            </a:pPr>
            <a:r>
              <a:rPr lang="en-US" dirty="0">
                <a:solidFill>
                  <a:schemeClr val="tx1"/>
                </a:solidFill>
                <a:highlight>
                  <a:srgbClr val="D9EAD3"/>
                </a:highlight>
              </a:rPr>
              <a:t>Average</a:t>
            </a:r>
            <a:r>
              <a:rPr lang="en-US" dirty="0">
                <a:solidFill>
                  <a:schemeClr val="tx1"/>
                </a:solidFill>
              </a:rPr>
              <a:t> of Projected and Actual National MC FFS Trend for the </a:t>
            </a:r>
            <a:r>
              <a:rPr lang="en-US" b="1" dirty="0">
                <a:solidFill>
                  <a:schemeClr val="tx1"/>
                </a:solidFill>
              </a:rPr>
              <a:t>prior performance year</a:t>
            </a:r>
            <a:r>
              <a:rPr lang="en-US" dirty="0">
                <a:solidFill>
                  <a:schemeClr val="tx1"/>
                </a:solidFill>
              </a:rPr>
              <a:t>, and </a:t>
            </a:r>
          </a:p>
          <a:p>
            <a:pPr marL="285750" indent="-285750">
              <a:buClr>
                <a:schemeClr val="tx1"/>
              </a:buClr>
              <a:buFont typeface="Arial" panose="020B0604020202020204" pitchFamily="34" charset="0"/>
              <a:buChar char="•"/>
            </a:pPr>
            <a:r>
              <a:rPr lang="en-US" dirty="0">
                <a:solidFill>
                  <a:schemeClr val="tx1"/>
                </a:solidFill>
              </a:rPr>
              <a:t>Actual National MC FFS Trend for </a:t>
            </a:r>
            <a:r>
              <a:rPr lang="en-US" b="1" dirty="0">
                <a:solidFill>
                  <a:schemeClr val="tx1"/>
                </a:solidFill>
              </a:rPr>
              <a:t>previous performance years</a:t>
            </a:r>
            <a:r>
              <a:rPr lang="en-US" dirty="0">
                <a:solidFill>
                  <a:schemeClr val="tx1"/>
                </a:solidFill>
              </a:rPr>
              <a:t>.</a:t>
            </a:r>
          </a:p>
          <a:p>
            <a:pPr marL="285750" indent="-285750">
              <a:buClr>
                <a:schemeClr val="tx1"/>
              </a:buClr>
              <a:buFont typeface="Arial" panose="020B0604020202020204" pitchFamily="34" charset="0"/>
              <a:buChar char="•"/>
            </a:pPr>
            <a:endParaRPr lang="en-US" dirty="0">
              <a:solidFill>
                <a:schemeClr val="tx1"/>
              </a:solidFill>
            </a:endParaRPr>
          </a:p>
          <a:p>
            <a:pPr marL="285750" indent="-285750">
              <a:buClr>
                <a:schemeClr val="tx1"/>
              </a:buClr>
              <a:buFont typeface="Arial" panose="020B0604020202020204" pitchFamily="34" charset="0"/>
              <a:buChar char="•"/>
            </a:pPr>
            <a:endParaRPr lang="en-US" dirty="0">
              <a:solidFill>
                <a:schemeClr val="tx1"/>
              </a:solidFill>
            </a:endParaRPr>
          </a:p>
        </p:txBody>
      </p:sp>
      <p:sp>
        <p:nvSpPr>
          <p:cNvPr id="22" name="Rectangle 21">
            <a:extLst>
              <a:ext uri="{FF2B5EF4-FFF2-40B4-BE49-F238E27FC236}">
                <a16:creationId xmlns:a16="http://schemas.microsoft.com/office/drawing/2014/main" id="{CA20B24E-C373-7B43-30C4-3424D49813D9}"/>
              </a:ext>
            </a:extLst>
          </p:cNvPr>
          <p:cNvSpPr/>
          <p:nvPr/>
        </p:nvSpPr>
        <p:spPr>
          <a:xfrm>
            <a:off x="972127" y="5474665"/>
            <a:ext cx="4343675" cy="592623"/>
          </a:xfrm>
          <a:prstGeom prst="rect">
            <a:avLst/>
          </a:prstGeom>
          <a:solidFill>
            <a:srgbClr val="D9EAD3"/>
          </a:solidFill>
          <a:ln>
            <a:noFill/>
            <a:headEnd type="none" w="med" len="med"/>
            <a:tailEnd type="triangle" w="med" len="med"/>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a:t>Prior year actual experience is only weighted 50% versus expectation, allowing time to adjust</a:t>
            </a:r>
          </a:p>
        </p:txBody>
      </p:sp>
      <p:cxnSp>
        <p:nvCxnSpPr>
          <p:cNvPr id="25" name="Connector: Elbow 24">
            <a:extLst>
              <a:ext uri="{FF2B5EF4-FFF2-40B4-BE49-F238E27FC236}">
                <a16:creationId xmlns:a16="http://schemas.microsoft.com/office/drawing/2014/main" id="{1DF04D65-327A-4296-6E49-B98F79BED8DF}"/>
              </a:ext>
            </a:extLst>
          </p:cNvPr>
          <p:cNvCxnSpPr>
            <a:cxnSpLocks/>
            <a:stCxn id="22" idx="1"/>
            <a:endCxn id="21" idx="1"/>
          </p:cNvCxnSpPr>
          <p:nvPr/>
        </p:nvCxnSpPr>
        <p:spPr>
          <a:xfrm rot="10800000">
            <a:off x="913519" y="4888833"/>
            <a:ext cx="58608" cy="882145"/>
          </a:xfrm>
          <a:prstGeom prst="bentConnector3">
            <a:avLst>
              <a:gd name="adj1" fmla="val 490049"/>
            </a:avLst>
          </a:prstGeom>
          <a:ln>
            <a:tailEnd type="triangle"/>
          </a:ln>
        </p:spPr>
        <p:style>
          <a:lnRef idx="1">
            <a:schemeClr val="accent5"/>
          </a:lnRef>
          <a:fillRef idx="0">
            <a:schemeClr val="accent5"/>
          </a:fillRef>
          <a:effectRef idx="0">
            <a:schemeClr val="accent5"/>
          </a:effectRef>
          <a:fontRef idx="minor">
            <a:schemeClr val="tx1"/>
          </a:fontRef>
        </p:style>
      </p:cxnSp>
      <p:sp>
        <p:nvSpPr>
          <p:cNvPr id="31" name="Google Shape;558;p7">
            <a:extLst>
              <a:ext uri="{FF2B5EF4-FFF2-40B4-BE49-F238E27FC236}">
                <a16:creationId xmlns:a16="http://schemas.microsoft.com/office/drawing/2014/main" id="{5033AC3B-A88E-D320-43BE-AA47A5008E3E}"/>
              </a:ext>
            </a:extLst>
          </p:cNvPr>
          <p:cNvSpPr/>
          <p:nvPr/>
        </p:nvSpPr>
        <p:spPr>
          <a:xfrm>
            <a:off x="1495556" y="3330457"/>
            <a:ext cx="3145944" cy="504269"/>
          </a:xfrm>
          <a:custGeom>
            <a:avLst/>
            <a:gdLst/>
            <a:ahLst/>
            <a:cxnLst/>
            <a:rect l="l" t="t" r="r" b="b"/>
            <a:pathLst>
              <a:path w="120000" h="120000" extrusionOk="0">
                <a:moveTo>
                  <a:pt x="0" y="0"/>
                </a:moveTo>
                <a:lnTo>
                  <a:pt x="120000" y="0"/>
                </a:lnTo>
                <a:lnTo>
                  <a:pt x="120000" y="120000"/>
                </a:lnTo>
                <a:lnTo>
                  <a:pt x="0" y="120000"/>
                </a:lnTo>
                <a:close/>
              </a:path>
              <a:path w="120000" h="120000" fill="none" extrusionOk="0">
                <a:moveTo>
                  <a:pt x="59760" y="-11376"/>
                </a:moveTo>
                <a:lnTo>
                  <a:pt x="60298" y="-69947"/>
                </a:lnTo>
              </a:path>
            </a:pathLst>
          </a:custGeom>
          <a:solidFill>
            <a:schemeClr val="accent3"/>
          </a:solidFill>
          <a:ln>
            <a:solidFill>
              <a:schemeClr val="tx1"/>
            </a:solidFill>
            <a:headEnd type="none" w="med" len="med"/>
            <a:tailEnd type="triangle" w="med" len="med"/>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a:t>Adjusts 50% of misses &gt; .5% in projected trend in the current year. </a:t>
            </a:r>
          </a:p>
        </p:txBody>
      </p:sp>
    </p:spTree>
    <p:extLst>
      <p:ext uri="{BB962C8B-B14F-4D97-AF65-F5344CB8AC3E}">
        <p14:creationId xmlns:p14="http://schemas.microsoft.com/office/powerpoint/2010/main" val="14505815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31CEF22-887B-A63D-3187-A22F2A587934}"/>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5</a:t>
            </a:fld>
            <a:endParaRPr lang="en-US"/>
          </a:p>
        </p:txBody>
      </p:sp>
      <p:sp>
        <p:nvSpPr>
          <p:cNvPr id="4" name="Title 3">
            <a:extLst>
              <a:ext uri="{FF2B5EF4-FFF2-40B4-BE49-F238E27FC236}">
                <a16:creationId xmlns:a16="http://schemas.microsoft.com/office/drawing/2014/main" id="{BD400555-8A95-544C-D79F-32453681F7B8}"/>
              </a:ext>
            </a:extLst>
          </p:cNvPr>
          <p:cNvSpPr>
            <a:spLocks noGrp="1"/>
          </p:cNvSpPr>
          <p:nvPr>
            <p:ph type="title"/>
          </p:nvPr>
        </p:nvSpPr>
        <p:spPr/>
        <p:txBody>
          <a:bodyPr/>
          <a:lstStyle/>
          <a:p>
            <a:r>
              <a:rPr lang="en-US" dirty="0"/>
              <a:t>Medicare FFS TCOC Target:  Estimated 2026 Target</a:t>
            </a:r>
          </a:p>
        </p:txBody>
      </p:sp>
      <p:graphicFrame>
        <p:nvGraphicFramePr>
          <p:cNvPr id="5" name="Google Shape;621;p44">
            <a:extLst>
              <a:ext uri="{FF2B5EF4-FFF2-40B4-BE49-F238E27FC236}">
                <a16:creationId xmlns:a16="http://schemas.microsoft.com/office/drawing/2014/main" id="{55FD1954-AD86-B4CF-943E-2B146AD0849A}"/>
              </a:ext>
            </a:extLst>
          </p:cNvPr>
          <p:cNvGraphicFramePr/>
          <p:nvPr>
            <p:extLst>
              <p:ext uri="{D42A27DB-BD31-4B8C-83A1-F6EECF244321}">
                <p14:modId xmlns:p14="http://schemas.microsoft.com/office/powerpoint/2010/main" val="4260336627"/>
              </p:ext>
            </p:extLst>
          </p:nvPr>
        </p:nvGraphicFramePr>
        <p:xfrm>
          <a:off x="745067" y="1097740"/>
          <a:ext cx="5662381" cy="4419780"/>
        </p:xfrm>
        <a:graphic>
          <a:graphicData uri="http://schemas.openxmlformats.org/drawingml/2006/table">
            <a:tbl>
              <a:tblPr firstRow="1" lastRow="1" bandRow="1">
                <a:tableStyleId>{5C22544A-7EE6-4342-B048-85BDC9FD1C3A}</a:tableStyleId>
              </a:tblPr>
              <a:tblGrid>
                <a:gridCol w="2805701">
                  <a:extLst>
                    <a:ext uri="{9D8B030D-6E8A-4147-A177-3AD203B41FA5}">
                      <a16:colId xmlns:a16="http://schemas.microsoft.com/office/drawing/2014/main" val="20000"/>
                    </a:ext>
                  </a:extLst>
                </a:gridCol>
                <a:gridCol w="1720202">
                  <a:extLst>
                    <a:ext uri="{9D8B030D-6E8A-4147-A177-3AD203B41FA5}">
                      <a16:colId xmlns:a16="http://schemas.microsoft.com/office/drawing/2014/main" val="20001"/>
                    </a:ext>
                  </a:extLst>
                </a:gridCol>
                <a:gridCol w="1136478">
                  <a:extLst>
                    <a:ext uri="{9D8B030D-6E8A-4147-A177-3AD203B41FA5}">
                      <a16:colId xmlns:a16="http://schemas.microsoft.com/office/drawing/2014/main" val="20002"/>
                    </a:ext>
                  </a:extLst>
                </a:gridCol>
              </a:tblGrid>
              <a:tr h="370850">
                <a:tc gridSpan="3">
                  <a:txBody>
                    <a:bodyPr/>
                    <a:lstStyle/>
                    <a:p>
                      <a:pPr marL="0" marR="0" lvl="0" indent="0" algn="ctr" rtl="0">
                        <a:lnSpc>
                          <a:spcPct val="100000"/>
                        </a:lnSpc>
                        <a:spcBef>
                          <a:spcPts val="0"/>
                        </a:spcBef>
                        <a:spcAft>
                          <a:spcPts val="0"/>
                        </a:spcAft>
                        <a:buNone/>
                      </a:pPr>
                      <a:r>
                        <a:rPr lang="en-US" sz="1400" b="1" u="none" strike="noStrike" cap="none" dirty="0">
                          <a:solidFill>
                            <a:schemeClr val="bg1"/>
                          </a:solidFill>
                          <a:sym typeface="Arial"/>
                        </a:rPr>
                        <a:t>Example Target Calculation</a:t>
                      </a:r>
                      <a:endParaRPr sz="1400" dirty="0">
                        <a:solidFill>
                          <a:schemeClr val="bg1"/>
                        </a:solidFill>
                      </a:endParaRPr>
                    </a:p>
                  </a:txBody>
                  <a:tcPr marL="91450" marR="91450" marT="91450" marB="91450" anchor="b"/>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70850">
                <a:tc>
                  <a:txBody>
                    <a:bodyPr/>
                    <a:lstStyle/>
                    <a:p>
                      <a:pPr marL="0" marR="0" lvl="0" indent="0" algn="l" rtl="0">
                        <a:lnSpc>
                          <a:spcPct val="100000"/>
                        </a:lnSpc>
                        <a:spcBef>
                          <a:spcPts val="0"/>
                        </a:spcBef>
                        <a:spcAft>
                          <a:spcPts val="0"/>
                        </a:spcAft>
                        <a:buNone/>
                      </a:pPr>
                      <a:r>
                        <a:rPr lang="en-US" sz="1400" b="0" u="none" strike="noStrike" cap="none" dirty="0">
                          <a:solidFill>
                            <a:schemeClr val="tx1"/>
                          </a:solidFill>
                          <a:sym typeface="Arial"/>
                        </a:rPr>
                        <a:t>2023 Spend PBPY</a:t>
                      </a:r>
                      <a:endParaRPr sz="1400" dirty="0">
                        <a:solidFill>
                          <a:schemeClr val="tx1"/>
                        </a:solidFill>
                      </a:endParaRPr>
                    </a:p>
                  </a:txBody>
                  <a:tcPr marL="91450" marR="91450" marT="91450" marB="91450" anchor="b"/>
                </a:tc>
                <a:tc>
                  <a:txBody>
                    <a:bodyPr/>
                    <a:lstStyle/>
                    <a:p>
                      <a:pPr marL="0" marR="0" lvl="0" indent="0" algn="l" rtl="0">
                        <a:lnSpc>
                          <a:spcPct val="100000"/>
                        </a:lnSpc>
                        <a:spcBef>
                          <a:spcPts val="0"/>
                        </a:spcBef>
                        <a:spcAft>
                          <a:spcPts val="0"/>
                        </a:spcAft>
                        <a:buNone/>
                      </a:pPr>
                      <a:r>
                        <a:rPr lang="en-US" sz="1400" b="0" u="none" strike="noStrike" cap="none">
                          <a:solidFill>
                            <a:schemeClr val="tx1"/>
                          </a:solidFill>
                          <a:sym typeface="Arial"/>
                        </a:rPr>
                        <a:t>A</a:t>
                      </a:r>
                      <a:endParaRPr sz="1400">
                        <a:solidFill>
                          <a:schemeClr val="tx1"/>
                        </a:solidFill>
                      </a:endParaRPr>
                    </a:p>
                  </a:txBody>
                  <a:tcPr marL="91450" marR="91450" marT="91450" marB="91450" anchor="b"/>
                </a:tc>
                <a:tc>
                  <a:txBody>
                    <a:bodyPr/>
                    <a:lstStyle/>
                    <a:p>
                      <a:pPr marL="0" marR="0" lvl="0" indent="0" algn="r" rtl="0">
                        <a:lnSpc>
                          <a:spcPct val="100000"/>
                        </a:lnSpc>
                        <a:spcBef>
                          <a:spcPts val="0"/>
                        </a:spcBef>
                        <a:spcAft>
                          <a:spcPts val="0"/>
                        </a:spcAft>
                        <a:buNone/>
                      </a:pPr>
                      <a:r>
                        <a:rPr lang="en-US" sz="1400" b="0" u="none" strike="noStrike" cap="none" dirty="0">
                          <a:solidFill>
                            <a:schemeClr val="tx1"/>
                          </a:solidFill>
                          <a:sym typeface="Arial"/>
                        </a:rPr>
                        <a:t>$14,107</a:t>
                      </a:r>
                      <a:endParaRPr sz="1400" dirty="0">
                        <a:solidFill>
                          <a:schemeClr val="tx1"/>
                        </a:solidFill>
                      </a:endParaRPr>
                    </a:p>
                  </a:txBody>
                  <a:tcPr marL="91450" marR="91450" marT="91450" marB="91450" anchor="b"/>
                </a:tc>
                <a:extLst>
                  <a:ext uri="{0D108BD9-81ED-4DB2-BD59-A6C34878D82A}">
                    <a16:rowId xmlns:a16="http://schemas.microsoft.com/office/drawing/2014/main" val="10001"/>
                  </a:ext>
                </a:extLst>
              </a:tr>
              <a:tr h="370850">
                <a:tc>
                  <a:txBody>
                    <a:bodyPr/>
                    <a:lstStyle/>
                    <a:p>
                      <a:pPr marL="0" marR="0" lvl="0" indent="0" algn="l" rtl="0">
                        <a:lnSpc>
                          <a:spcPct val="100000"/>
                        </a:lnSpc>
                        <a:spcBef>
                          <a:spcPts val="0"/>
                        </a:spcBef>
                        <a:spcAft>
                          <a:spcPts val="0"/>
                        </a:spcAft>
                        <a:buNone/>
                      </a:pPr>
                      <a:r>
                        <a:rPr lang="en-US" sz="1400" b="0" i="0" u="none" strike="noStrike" cap="none" dirty="0">
                          <a:solidFill>
                            <a:schemeClr val="tx1"/>
                          </a:solidFill>
                          <a:latin typeface="+mn-lt"/>
                          <a:ea typeface="+mn-ea"/>
                          <a:cs typeface="+mn-cs"/>
                          <a:sym typeface="Arial"/>
                        </a:rPr>
                        <a:t>2023 Spend PBPY, Risk Adjusted</a:t>
                      </a:r>
                      <a:endParaRPr sz="1400" b="0" i="0" u="none" strike="noStrike" cap="none" dirty="0">
                        <a:solidFill>
                          <a:schemeClr val="tx1"/>
                        </a:solidFill>
                        <a:latin typeface="+mn-lt"/>
                        <a:ea typeface="+mn-ea"/>
                        <a:cs typeface="+mn-cs"/>
                        <a:sym typeface="Arial"/>
                      </a:endParaRPr>
                    </a:p>
                  </a:txBody>
                  <a:tcPr marL="91450" marR="91450" marT="91450" marB="91450" anchor="b"/>
                </a:tc>
                <a:tc>
                  <a:txBody>
                    <a:bodyPr/>
                    <a:lstStyle/>
                    <a:p>
                      <a:pPr marL="0" marR="0" lvl="0" indent="0" algn="l" rtl="0">
                        <a:lnSpc>
                          <a:spcPct val="100000"/>
                        </a:lnSpc>
                        <a:spcBef>
                          <a:spcPts val="0"/>
                        </a:spcBef>
                        <a:spcAft>
                          <a:spcPts val="0"/>
                        </a:spcAft>
                        <a:buNone/>
                      </a:pPr>
                      <a:r>
                        <a:rPr lang="en-US" sz="1400" b="0" i="0" u="none" strike="noStrike" cap="none" dirty="0">
                          <a:solidFill>
                            <a:schemeClr val="tx1"/>
                          </a:solidFill>
                          <a:latin typeface="+mn-lt"/>
                          <a:ea typeface="+mn-ea"/>
                          <a:cs typeface="+mn-cs"/>
                          <a:sym typeface="Arial"/>
                        </a:rPr>
                        <a:t>B</a:t>
                      </a:r>
                      <a:endParaRPr sz="1400" b="0" i="0" u="none" strike="noStrike" cap="none" dirty="0">
                        <a:solidFill>
                          <a:schemeClr val="tx1"/>
                        </a:solidFill>
                        <a:latin typeface="+mn-lt"/>
                        <a:ea typeface="+mn-ea"/>
                        <a:cs typeface="+mn-cs"/>
                        <a:sym typeface="Arial"/>
                      </a:endParaRPr>
                    </a:p>
                  </a:txBody>
                  <a:tcPr marL="91450" marR="91450" marT="91450" marB="91450" anchor="b"/>
                </a:tc>
                <a:tc>
                  <a:txBody>
                    <a:bodyPr/>
                    <a:lstStyle/>
                    <a:p>
                      <a:pPr marL="0" marR="0" lvl="0" indent="0" algn="r" rtl="0">
                        <a:lnSpc>
                          <a:spcPct val="100000"/>
                        </a:lnSpc>
                        <a:spcBef>
                          <a:spcPts val="0"/>
                        </a:spcBef>
                        <a:spcAft>
                          <a:spcPts val="0"/>
                        </a:spcAft>
                        <a:buNone/>
                      </a:pPr>
                      <a:r>
                        <a:rPr lang="en-US" sz="1400" b="0" i="0" u="none" strike="noStrike" cap="none" dirty="0">
                          <a:solidFill>
                            <a:schemeClr val="tx1"/>
                          </a:solidFill>
                          <a:latin typeface="+mn-lt"/>
                          <a:ea typeface="+mn-ea"/>
                          <a:cs typeface="+mn-cs"/>
                          <a:sym typeface="Arial"/>
                        </a:rPr>
                        <a:t>$14,433</a:t>
                      </a:r>
                      <a:endParaRPr sz="1400" b="0" i="0" u="none" strike="noStrike" cap="none" dirty="0">
                        <a:solidFill>
                          <a:schemeClr val="tx1"/>
                        </a:solidFill>
                        <a:latin typeface="+mn-lt"/>
                        <a:ea typeface="+mn-ea"/>
                        <a:cs typeface="+mn-cs"/>
                        <a:sym typeface="Arial"/>
                      </a:endParaRPr>
                    </a:p>
                  </a:txBody>
                  <a:tcPr marL="91450" marR="91450" marT="91450" marB="91450" anchor="b"/>
                </a:tc>
                <a:extLst>
                  <a:ext uri="{0D108BD9-81ED-4DB2-BD59-A6C34878D82A}">
                    <a16:rowId xmlns:a16="http://schemas.microsoft.com/office/drawing/2014/main" val="1014985299"/>
                  </a:ext>
                </a:extLst>
              </a:tr>
              <a:tr h="370850">
                <a:tc>
                  <a:txBody>
                    <a:bodyPr/>
                    <a:lstStyle/>
                    <a:p>
                      <a:pPr marL="0" marR="0" lvl="0" indent="0" algn="l" rtl="0">
                        <a:lnSpc>
                          <a:spcPct val="100000"/>
                        </a:lnSpc>
                        <a:spcBef>
                          <a:spcPts val="0"/>
                        </a:spcBef>
                        <a:spcAft>
                          <a:spcPts val="0"/>
                        </a:spcAft>
                        <a:buNone/>
                      </a:pPr>
                      <a:r>
                        <a:rPr lang="en-US" sz="1400" b="0" u="none" strike="noStrike" cap="none" dirty="0">
                          <a:solidFill>
                            <a:schemeClr val="tx1"/>
                          </a:solidFill>
                          <a:sym typeface="Arial"/>
                        </a:rPr>
                        <a:t>Actual 2024 USPCC </a:t>
                      </a:r>
                      <a:endParaRPr sz="1400" dirty="0">
                        <a:solidFill>
                          <a:schemeClr val="tx1"/>
                        </a:solidFill>
                      </a:endParaRPr>
                    </a:p>
                  </a:txBody>
                  <a:tcPr marL="91450" marR="91450" marT="91450" marB="91450" anchor="b"/>
                </a:tc>
                <a:tc>
                  <a:txBody>
                    <a:bodyPr/>
                    <a:lstStyle/>
                    <a:p>
                      <a:pPr marL="0" marR="0" lvl="0" indent="0" algn="l" rtl="0">
                        <a:lnSpc>
                          <a:spcPct val="100000"/>
                        </a:lnSpc>
                        <a:spcBef>
                          <a:spcPts val="0"/>
                        </a:spcBef>
                        <a:spcAft>
                          <a:spcPts val="0"/>
                        </a:spcAft>
                        <a:buNone/>
                      </a:pPr>
                      <a:r>
                        <a:rPr lang="en-US" sz="1400" b="0" u="none" strike="noStrike" cap="none" dirty="0">
                          <a:solidFill>
                            <a:schemeClr val="tx1"/>
                          </a:solidFill>
                          <a:sym typeface="Arial"/>
                        </a:rPr>
                        <a:t>C</a:t>
                      </a:r>
                      <a:endParaRPr sz="1400" dirty="0">
                        <a:solidFill>
                          <a:schemeClr val="tx1"/>
                        </a:solidFill>
                      </a:endParaRPr>
                    </a:p>
                  </a:txBody>
                  <a:tcPr marL="91450" marR="91450" marT="91450" marB="91450" anchor="b"/>
                </a:tc>
                <a:tc>
                  <a:txBody>
                    <a:bodyPr/>
                    <a:lstStyle/>
                    <a:p>
                      <a:pPr marL="0" marR="0" lvl="0" indent="0" algn="r" rtl="0">
                        <a:lnSpc>
                          <a:spcPct val="100000"/>
                        </a:lnSpc>
                        <a:spcBef>
                          <a:spcPts val="0"/>
                        </a:spcBef>
                        <a:spcAft>
                          <a:spcPts val="0"/>
                        </a:spcAft>
                        <a:buNone/>
                      </a:pPr>
                      <a:r>
                        <a:rPr lang="en-US" sz="1400" b="0" u="none" strike="noStrike" cap="none" dirty="0">
                          <a:solidFill>
                            <a:schemeClr val="tx1"/>
                          </a:solidFill>
                          <a:sym typeface="Arial"/>
                        </a:rPr>
                        <a:t>7.23%</a:t>
                      </a:r>
                      <a:endParaRPr sz="1400" dirty="0">
                        <a:solidFill>
                          <a:schemeClr val="tx1"/>
                        </a:solidFill>
                      </a:endParaRPr>
                    </a:p>
                  </a:txBody>
                  <a:tcPr marL="91450" marR="91450" marT="91450" marB="91450" anchor="b"/>
                </a:tc>
                <a:extLst>
                  <a:ext uri="{0D108BD9-81ED-4DB2-BD59-A6C34878D82A}">
                    <a16:rowId xmlns:a16="http://schemas.microsoft.com/office/drawing/2014/main" val="10002"/>
                  </a:ext>
                </a:extLst>
              </a:tr>
              <a:tr h="370850">
                <a:tc>
                  <a:txBody>
                    <a:bodyPr/>
                    <a:lstStyle/>
                    <a:p>
                      <a:pPr marL="0" marR="0" lvl="0" indent="0" algn="l" rtl="0">
                        <a:lnSpc>
                          <a:spcPct val="100000"/>
                        </a:lnSpc>
                        <a:spcBef>
                          <a:spcPts val="0"/>
                        </a:spcBef>
                        <a:spcAft>
                          <a:spcPts val="0"/>
                        </a:spcAft>
                        <a:buNone/>
                      </a:pPr>
                      <a:r>
                        <a:rPr lang="en-US" sz="1400" b="0" u="none" strike="noStrike" cap="none" dirty="0">
                          <a:solidFill>
                            <a:schemeClr val="tx1"/>
                          </a:solidFill>
                          <a:sym typeface="Arial"/>
                        </a:rPr>
                        <a:t>Actual 2025 USPCC</a:t>
                      </a:r>
                      <a:endParaRPr sz="1400" dirty="0">
                        <a:solidFill>
                          <a:schemeClr val="tx1"/>
                        </a:solidFill>
                      </a:endParaRPr>
                    </a:p>
                  </a:txBody>
                  <a:tcPr marL="91450" marR="91450" marT="91450" marB="91450" anchor="b"/>
                </a:tc>
                <a:tc>
                  <a:txBody>
                    <a:bodyPr/>
                    <a:lstStyle/>
                    <a:p>
                      <a:pPr marL="0" marR="0" lvl="0" indent="0" algn="l" rtl="0">
                        <a:lnSpc>
                          <a:spcPct val="100000"/>
                        </a:lnSpc>
                        <a:spcBef>
                          <a:spcPts val="0"/>
                        </a:spcBef>
                        <a:spcAft>
                          <a:spcPts val="0"/>
                        </a:spcAft>
                        <a:buNone/>
                      </a:pPr>
                      <a:r>
                        <a:rPr lang="en-US" sz="1400" b="0" u="none" strike="noStrike" cap="none" dirty="0">
                          <a:solidFill>
                            <a:schemeClr val="tx1"/>
                          </a:solidFill>
                          <a:sym typeface="Arial"/>
                        </a:rPr>
                        <a:t>D</a:t>
                      </a:r>
                      <a:endParaRPr sz="1400" dirty="0">
                        <a:solidFill>
                          <a:schemeClr val="tx1"/>
                        </a:solidFill>
                      </a:endParaRPr>
                    </a:p>
                  </a:txBody>
                  <a:tcPr marL="91450" marR="91450" marT="91450" marB="91450" anchor="b"/>
                </a:tc>
                <a:tc>
                  <a:txBody>
                    <a:bodyPr/>
                    <a:lstStyle/>
                    <a:p>
                      <a:pPr marL="0" marR="0" lvl="0" indent="0" algn="r" rtl="0">
                        <a:lnSpc>
                          <a:spcPct val="100000"/>
                        </a:lnSpc>
                        <a:spcBef>
                          <a:spcPts val="0"/>
                        </a:spcBef>
                        <a:spcAft>
                          <a:spcPts val="0"/>
                        </a:spcAft>
                        <a:buNone/>
                      </a:pPr>
                      <a:r>
                        <a:rPr lang="en-US" sz="1400" b="0" u="none" strike="noStrike" cap="none" dirty="0">
                          <a:solidFill>
                            <a:schemeClr val="tx1"/>
                          </a:solidFill>
                          <a:sym typeface="Arial"/>
                        </a:rPr>
                        <a:t>8.39%</a:t>
                      </a:r>
                      <a:endParaRPr sz="1400" dirty="0">
                        <a:solidFill>
                          <a:schemeClr val="tx1"/>
                        </a:solidFill>
                      </a:endParaRPr>
                    </a:p>
                  </a:txBody>
                  <a:tcPr marL="91450" marR="91450" marT="91450" marB="91450" anchor="b"/>
                </a:tc>
                <a:extLst>
                  <a:ext uri="{0D108BD9-81ED-4DB2-BD59-A6C34878D82A}">
                    <a16:rowId xmlns:a16="http://schemas.microsoft.com/office/drawing/2014/main" val="10003"/>
                  </a:ext>
                </a:extLst>
              </a:tr>
              <a:tr h="370850">
                <a:tc>
                  <a:txBody>
                    <a:bodyPr/>
                    <a:lstStyle/>
                    <a:p>
                      <a:pPr marL="0" marR="0" lvl="0" indent="0" algn="l" rtl="0">
                        <a:lnSpc>
                          <a:spcPct val="100000"/>
                        </a:lnSpc>
                        <a:spcBef>
                          <a:spcPts val="0"/>
                        </a:spcBef>
                        <a:spcAft>
                          <a:spcPts val="0"/>
                        </a:spcAft>
                        <a:buNone/>
                      </a:pPr>
                      <a:r>
                        <a:rPr lang="en-US" sz="1400" b="0" u="none" strike="noStrike" cap="none" dirty="0">
                          <a:solidFill>
                            <a:schemeClr val="tx1"/>
                          </a:solidFill>
                          <a:sym typeface="Arial"/>
                        </a:rPr>
                        <a:t>2026 Projected USPCC Trend</a:t>
                      </a:r>
                    </a:p>
                    <a:p>
                      <a:pPr marL="0" marR="0" lvl="0" indent="0" algn="l" rtl="0">
                        <a:lnSpc>
                          <a:spcPct val="100000"/>
                        </a:lnSpc>
                        <a:spcBef>
                          <a:spcPts val="0"/>
                        </a:spcBef>
                        <a:spcAft>
                          <a:spcPts val="0"/>
                        </a:spcAft>
                        <a:buNone/>
                      </a:pPr>
                      <a:r>
                        <a:rPr lang="en-US" sz="1400" b="0" u="none" strike="noStrike" cap="none" dirty="0">
                          <a:solidFill>
                            <a:schemeClr val="tx1"/>
                          </a:solidFill>
                          <a:sym typeface="Arial"/>
                        </a:rPr>
                        <a:t>Less: Savings Component</a:t>
                      </a:r>
                      <a:endParaRPr sz="1400" dirty="0">
                        <a:solidFill>
                          <a:schemeClr val="tx1"/>
                        </a:solidFill>
                      </a:endParaRPr>
                    </a:p>
                  </a:txBody>
                  <a:tcPr marL="91450" marR="91450" marT="91450" marB="91450" anchor="b"/>
                </a:tc>
                <a:tc>
                  <a:txBody>
                    <a:bodyPr/>
                    <a:lstStyle/>
                    <a:p>
                      <a:pPr marL="0" marR="0" lvl="0" indent="0" algn="l" rtl="0">
                        <a:lnSpc>
                          <a:spcPct val="100000"/>
                        </a:lnSpc>
                        <a:spcBef>
                          <a:spcPts val="0"/>
                        </a:spcBef>
                        <a:spcAft>
                          <a:spcPts val="0"/>
                        </a:spcAft>
                        <a:buNone/>
                      </a:pPr>
                      <a:r>
                        <a:rPr lang="en-US" sz="1400" dirty="0">
                          <a:solidFill>
                            <a:schemeClr val="tx1"/>
                          </a:solidFill>
                        </a:rPr>
                        <a:t>E1</a:t>
                      </a:r>
                    </a:p>
                    <a:p>
                      <a:pPr marL="0" marR="0" lvl="0" indent="0" algn="l" rtl="0">
                        <a:lnSpc>
                          <a:spcPct val="100000"/>
                        </a:lnSpc>
                        <a:spcBef>
                          <a:spcPts val="0"/>
                        </a:spcBef>
                        <a:spcAft>
                          <a:spcPts val="0"/>
                        </a:spcAft>
                        <a:buNone/>
                      </a:pPr>
                      <a:r>
                        <a:rPr lang="en-US" sz="1400" dirty="0">
                          <a:solidFill>
                            <a:schemeClr val="tx1"/>
                          </a:solidFill>
                        </a:rPr>
                        <a:t>E2</a:t>
                      </a:r>
                      <a:endParaRPr sz="1400" dirty="0">
                        <a:solidFill>
                          <a:schemeClr val="tx1"/>
                        </a:solidFill>
                      </a:endParaRPr>
                    </a:p>
                  </a:txBody>
                  <a:tcPr marL="91450" marR="91450" marT="91450" marB="91450" anchor="b"/>
                </a:tc>
                <a:tc>
                  <a:txBody>
                    <a:bodyPr/>
                    <a:lstStyle/>
                    <a:p>
                      <a:pPr marL="0" marR="0" lvl="0" indent="0" algn="r" rtl="0">
                        <a:lnSpc>
                          <a:spcPct val="100000"/>
                        </a:lnSpc>
                        <a:spcBef>
                          <a:spcPts val="0"/>
                        </a:spcBef>
                        <a:spcAft>
                          <a:spcPts val="0"/>
                        </a:spcAft>
                        <a:buNone/>
                      </a:pPr>
                      <a:r>
                        <a:rPr lang="en-US" sz="1400" b="0" u="none" strike="noStrike" cap="none" dirty="0">
                          <a:solidFill>
                            <a:schemeClr val="tx1"/>
                          </a:solidFill>
                          <a:sym typeface="Arial"/>
                        </a:rPr>
                        <a:t>4.29%</a:t>
                      </a:r>
                    </a:p>
                    <a:p>
                      <a:pPr marL="0" marR="0" lvl="0" indent="0" algn="r" rtl="0">
                        <a:lnSpc>
                          <a:spcPct val="100000"/>
                        </a:lnSpc>
                        <a:spcBef>
                          <a:spcPts val="0"/>
                        </a:spcBef>
                        <a:spcAft>
                          <a:spcPts val="0"/>
                        </a:spcAft>
                        <a:buNone/>
                      </a:pPr>
                      <a:r>
                        <a:rPr lang="en-US" sz="1400" b="0" u="none" strike="noStrike" cap="none" dirty="0">
                          <a:solidFill>
                            <a:schemeClr val="tx1"/>
                          </a:solidFill>
                          <a:sym typeface="Arial"/>
                        </a:rPr>
                        <a:t>(0.13%)</a:t>
                      </a:r>
                      <a:endParaRPr sz="1400" dirty="0">
                        <a:solidFill>
                          <a:schemeClr val="tx1"/>
                        </a:solidFill>
                      </a:endParaRPr>
                    </a:p>
                  </a:txBody>
                  <a:tcPr marL="91450" marR="91450" marT="91450" marB="91450" anchor="b"/>
                </a:tc>
                <a:extLst>
                  <a:ext uri="{0D108BD9-81ED-4DB2-BD59-A6C34878D82A}">
                    <a16:rowId xmlns:a16="http://schemas.microsoft.com/office/drawing/2014/main" val="10005"/>
                  </a:ext>
                </a:extLst>
              </a:tr>
              <a:tr h="370850">
                <a:tc>
                  <a:txBody>
                    <a:bodyPr/>
                    <a:lstStyle/>
                    <a:p>
                      <a:pPr marL="0" marR="0" lvl="0" indent="0" algn="l" rtl="0">
                        <a:lnSpc>
                          <a:spcPct val="100000"/>
                        </a:lnSpc>
                        <a:spcBef>
                          <a:spcPts val="0"/>
                        </a:spcBef>
                        <a:spcAft>
                          <a:spcPts val="0"/>
                        </a:spcAft>
                        <a:buNone/>
                      </a:pPr>
                      <a:r>
                        <a:rPr lang="en-US" sz="1400" dirty="0">
                          <a:solidFill>
                            <a:schemeClr val="tx1"/>
                          </a:solidFill>
                        </a:rPr>
                        <a:t>Cumulative Trend</a:t>
                      </a:r>
                      <a:endParaRPr sz="1400" dirty="0">
                        <a:solidFill>
                          <a:schemeClr val="tx1"/>
                        </a:solidFill>
                      </a:endParaRPr>
                    </a:p>
                  </a:txBody>
                  <a:tcPr marL="91450" marR="91450" marT="91450" marB="91450" anchor="b"/>
                </a:tc>
                <a:tc>
                  <a:txBody>
                    <a:bodyPr/>
                    <a:lstStyle/>
                    <a:p>
                      <a:pPr marL="0" marR="0" lvl="0" indent="0" algn="l" rtl="0">
                        <a:lnSpc>
                          <a:spcPct val="100000"/>
                        </a:lnSpc>
                        <a:spcBef>
                          <a:spcPts val="0"/>
                        </a:spcBef>
                        <a:spcAft>
                          <a:spcPts val="0"/>
                        </a:spcAft>
                        <a:buNone/>
                      </a:pPr>
                      <a:r>
                        <a:rPr lang="en-US" sz="1400" dirty="0">
                          <a:solidFill>
                            <a:schemeClr val="tx1"/>
                          </a:solidFill>
                        </a:rPr>
                        <a:t>F=(1+C)*(1+D)*(1+E1+E2)</a:t>
                      </a:r>
                      <a:endParaRPr sz="1400" dirty="0">
                        <a:solidFill>
                          <a:schemeClr val="tx1"/>
                        </a:solidFill>
                      </a:endParaRPr>
                    </a:p>
                  </a:txBody>
                  <a:tcPr marL="91450" marR="91450" marT="91450" marB="91450" anchor="b"/>
                </a:tc>
                <a:tc>
                  <a:txBody>
                    <a:bodyPr/>
                    <a:lstStyle/>
                    <a:p>
                      <a:pPr marL="0" marR="0" lvl="0" indent="0" algn="r" rtl="0">
                        <a:lnSpc>
                          <a:spcPct val="100000"/>
                        </a:lnSpc>
                        <a:spcBef>
                          <a:spcPts val="0"/>
                        </a:spcBef>
                        <a:spcAft>
                          <a:spcPts val="0"/>
                        </a:spcAft>
                        <a:buNone/>
                      </a:pPr>
                      <a:r>
                        <a:rPr lang="en-US" sz="1400" dirty="0">
                          <a:solidFill>
                            <a:schemeClr val="tx1"/>
                          </a:solidFill>
                        </a:rPr>
                        <a:t>21.06%</a:t>
                      </a:r>
                      <a:endParaRPr sz="1400" dirty="0">
                        <a:solidFill>
                          <a:schemeClr val="tx1"/>
                        </a:solidFill>
                      </a:endParaRPr>
                    </a:p>
                  </a:txBody>
                  <a:tcPr marL="91450" marR="91450" marT="91450" marB="91450" anchor="b"/>
                </a:tc>
                <a:extLst>
                  <a:ext uri="{0D108BD9-81ED-4DB2-BD59-A6C34878D82A}">
                    <a16:rowId xmlns:a16="http://schemas.microsoft.com/office/drawing/2014/main" val="1973152195"/>
                  </a:ext>
                </a:extLst>
              </a:tr>
              <a:tr h="370850">
                <a:tc>
                  <a:txBody>
                    <a:bodyPr/>
                    <a:lstStyle/>
                    <a:p>
                      <a:pPr marL="0" marR="0" lvl="0" indent="0" algn="l" rtl="0">
                        <a:lnSpc>
                          <a:spcPct val="100000"/>
                        </a:lnSpc>
                        <a:spcBef>
                          <a:spcPts val="0"/>
                        </a:spcBef>
                        <a:spcAft>
                          <a:spcPts val="0"/>
                        </a:spcAft>
                        <a:buNone/>
                      </a:pPr>
                      <a:r>
                        <a:rPr lang="en-US" sz="1400" b="0" u="none" strike="noStrike" cap="none" dirty="0">
                          <a:solidFill>
                            <a:schemeClr val="tx1"/>
                          </a:solidFill>
                          <a:sym typeface="Arial"/>
                        </a:rPr>
                        <a:t>Apply Trend 1/3 to US dollars 2/3 to MD Dollars</a:t>
                      </a:r>
                      <a:endParaRPr sz="1400" dirty="0">
                        <a:solidFill>
                          <a:schemeClr val="tx1"/>
                        </a:solidFill>
                      </a:endParaRPr>
                    </a:p>
                  </a:txBody>
                  <a:tcPr marL="91450" marR="91450" marT="91450" marB="91450" anchor="b"/>
                </a:tc>
                <a:tc>
                  <a:txBody>
                    <a:bodyPr/>
                    <a:lstStyle/>
                    <a:p>
                      <a:pPr marL="0" marR="0" lvl="0" indent="0" algn="l" rtl="0">
                        <a:lnSpc>
                          <a:spcPct val="100000"/>
                        </a:lnSpc>
                        <a:spcBef>
                          <a:spcPts val="0"/>
                        </a:spcBef>
                        <a:spcAft>
                          <a:spcPts val="0"/>
                        </a:spcAft>
                        <a:buNone/>
                      </a:pPr>
                      <a:r>
                        <a:rPr lang="en-US" sz="1400" b="0" u="none" strike="noStrike" cap="none" dirty="0">
                          <a:solidFill>
                            <a:schemeClr val="tx1"/>
                          </a:solidFill>
                          <a:sym typeface="Arial"/>
                        </a:rPr>
                        <a:t>G</a:t>
                      </a:r>
                      <a:endParaRPr sz="1400" dirty="0">
                        <a:solidFill>
                          <a:schemeClr val="tx1"/>
                        </a:solidFill>
                      </a:endParaRPr>
                    </a:p>
                  </a:txBody>
                  <a:tcPr marL="91450" marR="91450" marT="91450" marB="91450" anchor="b"/>
                </a:tc>
                <a:tc>
                  <a:txBody>
                    <a:bodyPr/>
                    <a:lstStyle/>
                    <a:p>
                      <a:pPr marL="0" marR="0" lvl="0" indent="0" algn="r" rtl="0">
                        <a:lnSpc>
                          <a:spcPct val="100000"/>
                        </a:lnSpc>
                        <a:spcBef>
                          <a:spcPts val="0"/>
                        </a:spcBef>
                        <a:spcAft>
                          <a:spcPts val="0"/>
                        </a:spcAft>
                        <a:buNone/>
                      </a:pPr>
                      <a:r>
                        <a:rPr lang="en-US" sz="1400" b="0" u="none" strike="noStrike" cap="none" dirty="0">
                          <a:solidFill>
                            <a:schemeClr val="tx1"/>
                          </a:solidFill>
                          <a:sym typeface="Arial"/>
                        </a:rPr>
                        <a:t>20.18%</a:t>
                      </a:r>
                      <a:endParaRPr sz="1400" dirty="0">
                        <a:solidFill>
                          <a:schemeClr val="tx1"/>
                        </a:solidFill>
                      </a:endParaRPr>
                    </a:p>
                  </a:txBody>
                  <a:tcPr marL="91450" marR="91450" marT="91450" marB="91450" anchor="b"/>
                </a:tc>
                <a:extLst>
                  <a:ext uri="{0D108BD9-81ED-4DB2-BD59-A6C34878D82A}">
                    <a16:rowId xmlns:a16="http://schemas.microsoft.com/office/drawing/2014/main" val="10006"/>
                  </a:ext>
                </a:extLst>
              </a:tr>
              <a:tr h="370850">
                <a:tc>
                  <a:txBody>
                    <a:bodyPr/>
                    <a:lstStyle/>
                    <a:p>
                      <a:pPr marL="0" marR="0" lvl="0" indent="0" algn="l" rtl="0">
                        <a:lnSpc>
                          <a:spcPct val="100000"/>
                        </a:lnSpc>
                        <a:spcBef>
                          <a:spcPts val="0"/>
                        </a:spcBef>
                        <a:spcAft>
                          <a:spcPts val="0"/>
                        </a:spcAft>
                        <a:buNone/>
                      </a:pPr>
                      <a:r>
                        <a:rPr lang="en-US" sz="1400" b="1" u="none" strike="noStrike" cap="none" dirty="0">
                          <a:solidFill>
                            <a:schemeClr val="lt1"/>
                          </a:solidFill>
                          <a:sym typeface="Arial"/>
                        </a:rPr>
                        <a:t>2026 Target</a:t>
                      </a:r>
                      <a:endParaRPr sz="1400" dirty="0"/>
                    </a:p>
                  </a:txBody>
                  <a:tcPr marL="91450" marR="91450" marT="91450" marB="91450" anchor="b"/>
                </a:tc>
                <a:tc>
                  <a:txBody>
                    <a:bodyPr/>
                    <a:lstStyle/>
                    <a:p>
                      <a:pPr marL="0" marR="0" lvl="0" indent="0" algn="l" rtl="0">
                        <a:lnSpc>
                          <a:spcPct val="100000"/>
                        </a:lnSpc>
                        <a:spcBef>
                          <a:spcPts val="0"/>
                        </a:spcBef>
                        <a:spcAft>
                          <a:spcPts val="0"/>
                        </a:spcAft>
                        <a:buNone/>
                      </a:pPr>
                      <a:r>
                        <a:rPr lang="en-US" sz="1400" b="1" u="none" strike="noStrike" cap="none" dirty="0">
                          <a:solidFill>
                            <a:schemeClr val="lt1"/>
                          </a:solidFill>
                          <a:sym typeface="Arial"/>
                        </a:rPr>
                        <a:t>H=B*(1+G)</a:t>
                      </a:r>
                      <a:endParaRPr sz="1400" dirty="0"/>
                    </a:p>
                  </a:txBody>
                  <a:tcPr marL="91450" marR="91450" marT="91450" marB="91450" anchor="b"/>
                </a:tc>
                <a:tc>
                  <a:txBody>
                    <a:bodyPr/>
                    <a:lstStyle/>
                    <a:p>
                      <a:pPr marL="0" marR="0" lvl="0" indent="0" algn="r" rtl="0">
                        <a:lnSpc>
                          <a:spcPct val="100000"/>
                        </a:lnSpc>
                        <a:spcBef>
                          <a:spcPts val="0"/>
                        </a:spcBef>
                        <a:spcAft>
                          <a:spcPts val="0"/>
                        </a:spcAft>
                        <a:buNone/>
                      </a:pPr>
                      <a:r>
                        <a:rPr lang="en-US" sz="1400" b="1" u="none" strike="noStrike" cap="none" dirty="0">
                          <a:solidFill>
                            <a:schemeClr val="lt1"/>
                          </a:solidFill>
                          <a:sym typeface="Arial"/>
                        </a:rPr>
                        <a:t>$17,347</a:t>
                      </a:r>
                      <a:endParaRPr sz="1400" dirty="0"/>
                    </a:p>
                  </a:txBody>
                  <a:tcPr marL="91450" marR="91450" marT="91450" marB="91450" anchor="b"/>
                </a:tc>
                <a:extLst>
                  <a:ext uri="{0D108BD9-81ED-4DB2-BD59-A6C34878D82A}">
                    <a16:rowId xmlns:a16="http://schemas.microsoft.com/office/drawing/2014/main" val="10007"/>
                  </a:ext>
                </a:extLst>
              </a:tr>
            </a:tbl>
          </a:graphicData>
        </a:graphic>
      </p:graphicFrame>
      <p:sp>
        <p:nvSpPr>
          <p:cNvPr id="7" name="Callout: Line with Accent Bar 6">
            <a:extLst>
              <a:ext uri="{FF2B5EF4-FFF2-40B4-BE49-F238E27FC236}">
                <a16:creationId xmlns:a16="http://schemas.microsoft.com/office/drawing/2014/main" id="{CE1D3477-EB58-BD09-6D75-58AC672BE019}"/>
              </a:ext>
            </a:extLst>
          </p:cNvPr>
          <p:cNvSpPr/>
          <p:nvPr/>
        </p:nvSpPr>
        <p:spPr>
          <a:xfrm>
            <a:off x="7611824" y="1011745"/>
            <a:ext cx="4089108" cy="671544"/>
          </a:xfrm>
          <a:prstGeom prst="accentCallout1">
            <a:avLst>
              <a:gd name="adj1" fmla="val 19380"/>
              <a:gd name="adj2" fmla="val -3260"/>
              <a:gd name="adj3" fmla="val 82193"/>
              <a:gd name="adj4" fmla="val -27029"/>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From Maryland’s Amended and Restated AHEAD State Agreement</a:t>
            </a:r>
          </a:p>
        </p:txBody>
      </p:sp>
      <p:sp>
        <p:nvSpPr>
          <p:cNvPr id="9" name="Callout: Line with Accent Bar 8">
            <a:extLst>
              <a:ext uri="{FF2B5EF4-FFF2-40B4-BE49-F238E27FC236}">
                <a16:creationId xmlns:a16="http://schemas.microsoft.com/office/drawing/2014/main" id="{46913540-9C31-A4AB-BC19-CD1AC563C0FF}"/>
              </a:ext>
            </a:extLst>
          </p:cNvPr>
          <p:cNvSpPr/>
          <p:nvPr/>
        </p:nvSpPr>
        <p:spPr>
          <a:xfrm>
            <a:off x="7611824" y="2549006"/>
            <a:ext cx="4089106" cy="1204823"/>
          </a:xfrm>
          <a:prstGeom prst="accentCallout1">
            <a:avLst>
              <a:gd name="adj1" fmla="val 17395"/>
              <a:gd name="adj2" fmla="val -3157"/>
              <a:gd name="adj3" fmla="val 53419"/>
              <a:gd name="adj4" fmla="val -28211"/>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This should be actual USPCC but that isn’t available for 2025 yet, 8.39% is TCOC actual 2025 trend (current USPCC = 4.97%).  Gap is significant and USPCC may take more time to reflect actuals.</a:t>
            </a:r>
          </a:p>
        </p:txBody>
      </p:sp>
      <p:sp>
        <p:nvSpPr>
          <p:cNvPr id="10" name="Callout: Line with Accent Bar 9">
            <a:extLst>
              <a:ext uri="{FF2B5EF4-FFF2-40B4-BE49-F238E27FC236}">
                <a16:creationId xmlns:a16="http://schemas.microsoft.com/office/drawing/2014/main" id="{AA9DE79E-E431-EA24-621F-CBE848B12C01}"/>
              </a:ext>
            </a:extLst>
          </p:cNvPr>
          <p:cNvSpPr/>
          <p:nvPr/>
        </p:nvSpPr>
        <p:spPr>
          <a:xfrm>
            <a:off x="7611823" y="3860800"/>
            <a:ext cx="4089105" cy="869536"/>
          </a:xfrm>
          <a:prstGeom prst="accentCallout1">
            <a:avLst>
              <a:gd name="adj1" fmla="val 37369"/>
              <a:gd name="adj2" fmla="val -2955"/>
              <a:gd name="adj3" fmla="val -28194"/>
              <a:gd name="adj4" fmla="val -28277"/>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This represents the 2026 expected trend released in April 2025, once actuals are available it will be trued as noted on prior slide</a:t>
            </a:r>
          </a:p>
        </p:txBody>
      </p:sp>
      <p:sp>
        <p:nvSpPr>
          <p:cNvPr id="11" name="Callout: Line with Accent Bar 10">
            <a:extLst>
              <a:ext uri="{FF2B5EF4-FFF2-40B4-BE49-F238E27FC236}">
                <a16:creationId xmlns:a16="http://schemas.microsoft.com/office/drawing/2014/main" id="{036FB7F1-EC87-C0DC-12EA-47F58F6FECA9}"/>
              </a:ext>
            </a:extLst>
          </p:cNvPr>
          <p:cNvSpPr/>
          <p:nvPr/>
        </p:nvSpPr>
        <p:spPr>
          <a:xfrm>
            <a:off x="7611824" y="1790260"/>
            <a:ext cx="4089107" cy="671545"/>
          </a:xfrm>
          <a:prstGeom prst="accentCallout1">
            <a:avLst>
              <a:gd name="adj1" fmla="val 22532"/>
              <a:gd name="adj2" fmla="val -3260"/>
              <a:gd name="adj3" fmla="val 49038"/>
              <a:gd name="adj4" fmla="val -26970"/>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2023 Spend PBPY * Normalized State Average HCC Score (.9774)</a:t>
            </a:r>
          </a:p>
        </p:txBody>
      </p:sp>
      <p:sp>
        <p:nvSpPr>
          <p:cNvPr id="12" name="Callout: Line with Accent Bar 11">
            <a:extLst>
              <a:ext uri="{FF2B5EF4-FFF2-40B4-BE49-F238E27FC236}">
                <a16:creationId xmlns:a16="http://schemas.microsoft.com/office/drawing/2014/main" id="{4E276E55-92E6-DB25-7BFC-A9FA973E2F31}"/>
              </a:ext>
            </a:extLst>
          </p:cNvPr>
          <p:cNvSpPr/>
          <p:nvPr/>
        </p:nvSpPr>
        <p:spPr>
          <a:xfrm>
            <a:off x="7611824" y="4837307"/>
            <a:ext cx="4089104" cy="1136798"/>
          </a:xfrm>
          <a:prstGeom prst="accentCallout1">
            <a:avLst>
              <a:gd name="adj1" fmla="val 34389"/>
              <a:gd name="adj2" fmla="val -3270"/>
              <a:gd name="adj3" fmla="val -1417"/>
              <a:gd name="adj4" fmla="val -26931"/>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The trend is applied using a 1/3 weight on dollar based and 2/3 weight on percentage impact on the base.</a:t>
            </a:r>
          </a:p>
        </p:txBody>
      </p:sp>
      <p:sp>
        <p:nvSpPr>
          <p:cNvPr id="13" name="Callout: Line with Accent Bar 12">
            <a:extLst>
              <a:ext uri="{FF2B5EF4-FFF2-40B4-BE49-F238E27FC236}">
                <a16:creationId xmlns:a16="http://schemas.microsoft.com/office/drawing/2014/main" id="{7521255E-C8BC-10CE-9B8C-4D15EDE9C630}"/>
              </a:ext>
            </a:extLst>
          </p:cNvPr>
          <p:cNvSpPr/>
          <p:nvPr/>
        </p:nvSpPr>
        <p:spPr>
          <a:xfrm>
            <a:off x="872067" y="5666570"/>
            <a:ext cx="4334929" cy="843577"/>
          </a:xfrm>
          <a:prstGeom prst="accentCallout1">
            <a:avLst>
              <a:gd name="adj1" fmla="val 49658"/>
              <a:gd name="adj2" fmla="val 103684"/>
              <a:gd name="adj3" fmla="val -4396"/>
              <a:gd name="adj4" fmla="val 113866"/>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MD 2026 risk adjuster would be applied to this value to translate back to MD risk-adjusted equivalent.</a:t>
            </a:r>
          </a:p>
        </p:txBody>
      </p:sp>
    </p:spTree>
    <p:extLst>
      <p:ext uri="{BB962C8B-B14F-4D97-AF65-F5344CB8AC3E}">
        <p14:creationId xmlns:p14="http://schemas.microsoft.com/office/powerpoint/2010/main" val="9933281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541970-E287-A292-EE4A-90508D038A18}"/>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5505F913-12CC-CD61-39A0-C3C3CA920164}"/>
              </a:ext>
            </a:extLst>
          </p:cNvPr>
          <p:cNvSpPr>
            <a:spLocks noGrp="1"/>
          </p:cNvSpPr>
          <p:nvPr>
            <p:ph type="body" idx="1"/>
          </p:nvPr>
        </p:nvSpPr>
        <p:spPr>
          <a:xfrm>
            <a:off x="715652" y="1142329"/>
            <a:ext cx="10515600" cy="4608021"/>
          </a:xfrm>
        </p:spPr>
        <p:txBody>
          <a:bodyPr>
            <a:normAutofit/>
          </a:bodyPr>
          <a:lstStyle/>
          <a:p>
            <a:pPr marL="101600" indent="0">
              <a:buSzPct val="100000"/>
              <a:buNone/>
            </a:pPr>
            <a:r>
              <a:rPr lang="en-US" sz="2000" dirty="0"/>
              <a:t>Open Items:</a:t>
            </a:r>
          </a:p>
          <a:p>
            <a:pPr>
              <a:buSzPct val="100000"/>
            </a:pPr>
            <a:r>
              <a:rPr lang="en-US" sz="2000" dirty="0"/>
              <a:t>Confirm actuals under AHEAD calculation methodology</a:t>
            </a:r>
          </a:p>
          <a:p>
            <a:pPr>
              <a:buSzPct val="100000"/>
            </a:pPr>
            <a:r>
              <a:rPr lang="en-US" sz="2000" dirty="0"/>
              <a:t>Confirm HSCRC understanding of the calculation with CMMI</a:t>
            </a:r>
          </a:p>
          <a:p>
            <a:pPr>
              <a:buSzPct val="100000"/>
            </a:pPr>
            <a:r>
              <a:rPr lang="en-US" sz="2000" dirty="0"/>
              <a:t>Confirm HCC methodology to be used</a:t>
            </a:r>
          </a:p>
          <a:p>
            <a:pPr>
              <a:buSzPct val="100000"/>
            </a:pPr>
            <a:r>
              <a:rPr lang="en-US" sz="2000" dirty="0"/>
              <a:t>Confirm timeline for finalization of USPCC values and final savings amount (for how long do we update actuals).</a:t>
            </a:r>
          </a:p>
        </p:txBody>
      </p:sp>
      <p:sp>
        <p:nvSpPr>
          <p:cNvPr id="3" name="Slide Number Placeholder 2">
            <a:extLst>
              <a:ext uri="{FF2B5EF4-FFF2-40B4-BE49-F238E27FC236}">
                <a16:creationId xmlns:a16="http://schemas.microsoft.com/office/drawing/2014/main" id="{F0C4C31C-CF0B-71B3-C2E5-D17F17403267}"/>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6</a:t>
            </a:fld>
            <a:endParaRPr lang="en-US"/>
          </a:p>
        </p:txBody>
      </p:sp>
      <p:sp>
        <p:nvSpPr>
          <p:cNvPr id="4" name="Title 3">
            <a:extLst>
              <a:ext uri="{FF2B5EF4-FFF2-40B4-BE49-F238E27FC236}">
                <a16:creationId xmlns:a16="http://schemas.microsoft.com/office/drawing/2014/main" id="{EE1DF69C-5A75-2032-3532-C96883B2B7F7}"/>
              </a:ext>
            </a:extLst>
          </p:cNvPr>
          <p:cNvSpPr>
            <a:spLocks noGrp="1"/>
          </p:cNvSpPr>
          <p:nvPr>
            <p:ph type="title"/>
          </p:nvPr>
        </p:nvSpPr>
        <p:spPr/>
        <p:txBody>
          <a:bodyPr/>
          <a:lstStyle/>
          <a:p>
            <a:r>
              <a:rPr lang="en-US" dirty="0"/>
              <a:t>Medicare FFS TCOC Target: Example of 2026 Target</a:t>
            </a:r>
          </a:p>
        </p:txBody>
      </p:sp>
    </p:spTree>
    <p:extLst>
      <p:ext uri="{BB962C8B-B14F-4D97-AF65-F5344CB8AC3E}">
        <p14:creationId xmlns:p14="http://schemas.microsoft.com/office/powerpoint/2010/main" val="10449747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1"/>
          <p:cNvSpPr txBox="1">
            <a:spLocks noGrp="1"/>
          </p:cNvSpPr>
          <p:nvPr>
            <p:ph type="ctrTitle"/>
          </p:nvPr>
        </p:nvSpPr>
        <p:spPr>
          <a:xfrm>
            <a:off x="1524000" y="3077521"/>
            <a:ext cx="9144000" cy="506400"/>
          </a:xfrm>
          <a:prstGeom prst="rect">
            <a:avLst/>
          </a:prstGeom>
          <a:noFill/>
          <a:ln>
            <a:noFill/>
          </a:ln>
        </p:spPr>
        <p:txBody>
          <a:bodyPr spcFirstLastPara="1" wrap="square" lIns="68575" tIns="34275" rIns="68575" bIns="34275" anchor="t" anchorCtr="0">
            <a:normAutofit fontScale="90000"/>
          </a:bodyPr>
          <a:lstStyle/>
          <a:p>
            <a:pPr marL="0" lvl="0" indent="0" algn="l" rtl="0">
              <a:lnSpc>
                <a:spcPct val="90000"/>
              </a:lnSpc>
              <a:spcBef>
                <a:spcPts val="0"/>
              </a:spcBef>
              <a:spcAft>
                <a:spcPts val="0"/>
              </a:spcAft>
              <a:buClr>
                <a:schemeClr val="dk1"/>
              </a:buClr>
              <a:buSzPct val="83333"/>
              <a:buFont typeface="Arial"/>
              <a:buNone/>
            </a:pPr>
            <a:r>
              <a:rPr lang="en-US" dirty="0">
                <a:solidFill>
                  <a:srgbClr val="003889"/>
                </a:solidFill>
              </a:rPr>
              <a:t>Volume Workgroup - GBR Carve-Out Stakeholder Comments </a:t>
            </a:r>
            <a:endParaRPr dirty="0">
              <a:solidFill>
                <a:srgbClr val="003889"/>
              </a:solidFill>
            </a:endParaRPr>
          </a:p>
        </p:txBody>
      </p:sp>
      <p:sp>
        <p:nvSpPr>
          <p:cNvPr id="103" name="Google Shape;103;p1"/>
          <p:cNvSpPr txBox="1">
            <a:spLocks noGrp="1"/>
          </p:cNvSpPr>
          <p:nvPr>
            <p:ph type="body" idx="2"/>
          </p:nvPr>
        </p:nvSpPr>
        <p:spPr>
          <a:xfrm>
            <a:off x="2758699" y="4620043"/>
            <a:ext cx="7909200" cy="1079600"/>
          </a:xfrm>
          <a:prstGeom prst="rect">
            <a:avLst/>
          </a:prstGeom>
          <a:noFill/>
          <a:ln>
            <a:noFill/>
          </a:ln>
        </p:spPr>
        <p:txBody>
          <a:bodyPr spcFirstLastPara="1" wrap="square" lIns="68575" tIns="34275" rIns="68575" bIns="34275" anchor="t" anchorCtr="0">
            <a:normAutofit/>
          </a:bodyPr>
          <a:lstStyle/>
          <a:p>
            <a:pPr marL="457178" lvl="0" indent="-220122" algn="r" rtl="0">
              <a:lnSpc>
                <a:spcPct val="90000"/>
              </a:lnSpc>
              <a:spcBef>
                <a:spcPts val="1067"/>
              </a:spcBef>
              <a:spcAft>
                <a:spcPts val="0"/>
              </a:spcAft>
              <a:buSzPts val="1100"/>
              <a:buNone/>
            </a:pPr>
            <a:r>
              <a:rPr lang="en-US"/>
              <a:t>March 2026</a:t>
            </a:r>
            <a:endParaRPr/>
          </a:p>
        </p:txBody>
      </p:sp>
      <p:sp>
        <p:nvSpPr>
          <p:cNvPr id="104" name="Google Shape;104;p1"/>
          <p:cNvSpPr txBox="1">
            <a:spLocks noGrp="1"/>
          </p:cNvSpPr>
          <p:nvPr>
            <p:ph type="body" idx="3"/>
          </p:nvPr>
        </p:nvSpPr>
        <p:spPr>
          <a:xfrm>
            <a:off x="816364" y="4564407"/>
            <a:ext cx="5483200" cy="411200"/>
          </a:xfrm>
          <a:prstGeom prst="rect">
            <a:avLst/>
          </a:prstGeom>
          <a:noFill/>
          <a:ln>
            <a:noFill/>
          </a:ln>
        </p:spPr>
        <p:txBody>
          <a:bodyPr spcFirstLastPara="1" wrap="square" lIns="0" tIns="34275" rIns="68575" bIns="34275" anchor="t" anchorCtr="0">
            <a:noAutofit/>
          </a:bodyPr>
          <a:lstStyle/>
          <a:p>
            <a:pPr marL="609585" lvl="0" indent="-304791" algn="l" rtl="0">
              <a:lnSpc>
                <a:spcPct val="90000"/>
              </a:lnSpc>
              <a:spcBef>
                <a:spcPts val="1067"/>
              </a:spcBef>
              <a:spcAft>
                <a:spcPts val="0"/>
              </a:spcAft>
              <a:buClr>
                <a:srgbClr val="0066CC"/>
              </a:buClr>
              <a:buSzPts val="1500"/>
              <a:buFont typeface="Arial"/>
              <a:buNone/>
            </a:pPr>
            <a:endParaRPr/>
          </a:p>
          <a:p>
            <a:pPr marL="609585" lvl="0" indent="-304791" algn="l" rtl="0">
              <a:lnSpc>
                <a:spcPct val="90000"/>
              </a:lnSpc>
              <a:spcBef>
                <a:spcPts val="1067"/>
              </a:spcBef>
              <a:spcAft>
                <a:spcPts val="0"/>
              </a:spcAft>
              <a:buClr>
                <a:srgbClr val="0066CC"/>
              </a:buClr>
              <a:buSzPts val="1500"/>
              <a:buFont typeface="Arial"/>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2"/>
          <p:cNvSpPr/>
          <p:nvPr/>
        </p:nvSpPr>
        <p:spPr>
          <a:xfrm>
            <a:off x="690000" y="3129525"/>
            <a:ext cx="10812000" cy="24609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14000"/>
              </a:lnSpc>
              <a:spcBef>
                <a:spcPts val="1067"/>
              </a:spcBef>
              <a:spcAft>
                <a:spcPts val="0"/>
              </a:spcAft>
              <a:buClr>
                <a:schemeClr val="dk1"/>
              </a:buClr>
              <a:buSzPts val="1100"/>
              <a:buFont typeface="Arial"/>
              <a:buNone/>
            </a:pPr>
            <a:r>
              <a:rPr lang="en-US" sz="1800" b="1">
                <a:solidFill>
                  <a:schemeClr val="dk1"/>
                </a:solidFill>
              </a:rPr>
              <a:t>Definitional Note:</a:t>
            </a:r>
            <a:endParaRPr sz="1800" b="1">
              <a:solidFill>
                <a:schemeClr val="dk1"/>
              </a:solidFill>
            </a:endParaRPr>
          </a:p>
          <a:p>
            <a:pPr marL="457200" lvl="0" indent="0" algn="l" rtl="0">
              <a:lnSpc>
                <a:spcPct val="114000"/>
              </a:lnSpc>
              <a:spcBef>
                <a:spcPts val="1067"/>
              </a:spcBef>
              <a:spcAft>
                <a:spcPts val="0"/>
              </a:spcAft>
              <a:buClr>
                <a:schemeClr val="dk1"/>
              </a:buClr>
              <a:buSzPts val="1100"/>
              <a:buFont typeface="Arial"/>
              <a:buNone/>
            </a:pPr>
            <a:r>
              <a:rPr lang="en-US" sz="1600" b="1">
                <a:solidFill>
                  <a:schemeClr val="dk1"/>
                </a:solidFill>
              </a:rPr>
              <a:t>Exclusion</a:t>
            </a:r>
            <a:r>
              <a:rPr lang="en-US" sz="1600">
                <a:solidFill>
                  <a:schemeClr val="dk1"/>
                </a:solidFill>
              </a:rPr>
              <a:t>: service categories not considered subject to global budgets and therefore excluded from the denominator of relevant global budget calculations (e.g. Distinct Part Unit under CMMI methodologies, Psych hospitals under HSCRC methodologies)</a:t>
            </a:r>
            <a:endParaRPr sz="1600">
              <a:solidFill>
                <a:schemeClr val="dk1"/>
              </a:solidFill>
            </a:endParaRPr>
          </a:p>
          <a:p>
            <a:pPr marL="457200" lvl="0" indent="0" algn="l" rtl="0">
              <a:lnSpc>
                <a:spcPct val="114000"/>
              </a:lnSpc>
              <a:spcBef>
                <a:spcPts val="1067"/>
              </a:spcBef>
              <a:spcAft>
                <a:spcPts val="0"/>
              </a:spcAft>
              <a:buClr>
                <a:schemeClr val="dk1"/>
              </a:buClr>
              <a:buSzPts val="1100"/>
              <a:buFont typeface="Arial"/>
              <a:buNone/>
            </a:pPr>
            <a:r>
              <a:rPr lang="en-US" sz="1600" b="1">
                <a:solidFill>
                  <a:schemeClr val="dk1"/>
                </a:solidFill>
              </a:rPr>
              <a:t>Carve Out</a:t>
            </a:r>
            <a:r>
              <a:rPr lang="en-US" sz="1600">
                <a:solidFill>
                  <a:schemeClr val="dk1"/>
                </a:solidFill>
              </a:rPr>
              <a:t>: service provided by an institution that is otherwise covered by the global budget methodology but reimbursed under a purely volume variable approach and are only excluded from the numerator of the relevant calculations (e.g. HIgh cost drugs under both CMMI and HSCRC methodologies)</a:t>
            </a:r>
            <a:endParaRPr sz="1600">
              <a:solidFill>
                <a:schemeClr val="dk1"/>
              </a:solidFill>
            </a:endParaRPr>
          </a:p>
        </p:txBody>
      </p:sp>
      <p:sp>
        <p:nvSpPr>
          <p:cNvPr id="110" name="Google Shape;110;p2"/>
          <p:cNvSpPr txBox="1">
            <a:spLocks noGrp="1"/>
          </p:cNvSpPr>
          <p:nvPr>
            <p:ph type="body" idx="1"/>
          </p:nvPr>
        </p:nvSpPr>
        <p:spPr>
          <a:xfrm>
            <a:off x="690000" y="1093125"/>
            <a:ext cx="10837200" cy="1832400"/>
          </a:xfrm>
          <a:prstGeom prst="rect">
            <a:avLst/>
          </a:prstGeom>
          <a:noFill/>
          <a:ln>
            <a:noFill/>
          </a:ln>
        </p:spPr>
        <p:txBody>
          <a:bodyPr spcFirstLastPara="1" wrap="square" lIns="68575" tIns="34275" rIns="68575" bIns="34275" anchor="t" anchorCtr="0">
            <a:normAutofit/>
          </a:bodyPr>
          <a:lstStyle/>
          <a:p>
            <a:pPr marL="457200" lvl="0" indent="-349250" algn="l" rtl="0">
              <a:lnSpc>
                <a:spcPct val="114000"/>
              </a:lnSpc>
              <a:spcBef>
                <a:spcPts val="1067"/>
              </a:spcBef>
              <a:spcAft>
                <a:spcPts val="0"/>
              </a:spcAft>
              <a:buSzPts val="1900"/>
              <a:buChar char="•"/>
            </a:pPr>
            <a:r>
              <a:rPr lang="en-US" sz="1900"/>
              <a:t>Status update and Timeline</a:t>
            </a:r>
            <a:endParaRPr sz="1900"/>
          </a:p>
          <a:p>
            <a:pPr marL="457200" lvl="0" indent="-349250" algn="l" rtl="0">
              <a:lnSpc>
                <a:spcPct val="114000"/>
              </a:lnSpc>
              <a:spcBef>
                <a:spcPts val="0"/>
              </a:spcBef>
              <a:spcAft>
                <a:spcPts val="0"/>
              </a:spcAft>
              <a:buSzPts val="1900"/>
              <a:buChar char="•"/>
            </a:pPr>
            <a:r>
              <a:rPr lang="en-US" sz="1900"/>
              <a:t>Stakeholder Comments on proposed GBR Carve-outs</a:t>
            </a:r>
            <a:endParaRPr sz="1900"/>
          </a:p>
          <a:p>
            <a:pPr marL="457200" lvl="0" indent="-349250" algn="l" rtl="0">
              <a:lnSpc>
                <a:spcPct val="114000"/>
              </a:lnSpc>
              <a:spcBef>
                <a:spcPts val="0"/>
              </a:spcBef>
              <a:spcAft>
                <a:spcPts val="0"/>
              </a:spcAft>
              <a:buSzPts val="1900"/>
              <a:buChar char="•"/>
            </a:pPr>
            <a:r>
              <a:rPr lang="en-US" sz="1900"/>
              <a:t>Next Steps</a:t>
            </a:r>
            <a:endParaRPr sz="1600"/>
          </a:p>
        </p:txBody>
      </p:sp>
      <p:sp>
        <p:nvSpPr>
          <p:cNvPr id="111" name="Google Shape;111;p2"/>
          <p:cNvSpPr txBox="1">
            <a:spLocks noGrp="1"/>
          </p:cNvSpPr>
          <p:nvPr>
            <p:ph type="title"/>
          </p:nvPr>
        </p:nvSpPr>
        <p:spPr>
          <a:xfrm>
            <a:off x="1011700" y="356926"/>
            <a:ext cx="10515600" cy="532200"/>
          </a:xfrm>
          <a:prstGeom prst="rect">
            <a:avLst/>
          </a:prstGeom>
          <a:noFill/>
          <a:ln>
            <a:noFill/>
          </a:ln>
        </p:spPr>
        <p:txBody>
          <a:bodyPr spcFirstLastPara="1" wrap="square" lIns="68575" tIns="34275" rIns="68575" bIns="34275" anchor="t" anchorCtr="0">
            <a:noAutofit/>
          </a:bodyPr>
          <a:lstStyle/>
          <a:p>
            <a:pPr marL="0" lvl="0" indent="0" algn="l" rtl="0">
              <a:lnSpc>
                <a:spcPct val="100000"/>
              </a:lnSpc>
              <a:spcBef>
                <a:spcPts val="0"/>
              </a:spcBef>
              <a:spcAft>
                <a:spcPts val="0"/>
              </a:spcAft>
              <a:buClr>
                <a:schemeClr val="dk1"/>
              </a:buClr>
              <a:buSzPts val="2100"/>
              <a:buFont typeface="Arial"/>
              <a:buNone/>
            </a:pPr>
            <a:r>
              <a:rPr lang="en-US" dirty="0">
                <a:solidFill>
                  <a:srgbClr val="003889"/>
                </a:solidFill>
              </a:rPr>
              <a:t>Agenda</a:t>
            </a:r>
            <a:endParaRPr dirty="0">
              <a:solidFill>
                <a:srgbClr val="003889"/>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3"/>
          <p:cNvSpPr txBox="1">
            <a:spLocks noGrp="1"/>
          </p:cNvSpPr>
          <p:nvPr>
            <p:ph type="body" idx="1"/>
          </p:nvPr>
        </p:nvSpPr>
        <p:spPr>
          <a:xfrm>
            <a:off x="507975" y="961550"/>
            <a:ext cx="11303100" cy="5648400"/>
          </a:xfrm>
          <a:prstGeom prst="rect">
            <a:avLst/>
          </a:prstGeom>
          <a:noFill/>
          <a:ln>
            <a:noFill/>
          </a:ln>
        </p:spPr>
        <p:txBody>
          <a:bodyPr spcFirstLastPara="1" wrap="square" lIns="68575" tIns="34275" rIns="68575" bIns="34275" anchor="t" anchorCtr="0">
            <a:normAutofit lnSpcReduction="10000"/>
          </a:bodyPr>
          <a:lstStyle/>
          <a:p>
            <a:pPr marL="0" lvl="0" indent="0" algn="l" rtl="0">
              <a:lnSpc>
                <a:spcPct val="100000"/>
              </a:lnSpc>
              <a:spcBef>
                <a:spcPts val="0"/>
              </a:spcBef>
              <a:spcAft>
                <a:spcPts val="0"/>
              </a:spcAft>
              <a:buSzPts val="1765"/>
              <a:buNone/>
            </a:pPr>
            <a:r>
              <a:rPr lang="en-US" sz="1300" b="1" u="sng"/>
              <a:t>Status Update</a:t>
            </a:r>
            <a:r>
              <a:rPr lang="en-US" sz="1300" b="1"/>
              <a:t> </a:t>
            </a:r>
            <a:endParaRPr sz="1300" b="1"/>
          </a:p>
          <a:p>
            <a:pPr marL="177796" lvl="0" indent="0" algn="l" rtl="0">
              <a:lnSpc>
                <a:spcPct val="100000"/>
              </a:lnSpc>
              <a:spcBef>
                <a:spcPts val="0"/>
              </a:spcBef>
              <a:spcAft>
                <a:spcPts val="0"/>
              </a:spcAft>
              <a:buSzPts val="1765"/>
              <a:buNone/>
            </a:pPr>
            <a:endParaRPr sz="1100" b="1" u="sng"/>
          </a:p>
          <a:p>
            <a:pPr marL="0" lvl="0" indent="0" algn="l" rtl="0">
              <a:lnSpc>
                <a:spcPct val="100000"/>
              </a:lnSpc>
              <a:spcBef>
                <a:spcPts val="0"/>
              </a:spcBef>
              <a:spcAft>
                <a:spcPts val="0"/>
              </a:spcAft>
              <a:buSzPts val="1765"/>
              <a:buNone/>
            </a:pPr>
            <a:r>
              <a:rPr lang="en-US" sz="1100" b="1"/>
              <a:t>CMMI has not finalized their specifications under AHEAD </a:t>
            </a:r>
            <a:endParaRPr sz="1100" b="1"/>
          </a:p>
          <a:p>
            <a:pPr marL="1219169" lvl="1" indent="-404272" algn="l" rtl="0">
              <a:lnSpc>
                <a:spcPct val="100000"/>
              </a:lnSpc>
              <a:spcBef>
                <a:spcPts val="0"/>
              </a:spcBef>
              <a:spcAft>
                <a:spcPts val="0"/>
              </a:spcAft>
              <a:buSzPts val="1100"/>
              <a:buChar char="•"/>
            </a:pPr>
            <a:r>
              <a:rPr lang="en-US" sz="1100" b="1"/>
              <a:t>Potential June revisions to Financial Specifications draft 3.0</a:t>
            </a:r>
            <a:endParaRPr sz="1100" b="1"/>
          </a:p>
          <a:p>
            <a:pPr marL="1219169" lvl="1" indent="-404272" algn="l" rtl="0">
              <a:lnSpc>
                <a:spcPct val="100000"/>
              </a:lnSpc>
              <a:spcBef>
                <a:spcPts val="0"/>
              </a:spcBef>
              <a:spcAft>
                <a:spcPts val="0"/>
              </a:spcAft>
              <a:buSzPts val="1100"/>
              <a:buChar char="•"/>
            </a:pPr>
            <a:r>
              <a:rPr lang="en-US" sz="1100" b="1"/>
              <a:t>Final revisions are projected to be released this fall </a:t>
            </a:r>
            <a:endParaRPr sz="1100" b="1"/>
          </a:p>
          <a:p>
            <a:pPr marL="0" lvl="0" indent="0" algn="l" rtl="0">
              <a:lnSpc>
                <a:spcPct val="100000"/>
              </a:lnSpc>
              <a:spcBef>
                <a:spcPts val="0"/>
              </a:spcBef>
              <a:spcAft>
                <a:spcPts val="0"/>
              </a:spcAft>
              <a:buNone/>
            </a:pPr>
            <a:endParaRPr sz="1100" b="1"/>
          </a:p>
          <a:p>
            <a:pPr marL="0" lvl="0" indent="0" algn="l" rtl="0">
              <a:lnSpc>
                <a:spcPct val="100000"/>
              </a:lnSpc>
              <a:spcBef>
                <a:spcPts val="0"/>
              </a:spcBef>
              <a:spcAft>
                <a:spcPts val="0"/>
              </a:spcAft>
              <a:buSzPts val="1765"/>
              <a:buNone/>
            </a:pPr>
            <a:r>
              <a:rPr lang="en-US" sz="1100" b="1"/>
              <a:t>Goal is to influence the CMMI decision on Carve-outs </a:t>
            </a:r>
            <a:endParaRPr sz="1100" b="1"/>
          </a:p>
          <a:p>
            <a:pPr marL="1219169" lvl="1" indent="-404272" algn="l" rtl="0">
              <a:lnSpc>
                <a:spcPct val="100000"/>
              </a:lnSpc>
              <a:spcBef>
                <a:spcPts val="0"/>
              </a:spcBef>
              <a:spcAft>
                <a:spcPts val="0"/>
              </a:spcAft>
              <a:buSzPts val="1100"/>
              <a:buChar char="•"/>
            </a:pPr>
            <a:r>
              <a:rPr lang="en-US" sz="1100" b="1"/>
              <a:t>Use our definitions versus what they will otherwise propose, to the greatest extent possible</a:t>
            </a:r>
            <a:endParaRPr sz="1100" b="1"/>
          </a:p>
          <a:p>
            <a:pPr marL="0" lvl="0" indent="0" algn="l" rtl="0">
              <a:lnSpc>
                <a:spcPct val="100000"/>
              </a:lnSpc>
              <a:spcBef>
                <a:spcPts val="0"/>
              </a:spcBef>
              <a:spcAft>
                <a:spcPts val="0"/>
              </a:spcAft>
              <a:buNone/>
            </a:pPr>
            <a:endParaRPr sz="1100" b="1"/>
          </a:p>
          <a:p>
            <a:pPr marL="0" lvl="0" indent="0" algn="l" rtl="0">
              <a:lnSpc>
                <a:spcPct val="100000"/>
              </a:lnSpc>
              <a:spcBef>
                <a:spcPts val="0"/>
              </a:spcBef>
              <a:spcAft>
                <a:spcPts val="0"/>
              </a:spcAft>
              <a:buNone/>
            </a:pPr>
            <a:r>
              <a:rPr lang="en-US" sz="1100" b="1"/>
              <a:t>Staff’s original thinking is to make this a prospective adjustment only but are interested in understanding industry needs for funding on a retrospective basis</a:t>
            </a:r>
            <a:endParaRPr sz="1100" b="1"/>
          </a:p>
          <a:p>
            <a:pPr marL="1219169" lvl="0" indent="0" algn="l" rtl="0">
              <a:lnSpc>
                <a:spcPct val="100000"/>
              </a:lnSpc>
              <a:spcBef>
                <a:spcPts val="0"/>
              </a:spcBef>
              <a:spcAft>
                <a:spcPts val="0"/>
              </a:spcAft>
              <a:buNone/>
            </a:pPr>
            <a:endParaRPr sz="1100" b="1"/>
          </a:p>
          <a:p>
            <a:pPr marL="1219169" lvl="0" indent="0" algn="l" rtl="0">
              <a:lnSpc>
                <a:spcPct val="100000"/>
              </a:lnSpc>
              <a:spcBef>
                <a:spcPts val="0"/>
              </a:spcBef>
              <a:spcAft>
                <a:spcPts val="0"/>
              </a:spcAft>
              <a:buNone/>
            </a:pPr>
            <a:endParaRPr sz="1100" b="1"/>
          </a:p>
          <a:p>
            <a:pPr marL="795846" lvl="1" indent="0" algn="l" rtl="0">
              <a:lnSpc>
                <a:spcPct val="100000"/>
              </a:lnSpc>
              <a:spcBef>
                <a:spcPts val="0"/>
              </a:spcBef>
              <a:spcAft>
                <a:spcPts val="0"/>
              </a:spcAft>
              <a:buSzPts val="1647"/>
              <a:buNone/>
            </a:pPr>
            <a:endParaRPr sz="1200" b="1" u="sng"/>
          </a:p>
          <a:p>
            <a:pPr marL="0" lvl="0" indent="0" algn="l" rtl="0">
              <a:lnSpc>
                <a:spcPct val="100000"/>
              </a:lnSpc>
              <a:spcBef>
                <a:spcPts val="0"/>
              </a:spcBef>
              <a:spcAft>
                <a:spcPts val="0"/>
              </a:spcAft>
              <a:buSzPts val="1765"/>
              <a:buNone/>
            </a:pPr>
            <a:r>
              <a:rPr lang="en-US" sz="1300" b="1" u="sng"/>
              <a:t>Projected Timeline</a:t>
            </a:r>
            <a:endParaRPr sz="1300" b="1" u="sng"/>
          </a:p>
          <a:p>
            <a:pPr marL="177796" lvl="0" indent="0" algn="l" rtl="0">
              <a:lnSpc>
                <a:spcPct val="100000"/>
              </a:lnSpc>
              <a:spcBef>
                <a:spcPts val="0"/>
              </a:spcBef>
              <a:spcAft>
                <a:spcPts val="0"/>
              </a:spcAft>
              <a:buSzPts val="1765"/>
              <a:buNone/>
            </a:pPr>
            <a:endParaRPr sz="1100" b="1" u="sng"/>
          </a:p>
          <a:p>
            <a:pPr marL="0" lvl="0" indent="0" algn="l" rtl="0">
              <a:lnSpc>
                <a:spcPct val="100000"/>
              </a:lnSpc>
              <a:spcBef>
                <a:spcPts val="0"/>
              </a:spcBef>
              <a:spcAft>
                <a:spcPts val="0"/>
              </a:spcAft>
              <a:buSzPts val="1765"/>
              <a:buNone/>
            </a:pPr>
            <a:r>
              <a:rPr lang="en-US" sz="1100" b="1"/>
              <a:t>February 2026</a:t>
            </a:r>
            <a:endParaRPr sz="1100" b="1"/>
          </a:p>
          <a:p>
            <a:pPr marL="1219169" lvl="1" indent="-404272" algn="l" rtl="0">
              <a:lnSpc>
                <a:spcPct val="100000"/>
              </a:lnSpc>
              <a:spcBef>
                <a:spcPts val="0"/>
              </a:spcBef>
              <a:spcAft>
                <a:spcPts val="0"/>
              </a:spcAft>
              <a:buSzPts val="1100"/>
              <a:buChar char="•"/>
            </a:pPr>
            <a:r>
              <a:rPr lang="en-US" sz="1100" b="1"/>
              <a:t>HSCRC Proposed GBR Carve-outs Memo sent out to industry with requests for comments</a:t>
            </a:r>
            <a:endParaRPr sz="1100" b="1"/>
          </a:p>
          <a:p>
            <a:pPr marL="1219169" lvl="1" indent="-404272" algn="l" rtl="0">
              <a:lnSpc>
                <a:spcPct val="100000"/>
              </a:lnSpc>
              <a:spcBef>
                <a:spcPts val="0"/>
              </a:spcBef>
              <a:spcAft>
                <a:spcPts val="0"/>
              </a:spcAft>
              <a:buSzPts val="1100"/>
              <a:buChar char="•"/>
            </a:pPr>
            <a:r>
              <a:rPr lang="en-US" sz="1100" b="1"/>
              <a:t>Stakeholder Comments due back to the HSCRC</a:t>
            </a:r>
            <a:endParaRPr sz="1100" b="1"/>
          </a:p>
          <a:p>
            <a:pPr marL="1219169" lvl="0" indent="0" algn="l" rtl="0">
              <a:lnSpc>
                <a:spcPct val="100000"/>
              </a:lnSpc>
              <a:spcBef>
                <a:spcPts val="0"/>
              </a:spcBef>
              <a:spcAft>
                <a:spcPts val="0"/>
              </a:spcAft>
              <a:buNone/>
            </a:pPr>
            <a:endParaRPr sz="1100" b="1"/>
          </a:p>
          <a:p>
            <a:pPr marL="0" lvl="0" indent="0" algn="l" rtl="0">
              <a:lnSpc>
                <a:spcPct val="100000"/>
              </a:lnSpc>
              <a:spcBef>
                <a:spcPts val="0"/>
              </a:spcBef>
              <a:spcAft>
                <a:spcPts val="0"/>
              </a:spcAft>
              <a:buSzPts val="1765"/>
              <a:buNone/>
            </a:pPr>
            <a:r>
              <a:rPr lang="en-US" sz="1100" b="1"/>
              <a:t>March 2026</a:t>
            </a:r>
            <a:endParaRPr sz="1100" b="1"/>
          </a:p>
          <a:p>
            <a:pPr marL="1219169" lvl="1" indent="-404272" algn="l" rtl="0">
              <a:lnSpc>
                <a:spcPct val="100000"/>
              </a:lnSpc>
              <a:spcBef>
                <a:spcPts val="0"/>
              </a:spcBef>
              <a:spcAft>
                <a:spcPts val="0"/>
              </a:spcAft>
              <a:buSzPts val="1100"/>
              <a:buChar char="•"/>
            </a:pPr>
            <a:r>
              <a:rPr lang="en-US" sz="1100" b="1"/>
              <a:t>Volume Workgroup discussing stakeholder comments </a:t>
            </a:r>
            <a:endParaRPr sz="1100" b="1"/>
          </a:p>
          <a:p>
            <a:pPr marL="1219169" lvl="0" indent="0" algn="l" rtl="0">
              <a:lnSpc>
                <a:spcPct val="100000"/>
              </a:lnSpc>
              <a:spcBef>
                <a:spcPts val="0"/>
              </a:spcBef>
              <a:spcAft>
                <a:spcPts val="0"/>
              </a:spcAft>
              <a:buNone/>
            </a:pPr>
            <a:endParaRPr sz="1100" b="1"/>
          </a:p>
          <a:p>
            <a:pPr marL="0" lvl="0" indent="0" algn="l" rtl="0">
              <a:lnSpc>
                <a:spcPct val="100000"/>
              </a:lnSpc>
              <a:spcBef>
                <a:spcPts val="0"/>
              </a:spcBef>
              <a:spcAft>
                <a:spcPts val="0"/>
              </a:spcAft>
              <a:buNone/>
            </a:pPr>
            <a:r>
              <a:rPr lang="en-US" sz="1100" b="1"/>
              <a:t>April 2026</a:t>
            </a:r>
            <a:endParaRPr sz="1100" b="1"/>
          </a:p>
          <a:p>
            <a:pPr marL="1219169" lvl="1" indent="-404272" algn="l" rtl="0">
              <a:lnSpc>
                <a:spcPct val="100000"/>
              </a:lnSpc>
              <a:spcBef>
                <a:spcPts val="0"/>
              </a:spcBef>
              <a:spcAft>
                <a:spcPts val="0"/>
              </a:spcAft>
              <a:buSzPts val="1100"/>
              <a:buChar char="•"/>
            </a:pPr>
            <a:r>
              <a:rPr lang="en-US" sz="1100" b="1">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0"/>
                  </a:ext>
                </a:extLst>
              </a:rPr>
              <a:t>Volume Workgroup discussing Initial findings </a:t>
            </a:r>
            <a:endParaRPr sz="1100" b="1"/>
          </a:p>
          <a:p>
            <a:pPr marL="1219169" lvl="1" indent="-404272" algn="l" rtl="0">
              <a:lnSpc>
                <a:spcPct val="100000"/>
              </a:lnSpc>
              <a:spcBef>
                <a:spcPts val="0"/>
              </a:spcBef>
              <a:spcAft>
                <a:spcPts val="0"/>
              </a:spcAft>
              <a:buSzPts val="1100"/>
              <a:buChar char="•"/>
            </a:pPr>
            <a:r>
              <a:rPr lang="en-US" sz="1100" b="1"/>
              <a:t>Review HSCRC potential approach with CMMI</a:t>
            </a:r>
            <a:endParaRPr sz="1100" b="1"/>
          </a:p>
          <a:p>
            <a:pPr marL="1219169" lvl="0" indent="0" algn="l" rtl="0">
              <a:lnSpc>
                <a:spcPct val="100000"/>
              </a:lnSpc>
              <a:spcBef>
                <a:spcPts val="0"/>
              </a:spcBef>
              <a:spcAft>
                <a:spcPts val="0"/>
              </a:spcAft>
              <a:buNone/>
            </a:pPr>
            <a:endParaRPr sz="1100" b="1"/>
          </a:p>
          <a:p>
            <a:pPr marL="0" lvl="0" indent="0" algn="l" rtl="0">
              <a:lnSpc>
                <a:spcPct val="100000"/>
              </a:lnSpc>
              <a:spcBef>
                <a:spcPts val="0"/>
              </a:spcBef>
              <a:spcAft>
                <a:spcPts val="0"/>
              </a:spcAft>
              <a:buSzPts val="1765"/>
              <a:buNone/>
            </a:pPr>
            <a:r>
              <a:rPr lang="en-US" sz="1100" b="1"/>
              <a:t>May 2026</a:t>
            </a:r>
            <a:endParaRPr sz="1100" b="1"/>
          </a:p>
          <a:p>
            <a:pPr marL="1219170" lvl="1" indent="-404273" algn="l" rtl="0">
              <a:lnSpc>
                <a:spcPct val="100000"/>
              </a:lnSpc>
              <a:spcBef>
                <a:spcPts val="0"/>
              </a:spcBef>
              <a:spcAft>
                <a:spcPts val="0"/>
              </a:spcAft>
              <a:buSzPts val="1100"/>
              <a:buChar char="•"/>
            </a:pPr>
            <a:r>
              <a:rPr lang="en-US" sz="1100" b="1"/>
              <a:t>Volume Workgroup discussion – Staff draft recommendations on GBR Carve-outs</a:t>
            </a:r>
            <a:endParaRPr sz="1100" b="1"/>
          </a:p>
          <a:p>
            <a:pPr marL="1219169" lvl="1" indent="-404272" algn="l" rtl="0">
              <a:lnSpc>
                <a:spcPct val="100000"/>
              </a:lnSpc>
              <a:spcBef>
                <a:spcPts val="0"/>
              </a:spcBef>
              <a:spcAft>
                <a:spcPts val="0"/>
              </a:spcAft>
              <a:buSzPts val="1100"/>
              <a:buChar char="•"/>
            </a:pPr>
            <a:r>
              <a:rPr lang="en-US" sz="1100" b="1"/>
              <a:t>Present </a:t>
            </a:r>
            <a:r>
              <a:rPr lang="en-US" sz="1100" b="1">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
                  </a:ext>
                </a:extLst>
              </a:rPr>
              <a:t>Draft </a:t>
            </a:r>
            <a:r>
              <a:rPr lang="en-US" sz="1100" b="1">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Recommendation</a:t>
            </a:r>
            <a:r>
              <a:rPr lang="en-US" sz="1100" b="1">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3"/>
                  </a:ext>
                </a:extLst>
              </a:rPr>
              <a:t> at the Commission meeting</a:t>
            </a:r>
            <a:endParaRPr sz="1100" b="1"/>
          </a:p>
          <a:p>
            <a:pPr marL="1219169" lvl="0" indent="0" algn="l" rtl="0">
              <a:lnSpc>
                <a:spcPct val="100000"/>
              </a:lnSpc>
              <a:spcBef>
                <a:spcPts val="0"/>
              </a:spcBef>
              <a:spcAft>
                <a:spcPts val="0"/>
              </a:spcAft>
              <a:buNone/>
            </a:pPr>
            <a:endParaRPr sz="1100" b="1"/>
          </a:p>
          <a:p>
            <a:pPr marL="0" lvl="0" indent="0" algn="l" rtl="0">
              <a:lnSpc>
                <a:spcPct val="100000"/>
              </a:lnSpc>
              <a:spcBef>
                <a:spcPts val="0"/>
              </a:spcBef>
              <a:spcAft>
                <a:spcPts val="0"/>
              </a:spcAft>
              <a:buSzPts val="1765"/>
              <a:buNone/>
            </a:pPr>
            <a:r>
              <a:rPr lang="en-US" sz="1100" b="1"/>
              <a:t>June 2026</a:t>
            </a:r>
            <a:endParaRPr sz="1100" b="1"/>
          </a:p>
          <a:p>
            <a:pPr marL="1219169" lvl="1" indent="-404272" algn="l" rtl="0">
              <a:lnSpc>
                <a:spcPct val="100000"/>
              </a:lnSpc>
              <a:spcBef>
                <a:spcPts val="0"/>
              </a:spcBef>
              <a:spcAft>
                <a:spcPts val="0"/>
              </a:spcAft>
              <a:buSzPts val="1100"/>
              <a:buChar char="•"/>
            </a:pPr>
            <a:r>
              <a:rPr lang="en-US" sz="1100" b="1"/>
              <a:t>Volume Workgroup discussion – Final Staff recommendations on GBR Carve-outs</a:t>
            </a:r>
            <a:endParaRPr sz="1100" b="1"/>
          </a:p>
          <a:p>
            <a:pPr marL="1219169" lvl="1" indent="-404272" algn="l" rtl="0">
              <a:lnSpc>
                <a:spcPct val="100000"/>
              </a:lnSpc>
              <a:spcBef>
                <a:spcPts val="0"/>
              </a:spcBef>
              <a:spcAft>
                <a:spcPts val="0"/>
              </a:spcAft>
              <a:buSzPts val="1100"/>
              <a:buChar char="•"/>
            </a:pPr>
            <a:r>
              <a:rPr lang="en-US" sz="1100" b="1"/>
              <a:t>Present Final Recommendations at the June Commission meeting</a:t>
            </a:r>
            <a:endParaRPr sz="1100"/>
          </a:p>
        </p:txBody>
      </p:sp>
      <p:sp>
        <p:nvSpPr>
          <p:cNvPr id="117" name="Google Shape;117;p3"/>
          <p:cNvSpPr txBox="1">
            <a:spLocks noGrp="1"/>
          </p:cNvSpPr>
          <p:nvPr>
            <p:ph type="title"/>
          </p:nvPr>
        </p:nvSpPr>
        <p:spPr>
          <a:xfrm>
            <a:off x="971552" y="257151"/>
            <a:ext cx="10515600" cy="558600"/>
          </a:xfrm>
          <a:prstGeom prst="rect">
            <a:avLst/>
          </a:prstGeom>
          <a:noFill/>
          <a:ln>
            <a:noFill/>
          </a:ln>
        </p:spPr>
        <p:txBody>
          <a:bodyPr spcFirstLastPara="1" wrap="square" lIns="68575" tIns="34275" rIns="68575" bIns="34275" anchor="t" anchorCtr="0">
            <a:noAutofit/>
          </a:bodyPr>
          <a:lstStyle/>
          <a:p>
            <a:pPr marL="0" lvl="0" indent="0" algn="l" rtl="0">
              <a:lnSpc>
                <a:spcPct val="100000"/>
              </a:lnSpc>
              <a:spcBef>
                <a:spcPts val="0"/>
              </a:spcBef>
              <a:spcAft>
                <a:spcPts val="0"/>
              </a:spcAft>
              <a:buClr>
                <a:schemeClr val="dk1"/>
              </a:buClr>
              <a:buSzPts val="2100"/>
              <a:buFont typeface="Arial"/>
              <a:buNone/>
            </a:pPr>
            <a:r>
              <a:rPr lang="en-US">
                <a:solidFill>
                  <a:srgbClr val="003889"/>
                </a:solidFill>
              </a:rPr>
              <a:t>Timeline and Status Update</a:t>
            </a:r>
            <a:endParaRPr>
              <a:solidFill>
                <a:srgbClr val="003889"/>
              </a:solidFill>
            </a:endParaRPr>
          </a:p>
        </p:txBody>
      </p:sp>
    </p:spTree>
  </p:cSld>
  <p:clrMapOvr>
    <a:masterClrMapping/>
  </p:clrMapOvr>
</p:sld>
</file>

<file path=ppt/theme/theme1.xml><?xml version="1.0" encoding="utf-8"?>
<a:theme xmlns:a="http://schemas.openxmlformats.org/drawingml/2006/main" name="Office Theme">
  <a:themeElements>
    <a:clrScheme name="Custom 2">
      <a:dk1>
        <a:srgbClr val="003889"/>
      </a:dk1>
      <a:lt1>
        <a:srgbClr val="FFFFFF"/>
      </a:lt1>
      <a:dk2>
        <a:srgbClr val="001938"/>
      </a:dk2>
      <a:lt2>
        <a:srgbClr val="FFFFFF"/>
      </a:lt2>
      <a:accent1>
        <a:srgbClr val="2E95FF"/>
      </a:accent1>
      <a:accent2>
        <a:srgbClr val="55AAFF"/>
      </a:accent2>
      <a:accent3>
        <a:srgbClr val="D1EAFF"/>
      </a:accent3>
      <a:accent4>
        <a:srgbClr val="347708"/>
      </a:accent4>
      <a:accent5>
        <a:srgbClr val="85BF16"/>
      </a:accent5>
      <a:accent6>
        <a:srgbClr val="CDE2A3"/>
      </a:accent6>
      <a:hlink>
        <a:srgbClr val="538E09"/>
      </a:hlink>
      <a:folHlink>
        <a:srgbClr val="33770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AD40D51286D8B4D9C836A50BBB33558" ma:contentTypeVersion="2" ma:contentTypeDescription="Create a new document." ma:contentTypeScope="" ma:versionID="d14e5c4da1db565cb04c30bec4da997c">
  <xsd:schema xmlns:xsd="http://www.w3.org/2001/XMLSchema" xmlns:xs="http://www.w3.org/2001/XMLSchema" xmlns:p="http://schemas.microsoft.com/office/2006/metadata/properties" xmlns:ns1="http://schemas.microsoft.com/sharepoint/v3" targetNamespace="http://schemas.microsoft.com/office/2006/metadata/properties" ma:root="true" ma:fieldsID="ff328a1cd662c37536c074f55b1464a7"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A3413F86-E106-4811-A75F-4C46D116D337}"/>
</file>

<file path=customXml/itemProps2.xml><?xml version="1.0" encoding="utf-8"?>
<ds:datastoreItem xmlns:ds="http://schemas.openxmlformats.org/officeDocument/2006/customXml" ds:itemID="{0496EACA-8191-4481-8DD4-59DBD9CFAF96}"/>
</file>

<file path=customXml/itemProps3.xml><?xml version="1.0" encoding="utf-8"?>
<ds:datastoreItem xmlns:ds="http://schemas.openxmlformats.org/officeDocument/2006/customXml" ds:itemID="{CE4C602A-DC4F-42F1-A770-B323A81CB874}"/>
</file>

<file path=docProps/app.xml><?xml version="1.0" encoding="utf-8"?>
<Properties xmlns="http://schemas.openxmlformats.org/officeDocument/2006/extended-properties" xmlns:vt="http://schemas.openxmlformats.org/officeDocument/2006/docPropsVTypes">
  <TotalTime>4175</TotalTime>
  <Words>2924</Words>
  <Application>Microsoft Office PowerPoint</Application>
  <PresentationFormat>Widescreen</PresentationFormat>
  <Paragraphs>333</Paragraphs>
  <Slides>16</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Noto Sans Symbols</vt:lpstr>
      <vt:lpstr>Office Theme</vt:lpstr>
      <vt:lpstr>Payment Model Workgroup</vt:lpstr>
      <vt:lpstr>PowerPoint Presentation</vt:lpstr>
      <vt:lpstr>Key AHEAD Model Changes: Medicare FFS TCOC Target</vt:lpstr>
      <vt:lpstr>Medicare FFS TCOC Target: Current Understanding</vt:lpstr>
      <vt:lpstr>Medicare FFS TCOC Target:  Estimated 2026 Target</vt:lpstr>
      <vt:lpstr>Medicare FFS TCOC Target: Example of 2026 Target</vt:lpstr>
      <vt:lpstr>Volume Workgroup - GBR Carve-Out Stakeholder Comments </vt:lpstr>
      <vt:lpstr>Agenda</vt:lpstr>
      <vt:lpstr>Timeline and Status Update</vt:lpstr>
      <vt:lpstr>Summary of Public Comments</vt:lpstr>
      <vt:lpstr>High‑Cost Outpatient Drugs</vt:lpstr>
      <vt:lpstr>Complex &amp; Highly Specialized Care (Quaternary + Tertiary)</vt:lpstr>
      <vt:lpstr>Complex &amp; Highly Specialized Care (Quaternary + Tertiary) Cont….</vt:lpstr>
      <vt:lpstr>Low‑Volume Surgical Service Lines</vt:lpstr>
      <vt:lpstr>Cross‑Payer Alignment &amp; Use of AHEAD Carve‑Out Flexibility (15%)</vt:lpstr>
      <vt:lpstr>Next Steps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Aline Lin</dc:creator>
  <cp:lastModifiedBy>Deon Joyce</cp:lastModifiedBy>
  <cp:revision>16</cp:revision>
  <dcterms:created xsi:type="dcterms:W3CDTF">2020-04-28T19:02:29Z</dcterms:created>
  <dcterms:modified xsi:type="dcterms:W3CDTF">2026-03-03T20:56:22Z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0x0101005AD40D51286D8B4D9C836A50BBB33558</vt:lpwstr>
  </property>
</Properties>
</file>