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entation.xml" ContentType="application/vnd.openxmlformats-officedocument.presentationml.presentation.main+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8.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6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3" r:id="rId2"/>
    <p:sldMasterId id="2147483721" r:id="rId3"/>
  </p:sldMasterIdLst>
  <p:notesMasterIdLst>
    <p:notesMasterId r:id="rId8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Lst>
  <p:sldSz cx="12192000" cy="6858000"/>
  <p:notesSz cx="6858000" cy="9144000"/>
  <p:embeddedFontLst>
    <p:embeddedFont>
      <p:font typeface="Gill Sans" panose="020B0604020202020204" charset="0"/>
      <p:regular r:id="rId87"/>
      <p:bold r:id="rId88"/>
    </p:embeddedFont>
    <p:embeddedFont>
      <p:font typeface="Montserrat" panose="00000500000000000000" pitchFamily="2" charset="0"/>
      <p:regular r:id="rId89"/>
      <p:bold r:id="rId90"/>
      <p:italic r:id="rId91"/>
      <p:boldItalic r:id="rId92"/>
    </p:embeddedFont>
    <p:embeddedFont>
      <p:font typeface="Montserrat Medium" panose="00000600000000000000" pitchFamily="2" charset="0"/>
      <p:regular r:id="rId93"/>
      <p:bold r:id="rId94"/>
      <p:italic r:id="rId95"/>
      <p:boldItalic r:id="rId96"/>
    </p:embeddedFont>
    <p:embeddedFont>
      <p:font typeface="Quattrocento Sans" panose="020B0502050000020003" pitchFamily="34" charset="0"/>
      <p:regular r:id="rId97"/>
      <p:bold r:id="rId98"/>
      <p:italic r:id="rId99"/>
      <p:boldItalic r:id="rId100"/>
    </p:embeddedFont>
    <p:embeddedFont>
      <p:font typeface="Raleway Light" pitchFamily="2" charset="0"/>
      <p:regular r:id="rId101"/>
      <p:bold r:id="rId102"/>
      <p:italic r:id="rId103"/>
      <p:boldItalic r:id="rId104"/>
    </p:embeddedFont>
    <p:embeddedFont>
      <p:font typeface="Roboto" panose="02000000000000000000" pitchFamily="2" charset="0"/>
      <p:regular r:id="rId105"/>
      <p:bold r:id="rId106"/>
      <p:italic r:id="rId107"/>
      <p:boldItalic r:id="rId10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guide id="3" pos="3936">
          <p15:clr>
            <a:srgbClr val="747775"/>
          </p15:clr>
        </p15:guide>
        <p15:guide id="4" orient="horz" pos="2256">
          <p15:clr>
            <a:srgbClr val="747775"/>
          </p15:clr>
        </p15:guide>
        <p15:guide id="5" pos="4032">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9" roundtripDataSignature="AMtx7mjRelOwX/CQZVvgAQQMrOlBmDbZ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975E9B-E360-457D-B9D3-91C040E5C5BC}">
  <a:tblStyle styleId="{EA975E9B-E360-457D-B9D3-91C040E5C5B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FBAF635-9E7D-4909-ADAC-808E7E5D30C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8"/>
      </p:cViewPr>
      <p:guideLst>
        <p:guide orient="horz" pos="2160"/>
        <p:guide pos="3840"/>
        <p:guide pos="3936"/>
        <p:guide orient="horz" pos="2256"/>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3.fntdata"/><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font" Target="fonts/font21.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6.fntdata"/><Relationship Id="rId5" Type="http://schemas.openxmlformats.org/officeDocument/2006/relationships/slide" Target="slides/slide2.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7.fntdata"/><Relationship Id="rId108" Type="http://schemas.openxmlformats.org/officeDocument/2006/relationships/font" Target="fonts/font22.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20.fntdata"/><Relationship Id="rId114" Type="http://schemas.openxmlformats.org/officeDocument/2006/relationships/customXml" Target="../customXml/item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customschemas.google.com/relationships/presentationmetadata" Target="meta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1.fntdata"/><Relationship Id="rId104" Type="http://schemas.openxmlformats.org/officeDocument/2006/relationships/font" Target="fonts/font18.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fntdata"/><Relationship Id="rId110" Type="http://schemas.openxmlformats.org/officeDocument/2006/relationships/presProps" Target="presProps.xml"/><Relationship Id="rId115" Type="http://schemas.openxmlformats.org/officeDocument/2006/relationships/customXml" Target="../customXml/item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4.fntdata"/><Relationship Id="rId105"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font" Target="fonts/font2.fntdata"/><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7c5c71d6ce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7c5c71d6ce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b9b37336d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1b9b37336d3_0_4:notes"/>
          <p:cNvSpPr txBox="1">
            <a:spLocks noGrp="1"/>
          </p:cNvSpPr>
          <p:nvPr>
            <p:ph type="body" idx="1"/>
          </p:nvPr>
        </p:nvSpPr>
        <p:spPr>
          <a:xfrm>
            <a:off x="685800"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1b9b37336d3_0_4:notes"/>
          <p:cNvSpPr txBox="1">
            <a:spLocks noGrp="1"/>
          </p:cNvSpPr>
          <p:nvPr>
            <p:ph type="sldNum" idx="12"/>
          </p:nvPr>
        </p:nvSpPr>
        <p:spPr>
          <a:xfrm>
            <a:off x="3884613" y="8685226"/>
            <a:ext cx="2971800" cy="459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b9b37336d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1b9b37336d3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1b9b37336d3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0: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a5764cf001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a5764cf001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a5764cf001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f27eeab63c_0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2f27eeab63c_0_0: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eebf9badd_1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28eebf9bad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f27eeab63c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2f27eeab63c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g2f27eeab63c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bf78ec205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2bf78ec205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g2bf78ec205c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fb40ff2865_2_7: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g2fb40ff2865_2_7: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fb40ff2865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2fb40ff2865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2fb40ff2865_2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fb40ff2865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2fb40ff2865_2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2fb40ff2865_2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fb40ff2865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2fb40ff2865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g2fb40ff2865_2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fb40ff2865_2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2fb40ff2865_2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g2fb40ff2865_2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fb40ff2865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2fb40ff2865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g2fb40ff2865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fe5a8cfbd1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2fe5a8cfbd1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2fe5a8cfbd1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b9ce485472_0_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g1b9ce485472_0_5: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fb2e40434b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2fb2e40434b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2fb2e40434b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8eebf9badd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28eebf9badd_2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g28eebf9badd_2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fb2e4043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2fb2e4043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g2fb2e4043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3" name="Google Shape;383;p3: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fb2e40434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2fb2e40434b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g2fb2e40434b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f3315ba2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2f3315ba2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g2f3315ba2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f3315ba26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g2f3315ba26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f3315ba264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4" name="Google Shape;664;g2f3315ba26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e30e624212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g2e30e624212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f3315ba264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g2f3315ba264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f3315ba264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g2f3315ba264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f3315ba264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2f3315ba264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2f3315ba264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8eebf9badd_1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4" name="Google Shape;774;g28eebf9badd_1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f27eeab63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g2f27eeab63c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g2f27eeab63c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7c8a013f21_3_25: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27c8a013f21_3_25: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8eebf9badd_2_7: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g28eebf9badd_2_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ed1bf92653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1ed1bf92653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1" name="Google Shape;821;g1ed1bf92653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2e2467cce21_1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2e2467cce21_1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9" name="Google Shape;829;g2e2467cce21_1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505db10ccf_0_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2505db10ccf_0_7: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36" name="Google Shape;836;g2505db10ccf_0_7:notes"/>
          <p:cNvSpPr txBox="1">
            <a:spLocks noGrp="1"/>
          </p:cNvSpPr>
          <p:nvPr>
            <p:ph type="sldNum" idx="12"/>
          </p:nvPr>
        </p:nvSpPr>
        <p:spPr>
          <a:xfrm>
            <a:off x="3884613" y="8846541"/>
            <a:ext cx="2971800" cy="46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b9ce485472_0_16: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3" name="Google Shape;843;g1b9ce485472_0_1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b9ce485472_0_1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1" name="Google Shape;851;g1b9ce485472_0_1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fe8ab6fb70_6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g2fe8ab6fb70_6_0: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a00f67c376_0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5" name="Google Shape;865;g2a00f67c376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c05a5515de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2c05a5515de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2a00f67c376_0_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2a00f67c376_0_5: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Maria Manavalan will continue to be part of the project</a:t>
            </a:r>
            <a:endParaRPr/>
          </a:p>
        </p:txBody>
      </p:sp>
      <p:sp>
        <p:nvSpPr>
          <p:cNvPr id="872" name="Google Shape;872;g2a00f67c376_0_5:notes"/>
          <p:cNvSpPr txBox="1">
            <a:spLocks noGrp="1"/>
          </p:cNvSpPr>
          <p:nvPr>
            <p:ph type="sldNum" idx="12"/>
          </p:nvPr>
        </p:nvSpPr>
        <p:spPr>
          <a:xfrm>
            <a:off x="3884613" y="8846541"/>
            <a:ext cx="2971800" cy="46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a00f67c376_0_12: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79" name="Google Shape;879;g2a00f67c376_0_1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a00f67c37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g2a00f67c37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g2a00f67c37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e2a8f2cb7c_8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4" name="Google Shape;894;g2e2a8f2cb7c_8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e16f892c7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g2e16f892c72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g2e16f892c72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2e16f892c72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g2e16f892c72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9" name="Google Shape;909;g2e16f892c72_2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e23f61f2c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g2e23f61f2c4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8" name="Google Shape;918;g2e23f61f2c4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5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6" name="Google Shape;926;p5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17662488d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g217662488d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3" name="Google Shape;933;g217662488d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2ff57ed454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1" name="Google Shape;941;g2ff57ed454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5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5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1" name="Google Shape;951;p55: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b9ce485472_3_2: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9" name="Google Shape;959;g1b9ce485472_3_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27724e3b0fa_3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5" name="Google Shape;965;g27724e3b0fa_3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ff57ed4547_0_1: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2" name="Google Shape;972;g2ff57ed4547_0_1: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ff57ed4547_0_8: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9" name="Google Shape;979;g2ff57ed4547_0_8: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33: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6" name="Google Shape;986;p3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bd422e166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g2bd422e166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g2bd422e1664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f2cde54de3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0" name="Google Shape;1000;g2f2cde54de3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f2cde54de3_0_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6" name="Google Shape;1006;g2f2cde54de3_0_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2f4ddf7e8ad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3" name="Google Shape;1013;g2f4ddf7e8ad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c045fb6f1b_0_42: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2c045fb6f1b_0_42: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2f4ddf7e8ad_0_9: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g2f4ddf7e8ad_0_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57: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7" name="Google Shape;1027;p5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3" name="Google Shape;1033;p5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2a67fdd08ec_0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9" name="Google Shape;1039;g2a67fdd08ec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6: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5" name="Google Shape;1045;p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2bd422e1664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3" name="Google Shape;1053;g2bd422e1664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1b9ce485472_3_86: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HSCRC is working with hMetrix to update the UCC file processing pipeline</a:t>
            </a:r>
            <a:endParaRPr/>
          </a:p>
        </p:txBody>
      </p:sp>
      <p:sp>
        <p:nvSpPr>
          <p:cNvPr id="1059" name="Google Shape;1059;g1b9ce485472_3_8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27c18b928c3_0_9: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HSCRC is working with hMetrix to update the UCC file processing pipeline</a:t>
            </a:r>
            <a:endParaRPr/>
          </a:p>
        </p:txBody>
      </p:sp>
      <p:sp>
        <p:nvSpPr>
          <p:cNvPr id="1068" name="Google Shape;1068;g27c18b928c3_0_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27c5c71d6ce_0_1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HSCRC is working with hMetrix to update the UCC file processing pipeline</a:t>
            </a:r>
            <a:endParaRPr/>
          </a:p>
        </p:txBody>
      </p:sp>
      <p:sp>
        <p:nvSpPr>
          <p:cNvPr id="1075" name="Google Shape;1075;g27c5c71d6ce_0_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505db10ccf_0_3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2505db10ccf_0_33: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83" name="Google Shape;1083;g2505db10ccf_0_33:notes"/>
          <p:cNvSpPr txBox="1">
            <a:spLocks noGrp="1"/>
          </p:cNvSpPr>
          <p:nvPr>
            <p:ph type="sldNum" idx="12"/>
          </p:nvPr>
        </p:nvSpPr>
        <p:spPr>
          <a:xfrm>
            <a:off x="3884613" y="8846541"/>
            <a:ext cx="2971800" cy="46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4d57f7b01b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24d57f7b01b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ff57ed3c3f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0" name="Google Shape;1090;g2ff57ed3c3f_0_0: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2bd422e1664_0_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6" name="Google Shape;1096;g2bd422e1664_0_5: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2bd422e166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g2bd422e1664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Ambulance run number warning is turned off</a:t>
            </a:r>
            <a:endParaRPr dirty="0"/>
          </a:p>
          <a:p>
            <a:pPr marL="0" lvl="0" indent="0" algn="l" rtl="0">
              <a:lnSpc>
                <a:spcPct val="100000"/>
              </a:lnSpc>
              <a:spcBef>
                <a:spcPts val="0"/>
              </a:spcBef>
              <a:spcAft>
                <a:spcPts val="0"/>
              </a:spcAft>
              <a:buSzPts val="1400"/>
              <a:buNone/>
            </a:pPr>
            <a:endParaRPr dirty="0"/>
          </a:p>
        </p:txBody>
      </p:sp>
      <p:sp>
        <p:nvSpPr>
          <p:cNvPr id="1104" name="Google Shape;1104;g2bd422e1664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551164"/>
            <a:ext cx="9144000" cy="411162"/>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2"/>
          <p:cNvSpPr txBox="1">
            <a:spLocks noGrp="1"/>
          </p:cNvSpPr>
          <p:nvPr>
            <p:ph type="body" idx="3"/>
          </p:nvPr>
        </p:nvSpPr>
        <p:spPr>
          <a:xfrm>
            <a:off x="1482429" y="3891609"/>
            <a:ext cx="5033963" cy="49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3">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7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75"/>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amp; Content 11">
  <p:cSld name="Title, Subtitle &amp; Content 1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7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p70"/>
          <p:cNvSpPr txBox="1">
            <a:spLocks noGrp="1"/>
          </p:cNvSpPr>
          <p:nvPr>
            <p:ph type="body" idx="1"/>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0"/>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1 Line &amp; Content 3">
  <p:cSld name="1_Title 1 Line &amp; Content_3">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2c05a5515de_0_214"/>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3" name="Google Shape;63;g2c05a5515de_0_21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g2c05a5515de_0_214"/>
          <p:cNvSpPr>
            <a:spLocks noGrp="1"/>
          </p:cNvSpPr>
          <p:nvPr>
            <p:ph type="pic" idx="2"/>
          </p:nvPr>
        </p:nvSpPr>
        <p:spPr>
          <a:xfrm>
            <a:off x="971551" y="1362456"/>
            <a:ext cx="10541100" cy="4648500"/>
          </a:xfrm>
          <a:prstGeom prst="rect">
            <a:avLst/>
          </a:prstGeom>
          <a:noFill/>
          <a:ln>
            <a:noFill/>
          </a:ln>
        </p:spPr>
      </p:sp>
      <p:sp>
        <p:nvSpPr>
          <p:cNvPr id="65" name="Google Shape;65;g2c05a5515de_0_214"/>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_5">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g2bf4ece9106_0_203"/>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g2bf4ece9106_0_20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g2bf4ece9106_0_20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1">
  <p:cSld name="Section">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2509e524fd7_2_265"/>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509e524fd7_2_265"/>
          <p:cNvSpPr txBox="1">
            <a:spLocks noGrp="1"/>
          </p:cNvSpPr>
          <p:nvPr>
            <p:ph type="body" idx="1"/>
          </p:nvPr>
        </p:nvSpPr>
        <p:spPr>
          <a:xfrm>
            <a:off x="971550" y="2394856"/>
            <a:ext cx="10515600" cy="3810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g2509e524fd7_2_26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Content 2">
  <p:cSld name="Title, Subtitle &amp; Content 2">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7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p73"/>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ubtitle &amp; Content 10">
  <p:cSld name="Title, Subtitle &amp; Content 10">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7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0" name="Google Shape;80;p7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pic>
        <p:nvPicPr>
          <p:cNvPr id="82" name="Google Shape;82;g1b44933757e_2_9"/>
          <p:cNvPicPr preferRelativeResize="0"/>
          <p:nvPr/>
        </p:nvPicPr>
        <p:blipFill rotWithShape="1">
          <a:blip r:embed="rId2">
            <a:alphaModFix/>
          </a:blip>
          <a:srcRect/>
          <a:stretch/>
        </p:blipFill>
        <p:spPr>
          <a:xfrm>
            <a:off x="3706369" y="122076"/>
            <a:ext cx="5084063" cy="6722853"/>
          </a:xfrm>
          <a:prstGeom prst="rect">
            <a:avLst/>
          </a:prstGeom>
          <a:noFill/>
          <a:ln>
            <a:noFill/>
          </a:ln>
        </p:spPr>
      </p:pic>
      <p:sp>
        <p:nvSpPr>
          <p:cNvPr id="83" name="Google Shape;83;g1b44933757e_2_9"/>
          <p:cNvSpPr/>
          <p:nvPr/>
        </p:nvSpPr>
        <p:spPr>
          <a:xfrm>
            <a:off x="1828800" y="0"/>
            <a:ext cx="10396132" cy="6858000"/>
          </a:xfrm>
          <a:prstGeom prst="rect">
            <a:avLst/>
          </a:prstGeom>
          <a:solidFill>
            <a:srgbClr val="FFFFFF">
              <a:alpha val="24313"/>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4" name="Google Shape;84;g1b44933757e_2_9"/>
          <p:cNvSpPr txBox="1">
            <a:spLocks noGrp="1"/>
          </p:cNvSpPr>
          <p:nvPr>
            <p:ph type="ctrTitle"/>
          </p:nvPr>
        </p:nvSpPr>
        <p:spPr>
          <a:xfrm>
            <a:off x="914400" y="2130425"/>
            <a:ext cx="10363200" cy="1470025"/>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6400"/>
              <a:buFont typeface="Quattrocento Sans"/>
              <a:buNone/>
              <a:defRPr sz="64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85" name="Google Shape;85;g1b44933757e_2_9"/>
          <p:cNvSpPr txBox="1">
            <a:spLocks noGrp="1"/>
          </p:cNvSpPr>
          <p:nvPr>
            <p:ph type="subTitle" idx="1"/>
          </p:nvPr>
        </p:nvSpPr>
        <p:spPr>
          <a:xfrm>
            <a:off x="1828800" y="3733800"/>
            <a:ext cx="8534400" cy="863600"/>
          </a:xfrm>
          <a:prstGeom prst="rect">
            <a:avLst/>
          </a:prstGeom>
          <a:noFill/>
          <a:ln>
            <a:noFill/>
          </a:ln>
        </p:spPr>
        <p:txBody>
          <a:bodyPr spcFirstLastPara="1" wrap="square" lIns="121900" tIns="60925" rIns="121900" bIns="60925" anchor="t" anchorCtr="0">
            <a:normAutofit/>
          </a:bodyPr>
          <a:lstStyle>
            <a:lvl1pPr lvl="0" algn="ctr">
              <a:lnSpc>
                <a:spcPct val="90000"/>
              </a:lnSpc>
              <a:spcBef>
                <a:spcPts val="1000"/>
              </a:spcBef>
              <a:spcAft>
                <a:spcPts val="0"/>
              </a:spcAft>
              <a:buSzPts val="4800"/>
              <a:buNone/>
              <a:defRPr sz="4800">
                <a:solidFill>
                  <a:srgbClr val="888888"/>
                </a:solidFill>
              </a:defRPr>
            </a:lvl1pPr>
            <a:lvl2pPr lvl="1" algn="ctr">
              <a:lnSpc>
                <a:spcPct val="90000"/>
              </a:lnSpc>
              <a:spcBef>
                <a:spcPts val="700"/>
              </a:spcBef>
              <a:spcAft>
                <a:spcPts val="0"/>
              </a:spcAft>
              <a:buSzPts val="3700"/>
              <a:buNone/>
              <a:defRPr sz="1900">
                <a:solidFill>
                  <a:srgbClr val="888888"/>
                </a:solidFill>
              </a:defRPr>
            </a:lvl2pPr>
            <a:lvl3pPr lvl="2" algn="ctr">
              <a:lnSpc>
                <a:spcPct val="90000"/>
              </a:lnSpc>
              <a:spcBef>
                <a:spcPts val="600"/>
              </a:spcBef>
              <a:spcAft>
                <a:spcPts val="0"/>
              </a:spcAft>
              <a:buSzPts val="3200"/>
              <a:buNone/>
              <a:defRPr sz="1900">
                <a:solidFill>
                  <a:srgbClr val="888888"/>
                </a:solidFill>
              </a:defRPr>
            </a:lvl3pPr>
            <a:lvl4pPr lvl="3" algn="ctr">
              <a:lnSpc>
                <a:spcPct val="90000"/>
              </a:lnSpc>
              <a:spcBef>
                <a:spcPts val="500"/>
              </a:spcBef>
              <a:spcAft>
                <a:spcPts val="0"/>
              </a:spcAft>
              <a:buSzPts val="2700"/>
              <a:buNone/>
              <a:defRPr sz="1900">
                <a:solidFill>
                  <a:srgbClr val="888888"/>
                </a:solidFill>
              </a:defRPr>
            </a:lvl4pPr>
            <a:lvl5pPr lvl="4" algn="ctr">
              <a:lnSpc>
                <a:spcPct val="90000"/>
              </a:lnSpc>
              <a:spcBef>
                <a:spcPts val="500"/>
              </a:spcBef>
              <a:spcAft>
                <a:spcPts val="0"/>
              </a:spcAft>
              <a:buSzPts val="2700"/>
              <a:buNone/>
              <a:defRPr sz="1900">
                <a:solidFill>
                  <a:srgbClr val="888888"/>
                </a:solidFill>
              </a:defRPr>
            </a:lvl5pPr>
            <a:lvl6pPr lvl="5" algn="ctr">
              <a:lnSpc>
                <a:spcPct val="90000"/>
              </a:lnSpc>
              <a:spcBef>
                <a:spcPts val="500"/>
              </a:spcBef>
              <a:spcAft>
                <a:spcPts val="0"/>
              </a:spcAft>
              <a:buClr>
                <a:srgbClr val="888888"/>
              </a:buClr>
              <a:buSzPts val="2700"/>
              <a:buNone/>
              <a:defRPr sz="1900">
                <a:solidFill>
                  <a:srgbClr val="888888"/>
                </a:solidFill>
              </a:defRPr>
            </a:lvl6pPr>
            <a:lvl7pPr lvl="6" algn="ctr">
              <a:lnSpc>
                <a:spcPct val="90000"/>
              </a:lnSpc>
              <a:spcBef>
                <a:spcPts val="500"/>
              </a:spcBef>
              <a:spcAft>
                <a:spcPts val="0"/>
              </a:spcAft>
              <a:buClr>
                <a:srgbClr val="888888"/>
              </a:buClr>
              <a:buSzPts val="2700"/>
              <a:buNone/>
              <a:defRPr sz="1900">
                <a:solidFill>
                  <a:srgbClr val="888888"/>
                </a:solidFill>
              </a:defRPr>
            </a:lvl7pPr>
            <a:lvl8pPr lvl="7" algn="ctr">
              <a:lnSpc>
                <a:spcPct val="90000"/>
              </a:lnSpc>
              <a:spcBef>
                <a:spcPts val="500"/>
              </a:spcBef>
              <a:spcAft>
                <a:spcPts val="0"/>
              </a:spcAft>
              <a:buClr>
                <a:srgbClr val="888888"/>
              </a:buClr>
              <a:buSzPts val="2700"/>
              <a:buNone/>
              <a:defRPr sz="1900">
                <a:solidFill>
                  <a:srgbClr val="888888"/>
                </a:solidFill>
              </a:defRPr>
            </a:lvl8pPr>
            <a:lvl9pPr lvl="8" algn="ctr">
              <a:lnSpc>
                <a:spcPct val="90000"/>
              </a:lnSpc>
              <a:spcBef>
                <a:spcPts val="500"/>
              </a:spcBef>
              <a:spcAft>
                <a:spcPts val="0"/>
              </a:spcAft>
              <a:buClr>
                <a:srgbClr val="888888"/>
              </a:buClr>
              <a:buSzPts val="2700"/>
              <a:buNone/>
              <a:defRPr sz="1900">
                <a:solidFill>
                  <a:srgbClr val="888888"/>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g1b44933757e_2_21"/>
          <p:cNvSpPr txBox="1">
            <a:spLocks noGrp="1"/>
          </p:cNvSpPr>
          <p:nvPr>
            <p:ph type="title"/>
          </p:nvPr>
        </p:nvSpPr>
        <p:spPr>
          <a:xfrm>
            <a:off x="609600" y="274639"/>
            <a:ext cx="10972800" cy="919161"/>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24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88" name="Google Shape;88;g1b44933757e_2_21"/>
          <p:cNvSpPr txBox="1">
            <a:spLocks noGrp="1"/>
          </p:cNvSpPr>
          <p:nvPr>
            <p:ph type="body" idx="1"/>
          </p:nvPr>
        </p:nvSpPr>
        <p:spPr>
          <a:xfrm>
            <a:off x="609600" y="1397000"/>
            <a:ext cx="10972800" cy="4729164"/>
          </a:xfrm>
          <a:prstGeom prst="rect">
            <a:avLst/>
          </a:prstGeom>
          <a:noFill/>
          <a:ln>
            <a:noFill/>
          </a:ln>
        </p:spPr>
        <p:txBody>
          <a:bodyPr spcFirstLastPara="1" wrap="square" lIns="121900" tIns="60925" rIns="121900" bIns="60925" anchor="t" anchorCtr="0">
            <a:normAutofit/>
          </a:bodyPr>
          <a:lstStyle>
            <a:lvl1pPr marL="457200" lvl="0" indent="-381000" algn="l">
              <a:lnSpc>
                <a:spcPct val="90000"/>
              </a:lnSpc>
              <a:spcBef>
                <a:spcPts val="500"/>
              </a:spcBef>
              <a:spcAft>
                <a:spcPts val="0"/>
              </a:spcAft>
              <a:buSzPts val="2400"/>
              <a:buChar char="•"/>
              <a:defRPr sz="1900"/>
            </a:lvl1pPr>
            <a:lvl2pPr marL="914400" lvl="1" indent="-381000" algn="l">
              <a:lnSpc>
                <a:spcPct val="90000"/>
              </a:lnSpc>
              <a:spcBef>
                <a:spcPts val="500"/>
              </a:spcBef>
              <a:spcAft>
                <a:spcPts val="0"/>
              </a:spcAft>
              <a:buSzPts val="2400"/>
              <a:buChar char="•"/>
              <a:defRPr sz="1900"/>
            </a:lvl2pPr>
            <a:lvl3pPr marL="1371600" lvl="2" indent="-381000" algn="l">
              <a:lnSpc>
                <a:spcPct val="90000"/>
              </a:lnSpc>
              <a:spcBef>
                <a:spcPts val="500"/>
              </a:spcBef>
              <a:spcAft>
                <a:spcPts val="0"/>
              </a:spcAft>
              <a:buSzPts val="2400"/>
              <a:buChar char="•"/>
              <a:defRPr sz="1900"/>
            </a:lvl3pPr>
            <a:lvl4pPr marL="1828800" lvl="3" indent="-381000" algn="l">
              <a:lnSpc>
                <a:spcPct val="90000"/>
              </a:lnSpc>
              <a:spcBef>
                <a:spcPts val="500"/>
              </a:spcBef>
              <a:spcAft>
                <a:spcPts val="0"/>
              </a:spcAft>
              <a:buSzPts val="2400"/>
              <a:buChar char="•"/>
              <a:defRPr sz="1900"/>
            </a:lvl4pPr>
            <a:lvl5pPr marL="2286000" lvl="4" indent="-381000" algn="l">
              <a:lnSpc>
                <a:spcPct val="90000"/>
              </a:lnSpc>
              <a:spcBef>
                <a:spcPts val="500"/>
              </a:spcBef>
              <a:spcAft>
                <a:spcPts val="0"/>
              </a:spcAft>
              <a:buSzPts val="2400"/>
              <a:buChar char="•"/>
              <a:defRPr sz="1900"/>
            </a:lvl5pPr>
            <a:lvl6pPr marL="2743200" lvl="5" indent="-381000" algn="l">
              <a:lnSpc>
                <a:spcPct val="90000"/>
              </a:lnSpc>
              <a:spcBef>
                <a:spcPts val="500"/>
              </a:spcBef>
              <a:spcAft>
                <a:spcPts val="0"/>
              </a:spcAft>
              <a:buClr>
                <a:schemeClr val="dk1"/>
              </a:buClr>
              <a:buSzPts val="2400"/>
              <a:buChar char="•"/>
              <a:defRPr sz="1900"/>
            </a:lvl6pPr>
            <a:lvl7pPr marL="3200400" lvl="6" indent="-381000" algn="l">
              <a:lnSpc>
                <a:spcPct val="90000"/>
              </a:lnSpc>
              <a:spcBef>
                <a:spcPts val="500"/>
              </a:spcBef>
              <a:spcAft>
                <a:spcPts val="0"/>
              </a:spcAft>
              <a:buClr>
                <a:schemeClr val="dk1"/>
              </a:buClr>
              <a:buSzPts val="2400"/>
              <a:buChar char="•"/>
              <a:defRPr sz="1900"/>
            </a:lvl7pPr>
            <a:lvl8pPr marL="3657600" lvl="7" indent="-381000" algn="l">
              <a:lnSpc>
                <a:spcPct val="90000"/>
              </a:lnSpc>
              <a:spcBef>
                <a:spcPts val="500"/>
              </a:spcBef>
              <a:spcAft>
                <a:spcPts val="0"/>
              </a:spcAft>
              <a:buClr>
                <a:schemeClr val="dk1"/>
              </a:buClr>
              <a:buSzPts val="2400"/>
              <a:buChar char="•"/>
              <a:defRPr sz="1900"/>
            </a:lvl8pPr>
            <a:lvl9pPr marL="4114800" lvl="8" indent="-381000" algn="l">
              <a:lnSpc>
                <a:spcPct val="90000"/>
              </a:lnSpc>
              <a:spcBef>
                <a:spcPts val="500"/>
              </a:spcBef>
              <a:spcAft>
                <a:spcPts val="0"/>
              </a:spcAft>
              <a:buClr>
                <a:schemeClr val="dk1"/>
              </a:buClr>
              <a:buSzPts val="2400"/>
              <a:buChar char="•"/>
              <a:defRPr sz="1900"/>
            </a:lvl9pPr>
          </a:lstStyle>
          <a:p>
            <a:endParaRPr/>
          </a:p>
        </p:txBody>
      </p:sp>
      <p:sp>
        <p:nvSpPr>
          <p:cNvPr id="89" name="Google Shape;89;g1b44933757e_2_21"/>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g1b44933757e_2_21"/>
          <p:cNvSpPr/>
          <p:nvPr/>
        </p:nvSpPr>
        <p:spPr>
          <a:xfrm rot="5400000">
            <a:off x="-17781" y="566421"/>
            <a:ext cx="1193803" cy="60960"/>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91" name="Google Shape;91;g1b44933757e_2_21"/>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92" name="Google Shape;92;g1b44933757e_2_21"/>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g1b44933757e_2_57"/>
          <p:cNvSpPr txBox="1">
            <a:spLocks noGrp="1"/>
          </p:cNvSpPr>
          <p:nvPr>
            <p:ph type="title"/>
          </p:nvPr>
        </p:nvSpPr>
        <p:spPr>
          <a:xfrm>
            <a:off x="609600" y="274639"/>
            <a:ext cx="10972800" cy="919161"/>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24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95" name="Google Shape;95;g1b44933757e_2_57"/>
          <p:cNvSpPr txBox="1">
            <a:spLocks noGrp="1"/>
          </p:cNvSpPr>
          <p:nvPr>
            <p:ph type="body" idx="1"/>
          </p:nvPr>
        </p:nvSpPr>
        <p:spPr>
          <a:xfrm>
            <a:off x="609600" y="1600201"/>
            <a:ext cx="5384800" cy="4525963"/>
          </a:xfrm>
          <a:prstGeom prst="rect">
            <a:avLst/>
          </a:prstGeom>
          <a:noFill/>
          <a:ln>
            <a:noFill/>
          </a:ln>
        </p:spPr>
        <p:txBody>
          <a:bodyPr spcFirstLastPara="1" wrap="square" lIns="121900" tIns="60925" rIns="121900" bIns="60925" anchor="t" anchorCtr="0">
            <a:normAutofit/>
          </a:bodyPr>
          <a:lstStyle>
            <a:lvl1pPr marL="457200" lvl="0" indent="-463550" algn="l">
              <a:lnSpc>
                <a:spcPct val="90000"/>
              </a:lnSpc>
              <a:spcBef>
                <a:spcPts val="700"/>
              </a:spcBef>
              <a:spcAft>
                <a:spcPts val="0"/>
              </a:spcAft>
              <a:buSzPts val="3700"/>
              <a:buChar char="•"/>
              <a:defRPr sz="3700"/>
            </a:lvl1pPr>
            <a:lvl2pPr marL="914400" lvl="1" indent="-431800" algn="l">
              <a:lnSpc>
                <a:spcPct val="90000"/>
              </a:lnSpc>
              <a:spcBef>
                <a:spcPts val="600"/>
              </a:spcBef>
              <a:spcAft>
                <a:spcPts val="0"/>
              </a:spcAft>
              <a:buSzPts val="3200"/>
              <a:buChar char="•"/>
              <a:defRPr sz="3200"/>
            </a:lvl2pPr>
            <a:lvl3pPr marL="1371600" lvl="2" indent="-400050" algn="l">
              <a:lnSpc>
                <a:spcPct val="90000"/>
              </a:lnSpc>
              <a:spcBef>
                <a:spcPts val="500"/>
              </a:spcBef>
              <a:spcAft>
                <a:spcPts val="0"/>
              </a:spcAft>
              <a:buSzPts val="2700"/>
              <a:buChar char="•"/>
              <a:defRPr sz="2700"/>
            </a:lvl3pPr>
            <a:lvl4pPr marL="1828800" lvl="3" indent="-381000" algn="l">
              <a:lnSpc>
                <a:spcPct val="90000"/>
              </a:lnSpc>
              <a:spcBef>
                <a:spcPts val="500"/>
              </a:spcBef>
              <a:spcAft>
                <a:spcPts val="0"/>
              </a:spcAft>
              <a:buSzPts val="2400"/>
              <a:buChar char="•"/>
              <a:defRPr sz="2400"/>
            </a:lvl4pPr>
            <a:lvl5pPr marL="2286000" lvl="4" indent="-381000" algn="l">
              <a:lnSpc>
                <a:spcPct val="90000"/>
              </a:lnSpc>
              <a:spcBef>
                <a:spcPts val="500"/>
              </a:spcBef>
              <a:spcAft>
                <a:spcPts val="0"/>
              </a:spcAft>
              <a:buSzPts val="2400"/>
              <a:buChar char="•"/>
              <a:defRPr sz="2400"/>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sp>
        <p:nvSpPr>
          <p:cNvPr id="96" name="Google Shape;96;g1b44933757e_2_57"/>
          <p:cNvSpPr txBox="1">
            <a:spLocks noGrp="1"/>
          </p:cNvSpPr>
          <p:nvPr>
            <p:ph type="body" idx="2"/>
          </p:nvPr>
        </p:nvSpPr>
        <p:spPr>
          <a:xfrm>
            <a:off x="6197600" y="1600201"/>
            <a:ext cx="5384800" cy="4525963"/>
          </a:xfrm>
          <a:prstGeom prst="rect">
            <a:avLst/>
          </a:prstGeom>
          <a:noFill/>
          <a:ln>
            <a:noFill/>
          </a:ln>
        </p:spPr>
        <p:txBody>
          <a:bodyPr spcFirstLastPara="1" wrap="square" lIns="121900" tIns="60925" rIns="121900" bIns="60925" anchor="t" anchorCtr="0">
            <a:normAutofit/>
          </a:bodyPr>
          <a:lstStyle>
            <a:lvl1pPr marL="457200" lvl="0" indent="-463550" algn="l">
              <a:lnSpc>
                <a:spcPct val="90000"/>
              </a:lnSpc>
              <a:spcBef>
                <a:spcPts val="700"/>
              </a:spcBef>
              <a:spcAft>
                <a:spcPts val="0"/>
              </a:spcAft>
              <a:buSzPts val="3700"/>
              <a:buChar char="•"/>
              <a:defRPr sz="3700"/>
            </a:lvl1pPr>
            <a:lvl2pPr marL="914400" lvl="1" indent="-431800" algn="l">
              <a:lnSpc>
                <a:spcPct val="90000"/>
              </a:lnSpc>
              <a:spcBef>
                <a:spcPts val="600"/>
              </a:spcBef>
              <a:spcAft>
                <a:spcPts val="0"/>
              </a:spcAft>
              <a:buSzPts val="3200"/>
              <a:buChar char="•"/>
              <a:defRPr sz="3200"/>
            </a:lvl2pPr>
            <a:lvl3pPr marL="1371600" lvl="2" indent="-400050" algn="l">
              <a:lnSpc>
                <a:spcPct val="90000"/>
              </a:lnSpc>
              <a:spcBef>
                <a:spcPts val="500"/>
              </a:spcBef>
              <a:spcAft>
                <a:spcPts val="0"/>
              </a:spcAft>
              <a:buSzPts val="2700"/>
              <a:buChar char="•"/>
              <a:defRPr sz="2700"/>
            </a:lvl3pPr>
            <a:lvl4pPr marL="1828800" lvl="3" indent="-381000" algn="l">
              <a:lnSpc>
                <a:spcPct val="90000"/>
              </a:lnSpc>
              <a:spcBef>
                <a:spcPts val="500"/>
              </a:spcBef>
              <a:spcAft>
                <a:spcPts val="0"/>
              </a:spcAft>
              <a:buSzPts val="2400"/>
              <a:buChar char="•"/>
              <a:defRPr sz="2400"/>
            </a:lvl4pPr>
            <a:lvl5pPr marL="2286000" lvl="4" indent="-381000" algn="l">
              <a:lnSpc>
                <a:spcPct val="90000"/>
              </a:lnSpc>
              <a:spcBef>
                <a:spcPts val="500"/>
              </a:spcBef>
              <a:spcAft>
                <a:spcPts val="0"/>
              </a:spcAft>
              <a:buSzPts val="2400"/>
              <a:buChar char="•"/>
              <a:defRPr sz="2400"/>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sp>
        <p:nvSpPr>
          <p:cNvPr id="97" name="Google Shape;97;g1b44933757e_2_57"/>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8" name="Google Shape;98;g1b44933757e_2_57"/>
          <p:cNvSpPr/>
          <p:nvPr/>
        </p:nvSpPr>
        <p:spPr>
          <a:xfrm rot="5400000">
            <a:off x="-17781" y="566421"/>
            <a:ext cx="1193803" cy="60960"/>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99" name="Google Shape;99;g1b44933757e_2_57"/>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00" name="Google Shape;100;g1b44933757e_2_57"/>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5"/>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5"/>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g1b44933757e_2_103"/>
          <p:cNvSpPr txBox="1">
            <a:spLocks noGrp="1"/>
          </p:cNvSpPr>
          <p:nvPr>
            <p:ph type="title"/>
          </p:nvPr>
        </p:nvSpPr>
        <p:spPr>
          <a:xfrm>
            <a:off x="963084" y="4406901"/>
            <a:ext cx="10363200" cy="1362075"/>
          </a:xfrm>
          <a:prstGeom prst="rect">
            <a:avLst/>
          </a:prstGeom>
          <a:noFill/>
          <a:ln>
            <a:noFill/>
          </a:ln>
        </p:spPr>
        <p:txBody>
          <a:bodyPr spcFirstLastPara="1" wrap="square" lIns="121900" tIns="60925" rIns="121900" bIns="60925" anchor="t" anchorCtr="0">
            <a:normAutofit/>
          </a:bodyPr>
          <a:lstStyle>
            <a:lvl1pPr lvl="0" algn="l">
              <a:lnSpc>
                <a:spcPct val="90000"/>
              </a:lnSpc>
              <a:spcBef>
                <a:spcPts val="0"/>
              </a:spcBef>
              <a:spcAft>
                <a:spcPts val="0"/>
              </a:spcAft>
              <a:buClr>
                <a:srgbClr val="595959"/>
              </a:buClr>
              <a:buSzPts val="4800"/>
              <a:buFont typeface="Quattrocento Sans"/>
              <a:buNone/>
              <a:defRPr sz="4800" b="1" cap="none"/>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103" name="Google Shape;103;g1b44933757e_2_103"/>
          <p:cNvSpPr txBox="1">
            <a:spLocks noGrp="1"/>
          </p:cNvSpPr>
          <p:nvPr>
            <p:ph type="body" idx="1"/>
          </p:nvPr>
        </p:nvSpPr>
        <p:spPr>
          <a:xfrm>
            <a:off x="963084" y="2906713"/>
            <a:ext cx="10363200" cy="1500187"/>
          </a:xfrm>
          <a:prstGeom prst="rect">
            <a:avLst/>
          </a:prstGeom>
          <a:noFill/>
          <a:ln>
            <a:noFill/>
          </a:ln>
        </p:spPr>
        <p:txBody>
          <a:bodyPr spcFirstLastPara="1" wrap="square" lIns="121900" tIns="60925" rIns="121900" bIns="60925" anchor="b" anchorCtr="0">
            <a:normAutofit/>
          </a:bodyPr>
          <a:lstStyle>
            <a:lvl1pPr marL="457200" lvl="0" indent="-228600" algn="l">
              <a:lnSpc>
                <a:spcPct val="90000"/>
              </a:lnSpc>
              <a:spcBef>
                <a:spcPts val="500"/>
              </a:spcBef>
              <a:spcAft>
                <a:spcPts val="0"/>
              </a:spcAft>
              <a:buSzPts val="2700"/>
              <a:buNone/>
              <a:defRPr sz="2700">
                <a:solidFill>
                  <a:srgbClr val="888888"/>
                </a:solidFill>
              </a:defRPr>
            </a:lvl1pPr>
            <a:lvl2pPr marL="914400" lvl="1" indent="-228600" algn="l">
              <a:lnSpc>
                <a:spcPct val="90000"/>
              </a:lnSpc>
              <a:spcBef>
                <a:spcPts val="500"/>
              </a:spcBef>
              <a:spcAft>
                <a:spcPts val="0"/>
              </a:spcAft>
              <a:buSzPts val="2400"/>
              <a:buNone/>
              <a:defRPr sz="2400">
                <a:solidFill>
                  <a:srgbClr val="888888"/>
                </a:solidFill>
              </a:defRPr>
            </a:lvl2pPr>
            <a:lvl3pPr marL="1371600" lvl="2" indent="-228600" algn="l">
              <a:lnSpc>
                <a:spcPct val="90000"/>
              </a:lnSpc>
              <a:spcBef>
                <a:spcPts val="400"/>
              </a:spcBef>
              <a:spcAft>
                <a:spcPts val="0"/>
              </a:spcAft>
              <a:buSzPts val="2100"/>
              <a:buNone/>
              <a:defRPr sz="2100">
                <a:solidFill>
                  <a:srgbClr val="888888"/>
                </a:solidFill>
              </a:defRPr>
            </a:lvl3pPr>
            <a:lvl4pPr marL="1828800" lvl="3" indent="-228600" algn="l">
              <a:lnSpc>
                <a:spcPct val="90000"/>
              </a:lnSpc>
              <a:spcBef>
                <a:spcPts val="400"/>
              </a:spcBef>
              <a:spcAft>
                <a:spcPts val="0"/>
              </a:spcAft>
              <a:buSzPts val="1900"/>
              <a:buNone/>
              <a:defRPr sz="1900">
                <a:solidFill>
                  <a:srgbClr val="888888"/>
                </a:solidFill>
              </a:defRPr>
            </a:lvl4pPr>
            <a:lvl5pPr marL="2286000" lvl="4" indent="-228600" algn="l">
              <a:lnSpc>
                <a:spcPct val="90000"/>
              </a:lnSpc>
              <a:spcBef>
                <a:spcPts val="400"/>
              </a:spcBef>
              <a:spcAft>
                <a:spcPts val="0"/>
              </a:spcAft>
              <a:buSzPts val="1900"/>
              <a:buNone/>
              <a:defRPr sz="1900">
                <a:solidFill>
                  <a:srgbClr val="888888"/>
                </a:solidFill>
              </a:defRPr>
            </a:lvl5pPr>
            <a:lvl6pPr marL="2743200" lvl="5" indent="-228600" algn="l">
              <a:lnSpc>
                <a:spcPct val="90000"/>
              </a:lnSpc>
              <a:spcBef>
                <a:spcPts val="400"/>
              </a:spcBef>
              <a:spcAft>
                <a:spcPts val="0"/>
              </a:spcAft>
              <a:buClr>
                <a:srgbClr val="888888"/>
              </a:buClr>
              <a:buSzPts val="1900"/>
              <a:buNone/>
              <a:defRPr sz="1900">
                <a:solidFill>
                  <a:srgbClr val="888888"/>
                </a:solidFill>
              </a:defRPr>
            </a:lvl6pPr>
            <a:lvl7pPr marL="3200400" lvl="6" indent="-228600" algn="l">
              <a:lnSpc>
                <a:spcPct val="90000"/>
              </a:lnSpc>
              <a:spcBef>
                <a:spcPts val="400"/>
              </a:spcBef>
              <a:spcAft>
                <a:spcPts val="0"/>
              </a:spcAft>
              <a:buClr>
                <a:srgbClr val="888888"/>
              </a:buClr>
              <a:buSzPts val="1900"/>
              <a:buNone/>
              <a:defRPr sz="1900">
                <a:solidFill>
                  <a:srgbClr val="888888"/>
                </a:solidFill>
              </a:defRPr>
            </a:lvl7pPr>
            <a:lvl8pPr marL="3657600" lvl="7" indent="-228600" algn="l">
              <a:lnSpc>
                <a:spcPct val="90000"/>
              </a:lnSpc>
              <a:spcBef>
                <a:spcPts val="400"/>
              </a:spcBef>
              <a:spcAft>
                <a:spcPts val="0"/>
              </a:spcAft>
              <a:buClr>
                <a:srgbClr val="888888"/>
              </a:buClr>
              <a:buSzPts val="1900"/>
              <a:buNone/>
              <a:defRPr sz="1900">
                <a:solidFill>
                  <a:srgbClr val="888888"/>
                </a:solidFill>
              </a:defRPr>
            </a:lvl8pPr>
            <a:lvl9pPr marL="4114800" lvl="8" indent="-228600" algn="l">
              <a:lnSpc>
                <a:spcPct val="90000"/>
              </a:lnSpc>
              <a:spcBef>
                <a:spcPts val="400"/>
              </a:spcBef>
              <a:spcAft>
                <a:spcPts val="0"/>
              </a:spcAft>
              <a:buClr>
                <a:srgbClr val="888888"/>
              </a:buClr>
              <a:buSzPts val="1900"/>
              <a:buNone/>
              <a:defRPr sz="1900">
                <a:solidFill>
                  <a:srgbClr val="888888"/>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4"/>
        <p:cNvGrpSpPr/>
        <p:nvPr/>
      </p:nvGrpSpPr>
      <p:grpSpPr>
        <a:xfrm>
          <a:off x="0" y="0"/>
          <a:ext cx="0" cy="0"/>
          <a:chOff x="0" y="0"/>
          <a:chExt cx="0" cy="0"/>
        </a:xfrm>
      </p:grpSpPr>
      <p:sp>
        <p:nvSpPr>
          <p:cNvPr id="105" name="Google Shape;105;g1b44933757e_2_111"/>
          <p:cNvSpPr/>
          <p:nvPr/>
        </p:nvSpPr>
        <p:spPr>
          <a:xfrm>
            <a:off x="0" y="6172200"/>
            <a:ext cx="1930400" cy="685800"/>
          </a:xfrm>
          <a:prstGeom prst="rect">
            <a:avLst/>
          </a:pr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06" name="Google Shape;106;g1b44933757e_2_111"/>
          <p:cNvPicPr preferRelativeResize="0"/>
          <p:nvPr/>
        </p:nvPicPr>
        <p:blipFill rotWithShape="1">
          <a:blip r:embed="rId2">
            <a:alphaModFix/>
          </a:blip>
          <a:srcRect l="5134"/>
          <a:stretch/>
        </p:blipFill>
        <p:spPr>
          <a:xfrm>
            <a:off x="0" y="0"/>
            <a:ext cx="11263639" cy="6858000"/>
          </a:xfrm>
          <a:prstGeom prst="rect">
            <a:avLst/>
          </a:prstGeom>
          <a:noFill/>
          <a:ln>
            <a:noFill/>
          </a:ln>
        </p:spPr>
      </p:pic>
      <p:sp>
        <p:nvSpPr>
          <p:cNvPr id="107" name="Google Shape;107;g1b44933757e_2_111"/>
          <p:cNvSpPr/>
          <p:nvPr/>
        </p:nvSpPr>
        <p:spPr>
          <a:xfrm>
            <a:off x="0" y="0"/>
            <a:ext cx="12224932" cy="6858000"/>
          </a:xfrm>
          <a:prstGeom prst="rect">
            <a:avLst/>
          </a:prstGeom>
          <a:solidFill>
            <a:srgbClr val="FFFFFF">
              <a:alpha val="2000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8" name="Google Shape;108;g1b44933757e_2_111"/>
          <p:cNvSpPr txBox="1">
            <a:spLocks noGrp="1"/>
          </p:cNvSpPr>
          <p:nvPr>
            <p:ph type="ctrTitle"/>
          </p:nvPr>
        </p:nvSpPr>
        <p:spPr>
          <a:xfrm>
            <a:off x="5892800" y="4038600"/>
            <a:ext cx="6007509" cy="1470025"/>
          </a:xfrm>
          <a:prstGeom prst="rect">
            <a:avLst/>
          </a:prstGeom>
          <a:noFill/>
          <a:ln>
            <a:noFill/>
          </a:ln>
        </p:spPr>
        <p:txBody>
          <a:bodyPr spcFirstLastPara="1" wrap="square" lIns="121900" tIns="60925" rIns="121900" bIns="60925" anchor="b" anchorCtr="0">
            <a:normAutofit/>
          </a:bodyPr>
          <a:lstStyle>
            <a:lvl1pPr lvl="0" algn="r">
              <a:lnSpc>
                <a:spcPct val="90000"/>
              </a:lnSpc>
              <a:spcBef>
                <a:spcPts val="0"/>
              </a:spcBef>
              <a:spcAft>
                <a:spcPts val="0"/>
              </a:spcAft>
              <a:buClr>
                <a:srgbClr val="595959"/>
              </a:buClr>
              <a:buSzPts val="4300"/>
              <a:buFont typeface="Quattrocento Sans"/>
              <a:buNone/>
              <a:defRPr sz="43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109" name="Google Shape;109;g1b44933757e_2_111"/>
          <p:cNvSpPr txBox="1">
            <a:spLocks noGrp="1"/>
          </p:cNvSpPr>
          <p:nvPr>
            <p:ph type="subTitle" idx="1"/>
          </p:nvPr>
        </p:nvSpPr>
        <p:spPr>
          <a:xfrm>
            <a:off x="5892800" y="5562600"/>
            <a:ext cx="5984568" cy="508000"/>
          </a:xfrm>
          <a:prstGeom prst="rect">
            <a:avLst/>
          </a:prstGeom>
          <a:noFill/>
          <a:ln>
            <a:noFill/>
          </a:ln>
        </p:spPr>
        <p:txBody>
          <a:bodyPr spcFirstLastPara="1" wrap="square" lIns="121900" tIns="60925" rIns="121900" bIns="60925" anchor="t" anchorCtr="0">
            <a:normAutofit/>
          </a:bodyPr>
          <a:lstStyle>
            <a:lvl1pPr lvl="0" algn="r">
              <a:lnSpc>
                <a:spcPct val="90000"/>
              </a:lnSpc>
              <a:spcBef>
                <a:spcPts val="400"/>
              </a:spcBef>
              <a:spcAft>
                <a:spcPts val="0"/>
              </a:spcAft>
              <a:buSzPts val="1900"/>
              <a:buNone/>
              <a:defRPr sz="1900">
                <a:solidFill>
                  <a:srgbClr val="888888"/>
                </a:solidFill>
              </a:defRPr>
            </a:lvl1pPr>
            <a:lvl2pPr lvl="1" algn="ctr">
              <a:lnSpc>
                <a:spcPct val="90000"/>
              </a:lnSpc>
              <a:spcBef>
                <a:spcPts val="700"/>
              </a:spcBef>
              <a:spcAft>
                <a:spcPts val="0"/>
              </a:spcAft>
              <a:buSzPts val="3700"/>
              <a:buNone/>
              <a:defRPr sz="1900">
                <a:solidFill>
                  <a:srgbClr val="888888"/>
                </a:solidFill>
              </a:defRPr>
            </a:lvl2pPr>
            <a:lvl3pPr lvl="2" algn="ctr">
              <a:lnSpc>
                <a:spcPct val="90000"/>
              </a:lnSpc>
              <a:spcBef>
                <a:spcPts val="600"/>
              </a:spcBef>
              <a:spcAft>
                <a:spcPts val="0"/>
              </a:spcAft>
              <a:buSzPts val="3200"/>
              <a:buNone/>
              <a:defRPr sz="1900">
                <a:solidFill>
                  <a:srgbClr val="888888"/>
                </a:solidFill>
              </a:defRPr>
            </a:lvl3pPr>
            <a:lvl4pPr lvl="3" algn="ctr">
              <a:lnSpc>
                <a:spcPct val="90000"/>
              </a:lnSpc>
              <a:spcBef>
                <a:spcPts val="500"/>
              </a:spcBef>
              <a:spcAft>
                <a:spcPts val="0"/>
              </a:spcAft>
              <a:buSzPts val="2700"/>
              <a:buNone/>
              <a:defRPr sz="1900">
                <a:solidFill>
                  <a:srgbClr val="888888"/>
                </a:solidFill>
              </a:defRPr>
            </a:lvl4pPr>
            <a:lvl5pPr lvl="4" algn="ctr">
              <a:lnSpc>
                <a:spcPct val="90000"/>
              </a:lnSpc>
              <a:spcBef>
                <a:spcPts val="500"/>
              </a:spcBef>
              <a:spcAft>
                <a:spcPts val="0"/>
              </a:spcAft>
              <a:buSzPts val="2700"/>
              <a:buNone/>
              <a:defRPr sz="1900">
                <a:solidFill>
                  <a:srgbClr val="888888"/>
                </a:solidFill>
              </a:defRPr>
            </a:lvl5pPr>
            <a:lvl6pPr lvl="5" algn="ctr">
              <a:lnSpc>
                <a:spcPct val="90000"/>
              </a:lnSpc>
              <a:spcBef>
                <a:spcPts val="500"/>
              </a:spcBef>
              <a:spcAft>
                <a:spcPts val="0"/>
              </a:spcAft>
              <a:buClr>
                <a:srgbClr val="888888"/>
              </a:buClr>
              <a:buSzPts val="2700"/>
              <a:buNone/>
              <a:defRPr sz="1900">
                <a:solidFill>
                  <a:srgbClr val="888888"/>
                </a:solidFill>
              </a:defRPr>
            </a:lvl6pPr>
            <a:lvl7pPr lvl="6" algn="ctr">
              <a:lnSpc>
                <a:spcPct val="90000"/>
              </a:lnSpc>
              <a:spcBef>
                <a:spcPts val="500"/>
              </a:spcBef>
              <a:spcAft>
                <a:spcPts val="0"/>
              </a:spcAft>
              <a:buClr>
                <a:srgbClr val="888888"/>
              </a:buClr>
              <a:buSzPts val="2700"/>
              <a:buNone/>
              <a:defRPr sz="1900">
                <a:solidFill>
                  <a:srgbClr val="888888"/>
                </a:solidFill>
              </a:defRPr>
            </a:lvl7pPr>
            <a:lvl8pPr lvl="7" algn="ctr">
              <a:lnSpc>
                <a:spcPct val="90000"/>
              </a:lnSpc>
              <a:spcBef>
                <a:spcPts val="500"/>
              </a:spcBef>
              <a:spcAft>
                <a:spcPts val="0"/>
              </a:spcAft>
              <a:buClr>
                <a:srgbClr val="888888"/>
              </a:buClr>
              <a:buSzPts val="2700"/>
              <a:buNone/>
              <a:defRPr sz="1900">
                <a:solidFill>
                  <a:srgbClr val="888888"/>
                </a:solidFill>
              </a:defRPr>
            </a:lvl8pPr>
            <a:lvl9pPr lvl="8" algn="ctr">
              <a:lnSpc>
                <a:spcPct val="90000"/>
              </a:lnSpc>
              <a:spcBef>
                <a:spcPts val="500"/>
              </a:spcBef>
              <a:spcAft>
                <a:spcPts val="0"/>
              </a:spcAft>
              <a:buClr>
                <a:srgbClr val="888888"/>
              </a:buClr>
              <a:buSzPts val="2700"/>
              <a:buNone/>
              <a:defRPr sz="1900">
                <a:solidFill>
                  <a:srgbClr val="888888"/>
                </a:solidFill>
              </a:defRPr>
            </a:lvl9pPr>
          </a:lstStyle>
          <a:p>
            <a:endParaRPr/>
          </a:p>
        </p:txBody>
      </p:sp>
      <p:pic>
        <p:nvPicPr>
          <p:cNvPr id="110" name="Google Shape;110;g1b44933757e_2_111"/>
          <p:cNvPicPr preferRelativeResize="0"/>
          <p:nvPr/>
        </p:nvPicPr>
        <p:blipFill rotWithShape="1">
          <a:blip r:embed="rId3">
            <a:alphaModFix/>
          </a:blip>
          <a:srcRect/>
          <a:stretch/>
        </p:blipFill>
        <p:spPr>
          <a:xfrm>
            <a:off x="178811" y="6375400"/>
            <a:ext cx="1572777" cy="3479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g1b44933757e_2_217"/>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g1b44933757e_2_217"/>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14" name="Google Shape;114;g1b44933757e_2_217"/>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title &amp; Content 1">
  <p:cSld name="2_Title, Subtitle &amp; Content_4">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g2bf4ece9106_0_30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g2bf4ece9106_0_30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g2bf4ece9106_0_30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1 Line &amp; Content 2">
  <p:cSld name="1_Title 1 Line &amp; Content_2">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g28eebf9badd_1_1754"/>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g28eebf9badd_1_175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g28eebf9badd_1_1754"/>
          <p:cNvSpPr>
            <a:spLocks noGrp="1"/>
          </p:cNvSpPr>
          <p:nvPr>
            <p:ph type="pic" idx="2"/>
          </p:nvPr>
        </p:nvSpPr>
        <p:spPr>
          <a:xfrm>
            <a:off x="971551" y="1362456"/>
            <a:ext cx="10541100" cy="4648500"/>
          </a:xfrm>
          <a:prstGeom prst="rect">
            <a:avLst/>
          </a:prstGeom>
          <a:noFill/>
          <a:ln>
            <a:noFill/>
          </a:ln>
        </p:spPr>
      </p:sp>
      <p:sp>
        <p:nvSpPr>
          <p:cNvPr id="123" name="Google Shape;123;g28eebf9badd_1_1754"/>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 2_2">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g2e0cd2b4ccb_0_28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2" name="Google Shape;132;g2e0cd2b4ccb_0_28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g2e0cd2b4ccb_0_28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1">
  <p:cSld name="Title Slide">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g2e0cd2b4ccb_0_237"/>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g2e0cd2b4ccb_0_237"/>
          <p:cNvSpPr txBox="1">
            <a:spLocks noGrp="1"/>
          </p:cNvSpPr>
          <p:nvPr>
            <p:ph type="subTitle" idx="1"/>
          </p:nvPr>
        </p:nvSpPr>
        <p:spPr>
          <a:xfrm>
            <a:off x="1524000" y="3551164"/>
            <a:ext cx="9144000" cy="411300"/>
          </a:xfrm>
          <a:prstGeom prst="rect">
            <a:avLst/>
          </a:prstGeom>
          <a:noFill/>
          <a:ln>
            <a:noFill/>
          </a:ln>
        </p:spPr>
        <p:txBody>
          <a:bodyPr spcFirstLastPara="1" wrap="square" lIns="91425" tIns="45700" rIns="91425" bIns="45700" anchor="b" anchorCtr="0">
            <a:noAutofit/>
          </a:bodyPr>
          <a:lstStyle>
            <a:lvl1pPr lvl="0" algn="l">
              <a:lnSpc>
                <a:spcPct val="90000"/>
              </a:lnSpc>
              <a:spcBef>
                <a:spcPts val="1100"/>
              </a:spcBef>
              <a:spcAft>
                <a:spcPts val="0"/>
              </a:spcAft>
              <a:buClr>
                <a:schemeClr val="dk1"/>
              </a:buClr>
              <a:buSzPts val="2300"/>
              <a:buNone/>
              <a:defRPr sz="23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7" name="Google Shape;137;g2e0cd2b4ccb_0_237"/>
          <p:cNvSpPr txBox="1">
            <a:spLocks noGrp="1"/>
          </p:cNvSpPr>
          <p:nvPr>
            <p:ph type="body" idx="2"/>
          </p:nvPr>
        </p:nvSpPr>
        <p:spPr>
          <a:xfrm>
            <a:off x="2758699" y="4502475"/>
            <a:ext cx="7909200" cy="10797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8" name="Google Shape;138;g2e0cd2b4ccb_0_237"/>
          <p:cNvSpPr txBox="1">
            <a:spLocks noGrp="1"/>
          </p:cNvSpPr>
          <p:nvPr>
            <p:ph type="body" idx="3"/>
          </p:nvPr>
        </p:nvSpPr>
        <p:spPr>
          <a:xfrm>
            <a:off x="1482429" y="3891609"/>
            <a:ext cx="5034000" cy="49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SzPts val="2800"/>
              <a:buNone/>
              <a:defRPr sz="19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ubtitle &amp; Content 31">
  <p:cSld name="1_Title, Subtitle &amp; Content_1">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g2e0cd2b4ccb_0_242"/>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1" name="Google Shape;141;g2e0cd2b4ccb_0_242"/>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2" name="Google Shape;142;g2e0cd2b4ccb_0_24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2e0cd2b4ccb_0_246"/>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5" name="Google Shape;145;g2e0cd2b4ccb_0_24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6" name="Google Shape;146;g2e0cd2b4ccb_0_246"/>
          <p:cNvSpPr>
            <a:spLocks noGrp="1"/>
          </p:cNvSpPr>
          <p:nvPr>
            <p:ph type="pic" idx="2"/>
          </p:nvPr>
        </p:nvSpPr>
        <p:spPr>
          <a:xfrm>
            <a:off x="971551" y="1362456"/>
            <a:ext cx="10541100" cy="4648500"/>
          </a:xfrm>
          <a:prstGeom prst="rect">
            <a:avLst/>
          </a:prstGeom>
          <a:noFill/>
          <a:ln>
            <a:noFill/>
          </a:ln>
        </p:spPr>
      </p:sp>
      <p:sp>
        <p:nvSpPr>
          <p:cNvPr id="147" name="Google Shape;147;g2e0cd2b4ccb_0_246"/>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g2e0cd2b4ccb_0_251"/>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0" name="Google Shape;150;g2e0cd2b4ccb_0_251"/>
          <p:cNvSpPr txBox="1">
            <a:spLocks noGrp="1"/>
          </p:cNvSpPr>
          <p:nvPr>
            <p:ph type="body" idx="1"/>
          </p:nvPr>
        </p:nvSpPr>
        <p:spPr>
          <a:xfrm>
            <a:off x="971551" y="2394856"/>
            <a:ext cx="10515600" cy="3813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1" name="Google Shape;151;g2e0cd2b4ccb_0_25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28"/>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body" idx="2"/>
          </p:nvPr>
        </p:nvSpPr>
        <p:spPr>
          <a:xfrm>
            <a:off x="6359096"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2"/>
        <p:cNvGrpSpPr/>
        <p:nvPr/>
      </p:nvGrpSpPr>
      <p:grpSpPr>
        <a:xfrm>
          <a:off x="0" y="0"/>
          <a:ext cx="0" cy="0"/>
          <a:chOff x="0" y="0"/>
          <a:chExt cx="0" cy="0"/>
        </a:xfrm>
      </p:grpSpPr>
      <p:sp>
        <p:nvSpPr>
          <p:cNvPr id="153" name="Google Shape;153;g2e0cd2b4ccb_0_255"/>
          <p:cNvSpPr txBox="1">
            <a:spLocks noGrp="1"/>
          </p:cNvSpPr>
          <p:nvPr>
            <p:ph type="title"/>
          </p:nvPr>
        </p:nvSpPr>
        <p:spPr>
          <a:xfrm>
            <a:off x="609600" y="152400"/>
            <a:ext cx="10972800" cy="990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4" name="Google Shape;154;g2e0cd2b4ccb_0_255"/>
          <p:cNvSpPr txBox="1">
            <a:spLocks noGrp="1"/>
          </p:cNvSpPr>
          <p:nvPr>
            <p:ph type="body" idx="1"/>
          </p:nvPr>
        </p:nvSpPr>
        <p:spPr>
          <a:xfrm>
            <a:off x="609600" y="1219200"/>
            <a:ext cx="10972800" cy="4937700"/>
          </a:xfrm>
          <a:prstGeom prst="rect">
            <a:avLst/>
          </a:prstGeom>
          <a:noFill/>
          <a:ln>
            <a:noFill/>
          </a:ln>
        </p:spPr>
        <p:txBody>
          <a:bodyPr spcFirstLastPara="1" wrap="square" lIns="91425" tIns="45700" rIns="91425" bIns="45700" anchor="t" anchorCtr="0">
            <a:noAutofit/>
          </a:bodyPr>
          <a:lstStyle>
            <a:lvl1pPr marL="457200" lvl="0" indent="-311150" algn="l">
              <a:lnSpc>
                <a:spcPct val="90000"/>
              </a:lnSpc>
              <a:spcBef>
                <a:spcPts val="700"/>
              </a:spcBef>
              <a:spcAft>
                <a:spcPts val="0"/>
              </a:spcAft>
              <a:buSzPts val="1300"/>
              <a:buChar char="•"/>
              <a:defRPr/>
            </a:lvl1pPr>
            <a:lvl2pPr marL="914400" lvl="1" indent="-311150" algn="l">
              <a:lnSpc>
                <a:spcPct val="90000"/>
              </a:lnSpc>
              <a:spcBef>
                <a:spcPts val="500"/>
              </a:spcBef>
              <a:spcAft>
                <a:spcPts val="0"/>
              </a:spcAft>
              <a:buSzPts val="1300"/>
              <a:buChar char="•"/>
              <a:defRPr/>
            </a:lvl2pPr>
            <a:lvl3pPr marL="1371600" lvl="2" indent="-311150" algn="l">
              <a:lnSpc>
                <a:spcPct val="90000"/>
              </a:lnSpc>
              <a:spcBef>
                <a:spcPts val="500"/>
              </a:spcBef>
              <a:spcAft>
                <a:spcPts val="0"/>
              </a:spcAft>
              <a:buSzPts val="1300"/>
              <a:buChar char="•"/>
              <a:defRPr/>
            </a:lvl3pPr>
            <a:lvl4pPr marL="1828800" lvl="3" indent="-304800" algn="l">
              <a:lnSpc>
                <a:spcPct val="90000"/>
              </a:lnSpc>
              <a:spcBef>
                <a:spcPts val="400"/>
              </a:spcBef>
              <a:spcAft>
                <a:spcPts val="0"/>
              </a:spcAft>
              <a:buSzPts val="1200"/>
              <a:buChar char="•"/>
              <a:defRPr/>
            </a:lvl4pPr>
            <a:lvl5pPr marL="2286000" lvl="4" indent="-304800" algn="l">
              <a:lnSpc>
                <a:spcPct val="90000"/>
              </a:lnSpc>
              <a:spcBef>
                <a:spcPts val="300"/>
              </a:spcBef>
              <a:spcAft>
                <a:spcPts val="0"/>
              </a:spcAft>
              <a:buSzPts val="1200"/>
              <a:buChar char="•"/>
              <a:defRPr/>
            </a:lvl5pPr>
            <a:lvl6pPr marL="2743200" lvl="5" indent="-311150" algn="l">
              <a:lnSpc>
                <a:spcPct val="90000"/>
              </a:lnSpc>
              <a:spcBef>
                <a:spcPts val="300"/>
              </a:spcBef>
              <a:spcAft>
                <a:spcPts val="0"/>
              </a:spcAft>
              <a:buSzPts val="1300"/>
              <a:buChar char="•"/>
              <a:defRPr/>
            </a:lvl6pPr>
            <a:lvl7pPr marL="3200400" lvl="6" indent="-311150" algn="l">
              <a:lnSpc>
                <a:spcPct val="90000"/>
              </a:lnSpc>
              <a:spcBef>
                <a:spcPts val="300"/>
              </a:spcBef>
              <a:spcAft>
                <a:spcPts val="0"/>
              </a:spcAft>
              <a:buSzPts val="1300"/>
              <a:buChar char="•"/>
              <a:defRPr/>
            </a:lvl7pPr>
            <a:lvl8pPr marL="3657600" lvl="7" indent="-311150" algn="l">
              <a:lnSpc>
                <a:spcPct val="90000"/>
              </a:lnSpc>
              <a:spcBef>
                <a:spcPts val="300"/>
              </a:spcBef>
              <a:spcAft>
                <a:spcPts val="0"/>
              </a:spcAft>
              <a:buSzPts val="1300"/>
              <a:buChar char="•"/>
              <a:defRPr/>
            </a:lvl8pPr>
            <a:lvl9pPr marL="4114800" lvl="8" indent="-311150" algn="l">
              <a:lnSpc>
                <a:spcPct val="90000"/>
              </a:lnSpc>
              <a:spcBef>
                <a:spcPts val="300"/>
              </a:spcBef>
              <a:spcAft>
                <a:spcPts val="0"/>
              </a:spcAft>
              <a:buSzPts val="1300"/>
              <a:buChar char="•"/>
              <a:defRPr/>
            </a:lvl9pPr>
          </a:lstStyle>
          <a:p>
            <a:endParaRPr/>
          </a:p>
        </p:txBody>
      </p:sp>
      <p:sp>
        <p:nvSpPr>
          <p:cNvPr id="155" name="Google Shape;155;g2e0cd2b4ccb_0_255"/>
          <p:cNvSpPr txBox="1"/>
          <p:nvPr/>
        </p:nvSpPr>
        <p:spPr>
          <a:xfrm>
            <a:off x="1048091" y="6367047"/>
            <a:ext cx="57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7F7F7F"/>
                </a:solidFill>
                <a:latin typeface="Gill Sans"/>
                <a:ea typeface="Gill Sans"/>
                <a:cs typeface="Gill Sans"/>
                <a:sym typeface="Gill Sans"/>
              </a:rPr>
              <a:t>‹#›</a:t>
            </a:fld>
            <a:endParaRPr sz="1600" b="0" i="0" u="none" strike="noStrike" cap="none">
              <a:solidFill>
                <a:srgbClr val="7F7F7F"/>
              </a:solidFill>
              <a:latin typeface="Gill Sans"/>
              <a:ea typeface="Gill Sans"/>
              <a:cs typeface="Gill Sans"/>
              <a:sym typeface="Gill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g2e0cd2b4ccb_0_259"/>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8" name="Google Shape;158;g2e0cd2b4ccb_0_259"/>
          <p:cNvSpPr txBox="1">
            <a:spLocks noGrp="1"/>
          </p:cNvSpPr>
          <p:nvPr>
            <p:ph type="subTitle" idx="1"/>
          </p:nvPr>
        </p:nvSpPr>
        <p:spPr>
          <a:xfrm>
            <a:off x="1524000" y="3580595"/>
            <a:ext cx="9144000" cy="411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Clr>
                <a:schemeClr val="dk1"/>
              </a:buClr>
              <a:buSzPts val="2300"/>
              <a:buNone/>
              <a:defRPr sz="2300" b="0" i="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9" name="Google Shape;159;g2e0cd2b4ccb_0_259"/>
          <p:cNvSpPr txBox="1">
            <a:spLocks noGrp="1"/>
          </p:cNvSpPr>
          <p:nvPr>
            <p:ph type="body" idx="2"/>
          </p:nvPr>
        </p:nvSpPr>
        <p:spPr>
          <a:xfrm>
            <a:off x="2758699" y="4620043"/>
            <a:ext cx="7909200" cy="10797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0" name="Google Shape;160;g2e0cd2b4ccb_0_259"/>
          <p:cNvSpPr txBox="1">
            <a:spLocks noGrp="1"/>
          </p:cNvSpPr>
          <p:nvPr>
            <p:ph type="body" idx="3"/>
          </p:nvPr>
        </p:nvSpPr>
        <p:spPr>
          <a:xfrm>
            <a:off x="1107309" y="4015767"/>
            <a:ext cx="5483100" cy="4113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1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900"/>
              <a:buNone/>
              <a:defRPr sz="1900">
                <a:solidFill>
                  <a:srgbClr val="0066CC"/>
                </a:solidFill>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Google Shape;162;g2e0cd2b4ccb_0_264"/>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3" name="Google Shape;163;g2e0cd2b4ccb_0_26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g2e0cd2b4ccb_0_264"/>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5" name="Google Shape;165;g2e0cd2b4ccb_0_264"/>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166"/>
        <p:cNvGrpSpPr/>
        <p:nvPr/>
      </p:nvGrpSpPr>
      <p:grpSpPr>
        <a:xfrm>
          <a:off x="0" y="0"/>
          <a:ext cx="0" cy="0"/>
          <a:chOff x="0" y="0"/>
          <a:chExt cx="0" cy="0"/>
        </a:xfrm>
      </p:grpSpPr>
      <p:sp>
        <p:nvSpPr>
          <p:cNvPr id="167" name="Google Shape;167;g2e0cd2b4ccb_0_269"/>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8" name="Google Shape;168;g2e0cd2b4ccb_0_269"/>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9" name="Google Shape;169;g2e0cd2b4ccb_0_26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0" name="Google Shape;170;g2e0cd2b4ccb_0_269"/>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1" name="Google Shape;171;g2e0cd2b4ccb_0_269"/>
          <p:cNvSpPr txBox="1">
            <a:spLocks noGrp="1"/>
          </p:cNvSpPr>
          <p:nvPr>
            <p:ph type="body" idx="3"/>
          </p:nvPr>
        </p:nvSpPr>
        <p:spPr>
          <a:xfrm>
            <a:off x="6313169"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2"/>
        <p:cNvGrpSpPr/>
        <p:nvPr/>
      </p:nvGrpSpPr>
      <p:grpSpPr>
        <a:xfrm>
          <a:off x="0" y="0"/>
          <a:ext cx="0" cy="0"/>
          <a:chOff x="0" y="0"/>
          <a:chExt cx="0" cy="0"/>
        </a:xfrm>
      </p:grpSpPr>
      <p:sp>
        <p:nvSpPr>
          <p:cNvPr id="173" name="Google Shape;173;g2e0cd2b4ccb_0_27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4" name="Google Shape;174;g2e0cd2b4ccb_0_27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175" name="Google Shape;175;g2e0cd2b4ccb_0_27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176" name="Google Shape;176;g2e0cd2b4ccb_0_27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7" name="Google Shape;177;g2e0cd2b4ccb_0_27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8" name="Google Shape;178;g2e0cd2b4ccb_0_27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179"/>
        <p:cNvGrpSpPr/>
        <p:nvPr/>
      </p:nvGrpSpPr>
      <p:grpSpPr>
        <a:xfrm>
          <a:off x="0" y="0"/>
          <a:ext cx="0" cy="0"/>
          <a:chOff x="0" y="0"/>
          <a:chExt cx="0" cy="0"/>
        </a:xfrm>
      </p:grpSpPr>
      <p:sp>
        <p:nvSpPr>
          <p:cNvPr id="180" name="Google Shape;180;g2e0cd2b4ccb_0_28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1" name="Google Shape;181;g2e0cd2b4ccb_0_282"/>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2" name="Google Shape;182;g2e0cd2b4ccb_0_282"/>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ubtitle &amp; Content 2">
  <p:cSld name="2_Title, Subtitle &amp; Content 2_1">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g2e0cd2b4ccb_0_28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5" name="Google Shape;185;g2e0cd2b4ccb_0_286"/>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 2_3">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g2e0cd2b4ccb_0_29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8" name="Google Shape;188;g2e0cd2b4ccb_0_29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g2e0cd2b4ccb_0_29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amp; Content 5">
  <p:cSld name="2_Title, Subtitle &amp; Content 2_4">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g2e0cd2b4ccb_0_29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2" name="Google Shape;192;g2e0cd2b4ccb_0_29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3" name="Google Shape;193;g2e0cd2b4ccb_0_29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amp; Content 6">
  <p:cSld name="2_Title, Subtitle &amp; Content 2_5">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g2e0cd2b4ccb_0_30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6" name="Google Shape;196;g2e0cd2b4ccb_0_30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7" name="Google Shape;197;g2e0cd2b4ccb_0_30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p:cSld name="1_Section">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ubtitle &amp; Content 7">
  <p:cSld name="2_Title, Subtitle &amp; Content 2_6">
    <p:bg>
      <p:bgPr>
        <a:blipFill>
          <a:blip r:embed="rId2">
            <a:alphaModFix/>
          </a:blip>
          <a:stretch>
            <a:fillRect/>
          </a:stretch>
        </a:blipFill>
        <a:effectLst/>
      </p:bgPr>
    </p:bg>
    <p:spTree>
      <p:nvGrpSpPr>
        <p:cNvPr id="1" name="Shape 198"/>
        <p:cNvGrpSpPr/>
        <p:nvPr/>
      </p:nvGrpSpPr>
      <p:grpSpPr>
        <a:xfrm>
          <a:off x="0" y="0"/>
          <a:ext cx="0" cy="0"/>
          <a:chOff x="0" y="0"/>
          <a:chExt cx="0" cy="0"/>
        </a:xfrm>
      </p:grpSpPr>
      <p:sp>
        <p:nvSpPr>
          <p:cNvPr id="199" name="Google Shape;199;g2e0cd2b4ccb_0_30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0" name="Google Shape;200;g2e0cd2b4ccb_0_30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1" name="Google Shape;201;g2e0cd2b4ccb_0_30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ubtitle &amp; Content 8">
  <p:cSld name="2_Title, Subtitle &amp; Content 2_7">
    <p:bg>
      <p:bgPr>
        <a:blipFill>
          <a:blip r:embed="rId2">
            <a:alphaModFix/>
          </a:blip>
          <a:stretch>
            <a:fillRect/>
          </a:stretch>
        </a:blipFill>
        <a:effectLst/>
      </p:bgPr>
    </p:bg>
    <p:spTree>
      <p:nvGrpSpPr>
        <p:cNvPr id="1" name="Shape 202"/>
        <p:cNvGrpSpPr/>
        <p:nvPr/>
      </p:nvGrpSpPr>
      <p:grpSpPr>
        <a:xfrm>
          <a:off x="0" y="0"/>
          <a:ext cx="0" cy="0"/>
          <a:chOff x="0" y="0"/>
          <a:chExt cx="0" cy="0"/>
        </a:xfrm>
      </p:grpSpPr>
      <p:sp>
        <p:nvSpPr>
          <p:cNvPr id="203" name="Google Shape;203;g2e0cd2b4ccb_0_30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4" name="Google Shape;204;g2e0cd2b4ccb_0_30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5" name="Google Shape;205;g2e0cd2b4ccb_0_30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ubtitle &amp; Content 9">
  <p:cSld name="2_Title, Subtitle &amp; Content 2_8">
    <p:bg>
      <p:bgPr>
        <a:blipFill>
          <a:blip r:embed="rId2">
            <a:alphaModFix/>
          </a:blip>
          <a:stretch>
            <a:fillRect/>
          </a:stretch>
        </a:blipFill>
        <a:effectLst/>
      </p:bgPr>
    </p:bg>
    <p:spTree>
      <p:nvGrpSpPr>
        <p:cNvPr id="1" name="Shape 206"/>
        <p:cNvGrpSpPr/>
        <p:nvPr/>
      </p:nvGrpSpPr>
      <p:grpSpPr>
        <a:xfrm>
          <a:off x="0" y="0"/>
          <a:ext cx="0" cy="0"/>
          <a:chOff x="0" y="0"/>
          <a:chExt cx="0" cy="0"/>
        </a:xfrm>
      </p:grpSpPr>
      <p:sp>
        <p:nvSpPr>
          <p:cNvPr id="207" name="Google Shape;207;g2e0cd2b4ccb_0_31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8" name="Google Shape;208;g2e0cd2b4ccb_0_31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9" name="Google Shape;209;g2e0cd2b4ccb_0_31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ubtitle &amp; Content 10">
  <p:cSld name="2_Title, Subtitle &amp; Content 2_9">
    <p:bg>
      <p:bgPr>
        <a:blipFill>
          <a:blip r:embed="rId2">
            <a:alphaModFix/>
          </a:blip>
          <a:stretch>
            <a:fillRect/>
          </a:stretch>
        </a:blipFill>
        <a:effectLst/>
      </p:bgPr>
    </p:bg>
    <p:spTree>
      <p:nvGrpSpPr>
        <p:cNvPr id="1" name="Shape 210"/>
        <p:cNvGrpSpPr/>
        <p:nvPr/>
      </p:nvGrpSpPr>
      <p:grpSpPr>
        <a:xfrm>
          <a:off x="0" y="0"/>
          <a:ext cx="0" cy="0"/>
          <a:chOff x="0" y="0"/>
          <a:chExt cx="0" cy="0"/>
        </a:xfrm>
      </p:grpSpPr>
      <p:sp>
        <p:nvSpPr>
          <p:cNvPr id="211" name="Google Shape;211;g2e0cd2b4ccb_0_31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2" name="Google Shape;212;g2e0cd2b4ccb_0_31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3" name="Google Shape;213;g2e0cd2b4ccb_0_31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ubtitle &amp; Content 11">
  <p:cSld name="2_Title, Subtitle &amp; Content 2_10">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g2e0cd2b4ccb_0_32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6" name="Google Shape;216;g2e0cd2b4ccb_0_32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7" name="Google Shape;217;g2e0cd2b4ccb_0_32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ubtitle &amp; Content 12">
  <p:cSld name="2_Title, Subtitle &amp; Content 2_11">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19" name="Google Shape;219;g2e0cd2b4ccb_0_32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0" name="Google Shape;220;g2e0cd2b4ccb_0_32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1" name="Google Shape;221;g2e0cd2b4ccb_0_32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ubtitle &amp; Content 13">
  <p:cSld name="2_Title, Subtitle &amp; Content 2_12">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g2e0cd2b4ccb_0_32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4" name="Google Shape;224;g2e0cd2b4ccb_0_32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5" name="Google Shape;225;g2e0cd2b4ccb_0_32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226"/>
        <p:cNvGrpSpPr/>
        <p:nvPr/>
      </p:nvGrpSpPr>
      <p:grpSpPr>
        <a:xfrm>
          <a:off x="0" y="0"/>
          <a:ext cx="0" cy="0"/>
          <a:chOff x="0" y="0"/>
          <a:chExt cx="0" cy="0"/>
        </a:xfrm>
      </p:grpSpPr>
      <p:sp>
        <p:nvSpPr>
          <p:cNvPr id="227" name="Google Shape;227;g2e0cd2b4ccb_0_333"/>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8" name="Google Shape;228;g2e0cd2b4ccb_0_333"/>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9" name="Google Shape;229;g2e0cd2b4ccb_0_33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ubtitle &amp; Content 14">
  <p:cSld name="2_Title, Subtitle &amp; Content 2_13">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g2e0cd2b4ccb_0_33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2" name="Google Shape;232;g2e0cd2b4ccb_0_33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3" name="Google Shape;233;g2e0cd2b4ccb_0_33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ubtitle &amp; Content 1 1">
  <p:cSld name="2_Title, Subtitle &amp; Content_1">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35" name="Google Shape;235;g2e0cd2b4ccb_0_341"/>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6" name="Google Shape;236;g2e0cd2b4ccb_0_34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7" name="Google Shape;237;g2e0cd2b4ccb_0_341"/>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8" name="Google Shape;238;g2e0cd2b4ccb_0_341"/>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1"/>
          <p:cNvSpPr txBox="1">
            <a:spLocks noGrp="1"/>
          </p:cNvSpPr>
          <p:nvPr>
            <p:ph type="body" idx="1"/>
          </p:nvPr>
        </p:nvSpPr>
        <p:spPr>
          <a:xfrm>
            <a:off x="971550" y="1361190"/>
            <a:ext cx="10515600" cy="44323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7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71"/>
          <p:cNvSpPr txBox="1">
            <a:spLocks noGrp="1"/>
          </p:cNvSpPr>
          <p:nvPr>
            <p:ph type="body" idx="2"/>
          </p:nvPr>
        </p:nvSpPr>
        <p:spPr>
          <a:xfrm>
            <a:off x="849630" y="838200"/>
            <a:ext cx="10515600" cy="52299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1"/>
          <p:cNvSpPr txBox="1">
            <a:spLocks noGrp="1"/>
          </p:cNvSpPr>
          <p:nvPr>
            <p:ph type="title"/>
          </p:nvPr>
        </p:nvSpPr>
        <p:spPr>
          <a:xfrm>
            <a:off x="972127" y="347852"/>
            <a:ext cx="10515600" cy="10133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ubtitle &amp; Content 15">
  <p:cSld name="2_Title, Subtitle &amp; Content 2_14">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g2e0cd2b4ccb_0_34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1" name="Google Shape;241;g2e0cd2b4ccb_0_346"/>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2" name="Google Shape;242;g2e0cd2b4ccb_0_34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ubtitle &amp; Content 16">
  <p:cSld name="2_Title, Subtitle &amp; Content 2_15">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44" name="Google Shape;244;g2e0cd2b4ccb_0_35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5" name="Google Shape;245;g2e0cd2b4ccb_0_35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6" name="Google Shape;246;g2e0cd2b4ccb_0_35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ubtitle &amp; Content 17">
  <p:cSld name="2_Title, Subtitle &amp; Content 2_16">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g2e0cd2b4ccb_0_35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9" name="Google Shape;249;g2e0cd2b4ccb_0_35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0" name="Google Shape;250;g2e0cd2b4ccb_0_35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ubtitle &amp; Content 18">
  <p:cSld name="2_Title, Subtitle &amp; Content 3">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g2e0cd2b4ccb_0_358"/>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3" name="Google Shape;253;g2e0cd2b4ccb_0_358"/>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ubtitle &amp; Content 19">
  <p:cSld name="2_Title, Subtitle &amp; Content 2_17">
    <p:bg>
      <p:bgPr>
        <a:blipFill>
          <a:blip r:embed="rId2">
            <a:alphaModFix/>
          </a:blip>
          <a:stretch>
            <a:fillRect/>
          </a:stretch>
        </a:blipFill>
        <a:effectLst/>
      </p:bgPr>
    </p:bg>
    <p:spTree>
      <p:nvGrpSpPr>
        <p:cNvPr id="1" name="Shape 254"/>
        <p:cNvGrpSpPr/>
        <p:nvPr/>
      </p:nvGrpSpPr>
      <p:grpSpPr>
        <a:xfrm>
          <a:off x="0" y="0"/>
          <a:ext cx="0" cy="0"/>
          <a:chOff x="0" y="0"/>
          <a:chExt cx="0" cy="0"/>
        </a:xfrm>
      </p:grpSpPr>
      <p:sp>
        <p:nvSpPr>
          <p:cNvPr id="255" name="Google Shape;255;g2e0cd2b4ccb_0_36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56" name="Google Shape;256;g2e0cd2b4ccb_0_36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7" name="Google Shape;257;g2e0cd2b4ccb_0_36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ubtitle &amp; Content 20">
  <p:cSld name="2_Title, Subtitle &amp; Content 2_18">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Google Shape;259;g2e0cd2b4ccb_0_36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0" name="Google Shape;260;g2e0cd2b4ccb_0_36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1" name="Google Shape;261;g2e0cd2b4ccb_0_36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ubtitle &amp; Content 21">
  <p:cSld name="2_Title, Subtitle &amp; Content_2">
    <p:bg>
      <p:bgPr>
        <a:blipFill>
          <a:blip r:embed="rId2">
            <a:alphaModFix/>
          </a:blip>
          <a:stretch>
            <a:fillRect/>
          </a:stretch>
        </a:blipFill>
        <a:effectLst/>
      </p:bgPr>
    </p:bg>
    <p:spTree>
      <p:nvGrpSpPr>
        <p:cNvPr id="1" name="Shape 262"/>
        <p:cNvGrpSpPr/>
        <p:nvPr/>
      </p:nvGrpSpPr>
      <p:grpSpPr>
        <a:xfrm>
          <a:off x="0" y="0"/>
          <a:ext cx="0" cy="0"/>
          <a:chOff x="0" y="0"/>
          <a:chExt cx="0" cy="0"/>
        </a:xfrm>
      </p:grpSpPr>
      <p:sp>
        <p:nvSpPr>
          <p:cNvPr id="263" name="Google Shape;263;g2e0cd2b4ccb_0_36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4" name="Google Shape;264;g2e0cd2b4ccb_0_36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5" name="Google Shape;265;g2e0cd2b4ccb_0_36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ubtitle &amp; Content 22">
  <p:cSld name="2_Title, Subtitle &amp; Content_3">
    <p:bg>
      <p:bgPr>
        <a:blipFill>
          <a:blip r:embed="rId2">
            <a:alphaModFix/>
          </a:blip>
          <a:stretch>
            <a:fillRect/>
          </a:stretch>
        </a:blipFill>
        <a:effectLst/>
      </p:bgPr>
    </p:bg>
    <p:spTree>
      <p:nvGrpSpPr>
        <p:cNvPr id="1" name="Shape 266"/>
        <p:cNvGrpSpPr/>
        <p:nvPr/>
      </p:nvGrpSpPr>
      <p:grpSpPr>
        <a:xfrm>
          <a:off x="0" y="0"/>
          <a:ext cx="0" cy="0"/>
          <a:chOff x="0" y="0"/>
          <a:chExt cx="0" cy="0"/>
        </a:xfrm>
      </p:grpSpPr>
      <p:sp>
        <p:nvSpPr>
          <p:cNvPr id="267" name="Google Shape;267;g2e0cd2b4ccb_0_37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8" name="Google Shape;268;g2e0cd2b4ccb_0_373"/>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9" name="Google Shape;269;g2e0cd2b4ccb_0_37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ubtitle &amp; Content 23">
  <p:cSld name="2_Title, Subtitle &amp; Content 2_19">
    <p:bg>
      <p:bgPr>
        <a:blipFill>
          <a:blip r:embed="rId2">
            <a:alphaModFix/>
          </a:blip>
          <a:stretch>
            <a:fillRect/>
          </a:stretch>
        </a:blipFill>
        <a:effectLst/>
      </p:bgPr>
    </p:bg>
    <p:spTree>
      <p:nvGrpSpPr>
        <p:cNvPr id="1" name="Shape 270"/>
        <p:cNvGrpSpPr/>
        <p:nvPr/>
      </p:nvGrpSpPr>
      <p:grpSpPr>
        <a:xfrm>
          <a:off x="0" y="0"/>
          <a:ext cx="0" cy="0"/>
          <a:chOff x="0" y="0"/>
          <a:chExt cx="0" cy="0"/>
        </a:xfrm>
      </p:grpSpPr>
      <p:sp>
        <p:nvSpPr>
          <p:cNvPr id="271" name="Google Shape;271;g2e0cd2b4ccb_0_37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2" name="Google Shape;272;g2e0cd2b4ccb_0_37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3" name="Google Shape;273;g2e0cd2b4ccb_0_37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ubtitle &amp; Content 24">
  <p:cSld name="2_Title, Subtitle &amp; Content_4">
    <p:bg>
      <p:bgPr>
        <a:blipFill>
          <a:blip r:embed="rId2">
            <a:alphaModFix/>
          </a:blip>
          <a:stretch>
            <a:fillRect/>
          </a:stretch>
        </a:blipFill>
        <a:effectLst/>
      </p:bgPr>
    </p:bg>
    <p:spTree>
      <p:nvGrpSpPr>
        <p:cNvPr id="1" name="Shape 274"/>
        <p:cNvGrpSpPr/>
        <p:nvPr/>
      </p:nvGrpSpPr>
      <p:grpSpPr>
        <a:xfrm>
          <a:off x="0" y="0"/>
          <a:ext cx="0" cy="0"/>
          <a:chOff x="0" y="0"/>
          <a:chExt cx="0" cy="0"/>
        </a:xfrm>
      </p:grpSpPr>
      <p:sp>
        <p:nvSpPr>
          <p:cNvPr id="275" name="Google Shape;275;g2e0cd2b4ccb_0_38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6" name="Google Shape;276;g2e0cd2b4ccb_0_381"/>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amp; Content 22">
  <p:cSld name="2_Title, Subtitle &amp; Content_3">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1b9b37336d3_0_186"/>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g1b9b37336d3_0_18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g1b9b37336d3_0_18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ubtitle &amp; Content 1 2">
  <p:cSld name="1_Title, Subtitle &amp; Content">
    <p:bg>
      <p:bgPr>
        <a:blipFill>
          <a:blip r:embed="rId2">
            <a:alphaModFix/>
          </a:blip>
          <a:stretch>
            <a:fillRect/>
          </a:stretch>
        </a:blipFill>
        <a:effectLst/>
      </p:bgPr>
    </p:bg>
    <p:spTree>
      <p:nvGrpSpPr>
        <p:cNvPr id="1" name="Shape 277"/>
        <p:cNvGrpSpPr/>
        <p:nvPr/>
      </p:nvGrpSpPr>
      <p:grpSpPr>
        <a:xfrm>
          <a:off x="0" y="0"/>
          <a:ext cx="0" cy="0"/>
          <a:chOff x="0" y="0"/>
          <a:chExt cx="0" cy="0"/>
        </a:xfrm>
      </p:grpSpPr>
      <p:sp>
        <p:nvSpPr>
          <p:cNvPr id="278" name="Google Shape;278;g2e0cd2b4ccb_0_384"/>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9" name="Google Shape;279;g2e0cd2b4ccb_0_384"/>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0" name="Google Shape;280;g2e0cd2b4ccb_0_384"/>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81" name="Google Shape;281;g2e0cd2b4ccb_0_384"/>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ubtitle &amp; Content 25">
  <p:cSld name="2_Title, Subtitle &amp; Content 2_20">
    <p:bg>
      <p:bgPr>
        <a:blipFill>
          <a:blip r:embed="rId2">
            <a:alphaModFix/>
          </a:blip>
          <a:stretch>
            <a:fillRect/>
          </a:stretch>
        </a:blipFill>
        <a:effectLst/>
      </p:bgPr>
    </p:bg>
    <p:spTree>
      <p:nvGrpSpPr>
        <p:cNvPr id="1" name="Shape 282"/>
        <p:cNvGrpSpPr/>
        <p:nvPr/>
      </p:nvGrpSpPr>
      <p:grpSpPr>
        <a:xfrm>
          <a:off x="0" y="0"/>
          <a:ext cx="0" cy="0"/>
          <a:chOff x="0" y="0"/>
          <a:chExt cx="0" cy="0"/>
        </a:xfrm>
      </p:grpSpPr>
      <p:sp>
        <p:nvSpPr>
          <p:cNvPr id="283" name="Google Shape;283;g2e0cd2b4ccb_0_38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84" name="Google Shape;284;g2e0cd2b4ccb_0_38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5" name="Google Shape;285;g2e0cd2b4ccb_0_38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ubtitle &amp; Content 26">
  <p:cSld name="2_Title, Subtitle &amp; Content 2_21">
    <p:bg>
      <p:bgPr>
        <a:blipFill>
          <a:blip r:embed="rId2">
            <a:alphaModFix/>
          </a:blip>
          <a:stretch>
            <a:fillRect/>
          </a:stretch>
        </a:blipFill>
        <a:effectLst/>
      </p:bgPr>
    </p:bg>
    <p:spTree>
      <p:nvGrpSpPr>
        <p:cNvPr id="1" name="Shape 286"/>
        <p:cNvGrpSpPr/>
        <p:nvPr/>
      </p:nvGrpSpPr>
      <p:grpSpPr>
        <a:xfrm>
          <a:off x="0" y="0"/>
          <a:ext cx="0" cy="0"/>
          <a:chOff x="0" y="0"/>
          <a:chExt cx="0" cy="0"/>
        </a:xfrm>
      </p:grpSpPr>
      <p:sp>
        <p:nvSpPr>
          <p:cNvPr id="287" name="Google Shape;287;g2e0cd2b4ccb_0_39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88" name="Google Shape;288;g2e0cd2b4ccb_0_39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9" name="Google Shape;289;g2e0cd2b4ccb_0_39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1">
  <p:cSld name="1_Section">
    <p:bg>
      <p:bgPr>
        <a:blipFill>
          <a:blip r:embed="rId2">
            <a:alphaModFix/>
          </a:blip>
          <a:stretch>
            <a:fillRect/>
          </a:stretch>
        </a:blipFill>
        <a:effectLst/>
      </p:bgPr>
    </p:bg>
    <p:spTree>
      <p:nvGrpSpPr>
        <p:cNvPr id="1" name="Shape 290"/>
        <p:cNvGrpSpPr/>
        <p:nvPr/>
      </p:nvGrpSpPr>
      <p:grpSpPr>
        <a:xfrm>
          <a:off x="0" y="0"/>
          <a:ext cx="0" cy="0"/>
          <a:chOff x="0" y="0"/>
          <a:chExt cx="0" cy="0"/>
        </a:xfrm>
      </p:grpSpPr>
      <p:sp>
        <p:nvSpPr>
          <p:cNvPr id="291" name="Google Shape;291;g2e0cd2b4ccb_0_39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2" name="Google Shape;292;g2e0cd2b4ccb_0_39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ubtitle &amp; Content 27">
  <p:cSld name="2_Title, Subtitle &amp; Content 2_22">
    <p:bg>
      <p:bgPr>
        <a:blipFill>
          <a:blip r:embed="rId2">
            <a:alphaModFix/>
          </a:blip>
          <a:stretch>
            <a:fillRect/>
          </a:stretch>
        </a:blipFill>
        <a:effectLst/>
      </p:bgPr>
    </p:bg>
    <p:spTree>
      <p:nvGrpSpPr>
        <p:cNvPr id="1" name="Shape 293"/>
        <p:cNvGrpSpPr/>
        <p:nvPr/>
      </p:nvGrpSpPr>
      <p:grpSpPr>
        <a:xfrm>
          <a:off x="0" y="0"/>
          <a:ext cx="0" cy="0"/>
          <a:chOff x="0" y="0"/>
          <a:chExt cx="0" cy="0"/>
        </a:xfrm>
      </p:grpSpPr>
      <p:sp>
        <p:nvSpPr>
          <p:cNvPr id="294" name="Google Shape;294;g2e0cd2b4ccb_0_40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95" name="Google Shape;295;g2e0cd2b4ccb_0_400"/>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6" name="Google Shape;296;g2e0cd2b4ccb_0_40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ubtitle &amp; Content 28">
  <p:cSld name="2_Title, Subtitle &amp; Content_5">
    <p:bg>
      <p:bgPr>
        <a:blipFill>
          <a:blip r:embed="rId2">
            <a:alphaModFix/>
          </a:blip>
          <a:stretch>
            <a:fillRect/>
          </a:stretch>
        </a:blipFill>
        <a:effectLst/>
      </p:bgPr>
    </p:bg>
    <p:spTree>
      <p:nvGrpSpPr>
        <p:cNvPr id="1" name="Shape 297"/>
        <p:cNvGrpSpPr/>
        <p:nvPr/>
      </p:nvGrpSpPr>
      <p:grpSpPr>
        <a:xfrm>
          <a:off x="0" y="0"/>
          <a:ext cx="0" cy="0"/>
          <a:chOff x="0" y="0"/>
          <a:chExt cx="0" cy="0"/>
        </a:xfrm>
      </p:grpSpPr>
      <p:sp>
        <p:nvSpPr>
          <p:cNvPr id="298" name="Google Shape;298;g2e0cd2b4ccb_0_404"/>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9" name="Google Shape;299;g2e0cd2b4ccb_0_404"/>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ubtitle &amp; Content 2 1">
  <p:cSld name="2_Title, Subtitle &amp; Content_2_1">
    <p:bg>
      <p:bgPr>
        <a:blipFill>
          <a:blip r:embed="rId2">
            <a:alphaModFix/>
          </a:blip>
          <a:stretch>
            <a:fillRect/>
          </a:stretch>
        </a:blipFill>
        <a:effectLst/>
      </p:bgPr>
    </p:bg>
    <p:spTree>
      <p:nvGrpSpPr>
        <p:cNvPr id="1" name="Shape 300"/>
        <p:cNvGrpSpPr/>
        <p:nvPr/>
      </p:nvGrpSpPr>
      <p:grpSpPr>
        <a:xfrm>
          <a:off x="0" y="0"/>
          <a:ext cx="0" cy="0"/>
          <a:chOff x="0" y="0"/>
          <a:chExt cx="0" cy="0"/>
        </a:xfrm>
      </p:grpSpPr>
      <p:sp>
        <p:nvSpPr>
          <p:cNvPr id="301" name="Google Shape;301;g2e0cd2b4ccb_0_407"/>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02" name="Google Shape;302;g2e0cd2b4ccb_0_40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3" name="Google Shape;303;g2e0cd2b4ccb_0_407"/>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04" name="Google Shape;304;g2e0cd2b4ccb_0_407"/>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1 Line &amp; Content 1">
  <p:cSld name="2_Title 1 Line &amp; Content">
    <p:bg>
      <p:bgPr>
        <a:blipFill>
          <a:blip r:embed="rId2">
            <a:alphaModFix/>
          </a:blip>
          <a:stretch>
            <a:fillRect/>
          </a:stretch>
        </a:blipFill>
        <a:effectLst/>
      </p:bgPr>
    </p:bg>
    <p:spTree>
      <p:nvGrpSpPr>
        <p:cNvPr id="1" name="Shape 305"/>
        <p:cNvGrpSpPr/>
        <p:nvPr/>
      </p:nvGrpSpPr>
      <p:grpSpPr>
        <a:xfrm>
          <a:off x="0" y="0"/>
          <a:ext cx="0" cy="0"/>
          <a:chOff x="0" y="0"/>
          <a:chExt cx="0" cy="0"/>
        </a:xfrm>
      </p:grpSpPr>
      <p:sp>
        <p:nvSpPr>
          <p:cNvPr id="306" name="Google Shape;306;g2e0cd2b4ccb_0_412"/>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7" name="Google Shape;307;g2e0cd2b4ccb_0_41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8" name="Google Shape;308;g2e0cd2b4ccb_0_412"/>
          <p:cNvSpPr>
            <a:spLocks noGrp="1"/>
          </p:cNvSpPr>
          <p:nvPr>
            <p:ph type="pic" idx="2"/>
          </p:nvPr>
        </p:nvSpPr>
        <p:spPr>
          <a:xfrm>
            <a:off x="971551" y="1362456"/>
            <a:ext cx="10541100" cy="4648500"/>
          </a:xfrm>
          <a:prstGeom prst="rect">
            <a:avLst/>
          </a:prstGeom>
          <a:noFill/>
          <a:ln>
            <a:noFill/>
          </a:ln>
        </p:spPr>
      </p:sp>
      <p:sp>
        <p:nvSpPr>
          <p:cNvPr id="309" name="Google Shape;309;g2e0cd2b4ccb_0_412"/>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ubtitle &amp; Content 29">
  <p:cSld name="2_Title, Subtitle &amp; Content 2_23">
    <p:bg>
      <p:bgPr>
        <a:blipFill>
          <a:blip r:embed="rId2">
            <a:alphaModFix/>
          </a:blip>
          <a:stretch>
            <a:fillRect/>
          </a:stretch>
        </a:blipFill>
        <a:effectLst/>
      </p:bgPr>
    </p:bg>
    <p:spTree>
      <p:nvGrpSpPr>
        <p:cNvPr id="1" name="Shape 310"/>
        <p:cNvGrpSpPr/>
        <p:nvPr/>
      </p:nvGrpSpPr>
      <p:grpSpPr>
        <a:xfrm>
          <a:off x="0" y="0"/>
          <a:ext cx="0" cy="0"/>
          <a:chOff x="0" y="0"/>
          <a:chExt cx="0" cy="0"/>
        </a:xfrm>
      </p:grpSpPr>
      <p:sp>
        <p:nvSpPr>
          <p:cNvPr id="311" name="Google Shape;311;g2e0cd2b4ccb_0_41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12" name="Google Shape;312;g2e0cd2b4ccb_0_41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3" name="Google Shape;313;g2e0cd2b4ccb_0_41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ubtitle &amp; Content 30">
  <p:cSld name="2_Title, Subtitle &amp; Content_6">
    <p:bg>
      <p:bgPr>
        <a:blipFill>
          <a:blip r:embed="rId2">
            <a:alphaModFix/>
          </a:blip>
          <a:stretch>
            <a:fillRect/>
          </a:stretch>
        </a:blipFill>
        <a:effectLst/>
      </p:bgPr>
    </p:bg>
    <p:spTree>
      <p:nvGrpSpPr>
        <p:cNvPr id="1" name="Shape 314"/>
        <p:cNvGrpSpPr/>
        <p:nvPr/>
      </p:nvGrpSpPr>
      <p:grpSpPr>
        <a:xfrm>
          <a:off x="0" y="0"/>
          <a:ext cx="0" cy="0"/>
          <a:chOff x="0" y="0"/>
          <a:chExt cx="0" cy="0"/>
        </a:xfrm>
      </p:grpSpPr>
      <p:sp>
        <p:nvSpPr>
          <p:cNvPr id="315" name="Google Shape;315;g2e0cd2b4ccb_0_42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6" name="Google Shape;316;g2e0cd2b4ccb_0_421"/>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1 Line &amp; Content 1">
  <p:cSld name="1_Title 1 Line &amp; Content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28eebf9badd_1_233"/>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g28eebf9badd_1_23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g28eebf9badd_1_233"/>
          <p:cNvSpPr>
            <a:spLocks noGrp="1"/>
          </p:cNvSpPr>
          <p:nvPr>
            <p:ph type="pic" idx="2"/>
          </p:nvPr>
        </p:nvSpPr>
        <p:spPr>
          <a:xfrm>
            <a:off x="971551" y="1362456"/>
            <a:ext cx="10541100" cy="4648500"/>
          </a:xfrm>
          <a:prstGeom prst="rect">
            <a:avLst/>
          </a:prstGeom>
          <a:noFill/>
          <a:ln>
            <a:noFill/>
          </a:ln>
        </p:spPr>
      </p:sp>
      <p:sp>
        <p:nvSpPr>
          <p:cNvPr id="45" name="Google Shape;45;g28eebf9badd_1_233"/>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g2e0cd2b4ccb_0_424"/>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19" name="Google Shape;319;g2e0cd2b4ccb_0_424"/>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100"/>
              </a:spcBef>
              <a:spcAft>
                <a:spcPts val="0"/>
              </a:spcAft>
              <a:buSzPts val="3700"/>
              <a:buNone/>
              <a:defRPr sz="3700"/>
            </a:lvl1pPr>
            <a:lvl2pPr lvl="1" algn="ctr">
              <a:lnSpc>
                <a:spcPct val="100000"/>
              </a:lnSpc>
              <a:spcBef>
                <a:spcPts val="500"/>
              </a:spcBef>
              <a:spcAft>
                <a:spcPts val="0"/>
              </a:spcAft>
              <a:buSzPts val="3700"/>
              <a:buNone/>
              <a:defRPr sz="3700"/>
            </a:lvl2pPr>
            <a:lvl3pPr lvl="2" algn="ctr">
              <a:lnSpc>
                <a:spcPct val="100000"/>
              </a:lnSpc>
              <a:spcBef>
                <a:spcPts val="500"/>
              </a:spcBef>
              <a:spcAft>
                <a:spcPts val="0"/>
              </a:spcAft>
              <a:buSzPts val="3700"/>
              <a:buNone/>
              <a:defRPr sz="3700"/>
            </a:lvl3pPr>
            <a:lvl4pPr lvl="3" algn="ctr">
              <a:lnSpc>
                <a:spcPct val="100000"/>
              </a:lnSpc>
              <a:spcBef>
                <a:spcPts val="500"/>
              </a:spcBef>
              <a:spcAft>
                <a:spcPts val="0"/>
              </a:spcAft>
              <a:buSzPts val="3700"/>
              <a:buNone/>
              <a:defRPr sz="3700"/>
            </a:lvl4pPr>
            <a:lvl5pPr lvl="4" algn="ctr">
              <a:lnSpc>
                <a:spcPct val="100000"/>
              </a:lnSpc>
              <a:spcBef>
                <a:spcPts val="500"/>
              </a:spcBef>
              <a:spcAft>
                <a:spcPts val="0"/>
              </a:spcAft>
              <a:buSzPts val="3700"/>
              <a:buNone/>
              <a:defRPr sz="3700"/>
            </a:lvl5pPr>
            <a:lvl6pPr lvl="5" algn="ctr">
              <a:lnSpc>
                <a:spcPct val="100000"/>
              </a:lnSpc>
              <a:spcBef>
                <a:spcPts val="50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a:endParaRPr/>
          </a:p>
        </p:txBody>
      </p:sp>
      <p:sp>
        <p:nvSpPr>
          <p:cNvPr id="320" name="Google Shape;320;g2e0cd2b4ccb_0_424"/>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ubtitle &amp; Content 31 1">
  <p:cSld name="1_Title, Subtitle &amp; Content_1_1">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g2e0cd2b4ccb_0_42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23" name="Google Shape;323;g2e0cd2b4ccb_0_428"/>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4" name="Google Shape;324;g2e0cd2b4ccb_0_42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g2a39145074d_2_11"/>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g2a39145074d_2_1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4" name="Google Shape;334;g2a39145074d_2_11"/>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p:cSld name="1_Section">
    <p:bg>
      <p:bgPr>
        <a:blipFill>
          <a:blip r:embed="rId2">
            <a:alphaModFix/>
          </a:blip>
          <a:stretch>
            <a:fillRect/>
          </a:stretch>
        </a:blipFill>
        <a:effectLst/>
      </p:bgPr>
    </p:bg>
    <p:spTree>
      <p:nvGrpSpPr>
        <p:cNvPr id="1" name="Shape 335"/>
        <p:cNvGrpSpPr/>
        <p:nvPr/>
      </p:nvGrpSpPr>
      <p:grpSpPr>
        <a:xfrm>
          <a:off x="0" y="0"/>
          <a:ext cx="0" cy="0"/>
          <a:chOff x="0" y="0"/>
          <a:chExt cx="0" cy="0"/>
        </a:xfrm>
      </p:grpSpPr>
      <p:sp>
        <p:nvSpPr>
          <p:cNvPr id="336" name="Google Shape;336;g2a39145074d_2_15"/>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g2a39145074d_2_1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338"/>
        <p:cNvGrpSpPr/>
        <p:nvPr/>
      </p:nvGrpSpPr>
      <p:grpSpPr>
        <a:xfrm>
          <a:off x="0" y="0"/>
          <a:ext cx="0" cy="0"/>
          <a:chOff x="0" y="0"/>
          <a:chExt cx="0" cy="0"/>
        </a:xfrm>
      </p:grpSpPr>
      <p:sp>
        <p:nvSpPr>
          <p:cNvPr id="339" name="Google Shape;339;g2a39145074d_2_30"/>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g2a39145074d_2_3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1" name="Google Shape;341;g2a39145074d_2_30"/>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g2a39145074d_2_30"/>
          <p:cNvSpPr txBox="1">
            <a:spLocks noGrp="1"/>
          </p:cNvSpPr>
          <p:nvPr>
            <p:ph type="body" idx="2"/>
          </p:nvPr>
        </p:nvSpPr>
        <p:spPr>
          <a:xfrm>
            <a:off x="6359096"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343"/>
        <p:cNvGrpSpPr/>
        <p:nvPr/>
      </p:nvGrpSpPr>
      <p:grpSpPr>
        <a:xfrm>
          <a:off x="0" y="0"/>
          <a:ext cx="0" cy="0"/>
          <a:chOff x="0" y="0"/>
          <a:chExt cx="0" cy="0"/>
        </a:xfrm>
      </p:grpSpPr>
      <p:sp>
        <p:nvSpPr>
          <p:cNvPr id="344" name="Google Shape;344;g2a39145074d_2_6"/>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g2a39145074d_2_6"/>
          <p:cNvSpPr txBox="1">
            <a:spLocks noGrp="1"/>
          </p:cNvSpPr>
          <p:nvPr>
            <p:ph type="subTitle" idx="1"/>
          </p:nvPr>
        </p:nvSpPr>
        <p:spPr>
          <a:xfrm>
            <a:off x="1524000" y="3551164"/>
            <a:ext cx="9144000" cy="411162"/>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6" name="Google Shape;346;g2a39145074d_2_6"/>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g2a39145074d_2_6"/>
          <p:cNvSpPr txBox="1">
            <a:spLocks noGrp="1"/>
          </p:cNvSpPr>
          <p:nvPr>
            <p:ph type="body" idx="3"/>
          </p:nvPr>
        </p:nvSpPr>
        <p:spPr>
          <a:xfrm>
            <a:off x="1482429" y="3891609"/>
            <a:ext cx="5033963" cy="49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348"/>
        <p:cNvGrpSpPr/>
        <p:nvPr/>
      </p:nvGrpSpPr>
      <p:grpSpPr>
        <a:xfrm>
          <a:off x="0" y="0"/>
          <a:ext cx="0" cy="0"/>
          <a:chOff x="0" y="0"/>
          <a:chExt cx="0" cy="0"/>
        </a:xfrm>
      </p:grpSpPr>
      <p:sp>
        <p:nvSpPr>
          <p:cNvPr id="349" name="Google Shape;349;g2a39145074d_2_1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0" name="Google Shape;350;g2a39145074d_2_18"/>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351"/>
        <p:cNvGrpSpPr/>
        <p:nvPr/>
      </p:nvGrpSpPr>
      <p:grpSpPr>
        <a:xfrm>
          <a:off x="0" y="0"/>
          <a:ext cx="0" cy="0"/>
          <a:chOff x="0" y="0"/>
          <a:chExt cx="0" cy="0"/>
        </a:xfrm>
      </p:grpSpPr>
      <p:sp>
        <p:nvSpPr>
          <p:cNvPr id="352" name="Google Shape;352;g2a39145074d_2_21"/>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g2a39145074d_2_2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4" name="Google Shape;354;g2a39145074d_2_21"/>
          <p:cNvSpPr>
            <a:spLocks noGrp="1"/>
          </p:cNvSpPr>
          <p:nvPr>
            <p:ph type="pic" idx="2"/>
          </p:nvPr>
        </p:nvSpPr>
        <p:spPr>
          <a:xfrm>
            <a:off x="961925" y="1087655"/>
            <a:ext cx="10541000" cy="4923001"/>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3">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g2a39145074d_2_25"/>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2a39145074d_2_25"/>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g2a39145074d_2_2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9" name="Google Shape;359;g2a39145074d_2_25"/>
          <p:cNvSpPr>
            <a:spLocks noGrp="1"/>
          </p:cNvSpPr>
          <p:nvPr>
            <p:ph type="pic" idx="2"/>
          </p:nvPr>
        </p:nvSpPr>
        <p:spPr>
          <a:xfrm>
            <a:off x="6096000" y="1361190"/>
            <a:ext cx="5416550" cy="44323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g28eebf9badd_1_1548"/>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g28eebf9badd_1_1548"/>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9" name="Google Shape;49;g28eebf9badd_1_154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74"/>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4"/>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3" name="Google Shape;53;p74"/>
          <p:cNvSpPr>
            <a:spLocks noGrp="1"/>
          </p:cNvSpPr>
          <p:nvPr>
            <p:ph type="pic" idx="2"/>
          </p:nvPr>
        </p:nvSpPr>
        <p:spPr>
          <a:xfrm>
            <a:off x="961925" y="1087655"/>
            <a:ext cx="10541000" cy="4923001"/>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theme" Target="../theme/theme2.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20" Type="http://schemas.openxmlformats.org/officeDocument/2006/relationships/slideLayout" Target="../slideLayouts/slideLayout44.xml"/><Relationship Id="rId41"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g2e0cd2b4ccb_0_2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26" name="Google Shape;126;g2e0cd2b4ccb_0_2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7" name="Google Shape;127;g2e0cd2b4ccb_0_23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28" name="Google Shape;128;g2e0cd2b4ccb_0_23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29" name="Google Shape;129;g2e0cd2b4ccb_0_2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g2a39145074d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7" name="Google Shape;327;g2a39145074d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8" name="Google Shape;328;g2a39145074d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9" name="Google Shape;329;g2a39145074d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0" name="Google Shape;330;g2a39145074d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6web.zoom.us/j/4107642605?pwd=MmVwREVMbFFYUzlCeWpJcFFZYWF5UT09&amp;omn=872991897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cqi.healthit.gov/ecqm/eh/2024/cms0334v5" TargetMode="External"/><Relationship Id="rId13" Type="http://schemas.openxmlformats.org/officeDocument/2006/relationships/hyperlink" Target="https://ecqi.healthit.gov/eh-cah?qt-tabs_eh=1&amp;globalyearfilter=2024&amp;global_measure_group=3716" TargetMode="External"/><Relationship Id="rId3" Type="http://schemas.openxmlformats.org/officeDocument/2006/relationships/hyperlink" Target="https://ecqi.healthit.gov/eh-cah?qt-tabs_eh=1&amp;globalyearfilter=2024&amp;global_measure_group=3716&amp;order=title&amp;sort=asc" TargetMode="External"/><Relationship Id="rId7" Type="http://schemas.openxmlformats.org/officeDocument/2006/relationships/hyperlink" Target="https://ecqi.healthit.gov/ecqm/eh/2024/cms0072v12" TargetMode="External"/><Relationship Id="rId12" Type="http://schemas.openxmlformats.org/officeDocument/2006/relationships/hyperlink" Target="https://p4qm.org/measure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ecqi.healthit.gov/ecqm/eh/2024/cms0071v13" TargetMode="External"/><Relationship Id="rId11" Type="http://schemas.openxmlformats.org/officeDocument/2006/relationships/hyperlink" Target="https://ecqi.healthit.gov/ecqm/eh/2024/cms0986v2" TargetMode="External"/><Relationship Id="rId5" Type="http://schemas.openxmlformats.org/officeDocument/2006/relationships/hyperlink" Target="https://ecqi.healthit.gov/eh-cah?qt-tabs_eh=1&amp;globalyearfilter=2024&amp;global_measure_group=3716&amp;order=field_cms_id&amp;sort=asc" TargetMode="External"/><Relationship Id="rId10" Type="http://schemas.openxmlformats.org/officeDocument/2006/relationships/hyperlink" Target="https://ecqi.healthit.gov/ecqm/eh/2025/cms1074v2" TargetMode="External"/><Relationship Id="rId4" Type="http://schemas.openxmlformats.org/officeDocument/2006/relationships/hyperlink" Target="https://ecqi.healthit.gov/eh-cah?qt-tabs_eh=1&amp;globalyearfilter=2024&amp;global_measure_group=3716&amp;order=field_short_name&amp;sort=asc" TargetMode="External"/><Relationship Id="rId9" Type="http://schemas.openxmlformats.org/officeDocument/2006/relationships/hyperlink" Target="https://ecqi.healthit.gov/ecqm/eh/2024/cms0104v1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cqi.healthit.gov/ecqm/eh/2024/cms0190v12" TargetMode="External"/><Relationship Id="rId3" Type="http://schemas.openxmlformats.org/officeDocument/2006/relationships/hyperlink" Target="https://ecqi.healthit.gov/ecqm/eh/2025/cms0832v2" TargetMode="External"/><Relationship Id="rId7" Type="http://schemas.openxmlformats.org/officeDocument/2006/relationships/hyperlink" Target="https://ecqi.healthit.gov/ecqm/eh/2024/cms0816v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ecqi.healthit.gov/ecqm/eh/2024/cms0871v3" TargetMode="External"/><Relationship Id="rId11" Type="http://schemas.openxmlformats.org/officeDocument/2006/relationships/hyperlink" Target="https://ecqi.healthit.gov/ecqm/eh/2024/cms0108v12" TargetMode="External"/><Relationship Id="rId5" Type="http://schemas.openxmlformats.org/officeDocument/2006/relationships/hyperlink" Target="https://ecqi.healthit.gov/ecqm/eh/2025/cms0826v2" TargetMode="External"/><Relationship Id="rId10" Type="http://schemas.openxmlformats.org/officeDocument/2006/relationships/hyperlink" Target="https://ecqi.healthit.gov/ecqm/eh/2024/cms1028v2" TargetMode="External"/><Relationship Id="rId4" Type="http://schemas.openxmlformats.org/officeDocument/2006/relationships/hyperlink" Target="https://ecqi.healthit.gov/ecqm/eh/2024/cms0819v2" TargetMode="External"/><Relationship Id="rId9" Type="http://schemas.openxmlformats.org/officeDocument/2006/relationships/hyperlink" Target="https://ecqi.healthit.gov/ecqm/eh/2024/cms0506v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hscrc.financialassistance@maryland.gov"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jon.kromm@maryland.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wayne.nelms2@maryland.gov" TargetMode="External"/><Relationship Id="rId5" Type="http://schemas.openxmlformats.org/officeDocument/2006/relationships/hyperlink" Target="mailto:marcella.guccione@maryand.gov" TargetMode="External"/><Relationship Id="rId4" Type="http://schemas.openxmlformats.org/officeDocument/2006/relationships/hyperlink" Target="mailto:andrea.strong@maryland.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hscrc.maryland.gov/Documents/Strong%20als%20Folder/0%20-%20HDMI%20Team/4%20-%20HDMI%20Documents/2023.10.10_Cost%20Report%20FY23%20Template%20UNPROTECTED%20With%20Printing%20Macro.xlsm" TargetMode="External"/><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oscar.ibarra@maryland.gov" TargetMode="External"/><Relationship Id="rId7" Type="http://schemas.openxmlformats.org/officeDocument/2006/relationships/hyperlink" Target="mailto:hscrc.financial-data@maryland.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mailto:claudine.williams@maryland.gov" TargetMode="External"/><Relationship Id="rId5" Type="http://schemas.openxmlformats.org/officeDocument/2006/relationships/hyperlink" Target="mailto:marcella.guccione@maryland.gov" TargetMode="External"/><Relationship Id="rId4" Type="http://schemas.openxmlformats.org/officeDocument/2006/relationships/hyperlink" Target="mailto:curtis.wills@maryland.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support@crisphealth.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hscrcteam@hmetrix.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oscar.ibarra@maryland.gov" TargetMode="External"/><Relationship Id="rId7" Type="http://schemas.openxmlformats.org/officeDocument/2006/relationships/hyperlink" Target="mailto:hscrcteam@hmetrix.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mailto:claudine.williams@maryland.gov" TargetMode="External"/><Relationship Id="rId5" Type="http://schemas.openxmlformats.org/officeDocument/2006/relationships/hyperlink" Target="mailto:marypohl@burtonpolicy.com" TargetMode="External"/><Relationship Id="rId4" Type="http://schemas.openxmlformats.org/officeDocument/2006/relationships/hyperlink" Target="mailto:curtis.wills@maryland.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hscrcdave1.hmetrix.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hdavetest.hmetrix.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password.thestpaulgroup.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mailto:ops@thestpaulgroup.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hscrc.maryland.gov/Documents/DanielaT%20Uploads/5%20-%20Payment%20Models%20Workgroup%20-PayMods/PAYMENT%20MODELS%20WG%20Member%20Roster%20%28updated%201-25-24%29%20word.docx"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hscrc.maryland.gov/Pages/hscrc-workgroup-payment-models.aspx"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hscrc.maryland.gov/Documents/Work%20Group%20Uploads/Workgroup%20Redesign/Performance%20Measurement%20Workgroup%20Membership%20Roster%203.6.24.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hscrc.maryland.gov/Pages/hscrc-workgroup-performance-measurement.aspx" TargetMode="External"/><Relationship Id="rId4" Type="http://schemas.openxmlformats.org/officeDocument/2006/relationships/hyperlink" Target="mailto:hscrc.performance@maryland.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hscrc.maryland.gov/Pages/ED-length-of-stay-workgroup.aspx"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hscrc.maryland.gov/Pages/hsp_info1.aspx" TargetMode="Externa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hyperlink" Target="https://us06web.zoom.us/j/4107642605?pwd=MmVwREVMbFFYUzlCeWpJcFFZYWF5UT09&amp;omn=85973965350"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74.xml"/><Relationship Id="rId4" Type="http://schemas.openxmlformats.org/officeDocument/2006/relationships/hyperlink" Target="https://hscrc.maryland.gov/Pages/hsp_info2.aspx"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2.xml"/></Relationships>
</file>

<file path=ppt/slides/_rels/slide79.xml.rels><?xml version="1.0" encoding="UTF-8" standalone="yes"?>
<Relationships xmlns="http://schemas.openxmlformats.org/package/2006/relationships"><Relationship Id="rId3" Type="http://schemas.openxmlformats.org/officeDocument/2006/relationships/hyperlink" Target="mailto:Irene.Cheng@maryland.gov" TargetMode="External"/><Relationship Id="rId2" Type="http://schemas.openxmlformats.org/officeDocument/2006/relationships/notesSlide" Target="../notesSlides/notesSlide79.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hyperlink" Target="https://www.aprdrgassign.com/logi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support.3mhis.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risphealth.org/learning-system/ecqm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scrc.maryland.gov/Pages/qualit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
          <p:cNvSpPr txBox="1">
            <a:spLocks noGrp="1"/>
          </p:cNvSpPr>
          <p:nvPr>
            <p:ph type="ctrTitle"/>
          </p:nvPr>
        </p:nvSpPr>
        <p:spPr>
          <a:xfrm>
            <a:off x="1524000" y="3153721"/>
            <a:ext cx="9276900" cy="1169700"/>
          </a:xfrm>
          <a:prstGeom prst="rect">
            <a:avLst/>
          </a:prstGeom>
          <a:noFill/>
          <a:ln>
            <a:noFill/>
          </a:ln>
        </p:spPr>
        <p:txBody>
          <a:bodyPr spcFirstLastPara="1" wrap="square" lIns="91425" tIns="45700" rIns="91425" bIns="45700" anchor="t" anchorCtr="0">
            <a:normAutofit/>
          </a:bodyPr>
          <a:lstStyle/>
          <a:p>
            <a:pPr marL="91440" lvl="0" indent="-91440" algn="l" rtl="0">
              <a:lnSpc>
                <a:spcPct val="150000"/>
              </a:lnSpc>
              <a:spcBef>
                <a:spcPts val="0"/>
              </a:spcBef>
              <a:spcAft>
                <a:spcPts val="0"/>
              </a:spcAft>
              <a:buClr>
                <a:schemeClr val="dk1"/>
              </a:buClr>
              <a:buSzPts val="3556"/>
              <a:buFont typeface="Arial"/>
              <a:buNone/>
            </a:pPr>
            <a:r>
              <a:rPr lang="en-US"/>
              <a:t>FY 2025 Quarter 1 Data Forum</a:t>
            </a:r>
            <a:endParaRPr/>
          </a:p>
        </p:txBody>
      </p:sp>
      <p:sp>
        <p:nvSpPr>
          <p:cNvPr id="365" name="Google Shape;365;p1"/>
          <p:cNvSpPr txBox="1">
            <a:spLocks noGrp="1"/>
          </p:cNvSpPr>
          <p:nvPr>
            <p:ph type="body" idx="2"/>
          </p:nvPr>
        </p:nvSpPr>
        <p:spPr>
          <a:xfrm>
            <a:off x="1434000" y="3964575"/>
            <a:ext cx="9324000" cy="1079400"/>
          </a:xfrm>
          <a:prstGeom prst="rect">
            <a:avLst/>
          </a:prstGeom>
          <a:noFill/>
          <a:ln>
            <a:noFill/>
          </a:ln>
        </p:spPr>
        <p:txBody>
          <a:bodyPr spcFirstLastPara="1" wrap="square" lIns="91425" tIns="45700" rIns="91425" bIns="45700" anchor="t" anchorCtr="0">
            <a:normAutofit lnSpcReduction="10000"/>
          </a:bodyPr>
          <a:lstStyle/>
          <a:p>
            <a:pPr marL="457200" lvl="0" indent="-228600" algn="r" rtl="0">
              <a:lnSpc>
                <a:spcPct val="90000"/>
              </a:lnSpc>
              <a:spcBef>
                <a:spcPts val="1000"/>
              </a:spcBef>
              <a:spcAft>
                <a:spcPts val="0"/>
              </a:spcAft>
              <a:buClr>
                <a:srgbClr val="0066CC"/>
              </a:buClr>
              <a:buSzPts val="1400"/>
              <a:buFont typeface="Arial"/>
              <a:buNone/>
            </a:pPr>
            <a:r>
              <a:rPr lang="en-US" sz="2800"/>
              <a:t>Sep. 13, 2024</a:t>
            </a:r>
            <a:endParaRPr/>
          </a:p>
          <a:p>
            <a:pPr marL="457200" lvl="0" indent="-228600" algn="r" rtl="0">
              <a:lnSpc>
                <a:spcPct val="90000"/>
              </a:lnSpc>
              <a:spcBef>
                <a:spcPts val="1000"/>
              </a:spcBef>
              <a:spcAft>
                <a:spcPts val="0"/>
              </a:spcAft>
              <a:buClr>
                <a:srgbClr val="0066CC"/>
              </a:buClr>
              <a:buSzPts val="1400"/>
              <a:buFont typeface="Arial"/>
              <a:buNone/>
            </a:pPr>
            <a:r>
              <a:rPr lang="en-US" sz="2800"/>
              <a:t>@10:00 AM</a:t>
            </a:r>
            <a:endParaRPr/>
          </a:p>
        </p:txBody>
      </p:sp>
      <p:sp>
        <p:nvSpPr>
          <p:cNvPr id="366" name="Google Shape;366;p1"/>
          <p:cNvSpPr txBox="1">
            <a:spLocks noGrp="1"/>
          </p:cNvSpPr>
          <p:nvPr>
            <p:ph type="sldNum" idx="4294967295"/>
          </p:nvPr>
        </p:nvSpPr>
        <p:spPr>
          <a:xfrm>
            <a:off x="11614150" y="6213475"/>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
        <p:nvSpPr>
          <p:cNvPr id="367" name="Google Shape;367;p1"/>
          <p:cNvSpPr txBox="1"/>
          <p:nvPr/>
        </p:nvSpPr>
        <p:spPr>
          <a:xfrm>
            <a:off x="406075" y="5043975"/>
            <a:ext cx="92769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C4043"/>
                </a:solidFill>
                <a:highlight>
                  <a:srgbClr val="FFFFFF"/>
                </a:highlight>
                <a:latin typeface="Arial"/>
                <a:ea typeface="Arial"/>
                <a:cs typeface="Arial"/>
                <a:sym typeface="Arial"/>
              </a:rPr>
              <a:t>Join Zoom Meeting</a:t>
            </a:r>
            <a:endParaRPr sz="1400" b="0" i="0" u="none" strike="noStrike" cap="none">
              <a:solidFill>
                <a:srgbClr val="3C404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https://us06web.zoom.us/j/4107642605?pwd=MmVwREVMbFFYUzlCeWpJcFFZYWF5UT09&amp;omn=87299189701</a:t>
            </a:r>
            <a:endParaRPr sz="1400" b="0" i="0" u="sng" strike="noStrike" cap="none">
              <a:solidFill>
                <a:srgbClr val="1155CC"/>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C4043"/>
                </a:solidFill>
                <a:highlight>
                  <a:srgbClr val="FFFFFF"/>
                </a:highlight>
                <a:latin typeface="Arial"/>
                <a:ea typeface="Arial"/>
                <a:cs typeface="Arial"/>
                <a:sym typeface="Arial"/>
              </a:rPr>
              <a:t>For </a:t>
            </a:r>
            <a:r>
              <a:rPr lang="en-US" sz="1400" b="0" i="0" u="sng" strike="noStrike" cap="none">
                <a:solidFill>
                  <a:srgbClr val="3C4043"/>
                </a:solidFill>
                <a:highlight>
                  <a:srgbClr val="FFFFFF"/>
                </a:highlight>
                <a:latin typeface="Arial"/>
                <a:ea typeface="Arial"/>
                <a:cs typeface="Arial"/>
                <a:sym typeface="Arial"/>
              </a:rPr>
              <a:t>Meeting ID</a:t>
            </a:r>
            <a:r>
              <a:rPr lang="en-US" sz="1400" b="0" i="0" u="none" strike="noStrike" cap="none">
                <a:solidFill>
                  <a:srgbClr val="3C4043"/>
                </a:solidFill>
                <a:highlight>
                  <a:srgbClr val="FFFFFF"/>
                </a:highlight>
                <a:latin typeface="Arial"/>
                <a:ea typeface="Arial"/>
                <a:cs typeface="Arial"/>
                <a:sym typeface="Arial"/>
              </a:rPr>
              <a:t> and </a:t>
            </a:r>
            <a:r>
              <a:rPr lang="en-US" sz="1400" b="0" i="0" u="sng" strike="noStrike" cap="none">
                <a:solidFill>
                  <a:srgbClr val="3C4043"/>
                </a:solidFill>
                <a:highlight>
                  <a:srgbClr val="FFFFFF"/>
                </a:highlight>
                <a:latin typeface="Arial"/>
                <a:ea typeface="Arial"/>
                <a:cs typeface="Arial"/>
                <a:sym typeface="Arial"/>
              </a:rPr>
              <a:t>Passcode</a:t>
            </a:r>
            <a:r>
              <a:rPr lang="en-US" sz="1400" b="0" i="0" u="none" strike="noStrike" cap="none">
                <a:solidFill>
                  <a:srgbClr val="3C4043"/>
                </a:solidFill>
                <a:highlight>
                  <a:srgbClr val="FFFFFF"/>
                </a:highlight>
                <a:latin typeface="Arial"/>
                <a:ea typeface="Arial"/>
                <a:cs typeface="Arial"/>
                <a:sym typeface="Arial"/>
              </a:rPr>
              <a:t> please contact Curtis Wills: curtis.wills@maryland.gov</a:t>
            </a:r>
            <a:endParaRPr sz="1400" b="0" i="0" u="none" strike="noStrike" cap="none">
              <a:solidFill>
                <a:schemeClr val="dk1"/>
              </a:solidFill>
              <a:highlight>
                <a:srgbClr val="FFFFFF"/>
              </a:highlight>
              <a:latin typeface="Arial"/>
              <a:ea typeface="Arial"/>
              <a:cs typeface="Arial"/>
              <a:sym typeface="Arial"/>
            </a:endParaRPr>
          </a:p>
        </p:txBody>
      </p:sp>
      <p:sp>
        <p:nvSpPr>
          <p:cNvPr id="368" name="Google Shape;368;p1"/>
          <p:cNvSpPr/>
          <p:nvPr/>
        </p:nvSpPr>
        <p:spPr>
          <a:xfrm>
            <a:off x="0" y="-184666"/>
            <a:ext cx="12192000"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69" name="Google Shape;369;p1"/>
          <p:cNvSpPr/>
          <p:nvPr/>
        </p:nvSpPr>
        <p:spPr>
          <a:xfrm>
            <a:off x="0" y="-184666"/>
            <a:ext cx="12192000"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71" name="Google Shape;371;p1"/>
          <p:cNvSpPr/>
          <p:nvPr/>
        </p:nvSpPr>
        <p:spPr>
          <a:xfrm>
            <a:off x="0" y="-184645"/>
            <a:ext cx="12192000" cy="369291"/>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155CC"/>
              </a:buClr>
              <a:buSzPts val="1800"/>
              <a:buFont typeface="Arial"/>
              <a:buNone/>
            </a:pP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7c5c71d6ce_0_0"/>
          <p:cNvSpPr txBox="1">
            <a:spLocks noGrp="1"/>
          </p:cNvSpPr>
          <p:nvPr>
            <p:ph type="body" idx="1"/>
          </p:nvPr>
        </p:nvSpPr>
        <p:spPr>
          <a:xfrm>
            <a:off x="971550" y="1133475"/>
            <a:ext cx="10515600" cy="4998600"/>
          </a:xfrm>
          <a:prstGeom prst="rect">
            <a:avLst/>
          </a:prstGeom>
          <a:noFill/>
          <a:ln>
            <a:noFill/>
          </a:ln>
        </p:spPr>
        <p:txBody>
          <a:bodyPr spcFirstLastPara="1" wrap="square" lIns="91425" tIns="45700" rIns="91425" bIns="45700" anchor="t" anchorCtr="0">
            <a:normAutofit/>
          </a:bodyPr>
          <a:lstStyle/>
          <a:p>
            <a:pPr marL="457200" lvl="0" indent="-388493" algn="l" rtl="0">
              <a:lnSpc>
                <a:spcPct val="100000"/>
              </a:lnSpc>
              <a:spcBef>
                <a:spcPts val="0"/>
              </a:spcBef>
              <a:spcAft>
                <a:spcPts val="0"/>
              </a:spcAft>
              <a:buSzPts val="2518"/>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New on CRS Portal</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endParaRPr>
          </a:p>
          <a:p>
            <a:pPr marL="914400" lvl="1" indent="-349250" algn="l" rtl="0">
              <a:lnSpc>
                <a:spcPct val="100000"/>
              </a:lnSpc>
              <a:spcBef>
                <a:spcPts val="1000"/>
              </a:spcBef>
              <a:spcAft>
                <a:spcPts val="0"/>
              </a:spcAft>
              <a:buSzPts val="1900"/>
              <a:buChar char="•"/>
            </a:pP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TFU</a:t>
            </a: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Disparity Gap Report</a:t>
            </a:r>
            <a:endParaRPr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457200" lvl="0" indent="-388493" algn="l" rtl="0">
              <a:lnSpc>
                <a:spcPct val="100000"/>
              </a:lnSpc>
              <a:spcBef>
                <a:spcPts val="1000"/>
              </a:spcBef>
              <a:spcAft>
                <a:spcPts val="0"/>
              </a:spcAft>
              <a:buSzPts val="2518"/>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Planned for Future Release </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914400" lvl="1" indent="-369443" algn="l" rtl="0">
              <a:lnSpc>
                <a:spcPct val="100000"/>
              </a:lnSpc>
              <a:spcBef>
                <a:spcPts val="1000"/>
              </a:spcBef>
              <a:spcAft>
                <a:spcPts val="0"/>
              </a:spcAft>
              <a:buSzPts val="2218"/>
              <a:buChar char="•"/>
            </a:pP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Maternal Morbidity-eCQM (estimated year end </a:t>
            </a: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2024</a:t>
            </a: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a:t>
            </a:r>
            <a:endParaRPr sz="1900"/>
          </a:p>
          <a:p>
            <a:pPr marL="914400" lvl="1" indent="-349250" algn="l" rtl="0">
              <a:lnSpc>
                <a:spcPct val="100000"/>
              </a:lnSpc>
              <a:spcBef>
                <a:spcPts val="1000"/>
              </a:spcBef>
              <a:spcAft>
                <a:spcPts val="0"/>
              </a:spcAft>
              <a:buSzPts val="1900"/>
              <a:buChar char="•"/>
            </a:pPr>
            <a:r>
              <a:rPr lang="en-US" sz="1900"/>
              <a:t>Sepsis Dashboard</a:t>
            </a:r>
            <a:endParaRPr sz="1900"/>
          </a:p>
          <a:p>
            <a:pPr marL="914400" lvl="1" indent="-349250" algn="l" rtl="0">
              <a:lnSpc>
                <a:spcPct val="100000"/>
              </a:lnSpc>
              <a:spcBef>
                <a:spcPts val="1000"/>
              </a:spcBef>
              <a:spcAft>
                <a:spcPts val="0"/>
              </a:spcAft>
              <a:buSzPts val="1900"/>
              <a:buChar char="•"/>
            </a:pP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TFU behavioral health</a:t>
            </a:r>
            <a:r>
              <a:rPr lang="en-US" sz="1900"/>
              <a:t> (TBD)</a:t>
            </a:r>
            <a:endParaRPr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endParaRPr>
          </a:p>
          <a:p>
            <a:pPr marL="0" lvl="0" indent="0" algn="l" rtl="0">
              <a:lnSpc>
                <a:spcPct val="100000"/>
              </a:lnSpc>
              <a:spcBef>
                <a:spcPts val="1000"/>
              </a:spcBef>
              <a:spcAft>
                <a:spcPts val="0"/>
              </a:spcAft>
              <a:buSzPts val="2000"/>
              <a:buNone/>
            </a:pPr>
            <a:endParaRPr/>
          </a:p>
        </p:txBody>
      </p:sp>
      <p:sp>
        <p:nvSpPr>
          <p:cNvPr id="437" name="Google Shape;437;g27c5c71d6ce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sp>
        <p:nvSpPr>
          <p:cNvPr id="438" name="Google Shape;438;g27c5c71d6ce_0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Quality Update: New and Planned Monitoring Reports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b9b37336d3_0_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
        <p:nvSpPr>
          <p:cNvPr id="445" name="Google Shape;445;g1b9b37336d3_0_4"/>
          <p:cNvSpPr txBox="1">
            <a:spLocks noGrp="1"/>
          </p:cNvSpPr>
          <p:nvPr>
            <p:ph type="title"/>
          </p:nvPr>
        </p:nvSpPr>
        <p:spPr>
          <a:xfrm>
            <a:off x="914527" y="581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CY 2025 Digital Measure Submission to HSCRC</a:t>
            </a:r>
            <a:endParaRPr/>
          </a:p>
        </p:txBody>
      </p:sp>
      <p:graphicFrame>
        <p:nvGraphicFramePr>
          <p:cNvPr id="446" name="Google Shape;446;g1b9b37336d3_0_4"/>
          <p:cNvGraphicFramePr/>
          <p:nvPr/>
        </p:nvGraphicFramePr>
        <p:xfrm>
          <a:off x="847974" y="1145275"/>
          <a:ext cx="10143675" cy="4675100"/>
        </p:xfrm>
        <a:graphic>
          <a:graphicData uri="http://schemas.openxmlformats.org/drawingml/2006/table">
            <a:tbl>
              <a:tblPr>
                <a:noFill/>
                <a:tableStyleId>{9FBAF635-9E7D-4909-ADAC-808E7E5D30C7}</a:tableStyleId>
              </a:tblPr>
              <a:tblGrid>
                <a:gridCol w="4190550">
                  <a:extLst>
                    <a:ext uri="{9D8B030D-6E8A-4147-A177-3AD203B41FA5}">
                      <a16:colId xmlns:a16="http://schemas.microsoft.com/office/drawing/2014/main" val="20000"/>
                    </a:ext>
                  </a:extLst>
                </a:gridCol>
                <a:gridCol w="1365725">
                  <a:extLst>
                    <a:ext uri="{9D8B030D-6E8A-4147-A177-3AD203B41FA5}">
                      <a16:colId xmlns:a16="http://schemas.microsoft.com/office/drawing/2014/main" val="20001"/>
                    </a:ext>
                  </a:extLst>
                </a:gridCol>
                <a:gridCol w="1505775">
                  <a:extLst>
                    <a:ext uri="{9D8B030D-6E8A-4147-A177-3AD203B41FA5}">
                      <a16:colId xmlns:a16="http://schemas.microsoft.com/office/drawing/2014/main" val="20002"/>
                    </a:ext>
                  </a:extLst>
                </a:gridCol>
                <a:gridCol w="1003875">
                  <a:extLst>
                    <a:ext uri="{9D8B030D-6E8A-4147-A177-3AD203B41FA5}">
                      <a16:colId xmlns:a16="http://schemas.microsoft.com/office/drawing/2014/main" val="20003"/>
                    </a:ext>
                  </a:extLst>
                </a:gridCol>
                <a:gridCol w="618650">
                  <a:extLst>
                    <a:ext uri="{9D8B030D-6E8A-4147-A177-3AD203B41FA5}">
                      <a16:colId xmlns:a16="http://schemas.microsoft.com/office/drawing/2014/main" val="20004"/>
                    </a:ext>
                  </a:extLst>
                </a:gridCol>
                <a:gridCol w="548625">
                  <a:extLst>
                    <a:ext uri="{9D8B030D-6E8A-4147-A177-3AD203B41FA5}">
                      <a16:colId xmlns:a16="http://schemas.microsoft.com/office/drawing/2014/main" val="20005"/>
                    </a:ext>
                  </a:extLst>
                </a:gridCol>
                <a:gridCol w="910475">
                  <a:extLst>
                    <a:ext uri="{9D8B030D-6E8A-4147-A177-3AD203B41FA5}">
                      <a16:colId xmlns:a16="http://schemas.microsoft.com/office/drawing/2014/main" val="20006"/>
                    </a:ext>
                  </a:extLst>
                </a:gridCol>
              </a:tblGrid>
              <a:tr h="391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hlinkClick r:id="rId3">
                            <a:extLst>
                              <a:ext uri="{A12FA001-AC4F-418D-AE19-62706E023703}">
                                <ahyp:hlinkClr xmlns:ahyp="http://schemas.microsoft.com/office/drawing/2018/hyperlinkcolor" val="tx"/>
                              </a:ext>
                            </a:extLst>
                          </a:hlinkClick>
                        </a:rPr>
                        <a:t>Title</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hlinkClick r:id="rId4">
                            <a:extLst>
                              <a:ext uri="{A12FA001-AC4F-418D-AE19-62706E023703}">
                                <ahyp:hlinkClr xmlns:ahyp="http://schemas.microsoft.com/office/drawing/2018/hyperlinkcolor" val="tx"/>
                              </a:ext>
                            </a:extLst>
                          </a:hlinkClick>
                        </a:rPr>
                        <a:t>Short Name</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hlinkClick r:id="rId5">
                            <a:extLst>
                              <a:ext uri="{A12FA001-AC4F-418D-AE19-62706E023703}">
                                <ahyp:hlinkClr xmlns:ahyp="http://schemas.microsoft.com/office/drawing/2018/hyperlinkcolor" val="tx"/>
                              </a:ext>
                            </a:extLst>
                          </a:hlinkClick>
                        </a:rPr>
                        <a:t>CMS eCQM ID</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rPr>
                        <a:t>CBE*  #</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2024</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2025</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HSCRC</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extLst>
                  <a:ext uri="{0D108BD9-81ED-4DB2-BD59-A6C34878D82A}">
                    <a16:rowId xmlns:a16="http://schemas.microsoft.com/office/drawing/2014/main" val="10000"/>
                  </a:ext>
                </a:extLst>
              </a:tr>
              <a:tr h="868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026397"/>
                          </a:solidFill>
                          <a:hlinkClick r:id="rId6">
                            <a:extLst>
                              <a:ext uri="{A12FA001-AC4F-418D-AE19-62706E023703}">
                                <ahyp:hlinkClr xmlns:ahyp="http://schemas.microsoft.com/office/drawing/2018/hyperlinkcolor" val="tx"/>
                              </a:ext>
                            </a:extLst>
                          </a:hlinkClick>
                        </a:rPr>
                        <a:t>Anticoagulation Therapy for Atrial Fibrillation/Flutter</a:t>
                      </a:r>
                      <a:endParaRPr sz="16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STK-3</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CMS71v13</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N/A</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 </a:t>
                      </a:r>
                      <a:endParaRPr sz="1600" u="none" strike="noStrike" cap="none"/>
                    </a:p>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1"/>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026397"/>
                          </a:solidFill>
                          <a:hlinkClick r:id="rId7">
                            <a:extLst>
                              <a:ext uri="{A12FA001-AC4F-418D-AE19-62706E023703}">
                                <ahyp:hlinkClr xmlns:ahyp="http://schemas.microsoft.com/office/drawing/2018/hyperlinkcolor" val="tx"/>
                              </a:ext>
                            </a:extLst>
                          </a:hlinkClick>
                        </a:rPr>
                        <a:t>Antithrombotic Therapy By End of Hospital Day 2</a:t>
                      </a:r>
                      <a:endParaRPr sz="16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STK-5</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CMS72v12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N/A</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8">
                            <a:extLst>
                              <a:ext uri="{A12FA001-AC4F-418D-AE19-62706E023703}">
                                <ahyp:hlinkClr xmlns:ahyp="http://schemas.microsoft.com/office/drawing/2018/hyperlinkcolor" val="tx"/>
                              </a:ext>
                            </a:extLst>
                          </a:hlinkClick>
                        </a:rPr>
                        <a:t>Cesarean Birth</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PC-02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CMS334v5</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0471e</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Required</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3"/>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9">
                            <a:extLst>
                              <a:ext uri="{A12FA001-AC4F-418D-AE19-62706E023703}">
                                <ahyp:hlinkClr xmlns:ahyp="http://schemas.microsoft.com/office/drawing/2018/hyperlinkcolor" val="tx"/>
                              </a:ext>
                            </a:extLst>
                          </a:hlinkClick>
                        </a:rPr>
                        <a:t>Discharged on Antithrombotic Therapy</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STK-2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CMS104v12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N/A</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4"/>
                  </a:ext>
                </a:extLst>
              </a:tr>
              <a:tr h="851800">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10">
                            <a:extLst>
                              <a:ext uri="{A12FA001-AC4F-418D-AE19-62706E023703}">
                                <ahyp:hlinkClr xmlns:ahyp="http://schemas.microsoft.com/office/drawing/2018/hyperlinkcolor" val="tx"/>
                              </a:ext>
                            </a:extLst>
                          </a:hlinkClick>
                        </a:rPr>
                        <a:t>Excessive Radiation Dose or Inadequate Image Quality for Diagnostic CT in Adults (Facility IQR)</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242424"/>
                          </a:solidFill>
                        </a:rPr>
                        <a:t>IP-ExRad</a:t>
                      </a:r>
                      <a:endParaRPr sz="16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242424"/>
                          </a:solidFill>
                        </a:rPr>
                        <a:t>CMS1074v2</a:t>
                      </a:r>
                      <a:endParaRPr sz="16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242424"/>
                          </a:solidFill>
                        </a:rPr>
                        <a:t>3663e</a:t>
                      </a:r>
                      <a:endParaRPr sz="16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 </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5"/>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11">
                            <a:extLst>
                              <a:ext uri="{A12FA001-AC4F-418D-AE19-62706E023703}">
                                <ahyp:hlinkClr xmlns:ahyp="http://schemas.microsoft.com/office/drawing/2018/hyperlinkcolor" val="tx"/>
                              </a:ext>
                            </a:extLst>
                          </a:hlinkClick>
                        </a:rPr>
                        <a:t>Global Malnutrition Composite Score</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GMCS</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CMS986v2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3592e</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6"/>
                  </a:ext>
                </a:extLst>
              </a:tr>
            </a:tbl>
          </a:graphicData>
        </a:graphic>
      </p:graphicFrame>
      <p:graphicFrame>
        <p:nvGraphicFramePr>
          <p:cNvPr id="447" name="Google Shape;447;g1b9b37336d3_0_4"/>
          <p:cNvGraphicFramePr/>
          <p:nvPr/>
        </p:nvGraphicFramePr>
        <p:xfrm>
          <a:off x="1000125" y="5999625"/>
          <a:ext cx="7019925" cy="673989"/>
        </p:xfrm>
        <a:graphic>
          <a:graphicData uri="http://schemas.openxmlformats.org/drawingml/2006/table">
            <a:tbl>
              <a:tblPr>
                <a:noFill/>
                <a:tableStyleId>{9FBAF635-9E7D-4909-ADAC-808E7E5D30C7}</a:tableStyleId>
              </a:tblPr>
              <a:tblGrid>
                <a:gridCol w="7019925">
                  <a:extLst>
                    <a:ext uri="{9D8B030D-6E8A-4147-A177-3AD203B41FA5}">
                      <a16:colId xmlns:a16="http://schemas.microsoft.com/office/drawing/2014/main" val="20000"/>
                    </a:ext>
                  </a:extLst>
                </a:gridCol>
              </a:tblGrid>
              <a:tr h="63817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*Verify active CBE endorsement on the CMS certified consensus-based entity’s </a:t>
                      </a:r>
                      <a:r>
                        <a:rPr lang="en-US" sz="1100" u="sng" strike="noStrike" cap="none">
                          <a:solidFill>
                            <a:schemeClr val="hlink"/>
                          </a:solidFill>
                          <a:hlinkClick r:id="rId12"/>
                        </a:rPr>
                        <a:t>PQM website</a:t>
                      </a:r>
                      <a:endParaRPr sz="1100" u="sng" strike="noStrike" cap="none">
                        <a:solidFill>
                          <a:schemeClr val="hlink"/>
                        </a:solidFill>
                      </a:endParaRPr>
                    </a:p>
                    <a:p>
                      <a:pPr marL="0" marR="0" lvl="0" indent="0" algn="ctr" rtl="0">
                        <a:lnSpc>
                          <a:spcPct val="115000"/>
                        </a:lnSpc>
                        <a:spcBef>
                          <a:spcPts val="1200"/>
                        </a:spcBef>
                        <a:spcAft>
                          <a:spcPts val="0"/>
                        </a:spcAft>
                        <a:buClr>
                          <a:srgbClr val="000000"/>
                        </a:buClr>
                        <a:buSzPts val="1100"/>
                        <a:buFont typeface="Arial"/>
                        <a:buNone/>
                      </a:pPr>
                      <a:r>
                        <a:rPr lang="en-US" sz="1100" u="none" strike="noStrike" cap="none"/>
                        <a:t>Source:</a:t>
                      </a:r>
                      <a:r>
                        <a:rPr lang="en-US" sz="1100" u="none" strike="noStrike" cap="none">
                          <a:solidFill>
                            <a:schemeClr val="hlink"/>
                          </a:solidFill>
                          <a:uFill>
                            <a:noFill/>
                          </a:uFill>
                          <a:hlinkClick r:id="rId13"/>
                        </a:rPr>
                        <a:t> </a:t>
                      </a:r>
                      <a:r>
                        <a:rPr lang="en-US" sz="1100" u="sng" strike="noStrike" cap="none">
                          <a:solidFill>
                            <a:schemeClr val="hlink"/>
                          </a:solidFill>
                          <a:hlinkClick r:id="rId13"/>
                        </a:rPr>
                        <a:t>https://ecqi.healthit.gov/eh-cah?qt-tabs_eh=1&amp;globalyearfilter=2024&amp;global_measure_group=3716</a:t>
                      </a:r>
                      <a:endParaRPr sz="1100" u="sng" strike="noStrike" cap="none">
                        <a:solidFill>
                          <a:schemeClr val="hlink"/>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1b9b37336d3_0_1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sp>
        <p:nvSpPr>
          <p:cNvPr id="454" name="Google Shape;454;g1b9b37336d3_0_11"/>
          <p:cNvSpPr txBox="1">
            <a:spLocks noGrp="1"/>
          </p:cNvSpPr>
          <p:nvPr>
            <p:ph type="title"/>
          </p:nvPr>
        </p:nvSpPr>
        <p:spPr>
          <a:xfrm>
            <a:off x="990602" y="335278"/>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CY 2025 Digital Measure Submission to HSCRC</a:t>
            </a:r>
            <a:endParaRPr/>
          </a:p>
        </p:txBody>
      </p:sp>
      <p:graphicFrame>
        <p:nvGraphicFramePr>
          <p:cNvPr id="455" name="Google Shape;455;g1b9b37336d3_0_11"/>
          <p:cNvGraphicFramePr/>
          <p:nvPr/>
        </p:nvGraphicFramePr>
        <p:xfrm>
          <a:off x="615125" y="1087750"/>
          <a:ext cx="10961750" cy="4554157"/>
        </p:xfrm>
        <a:graphic>
          <a:graphicData uri="http://schemas.openxmlformats.org/drawingml/2006/table">
            <a:tbl>
              <a:tblPr>
                <a:noFill/>
                <a:tableStyleId>{9FBAF635-9E7D-4909-ADAC-808E7E5D30C7}</a:tableStyleId>
              </a:tblPr>
              <a:tblGrid>
                <a:gridCol w="3419475">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1228725">
                  <a:extLst>
                    <a:ext uri="{9D8B030D-6E8A-4147-A177-3AD203B41FA5}">
                      <a16:colId xmlns:a16="http://schemas.microsoft.com/office/drawing/2014/main" val="20002"/>
                    </a:ext>
                  </a:extLst>
                </a:gridCol>
                <a:gridCol w="819150">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882425">
                  <a:extLst>
                    <a:ext uri="{9D8B030D-6E8A-4147-A177-3AD203B41FA5}">
                      <a16:colId xmlns:a16="http://schemas.microsoft.com/office/drawing/2014/main" val="20005"/>
                    </a:ext>
                  </a:extLst>
                </a:gridCol>
                <a:gridCol w="2992725">
                  <a:extLst>
                    <a:ext uri="{9D8B030D-6E8A-4147-A177-3AD203B41FA5}">
                      <a16:colId xmlns:a16="http://schemas.microsoft.com/office/drawing/2014/main" val="20006"/>
                    </a:ext>
                  </a:extLst>
                </a:gridCol>
              </a:tblGrid>
              <a:tr h="2072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Title</a:t>
                      </a:r>
                      <a:endParaRPr sz="1400" b="1"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rgbClr val="FFFFFF"/>
                          </a:solidFill>
                        </a:rPr>
                        <a:t>Short Name</a:t>
                      </a:r>
                      <a:endParaRPr sz="1400" b="1" i="0"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CMS eCQM ID</a:t>
                      </a:r>
                      <a:endParaRPr sz="1400" b="1"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CBE*  #</a:t>
                      </a:r>
                      <a:endParaRPr sz="1400" b="1"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2024</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2025</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HSCRC</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extLst>
                  <a:ext uri="{0D108BD9-81ED-4DB2-BD59-A6C34878D82A}">
                    <a16:rowId xmlns:a16="http://schemas.microsoft.com/office/drawing/2014/main" val="10000"/>
                  </a:ext>
                </a:extLst>
              </a:tr>
              <a:tr h="34290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2E74B5"/>
                          </a:solidFill>
                          <a:hlinkClick r:id="rId3">
                            <a:extLst>
                              <a:ext uri="{A12FA001-AC4F-418D-AE19-62706E023703}">
                                <ahyp:hlinkClr xmlns:ahyp="http://schemas.microsoft.com/office/drawing/2018/hyperlinkcolor" val="tx"/>
                              </a:ext>
                            </a:extLst>
                          </a:hlinkClick>
                        </a:rPr>
                        <a:t>Hospital Harm - Acute Kidney Injury</a:t>
                      </a:r>
                      <a:endParaRPr sz="14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HH-AKI</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CMS832v2</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3713e</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 </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2E74B5"/>
                          </a:solidFill>
                          <a:hlinkClick r:id="rId4">
                            <a:extLst>
                              <a:ext uri="{A12FA001-AC4F-418D-AE19-62706E023703}">
                                <ahyp:hlinkClr xmlns:ahyp="http://schemas.microsoft.com/office/drawing/2018/hyperlinkcolor" val="tx"/>
                              </a:ext>
                            </a:extLst>
                          </a:hlinkClick>
                        </a:rPr>
                        <a:t>Hospital Harm - Opioid-Related Adverse Events</a:t>
                      </a:r>
                      <a:endParaRPr sz="14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HH-ORAE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CMS819v2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3501e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34290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125496"/>
                          </a:solidFill>
                          <a:hlinkClick r:id="rId5">
                            <a:extLst>
                              <a:ext uri="{A12FA001-AC4F-418D-AE19-62706E023703}">
                                <ahyp:hlinkClr xmlns:ahyp="http://schemas.microsoft.com/office/drawing/2018/hyperlinkcolor" val="tx"/>
                              </a:ext>
                            </a:extLst>
                          </a:hlinkClick>
                        </a:rPr>
                        <a:t>Hospital Harm - Pressure Injury</a:t>
                      </a:r>
                      <a:endParaRPr sz="1400" u="sng" strike="noStrike" cap="none">
                        <a:solidFill>
                          <a:srgbClr val="125496"/>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HH-PI</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CMS826v2</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3498e</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 </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3"/>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6">
                            <a:extLst>
                              <a:ext uri="{A12FA001-AC4F-418D-AE19-62706E023703}">
                                <ahyp:hlinkClr xmlns:ahyp="http://schemas.microsoft.com/office/drawing/2018/hyperlinkcolor" val="tx"/>
                              </a:ext>
                            </a:extLst>
                          </a:hlinkClick>
                        </a:rPr>
                        <a:t>Hospital Harm - Severe Hyperglycemia</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HH-Hyper</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CMS871v3</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3533e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4"/>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7">
                            <a:extLst>
                              <a:ext uri="{A12FA001-AC4F-418D-AE19-62706E023703}">
                                <ahyp:hlinkClr xmlns:ahyp="http://schemas.microsoft.com/office/drawing/2018/hyperlinkcolor" val="tx"/>
                              </a:ext>
                            </a:extLst>
                          </a:hlinkClick>
                        </a:rPr>
                        <a:t>Hospital Harm - Severe Hypoglycemia</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HH-Hypo</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CMS816v3</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3503e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8">
                            <a:extLst>
                              <a:ext uri="{A12FA001-AC4F-418D-AE19-62706E023703}">
                                <ahyp:hlinkClr xmlns:ahyp="http://schemas.microsoft.com/office/drawing/2018/hyperlinkcolor" val="tx"/>
                              </a:ext>
                            </a:extLst>
                          </a:hlinkClick>
                        </a:rPr>
                        <a:t>ICU Venous Thromboembolism Prophylaxis</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VTE-2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CMS190v12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N/A</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6"/>
                  </a:ext>
                </a:extLst>
              </a:tr>
              <a:tr h="485775">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9">
                            <a:extLst>
                              <a:ext uri="{A12FA001-AC4F-418D-AE19-62706E023703}">
                                <ahyp:hlinkClr xmlns:ahyp="http://schemas.microsoft.com/office/drawing/2018/hyperlinkcolor" val="tx"/>
                              </a:ext>
                            </a:extLst>
                          </a:hlinkClick>
                        </a:rPr>
                        <a:t>Safe Use of Opioids - Concurrent Prescribing</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Safe use of opioids</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CMS506v6</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3316e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7"/>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10">
                            <a:extLst>
                              <a:ext uri="{A12FA001-AC4F-418D-AE19-62706E023703}">
                                <ahyp:hlinkClr xmlns:ahyp="http://schemas.microsoft.com/office/drawing/2018/hyperlinkcolor" val="tx"/>
                              </a:ext>
                            </a:extLst>
                          </a:hlinkClick>
                        </a:rPr>
                        <a:t>Severe Obstetric Complications</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PC-07</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CMS1028v2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N/A</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8"/>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11">
                            <a:extLst>
                              <a:ext uri="{A12FA001-AC4F-418D-AE19-62706E023703}">
                                <ahyp:hlinkClr xmlns:ahyp="http://schemas.microsoft.com/office/drawing/2018/hyperlinkcolor" val="tx"/>
                              </a:ext>
                            </a:extLst>
                          </a:hlinkClick>
                        </a:rPr>
                        <a:t>Venous Thromboembolism Prophylaxis</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333333"/>
                          </a:solidFill>
                        </a:rPr>
                        <a:t>VTE-1</a:t>
                      </a:r>
                      <a:endParaRPr sz="1400" u="none" strike="noStrike" cap="none">
                        <a:solidFill>
                          <a:srgbClr val="333333"/>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333333"/>
                          </a:solidFill>
                        </a:rPr>
                        <a:t>CMS108v12</a:t>
                      </a:r>
                      <a:endParaRPr sz="1400" u="none" strike="noStrike" cap="none">
                        <a:solidFill>
                          <a:srgbClr val="333333"/>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N/A</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13</a:t>
            </a:fld>
            <a:endParaRPr/>
          </a:p>
        </p:txBody>
      </p:sp>
      <p:sp>
        <p:nvSpPr>
          <p:cNvPr id="462" name="Google Shape;462;p1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Quality Update: eCQM Reporting Timeline</a:t>
            </a:r>
            <a:endParaRPr/>
          </a:p>
        </p:txBody>
      </p:sp>
      <p:sp>
        <p:nvSpPr>
          <p:cNvPr id="463" name="Google Shape;463;p10"/>
          <p:cNvSpPr txBox="1"/>
          <p:nvPr/>
        </p:nvSpPr>
        <p:spPr>
          <a:xfrm>
            <a:off x="232000" y="1160575"/>
            <a:ext cx="10105500" cy="5077898"/>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1" i="1" u="none" strike="noStrike" cap="none" dirty="0" err="1">
                <a:solidFill>
                  <a:srgbClr val="1C4587"/>
                </a:solidFill>
                <a:latin typeface="Arial"/>
                <a:ea typeface="Arial"/>
                <a:cs typeface="Arial"/>
                <a:sym typeface="Arial"/>
              </a:rPr>
              <a:t>eCQM</a:t>
            </a:r>
            <a:r>
              <a:rPr lang="en-US" sz="1800" b="1" i="1" u="none" strike="noStrike" cap="none" dirty="0">
                <a:solidFill>
                  <a:srgbClr val="1C4587"/>
                </a:solidFill>
                <a:latin typeface="Arial"/>
                <a:ea typeface="Arial"/>
                <a:cs typeface="Arial"/>
                <a:sym typeface="Arial"/>
              </a:rPr>
              <a:t> CY 2025 Performance Period Submission Windows</a:t>
            </a:r>
            <a:endParaRPr sz="1800" b="1" i="1" u="none" strike="noStrike" cap="none" dirty="0">
              <a:solidFill>
                <a:srgbClr val="1C4587"/>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dirty="0">
                <a:solidFill>
                  <a:srgbClr val="1C4587"/>
                </a:solidFill>
                <a:latin typeface="Arial"/>
                <a:ea typeface="Arial"/>
                <a:cs typeface="Arial"/>
                <a:sym typeface="Arial"/>
              </a:rPr>
              <a:t> </a:t>
            </a:r>
          </a:p>
          <a:p>
            <a:pPr marL="0" marR="0" lvl="0" indent="0" algn="l" rtl="0">
              <a:lnSpc>
                <a:spcPct val="115000"/>
              </a:lnSpc>
              <a:spcBef>
                <a:spcPts val="1200"/>
              </a:spcBef>
              <a:spcAft>
                <a:spcPts val="0"/>
              </a:spcAft>
              <a:buClr>
                <a:srgbClr val="000000"/>
              </a:buClr>
              <a:buSzPts val="1800"/>
              <a:buFont typeface="Arial"/>
              <a:buNone/>
            </a:pPr>
            <a:r>
              <a:rPr lang="en-US" sz="1800" b="1" dirty="0">
                <a:solidFill>
                  <a:srgbClr val="1C4587"/>
                </a:solidFill>
              </a:rPr>
              <a:t>	</a:t>
            </a:r>
            <a:r>
              <a:rPr lang="en-US" sz="1800" b="0" i="0" u="none" strike="noStrike" cap="none" dirty="0">
                <a:solidFill>
                  <a:srgbClr val="1C4587"/>
                </a:solidFill>
                <a:latin typeface="Arial"/>
                <a:ea typeface="Arial"/>
                <a:cs typeface="Arial"/>
                <a:sym typeface="Arial"/>
              </a:rPr>
              <a:t>Q1   2025 data          	Open: 	7/15/2025                  	Close:   9/30/2025</a:t>
            </a:r>
            <a:endParaRPr sz="1800" b="0" i="0" u="none" strike="noStrike" cap="none" dirty="0">
              <a:solidFill>
                <a:srgbClr val="1C4587"/>
              </a:solidFill>
              <a:latin typeface="Arial"/>
              <a:ea typeface="Arial"/>
              <a:cs typeface="Arial"/>
              <a:sym typeface="Arial"/>
            </a:endParaRPr>
          </a:p>
          <a:p>
            <a:pPr marL="914400" marR="0" lvl="0" indent="0" algn="l" rtl="0">
              <a:lnSpc>
                <a:spcPct val="115000"/>
              </a:lnSpc>
              <a:spcBef>
                <a:spcPts val="1200"/>
              </a:spcBef>
              <a:spcAft>
                <a:spcPts val="0"/>
              </a:spcAft>
              <a:buClr>
                <a:srgbClr val="000000"/>
              </a:buClr>
              <a:buSzPts val="1800"/>
              <a:buFont typeface="Arial"/>
              <a:buNone/>
            </a:pPr>
            <a:r>
              <a:rPr lang="en-US" sz="1800" b="0" i="0" u="none" strike="noStrike" cap="none" dirty="0">
                <a:solidFill>
                  <a:srgbClr val="1C4587"/>
                </a:solidFill>
                <a:latin typeface="Arial"/>
                <a:ea typeface="Arial"/>
                <a:cs typeface="Arial"/>
                <a:sym typeface="Arial"/>
              </a:rPr>
              <a:t>Q2   2025 data          	Open:	7/15/2025                  	Close:   9/30/2025</a:t>
            </a:r>
            <a:endParaRPr sz="1800" b="0" i="0" u="none" strike="noStrike" cap="none" dirty="0">
              <a:solidFill>
                <a:srgbClr val="1C4587"/>
              </a:solidFill>
              <a:latin typeface="Arial"/>
              <a:ea typeface="Arial"/>
              <a:cs typeface="Arial"/>
              <a:sym typeface="Arial"/>
            </a:endParaRPr>
          </a:p>
          <a:p>
            <a:pPr marL="914400" marR="0" lvl="0" indent="0" algn="l" rtl="0">
              <a:lnSpc>
                <a:spcPct val="115000"/>
              </a:lnSpc>
              <a:spcBef>
                <a:spcPts val="1200"/>
              </a:spcBef>
              <a:spcAft>
                <a:spcPts val="0"/>
              </a:spcAft>
              <a:buClr>
                <a:srgbClr val="000000"/>
              </a:buClr>
              <a:buSzPts val="1800"/>
              <a:buFont typeface="Arial"/>
              <a:buNone/>
            </a:pPr>
            <a:r>
              <a:rPr lang="en-US" sz="1800" b="0" i="0" u="none" strike="noStrike" cap="none" dirty="0">
                <a:solidFill>
                  <a:srgbClr val="1C4587"/>
                </a:solidFill>
                <a:latin typeface="Arial"/>
                <a:ea typeface="Arial"/>
                <a:cs typeface="Arial"/>
                <a:sym typeface="Arial"/>
              </a:rPr>
              <a:t>Q3   2025 data               	Open:	10/15/2025                   	Close:   12/30/2025</a:t>
            </a:r>
            <a:endParaRPr sz="1800" b="0" i="0" u="none" strike="noStrike" cap="none" dirty="0">
              <a:solidFill>
                <a:srgbClr val="1C4587"/>
              </a:solidFill>
              <a:latin typeface="Arial"/>
              <a:ea typeface="Arial"/>
              <a:cs typeface="Arial"/>
              <a:sym typeface="Arial"/>
            </a:endParaRPr>
          </a:p>
          <a:p>
            <a:pPr marL="914400" marR="0" lvl="0" indent="0" algn="l" rtl="0">
              <a:lnSpc>
                <a:spcPct val="115000"/>
              </a:lnSpc>
              <a:spcBef>
                <a:spcPts val="1200"/>
              </a:spcBef>
              <a:spcAft>
                <a:spcPts val="0"/>
              </a:spcAft>
              <a:buClr>
                <a:srgbClr val="000000"/>
              </a:buClr>
              <a:buSzPts val="1800"/>
              <a:buFont typeface="Arial"/>
              <a:buNone/>
            </a:pPr>
            <a:r>
              <a:rPr lang="en-US" sz="1800" b="0" i="0" u="none" strike="noStrike" cap="none" dirty="0">
                <a:solidFill>
                  <a:srgbClr val="1C4587"/>
                </a:solidFill>
                <a:latin typeface="Arial"/>
                <a:ea typeface="Arial"/>
                <a:cs typeface="Arial"/>
                <a:sym typeface="Arial"/>
              </a:rPr>
              <a:t>Q4   2025 data               	Open:	1/15/2026                    	Close:   3/31/2026</a:t>
            </a:r>
            <a:endParaRPr sz="1800" b="0" i="0" u="none" strike="noStrike" cap="none" dirty="0">
              <a:solidFill>
                <a:srgbClr val="1C4587"/>
              </a:solidFill>
              <a:latin typeface="Arial"/>
              <a:ea typeface="Arial"/>
              <a:cs typeface="Arial"/>
              <a:sym typeface="Arial"/>
            </a:endParaRPr>
          </a:p>
          <a:p>
            <a:pPr marL="0" marR="0" lvl="0" indent="0" algn="l" rtl="0">
              <a:lnSpc>
                <a:spcPct val="107000"/>
              </a:lnSpc>
              <a:spcBef>
                <a:spcPts val="1200"/>
              </a:spcBef>
              <a:spcAft>
                <a:spcPts val="0"/>
              </a:spcAft>
              <a:buClr>
                <a:srgbClr val="000000"/>
              </a:buClr>
              <a:buSzPts val="1800"/>
              <a:buFont typeface="Arial"/>
              <a:buNone/>
            </a:pPr>
            <a:r>
              <a:rPr lang="en-US" sz="1800" b="1" i="0" u="none" strike="noStrike" cap="none" dirty="0">
                <a:solidFill>
                  <a:srgbClr val="1C4587"/>
                </a:solidFill>
                <a:latin typeface="Arial"/>
                <a:ea typeface="Arial"/>
                <a:cs typeface="Arial"/>
                <a:sym typeface="Arial"/>
              </a:rPr>
              <a:t> </a:t>
            </a:r>
            <a:endParaRPr sz="1800" b="1" i="0" u="none" strike="noStrike" cap="none" dirty="0">
              <a:solidFill>
                <a:srgbClr val="1C4587"/>
              </a:solidFill>
              <a:latin typeface="Arial"/>
              <a:ea typeface="Arial"/>
              <a:cs typeface="Arial"/>
              <a:sym typeface="Arial"/>
            </a:endParaRPr>
          </a:p>
          <a:p>
            <a:pPr marL="457200" marR="0" lvl="0" indent="0" algn="l" rtl="0">
              <a:lnSpc>
                <a:spcPct val="100000"/>
              </a:lnSpc>
              <a:spcBef>
                <a:spcPts val="1200"/>
              </a:spcBef>
              <a:spcAft>
                <a:spcPts val="0"/>
              </a:spcAft>
              <a:buClr>
                <a:srgbClr val="000000"/>
              </a:buClr>
              <a:buSzPts val="1800"/>
              <a:buFont typeface="Arial"/>
              <a:buNone/>
            </a:pPr>
            <a:endParaRPr sz="1800" b="0" i="1" u="none" strike="noStrike" cap="none" dirty="0">
              <a:solidFill>
                <a:schemeClr val="dk1"/>
              </a:solidFill>
              <a:latin typeface="Arial"/>
              <a:ea typeface="Arial"/>
              <a:cs typeface="Arial"/>
              <a:sym typeface="Arial"/>
            </a:endParaRPr>
          </a:p>
          <a:p>
            <a:pPr marL="0" marR="0" lvl="0" indent="0" algn="l" rtl="0">
              <a:lnSpc>
                <a:spcPct val="107000"/>
              </a:lnSpc>
              <a:spcBef>
                <a:spcPts val="120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Hospitals may apply for an extraordinary circumstances exemption if warranted, including an extension if more time is needed. (See Quality page on HSCRC website)</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a5764cf001_1_12"/>
          <p:cNvSpPr txBox="1">
            <a:spLocks noGrp="1"/>
          </p:cNvSpPr>
          <p:nvPr>
            <p:ph type="body" idx="1"/>
          </p:nvPr>
        </p:nvSpPr>
        <p:spPr>
          <a:xfrm>
            <a:off x="972125" y="1251450"/>
            <a:ext cx="10515600" cy="53271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200"/>
              </a:spcBef>
              <a:spcAft>
                <a:spcPts val="0"/>
              </a:spcAft>
              <a:buSzPts val="2000"/>
              <a:buNone/>
            </a:pPr>
            <a:endParaRPr sz="1600">
              <a:highlight>
                <a:srgbClr val="FFFFFF"/>
              </a:highlight>
            </a:endParaRPr>
          </a:p>
          <a:p>
            <a:pPr marL="457200" lvl="0" indent="-330200" algn="l" rtl="0">
              <a:lnSpc>
                <a:spcPct val="105000"/>
              </a:lnSpc>
              <a:spcBef>
                <a:spcPts val="200"/>
              </a:spcBef>
              <a:spcAft>
                <a:spcPts val="0"/>
              </a:spcAft>
              <a:buSzPts val="1600"/>
              <a:buChar char="●"/>
            </a:pPr>
            <a:r>
              <a:rPr lang="en-US" sz="1600">
                <a:highlight>
                  <a:srgbClr val="FFFFFF"/>
                </a:highlight>
              </a:rPr>
              <a:t>HSCRC requires hospitals to submit Core Clinical Data Elements (CCDE) for the HWR and HWM hybrid measures </a:t>
            </a:r>
            <a:r>
              <a:rPr lang="en-US" sz="1600" b="1">
                <a:highlight>
                  <a:srgbClr val="FFFFFF"/>
                </a:highlight>
              </a:rPr>
              <a:t>on patients from all payers </a:t>
            </a:r>
            <a:r>
              <a:rPr lang="en-US" sz="1600">
                <a:highlight>
                  <a:srgbClr val="FFFFFF"/>
                </a:highlight>
              </a:rPr>
              <a:t>using HSCRC specifications</a:t>
            </a:r>
            <a:r>
              <a:rPr lang="en-US" sz="1600" b="1">
                <a:highlight>
                  <a:srgbClr val="FFFFFF"/>
                </a:highlight>
              </a:rPr>
              <a:t> starting with July 1, 2024 performance; </a:t>
            </a:r>
            <a:r>
              <a:rPr lang="en-US" sz="1600">
                <a:highlight>
                  <a:srgbClr val="FFFFFF"/>
                </a:highlight>
              </a:rPr>
              <a:t>for the first 6 months of the performance period (July-December 2024) HSCRC expects  reporting to begin in January 2025, and then quarterly thereafter for the January-June 2025 time period.</a:t>
            </a:r>
            <a:endParaRPr sz="1600">
              <a:highlight>
                <a:srgbClr val="FFFFFF"/>
              </a:highlight>
            </a:endParaRPr>
          </a:p>
          <a:p>
            <a:pPr marL="457200" lvl="0" indent="12700" algn="l" rtl="0">
              <a:lnSpc>
                <a:spcPct val="105000"/>
              </a:lnSpc>
              <a:spcBef>
                <a:spcPts val="200"/>
              </a:spcBef>
              <a:spcAft>
                <a:spcPts val="0"/>
              </a:spcAft>
              <a:buSzPts val="2000"/>
              <a:buNone/>
            </a:pPr>
            <a:endParaRPr sz="1600" i="1"/>
          </a:p>
          <a:p>
            <a:pPr marL="0" lvl="0" indent="0" algn="l" rtl="0">
              <a:lnSpc>
                <a:spcPct val="105000"/>
              </a:lnSpc>
              <a:spcBef>
                <a:spcPts val="200"/>
              </a:spcBef>
              <a:spcAft>
                <a:spcPts val="0"/>
              </a:spcAft>
              <a:buSzPts val="2000"/>
              <a:buNone/>
            </a:pPr>
            <a:endParaRPr sz="1600"/>
          </a:p>
          <a:p>
            <a:pPr marL="457200" lvl="0" indent="12700" algn="l" rtl="0">
              <a:lnSpc>
                <a:spcPct val="105000"/>
              </a:lnSpc>
              <a:spcBef>
                <a:spcPts val="200"/>
              </a:spcBef>
              <a:spcAft>
                <a:spcPts val="0"/>
              </a:spcAft>
              <a:buSzPts val="2000"/>
              <a:buNone/>
            </a:pPr>
            <a:r>
              <a:rPr lang="en-US" sz="1600" i="1"/>
              <a:t> </a:t>
            </a:r>
            <a:endParaRPr sz="1600" i="1"/>
          </a:p>
          <a:p>
            <a:pPr marL="457200" lvl="0" indent="12700" algn="l" rtl="0">
              <a:lnSpc>
                <a:spcPct val="105000"/>
              </a:lnSpc>
              <a:spcBef>
                <a:spcPts val="200"/>
              </a:spcBef>
              <a:spcAft>
                <a:spcPts val="0"/>
              </a:spcAft>
              <a:buSzPts val="2000"/>
              <a:buNone/>
            </a:pPr>
            <a:r>
              <a:rPr lang="en-US" sz="1600" i="1"/>
              <a:t>July 1, 2024 -June 30, 2025 Performance Period Submission Windows for Hybrid Measures </a:t>
            </a:r>
            <a:r>
              <a:rPr lang="en-US" sz="1600" b="1" i="1" u="sng"/>
              <a:t>CCDE</a:t>
            </a:r>
            <a:endParaRPr sz="1600" b="1" i="1" u="sng"/>
          </a:p>
          <a:p>
            <a:pPr marL="457200" lvl="0" indent="0" algn="l" rtl="0">
              <a:lnSpc>
                <a:spcPct val="105000"/>
              </a:lnSpc>
              <a:spcBef>
                <a:spcPts val="200"/>
              </a:spcBef>
              <a:spcAft>
                <a:spcPts val="0"/>
              </a:spcAft>
              <a:buSzPts val="2000"/>
              <a:buNone/>
            </a:pPr>
            <a:r>
              <a:rPr lang="en-US" sz="1600"/>
              <a:t>Q3  2024 data           	Open:   1/15/2025                 	Close:      3/31/2025</a:t>
            </a:r>
            <a:endParaRPr sz="1600"/>
          </a:p>
          <a:p>
            <a:pPr marL="457200" lvl="0" indent="0" algn="l" rtl="0">
              <a:lnSpc>
                <a:spcPct val="105000"/>
              </a:lnSpc>
              <a:spcBef>
                <a:spcPts val="200"/>
              </a:spcBef>
              <a:spcAft>
                <a:spcPts val="0"/>
              </a:spcAft>
              <a:buSzPts val="2000"/>
              <a:buNone/>
            </a:pPr>
            <a:r>
              <a:rPr lang="en-US" sz="1600"/>
              <a:t>Q4  2024 data           	Open:   1/15/2025                 	Close:      3/31/2025</a:t>
            </a:r>
            <a:endParaRPr sz="1600"/>
          </a:p>
          <a:p>
            <a:pPr marL="457200" lvl="0" indent="0" algn="l" rtl="0">
              <a:lnSpc>
                <a:spcPct val="105000"/>
              </a:lnSpc>
              <a:spcBef>
                <a:spcPts val="200"/>
              </a:spcBef>
              <a:spcAft>
                <a:spcPts val="0"/>
              </a:spcAft>
              <a:buSzPts val="2000"/>
              <a:buNone/>
            </a:pPr>
            <a:r>
              <a:rPr lang="en-US" sz="1600"/>
              <a:t>Q1  2025 data            	Open:   4/15/2025                 	Close:	6/30/2025</a:t>
            </a:r>
            <a:endParaRPr sz="1600"/>
          </a:p>
          <a:p>
            <a:pPr marL="457200" lvl="0" indent="0" algn="l" rtl="0">
              <a:lnSpc>
                <a:spcPct val="105000"/>
              </a:lnSpc>
              <a:spcBef>
                <a:spcPts val="200"/>
              </a:spcBef>
              <a:spcAft>
                <a:spcPts val="0"/>
              </a:spcAft>
              <a:buSzPts val="2000"/>
              <a:buNone/>
            </a:pPr>
            <a:r>
              <a:rPr lang="en-US" sz="1600"/>
              <a:t>Q2  2025 data            	Open:   7/15/2025                 	Close:	9/30/2025</a:t>
            </a:r>
            <a:endParaRPr sz="1600"/>
          </a:p>
          <a:p>
            <a:pPr marL="457200" lvl="0" indent="0" algn="l" rtl="0">
              <a:lnSpc>
                <a:spcPct val="105000"/>
              </a:lnSpc>
              <a:spcBef>
                <a:spcPts val="200"/>
              </a:spcBef>
              <a:spcAft>
                <a:spcPts val="0"/>
              </a:spcAft>
              <a:buSzPts val="2000"/>
              <a:buNone/>
            </a:pPr>
            <a:endParaRPr sz="1600"/>
          </a:p>
          <a:p>
            <a:pPr marL="457200" lvl="0" indent="0" algn="l" rtl="0">
              <a:lnSpc>
                <a:spcPct val="105000"/>
              </a:lnSpc>
              <a:spcBef>
                <a:spcPts val="200"/>
              </a:spcBef>
              <a:spcAft>
                <a:spcPts val="0"/>
              </a:spcAft>
              <a:buSzPts val="2000"/>
              <a:buNone/>
            </a:pPr>
            <a:r>
              <a:rPr lang="en-US" sz="1600"/>
              <a:t>*HSCRC may consider an alternate extended submission timeline for all-payer CCDE submissions that aligns with the CMS timeline which is a full year of data after the performance period.</a:t>
            </a:r>
            <a:endParaRPr sz="1600"/>
          </a:p>
          <a:p>
            <a:pPr marL="0" lvl="0" indent="0" algn="l" rtl="0">
              <a:lnSpc>
                <a:spcPct val="105000"/>
              </a:lnSpc>
              <a:spcBef>
                <a:spcPts val="200"/>
              </a:spcBef>
              <a:spcAft>
                <a:spcPts val="200"/>
              </a:spcAft>
              <a:buSzPts val="2000"/>
              <a:buNone/>
            </a:pPr>
            <a:endParaRPr sz="1600"/>
          </a:p>
        </p:txBody>
      </p:sp>
      <p:sp>
        <p:nvSpPr>
          <p:cNvPr id="470" name="Google Shape;470;g2a5764cf001_1_1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14</a:t>
            </a:fld>
            <a:endParaRPr/>
          </a:p>
        </p:txBody>
      </p:sp>
      <p:sp>
        <p:nvSpPr>
          <p:cNvPr id="471" name="Google Shape;471;g2a5764cf001_1_1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HSCRC Hospital Wide Readmission and Hospital Wide Mortality CY 2024- 2025 Reporting 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27eeab63c_0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SOGI Data Collection </a:t>
            </a:r>
            <a:r>
              <a:rPr lang="en-US">
                <a:solidFill>
                  <a:schemeClr val="dk1"/>
                </a:solidFill>
              </a:rPr>
              <a:t>Update</a:t>
            </a:r>
            <a:endParaRPr/>
          </a:p>
        </p:txBody>
      </p:sp>
      <p:sp>
        <p:nvSpPr>
          <p:cNvPr id="477" name="Google Shape;477;g2f27eeab63c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28eebf9badd_1_5"/>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600"/>
              <a:t>SOGI Data Collection Implementation Timeline (2024-2025)</a:t>
            </a:r>
            <a:endParaRPr sz="2600"/>
          </a:p>
        </p:txBody>
      </p:sp>
      <p:grpSp>
        <p:nvGrpSpPr>
          <p:cNvPr id="483" name="Google Shape;483;g28eebf9badd_1_5"/>
          <p:cNvGrpSpPr/>
          <p:nvPr/>
        </p:nvGrpSpPr>
        <p:grpSpPr>
          <a:xfrm>
            <a:off x="562167" y="763800"/>
            <a:ext cx="11067406" cy="5418663"/>
            <a:chOff x="0" y="0"/>
            <a:chExt cx="7886700" cy="4064099"/>
          </a:xfrm>
        </p:grpSpPr>
        <p:sp>
          <p:nvSpPr>
            <p:cNvPr id="484" name="Google Shape;484;g28eebf9badd_1_5"/>
            <p:cNvSpPr/>
            <p:nvPr/>
          </p:nvSpPr>
          <p:spPr>
            <a:xfrm>
              <a:off x="0" y="1219199"/>
              <a:ext cx="7886700" cy="1625700"/>
            </a:xfrm>
            <a:prstGeom prst="notchedRightArrow">
              <a:avLst>
                <a:gd name="adj1" fmla="val 50000"/>
                <a:gd name="adj2" fmla="val 50000"/>
              </a:avLst>
            </a:prstGeom>
            <a:solidFill>
              <a:srgbClr val="CBDB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28eebf9badd_1_5"/>
            <p:cNvSpPr/>
            <p:nvPr/>
          </p:nvSpPr>
          <p:spPr>
            <a:xfrm>
              <a:off x="1949" y="0"/>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g28eebf9badd_1_5"/>
            <p:cNvSpPr txBox="1"/>
            <p:nvPr/>
          </p:nvSpPr>
          <p:spPr>
            <a:xfrm>
              <a:off x="1949" y="0"/>
              <a:ext cx="1135200" cy="16257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February 1</a:t>
              </a:r>
              <a:endParaRPr sz="1900" b="0" i="0" u="none" strike="noStrike" cap="none">
                <a:solidFill>
                  <a:srgbClr val="000000"/>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SOGI Training Contract Begins</a:t>
              </a:r>
              <a:endParaRPr sz="1900" b="0" i="0" u="none" strike="noStrike" cap="none">
                <a:solidFill>
                  <a:srgbClr val="000000"/>
                </a:solidFill>
                <a:latin typeface="Arial"/>
                <a:ea typeface="Arial"/>
                <a:cs typeface="Arial"/>
                <a:sym typeface="Arial"/>
              </a:endParaRPr>
            </a:p>
          </p:txBody>
        </p:sp>
        <p:sp>
          <p:nvSpPr>
            <p:cNvPr id="487" name="Google Shape;487;g28eebf9badd_1_5"/>
            <p:cNvSpPr/>
            <p:nvPr/>
          </p:nvSpPr>
          <p:spPr>
            <a:xfrm>
              <a:off x="366280"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g28eebf9badd_1_5"/>
            <p:cNvSpPr/>
            <p:nvPr/>
          </p:nvSpPr>
          <p:spPr>
            <a:xfrm>
              <a:off x="1193763" y="2438399"/>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28eebf9badd_1_5"/>
            <p:cNvSpPr txBox="1"/>
            <p:nvPr/>
          </p:nvSpPr>
          <p:spPr>
            <a:xfrm>
              <a:off x="1193763" y="2438399"/>
              <a:ext cx="1135200" cy="1625700"/>
            </a:xfrm>
            <a:prstGeom prst="rect">
              <a:avLst/>
            </a:prstGeom>
            <a:noFill/>
            <a:ln>
              <a:noFill/>
            </a:ln>
          </p:spPr>
          <p:txBody>
            <a:bodyPr spcFirstLastPara="1" wrap="square" lIns="142225" tIns="142225" rIns="142225" bIns="142225" anchor="t"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March 8</a:t>
              </a:r>
              <a:endParaRPr sz="1900" b="0" i="0" u="none" strike="noStrike" cap="none">
                <a:solidFill>
                  <a:srgbClr val="000000"/>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Present Proposed SOGI Variables at Data Forum</a:t>
              </a:r>
              <a:endParaRPr sz="1900" b="0" i="0" u="none" strike="noStrike" cap="none">
                <a:solidFill>
                  <a:srgbClr val="000000"/>
                </a:solidFill>
                <a:latin typeface="Arial"/>
                <a:ea typeface="Arial"/>
                <a:cs typeface="Arial"/>
                <a:sym typeface="Arial"/>
              </a:endParaRPr>
            </a:p>
          </p:txBody>
        </p:sp>
        <p:sp>
          <p:nvSpPr>
            <p:cNvPr id="490" name="Google Shape;490;g28eebf9badd_1_5"/>
            <p:cNvSpPr/>
            <p:nvPr/>
          </p:nvSpPr>
          <p:spPr>
            <a:xfrm>
              <a:off x="1558094"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28eebf9badd_1_5"/>
            <p:cNvSpPr/>
            <p:nvPr/>
          </p:nvSpPr>
          <p:spPr>
            <a:xfrm>
              <a:off x="2385577" y="0"/>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g28eebf9badd_1_5"/>
            <p:cNvSpPr txBox="1"/>
            <p:nvPr/>
          </p:nvSpPr>
          <p:spPr>
            <a:xfrm>
              <a:off x="2385577" y="0"/>
              <a:ext cx="1135200" cy="16257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March-April</a:t>
              </a:r>
              <a:endParaRPr sz="1900" b="0" i="0" u="none" strike="noStrike" cap="none">
                <a:solidFill>
                  <a:srgbClr val="000000"/>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Finalize SOGI Variables and Training Materials </a:t>
              </a:r>
              <a:endParaRPr sz="1900" b="0" i="0" u="none" strike="noStrike" cap="none">
                <a:solidFill>
                  <a:srgbClr val="000000"/>
                </a:solidFill>
                <a:latin typeface="Arial"/>
                <a:ea typeface="Arial"/>
                <a:cs typeface="Arial"/>
                <a:sym typeface="Arial"/>
              </a:endParaRPr>
            </a:p>
          </p:txBody>
        </p:sp>
        <p:sp>
          <p:nvSpPr>
            <p:cNvPr id="493" name="Google Shape;493;g28eebf9badd_1_5"/>
            <p:cNvSpPr/>
            <p:nvPr/>
          </p:nvSpPr>
          <p:spPr>
            <a:xfrm>
              <a:off x="2749908"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g28eebf9badd_1_5"/>
            <p:cNvSpPr/>
            <p:nvPr/>
          </p:nvSpPr>
          <p:spPr>
            <a:xfrm>
              <a:off x="3577391" y="2438399"/>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28eebf9badd_1_5"/>
            <p:cNvSpPr txBox="1"/>
            <p:nvPr/>
          </p:nvSpPr>
          <p:spPr>
            <a:xfrm>
              <a:off x="3577391" y="2438399"/>
              <a:ext cx="1135200" cy="1625700"/>
            </a:xfrm>
            <a:prstGeom prst="rect">
              <a:avLst/>
            </a:prstGeom>
            <a:noFill/>
            <a:ln>
              <a:noFill/>
            </a:ln>
          </p:spPr>
          <p:txBody>
            <a:bodyPr spcFirstLastPara="1" wrap="square" lIns="142225" tIns="142225" rIns="142225" bIns="142225" anchor="t"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April-June</a:t>
              </a:r>
              <a:endParaRPr sz="1900" b="0" i="0" u="none" strike="noStrike" cap="none">
                <a:solidFill>
                  <a:srgbClr val="000000"/>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Hospital Staff Training</a:t>
              </a:r>
              <a:endParaRPr sz="1900" b="0" i="0" u="none" strike="noStrike" cap="none">
                <a:solidFill>
                  <a:srgbClr val="000000"/>
                </a:solidFill>
                <a:latin typeface="Arial"/>
                <a:ea typeface="Arial"/>
                <a:cs typeface="Arial"/>
                <a:sym typeface="Arial"/>
              </a:endParaRPr>
            </a:p>
          </p:txBody>
        </p:sp>
        <p:sp>
          <p:nvSpPr>
            <p:cNvPr id="496" name="Google Shape;496;g28eebf9badd_1_5"/>
            <p:cNvSpPr/>
            <p:nvPr/>
          </p:nvSpPr>
          <p:spPr>
            <a:xfrm>
              <a:off x="3941721"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28eebf9badd_1_5"/>
            <p:cNvSpPr/>
            <p:nvPr/>
          </p:nvSpPr>
          <p:spPr>
            <a:xfrm>
              <a:off x="4769205" y="0"/>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28eebf9badd_1_5"/>
            <p:cNvSpPr txBox="1"/>
            <p:nvPr/>
          </p:nvSpPr>
          <p:spPr>
            <a:xfrm>
              <a:off x="4769205" y="0"/>
              <a:ext cx="1266900" cy="16257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dk2"/>
                  </a:solidFill>
                  <a:latin typeface="Arial"/>
                  <a:ea typeface="Arial"/>
                  <a:cs typeface="Arial"/>
                  <a:sym typeface="Arial"/>
                </a:rPr>
                <a:t>August 1 </a:t>
              </a:r>
              <a:endParaRPr sz="2000" b="1" i="0" u="none" strike="noStrike" cap="none">
                <a:solidFill>
                  <a:schemeClr val="dk2"/>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1700" b="0" i="0" u="none" strike="noStrike" cap="none">
                  <a:solidFill>
                    <a:schemeClr val="dk2"/>
                  </a:solidFill>
                  <a:latin typeface="Arial"/>
                  <a:ea typeface="Arial"/>
                  <a:cs typeface="Arial"/>
                  <a:sym typeface="Arial"/>
                </a:rPr>
                <a:t>(FY25 Q1)</a:t>
              </a:r>
              <a:endParaRPr sz="1600" b="0" i="0" u="none" strike="noStrike" cap="none">
                <a:solidFill>
                  <a:schemeClr val="dk2"/>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Begin Testing Period for SOGI Data Collection</a:t>
              </a:r>
              <a:endParaRPr sz="1900" b="0" i="0" u="none" strike="noStrike" cap="none">
                <a:solidFill>
                  <a:srgbClr val="000000"/>
                </a:solidFill>
                <a:latin typeface="Arial"/>
                <a:ea typeface="Arial"/>
                <a:cs typeface="Arial"/>
                <a:sym typeface="Arial"/>
              </a:endParaRPr>
            </a:p>
          </p:txBody>
        </p:sp>
        <p:sp>
          <p:nvSpPr>
            <p:cNvPr id="499" name="Google Shape;499;g28eebf9badd_1_5"/>
            <p:cNvSpPr/>
            <p:nvPr/>
          </p:nvSpPr>
          <p:spPr>
            <a:xfrm>
              <a:off x="5133535"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28eebf9badd_1_5"/>
            <p:cNvSpPr/>
            <p:nvPr/>
          </p:nvSpPr>
          <p:spPr>
            <a:xfrm>
              <a:off x="5961019" y="2438399"/>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28eebf9badd_1_5"/>
            <p:cNvSpPr txBox="1"/>
            <p:nvPr/>
          </p:nvSpPr>
          <p:spPr>
            <a:xfrm>
              <a:off x="6694789" y="203100"/>
              <a:ext cx="1191900" cy="1625700"/>
            </a:xfrm>
            <a:prstGeom prst="rect">
              <a:avLst/>
            </a:prstGeom>
            <a:noFill/>
            <a:ln>
              <a:noFill/>
            </a:ln>
          </p:spPr>
          <p:txBody>
            <a:bodyPr spcFirstLastPara="1" wrap="square" lIns="142225" tIns="142225" rIns="142225" bIns="142225" anchor="t"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October 1, 2025 </a:t>
              </a:r>
              <a:endParaRPr sz="2000" b="1" i="0" u="none" strike="noStrike" cap="none">
                <a:solidFill>
                  <a:srgbClr val="FF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1700" b="0" i="0" u="none" strike="noStrike" cap="none">
                  <a:solidFill>
                    <a:srgbClr val="FF0000"/>
                  </a:solidFill>
                  <a:latin typeface="Arial"/>
                  <a:ea typeface="Arial"/>
                  <a:cs typeface="Arial"/>
                  <a:sym typeface="Arial"/>
                </a:rPr>
                <a:t>(FY26 Q2)</a:t>
              </a:r>
              <a:endParaRPr sz="1700" b="0" i="0" u="none" strike="noStrike" cap="none">
                <a:solidFill>
                  <a:srgbClr val="FF0000"/>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SOGI Variables in Production </a:t>
              </a:r>
              <a:r>
                <a:rPr lang="en-US" sz="1600" b="1" i="0" u="none" strike="noStrike" cap="none">
                  <a:solidFill>
                    <a:srgbClr val="000000"/>
                  </a:solidFill>
                  <a:latin typeface="Arial"/>
                  <a:ea typeface="Arial"/>
                  <a:cs typeface="Arial"/>
                  <a:sym typeface="Arial"/>
                </a:rPr>
                <a:t>(Mandatory)</a:t>
              </a:r>
              <a:endParaRPr sz="1900" b="1" i="0" u="none" strike="noStrike" cap="none">
                <a:solidFill>
                  <a:srgbClr val="000000"/>
                </a:solidFill>
                <a:latin typeface="Arial"/>
                <a:ea typeface="Arial"/>
                <a:cs typeface="Arial"/>
                <a:sym typeface="Arial"/>
              </a:endParaRPr>
            </a:p>
          </p:txBody>
        </p:sp>
        <p:sp>
          <p:nvSpPr>
            <p:cNvPr id="502" name="Google Shape;502;g28eebf9badd_1_5"/>
            <p:cNvSpPr/>
            <p:nvPr/>
          </p:nvSpPr>
          <p:spPr>
            <a:xfrm>
              <a:off x="7197475"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3" name="Google Shape;503;g28eebf9badd_1_5"/>
          <p:cNvSpPr/>
          <p:nvPr/>
        </p:nvSpPr>
        <p:spPr>
          <a:xfrm>
            <a:off x="9289140" y="3202200"/>
            <a:ext cx="570300" cy="5421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28eebf9badd_1_5"/>
          <p:cNvSpPr txBox="1"/>
          <p:nvPr/>
        </p:nvSpPr>
        <p:spPr>
          <a:xfrm>
            <a:off x="8685318" y="3582000"/>
            <a:ext cx="1778100" cy="21675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October 1, 2024 </a:t>
            </a:r>
            <a:endParaRPr sz="2000" b="1" i="0" u="none" strike="noStrike" cap="none">
              <a:solidFill>
                <a:srgbClr val="FF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1700" b="0" i="0" u="none" strike="noStrike" cap="none">
                <a:solidFill>
                  <a:srgbClr val="FF0000"/>
                </a:solidFill>
                <a:latin typeface="Arial"/>
                <a:ea typeface="Arial"/>
                <a:cs typeface="Arial"/>
                <a:sym typeface="Arial"/>
              </a:rPr>
              <a:t>(FY25 Q2)</a:t>
            </a:r>
            <a:endParaRPr sz="1600" b="0" i="0" u="none" strike="noStrike" cap="none">
              <a:solidFill>
                <a:srgbClr val="FF0000"/>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SOGI Variables in Production </a:t>
            </a:r>
            <a:r>
              <a:rPr lang="en-US" sz="1600" b="1" i="0" u="none" strike="noStrike" cap="none">
                <a:solidFill>
                  <a:srgbClr val="000000"/>
                </a:solidFill>
                <a:latin typeface="Arial"/>
                <a:ea typeface="Arial"/>
                <a:cs typeface="Arial"/>
                <a:sym typeface="Arial"/>
              </a:rPr>
              <a:t>(Optional)</a:t>
            </a:r>
            <a:endParaRPr sz="19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f27eeab63c_0_5"/>
          <p:cNvSpPr txBox="1">
            <a:spLocks noGrp="1"/>
          </p:cNvSpPr>
          <p:nvPr>
            <p:ph type="body" idx="1"/>
          </p:nvPr>
        </p:nvSpPr>
        <p:spPr>
          <a:xfrm>
            <a:off x="972126" y="1342975"/>
            <a:ext cx="10515600" cy="4659900"/>
          </a:xfrm>
          <a:prstGeom prst="rect">
            <a:avLst/>
          </a:prstGeom>
          <a:noFill/>
          <a:ln>
            <a:noFill/>
          </a:ln>
        </p:spPr>
        <p:txBody>
          <a:bodyPr spcFirstLastPara="1" wrap="square" lIns="91425" tIns="45700" rIns="91425" bIns="45700" anchor="t" anchorCtr="0">
            <a:normAutofit fontScale="47500" lnSpcReduction="20000"/>
          </a:bodyPr>
          <a:lstStyle/>
          <a:p>
            <a:pPr marL="457200" lvl="0" indent="-333818" algn="l" rtl="0">
              <a:lnSpc>
                <a:spcPct val="114000"/>
              </a:lnSpc>
              <a:spcBef>
                <a:spcPts val="1100"/>
              </a:spcBef>
              <a:spcAft>
                <a:spcPts val="0"/>
              </a:spcAft>
              <a:buSzPct val="100000"/>
              <a:buChar char="•"/>
            </a:pPr>
            <a:r>
              <a:rPr lang="en-US" sz="5097"/>
              <a:t>HSCRC Staff contracted the Johns Hopkins Medicine’s Office of Diversity, Inclusion and Health Equity (ODIHE) to provide hospital staff with 6 synchronous SOGI training sessions</a:t>
            </a:r>
            <a:endParaRPr sz="5097"/>
          </a:p>
          <a:p>
            <a:pPr marL="914400" lvl="1" indent="-331725" algn="l" rtl="0">
              <a:lnSpc>
                <a:spcPct val="114000"/>
              </a:lnSpc>
              <a:spcBef>
                <a:spcPts val="1100"/>
              </a:spcBef>
              <a:spcAft>
                <a:spcPts val="0"/>
              </a:spcAft>
              <a:buSzPct val="100000"/>
              <a:buChar char="•"/>
            </a:pPr>
            <a:r>
              <a:rPr lang="en-US" sz="5050"/>
              <a:t>169 individuals participated</a:t>
            </a:r>
            <a:endParaRPr sz="5050"/>
          </a:p>
          <a:p>
            <a:pPr marL="457200" lvl="0" indent="-325561" algn="l" rtl="0">
              <a:lnSpc>
                <a:spcPct val="114000"/>
              </a:lnSpc>
              <a:spcBef>
                <a:spcPts val="1100"/>
              </a:spcBef>
              <a:spcAft>
                <a:spcPts val="0"/>
              </a:spcAft>
              <a:buSzPct val="92152"/>
              <a:buChar char="•"/>
            </a:pPr>
            <a:r>
              <a:rPr lang="en-US" sz="5097"/>
              <a:t>HSCRC Staff have contracted CourseNetworking to host the asynchronous training session on the HSCRC website</a:t>
            </a:r>
            <a:endParaRPr sz="5097"/>
          </a:p>
          <a:p>
            <a:pPr marL="914400" lvl="1" indent="-380967" algn="l" rtl="0">
              <a:lnSpc>
                <a:spcPct val="114000"/>
              </a:lnSpc>
              <a:spcBef>
                <a:spcPts val="1100"/>
              </a:spcBef>
              <a:spcAft>
                <a:spcPts val="0"/>
              </a:spcAft>
              <a:buSzPct val="100000"/>
              <a:buChar char="•"/>
            </a:pPr>
            <a:r>
              <a:rPr lang="en-US" sz="5050"/>
              <a:t>Staff are working to have the session accessible by October 14, 2024</a:t>
            </a:r>
            <a:endParaRPr sz="5050"/>
          </a:p>
          <a:p>
            <a:pPr marL="914400" lvl="1" indent="-382342" algn="l" rtl="0">
              <a:lnSpc>
                <a:spcPct val="114000"/>
              </a:lnSpc>
              <a:spcBef>
                <a:spcPts val="1100"/>
              </a:spcBef>
              <a:spcAft>
                <a:spcPts val="0"/>
              </a:spcAft>
              <a:buSzPct val="100000"/>
              <a:buChar char="•"/>
            </a:pPr>
            <a:r>
              <a:rPr lang="en-US" sz="5097"/>
              <a:t>21 individuals completed the asynchronous session that was available via the JHM ODIHE</a:t>
            </a:r>
            <a:endParaRPr sz="5097"/>
          </a:p>
          <a:p>
            <a:pPr marL="0" lvl="0" indent="0" algn="l" rtl="0">
              <a:lnSpc>
                <a:spcPct val="114000"/>
              </a:lnSpc>
              <a:spcBef>
                <a:spcPts val="1100"/>
              </a:spcBef>
              <a:spcAft>
                <a:spcPts val="0"/>
              </a:spcAft>
              <a:buSzPct val="151515"/>
              <a:buNone/>
            </a:pPr>
            <a:endParaRPr/>
          </a:p>
          <a:p>
            <a:pPr marL="0" lvl="0" indent="0" algn="l" rtl="0">
              <a:lnSpc>
                <a:spcPct val="114000"/>
              </a:lnSpc>
              <a:spcBef>
                <a:spcPts val="1100"/>
              </a:spcBef>
              <a:spcAft>
                <a:spcPts val="0"/>
              </a:spcAft>
              <a:buSzPct val="151515"/>
              <a:buNone/>
            </a:pPr>
            <a:endParaRPr/>
          </a:p>
        </p:txBody>
      </p:sp>
      <p:sp>
        <p:nvSpPr>
          <p:cNvPr id="511" name="Google Shape;511;g2f27eeab63c_0_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17</a:t>
            </a:fld>
            <a:endParaRPr/>
          </a:p>
        </p:txBody>
      </p:sp>
      <p:sp>
        <p:nvSpPr>
          <p:cNvPr id="512" name="Google Shape;512;g2f27eeab63c_0_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SOGI Training Sessions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2bf78ec205c_1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18</a:t>
            </a:fld>
            <a:endParaRPr/>
          </a:p>
        </p:txBody>
      </p:sp>
      <p:sp>
        <p:nvSpPr>
          <p:cNvPr id="519" name="Google Shape;519;g2bf78ec205c_1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Edits for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SOGI </a:t>
            </a:r>
            <a:r>
              <a:rPr lang="en-US"/>
              <a:t>Data Elements</a:t>
            </a:r>
            <a:endParaRPr/>
          </a:p>
        </p:txBody>
      </p:sp>
      <p:graphicFrame>
        <p:nvGraphicFramePr>
          <p:cNvPr id="520" name="Google Shape;520;g2bf78ec205c_1_0"/>
          <p:cNvGraphicFramePr/>
          <p:nvPr/>
        </p:nvGraphicFramePr>
        <p:xfrm>
          <a:off x="233675" y="889375"/>
          <a:ext cx="11651775" cy="5873795"/>
        </p:xfrm>
        <a:graphic>
          <a:graphicData uri="http://schemas.openxmlformats.org/drawingml/2006/table">
            <a:tbl>
              <a:tblPr>
                <a:noFill/>
                <a:tableStyleId>{EA975E9B-E360-457D-B9D3-91C040E5C5BC}</a:tableStyleId>
              </a:tblPr>
              <a:tblGrid>
                <a:gridCol w="1273325">
                  <a:extLst>
                    <a:ext uri="{9D8B030D-6E8A-4147-A177-3AD203B41FA5}">
                      <a16:colId xmlns:a16="http://schemas.microsoft.com/office/drawing/2014/main" val="20000"/>
                    </a:ext>
                  </a:extLst>
                </a:gridCol>
                <a:gridCol w="6927450">
                  <a:extLst>
                    <a:ext uri="{9D8B030D-6E8A-4147-A177-3AD203B41FA5}">
                      <a16:colId xmlns:a16="http://schemas.microsoft.com/office/drawing/2014/main" val="20001"/>
                    </a:ext>
                  </a:extLst>
                </a:gridCol>
                <a:gridCol w="3451000">
                  <a:extLst>
                    <a:ext uri="{9D8B030D-6E8A-4147-A177-3AD203B41FA5}">
                      <a16:colId xmlns:a16="http://schemas.microsoft.com/office/drawing/2014/main" val="20002"/>
                    </a:ext>
                  </a:extLst>
                </a:gridCol>
              </a:tblGrid>
              <a:tr h="3171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Variable</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Description</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Warning</a:t>
                      </a:r>
                      <a:endParaRPr sz="12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505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Gender Identity</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Enter patient's gender identity. Gender identity is a person's deeply held knowledge of their gender. More than one values can be reported in comma separated format. Example: |1,5|</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1 = Female/woman/girl  </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2 = Male/man/boy </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3 = Nonbinary, genderqueer </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4 = Transgender female/woman/girl </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5 = Transgender male/man/boy </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6 = Another gender (not listed here)</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7 = Don’t know/Questioning </a:t>
                      </a:r>
                      <a:endParaRPr sz="1200" u="none" strike="noStrike" cap="none"/>
                    </a:p>
                    <a:p>
                      <a:pPr marL="114300" marR="0" lvl="0" indent="0" algn="l" rtl="0">
                        <a:lnSpc>
                          <a:spcPct val="100000"/>
                        </a:lnSpc>
                        <a:spcBef>
                          <a:spcPts val="0"/>
                        </a:spcBef>
                        <a:spcAft>
                          <a:spcPts val="0"/>
                        </a:spcAft>
                        <a:buClr>
                          <a:srgbClr val="000000"/>
                        </a:buClr>
                        <a:buSzPts val="1200"/>
                        <a:buFont typeface="Arial"/>
                        <a:buNone/>
                      </a:pPr>
                      <a:r>
                        <a:rPr lang="en-US" sz="1200" u="none" strike="noStrike" cap="none"/>
                        <a:t>8 = Prefer not to answer</a:t>
                      </a:r>
                      <a:endParaRPr sz="1200" u="none" strike="noStrike" cap="none"/>
                    </a:p>
                  </a:txBody>
                  <a:tcPr marL="0" marR="0" marT="0" marB="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Warning: if reported and value is invalid (values other than what is in the description)</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3646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Sexual Orientation</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Enter patient's sexual orientation. Sexual orientation is a person’s multidimensional attraction to other people. More than one values can be reported in comma separated format. Example: |1,5,8|</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1 = Lesbian</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2 = Gay</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3 = Straight or heterosexual (that is, not gay or lesbian)</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4 = Bisexual</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5 = Queer</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6 = Pansexual</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7 = Asexual</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8 = Something else (not listed here)</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9 = Don’t know/Questioning</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10 = Prefer not to answer</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Warning: if reported and value is invalid (values other than what is in the description)</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273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Sex Assigned at Birth</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Enter patient's Sex assigned at birth. Report only one of the values below:</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1 = Female</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2 = Male</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3 = X/Another sex</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4 = Don’t know</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5 = Prefer not to answer</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Warning: if reported and value is invalid (values other than what is in the description)</a:t>
                      </a:r>
                      <a:endParaRPr sz="12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2fb40ff2865_2_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SDoH Z-Code Analysis</a:t>
            </a:r>
            <a:endParaRPr/>
          </a:p>
        </p:txBody>
      </p:sp>
      <p:sp>
        <p:nvSpPr>
          <p:cNvPr id="526" name="Google Shape;526;g2fb40ff2865_2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
          <p:cNvSpPr txBox="1">
            <a:spLocks noGrp="1"/>
          </p:cNvSpPr>
          <p:nvPr>
            <p:ph type="body" idx="1"/>
          </p:nvPr>
        </p:nvSpPr>
        <p:spPr>
          <a:xfrm>
            <a:off x="971550" y="948750"/>
            <a:ext cx="6603300" cy="5629800"/>
          </a:xfrm>
          <a:prstGeom prst="rect">
            <a:avLst/>
          </a:prstGeom>
          <a:noFill/>
          <a:ln>
            <a:noFill/>
          </a:ln>
        </p:spPr>
        <p:txBody>
          <a:bodyPr spcFirstLastPara="1" wrap="square" lIns="91425" tIns="45700" rIns="91425" bIns="45700" anchor="t" anchorCtr="0">
            <a:normAutofit/>
          </a:bodyPr>
          <a:lstStyle/>
          <a:p>
            <a:pPr marL="457200" lvl="0" indent="-377425" algn="l" rtl="0">
              <a:lnSpc>
                <a:spcPct val="114000"/>
              </a:lnSpc>
              <a:spcBef>
                <a:spcPts val="1000"/>
              </a:spcBef>
              <a:spcAft>
                <a:spcPts val="0"/>
              </a:spcAft>
              <a:buSzPts val="2550"/>
              <a:buChar char="•"/>
            </a:pPr>
            <a:r>
              <a:rPr lang="en-US" sz="2200"/>
              <a:t>WHY?</a:t>
            </a:r>
            <a:endParaRPr sz="2200"/>
          </a:p>
          <a:p>
            <a:pPr marL="914400" lvl="1" indent="-352167" algn="l" rtl="0">
              <a:lnSpc>
                <a:spcPct val="114000"/>
              </a:lnSpc>
              <a:spcBef>
                <a:spcPts val="1000"/>
              </a:spcBef>
              <a:spcAft>
                <a:spcPts val="0"/>
              </a:spcAft>
              <a:buSzPts val="2104"/>
              <a:buChar char="•"/>
            </a:pPr>
            <a:r>
              <a:rPr lang="en-US"/>
              <a:t>Open and ongoing communication between HSCRC &amp; industry</a:t>
            </a:r>
            <a:endParaRPr/>
          </a:p>
          <a:p>
            <a:pPr marL="914400" lvl="1" indent="-352167" algn="l" rtl="0">
              <a:lnSpc>
                <a:spcPct val="114000"/>
              </a:lnSpc>
              <a:spcBef>
                <a:spcPts val="1000"/>
              </a:spcBef>
              <a:spcAft>
                <a:spcPts val="0"/>
              </a:spcAft>
              <a:buSzPts val="2104"/>
              <a:buChar char="•"/>
            </a:pPr>
            <a:r>
              <a:rPr lang="en-US"/>
              <a:t>Forum to ask questions about submitted hospital data (case mix and financial)</a:t>
            </a:r>
            <a:endParaRPr/>
          </a:p>
          <a:p>
            <a:pPr marL="914400" lvl="1" indent="-352167" algn="l" rtl="0">
              <a:lnSpc>
                <a:spcPct val="114000"/>
              </a:lnSpc>
              <a:spcBef>
                <a:spcPts val="1000"/>
              </a:spcBef>
              <a:spcAft>
                <a:spcPts val="0"/>
              </a:spcAft>
              <a:buSzPts val="2104"/>
              <a:buChar char="•"/>
            </a:pPr>
            <a:r>
              <a:rPr lang="en-US"/>
              <a:t>Sharing of best practices</a:t>
            </a:r>
            <a:endParaRPr/>
          </a:p>
          <a:p>
            <a:pPr marL="457200" lvl="0" indent="-353197" algn="l" rtl="0">
              <a:lnSpc>
                <a:spcPct val="114000"/>
              </a:lnSpc>
              <a:spcBef>
                <a:spcPts val="1000"/>
              </a:spcBef>
              <a:spcAft>
                <a:spcPts val="0"/>
              </a:spcAft>
              <a:buSzPts val="2137"/>
              <a:buChar char="•"/>
            </a:pPr>
            <a:r>
              <a:rPr lang="en-US" sz="2200"/>
              <a:t>WHEN?</a:t>
            </a:r>
            <a:endParaRPr sz="2200"/>
          </a:p>
          <a:p>
            <a:pPr marL="914400" lvl="1" indent="-352166" algn="l" rtl="0">
              <a:lnSpc>
                <a:spcPct val="114000"/>
              </a:lnSpc>
              <a:spcBef>
                <a:spcPts val="1000"/>
              </a:spcBef>
              <a:spcAft>
                <a:spcPts val="0"/>
              </a:spcAft>
              <a:buSzPts val="2104"/>
              <a:buChar char="•"/>
            </a:pPr>
            <a:r>
              <a:rPr lang="en-US"/>
              <a:t>10:00 am - 12:00 pm</a:t>
            </a:r>
            <a:endParaRPr/>
          </a:p>
          <a:p>
            <a:pPr marL="457200" lvl="0" indent="-368300" algn="l" rtl="0">
              <a:lnSpc>
                <a:spcPct val="114000"/>
              </a:lnSpc>
              <a:spcBef>
                <a:spcPts val="1000"/>
              </a:spcBef>
              <a:spcAft>
                <a:spcPts val="0"/>
              </a:spcAft>
              <a:buSzPts val="2200"/>
              <a:buChar char="•"/>
            </a:pPr>
            <a:r>
              <a:rPr lang="en-US" sz="2200"/>
              <a:t>WHERE?</a:t>
            </a:r>
            <a:endParaRPr sz="2200"/>
          </a:p>
          <a:p>
            <a:pPr marL="914400" lvl="1" indent="-352166" algn="l" rtl="0">
              <a:lnSpc>
                <a:spcPct val="114000"/>
              </a:lnSpc>
              <a:spcBef>
                <a:spcPts val="1000"/>
              </a:spcBef>
              <a:spcAft>
                <a:spcPts val="0"/>
              </a:spcAft>
              <a:buSzPts val="2104"/>
              <a:buChar char="•"/>
            </a:pPr>
            <a:r>
              <a:rPr lang="en-US"/>
              <a:t>via Webinar (link is posted on our website 2 months before the next meeting)</a:t>
            </a:r>
            <a:endParaRPr/>
          </a:p>
        </p:txBody>
      </p:sp>
      <p:sp>
        <p:nvSpPr>
          <p:cNvPr id="377" name="Google Shape;377;p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
        <p:nvSpPr>
          <p:cNvPr id="378" name="Google Shape;378;p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solidFill>
                  <a:schemeClr val="dk1"/>
                </a:solidFill>
              </a:rPr>
              <a:t>Why, When, Where</a:t>
            </a:r>
            <a:endParaRPr>
              <a:solidFill>
                <a:schemeClr val="dk1"/>
              </a:solidFill>
            </a:endParaRPr>
          </a:p>
        </p:txBody>
      </p:sp>
      <p:graphicFrame>
        <p:nvGraphicFramePr>
          <p:cNvPr id="379" name="Google Shape;379;p2"/>
          <p:cNvGraphicFramePr/>
          <p:nvPr/>
        </p:nvGraphicFramePr>
        <p:xfrm>
          <a:off x="8392750" y="2466875"/>
          <a:ext cx="2543700" cy="2150400"/>
        </p:xfrm>
        <a:graphic>
          <a:graphicData uri="http://schemas.openxmlformats.org/drawingml/2006/table">
            <a:tbl>
              <a:tblPr>
                <a:noFill/>
                <a:tableStyleId>{EA975E9B-E360-457D-B9D3-91C040E5C5BC}</a:tableStyleId>
              </a:tblPr>
              <a:tblGrid>
                <a:gridCol w="2543700">
                  <a:extLst>
                    <a:ext uri="{9D8B030D-6E8A-4147-A177-3AD203B41FA5}">
                      <a16:colId xmlns:a16="http://schemas.microsoft.com/office/drawing/2014/main" val="20000"/>
                    </a:ext>
                  </a:extLst>
                </a:gridCol>
              </a:tblGrid>
              <a:tr h="5125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FY 2025 </a:t>
                      </a:r>
                      <a:r>
                        <a:rPr lang="en-US" sz="1900" b="1"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Dates</a:t>
                      </a:r>
                      <a:r>
                        <a:rPr lang="en-US" sz="1900" b="1"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endParaRPr sz="1800" u="none" strike="noStrike" cap="none">
                        <a:solidFill>
                          <a:schemeClr val="dk1"/>
                        </a:solidFill>
                      </a:endParaRPr>
                    </a:p>
                  </a:txBody>
                  <a:tcPr marL="91425" marR="91425" marT="91425" marB="91425"/>
                </a:tc>
                <a:extLst>
                  <a:ext uri="{0D108BD9-81ED-4DB2-BD59-A6C34878D82A}">
                    <a16:rowId xmlns:a16="http://schemas.microsoft.com/office/drawing/2014/main" val="10000"/>
                  </a:ext>
                </a:extLst>
              </a:tr>
              <a:tr h="5459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December 13, 2024</a:t>
                      </a:r>
                      <a:endParaRPr sz="1900" b="1" u="none" strike="noStrike" cap="none">
                        <a:solidFill>
                          <a:srgbClr val="0070C0"/>
                        </a:solidFill>
                      </a:endParaRPr>
                    </a:p>
                  </a:txBody>
                  <a:tcPr marL="91425" marR="91425" marT="91425" marB="91425"/>
                </a:tc>
                <a:extLst>
                  <a:ext uri="{0D108BD9-81ED-4DB2-BD59-A6C34878D82A}">
                    <a16:rowId xmlns:a16="http://schemas.microsoft.com/office/drawing/2014/main" val="10001"/>
                  </a:ext>
                </a:extLst>
              </a:tr>
              <a:tr h="5459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March 14, 2025</a:t>
                      </a:r>
                      <a:endParaRPr sz="1900" b="1" u="none" strike="noStrike" cap="none">
                        <a:solidFill>
                          <a:srgbClr val="0070C0"/>
                        </a:solidFill>
                      </a:endParaRPr>
                    </a:p>
                  </a:txBody>
                  <a:tcPr marL="91425" marR="91425" marT="91425" marB="91425"/>
                </a:tc>
                <a:extLst>
                  <a:ext uri="{0D108BD9-81ED-4DB2-BD59-A6C34878D82A}">
                    <a16:rowId xmlns:a16="http://schemas.microsoft.com/office/drawing/2014/main" val="10002"/>
                  </a:ext>
                </a:extLst>
              </a:tr>
              <a:tr h="5459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June 13, 2025</a:t>
                      </a:r>
                      <a:endParaRPr sz="1900" b="1" u="none" strike="noStrike" cap="none">
                        <a:solidFill>
                          <a:srgbClr val="0070C0"/>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2fb40ff2865_2_12"/>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SDOH Data with ICD-10-CM Z Codes</a:t>
            </a:r>
            <a:endParaRPr/>
          </a:p>
        </p:txBody>
      </p:sp>
      <p:sp>
        <p:nvSpPr>
          <p:cNvPr id="533" name="Google Shape;533;g2fb40ff2865_2_1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solidFill>
                  <a:srgbClr val="464653"/>
                </a:solidFill>
              </a:rPr>
              <a:t>20</a:t>
            </a:fld>
            <a:endParaRPr>
              <a:solidFill>
                <a:srgbClr val="464653"/>
              </a:solidFill>
            </a:endParaRPr>
          </a:p>
        </p:txBody>
      </p:sp>
      <p:sp>
        <p:nvSpPr>
          <p:cNvPr id="534" name="Google Shape;534;g2fb40ff2865_2_12"/>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1200"/>
              </a:spcBef>
              <a:spcAft>
                <a:spcPts val="0"/>
              </a:spcAft>
              <a:buSzPts val="2000"/>
              <a:buChar char="•"/>
            </a:pPr>
            <a:r>
              <a:rPr lang="en-US"/>
              <a:t>Social Determinants of Health (SDOH)-related Z-codes (Z55-Z65) are used to document non-medical factors that affect health outcomes (i.e., housing, food insecurity, or lack of transportation)</a:t>
            </a:r>
            <a:endParaRPr/>
          </a:p>
          <a:p>
            <a:pPr marL="914400" lvl="1" indent="-349250" algn="l" rtl="0">
              <a:lnSpc>
                <a:spcPct val="100000"/>
              </a:lnSpc>
              <a:spcBef>
                <a:spcPts val="1200"/>
              </a:spcBef>
              <a:spcAft>
                <a:spcPts val="0"/>
              </a:spcAft>
              <a:buSzPts val="1900"/>
              <a:buChar char="•"/>
            </a:pPr>
            <a:r>
              <a:rPr lang="en-US"/>
              <a:t>The number of valid codes have changed over time</a:t>
            </a:r>
            <a:endParaRPr/>
          </a:p>
          <a:p>
            <a:pPr marL="1371600" lvl="2" indent="-349250" algn="l" rtl="0">
              <a:lnSpc>
                <a:spcPct val="100000"/>
              </a:lnSpc>
              <a:spcBef>
                <a:spcPts val="1200"/>
              </a:spcBef>
              <a:spcAft>
                <a:spcPts val="0"/>
              </a:spcAft>
              <a:buSzPts val="1900"/>
              <a:buChar char="•"/>
            </a:pPr>
            <a:r>
              <a:rPr lang="en-US"/>
              <a:t>12 added for 2022, 3 added for 2023, 17 added for 2024</a:t>
            </a:r>
            <a:endParaRPr/>
          </a:p>
          <a:p>
            <a:pPr marL="457200" lvl="0" indent="-355600" algn="l" rtl="0">
              <a:lnSpc>
                <a:spcPct val="100000"/>
              </a:lnSpc>
              <a:spcBef>
                <a:spcPts val="1200"/>
              </a:spcBef>
              <a:spcAft>
                <a:spcPts val="0"/>
              </a:spcAft>
              <a:buSzPts val="2000"/>
              <a:buChar char="•"/>
            </a:pPr>
            <a:r>
              <a:rPr lang="en-US"/>
              <a:t>Z-codes refer to factors influencing health status or reasons for contact with health services that are not classifiable elsewhere as diseases, injuries, or external causes</a:t>
            </a:r>
            <a:endParaRPr/>
          </a:p>
          <a:p>
            <a:pPr marL="457200" lvl="0" indent="-355600" algn="l" rtl="0">
              <a:lnSpc>
                <a:spcPct val="100000"/>
              </a:lnSpc>
              <a:spcBef>
                <a:spcPts val="1200"/>
              </a:spcBef>
              <a:spcAft>
                <a:spcPts val="0"/>
              </a:spcAft>
              <a:buSzPts val="2000"/>
              <a:buChar char="•"/>
            </a:pPr>
            <a:r>
              <a:rPr lang="en-US"/>
              <a:t>HSCRC Staff are interested to understand z-code uptick in MD hospitals and analyzed Maryland hospital reporting of Z-codes between 2022-2024.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fb40ff2865_2_45"/>
          <p:cNvSpPr txBox="1">
            <a:spLocks noGrp="1"/>
          </p:cNvSpPr>
          <p:nvPr>
            <p:ph type="title"/>
          </p:nvPr>
        </p:nvSpPr>
        <p:spPr>
          <a:xfrm>
            <a:off x="972127" y="347852"/>
            <a:ext cx="10515600" cy="59222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Z-Code Reporting (CY 2022-2024)</a:t>
            </a:r>
            <a:endParaRPr/>
          </a:p>
        </p:txBody>
      </p:sp>
      <p:sp>
        <p:nvSpPr>
          <p:cNvPr id="541" name="Google Shape;541;g2fb40ff2865_2_45"/>
          <p:cNvSpPr txBox="1">
            <a:spLocks noGrp="1"/>
          </p:cNvSpPr>
          <p:nvPr>
            <p:ph type="body" idx="1"/>
          </p:nvPr>
        </p:nvSpPr>
        <p:spPr>
          <a:xfrm>
            <a:off x="972125" y="5254068"/>
            <a:ext cx="10515600" cy="9594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100"/>
              </a:spcBef>
              <a:spcAft>
                <a:spcPts val="0"/>
              </a:spcAft>
              <a:buSzPts val="2000"/>
              <a:buChar char="•"/>
            </a:pPr>
            <a:r>
              <a:rPr lang="en-US"/>
              <a:t>The use of z-codes is increasing over the years, for both the IP and OP settings</a:t>
            </a:r>
            <a:endParaRPr/>
          </a:p>
          <a:p>
            <a:pPr marL="457200" lvl="0" indent="-355600" algn="l" rtl="0">
              <a:lnSpc>
                <a:spcPct val="114000"/>
              </a:lnSpc>
              <a:spcBef>
                <a:spcPts val="0"/>
              </a:spcBef>
              <a:spcAft>
                <a:spcPts val="0"/>
              </a:spcAft>
              <a:buSzPts val="2000"/>
              <a:buChar char="•"/>
            </a:pPr>
            <a:r>
              <a:rPr lang="en-US"/>
              <a:t>Z-codes are used more in the OP setting than in the IP setting</a:t>
            </a:r>
            <a:endParaRPr/>
          </a:p>
        </p:txBody>
      </p:sp>
      <p:sp>
        <p:nvSpPr>
          <p:cNvPr id="542" name="Google Shape;542;g2fb40ff2865_2_4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21</a:t>
            </a:fld>
            <a:endParaRPr/>
          </a:p>
        </p:txBody>
      </p:sp>
      <p:pic>
        <p:nvPicPr>
          <p:cNvPr id="543" name="Google Shape;543;g2fb40ff2865_2_45"/>
          <p:cNvPicPr preferRelativeResize="0"/>
          <p:nvPr/>
        </p:nvPicPr>
        <p:blipFill rotWithShape="1">
          <a:blip r:embed="rId3">
            <a:alphaModFix/>
          </a:blip>
          <a:srcRect/>
          <a:stretch/>
        </p:blipFill>
        <p:spPr>
          <a:xfrm>
            <a:off x="0" y="1364280"/>
            <a:ext cx="5810224" cy="3723775"/>
          </a:xfrm>
          <a:prstGeom prst="rect">
            <a:avLst/>
          </a:prstGeom>
          <a:noFill/>
          <a:ln w="9525" cap="flat" cmpd="sng">
            <a:solidFill>
              <a:schemeClr val="dk2"/>
            </a:solidFill>
            <a:prstDash val="solid"/>
            <a:round/>
            <a:headEnd type="none" w="sm" len="sm"/>
            <a:tailEnd type="none" w="sm" len="sm"/>
          </a:ln>
        </p:spPr>
      </p:pic>
      <p:pic>
        <p:nvPicPr>
          <p:cNvPr id="544" name="Google Shape;544;g2fb40ff2865_2_45"/>
          <p:cNvPicPr preferRelativeResize="0"/>
          <p:nvPr/>
        </p:nvPicPr>
        <p:blipFill rotWithShape="1">
          <a:blip r:embed="rId4">
            <a:alphaModFix/>
          </a:blip>
          <a:srcRect/>
          <a:stretch/>
        </p:blipFill>
        <p:spPr>
          <a:xfrm>
            <a:off x="6027300" y="1364280"/>
            <a:ext cx="6132275" cy="37237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2fb40ff2865_2_27"/>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Z-Code Reporting By Hospital (CY 2022 vs 2023)</a:t>
            </a:r>
            <a:endParaRPr/>
          </a:p>
        </p:txBody>
      </p:sp>
      <p:sp>
        <p:nvSpPr>
          <p:cNvPr id="551" name="Google Shape;551;g2fb40ff2865_2_2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22</a:t>
            </a:fld>
            <a:endParaRPr/>
          </a:p>
        </p:txBody>
      </p:sp>
      <p:pic>
        <p:nvPicPr>
          <p:cNvPr id="552" name="Google Shape;552;g2fb40ff2865_2_27"/>
          <p:cNvPicPr preferRelativeResize="0"/>
          <p:nvPr/>
        </p:nvPicPr>
        <p:blipFill rotWithShape="1">
          <a:blip r:embed="rId3">
            <a:alphaModFix/>
          </a:blip>
          <a:srcRect/>
          <a:stretch/>
        </p:blipFill>
        <p:spPr>
          <a:xfrm>
            <a:off x="838212" y="1408539"/>
            <a:ext cx="9645075" cy="4804934"/>
          </a:xfrm>
          <a:prstGeom prst="rect">
            <a:avLst/>
          </a:prstGeom>
          <a:noFill/>
          <a:ln>
            <a:noFill/>
          </a:ln>
        </p:spPr>
      </p:pic>
      <p:sp>
        <p:nvSpPr>
          <p:cNvPr id="553" name="Google Shape;553;g2fb40ff2865_2_27"/>
          <p:cNvSpPr txBox="1">
            <a:spLocks noGrp="1"/>
          </p:cNvSpPr>
          <p:nvPr>
            <p:ph type="body" idx="1"/>
          </p:nvPr>
        </p:nvSpPr>
        <p:spPr>
          <a:xfrm>
            <a:off x="1534166" y="2085900"/>
            <a:ext cx="6686007" cy="1725106"/>
          </a:xfrm>
          <a:prstGeom prst="rect">
            <a:avLst/>
          </a:prstGeom>
          <a:solidFill>
            <a:schemeClr val="lt1"/>
          </a:solidFill>
          <a:ln>
            <a:noFill/>
          </a:ln>
        </p:spPr>
        <p:txBody>
          <a:bodyPr spcFirstLastPara="1" wrap="square" lIns="91425" tIns="45700" rIns="91425" bIns="45700" anchor="t" anchorCtr="0">
            <a:normAutofit/>
          </a:bodyPr>
          <a:lstStyle/>
          <a:p>
            <a:pPr marL="457200" lvl="0" indent="-355600" algn="l" rtl="0">
              <a:lnSpc>
                <a:spcPct val="114000"/>
              </a:lnSpc>
              <a:spcBef>
                <a:spcPts val="1100"/>
              </a:spcBef>
              <a:spcAft>
                <a:spcPts val="0"/>
              </a:spcAft>
              <a:buSzPts val="2000"/>
              <a:buChar char="•"/>
            </a:pPr>
            <a:r>
              <a:rPr lang="en-US"/>
              <a:t>There is much variation in Z-code use among hospitals</a:t>
            </a:r>
            <a:endParaRPr/>
          </a:p>
          <a:p>
            <a:pPr marL="457200" lvl="0" indent="-355600" algn="l" rtl="0">
              <a:lnSpc>
                <a:spcPct val="114000"/>
              </a:lnSpc>
              <a:spcBef>
                <a:spcPts val="0"/>
              </a:spcBef>
              <a:spcAft>
                <a:spcPts val="0"/>
              </a:spcAft>
              <a:buSzPts val="2000"/>
              <a:buChar char="•"/>
            </a:pPr>
            <a:r>
              <a:rPr lang="en-US"/>
              <a:t>37 out of 48 hospitals saw an increase in Z-codes in 2023 compared to 2022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2fb40ff2865_2_53"/>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Z-Code Reporting By Hospital and Setting (IP/OP)</a:t>
            </a:r>
            <a:endParaRPr/>
          </a:p>
        </p:txBody>
      </p:sp>
      <p:sp>
        <p:nvSpPr>
          <p:cNvPr id="560" name="Google Shape;560;g2fb40ff2865_2_53"/>
          <p:cNvSpPr txBox="1">
            <a:spLocks noGrp="1"/>
          </p:cNvSpPr>
          <p:nvPr>
            <p:ph type="body" idx="1"/>
          </p:nvPr>
        </p:nvSpPr>
        <p:spPr>
          <a:xfrm>
            <a:off x="235670" y="2155748"/>
            <a:ext cx="2516957" cy="2083957"/>
          </a:xfrm>
          <a:prstGeom prst="rect">
            <a:avLst/>
          </a:prstGeom>
          <a:noFill/>
          <a:ln>
            <a:noFill/>
          </a:ln>
        </p:spPr>
        <p:txBody>
          <a:bodyPr spcFirstLastPara="1" wrap="square" lIns="91425" tIns="45700" rIns="91425" bIns="45700" anchor="t" anchorCtr="0">
            <a:normAutofit/>
          </a:bodyPr>
          <a:lstStyle/>
          <a:p>
            <a:pPr marL="101600" lvl="0" indent="0" algn="l" rtl="0">
              <a:lnSpc>
                <a:spcPct val="114000"/>
              </a:lnSpc>
              <a:spcBef>
                <a:spcPts val="1100"/>
              </a:spcBef>
              <a:spcAft>
                <a:spcPts val="0"/>
              </a:spcAft>
              <a:buSzPts val="2000"/>
              <a:buNone/>
            </a:pPr>
            <a:r>
              <a:rPr lang="en-US"/>
              <a:t>In CY 2023, 36 out of 48 hospitals used Z-codes more in the OP setting than the IP.</a:t>
            </a:r>
            <a:endParaRPr/>
          </a:p>
        </p:txBody>
      </p:sp>
      <p:sp>
        <p:nvSpPr>
          <p:cNvPr id="561" name="Google Shape;561;g2fb40ff2865_2_5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23</a:t>
            </a:fld>
            <a:endParaRPr/>
          </a:p>
        </p:txBody>
      </p:sp>
      <p:pic>
        <p:nvPicPr>
          <p:cNvPr id="562" name="Google Shape;562;g2fb40ff2865_2_53"/>
          <p:cNvPicPr preferRelativeResize="0"/>
          <p:nvPr/>
        </p:nvPicPr>
        <p:blipFill rotWithShape="1">
          <a:blip r:embed="rId3">
            <a:alphaModFix/>
          </a:blip>
          <a:srcRect/>
          <a:stretch/>
        </p:blipFill>
        <p:spPr>
          <a:xfrm>
            <a:off x="2752627" y="1527142"/>
            <a:ext cx="8220173" cy="45831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2fb40ff2865_2_19"/>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Z-Code Reporting by Code and Setting</a:t>
            </a:r>
            <a:endParaRPr/>
          </a:p>
        </p:txBody>
      </p:sp>
      <p:sp>
        <p:nvSpPr>
          <p:cNvPr id="569" name="Google Shape;569;g2fb40ff2865_2_19"/>
          <p:cNvSpPr txBox="1">
            <a:spLocks noGrp="1"/>
          </p:cNvSpPr>
          <p:nvPr>
            <p:ph type="body" idx="1"/>
          </p:nvPr>
        </p:nvSpPr>
        <p:spPr>
          <a:xfrm>
            <a:off x="575819" y="999566"/>
            <a:ext cx="11038003" cy="950523"/>
          </a:xfrm>
          <a:prstGeom prst="rect">
            <a:avLst/>
          </a:prstGeom>
          <a:noFill/>
          <a:ln>
            <a:noFill/>
          </a:ln>
        </p:spPr>
        <p:txBody>
          <a:bodyPr spcFirstLastPara="1" wrap="square" lIns="91425" tIns="45700" rIns="91425" bIns="45700" anchor="t" anchorCtr="0">
            <a:normAutofit/>
          </a:bodyPr>
          <a:lstStyle/>
          <a:p>
            <a:pPr marL="101600" lvl="0" indent="0" algn="l" rtl="0">
              <a:lnSpc>
                <a:spcPct val="114000"/>
              </a:lnSpc>
              <a:spcBef>
                <a:spcPts val="1100"/>
              </a:spcBef>
              <a:spcAft>
                <a:spcPts val="0"/>
              </a:spcAft>
              <a:buSzPts val="2000"/>
              <a:buNone/>
            </a:pPr>
            <a:r>
              <a:rPr lang="en-US"/>
              <a:t>In the last 2 ½  years, Z59 (problems related to housing and economic circumstances) was coded more than any other z-code overall; for both the IP and OP settings statewide. </a:t>
            </a:r>
            <a:endParaRPr/>
          </a:p>
        </p:txBody>
      </p:sp>
      <p:sp>
        <p:nvSpPr>
          <p:cNvPr id="570" name="Google Shape;570;g2fb40ff2865_2_1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24</a:t>
            </a:fld>
            <a:endParaRPr/>
          </a:p>
        </p:txBody>
      </p:sp>
      <p:pic>
        <p:nvPicPr>
          <p:cNvPr id="571" name="Google Shape;571;g2fb40ff2865_2_19"/>
          <p:cNvPicPr preferRelativeResize="0"/>
          <p:nvPr/>
        </p:nvPicPr>
        <p:blipFill rotWithShape="1">
          <a:blip r:embed="rId3">
            <a:alphaModFix/>
          </a:blip>
          <a:srcRect/>
          <a:stretch/>
        </p:blipFill>
        <p:spPr>
          <a:xfrm>
            <a:off x="5640950" y="1955343"/>
            <a:ext cx="6551051" cy="4252876"/>
          </a:xfrm>
          <a:prstGeom prst="rect">
            <a:avLst/>
          </a:prstGeom>
          <a:noFill/>
          <a:ln w="9525" cap="flat" cmpd="sng">
            <a:solidFill>
              <a:schemeClr val="dk2"/>
            </a:solidFill>
            <a:prstDash val="solid"/>
            <a:round/>
            <a:headEnd type="none" w="sm" len="sm"/>
            <a:tailEnd type="none" w="sm" len="sm"/>
          </a:ln>
        </p:spPr>
      </p:pic>
      <p:pic>
        <p:nvPicPr>
          <p:cNvPr id="572" name="Google Shape;572;g2fb40ff2865_2_19"/>
          <p:cNvPicPr preferRelativeResize="0"/>
          <p:nvPr/>
        </p:nvPicPr>
        <p:blipFill rotWithShape="1">
          <a:blip r:embed="rId4">
            <a:alphaModFix/>
          </a:blip>
          <a:srcRect/>
          <a:stretch/>
        </p:blipFill>
        <p:spPr>
          <a:xfrm>
            <a:off x="0" y="1955343"/>
            <a:ext cx="5640950" cy="42528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2fe5a8cfbd1_2_0"/>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Z-Code Analysis Next Steps</a:t>
            </a:r>
            <a:endParaRPr/>
          </a:p>
        </p:txBody>
      </p:sp>
      <p:sp>
        <p:nvSpPr>
          <p:cNvPr id="579" name="Google Shape;579;g2fe5a8cfbd1_2_0"/>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100"/>
              </a:spcBef>
              <a:spcAft>
                <a:spcPts val="0"/>
              </a:spcAft>
              <a:buSzPts val="2000"/>
              <a:buChar char="•"/>
            </a:pPr>
            <a:r>
              <a:rPr lang="en-US"/>
              <a:t>HSCRC staff will continue to monitor the use of SDOH Z-Codes and will report quarterly to this forum</a:t>
            </a:r>
            <a:endParaRPr/>
          </a:p>
        </p:txBody>
      </p:sp>
      <p:sp>
        <p:nvSpPr>
          <p:cNvPr id="580" name="Google Shape;580;g2fe5a8cfbd1_2_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1b9ce485472_0_5"/>
          <p:cNvSpPr txBox="1">
            <a:spLocks noGrp="1"/>
          </p:cNvSpPr>
          <p:nvPr>
            <p:ph type="title"/>
          </p:nvPr>
        </p:nvSpPr>
        <p:spPr>
          <a:xfrm>
            <a:off x="972125" y="1835120"/>
            <a:ext cx="10515600" cy="1040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ED LOS Update </a:t>
            </a:r>
            <a:endParaRPr/>
          </a:p>
        </p:txBody>
      </p:sp>
      <p:sp>
        <p:nvSpPr>
          <p:cNvPr id="586" name="Google Shape;586;g1b9ce485472_0_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2fb2e40434b_0_14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27</a:t>
            </a:fld>
            <a:endParaRPr/>
          </a:p>
        </p:txBody>
      </p:sp>
      <p:sp>
        <p:nvSpPr>
          <p:cNvPr id="593" name="Google Shape;593;g2fb2e40434b_0_143"/>
          <p:cNvSpPr txBox="1"/>
          <p:nvPr/>
        </p:nvSpPr>
        <p:spPr>
          <a:xfrm>
            <a:off x="938975" y="347850"/>
            <a:ext cx="10472700" cy="89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388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ED</a:t>
            </a:r>
            <a:r>
              <a:rPr lang="en-US" sz="2800" b="0" i="0" u="none" strike="noStrike" cap="none">
                <a:solidFill>
                  <a:srgbClr val="00388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 LOS AD HOC Submission Extension</a:t>
            </a:r>
            <a:endParaRPr sz="2800" b="0" i="0" u="none" strike="noStrike" cap="none">
              <a:solidFill>
                <a:srgbClr val="003889"/>
              </a:solidFill>
              <a:latin typeface="Arial"/>
              <a:ea typeface="Arial"/>
              <a:cs typeface="Arial"/>
              <a:sym typeface="Arial"/>
            </a:endParaRPr>
          </a:p>
        </p:txBody>
      </p:sp>
      <p:sp>
        <p:nvSpPr>
          <p:cNvPr id="594" name="Google Shape;594;g2fb2e40434b_0_143"/>
          <p:cNvSpPr txBox="1"/>
          <p:nvPr/>
        </p:nvSpPr>
        <p:spPr>
          <a:xfrm>
            <a:off x="405296" y="1038939"/>
            <a:ext cx="10472700" cy="5104500"/>
          </a:xfrm>
          <a:prstGeom prst="rect">
            <a:avLst/>
          </a:prstGeom>
          <a:noFill/>
          <a:ln>
            <a:noFill/>
          </a:ln>
        </p:spPr>
        <p:txBody>
          <a:bodyPr spcFirstLastPara="1" wrap="square" lIns="91425" tIns="45700" rIns="91425" bIns="45700" anchor="t" anchorCtr="0">
            <a:normAutofit fontScale="85000" lnSpcReduction="20000"/>
          </a:bodyPr>
          <a:lstStyle/>
          <a:p>
            <a:pPr marL="425450" marR="0" lvl="0" indent="-342900" algn="l" rtl="0">
              <a:lnSpc>
                <a:spcPct val="114000"/>
              </a:lnSpc>
              <a:spcBef>
                <a:spcPts val="1000"/>
              </a:spcBef>
              <a:spcAft>
                <a:spcPts val="0"/>
              </a:spcAft>
              <a:buClr>
                <a:srgbClr val="003889"/>
              </a:buClr>
              <a:buSzPct val="117646"/>
              <a:buFont typeface="Arial"/>
              <a:buChar char="•"/>
            </a:pPr>
            <a:r>
              <a:rPr lang="en-US" sz="2300" b="0" i="0" u="none" strike="noStrike" cap="none">
                <a:solidFill>
                  <a:srgbClr val="003889"/>
                </a:solidFill>
                <a:latin typeface="Arial"/>
                <a:ea typeface="Arial"/>
                <a:cs typeface="Arial"/>
                <a:sym typeface="Arial"/>
              </a:rPr>
              <a:t>ED LOS ADHOC submission deadline has been extended to </a:t>
            </a:r>
            <a:r>
              <a:rPr lang="en-US" sz="2300" b="1" i="0" u="none" strike="noStrike" cap="none">
                <a:solidFill>
                  <a:srgbClr val="FF0000"/>
                </a:solidFill>
                <a:latin typeface="Arial"/>
                <a:ea typeface="Arial"/>
                <a:cs typeface="Arial"/>
                <a:sym typeface="Arial"/>
              </a:rPr>
              <a:t>9/13</a:t>
            </a:r>
            <a:endParaRPr sz="1400" b="0" i="0" u="none" strike="noStrike" cap="none">
              <a:solidFill>
                <a:srgbClr val="000000"/>
              </a:solidFill>
              <a:latin typeface="Arial"/>
              <a:ea typeface="Arial"/>
              <a:cs typeface="Arial"/>
              <a:sym typeface="Arial"/>
            </a:endParaRPr>
          </a:p>
          <a:p>
            <a:pPr marL="425450" marR="0" lvl="6" indent="-342900" algn="l" rtl="0">
              <a:lnSpc>
                <a:spcPct val="114000"/>
              </a:lnSpc>
              <a:spcBef>
                <a:spcPts val="1000"/>
              </a:spcBef>
              <a:spcAft>
                <a:spcPts val="0"/>
              </a:spcAft>
              <a:buClr>
                <a:srgbClr val="003889"/>
              </a:buClr>
              <a:buSzPct val="117646"/>
              <a:buFont typeface="Arial"/>
              <a:buChar char="•"/>
            </a:pPr>
            <a:r>
              <a:rPr lang="en-US" sz="2300" b="0" i="0" u="none" strike="noStrike" cap="none">
                <a:solidFill>
                  <a:srgbClr val="003889"/>
                </a:solidFill>
                <a:latin typeface="Arial"/>
                <a:ea typeface="Arial"/>
                <a:cs typeface="Arial"/>
                <a:sym typeface="Arial"/>
              </a:rPr>
              <a:t>There are some hospitals with a significant number of ED visits being reported that we cannot match to the Inpatient or Outpatient case mix data and cases in the case mix data without an associated record in the ED LOS file</a:t>
            </a:r>
            <a:endParaRPr sz="2300" b="0" i="0" u="none" strike="noStrike" cap="none">
              <a:solidFill>
                <a:srgbClr val="003889"/>
              </a:solidFill>
              <a:latin typeface="Arial"/>
              <a:ea typeface="Arial"/>
              <a:cs typeface="Arial"/>
              <a:sym typeface="Arial"/>
            </a:endParaRPr>
          </a:p>
          <a:p>
            <a:pPr marL="457200" marR="0" lvl="0" indent="-374650" algn="l" rtl="0">
              <a:lnSpc>
                <a:spcPct val="114000"/>
              </a:lnSpc>
              <a:spcBef>
                <a:spcPts val="1000"/>
              </a:spcBef>
              <a:spcAft>
                <a:spcPts val="0"/>
              </a:spcAft>
              <a:buClr>
                <a:srgbClr val="003889"/>
              </a:buClr>
              <a:buSzPct val="117646"/>
              <a:buFont typeface="Arial"/>
              <a:buChar char="•"/>
            </a:pPr>
            <a:r>
              <a:rPr lang="en-US" sz="2300" b="0" i="0" u="none" strike="noStrike" cap="none">
                <a:solidFill>
                  <a:srgbClr val="003889"/>
                </a:solidFill>
                <a:latin typeface="Arial"/>
                <a:ea typeface="Arial"/>
                <a:cs typeface="Arial"/>
                <a:sym typeface="Arial"/>
              </a:rPr>
              <a:t>Reasons for mismatch include:  </a:t>
            </a:r>
            <a:endParaRPr sz="1400" b="0" i="0" u="none" strike="noStrike" cap="none">
              <a:solidFill>
                <a:srgbClr val="000000"/>
              </a:solidFill>
              <a:latin typeface="Arial"/>
              <a:ea typeface="Arial"/>
              <a:cs typeface="Arial"/>
              <a:sym typeface="Arial"/>
            </a:endParaRPr>
          </a:p>
          <a:p>
            <a:pPr marL="914400" marR="0" lvl="8" indent="-374650" algn="l" rtl="0">
              <a:lnSpc>
                <a:spcPct val="114000"/>
              </a:lnSpc>
              <a:spcBef>
                <a:spcPts val="1000"/>
              </a:spcBef>
              <a:spcAft>
                <a:spcPts val="0"/>
              </a:spcAft>
              <a:buClr>
                <a:srgbClr val="003889"/>
              </a:buClr>
              <a:buSzPct val="117646"/>
              <a:buFont typeface="Arial"/>
              <a:buChar char="•"/>
            </a:pPr>
            <a:r>
              <a:rPr lang="en-US" sz="2300" b="0" i="0" u="none" strike="noStrike" cap="none">
                <a:solidFill>
                  <a:srgbClr val="003889"/>
                </a:solidFill>
                <a:latin typeface="Arial"/>
                <a:ea typeface="Arial"/>
                <a:cs typeface="Arial"/>
                <a:sym typeface="Arial"/>
              </a:rPr>
              <a:t>Reported admission dates in Ad Hoc file being off by one or two days from the case mix reported dates; </a:t>
            </a:r>
            <a:endParaRPr sz="1400" b="0" i="0" u="none" strike="noStrike" cap="none">
              <a:solidFill>
                <a:srgbClr val="000000"/>
              </a:solidFill>
              <a:latin typeface="Arial"/>
              <a:ea typeface="Arial"/>
              <a:cs typeface="Arial"/>
              <a:sym typeface="Arial"/>
            </a:endParaRPr>
          </a:p>
          <a:p>
            <a:pPr marL="914400" marR="0" lvl="8" indent="-374650" algn="l" rtl="0">
              <a:lnSpc>
                <a:spcPct val="114000"/>
              </a:lnSpc>
              <a:spcBef>
                <a:spcPts val="1000"/>
              </a:spcBef>
              <a:spcAft>
                <a:spcPts val="0"/>
              </a:spcAft>
              <a:buClr>
                <a:srgbClr val="003889"/>
              </a:buClr>
              <a:buSzPct val="117646"/>
              <a:buFont typeface="Arial"/>
              <a:buChar char="•"/>
            </a:pPr>
            <a:r>
              <a:rPr lang="en-US" sz="2300" b="0" i="0" u="none" strike="noStrike" cap="none">
                <a:solidFill>
                  <a:srgbClr val="003889"/>
                </a:solidFill>
                <a:latin typeface="Arial"/>
                <a:ea typeface="Arial"/>
                <a:cs typeface="Arial"/>
                <a:sym typeface="Arial"/>
              </a:rPr>
              <a:t>Hospitals may be reporting ED visits where patients left without being seen (LWBS), such that there is no record in the Case mix data</a:t>
            </a:r>
            <a:endParaRPr sz="1400" b="0" i="0" u="none" strike="noStrike" cap="none">
              <a:solidFill>
                <a:srgbClr val="000000"/>
              </a:solidFill>
              <a:latin typeface="Arial"/>
              <a:ea typeface="Arial"/>
              <a:cs typeface="Arial"/>
              <a:sym typeface="Arial"/>
            </a:endParaRPr>
          </a:p>
          <a:p>
            <a:pPr marL="457200" marR="0" lvl="1" indent="-374650" algn="l" rtl="0">
              <a:lnSpc>
                <a:spcPct val="114000"/>
              </a:lnSpc>
              <a:spcBef>
                <a:spcPts val="1000"/>
              </a:spcBef>
              <a:spcAft>
                <a:spcPts val="0"/>
              </a:spcAft>
              <a:buClr>
                <a:srgbClr val="003889"/>
              </a:buClr>
              <a:buSzPct val="117646"/>
              <a:buFont typeface="Arial"/>
              <a:buChar char="•"/>
            </a:pPr>
            <a:r>
              <a:rPr lang="en-US" sz="2300" b="0" i="0" u="none" strike="noStrike" cap="none">
                <a:solidFill>
                  <a:srgbClr val="003889"/>
                </a:solidFill>
                <a:latin typeface="Arial"/>
                <a:ea typeface="Arial"/>
                <a:cs typeface="Arial"/>
                <a:sym typeface="Arial"/>
              </a:rPr>
              <a:t>HSCRC staff are reaching out to hospitals with poor match rates.</a:t>
            </a:r>
            <a:endParaRPr sz="2300" b="0" i="0" u="none" strike="noStrike" cap="none">
              <a:solidFill>
                <a:srgbClr val="003889"/>
              </a:solidFill>
              <a:latin typeface="Arial"/>
              <a:ea typeface="Arial"/>
              <a:cs typeface="Arial"/>
              <a:sym typeface="Arial"/>
            </a:endParaRPr>
          </a:p>
          <a:p>
            <a:pPr marL="457200" marR="0" lvl="2" indent="-374650" algn="l" rtl="0">
              <a:lnSpc>
                <a:spcPct val="114000"/>
              </a:lnSpc>
              <a:spcBef>
                <a:spcPts val="1000"/>
              </a:spcBef>
              <a:spcAft>
                <a:spcPts val="0"/>
              </a:spcAft>
              <a:buClr>
                <a:srgbClr val="003889"/>
              </a:buClr>
              <a:buSzPct val="117646"/>
              <a:buFont typeface="Arial"/>
              <a:buChar char="•"/>
            </a:pPr>
            <a:r>
              <a:rPr lang="en-US" sz="2300" b="0" i="0" u="none" strike="noStrike" cap="none">
                <a:solidFill>
                  <a:srgbClr val="003889"/>
                </a:solidFill>
                <a:latin typeface="Arial"/>
                <a:ea typeface="Arial"/>
                <a:cs typeface="Arial"/>
                <a:sym typeface="Arial"/>
              </a:rPr>
              <a:t>HSCRC staff knows hospitals have handled LWBS cases differently; they will simply be excluded if they are not matched to the case mix data.  However, for the 6-month submission period due in December, HSCRC may request hospitals to submit LWBS cases so that we can better understand the issue.</a:t>
            </a:r>
            <a:endParaRPr sz="1400" b="0" i="0" u="none" strike="noStrike" cap="none">
              <a:solidFill>
                <a:srgbClr val="000000"/>
              </a:solidFill>
              <a:latin typeface="Arial"/>
              <a:ea typeface="Arial"/>
              <a:cs typeface="Arial"/>
              <a:sym typeface="Arial"/>
            </a:endParaRPr>
          </a:p>
          <a:p>
            <a:pPr marL="457200" marR="0" lvl="0" indent="0" algn="l" rtl="0">
              <a:lnSpc>
                <a:spcPct val="114000"/>
              </a:lnSpc>
              <a:spcBef>
                <a:spcPts val="1000"/>
              </a:spcBef>
              <a:spcAft>
                <a:spcPts val="1000"/>
              </a:spcAft>
              <a:buClr>
                <a:srgbClr val="000000"/>
              </a:buClr>
              <a:buSzPct val="100000"/>
              <a:buFont typeface="Arial"/>
              <a:buNone/>
            </a:pPr>
            <a:endParaRPr sz="2100" b="0" i="0" u="none" strike="noStrike" cap="none">
              <a:solidFill>
                <a:srgbClr val="0066CC"/>
              </a:solidFill>
              <a:latin typeface="Arial"/>
              <a:ea typeface="Arial"/>
              <a:cs typeface="Arial"/>
              <a:sym typeface="Arial"/>
            </a:endParaRPr>
          </a:p>
        </p:txBody>
      </p:sp>
      <p:pic>
        <p:nvPicPr>
          <p:cNvPr id="595" name="Google Shape;595;g2fb2e40434b_0_143" title="a note that says update is pinned to a wall (Provided by Tenor)"/>
          <p:cNvPicPr preferRelativeResize="0"/>
          <p:nvPr/>
        </p:nvPicPr>
        <p:blipFill rotWithShape="1">
          <a:blip r:embed="rId3">
            <a:alphaModFix/>
          </a:blip>
          <a:srcRect/>
          <a:stretch/>
        </p:blipFill>
        <p:spPr>
          <a:xfrm>
            <a:off x="10154653" y="98528"/>
            <a:ext cx="1572348" cy="13260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28eebf9badd_2_94"/>
          <p:cNvSpPr txBox="1">
            <a:spLocks noGrp="1"/>
          </p:cNvSpPr>
          <p:nvPr>
            <p:ph type="title"/>
          </p:nvPr>
        </p:nvSpPr>
        <p:spPr>
          <a:xfrm>
            <a:off x="972127" y="347852"/>
            <a:ext cx="10515600" cy="59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400"/>
              <a:t>Subgroup 2:  QBR Measure and Incentive Structure Update</a:t>
            </a:r>
            <a:endParaRPr sz="3100"/>
          </a:p>
        </p:txBody>
      </p:sp>
      <p:sp>
        <p:nvSpPr>
          <p:cNvPr id="602" name="Google Shape;602;g28eebf9badd_2_9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
        <p:nvSpPr>
          <p:cNvPr id="603" name="Google Shape;603;g28eebf9badd_2_9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28eebf9badd_2_94"/>
          <p:cNvSpPr txBox="1"/>
          <p:nvPr/>
        </p:nvSpPr>
        <p:spPr>
          <a:xfrm>
            <a:off x="2075875" y="1377900"/>
            <a:ext cx="6882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605" name="Google Shape;605;g28eebf9badd_2_94"/>
          <p:cNvSpPr txBox="1"/>
          <p:nvPr/>
        </p:nvSpPr>
        <p:spPr>
          <a:xfrm>
            <a:off x="152400" y="152400"/>
            <a:ext cx="3000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606" name="Google Shape;606;g28eebf9badd_2_94"/>
          <p:cNvSpPr txBox="1"/>
          <p:nvPr/>
        </p:nvSpPr>
        <p:spPr>
          <a:xfrm>
            <a:off x="2025450" y="3330013"/>
            <a:ext cx="7781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607" name="Google Shape;607;g28eebf9badd_2_94"/>
          <p:cNvSpPr txBox="1"/>
          <p:nvPr/>
        </p:nvSpPr>
        <p:spPr>
          <a:xfrm>
            <a:off x="1819350" y="1089388"/>
            <a:ext cx="8676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608" name="Google Shape;608;g28eebf9badd_2_94"/>
          <p:cNvSpPr txBox="1"/>
          <p:nvPr/>
        </p:nvSpPr>
        <p:spPr>
          <a:xfrm>
            <a:off x="452487" y="1144750"/>
            <a:ext cx="11035240" cy="4602576"/>
          </a:xfrm>
          <a:prstGeom prst="rect">
            <a:avLst/>
          </a:prstGeom>
          <a:noFill/>
          <a:ln>
            <a:noFill/>
          </a:ln>
        </p:spPr>
        <p:txBody>
          <a:bodyPr spcFirstLastPara="1" wrap="square" lIns="91425" tIns="91425" rIns="91425" bIns="91425" anchor="t" anchorCtr="0">
            <a:spAutoFit/>
          </a:bodyPr>
          <a:lstStyle/>
          <a:p>
            <a:pPr marL="406400" marR="0" lvl="0" indent="-285750" algn="l" rtl="0">
              <a:lnSpc>
                <a:spcPct val="100000"/>
              </a:lnSpc>
              <a:spcBef>
                <a:spcPts val="120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Staff is evaluating a tiered target that would place hospitals into three groups based on their baseline performance (CY2023).</a:t>
            </a:r>
            <a:endParaRPr sz="1700" b="0" i="0" u="none" strike="noStrike" cap="none">
              <a:solidFill>
                <a:schemeClr val="dk1"/>
              </a:solidFill>
              <a:latin typeface="Arial"/>
              <a:ea typeface="Arial"/>
              <a:cs typeface="Arial"/>
              <a:sym typeface="Arial"/>
            </a:endParaRPr>
          </a:p>
          <a:p>
            <a:pPr marL="406400" marR="0" lvl="0" indent="-285750" algn="l" rtl="0">
              <a:lnSpc>
                <a:spcPct val="100000"/>
              </a:lnSpc>
              <a:spcBef>
                <a:spcPts val="1200"/>
              </a:spcBef>
              <a:spcAft>
                <a:spcPts val="0"/>
              </a:spcAft>
              <a:buClr>
                <a:schemeClr val="dk1"/>
              </a:buClr>
              <a:buSzPts val="1700"/>
              <a:buFont typeface="Arial"/>
              <a:buChar char="•"/>
            </a:pPr>
            <a:r>
              <a:rPr lang="en-US" sz="1700" b="0" i="0" u="none" strike="noStrike" cap="none">
                <a:solidFill>
                  <a:schemeClr val="dk1"/>
                </a:solidFill>
                <a:highlight>
                  <a:srgbClr val="FFFFFF"/>
                </a:highlight>
                <a:latin typeface="Arial"/>
                <a:ea typeface="Arial"/>
                <a:cs typeface="Arial"/>
                <a:sym typeface="Arial"/>
              </a:rPr>
              <a:t>Those hospitals with ED LOS in the top 1/3 would have an improvement target of 0-5 percent; the middle third would have a target of 5-10 percent and the 1/3 with the longest ED LOS at baseline would have a target improvement of 10-15 percent</a:t>
            </a:r>
            <a:endParaRPr sz="1700" b="0" i="0" u="none" strike="noStrike" cap="none">
              <a:solidFill>
                <a:schemeClr val="dk1"/>
              </a:solidFill>
              <a:highlight>
                <a:srgbClr val="FFFFFF"/>
              </a:highlight>
              <a:latin typeface="Arial"/>
              <a:ea typeface="Arial"/>
              <a:cs typeface="Arial"/>
              <a:sym typeface="Arial"/>
            </a:endParaRPr>
          </a:p>
          <a:p>
            <a:pPr marL="914400" marR="0" lvl="3" indent="-452438" algn="l" rtl="0">
              <a:lnSpc>
                <a:spcPct val="100000"/>
              </a:lnSpc>
              <a:spcBef>
                <a:spcPts val="1200"/>
              </a:spcBef>
              <a:spcAft>
                <a:spcPts val="0"/>
              </a:spcAft>
              <a:buClr>
                <a:schemeClr val="dk1"/>
              </a:buClr>
              <a:buSzPts val="1700"/>
              <a:buFont typeface="Arial"/>
              <a:buChar char="•"/>
            </a:pPr>
            <a:r>
              <a:rPr lang="en-US" sz="1700" b="0" i="0" u="none" strike="noStrike" cap="none">
                <a:solidFill>
                  <a:schemeClr val="dk1"/>
                </a:solidFill>
                <a:highlight>
                  <a:srgbClr val="FFFFFF"/>
                </a:highlight>
                <a:latin typeface="Arial"/>
                <a:ea typeface="Arial"/>
                <a:cs typeface="Arial"/>
                <a:sym typeface="Arial"/>
              </a:rPr>
              <a:t>Ensures that relatively better performers have a lower improvement target, while those with greater opportunity are expected to have larger improvements</a:t>
            </a:r>
            <a:endParaRPr sz="1700" b="0" i="0" u="none" strike="noStrike" cap="none">
              <a:solidFill>
                <a:schemeClr val="dk1"/>
              </a:solidFill>
              <a:highlight>
                <a:srgbClr val="FFFFFF"/>
              </a:highlight>
              <a:latin typeface="Arial"/>
              <a:ea typeface="Arial"/>
              <a:cs typeface="Arial"/>
              <a:sym typeface="Arial"/>
            </a:endParaRPr>
          </a:p>
          <a:p>
            <a:pPr marL="406400" marR="0" lvl="0" indent="-285750" algn="l" rtl="0">
              <a:lnSpc>
                <a:spcPct val="100000"/>
              </a:lnSpc>
              <a:spcBef>
                <a:spcPts val="1200"/>
              </a:spcBef>
              <a:spcAft>
                <a:spcPts val="0"/>
              </a:spcAft>
              <a:buClr>
                <a:schemeClr val="dk1"/>
              </a:buClr>
              <a:buSzPts val="1700"/>
              <a:buFont typeface="Arial"/>
              <a:buChar char="•"/>
            </a:pPr>
            <a:r>
              <a:rPr lang="en-US" sz="1700" b="0" i="0" u="none" strike="noStrike" cap="none">
                <a:solidFill>
                  <a:schemeClr val="dk1"/>
                </a:solidFill>
                <a:highlight>
                  <a:srgbClr val="FFFFFF"/>
                </a:highlight>
                <a:latin typeface="Arial"/>
                <a:ea typeface="Arial"/>
                <a:cs typeface="Arial"/>
                <a:sym typeface="Arial"/>
              </a:rPr>
              <a:t>Staff will combine the remainder of Subgroup 2 and ED Best Practices to finish the development of the ED LOS measure and begin the development of a “Best Practices Policy” to promote the adoption and expansion of processes aimed at reducing ED LOS.</a:t>
            </a:r>
            <a:endParaRPr sz="1700" b="0" i="0" u="none" strike="noStrike" cap="none">
              <a:solidFill>
                <a:schemeClr val="dk1"/>
              </a:solidFill>
              <a:highlight>
                <a:srgbClr val="FFFFFF"/>
              </a:highlight>
              <a:latin typeface="Arial"/>
              <a:ea typeface="Arial"/>
              <a:cs typeface="Arial"/>
              <a:sym typeface="Arial"/>
            </a:endParaRPr>
          </a:p>
          <a:p>
            <a:pPr marL="457200" marR="0" lvl="0" indent="0" algn="l" rtl="0">
              <a:lnSpc>
                <a:spcPct val="114000"/>
              </a:lnSpc>
              <a:spcBef>
                <a:spcPts val="800"/>
              </a:spcBef>
              <a:spcAft>
                <a:spcPts val="0"/>
              </a:spcAft>
              <a:buClr>
                <a:srgbClr val="000000"/>
              </a:buClr>
              <a:buSzPts val="1700"/>
              <a:buFont typeface="Arial"/>
              <a:buNone/>
            </a:pPr>
            <a:endParaRPr sz="1700" b="0" i="0" u="none" strike="noStrike" cap="none">
              <a:solidFill>
                <a:schemeClr val="dk1"/>
              </a:solidFill>
              <a:highlight>
                <a:srgbClr val="FFFFFF"/>
              </a:highlight>
              <a:latin typeface="Arial"/>
              <a:ea typeface="Arial"/>
              <a:cs typeface="Arial"/>
              <a:sym typeface="Arial"/>
            </a:endParaRPr>
          </a:p>
          <a:p>
            <a:pPr marL="12700" marR="0" lvl="0" indent="0" algn="l" rtl="0">
              <a:lnSpc>
                <a:spcPct val="114000"/>
              </a:lnSpc>
              <a:spcBef>
                <a:spcPts val="800"/>
              </a:spcBef>
              <a:spcAft>
                <a:spcPts val="0"/>
              </a:spcAft>
              <a:buClr>
                <a:srgbClr val="000000"/>
              </a:buClr>
              <a:buSzPts val="19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4000"/>
              </a:lnSpc>
              <a:spcBef>
                <a:spcPts val="4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09" name="Google Shape;609;g28eebf9badd_2_94"/>
          <p:cNvPicPr preferRelativeResize="0"/>
          <p:nvPr/>
        </p:nvPicPr>
        <p:blipFill rotWithShape="1">
          <a:blip r:embed="rId3">
            <a:alphaModFix/>
          </a:blip>
          <a:srcRect/>
          <a:stretch/>
        </p:blipFill>
        <p:spPr>
          <a:xfrm>
            <a:off x="256750" y="5006650"/>
            <a:ext cx="1686900" cy="1706025"/>
          </a:xfrm>
          <a:prstGeom prst="rect">
            <a:avLst/>
          </a:prstGeom>
          <a:noFill/>
          <a:ln>
            <a:noFill/>
          </a:ln>
        </p:spPr>
      </p:pic>
      <p:sp>
        <p:nvSpPr>
          <p:cNvPr id="610" name="Google Shape;610;g28eebf9badd_2_94"/>
          <p:cNvSpPr/>
          <p:nvPr/>
        </p:nvSpPr>
        <p:spPr>
          <a:xfrm>
            <a:off x="4082725" y="4932750"/>
            <a:ext cx="2868600" cy="15708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28eebf9badd_2_94"/>
          <p:cNvSpPr txBox="1"/>
          <p:nvPr/>
        </p:nvSpPr>
        <p:spPr>
          <a:xfrm>
            <a:off x="4042075" y="5155050"/>
            <a:ext cx="2949900" cy="1126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Next Meeting of Subgroup 2:  </a:t>
            </a:r>
            <a:endParaRPr sz="18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a:solidFill>
                  <a:srgbClr val="FF0000"/>
                </a:solidFill>
                <a:latin typeface="Arial"/>
                <a:ea typeface="Arial"/>
                <a:cs typeface="Arial"/>
                <a:sym typeface="Arial"/>
              </a:rPr>
              <a:t>September 27,2024</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2fb2e40434b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sp>
        <p:nvSpPr>
          <p:cNvPr id="618" name="Google Shape;618;g2fb2e40434b_0_0"/>
          <p:cNvSpPr txBox="1"/>
          <p:nvPr/>
        </p:nvSpPr>
        <p:spPr>
          <a:xfrm>
            <a:off x="617250" y="1420225"/>
            <a:ext cx="10515600" cy="4861800"/>
          </a:xfrm>
          <a:prstGeom prst="rect">
            <a:avLst/>
          </a:prstGeom>
          <a:noFill/>
          <a:ln>
            <a:noFill/>
          </a:ln>
        </p:spPr>
        <p:txBody>
          <a:bodyPr spcFirstLastPara="1" wrap="square" lIns="91425" tIns="45700" rIns="91425" bIns="45700" anchor="t" anchorCtr="0">
            <a:normAutofit/>
          </a:bodyPr>
          <a:lstStyle/>
          <a:p>
            <a:pPr marL="0" marR="0" lvl="0" indent="0" algn="l" rtl="0">
              <a:lnSpc>
                <a:spcPct val="114000"/>
              </a:lnSpc>
              <a:spcBef>
                <a:spcPts val="1000"/>
              </a:spcBef>
              <a:spcAft>
                <a:spcPts val="0"/>
              </a:spcAft>
              <a:buClr>
                <a:srgbClr val="000000"/>
              </a:buClr>
              <a:buSzPts val="1800"/>
              <a:buFont typeface="Arial"/>
              <a:buNone/>
            </a:pPr>
            <a:r>
              <a:rPr lang="en-US" sz="1800" b="1" i="1" u="none" strike="noStrike" cap="none">
                <a:solidFill>
                  <a:srgbClr val="003889"/>
                </a:solidFill>
                <a:latin typeface="Arial"/>
                <a:ea typeface="Arial"/>
                <a:cs typeface="Arial"/>
                <a:sym typeface="Arial"/>
              </a:rPr>
              <a:t>Purpose:</a:t>
            </a:r>
            <a:r>
              <a:rPr lang="en-US" sz="1800" b="0" i="0" u="none" strike="noStrike" cap="none">
                <a:solidFill>
                  <a:srgbClr val="003889"/>
                </a:solidFill>
                <a:latin typeface="Arial"/>
                <a:ea typeface="Arial"/>
                <a:cs typeface="Arial"/>
                <a:sym typeface="Arial"/>
              </a:rPr>
              <a:t> To address factors throughout the health care system that contribute to increased Emergency Department wait times</a:t>
            </a:r>
            <a:endParaRPr sz="1800" b="0" i="0" u="none" strike="noStrike" cap="none">
              <a:solidFill>
                <a:srgbClr val="003889"/>
              </a:solidFill>
              <a:latin typeface="Arial"/>
              <a:ea typeface="Arial"/>
              <a:cs typeface="Arial"/>
              <a:sym typeface="Arial"/>
            </a:endParaRPr>
          </a:p>
          <a:p>
            <a:pPr marL="0" marR="0" lvl="0" indent="0" algn="l" rtl="0">
              <a:lnSpc>
                <a:spcPct val="114000"/>
              </a:lnSpc>
              <a:spcBef>
                <a:spcPts val="1000"/>
              </a:spcBef>
              <a:spcAft>
                <a:spcPts val="0"/>
              </a:spcAft>
              <a:buClr>
                <a:srgbClr val="000000"/>
              </a:buClr>
              <a:buSzPts val="2000"/>
              <a:buFont typeface="Arial"/>
              <a:buNone/>
            </a:pPr>
            <a:endParaRPr sz="2000" b="0" i="0" u="none" strike="noStrike" cap="none">
              <a:solidFill>
                <a:srgbClr val="003889"/>
              </a:solidFill>
              <a:latin typeface="Arial"/>
              <a:ea typeface="Arial"/>
              <a:cs typeface="Arial"/>
              <a:sym typeface="Arial"/>
            </a:endParaRPr>
          </a:p>
          <a:p>
            <a:pPr marL="0" marR="0" lvl="0" indent="0" algn="l" rtl="0">
              <a:lnSpc>
                <a:spcPct val="114000"/>
              </a:lnSpc>
              <a:spcBef>
                <a:spcPts val="1000"/>
              </a:spcBef>
              <a:spcAft>
                <a:spcPts val="0"/>
              </a:spcAft>
              <a:buClr>
                <a:srgbClr val="000000"/>
              </a:buClr>
              <a:buSzPts val="2000"/>
              <a:buFont typeface="Arial"/>
              <a:buNone/>
            </a:pPr>
            <a:endParaRPr sz="2000" b="0" i="0" u="none" strike="noStrike" cap="none">
              <a:solidFill>
                <a:srgbClr val="003889"/>
              </a:solidFill>
              <a:latin typeface="Arial"/>
              <a:ea typeface="Arial"/>
              <a:cs typeface="Arial"/>
              <a:sym typeface="Arial"/>
            </a:endParaRPr>
          </a:p>
          <a:p>
            <a:pPr marL="0" marR="0" lvl="0" indent="0" algn="l" rtl="0">
              <a:lnSpc>
                <a:spcPct val="114000"/>
              </a:lnSpc>
              <a:spcBef>
                <a:spcPts val="1000"/>
              </a:spcBef>
              <a:spcAft>
                <a:spcPts val="0"/>
              </a:spcAft>
              <a:buClr>
                <a:srgbClr val="000000"/>
              </a:buClr>
              <a:buSzPts val="2000"/>
              <a:buFont typeface="Arial"/>
              <a:buNone/>
            </a:pPr>
            <a:endParaRPr sz="2000" b="0" i="0" u="none" strike="noStrike" cap="none">
              <a:solidFill>
                <a:srgbClr val="003889"/>
              </a:solidFill>
              <a:latin typeface="Arial"/>
              <a:ea typeface="Arial"/>
              <a:cs typeface="Arial"/>
              <a:sym typeface="Arial"/>
            </a:endParaRPr>
          </a:p>
        </p:txBody>
      </p:sp>
      <p:sp>
        <p:nvSpPr>
          <p:cNvPr id="619" name="Google Shape;619;g2fb2e40434b_0_0"/>
          <p:cNvSpPr txBox="1"/>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464653"/>
                </a:solidFill>
                <a:latin typeface="Arial"/>
                <a:ea typeface="Arial"/>
                <a:cs typeface="Arial"/>
                <a:sym typeface="Arial"/>
              </a:rPr>
              <a:t>29</a:t>
            </a:fld>
            <a:endParaRPr sz="1600" b="0" i="0" u="none" strike="noStrike" cap="none">
              <a:solidFill>
                <a:srgbClr val="464653"/>
              </a:solidFill>
              <a:latin typeface="Arial"/>
              <a:ea typeface="Arial"/>
              <a:cs typeface="Arial"/>
              <a:sym typeface="Arial"/>
            </a:endParaRPr>
          </a:p>
        </p:txBody>
      </p:sp>
      <p:sp>
        <p:nvSpPr>
          <p:cNvPr id="620" name="Google Shape;620;g2fb2e40434b_0_0"/>
          <p:cNvSpPr txBox="1"/>
          <p:nvPr/>
        </p:nvSpPr>
        <p:spPr>
          <a:xfrm>
            <a:off x="838205" y="897325"/>
            <a:ext cx="10515600" cy="5229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1100"/>
              </a:spcBef>
              <a:spcAft>
                <a:spcPts val="0"/>
              </a:spcAft>
              <a:buClr>
                <a:srgbClr val="000000"/>
              </a:buClr>
              <a:buSzPts val="2100"/>
              <a:buFont typeface="Arial"/>
              <a:buNone/>
            </a:pPr>
            <a:r>
              <a:rPr lang="en-US" sz="2100" b="0" i="0" u="none" strike="noStrike" cap="none">
                <a:solidFill>
                  <a:srgbClr val="0066CC"/>
                </a:solidFill>
                <a:latin typeface="Arial"/>
                <a:ea typeface="Arial"/>
                <a:cs typeface="Arial"/>
                <a:sym typeface="Arial"/>
              </a:rPr>
              <a:t>Bill went into effect July 1, 2024, and terminates June 30, </a:t>
            </a:r>
            <a:r>
              <a:rPr lang="en-US" sz="2100" b="0" i="0" u="none" strike="noStrike" cap="none">
                <a:solidFill>
                  <a:srgbClr val="0066CC"/>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2027</a:t>
            </a:r>
            <a:endParaRPr sz="1800" b="0" i="0" u="none" strike="noStrike" cap="none">
              <a:solidFill>
                <a:srgbClr val="003889"/>
              </a:solidFill>
              <a:latin typeface="Arial"/>
              <a:ea typeface="Arial"/>
              <a:cs typeface="Arial"/>
              <a:sym typeface="Arial"/>
            </a:endParaRPr>
          </a:p>
        </p:txBody>
      </p:sp>
      <p:sp>
        <p:nvSpPr>
          <p:cNvPr id="621" name="Google Shape;621;g2fb2e40434b_0_0"/>
          <p:cNvSpPr txBox="1"/>
          <p:nvPr/>
        </p:nvSpPr>
        <p:spPr>
          <a:xfrm>
            <a:off x="6500800" y="2011349"/>
            <a:ext cx="5195100" cy="4056949"/>
          </a:xfrm>
          <a:prstGeom prst="rect">
            <a:avLst/>
          </a:prstGeom>
          <a:solidFill>
            <a:srgbClr val="D1EAFF"/>
          </a:solidFill>
          <a:ln w="9525" cap="flat" cmpd="sng">
            <a:solidFill>
              <a:srgbClr val="001938"/>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4000"/>
              </a:lnSpc>
              <a:spcBef>
                <a:spcPts val="1000"/>
              </a:spcBef>
              <a:spcAft>
                <a:spcPts val="0"/>
              </a:spcAft>
              <a:buClr>
                <a:srgbClr val="000000"/>
              </a:buClr>
              <a:buSzPts val="1400"/>
              <a:buFont typeface="Arial"/>
              <a:buNone/>
            </a:pPr>
            <a:r>
              <a:rPr lang="en-US" sz="1400" b="1" i="1" u="none" strike="noStrike" cap="none">
                <a:solidFill>
                  <a:srgbClr val="003889"/>
                </a:solidFill>
                <a:latin typeface="Arial"/>
                <a:ea typeface="Arial"/>
                <a:cs typeface="Arial"/>
                <a:sym typeface="Arial"/>
              </a:rPr>
              <a:t>Chairs:  </a:t>
            </a:r>
            <a:r>
              <a:rPr lang="en-US" sz="1400" b="0" i="0" u="none" strike="noStrike" cap="none">
                <a:solidFill>
                  <a:srgbClr val="003889"/>
                </a:solidFill>
                <a:latin typeface="Arial"/>
                <a:ea typeface="Arial"/>
                <a:cs typeface="Arial"/>
                <a:sym typeface="Arial"/>
              </a:rPr>
              <a:t>Secretary of Health and Executive Director of HSCRC</a:t>
            </a:r>
            <a:endParaRPr sz="1400" b="1" i="1" u="none" strike="noStrike" cap="none">
              <a:solidFill>
                <a:srgbClr val="003889"/>
              </a:solidFill>
              <a:latin typeface="Arial"/>
              <a:ea typeface="Arial"/>
              <a:cs typeface="Arial"/>
              <a:sym typeface="Arial"/>
            </a:endParaRPr>
          </a:p>
          <a:p>
            <a:pPr marL="0" marR="0" lvl="0" indent="0" algn="l" rtl="0">
              <a:lnSpc>
                <a:spcPct val="114000"/>
              </a:lnSpc>
              <a:spcBef>
                <a:spcPts val="1000"/>
              </a:spcBef>
              <a:spcAft>
                <a:spcPts val="0"/>
              </a:spcAft>
              <a:buClr>
                <a:srgbClr val="000000"/>
              </a:buClr>
              <a:buSzPts val="1400"/>
              <a:buFont typeface="Arial"/>
              <a:buNone/>
            </a:pPr>
            <a:r>
              <a:rPr lang="en-US" sz="1400" b="1" i="1" u="none" strike="noStrike" cap="none">
                <a:solidFill>
                  <a:srgbClr val="003889"/>
                </a:solidFill>
                <a:latin typeface="Arial"/>
                <a:ea typeface="Arial"/>
                <a:cs typeface="Arial"/>
                <a:sym typeface="Arial"/>
              </a:rPr>
              <a:t>Appointed Members:</a:t>
            </a:r>
            <a:endParaRPr sz="1400" b="1" i="1" u="none" strike="noStrike" cap="none">
              <a:solidFill>
                <a:srgbClr val="003889"/>
              </a:solidFill>
              <a:latin typeface="Arial"/>
              <a:ea typeface="Arial"/>
              <a:cs typeface="Arial"/>
              <a:sym typeface="Arial"/>
            </a:endParaRPr>
          </a:p>
          <a:p>
            <a:pPr marL="457200" marR="0" lvl="0" indent="-311150" algn="l" rtl="0">
              <a:lnSpc>
                <a:spcPct val="114000"/>
              </a:lnSpc>
              <a:spcBef>
                <a:spcPts val="100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Executive Director of MIEMSS</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Executive Director of MHCC</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2 Individuals with operation experience in an ED, including 1 physician</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1 Individual with professional experience in an ED, who is not a physician or APP </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1 representative from local EMS</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1 representative from a Managed Care Plan with experience in Case Management</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1 representative of Advanced Primary Care Practice</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1 representative from MHA</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1 representative from a patient advocacy organization </a:t>
            </a:r>
            <a:endParaRPr sz="1300" b="0" i="0" u="none" strike="noStrike" cap="none">
              <a:solidFill>
                <a:srgbClr val="003889"/>
              </a:solidFill>
              <a:latin typeface="Arial"/>
              <a:ea typeface="Arial"/>
              <a:cs typeface="Arial"/>
              <a:sym typeface="Arial"/>
            </a:endParaRPr>
          </a:p>
          <a:p>
            <a:pPr marL="457200" marR="0" lvl="0" indent="-311150" algn="l" rtl="0">
              <a:lnSpc>
                <a:spcPct val="114000"/>
              </a:lnSpc>
              <a:spcBef>
                <a:spcPts val="0"/>
              </a:spcBef>
              <a:spcAft>
                <a:spcPts val="0"/>
              </a:spcAft>
              <a:buClr>
                <a:srgbClr val="003889"/>
              </a:buClr>
              <a:buSzPts val="1300"/>
              <a:buFont typeface="Arial"/>
              <a:buChar char="❏"/>
            </a:pPr>
            <a:r>
              <a:rPr lang="en-US" sz="1300" b="0" i="0" u="none" strike="noStrike" cap="none">
                <a:solidFill>
                  <a:srgbClr val="003889"/>
                </a:solidFill>
                <a:latin typeface="Arial"/>
                <a:ea typeface="Arial"/>
                <a:cs typeface="Arial"/>
                <a:sym typeface="Arial"/>
              </a:rPr>
              <a:t>1 representative of a behavioral health provider</a:t>
            </a:r>
            <a:endParaRPr sz="1300" b="0" i="0" u="none" strike="noStrike" cap="none">
              <a:solidFill>
                <a:srgbClr val="003889"/>
              </a:solidFill>
              <a:latin typeface="Arial"/>
              <a:ea typeface="Arial"/>
              <a:cs typeface="Arial"/>
              <a:sym typeface="Arial"/>
            </a:endParaRPr>
          </a:p>
        </p:txBody>
      </p:sp>
      <p:sp>
        <p:nvSpPr>
          <p:cNvPr id="622" name="Google Shape;622;g2fb2e40434b_0_0"/>
          <p:cNvSpPr txBox="1"/>
          <p:nvPr/>
        </p:nvSpPr>
        <p:spPr>
          <a:xfrm>
            <a:off x="558800" y="2244600"/>
            <a:ext cx="5442000" cy="4182600"/>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1000"/>
              </a:spcBef>
              <a:spcAft>
                <a:spcPts val="0"/>
              </a:spcAft>
              <a:buClr>
                <a:srgbClr val="000000"/>
              </a:buClr>
              <a:buSzPts val="1800"/>
              <a:buFont typeface="Arial"/>
              <a:buNone/>
            </a:pPr>
            <a:r>
              <a:rPr lang="en-US" sz="1800" b="1" i="1" u="none" strike="noStrike" cap="none">
                <a:solidFill>
                  <a:srgbClr val="003889"/>
                </a:solidFill>
                <a:latin typeface="Arial"/>
                <a:ea typeface="Arial"/>
                <a:cs typeface="Arial"/>
                <a:sym typeface="Arial"/>
              </a:rPr>
              <a:t>Specific focus:</a:t>
            </a:r>
            <a:r>
              <a:rPr lang="en-US" sz="1800" b="0" i="0" u="none" strike="noStrike" cap="none">
                <a:solidFill>
                  <a:srgbClr val="003889"/>
                </a:solidFill>
                <a:latin typeface="Arial"/>
                <a:ea typeface="Arial"/>
                <a:cs typeface="Arial"/>
                <a:sym typeface="Arial"/>
              </a:rPr>
              <a:t>  Develop strategies and initiatives to recommend to state and local agencies, hospitals, and health care providers to reduce ED wait times, including initiatives that:</a:t>
            </a:r>
            <a:endParaRPr sz="1800" b="0" i="0" u="none" strike="noStrike" cap="none">
              <a:solidFill>
                <a:srgbClr val="003889"/>
              </a:solidFill>
              <a:latin typeface="Arial"/>
              <a:ea typeface="Arial"/>
              <a:cs typeface="Arial"/>
              <a:sym typeface="Arial"/>
            </a:endParaRPr>
          </a:p>
          <a:p>
            <a:pPr marL="457200" marR="0" lvl="0" indent="-336550" algn="l" rtl="0">
              <a:lnSpc>
                <a:spcPct val="114000"/>
              </a:lnSpc>
              <a:spcBef>
                <a:spcPts val="1000"/>
              </a:spcBef>
              <a:spcAft>
                <a:spcPts val="0"/>
              </a:spcAft>
              <a:buClr>
                <a:srgbClr val="003889"/>
              </a:buClr>
              <a:buSzPts val="1700"/>
              <a:buFont typeface="Arial"/>
              <a:buChar char="•"/>
            </a:pPr>
            <a:r>
              <a:rPr lang="en-US" sz="1700" b="0" i="0" u="none" strike="noStrike" cap="none">
                <a:solidFill>
                  <a:srgbClr val="003889"/>
                </a:solidFill>
                <a:latin typeface="Arial"/>
                <a:ea typeface="Arial"/>
                <a:cs typeface="Arial"/>
                <a:sym typeface="Arial"/>
              </a:rPr>
              <a:t>Ensure patients are seen in most appropriate setting</a:t>
            </a:r>
            <a:endParaRPr sz="1700" b="0" i="0" u="none" strike="noStrike" cap="none">
              <a:solidFill>
                <a:srgbClr val="003889"/>
              </a:solidFill>
              <a:latin typeface="Arial"/>
              <a:ea typeface="Arial"/>
              <a:cs typeface="Arial"/>
              <a:sym typeface="Arial"/>
            </a:endParaRPr>
          </a:p>
          <a:p>
            <a:pPr marL="457200" marR="0" lvl="0" indent="-336550" algn="l" rtl="0">
              <a:lnSpc>
                <a:spcPct val="114000"/>
              </a:lnSpc>
              <a:spcBef>
                <a:spcPts val="0"/>
              </a:spcBef>
              <a:spcAft>
                <a:spcPts val="0"/>
              </a:spcAft>
              <a:buClr>
                <a:srgbClr val="003889"/>
              </a:buClr>
              <a:buSzPts val="1700"/>
              <a:buFont typeface="Arial"/>
              <a:buChar char="•"/>
            </a:pPr>
            <a:r>
              <a:rPr lang="en-US" sz="1700" b="0" i="0" u="none" strike="noStrike" cap="none">
                <a:solidFill>
                  <a:srgbClr val="003889"/>
                </a:solidFill>
                <a:latin typeface="Arial"/>
                <a:ea typeface="Arial"/>
                <a:cs typeface="Arial"/>
                <a:sym typeface="Arial"/>
              </a:rPr>
              <a:t>Improve hospital efficiency by increasing ED and IP throughput</a:t>
            </a:r>
            <a:endParaRPr sz="1700" b="0" i="0" u="none" strike="noStrike" cap="none">
              <a:solidFill>
                <a:srgbClr val="003889"/>
              </a:solidFill>
              <a:latin typeface="Arial"/>
              <a:ea typeface="Arial"/>
              <a:cs typeface="Arial"/>
              <a:sym typeface="Arial"/>
            </a:endParaRPr>
          </a:p>
          <a:p>
            <a:pPr marL="457200" marR="0" lvl="0" indent="-336550" algn="l" rtl="0">
              <a:lnSpc>
                <a:spcPct val="114000"/>
              </a:lnSpc>
              <a:spcBef>
                <a:spcPts val="0"/>
              </a:spcBef>
              <a:spcAft>
                <a:spcPts val="0"/>
              </a:spcAft>
              <a:buClr>
                <a:srgbClr val="003889"/>
              </a:buClr>
              <a:buSzPts val="1700"/>
              <a:buFont typeface="Arial"/>
              <a:buChar char="•"/>
            </a:pPr>
            <a:r>
              <a:rPr lang="en-US" sz="1700" b="0" i="0" u="none" strike="noStrike" cap="none">
                <a:solidFill>
                  <a:srgbClr val="003889"/>
                </a:solidFill>
                <a:latin typeface="Arial"/>
                <a:ea typeface="Arial"/>
                <a:cs typeface="Arial"/>
                <a:sym typeface="Arial"/>
              </a:rPr>
              <a:t>Improve postdischarge resources to facilitate timely ED and IP discharge</a:t>
            </a:r>
            <a:endParaRPr sz="1700" b="0" i="0" u="none" strike="noStrike" cap="none">
              <a:solidFill>
                <a:srgbClr val="003889"/>
              </a:solidFill>
              <a:latin typeface="Arial"/>
              <a:ea typeface="Arial"/>
              <a:cs typeface="Arial"/>
              <a:sym typeface="Arial"/>
            </a:endParaRPr>
          </a:p>
          <a:p>
            <a:pPr marL="457200" marR="0" lvl="0" indent="-336550" algn="l" rtl="0">
              <a:lnSpc>
                <a:spcPct val="114000"/>
              </a:lnSpc>
              <a:spcBef>
                <a:spcPts val="0"/>
              </a:spcBef>
              <a:spcAft>
                <a:spcPts val="0"/>
              </a:spcAft>
              <a:buClr>
                <a:srgbClr val="003889"/>
              </a:buClr>
              <a:buSzPts val="1700"/>
              <a:buFont typeface="Arial"/>
              <a:buChar char="•"/>
            </a:pPr>
            <a:r>
              <a:rPr lang="en-US" sz="1700" b="0" i="0" u="none" strike="noStrike" cap="none">
                <a:solidFill>
                  <a:srgbClr val="003889"/>
                </a:solidFill>
                <a:latin typeface="Arial"/>
                <a:ea typeface="Arial"/>
                <a:cs typeface="Arial"/>
                <a:sym typeface="Arial"/>
              </a:rPr>
              <a:t>Identify and recommend improvements for the collection and submission of data </a:t>
            </a:r>
            <a:endParaRPr sz="1700" b="0" i="0" u="none" strike="noStrike" cap="none">
              <a:solidFill>
                <a:srgbClr val="003889"/>
              </a:solidFill>
              <a:latin typeface="Arial"/>
              <a:ea typeface="Arial"/>
              <a:cs typeface="Arial"/>
              <a:sym typeface="Arial"/>
            </a:endParaRPr>
          </a:p>
          <a:p>
            <a:pPr marL="457200" marR="0" lvl="0" indent="-336550" algn="l" rtl="0">
              <a:lnSpc>
                <a:spcPct val="114000"/>
              </a:lnSpc>
              <a:spcBef>
                <a:spcPts val="0"/>
              </a:spcBef>
              <a:spcAft>
                <a:spcPts val="0"/>
              </a:spcAft>
              <a:buClr>
                <a:srgbClr val="003889"/>
              </a:buClr>
              <a:buSzPts val="1700"/>
              <a:buFont typeface="Arial"/>
              <a:buChar char="•"/>
            </a:pPr>
            <a:r>
              <a:rPr lang="en-US" sz="1700" b="0" i="0" u="none" strike="noStrike" cap="none">
                <a:solidFill>
                  <a:srgbClr val="003889"/>
                </a:solidFill>
                <a:latin typeface="Arial"/>
                <a:ea typeface="Arial"/>
                <a:cs typeface="Arial"/>
                <a:sym typeface="Arial"/>
              </a:rPr>
              <a:t>Facilitate sharing of best practices </a:t>
            </a:r>
            <a:endParaRPr sz="1700" b="0" i="0" u="none" strike="noStrike" cap="none">
              <a:solidFill>
                <a:srgbClr val="003889"/>
              </a:solidFill>
              <a:latin typeface="Arial"/>
              <a:ea typeface="Arial"/>
              <a:cs typeface="Arial"/>
              <a:sym typeface="Arial"/>
            </a:endParaRPr>
          </a:p>
        </p:txBody>
      </p:sp>
      <p:sp>
        <p:nvSpPr>
          <p:cNvPr id="623" name="Google Shape;623;g2fb2e40434b_0_0"/>
          <p:cNvSpPr txBox="1"/>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3889"/>
                </a:solidFill>
                <a:latin typeface="Arial"/>
                <a:ea typeface="Arial"/>
                <a:cs typeface="Arial"/>
                <a:sym typeface="Arial"/>
              </a:rPr>
              <a:t>Establishment of Maryland ED Wait Time Reduction Commission</a:t>
            </a:r>
            <a:endParaRPr sz="2800" b="0" i="0" u="none" strike="noStrike" cap="none">
              <a:solidFill>
                <a:srgbClr val="00388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
        <p:nvSpPr>
          <p:cNvPr id="386" name="Google Shape;386;p3"/>
          <p:cNvSpPr txBox="1">
            <a:spLocks noGrp="1"/>
          </p:cNvSpPr>
          <p:nvPr>
            <p:ph type="body" idx="1"/>
          </p:nvPr>
        </p:nvSpPr>
        <p:spPr>
          <a:xfrm>
            <a:off x="972125" y="948699"/>
            <a:ext cx="5124600" cy="5048400"/>
          </a:xfrm>
          <a:prstGeom prst="rect">
            <a:avLst/>
          </a:prstGeom>
          <a:noFill/>
          <a:ln>
            <a:noFill/>
          </a:ln>
        </p:spPr>
        <p:txBody>
          <a:bodyPr spcFirstLastPara="1" wrap="square" lIns="91425" tIns="45700" rIns="91425" bIns="45700" anchor="t" anchorCtr="0">
            <a:noAutofit/>
          </a:bodyPr>
          <a:lstStyle/>
          <a:p>
            <a:pPr marL="444500" lvl="0" indent="-318989" algn="l" rtl="0">
              <a:lnSpc>
                <a:spcPct val="104000"/>
              </a:lnSpc>
              <a:spcBef>
                <a:spcPts val="1000"/>
              </a:spcBef>
              <a:spcAft>
                <a:spcPts val="0"/>
              </a:spcAft>
              <a:buClr>
                <a:schemeClr val="dk1"/>
              </a:buClr>
              <a:buSzPts val="1800"/>
              <a:buFont typeface="Arial"/>
              <a:buChar char="•"/>
            </a:pPr>
            <a:r>
              <a:rPr lang="en-US" sz="1800"/>
              <a:t>Announcements</a:t>
            </a:r>
            <a:endParaRPr sz="1800"/>
          </a:p>
          <a:p>
            <a:pPr marL="914400" lvl="1" indent="-332792" algn="l" rtl="0">
              <a:lnSpc>
                <a:spcPct val="104000"/>
              </a:lnSpc>
              <a:spcBef>
                <a:spcPts val="500"/>
              </a:spcBef>
              <a:spcAft>
                <a:spcPts val="0"/>
              </a:spcAft>
              <a:buClr>
                <a:schemeClr val="dk1"/>
              </a:buClr>
              <a:buSzPts val="1800"/>
              <a:buChar char="•"/>
            </a:pPr>
            <a:r>
              <a:rPr lang="en-US">
                <a:solidFill>
                  <a:schemeClr val="dk1"/>
                </a:solidFill>
              </a:rPr>
              <a:t>Case Mix Weights and Grouper Versions (Nduka)</a:t>
            </a:r>
            <a:endParaRPr>
              <a:solidFill>
                <a:schemeClr val="dk1"/>
              </a:solidFill>
            </a:endParaRPr>
          </a:p>
          <a:p>
            <a:pPr marL="914400" lvl="1" indent="-332792" algn="l" rtl="0">
              <a:lnSpc>
                <a:spcPct val="104000"/>
              </a:lnSpc>
              <a:spcBef>
                <a:spcPts val="500"/>
              </a:spcBef>
              <a:spcAft>
                <a:spcPts val="0"/>
              </a:spcAft>
              <a:buClr>
                <a:schemeClr val="dk1"/>
              </a:buClr>
              <a:buSzPts val="1800"/>
              <a:buChar char="•"/>
            </a:pPr>
            <a:r>
              <a:rPr lang="en-US">
                <a:solidFill>
                  <a:schemeClr val="dk1"/>
                </a:solidFill>
              </a:rPr>
              <a:t>Quality Update (Dianne)</a:t>
            </a:r>
            <a:endParaRPr>
              <a:solidFill>
                <a:schemeClr val="dk1"/>
              </a:solidFill>
            </a:endParaRPr>
          </a:p>
          <a:p>
            <a:pPr marL="1371600" lvl="2" indent="-332792" algn="l" rtl="0">
              <a:lnSpc>
                <a:spcPct val="104000"/>
              </a:lnSpc>
              <a:spcBef>
                <a:spcPts val="500"/>
              </a:spcBef>
              <a:spcAft>
                <a:spcPts val="0"/>
              </a:spcAft>
              <a:buClr>
                <a:schemeClr val="dk1"/>
              </a:buClr>
              <a:buSzPts val="1800"/>
              <a:buChar char="•"/>
            </a:pPr>
            <a:r>
              <a:rPr lang="en-US" sz="1600">
                <a:solidFill>
                  <a:srgbClr val="006FE1"/>
                </a:solidFill>
              </a:rPr>
              <a:t>SOGI Update (Princess)</a:t>
            </a:r>
            <a:endParaRPr sz="1600">
              <a:solidFill>
                <a:srgbClr val="006FE1"/>
              </a:solidFill>
            </a:endParaRPr>
          </a:p>
          <a:p>
            <a:pPr marL="1371600" lvl="2" indent="-315647" algn="l" rtl="0">
              <a:lnSpc>
                <a:spcPct val="104000"/>
              </a:lnSpc>
              <a:spcBef>
                <a:spcPts val="500"/>
              </a:spcBef>
              <a:spcAft>
                <a:spcPts val="0"/>
              </a:spcAft>
              <a:buClr>
                <a:schemeClr val="dk1"/>
              </a:buClr>
              <a:buSzPts val="1530"/>
              <a:buChar char="•"/>
            </a:pPr>
            <a:r>
              <a:rPr lang="en-US" sz="1600">
                <a:solidFill>
                  <a:srgbClr val="006FE1"/>
                </a:solidFill>
              </a:rPr>
              <a:t>Z-Code Analysis (Princess)</a:t>
            </a:r>
            <a:endParaRPr sz="1600">
              <a:solidFill>
                <a:srgbClr val="006FE1"/>
              </a:solidFill>
            </a:endParaRPr>
          </a:p>
          <a:p>
            <a:pPr marL="1371600" lvl="2" indent="-332792" algn="l" rtl="0">
              <a:lnSpc>
                <a:spcPct val="104000"/>
              </a:lnSpc>
              <a:spcBef>
                <a:spcPts val="500"/>
              </a:spcBef>
              <a:spcAft>
                <a:spcPts val="0"/>
              </a:spcAft>
              <a:buClr>
                <a:schemeClr val="dk1"/>
              </a:buClr>
              <a:buSzPts val="1800"/>
              <a:buChar char="•"/>
            </a:pPr>
            <a:r>
              <a:rPr lang="en-US" sz="1600">
                <a:solidFill>
                  <a:srgbClr val="006FE1"/>
                </a:solidFill>
              </a:rPr>
              <a:t>ED LOS Update (Damaria/Alyson)</a:t>
            </a:r>
            <a:endParaRPr sz="1600">
              <a:solidFill>
                <a:srgbClr val="006FE1"/>
              </a:solidFill>
            </a:endParaRPr>
          </a:p>
          <a:p>
            <a:pPr marL="1371600" lvl="2" indent="-332792" algn="l" rtl="0">
              <a:lnSpc>
                <a:spcPct val="104000"/>
              </a:lnSpc>
              <a:spcBef>
                <a:spcPts val="500"/>
              </a:spcBef>
              <a:spcAft>
                <a:spcPts val="0"/>
              </a:spcAft>
              <a:buClr>
                <a:schemeClr val="dk1"/>
              </a:buClr>
              <a:buSzPts val="1800"/>
              <a:buChar char="•"/>
            </a:pPr>
            <a:r>
              <a:rPr lang="en-US" sz="1600">
                <a:solidFill>
                  <a:srgbClr val="006FE1"/>
                </a:solidFill>
              </a:rPr>
              <a:t>Inpatient Type 2 Diabetes Screening Pilot (Jason)</a:t>
            </a:r>
            <a:endParaRPr sz="1600">
              <a:solidFill>
                <a:srgbClr val="006FE1"/>
              </a:solidFill>
            </a:endParaRPr>
          </a:p>
          <a:p>
            <a:pPr marL="914400" lvl="1" indent="-342900" algn="l" rtl="0">
              <a:lnSpc>
                <a:spcPct val="104000"/>
              </a:lnSpc>
              <a:spcBef>
                <a:spcPts val="500"/>
              </a:spcBef>
              <a:spcAft>
                <a:spcPts val="0"/>
              </a:spcAft>
              <a:buClr>
                <a:schemeClr val="dk1"/>
              </a:buClr>
              <a:buSzPts val="1800"/>
              <a:buChar char="•"/>
            </a:pPr>
            <a:r>
              <a:rPr lang="en-US">
                <a:solidFill>
                  <a:schemeClr val="dk1"/>
                </a:solidFill>
              </a:rPr>
              <a:t>Financial Assistance Update (Wayne)</a:t>
            </a:r>
            <a:endParaRPr>
              <a:solidFill>
                <a:schemeClr val="dk1"/>
              </a:solidFill>
            </a:endParaRPr>
          </a:p>
          <a:p>
            <a:pPr marL="914400" lvl="1" indent="-342900" algn="l" rtl="0">
              <a:lnSpc>
                <a:spcPct val="104000"/>
              </a:lnSpc>
              <a:spcBef>
                <a:spcPts val="500"/>
              </a:spcBef>
              <a:spcAft>
                <a:spcPts val="0"/>
              </a:spcAft>
              <a:buClr>
                <a:schemeClr val="dk1"/>
              </a:buClr>
              <a:buSzPts val="1800"/>
              <a:buChar char="•"/>
            </a:pPr>
            <a:r>
              <a:rPr lang="en-US">
                <a:solidFill>
                  <a:schemeClr val="dk1"/>
                </a:solidFill>
              </a:rPr>
              <a:t>Financial Data Production Schedule and Extension Reminder (Andrea)</a:t>
            </a:r>
            <a:endParaRPr>
              <a:solidFill>
                <a:schemeClr val="dk1"/>
              </a:solidFill>
            </a:endParaRPr>
          </a:p>
          <a:p>
            <a:pPr marL="914400" lvl="1" indent="-332792" algn="l" rtl="0">
              <a:lnSpc>
                <a:spcPct val="104000"/>
              </a:lnSpc>
              <a:spcBef>
                <a:spcPts val="500"/>
              </a:spcBef>
              <a:spcAft>
                <a:spcPts val="0"/>
              </a:spcAft>
              <a:buClr>
                <a:schemeClr val="dk1"/>
              </a:buClr>
              <a:buSzPts val="1800"/>
              <a:buChar char="•"/>
            </a:pPr>
            <a:r>
              <a:rPr lang="en-US">
                <a:solidFill>
                  <a:schemeClr val="dk1"/>
                </a:solidFill>
              </a:rPr>
              <a:t>Reminders (Oscar) </a:t>
            </a:r>
            <a:endParaRPr>
              <a:solidFill>
                <a:schemeClr val="dk1"/>
              </a:solidFill>
            </a:endParaRPr>
          </a:p>
          <a:p>
            <a:pPr marL="1371600" lvl="2" indent="-342897" algn="l" rtl="0">
              <a:lnSpc>
                <a:spcPct val="104000"/>
              </a:lnSpc>
              <a:spcBef>
                <a:spcPts val="500"/>
              </a:spcBef>
              <a:spcAft>
                <a:spcPts val="0"/>
              </a:spcAft>
              <a:buClr>
                <a:schemeClr val="dk1"/>
              </a:buClr>
              <a:buSzPts val="1800"/>
              <a:buChar char="•"/>
            </a:pPr>
            <a:r>
              <a:rPr lang="en-US" sz="1600">
                <a:solidFill>
                  <a:srgbClr val="006FE1"/>
                </a:solidFill>
              </a:rPr>
              <a:t>Points of Contact</a:t>
            </a:r>
            <a:endParaRPr sz="1600">
              <a:solidFill>
                <a:srgbClr val="006FE1"/>
              </a:solidFill>
            </a:endParaRPr>
          </a:p>
          <a:p>
            <a:pPr marL="1371600" lvl="2" indent="-342899" algn="l" rtl="0">
              <a:lnSpc>
                <a:spcPct val="104000"/>
              </a:lnSpc>
              <a:spcBef>
                <a:spcPts val="500"/>
              </a:spcBef>
              <a:spcAft>
                <a:spcPts val="0"/>
              </a:spcAft>
              <a:buClr>
                <a:schemeClr val="dk1"/>
              </a:buClr>
              <a:buSzPts val="1800"/>
              <a:buChar char="•"/>
            </a:pPr>
            <a:r>
              <a:rPr lang="en-US" sz="1600">
                <a:solidFill>
                  <a:srgbClr val="006FE1"/>
                </a:solidFill>
              </a:rPr>
              <a:t>CDS-A Report </a:t>
            </a:r>
            <a:endParaRPr sz="1600">
              <a:solidFill>
                <a:srgbClr val="006FE1"/>
              </a:solidFill>
            </a:endParaRPr>
          </a:p>
          <a:p>
            <a:pPr marL="1371600" lvl="2" indent="-332792" algn="l" rtl="0">
              <a:lnSpc>
                <a:spcPct val="104000"/>
              </a:lnSpc>
              <a:spcBef>
                <a:spcPts val="500"/>
              </a:spcBef>
              <a:spcAft>
                <a:spcPts val="0"/>
              </a:spcAft>
              <a:buClr>
                <a:schemeClr val="dk1"/>
              </a:buClr>
              <a:buSzPts val="1800"/>
              <a:buChar char="•"/>
            </a:pPr>
            <a:r>
              <a:rPr lang="en-US" sz="1600">
                <a:solidFill>
                  <a:srgbClr val="006FE1"/>
                </a:solidFill>
              </a:rPr>
              <a:t>Data Forum Survey</a:t>
            </a:r>
            <a:endParaRPr sz="1600">
              <a:solidFill>
                <a:srgbClr val="006FE1"/>
              </a:solidFill>
            </a:endParaRPr>
          </a:p>
        </p:txBody>
      </p:sp>
      <p:sp>
        <p:nvSpPr>
          <p:cNvPr id="387" name="Google Shape;387;p3"/>
          <p:cNvSpPr txBox="1">
            <a:spLocks noGrp="1"/>
          </p:cNvSpPr>
          <p:nvPr>
            <p:ph type="body" idx="2"/>
          </p:nvPr>
        </p:nvSpPr>
        <p:spPr>
          <a:xfrm>
            <a:off x="6366575" y="904800"/>
            <a:ext cx="5381700" cy="5048400"/>
          </a:xfrm>
          <a:prstGeom prst="rect">
            <a:avLst/>
          </a:prstGeom>
          <a:noFill/>
          <a:ln>
            <a:noFill/>
          </a:ln>
        </p:spPr>
        <p:txBody>
          <a:bodyPr spcFirstLastPara="1" wrap="square" lIns="91425" tIns="45700" rIns="91425" bIns="45700" anchor="t" anchorCtr="0">
            <a:noAutofit/>
          </a:bodyPr>
          <a:lstStyle/>
          <a:p>
            <a:pPr marL="444500" lvl="0" indent="-342900" algn="l" rtl="0">
              <a:lnSpc>
                <a:spcPct val="115000"/>
              </a:lnSpc>
              <a:spcBef>
                <a:spcPts val="1000"/>
              </a:spcBef>
              <a:spcAft>
                <a:spcPts val="0"/>
              </a:spcAft>
              <a:buClr>
                <a:schemeClr val="dk1"/>
              </a:buClr>
              <a:buSzPts val="2000"/>
              <a:buFont typeface="Arial"/>
              <a:buChar char="•"/>
            </a:pPr>
            <a:r>
              <a:rPr lang="en-US" sz="2000"/>
              <a:t>Data Processing Vendor Update (Mary Pohl, hMetrix/Burton Policy)</a:t>
            </a:r>
            <a:endParaRPr sz="2000"/>
          </a:p>
          <a:p>
            <a:pPr marL="914400" lvl="1" indent="-355600" algn="l" rtl="0">
              <a:lnSpc>
                <a:spcPct val="115000"/>
              </a:lnSpc>
              <a:spcBef>
                <a:spcPts val="500"/>
              </a:spcBef>
              <a:spcAft>
                <a:spcPts val="0"/>
              </a:spcAft>
              <a:buSzPts val="2000"/>
              <a:buChar char="•"/>
            </a:pPr>
            <a:r>
              <a:rPr lang="en-US" sz="1400"/>
              <a:t>Rate Center DQ plan</a:t>
            </a:r>
            <a:endParaRPr/>
          </a:p>
          <a:p>
            <a:pPr marL="444500" lvl="0" indent="-342900" algn="l" rtl="0">
              <a:lnSpc>
                <a:spcPct val="115000"/>
              </a:lnSpc>
              <a:spcBef>
                <a:spcPts val="1000"/>
              </a:spcBef>
              <a:spcAft>
                <a:spcPts val="0"/>
              </a:spcAft>
              <a:buClr>
                <a:schemeClr val="dk1"/>
              </a:buClr>
              <a:buSzPts val="2000"/>
              <a:buFont typeface="Arial"/>
              <a:buChar char="•"/>
            </a:pPr>
            <a:r>
              <a:rPr lang="en-US" sz="2000"/>
              <a:t>Data Repository Vendor Update (Jen Vogel, SPG)</a:t>
            </a:r>
            <a:endParaRPr/>
          </a:p>
          <a:p>
            <a:pPr marL="444500" lvl="0" indent="-342900" algn="l" rtl="0">
              <a:lnSpc>
                <a:spcPct val="115000"/>
              </a:lnSpc>
              <a:spcBef>
                <a:spcPts val="1000"/>
              </a:spcBef>
              <a:spcAft>
                <a:spcPts val="0"/>
              </a:spcAft>
              <a:buSzPts val="2000"/>
              <a:buChar char="•"/>
            </a:pPr>
            <a:r>
              <a:rPr lang="en-US" sz="2000"/>
              <a:t>Case Mix Audit Vendor Update (Oscar)</a:t>
            </a:r>
            <a:endParaRPr sz="2000"/>
          </a:p>
          <a:p>
            <a:pPr marL="444500" lvl="0" indent="-342900" algn="l" rtl="0">
              <a:lnSpc>
                <a:spcPct val="115000"/>
              </a:lnSpc>
              <a:spcBef>
                <a:spcPts val="1000"/>
              </a:spcBef>
              <a:spcAft>
                <a:spcPts val="0"/>
              </a:spcAft>
              <a:buClr>
                <a:schemeClr val="dk1"/>
              </a:buClr>
              <a:buSzPts val="2000"/>
              <a:buFont typeface="Arial"/>
              <a:buChar char="•"/>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FY 2025 DSR Updates</a:t>
            </a:r>
            <a:r>
              <a:rPr lang="en-US" sz="2000"/>
              <a:t> (Curtis)</a:t>
            </a:r>
            <a:endParaRPr sz="2000"/>
          </a:p>
          <a:p>
            <a:pPr marL="444500" lvl="0" indent="-342900" algn="l" rtl="0">
              <a:lnSpc>
                <a:spcPct val="115000"/>
              </a:lnSpc>
              <a:spcBef>
                <a:spcPts val="1000"/>
              </a:spcBef>
              <a:spcAft>
                <a:spcPts val="0"/>
              </a:spcAft>
              <a:buClr>
                <a:schemeClr val="dk1"/>
              </a:buClr>
              <a:buSzPts val="2000"/>
              <a:buFont typeface="Arial"/>
              <a:buChar char="•"/>
            </a:pPr>
            <a:r>
              <a:rPr lang="en-US" sz="2000"/>
              <a:t>Upcoming Workgroups and Next Meeting (Curtis)</a:t>
            </a:r>
            <a:endParaRPr sz="2000"/>
          </a:p>
          <a:p>
            <a:pPr marL="457200" lvl="0" indent="0" algn="l" rtl="0">
              <a:lnSpc>
                <a:spcPct val="94000"/>
              </a:lnSpc>
              <a:spcBef>
                <a:spcPts val="1000"/>
              </a:spcBef>
              <a:spcAft>
                <a:spcPts val="0"/>
              </a:spcAft>
              <a:buSzPts val="2000"/>
              <a:buNone/>
            </a:pPr>
            <a:endParaRPr sz="2000"/>
          </a:p>
        </p:txBody>
      </p:sp>
      <p:sp>
        <p:nvSpPr>
          <p:cNvPr id="388" name="Google Shape;388;p3"/>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Agenda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2fb2e40434b_0_1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30</a:t>
            </a:fld>
            <a:endParaRPr/>
          </a:p>
        </p:txBody>
      </p:sp>
      <p:sp>
        <p:nvSpPr>
          <p:cNvPr id="630" name="Google Shape;630;g2fb2e40434b_0_15"/>
          <p:cNvSpPr txBox="1"/>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464653"/>
                </a:solidFill>
                <a:latin typeface="Arial"/>
                <a:ea typeface="Arial"/>
                <a:cs typeface="Arial"/>
                <a:sym typeface="Arial"/>
              </a:rPr>
              <a:t>30</a:t>
            </a:fld>
            <a:endParaRPr sz="1600" b="0" i="0" u="none" strike="noStrike" cap="none">
              <a:solidFill>
                <a:srgbClr val="464653"/>
              </a:solidFill>
              <a:latin typeface="Arial"/>
              <a:ea typeface="Arial"/>
              <a:cs typeface="Arial"/>
              <a:sym typeface="Arial"/>
            </a:endParaRPr>
          </a:p>
        </p:txBody>
      </p:sp>
      <p:sp>
        <p:nvSpPr>
          <p:cNvPr id="631" name="Google Shape;631;g2fb2e40434b_0_15"/>
          <p:cNvSpPr/>
          <p:nvPr/>
        </p:nvSpPr>
        <p:spPr>
          <a:xfrm>
            <a:off x="1730075" y="4600650"/>
            <a:ext cx="8320500" cy="1507800"/>
          </a:xfrm>
          <a:prstGeom prst="rect">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632" name="Google Shape;632;g2fb2e40434b_0_15"/>
          <p:cNvSpPr/>
          <p:nvPr/>
        </p:nvSpPr>
        <p:spPr>
          <a:xfrm>
            <a:off x="2076275" y="4894138"/>
            <a:ext cx="2206872" cy="971946"/>
          </a:xfrm>
          <a:prstGeom prst="flowChartTerminator">
            <a:avLst/>
          </a:prstGeom>
          <a:solidFill>
            <a:srgbClr val="0066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Reducing the number of people who need the ED</a:t>
            </a:r>
            <a:endParaRPr sz="1500" b="0" i="0" u="none" strike="noStrike" cap="none">
              <a:solidFill>
                <a:srgbClr val="FFFFFF"/>
              </a:solidFill>
              <a:latin typeface="Arial"/>
              <a:ea typeface="Arial"/>
              <a:cs typeface="Arial"/>
              <a:sym typeface="Arial"/>
            </a:endParaRPr>
          </a:p>
        </p:txBody>
      </p:sp>
      <p:sp>
        <p:nvSpPr>
          <p:cNvPr id="633" name="Google Shape;633;g2fb2e40434b_0_15"/>
          <p:cNvSpPr/>
          <p:nvPr/>
        </p:nvSpPr>
        <p:spPr>
          <a:xfrm>
            <a:off x="4648750" y="4894137"/>
            <a:ext cx="2340900" cy="971946"/>
          </a:xfrm>
          <a:prstGeom prst="flowChartTerminator">
            <a:avLst/>
          </a:prstGeom>
          <a:solidFill>
            <a:srgbClr val="0066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Improving throughput within the hospital</a:t>
            </a:r>
            <a:endParaRPr sz="1500" b="0" i="0" u="none" strike="noStrike" cap="none">
              <a:solidFill>
                <a:srgbClr val="FFFFFF"/>
              </a:solidFill>
              <a:latin typeface="Arial"/>
              <a:ea typeface="Arial"/>
              <a:cs typeface="Arial"/>
              <a:sym typeface="Arial"/>
            </a:endParaRPr>
          </a:p>
        </p:txBody>
      </p:sp>
      <p:sp>
        <p:nvSpPr>
          <p:cNvPr id="634" name="Google Shape;634;g2fb2e40434b_0_15"/>
          <p:cNvSpPr/>
          <p:nvPr/>
        </p:nvSpPr>
        <p:spPr>
          <a:xfrm>
            <a:off x="7355250" y="4918073"/>
            <a:ext cx="2340900" cy="924048"/>
          </a:xfrm>
          <a:prstGeom prst="flowChartTerminator">
            <a:avLst/>
          </a:prstGeom>
          <a:solidFill>
            <a:srgbClr val="0066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Improving the hospital discharge process and post-ED community resources</a:t>
            </a:r>
            <a:endParaRPr sz="1400" b="0" i="0" u="none" strike="noStrike" cap="none">
              <a:solidFill>
                <a:srgbClr val="FFFFFF"/>
              </a:solidFill>
              <a:latin typeface="Arial"/>
              <a:ea typeface="Arial"/>
              <a:cs typeface="Arial"/>
              <a:sym typeface="Arial"/>
            </a:endParaRPr>
          </a:p>
        </p:txBody>
      </p:sp>
      <p:sp>
        <p:nvSpPr>
          <p:cNvPr id="635" name="Google Shape;635;g2fb2e40434b_0_15"/>
          <p:cNvSpPr/>
          <p:nvPr/>
        </p:nvSpPr>
        <p:spPr>
          <a:xfrm>
            <a:off x="4386350" y="4274400"/>
            <a:ext cx="131700" cy="269700"/>
          </a:xfrm>
          <a:prstGeom prst="downArrow">
            <a:avLst>
              <a:gd name="adj1" fmla="val 50000"/>
              <a:gd name="adj2" fmla="val 50000"/>
            </a:avLst>
          </a:prstGeom>
          <a:solidFill>
            <a:srgbClr val="239D31"/>
          </a:solidFill>
          <a:ln w="9525" cap="flat" cmpd="sng">
            <a:solidFill>
              <a:srgbClr val="239D3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g2fb2e40434b_0_15"/>
          <p:cNvSpPr/>
          <p:nvPr/>
        </p:nvSpPr>
        <p:spPr>
          <a:xfrm>
            <a:off x="7475538" y="4236750"/>
            <a:ext cx="131700" cy="307500"/>
          </a:xfrm>
          <a:prstGeom prst="downArrow">
            <a:avLst>
              <a:gd name="adj1" fmla="val 50000"/>
              <a:gd name="adj2" fmla="val 50000"/>
            </a:avLst>
          </a:prstGeom>
          <a:solidFill>
            <a:srgbClr val="239D31"/>
          </a:solidFill>
          <a:ln w="9525" cap="flat" cmpd="sng">
            <a:solidFill>
              <a:srgbClr val="239D3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g2fb2e40434b_0_15"/>
          <p:cNvSpPr/>
          <p:nvPr/>
        </p:nvSpPr>
        <p:spPr>
          <a:xfrm rot="-2345252">
            <a:off x="1837284" y="4216040"/>
            <a:ext cx="131799" cy="386403"/>
          </a:xfrm>
          <a:prstGeom prst="downArrow">
            <a:avLst>
              <a:gd name="adj1" fmla="val 50000"/>
              <a:gd name="adj2" fmla="val 50000"/>
            </a:avLst>
          </a:prstGeom>
          <a:solidFill>
            <a:srgbClr val="239D31"/>
          </a:solidFill>
          <a:ln w="9525" cap="flat" cmpd="sng">
            <a:solidFill>
              <a:srgbClr val="239D3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g2fb2e40434b_0_15"/>
          <p:cNvSpPr/>
          <p:nvPr/>
        </p:nvSpPr>
        <p:spPr>
          <a:xfrm rot="1783870">
            <a:off x="9705619" y="4185266"/>
            <a:ext cx="155465" cy="410469"/>
          </a:xfrm>
          <a:prstGeom prst="downArrow">
            <a:avLst>
              <a:gd name="adj1" fmla="val 50000"/>
              <a:gd name="adj2" fmla="val 50000"/>
            </a:avLst>
          </a:prstGeom>
          <a:solidFill>
            <a:srgbClr val="239D31"/>
          </a:solidFill>
          <a:ln w="9525" cap="flat" cmpd="sng">
            <a:solidFill>
              <a:srgbClr val="239D3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g2fb2e40434b_0_15"/>
          <p:cNvSpPr/>
          <p:nvPr/>
        </p:nvSpPr>
        <p:spPr>
          <a:xfrm>
            <a:off x="9250800" y="2397950"/>
            <a:ext cx="2443800" cy="1864200"/>
          </a:xfrm>
          <a:prstGeom prst="roundRect">
            <a:avLst>
              <a:gd name="adj" fmla="val 16667"/>
            </a:avLst>
          </a:prstGeom>
          <a:solidFill>
            <a:srgbClr val="D7E6D2"/>
          </a:solidFill>
          <a:ln w="952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400" b="1" i="0" u="none" strike="noStrike" cap="none">
                <a:solidFill>
                  <a:srgbClr val="0066CC"/>
                </a:solidFill>
                <a:latin typeface="Arial"/>
                <a:ea typeface="Arial"/>
                <a:cs typeface="Arial"/>
                <a:sym typeface="Arial"/>
              </a:rPr>
              <a:t>Reduction in Avoidable Utilization</a:t>
            </a:r>
            <a:endParaRPr sz="1400" b="1"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200" b="1"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200" b="0" i="0" u="none" strike="noStrike" cap="none">
                <a:solidFill>
                  <a:srgbClr val="0066CC"/>
                </a:solidFill>
                <a:latin typeface="Arial"/>
                <a:ea typeface="Arial"/>
                <a:cs typeface="Arial"/>
                <a:sym typeface="Arial"/>
              </a:rPr>
              <a:t>Programs to optimize high value care and reduce avoidable utilization</a:t>
            </a: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200" b="0" i="0" u="none" strike="noStrike" cap="none">
              <a:solidFill>
                <a:srgbClr val="0066CC"/>
              </a:solidFill>
              <a:latin typeface="Arial"/>
              <a:ea typeface="Arial"/>
              <a:cs typeface="Arial"/>
              <a:sym typeface="Arial"/>
            </a:endParaRPr>
          </a:p>
        </p:txBody>
      </p:sp>
      <p:sp>
        <p:nvSpPr>
          <p:cNvPr id="640" name="Google Shape;640;g2fb2e40434b_0_15"/>
          <p:cNvSpPr/>
          <p:nvPr/>
        </p:nvSpPr>
        <p:spPr>
          <a:xfrm>
            <a:off x="6289250" y="2410200"/>
            <a:ext cx="2443800" cy="1864200"/>
          </a:xfrm>
          <a:prstGeom prst="roundRect">
            <a:avLst>
              <a:gd name="adj" fmla="val 16667"/>
            </a:avLst>
          </a:prstGeom>
          <a:solidFill>
            <a:srgbClr val="D7E6D2"/>
          </a:solidFill>
          <a:ln w="952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66CC"/>
                </a:solidFill>
                <a:latin typeface="Arial"/>
                <a:ea typeface="Arial"/>
                <a:cs typeface="Arial"/>
                <a:sym typeface="Arial"/>
              </a:rPr>
              <a:t>Increase Transparency</a:t>
            </a:r>
            <a:endParaRPr sz="1400" b="1"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66CC"/>
                </a:solidFill>
                <a:latin typeface="Arial"/>
                <a:ea typeface="Arial"/>
                <a:cs typeface="Arial"/>
                <a:sym typeface="Arial"/>
              </a:rPr>
              <a:t>MHCC Public Quality Reporting</a:t>
            </a: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66CC"/>
                </a:solidFill>
                <a:latin typeface="Arial"/>
                <a:ea typeface="Arial"/>
                <a:cs typeface="Arial"/>
                <a:sym typeface="Arial"/>
              </a:rPr>
              <a:t>ED Dramatic Improvement Effort</a:t>
            </a:r>
            <a:r>
              <a:rPr lang="en-US" sz="1200" b="1" i="0" u="none" strike="noStrike" cap="none">
                <a:solidFill>
                  <a:srgbClr val="0066CC"/>
                </a:solidFill>
                <a:latin typeface="Arial"/>
                <a:ea typeface="Arial"/>
                <a:cs typeface="Arial"/>
                <a:sym typeface="Arial"/>
              </a:rPr>
              <a:t> </a:t>
            </a:r>
            <a:endParaRPr sz="1400" b="1" i="0" u="none" strike="noStrike" cap="none">
              <a:solidFill>
                <a:srgbClr val="0066CC"/>
              </a:solidFill>
              <a:latin typeface="Arial"/>
              <a:ea typeface="Arial"/>
              <a:cs typeface="Arial"/>
              <a:sym typeface="Arial"/>
            </a:endParaRPr>
          </a:p>
        </p:txBody>
      </p:sp>
      <p:sp>
        <p:nvSpPr>
          <p:cNvPr id="641" name="Google Shape;641;g2fb2e40434b_0_15"/>
          <p:cNvSpPr/>
          <p:nvPr/>
        </p:nvSpPr>
        <p:spPr>
          <a:xfrm>
            <a:off x="487075" y="2397950"/>
            <a:ext cx="2443800" cy="1864200"/>
          </a:xfrm>
          <a:prstGeom prst="roundRect">
            <a:avLst>
              <a:gd name="adj" fmla="val 16667"/>
            </a:avLst>
          </a:prstGeom>
          <a:solidFill>
            <a:srgbClr val="D7E6D2"/>
          </a:solidFill>
          <a:ln w="952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66CC"/>
                </a:solidFill>
                <a:latin typeface="Arial"/>
                <a:ea typeface="Arial"/>
                <a:cs typeface="Arial"/>
                <a:sym typeface="Arial"/>
              </a:rPr>
              <a:t>Improve Access</a:t>
            </a:r>
            <a:endParaRPr sz="1400" b="1"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66CC"/>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Maryland Primary Care Program</a:t>
            </a: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66CC"/>
                </a:solidFill>
                <a:latin typeface="Arial"/>
                <a:ea typeface="Arial"/>
                <a:cs typeface="Arial"/>
                <a:sym typeface="Arial"/>
              </a:rPr>
              <a:t>Expand Behavioral Health Framework</a:t>
            </a: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66CC"/>
                </a:solidFill>
                <a:latin typeface="Arial"/>
                <a:ea typeface="Arial"/>
                <a:cs typeface="Arial"/>
                <a:sym typeface="Arial"/>
              </a:rPr>
              <a:t>SNF/Post-Acute</a:t>
            </a:r>
            <a:endParaRPr sz="1200" b="0" i="0" u="none" strike="noStrike" cap="none">
              <a:solidFill>
                <a:srgbClr val="0066CC"/>
              </a:solidFill>
              <a:latin typeface="Arial"/>
              <a:ea typeface="Arial"/>
              <a:cs typeface="Arial"/>
              <a:sym typeface="Arial"/>
            </a:endParaRPr>
          </a:p>
        </p:txBody>
      </p:sp>
      <p:sp>
        <p:nvSpPr>
          <p:cNvPr id="642" name="Google Shape;642;g2fb2e40434b_0_15"/>
          <p:cNvSpPr/>
          <p:nvPr/>
        </p:nvSpPr>
        <p:spPr>
          <a:xfrm>
            <a:off x="3388163" y="2397950"/>
            <a:ext cx="2443800" cy="1864200"/>
          </a:xfrm>
          <a:prstGeom prst="roundRect">
            <a:avLst>
              <a:gd name="adj" fmla="val 16667"/>
            </a:avLst>
          </a:prstGeom>
          <a:solidFill>
            <a:srgbClr val="D7E6D2"/>
          </a:solidFill>
          <a:ln w="9525" cap="flat" cmpd="sng">
            <a:solidFill>
              <a:srgbClr val="44546A"/>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66CC"/>
                </a:solidFill>
                <a:latin typeface="Arial"/>
                <a:ea typeface="Arial"/>
                <a:cs typeface="Arial"/>
                <a:sym typeface="Arial"/>
              </a:rPr>
              <a:t>Hospital Payment Programs to Improve Clinical Care</a:t>
            </a:r>
            <a:endParaRPr sz="1400" b="1"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66CC"/>
                </a:solidFill>
                <a:latin typeface="Arial"/>
                <a:ea typeface="Arial"/>
                <a:cs typeface="Arial"/>
                <a:sym typeface="Arial"/>
              </a:rPr>
              <a:t>MD Hospital Quality Policies</a:t>
            </a: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66C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66CC"/>
                </a:solidFill>
                <a:latin typeface="Arial"/>
                <a:ea typeface="Arial"/>
                <a:cs typeface="Arial"/>
                <a:sym typeface="Arial"/>
              </a:rPr>
              <a:t>ED “Best Practices” incentive</a:t>
            </a:r>
            <a:r>
              <a:rPr lang="en-US" sz="1200" b="1" i="0" u="none" strike="noStrike" cap="none">
                <a:solidFill>
                  <a:srgbClr val="0066CC"/>
                </a:solidFill>
                <a:latin typeface="Arial"/>
                <a:ea typeface="Arial"/>
                <a:cs typeface="Arial"/>
                <a:sym typeface="Arial"/>
              </a:rPr>
              <a:t> </a:t>
            </a:r>
            <a:endParaRPr sz="1400" b="1" i="0" u="none" strike="noStrike" cap="none">
              <a:solidFill>
                <a:srgbClr val="0066CC"/>
              </a:solidFill>
              <a:latin typeface="Arial"/>
              <a:ea typeface="Arial"/>
              <a:cs typeface="Arial"/>
              <a:sym typeface="Arial"/>
            </a:endParaRPr>
          </a:p>
        </p:txBody>
      </p:sp>
      <p:sp>
        <p:nvSpPr>
          <p:cNvPr id="643" name="Google Shape;643;g2fb2e40434b_0_15"/>
          <p:cNvSpPr/>
          <p:nvPr/>
        </p:nvSpPr>
        <p:spPr>
          <a:xfrm>
            <a:off x="110100" y="590575"/>
            <a:ext cx="11971800" cy="1689300"/>
          </a:xfrm>
          <a:prstGeom prst="triangle">
            <a:avLst>
              <a:gd name="adj" fmla="val 50200"/>
            </a:avLst>
          </a:prstGeom>
          <a:solidFill>
            <a:srgbClr val="4472C4"/>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900" b="0" i="0" u="none" strike="noStrike" cap="none">
              <a:solidFill>
                <a:srgbClr val="FFFFFF"/>
              </a:solidFill>
              <a:latin typeface="Arial"/>
              <a:ea typeface="Arial"/>
              <a:cs typeface="Arial"/>
              <a:sym typeface="Arial"/>
            </a:endParaRPr>
          </a:p>
        </p:txBody>
      </p:sp>
      <p:pic>
        <p:nvPicPr>
          <p:cNvPr id="644" name="Google Shape;644;g2fb2e40434b_0_15" title="File:Flag-map of Maryland.svg - Wikipedia"/>
          <p:cNvPicPr preferRelativeResize="0"/>
          <p:nvPr/>
        </p:nvPicPr>
        <p:blipFill rotWithShape="1">
          <a:blip r:embed="rId3">
            <a:alphaModFix/>
          </a:blip>
          <a:srcRect/>
          <a:stretch/>
        </p:blipFill>
        <p:spPr>
          <a:xfrm>
            <a:off x="5674125" y="806800"/>
            <a:ext cx="976950" cy="512901"/>
          </a:xfrm>
          <a:prstGeom prst="rect">
            <a:avLst/>
          </a:prstGeom>
          <a:noFill/>
          <a:ln>
            <a:noFill/>
          </a:ln>
        </p:spPr>
      </p:pic>
      <p:sp>
        <p:nvSpPr>
          <p:cNvPr id="645" name="Google Shape;645;g2fb2e40434b_0_15"/>
          <p:cNvSpPr txBox="1"/>
          <p:nvPr/>
        </p:nvSpPr>
        <p:spPr>
          <a:xfrm>
            <a:off x="2236750" y="1319700"/>
            <a:ext cx="7597200" cy="164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2000" b="1" i="0" u="none" strike="noStrike" cap="none">
                <a:solidFill>
                  <a:srgbClr val="FFFFFF"/>
                </a:solidFill>
                <a:latin typeface="Arial"/>
                <a:ea typeface="Arial"/>
                <a:cs typeface="Arial"/>
                <a:sym typeface="Arial"/>
              </a:rPr>
              <a:t>ED Wait Time Reduction Commission: </a:t>
            </a:r>
            <a:endParaRPr sz="20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900" b="0" i="0" u="none" strike="noStrike" cap="none">
                <a:solidFill>
                  <a:srgbClr val="FFFFFF"/>
                </a:solidFill>
                <a:latin typeface="Arial"/>
                <a:ea typeface="Arial"/>
                <a:cs typeface="Arial"/>
                <a:sym typeface="Arial"/>
              </a:rPr>
              <a:t>Collaborate on behavioral health, post-acute, primary care, and other areas of opportunity.</a:t>
            </a:r>
            <a:endParaRPr sz="19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FFFFFF"/>
              </a:solidFill>
              <a:latin typeface="Montserrat Medium"/>
              <a:ea typeface="Montserrat Medium"/>
              <a:cs typeface="Montserrat Medium"/>
              <a:sym typeface="Montserrat Medium"/>
            </a:endParaRPr>
          </a:p>
        </p:txBody>
      </p:sp>
      <p:sp>
        <p:nvSpPr>
          <p:cNvPr id="646" name="Google Shape;646;g2fb2e40434b_0_15"/>
          <p:cNvSpPr/>
          <p:nvPr/>
        </p:nvSpPr>
        <p:spPr>
          <a:xfrm rot="5400000">
            <a:off x="3909750" y="5092400"/>
            <a:ext cx="1123500" cy="575400"/>
          </a:xfrm>
          <a:prstGeom prst="triangle">
            <a:avLst>
              <a:gd name="adj" fmla="val 49563"/>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
        <p:nvSpPr>
          <p:cNvPr id="647" name="Google Shape;647;g2fb2e40434b_0_15"/>
          <p:cNvSpPr/>
          <p:nvPr/>
        </p:nvSpPr>
        <p:spPr>
          <a:xfrm rot="5400000">
            <a:off x="6610650" y="5066850"/>
            <a:ext cx="1123500" cy="575400"/>
          </a:xfrm>
          <a:prstGeom prst="triangle">
            <a:avLst>
              <a:gd name="adj" fmla="val 49563"/>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f3315ba264_0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Inpatient Type 2 Diabetes Screening Pilot</a:t>
            </a:r>
            <a:endParaRPr/>
          </a:p>
        </p:txBody>
      </p:sp>
      <p:sp>
        <p:nvSpPr>
          <p:cNvPr id="654" name="Google Shape;654;g2f3315ba264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2f3315ba264_0_7"/>
          <p:cNvSpPr txBox="1">
            <a:spLocks noGrp="1"/>
          </p:cNvSpPr>
          <p:nvPr>
            <p:ph type="body" idx="1"/>
          </p:nvPr>
        </p:nvSpPr>
        <p:spPr>
          <a:xfrm>
            <a:off x="340875" y="1133475"/>
            <a:ext cx="10949400" cy="51240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1000"/>
              </a:spcBef>
              <a:spcAft>
                <a:spcPts val="0"/>
              </a:spcAft>
              <a:buSzPts val="2000"/>
              <a:buChar char="•"/>
            </a:pPr>
            <a:r>
              <a:rPr lang="en-US"/>
              <a:t>CMMI directed the HSCRC to include one or more measures of hospital population health performance in the Medicare Performance Adjustment for CY24</a:t>
            </a:r>
            <a:endParaRPr/>
          </a:p>
          <a:p>
            <a:pPr marL="457200" lvl="0" indent="-355600" algn="l" rtl="0">
              <a:lnSpc>
                <a:spcPct val="100000"/>
              </a:lnSpc>
              <a:spcBef>
                <a:spcPts val="1000"/>
              </a:spcBef>
              <a:spcAft>
                <a:spcPts val="0"/>
              </a:spcAft>
              <a:buSzPts val="2000"/>
              <a:buChar char="•"/>
            </a:pPr>
            <a:r>
              <a:rPr lang="en-US"/>
              <a:t>After a series of stakeholder workgroups, staff proposed an inpatient diabetes screening program</a:t>
            </a:r>
            <a:endParaRPr/>
          </a:p>
          <a:p>
            <a:pPr marL="457200" lvl="0" indent="-355600" algn="l" rtl="0">
              <a:lnSpc>
                <a:spcPct val="100000"/>
              </a:lnSpc>
              <a:spcBef>
                <a:spcPts val="1000"/>
              </a:spcBef>
              <a:spcAft>
                <a:spcPts val="0"/>
              </a:spcAft>
              <a:buSzPts val="2000"/>
              <a:buChar char="•"/>
            </a:pPr>
            <a:r>
              <a:rPr lang="en-US"/>
              <a:t>Analysis suggested IP screening could reduce prevalence of undiagnosed diabetes by more than 30 percent, and assist in better glycemic control for those with a prior diagnosis</a:t>
            </a:r>
            <a:endParaRPr/>
          </a:p>
          <a:p>
            <a:pPr marL="457200" lvl="0" indent="-355600" algn="l" rtl="0">
              <a:lnSpc>
                <a:spcPct val="100000"/>
              </a:lnSpc>
              <a:spcBef>
                <a:spcPts val="1000"/>
              </a:spcBef>
              <a:spcAft>
                <a:spcPts val="0"/>
              </a:spcAft>
              <a:buSzPts val="2000"/>
              <a:buChar char="•"/>
            </a:pPr>
            <a:r>
              <a:rPr lang="en-US"/>
              <a:t>Commissioners asked staff to conduct a pilot of the screening program to better understand impact on hospital operations and effect on population health </a:t>
            </a:r>
            <a:endParaRPr/>
          </a:p>
          <a:p>
            <a:pPr marL="0" lvl="0" indent="0" algn="l" rtl="0">
              <a:lnSpc>
                <a:spcPct val="100000"/>
              </a:lnSpc>
              <a:spcBef>
                <a:spcPts val="1000"/>
              </a:spcBef>
              <a:spcAft>
                <a:spcPts val="0"/>
              </a:spcAft>
              <a:buSzPts val="2000"/>
              <a:buNone/>
            </a:pPr>
            <a:endParaRPr sz="1200"/>
          </a:p>
        </p:txBody>
      </p:sp>
      <p:sp>
        <p:nvSpPr>
          <p:cNvPr id="660" name="Google Shape;660;g2f3315ba264_0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32</a:t>
            </a:fld>
            <a:endParaRPr/>
          </a:p>
        </p:txBody>
      </p:sp>
      <p:sp>
        <p:nvSpPr>
          <p:cNvPr id="661" name="Google Shape;661;g2f3315ba264_0_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Diabetes Screening Background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2f3315ba264_0_3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lnSpcReduction="10000"/>
          </a:bodyPr>
          <a:lstStyle/>
          <a:p>
            <a:pPr marL="457200" lvl="0" indent="-355600" algn="l" rtl="0">
              <a:lnSpc>
                <a:spcPct val="114000"/>
              </a:lnSpc>
              <a:spcBef>
                <a:spcPts val="1000"/>
              </a:spcBef>
              <a:spcAft>
                <a:spcPts val="0"/>
              </a:spcAft>
              <a:buSzPts val="2000"/>
              <a:buAutoNum type="arabicPeriod"/>
            </a:pPr>
            <a:r>
              <a:rPr lang="en-US"/>
              <a:t>To determine expected diagnostic yield and prevalence of undiagnosed/uncontrolled diabetes among inpatients</a:t>
            </a:r>
            <a:endParaRPr/>
          </a:p>
          <a:p>
            <a:pPr marL="457200" lvl="0" indent="-355600" algn="l" rtl="0">
              <a:lnSpc>
                <a:spcPct val="114000"/>
              </a:lnSpc>
              <a:spcBef>
                <a:spcPts val="1000"/>
              </a:spcBef>
              <a:spcAft>
                <a:spcPts val="0"/>
              </a:spcAft>
              <a:buSzPts val="2000"/>
              <a:buAutoNum type="arabicPeriod"/>
            </a:pPr>
            <a:r>
              <a:rPr lang="en-US"/>
              <a:t>To understand how patients with abnormal HbA1c values are followed up either within or outside the inpatient clinical setting</a:t>
            </a:r>
            <a:endParaRPr/>
          </a:p>
          <a:p>
            <a:pPr marL="457200" lvl="0" indent="-355600" algn="l" rtl="0">
              <a:lnSpc>
                <a:spcPct val="114000"/>
              </a:lnSpc>
              <a:spcBef>
                <a:spcPts val="1000"/>
              </a:spcBef>
              <a:spcAft>
                <a:spcPts val="0"/>
              </a:spcAft>
              <a:buSzPts val="2000"/>
              <a:buAutoNum type="arabicPeriod"/>
            </a:pPr>
            <a:r>
              <a:rPr lang="en-US"/>
              <a:t>To identify potential barriers, obstacles, and bottlenecks associated with screening for T2DM within the IP setting (</a:t>
            </a:r>
            <a:r>
              <a:rPr lang="en-US">
                <a:solidFill>
                  <a:schemeClr val="dk1"/>
                </a:solidFill>
              </a:rPr>
              <a:t>e.g., Responsible data management, patient follow-up, actionable referral mechanisms, and</a:t>
            </a:r>
            <a:r>
              <a:rPr lang="en-US"/>
              <a:t> </a:t>
            </a:r>
            <a:r>
              <a:rPr lang="en-US">
                <a:solidFill>
                  <a:schemeClr val="dk1"/>
                </a:solidFill>
              </a:rPr>
              <a:t>financial incentivization</a:t>
            </a:r>
            <a:r>
              <a:rPr lang="en-US"/>
              <a:t>)</a:t>
            </a:r>
            <a:endParaRPr/>
          </a:p>
          <a:p>
            <a:pPr marL="558800" lvl="0" indent="-457200" algn="l" rtl="0">
              <a:lnSpc>
                <a:spcPct val="114000"/>
              </a:lnSpc>
              <a:spcBef>
                <a:spcPts val="1000"/>
              </a:spcBef>
              <a:spcAft>
                <a:spcPts val="1000"/>
              </a:spcAft>
              <a:buSzPts val="2000"/>
              <a:buFont typeface="Arial"/>
              <a:buAutoNum type="arabicPeriod"/>
            </a:pPr>
            <a:r>
              <a:rPr lang="en-US"/>
              <a:t>To a</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nticipate difficulties associated with scaling towards a statewide IP T2DM screening program</a:t>
            </a:r>
            <a:endParaRPr/>
          </a:p>
        </p:txBody>
      </p:sp>
      <p:sp>
        <p:nvSpPr>
          <p:cNvPr id="667" name="Google Shape;667;g2f3315ba264_0_3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33</a:t>
            </a:fld>
            <a:endParaRPr/>
          </a:p>
        </p:txBody>
      </p:sp>
      <p:sp>
        <p:nvSpPr>
          <p:cNvPr id="668" name="Google Shape;668;g2f3315ba264_0_3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Aims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2e30e624212_4_0"/>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Patient Eligibility and Sampling Frame</a:t>
            </a:r>
            <a:endParaRPr/>
          </a:p>
        </p:txBody>
      </p:sp>
      <p:sp>
        <p:nvSpPr>
          <p:cNvPr id="674" name="Google Shape;674;g2e30e624212_4_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34</a:t>
            </a:fld>
            <a:endParaRPr/>
          </a:p>
        </p:txBody>
      </p:sp>
      <p:graphicFrame>
        <p:nvGraphicFramePr>
          <p:cNvPr id="675" name="Google Shape;675;g2e30e624212_4_0"/>
          <p:cNvGraphicFramePr/>
          <p:nvPr/>
        </p:nvGraphicFramePr>
        <p:xfrm>
          <a:off x="972126" y="1650625"/>
          <a:ext cx="10515600" cy="2780185"/>
        </p:xfrm>
        <a:graphic>
          <a:graphicData uri="http://schemas.openxmlformats.org/drawingml/2006/table">
            <a:tbl>
              <a:tblPr firstRow="1" bandRow="1">
                <a:noFill/>
                <a:tableStyleId>{EA975E9B-E360-457D-B9D3-91C040E5C5BC}</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941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66CC"/>
                          </a:solidFill>
                          <a:latin typeface="Arial"/>
                          <a:ea typeface="Arial"/>
                          <a:cs typeface="Arial"/>
                          <a:sym typeface="Arial"/>
                        </a:rPr>
                        <a:t>Eligibility for T2DM Screening</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t> </a:t>
                      </a:r>
                      <a:r>
                        <a:rPr lang="en-US" sz="2400" b="1" u="none" strike="noStrike" cap="none">
                          <a:solidFill>
                            <a:srgbClr val="0066CC"/>
                          </a:solidFill>
                        </a:rPr>
                        <a:t>Additional Exclusion Criteria</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t>Patients 35 years of age or above, and </a:t>
                      </a:r>
                      <a:endParaRPr sz="1400" u="none" strike="noStrike" cap="none"/>
                    </a:p>
                    <a:p>
                      <a:pPr marL="285750" marR="0" lvl="2" indent="-285750" algn="l" rtl="0">
                        <a:lnSpc>
                          <a:spcPct val="100000"/>
                        </a:lnSpc>
                        <a:spcBef>
                          <a:spcPts val="0"/>
                        </a:spcBef>
                        <a:spcAft>
                          <a:spcPts val="0"/>
                        </a:spcAft>
                        <a:buClr>
                          <a:srgbClr val="000000"/>
                        </a:buClr>
                        <a:buSzPts val="1800"/>
                        <a:buFont typeface="Arial"/>
                        <a:buChar char="•"/>
                      </a:pPr>
                      <a:r>
                        <a:rPr lang="en-US" sz="1800" b="0" i="0" u="none" strike="noStrike" cap="none"/>
                        <a:t>without a prior HbA1c result </a:t>
                      </a:r>
                      <a:r>
                        <a:rPr lang="en-US" sz="1800" b="1" i="0" u="none" strike="noStrike" cap="none"/>
                        <a:t>within three years prior to admission (non-diagnosed) or</a:t>
                      </a:r>
                      <a:endParaRPr sz="1400" u="none" strike="noStrike" cap="none"/>
                    </a:p>
                    <a:p>
                      <a:pPr marL="285750" marR="0" lvl="2" indent="-285750" algn="l" rtl="0">
                        <a:lnSpc>
                          <a:spcPct val="100000"/>
                        </a:lnSpc>
                        <a:spcBef>
                          <a:spcPts val="0"/>
                        </a:spcBef>
                        <a:spcAft>
                          <a:spcPts val="0"/>
                        </a:spcAft>
                        <a:buClr>
                          <a:srgbClr val="000000"/>
                        </a:buClr>
                        <a:buSzPts val="1800"/>
                        <a:buFont typeface="Arial"/>
                        <a:buChar char="•"/>
                      </a:pPr>
                      <a:r>
                        <a:rPr lang="en-US" sz="1800" b="0" i="0" u="none" strike="noStrike" cap="none"/>
                        <a:t>without a prior HbA1c result </a:t>
                      </a:r>
                      <a:r>
                        <a:rPr lang="en-US" sz="1800" b="1" i="0" u="none" strike="noStrike" cap="none"/>
                        <a:t>within three months prior to admission (previously-diagnosed) </a:t>
                      </a:r>
                      <a:r>
                        <a:rPr lang="en-US" sz="1800" b="0" i="0" u="none" strike="noStrike" cap="none"/>
                        <a:t>as indicated by patient’s Electronic Medical Record (EMR)</a:t>
                      </a:r>
                      <a:endParaRPr sz="1400" u="none" strike="noStrike" cap="none"/>
                    </a:p>
                  </a:txBody>
                  <a:tcPr marL="91450" marR="91450" marT="45725" marB="45725"/>
                </a:tc>
                <a:tc>
                  <a:txBody>
                    <a:bodyPr/>
                    <a:lstStyle/>
                    <a:p>
                      <a:pPr marL="285750" marR="0" lvl="2"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Died in Hospital</a:t>
                      </a:r>
                      <a:endParaRPr sz="1400" u="none" strike="noStrike" cap="none"/>
                    </a:p>
                    <a:p>
                      <a:pPr marL="285750" marR="0" lvl="2"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Left AMA</a:t>
                      </a:r>
                      <a:endParaRPr sz="1400" u="none" strike="noStrike" cap="none"/>
                    </a:p>
                    <a:p>
                      <a:pPr marL="285750" marR="0" lvl="2"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Tested less than 3 months (diabetics) or less than 3 years (non-diabetics)</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2f3315ba264_0_15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35</a:t>
            </a:fld>
            <a:endParaRPr/>
          </a:p>
        </p:txBody>
      </p:sp>
      <p:sp>
        <p:nvSpPr>
          <p:cNvPr id="681" name="Google Shape;681;g2f3315ba264_0_15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Intervention </a:t>
            </a:r>
            <a:endParaRPr/>
          </a:p>
        </p:txBody>
      </p:sp>
      <p:sp>
        <p:nvSpPr>
          <p:cNvPr id="682" name="Google Shape;682;g2f3315ba264_0_153"/>
          <p:cNvSpPr txBox="1"/>
          <p:nvPr/>
        </p:nvSpPr>
        <p:spPr>
          <a:xfrm>
            <a:off x="1361525" y="1296550"/>
            <a:ext cx="9736800" cy="2136000"/>
          </a:xfrm>
          <a:prstGeom prst="rect">
            <a:avLst/>
          </a:prstGeom>
          <a:noFill/>
          <a:ln w="28575" cap="flat" cmpd="sng">
            <a:solidFill>
              <a:srgbClr val="62B0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100"/>
              <a:buFont typeface="Arial"/>
              <a:buNone/>
            </a:pPr>
            <a:r>
              <a:rPr lang="en-US" sz="3100" b="0" i="0" u="none" strike="noStrike" cap="none">
                <a:solidFill>
                  <a:schemeClr val="dk1"/>
                </a:solidFill>
                <a:latin typeface="Arial"/>
                <a:ea typeface="Arial"/>
                <a:cs typeface="Arial"/>
                <a:sym typeface="Arial"/>
              </a:rPr>
              <a:t>The intervention for this pilot study includes </a:t>
            </a:r>
            <a:r>
              <a:rPr lang="en-US" sz="3100" b="1" i="1" u="none" strike="noStrike" cap="none">
                <a:solidFill>
                  <a:schemeClr val="dk1"/>
                </a:solidFill>
                <a:latin typeface="Arial"/>
                <a:ea typeface="Arial"/>
                <a:cs typeface="Arial"/>
                <a:sym typeface="Arial"/>
              </a:rPr>
              <a:t>a standing lab order for inpatient HbA1c testing</a:t>
            </a:r>
            <a:r>
              <a:rPr lang="en-US" sz="3100" b="0" i="0" u="none" strike="noStrike" cap="none">
                <a:solidFill>
                  <a:schemeClr val="dk1"/>
                </a:solidFill>
                <a:latin typeface="Arial"/>
                <a:ea typeface="Arial"/>
                <a:cs typeface="Arial"/>
                <a:sym typeface="Arial"/>
              </a:rPr>
              <a:t> that automates the process of screening eligibility. </a:t>
            </a:r>
            <a:endParaRPr sz="3100" b="0"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2f3315ba264_0_69"/>
          <p:cNvSpPr txBox="1">
            <a:spLocks noGrp="1"/>
          </p:cNvSpPr>
          <p:nvPr>
            <p:ph type="title"/>
          </p:nvPr>
        </p:nvSpPr>
        <p:spPr>
          <a:xfrm>
            <a:off x="972127" y="3860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P</a:t>
            </a:r>
            <a:r>
              <a:rPr lang="en-US"/>
              <a:t>ilot Timeline</a:t>
            </a:r>
            <a:endParaRPr/>
          </a:p>
        </p:txBody>
      </p:sp>
      <p:sp>
        <p:nvSpPr>
          <p:cNvPr id="688" name="Google Shape;688;g2f3315ba264_0_69"/>
          <p:cNvSpPr txBox="1">
            <a:spLocks noGrp="1"/>
          </p:cNvSpPr>
          <p:nvPr>
            <p:ph type="sldNum" idx="12"/>
          </p:nvPr>
        </p:nvSpPr>
        <p:spPr>
          <a:xfrm>
            <a:off x="11126763" y="5226999"/>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36</a:t>
            </a:fld>
            <a:endParaRPr/>
          </a:p>
        </p:txBody>
      </p:sp>
      <p:grpSp>
        <p:nvGrpSpPr>
          <p:cNvPr id="689" name="Google Shape;689;g2f3315ba264_0_69"/>
          <p:cNvGrpSpPr/>
          <p:nvPr/>
        </p:nvGrpSpPr>
        <p:grpSpPr>
          <a:xfrm>
            <a:off x="258250" y="1435275"/>
            <a:ext cx="11943338" cy="3505270"/>
            <a:chOff x="258250" y="1435275"/>
            <a:chExt cx="11943338" cy="3505270"/>
          </a:xfrm>
        </p:grpSpPr>
        <p:sp>
          <p:nvSpPr>
            <p:cNvPr id="690" name="Google Shape;690;g2f3315ba264_0_69"/>
            <p:cNvSpPr/>
            <p:nvPr/>
          </p:nvSpPr>
          <p:spPr>
            <a:xfrm>
              <a:off x="8673585" y="3128890"/>
              <a:ext cx="3132300" cy="177900"/>
            </a:xfrm>
            <a:prstGeom prst="rect">
              <a:avLst/>
            </a:prstGeom>
            <a:solidFill>
              <a:srgbClr val="08563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1" name="Google Shape;691;g2f3315ba264_0_69"/>
            <p:cNvGrpSpPr/>
            <p:nvPr/>
          </p:nvGrpSpPr>
          <p:grpSpPr>
            <a:xfrm>
              <a:off x="8177811" y="2626398"/>
              <a:ext cx="4023777" cy="2186745"/>
              <a:chOff x="6435810" y="2702596"/>
              <a:chExt cx="3017908" cy="1640100"/>
            </a:xfrm>
          </p:grpSpPr>
          <p:grpSp>
            <p:nvGrpSpPr>
              <p:cNvPr id="692" name="Google Shape;692;g2f3315ba264_0_69"/>
              <p:cNvGrpSpPr/>
              <p:nvPr/>
            </p:nvGrpSpPr>
            <p:grpSpPr>
              <a:xfrm rot="10800000">
                <a:off x="6760035" y="3079467"/>
                <a:ext cx="92400" cy="411825"/>
                <a:chOff x="2070100" y="2563700"/>
                <a:chExt cx="92400" cy="411825"/>
              </a:xfrm>
            </p:grpSpPr>
            <p:cxnSp>
              <p:nvCxnSpPr>
                <p:cNvPr id="693" name="Google Shape;693;g2f3315ba264_0_6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694" name="Google Shape;694;g2f3315ba264_0_69"/>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5" name="Google Shape;695;g2f3315ba264_0_69"/>
              <p:cNvSpPr txBox="1"/>
              <p:nvPr/>
            </p:nvSpPr>
            <p:spPr>
              <a:xfrm>
                <a:off x="6435810" y="2702596"/>
                <a:ext cx="7458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800"/>
                  <a:buFont typeface="Arial"/>
                  <a:buNone/>
                </a:pPr>
                <a:r>
                  <a:rPr lang="en-US" sz="1800" b="1" i="0" u="none" strike="noStrike" cap="none">
                    <a:solidFill>
                      <a:schemeClr val="accent1"/>
                    </a:solidFill>
                    <a:latin typeface="Roboto"/>
                    <a:ea typeface="Roboto"/>
                    <a:cs typeface="Roboto"/>
                    <a:sym typeface="Roboto"/>
                  </a:rPr>
                  <a:t>Dec 1</a:t>
                </a:r>
                <a:endParaRPr sz="1800" b="1" i="0" u="none" strike="noStrike" cap="none">
                  <a:solidFill>
                    <a:schemeClr val="accent1"/>
                  </a:solidFill>
                  <a:latin typeface="Roboto"/>
                  <a:ea typeface="Roboto"/>
                  <a:cs typeface="Roboto"/>
                  <a:sym typeface="Roboto"/>
                </a:endParaRPr>
              </a:p>
            </p:txBody>
          </p:sp>
          <p:sp>
            <p:nvSpPr>
              <p:cNvPr id="696" name="Google Shape;696;g2f3315ba264_0_69"/>
              <p:cNvSpPr txBox="1"/>
              <p:nvPr/>
            </p:nvSpPr>
            <p:spPr>
              <a:xfrm>
                <a:off x="6852418" y="3398896"/>
                <a:ext cx="26013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Post-Pilot Analysis</a:t>
                </a:r>
                <a:endParaRPr sz="1400" b="1"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a:solidFill>
                      <a:srgbClr val="000000"/>
                    </a:solidFill>
                    <a:latin typeface="Roboto"/>
                    <a:ea typeface="Roboto"/>
                    <a:cs typeface="Roboto"/>
                    <a:sym typeface="Roboto"/>
                  </a:rPr>
                  <a:t>Quantitative Analysis</a:t>
                </a:r>
                <a:endParaRPr sz="1400" b="1"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a:solidFill>
                      <a:srgbClr val="000000"/>
                    </a:solidFill>
                    <a:latin typeface="Roboto"/>
                    <a:ea typeface="Roboto"/>
                    <a:cs typeface="Roboto"/>
                    <a:sym typeface="Roboto"/>
                  </a:rPr>
                  <a:t>Stakeholder Analysis (Questionnaire)</a:t>
                </a:r>
                <a:endParaRPr sz="1400" b="1"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a:solidFill>
                      <a:srgbClr val="000000"/>
                    </a:solidFill>
                    <a:latin typeface="Roboto"/>
                    <a:ea typeface="Roboto"/>
                    <a:cs typeface="Roboto"/>
                    <a:sym typeface="Roboto"/>
                  </a:rPr>
                  <a:t>Presentation of Results to Commission</a:t>
                </a:r>
                <a:endParaRPr sz="1400" b="1" i="0" u="none" strike="noStrike" cap="none">
                  <a:solidFill>
                    <a:srgbClr val="000000"/>
                  </a:solidFill>
                  <a:latin typeface="Roboto"/>
                  <a:ea typeface="Roboto"/>
                  <a:cs typeface="Roboto"/>
                  <a:sym typeface="Roboto"/>
                </a:endParaRPr>
              </a:p>
            </p:txBody>
          </p:sp>
        </p:grpSp>
        <p:sp>
          <p:nvSpPr>
            <p:cNvPr id="697" name="Google Shape;697;g2f3315ba264_0_69"/>
            <p:cNvSpPr/>
            <p:nvPr/>
          </p:nvSpPr>
          <p:spPr>
            <a:xfrm>
              <a:off x="840381" y="3128890"/>
              <a:ext cx="2611200" cy="177900"/>
            </a:xfrm>
            <a:prstGeom prst="rect">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8" name="Google Shape;698;g2f3315ba264_0_69"/>
            <p:cNvGrpSpPr/>
            <p:nvPr/>
          </p:nvGrpSpPr>
          <p:grpSpPr>
            <a:xfrm>
              <a:off x="258250" y="1435275"/>
              <a:ext cx="3332811" cy="2369849"/>
              <a:chOff x="495991" y="1809232"/>
              <a:chExt cx="2499671" cy="1777431"/>
            </a:xfrm>
          </p:grpSpPr>
          <p:sp>
            <p:nvSpPr>
              <p:cNvPr id="699" name="Google Shape;699;g2f3315ba264_0_69"/>
              <p:cNvSpPr txBox="1"/>
              <p:nvPr/>
            </p:nvSpPr>
            <p:spPr>
              <a:xfrm>
                <a:off x="495991" y="3215263"/>
                <a:ext cx="8712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800"/>
                  <a:buFont typeface="Arial"/>
                  <a:buNone/>
                </a:pPr>
                <a:r>
                  <a:rPr lang="en-US" sz="1800" b="1" i="0" u="none" strike="noStrike" cap="none">
                    <a:solidFill>
                      <a:schemeClr val="accent1"/>
                    </a:solidFill>
                    <a:latin typeface="Roboto"/>
                    <a:ea typeface="Roboto"/>
                    <a:cs typeface="Roboto"/>
                    <a:sym typeface="Roboto"/>
                  </a:rPr>
                  <a:t>Spring 2024</a:t>
                </a:r>
                <a:endParaRPr sz="1800" b="1" i="0" u="none" strike="noStrike" cap="none">
                  <a:solidFill>
                    <a:schemeClr val="accent1"/>
                  </a:solidFill>
                  <a:latin typeface="Roboto"/>
                  <a:ea typeface="Roboto"/>
                  <a:cs typeface="Roboto"/>
                  <a:sym typeface="Roboto"/>
                </a:endParaRPr>
              </a:p>
            </p:txBody>
          </p:sp>
          <p:grpSp>
            <p:nvGrpSpPr>
              <p:cNvPr id="700" name="Google Shape;700;g2f3315ba264_0_69"/>
              <p:cNvGrpSpPr/>
              <p:nvPr/>
            </p:nvGrpSpPr>
            <p:grpSpPr>
              <a:xfrm>
                <a:off x="881025" y="2800065"/>
                <a:ext cx="92400" cy="411825"/>
                <a:chOff x="845575" y="2563700"/>
                <a:chExt cx="92400" cy="411825"/>
              </a:xfrm>
            </p:grpSpPr>
            <p:cxnSp>
              <p:nvCxnSpPr>
                <p:cNvPr id="701" name="Google Shape;701;g2f3315ba264_0_6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02" name="Google Shape;702;g2f3315ba264_0_69"/>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3" name="Google Shape;703;g2f3315ba264_0_69"/>
              <p:cNvSpPr txBox="1"/>
              <p:nvPr/>
            </p:nvSpPr>
            <p:spPr>
              <a:xfrm>
                <a:off x="742062" y="1809232"/>
                <a:ext cx="2253600" cy="1247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Pilot Development</a:t>
                </a:r>
                <a:endParaRPr sz="1400" b="1"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a:solidFill>
                      <a:srgbClr val="000000"/>
                    </a:solidFill>
                    <a:latin typeface="Roboto"/>
                    <a:ea typeface="Roboto"/>
                    <a:cs typeface="Roboto"/>
                    <a:sym typeface="Roboto"/>
                  </a:rPr>
                  <a:t>Financial Reimbursement Mechanisms</a:t>
                </a:r>
                <a:endParaRPr sz="1400" b="1"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a:solidFill>
                      <a:srgbClr val="000000"/>
                    </a:solidFill>
                    <a:latin typeface="Roboto"/>
                    <a:ea typeface="Roboto"/>
                    <a:cs typeface="Roboto"/>
                    <a:sym typeface="Roboto"/>
                  </a:rPr>
                  <a:t>Screening Tool Construction</a:t>
                </a:r>
                <a:endParaRPr sz="1400" b="1" i="0" u="none" strike="noStrike" cap="none">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a:solidFill>
                      <a:srgbClr val="000000"/>
                    </a:solidFill>
                    <a:latin typeface="Roboto"/>
                    <a:ea typeface="Roboto"/>
                    <a:cs typeface="Roboto"/>
                    <a:sym typeface="Roboto"/>
                  </a:rPr>
                  <a:t>Reporting Details and Program Protocol</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2100"/>
                  </a:spcAft>
                  <a:buClr>
                    <a:srgbClr val="000000"/>
                  </a:buClr>
                  <a:buSzPts val="1100"/>
                  <a:buFont typeface="Arial"/>
                  <a:buNone/>
                </a:pPr>
                <a:endParaRPr sz="1100" b="1" i="0" u="none" strike="noStrike" cap="none">
                  <a:solidFill>
                    <a:srgbClr val="000000"/>
                  </a:solidFill>
                  <a:latin typeface="Roboto"/>
                  <a:ea typeface="Roboto"/>
                  <a:cs typeface="Roboto"/>
                  <a:sym typeface="Roboto"/>
                </a:endParaRPr>
              </a:p>
            </p:txBody>
          </p:sp>
        </p:grpSp>
        <p:sp>
          <p:nvSpPr>
            <p:cNvPr id="704" name="Google Shape;704;g2f3315ba264_0_69"/>
            <p:cNvSpPr/>
            <p:nvPr/>
          </p:nvSpPr>
          <p:spPr>
            <a:xfrm>
              <a:off x="3451453" y="3128890"/>
              <a:ext cx="2611200" cy="177900"/>
            </a:xfrm>
            <a:prstGeom prst="rect">
              <a:avLst/>
            </a:prstGeom>
            <a:solidFill>
              <a:srgbClr val="08563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5" name="Google Shape;705;g2f3315ba264_0_69"/>
            <p:cNvGrpSpPr/>
            <p:nvPr/>
          </p:nvGrpSpPr>
          <p:grpSpPr>
            <a:xfrm>
              <a:off x="2964322" y="2626398"/>
              <a:ext cx="3335057" cy="2314147"/>
              <a:chOff x="2525595" y="2702596"/>
              <a:chExt cx="2501355" cy="1735654"/>
            </a:xfrm>
          </p:grpSpPr>
          <p:sp>
            <p:nvSpPr>
              <p:cNvPr id="706" name="Google Shape;706;g2f3315ba264_0_69"/>
              <p:cNvSpPr txBox="1"/>
              <p:nvPr/>
            </p:nvSpPr>
            <p:spPr>
              <a:xfrm>
                <a:off x="2525595" y="2702596"/>
                <a:ext cx="7458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800"/>
                  <a:buFont typeface="Arial"/>
                  <a:buNone/>
                </a:pPr>
                <a:r>
                  <a:rPr lang="en-US" sz="1800" b="1" i="0" u="none" strike="noStrike" cap="none">
                    <a:solidFill>
                      <a:schemeClr val="accent1"/>
                    </a:solidFill>
                    <a:latin typeface="Roboto"/>
                    <a:ea typeface="Roboto"/>
                    <a:cs typeface="Roboto"/>
                    <a:sym typeface="Roboto"/>
                  </a:rPr>
                  <a:t>July 1</a:t>
                </a:r>
                <a:endParaRPr sz="1800" b="1" i="0" u="none" strike="noStrike" cap="none">
                  <a:solidFill>
                    <a:schemeClr val="accent1"/>
                  </a:solidFill>
                  <a:latin typeface="Roboto"/>
                  <a:ea typeface="Roboto"/>
                  <a:cs typeface="Roboto"/>
                  <a:sym typeface="Roboto"/>
                </a:endParaRPr>
              </a:p>
            </p:txBody>
          </p:sp>
          <p:grpSp>
            <p:nvGrpSpPr>
              <p:cNvPr id="707" name="Google Shape;707;g2f3315ba264_0_69"/>
              <p:cNvGrpSpPr/>
              <p:nvPr/>
            </p:nvGrpSpPr>
            <p:grpSpPr>
              <a:xfrm rot="10800000">
                <a:off x="2849073" y="3079467"/>
                <a:ext cx="92400" cy="411825"/>
                <a:chOff x="2070100" y="2563700"/>
                <a:chExt cx="92400" cy="411825"/>
              </a:xfrm>
            </p:grpSpPr>
            <p:cxnSp>
              <p:nvCxnSpPr>
                <p:cNvPr id="708" name="Google Shape;708;g2f3315ba264_0_6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09" name="Google Shape;709;g2f3315ba264_0_69"/>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0" name="Google Shape;710;g2f3315ba264_0_69"/>
              <p:cNvSpPr txBox="1"/>
              <p:nvPr/>
            </p:nvSpPr>
            <p:spPr>
              <a:xfrm>
                <a:off x="2773350" y="3494450"/>
                <a:ext cx="22536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Pilot Initiation</a:t>
                </a:r>
                <a:endParaRPr sz="1800" b="1" i="0" u="none" strike="noStrike" cap="none">
                  <a:solidFill>
                    <a:srgbClr val="000000"/>
                  </a:solidFill>
                  <a:latin typeface="Roboto"/>
                  <a:ea typeface="Roboto"/>
                  <a:cs typeface="Roboto"/>
                  <a:sym typeface="Roboto"/>
                </a:endParaRPr>
              </a:p>
            </p:txBody>
          </p:sp>
        </p:grpSp>
        <p:sp>
          <p:nvSpPr>
            <p:cNvPr id="711" name="Google Shape;711;g2f3315ba264_0_69"/>
            <p:cNvSpPr/>
            <p:nvPr/>
          </p:nvSpPr>
          <p:spPr>
            <a:xfrm>
              <a:off x="6062520" y="3128890"/>
              <a:ext cx="2611200" cy="177900"/>
            </a:xfrm>
            <a:prstGeom prst="rect">
              <a:avLst/>
            </a:prstGeom>
            <a:solidFill>
              <a:srgbClr val="307A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2" name="Google Shape;712;g2f3315ba264_0_69"/>
            <p:cNvGrpSpPr/>
            <p:nvPr/>
          </p:nvGrpSpPr>
          <p:grpSpPr>
            <a:xfrm>
              <a:off x="6007874" y="2263250"/>
              <a:ext cx="2160411" cy="1258369"/>
              <a:chOff x="4808316" y="2430228"/>
              <a:chExt cx="1620349" cy="943800"/>
            </a:xfrm>
          </p:grpSpPr>
          <p:grpSp>
            <p:nvGrpSpPr>
              <p:cNvPr id="713" name="Google Shape;713;g2f3315ba264_0_69"/>
              <p:cNvGrpSpPr/>
              <p:nvPr/>
            </p:nvGrpSpPr>
            <p:grpSpPr>
              <a:xfrm>
                <a:off x="4808316" y="2800065"/>
                <a:ext cx="92400" cy="411825"/>
                <a:chOff x="845575" y="2563700"/>
                <a:chExt cx="92400" cy="411825"/>
              </a:xfrm>
            </p:grpSpPr>
            <p:cxnSp>
              <p:nvCxnSpPr>
                <p:cNvPr id="714" name="Google Shape;714;g2f3315ba264_0_6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15" name="Google Shape;715;g2f3315ba264_0_69"/>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6" name="Google Shape;716;g2f3315ba264_0_69"/>
              <p:cNvSpPr txBox="1"/>
              <p:nvPr/>
            </p:nvSpPr>
            <p:spPr>
              <a:xfrm>
                <a:off x="4859665" y="2430228"/>
                <a:ext cx="1569000" cy="943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Pilot Termination</a:t>
                </a:r>
                <a:endParaRPr sz="1800" b="1" i="0" u="none" strike="noStrike" cap="none">
                  <a:solidFill>
                    <a:srgbClr val="000000"/>
                  </a:solidFill>
                  <a:latin typeface="Roboto"/>
                  <a:ea typeface="Roboto"/>
                  <a:cs typeface="Roboto"/>
                  <a:sym typeface="Roboto"/>
                </a:endParaRPr>
              </a:p>
            </p:txBody>
          </p:sp>
        </p:grpSp>
        <p:sp>
          <p:nvSpPr>
            <p:cNvPr id="717" name="Google Shape;717;g2f3315ba264_0_69"/>
            <p:cNvSpPr/>
            <p:nvPr/>
          </p:nvSpPr>
          <p:spPr>
            <a:xfrm>
              <a:off x="8673585" y="3128890"/>
              <a:ext cx="3132300" cy="177900"/>
            </a:xfrm>
            <a:prstGeom prst="rect">
              <a:avLst/>
            </a:prstGeom>
            <a:solidFill>
              <a:srgbClr val="0942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8" name="Google Shape;718;g2f3315ba264_0_69"/>
            <p:cNvGrpSpPr/>
            <p:nvPr/>
          </p:nvGrpSpPr>
          <p:grpSpPr>
            <a:xfrm rot="10800000">
              <a:off x="8610101" y="3128880"/>
              <a:ext cx="123197" cy="549086"/>
              <a:chOff x="2070100" y="2563700"/>
              <a:chExt cx="92400" cy="411825"/>
            </a:xfrm>
          </p:grpSpPr>
          <p:cxnSp>
            <p:nvCxnSpPr>
              <p:cNvPr id="719" name="Google Shape;719;g2f3315ba264_0_6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20" name="Google Shape;720;g2f3315ba264_0_69"/>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1" name="Google Shape;721;g2f3315ba264_0_69"/>
            <p:cNvSpPr/>
            <p:nvPr/>
          </p:nvSpPr>
          <p:spPr>
            <a:xfrm>
              <a:off x="840381" y="3128890"/>
              <a:ext cx="2611200" cy="177900"/>
            </a:xfrm>
            <a:prstGeom prst="rect">
              <a:avLst/>
            </a:prstGeom>
            <a:solidFill>
              <a:srgbClr val="307A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2" name="Google Shape;722;g2f3315ba264_0_69"/>
            <p:cNvGrpSpPr/>
            <p:nvPr/>
          </p:nvGrpSpPr>
          <p:grpSpPr>
            <a:xfrm>
              <a:off x="771617" y="2756353"/>
              <a:ext cx="123197" cy="549086"/>
              <a:chOff x="845575" y="2563700"/>
              <a:chExt cx="92400" cy="411825"/>
            </a:xfrm>
          </p:grpSpPr>
          <p:cxnSp>
            <p:nvCxnSpPr>
              <p:cNvPr id="723" name="Google Shape;723;g2f3315ba264_0_6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24" name="Google Shape;724;g2f3315ba264_0_69"/>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5" name="Google Shape;725;g2f3315ba264_0_69"/>
            <p:cNvSpPr/>
            <p:nvPr/>
          </p:nvSpPr>
          <p:spPr>
            <a:xfrm>
              <a:off x="3451453" y="3128890"/>
              <a:ext cx="2611200" cy="177900"/>
            </a:xfrm>
            <a:prstGeom prst="rect">
              <a:avLst/>
            </a:prstGeom>
            <a:solidFill>
              <a:srgbClr val="0942A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6" name="Google Shape;726;g2f3315ba264_0_69"/>
            <p:cNvGrpSpPr/>
            <p:nvPr/>
          </p:nvGrpSpPr>
          <p:grpSpPr>
            <a:xfrm rot="10800000">
              <a:off x="3395615" y="3128880"/>
              <a:ext cx="123197" cy="549086"/>
              <a:chOff x="2070100" y="2563700"/>
              <a:chExt cx="92400" cy="411825"/>
            </a:xfrm>
          </p:grpSpPr>
          <p:cxnSp>
            <p:nvCxnSpPr>
              <p:cNvPr id="727" name="Google Shape;727;g2f3315ba264_0_69"/>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28" name="Google Shape;728;g2f3315ba264_0_69"/>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9" name="Google Shape;729;g2f3315ba264_0_69"/>
            <p:cNvSpPr/>
            <p:nvPr/>
          </p:nvSpPr>
          <p:spPr>
            <a:xfrm>
              <a:off x="6062520" y="3128890"/>
              <a:ext cx="2611200" cy="177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30" name="Google Shape;730;g2f3315ba264_0_69"/>
            <p:cNvGrpSpPr/>
            <p:nvPr/>
          </p:nvGrpSpPr>
          <p:grpSpPr>
            <a:xfrm>
              <a:off x="5632367" y="2756353"/>
              <a:ext cx="923577" cy="1048757"/>
              <a:chOff x="4526679" y="2800065"/>
              <a:chExt cx="692700" cy="786588"/>
            </a:xfrm>
          </p:grpSpPr>
          <p:grpSp>
            <p:nvGrpSpPr>
              <p:cNvPr id="731" name="Google Shape;731;g2f3315ba264_0_69"/>
              <p:cNvGrpSpPr/>
              <p:nvPr/>
            </p:nvGrpSpPr>
            <p:grpSpPr>
              <a:xfrm>
                <a:off x="4808316" y="2800065"/>
                <a:ext cx="92400" cy="411825"/>
                <a:chOff x="845575" y="2563700"/>
                <a:chExt cx="92400" cy="411825"/>
              </a:xfrm>
            </p:grpSpPr>
            <p:cxnSp>
              <p:nvCxnSpPr>
                <p:cNvPr id="732" name="Google Shape;732;g2f3315ba264_0_69"/>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33" name="Google Shape;733;g2f3315ba264_0_69"/>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4" name="Google Shape;734;g2f3315ba264_0_69"/>
              <p:cNvSpPr txBox="1"/>
              <p:nvPr/>
            </p:nvSpPr>
            <p:spPr>
              <a:xfrm>
                <a:off x="4526679" y="3215253"/>
                <a:ext cx="692700" cy="371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2100"/>
                  </a:spcAft>
                  <a:buClr>
                    <a:srgbClr val="000000"/>
                  </a:buClr>
                  <a:buSzPts val="1800"/>
                  <a:buFont typeface="Arial"/>
                  <a:buNone/>
                </a:pPr>
                <a:r>
                  <a:rPr lang="en-US" sz="1800" b="1" i="0" u="none" strike="noStrike" cap="none">
                    <a:solidFill>
                      <a:schemeClr val="accent1"/>
                    </a:solidFill>
                    <a:latin typeface="Roboto"/>
                    <a:ea typeface="Roboto"/>
                    <a:cs typeface="Roboto"/>
                    <a:sym typeface="Roboto"/>
                  </a:rPr>
                  <a:t>Oct 1</a:t>
                </a:r>
                <a:endParaRPr sz="1800" b="1" i="0" u="none" strike="noStrike" cap="none">
                  <a:solidFill>
                    <a:schemeClr val="accent1"/>
                  </a:solidFill>
                  <a:latin typeface="Roboto"/>
                  <a:ea typeface="Roboto"/>
                  <a:cs typeface="Roboto"/>
                  <a:sym typeface="Roboto"/>
                </a:endParaRPr>
              </a:p>
            </p:txBody>
          </p:sp>
        </p:grpSp>
      </p:grpSp>
      <p:sp>
        <p:nvSpPr>
          <p:cNvPr id="735" name="Google Shape;735;g2f3315ba264_0_69"/>
          <p:cNvSpPr/>
          <p:nvPr/>
        </p:nvSpPr>
        <p:spPr>
          <a:xfrm>
            <a:off x="3519488" y="4263450"/>
            <a:ext cx="2543100" cy="175800"/>
          </a:xfrm>
          <a:prstGeom prst="leftRightArrow">
            <a:avLst>
              <a:gd name="adj1" fmla="val 50000"/>
              <a:gd name="adj2" fmla="val 50000"/>
            </a:avLst>
          </a:prstGeom>
          <a:solidFill>
            <a:srgbClr val="FF0000"/>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0000"/>
              </a:solidFill>
              <a:latin typeface="Roboto"/>
              <a:ea typeface="Roboto"/>
              <a:cs typeface="Roboto"/>
              <a:sym typeface="Roboto"/>
            </a:endParaRPr>
          </a:p>
        </p:txBody>
      </p:sp>
      <p:sp>
        <p:nvSpPr>
          <p:cNvPr id="736" name="Google Shape;736;g2f3315ba264_0_69"/>
          <p:cNvSpPr txBox="1"/>
          <p:nvPr/>
        </p:nvSpPr>
        <p:spPr>
          <a:xfrm>
            <a:off x="4033003" y="4635535"/>
            <a:ext cx="1448100" cy="1111316"/>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Roboto"/>
                <a:ea typeface="Roboto"/>
                <a:cs typeface="Roboto"/>
                <a:sym typeface="Roboto"/>
              </a:rPr>
              <a:t>92 Days</a:t>
            </a:r>
            <a:endParaRPr sz="2800" b="0" i="0" u="none" strike="noStrike" cap="none">
              <a:solidFill>
                <a:srgbClr val="FF0000"/>
              </a:solidFill>
              <a:latin typeface="Roboto"/>
              <a:ea typeface="Roboto"/>
              <a:cs typeface="Roboto"/>
              <a:sym typeface="Roboto"/>
            </a:endParaRPr>
          </a:p>
        </p:txBody>
      </p:sp>
      <p:cxnSp>
        <p:nvCxnSpPr>
          <p:cNvPr id="737" name="Google Shape;737;g2f3315ba264_0_69"/>
          <p:cNvCxnSpPr/>
          <p:nvPr/>
        </p:nvCxnSpPr>
        <p:spPr>
          <a:xfrm>
            <a:off x="5515100" y="1294625"/>
            <a:ext cx="8700" cy="1653300"/>
          </a:xfrm>
          <a:prstGeom prst="straightConnector1">
            <a:avLst/>
          </a:prstGeom>
          <a:noFill/>
          <a:ln w="38100" cap="flat" cmpd="sng">
            <a:solidFill>
              <a:schemeClr val="dk1"/>
            </a:solidFill>
            <a:prstDash val="solid"/>
            <a:round/>
            <a:headEnd type="none" w="sm" len="sm"/>
            <a:tailEnd type="triangle" w="med" len="med"/>
          </a:ln>
        </p:spPr>
      </p:cxnSp>
      <p:sp>
        <p:nvSpPr>
          <p:cNvPr id="738" name="Google Shape;738;g2f3315ba264_0_69"/>
          <p:cNvSpPr txBox="1"/>
          <p:nvPr/>
        </p:nvSpPr>
        <p:spPr>
          <a:xfrm rot="-2700000">
            <a:off x="5157085" y="465398"/>
            <a:ext cx="1600748" cy="21849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Arial"/>
                <a:ea typeface="Arial"/>
                <a:cs typeface="Arial"/>
                <a:sym typeface="Arial"/>
              </a:rPr>
              <a:t>We are here</a:t>
            </a:r>
            <a:endParaRPr sz="1400" b="0" i="1"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2f3315ba264_0_18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37</a:t>
            </a:fld>
            <a:endParaRPr/>
          </a:p>
        </p:txBody>
      </p:sp>
      <p:sp>
        <p:nvSpPr>
          <p:cNvPr id="745" name="Google Shape;745;g2f3315ba264_0_18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Pilot Data Integration</a:t>
            </a:r>
            <a:endParaRPr/>
          </a:p>
        </p:txBody>
      </p:sp>
      <p:sp>
        <p:nvSpPr>
          <p:cNvPr id="746" name="Google Shape;746;g2f3315ba264_0_184"/>
          <p:cNvSpPr txBox="1"/>
          <p:nvPr/>
        </p:nvSpPr>
        <p:spPr>
          <a:xfrm>
            <a:off x="10996150" y="6100874"/>
            <a:ext cx="577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003889"/>
                </a:solidFill>
                <a:latin typeface="Arial"/>
                <a:ea typeface="Arial"/>
                <a:cs typeface="Arial"/>
                <a:sym typeface="Arial"/>
              </a:rPr>
              <a:t>37</a:t>
            </a:fld>
            <a:endParaRPr sz="1600" b="0" i="0" u="none" strike="noStrike" cap="none">
              <a:solidFill>
                <a:srgbClr val="003889"/>
              </a:solidFill>
              <a:latin typeface="Arial"/>
              <a:ea typeface="Arial"/>
              <a:cs typeface="Arial"/>
              <a:sym typeface="Arial"/>
            </a:endParaRPr>
          </a:p>
        </p:txBody>
      </p:sp>
      <p:sp>
        <p:nvSpPr>
          <p:cNvPr id="747" name="Google Shape;747;g2f3315ba264_0_184"/>
          <p:cNvSpPr/>
          <p:nvPr/>
        </p:nvSpPr>
        <p:spPr>
          <a:xfrm>
            <a:off x="922847" y="948757"/>
            <a:ext cx="9313500" cy="4735200"/>
          </a:xfrm>
          <a:prstGeom prst="rect">
            <a:avLst/>
          </a:prstGeom>
          <a:noFill/>
          <a:ln w="25400" cap="flat" cmpd="sng">
            <a:solidFill>
              <a:srgbClr val="133E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8" name="Google Shape;748;g2f3315ba264_0_184"/>
          <p:cNvSpPr/>
          <p:nvPr/>
        </p:nvSpPr>
        <p:spPr>
          <a:xfrm>
            <a:off x="1321731" y="1324314"/>
            <a:ext cx="1660800" cy="783900"/>
          </a:xfrm>
          <a:prstGeom prst="roundRect">
            <a:avLst>
              <a:gd name="adj" fmla="val 16667"/>
            </a:avLst>
          </a:prstGeom>
          <a:noFill/>
          <a:ln w="25400" cap="flat" cmpd="sng">
            <a:solidFill>
              <a:srgbClr val="001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9" name="Google Shape;749;g2f3315ba264_0_184"/>
          <p:cNvSpPr/>
          <p:nvPr/>
        </p:nvSpPr>
        <p:spPr>
          <a:xfrm>
            <a:off x="1321731" y="4375424"/>
            <a:ext cx="1660800" cy="933000"/>
          </a:xfrm>
          <a:prstGeom prst="roundRect">
            <a:avLst>
              <a:gd name="adj" fmla="val 16667"/>
            </a:avLst>
          </a:prstGeom>
          <a:noFill/>
          <a:ln w="25400" cap="flat" cmpd="sng">
            <a:solidFill>
              <a:srgbClr val="001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0" name="Google Shape;750;g2f3315ba264_0_184"/>
          <p:cNvSpPr/>
          <p:nvPr/>
        </p:nvSpPr>
        <p:spPr>
          <a:xfrm>
            <a:off x="8176622" y="1324314"/>
            <a:ext cx="1660800" cy="783900"/>
          </a:xfrm>
          <a:prstGeom prst="roundRect">
            <a:avLst>
              <a:gd name="adj" fmla="val 16667"/>
            </a:avLst>
          </a:prstGeom>
          <a:noFill/>
          <a:ln w="25400" cap="flat" cmpd="sng">
            <a:solidFill>
              <a:srgbClr val="001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1" name="Google Shape;751;g2f3315ba264_0_184"/>
          <p:cNvSpPr/>
          <p:nvPr/>
        </p:nvSpPr>
        <p:spPr>
          <a:xfrm>
            <a:off x="4749175" y="2924514"/>
            <a:ext cx="1660800" cy="783900"/>
          </a:xfrm>
          <a:prstGeom prst="roundRect">
            <a:avLst>
              <a:gd name="adj" fmla="val 16667"/>
            </a:avLst>
          </a:prstGeom>
          <a:noFill/>
          <a:ln w="25400" cap="flat" cmpd="sng">
            <a:solidFill>
              <a:srgbClr val="001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2" name="Google Shape;752;g2f3315ba264_0_184"/>
          <p:cNvSpPr txBox="1"/>
          <p:nvPr/>
        </p:nvSpPr>
        <p:spPr>
          <a:xfrm>
            <a:off x="1738577" y="1485368"/>
            <a:ext cx="869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Arial"/>
                <a:ea typeface="Arial"/>
                <a:cs typeface="Arial"/>
                <a:sym typeface="Arial"/>
              </a:rPr>
              <a:t>EMR</a:t>
            </a:r>
            <a:endParaRPr sz="1400" b="0" i="1" u="none" strike="noStrike" cap="none">
              <a:solidFill>
                <a:srgbClr val="000000"/>
              </a:solidFill>
              <a:latin typeface="Arial"/>
              <a:ea typeface="Arial"/>
              <a:cs typeface="Arial"/>
              <a:sym typeface="Arial"/>
            </a:endParaRPr>
          </a:p>
        </p:txBody>
      </p:sp>
      <p:cxnSp>
        <p:nvCxnSpPr>
          <p:cNvPr id="753" name="Google Shape;753;g2f3315ba264_0_184"/>
          <p:cNvCxnSpPr/>
          <p:nvPr/>
        </p:nvCxnSpPr>
        <p:spPr>
          <a:xfrm>
            <a:off x="3225176" y="1716200"/>
            <a:ext cx="4683900" cy="0"/>
          </a:xfrm>
          <a:prstGeom prst="straightConnector1">
            <a:avLst/>
          </a:prstGeom>
          <a:noFill/>
          <a:ln w="28575" cap="flat" cmpd="sng">
            <a:solidFill>
              <a:srgbClr val="003588"/>
            </a:solidFill>
            <a:prstDash val="solid"/>
            <a:round/>
            <a:headEnd type="triangle" w="med" len="med"/>
            <a:tailEnd type="triangle" w="med" len="med"/>
          </a:ln>
        </p:spPr>
      </p:cxnSp>
      <p:cxnSp>
        <p:nvCxnSpPr>
          <p:cNvPr id="754" name="Google Shape;754;g2f3315ba264_0_184"/>
          <p:cNvCxnSpPr/>
          <p:nvPr/>
        </p:nvCxnSpPr>
        <p:spPr>
          <a:xfrm>
            <a:off x="2152155" y="2341351"/>
            <a:ext cx="0" cy="1791600"/>
          </a:xfrm>
          <a:prstGeom prst="straightConnector1">
            <a:avLst/>
          </a:prstGeom>
          <a:noFill/>
          <a:ln w="28575" cap="flat" cmpd="sng">
            <a:solidFill>
              <a:srgbClr val="003588"/>
            </a:solidFill>
            <a:prstDash val="solid"/>
            <a:round/>
            <a:headEnd type="triangle" w="med" len="med"/>
            <a:tailEnd type="triangle" w="med" len="med"/>
          </a:ln>
        </p:spPr>
      </p:cxnSp>
      <p:sp>
        <p:nvSpPr>
          <p:cNvPr id="755" name="Google Shape;755;g2f3315ba264_0_184"/>
          <p:cNvSpPr txBox="1"/>
          <p:nvPr/>
        </p:nvSpPr>
        <p:spPr>
          <a:xfrm>
            <a:off x="1535797" y="4657288"/>
            <a:ext cx="127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Lab Feeds</a:t>
            </a:r>
            <a:endParaRPr sz="1400" b="0" i="0" u="none" strike="noStrike" cap="none">
              <a:solidFill>
                <a:srgbClr val="000000"/>
              </a:solidFill>
              <a:latin typeface="Arial"/>
              <a:ea typeface="Arial"/>
              <a:cs typeface="Arial"/>
              <a:sym typeface="Arial"/>
            </a:endParaRPr>
          </a:p>
        </p:txBody>
      </p:sp>
      <p:sp>
        <p:nvSpPr>
          <p:cNvPr id="756" name="Google Shape;756;g2f3315ba264_0_184"/>
          <p:cNvSpPr txBox="1"/>
          <p:nvPr/>
        </p:nvSpPr>
        <p:spPr>
          <a:xfrm>
            <a:off x="8263150" y="1393025"/>
            <a:ext cx="1515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rgbClr val="000000"/>
                </a:solidFill>
                <a:latin typeface="Arial"/>
                <a:ea typeface="Arial"/>
                <a:cs typeface="Arial"/>
                <a:sym typeface="Arial"/>
              </a:rPr>
              <a:t>HSCRC Casemix Data </a:t>
            </a:r>
            <a:endParaRPr sz="1200" b="0" i="0" u="none" strike="noStrike" cap="none">
              <a:solidFill>
                <a:srgbClr val="000000"/>
              </a:solidFill>
              <a:latin typeface="Arial"/>
              <a:ea typeface="Arial"/>
              <a:cs typeface="Arial"/>
              <a:sym typeface="Arial"/>
            </a:endParaRPr>
          </a:p>
        </p:txBody>
      </p:sp>
      <p:sp>
        <p:nvSpPr>
          <p:cNvPr id="757" name="Google Shape;757;g2f3315ba264_0_184"/>
          <p:cNvSpPr/>
          <p:nvPr/>
        </p:nvSpPr>
        <p:spPr>
          <a:xfrm>
            <a:off x="8176622" y="4375424"/>
            <a:ext cx="1660800" cy="933000"/>
          </a:xfrm>
          <a:prstGeom prst="roundRect">
            <a:avLst>
              <a:gd name="adj" fmla="val 16667"/>
            </a:avLst>
          </a:prstGeom>
          <a:noFill/>
          <a:ln w="25400" cap="flat" cmpd="sng">
            <a:solidFill>
              <a:srgbClr val="00173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8" name="Google Shape;758;g2f3315ba264_0_184"/>
          <p:cNvSpPr txBox="1"/>
          <p:nvPr/>
        </p:nvSpPr>
        <p:spPr>
          <a:xfrm>
            <a:off x="8287045" y="4657288"/>
            <a:ext cx="155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Pilot Analytic File</a:t>
            </a:r>
            <a:endParaRPr sz="1400" b="0" i="0" u="none" strike="noStrike" cap="none">
              <a:solidFill>
                <a:srgbClr val="000000"/>
              </a:solidFill>
              <a:latin typeface="Arial"/>
              <a:ea typeface="Arial"/>
              <a:cs typeface="Arial"/>
              <a:sym typeface="Arial"/>
            </a:endParaRPr>
          </a:p>
        </p:txBody>
      </p:sp>
      <p:sp>
        <p:nvSpPr>
          <p:cNvPr id="759" name="Google Shape;759;g2f3315ba264_0_184"/>
          <p:cNvSpPr txBox="1"/>
          <p:nvPr/>
        </p:nvSpPr>
        <p:spPr>
          <a:xfrm>
            <a:off x="4940109" y="2924514"/>
            <a:ext cx="1278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Pilot Screening Tool</a:t>
            </a:r>
            <a:endParaRPr sz="1400" b="0" i="0" u="none" strike="noStrike" cap="none">
              <a:solidFill>
                <a:srgbClr val="000000"/>
              </a:solidFill>
              <a:latin typeface="Arial"/>
              <a:ea typeface="Arial"/>
              <a:cs typeface="Arial"/>
              <a:sym typeface="Arial"/>
            </a:endParaRPr>
          </a:p>
        </p:txBody>
      </p:sp>
      <p:sp>
        <p:nvSpPr>
          <p:cNvPr id="760" name="Google Shape;760;g2f3315ba264_0_184"/>
          <p:cNvSpPr txBox="1"/>
          <p:nvPr/>
        </p:nvSpPr>
        <p:spPr>
          <a:xfrm>
            <a:off x="1599646" y="3087866"/>
            <a:ext cx="484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EID</a:t>
            </a:r>
            <a:endParaRPr sz="1400" b="0" i="0" u="none" strike="noStrike" cap="none">
              <a:solidFill>
                <a:srgbClr val="000000"/>
              </a:solidFill>
              <a:latin typeface="Arial"/>
              <a:ea typeface="Arial"/>
              <a:cs typeface="Arial"/>
              <a:sym typeface="Arial"/>
            </a:endParaRPr>
          </a:p>
        </p:txBody>
      </p:sp>
      <p:sp>
        <p:nvSpPr>
          <p:cNvPr id="761" name="Google Shape;761;g2f3315ba264_0_184"/>
          <p:cNvSpPr txBox="1"/>
          <p:nvPr/>
        </p:nvSpPr>
        <p:spPr>
          <a:xfrm>
            <a:off x="5337387" y="1331479"/>
            <a:ext cx="484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EID</a:t>
            </a:r>
            <a:endParaRPr sz="1400" b="0" i="0" u="none" strike="noStrike" cap="none">
              <a:solidFill>
                <a:srgbClr val="000000"/>
              </a:solidFill>
              <a:latin typeface="Arial"/>
              <a:ea typeface="Arial"/>
              <a:cs typeface="Arial"/>
              <a:sym typeface="Arial"/>
            </a:endParaRPr>
          </a:p>
        </p:txBody>
      </p:sp>
      <p:sp>
        <p:nvSpPr>
          <p:cNvPr id="762" name="Google Shape;762;g2f3315ba264_0_184"/>
          <p:cNvSpPr txBox="1"/>
          <p:nvPr/>
        </p:nvSpPr>
        <p:spPr>
          <a:xfrm>
            <a:off x="4950881" y="4916599"/>
            <a:ext cx="1321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HbA1c Values</a:t>
            </a:r>
            <a:endParaRPr sz="1400" b="0" i="0" u="none" strike="noStrike" cap="none">
              <a:solidFill>
                <a:srgbClr val="000000"/>
              </a:solidFill>
              <a:latin typeface="Arial"/>
              <a:ea typeface="Arial"/>
              <a:cs typeface="Arial"/>
              <a:sym typeface="Arial"/>
            </a:endParaRPr>
          </a:p>
        </p:txBody>
      </p:sp>
      <p:cxnSp>
        <p:nvCxnSpPr>
          <p:cNvPr id="763" name="Google Shape;763;g2f3315ba264_0_184"/>
          <p:cNvCxnSpPr/>
          <p:nvPr/>
        </p:nvCxnSpPr>
        <p:spPr>
          <a:xfrm>
            <a:off x="3313816" y="4841954"/>
            <a:ext cx="4595400" cy="0"/>
          </a:xfrm>
          <a:prstGeom prst="straightConnector1">
            <a:avLst/>
          </a:prstGeom>
          <a:noFill/>
          <a:ln w="28575" cap="flat" cmpd="sng">
            <a:solidFill>
              <a:srgbClr val="003588"/>
            </a:solidFill>
            <a:prstDash val="solid"/>
            <a:round/>
            <a:headEnd type="none" w="sm" len="sm"/>
            <a:tailEnd type="triangle" w="med" len="med"/>
          </a:ln>
        </p:spPr>
      </p:cxnSp>
      <p:cxnSp>
        <p:nvCxnSpPr>
          <p:cNvPr id="764" name="Google Shape;764;g2f3315ba264_0_184"/>
          <p:cNvCxnSpPr/>
          <p:nvPr/>
        </p:nvCxnSpPr>
        <p:spPr>
          <a:xfrm>
            <a:off x="9007043" y="2312906"/>
            <a:ext cx="0" cy="1857600"/>
          </a:xfrm>
          <a:prstGeom prst="straightConnector1">
            <a:avLst/>
          </a:prstGeom>
          <a:noFill/>
          <a:ln w="28575" cap="flat" cmpd="sng">
            <a:solidFill>
              <a:srgbClr val="003588"/>
            </a:solidFill>
            <a:prstDash val="solid"/>
            <a:round/>
            <a:headEnd type="none" w="sm" len="sm"/>
            <a:tailEnd type="triangle" w="med" len="med"/>
          </a:ln>
        </p:spPr>
      </p:cxnSp>
      <p:sp>
        <p:nvSpPr>
          <p:cNvPr id="765" name="Google Shape;765;g2f3315ba264_0_184"/>
          <p:cNvSpPr txBox="1"/>
          <p:nvPr/>
        </p:nvSpPr>
        <p:spPr>
          <a:xfrm>
            <a:off x="7672851" y="2473021"/>
            <a:ext cx="13893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Patient Demographics, Admit Date, Discharge Date</a:t>
            </a:r>
            <a:endParaRPr sz="1400" b="0" i="0" u="none" strike="noStrike" cap="none">
              <a:solidFill>
                <a:srgbClr val="000000"/>
              </a:solidFill>
              <a:latin typeface="Arial"/>
              <a:ea typeface="Arial"/>
              <a:cs typeface="Arial"/>
              <a:sym typeface="Arial"/>
            </a:endParaRPr>
          </a:p>
        </p:txBody>
      </p:sp>
      <p:sp>
        <p:nvSpPr>
          <p:cNvPr id="766" name="Google Shape;766;g2f3315ba264_0_184"/>
          <p:cNvSpPr txBox="1"/>
          <p:nvPr/>
        </p:nvSpPr>
        <p:spPr>
          <a:xfrm>
            <a:off x="4341922" y="5222377"/>
            <a:ext cx="24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Responsible Entity: HMetrix</a:t>
            </a:r>
            <a:endParaRPr sz="1400" b="0" i="0" u="none" strike="noStrike" cap="none">
              <a:solidFill>
                <a:srgbClr val="000000"/>
              </a:solidFill>
              <a:latin typeface="Arial"/>
              <a:ea typeface="Arial"/>
              <a:cs typeface="Arial"/>
              <a:sym typeface="Arial"/>
            </a:endParaRPr>
          </a:p>
        </p:txBody>
      </p:sp>
      <p:cxnSp>
        <p:nvCxnSpPr>
          <p:cNvPr id="767" name="Google Shape;767;g2f3315ba264_0_184"/>
          <p:cNvCxnSpPr/>
          <p:nvPr/>
        </p:nvCxnSpPr>
        <p:spPr>
          <a:xfrm>
            <a:off x="3118399" y="2145408"/>
            <a:ext cx="1487700" cy="704400"/>
          </a:xfrm>
          <a:prstGeom prst="straightConnector1">
            <a:avLst/>
          </a:prstGeom>
          <a:noFill/>
          <a:ln w="28575" cap="flat" cmpd="sng">
            <a:solidFill>
              <a:srgbClr val="003588"/>
            </a:solidFill>
            <a:prstDash val="solid"/>
            <a:round/>
            <a:headEnd type="triangle" w="med" len="med"/>
            <a:tailEnd type="triangle" w="med" len="med"/>
          </a:ln>
        </p:spPr>
      </p:cxnSp>
      <p:sp>
        <p:nvSpPr>
          <p:cNvPr id="768" name="Google Shape;768;g2f3315ba264_0_184"/>
          <p:cNvSpPr txBox="1"/>
          <p:nvPr/>
        </p:nvSpPr>
        <p:spPr>
          <a:xfrm rot="1555813">
            <a:off x="3765860" y="2140511"/>
            <a:ext cx="484362" cy="307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EID</a:t>
            </a:r>
            <a:endParaRPr sz="1400" b="0" i="0" u="none" strike="noStrike" cap="none">
              <a:solidFill>
                <a:srgbClr val="000000"/>
              </a:solidFill>
              <a:latin typeface="Arial"/>
              <a:ea typeface="Arial"/>
              <a:cs typeface="Arial"/>
              <a:sym typeface="Arial"/>
            </a:endParaRPr>
          </a:p>
        </p:txBody>
      </p:sp>
      <p:cxnSp>
        <p:nvCxnSpPr>
          <p:cNvPr id="769" name="Google Shape;769;g2f3315ba264_0_184"/>
          <p:cNvCxnSpPr/>
          <p:nvPr/>
        </p:nvCxnSpPr>
        <p:spPr>
          <a:xfrm>
            <a:off x="6524554" y="3708286"/>
            <a:ext cx="1515300" cy="647100"/>
          </a:xfrm>
          <a:prstGeom prst="straightConnector1">
            <a:avLst/>
          </a:prstGeom>
          <a:noFill/>
          <a:ln w="28575" cap="flat" cmpd="sng">
            <a:solidFill>
              <a:srgbClr val="003588"/>
            </a:solidFill>
            <a:prstDash val="solid"/>
            <a:round/>
            <a:headEnd type="none" w="sm" len="sm"/>
            <a:tailEnd type="triangle" w="med" len="med"/>
          </a:ln>
        </p:spPr>
      </p:cxnSp>
      <p:sp>
        <p:nvSpPr>
          <p:cNvPr id="770" name="Google Shape;770;g2f3315ba264_0_184"/>
          <p:cNvSpPr txBox="1"/>
          <p:nvPr/>
        </p:nvSpPr>
        <p:spPr>
          <a:xfrm rot="1447790">
            <a:off x="6636913" y="3650671"/>
            <a:ext cx="1480899" cy="3076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Patient Eligibility</a:t>
            </a:r>
            <a:endParaRPr sz="1400" b="0" i="0" u="none" strike="noStrike" cap="none">
              <a:solidFill>
                <a:srgbClr val="000000"/>
              </a:solidFill>
              <a:latin typeface="Arial"/>
              <a:ea typeface="Arial"/>
              <a:cs typeface="Arial"/>
              <a:sym typeface="Arial"/>
            </a:endParaRPr>
          </a:p>
        </p:txBody>
      </p:sp>
      <p:sp>
        <p:nvSpPr>
          <p:cNvPr id="771" name="Google Shape;771;g2f3315ba264_0_184"/>
          <p:cNvSpPr txBox="1"/>
          <p:nvPr/>
        </p:nvSpPr>
        <p:spPr>
          <a:xfrm>
            <a:off x="4338995" y="1829467"/>
            <a:ext cx="2318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Responsible Entity: CRISP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28eebf9badd_1_0"/>
          <p:cNvSpPr txBox="1">
            <a:spLocks noGrp="1"/>
          </p:cNvSpPr>
          <p:nvPr>
            <p:ph type="title"/>
          </p:nvPr>
        </p:nvSpPr>
        <p:spPr>
          <a:xfrm>
            <a:off x="972125" y="1835112"/>
            <a:ext cx="10515600" cy="7776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Financial Assistance Update</a:t>
            </a:r>
            <a:endParaRPr/>
          </a:p>
        </p:txBody>
      </p:sp>
      <p:sp>
        <p:nvSpPr>
          <p:cNvPr id="777" name="Google Shape;777;g28eebf9badd_1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2f27eeab63c_0_24"/>
          <p:cNvSpPr txBox="1">
            <a:spLocks noGrp="1"/>
          </p:cNvSpPr>
          <p:nvPr>
            <p:ph type="body" idx="1"/>
          </p:nvPr>
        </p:nvSpPr>
        <p:spPr>
          <a:xfrm>
            <a:off x="972125" y="948750"/>
            <a:ext cx="10515600" cy="5264700"/>
          </a:xfrm>
          <a:prstGeom prst="rect">
            <a:avLst/>
          </a:prstGeom>
          <a:noFill/>
          <a:ln>
            <a:noFill/>
          </a:ln>
        </p:spPr>
        <p:txBody>
          <a:bodyPr spcFirstLastPara="1" wrap="square" lIns="91425" tIns="45700" rIns="91425" bIns="45700" anchor="t" anchorCtr="0">
            <a:normAutofit lnSpcReduction="10000"/>
          </a:bodyPr>
          <a:lstStyle/>
          <a:p>
            <a:pPr marL="457200" lvl="0" indent="-353197" algn="l" rtl="0">
              <a:lnSpc>
                <a:spcPct val="114000"/>
              </a:lnSpc>
              <a:spcBef>
                <a:spcPts val="1000"/>
              </a:spcBef>
              <a:spcAft>
                <a:spcPts val="0"/>
              </a:spcAft>
              <a:buSzPts val="1962"/>
              <a:buChar char="•"/>
            </a:pPr>
            <a:r>
              <a:rPr lang="en-US" sz="2200"/>
              <a:t>Effective October 1, 2024, House Bill 238 requires hospitals incorporate the following in their Financial Assistance Policy:</a:t>
            </a:r>
            <a:endParaRPr sz="2200"/>
          </a:p>
          <a:p>
            <a:pPr marL="914400" lvl="1" indent="-365897" algn="l" rtl="0">
              <a:lnSpc>
                <a:spcPct val="114000"/>
              </a:lnSpc>
              <a:spcBef>
                <a:spcPts val="1000"/>
              </a:spcBef>
              <a:spcAft>
                <a:spcPts val="0"/>
              </a:spcAft>
              <a:buSzPts val="2162"/>
              <a:buAutoNum type="arabicPeriod"/>
            </a:pPr>
            <a:r>
              <a:rPr lang="en-US"/>
              <a:t>Removed the requirement that the provision of reduced-cost medically necessary care and payment plans be in accordance with the mission and service area of the hospital;</a:t>
            </a:r>
            <a:endParaRPr/>
          </a:p>
          <a:p>
            <a:pPr marL="914400" lvl="1" indent="-365897" algn="l" rtl="0">
              <a:lnSpc>
                <a:spcPct val="114000"/>
              </a:lnSpc>
              <a:spcBef>
                <a:spcPts val="1000"/>
              </a:spcBef>
              <a:spcAft>
                <a:spcPts val="0"/>
              </a:spcAft>
              <a:buSzPts val="2162"/>
              <a:buAutoNum type="arabicPeriod"/>
            </a:pPr>
            <a:r>
              <a:rPr lang="en-US"/>
              <a:t>Authorized hospitals to consider only household monetary assets in excess of $100,000 when determining eligibility for free and reduced-cost care under the hospital's financial assistance policy; and</a:t>
            </a:r>
            <a:endParaRPr/>
          </a:p>
          <a:p>
            <a:pPr marL="914400" lvl="1" indent="-365897" algn="l" rtl="0">
              <a:lnSpc>
                <a:spcPct val="114000"/>
              </a:lnSpc>
              <a:spcBef>
                <a:spcPts val="1000"/>
              </a:spcBef>
              <a:spcAft>
                <a:spcPts val="0"/>
              </a:spcAft>
              <a:buSzPts val="2162"/>
              <a:buAutoNum type="arabicPeriod"/>
            </a:pPr>
            <a:r>
              <a:rPr lang="en-US"/>
              <a:t>Requires that certain retirement assets be excluded from consideration.</a:t>
            </a:r>
            <a:endParaRPr/>
          </a:p>
          <a:p>
            <a:pPr marL="457200" lvl="0" indent="-353197" algn="l" rtl="0">
              <a:lnSpc>
                <a:spcPct val="114000"/>
              </a:lnSpc>
              <a:spcBef>
                <a:spcPts val="1000"/>
              </a:spcBef>
              <a:spcAft>
                <a:spcPts val="0"/>
              </a:spcAft>
              <a:buSzPts val="1962"/>
              <a:buChar char="•"/>
            </a:pPr>
            <a:r>
              <a:rPr lang="en-US" sz="2200"/>
              <a:t>HSCRC is extending the deadline for the submission of Financial Assistance Policy (which should incorporate the above revisions) until </a:t>
            </a:r>
            <a:r>
              <a:rPr lang="en-US" sz="2200" b="1"/>
              <a:t>January 31, 2025. </a:t>
            </a:r>
            <a:endParaRPr sz="2200" b="1"/>
          </a:p>
          <a:p>
            <a:pPr marL="457200" lvl="0" indent="-353197" algn="l" rtl="0">
              <a:lnSpc>
                <a:spcPct val="114000"/>
              </a:lnSpc>
              <a:spcBef>
                <a:spcPts val="1000"/>
              </a:spcBef>
              <a:spcAft>
                <a:spcPts val="0"/>
              </a:spcAft>
              <a:buSzPts val="1962"/>
              <a:buChar char="•"/>
            </a:pPr>
            <a:r>
              <a:rPr lang="en-US" sz="2200"/>
              <a:t>Submit this policy</a:t>
            </a:r>
            <a:r>
              <a:rPr lang="en-US" sz="2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to </a:t>
            </a:r>
            <a:r>
              <a:rPr lang="en-US" sz="2200" b="1"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hscrc.financialassistance@maryland.gov</a:t>
            </a:r>
            <a:r>
              <a:rPr lang="en-US" sz="22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and included it with the Community Benefits Report that is submitted to The Hilltop Institute.</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endParaRPr>
          </a:p>
          <a:p>
            <a:pPr marL="101600" lvl="0" indent="0" algn="l" rtl="0">
              <a:lnSpc>
                <a:spcPct val="114000"/>
              </a:lnSpc>
              <a:spcBef>
                <a:spcPts val="1000"/>
              </a:spcBef>
              <a:spcAft>
                <a:spcPts val="0"/>
              </a:spcAft>
              <a:buSzPts val="2162"/>
              <a:buNone/>
            </a:pPr>
            <a:r>
              <a:rPr lang="en-US" sz="2200"/>
              <a:t>For questions, contact Wayne Nelms (wayne.nelms2@maryland.gov).</a:t>
            </a:r>
            <a:endParaRPr sz="2200"/>
          </a:p>
        </p:txBody>
      </p:sp>
      <p:sp>
        <p:nvSpPr>
          <p:cNvPr id="784" name="Google Shape;784;g2f27eeab63c_0_2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39</a:t>
            </a:fld>
            <a:endParaRPr/>
          </a:p>
        </p:txBody>
      </p:sp>
      <p:sp>
        <p:nvSpPr>
          <p:cNvPr id="785" name="Google Shape;785;g2f27eeab63c_0_2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Financial Assistance Update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27c8a013f21_3_25"/>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Case Mix Weights and Grouper Versions </a:t>
            </a:r>
            <a:endParaRPr/>
          </a:p>
        </p:txBody>
      </p:sp>
      <p:sp>
        <p:nvSpPr>
          <p:cNvPr id="394" name="Google Shape;394;g27c8a013f21_3_2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28eebf9badd_2_7"/>
          <p:cNvSpPr txBox="1">
            <a:spLocks noGrp="1"/>
          </p:cNvSpPr>
          <p:nvPr>
            <p:ph type="title"/>
          </p:nvPr>
        </p:nvSpPr>
        <p:spPr>
          <a:xfrm>
            <a:off x="972125" y="1737200"/>
            <a:ext cx="10515600" cy="15054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FY 2025 Production Schedule and </a:t>
            </a:r>
            <a:br>
              <a:rPr lang="en-US"/>
            </a:b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Process</a:t>
            </a:r>
            <a:r>
              <a:rPr lang="en-US"/>
              <a:t> for Requesting </a:t>
            </a:r>
            <a:endParaRPr/>
          </a:p>
          <a:p>
            <a:pPr marL="0" lvl="0" indent="0" algn="r" rtl="0">
              <a:lnSpc>
                <a:spcPct val="90000"/>
              </a:lnSpc>
              <a:spcBef>
                <a:spcPts val="0"/>
              </a:spcBef>
              <a:spcAft>
                <a:spcPts val="0"/>
              </a:spcAft>
              <a:buClr>
                <a:schemeClr val="dk1"/>
              </a:buClr>
              <a:buSzPts val="3200"/>
              <a:buFont typeface="Arial"/>
              <a:buNone/>
            </a:pPr>
            <a:r>
              <a:rPr lang="en-US"/>
              <a:t>Financial Data Extensions</a:t>
            </a:r>
            <a:endParaRPr/>
          </a:p>
        </p:txBody>
      </p:sp>
      <p:sp>
        <p:nvSpPr>
          <p:cNvPr id="791" name="Google Shape;791;g28eebf9badd_2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5"/>
          <p:cNvSpPr txBox="1">
            <a:spLocks noGrp="1"/>
          </p:cNvSpPr>
          <p:nvPr>
            <p:ph type="body" idx="1"/>
          </p:nvPr>
        </p:nvSpPr>
        <p:spPr>
          <a:xfrm>
            <a:off x="269422" y="1098991"/>
            <a:ext cx="4180114" cy="5411155"/>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Posted to the website on the Financial Data Submission Tools page: https://hscrc.maryland.gov/Pages/hsp_info2.aspx</a:t>
            </a:r>
            <a:endParaRPr/>
          </a:p>
          <a:p>
            <a:pPr marL="457200" lvl="0" indent="-355600" algn="l" rtl="0">
              <a:lnSpc>
                <a:spcPct val="114000"/>
              </a:lnSpc>
              <a:spcBef>
                <a:spcPts val="1000"/>
              </a:spcBef>
              <a:spcAft>
                <a:spcPts val="0"/>
              </a:spcAft>
              <a:buClr>
                <a:schemeClr val="dk1"/>
              </a:buClr>
              <a:buSzPts val="2000"/>
              <a:buChar char="•"/>
            </a:pPr>
            <a:r>
              <a:rPr lang="en-US"/>
              <a:t>Financial Data availability on the website is contingent on timely submission of the required reports and are subject to change.</a:t>
            </a: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p:txBody>
      </p:sp>
      <p:sp>
        <p:nvSpPr>
          <p:cNvPr id="797" name="Google Shape;797;p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41</a:t>
            </a:fld>
            <a:endParaRPr/>
          </a:p>
        </p:txBody>
      </p:sp>
      <p:sp>
        <p:nvSpPr>
          <p:cNvPr id="798" name="Google Shape;798;p5"/>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FY 2025 Production Schedule for Financial Data Submissions</a:t>
            </a:r>
            <a:endParaRPr/>
          </a:p>
        </p:txBody>
      </p:sp>
      <p:pic>
        <p:nvPicPr>
          <p:cNvPr id="799" name="Google Shape;799;p5"/>
          <p:cNvPicPr preferRelativeResize="0"/>
          <p:nvPr/>
        </p:nvPicPr>
        <p:blipFill rotWithShape="1">
          <a:blip r:embed="rId3">
            <a:alphaModFix/>
          </a:blip>
          <a:srcRect/>
          <a:stretch/>
        </p:blipFill>
        <p:spPr>
          <a:xfrm>
            <a:off x="4449536" y="1901726"/>
            <a:ext cx="7411094" cy="305454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42</a:t>
            </a:fld>
            <a:endParaRPr/>
          </a:p>
        </p:txBody>
      </p:sp>
      <p:sp>
        <p:nvSpPr>
          <p:cNvPr id="806" name="Google Shape;806;p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Process for Submitting Extensions for Financial Data</a:t>
            </a:r>
            <a:endParaRPr/>
          </a:p>
          <a:p>
            <a:pPr marL="0" lvl="0" indent="0" algn="l" rtl="0">
              <a:lnSpc>
                <a:spcPct val="100000"/>
              </a:lnSpc>
              <a:spcBef>
                <a:spcPts val="0"/>
              </a:spcBef>
              <a:spcAft>
                <a:spcPts val="0"/>
              </a:spcAft>
              <a:buSzPts val="2800"/>
              <a:buNone/>
            </a:pPr>
            <a:endParaRPr/>
          </a:p>
        </p:txBody>
      </p:sp>
      <p:grpSp>
        <p:nvGrpSpPr>
          <p:cNvPr id="807" name="Google Shape;807;p4"/>
          <p:cNvGrpSpPr/>
          <p:nvPr/>
        </p:nvGrpSpPr>
        <p:grpSpPr>
          <a:xfrm>
            <a:off x="301904" y="1224644"/>
            <a:ext cx="11423089" cy="1993452"/>
            <a:chOff x="1338" y="331697"/>
            <a:chExt cx="11423089" cy="1993452"/>
          </a:xfrm>
        </p:grpSpPr>
        <p:sp>
          <p:nvSpPr>
            <p:cNvPr id="808" name="Google Shape;808;p4"/>
            <p:cNvSpPr/>
            <p:nvPr/>
          </p:nvSpPr>
          <p:spPr>
            <a:xfrm>
              <a:off x="1338" y="701956"/>
              <a:ext cx="3364129" cy="1298554"/>
            </a:xfrm>
            <a:prstGeom prst="chevron">
              <a:avLst>
                <a:gd name="adj" fmla="val 4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a:off x="898440" y="331697"/>
              <a:ext cx="2840820" cy="1993452"/>
            </a:xfrm>
            <a:prstGeom prst="roundRect">
              <a:avLst>
                <a:gd name="adj" fmla="val 10000"/>
              </a:avLst>
            </a:prstGeom>
            <a:solidFill>
              <a:schemeClr val="lt1">
                <a:alpha val="87450"/>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4"/>
            <p:cNvSpPr txBox="1"/>
            <p:nvPr/>
          </p:nvSpPr>
          <p:spPr>
            <a:xfrm>
              <a:off x="936473" y="576214"/>
              <a:ext cx="2764754" cy="171090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a:solidFill>
                    <a:srgbClr val="000000"/>
                  </a:solidFill>
                  <a:latin typeface="Arial"/>
                  <a:ea typeface="Arial"/>
                  <a:cs typeface="Arial"/>
                  <a:sym typeface="Arial"/>
                </a:rPr>
                <a:t>Submitted in writing on hospital letterhead with </a:t>
              </a:r>
              <a:r>
                <a:rPr lang="en-US" sz="1800" b="1" i="0" u="none" strike="noStrike" cap="none">
                  <a:solidFill>
                    <a:srgbClr val="000000"/>
                  </a:solidFill>
                  <a:latin typeface="Arial"/>
                  <a:ea typeface="Arial"/>
                  <a:cs typeface="Arial"/>
                  <a:sym typeface="Arial"/>
                </a:rPr>
                <a:t>explanation</a:t>
              </a:r>
              <a:r>
                <a:rPr lang="en-US" sz="1800" b="0" i="0" u="none" strike="noStrike" cap="none">
                  <a:solidFill>
                    <a:srgbClr val="000000"/>
                  </a:solidFill>
                  <a:latin typeface="Arial"/>
                  <a:ea typeface="Arial"/>
                  <a:cs typeface="Arial"/>
                  <a:sym typeface="Arial"/>
                </a:rPr>
                <a:t> for extension and </a:t>
              </a:r>
              <a:r>
                <a:rPr lang="en-US" sz="1800" b="1" i="0" u="none" strike="noStrike" cap="none">
                  <a:solidFill>
                    <a:srgbClr val="000000"/>
                  </a:solidFill>
                  <a:latin typeface="Arial"/>
                  <a:ea typeface="Arial"/>
                  <a:cs typeface="Arial"/>
                  <a:sym typeface="Arial"/>
                </a:rPr>
                <a:t>noting each hospital and report </a:t>
              </a:r>
              <a:r>
                <a:rPr lang="en-US" sz="1800" b="0" i="0" u="none" strike="noStrike" cap="none">
                  <a:solidFill>
                    <a:srgbClr val="000000"/>
                  </a:solidFill>
                  <a:latin typeface="Arial"/>
                  <a:ea typeface="Arial"/>
                  <a:cs typeface="Arial"/>
                  <a:sym typeface="Arial"/>
                </a:rPr>
                <a:t>that will be delayed</a:t>
              </a: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a:off x="3843922" y="701956"/>
              <a:ext cx="3364129" cy="1298554"/>
            </a:xfrm>
            <a:prstGeom prst="chevron">
              <a:avLst>
                <a:gd name="adj" fmla="val 4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a:off x="4741023" y="331697"/>
              <a:ext cx="2840820" cy="1993452"/>
            </a:xfrm>
            <a:prstGeom prst="roundRect">
              <a:avLst>
                <a:gd name="adj" fmla="val 10000"/>
              </a:avLst>
            </a:prstGeom>
            <a:solidFill>
              <a:schemeClr val="lt1">
                <a:alpha val="87450"/>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4"/>
            <p:cNvSpPr txBox="1"/>
            <p:nvPr/>
          </p:nvSpPr>
          <p:spPr>
            <a:xfrm>
              <a:off x="4779056" y="576214"/>
              <a:ext cx="2764754" cy="171090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a:solidFill>
                    <a:srgbClr val="000000"/>
                  </a:solidFill>
                  <a:latin typeface="Arial"/>
                  <a:ea typeface="Arial"/>
                  <a:cs typeface="Arial"/>
                  <a:sym typeface="Arial"/>
                </a:rPr>
                <a:t>Made within a reasonable time,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before the due date</a:t>
              </a: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a:off x="7686506" y="701956"/>
              <a:ext cx="3364129" cy="1298554"/>
            </a:xfrm>
            <a:prstGeom prst="chevron">
              <a:avLst>
                <a:gd name="adj" fmla="val 4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a:off x="8583607" y="331697"/>
              <a:ext cx="2840820" cy="1993452"/>
            </a:xfrm>
            <a:prstGeom prst="roundRect">
              <a:avLst>
                <a:gd name="adj" fmla="val 10000"/>
              </a:avLst>
            </a:prstGeom>
            <a:solidFill>
              <a:schemeClr val="lt1">
                <a:alpha val="87450"/>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4"/>
            <p:cNvSpPr txBox="1"/>
            <p:nvPr/>
          </p:nvSpPr>
          <p:spPr>
            <a:xfrm>
              <a:off x="8621640" y="576214"/>
              <a:ext cx="2764754" cy="171090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Addressed to the HSCRC Executive Director with copies to staff to ensure timely processing</a:t>
              </a:r>
              <a:endParaRPr sz="1400" b="0" i="0" u="none" strike="noStrike" cap="none">
                <a:solidFill>
                  <a:srgbClr val="000000"/>
                </a:solidFill>
                <a:latin typeface="Arial"/>
                <a:ea typeface="Arial"/>
                <a:cs typeface="Arial"/>
                <a:sym typeface="Arial"/>
              </a:endParaRPr>
            </a:p>
          </p:txBody>
        </p:sp>
      </p:grpSp>
      <p:sp>
        <p:nvSpPr>
          <p:cNvPr id="817" name="Google Shape;817;p4"/>
          <p:cNvSpPr txBox="1"/>
          <p:nvPr/>
        </p:nvSpPr>
        <p:spPr>
          <a:xfrm>
            <a:off x="1949765" y="3429000"/>
            <a:ext cx="85602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Email Extension Requests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Jon Kromm, Executive Director (</a:t>
            </a: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jon.kromm@maryland.gov</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Andrea Strong (</a:t>
            </a:r>
            <a:r>
              <a:rPr lang="en-US" sz="20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andrea.strong@maryland.gov</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Marcella Guccione (</a:t>
            </a:r>
            <a:r>
              <a:rPr lang="en-US" sz="20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marcella.guccione@maryand.gov</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Wayne Nelms (</a:t>
            </a:r>
            <a:r>
              <a:rPr lang="en-US" sz="20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wayne.nelms2@maryland.gov</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1ed1bf92653_0_31"/>
          <p:cNvSpPr txBox="1">
            <a:spLocks noGrp="1"/>
          </p:cNvSpPr>
          <p:nvPr>
            <p:ph type="body" idx="1"/>
          </p:nvPr>
        </p:nvSpPr>
        <p:spPr>
          <a:xfrm>
            <a:off x="971550" y="1133475"/>
            <a:ext cx="10515600" cy="4993948"/>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Clr>
                <a:schemeClr val="dk1"/>
              </a:buClr>
              <a:buSzPts val="2000"/>
              <a:buChar char="•"/>
            </a:pPr>
            <a:r>
              <a:rPr lang="en-US" sz="2200"/>
              <a:t>Staff will review the extension request and respond (in writing) to the hospital indicating whether the request has been approved, and if the request is approved, the new due date (</a:t>
            </a:r>
            <a:r>
              <a:rPr lang="en-US" sz="2200" b="1"/>
              <a:t>typically 1 week</a:t>
            </a:r>
            <a:r>
              <a:rPr lang="en-US" sz="2200"/>
              <a:t>). </a:t>
            </a:r>
            <a:endParaRPr/>
          </a:p>
          <a:p>
            <a:pPr marL="457200" lvl="0" indent="-355600" algn="l" rtl="0">
              <a:lnSpc>
                <a:spcPct val="114000"/>
              </a:lnSpc>
              <a:spcBef>
                <a:spcPts val="1000"/>
              </a:spcBef>
              <a:spcAft>
                <a:spcPts val="0"/>
              </a:spcAft>
              <a:buSzPts val="2000"/>
              <a:buChar char="•"/>
            </a:pPr>
            <a:r>
              <a:rPr lang="en-US" sz="2200"/>
              <a:t>Please note: Hospitals are </a:t>
            </a:r>
            <a:r>
              <a:rPr lang="en-US" sz="2200" b="1"/>
              <a:t>granted a blanket 30-day extensions for the filing of Audited Annual Report Submissions</a:t>
            </a:r>
            <a:r>
              <a:rPr lang="en-US" sz="2200"/>
              <a:t>, therefore, extensions beyond this timeframe will be granted only in emergency situations (an event over which the Hospital has no control).</a:t>
            </a:r>
            <a:endParaRPr sz="2200"/>
          </a:p>
          <a:p>
            <a:pPr marL="914400" lvl="1" indent="-342900" algn="l" rtl="0">
              <a:lnSpc>
                <a:spcPct val="114000"/>
              </a:lnSpc>
              <a:spcBef>
                <a:spcPts val="500"/>
              </a:spcBef>
              <a:spcAft>
                <a:spcPts val="0"/>
              </a:spcAft>
              <a:buSzPts val="1800"/>
              <a:buChar char="•"/>
            </a:pPr>
            <a:r>
              <a:rPr lang="en-US" sz="1900" b="1"/>
              <a:t>Any revisions to the Annual Report must be submitted </a:t>
            </a:r>
            <a:r>
              <a:rPr lang="en-US" sz="1900" b="1" u="sng"/>
              <a:t>in its entirety </a:t>
            </a:r>
            <a:r>
              <a:rPr lang="en-US" sz="1900" b="1"/>
              <a:t>with a letter on Hospital letterhead specifying the Schedules revised and an explanation for the revisions. </a:t>
            </a:r>
            <a:endParaRPr sz="1900"/>
          </a:p>
          <a:p>
            <a:pPr marL="457200" lvl="0" indent="-355600" algn="l" rtl="0">
              <a:lnSpc>
                <a:spcPct val="114000"/>
              </a:lnSpc>
              <a:spcBef>
                <a:spcPts val="1000"/>
              </a:spcBef>
              <a:spcAft>
                <a:spcPts val="0"/>
              </a:spcAft>
              <a:buSzPts val="2000"/>
              <a:buChar char="•"/>
            </a:pPr>
            <a:r>
              <a:rPr lang="en-US" sz="2200" b="1"/>
              <a:t>Submissions of late or significantly erroneous data</a:t>
            </a:r>
            <a:r>
              <a:rPr lang="en-US" sz="2200"/>
              <a:t> is subject to a fine and/or GBR adjustment of up to $1,000 per day.</a:t>
            </a:r>
            <a:r>
              <a:rPr lang="en-US" sz="2200" b="1" u="sng">
                <a:solidFill>
                  <a:schemeClr val="hlink"/>
                </a:solidFill>
                <a:highlight>
                  <a:srgbClr val="FFFFFF"/>
                </a:highlight>
                <a:latin typeface="Montserrat"/>
                <a:ea typeface="Montserrat"/>
                <a:cs typeface="Montserrat"/>
                <a:sym typeface="Montserrat"/>
                <a:hlinkClick r:id="rId3"/>
              </a:rPr>
              <a:t>​</a:t>
            </a:r>
            <a:r>
              <a:rPr lang="en-US" sz="2200" b="1">
                <a:solidFill>
                  <a:srgbClr val="ED0033"/>
                </a:solidFill>
                <a:highlight>
                  <a:srgbClr val="FFFFFF"/>
                </a:highlight>
                <a:latin typeface="Montserrat"/>
                <a:ea typeface="Montserrat"/>
                <a:cs typeface="Montserrat"/>
                <a:sym typeface="Montserrat"/>
              </a:rPr>
              <a:t>​​</a:t>
            </a:r>
            <a:endParaRPr/>
          </a:p>
        </p:txBody>
      </p:sp>
      <p:sp>
        <p:nvSpPr>
          <p:cNvPr id="824" name="Google Shape;824;g1ed1bf92653_0_3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43</a:t>
            </a:fld>
            <a:endParaRPr/>
          </a:p>
        </p:txBody>
      </p:sp>
      <p:sp>
        <p:nvSpPr>
          <p:cNvPr id="825" name="Google Shape;825;g1ed1bf92653_0_3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Process for Submitting Extensions for Financial Data</a:t>
            </a:r>
            <a:endParaRPr/>
          </a:p>
          <a:p>
            <a:pPr marL="0" lvl="0" indent="0" algn="l" rtl="0">
              <a:lnSpc>
                <a:spcPct val="100000"/>
              </a:lnSpc>
              <a:spcBef>
                <a:spcPts val="0"/>
              </a:spcBef>
              <a:spcAft>
                <a:spcPts val="0"/>
              </a:spcAft>
              <a:buSzPts val="2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2e2467cce21_11_2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Reminders</a:t>
            </a:r>
            <a:endParaRPr/>
          </a:p>
        </p:txBody>
      </p:sp>
      <p:sp>
        <p:nvSpPr>
          <p:cNvPr id="832" name="Google Shape;832;g2e2467cce21_11_2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44</a:t>
            </a:fld>
            <a:endParaRPr>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2505db10ccf_0_7"/>
          <p:cNvSpPr txBox="1">
            <a:spLocks noGrp="1"/>
          </p:cNvSpPr>
          <p:nvPr>
            <p:ph type="title"/>
          </p:nvPr>
        </p:nvSpPr>
        <p:spPr>
          <a:xfrm>
            <a:off x="972125" y="347849"/>
            <a:ext cx="10425900" cy="636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sz="3000"/>
              <a:t>HSCRC </a:t>
            </a:r>
            <a:r>
              <a:rPr lang="en-US" sz="3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Points of Contact</a:t>
            </a:r>
            <a:r>
              <a:rPr lang="en-US"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 for</a:t>
            </a:r>
            <a:r>
              <a:rPr lang="en-US" sz="3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Case Mix and Financial Data</a:t>
            </a:r>
            <a:endParaRPr sz="3000"/>
          </a:p>
        </p:txBody>
      </p:sp>
      <p:graphicFrame>
        <p:nvGraphicFramePr>
          <p:cNvPr id="839" name="Google Shape;839;g2505db10ccf_0_7"/>
          <p:cNvGraphicFramePr/>
          <p:nvPr/>
        </p:nvGraphicFramePr>
        <p:xfrm>
          <a:off x="1219200" y="1034936"/>
          <a:ext cx="10058400" cy="5119725"/>
        </p:xfrm>
        <a:graphic>
          <a:graphicData uri="http://schemas.openxmlformats.org/drawingml/2006/table">
            <a:tbl>
              <a:tblPr>
                <a:noFill/>
                <a:tableStyleId>{9FBAF635-9E7D-4909-ADAC-808E7E5D30C7}</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21650">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a:solidFill>
                            <a:schemeClr val="dk1"/>
                          </a:solidFill>
                        </a:rPr>
                        <a:t>Case Mix Data</a:t>
                      </a:r>
                      <a:endParaRPr sz="12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a:solidFill>
                            <a:schemeClr val="dk1"/>
                          </a:solidFill>
                        </a:rPr>
                        <a:t>Financial Data </a:t>
                      </a:r>
                      <a:endParaRPr sz="30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Oscar Ibarra</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764-2566</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3"/>
                        </a:rPr>
                        <a:t>oscar.ibarra@maryland.gov</a:t>
                      </a:r>
                      <a:r>
                        <a:rPr lang="en-US" sz="2000" u="none" strike="noStrike" cap="none">
                          <a:solidFill>
                            <a:schemeClr val="accent1"/>
                          </a:solidFill>
                          <a:latin typeface="Arial"/>
                          <a:ea typeface="Arial"/>
                          <a:cs typeface="Arial"/>
                          <a:sym typeface="Arial"/>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Andrea Strong</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a:t>
                      </a:r>
                      <a:r>
                        <a:rPr lang="en-US" sz="2000" u="none" strike="noStrike" cap="none">
                          <a:solidFill>
                            <a:schemeClr val="dk1"/>
                          </a:solidFill>
                        </a:rPr>
                        <a:t>410</a:t>
                      </a:r>
                      <a:r>
                        <a:rPr lang="en-US" sz="2000" u="none" strike="noStrike" cap="none">
                          <a:solidFill>
                            <a:schemeClr val="dk1"/>
                          </a:solidFill>
                          <a:latin typeface="Arial"/>
                          <a:ea typeface="Arial"/>
                          <a:cs typeface="Arial"/>
                          <a:sym typeface="Arial"/>
                        </a:rPr>
                        <a:t>) </a:t>
                      </a:r>
                      <a:r>
                        <a:rPr lang="en-US" sz="2000" u="none" strike="noStrike" cap="none">
                          <a:solidFill>
                            <a:schemeClr val="dk1"/>
                          </a:solidFill>
                        </a:rPr>
                        <a:t>764</a:t>
                      </a:r>
                      <a:r>
                        <a:rPr lang="en-US" sz="2000" u="none" strike="noStrike" cap="none">
                          <a:solidFill>
                            <a:schemeClr val="dk1"/>
                          </a:solidFill>
                          <a:latin typeface="Arial"/>
                          <a:ea typeface="Arial"/>
                          <a:cs typeface="Arial"/>
                          <a:sym typeface="Arial"/>
                        </a:rPr>
                        <a:t>-</a:t>
                      </a:r>
                      <a:r>
                        <a:rPr lang="en-US" sz="2000" u="none" strike="noStrike" cap="none">
                          <a:solidFill>
                            <a:schemeClr val="dk1"/>
                          </a:solidFill>
                        </a:rPr>
                        <a:t>2571</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rPr>
                        <a:t>andrea.strong@maryland.gov</a:t>
                      </a:r>
                      <a:r>
                        <a:rPr lang="en-US" sz="2000" u="none" strike="noStrike" cap="none">
                          <a:solidFill>
                            <a:schemeClr val="dk1"/>
                          </a:solidFill>
                          <a:latin typeface="Arial"/>
                          <a:ea typeface="Arial"/>
                          <a:cs typeface="Arial"/>
                          <a:sym typeface="Arial"/>
                        </a:rPr>
                        <a:t>  </a:t>
                      </a:r>
                      <a:endParaRPr sz="1400" u="none" strike="noStrike" cap="none"/>
                    </a:p>
                  </a:txBody>
                  <a:tcPr marL="91450" marR="91450" marT="45725" marB="45725"/>
                </a:tc>
                <a:extLst>
                  <a:ext uri="{0D108BD9-81ED-4DB2-BD59-A6C34878D82A}">
                    <a16:rowId xmlns:a16="http://schemas.microsoft.com/office/drawing/2014/main" val="10001"/>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Curtis Wills</a:t>
                      </a:r>
                      <a:endParaRPr sz="20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764-2594</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4"/>
                        </a:rPr>
                        <a:t>curtis.wills@maryland.gov</a:t>
                      </a:r>
                      <a:r>
                        <a:rPr lang="en-US" sz="2000" u="none" strike="noStrike" cap="none">
                          <a:solidFill>
                            <a:schemeClr val="dk1"/>
                          </a:solidFill>
                        </a:rPr>
                        <a:t> </a:t>
                      </a:r>
                      <a:endParaRPr sz="20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Marcella Guccione </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(410) </a:t>
                      </a:r>
                      <a:r>
                        <a:rPr lang="en-US" sz="2000" u="none" strike="noStrike" cap="none">
                          <a:solidFill>
                            <a:schemeClr val="dk1"/>
                          </a:solidFill>
                        </a:rPr>
                        <a:t>764-5594</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hlinkClick r:id="rId5"/>
                        </a:rPr>
                        <a:t>marcella.guccione@maryland.gov</a:t>
                      </a:r>
                      <a:r>
                        <a:rPr lang="en-US" sz="2000" u="none" strike="noStrike" cap="none">
                          <a:solidFill>
                            <a:schemeClr val="dk1"/>
                          </a:solidFill>
                        </a:rPr>
                        <a:t> </a:t>
                      </a:r>
                      <a:endParaRPr sz="2000" u="none" strike="noStrike" cap="none"/>
                    </a:p>
                  </a:txBody>
                  <a:tcPr marL="91450" marR="91450" marT="45725" marB="45725"/>
                </a:tc>
                <a:extLst>
                  <a:ext uri="{0D108BD9-81ED-4DB2-BD59-A6C34878D82A}">
                    <a16:rowId xmlns:a16="http://schemas.microsoft.com/office/drawing/2014/main" val="10002"/>
                  </a:ext>
                </a:extLst>
              </a:tr>
              <a:tr h="2404225">
                <a:tc gridSpan="2">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Claudine Williams</a:t>
                      </a:r>
                      <a:endParaRPr sz="2000" u="none" strike="noStrike" cap="none">
                        <a:solidFill>
                          <a:srgbClr val="0066CC"/>
                        </a:solidFill>
                      </a:endParaRPr>
                    </a:p>
                    <a:p>
                      <a:pPr marL="0" marR="0" lvl="0" indent="0" algn="ctr"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764-2561</a:t>
                      </a:r>
                      <a:endParaRPr sz="1400" u="none" strike="noStrike" cap="none"/>
                    </a:p>
                    <a:p>
                      <a:pPr marL="0" marR="0" lvl="0" indent="0" algn="ctr"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6"/>
                        </a:rPr>
                        <a:t>claudine.williams@maryland.gov</a:t>
                      </a:r>
                      <a:endParaRPr sz="2000" b="1"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endParaRPr sz="2000" b="1" u="none" strike="noStrike" cap="none">
                        <a:solidFill>
                          <a:srgbClr val="0066CC"/>
                        </a:solidFill>
                      </a:endParaRPr>
                    </a:p>
                    <a:p>
                      <a:pPr marL="0" marR="0" lvl="0" indent="0" algn="ctr" rtl="0">
                        <a:lnSpc>
                          <a:spcPct val="100000"/>
                        </a:lnSpc>
                        <a:spcBef>
                          <a:spcPts val="0"/>
                        </a:spcBef>
                        <a:spcAft>
                          <a:spcPts val="0"/>
                        </a:spcAft>
                        <a:buClr>
                          <a:schemeClr val="dk1"/>
                        </a:buClr>
                        <a:buSzPts val="2000"/>
                        <a:buFont typeface="Arial"/>
                        <a:buNone/>
                      </a:pPr>
                      <a:r>
                        <a:rPr lang="en-US" sz="3000" u="none" strike="noStrike" cap="none">
                          <a:solidFill>
                            <a:schemeClr val="dk1"/>
                          </a:solidFill>
                        </a:rPr>
                        <a:t>Mailbox for Financial Data Submissions:</a:t>
                      </a:r>
                      <a:r>
                        <a:rPr lang="en-US" sz="2900" b="1" u="none" strike="noStrike" cap="none">
                          <a:solidFill>
                            <a:srgbClr val="0066CC"/>
                          </a:solidFill>
                        </a:rPr>
                        <a:t> </a:t>
                      </a:r>
                      <a:endParaRPr sz="2900" b="1" u="none" strike="noStrike" cap="none">
                        <a:solidFill>
                          <a:srgbClr val="0066CC"/>
                        </a:solidFill>
                      </a:endParaRPr>
                    </a:p>
                    <a:p>
                      <a:pPr marL="0" marR="0" lvl="0" indent="0" algn="ctr" rtl="0">
                        <a:lnSpc>
                          <a:spcPct val="100000"/>
                        </a:lnSpc>
                        <a:spcBef>
                          <a:spcPts val="0"/>
                        </a:spcBef>
                        <a:spcAft>
                          <a:spcPts val="0"/>
                        </a:spcAft>
                        <a:buClr>
                          <a:schemeClr val="dk1"/>
                        </a:buClr>
                        <a:buSzPts val="2800"/>
                        <a:buFont typeface="Arial"/>
                        <a:buNone/>
                      </a:pPr>
                      <a:r>
                        <a:rPr lang="en-US" sz="2800" u="sng" strike="noStrike" cap="none">
                          <a:solidFill>
                            <a:schemeClr val="hlink"/>
                          </a:solidFill>
                          <a:hlinkClick r:id="rId7"/>
                        </a:rPr>
                        <a:t>hscrc.financial-data@maryland.gov</a:t>
                      </a:r>
                      <a:endParaRPr sz="2000" b="1" u="none" strike="noStrike" cap="none">
                        <a:solidFill>
                          <a:srgbClr val="0066CC"/>
                        </a:solidFill>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840" name="Google Shape;840;g2505db10ccf_0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1b9ce485472_0_16"/>
          <p:cNvSpPr txBox="1">
            <a:spLocks noGrp="1"/>
          </p:cNvSpPr>
          <p:nvPr>
            <p:ph type="body" idx="1"/>
          </p:nvPr>
        </p:nvSpPr>
        <p:spPr>
          <a:xfrm>
            <a:off x="858600" y="1100100"/>
            <a:ext cx="3837000" cy="4657800"/>
          </a:xfrm>
          <a:prstGeom prst="rect">
            <a:avLst/>
          </a:prstGeom>
          <a:noFill/>
          <a:ln>
            <a:noFill/>
          </a:ln>
        </p:spPr>
        <p:txBody>
          <a:bodyPr spcFirstLastPara="1" wrap="square" lIns="91425" tIns="45700" rIns="91425" bIns="45700" anchor="t" anchorCtr="0">
            <a:normAutofit fontScale="92500" lnSpcReduction="20000"/>
          </a:bodyPr>
          <a:lstStyle/>
          <a:p>
            <a:pPr marL="457200" lvl="0" indent="-346072" algn="l" rtl="0">
              <a:lnSpc>
                <a:spcPct val="114000"/>
              </a:lnSpc>
              <a:spcBef>
                <a:spcPts val="1000"/>
              </a:spcBef>
              <a:spcAft>
                <a:spcPts val="0"/>
              </a:spcAft>
              <a:buClr>
                <a:schemeClr val="dk1"/>
              </a:buClr>
              <a:buSzPct val="83333"/>
              <a:buChar char="•"/>
            </a:pPr>
            <a:r>
              <a:rPr lang="en-US"/>
              <a:t>Provides hospitals with </a:t>
            </a:r>
            <a:r>
              <a:rPr lang="en-US" b="1"/>
              <a:t>high-cost drug utilization for outlier dosage units</a:t>
            </a:r>
            <a:r>
              <a:rPr lang="en-US"/>
              <a:t> based on 3</a:t>
            </a:r>
            <a:r>
              <a:rPr lang="en-US" baseline="30000"/>
              <a:t>rd</a:t>
            </a:r>
            <a:r>
              <a:rPr lang="en-US"/>
              <a:t> Monthly case mix data</a:t>
            </a:r>
            <a:endParaRPr/>
          </a:p>
          <a:p>
            <a:pPr marL="457200" lvl="0" indent="-346072" algn="l" rtl="0">
              <a:lnSpc>
                <a:spcPct val="114000"/>
              </a:lnSpc>
              <a:spcBef>
                <a:spcPts val="1000"/>
              </a:spcBef>
              <a:spcAft>
                <a:spcPts val="0"/>
              </a:spcAft>
              <a:buClr>
                <a:schemeClr val="dk1"/>
              </a:buClr>
              <a:buSzPct val="83333"/>
              <a:buChar char="•"/>
            </a:pPr>
            <a:r>
              <a:rPr lang="en-US"/>
              <a:t>Information should used to correct errors prior to submission of Quarterly case mix data.</a:t>
            </a:r>
            <a:endParaRPr/>
          </a:p>
          <a:p>
            <a:pPr marL="457200" lvl="0" indent="-346072" algn="l" rtl="0">
              <a:lnSpc>
                <a:spcPct val="114000"/>
              </a:lnSpc>
              <a:spcBef>
                <a:spcPts val="1000"/>
              </a:spcBef>
              <a:spcAft>
                <a:spcPts val="0"/>
              </a:spcAft>
              <a:buSzPct val="83333"/>
              <a:buChar char="•"/>
            </a:pPr>
            <a:r>
              <a:rPr lang="en-US"/>
              <a:t>Hospitals can see which drugs’ units are outliers compared to the State average</a:t>
            </a:r>
            <a:endParaRPr/>
          </a:p>
        </p:txBody>
      </p:sp>
      <p:sp>
        <p:nvSpPr>
          <p:cNvPr id="846" name="Google Shape;846;g1b9ce485472_0_1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46</a:t>
            </a:fld>
            <a:endParaRPr/>
          </a:p>
        </p:txBody>
      </p:sp>
      <p:sp>
        <p:nvSpPr>
          <p:cNvPr id="847" name="Google Shape;847;g1b9ce485472_0_16"/>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CDS-A Reports on CRISP Portal</a:t>
            </a:r>
            <a:endParaRPr/>
          </a:p>
        </p:txBody>
      </p:sp>
      <p:pic>
        <p:nvPicPr>
          <p:cNvPr id="848" name="Google Shape;848;g1b9ce485472_0_16"/>
          <p:cNvPicPr preferRelativeResize="0"/>
          <p:nvPr/>
        </p:nvPicPr>
        <p:blipFill rotWithShape="1">
          <a:blip r:embed="rId3">
            <a:alphaModFix/>
          </a:blip>
          <a:srcRect/>
          <a:stretch/>
        </p:blipFill>
        <p:spPr>
          <a:xfrm>
            <a:off x="4873200" y="1064673"/>
            <a:ext cx="7023500" cy="45112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g1b9ce485472_0_10"/>
          <p:cNvSpPr txBox="1">
            <a:spLocks noGrp="1"/>
          </p:cNvSpPr>
          <p:nvPr>
            <p:ph type="body" idx="1"/>
          </p:nvPr>
        </p:nvSpPr>
        <p:spPr>
          <a:xfrm>
            <a:off x="971550" y="1133475"/>
            <a:ext cx="10515600" cy="5376600"/>
          </a:xfrm>
          <a:prstGeom prst="rect">
            <a:avLst/>
          </a:prstGeom>
          <a:noFill/>
          <a:ln>
            <a:noFill/>
          </a:ln>
        </p:spPr>
        <p:txBody>
          <a:bodyPr spcFirstLastPara="1" wrap="square" lIns="91425" tIns="45700" rIns="91425" bIns="45700" anchor="t" anchorCtr="0">
            <a:normAutofit/>
          </a:bodyPr>
          <a:lstStyle/>
          <a:p>
            <a:pPr marL="457200" lvl="0" indent="-355597" algn="l" rtl="0">
              <a:lnSpc>
                <a:spcPct val="114000"/>
              </a:lnSpc>
              <a:spcBef>
                <a:spcPts val="1000"/>
              </a:spcBef>
              <a:spcAft>
                <a:spcPts val="0"/>
              </a:spcAft>
              <a:buSzPts val="2000"/>
              <a:buChar char="•"/>
            </a:pPr>
            <a:r>
              <a:rPr lang="en-US"/>
              <a:t>CDS-A Audits starts with what is reported in the case mix data. If the case mix data has errors, the CDS-A data for the following year will have errors.</a:t>
            </a:r>
            <a:endParaRPr/>
          </a:p>
          <a:p>
            <a:pPr marL="457200" lvl="0" indent="-355597" algn="l" rtl="0">
              <a:lnSpc>
                <a:spcPct val="114000"/>
              </a:lnSpc>
              <a:spcBef>
                <a:spcPts val="1000"/>
              </a:spcBef>
              <a:spcAft>
                <a:spcPts val="0"/>
              </a:spcAft>
              <a:buClr>
                <a:schemeClr val="dk1"/>
              </a:buClr>
              <a:buSzPts val="2000"/>
              <a:buChar char="•"/>
            </a:pPr>
            <a:r>
              <a:rPr lang="en-US"/>
              <a:t>Hospitals are subject to fines if the case mix data used for CDS-A audits the following year contains errors.</a:t>
            </a:r>
            <a:endParaRPr/>
          </a:p>
          <a:p>
            <a:pPr marL="457200" lvl="0" indent="-355597" algn="l" rtl="0">
              <a:lnSpc>
                <a:spcPct val="114000"/>
              </a:lnSpc>
              <a:spcBef>
                <a:spcPts val="1000"/>
              </a:spcBef>
              <a:spcAft>
                <a:spcPts val="0"/>
              </a:spcAft>
              <a:buClr>
                <a:schemeClr val="dk1"/>
              </a:buClr>
              <a:buSzPts val="2000"/>
              <a:buChar char="•"/>
            </a:pPr>
            <a:r>
              <a:rPr lang="en-US"/>
              <a:t>For access to the CRISP portal, contact your CRS Portal Point of Contact or </a:t>
            </a:r>
            <a:r>
              <a:rPr lang="en-US" u="sng">
                <a:solidFill>
                  <a:schemeClr val="hlink"/>
                </a:solidFill>
                <a:hlinkClick r:id="rId3"/>
              </a:rPr>
              <a:t>support@crisphealth.org</a:t>
            </a:r>
            <a:r>
              <a:rPr lang="en-US"/>
              <a:t> </a:t>
            </a:r>
            <a:endParaRPr/>
          </a:p>
          <a:p>
            <a:pPr marL="457200" lvl="0" indent="-228600" algn="l" rtl="0">
              <a:lnSpc>
                <a:spcPct val="114000"/>
              </a:lnSpc>
              <a:spcBef>
                <a:spcPts val="1000"/>
              </a:spcBef>
              <a:spcAft>
                <a:spcPts val="0"/>
              </a:spcAft>
              <a:buClr>
                <a:schemeClr val="dk1"/>
              </a:buClr>
              <a:buSzPts val="2000"/>
              <a:buNone/>
            </a:pPr>
            <a:endParaRPr/>
          </a:p>
        </p:txBody>
      </p:sp>
      <p:sp>
        <p:nvSpPr>
          <p:cNvPr id="854" name="Google Shape;854;g1b9ce485472_0_1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47</a:t>
            </a:fld>
            <a:endParaRPr/>
          </a:p>
        </p:txBody>
      </p:sp>
      <p:sp>
        <p:nvSpPr>
          <p:cNvPr id="855" name="Google Shape;855;g1b9ce485472_0_1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CDS-A Reports on CRISP Portal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2fe8ab6fb70_6_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Opportunity to provide feedback on </a:t>
            </a:r>
            <a:endParaRPr/>
          </a:p>
          <a:p>
            <a:pPr marL="914400" lvl="1" indent="-355600" algn="l" rtl="0">
              <a:lnSpc>
                <a:spcPct val="114000"/>
              </a:lnSpc>
              <a:spcBef>
                <a:spcPts val="500"/>
              </a:spcBef>
              <a:spcAft>
                <a:spcPts val="0"/>
              </a:spcAft>
              <a:buSzPts val="2000"/>
              <a:buChar char="•"/>
            </a:pPr>
            <a:r>
              <a:rPr lang="en-US" sz="2000"/>
              <a:t>Meeting logistics (meeting notice, registration, ease of participation)</a:t>
            </a:r>
            <a:endParaRPr sz="2000"/>
          </a:p>
          <a:p>
            <a:pPr marL="914400" lvl="1" indent="-355600" algn="l" rtl="0">
              <a:lnSpc>
                <a:spcPct val="114000"/>
              </a:lnSpc>
              <a:spcBef>
                <a:spcPts val="500"/>
              </a:spcBef>
              <a:spcAft>
                <a:spcPts val="0"/>
              </a:spcAft>
              <a:buSzPts val="2000"/>
              <a:buChar char="•"/>
            </a:pPr>
            <a:r>
              <a:rPr lang="en-US" sz="2000"/>
              <a:t>Topics covered during the prior meeting</a:t>
            </a:r>
            <a:endParaRPr sz="2000"/>
          </a:p>
          <a:p>
            <a:pPr marL="914400" lvl="1" indent="-355600" algn="l" rtl="0">
              <a:lnSpc>
                <a:spcPct val="114000"/>
              </a:lnSpc>
              <a:spcBef>
                <a:spcPts val="500"/>
              </a:spcBef>
              <a:spcAft>
                <a:spcPts val="0"/>
              </a:spcAft>
              <a:buSzPts val="2000"/>
              <a:buChar char="•"/>
            </a:pPr>
            <a:r>
              <a:rPr lang="en-US" sz="2000"/>
              <a:t>Topics for discussion for future meetings</a:t>
            </a:r>
            <a:endParaRPr sz="2000" b="1"/>
          </a:p>
          <a:p>
            <a:pPr marL="457200" lvl="0" indent="-355600" algn="l" rtl="0">
              <a:lnSpc>
                <a:spcPct val="114000"/>
              </a:lnSpc>
              <a:spcBef>
                <a:spcPts val="1000"/>
              </a:spcBef>
              <a:spcAft>
                <a:spcPts val="0"/>
              </a:spcAft>
              <a:buClr>
                <a:schemeClr val="dk1"/>
              </a:buClr>
              <a:buSzPts val="2000"/>
              <a:buChar char="•"/>
            </a:pPr>
            <a:r>
              <a:rPr lang="en-US"/>
              <a:t>After this Data Forum, participants will receive a link to a survey via Survey Monkey</a:t>
            </a:r>
            <a:endParaRPr/>
          </a:p>
          <a:p>
            <a:pPr marL="457200" lvl="0" indent="-355600" algn="l" rtl="0">
              <a:lnSpc>
                <a:spcPct val="114000"/>
              </a:lnSpc>
              <a:spcBef>
                <a:spcPts val="1000"/>
              </a:spcBef>
              <a:spcAft>
                <a:spcPts val="0"/>
              </a:spcAft>
              <a:buClr>
                <a:schemeClr val="dk1"/>
              </a:buClr>
              <a:buSzPts val="2000"/>
              <a:buChar char="•"/>
            </a:pPr>
            <a:r>
              <a:rPr lang="en-US"/>
              <a:t>Questions about the survey: contact </a:t>
            </a:r>
            <a:r>
              <a:rPr lang="en-US" u="sng">
                <a:solidFill>
                  <a:schemeClr val="hlink"/>
                </a:solidFill>
                <a:hlinkClick r:id="rId3"/>
              </a:rPr>
              <a:t>hscrcteam@hmetrix.com</a:t>
            </a:r>
            <a:endParaRPr/>
          </a:p>
          <a:p>
            <a:pPr marL="457200" lvl="0" indent="-228600" algn="l" rtl="0">
              <a:lnSpc>
                <a:spcPct val="114000"/>
              </a:lnSpc>
              <a:spcBef>
                <a:spcPts val="1000"/>
              </a:spcBef>
              <a:spcAft>
                <a:spcPts val="0"/>
              </a:spcAft>
              <a:buClr>
                <a:schemeClr val="dk1"/>
              </a:buClr>
              <a:buSzPts val="2000"/>
              <a:buNone/>
            </a:pPr>
            <a:endParaRPr/>
          </a:p>
        </p:txBody>
      </p:sp>
      <p:sp>
        <p:nvSpPr>
          <p:cNvPr id="861" name="Google Shape;861;g2fe8ab6fb70_6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48</a:t>
            </a:fld>
            <a:endParaRPr/>
          </a:p>
        </p:txBody>
      </p:sp>
      <p:sp>
        <p:nvSpPr>
          <p:cNvPr id="862" name="Google Shape;862;g2fe8ab6fb70_6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Please</a:t>
            </a:r>
            <a:r>
              <a:rPr lang="en-US" b="1"/>
              <a:t> </a:t>
            </a:r>
            <a:r>
              <a:rPr lang="en-US"/>
              <a:t>Complete the Data Forum Survey!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g2a00f67c376_0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Data Processing Vendor Update</a:t>
            </a:r>
            <a:endParaRPr/>
          </a:p>
        </p:txBody>
      </p:sp>
      <p:sp>
        <p:nvSpPr>
          <p:cNvPr id="868" name="Google Shape;868;g2a00f67c376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c05a5515de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
        <p:nvSpPr>
          <p:cNvPr id="400" name="Google Shape;400;g2c05a5515de_0_0"/>
          <p:cNvSpPr txBox="1">
            <a:spLocks noGrp="1"/>
          </p:cNvSpPr>
          <p:nvPr>
            <p:ph type="title"/>
          </p:nvPr>
        </p:nvSpPr>
        <p:spPr>
          <a:xfrm>
            <a:off x="878875" y="347850"/>
            <a:ext cx="10608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700" b="1"/>
              <a:t>Grouper Transition: </a:t>
            </a:r>
            <a:r>
              <a:rPr lang="en-US" sz="2700"/>
              <a:t>Case Mix Weights and Reports</a:t>
            </a:r>
            <a:endParaRPr sz="2700"/>
          </a:p>
          <a:p>
            <a:pPr marL="0" lvl="0" indent="0" algn="l" rtl="0">
              <a:lnSpc>
                <a:spcPct val="100000"/>
              </a:lnSpc>
              <a:spcBef>
                <a:spcPts val="0"/>
              </a:spcBef>
              <a:spcAft>
                <a:spcPts val="0"/>
              </a:spcAft>
              <a:buClr>
                <a:schemeClr val="dk1"/>
              </a:buClr>
              <a:buSzPts val="2800"/>
              <a:buFont typeface="Arial"/>
              <a:buNone/>
            </a:pP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br>
              <a:rPr lang="en-US" sz="2700" b="1" i="0" u="none" strike="noStrike">
                <a:solidFill>
                  <a:srgbClr val="FFFFFF"/>
                </a:solidFill>
                <a:latin typeface="Arial"/>
                <a:ea typeface="Arial"/>
                <a:cs typeface="Arial"/>
                <a:sym typeface="Arial"/>
              </a:rPr>
            </a:br>
            <a:r>
              <a:rPr lang="en-US"/>
              <a:t> </a:t>
            </a:r>
            <a:endParaRPr/>
          </a:p>
        </p:txBody>
      </p:sp>
      <p:graphicFrame>
        <p:nvGraphicFramePr>
          <p:cNvPr id="401" name="Google Shape;401;g2c05a5515de_0_0"/>
          <p:cNvGraphicFramePr/>
          <p:nvPr/>
        </p:nvGraphicFramePr>
        <p:xfrm>
          <a:off x="1578828" y="1444765"/>
          <a:ext cx="9429500" cy="3381525"/>
        </p:xfrm>
        <a:graphic>
          <a:graphicData uri="http://schemas.openxmlformats.org/drawingml/2006/table">
            <a:tbl>
              <a:tblPr>
                <a:noFill/>
                <a:tableStyleId>{9FBAF635-9E7D-4909-ADAC-808E7E5D30C7}</a:tableStyleId>
              </a:tblPr>
              <a:tblGrid>
                <a:gridCol w="3256100">
                  <a:extLst>
                    <a:ext uri="{9D8B030D-6E8A-4147-A177-3AD203B41FA5}">
                      <a16:colId xmlns:a16="http://schemas.microsoft.com/office/drawing/2014/main" val="20000"/>
                    </a:ext>
                  </a:extLst>
                </a:gridCol>
                <a:gridCol w="6173400">
                  <a:extLst>
                    <a:ext uri="{9D8B030D-6E8A-4147-A177-3AD203B41FA5}">
                      <a16:colId xmlns:a16="http://schemas.microsoft.com/office/drawing/2014/main" val="20001"/>
                    </a:ext>
                  </a:extLst>
                </a:gridCol>
              </a:tblGrid>
              <a:tr h="494675">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3889"/>
                          </a:solidFill>
                          <a:latin typeface="Arial"/>
                          <a:ea typeface="Arial"/>
                          <a:cs typeface="Arial"/>
                          <a:sym typeface="Arial"/>
                        </a:rPr>
                        <a:t>Rate Year</a:t>
                      </a:r>
                      <a:endParaRPr sz="2000" b="1" i="0" u="none" strike="noStrike" cap="none">
                        <a:solidFill>
                          <a:srgbClr val="003889"/>
                        </a:solidFill>
                        <a:latin typeface="Arial"/>
                        <a:ea typeface="Arial"/>
                        <a:cs typeface="Arial"/>
                        <a:sym typeface="Arial"/>
                      </a:endParaRPr>
                    </a:p>
                  </a:txBody>
                  <a:tcPr marL="91450" marR="182875"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rgbClr val="003889"/>
                          </a:solidFill>
                        </a:rPr>
                        <a:t>RY 2025</a:t>
                      </a:r>
                      <a:endParaRPr sz="2000" b="1" u="none" strike="noStrike" cap="none">
                        <a:solidFill>
                          <a:srgbClr val="003889"/>
                        </a:solidFill>
                      </a:endParaRPr>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0"/>
                  </a:ext>
                </a:extLst>
              </a:tr>
              <a:tr h="639425">
                <a:tc>
                  <a:txBody>
                    <a:bodyPr/>
                    <a:lstStyle/>
                    <a:p>
                      <a:pPr marL="0" marR="0" lvl="0" indent="0" algn="r" rtl="0">
                        <a:lnSpc>
                          <a:spcPct val="100000"/>
                        </a:lnSpc>
                        <a:spcBef>
                          <a:spcPts val="0"/>
                        </a:spcBef>
                        <a:spcAft>
                          <a:spcPts val="0"/>
                        </a:spcAft>
                        <a:buClr>
                          <a:srgbClr val="000000"/>
                        </a:buClr>
                        <a:buSzPts val="2000"/>
                        <a:buFont typeface="Arial"/>
                        <a:buNone/>
                      </a:pPr>
                      <a:r>
                        <a:rPr lang="en-US" sz="1600" b="1" u="none" strike="noStrike" cap="none">
                          <a:solidFill>
                            <a:schemeClr val="dk1"/>
                          </a:solidFill>
                        </a:rPr>
                        <a:t>3M APR/EAPG Version*</a:t>
                      </a:r>
                      <a:endParaRPr sz="16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a:solidFill>
                            <a:srgbClr val="003889"/>
                          </a:solidFill>
                        </a:rPr>
                        <a:t>IP Weights:</a:t>
                      </a:r>
                      <a:r>
                        <a:rPr lang="en-US" sz="1600" u="none" strike="noStrike" cap="none">
                          <a:solidFill>
                            <a:srgbClr val="003889"/>
                          </a:solidFill>
                        </a:rPr>
                        <a:t> 39</a:t>
                      </a:r>
                      <a:endParaRPr sz="1600" u="none" strike="noStrike" cap="none">
                        <a:solidFill>
                          <a:srgbClr val="003889"/>
                        </a:solidFill>
                      </a:endParaRPr>
                    </a:p>
                    <a:p>
                      <a:pPr marL="0" marR="0" lvl="0" indent="0" algn="l" rtl="0">
                        <a:lnSpc>
                          <a:spcPct val="100000"/>
                        </a:lnSpc>
                        <a:spcBef>
                          <a:spcPts val="0"/>
                        </a:spcBef>
                        <a:spcAft>
                          <a:spcPts val="0"/>
                        </a:spcAft>
                        <a:buClr>
                          <a:srgbClr val="000000"/>
                        </a:buClr>
                        <a:buSzPts val="2000"/>
                        <a:buFont typeface="Arial"/>
                        <a:buNone/>
                      </a:pPr>
                      <a:r>
                        <a:rPr lang="en-US" sz="1600" b="1" u="none" strike="noStrike" cap="none">
                          <a:solidFill>
                            <a:srgbClr val="003889"/>
                          </a:solidFill>
                        </a:rPr>
                        <a:t>OP Weights:</a:t>
                      </a:r>
                      <a:r>
                        <a:rPr lang="en-US" sz="1600" u="none" strike="noStrike" cap="none">
                          <a:solidFill>
                            <a:srgbClr val="003889"/>
                          </a:solidFill>
                        </a:rPr>
                        <a:t> 3.17</a:t>
                      </a:r>
                      <a:endParaRPr sz="1600" u="none" strike="noStrike" cap="none">
                        <a:solidFill>
                          <a:srgbClr val="003889"/>
                        </a:solidFil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1"/>
                  </a:ext>
                </a:extLst>
              </a:tr>
              <a:tr h="937550">
                <a:tc>
                  <a:txBody>
                    <a:bodyPr/>
                    <a:lstStyle/>
                    <a:p>
                      <a:pPr marL="0" marR="0" lvl="0" indent="0" algn="r" rtl="0">
                        <a:lnSpc>
                          <a:spcPct val="100000"/>
                        </a:lnSpc>
                        <a:spcBef>
                          <a:spcPts val="0"/>
                        </a:spcBef>
                        <a:spcAft>
                          <a:spcPts val="0"/>
                        </a:spcAft>
                        <a:buClr>
                          <a:srgbClr val="000000"/>
                        </a:buClr>
                        <a:buSzPts val="2000"/>
                        <a:buFont typeface="Arial"/>
                        <a:buNone/>
                      </a:pPr>
                      <a:r>
                        <a:rPr lang="en-US" sz="1600" b="1" u="none" strike="noStrike" cap="none">
                          <a:solidFill>
                            <a:schemeClr val="dk1"/>
                          </a:solidFill>
                        </a:rPr>
                        <a:t>Data Period Used for Weight Development</a:t>
                      </a:r>
                      <a:endParaRPr sz="16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rgbClr val="000000"/>
                        </a:buClr>
                        <a:buSzPts val="1800"/>
                        <a:buFont typeface="Arial"/>
                        <a:buNone/>
                      </a:pPr>
                      <a:r>
                        <a:rPr lang="en-US" sz="1600" b="1" u="none" strike="noStrike" cap="none">
                          <a:solidFill>
                            <a:srgbClr val="003889"/>
                          </a:solidFill>
                        </a:rPr>
                        <a:t>IP: </a:t>
                      </a:r>
                      <a:r>
                        <a:rPr lang="en-US" sz="1600" u="none" strike="noStrike" cap="none">
                          <a:solidFill>
                            <a:srgbClr val="003889"/>
                          </a:solidFill>
                        </a:rPr>
                        <a:t>CY 2022 (12 Months) </a:t>
                      </a:r>
                      <a:endParaRPr sz="1600" u="none" strike="noStrike" cap="none">
                        <a:solidFill>
                          <a:srgbClr val="003889"/>
                        </a:solidFill>
                      </a:endParaRPr>
                    </a:p>
                    <a:p>
                      <a:pPr marL="0" marR="0" lvl="2" indent="0" algn="l" rtl="0">
                        <a:lnSpc>
                          <a:spcPct val="100000"/>
                        </a:lnSpc>
                        <a:spcBef>
                          <a:spcPts val="0"/>
                        </a:spcBef>
                        <a:spcAft>
                          <a:spcPts val="0"/>
                        </a:spcAft>
                        <a:buClr>
                          <a:srgbClr val="000000"/>
                        </a:buClr>
                        <a:buSzPts val="1800"/>
                        <a:buFont typeface="Arial"/>
                        <a:buNone/>
                      </a:pPr>
                      <a:r>
                        <a:rPr lang="en-US" sz="1600" b="1" u="none" strike="noStrike" cap="none">
                          <a:solidFill>
                            <a:srgbClr val="003889"/>
                          </a:solidFill>
                        </a:rPr>
                        <a:t>OP:</a:t>
                      </a:r>
                      <a:r>
                        <a:rPr lang="en-US" sz="1600" u="none" strike="noStrike" cap="none">
                          <a:solidFill>
                            <a:srgbClr val="003889"/>
                          </a:solidFill>
                        </a:rPr>
                        <a:t> CY 2022 and Q1 of CY 2023 (15 Months)</a:t>
                      </a:r>
                      <a:endParaRPr sz="1600" u="none" strike="noStrike" cap="none">
                        <a:solidFill>
                          <a:srgbClr val="003889"/>
                        </a:solidFil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2"/>
                  </a:ext>
                </a:extLst>
              </a:tr>
              <a:tr h="525175">
                <a:tc>
                  <a:txBody>
                    <a:bodyPr/>
                    <a:lstStyle/>
                    <a:p>
                      <a:pPr marL="0" marR="0" lvl="0" indent="0" algn="r" rtl="0">
                        <a:lnSpc>
                          <a:spcPct val="100000"/>
                        </a:lnSpc>
                        <a:spcBef>
                          <a:spcPts val="0"/>
                        </a:spcBef>
                        <a:spcAft>
                          <a:spcPts val="0"/>
                        </a:spcAft>
                        <a:buClr>
                          <a:srgbClr val="000000"/>
                        </a:buClr>
                        <a:buSzPts val="2000"/>
                        <a:buFont typeface="Arial"/>
                        <a:buNone/>
                      </a:pPr>
                      <a:r>
                        <a:rPr lang="en-US" sz="1600" b="1" u="none" strike="noStrike" cap="none">
                          <a:solidFill>
                            <a:schemeClr val="dk1"/>
                          </a:solidFill>
                        </a:rPr>
                        <a:t>Weight Release Date</a:t>
                      </a:r>
                      <a:endParaRPr sz="16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600" b="1" i="0" u="none" strike="noStrike" cap="none">
                          <a:solidFill>
                            <a:srgbClr val="003888"/>
                          </a:solidFill>
                        </a:rPr>
                        <a:t>First Quarter </a:t>
                      </a:r>
                      <a:r>
                        <a:rPr lang="en-US" sz="1600" b="1" i="0" u="none" strike="noStrike" cap="none">
                          <a:solidFill>
                            <a:srgbClr val="00388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CY </a:t>
                      </a:r>
                      <a:r>
                        <a:rPr lang="en-US" sz="1600" b="1" i="0" u="none" strike="noStrike" cap="none">
                          <a:solidFill>
                            <a:srgbClr val="003888"/>
                          </a:solidFill>
                        </a:rPr>
                        <a:t>2025</a:t>
                      </a:r>
                      <a:endParaRPr sz="1600" b="1" i="0" u="none" strike="noStrike" cap="none">
                        <a:solidFill>
                          <a:srgbClr val="003889"/>
                        </a:solidFill>
                      </a:endParaRPr>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3"/>
                  </a:ext>
                </a:extLst>
              </a:tr>
              <a:tr h="784700">
                <a:tc>
                  <a:txBody>
                    <a:bodyPr/>
                    <a:lstStyle/>
                    <a:p>
                      <a:pPr marL="0" marR="0" lvl="0" indent="0" algn="r" rtl="0">
                        <a:lnSpc>
                          <a:spcPct val="100000"/>
                        </a:lnSpc>
                        <a:spcBef>
                          <a:spcPts val="0"/>
                        </a:spcBef>
                        <a:spcAft>
                          <a:spcPts val="0"/>
                        </a:spcAft>
                        <a:buClr>
                          <a:srgbClr val="000000"/>
                        </a:buClr>
                        <a:buSzPts val="1600"/>
                        <a:buFont typeface="Arial"/>
                        <a:buNone/>
                      </a:pPr>
                      <a:r>
                        <a:rPr lang="en-US" sz="1600" b="1" u="none" strike="noStrike" cap="none">
                          <a:solidFill>
                            <a:schemeClr val="dk1"/>
                          </a:solidFill>
                        </a:rPr>
                        <a:t>Policies Applicable To </a:t>
                      </a:r>
                      <a:endParaRPr sz="16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600" u="none" strike="noStrike" cap="none">
                          <a:solidFill>
                            <a:schemeClr val="dk1"/>
                          </a:solidFill>
                        </a:rPr>
                        <a:t>CY 2024 6-Months Marketshift </a:t>
                      </a:r>
                      <a:endParaRPr sz="1400" u="none" strike="noStrike" cap="none"/>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02" name="Google Shape;402;g2c05a5515de_0_0"/>
          <p:cNvSpPr txBox="1"/>
          <p:nvPr/>
        </p:nvSpPr>
        <p:spPr>
          <a:xfrm>
            <a:off x="541825" y="5751775"/>
            <a:ext cx="8212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*The 3M ™ All Patient Refined DRG (APR DRG) Software and 3M™ Enhanced APG (EAPG) Software are proprietary products of 3M Health Information Systems.</a:t>
            </a:r>
            <a:endParaRPr sz="900" b="1"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g2a00f67c376_0_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solidFill>
                  <a:schemeClr val="dk1"/>
                </a:solidFill>
              </a:rPr>
              <a:t>Points of Contact</a:t>
            </a:r>
            <a:endParaRPr>
              <a:solidFill>
                <a:schemeClr val="dk1"/>
              </a:solidFill>
            </a:endParaRPr>
          </a:p>
        </p:txBody>
      </p:sp>
      <p:graphicFrame>
        <p:nvGraphicFramePr>
          <p:cNvPr id="875" name="Google Shape;875;g2a00f67c376_0_5"/>
          <p:cNvGraphicFramePr/>
          <p:nvPr/>
        </p:nvGraphicFramePr>
        <p:xfrm>
          <a:off x="1066800" y="1469073"/>
          <a:ext cx="10058400" cy="3751830"/>
        </p:xfrm>
        <a:graphic>
          <a:graphicData uri="http://schemas.openxmlformats.org/drawingml/2006/table">
            <a:tbl>
              <a:tblPr>
                <a:noFill/>
                <a:tableStyleId>{9FBAF635-9E7D-4909-ADAC-808E7E5D30C7}</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21650">
                <a:tc>
                  <a:txBody>
                    <a:bodyPr/>
                    <a:lstStyle/>
                    <a:p>
                      <a:pPr marL="0" marR="0" lvl="0" indent="0" algn="l" rtl="0">
                        <a:lnSpc>
                          <a:spcPct val="100000"/>
                        </a:lnSpc>
                        <a:spcBef>
                          <a:spcPts val="0"/>
                        </a:spcBef>
                        <a:spcAft>
                          <a:spcPts val="0"/>
                        </a:spcAft>
                        <a:buClr>
                          <a:srgbClr val="000000"/>
                        </a:buClr>
                        <a:buSzPts val="3200"/>
                        <a:buFont typeface="Arial"/>
                        <a:buNone/>
                      </a:pPr>
                      <a:r>
                        <a:rPr lang="en-US" sz="3200" b="0" u="none" strike="noStrike" cap="none">
                          <a:solidFill>
                            <a:schemeClr val="dk1"/>
                          </a:solidFill>
                        </a:rPr>
                        <a:t>HSCRC</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200" b="0" u="none" strike="noStrike" cap="none">
                          <a:solidFill>
                            <a:schemeClr val="dk1"/>
                          </a:solidFill>
                        </a:rPr>
                        <a:t>hMetrix / Burton Policy</a:t>
                      </a:r>
                      <a:endParaRPr sz="14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Oscar Ibarra</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764-2566</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3"/>
                        </a:rPr>
                        <a:t>oscar.ibarra@maryland.gov</a:t>
                      </a:r>
                      <a:r>
                        <a:rPr lang="en-US" sz="2000" u="none" strike="noStrike" cap="none">
                          <a:solidFill>
                            <a:schemeClr val="accent1"/>
                          </a:solidFill>
                          <a:latin typeface="Arial"/>
                          <a:ea typeface="Arial"/>
                          <a:cs typeface="Arial"/>
                          <a:sym typeface="Arial"/>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Shivani</a:t>
                      </a:r>
                      <a:r>
                        <a:rPr lang="en-US" sz="2000" u="none" strike="noStrike" cap="none">
                          <a:solidFill>
                            <a:srgbClr val="0066CC"/>
                          </a:solidFill>
                        </a:rPr>
                        <a:t> </a:t>
                      </a:r>
                      <a:r>
                        <a:rPr lang="en-US" sz="2000" b="1" u="none" strike="noStrike" cap="none">
                          <a:solidFill>
                            <a:srgbClr val="0066CC"/>
                          </a:solidFill>
                        </a:rPr>
                        <a:t>Bhatt</a:t>
                      </a:r>
                      <a:r>
                        <a:rPr lang="en-US" sz="2000" u="none" strike="noStrike" cap="none">
                          <a:solidFill>
                            <a:srgbClr val="0066CC"/>
                          </a:solidFill>
                        </a:rPr>
                        <a:t> </a:t>
                      </a:r>
                      <a:r>
                        <a:rPr lang="en-US" sz="2000" u="none" strike="noStrike" cap="none">
                          <a:solidFill>
                            <a:srgbClr val="0066CC"/>
                          </a:solidFill>
                          <a:latin typeface="Arial"/>
                          <a:ea typeface="Arial"/>
                          <a:cs typeface="Arial"/>
                          <a:sym typeface="Arial"/>
                        </a:rPr>
                        <a:t>(Primary PoC)</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(484) 228-1453</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latin typeface="Arial"/>
                          <a:ea typeface="Arial"/>
                          <a:cs typeface="Arial"/>
                          <a:sym typeface="Arial"/>
                        </a:rPr>
                        <a:t>shivani@hmetrix.com</a:t>
                      </a:r>
                      <a:r>
                        <a:rPr lang="en-US" sz="2000" u="none" strike="noStrike" cap="none">
                          <a:solidFill>
                            <a:schemeClr val="dk1"/>
                          </a:solidFill>
                          <a:latin typeface="Arial"/>
                          <a:ea typeface="Arial"/>
                          <a:cs typeface="Arial"/>
                          <a:sym typeface="Arial"/>
                        </a:rPr>
                        <a:t>  </a:t>
                      </a:r>
                      <a:endParaRPr sz="1400" u="none" strike="noStrike" cap="none"/>
                    </a:p>
                  </a:txBody>
                  <a:tcPr marL="91450" marR="91450" marT="45725" marB="45725"/>
                </a:tc>
                <a:extLst>
                  <a:ext uri="{0D108BD9-81ED-4DB2-BD59-A6C34878D82A}">
                    <a16:rowId xmlns:a16="http://schemas.microsoft.com/office/drawing/2014/main" val="10001"/>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Curtis Wills</a:t>
                      </a:r>
                      <a:endParaRPr sz="20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764-2594</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4"/>
                        </a:rPr>
                        <a:t>curtis.wills@maryland.gov</a:t>
                      </a:r>
                      <a:r>
                        <a:rPr lang="en-US" sz="2000" u="none" strike="noStrike" cap="none">
                          <a:solidFill>
                            <a:schemeClr val="dk1"/>
                          </a:solidFill>
                        </a:rPr>
                        <a:t> </a:t>
                      </a:r>
                      <a:endParaRPr sz="2000" b="1" u="none" strike="noStrike" cap="none">
                        <a:solidFill>
                          <a:srgbClr val="0066CC"/>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Mary Pohl </a:t>
                      </a:r>
                      <a:r>
                        <a:rPr lang="en-US" sz="2000" u="none" strike="noStrike" cap="none">
                          <a:solidFill>
                            <a:srgbClr val="0066CC"/>
                          </a:solidFill>
                          <a:latin typeface="Arial"/>
                          <a:ea typeface="Arial"/>
                          <a:cs typeface="Arial"/>
                          <a:sym typeface="Arial"/>
                        </a:rPr>
                        <a:t>(Hospital Support)</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(410) 274-3926</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latin typeface="Arial"/>
                          <a:ea typeface="Arial"/>
                          <a:cs typeface="Arial"/>
                          <a:sym typeface="Arial"/>
                          <a:hlinkClick r:id="rId5"/>
                        </a:rPr>
                        <a:t>marypohl@burtonpolicy.com</a:t>
                      </a:r>
                      <a:endParaRPr sz="2000" u="none" strike="noStrike" cap="none"/>
                    </a:p>
                  </a:txBody>
                  <a:tcPr marL="91450" marR="91450" marT="45725" marB="45725"/>
                </a:tc>
                <a:extLst>
                  <a:ext uri="{0D108BD9-81ED-4DB2-BD59-A6C34878D82A}">
                    <a16:rowId xmlns:a16="http://schemas.microsoft.com/office/drawing/2014/main" val="10002"/>
                  </a:ext>
                </a:extLst>
              </a:tr>
              <a:tr h="4414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Claudine Williams</a:t>
                      </a:r>
                      <a:endParaRPr sz="20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764-2561</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6"/>
                        </a:rPr>
                        <a:t>claudine.williams@maryland.gov</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1" u="none" strike="noStrike" cap="none">
                          <a:solidFill>
                            <a:schemeClr val="dk1"/>
                          </a:solidFill>
                          <a:latin typeface="Arial"/>
                          <a:ea typeface="Arial"/>
                          <a:cs typeface="Arial"/>
                          <a:sym typeface="Arial"/>
                        </a:rPr>
                        <a:t>Team Email: </a:t>
                      </a:r>
                      <a:r>
                        <a:rPr lang="en-US" sz="2000" b="0" u="sng" strike="noStrike" cap="none">
                          <a:solidFill>
                            <a:schemeClr val="hlink"/>
                          </a:solidFill>
                          <a:latin typeface="Arial"/>
                          <a:ea typeface="Arial"/>
                          <a:cs typeface="Arial"/>
                          <a:sym typeface="Arial"/>
                          <a:hlinkClick r:id="rId7"/>
                        </a:rPr>
                        <a:t>hscrcteam@hmetrix.com</a:t>
                      </a:r>
                      <a:endParaRPr sz="2000" b="0" u="none" strike="noStrike" cap="none"/>
                    </a:p>
                  </a:txBody>
                  <a:tcPr marL="91450" marR="91450" marT="45725" marB="45725"/>
                </a:tc>
                <a:extLst>
                  <a:ext uri="{0D108BD9-81ED-4DB2-BD59-A6C34878D82A}">
                    <a16:rowId xmlns:a16="http://schemas.microsoft.com/office/drawing/2014/main" val="10003"/>
                  </a:ext>
                </a:extLst>
              </a:tr>
            </a:tbl>
          </a:graphicData>
        </a:graphic>
      </p:graphicFrame>
      <p:sp>
        <p:nvSpPr>
          <p:cNvPr id="876" name="Google Shape;876;g2a00f67c376_0_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a00f67c376_0_12"/>
          <p:cNvSpPr txBox="1">
            <a:spLocks noGrp="1"/>
          </p:cNvSpPr>
          <p:nvPr>
            <p:ph type="body" idx="1"/>
          </p:nvPr>
        </p:nvSpPr>
        <p:spPr>
          <a:xfrm>
            <a:off x="972125" y="1133475"/>
            <a:ext cx="10515600" cy="5124900"/>
          </a:xfrm>
          <a:prstGeom prst="rect">
            <a:avLst/>
          </a:prstGeom>
          <a:noFill/>
          <a:ln>
            <a:noFill/>
          </a:ln>
        </p:spPr>
        <p:txBody>
          <a:bodyPr spcFirstLastPara="1" wrap="square" lIns="91425" tIns="45700" rIns="91425" bIns="45700" anchor="t" anchorCtr="0">
            <a:normAutofit/>
          </a:bodyPr>
          <a:lstStyle/>
          <a:p>
            <a:pPr marL="457200" lvl="0" indent="-365897" algn="l" rtl="0">
              <a:lnSpc>
                <a:spcPct val="114000"/>
              </a:lnSpc>
              <a:spcBef>
                <a:spcPts val="1000"/>
              </a:spcBef>
              <a:spcAft>
                <a:spcPts val="0"/>
              </a:spcAft>
              <a:buSzPts val="2162"/>
              <a:buChar char="•"/>
            </a:pPr>
            <a:r>
              <a:rPr lang="en-US"/>
              <a:t>Production data</a:t>
            </a:r>
            <a:endParaRPr/>
          </a:p>
          <a:p>
            <a:pPr marL="914400" lvl="1" indent="-352167" algn="l" rtl="0">
              <a:lnSpc>
                <a:spcPct val="114000"/>
              </a:lnSpc>
              <a:spcBef>
                <a:spcPts val="500"/>
              </a:spcBef>
              <a:spcAft>
                <a:spcPts val="0"/>
              </a:spcAft>
              <a:buSzPts val="1946"/>
              <a:buChar char="•"/>
            </a:pPr>
            <a:r>
              <a:rPr lang="en-US"/>
              <a:t>Upload Case Mix (Inpatient, Outpatient and Psychiatric) files to the RDS server ‘submit’ folder</a:t>
            </a:r>
            <a:endParaRPr/>
          </a:p>
          <a:p>
            <a:pPr marL="1371600" lvl="2" indent="-352163" algn="l" rtl="0">
              <a:lnSpc>
                <a:spcPct val="114000"/>
              </a:lnSpc>
              <a:spcBef>
                <a:spcPts val="500"/>
              </a:spcBef>
              <a:spcAft>
                <a:spcPts val="0"/>
              </a:spcAft>
              <a:buSzPts val="1946"/>
              <a:buChar char="•"/>
            </a:pPr>
            <a:r>
              <a:rPr lang="en-US"/>
              <a:t>These files are used for grouping and other downstream processes</a:t>
            </a:r>
            <a:endParaRPr/>
          </a:p>
          <a:p>
            <a:pPr marL="914400" lvl="1" indent="-352167" algn="l" rtl="0">
              <a:lnSpc>
                <a:spcPct val="114000"/>
              </a:lnSpc>
              <a:spcBef>
                <a:spcPts val="500"/>
              </a:spcBef>
              <a:spcAft>
                <a:spcPts val="0"/>
              </a:spcAft>
              <a:buSzPts val="1946"/>
              <a:buChar char="•"/>
            </a:pPr>
            <a:r>
              <a:rPr lang="en-US"/>
              <a:t>Upload UnCompensated Care (UCC) files to the RDS server ‘UCC’ folder</a:t>
            </a:r>
            <a:endParaRPr/>
          </a:p>
          <a:p>
            <a:pPr marL="914400" lvl="1" indent="-352167" algn="l" rtl="0">
              <a:lnSpc>
                <a:spcPct val="114000"/>
              </a:lnSpc>
              <a:spcBef>
                <a:spcPts val="500"/>
              </a:spcBef>
              <a:spcAft>
                <a:spcPts val="0"/>
              </a:spcAft>
              <a:buSzPts val="1946"/>
              <a:buChar char="•"/>
            </a:pPr>
            <a:r>
              <a:rPr lang="en-US"/>
              <a:t>Download error reports from </a:t>
            </a:r>
            <a:r>
              <a:rPr lang="en-US" u="sng">
                <a:solidFill>
                  <a:schemeClr val="hlink"/>
                </a:solidFill>
                <a:hlinkClick r:id="rId3"/>
              </a:rPr>
              <a:t>https://hscrcdave1.hmetrix.com/</a:t>
            </a:r>
            <a:endParaRPr/>
          </a:p>
          <a:p>
            <a:pPr marL="457200" lvl="0" indent="-365897" algn="l" rtl="0">
              <a:lnSpc>
                <a:spcPct val="114000"/>
              </a:lnSpc>
              <a:spcBef>
                <a:spcPts val="1000"/>
              </a:spcBef>
              <a:spcAft>
                <a:spcPts val="0"/>
              </a:spcAft>
              <a:buSzPts val="2162"/>
              <a:buChar char="•"/>
            </a:pPr>
            <a:r>
              <a:rPr lang="en-US"/>
              <a:t>Test data</a:t>
            </a:r>
            <a:endParaRPr/>
          </a:p>
          <a:p>
            <a:pPr marL="914400" lvl="1" indent="-352167" algn="l" rtl="0">
              <a:lnSpc>
                <a:spcPct val="114000"/>
              </a:lnSpc>
              <a:spcBef>
                <a:spcPts val="500"/>
              </a:spcBef>
              <a:spcAft>
                <a:spcPts val="0"/>
              </a:spcAft>
              <a:buSzPts val="1946"/>
              <a:buChar char="•"/>
            </a:pPr>
            <a:r>
              <a:rPr lang="en-US"/>
              <a:t>Upload files to the RDS server ‘test’ folder - both Case Mix data as well as UCC files</a:t>
            </a:r>
            <a:endParaRPr/>
          </a:p>
          <a:p>
            <a:pPr marL="914400" lvl="1" indent="-352167" algn="l" rtl="0">
              <a:lnSpc>
                <a:spcPct val="114000"/>
              </a:lnSpc>
              <a:spcBef>
                <a:spcPts val="500"/>
              </a:spcBef>
              <a:spcAft>
                <a:spcPts val="0"/>
              </a:spcAft>
              <a:buSzPts val="1946"/>
              <a:buChar char="•"/>
            </a:pPr>
            <a:r>
              <a:rPr lang="en-US"/>
              <a:t>Available all the time for hospitals to test submissions</a:t>
            </a:r>
            <a:endParaRPr/>
          </a:p>
          <a:p>
            <a:pPr marL="914400" lvl="1" indent="-352167" algn="l" rtl="0">
              <a:lnSpc>
                <a:spcPct val="114000"/>
              </a:lnSpc>
              <a:spcBef>
                <a:spcPts val="500"/>
              </a:spcBef>
              <a:spcAft>
                <a:spcPts val="0"/>
              </a:spcAft>
              <a:buSzPts val="1946"/>
              <a:buChar char="•"/>
            </a:pPr>
            <a:r>
              <a:rPr lang="en-US"/>
              <a:t>Data is not used for downstream processes</a:t>
            </a:r>
            <a:endParaRPr/>
          </a:p>
          <a:p>
            <a:pPr marL="914400" lvl="1" indent="-352167" algn="l" rtl="0">
              <a:lnSpc>
                <a:spcPct val="114000"/>
              </a:lnSpc>
              <a:spcBef>
                <a:spcPts val="500"/>
              </a:spcBef>
              <a:spcAft>
                <a:spcPts val="0"/>
              </a:spcAft>
              <a:buSzPts val="1946"/>
              <a:buChar char="•"/>
            </a:pPr>
            <a:r>
              <a:rPr lang="en-US"/>
              <a:t>Download error reports from </a:t>
            </a:r>
            <a:r>
              <a:rPr lang="en-US" u="sng">
                <a:solidFill>
                  <a:schemeClr val="hlink"/>
                </a:solidFill>
                <a:hlinkClick r:id="rId4"/>
              </a:rPr>
              <a:t>https://hdavetest.hmetrix.com/</a:t>
            </a:r>
            <a:endParaRPr/>
          </a:p>
          <a:p>
            <a:pPr marL="457200" lvl="0" indent="0" algn="l" rtl="0">
              <a:lnSpc>
                <a:spcPct val="114000"/>
              </a:lnSpc>
              <a:spcBef>
                <a:spcPts val="500"/>
              </a:spcBef>
              <a:spcAft>
                <a:spcPts val="0"/>
              </a:spcAft>
              <a:buSzPts val="2000"/>
              <a:buNone/>
            </a:pPr>
            <a:endParaRPr/>
          </a:p>
        </p:txBody>
      </p:sp>
      <p:sp>
        <p:nvSpPr>
          <p:cNvPr id="882" name="Google Shape;882;g2a00f67c376_0_1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51</a:t>
            </a:fld>
            <a:endParaRPr/>
          </a:p>
        </p:txBody>
      </p:sp>
      <p:sp>
        <p:nvSpPr>
          <p:cNvPr id="883" name="Google Shape;883;g2a00f67c376_0_1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Reminders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2a00f67c376_0_1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457200" lvl="0" indent="-365897" algn="l" rtl="0">
              <a:lnSpc>
                <a:spcPct val="114000"/>
              </a:lnSpc>
              <a:spcBef>
                <a:spcPts val="500"/>
              </a:spcBef>
              <a:spcAft>
                <a:spcPts val="0"/>
              </a:spcAft>
              <a:buSzPts val="2162"/>
              <a:buChar char="•"/>
            </a:pPr>
            <a:r>
              <a:rPr lang="en-US"/>
              <a:t>Financial Reconciliation Form</a:t>
            </a:r>
            <a:endParaRPr/>
          </a:p>
          <a:p>
            <a:pPr marL="914400" lvl="1" indent="-342900" algn="l" rtl="0">
              <a:lnSpc>
                <a:spcPct val="115000"/>
              </a:lnSpc>
              <a:spcBef>
                <a:spcPts val="1000"/>
              </a:spcBef>
              <a:spcAft>
                <a:spcPts val="0"/>
              </a:spcAft>
              <a:buSzPts val="1800"/>
              <a:buChar char="•"/>
            </a:pPr>
            <a:r>
              <a:rPr lang="en-US"/>
              <a:t>Download from DAVE 2 days after the Quarterly case-mix submission deadline</a:t>
            </a:r>
            <a:endParaRPr/>
          </a:p>
          <a:p>
            <a:pPr marL="457200" lvl="0" indent="-365897" algn="l" rtl="0">
              <a:lnSpc>
                <a:spcPct val="114000"/>
              </a:lnSpc>
              <a:spcBef>
                <a:spcPts val="1000"/>
              </a:spcBef>
              <a:spcAft>
                <a:spcPts val="0"/>
              </a:spcAft>
              <a:buSzPts val="2162"/>
              <a:buChar char="•"/>
            </a:pPr>
            <a:r>
              <a:rPr lang="en-US"/>
              <a:t>EHR Survey Overdue Reminder</a:t>
            </a:r>
            <a:endParaRPr/>
          </a:p>
          <a:p>
            <a:pPr marL="914400" lvl="1" indent="-342900" algn="l" rtl="0">
              <a:lnSpc>
                <a:spcPct val="114000"/>
              </a:lnSpc>
              <a:spcBef>
                <a:spcPts val="1000"/>
              </a:spcBef>
              <a:spcAft>
                <a:spcPts val="0"/>
              </a:spcAft>
              <a:buSzPts val="1800"/>
              <a:buChar char="•"/>
            </a:pPr>
            <a:r>
              <a:rPr lang="en-US"/>
              <a:t>Use the DAVE “EHR Survey” tab to update EHR system information every 6 months</a:t>
            </a:r>
            <a:endParaRPr/>
          </a:p>
          <a:p>
            <a:pPr marL="457200" lvl="0" indent="-365897" algn="l" rtl="0">
              <a:lnSpc>
                <a:spcPct val="114000"/>
              </a:lnSpc>
              <a:spcBef>
                <a:spcPts val="1000"/>
              </a:spcBef>
              <a:spcAft>
                <a:spcPts val="0"/>
              </a:spcAft>
              <a:buSzPts val="2162"/>
              <a:buChar char="•"/>
            </a:pPr>
            <a:r>
              <a:rPr lang="en-US"/>
              <a:t>DAVE User Management</a:t>
            </a:r>
            <a:endParaRPr/>
          </a:p>
          <a:p>
            <a:pPr marL="914400" lvl="1" indent="-352167" algn="l" rtl="0">
              <a:lnSpc>
                <a:spcPct val="114000"/>
              </a:lnSpc>
              <a:spcBef>
                <a:spcPts val="1000"/>
              </a:spcBef>
              <a:spcAft>
                <a:spcPts val="0"/>
              </a:spcAft>
              <a:buSzPts val="1946"/>
              <a:buChar char="•"/>
            </a:pPr>
            <a:r>
              <a:rPr lang="en-US"/>
              <a:t>Reach out to the hMetrix Team to add new users or modify access</a:t>
            </a:r>
            <a:endParaRPr/>
          </a:p>
          <a:p>
            <a:pPr marL="914400" lvl="1" indent="-342900" algn="l" rtl="0">
              <a:lnSpc>
                <a:spcPct val="114000"/>
              </a:lnSpc>
              <a:spcBef>
                <a:spcPts val="1000"/>
              </a:spcBef>
              <a:spcAft>
                <a:spcPts val="0"/>
              </a:spcAft>
              <a:buSzPts val="1800"/>
              <a:buChar char="•"/>
            </a:pPr>
            <a:r>
              <a:rPr lang="en-US"/>
              <a:t>A worksheet for each hospital/hospital system is maintained by hMetrix</a:t>
            </a:r>
            <a:endParaRPr/>
          </a:p>
          <a:p>
            <a:pPr marL="914400" lvl="1" indent="-342900" algn="l" rtl="0">
              <a:lnSpc>
                <a:spcPct val="114000"/>
              </a:lnSpc>
              <a:spcBef>
                <a:spcPts val="1000"/>
              </a:spcBef>
              <a:spcAft>
                <a:spcPts val="1000"/>
              </a:spcAft>
              <a:buSzPts val="1800"/>
              <a:buChar char="•"/>
            </a:pPr>
            <a:r>
              <a:rPr lang="en-US"/>
              <a:t>Update and return the user workbook to modify access</a:t>
            </a:r>
            <a:endParaRPr/>
          </a:p>
        </p:txBody>
      </p:sp>
      <p:sp>
        <p:nvSpPr>
          <p:cNvPr id="890" name="Google Shape;890;g2a00f67c376_0_1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52</a:t>
            </a:fld>
            <a:endParaRPr/>
          </a:p>
        </p:txBody>
      </p:sp>
      <p:sp>
        <p:nvSpPr>
          <p:cNvPr id="891" name="Google Shape;891;g2a00f67c376_0_18"/>
          <p:cNvSpPr txBox="1">
            <a:spLocks noGrp="1"/>
          </p:cNvSpPr>
          <p:nvPr>
            <p:ph type="title"/>
          </p:nvPr>
        </p:nvSpPr>
        <p:spPr>
          <a:xfrm>
            <a:off x="971552" y="3382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Reminders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g2e2a8f2cb7c_8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Rate Center Trend Monitoring Report</a:t>
            </a:r>
            <a:endParaRPr/>
          </a:p>
        </p:txBody>
      </p:sp>
      <p:sp>
        <p:nvSpPr>
          <p:cNvPr id="897" name="Google Shape;897;g2e2a8f2cb7c_8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g2e16f892c72_2_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lnSpcReduction="20000"/>
          </a:bodyPr>
          <a:lstStyle/>
          <a:p>
            <a:pPr marL="457200" lvl="0" indent="-377028" algn="l" rtl="0">
              <a:lnSpc>
                <a:spcPct val="114000"/>
              </a:lnSpc>
              <a:spcBef>
                <a:spcPts val="500"/>
              </a:spcBef>
              <a:spcAft>
                <a:spcPts val="0"/>
              </a:spcAft>
              <a:buSzPts val="2337"/>
              <a:buChar char="•"/>
            </a:pPr>
            <a:r>
              <a:rPr lang="en-US"/>
              <a:t>Objective </a:t>
            </a:r>
            <a:endParaRPr/>
          </a:p>
          <a:p>
            <a:pPr marL="914400" lvl="1" indent="-377018" algn="l" rtl="0">
              <a:lnSpc>
                <a:spcPct val="114000"/>
              </a:lnSpc>
              <a:spcBef>
                <a:spcPts val="500"/>
              </a:spcBef>
              <a:spcAft>
                <a:spcPts val="0"/>
              </a:spcAft>
              <a:buSzPts val="2337"/>
              <a:buChar char="•"/>
            </a:pPr>
            <a:r>
              <a:rPr lang="en-US"/>
              <a:t>Help hospitals identify unusual Rate Center Charges</a:t>
            </a:r>
            <a:endParaRPr/>
          </a:p>
          <a:p>
            <a:pPr marL="914400" lvl="1" indent="-352167" algn="l" rtl="0">
              <a:lnSpc>
                <a:spcPct val="114000"/>
              </a:lnSpc>
              <a:spcBef>
                <a:spcPts val="500"/>
              </a:spcBef>
              <a:spcAft>
                <a:spcPts val="0"/>
              </a:spcAft>
              <a:buSzPts val="1946"/>
              <a:buChar char="•"/>
            </a:pPr>
            <a:r>
              <a:rPr lang="en-US"/>
              <a:t>Enable timely resolution of potential issues during submission</a:t>
            </a:r>
            <a:endParaRPr/>
          </a:p>
          <a:p>
            <a:pPr marL="457200" lvl="0" indent="-365897" algn="l" rtl="0">
              <a:lnSpc>
                <a:spcPct val="115000"/>
              </a:lnSpc>
              <a:spcBef>
                <a:spcPts val="1000"/>
              </a:spcBef>
              <a:spcAft>
                <a:spcPts val="0"/>
              </a:spcAft>
              <a:buSzPts val="2162"/>
              <a:buChar char="•"/>
            </a:pPr>
            <a:r>
              <a:rPr lang="en-US"/>
              <a:t>Reason</a:t>
            </a:r>
            <a:endParaRPr/>
          </a:p>
          <a:p>
            <a:pPr marL="914400" lvl="1" indent="-352167" algn="l" rtl="0">
              <a:lnSpc>
                <a:spcPct val="115000"/>
              </a:lnSpc>
              <a:spcBef>
                <a:spcPts val="1000"/>
              </a:spcBef>
              <a:spcAft>
                <a:spcPts val="0"/>
              </a:spcAft>
              <a:buSzPts val="1946"/>
              <a:buChar char="•"/>
            </a:pPr>
            <a:r>
              <a:rPr lang="en-US"/>
              <a:t>Several instances of delayed identification of incorrect Rate Center Charges</a:t>
            </a:r>
            <a:endParaRPr/>
          </a:p>
          <a:p>
            <a:pPr marL="914400" lvl="1" indent="-352167" algn="l" rtl="0">
              <a:lnSpc>
                <a:spcPct val="115000"/>
              </a:lnSpc>
              <a:spcBef>
                <a:spcPts val="1000"/>
              </a:spcBef>
              <a:spcAft>
                <a:spcPts val="0"/>
              </a:spcAft>
              <a:buSzPts val="1946"/>
              <a:buChar char="•"/>
            </a:pPr>
            <a:r>
              <a:rPr lang="en-US"/>
              <a:t>Resulted in an expensive and undesired reopening of a closed quarter for resubmission</a:t>
            </a:r>
            <a:endParaRPr/>
          </a:p>
          <a:p>
            <a:pPr marL="457200" lvl="0" indent="-377028" algn="l" rtl="0">
              <a:lnSpc>
                <a:spcPct val="114000"/>
              </a:lnSpc>
              <a:spcBef>
                <a:spcPts val="1000"/>
              </a:spcBef>
              <a:spcAft>
                <a:spcPts val="0"/>
              </a:spcAft>
              <a:buSzPts val="2337"/>
              <a:buChar char="•"/>
            </a:pPr>
            <a:r>
              <a:rPr lang="en-US"/>
              <a:t>Timeline for implementation</a:t>
            </a:r>
            <a:endParaRPr/>
          </a:p>
          <a:p>
            <a:pPr marL="914400" lvl="1" indent="-352167" algn="l" rtl="0">
              <a:lnSpc>
                <a:spcPct val="114000"/>
              </a:lnSpc>
              <a:spcBef>
                <a:spcPts val="1000"/>
              </a:spcBef>
              <a:spcAft>
                <a:spcPts val="0"/>
              </a:spcAft>
              <a:buSzPts val="1946"/>
              <a:buChar char="•"/>
            </a:pPr>
            <a:r>
              <a:rPr lang="en-US"/>
              <a:t>FY25 Q1 Final (October 1, 2024) onward a monitoring tab will be added to the error report</a:t>
            </a:r>
            <a:endParaRPr/>
          </a:p>
          <a:p>
            <a:pPr marL="914400" lvl="1" indent="-352167" algn="l" rtl="0">
              <a:lnSpc>
                <a:spcPct val="114000"/>
              </a:lnSpc>
              <a:spcBef>
                <a:spcPts val="1000"/>
              </a:spcBef>
              <a:spcAft>
                <a:spcPts val="0"/>
              </a:spcAft>
              <a:buSzPts val="1946"/>
              <a:buChar char="•"/>
            </a:pPr>
            <a:r>
              <a:rPr lang="en-US"/>
              <a:t>Collect feedback via email in April 2025</a:t>
            </a:r>
            <a:endParaRPr/>
          </a:p>
          <a:p>
            <a:pPr marL="914400" lvl="1" indent="-352167" algn="l" rtl="0">
              <a:lnSpc>
                <a:spcPct val="114000"/>
              </a:lnSpc>
              <a:spcBef>
                <a:spcPts val="1000"/>
              </a:spcBef>
              <a:spcAft>
                <a:spcPts val="0"/>
              </a:spcAft>
              <a:buSzPts val="1946"/>
              <a:buChar char="•"/>
            </a:pPr>
            <a:r>
              <a:rPr lang="en-US"/>
              <a:t>FY25 Q4 refine identification of unusual Rate Center Charges</a:t>
            </a:r>
            <a:endParaRPr/>
          </a:p>
          <a:p>
            <a:pPr marL="914400" lvl="1" indent="-352167" algn="l" rtl="0">
              <a:lnSpc>
                <a:spcPct val="114000"/>
              </a:lnSpc>
              <a:spcBef>
                <a:spcPts val="1000"/>
              </a:spcBef>
              <a:spcAft>
                <a:spcPts val="0"/>
              </a:spcAft>
              <a:buSzPts val="1946"/>
              <a:buChar char="•"/>
            </a:pPr>
            <a:r>
              <a:rPr lang="en-US"/>
              <a:t>FY26 potential impact on error percentage</a:t>
            </a:r>
            <a:endParaRPr/>
          </a:p>
        </p:txBody>
      </p:sp>
      <p:sp>
        <p:nvSpPr>
          <p:cNvPr id="904" name="Google Shape;904;g2e16f892c72_2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54</a:t>
            </a:fld>
            <a:endParaRPr/>
          </a:p>
        </p:txBody>
      </p:sp>
      <p:sp>
        <p:nvSpPr>
          <p:cNvPr id="905" name="Google Shape;905;g2e16f892c72_2_0"/>
          <p:cNvSpPr txBox="1">
            <a:spLocks noGrp="1"/>
          </p:cNvSpPr>
          <p:nvPr>
            <p:ph type="title"/>
          </p:nvPr>
        </p:nvSpPr>
        <p:spPr>
          <a:xfrm>
            <a:off x="971552" y="3382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Rate Center Trend Monitoring Report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g2e16f892c72_2_7"/>
          <p:cNvSpPr txBox="1">
            <a:spLocks noGrp="1"/>
          </p:cNvSpPr>
          <p:nvPr>
            <p:ph type="body" idx="1"/>
          </p:nvPr>
        </p:nvSpPr>
        <p:spPr>
          <a:xfrm>
            <a:off x="285375" y="1548825"/>
            <a:ext cx="4971000" cy="4005900"/>
          </a:xfrm>
          <a:prstGeom prst="rect">
            <a:avLst/>
          </a:prstGeom>
          <a:noFill/>
          <a:ln>
            <a:noFill/>
          </a:ln>
        </p:spPr>
        <p:txBody>
          <a:bodyPr spcFirstLastPara="1" wrap="square" lIns="91425" tIns="45700" rIns="91425" bIns="45700" anchor="t" anchorCtr="0">
            <a:spAutoFit/>
          </a:bodyPr>
          <a:lstStyle/>
          <a:p>
            <a:pPr marL="457200" lvl="0" indent="-339725" algn="l" rtl="0">
              <a:lnSpc>
                <a:spcPct val="115000"/>
              </a:lnSpc>
              <a:spcBef>
                <a:spcPts val="0"/>
              </a:spcBef>
              <a:spcAft>
                <a:spcPts val="0"/>
              </a:spcAft>
              <a:buSzPts val="1750"/>
              <a:buChar char="•"/>
            </a:pPr>
            <a:r>
              <a:rPr lang="en-US" sz="2060"/>
              <a:t>Identify Significant Rate Center</a:t>
            </a:r>
            <a:endParaRPr sz="2060"/>
          </a:p>
          <a:p>
            <a:pPr marL="914400" lvl="1" indent="-329882" algn="l" rtl="0">
              <a:lnSpc>
                <a:spcPct val="115000"/>
              </a:lnSpc>
              <a:spcBef>
                <a:spcPts val="100"/>
              </a:spcBef>
              <a:spcAft>
                <a:spcPts val="0"/>
              </a:spcAft>
              <a:buSzPts val="1595"/>
              <a:buChar char="•"/>
            </a:pPr>
            <a:r>
              <a:rPr lang="en-US" sz="1595"/>
              <a:t>The lookback period is 12 months</a:t>
            </a:r>
            <a:endParaRPr sz="1595"/>
          </a:p>
          <a:p>
            <a:pPr marL="914400" lvl="1" indent="-329882" algn="l" rtl="0">
              <a:lnSpc>
                <a:spcPct val="115000"/>
              </a:lnSpc>
              <a:spcBef>
                <a:spcPts val="100"/>
              </a:spcBef>
              <a:spcAft>
                <a:spcPts val="0"/>
              </a:spcAft>
              <a:buSzPts val="1595"/>
              <a:buChar char="•"/>
            </a:pPr>
            <a:r>
              <a:rPr lang="en-US" sz="1595"/>
              <a:t>&gt; 5% utilization for more than half of lookback period</a:t>
            </a:r>
            <a:endParaRPr sz="1595"/>
          </a:p>
          <a:p>
            <a:pPr marL="457200" lvl="0" indent="-339725" algn="l" rtl="0">
              <a:lnSpc>
                <a:spcPct val="115000"/>
              </a:lnSpc>
              <a:spcBef>
                <a:spcPts val="100"/>
              </a:spcBef>
              <a:spcAft>
                <a:spcPts val="0"/>
              </a:spcAft>
              <a:buSzPts val="1750"/>
              <a:buChar char="•"/>
            </a:pPr>
            <a:r>
              <a:rPr lang="en-US" sz="2060"/>
              <a:t>Outlier Identification</a:t>
            </a:r>
            <a:endParaRPr sz="2060"/>
          </a:p>
          <a:p>
            <a:pPr marL="914400" lvl="1" indent="-329882" algn="l" rtl="0">
              <a:lnSpc>
                <a:spcPct val="115000"/>
              </a:lnSpc>
              <a:spcBef>
                <a:spcPts val="100"/>
              </a:spcBef>
              <a:spcAft>
                <a:spcPts val="0"/>
              </a:spcAft>
              <a:buSzPts val="1595"/>
              <a:buChar char="•"/>
            </a:pPr>
            <a:r>
              <a:rPr lang="en-US" sz="1595"/>
              <a:t>Total Visit and Charges</a:t>
            </a:r>
            <a:endParaRPr sz="1595"/>
          </a:p>
          <a:p>
            <a:pPr marL="1371600" lvl="2" indent="-329882" algn="l" rtl="0">
              <a:lnSpc>
                <a:spcPct val="115000"/>
              </a:lnSpc>
              <a:spcBef>
                <a:spcPts val="100"/>
              </a:spcBef>
              <a:spcAft>
                <a:spcPts val="0"/>
              </a:spcAft>
              <a:buSzPts val="1595"/>
              <a:buChar char="•"/>
            </a:pPr>
            <a:r>
              <a:rPr lang="en-US" sz="1595"/>
              <a:t>Current submission is outside +/- 1.5 IQR</a:t>
            </a:r>
            <a:endParaRPr sz="1595"/>
          </a:p>
          <a:p>
            <a:pPr marL="914400" lvl="1" indent="-329882" algn="l" rtl="0">
              <a:lnSpc>
                <a:spcPct val="115000"/>
              </a:lnSpc>
              <a:spcBef>
                <a:spcPts val="100"/>
              </a:spcBef>
              <a:spcAft>
                <a:spcPts val="0"/>
              </a:spcAft>
              <a:buSzPts val="1595"/>
              <a:buChar char="•"/>
            </a:pPr>
            <a:r>
              <a:rPr lang="en-US" sz="1595"/>
              <a:t>Rate Center Charges </a:t>
            </a:r>
            <a:endParaRPr sz="1595"/>
          </a:p>
          <a:p>
            <a:pPr marL="1371600" lvl="2" indent="-329882" algn="l" rtl="0">
              <a:lnSpc>
                <a:spcPct val="115000"/>
              </a:lnSpc>
              <a:spcBef>
                <a:spcPts val="100"/>
              </a:spcBef>
              <a:spcAft>
                <a:spcPts val="0"/>
              </a:spcAft>
              <a:buSzPts val="1595"/>
              <a:buChar char="•"/>
            </a:pPr>
            <a:r>
              <a:rPr lang="en-US" sz="1595"/>
              <a:t>Current submission is outside +/- 3 IQR</a:t>
            </a:r>
            <a:endParaRPr sz="1595"/>
          </a:p>
          <a:p>
            <a:pPr marL="457200" lvl="0" indent="-329882" algn="l" rtl="0">
              <a:lnSpc>
                <a:spcPct val="115000"/>
              </a:lnSpc>
              <a:spcBef>
                <a:spcPts val="100"/>
              </a:spcBef>
              <a:spcAft>
                <a:spcPts val="0"/>
              </a:spcAft>
              <a:buSzPts val="1595"/>
              <a:buChar char="•"/>
            </a:pPr>
            <a:r>
              <a:rPr lang="en-US" sz="1595"/>
              <a:t>Hospitals to review Outliers in</a:t>
            </a:r>
            <a:endParaRPr sz="1595"/>
          </a:p>
          <a:p>
            <a:pPr marL="914400" lvl="1" indent="-329882" algn="l" rtl="0">
              <a:lnSpc>
                <a:spcPct val="115000"/>
              </a:lnSpc>
              <a:spcBef>
                <a:spcPts val="100"/>
              </a:spcBef>
              <a:spcAft>
                <a:spcPts val="0"/>
              </a:spcAft>
              <a:buSzPts val="1595"/>
              <a:buChar char="•"/>
            </a:pPr>
            <a:r>
              <a:rPr lang="en-US" sz="1595"/>
              <a:t>Current reported month</a:t>
            </a:r>
            <a:endParaRPr sz="1595"/>
          </a:p>
        </p:txBody>
      </p:sp>
      <p:sp>
        <p:nvSpPr>
          <p:cNvPr id="912" name="Google Shape;912;g2e16f892c72_2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55</a:t>
            </a:fld>
            <a:endParaRPr/>
          </a:p>
        </p:txBody>
      </p:sp>
      <p:sp>
        <p:nvSpPr>
          <p:cNvPr id="913" name="Google Shape;913;g2e16f892c72_2_7"/>
          <p:cNvSpPr txBox="1">
            <a:spLocks noGrp="1"/>
          </p:cNvSpPr>
          <p:nvPr>
            <p:ph type="title"/>
          </p:nvPr>
        </p:nvSpPr>
        <p:spPr>
          <a:xfrm>
            <a:off x="971552" y="3382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Total Charges &amp; Rate Center Charges Outlier Identification</a:t>
            </a:r>
            <a:endParaRPr/>
          </a:p>
        </p:txBody>
      </p:sp>
      <p:pic>
        <p:nvPicPr>
          <p:cNvPr id="914" name="Google Shape;914;g2e16f892c72_2_7"/>
          <p:cNvPicPr preferRelativeResize="0"/>
          <p:nvPr/>
        </p:nvPicPr>
        <p:blipFill rotWithShape="1">
          <a:blip r:embed="rId3">
            <a:alphaModFix/>
          </a:blip>
          <a:srcRect/>
          <a:stretch/>
        </p:blipFill>
        <p:spPr>
          <a:xfrm>
            <a:off x="5256375" y="1523350"/>
            <a:ext cx="6763800" cy="40568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g2e23f61f2c4_0_8"/>
          <p:cNvSpPr txBox="1">
            <a:spLocks noGrp="1"/>
          </p:cNvSpPr>
          <p:nvPr>
            <p:ph type="body" idx="1"/>
          </p:nvPr>
        </p:nvSpPr>
        <p:spPr>
          <a:xfrm>
            <a:off x="972127" y="948753"/>
            <a:ext cx="10515600" cy="3084404"/>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SzPts val="2000"/>
              <a:buChar char="•"/>
            </a:pPr>
            <a:r>
              <a:rPr lang="en-US"/>
              <a:t>A new tab “Rate Center Summary” will be added to the error report</a:t>
            </a:r>
            <a:endParaRPr/>
          </a:p>
          <a:p>
            <a:pPr marL="914400" lvl="1" indent="-355600" algn="l" rtl="0">
              <a:lnSpc>
                <a:spcPct val="114000"/>
              </a:lnSpc>
              <a:spcBef>
                <a:spcPts val="1000"/>
              </a:spcBef>
              <a:spcAft>
                <a:spcPts val="0"/>
              </a:spcAft>
              <a:buSzPts val="2000"/>
              <a:buChar char="•"/>
            </a:pPr>
            <a:r>
              <a:rPr lang="en-US"/>
              <a:t>Total visit count, total charges, total units and all reported Rate center charges and units from the current and past 12 months will be available for review</a:t>
            </a:r>
            <a:endParaRPr/>
          </a:p>
          <a:p>
            <a:pPr marL="914400" lvl="1" indent="-355600" algn="l" rtl="0">
              <a:lnSpc>
                <a:spcPct val="114000"/>
              </a:lnSpc>
              <a:spcBef>
                <a:spcPts val="1000"/>
              </a:spcBef>
              <a:spcAft>
                <a:spcPts val="0"/>
              </a:spcAft>
              <a:buSzPts val="2000"/>
              <a:buChar char="•"/>
            </a:pPr>
            <a:r>
              <a:rPr lang="en-US"/>
              <a:t>Outliers will be flagged based on the month reported in the file only</a:t>
            </a:r>
            <a:endParaRPr/>
          </a:p>
          <a:p>
            <a:pPr marL="914400" lvl="1" indent="-355600" algn="l" rtl="0">
              <a:lnSpc>
                <a:spcPct val="114000"/>
              </a:lnSpc>
              <a:spcBef>
                <a:spcPts val="1000"/>
              </a:spcBef>
              <a:spcAft>
                <a:spcPts val="0"/>
              </a:spcAft>
              <a:buSzPts val="2000"/>
              <a:buChar char="•"/>
            </a:pPr>
            <a:r>
              <a:rPr lang="en-US"/>
              <a:t>The outlier is determined by using the percent of charges or unit. The exception to this rule is if the hospital has at least one rate center that is &gt;65% of total charges, the outlier is determined by using the value of reported charges or units. </a:t>
            </a:r>
            <a:endParaRPr/>
          </a:p>
        </p:txBody>
      </p:sp>
      <p:sp>
        <p:nvSpPr>
          <p:cNvPr id="921" name="Google Shape;921;g2e23f61f2c4_0_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56</a:t>
            </a:fld>
            <a:endParaRPr/>
          </a:p>
        </p:txBody>
      </p:sp>
      <p:sp>
        <p:nvSpPr>
          <p:cNvPr id="922" name="Google Shape;922;g2e23f61f2c4_0_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Font typeface="Arial"/>
              <a:buNone/>
            </a:pPr>
            <a:r>
              <a:rPr lang="en-US"/>
              <a:t>Monitoring Report Samples</a:t>
            </a:r>
            <a:endParaRPr/>
          </a:p>
        </p:txBody>
      </p:sp>
      <p:pic>
        <p:nvPicPr>
          <p:cNvPr id="923" name="Google Shape;923;g2e23f61f2c4_0_8"/>
          <p:cNvPicPr preferRelativeResize="0"/>
          <p:nvPr/>
        </p:nvPicPr>
        <p:blipFill rotWithShape="1">
          <a:blip r:embed="rId3">
            <a:alphaModFix/>
          </a:blip>
          <a:srcRect/>
          <a:stretch/>
        </p:blipFill>
        <p:spPr>
          <a:xfrm>
            <a:off x="767326" y="3779749"/>
            <a:ext cx="10925175" cy="22669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54"/>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Data Repository Vendor Update</a:t>
            </a:r>
            <a:endParaRPr/>
          </a:p>
        </p:txBody>
      </p:sp>
      <p:sp>
        <p:nvSpPr>
          <p:cNvPr id="929" name="Google Shape;929;p54"/>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217662488db_0_0"/>
          <p:cNvSpPr txBox="1">
            <a:spLocks noGrp="1"/>
          </p:cNvSpPr>
          <p:nvPr>
            <p:ph type="body" idx="1"/>
          </p:nvPr>
        </p:nvSpPr>
        <p:spPr>
          <a:xfrm>
            <a:off x="972125" y="995325"/>
            <a:ext cx="6478500" cy="5260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688"/>
              <a:buNone/>
            </a:pPr>
            <a:r>
              <a:rPr lang="en-US" sz="1800" b="1"/>
              <a:t>ADHOC</a:t>
            </a:r>
            <a:endParaRPr sz="1800" b="1"/>
          </a:p>
          <a:p>
            <a:pPr marL="457200" lvl="0" indent="-342900" algn="l" rtl="0">
              <a:lnSpc>
                <a:spcPct val="115000"/>
              </a:lnSpc>
              <a:spcBef>
                <a:spcPts val="1000"/>
              </a:spcBef>
              <a:spcAft>
                <a:spcPts val="0"/>
              </a:spcAft>
              <a:buClr>
                <a:srgbClr val="0066CC"/>
              </a:buClr>
              <a:buSzPts val="1800"/>
              <a:buFont typeface="Calibri"/>
              <a:buChar char="•"/>
            </a:pPr>
            <a:r>
              <a:rPr lang="en-US" sz="1800">
                <a:solidFill>
                  <a:srgbClr val="0066CC"/>
                </a:solidFill>
                <a:highlight>
                  <a:srgbClr val="FFFFFF"/>
                </a:highlight>
                <a:latin typeface="Calibri"/>
                <a:ea typeface="Calibri"/>
                <a:cs typeface="Calibri"/>
                <a:sym typeface="Calibri"/>
              </a:rPr>
              <a:t>Submit files as requested by HSCRC or data processing vendor​</a:t>
            </a:r>
            <a:endParaRPr sz="1800">
              <a:solidFill>
                <a:srgbClr val="0066CC"/>
              </a:solidFill>
              <a:highlight>
                <a:srgbClr val="FFFFFF"/>
              </a:highlight>
              <a:latin typeface="Calibri"/>
              <a:ea typeface="Calibri"/>
              <a:cs typeface="Calibri"/>
              <a:sym typeface="Calibri"/>
            </a:endParaRPr>
          </a:p>
          <a:p>
            <a:pPr marL="0" lvl="0" indent="0" algn="l" rtl="0">
              <a:lnSpc>
                <a:spcPct val="115000"/>
              </a:lnSpc>
              <a:spcBef>
                <a:spcPts val="1000"/>
              </a:spcBef>
              <a:spcAft>
                <a:spcPts val="0"/>
              </a:spcAft>
              <a:buSzPts val="688"/>
              <a:buNone/>
            </a:pPr>
            <a:r>
              <a:rPr lang="en-US" sz="1800" b="1"/>
              <a:t>ARCHIVE</a:t>
            </a:r>
            <a:endParaRPr sz="1800" b="1"/>
          </a:p>
          <a:p>
            <a:pPr marL="457200" lvl="0" indent="-342900" algn="l" rtl="0">
              <a:lnSpc>
                <a:spcPct val="115000"/>
              </a:lnSpc>
              <a:spcBef>
                <a:spcPts val="1000"/>
              </a:spcBef>
              <a:spcAft>
                <a:spcPts val="0"/>
              </a:spcAft>
              <a:buClr>
                <a:srgbClr val="0070C0"/>
              </a:buClr>
              <a:buSzPts val="1800"/>
              <a:buFont typeface="Calibri"/>
              <a:buChar char="•"/>
            </a:pPr>
            <a:r>
              <a:rPr lang="en-US" sz="1800">
                <a:solidFill>
                  <a:srgbClr val="0070C0"/>
                </a:solidFill>
                <a:latin typeface="Calibri"/>
                <a:ea typeface="Calibri"/>
                <a:cs typeface="Calibri"/>
                <a:sym typeface="Calibri"/>
              </a:rPr>
              <a:t>Record of files submitted</a:t>
            </a:r>
            <a:endParaRPr sz="1800">
              <a:solidFill>
                <a:srgbClr val="0070C0"/>
              </a:solidFill>
            </a:endParaRPr>
          </a:p>
          <a:p>
            <a:pPr marL="0" lvl="0" indent="0" algn="l" rtl="0">
              <a:lnSpc>
                <a:spcPct val="115000"/>
              </a:lnSpc>
              <a:spcBef>
                <a:spcPts val="1000"/>
              </a:spcBef>
              <a:spcAft>
                <a:spcPts val="0"/>
              </a:spcAft>
              <a:buSzPts val="688"/>
              <a:buNone/>
            </a:pPr>
            <a:r>
              <a:rPr lang="en-US" sz="1800" b="1">
                <a:highlight>
                  <a:srgbClr val="00FF00"/>
                </a:highlight>
              </a:rPr>
              <a:t>SPECIALITY FOLDERS</a:t>
            </a:r>
            <a:endParaRPr sz="1800" b="1">
              <a:highlight>
                <a:srgbClr val="00FF00"/>
              </a:highlight>
            </a:endParaRPr>
          </a:p>
          <a:p>
            <a:pPr marL="457200" lvl="0" indent="-342900" algn="l" rtl="0">
              <a:lnSpc>
                <a:spcPct val="115000"/>
              </a:lnSpc>
              <a:spcBef>
                <a:spcPts val="1000"/>
              </a:spcBef>
              <a:spcAft>
                <a:spcPts val="0"/>
              </a:spcAft>
              <a:buClr>
                <a:srgbClr val="0070C0"/>
              </a:buClr>
              <a:buSzPts val="1800"/>
              <a:buFont typeface="Calibri"/>
              <a:buChar char="•"/>
            </a:pPr>
            <a:r>
              <a:rPr lang="en-US" sz="1800">
                <a:solidFill>
                  <a:srgbClr val="0070C0"/>
                </a:solidFill>
                <a:highlight>
                  <a:srgbClr val="00FF00"/>
                </a:highlight>
                <a:latin typeface="Calibri"/>
                <a:ea typeface="Calibri"/>
                <a:cs typeface="Calibri"/>
                <a:sym typeface="Calibri"/>
              </a:rPr>
              <a:t>UCC, GME, Hospice, OPCOSM</a:t>
            </a:r>
            <a:endParaRPr sz="1800">
              <a:solidFill>
                <a:srgbClr val="0070C0"/>
              </a:solidFill>
              <a:highlight>
                <a:srgbClr val="00FF00"/>
              </a:highlight>
            </a:endParaRPr>
          </a:p>
          <a:p>
            <a:pPr marL="0" lvl="0" indent="0" algn="l" rtl="0">
              <a:lnSpc>
                <a:spcPct val="115000"/>
              </a:lnSpc>
              <a:spcBef>
                <a:spcPts val="1000"/>
              </a:spcBef>
              <a:spcAft>
                <a:spcPts val="0"/>
              </a:spcAft>
              <a:buSzPts val="688"/>
              <a:buNone/>
            </a:pPr>
            <a:r>
              <a:rPr lang="en-US" sz="1800" b="1"/>
              <a:t>RETURN</a:t>
            </a:r>
            <a:endParaRPr sz="1800" b="1"/>
          </a:p>
          <a:p>
            <a:pPr marL="457200" lvl="0" indent="-342900" algn="l" rtl="0">
              <a:lnSpc>
                <a:spcPct val="115000"/>
              </a:lnSpc>
              <a:spcBef>
                <a:spcPts val="1000"/>
              </a:spcBef>
              <a:spcAft>
                <a:spcPts val="0"/>
              </a:spcAft>
              <a:buClr>
                <a:srgbClr val="0070C0"/>
              </a:buClr>
              <a:buSzPts val="1800"/>
              <a:buFont typeface="Calibri"/>
              <a:buChar char="•"/>
            </a:pPr>
            <a:r>
              <a:rPr lang="en-US" sz="1800">
                <a:solidFill>
                  <a:srgbClr val="0070C0"/>
                </a:solidFill>
                <a:highlight>
                  <a:srgbClr val="FFFFFF"/>
                </a:highlight>
                <a:latin typeface="Calibri"/>
                <a:ea typeface="Calibri"/>
                <a:cs typeface="Calibri"/>
                <a:sym typeface="Calibri"/>
              </a:rPr>
              <a:t>Files sent to end user​</a:t>
            </a:r>
            <a:endParaRPr sz="1800">
              <a:solidFill>
                <a:srgbClr val="0070C0"/>
              </a:solidFill>
            </a:endParaRPr>
          </a:p>
          <a:p>
            <a:pPr marL="0" lvl="0" indent="0" algn="l" rtl="0">
              <a:lnSpc>
                <a:spcPct val="115000"/>
              </a:lnSpc>
              <a:spcBef>
                <a:spcPts val="1000"/>
              </a:spcBef>
              <a:spcAft>
                <a:spcPts val="0"/>
              </a:spcAft>
              <a:buSzPts val="688"/>
              <a:buNone/>
            </a:pPr>
            <a:r>
              <a:rPr lang="en-US" sz="1800" b="1"/>
              <a:t>SUBMIT</a:t>
            </a:r>
            <a:endParaRPr sz="1800" b="1"/>
          </a:p>
          <a:p>
            <a:pPr marL="457200" lvl="0" indent="-342900" algn="l" rtl="0">
              <a:lnSpc>
                <a:spcPct val="115000"/>
              </a:lnSpc>
              <a:spcBef>
                <a:spcPts val="1000"/>
              </a:spcBef>
              <a:spcAft>
                <a:spcPts val="0"/>
              </a:spcAft>
              <a:buClr>
                <a:srgbClr val="0070C0"/>
              </a:buClr>
              <a:buSzPts val="1800"/>
              <a:buFont typeface="Calibri"/>
              <a:buChar char="•"/>
            </a:pPr>
            <a:r>
              <a:rPr lang="en-US" sz="1800">
                <a:solidFill>
                  <a:srgbClr val="0070C0"/>
                </a:solidFill>
                <a:highlight>
                  <a:srgbClr val="FFFFFF"/>
                </a:highlight>
                <a:latin typeface="Calibri"/>
                <a:ea typeface="Calibri"/>
                <a:cs typeface="Calibri"/>
                <a:sym typeface="Calibri"/>
              </a:rPr>
              <a:t>Submit FINAL data​</a:t>
            </a:r>
            <a:endParaRPr sz="1800">
              <a:solidFill>
                <a:srgbClr val="0070C0"/>
              </a:solidFill>
            </a:endParaRPr>
          </a:p>
          <a:p>
            <a:pPr marL="0" lvl="0" indent="0" algn="l" rtl="0">
              <a:lnSpc>
                <a:spcPct val="115000"/>
              </a:lnSpc>
              <a:spcBef>
                <a:spcPts val="1000"/>
              </a:spcBef>
              <a:spcAft>
                <a:spcPts val="0"/>
              </a:spcAft>
              <a:buSzPts val="688"/>
              <a:buNone/>
            </a:pPr>
            <a:r>
              <a:rPr lang="en-US" sz="1800" b="1"/>
              <a:t>TEST</a:t>
            </a:r>
            <a:endParaRPr sz="1800" b="1"/>
          </a:p>
          <a:p>
            <a:pPr marL="457200" lvl="0" indent="-342900" algn="l" rtl="0">
              <a:lnSpc>
                <a:spcPct val="115000"/>
              </a:lnSpc>
              <a:spcBef>
                <a:spcPts val="1000"/>
              </a:spcBef>
              <a:spcAft>
                <a:spcPts val="0"/>
              </a:spcAft>
              <a:buClr>
                <a:srgbClr val="0070C0"/>
              </a:buClr>
              <a:buSzPts val="1800"/>
              <a:buFont typeface="Calibri"/>
              <a:buChar char="•"/>
            </a:pPr>
            <a:r>
              <a:rPr lang="en-US" sz="1800">
                <a:solidFill>
                  <a:srgbClr val="0070C0"/>
                </a:solidFill>
                <a:highlight>
                  <a:srgbClr val="FFFFFF"/>
                </a:highlight>
                <a:latin typeface="Calibri"/>
                <a:ea typeface="Calibri"/>
                <a:cs typeface="Calibri"/>
                <a:sym typeface="Calibri"/>
              </a:rPr>
              <a:t>Submit TEST data​</a:t>
            </a:r>
            <a:endParaRPr sz="1800">
              <a:solidFill>
                <a:srgbClr val="0070C0"/>
              </a:solidFill>
              <a:highlight>
                <a:srgbClr val="FFFFFF"/>
              </a:highlight>
              <a:latin typeface="Calibri"/>
              <a:ea typeface="Calibri"/>
              <a:cs typeface="Calibri"/>
              <a:sym typeface="Calibri"/>
            </a:endParaRPr>
          </a:p>
          <a:p>
            <a:pPr marL="457200" lvl="0" indent="0" algn="l" rtl="0">
              <a:lnSpc>
                <a:spcPct val="94000"/>
              </a:lnSpc>
              <a:spcBef>
                <a:spcPts val="1000"/>
              </a:spcBef>
              <a:spcAft>
                <a:spcPts val="0"/>
              </a:spcAft>
              <a:buSzPts val="2000"/>
              <a:buNone/>
            </a:pPr>
            <a:endParaRPr sz="1500"/>
          </a:p>
        </p:txBody>
      </p:sp>
      <p:sp>
        <p:nvSpPr>
          <p:cNvPr id="936" name="Google Shape;936;g217662488db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58</a:t>
            </a:fld>
            <a:endParaRPr/>
          </a:p>
        </p:txBody>
      </p:sp>
      <p:sp>
        <p:nvSpPr>
          <p:cNvPr id="937" name="Google Shape;937;g217662488db_0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RDS Folder Structure	</a:t>
            </a:r>
            <a:endParaRPr/>
          </a:p>
        </p:txBody>
      </p:sp>
      <p:pic>
        <p:nvPicPr>
          <p:cNvPr id="938" name="Google Shape;938;g217662488db_0_0"/>
          <p:cNvPicPr preferRelativeResize="0"/>
          <p:nvPr/>
        </p:nvPicPr>
        <p:blipFill rotWithShape="1">
          <a:blip r:embed="rId3">
            <a:alphaModFix/>
          </a:blip>
          <a:srcRect/>
          <a:stretch/>
        </p:blipFill>
        <p:spPr>
          <a:xfrm>
            <a:off x="8856030" y="1101153"/>
            <a:ext cx="1964370" cy="471487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g2ff57ed4547_0_15"/>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101600" lvl="0" indent="0" algn="l" rtl="0">
              <a:lnSpc>
                <a:spcPct val="114000"/>
              </a:lnSpc>
              <a:spcBef>
                <a:spcPts val="1000"/>
              </a:spcBef>
              <a:spcAft>
                <a:spcPts val="0"/>
              </a:spcAft>
              <a:buSzPts val="2000"/>
              <a:buNone/>
            </a:pPr>
            <a:r>
              <a:rPr lang="en-US"/>
              <a:t>St. Paul iSS ED LOS Ad-Hoc error report provides:</a:t>
            </a:r>
            <a:endParaRPr/>
          </a:p>
          <a:p>
            <a:pPr marL="914400" lvl="1" indent="-342900" algn="l" rtl="0">
              <a:lnSpc>
                <a:spcPct val="114000"/>
              </a:lnSpc>
              <a:spcBef>
                <a:spcPts val="500"/>
              </a:spcBef>
              <a:spcAft>
                <a:spcPts val="0"/>
              </a:spcAft>
              <a:buSzPts val="1800"/>
              <a:buFont typeface="Arial"/>
              <a:buAutoNum type="arabicPeriod"/>
            </a:pPr>
            <a:r>
              <a:rPr lang="en-US"/>
              <a:t>Get instant error reports for ED LOS files to be submitted to HSCRC (IP/OP)</a:t>
            </a:r>
            <a:endParaRPr/>
          </a:p>
          <a:p>
            <a:pPr marL="914400" lvl="1" indent="-342900" algn="l" rtl="0">
              <a:lnSpc>
                <a:spcPct val="114000"/>
              </a:lnSpc>
              <a:spcBef>
                <a:spcPts val="500"/>
              </a:spcBef>
              <a:spcAft>
                <a:spcPts val="0"/>
              </a:spcAft>
              <a:buSzPts val="1800"/>
              <a:buFont typeface="Arial"/>
              <a:buAutoNum type="arabicPeriod"/>
            </a:pPr>
            <a:r>
              <a:rPr lang="en-US"/>
              <a:t>Updates existing iSS IP/OP data to include ED LOS variables</a:t>
            </a:r>
            <a:endParaRPr/>
          </a:p>
          <a:p>
            <a:pPr marL="914400" lvl="1" indent="-342900" algn="l" rtl="0">
              <a:lnSpc>
                <a:spcPct val="114000"/>
              </a:lnSpc>
              <a:spcBef>
                <a:spcPts val="500"/>
              </a:spcBef>
              <a:spcAft>
                <a:spcPts val="0"/>
              </a:spcAft>
              <a:buSzPts val="1800"/>
              <a:buFont typeface="Arial"/>
              <a:buAutoNum type="arabicPeriod"/>
            </a:pPr>
            <a:r>
              <a:rPr lang="en-US"/>
              <a:t>File should be in exactly the same format expected by HSCRC</a:t>
            </a:r>
            <a:endParaRPr/>
          </a:p>
          <a:p>
            <a:pPr marL="914400" lvl="1" indent="-342900" algn="l" rtl="0">
              <a:lnSpc>
                <a:spcPct val="114000"/>
              </a:lnSpc>
              <a:spcBef>
                <a:spcPts val="500"/>
              </a:spcBef>
              <a:spcAft>
                <a:spcPts val="0"/>
              </a:spcAft>
              <a:buSzPts val="1800"/>
              <a:buFont typeface="Arial"/>
              <a:buAutoNum type="arabicPeriod"/>
            </a:pPr>
            <a:r>
              <a:rPr lang="en-US"/>
              <a:t>Should be used for updating/testing with existing data or "Patient key not found" error will occur</a:t>
            </a: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p:txBody>
      </p:sp>
      <p:sp>
        <p:nvSpPr>
          <p:cNvPr id="944" name="Google Shape;944;g2ff57ed4547_0_1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59</a:t>
            </a:fld>
            <a:endParaRPr/>
          </a:p>
        </p:txBody>
      </p:sp>
      <p:sp>
        <p:nvSpPr>
          <p:cNvPr id="945" name="Google Shape;945;g2ff57ed4547_0_1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The St. Paul Group iSS ED LOS Update</a:t>
            </a:r>
            <a:endParaRPr/>
          </a:p>
        </p:txBody>
      </p:sp>
      <p:pic>
        <p:nvPicPr>
          <p:cNvPr id="946" name="Google Shape;946;g2ff57ed4547_0_15"/>
          <p:cNvPicPr preferRelativeResize="0"/>
          <p:nvPr/>
        </p:nvPicPr>
        <p:blipFill rotWithShape="1">
          <a:blip r:embed="rId3">
            <a:alphaModFix/>
          </a:blip>
          <a:srcRect/>
          <a:stretch/>
        </p:blipFill>
        <p:spPr>
          <a:xfrm>
            <a:off x="2039858" y="4321382"/>
            <a:ext cx="7591426" cy="1403143"/>
          </a:xfrm>
          <a:prstGeom prst="rect">
            <a:avLst/>
          </a:prstGeom>
          <a:noFill/>
          <a:ln>
            <a:noFill/>
          </a:ln>
        </p:spPr>
      </p:pic>
      <p:pic>
        <p:nvPicPr>
          <p:cNvPr id="947" name="Google Shape;947;g2ff57ed4547_0_15"/>
          <p:cNvPicPr preferRelativeResize="0"/>
          <p:nvPr/>
        </p:nvPicPr>
        <p:blipFill rotWithShape="1">
          <a:blip r:embed="rId4">
            <a:alphaModFix/>
          </a:blip>
          <a:srcRect/>
          <a:stretch/>
        </p:blipFill>
        <p:spPr>
          <a:xfrm>
            <a:off x="2039858" y="3786462"/>
            <a:ext cx="7591425" cy="41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2"/>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HSCRC will be revising the Denied Admissions template for FY 2026.</a:t>
            </a:r>
            <a:endParaRPr/>
          </a:p>
          <a:p>
            <a:pPr marL="914400" lvl="1" indent="-355600" algn="l" rtl="0">
              <a:lnSpc>
                <a:spcPct val="114000"/>
              </a:lnSpc>
              <a:spcBef>
                <a:spcPts val="1000"/>
              </a:spcBef>
              <a:spcAft>
                <a:spcPts val="0"/>
              </a:spcAft>
              <a:buClr>
                <a:schemeClr val="dk1"/>
              </a:buClr>
              <a:buSzPts val="2000"/>
              <a:buChar char="•"/>
            </a:pPr>
            <a:r>
              <a:rPr lang="en-US"/>
              <a:t>The template will include more detailed fields </a:t>
            </a:r>
            <a:endParaRPr/>
          </a:p>
          <a:p>
            <a:pPr marL="914400" lvl="1" indent="-355600" algn="l" rtl="0">
              <a:lnSpc>
                <a:spcPct val="114000"/>
              </a:lnSpc>
              <a:spcBef>
                <a:spcPts val="1000"/>
              </a:spcBef>
              <a:spcAft>
                <a:spcPts val="0"/>
              </a:spcAft>
              <a:buClr>
                <a:schemeClr val="dk1"/>
              </a:buClr>
              <a:buSzPts val="2000"/>
              <a:buChar char="•"/>
            </a:pPr>
            <a:r>
              <a:rPr lang="en-US"/>
              <a:t>Aimed at improving data collection.</a:t>
            </a:r>
            <a:endParaRPr/>
          </a:p>
          <a:p>
            <a:pPr marL="457200" lvl="0" indent="-355600" algn="l" rtl="0">
              <a:lnSpc>
                <a:spcPct val="114000"/>
              </a:lnSpc>
              <a:spcBef>
                <a:spcPts val="1000"/>
              </a:spcBef>
              <a:spcAft>
                <a:spcPts val="0"/>
              </a:spcAft>
              <a:buClr>
                <a:schemeClr val="dk1"/>
              </a:buClr>
              <a:buSzPts val="2000"/>
              <a:buChar char="•"/>
            </a:pPr>
            <a:r>
              <a:rPr lang="en-US"/>
              <a:t>We will be reaching out to all hospitals soon with more updates on these changes. </a:t>
            </a:r>
            <a:endParaRPr/>
          </a:p>
          <a:p>
            <a:pPr marL="457200" lvl="0" indent="-355600" algn="l" rtl="0">
              <a:lnSpc>
                <a:spcPct val="114000"/>
              </a:lnSpc>
              <a:spcBef>
                <a:spcPts val="1000"/>
              </a:spcBef>
              <a:spcAft>
                <a:spcPts val="0"/>
              </a:spcAft>
              <a:buClr>
                <a:schemeClr val="dk1"/>
              </a:buClr>
              <a:buSzPts val="2000"/>
              <a:buChar char="•"/>
            </a:pPr>
            <a:r>
              <a:rPr lang="en-US"/>
              <a:t>Please stay tuned for further communications.</a:t>
            </a:r>
            <a:endParaRPr/>
          </a:p>
        </p:txBody>
      </p:sp>
      <p:sp>
        <p:nvSpPr>
          <p:cNvPr id="408" name="Google Shape;408;p32"/>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sp>
        <p:nvSpPr>
          <p:cNvPr id="409" name="Google Shape;409;p32"/>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Expansion of Denied Admissions Template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5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SCA Password Reset Portal and Contact Information</a:t>
            </a:r>
            <a:endParaRPr/>
          </a:p>
        </p:txBody>
      </p:sp>
      <p:sp>
        <p:nvSpPr>
          <p:cNvPr id="954" name="Google Shape;954;p5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60</a:t>
            </a:fld>
            <a:endParaRPr/>
          </a:p>
        </p:txBody>
      </p:sp>
      <p:sp>
        <p:nvSpPr>
          <p:cNvPr id="955" name="Google Shape;955;p55"/>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endParaRPr/>
          </a:p>
          <a:p>
            <a:pPr marL="1828800" lvl="0" indent="0" algn="ctr" rtl="0">
              <a:lnSpc>
                <a:spcPct val="115000"/>
              </a:lnSpc>
              <a:spcBef>
                <a:spcPts val="0"/>
              </a:spcBef>
              <a:spcAft>
                <a:spcPts val="0"/>
              </a:spcAft>
              <a:buClr>
                <a:schemeClr val="dk1"/>
              </a:buClr>
              <a:buSzPts val="1100"/>
              <a:buFont typeface="Arial"/>
              <a:buNone/>
            </a:pPr>
            <a:r>
              <a:rPr lang="en-US" b="1" u="sng"/>
              <a:t>Password Reset Portal</a:t>
            </a:r>
            <a:endParaRPr b="1" u="sng"/>
          </a:p>
          <a:p>
            <a:pPr marL="1828800" lvl="0" indent="0" algn="ctr" rtl="0">
              <a:lnSpc>
                <a:spcPct val="115000"/>
              </a:lnSpc>
              <a:spcBef>
                <a:spcPts val="0"/>
              </a:spcBef>
              <a:spcAft>
                <a:spcPts val="0"/>
              </a:spcAft>
              <a:buClr>
                <a:schemeClr val="dk1"/>
              </a:buClr>
              <a:buSzPts val="1100"/>
              <a:buFont typeface="Arial"/>
              <a:buNone/>
            </a:pPr>
            <a:r>
              <a:rPr lang="en-US" sz="1800" u="sng">
                <a:solidFill>
                  <a:schemeClr val="hlink"/>
                </a:solidFill>
                <a:hlinkClick r:id="rId3"/>
              </a:rPr>
              <a:t>HTTPS://PASSWORD.THESTPAULGROUP.COM</a:t>
            </a:r>
            <a:endParaRPr sz="1800"/>
          </a:p>
          <a:p>
            <a:pPr marL="1828800" lvl="0" indent="0" algn="ctr" rtl="0">
              <a:lnSpc>
                <a:spcPct val="115000"/>
              </a:lnSpc>
              <a:spcBef>
                <a:spcPts val="0"/>
              </a:spcBef>
              <a:spcAft>
                <a:spcPts val="0"/>
              </a:spcAft>
              <a:buClr>
                <a:schemeClr val="dk1"/>
              </a:buClr>
              <a:buSzPts val="1100"/>
              <a:buFont typeface="Arial"/>
              <a:buNone/>
            </a:pPr>
            <a:r>
              <a:rPr lang="en-US" sz="1800"/>
              <a:t>Enter USERNAME and EMAIL associated with account.</a:t>
            </a:r>
            <a:endParaRPr sz="1800"/>
          </a:p>
          <a:p>
            <a:pPr marL="1828800" lvl="0" indent="0" algn="ctr" rtl="0">
              <a:lnSpc>
                <a:spcPct val="115000"/>
              </a:lnSpc>
              <a:spcBef>
                <a:spcPts val="0"/>
              </a:spcBef>
              <a:spcAft>
                <a:spcPts val="0"/>
              </a:spcAft>
              <a:buClr>
                <a:schemeClr val="dk1"/>
              </a:buClr>
              <a:buSzPts val="1100"/>
              <a:buFont typeface="Arial"/>
              <a:buNone/>
            </a:pPr>
            <a:r>
              <a:rPr lang="en-US" sz="1800"/>
              <a:t>A secure email will be sent with a new password.</a:t>
            </a:r>
            <a:endParaRPr sz="1600"/>
          </a:p>
          <a:p>
            <a:pPr marL="0" lvl="0" indent="0" algn="l" rtl="0">
              <a:lnSpc>
                <a:spcPct val="115000"/>
              </a:lnSpc>
              <a:spcBef>
                <a:spcPts val="0"/>
              </a:spcBef>
              <a:spcAft>
                <a:spcPts val="0"/>
              </a:spcAft>
              <a:buClr>
                <a:schemeClr val="dk1"/>
              </a:buClr>
              <a:buSzPts val="1100"/>
              <a:buFont typeface="Arial"/>
              <a:buNone/>
            </a:pPr>
            <a:endParaRPr/>
          </a:p>
          <a:p>
            <a:pPr marL="1371600" lvl="0" indent="0" algn="ctr" rtl="0">
              <a:lnSpc>
                <a:spcPct val="115000"/>
              </a:lnSpc>
              <a:spcBef>
                <a:spcPts val="0"/>
              </a:spcBef>
              <a:spcAft>
                <a:spcPts val="0"/>
              </a:spcAft>
              <a:buClr>
                <a:schemeClr val="dk1"/>
              </a:buClr>
              <a:buSzPts val="1100"/>
              <a:buFont typeface="Arial"/>
              <a:buNone/>
            </a:pPr>
            <a:endParaRPr/>
          </a:p>
          <a:p>
            <a:pPr marL="1371600" lvl="0" indent="0" algn="ctr" rtl="0">
              <a:lnSpc>
                <a:spcPct val="115000"/>
              </a:lnSpc>
              <a:spcBef>
                <a:spcPts val="0"/>
              </a:spcBef>
              <a:spcAft>
                <a:spcPts val="0"/>
              </a:spcAft>
              <a:buClr>
                <a:schemeClr val="dk1"/>
              </a:buClr>
              <a:buSzPts val="1100"/>
              <a:buFont typeface="Arial"/>
              <a:buNone/>
            </a:pPr>
            <a:r>
              <a:rPr lang="en-US" b="1" u="sng"/>
              <a:t>CONTACT INFORMATION:</a:t>
            </a:r>
            <a:endParaRPr b="1" u="sng"/>
          </a:p>
          <a:p>
            <a:pPr marL="1371600" lvl="0" indent="0" algn="ctr" rtl="0">
              <a:lnSpc>
                <a:spcPct val="115000"/>
              </a:lnSpc>
              <a:spcBef>
                <a:spcPts val="0"/>
              </a:spcBef>
              <a:spcAft>
                <a:spcPts val="0"/>
              </a:spcAft>
              <a:buClr>
                <a:schemeClr val="dk1"/>
              </a:buClr>
              <a:buSzPts val="1100"/>
              <a:buFont typeface="Arial"/>
              <a:buNone/>
            </a:pPr>
            <a:r>
              <a:rPr lang="en-US"/>
              <a:t>St. Paul Operations</a:t>
            </a:r>
            <a:endParaRPr/>
          </a:p>
          <a:p>
            <a:pPr marL="1371600" lvl="0" indent="0" algn="ctr" rtl="0">
              <a:lnSpc>
                <a:spcPct val="115000"/>
              </a:lnSpc>
              <a:spcBef>
                <a:spcPts val="0"/>
              </a:spcBef>
              <a:spcAft>
                <a:spcPts val="0"/>
              </a:spcAft>
              <a:buClr>
                <a:schemeClr val="dk1"/>
              </a:buClr>
              <a:buSzPts val="1100"/>
              <a:buFont typeface="Arial"/>
              <a:buNone/>
            </a:pPr>
            <a:r>
              <a:rPr lang="en-US" u="sng">
                <a:solidFill>
                  <a:schemeClr val="hlink"/>
                </a:solidFill>
                <a:hlinkClick r:id="rId4"/>
              </a:rPr>
              <a:t>ops@thestpaulgroup.com</a:t>
            </a:r>
            <a:endParaRPr/>
          </a:p>
        </p:txBody>
      </p:sp>
      <p:pic>
        <p:nvPicPr>
          <p:cNvPr id="956" name="Google Shape;956;p55"/>
          <p:cNvPicPr preferRelativeResize="0"/>
          <p:nvPr/>
        </p:nvPicPr>
        <p:blipFill rotWithShape="1">
          <a:blip r:embed="rId5">
            <a:alphaModFix/>
          </a:blip>
          <a:srcRect/>
          <a:stretch/>
        </p:blipFill>
        <p:spPr>
          <a:xfrm>
            <a:off x="971550" y="1362250"/>
            <a:ext cx="3250550" cy="39452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g1b9ce485472_3_2"/>
          <p:cNvSpPr txBox="1">
            <a:spLocks noGrp="1"/>
          </p:cNvSpPr>
          <p:nvPr>
            <p:ph type="title"/>
          </p:nvPr>
        </p:nvSpPr>
        <p:spPr>
          <a:xfrm>
            <a:off x="972125" y="1835110"/>
            <a:ext cx="10515600" cy="7320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Case Mix Audit Update</a:t>
            </a:r>
            <a:endParaRPr/>
          </a:p>
        </p:txBody>
      </p:sp>
      <p:sp>
        <p:nvSpPr>
          <p:cNvPr id="962" name="Google Shape;962;g1b9ce485472_3_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g27724e3b0fa_3_0"/>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68300" algn="l" rtl="0">
              <a:lnSpc>
                <a:spcPct val="114000"/>
              </a:lnSpc>
              <a:spcBef>
                <a:spcPts val="1000"/>
              </a:spcBef>
              <a:spcAft>
                <a:spcPts val="0"/>
              </a:spcAft>
              <a:buSzPts val="2200"/>
              <a:buChar char="•"/>
            </a:pPr>
            <a:r>
              <a:rPr lang="en-US" sz="2200" b="1"/>
              <a:t>Advanta Government Services, LLC (AGS) </a:t>
            </a:r>
            <a:r>
              <a:rPr lang="en-US" sz="2200"/>
              <a:t>has been awarded the contract for 2024-2029. AGS will review CY 2023 data from 12 inpatient or outpatient facilities and 6 target facilities </a:t>
            </a:r>
            <a:r>
              <a:rPr lang="en-US" sz="2200">
                <a:highlight>
                  <a:srgbClr val="FFFF00"/>
                </a:highlight>
              </a:rPr>
              <a:t>(beginning in September 30).</a:t>
            </a:r>
            <a:endParaRPr sz="2200">
              <a:highlight>
                <a:srgbClr val="FFFF00"/>
              </a:highlight>
            </a:endParaRPr>
          </a:p>
          <a:p>
            <a:pPr marL="457200" lvl="0" indent="-368300" algn="l" rtl="0">
              <a:lnSpc>
                <a:spcPct val="114000"/>
              </a:lnSpc>
              <a:spcBef>
                <a:spcPts val="1000"/>
              </a:spcBef>
              <a:spcAft>
                <a:spcPts val="0"/>
              </a:spcAft>
              <a:buSzPts val="2200"/>
              <a:buChar char="•"/>
            </a:pPr>
            <a:r>
              <a:rPr lang="en-US" sz="2200" b="1"/>
              <a:t>Purpose</a:t>
            </a:r>
            <a:r>
              <a:rPr lang="en-US" sz="2200"/>
              <a:t>: To evaluate the accuracy of the case mix data submitted to the Commission, which impacts hospital payment rates and performance-based payments.</a:t>
            </a:r>
            <a:endParaRPr sz="2200"/>
          </a:p>
          <a:p>
            <a:pPr marL="457200" lvl="0" indent="-368300" algn="l" rtl="0">
              <a:lnSpc>
                <a:spcPct val="114000"/>
              </a:lnSpc>
              <a:spcBef>
                <a:spcPts val="1000"/>
              </a:spcBef>
              <a:spcAft>
                <a:spcPts val="1000"/>
              </a:spcAft>
              <a:buSzPts val="2200"/>
              <a:buChar char="•"/>
            </a:pPr>
            <a:r>
              <a:rPr lang="en-US" sz="2000" b="1"/>
              <a:t>Notification: </a:t>
            </a:r>
            <a:r>
              <a:rPr lang="en-US" sz="2000"/>
              <a:t>Hospitals selected for audit will receive notification letters during the month of September.</a:t>
            </a:r>
            <a:endParaRPr sz="2200" b="1"/>
          </a:p>
        </p:txBody>
      </p:sp>
      <p:sp>
        <p:nvSpPr>
          <p:cNvPr id="968" name="Google Shape;968;g27724e3b0fa_3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62</a:t>
            </a:fld>
            <a:endParaRPr/>
          </a:p>
        </p:txBody>
      </p:sp>
      <p:sp>
        <p:nvSpPr>
          <p:cNvPr id="969" name="Google Shape;969;g27724e3b0fa_3_0"/>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Case Mix Audit Update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g2ff57ed4547_0_1"/>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SzPts val="2000"/>
              <a:buChar char="•"/>
            </a:pPr>
            <a:r>
              <a:rPr lang="en-US" sz="2200" b="1"/>
              <a:t>Review Types</a:t>
            </a:r>
            <a:r>
              <a:rPr lang="en-US" sz="2200"/>
              <a:t>:</a:t>
            </a:r>
            <a:endParaRPr sz="2200"/>
          </a:p>
          <a:p>
            <a:pPr marL="914400" lvl="1" indent="-342900" algn="l" rtl="0">
              <a:lnSpc>
                <a:spcPct val="114000"/>
              </a:lnSpc>
              <a:spcBef>
                <a:spcPts val="1000"/>
              </a:spcBef>
              <a:spcAft>
                <a:spcPts val="0"/>
              </a:spcAft>
              <a:buSzPts val="1800"/>
              <a:buChar char="•"/>
            </a:pPr>
            <a:r>
              <a:rPr lang="en-US" sz="2200" b="1">
                <a:solidFill>
                  <a:srgbClr val="0066CC"/>
                </a:solidFill>
              </a:rPr>
              <a:t>General Review</a:t>
            </a:r>
            <a:r>
              <a:rPr lang="en-US" sz="2200">
                <a:solidFill>
                  <a:srgbClr val="0066CC"/>
                </a:solidFill>
              </a:rPr>
              <a:t>: A comprehensive audit covering a variety of inpatient, outpatient, and psychiatric cases submitted to the HSCRC.</a:t>
            </a:r>
            <a:endParaRPr sz="2200">
              <a:solidFill>
                <a:srgbClr val="0066CC"/>
              </a:solidFill>
            </a:endParaRPr>
          </a:p>
          <a:p>
            <a:pPr marL="914400" lvl="1" indent="-342900" algn="l" rtl="0">
              <a:lnSpc>
                <a:spcPct val="114000"/>
              </a:lnSpc>
              <a:spcBef>
                <a:spcPts val="1000"/>
              </a:spcBef>
              <a:spcAft>
                <a:spcPts val="0"/>
              </a:spcAft>
              <a:buSzPts val="1800"/>
              <a:buChar char="•"/>
            </a:pPr>
            <a:r>
              <a:rPr lang="en-US" sz="2200" b="1">
                <a:solidFill>
                  <a:srgbClr val="0066CC"/>
                </a:solidFill>
              </a:rPr>
              <a:t>Targeted Review</a:t>
            </a:r>
            <a:r>
              <a:rPr lang="en-US" sz="2200">
                <a:solidFill>
                  <a:srgbClr val="0066CC"/>
                </a:solidFill>
              </a:rPr>
              <a:t>: Focused on specific inpatient, outpatient, or psychiatric cases of particular interest to the HSCRC, such as cases involving erroneous data or those with policy implications.</a:t>
            </a:r>
            <a:endParaRPr sz="2200">
              <a:solidFill>
                <a:srgbClr val="0066CC"/>
              </a:solidFill>
            </a:endParaRPr>
          </a:p>
          <a:p>
            <a:pPr marL="457200" lvl="0" indent="-355600" algn="l" rtl="0">
              <a:lnSpc>
                <a:spcPct val="114000"/>
              </a:lnSpc>
              <a:spcBef>
                <a:spcPts val="1000"/>
              </a:spcBef>
              <a:spcAft>
                <a:spcPts val="1000"/>
              </a:spcAft>
              <a:buSzPts val="2000"/>
              <a:buChar char="•"/>
            </a:pPr>
            <a:r>
              <a:rPr lang="en-US" b="1"/>
              <a:t>Audit Focus: </a:t>
            </a:r>
            <a:r>
              <a:rPr lang="en-US"/>
              <a:t>Audits will primarily target data from acute care hospitals (inpatient &amp; outpatient), psychiatric units, freestanding medical facilities (FMFs), emergency departments (ED), observation units, and labs.</a:t>
            </a:r>
            <a:endParaRPr sz="2200" b="1"/>
          </a:p>
        </p:txBody>
      </p:sp>
      <p:sp>
        <p:nvSpPr>
          <p:cNvPr id="975" name="Google Shape;975;g2ff57ed4547_0_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63</a:t>
            </a:fld>
            <a:endParaRPr/>
          </a:p>
        </p:txBody>
      </p:sp>
      <p:sp>
        <p:nvSpPr>
          <p:cNvPr id="976" name="Google Shape;976;g2ff57ed4547_0_1"/>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Case Mix Audit Update, cont.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g2ff57ed4547_0_8"/>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SzPts val="2000"/>
              <a:buChar char="•"/>
            </a:pPr>
            <a:r>
              <a:rPr lang="en-US" b="1"/>
              <a:t>New</a:t>
            </a:r>
            <a:endParaRPr b="1"/>
          </a:p>
          <a:p>
            <a:pPr marL="914400" lvl="1" indent="-342900" algn="l" rtl="0">
              <a:lnSpc>
                <a:spcPct val="114000"/>
              </a:lnSpc>
              <a:spcBef>
                <a:spcPts val="1000"/>
              </a:spcBef>
              <a:spcAft>
                <a:spcPts val="0"/>
              </a:spcAft>
              <a:buSzPts val="1800"/>
              <a:buChar char="•"/>
            </a:pPr>
            <a:r>
              <a:rPr lang="en-US" sz="1800" b="1">
                <a:solidFill>
                  <a:srgbClr val="0066CC"/>
                </a:solidFill>
              </a:rPr>
              <a:t>ED times</a:t>
            </a:r>
            <a:endParaRPr b="1">
              <a:solidFill>
                <a:srgbClr val="0066CC"/>
              </a:solidFill>
            </a:endParaRPr>
          </a:p>
          <a:p>
            <a:pPr marL="914400" lvl="1" indent="-342900" algn="l" rtl="0">
              <a:lnSpc>
                <a:spcPct val="114000"/>
              </a:lnSpc>
              <a:spcBef>
                <a:spcPts val="1000"/>
              </a:spcBef>
              <a:spcAft>
                <a:spcPts val="0"/>
              </a:spcAft>
              <a:buSzPts val="1800"/>
              <a:buChar char="•"/>
            </a:pPr>
            <a:r>
              <a:rPr lang="en-US" sz="1800" b="1">
                <a:solidFill>
                  <a:srgbClr val="0066CC"/>
                </a:solidFill>
              </a:rPr>
              <a:t>Reporting of SDOH diagnosis or missed SDOH diagnosis</a:t>
            </a:r>
            <a:endParaRPr b="1">
              <a:solidFill>
                <a:srgbClr val="0066CC"/>
              </a:solidFill>
            </a:endParaRPr>
          </a:p>
          <a:p>
            <a:pPr marL="914400" lvl="1" indent="-342900" algn="l" rtl="0">
              <a:lnSpc>
                <a:spcPct val="114000"/>
              </a:lnSpc>
              <a:spcBef>
                <a:spcPts val="1000"/>
              </a:spcBef>
              <a:spcAft>
                <a:spcPts val="0"/>
              </a:spcAft>
              <a:buSzPts val="1800"/>
              <a:buChar char="•"/>
            </a:pPr>
            <a:r>
              <a:rPr lang="en-US" sz="1800" b="1">
                <a:solidFill>
                  <a:srgbClr val="0066CC"/>
                </a:solidFill>
              </a:rPr>
              <a:t>Psychiatric event reporting</a:t>
            </a:r>
            <a:endParaRPr b="1">
              <a:solidFill>
                <a:srgbClr val="0066CC"/>
              </a:solidFill>
            </a:endParaRPr>
          </a:p>
          <a:p>
            <a:pPr marL="457200" lvl="0" indent="-355600" algn="l" rtl="0">
              <a:lnSpc>
                <a:spcPct val="114000"/>
              </a:lnSpc>
              <a:spcBef>
                <a:spcPts val="1000"/>
              </a:spcBef>
              <a:spcAft>
                <a:spcPts val="0"/>
              </a:spcAft>
              <a:buSzPts val="2000"/>
              <a:buChar char="•"/>
            </a:pPr>
            <a:r>
              <a:rPr lang="en-US" b="1"/>
              <a:t>Questions or concerns: </a:t>
            </a:r>
            <a:r>
              <a:rPr lang="en-US"/>
              <a:t>Curtis Wills (curtis.wills@maryland.gov) or Brenda Watson (brendawatson@advantagovernmentservices.com).</a:t>
            </a:r>
            <a:endParaRPr sz="2200" b="1"/>
          </a:p>
          <a:p>
            <a:pPr marL="457200" lvl="0" indent="0" algn="l" rtl="0">
              <a:lnSpc>
                <a:spcPct val="114000"/>
              </a:lnSpc>
              <a:spcBef>
                <a:spcPts val="1000"/>
              </a:spcBef>
              <a:spcAft>
                <a:spcPts val="0"/>
              </a:spcAft>
              <a:buSzPts val="2000"/>
              <a:buNone/>
            </a:pPr>
            <a:endParaRPr sz="2200" b="1"/>
          </a:p>
        </p:txBody>
      </p:sp>
      <p:sp>
        <p:nvSpPr>
          <p:cNvPr id="982" name="Google Shape;982;g2ff57ed4547_0_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64</a:t>
            </a:fld>
            <a:endParaRPr/>
          </a:p>
        </p:txBody>
      </p:sp>
      <p:sp>
        <p:nvSpPr>
          <p:cNvPr id="983" name="Google Shape;983;g2ff57ed4547_0_8"/>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Case Mix Audit Update, cont.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33"/>
          <p:cNvSpPr txBox="1">
            <a:spLocks noGrp="1"/>
          </p:cNvSpPr>
          <p:nvPr>
            <p:ph type="title"/>
          </p:nvPr>
        </p:nvSpPr>
        <p:spPr>
          <a:xfrm>
            <a:off x="972125" y="1835120"/>
            <a:ext cx="10515600" cy="1040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FY 2025 DSR Updates </a:t>
            </a:r>
            <a:endParaRPr/>
          </a:p>
        </p:txBody>
      </p:sp>
      <p:sp>
        <p:nvSpPr>
          <p:cNvPr id="989" name="Google Shape;989;p3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g2bd422e1664_0_2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66</a:t>
            </a:fld>
            <a:endParaRPr/>
          </a:p>
        </p:txBody>
      </p:sp>
      <p:sp>
        <p:nvSpPr>
          <p:cNvPr id="996" name="Google Shape;996;g2bd422e1664_0_21"/>
          <p:cNvSpPr txBox="1">
            <a:spLocks noGrp="1"/>
          </p:cNvSpPr>
          <p:nvPr>
            <p:ph type="title"/>
          </p:nvPr>
        </p:nvSpPr>
        <p:spPr>
          <a:xfrm>
            <a:off x="990602"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FY 2025 DSR Implementation Timeline</a:t>
            </a:r>
            <a:endParaRPr/>
          </a:p>
        </p:txBody>
      </p:sp>
      <p:pic>
        <p:nvPicPr>
          <p:cNvPr id="997" name="Google Shape;997;g2bd422e1664_0_21"/>
          <p:cNvPicPr preferRelativeResize="0"/>
          <p:nvPr/>
        </p:nvPicPr>
        <p:blipFill rotWithShape="1">
          <a:blip r:embed="rId3">
            <a:alphaModFix/>
          </a:blip>
          <a:srcRect/>
          <a:stretch/>
        </p:blipFill>
        <p:spPr>
          <a:xfrm>
            <a:off x="328825" y="1101440"/>
            <a:ext cx="11177377" cy="495992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g2f2cde54de3_0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Upcoming Workgroup Meetings</a:t>
            </a:r>
            <a:endParaRPr/>
          </a:p>
        </p:txBody>
      </p:sp>
      <p:sp>
        <p:nvSpPr>
          <p:cNvPr id="1003" name="Google Shape;1003;g2f2cde54de3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g2f2cde54de3_0_5"/>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SzPts val="2000"/>
              <a:buChar char="•"/>
            </a:pPr>
            <a:r>
              <a:rPr lang="en-US" b="1"/>
              <a:t>Objective:</a:t>
            </a:r>
            <a:r>
              <a:rPr lang="en-US"/>
              <a:t> The Payment Models Workgroup develops recommendations for the HSCRC on the structure of payment models. This group focuses on balancing the approach to updates, addressing key topics such as Balanced Updates, Guardrails for Model Performance, Market Share, and Initial and Future Models.</a:t>
            </a:r>
            <a:endParaRPr/>
          </a:p>
          <a:p>
            <a:pPr marL="457200" lvl="0" indent="-355600" algn="l" rtl="0">
              <a:lnSpc>
                <a:spcPct val="114000"/>
              </a:lnSpc>
              <a:spcBef>
                <a:spcPts val="1000"/>
              </a:spcBef>
              <a:spcAft>
                <a:spcPts val="0"/>
              </a:spcAft>
              <a:buSzPts val="2000"/>
              <a:buChar char="•"/>
            </a:pPr>
            <a:r>
              <a:rPr lang="en-US" b="1"/>
              <a:t>Membership:</a:t>
            </a:r>
            <a:r>
              <a:rPr lang="en-US"/>
              <a:t> The HSCRC has appointed a diverse group of experts to serve on the Payment Models Workgroup. A full list of members is available here: </a:t>
            </a:r>
            <a:r>
              <a:rPr lang="en-US" u="sng">
                <a:solidFill>
                  <a:schemeClr val="hlink"/>
                </a:solidFill>
                <a:hlinkClick r:id="rId3"/>
              </a:rPr>
              <a:t>Payment Models Workgroup Appointments</a:t>
            </a:r>
            <a:endParaRPr/>
          </a:p>
          <a:p>
            <a:pPr marL="457200" lvl="0" indent="-355600" algn="l" rtl="0">
              <a:lnSpc>
                <a:spcPct val="114000"/>
              </a:lnSpc>
              <a:spcBef>
                <a:spcPts val="1000"/>
              </a:spcBef>
              <a:spcAft>
                <a:spcPts val="0"/>
              </a:spcAft>
              <a:buSzPts val="2000"/>
              <a:buChar char="•"/>
            </a:pPr>
            <a:r>
              <a:rPr lang="en-US" b="1"/>
              <a:t>Next Meeting:</a:t>
            </a:r>
            <a:r>
              <a:rPr lang="en-US"/>
              <a:t> September 23, 2024 @ 1pm</a:t>
            </a:r>
            <a:endParaRPr/>
          </a:p>
          <a:p>
            <a:pPr marL="457200" lvl="0" indent="-355600" algn="l" rtl="0">
              <a:lnSpc>
                <a:spcPct val="114000"/>
              </a:lnSpc>
              <a:spcBef>
                <a:spcPts val="1000"/>
              </a:spcBef>
              <a:spcAft>
                <a:spcPts val="0"/>
              </a:spcAft>
              <a:buSzPts val="2000"/>
              <a:buChar char="•"/>
            </a:pPr>
            <a:r>
              <a:rPr lang="en-US" b="1"/>
              <a:t>For more information please visit the following website: </a:t>
            </a:r>
            <a:r>
              <a:rPr lang="en-US" u="sng">
                <a:solidFill>
                  <a:schemeClr val="hlink"/>
                </a:solidFill>
                <a:hlinkClick r:id="rId4"/>
              </a:rPr>
              <a:t>https://hscrc.maryland.gov/Pages/hscrc-workgroup-payment-models.aspx</a:t>
            </a:r>
            <a:endParaRPr/>
          </a:p>
        </p:txBody>
      </p:sp>
      <p:sp>
        <p:nvSpPr>
          <p:cNvPr id="1009" name="Google Shape;1009;g2f2cde54de3_0_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68</a:t>
            </a:fld>
            <a:endParaRPr/>
          </a:p>
        </p:txBody>
      </p:sp>
      <p:sp>
        <p:nvSpPr>
          <p:cNvPr id="1010" name="Google Shape;1010;g2f2cde54de3_0_5"/>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Payment Models Workgroup</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g2f4ddf7e8ad_0_0"/>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SzPts val="2000"/>
              <a:buChar char="•"/>
            </a:pPr>
            <a:r>
              <a:rPr lang="en-US" b="1"/>
              <a:t>Objective: </a:t>
            </a:r>
            <a:r>
              <a:rPr lang="en-US"/>
              <a:t>The Performance Measurement Workgroup (PMWG) is responsible for evaluating measurement methodologies and recommending optimal approaches to the HSCRC. The goal is to identify measures that are reliable, informative, and practical for assessing hospital quality and safety. </a:t>
            </a:r>
            <a:r>
              <a:rPr lang="en-US" b="1"/>
              <a:t>Membership: </a:t>
            </a:r>
            <a:r>
              <a:rPr lang="en-US"/>
              <a:t>The HSCRC has appointed a diverse group of experts to serve on the PMWG. A comprehensive list of members can be accessed [</a:t>
            </a:r>
            <a:r>
              <a:rPr lang="en-US" u="sng">
                <a:solidFill>
                  <a:schemeClr val="hlink"/>
                </a:solidFill>
                <a:hlinkClick r:id="rId3"/>
              </a:rPr>
              <a:t>here</a:t>
            </a:r>
            <a:r>
              <a:rPr lang="en-US"/>
              <a:t>].</a:t>
            </a:r>
            <a:endParaRPr/>
          </a:p>
          <a:p>
            <a:pPr marL="457200" lvl="0" indent="-355600" algn="l" rtl="0">
              <a:lnSpc>
                <a:spcPct val="114000"/>
              </a:lnSpc>
              <a:spcBef>
                <a:spcPts val="1000"/>
              </a:spcBef>
              <a:spcAft>
                <a:spcPts val="0"/>
              </a:spcAft>
              <a:buSzPts val="2000"/>
              <a:buChar char="•"/>
            </a:pPr>
            <a:r>
              <a:rPr lang="en-US" b="1"/>
              <a:t>Next Meeting: </a:t>
            </a:r>
            <a:r>
              <a:rPr lang="en-US"/>
              <a:t>For inquiries regarding the meeting schedule and location, please contact: </a:t>
            </a:r>
            <a:r>
              <a:rPr lang="en-US" u="sng">
                <a:solidFill>
                  <a:schemeClr val="hlink"/>
                </a:solidFill>
                <a:hlinkClick r:id="rId4"/>
              </a:rPr>
              <a:t>hscrc.performance@maryland.gov</a:t>
            </a:r>
            <a:endParaRPr/>
          </a:p>
          <a:p>
            <a:pPr marL="457200" lvl="0" indent="-355600" algn="l" rtl="0">
              <a:lnSpc>
                <a:spcPct val="114000"/>
              </a:lnSpc>
              <a:spcBef>
                <a:spcPts val="1000"/>
              </a:spcBef>
              <a:spcAft>
                <a:spcPts val="0"/>
              </a:spcAft>
              <a:buSzPts val="2000"/>
              <a:buChar char="•"/>
            </a:pPr>
            <a:r>
              <a:rPr lang="en-US"/>
              <a:t>For more details, visit the HSCRC Performance Measurement Workgroup website at: </a:t>
            </a:r>
            <a:r>
              <a:rPr lang="en-US" sz="2083" u="sng">
                <a:solidFill>
                  <a:schemeClr val="hlink"/>
                </a:solidFill>
                <a:hlinkClick r:id="rId5"/>
              </a:rPr>
              <a:t>https://hscrc.maryland.gov/Pages/hscrc-workgroup-performance-measurement.aspx</a:t>
            </a:r>
            <a:endParaRPr sz="2083"/>
          </a:p>
        </p:txBody>
      </p:sp>
      <p:sp>
        <p:nvSpPr>
          <p:cNvPr id="1016" name="Google Shape;1016;g2f4ddf7e8ad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69</a:t>
            </a:fld>
            <a:endParaRPr/>
          </a:p>
        </p:txBody>
      </p:sp>
      <p:sp>
        <p:nvSpPr>
          <p:cNvPr id="1017" name="Google Shape;1017;g2f4ddf7e8ad_0_0"/>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Performance Measurement Workgroup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c045fb6f1b_0_42"/>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Quality</a:t>
            </a:r>
            <a:r>
              <a:rPr lang="en-US">
                <a:solidFill>
                  <a:schemeClr val="dk1"/>
                </a:solidFill>
              </a:rPr>
              <a:t> Update</a:t>
            </a:r>
            <a:endParaRPr/>
          </a:p>
        </p:txBody>
      </p:sp>
      <p:sp>
        <p:nvSpPr>
          <p:cNvPr id="415" name="Google Shape;415;g2c045fb6f1b_0_4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g2f4ddf7e8ad_0_9"/>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SzPts val="2000"/>
              <a:buChar char="•"/>
            </a:pPr>
            <a:r>
              <a:rPr lang="en-US" b="1"/>
              <a:t>Objective:</a:t>
            </a:r>
            <a:r>
              <a:rPr lang="en-US"/>
              <a:t> To develop ED length of stay measure and incentive methodology for Rate Year 2026 Quality Based Reimbursement. </a:t>
            </a:r>
            <a:endParaRPr/>
          </a:p>
          <a:p>
            <a:pPr marL="457200" lvl="0" indent="-355600" algn="l" rtl="0">
              <a:lnSpc>
                <a:spcPct val="114000"/>
              </a:lnSpc>
              <a:spcBef>
                <a:spcPts val="1000"/>
              </a:spcBef>
              <a:spcAft>
                <a:spcPts val="0"/>
              </a:spcAft>
              <a:buSzPts val="2000"/>
              <a:buChar char="•"/>
            </a:pPr>
            <a:r>
              <a:rPr lang="en-US" b="1"/>
              <a:t>Membership:</a:t>
            </a:r>
            <a:r>
              <a:rPr lang="en-US"/>
              <a:t> Those who are familiar with quality measurement, risk-adjustment, emergency department/hospital operations, and pay-for-performance/value-based payments.</a:t>
            </a:r>
            <a:endParaRPr/>
          </a:p>
          <a:p>
            <a:pPr marL="457200" lvl="0" indent="-355600" algn="l" rtl="0">
              <a:lnSpc>
                <a:spcPct val="114000"/>
              </a:lnSpc>
              <a:spcBef>
                <a:spcPts val="1000"/>
              </a:spcBef>
              <a:spcAft>
                <a:spcPts val="0"/>
              </a:spcAft>
              <a:buSzPts val="2000"/>
              <a:buChar char="•"/>
            </a:pPr>
            <a:r>
              <a:rPr lang="en-US" b="1"/>
              <a:t>Next Meeting:</a:t>
            </a:r>
            <a:r>
              <a:rPr lang="en-US"/>
              <a:t> September 27, 2024 @ 10 am</a:t>
            </a:r>
            <a:endParaRPr/>
          </a:p>
          <a:p>
            <a:pPr marL="457200" lvl="0" indent="-355600" algn="l" rtl="0">
              <a:lnSpc>
                <a:spcPct val="114000"/>
              </a:lnSpc>
              <a:spcBef>
                <a:spcPts val="1000"/>
              </a:spcBef>
              <a:spcAft>
                <a:spcPts val="0"/>
              </a:spcAft>
              <a:buSzPts val="2000"/>
              <a:buChar char="•"/>
            </a:pPr>
            <a:r>
              <a:rPr lang="en-US" b="1"/>
              <a:t>For more information: </a:t>
            </a:r>
            <a:endParaRPr b="1"/>
          </a:p>
          <a:p>
            <a:pPr marL="914400" lvl="1" indent="-342900" algn="l" rtl="0">
              <a:lnSpc>
                <a:spcPct val="114000"/>
              </a:lnSpc>
              <a:spcBef>
                <a:spcPts val="1000"/>
              </a:spcBef>
              <a:spcAft>
                <a:spcPts val="0"/>
              </a:spcAft>
              <a:buSzPts val="1800"/>
              <a:buChar char="•"/>
            </a:pPr>
            <a:r>
              <a:rPr lang="en-US" u="sng">
                <a:solidFill>
                  <a:schemeClr val="hlink"/>
                </a:solidFill>
                <a:hlinkClick r:id="rId3"/>
              </a:rPr>
              <a:t>https://hscrc.maryland.gov/Pages/ED-length-of-stay-workgroup.aspx </a:t>
            </a:r>
            <a:endParaRPr/>
          </a:p>
        </p:txBody>
      </p:sp>
      <p:sp>
        <p:nvSpPr>
          <p:cNvPr id="1023" name="Google Shape;1023;g2f4ddf7e8ad_0_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70</a:t>
            </a:fld>
            <a:endParaRPr/>
          </a:p>
        </p:txBody>
      </p:sp>
      <p:sp>
        <p:nvSpPr>
          <p:cNvPr id="1024" name="Google Shape;1024;g2f4ddf7e8ad_0_9"/>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ED Measure and Incentive Methodology - Subgroup 2</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5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Next Meeting</a:t>
            </a:r>
            <a:endParaRPr/>
          </a:p>
        </p:txBody>
      </p:sp>
      <p:sp>
        <p:nvSpPr>
          <p:cNvPr id="1030" name="Google Shape;1030;p5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72</a:t>
            </a:fld>
            <a:endParaRPr/>
          </a:p>
        </p:txBody>
      </p:sp>
      <p:sp>
        <p:nvSpPr>
          <p:cNvPr id="1036" name="Google Shape;1036;p58"/>
          <p:cNvSpPr txBox="1">
            <a:spLocks noGrp="1"/>
          </p:cNvSpPr>
          <p:nvPr>
            <p:ph type="title"/>
          </p:nvPr>
        </p:nvSpPr>
        <p:spPr>
          <a:xfrm>
            <a:off x="972125" y="347849"/>
            <a:ext cx="10515600" cy="596810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r>
              <a:rPr lang="en-US" sz="3600"/>
              <a:t>Notes and slides will be posted to the </a:t>
            </a:r>
            <a:br>
              <a:rPr lang="en-US" sz="3600"/>
            </a:br>
            <a:r>
              <a:rPr lang="en-US" sz="3600"/>
              <a:t>HSCRC website:</a:t>
            </a:r>
            <a:br>
              <a:rPr lang="en-US" sz="3600"/>
            </a:br>
            <a:br>
              <a:rPr lang="en-US" sz="3600"/>
            </a:br>
            <a:r>
              <a:rPr lang="en-US" sz="3600" u="sng">
                <a:solidFill>
                  <a:schemeClr val="hlink"/>
                </a:solidFill>
                <a:hlinkClick r:id="rId3"/>
              </a:rPr>
              <a:t>https://hscrc.maryland.gov/Pages/hsp_info1.aspx</a:t>
            </a:r>
            <a:br>
              <a:rPr lang="en-US" sz="3600"/>
            </a:br>
            <a:br>
              <a:rPr lang="en-US" sz="3600"/>
            </a:br>
            <a:r>
              <a:rPr lang="en-US" sz="3600"/>
              <a:t>Next Meeting</a:t>
            </a:r>
            <a:br>
              <a:rPr lang="en-US" sz="3600"/>
            </a:br>
            <a:r>
              <a:rPr lang="en-US" sz="3600"/>
              <a:t>FY 2025 Q2</a:t>
            </a:r>
            <a:br>
              <a:rPr lang="en-US" sz="3600"/>
            </a:br>
            <a:r>
              <a:rPr lang="en-US" sz="3600"/>
              <a:t>December 13, 2025</a:t>
            </a:r>
            <a:endParaRPr sz="3600"/>
          </a:p>
          <a:p>
            <a:pPr marL="0" lvl="0" indent="0" algn="ctr" rtl="0">
              <a:lnSpc>
                <a:spcPct val="100000"/>
              </a:lnSpc>
              <a:spcBef>
                <a:spcPts val="0"/>
              </a:spcBef>
              <a:spcAft>
                <a:spcPts val="0"/>
              </a:spcAft>
              <a:buSzPts val="2800"/>
              <a:buNone/>
            </a:pPr>
            <a:endParaRPr sz="1100">
              <a:solidFill>
                <a:srgbClr val="000000"/>
              </a:solidFill>
              <a:highlight>
                <a:srgbClr val="FFFFFF"/>
              </a:highlight>
            </a:endParaRPr>
          </a:p>
          <a:p>
            <a:pPr marL="0" lvl="0" indent="0" algn="ctr" rtl="0">
              <a:lnSpc>
                <a:spcPct val="100000"/>
              </a:lnSpc>
              <a:spcBef>
                <a:spcPts val="0"/>
              </a:spcBef>
              <a:spcAft>
                <a:spcPts val="0"/>
              </a:spcAft>
              <a:buSzPts val="2800"/>
              <a:buNone/>
            </a:pPr>
            <a:br>
              <a:rPr lang="en-US" sz="1600">
                <a:solidFill>
                  <a:srgbClr val="3C4043"/>
                </a:solidFill>
                <a:highlight>
                  <a:srgbClr val="FFFFFF"/>
                </a:highlight>
                <a:latin typeface="Roboto"/>
                <a:ea typeface="Roboto"/>
                <a:cs typeface="Roboto"/>
                <a:sym typeface="Roboto"/>
              </a:rPr>
            </a:br>
            <a:br>
              <a:rPr lang="en-US" sz="1600">
                <a:solidFill>
                  <a:srgbClr val="3C4043"/>
                </a:solidFill>
                <a:highlight>
                  <a:srgbClr val="FFFFFF"/>
                </a:highlight>
                <a:latin typeface="Roboto"/>
                <a:ea typeface="Roboto"/>
                <a:cs typeface="Roboto"/>
                <a:sym typeface="Roboto"/>
              </a:rPr>
            </a:br>
            <a:r>
              <a:rPr lang="en-US" sz="1600">
                <a:solidFill>
                  <a:srgbClr val="3C4043"/>
                </a:solidFill>
                <a:highlight>
                  <a:srgbClr val="FFFFFF"/>
                </a:highlight>
                <a:latin typeface="Roboto"/>
                <a:ea typeface="Roboto"/>
                <a:cs typeface="Roboto"/>
                <a:sym typeface="Roboto"/>
              </a:rPr>
              <a:t>Join Zoom Meeting</a:t>
            </a:r>
            <a:endParaRPr sz="1600">
              <a:solidFill>
                <a:srgbClr val="3C4043"/>
              </a:solidFill>
              <a:highlight>
                <a:srgbClr val="FFFFFF"/>
              </a:highlight>
              <a:latin typeface="Roboto"/>
              <a:ea typeface="Roboto"/>
              <a:cs typeface="Roboto"/>
              <a:sym typeface="Roboto"/>
            </a:endParaRPr>
          </a:p>
          <a:p>
            <a:pPr marL="0" lvl="0" indent="0" algn="ctr" rtl="0">
              <a:lnSpc>
                <a:spcPct val="100000"/>
              </a:lnSpc>
              <a:spcBef>
                <a:spcPts val="0"/>
              </a:spcBef>
              <a:spcAft>
                <a:spcPts val="0"/>
              </a:spcAft>
              <a:buSzPts val="2800"/>
              <a:buNone/>
            </a:pPr>
            <a:r>
              <a:rPr lang="en-US" sz="1600" u="sng">
                <a:solidFill>
                  <a:srgbClr val="1155CC"/>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https://us06web.zoom.us/j/4107642605?pwd=MmVwREVMbFFYUzlCeWpJcFFZYWF5UT09&amp;omn=85973965350</a:t>
            </a:r>
            <a:endParaRPr sz="1600">
              <a:solidFill>
                <a:srgbClr val="000000"/>
              </a:solidFill>
              <a:highlight>
                <a:srgbClr val="FFFFFF"/>
              </a:highlight>
            </a:endParaRPr>
          </a:p>
          <a:p>
            <a:pPr marL="0" lvl="0" indent="0" algn="ctr" rtl="0">
              <a:lnSpc>
                <a:spcPct val="100000"/>
              </a:lnSpc>
              <a:spcBef>
                <a:spcPts val="0"/>
              </a:spcBef>
              <a:spcAft>
                <a:spcPts val="0"/>
              </a:spcAft>
              <a:buSzPts val="2800"/>
              <a:buNone/>
            </a:pPr>
            <a:r>
              <a:rPr lang="en-US" sz="1600">
                <a:solidFill>
                  <a:srgbClr val="000000"/>
                </a:solidFill>
                <a:highlight>
                  <a:srgbClr val="FFFFFF"/>
                </a:highlight>
              </a:rPr>
              <a:t> </a:t>
            </a:r>
            <a:endParaRPr sz="1600">
              <a:solidFill>
                <a:srgbClr val="000000"/>
              </a:solidFill>
              <a:highlight>
                <a:srgbClr val="FFFFFF"/>
              </a:highlight>
            </a:endParaRPr>
          </a:p>
          <a:p>
            <a:pPr marL="0" lvl="0" indent="0" algn="l" rtl="0">
              <a:lnSpc>
                <a:spcPct val="100000"/>
              </a:lnSpc>
              <a:spcBef>
                <a:spcPts val="0"/>
              </a:spcBef>
              <a:spcAft>
                <a:spcPts val="0"/>
              </a:spcAft>
              <a:buSzPts val="2800"/>
              <a:buNone/>
            </a:pPr>
            <a:r>
              <a:rPr lang="en-US" sz="1400">
                <a:solidFill>
                  <a:srgbClr val="3C4043"/>
                </a:solidFill>
                <a:highlight>
                  <a:schemeClr val="lt1"/>
                </a:highlight>
              </a:rPr>
              <a:t>For </a:t>
            </a:r>
            <a:r>
              <a:rPr lang="en-US" sz="1400" u="sng">
                <a:solidFill>
                  <a:srgbClr val="3C4043"/>
                </a:solidFill>
                <a:highlight>
                  <a:schemeClr val="lt1"/>
                </a:highlight>
              </a:rPr>
              <a:t>Meeting ID</a:t>
            </a:r>
            <a:r>
              <a:rPr lang="en-US" sz="1400">
                <a:solidFill>
                  <a:srgbClr val="3C4043"/>
                </a:solidFill>
                <a:highlight>
                  <a:schemeClr val="lt1"/>
                </a:highlight>
              </a:rPr>
              <a:t> and </a:t>
            </a:r>
            <a:r>
              <a:rPr lang="en-US" sz="1400" u="sng">
                <a:solidFill>
                  <a:srgbClr val="3C4043"/>
                </a:solidFill>
                <a:highlight>
                  <a:schemeClr val="lt1"/>
                </a:highlight>
              </a:rPr>
              <a:t>Passcode</a:t>
            </a:r>
            <a:r>
              <a:rPr lang="en-US" sz="1400">
                <a:solidFill>
                  <a:srgbClr val="3C4043"/>
                </a:solidFill>
                <a:highlight>
                  <a:schemeClr val="lt1"/>
                </a:highlight>
              </a:rPr>
              <a:t> please contact Curtis Wills: curtis.wills@maryland.gov</a:t>
            </a:r>
            <a:endParaRPr sz="1600">
              <a:solidFill>
                <a:srgbClr val="000000"/>
              </a:solidFill>
              <a:highlight>
                <a:srgbClr val="FFFFFF"/>
              </a:highligh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g2a67fdd08ec_0_0"/>
          <p:cNvSpPr txBox="1">
            <a:spLocks noGrp="1"/>
          </p:cNvSpPr>
          <p:nvPr>
            <p:ph type="title"/>
          </p:nvPr>
        </p:nvSpPr>
        <p:spPr>
          <a:xfrm>
            <a:off x="972125" y="1835125"/>
            <a:ext cx="10515600" cy="12090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Appendix 1: Quality Programs</a:t>
            </a:r>
            <a:r>
              <a:rPr lang="en-US">
                <a:solidFill>
                  <a:schemeClr val="dk1"/>
                </a:solidFill>
              </a:rPr>
              <a:t> </a:t>
            </a:r>
            <a:endParaRPr>
              <a:solidFill>
                <a:schemeClr val="dk1"/>
              </a:solidFill>
            </a:endParaRPr>
          </a:p>
          <a:p>
            <a:pPr marL="457200" lvl="0" indent="0" algn="r" rtl="0">
              <a:lnSpc>
                <a:spcPct val="114000"/>
              </a:lnSpc>
              <a:spcBef>
                <a:spcPts val="500"/>
              </a:spcBef>
              <a:spcAft>
                <a:spcPts val="0"/>
              </a:spcAft>
              <a:buSzPts val="3200"/>
              <a:buNone/>
            </a:pPr>
            <a:r>
              <a:rPr lang="en-US">
                <a:solidFill>
                  <a:schemeClr val="dk1"/>
                </a:solidFill>
              </a:rPr>
              <a:t>Grouper </a:t>
            </a:r>
            <a:r>
              <a:rPr lang="en-US"/>
              <a:t>Versions</a:t>
            </a:r>
            <a:endParaRPr/>
          </a:p>
        </p:txBody>
      </p:sp>
      <p:sp>
        <p:nvSpPr>
          <p:cNvPr id="1042" name="Google Shape;1042;g2a67fdd08ec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74</a:t>
            </a:fld>
            <a:endParaRPr/>
          </a:p>
        </p:txBody>
      </p:sp>
      <p:sp>
        <p:nvSpPr>
          <p:cNvPr id="1048" name="Google Shape;1048;p6"/>
          <p:cNvSpPr txBox="1">
            <a:spLocks noGrp="1"/>
          </p:cNvSpPr>
          <p:nvPr>
            <p:ph type="title"/>
          </p:nvPr>
        </p:nvSpPr>
        <p:spPr>
          <a:xfrm>
            <a:off x="972127" y="1192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Grouper Transition: </a:t>
            </a:r>
            <a:r>
              <a:rPr lang="en-US"/>
              <a:t>MHAC, RRIP, QBR for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CY 2023</a:t>
            </a:r>
            <a:endParaRPr/>
          </a:p>
        </p:txBody>
      </p:sp>
      <p:graphicFrame>
        <p:nvGraphicFramePr>
          <p:cNvPr id="1049" name="Google Shape;1049;p6"/>
          <p:cNvGraphicFramePr/>
          <p:nvPr/>
        </p:nvGraphicFramePr>
        <p:xfrm>
          <a:off x="201605" y="824856"/>
          <a:ext cx="11399800" cy="5062650"/>
        </p:xfrm>
        <a:graphic>
          <a:graphicData uri="http://schemas.openxmlformats.org/drawingml/2006/table">
            <a:tbl>
              <a:tblPr>
                <a:noFill/>
                <a:tableStyleId>{9FBAF635-9E7D-4909-ADAC-808E7E5D30C7}</a:tableStyleId>
              </a:tblPr>
              <a:tblGrid>
                <a:gridCol w="2220325">
                  <a:extLst>
                    <a:ext uri="{9D8B030D-6E8A-4147-A177-3AD203B41FA5}">
                      <a16:colId xmlns:a16="http://schemas.microsoft.com/office/drawing/2014/main" val="20000"/>
                    </a:ext>
                  </a:extLst>
                </a:gridCol>
                <a:gridCol w="9179475">
                  <a:extLst>
                    <a:ext uri="{9D8B030D-6E8A-4147-A177-3AD203B41FA5}">
                      <a16:colId xmlns:a16="http://schemas.microsoft.com/office/drawing/2014/main" val="20001"/>
                    </a:ext>
                  </a:extLst>
                </a:gridCol>
              </a:tblGrid>
              <a:tr h="466475">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Rate Year</a:t>
                      </a:r>
                      <a:endParaRPr sz="2000" b="1" i="0" u="none" strike="noStrike" cap="none">
                        <a:solidFill>
                          <a:schemeClr val="dk1"/>
                        </a:solidFill>
                        <a:latin typeface="Arial"/>
                        <a:ea typeface="Arial"/>
                        <a:cs typeface="Arial"/>
                        <a:sym typeface="Arial"/>
                      </a:endParaRPr>
                    </a:p>
                  </a:txBody>
                  <a:tcPr marL="91450" marR="182875"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RY2025</a:t>
                      </a:r>
                      <a:endParaRPr sz="2000" b="0" i="0" u="none" strike="noStrike" cap="none">
                        <a:solidFill>
                          <a:schemeClr val="dk1"/>
                        </a:solidFill>
                        <a:latin typeface="Arial"/>
                        <a:ea typeface="Arial"/>
                        <a:cs typeface="Arial"/>
                        <a:sym typeface="Aria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0"/>
                  </a:ext>
                </a:extLst>
              </a:tr>
              <a:tr h="622800">
                <a:tc>
                  <a:txBody>
                    <a:bodyPr/>
                    <a:lstStyle/>
                    <a:p>
                      <a:pPr marL="57150" marR="185633"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*3M APR/PPC Version</a:t>
                      </a:r>
                      <a:endParaRPr sz="2000" b="1" i="0" u="none" strike="noStrike" cap="none">
                        <a:solidFill>
                          <a:schemeClr val="dk1"/>
                        </a:solidFill>
                        <a:latin typeface="Arial"/>
                        <a:ea typeface="Arial"/>
                        <a:cs typeface="Arial"/>
                        <a:sym typeface="Arial"/>
                      </a:endParaRPr>
                    </a:p>
                  </a:txBody>
                  <a:tcPr marL="0" marR="0" marT="0" marB="0"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40 </a:t>
                      </a:r>
                      <a:r>
                        <a:rPr lang="en-US" sz="1800" i="1" u="none" strike="noStrike" cap="none">
                          <a:solidFill>
                            <a:schemeClr val="dk1"/>
                          </a:solidFill>
                        </a:rPr>
                        <a:t>(Updated from version 39 to incorporate annual 3M updates)</a:t>
                      </a:r>
                      <a:endParaRPr sz="2000" b="0" i="1" u="none" strike="noStrike" cap="none">
                        <a:solidFill>
                          <a:schemeClr val="dk1"/>
                        </a:solidFill>
                        <a:latin typeface="Arial"/>
                        <a:ea typeface="Arial"/>
                        <a:cs typeface="Arial"/>
                        <a:sym typeface="Aria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2441500">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Timeline</a:t>
                      </a:r>
                      <a:endParaRPr sz="2000" b="1" i="0" u="none" strike="noStrike" cap="none">
                        <a:solidFill>
                          <a:schemeClr val="dk1"/>
                        </a:solidFill>
                        <a:latin typeface="Arial"/>
                        <a:ea typeface="Arial"/>
                        <a:cs typeface="Arial"/>
                        <a:sym typeface="Arial"/>
                      </a:endParaRPr>
                    </a:p>
                  </a:txBody>
                  <a:tcPr marL="91450" marR="182875" marT="91450" marB="45725">
                    <a:lnL w="12700" cap="flat" cmpd="sng">
                      <a:solidFill>
                        <a:srgbClr val="003889"/>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rgbClr val="000000"/>
                        </a:buClr>
                        <a:buSzPts val="2000"/>
                        <a:buFont typeface="Arial"/>
                        <a:buNone/>
                      </a:pPr>
                      <a:r>
                        <a:rPr lang="en-US" sz="2000" b="1" u="sng" strike="noStrike" cap="none">
                          <a:solidFill>
                            <a:schemeClr val="dk1"/>
                          </a:solidFill>
                        </a:rPr>
                        <a:t>Base Year:</a:t>
                      </a:r>
                      <a:endParaRPr sz="1400" b="1" u="none" strike="noStrike" cap="none">
                        <a:solidFill>
                          <a:schemeClr val="dk1"/>
                        </a:solidFill>
                      </a:endParaRPr>
                    </a:p>
                    <a:p>
                      <a:pPr marL="285750" marR="0" lvl="5" indent="-28575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MHAC:              CY 2020 Q3 – CY 2022 Q2</a:t>
                      </a:r>
                      <a:endParaRPr sz="1400" u="none" strike="noStrike" cap="none">
                        <a:solidFill>
                          <a:schemeClr val="dk1"/>
                        </a:solidFill>
                      </a:endParaRPr>
                    </a:p>
                    <a:p>
                      <a:pPr marL="285750" marR="0" lvl="5" indent="-28575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QBR-Mortality, All-payer PSI:  CY 2021 Q3 – CY 2022 Q2 (FY 2022)</a:t>
                      </a:r>
                      <a:endParaRPr sz="1400" u="none" strike="noStrike" cap="none">
                        <a:solidFill>
                          <a:schemeClr val="dk1"/>
                        </a:solidFill>
                      </a:endParaRPr>
                    </a:p>
                    <a:p>
                      <a:pPr marL="285750" marR="0" lvl="5" indent="-28575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RRIP:                2018; norms based on CY 2021</a:t>
                      </a:r>
                      <a:endParaRPr sz="2000" u="none" strike="noStrike" cap="none">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u="sng" strike="noStrike" cap="none">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2000" b="1" u="sng" strike="noStrike" cap="none">
                          <a:solidFill>
                            <a:schemeClr val="dk1"/>
                          </a:solidFill>
                        </a:rPr>
                        <a:t>Performance Year: </a:t>
                      </a:r>
                      <a:endParaRPr sz="1400" b="1" u="none" strike="noStrike" cap="none">
                        <a:solidFill>
                          <a:schemeClr val="dk1"/>
                        </a:solidFill>
                      </a:endParaRPr>
                    </a:p>
                    <a:p>
                      <a:pPr marL="285750" marR="0" lvl="5" indent="-28575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QBR HCAHPS, CDC NHSN measures: CY 2022 Q4- CY 2023 Q3, THA/TKA CMS defined 3-year period</a:t>
                      </a:r>
                      <a:endParaRPr sz="2000" u="none" strike="noStrike" cap="none">
                        <a:solidFill>
                          <a:schemeClr val="dk1"/>
                        </a:solidFill>
                      </a:endParaRPr>
                    </a:p>
                    <a:p>
                      <a:pPr marL="285750" marR="0" lvl="5" indent="-28575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All Other Measures:    CY 2023 </a:t>
                      </a:r>
                      <a:endParaRPr sz="2000" u="none" strike="noStrike" cap="none">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(CY 2022-2023 for MHAC for small hospitals)</a:t>
                      </a:r>
                      <a:endParaRPr sz="2000" b="0" i="0" u="sng" strike="noStrike" cap="none">
                        <a:solidFill>
                          <a:schemeClr val="dk1"/>
                        </a:solidFill>
                        <a:latin typeface="Arial"/>
                        <a:ea typeface="Arial"/>
                        <a:cs typeface="Arial"/>
                        <a:sym typeface="Arial"/>
                      </a:endParaRPr>
                    </a:p>
                  </a:txBody>
                  <a:tcPr marL="91450" marR="91450" marT="91450" marB="45725">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788200">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Implementation Date </a:t>
                      </a:r>
                      <a:endParaRPr sz="2000" b="1" i="0" u="none" strike="noStrike" cap="none">
                        <a:solidFill>
                          <a:schemeClr val="dk1"/>
                        </a:solidFill>
                        <a:latin typeface="Arial"/>
                        <a:ea typeface="Arial"/>
                        <a:cs typeface="Arial"/>
                        <a:sym typeface="Arial"/>
                      </a:endParaRPr>
                    </a:p>
                  </a:txBody>
                  <a:tcPr marL="91450" marR="182875"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RY 202</a:t>
                      </a:r>
                      <a:r>
                        <a:rPr lang="en-US" sz="2000" u="none" strike="noStrike" cap="none">
                          <a:solidFill>
                            <a:schemeClr val="dk1"/>
                          </a:solidFill>
                        </a:rPr>
                        <a:t>5</a:t>
                      </a:r>
                      <a:r>
                        <a:rPr lang="en-US" sz="2000" b="0" i="0" u="none" strike="noStrike" cap="none">
                          <a:solidFill>
                            <a:schemeClr val="dk1"/>
                          </a:solidFill>
                          <a:latin typeface="Arial"/>
                          <a:ea typeface="Arial"/>
                          <a:cs typeface="Arial"/>
                          <a:sym typeface="Arial"/>
                        </a:rPr>
                        <a:t> policies begin Jan 1, 202</a:t>
                      </a:r>
                      <a:r>
                        <a:rPr lang="en-US" sz="2000" u="none" strike="noStrike" cap="none">
                          <a:solidFill>
                            <a:schemeClr val="dk1"/>
                          </a:solidFill>
                        </a:rPr>
                        <a:t>3 </a:t>
                      </a:r>
                      <a:r>
                        <a:rPr lang="en-US" sz="2000" b="0" i="0" u="none" strike="noStrike" cap="none">
                          <a:solidFill>
                            <a:schemeClr val="dk1"/>
                          </a:solidFill>
                          <a:latin typeface="Arial"/>
                          <a:ea typeface="Arial"/>
                          <a:cs typeface="Arial"/>
                          <a:sym typeface="Arial"/>
                        </a:rPr>
                        <a:t>in most cases. Look for base and performance period reports on the CRS Portal.</a:t>
                      </a:r>
                      <a:endParaRPr sz="2000" b="0" i="0" u="none" strike="noStrike" cap="none">
                        <a:solidFill>
                          <a:schemeClr val="dk1"/>
                        </a:solidFill>
                        <a:latin typeface="Arial"/>
                        <a:ea typeface="Arial"/>
                        <a:cs typeface="Arial"/>
                        <a:sym typeface="Aria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50" name="Google Shape;1050;p6"/>
          <p:cNvSpPr txBox="1"/>
          <p:nvPr/>
        </p:nvSpPr>
        <p:spPr>
          <a:xfrm>
            <a:off x="351650" y="5992200"/>
            <a:ext cx="8212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*The 3M ™ All Patient Refined DRG (APR DRG) Software and 3M ™ Potentially Preventable Complications (PPC) Software are proprietary products of 3M Health Information Systems.</a:t>
            </a:r>
            <a:endParaRPr sz="900" b="1" i="0" u="none" strike="noStrike" cap="none">
              <a:solidFill>
                <a:schemeClr val="dk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g2bd422e1664_0_0"/>
          <p:cNvSpPr txBox="1">
            <a:spLocks noGrp="1"/>
          </p:cNvSpPr>
          <p:nvPr>
            <p:ph type="title"/>
          </p:nvPr>
        </p:nvSpPr>
        <p:spPr>
          <a:xfrm>
            <a:off x="972125" y="1835120"/>
            <a:ext cx="10515600" cy="1040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Appendix 2: UCC Data </a:t>
            </a:r>
            <a:endParaRPr/>
          </a:p>
          <a:p>
            <a:pPr marL="0" lvl="0" indent="0" algn="r" rtl="0">
              <a:lnSpc>
                <a:spcPct val="90000"/>
              </a:lnSpc>
              <a:spcBef>
                <a:spcPts val="0"/>
              </a:spcBef>
              <a:spcAft>
                <a:spcPts val="0"/>
              </a:spcAft>
              <a:buClr>
                <a:schemeClr val="dk1"/>
              </a:buClr>
              <a:buSzPts val="3200"/>
              <a:buFont typeface="Arial"/>
              <a:buNone/>
            </a:pPr>
            <a:r>
              <a:rPr lang="en-US"/>
              <a:t>Collection Update </a:t>
            </a:r>
            <a:endParaRPr/>
          </a:p>
        </p:txBody>
      </p:sp>
      <p:sp>
        <p:nvSpPr>
          <p:cNvPr id="1056" name="Google Shape;1056;g2bd422e1664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g1b9ce485472_3_86"/>
          <p:cNvSpPr txBox="1">
            <a:spLocks noGrp="1"/>
          </p:cNvSpPr>
          <p:nvPr>
            <p:ph type="body" idx="1"/>
          </p:nvPr>
        </p:nvSpPr>
        <p:spPr>
          <a:xfrm>
            <a:off x="972125" y="1128000"/>
            <a:ext cx="10002600" cy="1443300"/>
          </a:xfrm>
          <a:prstGeom prst="rect">
            <a:avLst/>
          </a:prstGeom>
          <a:noFill/>
          <a:ln>
            <a:noFill/>
          </a:ln>
        </p:spPr>
        <p:txBody>
          <a:bodyPr spcFirstLastPara="1" wrap="square" lIns="91425" tIns="45700" rIns="91425" bIns="45700" anchor="t" anchorCtr="0">
            <a:normAutofit/>
          </a:bodyPr>
          <a:lstStyle/>
          <a:p>
            <a:pPr marL="457200" lvl="0" indent="-391538" algn="l" rtl="0">
              <a:lnSpc>
                <a:spcPct val="114000"/>
              </a:lnSpc>
              <a:spcBef>
                <a:spcPts val="1000"/>
              </a:spcBef>
              <a:spcAft>
                <a:spcPts val="0"/>
              </a:spcAft>
              <a:buSzPts val="2400"/>
              <a:buChar char="•"/>
            </a:pPr>
            <a:r>
              <a:rPr lang="en-US"/>
              <a:t>FY23Q4 Data Submission: 55 reports received, 1 pending</a:t>
            </a:r>
            <a:endParaRPr/>
          </a:p>
          <a:p>
            <a:pPr marL="457200" lvl="0" indent="-391538" algn="l" rtl="0">
              <a:lnSpc>
                <a:spcPct val="114000"/>
              </a:lnSpc>
              <a:spcBef>
                <a:spcPts val="1000"/>
              </a:spcBef>
              <a:spcAft>
                <a:spcPts val="0"/>
              </a:spcAft>
              <a:buSzPts val="2400"/>
              <a:buChar char="•"/>
            </a:pPr>
            <a:r>
              <a:rPr lang="en-US"/>
              <a:t>FY24Q4 Data Submission: </a:t>
            </a:r>
            <a:r>
              <a:rPr lang="en-US" b="1"/>
              <a:t>Jul 31 – Aug 29, 2024</a:t>
            </a:r>
            <a:endParaRPr b="1"/>
          </a:p>
        </p:txBody>
      </p:sp>
      <p:sp>
        <p:nvSpPr>
          <p:cNvPr id="1062" name="Google Shape;1062;g1b9ce485472_3_8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76</a:t>
            </a:fld>
            <a:endParaRPr/>
          </a:p>
        </p:txBody>
      </p:sp>
      <p:sp>
        <p:nvSpPr>
          <p:cNvPr id="1063" name="Google Shape;1063;g1b9ce485472_3_86"/>
          <p:cNvSpPr txBox="1">
            <a:spLocks noGrp="1"/>
          </p:cNvSpPr>
          <p:nvPr>
            <p:ph type="title"/>
          </p:nvPr>
        </p:nvSpPr>
        <p:spPr>
          <a:xfrm>
            <a:off x="972125" y="347851"/>
            <a:ext cx="10515600" cy="57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solidFill>
                  <a:schemeClr val="dk1"/>
                </a:solidFill>
              </a:rPr>
              <a:t>UCC Data Collection and Processing</a:t>
            </a:r>
            <a:endParaRPr>
              <a:solidFill>
                <a:schemeClr val="dk1"/>
              </a:solidFill>
            </a:endParaRPr>
          </a:p>
        </p:txBody>
      </p:sp>
      <p:pic>
        <p:nvPicPr>
          <p:cNvPr id="1064" name="Google Shape;1064;g1b9ce485472_3_86"/>
          <p:cNvPicPr preferRelativeResize="0"/>
          <p:nvPr/>
        </p:nvPicPr>
        <p:blipFill rotWithShape="1">
          <a:blip r:embed="rId3">
            <a:alphaModFix/>
          </a:blip>
          <a:srcRect/>
          <a:stretch/>
        </p:blipFill>
        <p:spPr>
          <a:xfrm>
            <a:off x="3536399" y="2641800"/>
            <a:ext cx="7918951" cy="2750675"/>
          </a:xfrm>
          <a:prstGeom prst="rect">
            <a:avLst/>
          </a:prstGeom>
          <a:noFill/>
          <a:ln>
            <a:noFill/>
          </a:ln>
        </p:spPr>
      </p:pic>
      <p:sp>
        <p:nvSpPr>
          <p:cNvPr id="1065" name="Google Shape;1065;g1b9ce485472_3_86"/>
          <p:cNvSpPr txBox="1"/>
          <p:nvPr/>
        </p:nvSpPr>
        <p:spPr>
          <a:xfrm>
            <a:off x="491500" y="2928900"/>
            <a:ext cx="2466900" cy="1914600"/>
          </a:xfrm>
          <a:prstGeom prst="rect">
            <a:avLst/>
          </a:prstGeom>
          <a:noFill/>
          <a:ln>
            <a:noFill/>
          </a:ln>
        </p:spPr>
        <p:txBody>
          <a:bodyPr spcFirstLastPara="1" wrap="square" lIns="91425" tIns="91425" rIns="91425" bIns="91425" anchor="t" anchorCtr="0">
            <a:noAutofit/>
          </a:bodyPr>
          <a:lstStyle/>
          <a:p>
            <a:pPr marL="0" marR="0" lvl="0" indent="0" algn="l" rtl="0">
              <a:lnSpc>
                <a:spcPct val="114000"/>
              </a:lnSpc>
              <a:spcBef>
                <a:spcPts val="100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FY25 UCC report submission schedule to be posted on the HSCRC </a:t>
            </a:r>
            <a:r>
              <a:rPr lang="en-US" sz="1700" b="0" i="0" u="sng" strike="noStrike" cap="none">
                <a:solidFill>
                  <a:schemeClr val="hlink"/>
                </a:solidFill>
                <a:latin typeface="Arial"/>
                <a:ea typeface="Arial"/>
                <a:cs typeface="Arial"/>
                <a:sym typeface="Arial"/>
                <a:hlinkClick r:id="rId4"/>
              </a:rPr>
              <a:t>Financial Data Submission Tools</a:t>
            </a:r>
            <a:r>
              <a:rPr lang="en-US" sz="1700" b="0" i="0" u="none" strike="noStrike" cap="none">
                <a:solidFill>
                  <a:schemeClr val="dk1"/>
                </a:solidFill>
                <a:latin typeface="Arial"/>
                <a:ea typeface="Arial"/>
                <a:cs typeface="Arial"/>
                <a:sym typeface="Arial"/>
              </a:rPr>
              <a:t> web page.</a:t>
            </a:r>
            <a:endParaRPr sz="2100" b="0" i="0" u="none" strike="noStrike" cap="none">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g27c18b928c3_0_9"/>
          <p:cNvSpPr txBox="1">
            <a:spLocks noGrp="1"/>
          </p:cNvSpPr>
          <p:nvPr>
            <p:ph type="body" idx="1"/>
          </p:nvPr>
        </p:nvSpPr>
        <p:spPr>
          <a:xfrm>
            <a:off x="491067" y="1020233"/>
            <a:ext cx="10792983" cy="5287434"/>
          </a:xfrm>
          <a:prstGeom prst="rect">
            <a:avLst/>
          </a:prstGeom>
          <a:noFill/>
          <a:ln>
            <a:noFill/>
          </a:ln>
        </p:spPr>
        <p:txBody>
          <a:bodyPr spcFirstLastPara="1" wrap="square" lIns="91425" tIns="45700" rIns="91425" bIns="45700" anchor="t" anchorCtr="0">
            <a:normAutofit/>
          </a:bodyPr>
          <a:lstStyle/>
          <a:p>
            <a:pPr marL="457200" lvl="0" indent="-355597" algn="l" rtl="0">
              <a:lnSpc>
                <a:spcPct val="115000"/>
              </a:lnSpc>
              <a:spcBef>
                <a:spcPts val="1600"/>
              </a:spcBef>
              <a:spcAft>
                <a:spcPts val="0"/>
              </a:spcAft>
              <a:buSzPts val="2000"/>
              <a:buChar char="•"/>
            </a:pPr>
            <a:r>
              <a:rPr lang="en-US"/>
              <a:t>Added new psychiatric hospital UM Upper Chesapeake Behavioral Health Pavilion</a:t>
            </a:r>
            <a:endParaRPr/>
          </a:p>
          <a:p>
            <a:pPr marL="457200" lvl="0" indent="-344935" algn="l" rtl="0">
              <a:lnSpc>
                <a:spcPct val="115000"/>
              </a:lnSpc>
              <a:spcBef>
                <a:spcPts val="1600"/>
              </a:spcBef>
              <a:spcAft>
                <a:spcPts val="0"/>
              </a:spcAft>
              <a:buSzPts val="1917"/>
              <a:buChar char="•"/>
            </a:pPr>
            <a:r>
              <a:rPr lang="en-US" sz="2300">
                <a:solidFill>
                  <a:srgbClr val="0066CC"/>
                </a:solidFill>
              </a:rPr>
              <a:t>FY24Q3 UCC Data Edit Summary:</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33 reports have &lt; 1% error</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15 reports have 1 - 1.99% error</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6 reports have 2 - 2.99% error</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1 reports with &gt; 3% error rate had data validated and were manually passed</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1 report to be submitted  </a:t>
            </a:r>
            <a:endParaRPr/>
          </a:p>
        </p:txBody>
      </p:sp>
      <p:sp>
        <p:nvSpPr>
          <p:cNvPr id="1071" name="Google Shape;1071;g27c18b928c3_0_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77</a:t>
            </a:fld>
            <a:endParaRPr/>
          </a:p>
        </p:txBody>
      </p:sp>
      <p:sp>
        <p:nvSpPr>
          <p:cNvPr id="1072" name="Google Shape;1072;g27c18b928c3_0_9"/>
          <p:cNvSpPr txBox="1">
            <a:spLocks noGrp="1"/>
          </p:cNvSpPr>
          <p:nvPr>
            <p:ph type="title"/>
          </p:nvPr>
        </p:nvSpPr>
        <p:spPr>
          <a:xfrm>
            <a:off x="972125" y="347850"/>
            <a:ext cx="10965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UCC DSR and Edit Report Updates for FY 2024 Q3</a:t>
            </a:r>
            <a:endParaRPr>
              <a:solidFill>
                <a:schemeClr val="dk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g27c5c71d6ce_0_1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78</a:t>
            </a:fld>
            <a:endParaRPr/>
          </a:p>
        </p:txBody>
      </p:sp>
      <p:sp>
        <p:nvSpPr>
          <p:cNvPr id="1078" name="Google Shape;1078;g27c5c71d6ce_0_15"/>
          <p:cNvSpPr txBox="1">
            <a:spLocks noGrp="1"/>
          </p:cNvSpPr>
          <p:nvPr>
            <p:ph type="title"/>
          </p:nvPr>
        </p:nvSpPr>
        <p:spPr>
          <a:xfrm>
            <a:off x="972125" y="347850"/>
            <a:ext cx="10965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UCC Data: Notable Errors Observed in FY24Q3 Data Submission</a:t>
            </a:r>
            <a:endParaRPr/>
          </a:p>
          <a:p>
            <a:pPr marL="0" lvl="0" indent="0" algn="l" rtl="0">
              <a:lnSpc>
                <a:spcPct val="100000"/>
              </a:lnSpc>
              <a:spcBef>
                <a:spcPts val="0"/>
              </a:spcBef>
              <a:spcAft>
                <a:spcPts val="0"/>
              </a:spcAft>
              <a:buSzPts val="2800"/>
              <a:buNone/>
            </a:pPr>
            <a:endParaRPr/>
          </a:p>
        </p:txBody>
      </p:sp>
      <p:graphicFrame>
        <p:nvGraphicFramePr>
          <p:cNvPr id="1079" name="Google Shape;1079;g27c5c71d6ce_0_15"/>
          <p:cNvGraphicFramePr/>
          <p:nvPr/>
        </p:nvGraphicFramePr>
        <p:xfrm>
          <a:off x="736550" y="948750"/>
          <a:ext cx="10287000" cy="5274576"/>
        </p:xfrm>
        <a:graphic>
          <a:graphicData uri="http://schemas.openxmlformats.org/drawingml/2006/table">
            <a:tbl>
              <a:tblPr>
                <a:noFill/>
                <a:tableStyleId>{EA975E9B-E360-457D-B9D3-91C040E5C5BC}</a:tableStyleId>
              </a:tblPr>
              <a:tblGrid>
                <a:gridCol w="3429000">
                  <a:extLst>
                    <a:ext uri="{9D8B030D-6E8A-4147-A177-3AD203B41FA5}">
                      <a16:colId xmlns:a16="http://schemas.microsoft.com/office/drawing/2014/main" val="20000"/>
                    </a:ext>
                  </a:extLst>
                </a:gridCol>
                <a:gridCol w="3631825">
                  <a:extLst>
                    <a:ext uri="{9D8B030D-6E8A-4147-A177-3AD203B41FA5}">
                      <a16:colId xmlns:a16="http://schemas.microsoft.com/office/drawing/2014/main" val="20001"/>
                    </a:ext>
                  </a:extLst>
                </a:gridCol>
                <a:gridCol w="3226175">
                  <a:extLst>
                    <a:ext uri="{9D8B030D-6E8A-4147-A177-3AD203B41FA5}">
                      <a16:colId xmlns:a16="http://schemas.microsoft.com/office/drawing/2014/main" val="20002"/>
                    </a:ext>
                  </a:extLst>
                </a:gridCol>
              </a:tblGrid>
              <a:tr h="381000">
                <a:tc>
                  <a:txBody>
                    <a:bodyPr/>
                    <a:lstStyle/>
                    <a:p>
                      <a:pPr marL="0" marR="0" lvl="0" indent="0" algn="ctr" rtl="0">
                        <a:lnSpc>
                          <a:spcPct val="114000"/>
                        </a:lnSpc>
                        <a:spcBef>
                          <a:spcPts val="0"/>
                        </a:spcBef>
                        <a:spcAft>
                          <a:spcPts val="0"/>
                        </a:spcAft>
                        <a:buClr>
                          <a:srgbClr val="000000"/>
                        </a:buClr>
                        <a:buSzPts val="1500"/>
                        <a:buFont typeface="Arial"/>
                        <a:buNone/>
                      </a:pPr>
                      <a:r>
                        <a:rPr lang="en-US" sz="1500" b="1" u="none" strike="noStrike" cap="none">
                          <a:solidFill>
                            <a:schemeClr val="dk1"/>
                          </a:solidFill>
                        </a:rPr>
                        <a:t>Error</a:t>
                      </a:r>
                      <a:endParaRPr sz="1500" b="1"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dk1"/>
                          </a:solidFill>
                        </a:rPr>
                        <a:t>Notes</a:t>
                      </a:r>
                      <a:endParaRPr sz="1500" b="1"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dk1"/>
                          </a:solidFill>
                        </a:rPr>
                        <a:t>Percent of Records with Errors</a:t>
                      </a:r>
                      <a:endParaRPr sz="1500" b="1"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746800">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Invalid or missing billed amount</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This information might be unavailable for accounts that are old or transferred from another system</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0.02% of write-off records from 26 report files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Missing service date</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Date should not be left blank</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&lt; 0.01% of write-off records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Missing expected payer</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Text (e.g., n/a, unknown) is not valid; use code 99 if unknown</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0.01% of write-off records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UCC account with service date within the past 8 quarters not found in Case Mix tapes</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This may happen if UCC write-off reported before discharge (</a:t>
                      </a:r>
                      <a:r>
                        <a:rPr lang="en-US" sz="1500" b="1" u="none" strike="noStrike" cap="none">
                          <a:solidFill>
                            <a:schemeClr val="dk1"/>
                          </a:solidFill>
                        </a:rPr>
                        <a:t>not an error but report timing differences</a:t>
                      </a:r>
                      <a:r>
                        <a:rPr lang="en-US" sz="1500" u="none" strike="noStrike" cap="none">
                          <a:solidFill>
                            <a:schemeClr val="dk1"/>
                          </a:solidFill>
                        </a:rPr>
                        <a:t>), old account reported with incorrect service date, non-regulated patient account that are not required to be reported, etc.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0.32% of write-off records (excluding non-psych hospitals)</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Mismatched UCC service date outside of the range of one day prior to Case Mix admission/from date and discharge/through date by 1 day, 2 - 30 days or &gt; 30 days</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This may happen if either the service date reported for UCC record or the service date reported in case mix is incorrect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0.41% of write-off records. Error rate increased by 0.06% compared to 0.35% from FY24Q2.</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2505db10ccf_0_3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solidFill>
                  <a:schemeClr val="dk1"/>
                </a:solidFill>
              </a:rPr>
              <a:t>Points of Contact: </a:t>
            </a:r>
            <a:r>
              <a:rPr lang="en-US"/>
              <a:t>UCC</a:t>
            </a:r>
            <a:r>
              <a:rPr lang="en-US">
                <a:solidFill>
                  <a:schemeClr val="dk1"/>
                </a:solidFill>
              </a:rPr>
              <a:t> Data</a:t>
            </a:r>
            <a:endParaRPr>
              <a:solidFill>
                <a:schemeClr val="dk1"/>
              </a:solidFill>
            </a:endParaRPr>
          </a:p>
        </p:txBody>
      </p:sp>
      <p:graphicFrame>
        <p:nvGraphicFramePr>
          <p:cNvPr id="1086" name="Google Shape;1086;g2505db10ccf_0_33"/>
          <p:cNvGraphicFramePr/>
          <p:nvPr/>
        </p:nvGraphicFramePr>
        <p:xfrm>
          <a:off x="972125" y="1203348"/>
          <a:ext cx="10058400" cy="5412105"/>
        </p:xfrm>
        <a:graphic>
          <a:graphicData uri="http://schemas.openxmlformats.org/drawingml/2006/table">
            <a:tbl>
              <a:tblPr>
                <a:noFill/>
                <a:tableStyleId>{9FBAF635-9E7D-4909-ADAC-808E7E5D30C7}</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21650">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rPr>
                        <a:t>HSCRC</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rPr>
                        <a:t>hMetrix</a:t>
                      </a:r>
                      <a:endParaRPr sz="14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7791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Irene Cheng</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3"/>
                        </a:rPr>
                        <a:t>Irene.Cheng@maryland.gov</a:t>
                      </a:r>
                      <a:r>
                        <a:rPr lang="en-US" sz="2000" u="none" strike="noStrike" cap="none">
                          <a:solidFill>
                            <a:schemeClr val="dk1"/>
                          </a:solidFill>
                        </a:rPr>
                        <a:t> </a:t>
                      </a:r>
                      <a:r>
                        <a:rPr lang="en-US" sz="2000" u="none" strike="noStrike" cap="none">
                          <a:solidFill>
                            <a:schemeClr val="accent1"/>
                          </a:solidFill>
                          <a:latin typeface="Arial"/>
                          <a:ea typeface="Arial"/>
                          <a:cs typeface="Arial"/>
                          <a:sym typeface="Arial"/>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DAVE Technical Support </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rPr>
                        <a:t>hscrcteam@hmetrix.com</a:t>
                      </a:r>
                      <a:r>
                        <a:rPr lang="en-US" sz="2000" u="none" strike="noStrike" cap="none">
                          <a:solidFill>
                            <a:schemeClr val="dk1"/>
                          </a:solidFill>
                          <a:latin typeface="Arial"/>
                          <a:ea typeface="Arial"/>
                          <a:cs typeface="Arial"/>
                          <a:sym typeface="Arial"/>
                        </a:rPr>
                        <a:t>  </a:t>
                      </a:r>
                      <a:endParaRPr sz="1400" u="none" strike="noStrike" cap="none"/>
                    </a:p>
                  </a:txBody>
                  <a:tcPr marL="91450" marR="91450" marT="45725" marB="45725"/>
                </a:tc>
                <a:extLst>
                  <a:ext uri="{0D108BD9-81ED-4DB2-BD59-A6C34878D82A}">
                    <a16:rowId xmlns:a16="http://schemas.microsoft.com/office/drawing/2014/main" val="10001"/>
                  </a:ext>
                </a:extLst>
              </a:tr>
              <a:tr h="1083425">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For questions regarding:</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Revised UCC reporting instructions</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UCC data edit rules </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UCC data quality</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Request report submission extension before due date (via DAVE)</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Request report data pass if error rate &gt; 3% (via DAVE)</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Request report submission window be reopened to submit past due report (via DAVE)</a:t>
                      </a:r>
                      <a:endParaRPr sz="2000" u="none" strike="noStrike" cap="none">
                        <a:solidFill>
                          <a:schemeClr val="dk1"/>
                        </a:solidFill>
                      </a:endParaRPr>
                    </a:p>
                    <a:p>
                      <a:pPr marL="0" marR="0" lvl="0" indent="0" algn="l" rtl="0">
                        <a:lnSpc>
                          <a:spcPct val="100000"/>
                        </a:lnSpc>
                        <a:spcBef>
                          <a:spcPts val="0"/>
                        </a:spcBef>
                        <a:spcAft>
                          <a:spcPts val="0"/>
                        </a:spcAft>
                        <a:buClr>
                          <a:schemeClr val="dk1"/>
                        </a:buClr>
                        <a:buSzPts val="2000"/>
                        <a:buFont typeface="Arial"/>
                        <a:buNone/>
                      </a:pPr>
                      <a:endParaRPr sz="2000" u="none" strike="noStrike" cap="none">
                        <a:solidFill>
                          <a:schemeClr val="dk1"/>
                        </a:solidFill>
                      </a:endParaRPr>
                    </a:p>
                    <a:p>
                      <a:pPr marL="0" marR="0" lvl="0" indent="0" algn="l" rtl="0">
                        <a:lnSpc>
                          <a:spcPct val="100000"/>
                        </a:lnSpc>
                        <a:spcBef>
                          <a:spcPts val="0"/>
                        </a:spcBef>
                        <a:spcAft>
                          <a:spcPts val="0"/>
                        </a:spcAft>
                        <a:buClr>
                          <a:schemeClr val="dk1"/>
                        </a:buClr>
                        <a:buSzPts val="2000"/>
                        <a:buFont typeface="Arial"/>
                        <a:buNone/>
                      </a:pPr>
                      <a:endParaRPr sz="20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For questions regarding:</a:t>
                      </a:r>
                      <a:endParaRPr sz="2000" u="none" strike="noStrike" cap="none"/>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Access to edit reports and notification e-mail </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Filling the requests via DAVE</a:t>
                      </a:r>
                      <a:endParaRPr sz="2000" u="none" strike="noStrike" cap="none">
                        <a:solidFill>
                          <a:schemeClr val="dk1"/>
                        </a:solidFill>
                      </a:endParaRPr>
                    </a:p>
                    <a:p>
                      <a:pPr marL="45720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bl>
          </a:graphicData>
        </a:graphic>
      </p:graphicFrame>
      <p:sp>
        <p:nvSpPr>
          <p:cNvPr id="1087" name="Google Shape;1087;g2505db10ccf_0_3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4d57f7b01b_1_3"/>
          <p:cNvSpPr txBox="1">
            <a:spLocks noGrp="1"/>
          </p:cNvSpPr>
          <p:nvPr>
            <p:ph type="body" idx="1"/>
          </p:nvPr>
        </p:nvSpPr>
        <p:spPr>
          <a:xfrm>
            <a:off x="0" y="825825"/>
            <a:ext cx="2784600" cy="57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000"/>
              <a:buNone/>
            </a:pPr>
            <a:r>
              <a:rPr lang="en-US" sz="1700" b="1"/>
              <a:t>Login procedure for PPC documentation:</a:t>
            </a:r>
            <a:endParaRPr sz="1700" b="1"/>
          </a:p>
          <a:p>
            <a:pPr marL="0" lvl="0" indent="0" algn="l" rtl="0">
              <a:lnSpc>
                <a:spcPct val="100000"/>
              </a:lnSpc>
              <a:spcBef>
                <a:spcPts val="1000"/>
              </a:spcBef>
              <a:spcAft>
                <a:spcPts val="0"/>
              </a:spcAft>
              <a:buSzPts val="2000"/>
              <a:buNone/>
            </a:pPr>
            <a:r>
              <a:rPr lang="en-US" sz="1700" u="sng">
                <a:solidFill>
                  <a:schemeClr val="hlink"/>
                </a:solidFill>
                <a:highlight>
                  <a:srgbClr val="FFFFFF"/>
                </a:highlight>
                <a:hlinkClick r:id="rId3"/>
              </a:rPr>
              <a:t>3M™ Web Portal - Login</a:t>
            </a:r>
            <a:endParaRPr sz="1700" u="sng">
              <a:solidFill>
                <a:srgbClr val="1155CC"/>
              </a:solidFill>
              <a:highlight>
                <a:srgbClr val="FFFFFF"/>
              </a:highlight>
            </a:endParaRPr>
          </a:p>
          <a:p>
            <a:pPr marL="0" lvl="0" indent="0" algn="l" rtl="0">
              <a:lnSpc>
                <a:spcPct val="100000"/>
              </a:lnSpc>
              <a:spcBef>
                <a:spcPts val="1000"/>
              </a:spcBef>
              <a:spcAft>
                <a:spcPts val="0"/>
              </a:spcAft>
              <a:buSzPts val="2000"/>
              <a:buNone/>
            </a:pPr>
            <a:r>
              <a:rPr lang="en-US" sz="1700">
                <a:highlight>
                  <a:srgbClr val="FFFFFF"/>
                </a:highlight>
              </a:rPr>
              <a:t>For first use, at registration page,</a:t>
            </a:r>
            <a:r>
              <a:rPr lang="en-US" sz="1700" b="1">
                <a:highlight>
                  <a:srgbClr val="FFFFFF"/>
                </a:highlight>
              </a:rPr>
              <a:t> </a:t>
            </a:r>
            <a:r>
              <a:rPr lang="en-US" sz="1700">
                <a:highlight>
                  <a:srgbClr val="FFFFFF"/>
                </a:highlight>
              </a:rPr>
              <a:t>use the old username of "MDHosp" as your authorization code, complete the fields with your personal information to register</a:t>
            </a:r>
            <a:endParaRPr sz="1700">
              <a:highlight>
                <a:srgbClr val="FFFFFF"/>
              </a:highlight>
            </a:endParaRPr>
          </a:p>
          <a:p>
            <a:pPr marL="0" lvl="0" indent="0" algn="l" rtl="0">
              <a:lnSpc>
                <a:spcPct val="100000"/>
              </a:lnSpc>
              <a:spcBef>
                <a:spcPts val="1000"/>
              </a:spcBef>
              <a:spcAft>
                <a:spcPts val="0"/>
              </a:spcAft>
              <a:buSzPts val="2000"/>
              <a:buNone/>
            </a:pPr>
            <a:r>
              <a:rPr lang="en-US" sz="1700" b="1"/>
              <a:t>New PPC feedback submission procedure on 3M HIS support site:</a:t>
            </a:r>
            <a:endParaRPr sz="1700" b="1"/>
          </a:p>
          <a:p>
            <a:pPr marL="0" lvl="0" indent="0" algn="l" rtl="0">
              <a:lnSpc>
                <a:spcPct val="100000"/>
              </a:lnSpc>
              <a:spcBef>
                <a:spcPts val="1000"/>
              </a:spcBef>
              <a:spcAft>
                <a:spcPts val="0"/>
              </a:spcAft>
              <a:buSzPts val="2000"/>
              <a:buNone/>
            </a:pPr>
            <a:r>
              <a:rPr lang="en-US" sz="1700"/>
              <a:t> </a:t>
            </a:r>
            <a:r>
              <a:rPr lang="en-US" sz="1700" u="sng">
                <a:solidFill>
                  <a:schemeClr val="hlink"/>
                </a:solidFill>
                <a:hlinkClick r:id="rId4"/>
              </a:rPr>
              <a:t>https://support.3mhis.com/</a:t>
            </a:r>
            <a:endParaRPr sz="1700"/>
          </a:p>
          <a:p>
            <a:pPr marL="0" lvl="0" indent="0" algn="l" rtl="0">
              <a:lnSpc>
                <a:spcPct val="100000"/>
              </a:lnSpc>
              <a:spcBef>
                <a:spcPts val="1000"/>
              </a:spcBef>
              <a:spcAft>
                <a:spcPts val="0"/>
              </a:spcAft>
              <a:buSzPts val="2000"/>
              <a:buNone/>
            </a:pPr>
            <a:r>
              <a:rPr lang="en-US" sz="1700"/>
              <a:t>Establish an account; after logging in, </a:t>
            </a:r>
            <a:r>
              <a:rPr lang="en-US" sz="1700">
                <a:highlight>
                  <a:srgbClr val="FFFFFF"/>
                </a:highlight>
              </a:rPr>
              <a:t>click on your login id in the upper right corner and click on “enhancement request” </a:t>
            </a:r>
            <a:endParaRPr sz="1700"/>
          </a:p>
        </p:txBody>
      </p:sp>
      <p:sp>
        <p:nvSpPr>
          <p:cNvPr id="421" name="Google Shape;421;g24d57f7b01b_1_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
        <p:nvSpPr>
          <p:cNvPr id="422" name="Google Shape;422;g24d57f7b01b_1_3"/>
          <p:cNvSpPr txBox="1">
            <a:spLocks noGrp="1"/>
          </p:cNvSpPr>
          <p:nvPr>
            <p:ph type="title"/>
          </p:nvPr>
        </p:nvSpPr>
        <p:spPr>
          <a:xfrm>
            <a:off x="2148275" y="24000"/>
            <a:ext cx="10515600" cy="8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3800"/>
              <a:t>PPC Updates and Feedback</a:t>
            </a:r>
            <a:endParaRPr sz="4300"/>
          </a:p>
        </p:txBody>
      </p:sp>
      <p:pic>
        <p:nvPicPr>
          <p:cNvPr id="423" name="Google Shape;423;g24d57f7b01b_1_3"/>
          <p:cNvPicPr preferRelativeResize="0"/>
          <p:nvPr/>
        </p:nvPicPr>
        <p:blipFill rotWithShape="1">
          <a:blip r:embed="rId5">
            <a:alphaModFix/>
          </a:blip>
          <a:srcRect/>
          <a:stretch/>
        </p:blipFill>
        <p:spPr>
          <a:xfrm>
            <a:off x="2708400" y="1265253"/>
            <a:ext cx="9345875" cy="5474446"/>
          </a:xfrm>
          <a:prstGeom prst="rect">
            <a:avLst/>
          </a:prstGeom>
          <a:noFill/>
          <a:ln>
            <a:noFill/>
          </a:ln>
        </p:spPr>
      </p:pic>
      <p:sp>
        <p:nvSpPr>
          <p:cNvPr id="424" name="Google Shape;424;g24d57f7b01b_1_3"/>
          <p:cNvSpPr/>
          <p:nvPr/>
        </p:nvSpPr>
        <p:spPr>
          <a:xfrm>
            <a:off x="9718750" y="2739750"/>
            <a:ext cx="1740300" cy="311700"/>
          </a:xfrm>
          <a:prstGeom prst="ellipse">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8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g2ff57ed3c3f_0_0"/>
          <p:cNvSpPr txBox="1">
            <a:spLocks noGrp="1"/>
          </p:cNvSpPr>
          <p:nvPr>
            <p:ph type="title"/>
          </p:nvPr>
        </p:nvSpPr>
        <p:spPr>
          <a:xfrm>
            <a:off x="972125" y="1835120"/>
            <a:ext cx="10515600" cy="1040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Appendix 3: FY2025 DSR Updates </a:t>
            </a:r>
            <a:endParaRPr/>
          </a:p>
        </p:txBody>
      </p:sp>
      <p:sp>
        <p:nvSpPr>
          <p:cNvPr id="1093" name="Google Shape;1093;g2ff57ed3c3f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g2bd422e1664_0_5"/>
          <p:cNvSpPr txBox="1">
            <a:spLocks noGrp="1"/>
          </p:cNvSpPr>
          <p:nvPr>
            <p:ph type="body" idx="1"/>
          </p:nvPr>
        </p:nvSpPr>
        <p:spPr>
          <a:xfrm>
            <a:off x="920375" y="1030725"/>
            <a:ext cx="10492800" cy="5250000"/>
          </a:xfrm>
          <a:prstGeom prst="rect">
            <a:avLst/>
          </a:prstGeom>
          <a:noFill/>
          <a:ln>
            <a:noFill/>
          </a:ln>
        </p:spPr>
        <p:txBody>
          <a:bodyPr spcFirstLastPara="1" wrap="square" lIns="91425" tIns="45700" rIns="91425" bIns="0" anchor="t" anchorCtr="0">
            <a:normAutofit/>
          </a:bodyPr>
          <a:lstStyle/>
          <a:p>
            <a:pPr marL="457200" lvl="0" indent="-342897" algn="l" rtl="0">
              <a:lnSpc>
                <a:spcPct val="100000"/>
              </a:lnSpc>
              <a:spcBef>
                <a:spcPts val="1000"/>
              </a:spcBef>
              <a:spcAft>
                <a:spcPts val="0"/>
              </a:spcAft>
              <a:buSzPts val="1800"/>
              <a:buChar char="•"/>
            </a:pPr>
            <a:r>
              <a:rPr lang="en-US" sz="2200"/>
              <a:t>Add an error check for valid rate centers</a:t>
            </a:r>
            <a:endParaRPr sz="2200"/>
          </a:p>
          <a:p>
            <a:pPr marL="914400" lvl="1" indent="-336632" algn="l" rtl="0">
              <a:lnSpc>
                <a:spcPct val="115000"/>
              </a:lnSpc>
              <a:spcBef>
                <a:spcPts val="0"/>
              </a:spcBef>
              <a:spcAft>
                <a:spcPts val="0"/>
              </a:spcAft>
              <a:buSzPts val="1700"/>
              <a:buChar char="•"/>
            </a:pPr>
            <a:r>
              <a:rPr lang="en-US" sz="1700"/>
              <a:t>Error check to flag terminated or invalid rate centers (e.g.: Psychiatric ICU (PSI) and Free Standing ER Services (FSE)) - currently applied only to the Inpatient Psychiatric Data</a:t>
            </a:r>
            <a:endParaRPr sz="1700"/>
          </a:p>
          <a:p>
            <a:pPr marL="914400" lvl="1" indent="-336632" algn="l" rtl="0">
              <a:lnSpc>
                <a:spcPct val="115000"/>
              </a:lnSpc>
              <a:spcBef>
                <a:spcPts val="0"/>
              </a:spcBef>
              <a:spcAft>
                <a:spcPts val="0"/>
              </a:spcAft>
              <a:buSzPts val="1700"/>
              <a:buChar char="•"/>
            </a:pPr>
            <a:r>
              <a:rPr lang="en-US" sz="1700"/>
              <a:t>From FY 2025 onwards, this edit will be applied to all datasets (Inpatient, Outpatient and Psychiatric)  </a:t>
            </a:r>
            <a:endParaRPr sz="1700"/>
          </a:p>
          <a:p>
            <a:pPr marL="914400" lvl="1" indent="-336632" algn="l" rtl="0">
              <a:lnSpc>
                <a:spcPct val="115000"/>
              </a:lnSpc>
              <a:spcBef>
                <a:spcPts val="0"/>
              </a:spcBef>
              <a:spcAft>
                <a:spcPts val="0"/>
              </a:spcAft>
              <a:buSzPts val="1700"/>
              <a:buChar char="•"/>
            </a:pPr>
            <a:r>
              <a:rPr lang="en-US" sz="1700"/>
              <a:t>The list of valid rate centers is available in the DSR</a:t>
            </a:r>
            <a:endParaRPr sz="1700"/>
          </a:p>
          <a:p>
            <a:pPr marL="457200" lvl="0" indent="-342897" algn="l" rtl="0">
              <a:lnSpc>
                <a:spcPct val="115000"/>
              </a:lnSpc>
              <a:spcBef>
                <a:spcPts val="1000"/>
              </a:spcBef>
              <a:spcAft>
                <a:spcPts val="0"/>
              </a:spcAft>
              <a:buSzPts val="1800"/>
              <a:buChar char="•"/>
            </a:pPr>
            <a:r>
              <a:rPr lang="en-US" sz="2200"/>
              <a:t>Add a new health plan payer for Out of State (non Maryland) Medicaid payers</a:t>
            </a:r>
            <a:endParaRPr sz="2200"/>
          </a:p>
          <a:p>
            <a:pPr marL="914400" lvl="1" indent="-336668" algn="l" rtl="0">
              <a:lnSpc>
                <a:spcPct val="115000"/>
              </a:lnSpc>
              <a:spcBef>
                <a:spcPts val="0"/>
              </a:spcBef>
              <a:spcAft>
                <a:spcPts val="0"/>
              </a:spcAft>
              <a:buSzPts val="1700"/>
              <a:buChar char="•"/>
            </a:pPr>
            <a:r>
              <a:rPr lang="en-US" sz="1700"/>
              <a:t>Code 129 (“OUT OF STATE (NON MARYLAND) MEDICAID PAYER”)</a:t>
            </a:r>
            <a:endParaRPr sz="1700"/>
          </a:p>
          <a:p>
            <a:pPr marL="914400" lvl="1" indent="-336668" algn="l" rtl="0">
              <a:lnSpc>
                <a:spcPct val="115000"/>
              </a:lnSpc>
              <a:spcBef>
                <a:spcPts val="0"/>
              </a:spcBef>
              <a:spcAft>
                <a:spcPts val="0"/>
              </a:spcAft>
              <a:buSzPts val="1700"/>
              <a:buChar char="•"/>
            </a:pPr>
            <a:r>
              <a:rPr lang="en-US" sz="1700"/>
              <a:t>A new error check: If the new payer code 129 is not reported with payer 06 ("OTHER GOVERNMENT PROGRAMS”)</a:t>
            </a:r>
            <a:endParaRPr sz="1700"/>
          </a:p>
          <a:p>
            <a:pPr marL="457200" lvl="0" indent="-369379" algn="l" rtl="0">
              <a:lnSpc>
                <a:spcPct val="115000"/>
              </a:lnSpc>
              <a:spcBef>
                <a:spcPts val="1000"/>
              </a:spcBef>
              <a:spcAft>
                <a:spcPts val="0"/>
              </a:spcAft>
              <a:buSzPts val="2217"/>
              <a:buChar char="•"/>
            </a:pPr>
            <a:r>
              <a:rPr lang="en-US" sz="2217"/>
              <a:t>Add a new error check for Type of Daily Service - </a:t>
            </a:r>
            <a:r>
              <a:rPr lang="en-US" sz="2217">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Burn care</a:t>
            </a:r>
            <a:r>
              <a:rPr lang="en-US" sz="2217"/>
              <a:t> (07)</a:t>
            </a:r>
            <a:endParaRPr sz="2217"/>
          </a:p>
          <a:p>
            <a:pPr marL="914400" lvl="1" indent="-337629" algn="l" rtl="0">
              <a:lnSpc>
                <a:spcPct val="115000"/>
              </a:lnSpc>
              <a:spcBef>
                <a:spcPts val="0"/>
              </a:spcBef>
              <a:spcAft>
                <a:spcPts val="0"/>
              </a:spcAft>
              <a:buSzPts val="1717"/>
              <a:buChar char="•"/>
            </a:pPr>
            <a:r>
              <a:rPr lang="en-US" sz="1717"/>
              <a:t>Type of Daily Service to used to identify burn cases that are excluded from financial methodologies.  </a:t>
            </a:r>
            <a:endParaRPr sz="1717"/>
          </a:p>
          <a:p>
            <a:pPr marL="914400" lvl="1" indent="-337629" algn="l" rtl="0">
              <a:lnSpc>
                <a:spcPct val="115000"/>
              </a:lnSpc>
              <a:spcBef>
                <a:spcPts val="0"/>
              </a:spcBef>
              <a:spcAft>
                <a:spcPts val="0"/>
              </a:spcAft>
              <a:buSzPts val="1717"/>
              <a:buChar char="•"/>
            </a:pPr>
            <a:r>
              <a:rPr lang="en-US" sz="1717"/>
              <a:t>From FY 2025 onwards, Burn care will only be allowed to be reported by Johns Hopkins Bayview Medical Center (210029) for Burn trauma cases</a:t>
            </a:r>
            <a:endParaRPr sz="1600"/>
          </a:p>
        </p:txBody>
      </p:sp>
      <p:sp>
        <p:nvSpPr>
          <p:cNvPr id="1099" name="Google Shape;1099;g2bd422e1664_0_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81</a:t>
            </a:fld>
            <a:endParaRPr/>
          </a:p>
        </p:txBody>
      </p:sp>
      <p:sp>
        <p:nvSpPr>
          <p:cNvPr id="1100" name="Google Shape;1100;g2bd422e1664_0_5"/>
          <p:cNvSpPr txBox="1">
            <a:spLocks noGrp="1"/>
          </p:cNvSpPr>
          <p:nvPr>
            <p:ph type="title"/>
          </p:nvPr>
        </p:nvSpPr>
        <p:spPr>
          <a:xfrm>
            <a:off x="971550" y="429825"/>
            <a:ext cx="10965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FY 2025 DSR Updates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g2bd422e1664_0_13"/>
          <p:cNvSpPr txBox="1">
            <a:spLocks noGrp="1"/>
          </p:cNvSpPr>
          <p:nvPr>
            <p:ph type="body" idx="1"/>
          </p:nvPr>
        </p:nvSpPr>
        <p:spPr>
          <a:xfrm>
            <a:off x="971550" y="1133475"/>
            <a:ext cx="10515600" cy="5079900"/>
          </a:xfrm>
          <a:prstGeom prst="rect">
            <a:avLst/>
          </a:prstGeom>
          <a:noFill/>
          <a:ln>
            <a:noFill/>
          </a:ln>
        </p:spPr>
        <p:txBody>
          <a:bodyPr spcFirstLastPara="1" wrap="square" lIns="91425" tIns="45700" rIns="91425" bIns="45700" anchor="t" anchorCtr="0">
            <a:normAutofit fontScale="92500" lnSpcReduction="20000"/>
          </a:bodyPr>
          <a:lstStyle/>
          <a:p>
            <a:pPr marL="457200" lvl="0" indent="-341198" algn="l" rtl="0">
              <a:lnSpc>
                <a:spcPct val="100000"/>
              </a:lnSpc>
              <a:spcBef>
                <a:spcPts val="1000"/>
              </a:spcBef>
              <a:spcAft>
                <a:spcPts val="0"/>
              </a:spcAft>
              <a:buSzPct val="79875"/>
              <a:buChar char="•"/>
            </a:pPr>
            <a:r>
              <a:rPr lang="en-US"/>
              <a:t>Add an error check when terminated HCPCS code is reported</a:t>
            </a:r>
            <a:endParaRPr/>
          </a:p>
          <a:p>
            <a:pPr marL="914400" lvl="1" indent="-334326" algn="l" rtl="0">
              <a:lnSpc>
                <a:spcPct val="100000"/>
              </a:lnSpc>
              <a:spcBef>
                <a:spcPts val="500"/>
              </a:spcBef>
              <a:spcAft>
                <a:spcPts val="0"/>
              </a:spcAft>
              <a:buSzPct val="100000"/>
              <a:buChar char="•"/>
            </a:pPr>
            <a:r>
              <a:rPr lang="en-US"/>
              <a:t>HSCRC currently check if terminated CPT code is reported. </a:t>
            </a:r>
            <a:endParaRPr/>
          </a:p>
          <a:p>
            <a:pPr marL="914400" lvl="1" indent="-334326" algn="l" rtl="0">
              <a:lnSpc>
                <a:spcPct val="100000"/>
              </a:lnSpc>
              <a:spcBef>
                <a:spcPts val="500"/>
              </a:spcBef>
              <a:spcAft>
                <a:spcPts val="0"/>
              </a:spcAft>
              <a:buSzPct val="100000"/>
              <a:buChar char="•"/>
            </a:pPr>
            <a:r>
              <a:rPr lang="en-US"/>
              <a:t>From FY 25 onwards, an error check will be added if a terminated HCPCS code is reported. </a:t>
            </a:r>
            <a:endParaRPr/>
          </a:p>
          <a:p>
            <a:pPr marL="914400" lvl="1" indent="-334326" algn="l" rtl="0">
              <a:lnSpc>
                <a:spcPct val="100000"/>
              </a:lnSpc>
              <a:spcBef>
                <a:spcPts val="500"/>
              </a:spcBef>
              <a:spcAft>
                <a:spcPts val="0"/>
              </a:spcAft>
              <a:buSzPct val="100000"/>
              <a:buChar char="•"/>
            </a:pPr>
            <a:r>
              <a:rPr lang="en-US"/>
              <a:t>We will use the HCPCS/CPT termination date and compare it against the procedure date to flag the error.</a:t>
            </a:r>
            <a:endParaRPr/>
          </a:p>
          <a:p>
            <a:pPr marL="457200" lvl="0" indent="-346073" algn="l" rtl="0">
              <a:lnSpc>
                <a:spcPct val="100000"/>
              </a:lnSpc>
              <a:spcBef>
                <a:spcPts val="1000"/>
              </a:spcBef>
              <a:spcAft>
                <a:spcPts val="0"/>
              </a:spcAft>
              <a:buSzPct val="83332"/>
              <a:buChar char="•"/>
            </a:pPr>
            <a:r>
              <a:rPr lang="en-US"/>
              <a:t>New SOGI variables will be added </a:t>
            </a:r>
            <a:endParaRPr/>
          </a:p>
          <a:p>
            <a:pPr marL="914400" lvl="1" indent="-334326" algn="l" rtl="0">
              <a:lnSpc>
                <a:spcPct val="115000"/>
              </a:lnSpc>
              <a:spcBef>
                <a:spcPts val="500"/>
              </a:spcBef>
              <a:spcAft>
                <a:spcPts val="0"/>
              </a:spcAft>
              <a:buSzPct val="100000"/>
              <a:buChar char="•"/>
            </a:pPr>
            <a:r>
              <a:rPr lang="en-US"/>
              <a:t>The new variables will be added for testing from Aug 1, 2024. They will be included as optional variables in production run from FY 25 and will be mandatory from FY 26. </a:t>
            </a:r>
            <a:endParaRPr/>
          </a:p>
          <a:p>
            <a:pPr marL="457200" lvl="0" indent="-346073" algn="l" rtl="0">
              <a:lnSpc>
                <a:spcPct val="100000"/>
              </a:lnSpc>
              <a:spcBef>
                <a:spcPts val="1000"/>
              </a:spcBef>
              <a:spcAft>
                <a:spcPts val="0"/>
              </a:spcAft>
              <a:buSzPct val="83332"/>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New ED LOS variables will be added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endParaRPr>
          </a:p>
          <a:p>
            <a:pPr marL="914400" lvl="1" indent="-334326" algn="l" rtl="0">
              <a:lnSpc>
                <a:spcPct val="115000"/>
              </a:lnSpc>
              <a:spcBef>
                <a:spcPts val="500"/>
              </a:spcBef>
              <a:spcAft>
                <a:spcPts val="0"/>
              </a:spcAft>
              <a:buSzPct val="100000"/>
              <a:buChar char="•"/>
            </a:pPr>
            <a:r>
              <a:rPr lang="en-US"/>
              <a:t>Add date and timestamps and other needed variables to the monthly case-mix data. Hospital will be able to test it from Aug 1, 2024, and will be mandatory from Jan 1, 2025. </a:t>
            </a:r>
            <a:endParaRPr sz="1800">
              <a:solidFill>
                <a:srgbClr val="0066CC"/>
              </a:solidFill>
            </a:endParaRPr>
          </a:p>
          <a:p>
            <a:pPr marL="457200" lvl="0" indent="-346073" algn="l" rtl="0">
              <a:lnSpc>
                <a:spcPct val="100000"/>
              </a:lnSpc>
              <a:spcBef>
                <a:spcPts val="1000"/>
              </a:spcBef>
              <a:spcAft>
                <a:spcPts val="0"/>
              </a:spcAft>
              <a:buSzPct val="83332"/>
              <a:buChar char="•"/>
            </a:pPr>
            <a:r>
              <a:rPr lang="en-US"/>
              <a:t>Updates to Accounting and Budgeting Manual Appendix D will be published</a:t>
            </a:r>
            <a:endParaRPr/>
          </a:p>
          <a:p>
            <a:pPr marL="457200" lvl="0" indent="-346073" algn="l" rtl="0">
              <a:lnSpc>
                <a:spcPct val="100000"/>
              </a:lnSpc>
              <a:spcBef>
                <a:spcPts val="1000"/>
              </a:spcBef>
              <a:spcAft>
                <a:spcPts val="0"/>
              </a:spcAft>
              <a:buSzPct val="83332"/>
              <a:buChar char="•"/>
            </a:pPr>
            <a:r>
              <a:rPr lang="en-US"/>
              <a:t>Rate Center Charge trend monitoring report </a:t>
            </a:r>
            <a:endParaRPr/>
          </a:p>
          <a:p>
            <a:pPr marL="914400" lvl="1" indent="-334326" algn="l" rtl="0">
              <a:lnSpc>
                <a:spcPct val="100000"/>
              </a:lnSpc>
              <a:spcBef>
                <a:spcPts val="1000"/>
              </a:spcBef>
              <a:spcAft>
                <a:spcPts val="0"/>
              </a:spcAft>
              <a:buSzPct val="100000"/>
              <a:buChar char="•"/>
            </a:pPr>
            <a:r>
              <a:rPr lang="en-US"/>
              <a:t>New tab to be added to the Case Mix error report to help hospital identify variation in Rate Center Charges</a:t>
            </a:r>
            <a:endParaRPr/>
          </a:p>
          <a:p>
            <a:pPr marL="914400" lvl="1" indent="-334326" algn="l" rtl="0">
              <a:lnSpc>
                <a:spcPct val="100000"/>
              </a:lnSpc>
              <a:spcBef>
                <a:spcPts val="1000"/>
              </a:spcBef>
              <a:spcAft>
                <a:spcPts val="0"/>
              </a:spcAft>
              <a:buSzPct val="100000"/>
              <a:buChar char="•"/>
            </a:pPr>
            <a:r>
              <a:rPr lang="en-US"/>
              <a:t>Details covered in later slides</a:t>
            </a:r>
            <a:endParaRPr/>
          </a:p>
        </p:txBody>
      </p:sp>
      <p:sp>
        <p:nvSpPr>
          <p:cNvPr id="1107" name="Google Shape;1107;g2bd422e1664_0_1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82</a:t>
            </a:fld>
            <a:endParaRPr/>
          </a:p>
        </p:txBody>
      </p:sp>
      <p:sp>
        <p:nvSpPr>
          <p:cNvPr id="1108" name="Google Shape;1108;g2bd422e1664_0_13"/>
          <p:cNvSpPr txBox="1">
            <a:spLocks noGrp="1"/>
          </p:cNvSpPr>
          <p:nvPr>
            <p:ph type="title"/>
          </p:nvPr>
        </p:nvSpPr>
        <p:spPr>
          <a:xfrm>
            <a:off x="971550" y="278000"/>
            <a:ext cx="10965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FY 2025 DSR Updates (contd.)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
          <p:cNvSpPr txBox="1">
            <a:spLocks noGrp="1"/>
          </p:cNvSpPr>
          <p:nvPr>
            <p:ph type="body" idx="1"/>
          </p:nvPr>
        </p:nvSpPr>
        <p:spPr>
          <a:xfrm>
            <a:off x="401825" y="1008400"/>
            <a:ext cx="11085300" cy="53526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Clr>
                <a:srgbClr val="1155CC"/>
              </a:buClr>
              <a:buSzPts val="1700"/>
              <a:buChar char="●"/>
            </a:pPr>
            <a:r>
              <a:rPr lang="en-US" sz="1700">
                <a:solidFill>
                  <a:srgbClr val="0070C0"/>
                </a:solidFill>
              </a:rPr>
              <a:t>Updated RY 2026 MHAC program recommendations approved in the February 2024 Commission meeting.</a:t>
            </a:r>
            <a:endParaRPr sz="1700">
              <a:solidFill>
                <a:srgbClr val="0070C0"/>
              </a:solidFill>
            </a:endParaRPr>
          </a:p>
          <a:p>
            <a:pPr marL="914400" lvl="1" indent="-336550" algn="l" rtl="0">
              <a:lnSpc>
                <a:spcPct val="100000"/>
              </a:lnSpc>
              <a:spcBef>
                <a:spcPts val="1000"/>
              </a:spcBef>
              <a:spcAft>
                <a:spcPts val="0"/>
              </a:spcAft>
              <a:buClr>
                <a:srgbClr val="1155CC"/>
              </a:buClr>
              <a:buSzPts val="1700"/>
              <a:buChar char="○"/>
            </a:pPr>
            <a:r>
              <a:rPr lang="en-US" sz="1700">
                <a:solidFill>
                  <a:srgbClr val="0070C0"/>
                </a:solidFill>
              </a:rPr>
              <a:t>Transitioned to v41 of the 3M PPC grouper.</a:t>
            </a:r>
            <a:endParaRPr sz="1700">
              <a:solidFill>
                <a:srgbClr val="0070C0"/>
              </a:solidFill>
            </a:endParaRPr>
          </a:p>
          <a:p>
            <a:pPr marL="914400" lvl="1" indent="-336550" algn="l" rtl="0">
              <a:lnSpc>
                <a:spcPct val="100000"/>
              </a:lnSpc>
              <a:spcBef>
                <a:spcPts val="1000"/>
              </a:spcBef>
              <a:spcAft>
                <a:spcPts val="0"/>
              </a:spcAft>
              <a:buClr>
                <a:srgbClr val="1155CC"/>
              </a:buClr>
              <a:buSzPts val="1700"/>
              <a:buChar char="○"/>
            </a:pPr>
            <a:r>
              <a:rPr lang="en-US" sz="1700">
                <a:solidFill>
                  <a:srgbClr val="0070C0"/>
                </a:solidFill>
              </a:rPr>
              <a:t>No changes to the measures or fundamental methodology components</a:t>
            </a:r>
            <a:endParaRPr sz="1700">
              <a:solidFill>
                <a:srgbClr val="0070C0"/>
              </a:solidFill>
            </a:endParaRPr>
          </a:p>
          <a:p>
            <a:pPr marL="1371600" lvl="2" indent="-336550" algn="l" rtl="0">
              <a:lnSpc>
                <a:spcPct val="100000"/>
              </a:lnSpc>
              <a:spcBef>
                <a:spcPts val="1000"/>
              </a:spcBef>
              <a:spcAft>
                <a:spcPts val="0"/>
              </a:spcAft>
              <a:buClr>
                <a:srgbClr val="1155CC"/>
              </a:buClr>
              <a:buSzPts val="1700"/>
              <a:buChar char="■"/>
            </a:pPr>
            <a:r>
              <a:rPr lang="en-US" sz="1700">
                <a:solidFill>
                  <a:srgbClr val="0070C0"/>
                </a:solidFill>
              </a:rPr>
              <a:t>Updated the methodology for </a:t>
            </a:r>
            <a:r>
              <a:rPr lang="en-US" sz="1700" b="1">
                <a:solidFill>
                  <a:srgbClr val="0070C0"/>
                </a:solidFill>
              </a:rPr>
              <a:t>setting threshold and benchmark standards</a:t>
            </a:r>
            <a:r>
              <a:rPr lang="en-US" sz="1700">
                <a:solidFill>
                  <a:srgbClr val="0070C0"/>
                </a:solidFill>
              </a:rPr>
              <a:t> to make the performance standards less sensitive to potential outliers by using the average performance of the top and bottom 20% of performance by averaging the worst and best performing hospitals</a:t>
            </a:r>
            <a:endParaRPr sz="1700">
              <a:solidFill>
                <a:srgbClr val="0070C0"/>
              </a:solidFill>
            </a:endParaRPr>
          </a:p>
          <a:p>
            <a:pPr marL="457200" lvl="0" indent="-336550" algn="l" rtl="0">
              <a:lnSpc>
                <a:spcPct val="100000"/>
              </a:lnSpc>
              <a:spcBef>
                <a:spcPts val="1000"/>
              </a:spcBef>
              <a:spcAft>
                <a:spcPts val="0"/>
              </a:spcAft>
              <a:buClr>
                <a:srgbClr val="1155CC"/>
              </a:buClr>
              <a:buSzPts val="1700"/>
              <a:buChar char="●"/>
            </a:pPr>
            <a:r>
              <a:rPr lang="en-US" sz="1700">
                <a:solidFill>
                  <a:srgbClr val="0070C0"/>
                </a:solidFill>
              </a:rPr>
              <a:t>Quality is pursuing the following additional areas of quality of care</a:t>
            </a:r>
            <a:endParaRPr sz="1700">
              <a:solidFill>
                <a:srgbClr val="0070C0"/>
              </a:solidFill>
            </a:endParaRPr>
          </a:p>
          <a:p>
            <a:pPr marL="914400" lvl="1" indent="-336550" algn="l" rtl="0">
              <a:lnSpc>
                <a:spcPct val="100000"/>
              </a:lnSpc>
              <a:spcBef>
                <a:spcPts val="1000"/>
              </a:spcBef>
              <a:spcAft>
                <a:spcPts val="0"/>
              </a:spcAft>
              <a:buClr>
                <a:srgbClr val="1155CC"/>
              </a:buClr>
              <a:buSzPts val="1700"/>
              <a:buChar char="○"/>
            </a:pPr>
            <a:r>
              <a:rPr lang="en-US" sz="1700">
                <a:solidFill>
                  <a:srgbClr val="0070C0"/>
                </a:solidFill>
              </a:rPr>
              <a:t>Electronic Clinical Quality Measures (eCQMs) or other digital measures C</a:t>
            </a:r>
            <a:r>
              <a:rPr lang="en-US" sz="1700">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Y 2024</a:t>
            </a:r>
            <a:endParaRPr sz="1700">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914400" lvl="1" indent="-336550" algn="l" rtl="0">
              <a:lnSpc>
                <a:spcPct val="100000"/>
              </a:lnSpc>
              <a:spcBef>
                <a:spcPts val="1000"/>
              </a:spcBef>
              <a:spcAft>
                <a:spcPts val="0"/>
              </a:spcAft>
              <a:buClr>
                <a:srgbClr val="1155CC"/>
              </a:buClr>
              <a:buSzPts val="1700"/>
              <a:buChar char="○"/>
            </a:pPr>
            <a:r>
              <a:rPr lang="en-US" sz="1700">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See the </a:t>
            </a:r>
            <a:r>
              <a:rPr lang="en-US" sz="1700" u="sng">
                <a:solidFill>
                  <a:srgbClr val="0070C0"/>
                </a:solidFil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CRISP eCQM website</a:t>
            </a:r>
            <a:r>
              <a:rPr lang="en-US" sz="1700">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for more information and HSCRC memos on the main </a:t>
            </a:r>
            <a:r>
              <a:rPr lang="en-US" sz="1700" u="sng">
                <a:solidFill>
                  <a:srgbClr val="0070C0"/>
                </a:solidFill>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HSCRC Quality page</a:t>
            </a:r>
            <a:endParaRPr sz="1700">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1371600" lvl="2" indent="-336550" algn="l" rtl="0">
              <a:lnSpc>
                <a:spcPct val="100000"/>
              </a:lnSpc>
              <a:spcBef>
                <a:spcPts val="1000"/>
              </a:spcBef>
              <a:spcAft>
                <a:spcPts val="0"/>
              </a:spcAft>
              <a:buClr>
                <a:srgbClr val="1155CC"/>
              </a:buClr>
              <a:buSzPts val="1700"/>
              <a:buChar char="■"/>
            </a:pPr>
            <a:r>
              <a:rPr lang="en-US" sz="1700">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Potentially add measure(s) to RY 2027 payment programs</a:t>
            </a:r>
            <a:endParaRPr sz="1700">
              <a:solidFill>
                <a:srgbClr val="0070C0"/>
              </a:solidFill>
            </a:endParaRPr>
          </a:p>
          <a:p>
            <a:pPr marL="914400" lvl="1" indent="-336550" algn="l" rtl="0">
              <a:lnSpc>
                <a:spcPct val="100000"/>
              </a:lnSpc>
              <a:spcBef>
                <a:spcPts val="1000"/>
              </a:spcBef>
              <a:spcAft>
                <a:spcPts val="0"/>
              </a:spcAft>
              <a:buClr>
                <a:srgbClr val="1155CC"/>
              </a:buClr>
              <a:buSzPts val="1700"/>
              <a:buChar char="○"/>
            </a:pPr>
            <a:r>
              <a:rPr lang="en-US" sz="1700">
                <a:solidFill>
                  <a:srgbClr val="0070C0"/>
                </a:solidFill>
              </a:rPr>
              <a:t>Sexual Orientation Gender Identity (SOGI)  hospital data collection training project underway with asynchronous training availability anticipated by mid October 2024</a:t>
            </a:r>
            <a:endParaRPr sz="1700">
              <a:solidFill>
                <a:srgbClr val="0070C0"/>
              </a:solidFill>
            </a:endParaRPr>
          </a:p>
          <a:p>
            <a:pPr marL="914400" lvl="1" indent="-336550" algn="l" rtl="0">
              <a:lnSpc>
                <a:spcPct val="100000"/>
              </a:lnSpc>
              <a:spcBef>
                <a:spcPts val="1000"/>
              </a:spcBef>
              <a:spcAft>
                <a:spcPts val="1000"/>
              </a:spcAft>
              <a:buClr>
                <a:srgbClr val="1155CC"/>
              </a:buClr>
              <a:buSzPts val="1700"/>
              <a:buChar char="○"/>
            </a:pPr>
            <a:r>
              <a:rPr lang="en-US" sz="1700">
                <a:solidFill>
                  <a:srgbClr val="0070C0"/>
                </a:solidFill>
              </a:rPr>
              <a:t>Continuing to exploring options for Outpatient Quality measures, in light of shifts from IP to OP care </a:t>
            </a:r>
            <a:endParaRPr sz="1700">
              <a:solidFill>
                <a:srgbClr val="0070C0"/>
              </a:solidFill>
            </a:endParaRPr>
          </a:p>
        </p:txBody>
      </p:sp>
      <p:sp>
        <p:nvSpPr>
          <p:cNvPr id="430" name="Google Shape;430;p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
        <p:nvSpPr>
          <p:cNvPr id="431" name="Google Shape;431;p8"/>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Quality Update: Additional Topics</a:t>
            </a:r>
            <a:endParaRPr/>
          </a:p>
        </p:txBody>
      </p:sp>
    </p:spTree>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419186-5404-4C48-BB07-AF8B96158732}"/>
</file>

<file path=customXml/itemProps2.xml><?xml version="1.0" encoding="utf-8"?>
<ds:datastoreItem xmlns:ds="http://schemas.openxmlformats.org/officeDocument/2006/customXml" ds:itemID="{EFAFE28A-D19C-42A5-9DCD-C160E5FDD762}"/>
</file>

<file path=customXml/itemProps3.xml><?xml version="1.0" encoding="utf-8"?>
<ds:datastoreItem xmlns:ds="http://schemas.openxmlformats.org/officeDocument/2006/customXml" ds:itemID="{CC42BED3-4462-4595-845E-E4704A0D2A94}"/>
</file>

<file path=docProps/app.xml><?xml version="1.0" encoding="utf-8"?>
<Properties xmlns="http://schemas.openxmlformats.org/officeDocument/2006/extended-properties" xmlns:vt="http://schemas.openxmlformats.org/officeDocument/2006/docPropsVTypes">
  <TotalTime>6</TotalTime>
  <Words>6338</Words>
  <Application>Microsoft Office PowerPoint</Application>
  <PresentationFormat>Widescreen</PresentationFormat>
  <Paragraphs>871</Paragraphs>
  <Slides>82</Slides>
  <Notes>82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82</vt:i4>
      </vt:variant>
    </vt:vector>
  </HeadingPairs>
  <TitlesOfParts>
    <vt:vector size="93" baseType="lpstr">
      <vt:lpstr>Arial</vt:lpstr>
      <vt:lpstr>Calibri</vt:lpstr>
      <vt:lpstr>Roboto</vt:lpstr>
      <vt:lpstr>Quattrocento Sans</vt:lpstr>
      <vt:lpstr>Raleway Light</vt:lpstr>
      <vt:lpstr>Montserrat Medium</vt:lpstr>
      <vt:lpstr>Montserrat</vt:lpstr>
      <vt:lpstr>Gill Sans</vt:lpstr>
      <vt:lpstr>Office Theme</vt:lpstr>
      <vt:lpstr>Office Theme</vt:lpstr>
      <vt:lpstr>Office Theme</vt:lpstr>
      <vt:lpstr>FY 2025 Quarter 1 Data Forum</vt:lpstr>
      <vt:lpstr>Why, When, Where</vt:lpstr>
      <vt:lpstr>Agenda</vt:lpstr>
      <vt:lpstr>Case Mix Weights and Grouper Versions </vt:lpstr>
      <vt:lpstr>Grouper Transition: Case Mix Weights and Reports    </vt:lpstr>
      <vt:lpstr>Reminder: Expansion of Denied Admissions Template</vt:lpstr>
      <vt:lpstr>Quality Update</vt:lpstr>
      <vt:lpstr>PPC Updates and Feedback</vt:lpstr>
      <vt:lpstr>Quality Update: Additional Topics</vt:lpstr>
      <vt:lpstr>Quality Update: New and Planned Monitoring Reports</vt:lpstr>
      <vt:lpstr>CY 2025 Digital Measure Submission to HSCRC</vt:lpstr>
      <vt:lpstr>CY 2025 Digital Measure Submission to HSCRC</vt:lpstr>
      <vt:lpstr>Quality Update: eCQM Reporting Timeline</vt:lpstr>
      <vt:lpstr>HSCRC Hospital Wide Readmission and Hospital Wide Mortality CY 2024- 2025 Reporting Requirements</vt:lpstr>
      <vt:lpstr>SOGI Data Collection Update</vt:lpstr>
      <vt:lpstr>SOGI Data Collection Implementation Timeline (2024-2025)</vt:lpstr>
      <vt:lpstr>SOGI Training Sessions</vt:lpstr>
      <vt:lpstr>Edits for SOGI Data Elements</vt:lpstr>
      <vt:lpstr>SDoH Z-Code Analysis</vt:lpstr>
      <vt:lpstr>SDOH Data with ICD-10-CM Z Codes</vt:lpstr>
      <vt:lpstr>Z-Code Reporting (CY 2022-2024)</vt:lpstr>
      <vt:lpstr>Z-Code Reporting By Hospital (CY 2022 vs 2023)</vt:lpstr>
      <vt:lpstr>Z-Code Reporting By Hospital and Setting (IP/OP)</vt:lpstr>
      <vt:lpstr>Z-Code Reporting by Code and Setting</vt:lpstr>
      <vt:lpstr>Z-Code Analysis Next Steps</vt:lpstr>
      <vt:lpstr>ED LOS Update </vt:lpstr>
      <vt:lpstr>PowerPoint Presentation</vt:lpstr>
      <vt:lpstr>Subgroup 2:  QBR Measure and Incentive Structure Update</vt:lpstr>
      <vt:lpstr>PowerPoint Presentation</vt:lpstr>
      <vt:lpstr>PowerPoint Presentation</vt:lpstr>
      <vt:lpstr>Inpatient Type 2 Diabetes Screening Pilot</vt:lpstr>
      <vt:lpstr>Diabetes Screening Background</vt:lpstr>
      <vt:lpstr>Aims</vt:lpstr>
      <vt:lpstr>Patient Eligibility and Sampling Frame</vt:lpstr>
      <vt:lpstr>Intervention </vt:lpstr>
      <vt:lpstr>Pilot Timeline</vt:lpstr>
      <vt:lpstr>Pilot Data Integration</vt:lpstr>
      <vt:lpstr>Financial Assistance Update</vt:lpstr>
      <vt:lpstr>Financial Assistance Update</vt:lpstr>
      <vt:lpstr>FY 2025 Production Schedule and  Process for Requesting  Financial Data Extensions</vt:lpstr>
      <vt:lpstr>FY 2025 Production Schedule for Financial Data Submissions</vt:lpstr>
      <vt:lpstr>Process for Submitting Extensions for Financial Data </vt:lpstr>
      <vt:lpstr>Process for Submitting Extensions for Financial Data </vt:lpstr>
      <vt:lpstr>Reminders</vt:lpstr>
      <vt:lpstr>HSCRC Points of Contact for Case Mix and Financial Data</vt:lpstr>
      <vt:lpstr>Reminder: CDS-A Reports on CRISP Portal</vt:lpstr>
      <vt:lpstr>Reminder: CDS-A Reports on CRISP Portal</vt:lpstr>
      <vt:lpstr>Reminder: Please Complete the Data Forum Survey!</vt:lpstr>
      <vt:lpstr>Data Processing Vendor Update</vt:lpstr>
      <vt:lpstr>Points of Contact</vt:lpstr>
      <vt:lpstr>Reminders</vt:lpstr>
      <vt:lpstr>Reminders</vt:lpstr>
      <vt:lpstr>Rate Center Trend Monitoring Report</vt:lpstr>
      <vt:lpstr>Rate Center Trend Monitoring Report</vt:lpstr>
      <vt:lpstr>Total Charges &amp; Rate Center Charges Outlier Identification</vt:lpstr>
      <vt:lpstr>Monitoring Report Samples</vt:lpstr>
      <vt:lpstr>Data Repository Vendor Update</vt:lpstr>
      <vt:lpstr>RDS Folder Structure </vt:lpstr>
      <vt:lpstr>The St. Paul Group iSS ED LOS Update</vt:lpstr>
      <vt:lpstr>SCA Password Reset Portal and Contact Information</vt:lpstr>
      <vt:lpstr>Case Mix Audit Update</vt:lpstr>
      <vt:lpstr>Case Mix Audit Update</vt:lpstr>
      <vt:lpstr>Case Mix Audit Update, cont.</vt:lpstr>
      <vt:lpstr>Case Mix Audit Update, cont.</vt:lpstr>
      <vt:lpstr>FY 2025 DSR Updates </vt:lpstr>
      <vt:lpstr>FY 2025 DSR Implementation Timeline</vt:lpstr>
      <vt:lpstr>Upcoming Workgroup Meetings</vt:lpstr>
      <vt:lpstr>Payment Models Workgroup</vt:lpstr>
      <vt:lpstr>Performance Measurement Workgroup</vt:lpstr>
      <vt:lpstr>ED Measure and Incentive Methodology - Subgroup 2</vt:lpstr>
      <vt:lpstr>Next Meeting</vt:lpstr>
      <vt:lpstr>Notes and slides will be posted to the  HSCRC website:  https://hscrc.maryland.gov/Pages/hsp_info1.aspx  Next Meeting FY 2025 Q2 December 13, 2025    Join Zoom Meeting https://us06web.zoom.us/j/4107642605?pwd=MmVwREVMbFFYUzlCeWpJcFFZYWF5UT09&amp;omn=85973965350   For Meeting ID and Passcode please contact Curtis Wills: curtis.wills@maryland.gov</vt:lpstr>
      <vt:lpstr>Appendix 1: Quality Programs  Grouper Versions</vt:lpstr>
      <vt:lpstr>Grouper Transition: MHAC, RRIP, QBR for CY 2023</vt:lpstr>
      <vt:lpstr>Appendix 2: UCC Data  Collection Update </vt:lpstr>
      <vt:lpstr>UCC Data Collection and Processing</vt:lpstr>
      <vt:lpstr>UCC DSR and Edit Report Updates for FY 2024 Q3</vt:lpstr>
      <vt:lpstr>UCC Data: Notable Errors Observed in FY24Q3 Data Submission </vt:lpstr>
      <vt:lpstr>Points of Contact: UCC Data</vt:lpstr>
      <vt:lpstr>Appendix 3: FY2025 DSR Updates </vt:lpstr>
      <vt:lpstr>FY 2025 DSR Updates</vt:lpstr>
      <vt:lpstr>FY 2025 DSR Updates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Aline Lin</dc:creator>
  <cp:lastModifiedBy>Oscar Ibarra</cp:lastModifiedBy>
  <cp:revision>2</cp:revision>
  <dcterms:created xsi:type="dcterms:W3CDTF">2020-04-28T19:02:29Z</dcterms:created>
  <dcterms:modified xsi:type="dcterms:W3CDTF">2024-09-12T20:27:41Z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