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12192000"/>
  <p:notesSz cx="6858000" cy="9144000"/>
  <p:embeddedFontLst>
    <p:embeddedFont>
      <p:font typeface="Roboto"/>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4" roundtripDataSignature="AMtx7mgAmfNmZ2Gh4gtnEZx22cQcWzpO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C77E34-EEF9-471A-AEDE-7D46632BD0B1}">
  <a:tblStyle styleId="{FAC77E34-EEF9-471A-AEDE-7D46632BD0B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63" Type="http://schemas.openxmlformats.org/officeDocument/2006/relationships/font" Target="fonts/Roboto-boldItalic.fntdata"/><Relationship Id="rId21" Type="http://schemas.openxmlformats.org/officeDocument/2006/relationships/slide" Target="slides/slide16.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66" Type="http://schemas.openxmlformats.org/officeDocument/2006/relationships/customXml" Target="../customXml/item2.xml"/><Relationship Id="rId5" Type="http://schemas.openxmlformats.org/officeDocument/2006/relationships/notesMaster" Target="notesMasters/notesMaster1.xml"/><Relationship Id="rId61" Type="http://schemas.openxmlformats.org/officeDocument/2006/relationships/font" Target="fonts/Roboto-bold.fntdata"/><Relationship Id="rId19" Type="http://schemas.openxmlformats.org/officeDocument/2006/relationships/slide" Target="slides/slide14.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64" Type="http://customschemas.google.com/relationships/presentationmetadata" Target="metadata"/><Relationship Id="rId22" Type="http://schemas.openxmlformats.org/officeDocument/2006/relationships/slide" Target="slides/slide17.xml"/><Relationship Id="rId27" Type="http://schemas.openxmlformats.org/officeDocument/2006/relationships/slide" Target="slides/slide22.xml"/><Relationship Id="rId56" Type="http://schemas.openxmlformats.org/officeDocument/2006/relationships/slide" Target="slides/slide51.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67" Type="http://schemas.openxmlformats.org/officeDocument/2006/relationships/customXml" Target="../customXml/item3.xml"/><Relationship Id="rId41" Type="http://schemas.openxmlformats.org/officeDocument/2006/relationships/slide" Target="slides/slide36.xml"/><Relationship Id="rId62" Type="http://schemas.openxmlformats.org/officeDocument/2006/relationships/font" Target="fonts/Roboto-italic.fntdata"/><Relationship Id="rId20" Type="http://schemas.openxmlformats.org/officeDocument/2006/relationships/slide" Target="slides/slide15.xml"/><Relationship Id="rId54" Type="http://schemas.openxmlformats.org/officeDocument/2006/relationships/slide" Target="slides/slide49.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44" Type="http://schemas.openxmlformats.org/officeDocument/2006/relationships/slide" Target="slides/slide39.xml"/><Relationship Id="rId31" Type="http://schemas.openxmlformats.org/officeDocument/2006/relationships/slide" Target="slides/slide26.xml"/><Relationship Id="rId60" Type="http://schemas.openxmlformats.org/officeDocument/2006/relationships/font" Target="fonts/Roboto-regular.fntdata"/><Relationship Id="rId52" Type="http://schemas.openxmlformats.org/officeDocument/2006/relationships/slide" Target="slides/slide47.xml"/><Relationship Id="rId10" Type="http://schemas.openxmlformats.org/officeDocument/2006/relationships/slide" Target="slides/slide5.xml"/><Relationship Id="rId65"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p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685800" y="4482290"/>
            <a:ext cx="5486400" cy="36673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2: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12: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txBox="1"/>
          <p:nvPr>
            <p:ph idx="1" type="body"/>
          </p:nvPr>
        </p:nvSpPr>
        <p:spPr>
          <a:xfrm>
            <a:off x="685800" y="4482290"/>
            <a:ext cx="5486400" cy="366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9: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2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0: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3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31:notes"/>
          <p:cNvSpPr txBox="1"/>
          <p:nvPr>
            <p:ph idx="1" type="body"/>
          </p:nvPr>
        </p:nvSpPr>
        <p:spPr>
          <a:xfrm>
            <a:off x="685800" y="4482290"/>
            <a:ext cx="5486400" cy="3667328"/>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70" name="Google Shape;170;p31:notes"/>
          <p:cNvSpPr txBox="1"/>
          <p:nvPr>
            <p:ph idx="12" type="sldNum"/>
          </p:nvPr>
        </p:nvSpPr>
        <p:spPr>
          <a:xfrm>
            <a:off x="3884613" y="8846541"/>
            <a:ext cx="2971800" cy="467309"/>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2: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3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3: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3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4: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HSCRC is working with hMetrix to update the UCC file processing pipeline</a:t>
            </a:r>
            <a:endParaRPr/>
          </a:p>
        </p:txBody>
      </p:sp>
      <p:sp>
        <p:nvSpPr>
          <p:cNvPr id="209" name="Google Shape;209;p34: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5: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3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6: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3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7: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3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8: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GHP used a consensus-based, expert-driven approach to specify the data elements, value sets, element attributes, and use cases, which have been integrated into a harmonious logical model outlined in an HL7 informative ballot.</a:t>
            </a:r>
            <a:endParaRPr/>
          </a:p>
        </p:txBody>
      </p:sp>
      <p:sp>
        <p:nvSpPr>
          <p:cNvPr id="237" name="Google Shape;237;p3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9: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a:t>This element is intended to characterize observations that align with or vary from female or male when the observation(s) are intended for use in a clinical activity. Examples of clinical observation that may be used to determine a value are karyotype, phenotype, sex from imaging, hormonal values, organ inventory, certain surgical procedures, genetic observations, external genital morphology and internal organ morphology.</a:t>
            </a:r>
            <a:endParaRPr/>
          </a:p>
          <a:p>
            <a:pPr indent="-171450" lvl="0" marL="171450" marR="0" rtl="0" algn="l">
              <a:lnSpc>
                <a:spcPct val="100000"/>
              </a:lnSpc>
              <a:spcBef>
                <a:spcPts val="0"/>
              </a:spcBef>
              <a:spcAft>
                <a:spcPts val="0"/>
              </a:spcAft>
              <a:buClr>
                <a:srgbClr val="000000"/>
              </a:buClr>
              <a:buSzPts val="1400"/>
              <a:buFont typeface="Arial"/>
              <a:buChar char="•"/>
            </a:pPr>
            <a:r>
              <a:rPr lang="en-US"/>
              <a:t>For example, there could be multiple procedure results, each identifying a context specific SFCU determination used to set the normal range used. For example, an SFCU value and linked comment or specific observation could be summarized as “male, based on hormonal measurement.”</a:t>
            </a:r>
            <a:endParaRPr/>
          </a:p>
          <a:p>
            <a:pPr indent="-228600" lvl="1" marL="914400" rtl="0" algn="l">
              <a:lnSpc>
                <a:spcPct val="100000"/>
              </a:lnSpc>
              <a:spcBef>
                <a:spcPts val="0"/>
              </a:spcBef>
              <a:spcAft>
                <a:spcPts val="0"/>
              </a:spcAft>
              <a:buSzPts val="1400"/>
              <a:buNone/>
            </a:pPr>
            <a:r>
              <a:rPr lang="en-US"/>
              <a:t>Values:Female: The “female” values apply to this patient, in the case of a given procedure or process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Male: The “male” values apply to this patient, in the case of a given procedure or process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Specified: This patient has specific documented characteristics that do not fully match either male or female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Unknown: The SFCU cannot be determined because there are no observations, or the observations are not sufficient to determine a value. For example, an emergency trauma case may require treatment before SFCU can be established.</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44" name="Google Shape;244;p3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0: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a:t>This element is intended to characterize observations that align with or vary from female or male when the observation(s) are intended for use in a clinical activity. Examples of clinical observation that may be used to determine a value are karyotype, phenotype, sex from imaging, hormonal values, organ inventory, certain surgical procedures, genetic observations, external genital morphology and internal organ morphology.</a:t>
            </a:r>
            <a:endParaRPr/>
          </a:p>
          <a:p>
            <a:pPr indent="-171450" lvl="0" marL="171450" marR="0" rtl="0" algn="l">
              <a:lnSpc>
                <a:spcPct val="100000"/>
              </a:lnSpc>
              <a:spcBef>
                <a:spcPts val="0"/>
              </a:spcBef>
              <a:spcAft>
                <a:spcPts val="0"/>
              </a:spcAft>
              <a:buClr>
                <a:srgbClr val="000000"/>
              </a:buClr>
              <a:buSzPts val="1400"/>
              <a:buFont typeface="Arial"/>
              <a:buChar char="•"/>
            </a:pPr>
            <a:r>
              <a:rPr lang="en-US"/>
              <a:t>For example, there could be multiple procedure results, each identifying a context specific SFCU determination used to set the normal range used. For example, an SFCU value and linked comment or specific observation could be summarized as “male, based on hormonal measurement.”</a:t>
            </a:r>
            <a:endParaRPr/>
          </a:p>
          <a:p>
            <a:pPr indent="-228600" lvl="1" marL="914400" rtl="0" algn="l">
              <a:lnSpc>
                <a:spcPct val="100000"/>
              </a:lnSpc>
              <a:spcBef>
                <a:spcPts val="0"/>
              </a:spcBef>
              <a:spcAft>
                <a:spcPts val="0"/>
              </a:spcAft>
              <a:buSzPts val="1400"/>
              <a:buNone/>
            </a:pPr>
            <a:r>
              <a:rPr lang="en-US"/>
              <a:t>Values:Female: The “female” values apply to this patient, in the case of a given procedure or process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Male: The “male” values apply to this patient, in the case of a given procedure or process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Specified: This patient has specific documented characteristics that do not fully match either male or female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Unknown: The SFCU cannot be determined because there are no observations, or the observations are not sufficient to determine a value. For example, an emergency trauma case may require treatment before SFCU can be established.</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51" name="Google Shape;251;p4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1: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a:t>This element is intended to characterize observations that align with or vary from female or male when the observation(s) are intended for use in a clinical activity. Examples of clinical observation that may be used to determine a value are karyotype, phenotype, sex from imaging, hormonal values, organ inventory, certain surgical procedures, genetic observations, external genital morphology and internal organ morphology.</a:t>
            </a:r>
            <a:endParaRPr/>
          </a:p>
          <a:p>
            <a:pPr indent="-171450" lvl="0" marL="171450" marR="0" rtl="0" algn="l">
              <a:lnSpc>
                <a:spcPct val="100000"/>
              </a:lnSpc>
              <a:spcBef>
                <a:spcPts val="0"/>
              </a:spcBef>
              <a:spcAft>
                <a:spcPts val="0"/>
              </a:spcAft>
              <a:buClr>
                <a:srgbClr val="000000"/>
              </a:buClr>
              <a:buSzPts val="1400"/>
              <a:buFont typeface="Arial"/>
              <a:buChar char="•"/>
            </a:pPr>
            <a:r>
              <a:rPr lang="en-US"/>
              <a:t>For example, there could be multiple procedure results, each identifying a context specific SFCU determination used to set the normal range used. For example, an SFCU value and linked comment or specific observation could be summarized as “male, based on hormonal measurement.”</a:t>
            </a:r>
            <a:endParaRPr/>
          </a:p>
          <a:p>
            <a:pPr indent="-228600" lvl="1" marL="914400" rtl="0" algn="l">
              <a:lnSpc>
                <a:spcPct val="100000"/>
              </a:lnSpc>
              <a:spcBef>
                <a:spcPts val="0"/>
              </a:spcBef>
              <a:spcAft>
                <a:spcPts val="0"/>
              </a:spcAft>
              <a:buSzPts val="1400"/>
              <a:buNone/>
            </a:pPr>
            <a:r>
              <a:rPr lang="en-US"/>
              <a:t>Values:Female: The “female” values apply to this patient, in the case of a given procedure or process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Male: The “male” values apply to this patient, in the case of a given procedure or process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Specified: This patient has specific documented characteristics that do not fully match either male or female in each context, for instance for a procedure, algorithm, hormone level, organ inventory, etc.</a:t>
            </a:r>
            <a:endParaRPr/>
          </a:p>
          <a:p>
            <a:pPr indent="-228600" lvl="1" marL="914400" rtl="0" algn="l">
              <a:lnSpc>
                <a:spcPct val="100000"/>
              </a:lnSpc>
              <a:spcBef>
                <a:spcPts val="0"/>
              </a:spcBef>
              <a:spcAft>
                <a:spcPts val="0"/>
              </a:spcAft>
              <a:buSzPts val="1400"/>
              <a:buNone/>
            </a:pPr>
            <a:r>
              <a:rPr lang="en-US"/>
              <a:t>Unknown: The SFCU cannot be determined because there are no observations, or the observations are not sufficient to determine a value. For example, an emergency trauma case may require treatment before SFCU can be established.</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59" name="Google Shape;259;p4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2:notes"/>
          <p:cNvSpPr txBox="1"/>
          <p:nvPr>
            <p:ph idx="1" type="body"/>
          </p:nvPr>
        </p:nvSpPr>
        <p:spPr>
          <a:xfrm>
            <a:off x="685800" y="4482290"/>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4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43:notes"/>
          <p:cNvSpPr txBox="1"/>
          <p:nvPr>
            <p:ph idx="1" type="body"/>
          </p:nvPr>
        </p:nvSpPr>
        <p:spPr>
          <a:xfrm>
            <a:off x="685800" y="4482290"/>
            <a:ext cx="5486400" cy="3667328"/>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Maria Manavalan will continue to be part of the project</a:t>
            </a:r>
            <a:endParaRPr/>
          </a:p>
        </p:txBody>
      </p:sp>
      <p:sp>
        <p:nvSpPr>
          <p:cNvPr id="273" name="Google Shape;273;p43:notes"/>
          <p:cNvSpPr txBox="1"/>
          <p:nvPr>
            <p:ph idx="12" type="sldNum"/>
          </p:nvPr>
        </p:nvSpPr>
        <p:spPr>
          <a:xfrm>
            <a:off x="3884613" y="8846541"/>
            <a:ext cx="2971800" cy="467309"/>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4:notes"/>
          <p:cNvSpPr txBox="1"/>
          <p:nvPr>
            <p:ph idx="1" type="body"/>
          </p:nvPr>
        </p:nvSpPr>
        <p:spPr>
          <a:xfrm>
            <a:off x="685800" y="4482290"/>
            <a:ext cx="5486400" cy="36673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44: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45: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8" name="Google Shape;288;p45: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3: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76" name="Google Shape;76;p3: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6: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4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47: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47: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49: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49: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5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50: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7" name="Google Shape;767;p50: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5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51: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6" name="Google Shape;776;p51: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5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3" name="Google Shape;1183;p52: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4" name="Google Shape;1184;p52: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5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1" name="Google Shape;1191;p53: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2" name="Google Shape;1192;p53: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9" name="Google Shape;119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p55: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6" name="Google Shape;1206;p5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4: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5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2" name="Google Shape;1212;p56: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3" name="Google Shape;1213;p56: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5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2" name="Google Shape;1222;p57: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3" name="Google Shape;1223;p57: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58: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0" name="Google Shape;1230;p5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p59: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6" name="Google Shape;1236;p5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6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2" name="Google Shape;1242;p60: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3" name="Google Shape;1243;p60: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6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9" name="Google Shape;1249;p61: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0" name="Google Shape;1250;p61: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6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7" name="Google Shape;1257;p62: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8" name="Google Shape;1258;p62: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6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5" name="Google Shape;1265;p63: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66" name="Google Shape;1266;p63: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64: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4" name="Google Shape;1274;p64: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5" name="Google Shape;1275;p64: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p65:notes"/>
          <p:cNvSpPr txBox="1"/>
          <p:nvPr>
            <p:ph idx="1" type="body"/>
          </p:nvPr>
        </p:nvSpPr>
        <p:spPr>
          <a:xfrm>
            <a:off x="685800" y="4482290"/>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4" name="Google Shape;1284;p6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p66:notes"/>
          <p:cNvSpPr txBox="1"/>
          <p:nvPr>
            <p:ph idx="1" type="body"/>
          </p:nvPr>
        </p:nvSpPr>
        <p:spPr>
          <a:xfrm>
            <a:off x="685800" y="4482290"/>
            <a:ext cx="5486400" cy="36673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1" name="Google Shape;1291;p6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p67:notes"/>
          <p:cNvSpPr txBox="1"/>
          <p:nvPr>
            <p:ph idx="1" type="body"/>
          </p:nvPr>
        </p:nvSpPr>
        <p:spPr>
          <a:xfrm>
            <a:off x="685800" y="4482290"/>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8" name="Google Shape;1298;p6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68:notes"/>
          <p:cNvSpPr txBox="1"/>
          <p:nvPr>
            <p:ph idx="1" type="body"/>
          </p:nvPr>
        </p:nvSpPr>
        <p:spPr>
          <a:xfrm>
            <a:off x="685800" y="4482290"/>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5" name="Google Shape;1305;p6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69:notes"/>
          <p:cNvSpPr txBox="1"/>
          <p:nvPr>
            <p:ph idx="1" type="body"/>
          </p:nvPr>
        </p:nvSpPr>
        <p:spPr>
          <a:xfrm>
            <a:off x="685800" y="4482290"/>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3" name="Google Shape;1313;p6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70:notes"/>
          <p:cNvSpPr txBox="1"/>
          <p:nvPr>
            <p:ph idx="1" type="body"/>
          </p:nvPr>
        </p:nvSpPr>
        <p:spPr>
          <a:xfrm>
            <a:off x="685800" y="4482290"/>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0" name="Google Shape;1320;p7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9: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9: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0: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10: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3077521"/>
            <a:ext cx="9144000" cy="50642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subTitle"/>
          </p:nvPr>
        </p:nvSpPr>
        <p:spPr>
          <a:xfrm>
            <a:off x="1524000" y="3551164"/>
            <a:ext cx="9144000" cy="411162"/>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2" type="body"/>
          </p:nvPr>
        </p:nvSpPr>
        <p:spPr>
          <a:xfrm>
            <a:off x="2758698" y="4502475"/>
            <a:ext cx="7909302" cy="10795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2"/>
          <p:cNvSpPr txBox="1"/>
          <p:nvPr>
            <p:ph idx="3" type="body"/>
          </p:nvPr>
        </p:nvSpPr>
        <p:spPr>
          <a:xfrm>
            <a:off x="1482429" y="3891609"/>
            <a:ext cx="5033963" cy="4968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2_Title, Subtitle &amp; Content 3">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76"/>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76"/>
          <p:cNvSpPr txBox="1"/>
          <p:nvPr>
            <p:ph type="title"/>
          </p:nvPr>
        </p:nvSpPr>
        <p:spPr>
          <a:xfrm>
            <a:off x="972127" y="347852"/>
            <a:ext cx="10515600" cy="60504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2_Title, Subtitle &amp; Content 2">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25"/>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 name="Google Shape;23;p25"/>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2_Title, Subtitle &amp; Content 4">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28"/>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28"/>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8"/>
          <p:cNvSpPr txBox="1"/>
          <p:nvPr>
            <p:ph idx="2" type="body"/>
          </p:nvPr>
        </p:nvSpPr>
        <p:spPr>
          <a:xfrm>
            <a:off x="6359096"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1">
  <p:cSld name="Title, Subtitle &amp; Content 1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7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71"/>
          <p:cNvSpPr txBox="1"/>
          <p:nvPr>
            <p:ph idx="1"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1"/>
          <p:cNvSpPr txBox="1"/>
          <p:nvPr>
            <p:ph type="title"/>
          </p:nvPr>
        </p:nvSpPr>
        <p:spPr>
          <a:xfrm>
            <a:off x="972127" y="347852"/>
            <a:ext cx="10515600" cy="848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2_Title, Subtitle &amp; Content">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72"/>
          <p:cNvSpPr txBox="1"/>
          <p:nvPr>
            <p:ph idx="1" type="body"/>
          </p:nvPr>
        </p:nvSpPr>
        <p:spPr>
          <a:xfrm>
            <a:off x="971550" y="1361190"/>
            <a:ext cx="1051560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7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72"/>
          <p:cNvSpPr txBox="1"/>
          <p:nvPr>
            <p:ph idx="2"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2"/>
          <p:cNvSpPr txBox="1"/>
          <p:nvPr>
            <p:ph type="title"/>
          </p:nvPr>
        </p:nvSpPr>
        <p:spPr>
          <a:xfrm>
            <a:off x="972127" y="347852"/>
            <a:ext cx="10515600" cy="10133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0">
  <p:cSld name="Title, Subtitle &amp; Content 10">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7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7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1_Section">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23"/>
          <p:cNvSpPr txBox="1"/>
          <p:nvPr>
            <p:ph type="title"/>
          </p:nvPr>
        </p:nvSpPr>
        <p:spPr>
          <a:xfrm>
            <a:off x="972127" y="1835088"/>
            <a:ext cx="10515600" cy="394545"/>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
  <p:cSld name="Title, Subtitle &amp; Content 2">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7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74"/>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1_Title 1 Line &amp; Content">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75"/>
          <p:cNvSpPr txBox="1"/>
          <p:nvPr>
            <p:ph type="title"/>
          </p:nvPr>
        </p:nvSpPr>
        <p:spPr>
          <a:xfrm>
            <a:off x="972127" y="347852"/>
            <a:ext cx="10515600" cy="59542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75"/>
          <p:cNvSpPr/>
          <p:nvPr>
            <p:ph idx="2" type="pic"/>
          </p:nvPr>
        </p:nvSpPr>
        <p:spPr>
          <a:xfrm>
            <a:off x="961925" y="1087655"/>
            <a:ext cx="10541000" cy="4923001"/>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ttendee.gotowebinar.com/register/435343315110080820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support@crisphealth.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hscrcteam@hmetrix.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Oscar.Ibarra@maryland.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claudine.williams@maryland.gov" TargetMode="External"/><Relationship Id="rId4" Type="http://schemas.openxmlformats.org/officeDocument/2006/relationships/hyperlink" Target="mailto:oscar.ibarra@maryland.gov" TargetMode="External"/><Relationship Id="rId5" Type="http://schemas.openxmlformats.org/officeDocument/2006/relationships/hyperlink" Target="mailto:marypohl@burtonpolicy.com" TargetMode="External"/><Relationship Id="rId6" Type="http://schemas.openxmlformats.org/officeDocument/2006/relationships/hyperlink" Target="mailto:hscrcteam@hmetrix.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hscrcdave1.hmetrix.com/" TargetMode="External"/><Relationship Id="rId4" Type="http://schemas.openxmlformats.org/officeDocument/2006/relationships/hyperlink" Target="https://hdavetest.hmetrix.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hscrc.data-requests@maryland.go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5.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hyperlink" Target="https://hscrc.maryland.gov/Pages/hsp_info1.asp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1524000" y="3077521"/>
            <a:ext cx="9276784" cy="1169551"/>
          </a:xfrm>
          <a:prstGeom prst="rect">
            <a:avLst/>
          </a:prstGeom>
          <a:noFill/>
          <a:ln>
            <a:noFill/>
          </a:ln>
        </p:spPr>
        <p:txBody>
          <a:bodyPr anchorCtr="0" anchor="t" bIns="45700" lIns="91425" spcFirstLastPara="1" rIns="91425" wrap="square" tIns="45700">
            <a:normAutofit/>
          </a:bodyPr>
          <a:lstStyle/>
          <a:p>
            <a:pPr indent="-91440" lvl="0" marL="91440" rtl="0" algn="l">
              <a:lnSpc>
                <a:spcPct val="150000"/>
              </a:lnSpc>
              <a:spcBef>
                <a:spcPts val="0"/>
              </a:spcBef>
              <a:spcAft>
                <a:spcPts val="0"/>
              </a:spcAft>
              <a:buClr>
                <a:schemeClr val="dk1"/>
              </a:buClr>
              <a:buSzPts val="3556"/>
              <a:buFont typeface="Arial"/>
              <a:buNone/>
            </a:pPr>
            <a:r>
              <a:rPr lang="en-US"/>
              <a:t>FY 2023 Quarter 1 Data Forum</a:t>
            </a:r>
            <a:endParaRPr/>
          </a:p>
        </p:txBody>
      </p:sp>
      <p:sp>
        <p:nvSpPr>
          <p:cNvPr id="60" name="Google Shape;60;p1"/>
          <p:cNvSpPr txBox="1"/>
          <p:nvPr>
            <p:ph idx="2" type="body"/>
          </p:nvPr>
        </p:nvSpPr>
        <p:spPr>
          <a:xfrm>
            <a:off x="2726041" y="5196439"/>
            <a:ext cx="7909302" cy="1079500"/>
          </a:xfrm>
          <a:prstGeom prst="rect">
            <a:avLst/>
          </a:prstGeom>
          <a:noFill/>
          <a:ln>
            <a:noFill/>
          </a:ln>
        </p:spPr>
        <p:txBody>
          <a:bodyPr anchorCtr="0" anchor="t" bIns="45700" lIns="91425" spcFirstLastPara="1" rIns="91425" wrap="square" tIns="45700">
            <a:normAutofit lnSpcReduction="10000"/>
          </a:bodyPr>
          <a:lstStyle/>
          <a:p>
            <a:pPr indent="-228600" lvl="0" marL="457200" rtl="0" algn="r">
              <a:lnSpc>
                <a:spcPct val="90000"/>
              </a:lnSpc>
              <a:spcBef>
                <a:spcPts val="1000"/>
              </a:spcBef>
              <a:spcAft>
                <a:spcPts val="0"/>
              </a:spcAft>
              <a:buClr>
                <a:srgbClr val="0066CC"/>
              </a:buClr>
              <a:buSzPts val="1400"/>
              <a:buFont typeface="Arial"/>
              <a:buNone/>
            </a:pPr>
            <a:r>
              <a:rPr lang="en-US" sz="2800"/>
              <a:t>September 9, 2022</a:t>
            </a:r>
            <a:endParaRPr/>
          </a:p>
          <a:p>
            <a:pPr indent="-228600" lvl="0" marL="457200" rtl="0" algn="r">
              <a:lnSpc>
                <a:spcPct val="90000"/>
              </a:lnSpc>
              <a:spcBef>
                <a:spcPts val="1000"/>
              </a:spcBef>
              <a:spcAft>
                <a:spcPts val="0"/>
              </a:spcAft>
              <a:buClr>
                <a:srgbClr val="0066CC"/>
              </a:buClr>
              <a:buSzPts val="1400"/>
              <a:buFont typeface="Arial"/>
              <a:buNone/>
            </a:pPr>
            <a:r>
              <a:rPr lang="en-US" sz="2800"/>
              <a:t>@10:00 AM</a:t>
            </a:r>
            <a:endParaRPr/>
          </a:p>
        </p:txBody>
      </p:sp>
      <p:sp>
        <p:nvSpPr>
          <p:cNvPr id="61" name="Google Shape;61;p1"/>
          <p:cNvSpPr txBox="1"/>
          <p:nvPr>
            <p:ph idx="4294967295" type="sldNum"/>
          </p:nvPr>
        </p:nvSpPr>
        <p:spPr>
          <a:xfrm>
            <a:off x="11614150" y="6213475"/>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62" name="Google Shape;62;p1"/>
          <p:cNvSpPr txBox="1"/>
          <p:nvPr/>
        </p:nvSpPr>
        <p:spPr>
          <a:xfrm>
            <a:off x="824601" y="5043964"/>
            <a:ext cx="57390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highlight>
                  <a:srgbClr val="FFFFFF"/>
                </a:highlight>
                <a:latin typeface="Arial"/>
                <a:ea typeface="Arial"/>
                <a:cs typeface="Arial"/>
                <a:sym typeface="Arial"/>
              </a:rPr>
              <a:t>Please register for FY2023 Quarter 1 Data Forum Meeting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https://attendee.gotowebinar.com/register/4353433151100808204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After registering, you will receive a confirmation email containing information about joining the webinar.</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0" y="-184666"/>
            <a:ext cx="12192000" cy="369332"/>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64" name="Google Shape;64;p1"/>
          <p:cNvSpPr/>
          <p:nvPr/>
        </p:nvSpPr>
        <p:spPr>
          <a:xfrm>
            <a:off x="0" y="-184666"/>
            <a:ext cx="12192000" cy="369332"/>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65" name="Google Shape;65;p1"/>
          <p:cNvSpPr/>
          <p:nvPr/>
        </p:nvSpPr>
        <p:spPr>
          <a:xfrm>
            <a:off x="0" y="-184627"/>
            <a:ext cx="12192000" cy="369332"/>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1"/>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SzPts val="2000"/>
              <a:buChar char="•"/>
            </a:pPr>
            <a:r>
              <a:rPr lang="en-US"/>
              <a:t>HSCRC added ED Triage variables to the outpatient data submission requirements effective CY 22</a:t>
            </a:r>
            <a:endParaRPr/>
          </a:p>
          <a:p>
            <a:pPr indent="-355600" lvl="0" marL="457200" rtl="0" algn="l">
              <a:lnSpc>
                <a:spcPct val="114000"/>
              </a:lnSpc>
              <a:spcBef>
                <a:spcPts val="1000"/>
              </a:spcBef>
              <a:spcAft>
                <a:spcPts val="0"/>
              </a:spcAft>
              <a:buSzPts val="2000"/>
              <a:buChar char="•"/>
            </a:pPr>
            <a:r>
              <a:rPr lang="en-US"/>
              <a:t>HSCRC will introduce data validation for these fields</a:t>
            </a:r>
            <a:endParaRPr/>
          </a:p>
          <a:p>
            <a:pPr indent="-342900" lvl="1" marL="914400" rtl="0" algn="l">
              <a:lnSpc>
                <a:spcPct val="114000"/>
              </a:lnSpc>
              <a:spcBef>
                <a:spcPts val="500"/>
              </a:spcBef>
              <a:spcAft>
                <a:spcPts val="0"/>
              </a:spcAft>
              <a:buSzPts val="1800"/>
              <a:buChar char="•"/>
            </a:pPr>
            <a:r>
              <a:rPr lang="en-US"/>
              <a:t>Variable ED Triage 1 or ED Triage 2 must be populated for &gt;= 99% of ED visits</a:t>
            </a:r>
            <a:endParaRPr/>
          </a:p>
          <a:p>
            <a:pPr indent="-342900" lvl="1" marL="914400" rtl="0" algn="l">
              <a:lnSpc>
                <a:spcPct val="114000"/>
              </a:lnSpc>
              <a:spcBef>
                <a:spcPts val="500"/>
              </a:spcBef>
              <a:spcAft>
                <a:spcPts val="0"/>
              </a:spcAft>
              <a:buSzPts val="1800"/>
              <a:buChar char="•"/>
            </a:pPr>
            <a:r>
              <a:rPr lang="en-US"/>
              <a:t>ED visits are identified using the logic “EMG rate center charges &gt; 0”</a:t>
            </a:r>
            <a:endParaRPr/>
          </a:p>
          <a:p>
            <a:pPr indent="-342900" lvl="1" marL="914400" rtl="0" algn="l">
              <a:lnSpc>
                <a:spcPct val="114000"/>
              </a:lnSpc>
              <a:spcBef>
                <a:spcPts val="500"/>
              </a:spcBef>
              <a:spcAft>
                <a:spcPts val="0"/>
              </a:spcAft>
              <a:buSzPts val="1800"/>
              <a:buChar char="•"/>
            </a:pPr>
            <a:r>
              <a:rPr lang="en-US"/>
              <a:t>Warning for all submissions after Oct 1, 2022 (FY 23 Sept Preliminary data)</a:t>
            </a:r>
            <a:endParaRPr/>
          </a:p>
          <a:p>
            <a:pPr indent="-342900" lvl="1" marL="914400" rtl="0" algn="l">
              <a:lnSpc>
                <a:spcPct val="114000"/>
              </a:lnSpc>
              <a:spcBef>
                <a:spcPts val="500"/>
              </a:spcBef>
              <a:spcAft>
                <a:spcPts val="0"/>
              </a:spcAft>
              <a:buSzPts val="1800"/>
              <a:buChar char="•"/>
            </a:pPr>
            <a:r>
              <a:rPr lang="en-US"/>
              <a:t>Converts to errors for all submissions on March 1, 2023 (FY 23 Feb Preliminary data)</a:t>
            </a:r>
            <a:endParaRPr/>
          </a:p>
        </p:txBody>
      </p:sp>
      <p:sp>
        <p:nvSpPr>
          <p:cNvPr id="132" name="Google Shape;132;p11"/>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33" name="Google Shape;133;p11"/>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NEW: ED Triage Data Validation</a:t>
            </a:r>
            <a:endParaRPr/>
          </a:p>
        </p:txBody>
      </p:sp>
      <p:sp>
        <p:nvSpPr>
          <p:cNvPr id="134" name="Google Shape;134;p11"/>
          <p:cNvSpPr txBox="1"/>
          <p:nvPr/>
        </p:nvSpPr>
        <p:spPr>
          <a:xfrm>
            <a:off x="1136459" y="6143831"/>
            <a:ext cx="6370800"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600" u="none" cap="none" strike="noStrike">
                <a:solidFill>
                  <a:srgbClr val="000000"/>
                </a:solidFill>
                <a:latin typeface="Arial"/>
                <a:ea typeface="Arial"/>
                <a:cs typeface="Arial"/>
                <a:sym typeface="Arial"/>
              </a:rPr>
              <a:t>Please send questions to hscrc.quality@maryland.gov</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idx="1" type="body"/>
          </p:nvPr>
        </p:nvSpPr>
        <p:spPr>
          <a:xfrm>
            <a:off x="971550" y="953225"/>
            <a:ext cx="10515600" cy="5534100"/>
          </a:xfrm>
          <a:prstGeom prst="rect">
            <a:avLst/>
          </a:prstGeom>
          <a:noFill/>
          <a:ln>
            <a:noFill/>
          </a:ln>
        </p:spPr>
        <p:txBody>
          <a:bodyPr anchorCtr="0" anchor="t" bIns="45700" lIns="91425" spcFirstLastPara="1" rIns="91425" wrap="square" tIns="45700">
            <a:noAutofit/>
          </a:bodyPr>
          <a:lstStyle/>
          <a:p>
            <a:pPr indent="-355600" lvl="0" marL="457200" rtl="0" algn="l">
              <a:lnSpc>
                <a:spcPct val="114000"/>
              </a:lnSpc>
              <a:spcBef>
                <a:spcPts val="0"/>
              </a:spcBef>
              <a:spcAft>
                <a:spcPts val="0"/>
              </a:spcAft>
              <a:buSzPts val="2000"/>
              <a:buChar char="•"/>
            </a:pPr>
            <a:r>
              <a:rPr lang="en-US"/>
              <a:t>Data Request Delays</a:t>
            </a:r>
            <a:endParaRPr/>
          </a:p>
          <a:p>
            <a:pPr indent="-374650" lvl="1" marL="914400" rtl="0" algn="l">
              <a:lnSpc>
                <a:spcPct val="114000"/>
              </a:lnSpc>
              <a:spcBef>
                <a:spcPts val="0"/>
              </a:spcBef>
              <a:spcAft>
                <a:spcPts val="0"/>
              </a:spcAft>
              <a:buSzPts val="2300"/>
              <a:buChar char="•"/>
            </a:pPr>
            <a:r>
              <a:rPr b="1" lang="en-US" sz="2300"/>
              <a:t>All</a:t>
            </a:r>
            <a:r>
              <a:rPr lang="en-US" sz="2300"/>
              <a:t> </a:t>
            </a:r>
            <a:r>
              <a:rPr b="1" lang="en-US" sz="2300"/>
              <a:t>new or revised </a:t>
            </a:r>
            <a:r>
              <a:rPr lang="en-US" sz="2300"/>
              <a:t>DUAs must undergo additional review by MDH Strategic Data Initiative (SDI) Team and can take </a:t>
            </a:r>
            <a:r>
              <a:rPr b="1" lang="en-US" sz="2300"/>
              <a:t>up to 60 days</a:t>
            </a:r>
            <a:r>
              <a:rPr lang="en-US" sz="2300"/>
              <a:t>, in addition to the usual HSCRC and MDH IRB (if applicable) review </a:t>
            </a:r>
            <a:endParaRPr sz="2300"/>
          </a:p>
          <a:p>
            <a:pPr indent="-387350" lvl="1" marL="914400" rtl="0" algn="l">
              <a:lnSpc>
                <a:spcPct val="114000"/>
              </a:lnSpc>
              <a:spcBef>
                <a:spcPts val="0"/>
              </a:spcBef>
              <a:spcAft>
                <a:spcPts val="0"/>
              </a:spcAft>
              <a:buSzPts val="2500"/>
              <a:buChar char="•"/>
            </a:pPr>
            <a:r>
              <a:rPr b="1" lang="en-US" sz="2300">
                <a:solidFill>
                  <a:schemeClr val="accent1"/>
                </a:solidFill>
              </a:rPr>
              <a:t>Best Advice: </a:t>
            </a:r>
            <a:r>
              <a:rPr b="1" i="1" lang="en-US" sz="2300"/>
              <a:t>Submit requests early and be patient </a:t>
            </a:r>
            <a:endParaRPr b="1" i="1" sz="2300"/>
          </a:p>
          <a:p>
            <a:pPr indent="-374650" lvl="0" marL="457200" rtl="0" algn="l">
              <a:lnSpc>
                <a:spcPct val="114000"/>
              </a:lnSpc>
              <a:spcBef>
                <a:spcPts val="0"/>
              </a:spcBef>
              <a:spcAft>
                <a:spcPts val="0"/>
              </a:spcAft>
              <a:buSzPts val="2300"/>
              <a:buChar char="•"/>
            </a:pPr>
            <a:r>
              <a:rPr lang="en-US" sz="2300"/>
              <a:t>Elective Abortion Records in Case Mix Data</a:t>
            </a:r>
            <a:endParaRPr sz="2300"/>
          </a:p>
          <a:p>
            <a:pPr indent="-374650" lvl="1" marL="914400" rtl="0" algn="l">
              <a:lnSpc>
                <a:spcPct val="114000"/>
              </a:lnSpc>
              <a:spcBef>
                <a:spcPts val="0"/>
              </a:spcBef>
              <a:spcAft>
                <a:spcPts val="0"/>
              </a:spcAft>
              <a:buSzPts val="2300"/>
              <a:buChar char="•"/>
            </a:pPr>
            <a:r>
              <a:rPr lang="en-US" sz="2300"/>
              <a:t>Due to the heightened sensitivity around claims for elective abortions, particularly for out-of-state patients who receive care and the providers from whom they received abortion services, the HSCRC will be </a:t>
            </a:r>
            <a:r>
              <a:rPr b="1" lang="en-US" sz="2300"/>
              <a:t>restricting disclosure of claims related to elective abortion cases </a:t>
            </a:r>
            <a:r>
              <a:rPr lang="en-US" sz="2300"/>
              <a:t>beginning in FY 2023. </a:t>
            </a:r>
            <a:endParaRPr sz="2300"/>
          </a:p>
          <a:p>
            <a:pPr indent="-374650" lvl="1" marL="914400" rtl="0" algn="l">
              <a:lnSpc>
                <a:spcPct val="114000"/>
              </a:lnSpc>
              <a:spcBef>
                <a:spcPts val="0"/>
              </a:spcBef>
              <a:spcAft>
                <a:spcPts val="0"/>
              </a:spcAft>
              <a:buSzPts val="2300"/>
              <a:buChar char="•"/>
            </a:pPr>
            <a:r>
              <a:rPr lang="en-US" sz="2300"/>
              <a:t>This policy will also be applied to new requests for data prior to FY 2023. </a:t>
            </a:r>
            <a:endParaRPr b="1" sz="2300"/>
          </a:p>
        </p:txBody>
      </p:sp>
      <p:sp>
        <p:nvSpPr>
          <p:cNvPr id="141" name="Google Shape;141;p1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42" name="Google Shape;142;p12"/>
          <p:cNvSpPr txBox="1"/>
          <p:nvPr>
            <p:ph type="title"/>
          </p:nvPr>
        </p:nvSpPr>
        <p:spPr>
          <a:xfrm>
            <a:off x="972127" y="347852"/>
            <a:ext cx="10515600" cy="5420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b="1" lang="en-US"/>
              <a:t>Reminder:</a:t>
            </a:r>
            <a:r>
              <a:rPr lang="en-US"/>
              <a:t> Data Request Processing Delays and Abortion Cases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idx="1" type="body"/>
          </p:nvPr>
        </p:nvSpPr>
        <p:spPr>
          <a:xfrm>
            <a:off x="971548" y="1133475"/>
            <a:ext cx="5294700" cy="4401300"/>
          </a:xfrm>
          <a:prstGeom prst="rect">
            <a:avLst/>
          </a:prstGeom>
          <a:noFill/>
          <a:ln>
            <a:noFill/>
          </a:ln>
        </p:spPr>
        <p:txBody>
          <a:bodyPr anchorCtr="0" anchor="t" bIns="45700" lIns="91425" spcFirstLastPara="1" rIns="91425" wrap="square" tIns="45700">
            <a:normAutofit fontScale="55000" lnSpcReduction="20000"/>
          </a:bodyPr>
          <a:lstStyle/>
          <a:p>
            <a:pPr indent="-355600" lvl="0" marL="457200" rtl="0" algn="l">
              <a:lnSpc>
                <a:spcPct val="114000"/>
              </a:lnSpc>
              <a:spcBef>
                <a:spcPts val="1000"/>
              </a:spcBef>
              <a:spcAft>
                <a:spcPts val="0"/>
              </a:spcAft>
              <a:buClr>
                <a:schemeClr val="dk1"/>
              </a:buClr>
              <a:buSzPct val="100000"/>
              <a:buChar char="•"/>
            </a:pPr>
            <a:r>
              <a:rPr lang="en-US" sz="3200"/>
              <a:t>Use the New Primary Payer Codes for UCC and Denial data with service dates in FY22 and beyond</a:t>
            </a:r>
            <a:endParaRPr sz="3200"/>
          </a:p>
          <a:p>
            <a:pPr indent="-355600" lvl="0" marL="457200" rtl="0" algn="l">
              <a:lnSpc>
                <a:spcPct val="114000"/>
              </a:lnSpc>
              <a:spcBef>
                <a:spcPts val="1000"/>
              </a:spcBef>
              <a:spcAft>
                <a:spcPts val="0"/>
              </a:spcAft>
              <a:buClr>
                <a:schemeClr val="dk1"/>
              </a:buClr>
              <a:buSzPct val="100000"/>
              <a:buChar char="•"/>
            </a:pPr>
            <a:r>
              <a:rPr lang="en-US" sz="3200"/>
              <a:t>Combine</a:t>
            </a:r>
            <a:endParaRPr sz="3200"/>
          </a:p>
          <a:p>
            <a:pPr indent="-341955" lvl="1" marL="914400" rtl="0" algn="l">
              <a:lnSpc>
                <a:spcPct val="114000"/>
              </a:lnSpc>
              <a:spcBef>
                <a:spcPts val="500"/>
              </a:spcBef>
              <a:spcAft>
                <a:spcPts val="0"/>
              </a:spcAft>
              <a:buSzPct val="100000"/>
              <a:buChar char="•"/>
            </a:pPr>
            <a:r>
              <a:rPr b="0" i="0" lang="en-US" sz="2850" u="none" strike="noStrike">
                <a:solidFill>
                  <a:srgbClr val="0065CC"/>
                </a:solidFill>
                <a:latin typeface="Arial"/>
                <a:ea typeface="Arial"/>
                <a:cs typeface="Arial"/>
                <a:sym typeface="Arial"/>
              </a:rPr>
              <a:t>Blue Cross (04), HMO (12), Blue Cross National Capital Area (16),Blue Cross –Other State (17) with Commercial Insurance (05)</a:t>
            </a:r>
            <a:endParaRPr sz="2850"/>
          </a:p>
          <a:p>
            <a:pPr indent="-341955" lvl="1" marL="914400" rtl="0" algn="l">
              <a:lnSpc>
                <a:spcPct val="114000"/>
              </a:lnSpc>
              <a:spcBef>
                <a:spcPts val="500"/>
              </a:spcBef>
              <a:spcAft>
                <a:spcPts val="0"/>
              </a:spcAft>
              <a:buSzPct val="100000"/>
              <a:buChar char="•"/>
            </a:pPr>
            <a:r>
              <a:rPr b="0" i="0" lang="en-US" sz="2850" u="none" strike="noStrike">
                <a:solidFill>
                  <a:srgbClr val="0065CC"/>
                </a:solidFill>
                <a:latin typeface="Arial"/>
                <a:ea typeface="Arial"/>
                <a:cs typeface="Arial"/>
                <a:sym typeface="Arial"/>
              </a:rPr>
              <a:t>Title V (03) with Other Government Programs (06)</a:t>
            </a:r>
            <a:endParaRPr sz="2850"/>
          </a:p>
          <a:p>
            <a:pPr indent="-341955" lvl="1" marL="914400" rtl="0" algn="l">
              <a:lnSpc>
                <a:spcPct val="114000"/>
              </a:lnSpc>
              <a:spcBef>
                <a:spcPts val="500"/>
              </a:spcBef>
              <a:spcAft>
                <a:spcPts val="0"/>
              </a:spcAft>
              <a:buSzPct val="100000"/>
              <a:buChar char="•"/>
            </a:pPr>
            <a:r>
              <a:rPr b="0" i="0" lang="en-US" sz="2850" u="none" strike="noStrike">
                <a:solidFill>
                  <a:srgbClr val="0065CC"/>
                </a:solidFill>
                <a:latin typeface="Arial"/>
                <a:ea typeface="Arial"/>
                <a:cs typeface="Arial"/>
                <a:sym typeface="Arial"/>
              </a:rPr>
              <a:t>Donor (11) with Other (10)</a:t>
            </a:r>
            <a:endParaRPr sz="2850"/>
          </a:p>
          <a:p>
            <a:pPr indent="-228600" lvl="1" marL="914400" rtl="0" algn="l">
              <a:lnSpc>
                <a:spcPct val="114000"/>
              </a:lnSpc>
              <a:spcBef>
                <a:spcPts val="500"/>
              </a:spcBef>
              <a:spcAft>
                <a:spcPts val="0"/>
              </a:spcAft>
              <a:buSzPct val="117647"/>
              <a:buNone/>
            </a:pPr>
            <a:r>
              <a:t/>
            </a:r>
            <a:endParaRPr b="0" i="0" u="none" strike="noStrike">
              <a:latin typeface="Arial"/>
              <a:ea typeface="Arial"/>
              <a:cs typeface="Arial"/>
              <a:sym typeface="Arial"/>
            </a:endParaRPr>
          </a:p>
          <a:p>
            <a:pPr indent="-355600" lvl="0" marL="457200" marR="0" rtl="0" algn="l">
              <a:lnSpc>
                <a:spcPct val="114000"/>
              </a:lnSpc>
              <a:spcBef>
                <a:spcPts val="1000"/>
              </a:spcBef>
              <a:spcAft>
                <a:spcPts val="0"/>
              </a:spcAft>
              <a:buSzPct val="100000"/>
              <a:buChar char="•"/>
            </a:pPr>
            <a:r>
              <a:rPr b="0" i="0" lang="en-US" sz="3200" u="none" strike="noStrike">
                <a:latin typeface="Arial"/>
                <a:ea typeface="Arial"/>
                <a:cs typeface="Arial"/>
                <a:sym typeface="Arial"/>
              </a:rPr>
              <a:t>Add</a:t>
            </a:r>
            <a:endParaRPr sz="3200"/>
          </a:p>
          <a:p>
            <a:pPr indent="-341955" lvl="1" marL="914400" rtl="0" algn="l">
              <a:lnSpc>
                <a:spcPct val="114000"/>
              </a:lnSpc>
              <a:spcBef>
                <a:spcPts val="500"/>
              </a:spcBef>
              <a:spcAft>
                <a:spcPts val="0"/>
              </a:spcAft>
              <a:buSzPct val="100000"/>
              <a:buChar char="•"/>
            </a:pPr>
            <a:r>
              <a:rPr b="0" i="0" lang="en-US" sz="2850" u="none" strike="noStrike">
                <a:solidFill>
                  <a:srgbClr val="0065CC"/>
                </a:solidFill>
                <a:latin typeface="Arial"/>
                <a:ea typeface="Arial"/>
                <a:cs typeface="Arial"/>
                <a:sym typeface="Arial"/>
              </a:rPr>
              <a:t>Behavioral Health Plans (19)</a:t>
            </a:r>
            <a:endParaRPr sz="2850"/>
          </a:p>
        </p:txBody>
      </p:sp>
      <p:sp>
        <p:nvSpPr>
          <p:cNvPr id="148" name="Google Shape;148;p1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49" name="Google Shape;149;p13"/>
          <p:cNvSpPr txBox="1"/>
          <p:nvPr>
            <p:ph type="title"/>
          </p:nvPr>
        </p:nvSpPr>
        <p:spPr>
          <a:xfrm>
            <a:off x="972125" y="347850"/>
            <a:ext cx="109962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t>Reminder:</a:t>
            </a:r>
            <a:r>
              <a:rPr lang="en-US"/>
              <a:t> </a:t>
            </a:r>
            <a:r>
              <a:rPr lang="en-US" sz="2600"/>
              <a:t>Expected Payer Codes for UCC &amp; Denials Quarterly Report</a:t>
            </a:r>
            <a:endParaRPr sz="2600"/>
          </a:p>
        </p:txBody>
      </p:sp>
      <p:sp>
        <p:nvSpPr>
          <p:cNvPr id="150" name="Google Shape;150;p13"/>
          <p:cNvSpPr txBox="1"/>
          <p:nvPr/>
        </p:nvSpPr>
        <p:spPr>
          <a:xfrm>
            <a:off x="6678705" y="1133475"/>
            <a:ext cx="4809000" cy="418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Valid Primary Payer Codes (since FY 2022)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Code</a:t>
            </a:r>
            <a:r>
              <a:rPr b="0" i="0" lang="en-US" sz="1400" u="none" cap="none" strike="noStrike">
                <a:solidFill>
                  <a:srgbClr val="000000"/>
                </a:solidFill>
                <a:latin typeface="Calibri"/>
                <a:ea typeface="Calibri"/>
                <a:cs typeface="Calibri"/>
                <a:sym typeface="Calibri"/>
              </a:rPr>
              <a:t>	</a:t>
            </a:r>
            <a:r>
              <a:rPr b="1" i="0" lang="en-US" sz="1400" u="none" cap="none" strike="noStrike">
                <a:solidFill>
                  <a:srgbClr val="000000"/>
                </a:solidFill>
                <a:latin typeface="Calibri"/>
                <a:ea typeface="Calibri"/>
                <a:cs typeface="Calibri"/>
                <a:sym typeface="Calibri"/>
              </a:rPr>
              <a:t>Description</a:t>
            </a: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01	MEDICARE FFS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	MD MEDICAID FFS AND PENDING MD MEDICAID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05	COMMERCIAL INSURANCE </a:t>
            </a:r>
            <a:r>
              <a:rPr b="0" i="0" lang="en-US" sz="1400" u="none" cap="none" strike="noStrike">
                <a:solidFill>
                  <a:srgbClr val="FF0000"/>
                </a:solidFill>
                <a:latin typeface="Calibri"/>
                <a:ea typeface="Calibri"/>
                <a:cs typeface="Calibri"/>
                <a:sym typeface="Calibri"/>
              </a:rPr>
              <a:t>HMO/POS/PPO/PPN/TPA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06	OTHER GOVERNMENT PROGRAMS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r>
              <a:rPr b="0" i="1" lang="en-US" sz="1400" u="none" cap="none" strike="noStrike">
                <a:solidFill>
                  <a:srgbClr val="000000"/>
                </a:solidFill>
                <a:latin typeface="Calibri"/>
                <a:ea typeface="Calibri"/>
                <a:cs typeface="Calibri"/>
                <a:sym typeface="Calibri"/>
              </a:rPr>
              <a:t>Usage Notes: </a:t>
            </a:r>
            <a:r>
              <a:rPr b="0" i="0" lang="en-US" sz="1400" u="none" cap="none" strike="noStrike">
                <a:solidFill>
                  <a:srgbClr val="000000"/>
                </a:solidFill>
                <a:latin typeface="Calibri"/>
                <a:ea typeface="Calibri"/>
                <a:cs typeface="Calibri"/>
                <a:sym typeface="Calibri"/>
              </a:rPr>
              <a:t>Report Out-of-State (non-MD)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Medicaid, </a:t>
            </a:r>
            <a:r>
              <a:rPr b="0" i="0" lang="en-US" sz="1400" u="none" cap="none" strike="noStrike">
                <a:solidFill>
                  <a:srgbClr val="FF0000"/>
                </a:solidFill>
                <a:latin typeface="Calibri"/>
                <a:ea typeface="Calibri"/>
                <a:cs typeface="Calibri"/>
                <a:sym typeface="Calibri"/>
              </a:rPr>
              <a:t>Tri-Care, Champs and Title </a:t>
            </a:r>
            <a:r>
              <a:rPr b="0" i="0" lang="en-US" sz="1400" u="none" cap="none" strike="noStrike">
                <a:solidFill>
                  <a:srgbClr val="000000"/>
                </a:solidFill>
                <a:latin typeface="Calibri"/>
                <a:ea typeface="Calibri"/>
                <a:cs typeface="Calibri"/>
                <a:sym typeface="Calibri"/>
              </a:rPr>
              <a:t>under this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category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07	WORKMEN'S COMPENSATION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08	SELF PAY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09	CHARITY (PATIENT WAS NOT CHARGES FOR 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10	OTHER </a:t>
            </a:r>
            <a:r>
              <a:rPr b="0" i="0" lang="en-US" sz="1400" u="none" cap="none" strike="noStrike">
                <a:solidFill>
                  <a:srgbClr val="FF0000"/>
                </a:solidFill>
                <a:latin typeface="Calibri"/>
                <a:ea typeface="Calibri"/>
                <a:cs typeface="Calibri"/>
                <a:sym typeface="Calibri"/>
              </a:rPr>
              <a:t>(INCLUDES GRANT FUNDED, DONOR)</a:t>
            </a: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14	MD MEDICAID </a:t>
            </a:r>
            <a:r>
              <a:rPr b="0" i="0" lang="en-US" sz="1400" u="none" cap="none" strike="noStrike">
                <a:solidFill>
                  <a:srgbClr val="FF0000"/>
                </a:solidFill>
                <a:latin typeface="Calibri"/>
                <a:ea typeface="Calibri"/>
                <a:cs typeface="Calibri"/>
                <a:sym typeface="Calibri"/>
              </a:rPr>
              <a:t>MCO</a:t>
            </a: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15	MEDICARE </a:t>
            </a:r>
            <a:r>
              <a:rPr b="0" i="0" lang="en-US" sz="1400" u="none" cap="none" strike="noStrike">
                <a:solidFill>
                  <a:srgbClr val="FF0000"/>
                </a:solidFill>
                <a:latin typeface="Calibri"/>
                <a:ea typeface="Calibri"/>
                <a:cs typeface="Calibri"/>
                <a:sym typeface="Calibri"/>
              </a:rPr>
              <a:t>ADVANTAGE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18	INTERNATIONAL INSURANCE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19	BEHAVIORAL HEALTH PLAN </a:t>
            </a:r>
            <a:r>
              <a:rPr b="0" i="0" lang="en-US" sz="1400" u="none" cap="none" strike="noStrike">
                <a:solidFill>
                  <a:srgbClr val="FF0000"/>
                </a:solidFill>
                <a:latin typeface="Calibri"/>
                <a:ea typeface="Calibri"/>
                <a:cs typeface="Calibri"/>
                <a:sym typeface="Calibri"/>
              </a:rPr>
              <a:t>(NEW)</a:t>
            </a: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99	UNKNOWN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971550" y="1133475"/>
            <a:ext cx="10515600" cy="5376600"/>
          </a:xfrm>
          <a:prstGeom prst="rect">
            <a:avLst/>
          </a:prstGeom>
          <a:noFill/>
          <a:ln>
            <a:noFill/>
          </a:ln>
        </p:spPr>
        <p:txBody>
          <a:bodyPr anchorCtr="0" anchor="t" bIns="45700" lIns="91425" spcFirstLastPara="1" rIns="91425" wrap="square" tIns="45700">
            <a:normAutofit/>
          </a:bodyPr>
          <a:lstStyle/>
          <a:p>
            <a:pPr indent="-355597" lvl="0" marL="457200" rtl="0" algn="l">
              <a:lnSpc>
                <a:spcPct val="114000"/>
              </a:lnSpc>
              <a:spcBef>
                <a:spcPts val="1000"/>
              </a:spcBef>
              <a:spcAft>
                <a:spcPts val="0"/>
              </a:spcAft>
              <a:buClr>
                <a:schemeClr val="dk1"/>
              </a:buClr>
              <a:buSzPts val="2000"/>
              <a:buChar char="•"/>
            </a:pPr>
            <a:r>
              <a:rPr lang="en-US"/>
              <a:t>Purpose: to review hospital-level high-cost drug utilization for outlier dosage units based on 3</a:t>
            </a:r>
            <a:r>
              <a:rPr baseline="30000" lang="en-US"/>
              <a:t>rd</a:t>
            </a:r>
            <a:r>
              <a:rPr lang="en-US"/>
              <a:t> Monthly case mix data</a:t>
            </a:r>
            <a:endParaRPr/>
          </a:p>
          <a:p>
            <a:pPr indent="-355597" lvl="0" marL="457200" rtl="0" algn="l">
              <a:lnSpc>
                <a:spcPct val="114000"/>
              </a:lnSpc>
              <a:spcBef>
                <a:spcPts val="1000"/>
              </a:spcBef>
              <a:spcAft>
                <a:spcPts val="0"/>
              </a:spcAft>
              <a:buClr>
                <a:schemeClr val="dk1"/>
              </a:buClr>
              <a:buSzPts val="2000"/>
              <a:buChar char="•"/>
            </a:pPr>
            <a:r>
              <a:rPr lang="en-US"/>
              <a:t>Information should used to correct errors prior to submission of Quarterly case mix data</a:t>
            </a:r>
            <a:endParaRPr/>
          </a:p>
          <a:p>
            <a:pPr indent="-355597" lvl="0" marL="457200" rtl="0" algn="l">
              <a:lnSpc>
                <a:spcPct val="114000"/>
              </a:lnSpc>
              <a:spcBef>
                <a:spcPts val="1000"/>
              </a:spcBef>
              <a:spcAft>
                <a:spcPts val="0"/>
              </a:spcAft>
              <a:buSzPts val="2000"/>
              <a:buChar char="•"/>
            </a:pPr>
            <a:r>
              <a:rPr lang="en-US"/>
              <a:t>CDS-A Audits starts with what is reported in the case mix data. If the case mix data has errors, the CDS-A data for the following year will have errors.</a:t>
            </a:r>
            <a:endParaRPr/>
          </a:p>
          <a:p>
            <a:pPr indent="-355597" lvl="0" marL="457200" rtl="0" algn="l">
              <a:lnSpc>
                <a:spcPct val="114000"/>
              </a:lnSpc>
              <a:spcBef>
                <a:spcPts val="1000"/>
              </a:spcBef>
              <a:spcAft>
                <a:spcPts val="0"/>
              </a:spcAft>
              <a:buClr>
                <a:schemeClr val="dk1"/>
              </a:buClr>
              <a:buSzPts val="2000"/>
              <a:buChar char="•"/>
            </a:pPr>
            <a:r>
              <a:rPr lang="en-US"/>
              <a:t>For access, contact your CRS Portal Point of Contact or </a:t>
            </a:r>
            <a:r>
              <a:rPr lang="en-US" u="sng">
                <a:solidFill>
                  <a:schemeClr val="hlink"/>
                </a:solidFill>
                <a:hlinkClick r:id="rId3"/>
              </a:rPr>
              <a:t>support@crisphealth.org</a:t>
            </a:r>
            <a:r>
              <a:rPr lang="en-US"/>
              <a:t> </a:t>
            </a:r>
            <a:endParaRPr/>
          </a:p>
          <a:p>
            <a:pPr indent="-228600" lvl="0" marL="457200" rtl="0" algn="l">
              <a:lnSpc>
                <a:spcPct val="114000"/>
              </a:lnSpc>
              <a:spcBef>
                <a:spcPts val="1000"/>
              </a:spcBef>
              <a:spcAft>
                <a:spcPts val="0"/>
              </a:spcAft>
              <a:buClr>
                <a:schemeClr val="dk1"/>
              </a:buClr>
              <a:buSzPts val="2000"/>
              <a:buNone/>
            </a:pPr>
            <a:r>
              <a:t/>
            </a:r>
            <a:endParaRPr/>
          </a:p>
        </p:txBody>
      </p:sp>
      <p:sp>
        <p:nvSpPr>
          <p:cNvPr id="156" name="Google Shape;156;p2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57" name="Google Shape;157;p2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t>Reminder: </a:t>
            </a:r>
            <a:r>
              <a:rPr lang="en-US"/>
              <a:t>CDS-A Reports Available on CRISP Portal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idx="1" type="body"/>
          </p:nvPr>
        </p:nvSpPr>
        <p:spPr>
          <a:xfrm>
            <a:off x="971550" y="1133475"/>
            <a:ext cx="10515600" cy="5376672"/>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1000"/>
              </a:spcBef>
              <a:spcAft>
                <a:spcPts val="0"/>
              </a:spcAft>
              <a:buSzPts val="2000"/>
              <a:buNone/>
            </a:pPr>
            <a:r>
              <a:t/>
            </a:r>
            <a:endParaRPr/>
          </a:p>
          <a:p>
            <a:pPr indent="0" lvl="0" marL="457200" rtl="0" algn="l">
              <a:lnSpc>
                <a:spcPct val="114000"/>
              </a:lnSpc>
              <a:spcBef>
                <a:spcPts val="1000"/>
              </a:spcBef>
              <a:spcAft>
                <a:spcPts val="0"/>
              </a:spcAft>
              <a:buSzPts val="2000"/>
              <a:buNone/>
            </a:pPr>
            <a:r>
              <a:t/>
            </a:r>
            <a:endParaRPr/>
          </a:p>
          <a:p>
            <a:pPr indent="0" lvl="0" marL="457200" rtl="0" algn="l">
              <a:lnSpc>
                <a:spcPct val="114000"/>
              </a:lnSpc>
              <a:spcBef>
                <a:spcPts val="1000"/>
              </a:spcBef>
              <a:spcAft>
                <a:spcPts val="0"/>
              </a:spcAft>
              <a:buSzPts val="2000"/>
              <a:buNone/>
            </a:pPr>
            <a:r>
              <a:t/>
            </a:r>
            <a:endParaRPr/>
          </a:p>
          <a:p>
            <a:pPr indent="-228600" lvl="0" marL="457200" rtl="0" algn="l">
              <a:lnSpc>
                <a:spcPct val="114000"/>
              </a:lnSpc>
              <a:spcBef>
                <a:spcPts val="1000"/>
              </a:spcBef>
              <a:spcAft>
                <a:spcPts val="0"/>
              </a:spcAft>
              <a:buClr>
                <a:schemeClr val="dk1"/>
              </a:buClr>
              <a:buSzPts val="2000"/>
              <a:buNone/>
            </a:pPr>
            <a:r>
              <a:t/>
            </a:r>
            <a:endParaRPr/>
          </a:p>
        </p:txBody>
      </p:sp>
      <p:sp>
        <p:nvSpPr>
          <p:cNvPr id="163" name="Google Shape;163;p30"/>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64" name="Google Shape;164;p30"/>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t>Timeline: </a:t>
            </a:r>
            <a:r>
              <a:rPr lang="en-US"/>
              <a:t>CDS-A Audit for FY 2022</a:t>
            </a:r>
            <a:endParaRPr/>
          </a:p>
        </p:txBody>
      </p:sp>
      <p:graphicFrame>
        <p:nvGraphicFramePr>
          <p:cNvPr id="165" name="Google Shape;165;p30"/>
          <p:cNvGraphicFramePr/>
          <p:nvPr/>
        </p:nvGraphicFramePr>
        <p:xfrm>
          <a:off x="607850" y="1339825"/>
          <a:ext cx="3000000" cy="3000000"/>
        </p:xfrm>
        <a:graphic>
          <a:graphicData uri="http://schemas.openxmlformats.org/drawingml/2006/table">
            <a:tbl>
              <a:tblPr>
                <a:noFill/>
                <a:tableStyleId>{FAC77E34-EEF9-471A-AEDE-7D46632BD0B1}</a:tableStyleId>
              </a:tblPr>
              <a:tblGrid>
                <a:gridCol w="3588975"/>
                <a:gridCol w="7570325"/>
              </a:tblGrid>
              <a:tr h="861450">
                <a:tc>
                  <a:txBody>
                    <a:bodyPr/>
                    <a:lstStyle/>
                    <a:p>
                      <a:pPr indent="0" lvl="0" marL="0" marR="0" rtl="0" algn="l">
                        <a:lnSpc>
                          <a:spcPct val="114000"/>
                        </a:lnSpc>
                        <a:spcBef>
                          <a:spcPts val="0"/>
                        </a:spcBef>
                        <a:spcAft>
                          <a:spcPts val="0"/>
                        </a:spcAft>
                        <a:buClr>
                          <a:srgbClr val="000000"/>
                        </a:buClr>
                        <a:buSzPts val="2100"/>
                        <a:buFont typeface="Arial"/>
                        <a:buNone/>
                      </a:pPr>
                      <a:r>
                        <a:rPr lang="en-US" sz="2100" u="none" cap="none" strike="noStrike"/>
                        <a:t>September 23, 2022</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Hospitals receive final drug list and CDS-A Audit template for 2021/2022 </a:t>
                      </a:r>
                      <a:endParaRPr sz="2100" u="none" cap="none" strike="noStrike"/>
                    </a:p>
                  </a:txBody>
                  <a:tcPr marT="91425" marB="91425" marR="91425" marL="91425"/>
                </a:tc>
              </a:tr>
              <a:tr h="489900">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October 21 2022</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Completed template due to HSCRC</a:t>
                      </a:r>
                      <a:endParaRPr sz="2100" u="none" cap="none" strike="noStrike"/>
                    </a:p>
                  </a:txBody>
                  <a:tcPr marT="91425" marB="91425" marR="91425" marL="91425"/>
                </a:tc>
              </a:tr>
              <a:tr h="1139775">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October 21-December 23, 2022</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HSCRC staff completes audits and provides hospitals with results.</a:t>
                      </a:r>
                      <a:endParaRPr sz="2100" u="none" cap="none" strike="noStrike"/>
                    </a:p>
                  </a:txBody>
                  <a:tcPr marT="91425" marB="91425" marR="91425" marL="91425"/>
                </a:tc>
              </a:tr>
            </a:tbl>
          </a:graphicData>
        </a:graphic>
      </p:graphicFrame>
      <p:sp>
        <p:nvSpPr>
          <p:cNvPr id="166" name="Google Shape;166;p30"/>
          <p:cNvSpPr txBox="1"/>
          <p:nvPr/>
        </p:nvSpPr>
        <p:spPr>
          <a:xfrm>
            <a:off x="516300" y="4031950"/>
            <a:ext cx="11159400" cy="628668"/>
          </a:xfrm>
          <a:prstGeom prst="rect">
            <a:avLst/>
          </a:prstGeom>
          <a:noFill/>
          <a:ln>
            <a:noFill/>
          </a:ln>
        </p:spPr>
        <p:txBody>
          <a:bodyPr anchorCtr="0" anchor="t" bIns="91425" lIns="91425" spcFirstLastPara="1" rIns="91425" wrap="square" tIns="91425">
            <a:spAutoFit/>
          </a:bodyPr>
          <a:lstStyle/>
          <a:p>
            <a:pPr indent="0" lvl="0" marL="0" marR="0" rtl="0" algn="ctr">
              <a:lnSpc>
                <a:spcPct val="114000"/>
              </a:lnSpc>
              <a:spcBef>
                <a:spcPts val="100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Hospitals will be subject to fines if any material error is found their FY 2022 CDS-A audit.</a:t>
            </a:r>
            <a:endParaRPr b="0" i="0" sz="800" u="none" cap="none" strike="noStrike">
              <a:solidFill>
                <a:srgbClr val="FF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73" name="Google Shape;173;p31"/>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rmAutofit/>
          </a:bodyPr>
          <a:lstStyle/>
          <a:p>
            <a:pPr indent="-342900" lvl="0" marL="444500" rtl="0" algn="l">
              <a:lnSpc>
                <a:spcPct val="114000"/>
              </a:lnSpc>
              <a:spcBef>
                <a:spcPts val="1000"/>
              </a:spcBef>
              <a:spcAft>
                <a:spcPts val="0"/>
              </a:spcAft>
              <a:buClr>
                <a:schemeClr val="dk1"/>
              </a:buClr>
              <a:buSzPts val="2000"/>
              <a:buFont typeface="Arial"/>
              <a:buChar char="•"/>
            </a:pPr>
            <a:r>
              <a:rPr lang="en-US"/>
              <a:t>Test/Sandbox</a:t>
            </a:r>
            <a:endParaRPr/>
          </a:p>
        </p:txBody>
      </p:sp>
      <p:sp>
        <p:nvSpPr>
          <p:cNvPr id="174" name="Google Shape;174;p31"/>
          <p:cNvSpPr txBox="1"/>
          <p:nvPr>
            <p:ph idx="2" type="body"/>
          </p:nvPr>
        </p:nvSpPr>
        <p:spPr>
          <a:xfrm>
            <a:off x="6359096" y="1361190"/>
            <a:ext cx="5124450" cy="4432300"/>
          </a:xfrm>
          <a:prstGeom prst="rect">
            <a:avLst/>
          </a:prstGeom>
          <a:noFill/>
          <a:ln>
            <a:noFill/>
          </a:ln>
        </p:spPr>
        <p:txBody>
          <a:bodyPr anchorCtr="0" anchor="t" bIns="45700" lIns="91425" spcFirstLastPara="1" rIns="91425" wrap="square" tIns="45700">
            <a:normAutofit/>
          </a:bodyPr>
          <a:lstStyle/>
          <a:p>
            <a:pPr indent="-342900" lvl="0" marL="444500" rtl="0" algn="l">
              <a:lnSpc>
                <a:spcPct val="114000"/>
              </a:lnSpc>
              <a:spcBef>
                <a:spcPts val="1000"/>
              </a:spcBef>
              <a:spcAft>
                <a:spcPts val="0"/>
              </a:spcAft>
              <a:buClr>
                <a:schemeClr val="dk1"/>
              </a:buClr>
              <a:buSzPts val="2000"/>
              <a:buFont typeface="Arial"/>
              <a:buChar char="•"/>
            </a:pPr>
            <a:r>
              <a:rPr lang="en-US"/>
              <a:t>Production </a:t>
            </a:r>
            <a:endParaRPr/>
          </a:p>
        </p:txBody>
      </p:sp>
      <p:sp>
        <p:nvSpPr>
          <p:cNvPr id="175" name="Google Shape;175;p31"/>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solidFill>
                  <a:schemeClr val="dk2"/>
                </a:solidFill>
              </a:rPr>
              <a:t>Reminder:</a:t>
            </a:r>
            <a:r>
              <a:rPr lang="en-US">
                <a:solidFill>
                  <a:schemeClr val="dk2"/>
                </a:solidFill>
              </a:rPr>
              <a:t> FY 2023 DSR Implementation Timeline</a:t>
            </a:r>
            <a:endParaRPr>
              <a:solidFill>
                <a:schemeClr val="dk2"/>
              </a:solidFill>
            </a:endParaRPr>
          </a:p>
        </p:txBody>
      </p:sp>
      <p:grpSp>
        <p:nvGrpSpPr>
          <p:cNvPr id="176" name="Google Shape;176;p31"/>
          <p:cNvGrpSpPr/>
          <p:nvPr/>
        </p:nvGrpSpPr>
        <p:grpSpPr>
          <a:xfrm>
            <a:off x="1345621" y="2174882"/>
            <a:ext cx="4918543" cy="3469712"/>
            <a:chOff x="1" y="-1"/>
            <a:chExt cx="4918543" cy="3469712"/>
          </a:xfrm>
        </p:grpSpPr>
        <p:sp>
          <p:nvSpPr>
            <p:cNvPr id="177" name="Google Shape;177;p31"/>
            <p:cNvSpPr/>
            <p:nvPr/>
          </p:nvSpPr>
          <p:spPr>
            <a:xfrm rot="5400000">
              <a:off x="-751147" y="751147"/>
              <a:ext cx="3469712" cy="1967417"/>
            </a:xfrm>
            <a:prstGeom prst="chevron">
              <a:avLst>
                <a:gd fmla="val 50000" name="adj"/>
              </a:avLst>
            </a:prstGeom>
            <a:solidFill>
              <a:srgbClr val="2E95FF"/>
            </a:solidFill>
            <a:ln cap="flat" cmpd="sng" w="25400">
              <a:solidFill>
                <a:srgbClr val="2E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1"/>
            <p:cNvSpPr txBox="1"/>
            <p:nvPr/>
          </p:nvSpPr>
          <p:spPr>
            <a:xfrm>
              <a:off x="1" y="983709"/>
              <a:ext cx="1967417" cy="150229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Aug 1, 2022 Onwards</a:t>
              </a:r>
              <a:endParaRPr b="0" i="0" sz="1400" u="none" cap="none" strike="noStrike">
                <a:solidFill>
                  <a:srgbClr val="000000"/>
                </a:solidFill>
                <a:latin typeface="Arial"/>
                <a:ea typeface="Arial"/>
                <a:cs typeface="Arial"/>
                <a:sym typeface="Arial"/>
              </a:endParaRPr>
            </a:p>
          </p:txBody>
        </p:sp>
        <p:sp>
          <p:nvSpPr>
            <p:cNvPr id="179" name="Google Shape;179;p31"/>
            <p:cNvSpPr/>
            <p:nvPr/>
          </p:nvSpPr>
          <p:spPr>
            <a:xfrm rot="5400000">
              <a:off x="2199979" y="-232561"/>
              <a:ext cx="2486003" cy="2951126"/>
            </a:xfrm>
            <a:prstGeom prst="round2SameRect">
              <a:avLst>
                <a:gd fmla="val 16667" name="adj1"/>
                <a:gd fmla="val 0" name="adj2"/>
              </a:avLst>
            </a:prstGeom>
            <a:noFill/>
            <a:ln cap="flat" cmpd="sng" w="25400">
              <a:solidFill>
                <a:srgbClr val="2E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1"/>
            <p:cNvSpPr txBox="1"/>
            <p:nvPr/>
          </p:nvSpPr>
          <p:spPr>
            <a:xfrm>
              <a:off x="1967418" y="121357"/>
              <a:ext cx="2829769" cy="2243289"/>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1" i="0" lang="en-US" sz="1800" u="none" cap="none" strike="noStrike">
                  <a:solidFill>
                    <a:srgbClr val="2E95FF"/>
                  </a:solidFill>
                  <a:latin typeface="Arial"/>
                  <a:ea typeface="Arial"/>
                  <a:cs typeface="Arial"/>
                  <a:sym typeface="Arial"/>
                </a:rPr>
                <a:t>FY2023</a:t>
              </a:r>
              <a:r>
                <a:rPr b="0" i="0" lang="en-US" sz="1800" u="none" cap="none" strike="noStrike">
                  <a:solidFill>
                    <a:srgbClr val="000000"/>
                  </a:solidFill>
                  <a:latin typeface="Arial"/>
                  <a:ea typeface="Arial"/>
                  <a:cs typeface="Arial"/>
                  <a:sym typeface="Arial"/>
                </a:rPr>
                <a:t> </a:t>
              </a:r>
              <a:r>
                <a:rPr b="0" i="0" lang="en-US" sz="1800" u="none" cap="none" strike="noStrike">
                  <a:solidFill>
                    <a:schemeClr val="dk2"/>
                  </a:solidFill>
                  <a:latin typeface="Arial"/>
                  <a:ea typeface="Arial"/>
                  <a:cs typeface="Arial"/>
                  <a:sym typeface="Arial"/>
                </a:rPr>
                <a:t>DSR</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1" i="0" lang="en-US" sz="1800" u="none" cap="none" strike="noStrike">
                  <a:solidFill>
                    <a:srgbClr val="2E95FF"/>
                  </a:solidFill>
                  <a:latin typeface="Arial"/>
                  <a:ea typeface="Arial"/>
                  <a:cs typeface="Arial"/>
                  <a:sym typeface="Arial"/>
                </a:rPr>
                <a:t>FY2023</a:t>
              </a:r>
              <a:r>
                <a:rPr b="0" i="0" lang="en-US" sz="1800" u="none" cap="none" strike="noStrike">
                  <a:solidFill>
                    <a:srgbClr val="000000"/>
                  </a:solidFill>
                  <a:latin typeface="Arial"/>
                  <a:ea typeface="Arial"/>
                  <a:cs typeface="Arial"/>
                  <a:sym typeface="Arial"/>
                </a:rPr>
                <a:t> </a:t>
              </a:r>
              <a:r>
                <a:rPr b="0" i="0" lang="en-US" sz="1800" u="none" cap="none" strike="noStrike">
                  <a:solidFill>
                    <a:schemeClr val="dk2"/>
                  </a:solidFill>
                  <a:latin typeface="Arial"/>
                  <a:ea typeface="Arial"/>
                  <a:cs typeface="Arial"/>
                  <a:sym typeface="Arial"/>
                </a:rPr>
                <a:t>Lookup Rules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With July Discharges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Use test folde</a:t>
              </a:r>
              <a:r>
                <a:rPr b="0" i="0" lang="en-US" sz="1800" u="none" cap="none" strike="noStrike">
                  <a:solidFill>
                    <a:srgbClr val="000000"/>
                  </a:solidFill>
                  <a:latin typeface="Arial"/>
                  <a:ea typeface="Arial"/>
                  <a:cs typeface="Arial"/>
                  <a:sym typeface="Arial"/>
                </a:rPr>
                <a:t>r</a:t>
              </a:r>
              <a:endParaRPr b="0" i="0" sz="1400" u="none" cap="none" strike="noStrike">
                <a:solidFill>
                  <a:srgbClr val="000000"/>
                </a:solidFill>
                <a:latin typeface="Arial"/>
                <a:ea typeface="Arial"/>
                <a:cs typeface="Arial"/>
                <a:sym typeface="Arial"/>
              </a:endParaRPr>
            </a:p>
          </p:txBody>
        </p:sp>
      </p:grpSp>
      <p:grpSp>
        <p:nvGrpSpPr>
          <p:cNvPr id="181" name="Google Shape;181;p31"/>
          <p:cNvGrpSpPr/>
          <p:nvPr/>
        </p:nvGrpSpPr>
        <p:grpSpPr>
          <a:xfrm>
            <a:off x="6569184" y="2031050"/>
            <a:ext cx="4918554" cy="3461806"/>
            <a:chOff x="1" y="3952"/>
            <a:chExt cx="4918542" cy="3461806"/>
          </a:xfrm>
        </p:grpSpPr>
        <p:sp>
          <p:nvSpPr>
            <p:cNvPr id="182" name="Google Shape;182;p31"/>
            <p:cNvSpPr/>
            <p:nvPr/>
          </p:nvSpPr>
          <p:spPr>
            <a:xfrm rot="5400000">
              <a:off x="-192949" y="196902"/>
              <a:ext cx="1286331" cy="900431"/>
            </a:xfrm>
            <a:prstGeom prst="chevron">
              <a:avLst>
                <a:gd fmla="val 50000" name="adj"/>
              </a:avLst>
            </a:prstGeom>
            <a:solidFill>
              <a:srgbClr val="7F7F7F"/>
            </a:solid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1"/>
            <p:cNvSpPr txBox="1"/>
            <p:nvPr/>
          </p:nvSpPr>
          <p:spPr>
            <a:xfrm>
              <a:off x="2" y="454168"/>
              <a:ext cx="900431" cy="385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Aug 2022</a:t>
              </a:r>
              <a:endParaRPr b="0" i="0" sz="1400" u="none" cap="none" strike="noStrike">
                <a:solidFill>
                  <a:srgbClr val="000000"/>
                </a:solidFill>
                <a:latin typeface="Arial"/>
                <a:ea typeface="Arial"/>
                <a:cs typeface="Arial"/>
                <a:sym typeface="Arial"/>
              </a:endParaRPr>
            </a:p>
          </p:txBody>
        </p:sp>
        <p:sp>
          <p:nvSpPr>
            <p:cNvPr id="184" name="Google Shape;184;p31"/>
            <p:cNvSpPr/>
            <p:nvPr/>
          </p:nvSpPr>
          <p:spPr>
            <a:xfrm rot="5400000">
              <a:off x="2491210" y="-1586825"/>
              <a:ext cx="836554" cy="4018112"/>
            </a:xfrm>
            <a:prstGeom prst="round2SameRect">
              <a:avLst>
                <a:gd fmla="val 16667" name="adj1"/>
                <a:gd fmla="val 0" name="adj2"/>
              </a:avLst>
            </a:prstGeom>
            <a:no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1"/>
            <p:cNvSpPr txBox="1"/>
            <p:nvPr/>
          </p:nvSpPr>
          <p:spPr>
            <a:xfrm>
              <a:off x="900432" y="44790"/>
              <a:ext cx="3977275" cy="75488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1" i="0" lang="en-US" sz="1800" u="none" cap="none" strike="noStrike">
                  <a:solidFill>
                    <a:srgbClr val="7F7F7F"/>
                  </a:solidFill>
                  <a:latin typeface="Arial"/>
                  <a:ea typeface="Arial"/>
                  <a:cs typeface="Arial"/>
                  <a:sym typeface="Arial"/>
                </a:rPr>
                <a:t>FY2022</a:t>
              </a:r>
              <a:r>
                <a:rPr b="0" i="0" lang="en-US" sz="1800" u="none" cap="none" strike="noStrike">
                  <a:solidFill>
                    <a:srgbClr val="000000"/>
                  </a:solidFill>
                  <a:latin typeface="Arial"/>
                  <a:ea typeface="Arial"/>
                  <a:cs typeface="Arial"/>
                  <a:sym typeface="Arial"/>
                </a:rPr>
                <a:t> </a:t>
              </a:r>
              <a:r>
                <a:rPr b="0" i="0" lang="en-US" sz="1800" u="none" cap="none" strike="noStrike">
                  <a:solidFill>
                    <a:schemeClr val="dk2"/>
                  </a:solidFill>
                  <a:latin typeface="Arial"/>
                  <a:ea typeface="Arial"/>
                  <a:cs typeface="Arial"/>
                  <a:sym typeface="Arial"/>
                </a:rPr>
                <a:t>DSR</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FY23 Q1 (Jul Monthly)</a:t>
              </a:r>
              <a:endParaRPr b="0" i="0" sz="1400" u="none" cap="none" strike="noStrike">
                <a:solidFill>
                  <a:srgbClr val="000000"/>
                </a:solidFill>
                <a:latin typeface="Arial"/>
                <a:ea typeface="Arial"/>
                <a:cs typeface="Arial"/>
                <a:sym typeface="Arial"/>
              </a:endParaRPr>
            </a:p>
          </p:txBody>
        </p:sp>
        <p:sp>
          <p:nvSpPr>
            <p:cNvPr id="186" name="Google Shape;186;p31"/>
            <p:cNvSpPr/>
            <p:nvPr/>
          </p:nvSpPr>
          <p:spPr>
            <a:xfrm rot="5400000">
              <a:off x="-192949" y="1284640"/>
              <a:ext cx="1286331" cy="900431"/>
            </a:xfrm>
            <a:prstGeom prst="chevron">
              <a:avLst>
                <a:gd fmla="val 50000" name="adj"/>
              </a:avLst>
            </a:prstGeom>
            <a:solidFill>
              <a:srgbClr val="7F7F7F"/>
            </a:solid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1"/>
            <p:cNvSpPr txBox="1"/>
            <p:nvPr/>
          </p:nvSpPr>
          <p:spPr>
            <a:xfrm>
              <a:off x="2" y="1541906"/>
              <a:ext cx="900431" cy="385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Sep  2022</a:t>
              </a:r>
              <a:endParaRPr b="0" i="0" sz="1400" u="none" cap="none" strike="noStrike">
                <a:solidFill>
                  <a:srgbClr val="000000"/>
                </a:solidFill>
                <a:latin typeface="Arial"/>
                <a:ea typeface="Arial"/>
                <a:cs typeface="Arial"/>
                <a:sym typeface="Arial"/>
              </a:endParaRPr>
            </a:p>
          </p:txBody>
        </p:sp>
        <p:sp>
          <p:nvSpPr>
            <p:cNvPr id="188" name="Google Shape;188;p31"/>
            <p:cNvSpPr/>
            <p:nvPr/>
          </p:nvSpPr>
          <p:spPr>
            <a:xfrm rot="5400000">
              <a:off x="2491430" y="-499308"/>
              <a:ext cx="836115" cy="4018112"/>
            </a:xfrm>
            <a:prstGeom prst="round2SameRect">
              <a:avLst>
                <a:gd fmla="val 16667" name="adj1"/>
                <a:gd fmla="val 0" name="adj2"/>
              </a:avLst>
            </a:prstGeom>
            <a:solidFill>
              <a:schemeClr val="lt1">
                <a:alpha val="85490"/>
              </a:schemeClr>
            </a:solidFill>
            <a:ln cap="flat" cmpd="sng" w="254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1"/>
            <p:cNvSpPr txBox="1"/>
            <p:nvPr/>
          </p:nvSpPr>
          <p:spPr>
            <a:xfrm>
              <a:off x="900432" y="1132506"/>
              <a:ext cx="3977296" cy="754483"/>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1" i="0" lang="en-US" sz="1800" u="none" cap="none" strike="noStrike">
                  <a:solidFill>
                    <a:srgbClr val="7F7F7F"/>
                  </a:solidFill>
                  <a:latin typeface="Arial"/>
                  <a:ea typeface="Arial"/>
                  <a:cs typeface="Arial"/>
                  <a:sym typeface="Arial"/>
                </a:rPr>
                <a:t>FY2022</a:t>
              </a:r>
              <a:r>
                <a:rPr b="0" i="0" lang="en-US" sz="1800" u="none" cap="none" strike="noStrike">
                  <a:solidFill>
                    <a:srgbClr val="000000"/>
                  </a:solidFill>
                  <a:latin typeface="Arial"/>
                  <a:ea typeface="Arial"/>
                  <a:cs typeface="Arial"/>
                  <a:sym typeface="Arial"/>
                </a:rPr>
                <a:t> </a:t>
              </a:r>
              <a:r>
                <a:rPr b="0" i="0" lang="en-US" sz="1800" u="none" cap="none" strike="noStrike">
                  <a:solidFill>
                    <a:schemeClr val="dk2"/>
                  </a:solidFill>
                  <a:latin typeface="Arial"/>
                  <a:ea typeface="Arial"/>
                  <a:cs typeface="Arial"/>
                  <a:sym typeface="Arial"/>
                </a:rPr>
                <a:t>DSR</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FY23 Q1 (Jul – Aug Monthly)</a:t>
              </a:r>
              <a:endParaRPr b="0" i="0" sz="1400" u="none" cap="none" strike="noStrike">
                <a:solidFill>
                  <a:srgbClr val="000000"/>
                </a:solidFill>
                <a:latin typeface="Arial"/>
                <a:ea typeface="Arial"/>
                <a:cs typeface="Arial"/>
                <a:sym typeface="Arial"/>
              </a:endParaRPr>
            </a:p>
          </p:txBody>
        </p:sp>
        <p:sp>
          <p:nvSpPr>
            <p:cNvPr id="190" name="Google Shape;190;p31"/>
            <p:cNvSpPr/>
            <p:nvPr/>
          </p:nvSpPr>
          <p:spPr>
            <a:xfrm rot="5400000">
              <a:off x="-192949" y="2372377"/>
              <a:ext cx="1286331" cy="900431"/>
            </a:xfrm>
            <a:prstGeom prst="chevron">
              <a:avLst>
                <a:gd fmla="val 50000" name="adj"/>
              </a:avLst>
            </a:prstGeom>
            <a:solidFill>
              <a:srgbClr val="2E95FF"/>
            </a:solidFill>
            <a:ln cap="flat" cmpd="sng" w="25400">
              <a:solidFill>
                <a:srgbClr val="2E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1"/>
            <p:cNvSpPr txBox="1"/>
            <p:nvPr/>
          </p:nvSpPr>
          <p:spPr>
            <a:xfrm>
              <a:off x="2" y="2629643"/>
              <a:ext cx="900431" cy="3859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Oct 1, 2022</a:t>
              </a:r>
              <a:endParaRPr b="0" i="0" sz="1400" u="none" cap="none" strike="noStrike">
                <a:solidFill>
                  <a:srgbClr val="000000"/>
                </a:solidFill>
                <a:latin typeface="Arial"/>
                <a:ea typeface="Arial"/>
                <a:cs typeface="Arial"/>
                <a:sym typeface="Arial"/>
              </a:endParaRPr>
            </a:p>
          </p:txBody>
        </p:sp>
        <p:sp>
          <p:nvSpPr>
            <p:cNvPr id="192" name="Google Shape;192;p31"/>
            <p:cNvSpPr/>
            <p:nvPr/>
          </p:nvSpPr>
          <p:spPr>
            <a:xfrm rot="5400000">
              <a:off x="2491430" y="588429"/>
              <a:ext cx="836115" cy="4018112"/>
            </a:xfrm>
            <a:prstGeom prst="round2SameRect">
              <a:avLst>
                <a:gd fmla="val 16667" name="adj1"/>
                <a:gd fmla="val 0" name="adj2"/>
              </a:avLst>
            </a:prstGeom>
            <a:noFill/>
            <a:ln cap="flat" cmpd="sng" w="25400">
              <a:solidFill>
                <a:srgbClr val="2E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1"/>
            <p:cNvSpPr txBox="1"/>
            <p:nvPr/>
          </p:nvSpPr>
          <p:spPr>
            <a:xfrm>
              <a:off x="900432" y="2220243"/>
              <a:ext cx="3977296" cy="754483"/>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1" i="0" lang="en-US" sz="1800" u="none" cap="none" strike="noStrike">
                  <a:solidFill>
                    <a:srgbClr val="2E95FF"/>
                  </a:solidFill>
                  <a:latin typeface="Arial"/>
                  <a:ea typeface="Arial"/>
                  <a:cs typeface="Arial"/>
                  <a:sym typeface="Arial"/>
                </a:rPr>
                <a:t>FY2023</a:t>
              </a:r>
              <a:r>
                <a:rPr b="0" i="0" lang="en-US" sz="1800" u="none" cap="none" strike="noStrike">
                  <a:solidFill>
                    <a:srgbClr val="000000"/>
                  </a:solidFill>
                  <a:latin typeface="Arial"/>
                  <a:ea typeface="Arial"/>
                  <a:cs typeface="Arial"/>
                  <a:sym typeface="Arial"/>
                </a:rPr>
                <a:t> </a:t>
              </a:r>
              <a:r>
                <a:rPr b="0" i="0" lang="en-US" sz="1800" u="none" cap="none" strike="noStrike">
                  <a:solidFill>
                    <a:schemeClr val="dk2"/>
                  </a:solidFill>
                  <a:latin typeface="Arial"/>
                  <a:ea typeface="Arial"/>
                  <a:cs typeface="Arial"/>
                  <a:sym typeface="Arial"/>
                </a:rPr>
                <a:t>DSR</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FY23 Q1 (Jul – Sep Monthly) Onwards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Clr>
                <a:schemeClr val="dk1"/>
              </a:buClr>
              <a:buSzPts val="2000"/>
              <a:buChar char="•"/>
            </a:pPr>
            <a:r>
              <a:rPr lang="en-US"/>
              <a:t>Opportunity to provide feedback on </a:t>
            </a:r>
            <a:endParaRPr/>
          </a:p>
          <a:p>
            <a:pPr indent="-342900" lvl="1" marL="914400" rtl="0" algn="l">
              <a:lnSpc>
                <a:spcPct val="114000"/>
              </a:lnSpc>
              <a:spcBef>
                <a:spcPts val="500"/>
              </a:spcBef>
              <a:spcAft>
                <a:spcPts val="0"/>
              </a:spcAft>
              <a:buSzPts val="1800"/>
              <a:buChar char="•"/>
            </a:pPr>
            <a:r>
              <a:rPr lang="en-US"/>
              <a:t>Meeting logistics (meeting notice, registration, ease of participation)</a:t>
            </a:r>
            <a:endParaRPr/>
          </a:p>
          <a:p>
            <a:pPr indent="-342900" lvl="1" marL="914400" rtl="0" algn="l">
              <a:lnSpc>
                <a:spcPct val="114000"/>
              </a:lnSpc>
              <a:spcBef>
                <a:spcPts val="500"/>
              </a:spcBef>
              <a:spcAft>
                <a:spcPts val="0"/>
              </a:spcAft>
              <a:buSzPts val="1800"/>
              <a:buChar char="•"/>
            </a:pPr>
            <a:r>
              <a:rPr lang="en-US"/>
              <a:t>Topics covered during the prior meeting</a:t>
            </a:r>
            <a:endParaRPr/>
          </a:p>
          <a:p>
            <a:pPr indent="-342900" lvl="1" marL="914400" rtl="0" algn="l">
              <a:lnSpc>
                <a:spcPct val="114000"/>
              </a:lnSpc>
              <a:spcBef>
                <a:spcPts val="500"/>
              </a:spcBef>
              <a:spcAft>
                <a:spcPts val="0"/>
              </a:spcAft>
              <a:buSzPts val="1800"/>
              <a:buChar char="•"/>
            </a:pPr>
            <a:r>
              <a:rPr lang="en-US"/>
              <a:t>Topics for discussion for future meetings</a:t>
            </a:r>
            <a:endParaRPr/>
          </a:p>
          <a:p>
            <a:pPr indent="-355600" lvl="0" marL="457200" rtl="0" algn="l">
              <a:lnSpc>
                <a:spcPct val="114000"/>
              </a:lnSpc>
              <a:spcBef>
                <a:spcPts val="1000"/>
              </a:spcBef>
              <a:spcAft>
                <a:spcPts val="0"/>
              </a:spcAft>
              <a:buClr>
                <a:schemeClr val="dk1"/>
              </a:buClr>
              <a:buSzPts val="2000"/>
              <a:buChar char="•"/>
            </a:pPr>
            <a:r>
              <a:rPr lang="en-US"/>
              <a:t>After this Data Forum, participants will receive a link to a survey via Survey Monkey</a:t>
            </a:r>
            <a:endParaRPr/>
          </a:p>
          <a:p>
            <a:pPr indent="-355600" lvl="0" marL="457200" rtl="0" algn="l">
              <a:lnSpc>
                <a:spcPct val="114000"/>
              </a:lnSpc>
              <a:spcBef>
                <a:spcPts val="1000"/>
              </a:spcBef>
              <a:spcAft>
                <a:spcPts val="0"/>
              </a:spcAft>
              <a:buClr>
                <a:schemeClr val="dk1"/>
              </a:buClr>
              <a:buSzPts val="2000"/>
              <a:buChar char="•"/>
            </a:pPr>
            <a:r>
              <a:rPr lang="en-US"/>
              <a:t>Questions about the survey: contact </a:t>
            </a:r>
            <a:r>
              <a:rPr lang="en-US" u="sng">
                <a:solidFill>
                  <a:schemeClr val="hlink"/>
                </a:solidFill>
                <a:hlinkClick r:id="rId3"/>
              </a:rPr>
              <a:t>hscrcteam@hmetrix.com</a:t>
            </a:r>
            <a:endParaRPr/>
          </a:p>
          <a:p>
            <a:pPr indent="-228600" lvl="0" marL="457200" rtl="0" algn="l">
              <a:lnSpc>
                <a:spcPct val="114000"/>
              </a:lnSpc>
              <a:spcBef>
                <a:spcPts val="1000"/>
              </a:spcBef>
              <a:spcAft>
                <a:spcPts val="0"/>
              </a:spcAft>
              <a:buClr>
                <a:schemeClr val="dk1"/>
              </a:buClr>
              <a:buSzPts val="2000"/>
              <a:buNone/>
            </a:pPr>
            <a:r>
              <a:t/>
            </a:r>
            <a:endParaRPr/>
          </a:p>
        </p:txBody>
      </p:sp>
      <p:sp>
        <p:nvSpPr>
          <p:cNvPr id="199" name="Google Shape;199;p3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00" name="Google Shape;200;p32"/>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t>Reminder: </a:t>
            </a:r>
            <a:r>
              <a:rPr lang="en-US"/>
              <a:t>Please</a:t>
            </a:r>
            <a:r>
              <a:rPr b="1" lang="en-US"/>
              <a:t> </a:t>
            </a:r>
            <a:r>
              <a:rPr lang="en-US"/>
              <a:t>Complete the Data Forum Survey!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972125" y="1835120"/>
            <a:ext cx="10515600" cy="1040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UCC Data Collection Update </a:t>
            </a:r>
            <a:endParaRPr/>
          </a:p>
        </p:txBody>
      </p:sp>
      <p:sp>
        <p:nvSpPr>
          <p:cNvPr id="206" name="Google Shape;206;p3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lnSpcReduction="10000"/>
          </a:bodyPr>
          <a:lstStyle/>
          <a:p>
            <a:pPr indent="-355600" lvl="0" marL="457200" rtl="0" algn="l">
              <a:lnSpc>
                <a:spcPct val="114000"/>
              </a:lnSpc>
              <a:spcBef>
                <a:spcPts val="1000"/>
              </a:spcBef>
              <a:spcAft>
                <a:spcPts val="0"/>
              </a:spcAft>
              <a:buSzPts val="2000"/>
              <a:buChar char="•"/>
            </a:pPr>
            <a:r>
              <a:rPr lang="en-US"/>
              <a:t>HSCRC is working with hMetrix to improve the UCC data processing</a:t>
            </a:r>
            <a:endParaRPr/>
          </a:p>
          <a:p>
            <a:pPr indent="-355600" lvl="0" marL="457200" rtl="0" algn="l">
              <a:lnSpc>
                <a:spcPct val="114000"/>
              </a:lnSpc>
              <a:spcBef>
                <a:spcPts val="1000"/>
              </a:spcBef>
              <a:spcAft>
                <a:spcPts val="0"/>
              </a:spcAft>
              <a:buSzPts val="2000"/>
              <a:buChar char="•"/>
            </a:pPr>
            <a:r>
              <a:rPr lang="en-US"/>
              <a:t>Improved features in DAVE</a:t>
            </a:r>
            <a:endParaRPr/>
          </a:p>
          <a:p>
            <a:pPr indent="-342900" lvl="1" marL="914400" rtl="0" algn="l">
              <a:lnSpc>
                <a:spcPct val="114000"/>
              </a:lnSpc>
              <a:spcBef>
                <a:spcPts val="500"/>
              </a:spcBef>
              <a:spcAft>
                <a:spcPts val="0"/>
              </a:spcAft>
              <a:buSzPts val="1800"/>
              <a:buChar char="•"/>
            </a:pPr>
            <a:r>
              <a:rPr lang="en-US"/>
              <a:t>Manage and track tasks </a:t>
            </a:r>
            <a:endParaRPr/>
          </a:p>
          <a:p>
            <a:pPr indent="-342900" lvl="1" marL="914400" rtl="0" algn="l">
              <a:lnSpc>
                <a:spcPct val="114000"/>
              </a:lnSpc>
              <a:spcBef>
                <a:spcPts val="500"/>
              </a:spcBef>
              <a:spcAft>
                <a:spcPts val="0"/>
              </a:spcAft>
              <a:buSzPts val="1800"/>
              <a:buChar char="•"/>
            </a:pPr>
            <a:r>
              <a:rPr lang="en-US"/>
              <a:t>Reminders and notifications </a:t>
            </a:r>
            <a:endParaRPr/>
          </a:p>
          <a:p>
            <a:pPr indent="-342900" lvl="1" marL="914400" rtl="0" algn="l">
              <a:lnSpc>
                <a:spcPct val="114000"/>
              </a:lnSpc>
              <a:spcBef>
                <a:spcPts val="500"/>
              </a:spcBef>
              <a:spcAft>
                <a:spcPts val="0"/>
              </a:spcAft>
              <a:buSzPts val="1800"/>
              <a:buChar char="•"/>
            </a:pPr>
            <a:r>
              <a:rPr lang="en-US"/>
              <a:t>Automated error report generation</a:t>
            </a:r>
            <a:endParaRPr/>
          </a:p>
          <a:p>
            <a:pPr indent="-355600" lvl="0" marL="457200" rtl="0" algn="l">
              <a:lnSpc>
                <a:spcPct val="114000"/>
              </a:lnSpc>
              <a:spcBef>
                <a:spcPts val="1000"/>
              </a:spcBef>
              <a:spcAft>
                <a:spcPts val="0"/>
              </a:spcAft>
              <a:buSzPts val="2000"/>
              <a:buChar char="•"/>
            </a:pPr>
            <a:r>
              <a:rPr lang="en-US"/>
              <a:t>Advantages of the new system</a:t>
            </a:r>
            <a:endParaRPr/>
          </a:p>
          <a:p>
            <a:pPr indent="-342900" lvl="1" marL="914400" rtl="0" algn="l">
              <a:lnSpc>
                <a:spcPct val="114000"/>
              </a:lnSpc>
              <a:spcBef>
                <a:spcPts val="500"/>
              </a:spcBef>
              <a:spcAft>
                <a:spcPts val="0"/>
              </a:spcAft>
              <a:buSzPts val="1800"/>
              <a:buChar char="•"/>
            </a:pPr>
            <a:r>
              <a:rPr lang="en-US"/>
              <a:t>Timely data processing</a:t>
            </a:r>
            <a:endParaRPr/>
          </a:p>
          <a:p>
            <a:pPr indent="-342900" lvl="1" marL="914400" rtl="0" algn="l">
              <a:lnSpc>
                <a:spcPct val="114000"/>
              </a:lnSpc>
              <a:spcBef>
                <a:spcPts val="500"/>
              </a:spcBef>
              <a:spcAft>
                <a:spcPts val="0"/>
              </a:spcAft>
              <a:buSzPts val="1800"/>
              <a:buChar char="•"/>
            </a:pPr>
            <a:r>
              <a:rPr lang="en-US"/>
              <a:t>Offers an opportunity for hospitals to correct errors </a:t>
            </a:r>
            <a:endParaRPr/>
          </a:p>
          <a:p>
            <a:pPr indent="-342900" lvl="1" marL="914400" rtl="0" algn="l">
              <a:lnSpc>
                <a:spcPct val="114000"/>
              </a:lnSpc>
              <a:spcBef>
                <a:spcPts val="500"/>
              </a:spcBef>
              <a:spcAft>
                <a:spcPts val="0"/>
              </a:spcAft>
              <a:buSzPts val="1800"/>
              <a:buChar char="•"/>
            </a:pPr>
            <a:r>
              <a:rPr lang="en-US"/>
              <a:t>Standardized data</a:t>
            </a:r>
            <a:endParaRPr/>
          </a:p>
          <a:p>
            <a:pPr indent="-342900" lvl="1" marL="914400" rtl="0" algn="l">
              <a:lnSpc>
                <a:spcPct val="114000"/>
              </a:lnSpc>
              <a:spcBef>
                <a:spcPts val="500"/>
              </a:spcBef>
              <a:spcAft>
                <a:spcPts val="0"/>
              </a:spcAft>
              <a:buSzPts val="1800"/>
              <a:buChar char="•"/>
            </a:pPr>
            <a:r>
              <a:rPr lang="en-US"/>
              <a:t>Uses the same system as the Case Mix data</a:t>
            </a:r>
            <a:endParaRPr/>
          </a:p>
          <a:p>
            <a:pPr indent="-355600" lvl="0" marL="457200" rtl="0" algn="l">
              <a:lnSpc>
                <a:spcPct val="114000"/>
              </a:lnSpc>
              <a:spcBef>
                <a:spcPts val="1000"/>
              </a:spcBef>
              <a:spcAft>
                <a:spcPts val="0"/>
              </a:spcAft>
              <a:buSzPts val="2000"/>
              <a:buChar char="•"/>
            </a:pPr>
            <a:r>
              <a:rPr lang="en-US"/>
              <a:t>Details to be provided at the next quarterly data forum</a:t>
            </a:r>
            <a:endParaRPr/>
          </a:p>
        </p:txBody>
      </p:sp>
      <p:sp>
        <p:nvSpPr>
          <p:cNvPr id="212" name="Google Shape;212;p34"/>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13" name="Google Shape;213;p34"/>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solidFill>
                  <a:schemeClr val="dk1"/>
                </a:solidFill>
              </a:rPr>
              <a:t>Improved UCC Data Collection and Processing </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p>
            <a:pPr indent="-228600" lvl="1" marL="914400" rtl="0" algn="l">
              <a:lnSpc>
                <a:spcPct val="114000"/>
              </a:lnSpc>
              <a:spcBef>
                <a:spcPts val="500"/>
              </a:spcBef>
              <a:spcAft>
                <a:spcPts val="0"/>
              </a:spcAft>
              <a:buSzPts val="1800"/>
              <a:buNone/>
            </a:pPr>
            <a:r>
              <a:t/>
            </a:r>
            <a:endParaRPr/>
          </a:p>
          <a:p>
            <a:pPr indent="-228600" lvl="1" marL="914400" rtl="0" algn="l">
              <a:lnSpc>
                <a:spcPct val="114000"/>
              </a:lnSpc>
              <a:spcBef>
                <a:spcPts val="500"/>
              </a:spcBef>
              <a:spcAft>
                <a:spcPts val="0"/>
              </a:spcAft>
              <a:buSzPts val="1800"/>
              <a:buNone/>
            </a:pPr>
            <a:r>
              <a:t/>
            </a:r>
            <a:endParaRPr/>
          </a:p>
          <a:p>
            <a:pPr indent="-228600" lvl="0" marL="457200" rtl="0" algn="l">
              <a:lnSpc>
                <a:spcPct val="114000"/>
              </a:lnSpc>
              <a:spcBef>
                <a:spcPts val="1000"/>
              </a:spcBef>
              <a:spcAft>
                <a:spcPts val="0"/>
              </a:spcAft>
              <a:buSzPts val="2000"/>
              <a:buNone/>
            </a:pPr>
            <a:r>
              <a:t/>
            </a:r>
            <a:endParaRPr/>
          </a:p>
        </p:txBody>
      </p:sp>
      <p:sp>
        <p:nvSpPr>
          <p:cNvPr id="219" name="Google Shape;219;p3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20" name="Google Shape;220;p35"/>
          <p:cNvSpPr txBox="1"/>
          <p:nvPr>
            <p:ph type="title"/>
          </p:nvPr>
        </p:nvSpPr>
        <p:spPr>
          <a:xfrm>
            <a:off x="972125" y="347850"/>
            <a:ext cx="106509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Proposed Changes to UCC Data Collection, Effective FY 2023 Q2</a:t>
            </a:r>
            <a:endParaRPr/>
          </a:p>
        </p:txBody>
      </p:sp>
      <p:pic>
        <p:nvPicPr>
          <p:cNvPr id="221" name="Google Shape;221;p35"/>
          <p:cNvPicPr preferRelativeResize="0"/>
          <p:nvPr/>
        </p:nvPicPr>
        <p:blipFill rotWithShape="1">
          <a:blip r:embed="rId3">
            <a:alphaModFix/>
          </a:blip>
          <a:srcRect b="0" l="0" r="0" t="0"/>
          <a:stretch/>
        </p:blipFill>
        <p:spPr>
          <a:xfrm>
            <a:off x="971550" y="1087632"/>
            <a:ext cx="10260457" cy="49869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idx="1" type="body"/>
          </p:nvPr>
        </p:nvSpPr>
        <p:spPr>
          <a:xfrm>
            <a:off x="971550" y="948750"/>
            <a:ext cx="10515600" cy="5629800"/>
          </a:xfrm>
          <a:prstGeom prst="rect">
            <a:avLst/>
          </a:prstGeom>
          <a:noFill/>
          <a:ln>
            <a:noFill/>
          </a:ln>
        </p:spPr>
        <p:txBody>
          <a:bodyPr anchorCtr="0" anchor="t" bIns="45700" lIns="91425" spcFirstLastPara="1" rIns="91425" wrap="square" tIns="45700">
            <a:normAutofit fontScale="92500" lnSpcReduction="10000"/>
          </a:bodyPr>
          <a:lstStyle/>
          <a:p>
            <a:pPr indent="-378011" lvl="0" marL="457200" rtl="0" algn="l">
              <a:lnSpc>
                <a:spcPct val="114000"/>
              </a:lnSpc>
              <a:spcBef>
                <a:spcPts val="1000"/>
              </a:spcBef>
              <a:spcAft>
                <a:spcPts val="0"/>
              </a:spcAft>
              <a:buSzPct val="105990"/>
              <a:buChar char="•"/>
            </a:pPr>
            <a:r>
              <a:rPr lang="en-US"/>
              <a:t>WHY?</a:t>
            </a:r>
            <a:endParaRPr/>
          </a:p>
          <a:p>
            <a:pPr indent="-342900" lvl="1" marL="914400" rtl="0" algn="l">
              <a:lnSpc>
                <a:spcPct val="114000"/>
              </a:lnSpc>
              <a:spcBef>
                <a:spcPts val="1000"/>
              </a:spcBef>
              <a:spcAft>
                <a:spcPts val="0"/>
              </a:spcAft>
              <a:buSzPct val="108108"/>
              <a:buChar char="•"/>
            </a:pPr>
            <a:r>
              <a:rPr lang="en-US"/>
              <a:t>Open and ongoing communication between HSCRC &amp; industry</a:t>
            </a:r>
            <a:endParaRPr/>
          </a:p>
          <a:p>
            <a:pPr indent="-342900" lvl="1" marL="914400" rtl="0" algn="l">
              <a:lnSpc>
                <a:spcPct val="114000"/>
              </a:lnSpc>
              <a:spcBef>
                <a:spcPts val="1000"/>
              </a:spcBef>
              <a:spcAft>
                <a:spcPts val="0"/>
              </a:spcAft>
              <a:buSzPct val="108108"/>
              <a:buChar char="•"/>
            </a:pPr>
            <a:r>
              <a:rPr lang="en-US"/>
              <a:t>Forum to ask questions about data (case mix and financial)</a:t>
            </a:r>
            <a:endParaRPr/>
          </a:p>
          <a:p>
            <a:pPr indent="-342900" lvl="1" marL="914400" rtl="0" algn="l">
              <a:lnSpc>
                <a:spcPct val="114000"/>
              </a:lnSpc>
              <a:spcBef>
                <a:spcPts val="1000"/>
              </a:spcBef>
              <a:spcAft>
                <a:spcPts val="0"/>
              </a:spcAft>
              <a:buSzPct val="108108"/>
              <a:buChar char="•"/>
            </a:pPr>
            <a:r>
              <a:rPr lang="en-US"/>
              <a:t>Sharing of best practices</a:t>
            </a:r>
            <a:endParaRPr/>
          </a:p>
          <a:p>
            <a:pPr indent="-355600" lvl="0" marL="457200" rtl="0" algn="l">
              <a:lnSpc>
                <a:spcPct val="114000"/>
              </a:lnSpc>
              <a:spcBef>
                <a:spcPts val="1000"/>
              </a:spcBef>
              <a:spcAft>
                <a:spcPts val="0"/>
              </a:spcAft>
              <a:buSzPct val="90090"/>
              <a:buChar char="•"/>
            </a:pPr>
            <a:r>
              <a:rPr lang="en-US"/>
              <a:t>WHEN?</a:t>
            </a:r>
            <a:endParaRPr/>
          </a:p>
          <a:p>
            <a:pPr indent="-342900" lvl="1" marL="914400" rtl="0" algn="l">
              <a:lnSpc>
                <a:spcPct val="114000"/>
              </a:lnSpc>
              <a:spcBef>
                <a:spcPts val="1000"/>
              </a:spcBef>
              <a:spcAft>
                <a:spcPts val="0"/>
              </a:spcAft>
              <a:buSzPct val="108108"/>
              <a:buChar char="•"/>
            </a:pPr>
            <a:r>
              <a:rPr lang="en-US"/>
              <a:t>10:00 am - 12:00 pm</a:t>
            </a:r>
            <a:endParaRPr/>
          </a:p>
          <a:p>
            <a:pPr indent="457200" lvl="0" marL="0" rtl="0" algn="l">
              <a:lnSpc>
                <a:spcPct val="114000"/>
              </a:lnSpc>
              <a:spcBef>
                <a:spcPts val="1000"/>
              </a:spcBef>
              <a:spcAft>
                <a:spcPts val="0"/>
              </a:spcAft>
              <a:buSzPct val="144144"/>
              <a:buNone/>
            </a:pPr>
            <a:r>
              <a:rPr b="1" lang="en-US" sz="1500">
                <a:solidFill>
                  <a:schemeClr val="accent1"/>
                </a:solidFill>
              </a:rPr>
              <a:t>FY 2023 Dates:</a:t>
            </a:r>
            <a:endParaRPr b="1" sz="1500">
              <a:solidFill>
                <a:schemeClr val="accent1"/>
              </a:solidFill>
            </a:endParaRPr>
          </a:p>
          <a:p>
            <a:pPr indent="-342900" lvl="1" marL="914400" rtl="0" algn="l">
              <a:lnSpc>
                <a:spcPct val="114000"/>
              </a:lnSpc>
              <a:spcBef>
                <a:spcPts val="1000"/>
              </a:spcBef>
              <a:spcAft>
                <a:spcPts val="0"/>
              </a:spcAft>
              <a:buSzPct val="108108"/>
              <a:buChar char="•"/>
            </a:pPr>
            <a:r>
              <a:rPr lang="en-US"/>
              <a:t>September 9, 2022</a:t>
            </a:r>
            <a:endParaRPr/>
          </a:p>
          <a:p>
            <a:pPr indent="-342900" lvl="1" marL="914400" rtl="0" algn="l">
              <a:lnSpc>
                <a:spcPct val="114000"/>
              </a:lnSpc>
              <a:spcBef>
                <a:spcPts val="1000"/>
              </a:spcBef>
              <a:spcAft>
                <a:spcPts val="0"/>
              </a:spcAft>
              <a:buSzPct val="108108"/>
              <a:buChar char="•"/>
            </a:pPr>
            <a:r>
              <a:rPr lang="en-US"/>
              <a:t>December 16, 2022</a:t>
            </a:r>
            <a:endParaRPr/>
          </a:p>
          <a:p>
            <a:pPr indent="-342900" lvl="1" marL="914400" rtl="0" algn="l">
              <a:lnSpc>
                <a:spcPct val="114000"/>
              </a:lnSpc>
              <a:spcBef>
                <a:spcPts val="1000"/>
              </a:spcBef>
              <a:spcAft>
                <a:spcPts val="0"/>
              </a:spcAft>
              <a:buSzPct val="108108"/>
              <a:buChar char="•"/>
            </a:pPr>
            <a:r>
              <a:rPr lang="en-US"/>
              <a:t>March 10, 2023</a:t>
            </a:r>
            <a:endParaRPr/>
          </a:p>
          <a:p>
            <a:pPr indent="-342900" lvl="1" marL="914400" rtl="0" algn="l">
              <a:lnSpc>
                <a:spcPct val="114000"/>
              </a:lnSpc>
              <a:spcBef>
                <a:spcPts val="1000"/>
              </a:spcBef>
              <a:spcAft>
                <a:spcPts val="0"/>
              </a:spcAft>
              <a:buSzPct val="108108"/>
              <a:buChar char="•"/>
            </a:pPr>
            <a:r>
              <a:rPr lang="en-US"/>
              <a:t>June 9, 2023</a:t>
            </a:r>
            <a:endParaRPr/>
          </a:p>
          <a:p>
            <a:pPr indent="-355600" lvl="0" marL="457200" rtl="0" algn="l">
              <a:lnSpc>
                <a:spcPct val="114000"/>
              </a:lnSpc>
              <a:spcBef>
                <a:spcPts val="1000"/>
              </a:spcBef>
              <a:spcAft>
                <a:spcPts val="0"/>
              </a:spcAft>
              <a:buSzPct val="90090"/>
              <a:buChar char="•"/>
            </a:pPr>
            <a:r>
              <a:rPr lang="en-US"/>
              <a:t>WHERE?</a:t>
            </a:r>
            <a:endParaRPr/>
          </a:p>
          <a:p>
            <a:pPr indent="-342900" lvl="1" marL="914400" rtl="0" algn="l">
              <a:lnSpc>
                <a:spcPct val="114000"/>
              </a:lnSpc>
              <a:spcBef>
                <a:spcPts val="1000"/>
              </a:spcBef>
              <a:spcAft>
                <a:spcPts val="0"/>
              </a:spcAft>
              <a:buSzPct val="108108"/>
              <a:buChar char="•"/>
            </a:pPr>
            <a:r>
              <a:rPr lang="en-US"/>
              <a:t>via Webinar (link is sent the day before the meeting)</a:t>
            </a:r>
            <a:endParaRPr/>
          </a:p>
        </p:txBody>
      </p:sp>
      <p:sp>
        <p:nvSpPr>
          <p:cNvPr id="71" name="Google Shape;71;p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72" name="Google Shape;72;p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solidFill>
                  <a:schemeClr val="dk1"/>
                </a:solidFill>
              </a:rPr>
              <a:t>Why, When, Where</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Discussion: Gender-related Data</a:t>
            </a:r>
            <a:endParaRPr/>
          </a:p>
        </p:txBody>
      </p:sp>
      <p:sp>
        <p:nvSpPr>
          <p:cNvPr id="227" name="Google Shape;227;p3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SzPts val="2000"/>
              <a:buChar char="•"/>
            </a:pPr>
            <a:r>
              <a:rPr lang="en-US"/>
              <a:t>HSCRC proposes a review of the reporting of Gender in Case Mix data</a:t>
            </a:r>
            <a:endParaRPr/>
          </a:p>
          <a:p>
            <a:pPr indent="-355600" lvl="0" marL="457200" rtl="0" algn="l">
              <a:lnSpc>
                <a:spcPct val="114000"/>
              </a:lnSpc>
              <a:spcBef>
                <a:spcPts val="1000"/>
              </a:spcBef>
              <a:spcAft>
                <a:spcPts val="0"/>
              </a:spcAft>
              <a:buSzPts val="2000"/>
              <a:buChar char="•"/>
            </a:pPr>
            <a:r>
              <a:rPr lang="en-US"/>
              <a:t>The HL7 Gender Harmony Project is proposed as a potential best practice for the collection of Gender data</a:t>
            </a:r>
            <a:endParaRPr/>
          </a:p>
          <a:p>
            <a:pPr indent="-355600" lvl="0" marL="457200" rtl="0" algn="l">
              <a:lnSpc>
                <a:spcPct val="114000"/>
              </a:lnSpc>
              <a:spcBef>
                <a:spcPts val="1000"/>
              </a:spcBef>
              <a:spcAft>
                <a:spcPts val="0"/>
              </a:spcAft>
              <a:buSzPts val="2000"/>
              <a:buChar char="•"/>
            </a:pPr>
            <a:r>
              <a:rPr lang="en-US"/>
              <a:t>Update the definition of “Sex” Variable in DSR to “Sex for Clinical Use” as defined by the HL7 Gender Harmony Project </a:t>
            </a:r>
            <a:endParaRPr/>
          </a:p>
          <a:p>
            <a:pPr indent="-355600" lvl="0" marL="457200" rtl="0" algn="l">
              <a:lnSpc>
                <a:spcPct val="114000"/>
              </a:lnSpc>
              <a:spcBef>
                <a:spcPts val="1000"/>
              </a:spcBef>
              <a:spcAft>
                <a:spcPts val="0"/>
              </a:spcAft>
              <a:buSzPts val="2000"/>
              <a:buChar char="•"/>
            </a:pPr>
            <a:r>
              <a:rPr lang="en-US"/>
              <a:t>HSCRC seeks feedback from the Industry</a:t>
            </a:r>
            <a:endParaRPr/>
          </a:p>
        </p:txBody>
      </p:sp>
      <p:sp>
        <p:nvSpPr>
          <p:cNvPr id="233" name="Google Shape;233;p37"/>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34" name="Google Shape;234;p37"/>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Proposed Update to Collecting Sex and Gender-related Data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idx="1" type="body"/>
          </p:nvPr>
        </p:nvSpPr>
        <p:spPr>
          <a:xfrm>
            <a:off x="971550" y="1133475"/>
            <a:ext cx="10515600" cy="4981575"/>
          </a:xfrm>
          <a:prstGeom prst="rect">
            <a:avLst/>
          </a:prstGeom>
          <a:noFill/>
          <a:ln>
            <a:noFill/>
          </a:ln>
        </p:spPr>
        <p:txBody>
          <a:bodyPr anchorCtr="0" anchor="t" bIns="45700" lIns="91425" spcFirstLastPara="1" rIns="91425" wrap="square" tIns="45700">
            <a:normAutofit fontScale="92500" lnSpcReduction="20000"/>
          </a:bodyPr>
          <a:lstStyle/>
          <a:p>
            <a:pPr indent="-345302" lvl="0" marL="457200" rtl="0" algn="l">
              <a:lnSpc>
                <a:spcPct val="114000"/>
              </a:lnSpc>
              <a:spcBef>
                <a:spcPts val="1000"/>
              </a:spcBef>
              <a:spcAft>
                <a:spcPts val="0"/>
              </a:spcAft>
              <a:buSzPct val="90089"/>
              <a:buChar char="•"/>
            </a:pPr>
            <a:r>
              <a:rPr lang="en-US"/>
              <a:t>A collective, collaborative, international effort to help fulfill health care’s responsibility to gender-marginalized people by </a:t>
            </a:r>
            <a:r>
              <a:rPr b="1" lang="en-US"/>
              <a:t>specifying gender-inclusive standards</a:t>
            </a:r>
            <a:r>
              <a:rPr lang="en-US"/>
              <a:t> that can be used by systems and clinicians </a:t>
            </a:r>
            <a:r>
              <a:rPr b="1" lang="en-US"/>
              <a:t>in the provision of affirmative and quality person-centered care</a:t>
            </a:r>
            <a:endParaRPr b="1"/>
          </a:p>
          <a:p>
            <a:pPr indent="-345302" lvl="0" marL="457200" rtl="0" algn="l">
              <a:lnSpc>
                <a:spcPct val="114000"/>
              </a:lnSpc>
              <a:spcBef>
                <a:spcPts val="1000"/>
              </a:spcBef>
              <a:spcAft>
                <a:spcPts val="0"/>
              </a:spcAft>
              <a:buSzPct val="90089"/>
              <a:buChar char="•"/>
            </a:pPr>
            <a:r>
              <a:rPr lang="en-US"/>
              <a:t>Developed via an American National Standards Institute (ANSI)-certified collaborative balloted process based on work of the gender harmony project led by the HL7 Vocabulary Work Group.</a:t>
            </a:r>
            <a:endParaRPr/>
          </a:p>
          <a:p>
            <a:pPr indent="-345302" lvl="0" marL="457200" rtl="0" algn="l">
              <a:lnSpc>
                <a:spcPct val="114000"/>
              </a:lnSpc>
              <a:spcBef>
                <a:spcPts val="1000"/>
              </a:spcBef>
              <a:spcAft>
                <a:spcPts val="0"/>
              </a:spcAft>
              <a:buSzPct val="90089"/>
              <a:buChar char="•"/>
            </a:pPr>
            <a:r>
              <a:rPr lang="en-US"/>
              <a:t>The Model has </a:t>
            </a:r>
            <a:r>
              <a:rPr b="1" lang="en-US"/>
              <a:t>five major elements</a:t>
            </a:r>
            <a:r>
              <a:rPr lang="en-US"/>
              <a:t> independent of other components that may also be part of the information model for a person:</a:t>
            </a:r>
            <a:endParaRPr/>
          </a:p>
          <a:p>
            <a:pPr indent="-333632" lvl="1" marL="914400" rtl="0" algn="l">
              <a:lnSpc>
                <a:spcPct val="114000"/>
              </a:lnSpc>
              <a:spcBef>
                <a:spcPts val="500"/>
              </a:spcBef>
              <a:spcAft>
                <a:spcPts val="0"/>
              </a:spcAft>
              <a:buSzPct val="108107"/>
              <a:buChar char="•"/>
            </a:pPr>
            <a:r>
              <a:rPr lang="en-US"/>
              <a:t>Gender Identity </a:t>
            </a:r>
            <a:endParaRPr/>
          </a:p>
          <a:p>
            <a:pPr indent="-333632" lvl="1" marL="914400" rtl="0" algn="l">
              <a:lnSpc>
                <a:spcPct val="114000"/>
              </a:lnSpc>
              <a:spcBef>
                <a:spcPts val="500"/>
              </a:spcBef>
              <a:spcAft>
                <a:spcPts val="0"/>
              </a:spcAft>
              <a:buSzPct val="108107"/>
              <a:buChar char="•"/>
            </a:pPr>
            <a:r>
              <a:rPr b="1" lang="en-US"/>
              <a:t>Sex for Clinical Use </a:t>
            </a:r>
            <a:endParaRPr b="1"/>
          </a:p>
          <a:p>
            <a:pPr indent="-333632" lvl="1" marL="914400" rtl="0" algn="l">
              <a:lnSpc>
                <a:spcPct val="114000"/>
              </a:lnSpc>
              <a:spcBef>
                <a:spcPts val="500"/>
              </a:spcBef>
              <a:spcAft>
                <a:spcPts val="0"/>
              </a:spcAft>
              <a:buSzPct val="108107"/>
              <a:buChar char="•"/>
            </a:pPr>
            <a:r>
              <a:rPr lang="en-US"/>
              <a:t>Recorded Sex </a:t>
            </a:r>
            <a:endParaRPr/>
          </a:p>
          <a:p>
            <a:pPr indent="-333632" lvl="1" marL="914400" rtl="0" algn="l">
              <a:lnSpc>
                <a:spcPct val="114000"/>
              </a:lnSpc>
              <a:spcBef>
                <a:spcPts val="500"/>
              </a:spcBef>
              <a:spcAft>
                <a:spcPts val="0"/>
              </a:spcAft>
              <a:buSzPct val="108107"/>
              <a:buChar char="•"/>
            </a:pPr>
            <a:r>
              <a:rPr lang="en-US"/>
              <a:t>Name to Use</a:t>
            </a:r>
            <a:endParaRPr/>
          </a:p>
          <a:p>
            <a:pPr indent="-333632" lvl="1" marL="914400" rtl="0" algn="l">
              <a:lnSpc>
                <a:spcPct val="114000"/>
              </a:lnSpc>
              <a:spcBef>
                <a:spcPts val="500"/>
              </a:spcBef>
              <a:spcAft>
                <a:spcPts val="0"/>
              </a:spcAft>
              <a:buSzPct val="108107"/>
              <a:buChar char="•"/>
            </a:pPr>
            <a:r>
              <a:rPr lang="en-US"/>
              <a:t>Patient Pronoun</a:t>
            </a:r>
            <a:endParaRPr/>
          </a:p>
        </p:txBody>
      </p:sp>
      <p:sp>
        <p:nvSpPr>
          <p:cNvPr id="240" name="Google Shape;240;p38"/>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41" name="Google Shape;241;p38"/>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HL7 Gender Harmony Project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idx="1" type="body"/>
          </p:nvPr>
        </p:nvSpPr>
        <p:spPr>
          <a:xfrm>
            <a:off x="971550" y="1133475"/>
            <a:ext cx="10515600" cy="4806300"/>
          </a:xfrm>
          <a:prstGeom prst="rect">
            <a:avLst/>
          </a:prstGeom>
          <a:noFill/>
          <a:ln>
            <a:noFill/>
          </a:ln>
        </p:spPr>
        <p:txBody>
          <a:bodyPr anchorCtr="0" anchor="t" bIns="45700" lIns="91425" spcFirstLastPara="1" rIns="91425" wrap="square" tIns="45700">
            <a:normAutofit/>
          </a:bodyPr>
          <a:lstStyle/>
          <a:p>
            <a:pPr indent="-378011" lvl="0" marL="457200" rtl="0" algn="l">
              <a:lnSpc>
                <a:spcPct val="114000"/>
              </a:lnSpc>
              <a:spcBef>
                <a:spcPts val="1000"/>
              </a:spcBef>
              <a:spcAft>
                <a:spcPts val="0"/>
              </a:spcAft>
              <a:buSzPts val="2353"/>
              <a:buChar char="•"/>
            </a:pPr>
            <a:r>
              <a:rPr b="1" lang="en-US"/>
              <a:t>Sex for Clinical Use</a:t>
            </a:r>
            <a:r>
              <a:rPr lang="en-US"/>
              <a:t> (SFCU) is a categorization that </a:t>
            </a:r>
            <a:endParaRPr/>
          </a:p>
          <a:p>
            <a:pPr indent="-378011" lvl="1" marL="914400" rtl="0" algn="l">
              <a:lnSpc>
                <a:spcPct val="100000"/>
              </a:lnSpc>
              <a:spcBef>
                <a:spcPts val="600"/>
              </a:spcBef>
              <a:spcAft>
                <a:spcPts val="0"/>
              </a:spcAft>
              <a:buSzPts val="2353"/>
              <a:buChar char="•"/>
            </a:pPr>
            <a:r>
              <a:rPr b="1" lang="en-US"/>
              <a:t>supports context specificity</a:t>
            </a:r>
            <a:r>
              <a:rPr lang="en-US"/>
              <a:t>, </a:t>
            </a:r>
            <a:endParaRPr/>
          </a:p>
          <a:p>
            <a:pPr indent="-378011" lvl="1" marL="914400" rtl="0" algn="l">
              <a:lnSpc>
                <a:spcPct val="100000"/>
              </a:lnSpc>
              <a:spcBef>
                <a:spcPts val="600"/>
              </a:spcBef>
              <a:spcAft>
                <a:spcPts val="0"/>
              </a:spcAft>
              <a:buSzPts val="2353"/>
              <a:buChar char="•"/>
            </a:pPr>
            <a:r>
              <a:rPr lang="en-US"/>
              <a:t>derived from </a:t>
            </a:r>
            <a:r>
              <a:rPr b="1" lang="en-US"/>
              <a:t>observable information</a:t>
            </a:r>
            <a:r>
              <a:rPr lang="en-US"/>
              <a:t> (e.g., Clinical observation, Radiology report, Lab report, Genetic testing) </a:t>
            </a:r>
            <a:endParaRPr/>
          </a:p>
          <a:p>
            <a:pPr indent="-378011" lvl="1" marL="914400" rtl="0" algn="l">
              <a:lnSpc>
                <a:spcPct val="100000"/>
              </a:lnSpc>
              <a:spcBef>
                <a:spcPts val="600"/>
              </a:spcBef>
              <a:spcAft>
                <a:spcPts val="0"/>
              </a:spcAft>
              <a:buSzPts val="2353"/>
              <a:buChar char="•"/>
            </a:pPr>
            <a:r>
              <a:rPr b="1" lang="en-US"/>
              <a:t>directly linked to the information this element summarizes</a:t>
            </a:r>
            <a:r>
              <a:rPr lang="en-US"/>
              <a:t> (such as a comment or a linked data observation) to clarify the context and resulting value</a:t>
            </a:r>
            <a:endParaRPr/>
          </a:p>
          <a:p>
            <a:pPr indent="-378011" lvl="0" marL="457200" rtl="0" algn="l">
              <a:lnSpc>
                <a:spcPct val="114000"/>
              </a:lnSpc>
              <a:spcBef>
                <a:spcPts val="1000"/>
              </a:spcBef>
              <a:spcAft>
                <a:spcPts val="0"/>
              </a:spcAft>
              <a:buSzPts val="2353"/>
              <a:buChar char="•"/>
            </a:pPr>
            <a:r>
              <a:rPr lang="en-US"/>
              <a:t>The SFCU value is </a:t>
            </a:r>
            <a:r>
              <a:rPr b="1" lang="en-US"/>
              <a:t>not defined for use outside of a specific clinical context</a:t>
            </a:r>
            <a:r>
              <a:rPr lang="en-US"/>
              <a:t> and should never be used as a label for the patient as a whole. </a:t>
            </a:r>
            <a:endParaRPr/>
          </a:p>
          <a:p>
            <a:pPr indent="-378011" lvl="1" marL="914400" rtl="0" algn="l">
              <a:lnSpc>
                <a:spcPct val="114000"/>
              </a:lnSpc>
              <a:spcBef>
                <a:spcPts val="1000"/>
              </a:spcBef>
              <a:spcAft>
                <a:spcPts val="0"/>
              </a:spcAft>
              <a:buSzPts val="2353"/>
              <a:buChar char="•"/>
            </a:pPr>
            <a:r>
              <a:rPr lang="en-US"/>
              <a:t>Because the SFCU is context-specific, on rare occasions there may be</a:t>
            </a:r>
            <a:r>
              <a:rPr b="1" lang="en-US"/>
              <a:t> more than one concurrent SFCU</a:t>
            </a:r>
            <a:r>
              <a:rPr lang="en-US"/>
              <a:t> for a patient</a:t>
            </a:r>
            <a:endParaRPr/>
          </a:p>
        </p:txBody>
      </p:sp>
      <p:sp>
        <p:nvSpPr>
          <p:cNvPr id="247" name="Google Shape;247;p39"/>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48" name="Google Shape;248;p39"/>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Sex for Clinical Use - Definition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54" name="Google Shape;254;p4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Sex for Clinical Use - Proposed Codes</a:t>
            </a:r>
            <a:endParaRPr/>
          </a:p>
        </p:txBody>
      </p:sp>
      <p:sp>
        <p:nvSpPr>
          <p:cNvPr id="255" name="Google Shape;255;p40"/>
          <p:cNvSpPr txBox="1"/>
          <p:nvPr/>
        </p:nvSpPr>
        <p:spPr>
          <a:xfrm>
            <a:off x="1008300" y="5849900"/>
            <a:ext cx="975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1"/>
                </a:solidFill>
                <a:latin typeface="Arial"/>
                <a:ea typeface="Arial"/>
                <a:cs typeface="Arial"/>
                <a:sym typeface="Arial"/>
              </a:rPr>
              <a:t>*3M groupers do not support an option for “Specified” sex, hense these responses will be mapped to “Unknown” </a:t>
            </a:r>
            <a:endParaRPr b="0" i="1" sz="1400" u="none" cap="none" strike="noStrike">
              <a:solidFill>
                <a:schemeClr val="accent1"/>
              </a:solidFill>
              <a:latin typeface="Arial"/>
              <a:ea typeface="Arial"/>
              <a:cs typeface="Arial"/>
              <a:sym typeface="Arial"/>
            </a:endParaRPr>
          </a:p>
        </p:txBody>
      </p:sp>
      <p:graphicFrame>
        <p:nvGraphicFramePr>
          <p:cNvPr id="256" name="Google Shape;256;p40"/>
          <p:cNvGraphicFramePr/>
          <p:nvPr/>
        </p:nvGraphicFramePr>
        <p:xfrm>
          <a:off x="1086425" y="980625"/>
          <a:ext cx="3000000" cy="3000000"/>
        </p:xfrm>
        <a:graphic>
          <a:graphicData uri="http://schemas.openxmlformats.org/drawingml/2006/table">
            <a:tbl>
              <a:tblPr>
                <a:noFill/>
                <a:tableStyleId>{FAC77E34-EEF9-471A-AEDE-7D46632BD0B1}</a:tableStyleId>
              </a:tblPr>
              <a:tblGrid>
                <a:gridCol w="1848150"/>
                <a:gridCol w="8438850"/>
              </a:tblGrid>
              <a:tr h="7198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Current Codes in DSR</a:t>
                      </a:r>
                      <a:endParaRPr b="1" sz="18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Proposed Codes and Definitions</a:t>
                      </a:r>
                      <a:endParaRPr b="1" sz="1800" u="none" cap="none" strike="noStrike"/>
                    </a:p>
                  </a:txBody>
                  <a:tcPr marT="91425" marB="91425" marR="91425" marL="91425" anchor="ctr"/>
                </a:tc>
              </a:tr>
              <a:tr h="9898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Female</a:t>
                      </a:r>
                      <a:endParaRPr sz="18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Female: </a:t>
                      </a:r>
                      <a:r>
                        <a:rPr lang="en-US" sz="1800" u="none" cap="none" strike="noStrike"/>
                        <a:t>The “female” values apply to this patient, in the case of a given procedure or process in each context, for instance for a procedure, algorithm, hormone level, organ inventory, etc.</a:t>
                      </a:r>
                      <a:endParaRPr sz="1800" u="none" cap="none" strike="noStrike"/>
                    </a:p>
                  </a:txBody>
                  <a:tcPr marT="91425" marB="91425" marR="91425" marL="91425" anchor="ctr"/>
                </a:tc>
              </a:tr>
              <a:tr h="9898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Male</a:t>
                      </a:r>
                      <a:endParaRPr sz="18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Male: </a:t>
                      </a:r>
                      <a:r>
                        <a:rPr lang="en-US" sz="1800" u="none" cap="none" strike="noStrike"/>
                        <a:t>The “male” values apply to this patient, in the case of a given procedure or process in each context, for instance for a procedure, algorithm, hormone level, organ inventory, etc.</a:t>
                      </a:r>
                      <a:endParaRPr sz="1800" u="none" cap="none" strike="noStrike"/>
                    </a:p>
                  </a:txBody>
                  <a:tcPr marT="91425" marB="91425" marR="91425" marL="91425" anchor="ctr"/>
                </a:tc>
              </a:tr>
              <a:tr h="989800">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Specified*: </a:t>
                      </a:r>
                      <a:r>
                        <a:rPr lang="en-US" sz="1800" u="none" cap="none" strike="noStrike"/>
                        <a:t>This patient has specific documented characteristics that do not fully match either male or female in each context, for instance for a procedure, algorithm, hormone level, organ inventory, etc.</a:t>
                      </a:r>
                      <a:endParaRPr sz="1800" u="none" cap="none" strike="noStrike"/>
                    </a:p>
                  </a:txBody>
                  <a:tcPr marT="91425" marB="91425" marR="91425" marL="91425" anchor="ctr"/>
                </a:tc>
              </a:tr>
              <a:tr h="1120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Unknown</a:t>
                      </a:r>
                      <a:endParaRPr sz="18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Unknown: </a:t>
                      </a:r>
                      <a:r>
                        <a:rPr lang="en-US" sz="1800" u="none" cap="none" strike="noStrike"/>
                        <a:t>The SFCU cannot be determined because there are no observations, or the observations are not sufficient to determine a value. For example, an emergency trauma case may require treatment before SFCU can be established.</a:t>
                      </a:r>
                      <a:endParaRPr sz="1800" u="none" cap="none" strike="noStrike"/>
                    </a:p>
                  </a:txBody>
                  <a:tcPr marT="91425" marB="91425" marR="91425" marL="91425"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ph idx="1" type="body"/>
          </p:nvPr>
        </p:nvSpPr>
        <p:spPr>
          <a:xfrm>
            <a:off x="971550" y="1133475"/>
            <a:ext cx="10515600" cy="4806300"/>
          </a:xfrm>
          <a:prstGeom prst="rect">
            <a:avLst/>
          </a:prstGeom>
          <a:noFill/>
          <a:ln>
            <a:noFill/>
          </a:ln>
        </p:spPr>
        <p:txBody>
          <a:bodyPr anchorCtr="0" anchor="t" bIns="45700" lIns="91425" spcFirstLastPara="1" rIns="91425" wrap="square" tIns="45700">
            <a:normAutofit/>
          </a:bodyPr>
          <a:lstStyle/>
          <a:p>
            <a:pPr indent="-378011" lvl="0" marL="457200" rtl="0" algn="l">
              <a:lnSpc>
                <a:spcPct val="114000"/>
              </a:lnSpc>
              <a:spcBef>
                <a:spcPts val="1000"/>
              </a:spcBef>
              <a:spcAft>
                <a:spcPts val="0"/>
              </a:spcAft>
              <a:buSzPts val="2353"/>
              <a:buChar char="•"/>
            </a:pPr>
            <a:r>
              <a:rPr lang="en-US"/>
              <a:t>Convene a workgroup to discuss potential revision of Sex variable</a:t>
            </a:r>
            <a:endParaRPr/>
          </a:p>
          <a:p>
            <a:pPr indent="-378011" lvl="1" marL="914400" rtl="0" algn="l">
              <a:lnSpc>
                <a:spcPct val="114000"/>
              </a:lnSpc>
              <a:spcBef>
                <a:spcPts val="1000"/>
              </a:spcBef>
              <a:spcAft>
                <a:spcPts val="0"/>
              </a:spcAft>
              <a:buSzPts val="2353"/>
              <a:buChar char="•"/>
            </a:pPr>
            <a:r>
              <a:rPr lang="en-US"/>
              <a:t>Also consider other Sexual Orientation and Gender Identity variables</a:t>
            </a:r>
            <a:endParaRPr/>
          </a:p>
          <a:p>
            <a:pPr indent="-378011" lvl="0" marL="457200" rtl="0" algn="l">
              <a:lnSpc>
                <a:spcPct val="114000"/>
              </a:lnSpc>
              <a:spcBef>
                <a:spcPts val="1000"/>
              </a:spcBef>
              <a:spcAft>
                <a:spcPts val="0"/>
              </a:spcAft>
              <a:buSzPts val="2353"/>
              <a:buChar char="•"/>
            </a:pPr>
            <a:r>
              <a:rPr lang="en-US"/>
              <a:t>Reach consensus on definitions and timeline</a:t>
            </a:r>
            <a:endParaRPr/>
          </a:p>
          <a:p>
            <a:pPr indent="-378011" lvl="0" marL="457200" rtl="0" algn="l">
              <a:lnSpc>
                <a:spcPct val="114000"/>
              </a:lnSpc>
              <a:spcBef>
                <a:spcPts val="1000"/>
              </a:spcBef>
              <a:spcAft>
                <a:spcPts val="0"/>
              </a:spcAft>
              <a:buSzPts val="2353"/>
              <a:buChar char="•"/>
            </a:pPr>
            <a:r>
              <a:rPr lang="en-US"/>
              <a:t>Bring recommendations back to industry at a future Data Form</a:t>
            </a:r>
            <a:endParaRPr/>
          </a:p>
          <a:p>
            <a:pPr indent="-378011" lvl="0" marL="457200" rtl="0" algn="l">
              <a:lnSpc>
                <a:spcPct val="114000"/>
              </a:lnSpc>
              <a:spcBef>
                <a:spcPts val="1000"/>
              </a:spcBef>
              <a:spcAft>
                <a:spcPts val="0"/>
              </a:spcAft>
              <a:buSzPts val="2353"/>
              <a:buChar char="•"/>
            </a:pPr>
            <a:r>
              <a:rPr lang="en-US"/>
              <a:t>If you are interested in participating in the workgroup, contact Oscar Ibarra (</a:t>
            </a:r>
            <a:r>
              <a:rPr lang="en-US" u="sng">
                <a:solidFill>
                  <a:schemeClr val="hlink"/>
                </a:solidFill>
                <a:hlinkClick r:id="rId3"/>
              </a:rPr>
              <a:t>Oscar.Ibarra@maryland.gov</a:t>
            </a:r>
            <a:r>
              <a:rPr lang="en-US"/>
              <a:t>).  </a:t>
            </a:r>
            <a:endParaRPr/>
          </a:p>
        </p:txBody>
      </p:sp>
      <p:sp>
        <p:nvSpPr>
          <p:cNvPr id="262" name="Google Shape;262;p41"/>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63" name="Google Shape;263;p41"/>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Next Steps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Data Processing Vendor Update</a:t>
            </a:r>
            <a:endParaRPr/>
          </a:p>
        </p:txBody>
      </p:sp>
      <p:sp>
        <p:nvSpPr>
          <p:cNvPr id="269" name="Google Shape;269;p4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rial"/>
              <a:buNone/>
            </a:pPr>
            <a:r>
              <a:rPr lang="en-US">
                <a:solidFill>
                  <a:schemeClr val="dk1"/>
                </a:solidFill>
              </a:rPr>
              <a:t>Points of Contact</a:t>
            </a:r>
            <a:endParaRPr>
              <a:solidFill>
                <a:schemeClr val="dk1"/>
              </a:solidFill>
            </a:endParaRPr>
          </a:p>
        </p:txBody>
      </p:sp>
      <p:graphicFrame>
        <p:nvGraphicFramePr>
          <p:cNvPr id="276" name="Google Shape;276;p43"/>
          <p:cNvGraphicFramePr/>
          <p:nvPr/>
        </p:nvGraphicFramePr>
        <p:xfrm>
          <a:off x="1066800" y="1469073"/>
          <a:ext cx="3000000" cy="3000000"/>
        </p:xfrm>
        <a:graphic>
          <a:graphicData uri="http://schemas.openxmlformats.org/drawingml/2006/table">
            <a:tbl>
              <a:tblPr>
                <a:noFill/>
                <a:tableStyleId>{FAC77E34-EEF9-471A-AEDE-7D46632BD0B1}</a:tableStyleId>
              </a:tblPr>
              <a:tblGrid>
                <a:gridCol w="5029200"/>
                <a:gridCol w="5029200"/>
              </a:tblGrid>
              <a:tr h="521650">
                <a:tc>
                  <a:txBody>
                    <a:bodyPr/>
                    <a:lstStyle/>
                    <a:p>
                      <a:pPr indent="0" lvl="0" marL="0" marR="0" rtl="0" algn="l">
                        <a:lnSpc>
                          <a:spcPct val="100000"/>
                        </a:lnSpc>
                        <a:spcBef>
                          <a:spcPts val="0"/>
                        </a:spcBef>
                        <a:spcAft>
                          <a:spcPts val="0"/>
                        </a:spcAft>
                        <a:buClr>
                          <a:srgbClr val="000000"/>
                        </a:buClr>
                        <a:buSzPts val="3200"/>
                        <a:buFont typeface="Arial"/>
                        <a:buNone/>
                      </a:pPr>
                      <a:r>
                        <a:rPr b="0" lang="en-US" sz="3200" u="none" cap="none" strike="noStrike"/>
                        <a:t>HSCRC</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Arial"/>
                        <a:buNone/>
                      </a:pPr>
                      <a:r>
                        <a:rPr b="0" lang="en-US" sz="3200" u="none" cap="none" strike="noStrike"/>
                        <a:t>hMetrix / Burton Policy</a:t>
                      </a:r>
                      <a:endParaRPr sz="1400" u="none" cap="none" strike="noStrike"/>
                    </a:p>
                  </a:txBody>
                  <a:tcPr marT="45725" marB="45725" marR="91450" marL="91450"/>
                </a:tc>
              </a:tr>
              <a:tr h="10834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Claudine Williams</a:t>
                      </a:r>
                      <a:endParaRPr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Phone: (410) 764-2561</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Email: </a:t>
                      </a:r>
                      <a:r>
                        <a:rPr lang="en-US" sz="2000" u="sng" cap="none" strike="noStrike">
                          <a:solidFill>
                            <a:schemeClr val="hlink"/>
                          </a:solidFill>
                          <a:latin typeface="Arial"/>
                          <a:ea typeface="Arial"/>
                          <a:cs typeface="Arial"/>
                          <a:sym typeface="Arial"/>
                          <a:hlinkClick r:id="rId3"/>
                        </a:rPr>
                        <a:t>claudine.williams@maryland.gov</a:t>
                      </a:r>
                      <a:r>
                        <a:rPr lang="en-US" sz="2000" u="none" cap="none" strike="noStrike">
                          <a:solidFill>
                            <a:schemeClr val="accent1"/>
                          </a:solidFill>
                          <a:latin typeface="Arial"/>
                          <a:ea typeface="Arial"/>
                          <a:cs typeface="Arial"/>
                          <a:sym typeface="Arial"/>
                        </a:rPr>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Shivani</a:t>
                      </a:r>
                      <a:r>
                        <a:rPr lang="en-US" sz="2000" u="none" cap="none" strike="noStrike"/>
                        <a:t> </a:t>
                      </a:r>
                      <a:r>
                        <a:rPr b="1" lang="en-US" sz="2000" u="none" cap="none" strike="noStrike"/>
                        <a:t>Bhatt</a:t>
                      </a:r>
                      <a:r>
                        <a:rPr lang="en-US" sz="2000" u="none" cap="none" strike="noStrike"/>
                        <a:t> </a:t>
                      </a:r>
                      <a:r>
                        <a:rPr lang="en-US" sz="2000" u="none" cap="none" strike="noStrike">
                          <a:solidFill>
                            <a:schemeClr val="dk1"/>
                          </a:solidFill>
                          <a:latin typeface="Arial"/>
                          <a:ea typeface="Arial"/>
                          <a:cs typeface="Arial"/>
                          <a:sym typeface="Arial"/>
                        </a:rPr>
                        <a:t>(Primary PoC)</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Phone: (484) 228-1453</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Email: </a:t>
                      </a:r>
                      <a:r>
                        <a:rPr lang="en-US" sz="2000" u="sng" cap="none" strike="noStrike">
                          <a:solidFill>
                            <a:schemeClr val="hlink"/>
                          </a:solidFill>
                          <a:latin typeface="Arial"/>
                          <a:ea typeface="Arial"/>
                          <a:cs typeface="Arial"/>
                          <a:sym typeface="Arial"/>
                        </a:rPr>
                        <a:t>shivani@hmetrix.com</a:t>
                      </a:r>
                      <a:r>
                        <a:rPr lang="en-US" sz="2000" u="none" cap="none" strike="noStrike">
                          <a:solidFill>
                            <a:schemeClr val="dk1"/>
                          </a:solidFill>
                          <a:latin typeface="Arial"/>
                          <a:ea typeface="Arial"/>
                          <a:cs typeface="Arial"/>
                          <a:sym typeface="Arial"/>
                        </a:rPr>
                        <a:t>  </a:t>
                      </a:r>
                      <a:endParaRPr sz="1400" u="none" cap="none" strike="noStrike"/>
                    </a:p>
                  </a:txBody>
                  <a:tcPr marT="45725" marB="45725" marR="91450" marL="91450"/>
                </a:tc>
              </a:tr>
              <a:tr h="10834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Oscar Ibarra</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Phone: (410) 764-2566</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Email: </a:t>
                      </a:r>
                      <a:r>
                        <a:rPr lang="en-US" sz="2000" u="sng" cap="none" strike="noStrike">
                          <a:solidFill>
                            <a:schemeClr val="hlink"/>
                          </a:solidFill>
                          <a:latin typeface="Arial"/>
                          <a:ea typeface="Arial"/>
                          <a:cs typeface="Arial"/>
                          <a:sym typeface="Arial"/>
                          <a:hlinkClick r:id="rId4"/>
                        </a:rPr>
                        <a:t>oscar.ibarra@maryland.gov</a:t>
                      </a:r>
                      <a:endParaRPr sz="20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Mary Pohl </a:t>
                      </a:r>
                      <a:r>
                        <a:rPr lang="en-US" sz="2000" u="none" cap="none" strike="noStrike">
                          <a:solidFill>
                            <a:schemeClr val="dk1"/>
                          </a:solidFill>
                          <a:latin typeface="Arial"/>
                          <a:ea typeface="Arial"/>
                          <a:cs typeface="Arial"/>
                          <a:sym typeface="Arial"/>
                        </a:rPr>
                        <a:t>(Hospital Support)</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Phone: (410) 274-3926</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Email: </a:t>
                      </a:r>
                      <a:r>
                        <a:rPr lang="en-US" sz="2000" u="sng" cap="none" strike="noStrike">
                          <a:solidFill>
                            <a:schemeClr val="hlink"/>
                          </a:solidFill>
                          <a:latin typeface="Arial"/>
                          <a:ea typeface="Arial"/>
                          <a:cs typeface="Arial"/>
                          <a:sym typeface="Arial"/>
                          <a:hlinkClick r:id="rId5"/>
                        </a:rPr>
                        <a:t>marypohl@burtonpolicy.com</a:t>
                      </a:r>
                      <a:endParaRPr sz="2000" u="none" cap="none" strike="noStrike"/>
                    </a:p>
                  </a:txBody>
                  <a:tcPr marT="45725" marB="45725" marR="91450" marL="91450"/>
                </a:tc>
              </a:tr>
              <a:tr h="441400">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Arial"/>
                        <a:buNone/>
                      </a:pPr>
                      <a:r>
                        <a:rPr b="1" lang="en-US" sz="2000" u="none" cap="none" strike="noStrike">
                          <a:solidFill>
                            <a:schemeClr val="dk1"/>
                          </a:solidFill>
                          <a:latin typeface="Arial"/>
                          <a:ea typeface="Arial"/>
                          <a:cs typeface="Arial"/>
                          <a:sym typeface="Arial"/>
                        </a:rPr>
                        <a:t>Team Email: </a:t>
                      </a:r>
                      <a:r>
                        <a:rPr b="0" lang="en-US" sz="2000" u="sng" cap="none" strike="noStrike">
                          <a:solidFill>
                            <a:schemeClr val="hlink"/>
                          </a:solidFill>
                          <a:latin typeface="Arial"/>
                          <a:ea typeface="Arial"/>
                          <a:cs typeface="Arial"/>
                          <a:sym typeface="Arial"/>
                          <a:hlinkClick r:id="rId6"/>
                        </a:rPr>
                        <a:t>hscrcteam@hmetrix.com</a:t>
                      </a:r>
                      <a:endParaRPr b="0" sz="2000" u="none" cap="none" strike="noStrike"/>
                    </a:p>
                  </a:txBody>
                  <a:tcPr marT="45725" marB="45725" marR="91450" marL="91450"/>
                </a:tc>
              </a:tr>
            </a:tbl>
          </a:graphicData>
        </a:graphic>
      </p:graphicFrame>
      <p:sp>
        <p:nvSpPr>
          <p:cNvPr id="277" name="Google Shape;277;p43"/>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4"/>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SzPts val="2000"/>
              <a:buChar char="•"/>
            </a:pPr>
            <a:r>
              <a:rPr lang="en-US"/>
              <a:t>Production data</a:t>
            </a:r>
            <a:endParaRPr/>
          </a:p>
          <a:p>
            <a:pPr indent="-342900" lvl="1" marL="914400" rtl="0" algn="l">
              <a:lnSpc>
                <a:spcPct val="114000"/>
              </a:lnSpc>
              <a:spcBef>
                <a:spcPts val="500"/>
              </a:spcBef>
              <a:spcAft>
                <a:spcPts val="0"/>
              </a:spcAft>
              <a:buSzPts val="1800"/>
              <a:buChar char="•"/>
            </a:pPr>
            <a:r>
              <a:rPr lang="en-US"/>
              <a:t>Upload files to the RDS server ‘submit’ folder</a:t>
            </a:r>
            <a:endParaRPr/>
          </a:p>
          <a:p>
            <a:pPr indent="-342900" lvl="1" marL="914400" rtl="0" algn="l">
              <a:lnSpc>
                <a:spcPct val="114000"/>
              </a:lnSpc>
              <a:spcBef>
                <a:spcPts val="500"/>
              </a:spcBef>
              <a:spcAft>
                <a:spcPts val="0"/>
              </a:spcAft>
              <a:buSzPts val="1800"/>
              <a:buChar char="•"/>
            </a:pPr>
            <a:r>
              <a:rPr lang="en-US"/>
              <a:t>These files are used for grouping and other downstream processes</a:t>
            </a:r>
            <a:endParaRPr/>
          </a:p>
          <a:p>
            <a:pPr indent="-342900" lvl="1" marL="914400" rtl="0" algn="l">
              <a:lnSpc>
                <a:spcPct val="114000"/>
              </a:lnSpc>
              <a:spcBef>
                <a:spcPts val="500"/>
              </a:spcBef>
              <a:spcAft>
                <a:spcPts val="0"/>
              </a:spcAft>
              <a:buSzPts val="1800"/>
              <a:buChar char="•"/>
            </a:pPr>
            <a:r>
              <a:rPr lang="en-US"/>
              <a:t>Download error reports from </a:t>
            </a:r>
            <a:r>
              <a:rPr lang="en-US" u="sng">
                <a:solidFill>
                  <a:schemeClr val="hlink"/>
                </a:solidFill>
                <a:hlinkClick r:id="rId3"/>
              </a:rPr>
              <a:t>https://hscrcdave1.hmetrix.com/</a:t>
            </a:r>
            <a:endParaRPr/>
          </a:p>
          <a:p>
            <a:pPr indent="-355600" lvl="0" marL="457200" rtl="0" algn="l">
              <a:lnSpc>
                <a:spcPct val="114000"/>
              </a:lnSpc>
              <a:spcBef>
                <a:spcPts val="1000"/>
              </a:spcBef>
              <a:spcAft>
                <a:spcPts val="0"/>
              </a:spcAft>
              <a:buSzPts val="2000"/>
              <a:buChar char="•"/>
            </a:pPr>
            <a:r>
              <a:rPr lang="en-US"/>
              <a:t>Test data</a:t>
            </a:r>
            <a:endParaRPr/>
          </a:p>
          <a:p>
            <a:pPr indent="-342900" lvl="1" marL="914400" rtl="0" algn="l">
              <a:lnSpc>
                <a:spcPct val="114000"/>
              </a:lnSpc>
              <a:spcBef>
                <a:spcPts val="500"/>
              </a:spcBef>
              <a:spcAft>
                <a:spcPts val="0"/>
              </a:spcAft>
              <a:buSzPts val="1800"/>
              <a:buChar char="•"/>
            </a:pPr>
            <a:r>
              <a:rPr lang="en-US"/>
              <a:t>Upload files to the RDS server ‘test’ folder</a:t>
            </a:r>
            <a:endParaRPr/>
          </a:p>
          <a:p>
            <a:pPr indent="-342900" lvl="1" marL="914400" rtl="0" algn="l">
              <a:lnSpc>
                <a:spcPct val="114000"/>
              </a:lnSpc>
              <a:spcBef>
                <a:spcPts val="500"/>
              </a:spcBef>
              <a:spcAft>
                <a:spcPts val="0"/>
              </a:spcAft>
              <a:buSzPts val="1800"/>
              <a:buChar char="•"/>
            </a:pPr>
            <a:r>
              <a:rPr lang="en-US"/>
              <a:t>Available all the time for hospitals to test submissions</a:t>
            </a:r>
            <a:endParaRPr/>
          </a:p>
          <a:p>
            <a:pPr indent="-342900" lvl="1" marL="914400" rtl="0" algn="l">
              <a:lnSpc>
                <a:spcPct val="114000"/>
              </a:lnSpc>
              <a:spcBef>
                <a:spcPts val="500"/>
              </a:spcBef>
              <a:spcAft>
                <a:spcPts val="0"/>
              </a:spcAft>
              <a:buSzPts val="1800"/>
              <a:buChar char="•"/>
            </a:pPr>
            <a:r>
              <a:rPr lang="en-US"/>
              <a:t>Data is not used for downstream processes</a:t>
            </a:r>
            <a:endParaRPr/>
          </a:p>
          <a:p>
            <a:pPr indent="-342900" lvl="1" marL="914400" rtl="0" algn="l">
              <a:lnSpc>
                <a:spcPct val="114000"/>
              </a:lnSpc>
              <a:spcBef>
                <a:spcPts val="500"/>
              </a:spcBef>
              <a:spcAft>
                <a:spcPts val="0"/>
              </a:spcAft>
              <a:buSzPts val="1800"/>
              <a:buChar char="•"/>
            </a:pPr>
            <a:r>
              <a:rPr lang="en-US"/>
              <a:t>Download error reports from </a:t>
            </a:r>
            <a:r>
              <a:rPr lang="en-US" u="sng">
                <a:solidFill>
                  <a:schemeClr val="hlink"/>
                </a:solidFill>
                <a:hlinkClick r:id="rId4"/>
              </a:rPr>
              <a:t>https://hdavetest.hmetrix.com/</a:t>
            </a:r>
            <a:endParaRPr/>
          </a:p>
          <a:p>
            <a:pPr indent="-228600" lvl="0" marL="457200" rtl="0" algn="l">
              <a:lnSpc>
                <a:spcPct val="114000"/>
              </a:lnSpc>
              <a:spcBef>
                <a:spcPts val="1000"/>
              </a:spcBef>
              <a:spcAft>
                <a:spcPts val="0"/>
              </a:spcAft>
              <a:buSzPts val="2000"/>
              <a:buNone/>
            </a:pPr>
            <a:r>
              <a:t/>
            </a:r>
            <a:endParaRPr/>
          </a:p>
        </p:txBody>
      </p:sp>
      <p:sp>
        <p:nvSpPr>
          <p:cNvPr id="283" name="Google Shape;283;p44"/>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84" name="Google Shape;284;p44"/>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Reminders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291" name="Google Shape;291;p45"/>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Roadmap for Continuous Improvements to DAVE</a:t>
            </a:r>
            <a:endParaRPr/>
          </a:p>
        </p:txBody>
      </p:sp>
      <p:grpSp>
        <p:nvGrpSpPr>
          <p:cNvPr id="292" name="Google Shape;292;p45"/>
          <p:cNvGrpSpPr/>
          <p:nvPr/>
        </p:nvGrpSpPr>
        <p:grpSpPr>
          <a:xfrm>
            <a:off x="844745" y="1256308"/>
            <a:ext cx="10502508" cy="4405707"/>
            <a:chOff x="6545" y="265708"/>
            <a:chExt cx="10502508" cy="4405707"/>
          </a:xfrm>
        </p:grpSpPr>
        <p:sp>
          <p:nvSpPr>
            <p:cNvPr id="293" name="Google Shape;293;p45"/>
            <p:cNvSpPr/>
            <p:nvPr/>
          </p:nvSpPr>
          <p:spPr>
            <a:xfrm>
              <a:off x="6545" y="265708"/>
              <a:ext cx="3358008" cy="1343203"/>
            </a:xfrm>
            <a:prstGeom prst="chevron">
              <a:avLst>
                <a:gd fmla="val 50000" name="adj"/>
              </a:avLst>
            </a:prstGeom>
            <a:solidFill>
              <a:schemeClr val="lt1"/>
            </a:solidFill>
            <a:ln cap="flat" cmpd="sng" w="25400">
              <a:solidFill>
                <a:srgbClr val="2686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5"/>
            <p:cNvSpPr txBox="1"/>
            <p:nvPr/>
          </p:nvSpPr>
          <p:spPr>
            <a:xfrm>
              <a:off x="678147" y="265708"/>
              <a:ext cx="2014805" cy="1343203"/>
            </a:xfrm>
            <a:prstGeom prst="rect">
              <a:avLst/>
            </a:prstGeom>
            <a:noFill/>
            <a:ln>
              <a:noFill/>
            </a:ln>
          </p:spPr>
          <p:txBody>
            <a:bodyPr anchorCtr="0" anchor="ctr" bIns="17775" lIns="35550" spcFirstLastPara="1" rIns="0"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CY22 Q3</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98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Jul – Sep</a:t>
              </a:r>
              <a:endParaRPr b="0" i="0" sz="1400" u="none" cap="none" strike="noStrike">
                <a:solidFill>
                  <a:schemeClr val="dk1"/>
                </a:solidFill>
                <a:latin typeface="Arial"/>
                <a:ea typeface="Arial"/>
                <a:cs typeface="Arial"/>
                <a:sym typeface="Arial"/>
              </a:endParaRPr>
            </a:p>
          </p:txBody>
        </p:sp>
        <p:sp>
          <p:nvSpPr>
            <p:cNvPr id="295" name="Google Shape;295;p45"/>
            <p:cNvSpPr/>
            <p:nvPr/>
          </p:nvSpPr>
          <p:spPr>
            <a:xfrm>
              <a:off x="2928013" y="379880"/>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5"/>
            <p:cNvSpPr txBox="1"/>
            <p:nvPr/>
          </p:nvSpPr>
          <p:spPr>
            <a:xfrm>
              <a:off x="3485442" y="379880"/>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Improvements to Data Processing and FY23 DSR deployment</a:t>
              </a:r>
              <a:endParaRPr b="0" i="0" sz="1400" u="none" cap="none" strike="noStrike">
                <a:solidFill>
                  <a:srgbClr val="000000"/>
                </a:solidFill>
                <a:latin typeface="Arial"/>
                <a:ea typeface="Arial"/>
                <a:cs typeface="Arial"/>
                <a:sym typeface="Arial"/>
              </a:endParaRPr>
            </a:p>
          </p:txBody>
        </p:sp>
        <p:sp>
          <p:nvSpPr>
            <p:cNvPr id="297" name="Google Shape;297;p45"/>
            <p:cNvSpPr/>
            <p:nvPr/>
          </p:nvSpPr>
          <p:spPr>
            <a:xfrm>
              <a:off x="5324960" y="379880"/>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5"/>
            <p:cNvSpPr txBox="1"/>
            <p:nvPr/>
          </p:nvSpPr>
          <p:spPr>
            <a:xfrm>
              <a:off x="5882389" y="379880"/>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UCC data processing development </a:t>
              </a:r>
              <a:endParaRPr b="0" i="0" sz="1400" u="none" cap="none" strike="noStrike">
                <a:solidFill>
                  <a:srgbClr val="000000"/>
                </a:solidFill>
                <a:latin typeface="Arial"/>
                <a:ea typeface="Arial"/>
                <a:cs typeface="Arial"/>
                <a:sym typeface="Arial"/>
              </a:endParaRPr>
            </a:p>
          </p:txBody>
        </p:sp>
        <p:sp>
          <p:nvSpPr>
            <p:cNvPr id="299" name="Google Shape;299;p45"/>
            <p:cNvSpPr/>
            <p:nvPr/>
          </p:nvSpPr>
          <p:spPr>
            <a:xfrm>
              <a:off x="7721906" y="379880"/>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5"/>
            <p:cNvSpPr txBox="1"/>
            <p:nvPr/>
          </p:nvSpPr>
          <p:spPr>
            <a:xfrm>
              <a:off x="8279335" y="379880"/>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Data request module deployment</a:t>
              </a:r>
              <a:endParaRPr b="0" i="0" sz="1400" u="none" cap="none" strike="noStrike">
                <a:solidFill>
                  <a:srgbClr val="000000"/>
                </a:solidFill>
                <a:latin typeface="Arial"/>
                <a:ea typeface="Arial"/>
                <a:cs typeface="Arial"/>
                <a:sym typeface="Arial"/>
              </a:endParaRPr>
            </a:p>
          </p:txBody>
        </p:sp>
        <p:sp>
          <p:nvSpPr>
            <p:cNvPr id="301" name="Google Shape;301;p45"/>
            <p:cNvSpPr/>
            <p:nvPr/>
          </p:nvSpPr>
          <p:spPr>
            <a:xfrm>
              <a:off x="6545" y="1796960"/>
              <a:ext cx="3358008" cy="1343203"/>
            </a:xfrm>
            <a:prstGeom prst="chevron">
              <a:avLst>
                <a:gd fmla="val 50000" name="adj"/>
              </a:avLst>
            </a:prstGeom>
            <a:solidFill>
              <a:srgbClr val="FFFFFF"/>
            </a:solidFill>
            <a:ln cap="flat" cmpd="sng" w="25400">
              <a:solidFill>
                <a:srgbClr val="2686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5"/>
            <p:cNvSpPr txBox="1"/>
            <p:nvPr/>
          </p:nvSpPr>
          <p:spPr>
            <a:xfrm>
              <a:off x="678147" y="1796960"/>
              <a:ext cx="2014805" cy="1343203"/>
            </a:xfrm>
            <a:prstGeom prst="rect">
              <a:avLst/>
            </a:prstGeom>
            <a:noFill/>
            <a:ln>
              <a:noFill/>
            </a:ln>
          </p:spPr>
          <p:txBody>
            <a:bodyPr anchorCtr="0" anchor="ctr" bIns="17775" lIns="35550" spcFirstLastPara="1" rIns="0"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CY22 Q4</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98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Oct – Dec</a:t>
              </a:r>
              <a:endParaRPr b="0" i="0" sz="1400" u="none" cap="none" strike="noStrike">
                <a:solidFill>
                  <a:schemeClr val="dk1"/>
                </a:solidFill>
                <a:latin typeface="Arial"/>
                <a:ea typeface="Arial"/>
                <a:cs typeface="Arial"/>
                <a:sym typeface="Arial"/>
              </a:endParaRPr>
            </a:p>
          </p:txBody>
        </p:sp>
        <p:sp>
          <p:nvSpPr>
            <p:cNvPr id="303" name="Google Shape;303;p45"/>
            <p:cNvSpPr/>
            <p:nvPr/>
          </p:nvSpPr>
          <p:spPr>
            <a:xfrm>
              <a:off x="2928013" y="1911133"/>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5"/>
            <p:cNvSpPr txBox="1"/>
            <p:nvPr/>
          </p:nvSpPr>
          <p:spPr>
            <a:xfrm>
              <a:off x="3485442" y="1911133"/>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Error report improvement to include trends </a:t>
              </a:r>
              <a:endParaRPr b="0" i="0" sz="1400" u="none" cap="none" strike="noStrike">
                <a:solidFill>
                  <a:srgbClr val="000000"/>
                </a:solidFill>
                <a:latin typeface="Arial"/>
                <a:ea typeface="Arial"/>
                <a:cs typeface="Arial"/>
                <a:sym typeface="Arial"/>
              </a:endParaRPr>
            </a:p>
          </p:txBody>
        </p:sp>
        <p:sp>
          <p:nvSpPr>
            <p:cNvPr id="305" name="Google Shape;305;p45"/>
            <p:cNvSpPr/>
            <p:nvPr/>
          </p:nvSpPr>
          <p:spPr>
            <a:xfrm>
              <a:off x="5324960" y="1911133"/>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5"/>
            <p:cNvSpPr txBox="1"/>
            <p:nvPr/>
          </p:nvSpPr>
          <p:spPr>
            <a:xfrm>
              <a:off x="5882389" y="1911133"/>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UCC data processing parallel run </a:t>
              </a:r>
              <a:endParaRPr b="0" i="0" sz="1400" u="none" cap="none" strike="noStrike">
                <a:solidFill>
                  <a:srgbClr val="000000"/>
                </a:solidFill>
                <a:latin typeface="Arial"/>
                <a:ea typeface="Arial"/>
                <a:cs typeface="Arial"/>
                <a:sym typeface="Arial"/>
              </a:endParaRPr>
            </a:p>
          </p:txBody>
        </p:sp>
        <p:sp>
          <p:nvSpPr>
            <p:cNvPr id="307" name="Google Shape;307;p45"/>
            <p:cNvSpPr/>
            <p:nvPr/>
          </p:nvSpPr>
          <p:spPr>
            <a:xfrm>
              <a:off x="7721906" y="1911133"/>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5"/>
            <p:cNvSpPr txBox="1"/>
            <p:nvPr/>
          </p:nvSpPr>
          <p:spPr>
            <a:xfrm>
              <a:off x="8279335" y="1911133"/>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HSCRC monthly and quarterly process review</a:t>
              </a:r>
              <a:endParaRPr b="0" i="0" sz="1400" u="none" cap="none" strike="noStrike">
                <a:solidFill>
                  <a:srgbClr val="000000"/>
                </a:solidFill>
                <a:latin typeface="Arial"/>
                <a:ea typeface="Arial"/>
                <a:cs typeface="Arial"/>
                <a:sym typeface="Arial"/>
              </a:endParaRPr>
            </a:p>
          </p:txBody>
        </p:sp>
        <p:sp>
          <p:nvSpPr>
            <p:cNvPr id="309" name="Google Shape;309;p45"/>
            <p:cNvSpPr/>
            <p:nvPr/>
          </p:nvSpPr>
          <p:spPr>
            <a:xfrm>
              <a:off x="6545" y="3328212"/>
              <a:ext cx="3358008" cy="1343203"/>
            </a:xfrm>
            <a:prstGeom prst="chevron">
              <a:avLst>
                <a:gd fmla="val 50000" name="adj"/>
              </a:avLst>
            </a:prstGeom>
            <a:solidFill>
              <a:schemeClr val="lt1"/>
            </a:solidFill>
            <a:ln cap="flat" cmpd="sng" w="25400">
              <a:solidFill>
                <a:srgbClr val="2686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5"/>
            <p:cNvSpPr txBox="1"/>
            <p:nvPr/>
          </p:nvSpPr>
          <p:spPr>
            <a:xfrm>
              <a:off x="678147" y="3328212"/>
              <a:ext cx="2014805" cy="1343203"/>
            </a:xfrm>
            <a:prstGeom prst="rect">
              <a:avLst/>
            </a:prstGeom>
            <a:noFill/>
            <a:ln>
              <a:noFill/>
            </a:ln>
          </p:spPr>
          <p:txBody>
            <a:bodyPr anchorCtr="0" anchor="ctr" bIns="17775" lIns="35550" spcFirstLastPara="1" rIns="0"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CY23 Q1</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98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Jan – Mar</a:t>
              </a:r>
              <a:endParaRPr b="0" i="0" sz="1400" u="none" cap="none" strike="noStrike">
                <a:solidFill>
                  <a:schemeClr val="dk1"/>
                </a:solidFill>
                <a:latin typeface="Arial"/>
                <a:ea typeface="Arial"/>
                <a:cs typeface="Arial"/>
                <a:sym typeface="Arial"/>
              </a:endParaRPr>
            </a:p>
          </p:txBody>
        </p:sp>
        <p:sp>
          <p:nvSpPr>
            <p:cNvPr id="311" name="Google Shape;311;p45"/>
            <p:cNvSpPr/>
            <p:nvPr/>
          </p:nvSpPr>
          <p:spPr>
            <a:xfrm>
              <a:off x="2928013" y="3442385"/>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txBox="1"/>
            <p:nvPr/>
          </p:nvSpPr>
          <p:spPr>
            <a:xfrm>
              <a:off x="3485442" y="3442385"/>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Improvements to Data Processing </a:t>
              </a:r>
              <a:endParaRPr b="0" i="0" sz="1400" u="none" cap="none" strike="noStrike">
                <a:solidFill>
                  <a:srgbClr val="000000"/>
                </a:solidFill>
                <a:latin typeface="Arial"/>
                <a:ea typeface="Arial"/>
                <a:cs typeface="Arial"/>
                <a:sym typeface="Arial"/>
              </a:endParaRPr>
            </a:p>
          </p:txBody>
        </p:sp>
        <p:sp>
          <p:nvSpPr>
            <p:cNvPr id="313" name="Google Shape;313;p45"/>
            <p:cNvSpPr/>
            <p:nvPr/>
          </p:nvSpPr>
          <p:spPr>
            <a:xfrm>
              <a:off x="5324960" y="3423532"/>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5"/>
            <p:cNvSpPr txBox="1"/>
            <p:nvPr/>
          </p:nvSpPr>
          <p:spPr>
            <a:xfrm>
              <a:off x="5882389" y="3423532"/>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UCC data processing deployment</a:t>
              </a:r>
              <a:endParaRPr b="0" i="0" sz="1400" u="none" cap="none" strike="noStrike">
                <a:solidFill>
                  <a:srgbClr val="000000"/>
                </a:solidFill>
                <a:latin typeface="Arial"/>
                <a:ea typeface="Arial"/>
                <a:cs typeface="Arial"/>
                <a:sym typeface="Arial"/>
              </a:endParaRPr>
            </a:p>
          </p:txBody>
        </p:sp>
        <p:sp>
          <p:nvSpPr>
            <p:cNvPr id="315" name="Google Shape;315;p45"/>
            <p:cNvSpPr/>
            <p:nvPr/>
          </p:nvSpPr>
          <p:spPr>
            <a:xfrm>
              <a:off x="7721906" y="3442385"/>
              <a:ext cx="2787147" cy="1114858"/>
            </a:xfrm>
            <a:prstGeom prst="chevron">
              <a:avLst>
                <a:gd fmla="val 50000" name="adj"/>
              </a:avLst>
            </a:prstGeom>
            <a:solidFill>
              <a:schemeClr val="lt1">
                <a:alpha val="87058"/>
              </a:schemeClr>
            </a:solidFill>
            <a:ln cap="flat" cmpd="sng" w="25400">
              <a:solidFill>
                <a:srgbClr val="2D95FF">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5"/>
            <p:cNvSpPr txBox="1"/>
            <p:nvPr/>
          </p:nvSpPr>
          <p:spPr>
            <a:xfrm>
              <a:off x="8279335" y="3442385"/>
              <a:ext cx="1672289" cy="1114858"/>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HSCRC monthly and quarterly process  improvement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79" name="Google Shape;79;p3"/>
          <p:cNvSpPr txBox="1"/>
          <p:nvPr>
            <p:ph idx="1" type="body"/>
          </p:nvPr>
        </p:nvSpPr>
        <p:spPr>
          <a:xfrm>
            <a:off x="975725" y="1105149"/>
            <a:ext cx="5124600" cy="5048400"/>
          </a:xfrm>
          <a:prstGeom prst="rect">
            <a:avLst/>
          </a:prstGeom>
          <a:noFill/>
          <a:ln>
            <a:noFill/>
          </a:ln>
        </p:spPr>
        <p:txBody>
          <a:bodyPr anchorCtr="0" anchor="t" bIns="45700" lIns="91425" spcFirstLastPara="1" rIns="91425" wrap="square" tIns="45700">
            <a:normAutofit/>
          </a:bodyPr>
          <a:lstStyle/>
          <a:p>
            <a:pPr indent="-354105" lvl="0" marL="444500" rtl="0" algn="l">
              <a:lnSpc>
                <a:spcPct val="114000"/>
              </a:lnSpc>
              <a:spcBef>
                <a:spcPts val="1000"/>
              </a:spcBef>
              <a:spcAft>
                <a:spcPts val="0"/>
              </a:spcAft>
              <a:buClr>
                <a:schemeClr val="dk1"/>
              </a:buClr>
              <a:buSzPts val="2353"/>
              <a:buFont typeface="Arial"/>
              <a:buChar char="•"/>
            </a:pPr>
            <a:r>
              <a:rPr lang="en-US" sz="2600"/>
              <a:t>Announcements</a:t>
            </a:r>
            <a:endParaRPr/>
          </a:p>
          <a:p>
            <a:pPr indent="-352985" lvl="1" marL="914400" rtl="0" algn="l">
              <a:lnSpc>
                <a:spcPct val="114000"/>
              </a:lnSpc>
              <a:spcBef>
                <a:spcPts val="500"/>
              </a:spcBef>
              <a:spcAft>
                <a:spcPts val="0"/>
              </a:spcAft>
              <a:buSzPts val="2118"/>
              <a:buChar char="•"/>
            </a:pPr>
            <a:r>
              <a:rPr lang="en-US"/>
              <a:t>Case Mix Weights and Grouper Transition Update (Denise/Dianne)</a:t>
            </a:r>
            <a:endParaRPr/>
          </a:p>
          <a:p>
            <a:pPr indent="-352985" lvl="1" marL="914400" rtl="0" algn="l">
              <a:lnSpc>
                <a:spcPct val="114000"/>
              </a:lnSpc>
              <a:spcBef>
                <a:spcPts val="500"/>
              </a:spcBef>
              <a:spcAft>
                <a:spcPts val="0"/>
              </a:spcAft>
              <a:buSzPts val="2118"/>
              <a:buChar char="•"/>
            </a:pPr>
            <a:r>
              <a:rPr lang="en-US"/>
              <a:t>Quality Update (Dianne)</a:t>
            </a:r>
            <a:endParaRPr/>
          </a:p>
          <a:p>
            <a:pPr indent="-352985" lvl="1" marL="914400" rtl="0" algn="l">
              <a:lnSpc>
                <a:spcPct val="114000"/>
              </a:lnSpc>
              <a:spcBef>
                <a:spcPts val="500"/>
              </a:spcBef>
              <a:spcAft>
                <a:spcPts val="0"/>
              </a:spcAft>
              <a:buSzPts val="2118"/>
              <a:buChar char="•"/>
            </a:pPr>
            <a:r>
              <a:rPr lang="en-US"/>
              <a:t>New ED Triage Edit (Claudine)</a:t>
            </a:r>
            <a:endParaRPr/>
          </a:p>
          <a:p>
            <a:pPr indent="-352985" lvl="1" marL="914400" rtl="0" algn="l">
              <a:lnSpc>
                <a:spcPct val="114000"/>
              </a:lnSpc>
              <a:spcBef>
                <a:spcPts val="500"/>
              </a:spcBef>
              <a:spcAft>
                <a:spcPts val="0"/>
              </a:spcAft>
              <a:buSzPts val="2118"/>
              <a:buChar char="•"/>
            </a:pPr>
            <a:r>
              <a:rPr lang="en-US"/>
              <a:t>Reminders (Oscar) </a:t>
            </a:r>
            <a:endParaRPr/>
          </a:p>
          <a:p>
            <a:pPr indent="-344042" lvl="2" marL="1371600" rtl="0" algn="l">
              <a:lnSpc>
                <a:spcPct val="114000"/>
              </a:lnSpc>
              <a:spcBef>
                <a:spcPts val="500"/>
              </a:spcBef>
              <a:spcAft>
                <a:spcPts val="0"/>
              </a:spcAft>
              <a:buSzPts val="1818"/>
              <a:buChar char="•"/>
            </a:pPr>
            <a:r>
              <a:rPr lang="en-US"/>
              <a:t>Data Requests Moratorium  </a:t>
            </a:r>
            <a:endParaRPr/>
          </a:p>
          <a:p>
            <a:pPr indent="-323850" lvl="2" marL="1371600" rtl="0" algn="l">
              <a:lnSpc>
                <a:spcPct val="114000"/>
              </a:lnSpc>
              <a:spcBef>
                <a:spcPts val="500"/>
              </a:spcBef>
              <a:spcAft>
                <a:spcPts val="0"/>
              </a:spcAft>
              <a:buSzPts val="1500"/>
              <a:buChar char="•"/>
            </a:pPr>
            <a:r>
              <a:rPr lang="en-US"/>
              <a:t>Expected Payer Codes for UCC</a:t>
            </a:r>
            <a:endParaRPr/>
          </a:p>
          <a:p>
            <a:pPr indent="-333935" lvl="2" marL="1371600" rtl="0" algn="l">
              <a:lnSpc>
                <a:spcPct val="114000"/>
              </a:lnSpc>
              <a:spcBef>
                <a:spcPts val="500"/>
              </a:spcBef>
              <a:spcAft>
                <a:spcPts val="0"/>
              </a:spcAft>
              <a:buSzPts val="1818"/>
              <a:buChar char="•"/>
            </a:pPr>
            <a:r>
              <a:rPr lang="en-US"/>
              <a:t>CDS-A Report and Timeline for 2021/2022 Audits</a:t>
            </a:r>
            <a:endParaRPr/>
          </a:p>
          <a:p>
            <a:pPr indent="-333935" lvl="2" marL="1371600" rtl="0" algn="l">
              <a:lnSpc>
                <a:spcPct val="114000"/>
              </a:lnSpc>
              <a:spcBef>
                <a:spcPts val="500"/>
              </a:spcBef>
              <a:spcAft>
                <a:spcPts val="0"/>
              </a:spcAft>
              <a:buSzPts val="1818"/>
              <a:buChar char="•"/>
            </a:pPr>
            <a:r>
              <a:rPr lang="en-US"/>
              <a:t>FY 2023 DSR Implementation Timeline</a:t>
            </a:r>
            <a:endParaRPr/>
          </a:p>
          <a:p>
            <a:pPr indent="-333935" lvl="2" marL="1371600" rtl="0" algn="l">
              <a:lnSpc>
                <a:spcPct val="114000"/>
              </a:lnSpc>
              <a:spcBef>
                <a:spcPts val="500"/>
              </a:spcBef>
              <a:spcAft>
                <a:spcPts val="0"/>
              </a:spcAft>
              <a:buSzPts val="1818"/>
              <a:buChar char="•"/>
            </a:pPr>
            <a:r>
              <a:rPr lang="en-US"/>
              <a:t>Data Forum Survey</a:t>
            </a:r>
            <a:endParaRPr/>
          </a:p>
        </p:txBody>
      </p:sp>
      <p:sp>
        <p:nvSpPr>
          <p:cNvPr id="80" name="Google Shape;80;p3"/>
          <p:cNvSpPr txBox="1"/>
          <p:nvPr>
            <p:ph idx="2" type="body"/>
          </p:nvPr>
        </p:nvSpPr>
        <p:spPr>
          <a:xfrm>
            <a:off x="6363273" y="1105149"/>
            <a:ext cx="5124600" cy="5048400"/>
          </a:xfrm>
          <a:prstGeom prst="rect">
            <a:avLst/>
          </a:prstGeom>
          <a:noFill/>
          <a:ln>
            <a:noFill/>
          </a:ln>
        </p:spPr>
        <p:txBody>
          <a:bodyPr anchorCtr="0" anchor="t" bIns="45700" lIns="91425" spcFirstLastPara="1" rIns="91425" wrap="square" tIns="45700">
            <a:noAutofit/>
          </a:bodyPr>
          <a:lstStyle/>
          <a:p>
            <a:pPr indent="-361950" lvl="0" marL="444500" rtl="0" algn="l">
              <a:lnSpc>
                <a:spcPct val="94000"/>
              </a:lnSpc>
              <a:spcBef>
                <a:spcPts val="1000"/>
              </a:spcBef>
              <a:spcAft>
                <a:spcPts val="0"/>
              </a:spcAft>
              <a:buSzPts val="2300"/>
              <a:buChar char="•"/>
            </a:pPr>
            <a:r>
              <a:rPr lang="en-US" sz="2300"/>
              <a:t>UCC Data Collection Update (Irene)</a:t>
            </a:r>
            <a:endParaRPr sz="2300"/>
          </a:p>
          <a:p>
            <a:pPr indent="-361950" lvl="0" marL="444500" rtl="0" algn="l">
              <a:lnSpc>
                <a:spcPct val="94000"/>
              </a:lnSpc>
              <a:spcBef>
                <a:spcPts val="1000"/>
              </a:spcBef>
              <a:spcAft>
                <a:spcPts val="0"/>
              </a:spcAft>
              <a:buClr>
                <a:schemeClr val="dk1"/>
              </a:buClr>
              <a:buSzPts val="2300"/>
              <a:buFont typeface="Arial"/>
              <a:buChar char="•"/>
            </a:pPr>
            <a:r>
              <a:rPr lang="en-US" sz="2300"/>
              <a:t>Discussion on Gender-related Data (Claudine)</a:t>
            </a:r>
            <a:endParaRPr/>
          </a:p>
          <a:p>
            <a:pPr indent="-361950" lvl="0" marL="444500" rtl="0" algn="l">
              <a:lnSpc>
                <a:spcPct val="94000"/>
              </a:lnSpc>
              <a:spcBef>
                <a:spcPts val="1000"/>
              </a:spcBef>
              <a:spcAft>
                <a:spcPts val="0"/>
              </a:spcAft>
              <a:buClr>
                <a:schemeClr val="dk1"/>
              </a:buClr>
              <a:buSzPts val="2300"/>
              <a:buFont typeface="Arial"/>
              <a:buChar char="•"/>
            </a:pPr>
            <a:r>
              <a:rPr lang="en-US" sz="2300"/>
              <a:t>Data Processing Vendor Update (Mary Pohl, hMetrix/Burton Policy)</a:t>
            </a:r>
            <a:endParaRPr sz="2300"/>
          </a:p>
          <a:p>
            <a:pPr indent="-361950" lvl="0" marL="444500" rtl="0" algn="l">
              <a:lnSpc>
                <a:spcPct val="94000"/>
              </a:lnSpc>
              <a:spcBef>
                <a:spcPts val="1000"/>
              </a:spcBef>
              <a:spcAft>
                <a:spcPts val="0"/>
              </a:spcAft>
              <a:buSzPts val="2300"/>
              <a:buChar char="•"/>
            </a:pPr>
            <a:r>
              <a:rPr lang="en-US" sz="2300"/>
              <a:t>Case Mix Review Vendor Update (Brenda Watson, AGS, LLC)</a:t>
            </a:r>
            <a:endParaRPr sz="2300"/>
          </a:p>
          <a:p>
            <a:pPr indent="-361950" lvl="0" marL="444500" rtl="0" algn="l">
              <a:lnSpc>
                <a:spcPct val="94000"/>
              </a:lnSpc>
              <a:spcBef>
                <a:spcPts val="1000"/>
              </a:spcBef>
              <a:spcAft>
                <a:spcPts val="0"/>
              </a:spcAft>
              <a:buClr>
                <a:schemeClr val="dk1"/>
              </a:buClr>
              <a:buSzPts val="2300"/>
              <a:buFont typeface="Arial"/>
              <a:buChar char="•"/>
            </a:pPr>
            <a:r>
              <a:rPr lang="en-US" sz="2300"/>
              <a:t>Data Repository Vendor Update (Jen Vogel, SPG)</a:t>
            </a:r>
            <a:endParaRPr sz="2300"/>
          </a:p>
          <a:p>
            <a:pPr indent="-361950" lvl="0" marL="444500" rtl="0" algn="l">
              <a:lnSpc>
                <a:spcPct val="94000"/>
              </a:lnSpc>
              <a:spcBef>
                <a:spcPts val="1000"/>
              </a:spcBef>
              <a:spcAft>
                <a:spcPts val="0"/>
              </a:spcAft>
              <a:buClr>
                <a:schemeClr val="dk1"/>
              </a:buClr>
              <a:buSzPts val="2300"/>
              <a:buFont typeface="Arial"/>
              <a:buChar char="•"/>
            </a:pPr>
            <a:r>
              <a:rPr lang="en-US" sz="2300"/>
              <a:t>Next Meeting (Kai)</a:t>
            </a:r>
            <a:endParaRPr sz="2300"/>
          </a:p>
        </p:txBody>
      </p:sp>
      <p:sp>
        <p:nvSpPr>
          <p:cNvPr id="81" name="Google Shape;81;p3"/>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Agenda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Case Mix Review Vendor Update</a:t>
            </a:r>
            <a:endParaRPr/>
          </a:p>
        </p:txBody>
      </p:sp>
      <p:sp>
        <p:nvSpPr>
          <p:cNvPr id="322" name="Google Shape;322;p4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7"/>
          <p:cNvSpPr txBox="1"/>
          <p:nvPr>
            <p:ph idx="1" type="body"/>
          </p:nvPr>
        </p:nvSpPr>
        <p:spPr>
          <a:xfrm>
            <a:off x="971550" y="1100249"/>
            <a:ext cx="10515600" cy="4693141"/>
          </a:xfrm>
          <a:prstGeom prst="rect">
            <a:avLst/>
          </a:prstGeom>
          <a:noFill/>
          <a:ln>
            <a:noFill/>
          </a:ln>
        </p:spPr>
        <p:txBody>
          <a:bodyPr anchorCtr="0" anchor="t" bIns="45700" lIns="91425" spcFirstLastPara="1" rIns="91425" wrap="square" tIns="45700">
            <a:noAutofit/>
          </a:bodyPr>
          <a:lstStyle/>
          <a:p>
            <a:pPr indent="-342900" lvl="0" marL="457200" rtl="0" algn="l">
              <a:lnSpc>
                <a:spcPct val="114000"/>
              </a:lnSpc>
              <a:spcBef>
                <a:spcPts val="1000"/>
              </a:spcBef>
              <a:spcAft>
                <a:spcPts val="0"/>
              </a:spcAft>
              <a:buSzPts val="1800"/>
              <a:buChar char="•"/>
            </a:pPr>
            <a:r>
              <a:rPr lang="en-US" sz="2200"/>
              <a:t>Point of Origin - defined as the patient’s immediate location before arriving at the hospital, hospital’s emergency department, or another point of entry</a:t>
            </a:r>
            <a:endParaRPr/>
          </a:p>
          <a:p>
            <a:pPr indent="0" lvl="0" marL="114300" rtl="0" algn="l">
              <a:lnSpc>
                <a:spcPct val="114000"/>
              </a:lnSpc>
              <a:spcBef>
                <a:spcPts val="1000"/>
              </a:spcBef>
              <a:spcAft>
                <a:spcPts val="0"/>
              </a:spcAft>
              <a:buSzPts val="1800"/>
              <a:buNone/>
            </a:pPr>
            <a:r>
              <a:t/>
            </a:r>
            <a:endParaRPr sz="2200"/>
          </a:p>
          <a:p>
            <a:pPr indent="-342900" lvl="0" marL="457200" rtl="0" algn="l">
              <a:lnSpc>
                <a:spcPct val="114000"/>
              </a:lnSpc>
              <a:spcBef>
                <a:spcPts val="0"/>
              </a:spcBef>
              <a:spcAft>
                <a:spcPts val="0"/>
              </a:spcAft>
              <a:buSzPts val="1800"/>
              <a:buChar char="•"/>
            </a:pPr>
            <a:r>
              <a:rPr lang="en-US" sz="2200"/>
              <a:t>Discharge Disposition – discharge is when a patient leaves the hospital after receiving treatment or expires.  Where the patient is going after the encounter is represented with a code to identify what type of facility or where the patient is discharged. </a:t>
            </a:r>
            <a:endParaRPr sz="2200"/>
          </a:p>
          <a:p>
            <a:pPr indent="0" lvl="0" marL="457200" rtl="0" algn="l">
              <a:lnSpc>
                <a:spcPct val="114000"/>
              </a:lnSpc>
              <a:spcBef>
                <a:spcPts val="1000"/>
              </a:spcBef>
              <a:spcAft>
                <a:spcPts val="0"/>
              </a:spcAft>
              <a:buSzPts val="2000"/>
              <a:buNone/>
            </a:pPr>
            <a:r>
              <a:t/>
            </a:r>
            <a:endParaRPr/>
          </a:p>
        </p:txBody>
      </p:sp>
      <p:sp>
        <p:nvSpPr>
          <p:cNvPr id="329" name="Google Shape;329;p4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330" name="Google Shape;330;p47"/>
          <p:cNvSpPr txBox="1"/>
          <p:nvPr>
            <p:ph type="title"/>
          </p:nvPr>
        </p:nvSpPr>
        <p:spPr>
          <a:xfrm>
            <a:off x="972125" y="347849"/>
            <a:ext cx="10515600" cy="75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Point of Origin and Discharge Disposition Definitions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
        <p:nvSpPr>
          <p:cNvPr id="336" name="Google Shape;336;p48"/>
          <p:cNvSpPr txBox="1"/>
          <p:nvPr>
            <p:ph type="title"/>
          </p:nvPr>
        </p:nvSpPr>
        <p:spPr>
          <a:xfrm>
            <a:off x="922564" y="375558"/>
            <a:ext cx="10681608" cy="54450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600"/>
              <a:t>FY 2021 Overall Inpatient Variable Profile</a:t>
            </a:r>
            <a:endParaRPr/>
          </a:p>
        </p:txBody>
      </p:sp>
      <p:sp>
        <p:nvSpPr>
          <p:cNvPr id="337" name="Google Shape;337;p48"/>
          <p:cNvSpPr txBox="1"/>
          <p:nvPr/>
        </p:nvSpPr>
        <p:spPr>
          <a:xfrm>
            <a:off x="6313714" y="1763486"/>
            <a:ext cx="5290458" cy="10661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EP = Essential Performance errors with the potential to impact payment.</a:t>
            </a:r>
            <a:endParaRPr/>
          </a:p>
          <a:p>
            <a:pPr indent="-285750" lvl="0" marL="2857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NE = Non-Essential errors without impact on payment.</a:t>
            </a:r>
            <a:endParaRPr/>
          </a:p>
          <a:p>
            <a:pPr indent="-285750" lvl="0" marL="2857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PM = Performance Measure representative of cases with no errors or non-essential errors.</a:t>
            </a:r>
            <a:endParaRPr/>
          </a:p>
        </p:txBody>
      </p:sp>
      <p:pic>
        <p:nvPicPr>
          <p:cNvPr id="338" name="Google Shape;338;p48"/>
          <p:cNvPicPr preferRelativeResize="0"/>
          <p:nvPr/>
        </p:nvPicPr>
        <p:blipFill rotWithShape="1">
          <a:blip r:embed="rId3">
            <a:alphaModFix/>
          </a:blip>
          <a:srcRect b="0" l="0" r="0" t="0"/>
          <a:stretch/>
        </p:blipFill>
        <p:spPr>
          <a:xfrm>
            <a:off x="1592580" y="920065"/>
            <a:ext cx="4503420" cy="5829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txBox="1"/>
          <p:nvPr>
            <p:ph idx="1" type="body"/>
          </p:nvPr>
        </p:nvSpPr>
        <p:spPr>
          <a:xfrm>
            <a:off x="971550" y="1100249"/>
            <a:ext cx="10515600" cy="4693141"/>
          </a:xfrm>
          <a:prstGeom prst="rect">
            <a:avLst/>
          </a:prstGeom>
          <a:noFill/>
          <a:ln>
            <a:noFill/>
          </a:ln>
        </p:spPr>
        <p:txBody>
          <a:bodyPr anchorCtr="0" anchor="t" bIns="45700" lIns="91425" spcFirstLastPara="1" rIns="91425" wrap="square" tIns="45700">
            <a:noAutofit/>
          </a:bodyPr>
          <a:lstStyle/>
          <a:p>
            <a:pPr indent="0" lvl="0" marL="114300" rtl="0" algn="l">
              <a:lnSpc>
                <a:spcPct val="114000"/>
              </a:lnSpc>
              <a:spcBef>
                <a:spcPts val="1000"/>
              </a:spcBef>
              <a:spcAft>
                <a:spcPts val="0"/>
              </a:spcAft>
              <a:buSzPts val="1800"/>
              <a:buNone/>
            </a:pPr>
            <a:r>
              <a:rPr lang="en-US" sz="2200"/>
              <a:t> </a:t>
            </a:r>
            <a:endParaRPr sz="2200"/>
          </a:p>
          <a:p>
            <a:pPr indent="0" lvl="0" marL="457200" rtl="0" algn="l">
              <a:lnSpc>
                <a:spcPct val="114000"/>
              </a:lnSpc>
              <a:spcBef>
                <a:spcPts val="1000"/>
              </a:spcBef>
              <a:spcAft>
                <a:spcPts val="0"/>
              </a:spcAft>
              <a:buSzPts val="2000"/>
              <a:buNone/>
            </a:pPr>
            <a:r>
              <a:t/>
            </a:r>
            <a:endParaRPr/>
          </a:p>
        </p:txBody>
      </p:sp>
      <p:sp>
        <p:nvSpPr>
          <p:cNvPr id="345" name="Google Shape;345;p4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346" name="Google Shape;346;p49"/>
          <p:cNvSpPr txBox="1"/>
          <p:nvPr>
            <p:ph type="title"/>
          </p:nvPr>
        </p:nvSpPr>
        <p:spPr>
          <a:xfrm>
            <a:off x="971550" y="311244"/>
            <a:ext cx="10515600" cy="587190"/>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1000"/>
              </a:spcBef>
              <a:spcAft>
                <a:spcPts val="0"/>
              </a:spcAft>
              <a:buSzPts val="1800"/>
              <a:buNone/>
            </a:pPr>
            <a:r>
              <a:rPr lang="en-US" sz="2600"/>
              <a:t>FY 2021 Inpatient Variable-Specific Performance Among Hospitals</a:t>
            </a:r>
            <a:endParaRPr/>
          </a:p>
        </p:txBody>
      </p:sp>
      <p:sp>
        <p:nvSpPr>
          <p:cNvPr id="347" name="Google Shape;347;p49"/>
          <p:cNvSpPr txBox="1"/>
          <p:nvPr/>
        </p:nvSpPr>
        <p:spPr>
          <a:xfrm>
            <a:off x="1260020" y="4119115"/>
            <a:ext cx="9916886" cy="182492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Red is &gt;1, Yellow is &lt;= 1 standard deviation from the PB, Green is at or above the PB.</a:t>
            </a:r>
            <a:endParaRPr/>
          </a:p>
          <a:p>
            <a:pPr indent="0" lvl="0" marL="0" marR="0" rtl="0" algn="l">
              <a:lnSpc>
                <a:spcPct val="107000"/>
              </a:lnSpc>
              <a:spcBef>
                <a:spcPts val="800"/>
              </a:spcBef>
              <a:spcAft>
                <a:spcPts val="0"/>
              </a:spcAft>
              <a:buNone/>
            </a:pPr>
            <a:r>
              <a:rPr b="0" i="0" lang="en-US" sz="1200" u="none" cap="none" strike="noStrike">
                <a:solidFill>
                  <a:srgbClr val="000000"/>
                </a:solidFill>
                <a:latin typeface="Arial"/>
                <a:ea typeface="Arial"/>
                <a:cs typeface="Arial"/>
                <a:sym typeface="Arial"/>
              </a:rPr>
              <a:t> </a:t>
            </a:r>
            <a:endParaRPr/>
          </a:p>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AT = Achievement Threshold representing the 50th (median), 75th and 90th percentile of hospital performance.</a:t>
            </a:r>
            <a:endParaRPr/>
          </a:p>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SO↓ = Statistical Outlier representing one standard deviation from the PB.</a:t>
            </a:r>
            <a:endParaRPr/>
          </a:p>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EP = Essential Performance errors with potential to impact payment.</a:t>
            </a:r>
            <a:endParaRPr/>
          </a:p>
          <a:p>
            <a:pPr indent="-342900" lvl="0" marL="34290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NE = Non-Essential errors without impact on payment.</a:t>
            </a:r>
            <a:endParaRPr/>
          </a:p>
          <a:p>
            <a:pPr indent="-342900" lvl="0" marL="34290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PM = Performance Measure representative of cases with no errors or non-essential errors.</a:t>
            </a:r>
            <a:endParaRPr/>
          </a:p>
          <a:p>
            <a:pPr indent="-342900" lvl="0" marL="34290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PB = Performance Benchmark frame of reference for expected case-level accuracy regarding payment impact.</a:t>
            </a:r>
            <a:endParaRPr/>
          </a:p>
        </p:txBody>
      </p:sp>
      <p:grpSp>
        <p:nvGrpSpPr>
          <p:cNvPr id="348" name="Google Shape;348;p49"/>
          <p:cNvGrpSpPr/>
          <p:nvPr/>
        </p:nvGrpSpPr>
        <p:grpSpPr>
          <a:xfrm>
            <a:off x="1260020" y="1592710"/>
            <a:ext cx="9382125" cy="2306638"/>
            <a:chOff x="794" y="1159"/>
            <a:chExt cx="5910" cy="1453"/>
          </a:xfrm>
        </p:grpSpPr>
        <p:sp>
          <p:nvSpPr>
            <p:cNvPr id="349" name="Google Shape;349;p49"/>
            <p:cNvSpPr/>
            <p:nvPr/>
          </p:nvSpPr>
          <p:spPr>
            <a:xfrm>
              <a:off x="794" y="1167"/>
              <a:ext cx="5884" cy="14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0" name="Google Shape;350;p49"/>
            <p:cNvGrpSpPr/>
            <p:nvPr/>
          </p:nvGrpSpPr>
          <p:grpSpPr>
            <a:xfrm>
              <a:off x="824" y="1202"/>
              <a:ext cx="5864" cy="1393"/>
              <a:chOff x="824" y="1202"/>
              <a:chExt cx="5864" cy="1393"/>
            </a:xfrm>
          </p:grpSpPr>
          <p:sp>
            <p:nvSpPr>
              <p:cNvPr id="351" name="Google Shape;351;p49"/>
              <p:cNvSpPr/>
              <p:nvPr/>
            </p:nvSpPr>
            <p:spPr>
              <a:xfrm>
                <a:off x="2442" y="1565"/>
                <a:ext cx="312" cy="214"/>
              </a:xfrm>
              <a:custGeom>
                <a:rect b="b" l="l" r="r" t="t"/>
                <a:pathLst>
                  <a:path extrusionOk="0" h="212" w="311">
                    <a:moveTo>
                      <a:pt x="0" y="212"/>
                    </a:moveTo>
                    <a:lnTo>
                      <a:pt x="0" y="212"/>
                    </a:lnTo>
                    <a:lnTo>
                      <a:pt x="311" y="212"/>
                    </a:lnTo>
                    <a:lnTo>
                      <a:pt x="311"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49"/>
              <p:cNvSpPr/>
              <p:nvPr/>
            </p:nvSpPr>
            <p:spPr>
              <a:xfrm>
                <a:off x="2744" y="1565"/>
                <a:ext cx="291" cy="214"/>
              </a:xfrm>
              <a:custGeom>
                <a:rect b="b" l="l" r="r" t="t"/>
                <a:pathLst>
                  <a:path extrusionOk="0" h="212" w="290">
                    <a:moveTo>
                      <a:pt x="0" y="212"/>
                    </a:moveTo>
                    <a:lnTo>
                      <a:pt x="0" y="212"/>
                    </a:lnTo>
                    <a:lnTo>
                      <a:pt x="290" y="212"/>
                    </a:lnTo>
                    <a:lnTo>
                      <a:pt x="290"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49"/>
              <p:cNvSpPr/>
              <p:nvPr/>
            </p:nvSpPr>
            <p:spPr>
              <a:xfrm>
                <a:off x="3025" y="1565"/>
                <a:ext cx="1135" cy="214"/>
              </a:xfrm>
              <a:custGeom>
                <a:rect b="b" l="l" r="r" t="t"/>
                <a:pathLst>
                  <a:path extrusionOk="0" h="212" w="1132">
                    <a:moveTo>
                      <a:pt x="0" y="212"/>
                    </a:moveTo>
                    <a:lnTo>
                      <a:pt x="0" y="212"/>
                    </a:lnTo>
                    <a:lnTo>
                      <a:pt x="1132" y="212"/>
                    </a:lnTo>
                    <a:lnTo>
                      <a:pt x="1132"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49"/>
              <p:cNvSpPr/>
              <p:nvPr/>
            </p:nvSpPr>
            <p:spPr>
              <a:xfrm>
                <a:off x="4150" y="1565"/>
                <a:ext cx="292" cy="214"/>
              </a:xfrm>
              <a:custGeom>
                <a:rect b="b" l="l" r="r" t="t"/>
                <a:pathLst>
                  <a:path extrusionOk="0" h="212" w="291">
                    <a:moveTo>
                      <a:pt x="0" y="212"/>
                    </a:moveTo>
                    <a:lnTo>
                      <a:pt x="0" y="212"/>
                    </a:lnTo>
                    <a:lnTo>
                      <a:pt x="291" y="212"/>
                    </a:lnTo>
                    <a:lnTo>
                      <a:pt x="291"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49"/>
              <p:cNvSpPr/>
              <p:nvPr/>
            </p:nvSpPr>
            <p:spPr>
              <a:xfrm>
                <a:off x="4432" y="1565"/>
                <a:ext cx="291" cy="214"/>
              </a:xfrm>
              <a:custGeom>
                <a:rect b="b" l="l" r="r" t="t"/>
                <a:pathLst>
                  <a:path extrusionOk="0" h="212" w="290">
                    <a:moveTo>
                      <a:pt x="0" y="212"/>
                    </a:moveTo>
                    <a:lnTo>
                      <a:pt x="0" y="212"/>
                    </a:lnTo>
                    <a:lnTo>
                      <a:pt x="290" y="212"/>
                    </a:lnTo>
                    <a:lnTo>
                      <a:pt x="290"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49"/>
              <p:cNvSpPr/>
              <p:nvPr/>
            </p:nvSpPr>
            <p:spPr>
              <a:xfrm>
                <a:off x="4713" y="1565"/>
                <a:ext cx="291" cy="214"/>
              </a:xfrm>
              <a:custGeom>
                <a:rect b="b" l="l" r="r" t="t"/>
                <a:pathLst>
                  <a:path extrusionOk="0" h="212" w="290">
                    <a:moveTo>
                      <a:pt x="0" y="212"/>
                    </a:moveTo>
                    <a:lnTo>
                      <a:pt x="0" y="212"/>
                    </a:lnTo>
                    <a:lnTo>
                      <a:pt x="290" y="212"/>
                    </a:lnTo>
                    <a:lnTo>
                      <a:pt x="290"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49"/>
              <p:cNvSpPr/>
              <p:nvPr/>
            </p:nvSpPr>
            <p:spPr>
              <a:xfrm>
                <a:off x="4994" y="1565"/>
                <a:ext cx="292" cy="214"/>
              </a:xfrm>
              <a:custGeom>
                <a:rect b="b" l="l" r="r" t="t"/>
                <a:pathLst>
                  <a:path extrusionOk="0" h="212" w="291">
                    <a:moveTo>
                      <a:pt x="0" y="212"/>
                    </a:moveTo>
                    <a:lnTo>
                      <a:pt x="0" y="212"/>
                    </a:lnTo>
                    <a:lnTo>
                      <a:pt x="291" y="212"/>
                    </a:lnTo>
                    <a:lnTo>
                      <a:pt x="291"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49"/>
              <p:cNvSpPr/>
              <p:nvPr/>
            </p:nvSpPr>
            <p:spPr>
              <a:xfrm>
                <a:off x="2442" y="1769"/>
                <a:ext cx="2844" cy="214"/>
              </a:xfrm>
              <a:custGeom>
                <a:rect b="b" l="l" r="r" t="t"/>
                <a:pathLst>
                  <a:path extrusionOk="0" h="211" w="2835">
                    <a:moveTo>
                      <a:pt x="0" y="211"/>
                    </a:moveTo>
                    <a:lnTo>
                      <a:pt x="0" y="211"/>
                    </a:lnTo>
                    <a:lnTo>
                      <a:pt x="2835" y="211"/>
                    </a:lnTo>
                    <a:lnTo>
                      <a:pt x="2835" y="0"/>
                    </a:lnTo>
                    <a:lnTo>
                      <a:pt x="0" y="0"/>
                    </a:lnTo>
                    <a:lnTo>
                      <a:pt x="0" y="211"/>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49"/>
              <p:cNvSpPr/>
              <p:nvPr/>
            </p:nvSpPr>
            <p:spPr>
              <a:xfrm>
                <a:off x="2442" y="1973"/>
                <a:ext cx="593" cy="214"/>
              </a:xfrm>
              <a:custGeom>
                <a:rect b="b" l="l" r="r" t="t"/>
                <a:pathLst>
                  <a:path extrusionOk="0" h="212" w="591">
                    <a:moveTo>
                      <a:pt x="0" y="212"/>
                    </a:moveTo>
                    <a:lnTo>
                      <a:pt x="0" y="212"/>
                    </a:lnTo>
                    <a:lnTo>
                      <a:pt x="591" y="212"/>
                    </a:lnTo>
                    <a:lnTo>
                      <a:pt x="591"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49"/>
              <p:cNvSpPr/>
              <p:nvPr/>
            </p:nvSpPr>
            <p:spPr>
              <a:xfrm>
                <a:off x="3025" y="1973"/>
                <a:ext cx="292" cy="214"/>
              </a:xfrm>
              <a:custGeom>
                <a:rect b="b" l="l" r="r" t="t"/>
                <a:pathLst>
                  <a:path extrusionOk="0" h="212" w="291">
                    <a:moveTo>
                      <a:pt x="0" y="212"/>
                    </a:moveTo>
                    <a:lnTo>
                      <a:pt x="0" y="212"/>
                    </a:lnTo>
                    <a:lnTo>
                      <a:pt x="291" y="212"/>
                    </a:lnTo>
                    <a:lnTo>
                      <a:pt x="291"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49"/>
              <p:cNvSpPr/>
              <p:nvPr/>
            </p:nvSpPr>
            <p:spPr>
              <a:xfrm>
                <a:off x="3306" y="1973"/>
                <a:ext cx="291" cy="214"/>
              </a:xfrm>
              <a:custGeom>
                <a:rect b="b" l="l" r="r" t="t"/>
                <a:pathLst>
                  <a:path extrusionOk="0" h="212" w="290">
                    <a:moveTo>
                      <a:pt x="0" y="212"/>
                    </a:moveTo>
                    <a:lnTo>
                      <a:pt x="0" y="212"/>
                    </a:lnTo>
                    <a:lnTo>
                      <a:pt x="290" y="212"/>
                    </a:lnTo>
                    <a:lnTo>
                      <a:pt x="290"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49"/>
              <p:cNvSpPr/>
              <p:nvPr/>
            </p:nvSpPr>
            <p:spPr>
              <a:xfrm>
                <a:off x="3587" y="1973"/>
                <a:ext cx="292" cy="214"/>
              </a:xfrm>
              <a:custGeom>
                <a:rect b="b" l="l" r="r" t="t"/>
                <a:pathLst>
                  <a:path extrusionOk="0" h="212" w="291">
                    <a:moveTo>
                      <a:pt x="0" y="212"/>
                    </a:moveTo>
                    <a:lnTo>
                      <a:pt x="0" y="212"/>
                    </a:lnTo>
                    <a:lnTo>
                      <a:pt x="291" y="212"/>
                    </a:lnTo>
                    <a:lnTo>
                      <a:pt x="291"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49"/>
              <p:cNvSpPr/>
              <p:nvPr/>
            </p:nvSpPr>
            <p:spPr>
              <a:xfrm>
                <a:off x="3869" y="1973"/>
                <a:ext cx="291" cy="214"/>
              </a:xfrm>
              <a:custGeom>
                <a:rect b="b" l="l" r="r" t="t"/>
                <a:pathLst>
                  <a:path extrusionOk="0" h="212" w="290">
                    <a:moveTo>
                      <a:pt x="0" y="212"/>
                    </a:moveTo>
                    <a:lnTo>
                      <a:pt x="0" y="212"/>
                    </a:lnTo>
                    <a:lnTo>
                      <a:pt x="290" y="212"/>
                    </a:lnTo>
                    <a:lnTo>
                      <a:pt x="290"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49"/>
              <p:cNvSpPr/>
              <p:nvPr/>
            </p:nvSpPr>
            <p:spPr>
              <a:xfrm>
                <a:off x="4150" y="1973"/>
                <a:ext cx="1136" cy="214"/>
              </a:xfrm>
              <a:custGeom>
                <a:rect b="b" l="l" r="r" t="t"/>
                <a:pathLst>
                  <a:path extrusionOk="0" h="212" w="1132">
                    <a:moveTo>
                      <a:pt x="0" y="212"/>
                    </a:moveTo>
                    <a:lnTo>
                      <a:pt x="0" y="212"/>
                    </a:lnTo>
                    <a:lnTo>
                      <a:pt x="1132" y="212"/>
                    </a:lnTo>
                    <a:lnTo>
                      <a:pt x="1132"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49"/>
              <p:cNvSpPr/>
              <p:nvPr/>
            </p:nvSpPr>
            <p:spPr>
              <a:xfrm>
                <a:off x="2442" y="2177"/>
                <a:ext cx="2844" cy="214"/>
              </a:xfrm>
              <a:custGeom>
                <a:rect b="b" l="l" r="r" t="t"/>
                <a:pathLst>
                  <a:path extrusionOk="0" h="211" w="2835">
                    <a:moveTo>
                      <a:pt x="0" y="211"/>
                    </a:moveTo>
                    <a:lnTo>
                      <a:pt x="0" y="211"/>
                    </a:lnTo>
                    <a:lnTo>
                      <a:pt x="2835" y="211"/>
                    </a:lnTo>
                    <a:lnTo>
                      <a:pt x="2835" y="0"/>
                    </a:lnTo>
                    <a:lnTo>
                      <a:pt x="0" y="0"/>
                    </a:lnTo>
                    <a:lnTo>
                      <a:pt x="0" y="211"/>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49"/>
              <p:cNvSpPr/>
              <p:nvPr/>
            </p:nvSpPr>
            <p:spPr>
              <a:xfrm>
                <a:off x="2442" y="2381"/>
                <a:ext cx="312" cy="214"/>
              </a:xfrm>
              <a:custGeom>
                <a:rect b="b" l="l" r="r" t="t"/>
                <a:pathLst>
                  <a:path extrusionOk="0" h="212" w="311">
                    <a:moveTo>
                      <a:pt x="0" y="212"/>
                    </a:moveTo>
                    <a:lnTo>
                      <a:pt x="0" y="212"/>
                    </a:lnTo>
                    <a:lnTo>
                      <a:pt x="311" y="212"/>
                    </a:lnTo>
                    <a:lnTo>
                      <a:pt x="311"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49"/>
              <p:cNvSpPr/>
              <p:nvPr/>
            </p:nvSpPr>
            <p:spPr>
              <a:xfrm>
                <a:off x="2744" y="2381"/>
                <a:ext cx="291" cy="214"/>
              </a:xfrm>
              <a:custGeom>
                <a:rect b="b" l="l" r="r" t="t"/>
                <a:pathLst>
                  <a:path extrusionOk="0" h="212" w="290">
                    <a:moveTo>
                      <a:pt x="0" y="212"/>
                    </a:moveTo>
                    <a:lnTo>
                      <a:pt x="0" y="212"/>
                    </a:lnTo>
                    <a:lnTo>
                      <a:pt x="290" y="212"/>
                    </a:lnTo>
                    <a:lnTo>
                      <a:pt x="290"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49"/>
              <p:cNvSpPr/>
              <p:nvPr/>
            </p:nvSpPr>
            <p:spPr>
              <a:xfrm>
                <a:off x="3025" y="2381"/>
                <a:ext cx="292" cy="214"/>
              </a:xfrm>
              <a:custGeom>
                <a:rect b="b" l="l" r="r" t="t"/>
                <a:pathLst>
                  <a:path extrusionOk="0" h="212" w="291">
                    <a:moveTo>
                      <a:pt x="0" y="212"/>
                    </a:moveTo>
                    <a:lnTo>
                      <a:pt x="0" y="212"/>
                    </a:lnTo>
                    <a:lnTo>
                      <a:pt x="291" y="212"/>
                    </a:lnTo>
                    <a:lnTo>
                      <a:pt x="291"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49"/>
              <p:cNvSpPr/>
              <p:nvPr/>
            </p:nvSpPr>
            <p:spPr>
              <a:xfrm>
                <a:off x="3306" y="2381"/>
                <a:ext cx="291" cy="214"/>
              </a:xfrm>
              <a:custGeom>
                <a:rect b="b" l="l" r="r" t="t"/>
                <a:pathLst>
                  <a:path extrusionOk="0" h="212" w="290">
                    <a:moveTo>
                      <a:pt x="0" y="212"/>
                    </a:moveTo>
                    <a:lnTo>
                      <a:pt x="0" y="212"/>
                    </a:lnTo>
                    <a:lnTo>
                      <a:pt x="290" y="212"/>
                    </a:lnTo>
                    <a:lnTo>
                      <a:pt x="290"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49"/>
              <p:cNvSpPr/>
              <p:nvPr/>
            </p:nvSpPr>
            <p:spPr>
              <a:xfrm>
                <a:off x="3587" y="2381"/>
                <a:ext cx="1699" cy="214"/>
              </a:xfrm>
              <a:custGeom>
                <a:rect b="b" l="l" r="r" t="t"/>
                <a:pathLst>
                  <a:path extrusionOk="0" h="212" w="1693">
                    <a:moveTo>
                      <a:pt x="0" y="212"/>
                    </a:moveTo>
                    <a:lnTo>
                      <a:pt x="0" y="212"/>
                    </a:lnTo>
                    <a:lnTo>
                      <a:pt x="1693" y="212"/>
                    </a:lnTo>
                    <a:lnTo>
                      <a:pt x="1693"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49"/>
              <p:cNvSpPr/>
              <p:nvPr/>
            </p:nvSpPr>
            <p:spPr>
              <a:xfrm>
                <a:off x="1126" y="1202"/>
                <a:ext cx="9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372" name="Google Shape;372;p49"/>
              <p:cNvSpPr/>
              <p:nvPr/>
            </p:nvSpPr>
            <p:spPr>
              <a:xfrm>
                <a:off x="1166" y="120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373" name="Google Shape;373;p49"/>
              <p:cNvSpPr/>
              <p:nvPr/>
            </p:nvSpPr>
            <p:spPr>
              <a:xfrm>
                <a:off x="1236" y="120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374" name="Google Shape;374;p49"/>
              <p:cNvSpPr/>
              <p:nvPr/>
            </p:nvSpPr>
            <p:spPr>
              <a:xfrm>
                <a:off x="1306" y="1202"/>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375" name="Google Shape;375;p49"/>
              <p:cNvSpPr/>
              <p:nvPr/>
            </p:nvSpPr>
            <p:spPr>
              <a:xfrm>
                <a:off x="1366" y="1202"/>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376" name="Google Shape;376;p49"/>
              <p:cNvSpPr/>
              <p:nvPr/>
            </p:nvSpPr>
            <p:spPr>
              <a:xfrm>
                <a:off x="1406" y="1202"/>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377" name="Google Shape;377;p49"/>
              <p:cNvSpPr/>
              <p:nvPr/>
            </p:nvSpPr>
            <p:spPr>
              <a:xfrm>
                <a:off x="1436" y="1202"/>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378" name="Google Shape;378;p49"/>
              <p:cNvSpPr/>
              <p:nvPr/>
            </p:nvSpPr>
            <p:spPr>
              <a:xfrm>
                <a:off x="1496" y="120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379" name="Google Shape;379;p49"/>
              <p:cNvSpPr/>
              <p:nvPr/>
            </p:nvSpPr>
            <p:spPr>
              <a:xfrm>
                <a:off x="1567" y="1202"/>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380" name="Google Shape;380;p49"/>
              <p:cNvSpPr/>
              <p:nvPr/>
            </p:nvSpPr>
            <p:spPr>
              <a:xfrm>
                <a:off x="1606" y="1202"/>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381" name="Google Shape;381;p49"/>
              <p:cNvSpPr/>
              <p:nvPr/>
            </p:nvSpPr>
            <p:spPr>
              <a:xfrm>
                <a:off x="1636" y="1202"/>
                <a:ext cx="145"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382" name="Google Shape;382;p49"/>
              <p:cNvSpPr/>
              <p:nvPr/>
            </p:nvSpPr>
            <p:spPr>
              <a:xfrm>
                <a:off x="1717" y="1202"/>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383" name="Google Shape;383;p49"/>
              <p:cNvSpPr/>
              <p:nvPr/>
            </p:nvSpPr>
            <p:spPr>
              <a:xfrm>
                <a:off x="1776" y="1202"/>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384" name="Google Shape;384;p49"/>
              <p:cNvSpPr/>
              <p:nvPr/>
            </p:nvSpPr>
            <p:spPr>
              <a:xfrm>
                <a:off x="1816" y="1202"/>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385" name="Google Shape;385;p49"/>
              <p:cNvSpPr/>
              <p:nvPr/>
            </p:nvSpPr>
            <p:spPr>
              <a:xfrm>
                <a:off x="1877" y="120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g</a:t>
                </a:r>
                <a:endParaRPr b="0" i="0" sz="1800" u="none" cap="none" strike="noStrike">
                  <a:solidFill>
                    <a:schemeClr val="dk1"/>
                  </a:solidFill>
                  <a:latin typeface="Arial"/>
                  <a:ea typeface="Arial"/>
                  <a:cs typeface="Arial"/>
                  <a:sym typeface="Arial"/>
                </a:endParaRPr>
              </a:p>
            </p:txBody>
          </p:sp>
          <p:sp>
            <p:nvSpPr>
              <p:cNvPr id="386" name="Google Shape;386;p49"/>
              <p:cNvSpPr/>
              <p:nvPr/>
            </p:nvSpPr>
            <p:spPr>
              <a:xfrm>
                <a:off x="1947" y="120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387" name="Google Shape;387;p49"/>
              <p:cNvSpPr/>
              <p:nvPr/>
            </p:nvSpPr>
            <p:spPr>
              <a:xfrm>
                <a:off x="2017" y="1202"/>
                <a:ext cx="9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388" name="Google Shape;388;p49"/>
              <p:cNvSpPr/>
              <p:nvPr/>
            </p:nvSpPr>
            <p:spPr>
              <a:xfrm>
                <a:off x="2057" y="120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y</a:t>
                </a:r>
                <a:endParaRPr b="0" i="0" sz="1800" u="none" cap="none" strike="noStrike">
                  <a:solidFill>
                    <a:schemeClr val="dk1"/>
                  </a:solidFill>
                  <a:latin typeface="Arial"/>
                  <a:ea typeface="Arial"/>
                  <a:cs typeface="Arial"/>
                  <a:sym typeface="Arial"/>
                </a:endParaRPr>
              </a:p>
            </p:txBody>
          </p:sp>
          <p:sp>
            <p:nvSpPr>
              <p:cNvPr id="389" name="Google Shape;389;p49"/>
              <p:cNvSpPr/>
              <p:nvPr/>
            </p:nvSpPr>
            <p:spPr>
              <a:xfrm>
                <a:off x="1307" y="1406"/>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390" name="Google Shape;390;p49"/>
              <p:cNvSpPr/>
              <p:nvPr/>
            </p:nvSpPr>
            <p:spPr>
              <a:xfrm>
                <a:off x="1407" y="1406"/>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391" name="Google Shape;391;p49"/>
              <p:cNvSpPr/>
              <p:nvPr/>
            </p:nvSpPr>
            <p:spPr>
              <a:xfrm>
                <a:off x="1437" y="1406"/>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392" name="Google Shape;392;p49"/>
              <p:cNvSpPr/>
              <p:nvPr/>
            </p:nvSpPr>
            <p:spPr>
              <a:xfrm>
                <a:off x="1467" y="1406"/>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393" name="Google Shape;393;p49"/>
              <p:cNvSpPr/>
              <p:nvPr/>
            </p:nvSpPr>
            <p:spPr>
              <a:xfrm>
                <a:off x="1497" y="1406"/>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394" name="Google Shape;394;p49"/>
              <p:cNvSpPr/>
              <p:nvPr/>
            </p:nvSpPr>
            <p:spPr>
              <a:xfrm>
                <a:off x="1568" y="1406"/>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395" name="Google Shape;395;p49"/>
              <p:cNvSpPr/>
              <p:nvPr/>
            </p:nvSpPr>
            <p:spPr>
              <a:xfrm>
                <a:off x="1628" y="1406"/>
                <a:ext cx="160"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m</a:t>
                </a:r>
                <a:endParaRPr b="0" i="0" sz="1800" u="none" cap="none" strike="noStrike">
                  <a:solidFill>
                    <a:schemeClr val="dk1"/>
                  </a:solidFill>
                  <a:latin typeface="Arial"/>
                  <a:ea typeface="Arial"/>
                  <a:cs typeface="Arial"/>
                  <a:sym typeface="Arial"/>
                </a:endParaRPr>
              </a:p>
            </p:txBody>
          </p:sp>
          <p:sp>
            <p:nvSpPr>
              <p:cNvPr id="396" name="Google Shape;396;p49"/>
              <p:cNvSpPr/>
              <p:nvPr/>
            </p:nvSpPr>
            <p:spPr>
              <a:xfrm>
                <a:off x="1718" y="1406"/>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397" name="Google Shape;397;p49"/>
              <p:cNvSpPr/>
              <p:nvPr/>
            </p:nvSpPr>
            <p:spPr>
              <a:xfrm>
                <a:off x="1788" y="1406"/>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398" name="Google Shape;398;p49"/>
              <p:cNvSpPr/>
              <p:nvPr/>
            </p:nvSpPr>
            <p:spPr>
              <a:xfrm>
                <a:off x="1818" y="1406"/>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399" name="Google Shape;399;p49"/>
              <p:cNvSpPr/>
              <p:nvPr/>
            </p:nvSpPr>
            <p:spPr>
              <a:xfrm>
                <a:off x="1879" y="1406"/>
                <a:ext cx="106"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400" name="Google Shape;400;p49"/>
              <p:cNvSpPr/>
              <p:nvPr/>
            </p:nvSpPr>
            <p:spPr>
              <a:xfrm>
                <a:off x="2503"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01" name="Google Shape;401;p49"/>
              <p:cNvSpPr/>
              <p:nvPr/>
            </p:nvSpPr>
            <p:spPr>
              <a:xfrm>
                <a:off x="2573"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02" name="Google Shape;402;p49"/>
              <p:cNvSpPr/>
              <p:nvPr/>
            </p:nvSpPr>
            <p:spPr>
              <a:xfrm>
                <a:off x="2633"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403" name="Google Shape;403;p49"/>
              <p:cNvSpPr/>
              <p:nvPr/>
            </p:nvSpPr>
            <p:spPr>
              <a:xfrm>
                <a:off x="2794"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04" name="Google Shape;404;p49"/>
              <p:cNvSpPr/>
              <p:nvPr/>
            </p:nvSpPr>
            <p:spPr>
              <a:xfrm>
                <a:off x="2864"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05" name="Google Shape;405;p49"/>
              <p:cNvSpPr/>
              <p:nvPr/>
            </p:nvSpPr>
            <p:spPr>
              <a:xfrm>
                <a:off x="2924"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406" name="Google Shape;406;p49"/>
              <p:cNvSpPr/>
              <p:nvPr/>
            </p:nvSpPr>
            <p:spPr>
              <a:xfrm>
                <a:off x="3076"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07" name="Google Shape;407;p49"/>
              <p:cNvSpPr/>
              <p:nvPr/>
            </p:nvSpPr>
            <p:spPr>
              <a:xfrm>
                <a:off x="3146"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08" name="Google Shape;408;p49"/>
              <p:cNvSpPr/>
              <p:nvPr/>
            </p:nvSpPr>
            <p:spPr>
              <a:xfrm>
                <a:off x="3206"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09" name="Google Shape;409;p49"/>
              <p:cNvSpPr/>
              <p:nvPr/>
            </p:nvSpPr>
            <p:spPr>
              <a:xfrm>
                <a:off x="3357"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10" name="Google Shape;410;p49"/>
              <p:cNvSpPr/>
              <p:nvPr/>
            </p:nvSpPr>
            <p:spPr>
              <a:xfrm>
                <a:off x="3427"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11" name="Google Shape;411;p49"/>
              <p:cNvSpPr/>
              <p:nvPr/>
            </p:nvSpPr>
            <p:spPr>
              <a:xfrm>
                <a:off x="3487"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412" name="Google Shape;412;p49"/>
              <p:cNvSpPr/>
              <p:nvPr/>
            </p:nvSpPr>
            <p:spPr>
              <a:xfrm>
                <a:off x="3639"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13" name="Google Shape;413;p49"/>
              <p:cNvSpPr/>
              <p:nvPr/>
            </p:nvSpPr>
            <p:spPr>
              <a:xfrm>
                <a:off x="3708"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14" name="Google Shape;414;p49"/>
              <p:cNvSpPr/>
              <p:nvPr/>
            </p:nvSpPr>
            <p:spPr>
              <a:xfrm>
                <a:off x="3768"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415" name="Google Shape;415;p49"/>
              <p:cNvSpPr/>
              <p:nvPr/>
            </p:nvSpPr>
            <p:spPr>
              <a:xfrm>
                <a:off x="3920"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16" name="Google Shape;416;p49"/>
              <p:cNvSpPr/>
              <p:nvPr/>
            </p:nvSpPr>
            <p:spPr>
              <a:xfrm>
                <a:off x="3990"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17" name="Google Shape;417;p49"/>
              <p:cNvSpPr/>
              <p:nvPr/>
            </p:nvSpPr>
            <p:spPr>
              <a:xfrm>
                <a:off x="4050"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418" name="Google Shape;418;p49"/>
              <p:cNvSpPr/>
              <p:nvPr/>
            </p:nvSpPr>
            <p:spPr>
              <a:xfrm>
                <a:off x="4201"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19" name="Google Shape;419;p49"/>
              <p:cNvSpPr/>
              <p:nvPr/>
            </p:nvSpPr>
            <p:spPr>
              <a:xfrm>
                <a:off x="4272"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20" name="Google Shape;420;p49"/>
              <p:cNvSpPr/>
              <p:nvPr/>
            </p:nvSpPr>
            <p:spPr>
              <a:xfrm>
                <a:off x="4332"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21" name="Google Shape;421;p49"/>
              <p:cNvSpPr/>
              <p:nvPr/>
            </p:nvSpPr>
            <p:spPr>
              <a:xfrm>
                <a:off x="4482"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22" name="Google Shape;422;p49"/>
              <p:cNvSpPr/>
              <p:nvPr/>
            </p:nvSpPr>
            <p:spPr>
              <a:xfrm>
                <a:off x="4553"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23" name="Google Shape;423;p49"/>
              <p:cNvSpPr/>
              <p:nvPr/>
            </p:nvSpPr>
            <p:spPr>
              <a:xfrm>
                <a:off x="4613"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24" name="Google Shape;424;p49"/>
              <p:cNvSpPr/>
              <p:nvPr/>
            </p:nvSpPr>
            <p:spPr>
              <a:xfrm>
                <a:off x="4764"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25" name="Google Shape;425;p49"/>
              <p:cNvSpPr/>
              <p:nvPr/>
            </p:nvSpPr>
            <p:spPr>
              <a:xfrm>
                <a:off x="4834"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26" name="Google Shape;426;p49"/>
              <p:cNvSpPr/>
              <p:nvPr/>
            </p:nvSpPr>
            <p:spPr>
              <a:xfrm>
                <a:off x="4894"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427" name="Google Shape;427;p49"/>
              <p:cNvSpPr/>
              <p:nvPr/>
            </p:nvSpPr>
            <p:spPr>
              <a:xfrm>
                <a:off x="5045"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28" name="Google Shape;428;p49"/>
              <p:cNvSpPr/>
              <p:nvPr/>
            </p:nvSpPr>
            <p:spPr>
              <a:xfrm>
                <a:off x="5116"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429" name="Google Shape;429;p49"/>
              <p:cNvSpPr/>
              <p:nvPr/>
            </p:nvSpPr>
            <p:spPr>
              <a:xfrm>
                <a:off x="5176"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430" name="Google Shape;430;p49"/>
              <p:cNvSpPr/>
              <p:nvPr/>
            </p:nvSpPr>
            <p:spPr>
              <a:xfrm>
                <a:off x="5307"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431" name="Google Shape;431;p49"/>
              <p:cNvSpPr/>
              <p:nvPr/>
            </p:nvSpPr>
            <p:spPr>
              <a:xfrm>
                <a:off x="5367"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432" name="Google Shape;432;p49"/>
              <p:cNvSpPr/>
              <p:nvPr/>
            </p:nvSpPr>
            <p:spPr>
              <a:xfrm>
                <a:off x="5428" y="1395"/>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433" name="Google Shape;433;p49"/>
              <p:cNvSpPr/>
              <p:nvPr/>
            </p:nvSpPr>
            <p:spPr>
              <a:xfrm>
                <a:off x="5468"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434" name="Google Shape;434;p49"/>
              <p:cNvSpPr/>
              <p:nvPr/>
            </p:nvSpPr>
            <p:spPr>
              <a:xfrm>
                <a:off x="5588"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35" name="Google Shape;435;p49"/>
              <p:cNvSpPr/>
              <p:nvPr/>
            </p:nvSpPr>
            <p:spPr>
              <a:xfrm>
                <a:off x="5648"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436" name="Google Shape;436;p49"/>
              <p:cNvSpPr/>
              <p:nvPr/>
            </p:nvSpPr>
            <p:spPr>
              <a:xfrm>
                <a:off x="5709" y="1395"/>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437" name="Google Shape;437;p49"/>
              <p:cNvSpPr/>
              <p:nvPr/>
            </p:nvSpPr>
            <p:spPr>
              <a:xfrm>
                <a:off x="5749"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438" name="Google Shape;438;p49"/>
              <p:cNvSpPr/>
              <p:nvPr/>
            </p:nvSpPr>
            <p:spPr>
              <a:xfrm>
                <a:off x="5870"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439" name="Google Shape;439;p49"/>
              <p:cNvSpPr/>
              <p:nvPr/>
            </p:nvSpPr>
            <p:spPr>
              <a:xfrm>
                <a:off x="5930"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440" name="Google Shape;440;p49"/>
              <p:cNvSpPr/>
              <p:nvPr/>
            </p:nvSpPr>
            <p:spPr>
              <a:xfrm>
                <a:off x="5990" y="1395"/>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441" name="Google Shape;441;p49"/>
              <p:cNvSpPr/>
              <p:nvPr/>
            </p:nvSpPr>
            <p:spPr>
              <a:xfrm>
                <a:off x="6030" y="1395"/>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442" name="Google Shape;442;p49"/>
              <p:cNvSpPr/>
              <p:nvPr/>
            </p:nvSpPr>
            <p:spPr>
              <a:xfrm>
                <a:off x="6151" y="1395"/>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443" name="Google Shape;443;p49"/>
              <p:cNvSpPr/>
              <p:nvPr/>
            </p:nvSpPr>
            <p:spPr>
              <a:xfrm>
                <a:off x="6221" y="1395"/>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444" name="Google Shape;444;p49"/>
              <p:cNvSpPr/>
              <p:nvPr/>
            </p:nvSpPr>
            <p:spPr>
              <a:xfrm>
                <a:off x="6312" y="1395"/>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45" name="Google Shape;445;p49"/>
              <p:cNvSpPr/>
              <p:nvPr/>
            </p:nvSpPr>
            <p:spPr>
              <a:xfrm>
                <a:off x="6473" y="1395"/>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446" name="Google Shape;446;p49"/>
              <p:cNvSpPr/>
              <p:nvPr/>
            </p:nvSpPr>
            <p:spPr>
              <a:xfrm>
                <a:off x="6543" y="1395"/>
                <a:ext cx="145"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B</a:t>
                </a:r>
                <a:endParaRPr b="0" i="0" sz="1800" u="none" cap="none" strike="noStrike">
                  <a:solidFill>
                    <a:schemeClr val="dk1"/>
                  </a:solidFill>
                  <a:latin typeface="Arial"/>
                  <a:ea typeface="Arial"/>
                  <a:cs typeface="Arial"/>
                  <a:sym typeface="Arial"/>
                </a:endParaRPr>
              </a:p>
            </p:txBody>
          </p:sp>
          <p:sp>
            <p:nvSpPr>
              <p:cNvPr id="447" name="Google Shape;447;p49"/>
              <p:cNvSpPr/>
              <p:nvPr/>
            </p:nvSpPr>
            <p:spPr>
              <a:xfrm>
                <a:off x="824" y="1610"/>
                <a:ext cx="145"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448" name="Google Shape;448;p49"/>
              <p:cNvSpPr/>
              <p:nvPr/>
            </p:nvSpPr>
            <p:spPr>
              <a:xfrm>
                <a:off x="904" y="1610"/>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449" name="Google Shape;449;p49"/>
              <p:cNvSpPr/>
              <p:nvPr/>
            </p:nvSpPr>
            <p:spPr>
              <a:xfrm>
                <a:off x="965" y="161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450" name="Google Shape;450;p49"/>
              <p:cNvSpPr/>
              <p:nvPr/>
            </p:nvSpPr>
            <p:spPr>
              <a:xfrm>
                <a:off x="1035" y="161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451" name="Google Shape;451;p49"/>
              <p:cNvSpPr/>
              <p:nvPr/>
            </p:nvSpPr>
            <p:spPr>
              <a:xfrm>
                <a:off x="1105" y="161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452" name="Google Shape;452;p49"/>
              <p:cNvSpPr/>
              <p:nvPr/>
            </p:nvSpPr>
            <p:spPr>
              <a:xfrm>
                <a:off x="1174" y="1610"/>
                <a:ext cx="160"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m</a:t>
                </a:r>
                <a:endParaRPr b="0" i="0" sz="1800" u="none" cap="none" strike="noStrike">
                  <a:solidFill>
                    <a:schemeClr val="dk1"/>
                  </a:solidFill>
                  <a:latin typeface="Arial"/>
                  <a:ea typeface="Arial"/>
                  <a:cs typeface="Arial"/>
                  <a:sym typeface="Arial"/>
                </a:endParaRPr>
              </a:p>
            </p:txBody>
          </p:sp>
          <p:sp>
            <p:nvSpPr>
              <p:cNvPr id="453" name="Google Shape;453;p49"/>
              <p:cNvSpPr/>
              <p:nvPr/>
            </p:nvSpPr>
            <p:spPr>
              <a:xfrm>
                <a:off x="1265" y="1610"/>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454" name="Google Shape;454;p49"/>
              <p:cNvSpPr/>
              <p:nvPr/>
            </p:nvSpPr>
            <p:spPr>
              <a:xfrm>
                <a:off x="1295" y="1610"/>
                <a:ext cx="160"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&amp;</a:t>
                </a:r>
                <a:endParaRPr b="0" i="0" sz="1800" u="none" cap="none" strike="noStrike">
                  <a:solidFill>
                    <a:schemeClr val="dk1"/>
                  </a:solidFill>
                  <a:latin typeface="Arial"/>
                  <a:ea typeface="Arial"/>
                  <a:cs typeface="Arial"/>
                  <a:sym typeface="Arial"/>
                </a:endParaRPr>
              </a:p>
            </p:txBody>
          </p:sp>
          <p:sp>
            <p:nvSpPr>
              <p:cNvPr id="455" name="Google Shape;455;p49"/>
              <p:cNvSpPr/>
              <p:nvPr/>
            </p:nvSpPr>
            <p:spPr>
              <a:xfrm>
                <a:off x="1396" y="1610"/>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456" name="Google Shape;456;p49"/>
              <p:cNvSpPr/>
              <p:nvPr/>
            </p:nvSpPr>
            <p:spPr>
              <a:xfrm>
                <a:off x="1426" y="1610"/>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F</a:t>
                </a:r>
                <a:endParaRPr b="0" i="0" sz="1800" u="none" cap="none" strike="noStrike">
                  <a:solidFill>
                    <a:schemeClr val="dk1"/>
                  </a:solidFill>
                  <a:latin typeface="Arial"/>
                  <a:ea typeface="Arial"/>
                  <a:cs typeface="Arial"/>
                  <a:sym typeface="Arial"/>
                </a:endParaRPr>
              </a:p>
            </p:txBody>
          </p:sp>
          <p:sp>
            <p:nvSpPr>
              <p:cNvPr id="457" name="Google Shape;457;p49"/>
              <p:cNvSpPr/>
              <p:nvPr/>
            </p:nvSpPr>
            <p:spPr>
              <a:xfrm>
                <a:off x="1496" y="161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458" name="Google Shape;458;p49"/>
              <p:cNvSpPr/>
              <p:nvPr/>
            </p:nvSpPr>
            <p:spPr>
              <a:xfrm>
                <a:off x="1566" y="1610"/>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459" name="Google Shape;459;p49"/>
              <p:cNvSpPr/>
              <p:nvPr/>
            </p:nvSpPr>
            <p:spPr>
              <a:xfrm>
                <a:off x="1626" y="161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u</a:t>
                </a:r>
                <a:endParaRPr b="0" i="0" sz="1800" u="none" cap="none" strike="noStrike">
                  <a:solidFill>
                    <a:schemeClr val="dk1"/>
                  </a:solidFill>
                  <a:latin typeface="Arial"/>
                  <a:ea typeface="Arial"/>
                  <a:cs typeface="Arial"/>
                  <a:sym typeface="Arial"/>
                </a:endParaRPr>
              </a:p>
            </p:txBody>
          </p:sp>
          <p:sp>
            <p:nvSpPr>
              <p:cNvPr id="460" name="Google Shape;460;p49"/>
              <p:cNvSpPr/>
              <p:nvPr/>
            </p:nvSpPr>
            <p:spPr>
              <a:xfrm>
                <a:off x="1696" y="1610"/>
                <a:ext cx="106"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461" name="Google Shape;461;p49"/>
              <p:cNvSpPr/>
              <p:nvPr/>
            </p:nvSpPr>
            <p:spPr>
              <a:xfrm>
                <a:off x="1756" y="1610"/>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462" name="Google Shape;462;p49"/>
              <p:cNvSpPr/>
              <p:nvPr/>
            </p:nvSpPr>
            <p:spPr>
              <a:xfrm>
                <a:off x="1816" y="161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463" name="Google Shape;463;p49"/>
              <p:cNvSpPr/>
              <p:nvPr/>
            </p:nvSpPr>
            <p:spPr>
              <a:xfrm>
                <a:off x="2543"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64" name="Google Shape;464;p49"/>
              <p:cNvSpPr/>
              <p:nvPr/>
            </p:nvSpPr>
            <p:spPr>
              <a:xfrm>
                <a:off x="2603"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465" name="Google Shape;465;p49"/>
              <p:cNvSpPr/>
              <p:nvPr/>
            </p:nvSpPr>
            <p:spPr>
              <a:xfrm>
                <a:off x="2834"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66" name="Google Shape;466;p49"/>
              <p:cNvSpPr/>
              <p:nvPr/>
            </p:nvSpPr>
            <p:spPr>
              <a:xfrm>
                <a:off x="2894"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67" name="Google Shape;467;p49"/>
              <p:cNvSpPr/>
              <p:nvPr/>
            </p:nvSpPr>
            <p:spPr>
              <a:xfrm>
                <a:off x="3116"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68" name="Google Shape;468;p49"/>
              <p:cNvSpPr/>
              <p:nvPr/>
            </p:nvSpPr>
            <p:spPr>
              <a:xfrm>
                <a:off x="3176"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469" name="Google Shape;469;p49"/>
              <p:cNvSpPr/>
              <p:nvPr/>
            </p:nvSpPr>
            <p:spPr>
              <a:xfrm>
                <a:off x="3397"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70" name="Google Shape;470;p49"/>
              <p:cNvSpPr/>
              <p:nvPr/>
            </p:nvSpPr>
            <p:spPr>
              <a:xfrm>
                <a:off x="3457"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71" name="Google Shape;471;p49"/>
              <p:cNvSpPr/>
              <p:nvPr/>
            </p:nvSpPr>
            <p:spPr>
              <a:xfrm>
                <a:off x="3679"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72" name="Google Shape;472;p49"/>
              <p:cNvSpPr/>
              <p:nvPr/>
            </p:nvSpPr>
            <p:spPr>
              <a:xfrm>
                <a:off x="3739"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73" name="Google Shape;473;p49"/>
              <p:cNvSpPr/>
              <p:nvPr/>
            </p:nvSpPr>
            <p:spPr>
              <a:xfrm>
                <a:off x="3960"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74" name="Google Shape;474;p49"/>
              <p:cNvSpPr/>
              <p:nvPr/>
            </p:nvSpPr>
            <p:spPr>
              <a:xfrm>
                <a:off x="4020"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75" name="Google Shape;475;p49"/>
              <p:cNvSpPr/>
              <p:nvPr/>
            </p:nvSpPr>
            <p:spPr>
              <a:xfrm>
                <a:off x="4242"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476" name="Google Shape;476;p49"/>
              <p:cNvSpPr/>
              <p:nvPr/>
            </p:nvSpPr>
            <p:spPr>
              <a:xfrm>
                <a:off x="4302"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477" name="Google Shape;477;p49"/>
              <p:cNvSpPr/>
              <p:nvPr/>
            </p:nvSpPr>
            <p:spPr>
              <a:xfrm>
                <a:off x="4523"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78" name="Google Shape;478;p49"/>
              <p:cNvSpPr/>
              <p:nvPr/>
            </p:nvSpPr>
            <p:spPr>
              <a:xfrm>
                <a:off x="4583"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79" name="Google Shape;479;p49"/>
              <p:cNvSpPr/>
              <p:nvPr/>
            </p:nvSpPr>
            <p:spPr>
              <a:xfrm>
                <a:off x="4805"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480" name="Google Shape;480;p49"/>
              <p:cNvSpPr/>
              <p:nvPr/>
            </p:nvSpPr>
            <p:spPr>
              <a:xfrm>
                <a:off x="4865"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481" name="Google Shape;481;p49"/>
              <p:cNvSpPr/>
              <p:nvPr/>
            </p:nvSpPr>
            <p:spPr>
              <a:xfrm>
                <a:off x="5085"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82" name="Google Shape;482;p49"/>
              <p:cNvSpPr/>
              <p:nvPr/>
            </p:nvSpPr>
            <p:spPr>
              <a:xfrm>
                <a:off x="5146"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483" name="Google Shape;483;p49"/>
              <p:cNvSpPr/>
              <p:nvPr/>
            </p:nvSpPr>
            <p:spPr>
              <a:xfrm>
                <a:off x="5367"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84" name="Google Shape;484;p49"/>
              <p:cNvSpPr/>
              <p:nvPr/>
            </p:nvSpPr>
            <p:spPr>
              <a:xfrm>
                <a:off x="5428"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485" name="Google Shape;485;p49"/>
              <p:cNvSpPr/>
              <p:nvPr/>
            </p:nvSpPr>
            <p:spPr>
              <a:xfrm>
                <a:off x="5638"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86" name="Google Shape;486;p49"/>
              <p:cNvSpPr/>
              <p:nvPr/>
            </p:nvSpPr>
            <p:spPr>
              <a:xfrm>
                <a:off x="5699"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487" name="Google Shape;487;p49"/>
              <p:cNvSpPr/>
              <p:nvPr/>
            </p:nvSpPr>
            <p:spPr>
              <a:xfrm>
                <a:off x="5920"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488" name="Google Shape;488;p49"/>
              <p:cNvSpPr/>
              <p:nvPr/>
            </p:nvSpPr>
            <p:spPr>
              <a:xfrm>
                <a:off x="5980"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489" name="Google Shape;489;p49"/>
              <p:cNvSpPr/>
              <p:nvPr/>
            </p:nvSpPr>
            <p:spPr>
              <a:xfrm>
                <a:off x="6201"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90" name="Google Shape;490;p49"/>
              <p:cNvSpPr/>
              <p:nvPr/>
            </p:nvSpPr>
            <p:spPr>
              <a:xfrm>
                <a:off x="6261"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491" name="Google Shape;491;p49"/>
              <p:cNvSpPr/>
              <p:nvPr/>
            </p:nvSpPr>
            <p:spPr>
              <a:xfrm>
                <a:off x="6493"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492" name="Google Shape;492;p49"/>
              <p:cNvSpPr/>
              <p:nvPr/>
            </p:nvSpPr>
            <p:spPr>
              <a:xfrm>
                <a:off x="6553" y="1600"/>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493" name="Google Shape;493;p49"/>
              <p:cNvSpPr/>
              <p:nvPr/>
            </p:nvSpPr>
            <p:spPr>
              <a:xfrm>
                <a:off x="824" y="1813"/>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494" name="Google Shape;494;p49"/>
              <p:cNvSpPr/>
              <p:nvPr/>
            </p:nvSpPr>
            <p:spPr>
              <a:xfrm>
                <a:off x="924" y="1813"/>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495" name="Google Shape;495;p49"/>
              <p:cNvSpPr/>
              <p:nvPr/>
            </p:nvSpPr>
            <p:spPr>
              <a:xfrm>
                <a:off x="995" y="1813"/>
                <a:ext cx="145"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496" name="Google Shape;496;p49"/>
              <p:cNvSpPr/>
              <p:nvPr/>
            </p:nvSpPr>
            <p:spPr>
              <a:xfrm>
                <a:off x="1075" y="1813"/>
                <a:ext cx="9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497" name="Google Shape;497;p49"/>
              <p:cNvSpPr/>
              <p:nvPr/>
            </p:nvSpPr>
            <p:spPr>
              <a:xfrm>
                <a:off x="1115" y="1813"/>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498" name="Google Shape;498;p49"/>
              <p:cNvSpPr/>
              <p:nvPr/>
            </p:nvSpPr>
            <p:spPr>
              <a:xfrm>
                <a:off x="1205" y="1813"/>
                <a:ext cx="145"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499" name="Google Shape;499;p49"/>
              <p:cNvSpPr/>
              <p:nvPr/>
            </p:nvSpPr>
            <p:spPr>
              <a:xfrm>
                <a:off x="1286" y="1813"/>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G</a:t>
                </a:r>
                <a:endParaRPr b="0" i="0" sz="1800" u="none" cap="none" strike="noStrike">
                  <a:solidFill>
                    <a:schemeClr val="dk1"/>
                  </a:solidFill>
                  <a:latin typeface="Arial"/>
                  <a:ea typeface="Arial"/>
                  <a:cs typeface="Arial"/>
                  <a:sym typeface="Arial"/>
                </a:endParaRPr>
              </a:p>
            </p:txBody>
          </p:sp>
          <p:sp>
            <p:nvSpPr>
              <p:cNvPr id="500" name="Google Shape;500;p49"/>
              <p:cNvSpPr/>
              <p:nvPr/>
            </p:nvSpPr>
            <p:spPr>
              <a:xfrm>
                <a:off x="2543"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01" name="Google Shape;501;p49"/>
              <p:cNvSpPr/>
              <p:nvPr/>
            </p:nvSpPr>
            <p:spPr>
              <a:xfrm>
                <a:off x="2603"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02" name="Google Shape;502;p49"/>
              <p:cNvSpPr/>
              <p:nvPr/>
            </p:nvSpPr>
            <p:spPr>
              <a:xfrm>
                <a:off x="2834"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03" name="Google Shape;503;p49"/>
              <p:cNvSpPr/>
              <p:nvPr/>
            </p:nvSpPr>
            <p:spPr>
              <a:xfrm>
                <a:off x="2894"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504" name="Google Shape;504;p49"/>
              <p:cNvSpPr/>
              <p:nvPr/>
            </p:nvSpPr>
            <p:spPr>
              <a:xfrm>
                <a:off x="3116"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05" name="Google Shape;505;p49"/>
              <p:cNvSpPr/>
              <p:nvPr/>
            </p:nvSpPr>
            <p:spPr>
              <a:xfrm>
                <a:off x="3176"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506" name="Google Shape;506;p49"/>
              <p:cNvSpPr/>
              <p:nvPr/>
            </p:nvSpPr>
            <p:spPr>
              <a:xfrm>
                <a:off x="3397"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07" name="Google Shape;507;p49"/>
              <p:cNvSpPr/>
              <p:nvPr/>
            </p:nvSpPr>
            <p:spPr>
              <a:xfrm>
                <a:off x="3457"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508" name="Google Shape;508;p49"/>
              <p:cNvSpPr/>
              <p:nvPr/>
            </p:nvSpPr>
            <p:spPr>
              <a:xfrm>
                <a:off x="3679"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09" name="Google Shape;509;p49"/>
              <p:cNvSpPr/>
              <p:nvPr/>
            </p:nvSpPr>
            <p:spPr>
              <a:xfrm>
                <a:off x="3739"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510" name="Google Shape;510;p49"/>
              <p:cNvSpPr/>
              <p:nvPr/>
            </p:nvSpPr>
            <p:spPr>
              <a:xfrm>
                <a:off x="3960"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11" name="Google Shape;511;p49"/>
              <p:cNvSpPr/>
              <p:nvPr/>
            </p:nvSpPr>
            <p:spPr>
              <a:xfrm>
                <a:off x="4020"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12" name="Google Shape;512;p49"/>
              <p:cNvSpPr/>
              <p:nvPr/>
            </p:nvSpPr>
            <p:spPr>
              <a:xfrm>
                <a:off x="4242"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13" name="Google Shape;513;p49"/>
              <p:cNvSpPr/>
              <p:nvPr/>
            </p:nvSpPr>
            <p:spPr>
              <a:xfrm>
                <a:off x="4302"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14" name="Google Shape;514;p49"/>
              <p:cNvSpPr/>
              <p:nvPr/>
            </p:nvSpPr>
            <p:spPr>
              <a:xfrm>
                <a:off x="4523"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15" name="Google Shape;515;p49"/>
              <p:cNvSpPr/>
              <p:nvPr/>
            </p:nvSpPr>
            <p:spPr>
              <a:xfrm>
                <a:off x="4583"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16" name="Google Shape;516;p49"/>
              <p:cNvSpPr/>
              <p:nvPr/>
            </p:nvSpPr>
            <p:spPr>
              <a:xfrm>
                <a:off x="4805"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17" name="Google Shape;517;p49"/>
              <p:cNvSpPr/>
              <p:nvPr/>
            </p:nvSpPr>
            <p:spPr>
              <a:xfrm>
                <a:off x="4865"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18" name="Google Shape;518;p49"/>
              <p:cNvSpPr/>
              <p:nvPr/>
            </p:nvSpPr>
            <p:spPr>
              <a:xfrm>
                <a:off x="5055"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519" name="Google Shape;519;p49"/>
              <p:cNvSpPr/>
              <p:nvPr/>
            </p:nvSpPr>
            <p:spPr>
              <a:xfrm>
                <a:off x="5116"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520" name="Google Shape;520;p49"/>
              <p:cNvSpPr/>
              <p:nvPr/>
            </p:nvSpPr>
            <p:spPr>
              <a:xfrm>
                <a:off x="5176"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521" name="Google Shape;521;p49"/>
              <p:cNvSpPr/>
              <p:nvPr/>
            </p:nvSpPr>
            <p:spPr>
              <a:xfrm>
                <a:off x="5367"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22" name="Google Shape;522;p49"/>
              <p:cNvSpPr/>
              <p:nvPr/>
            </p:nvSpPr>
            <p:spPr>
              <a:xfrm>
                <a:off x="5428"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23" name="Google Shape;523;p49"/>
              <p:cNvSpPr/>
              <p:nvPr/>
            </p:nvSpPr>
            <p:spPr>
              <a:xfrm>
                <a:off x="5638"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24" name="Google Shape;524;p49"/>
              <p:cNvSpPr/>
              <p:nvPr/>
            </p:nvSpPr>
            <p:spPr>
              <a:xfrm>
                <a:off x="5699"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25" name="Google Shape;525;p49"/>
              <p:cNvSpPr/>
              <p:nvPr/>
            </p:nvSpPr>
            <p:spPr>
              <a:xfrm>
                <a:off x="5890"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526" name="Google Shape;526;p49"/>
              <p:cNvSpPr/>
              <p:nvPr/>
            </p:nvSpPr>
            <p:spPr>
              <a:xfrm>
                <a:off x="5950"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527" name="Google Shape;527;p49"/>
              <p:cNvSpPr/>
              <p:nvPr/>
            </p:nvSpPr>
            <p:spPr>
              <a:xfrm>
                <a:off x="6011"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528" name="Google Shape;528;p49"/>
              <p:cNvSpPr/>
              <p:nvPr/>
            </p:nvSpPr>
            <p:spPr>
              <a:xfrm>
                <a:off x="6201"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29" name="Google Shape;529;p49"/>
              <p:cNvSpPr/>
              <p:nvPr/>
            </p:nvSpPr>
            <p:spPr>
              <a:xfrm>
                <a:off x="6261"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530" name="Google Shape;530;p49"/>
              <p:cNvSpPr/>
              <p:nvPr/>
            </p:nvSpPr>
            <p:spPr>
              <a:xfrm>
                <a:off x="6493"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31" name="Google Shape;531;p49"/>
              <p:cNvSpPr/>
              <p:nvPr/>
            </p:nvSpPr>
            <p:spPr>
              <a:xfrm>
                <a:off x="6553" y="1803"/>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532" name="Google Shape;532;p49"/>
              <p:cNvSpPr/>
              <p:nvPr/>
            </p:nvSpPr>
            <p:spPr>
              <a:xfrm>
                <a:off x="824" y="2018"/>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533" name="Google Shape;533;p49"/>
              <p:cNvSpPr/>
              <p:nvPr/>
            </p:nvSpPr>
            <p:spPr>
              <a:xfrm>
                <a:off x="914" y="2018"/>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534" name="Google Shape;534;p49"/>
              <p:cNvSpPr/>
              <p:nvPr/>
            </p:nvSpPr>
            <p:spPr>
              <a:xfrm>
                <a:off x="945" y="2018"/>
                <a:ext cx="106"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535" name="Google Shape;535;p49"/>
              <p:cNvSpPr/>
              <p:nvPr/>
            </p:nvSpPr>
            <p:spPr>
              <a:xfrm>
                <a:off x="1005" y="201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536" name="Google Shape;536;p49"/>
              <p:cNvSpPr/>
              <p:nvPr/>
            </p:nvSpPr>
            <p:spPr>
              <a:xfrm>
                <a:off x="1075" y="201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537" name="Google Shape;537;p49"/>
              <p:cNvSpPr/>
              <p:nvPr/>
            </p:nvSpPr>
            <p:spPr>
              <a:xfrm>
                <a:off x="1145" y="2018"/>
                <a:ext cx="106"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538" name="Google Shape;538;p49"/>
              <p:cNvSpPr/>
              <p:nvPr/>
            </p:nvSpPr>
            <p:spPr>
              <a:xfrm>
                <a:off x="1204" y="2018"/>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539" name="Google Shape;539;p49"/>
              <p:cNvSpPr/>
              <p:nvPr/>
            </p:nvSpPr>
            <p:spPr>
              <a:xfrm>
                <a:off x="1235" y="2018"/>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540" name="Google Shape;540;p49"/>
              <p:cNvSpPr/>
              <p:nvPr/>
            </p:nvSpPr>
            <p:spPr>
              <a:xfrm>
                <a:off x="1275" y="2018"/>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541" name="Google Shape;541;p49"/>
              <p:cNvSpPr/>
              <p:nvPr/>
            </p:nvSpPr>
            <p:spPr>
              <a:xfrm>
                <a:off x="1305" y="201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542" name="Google Shape;542;p49"/>
              <p:cNvSpPr/>
              <p:nvPr/>
            </p:nvSpPr>
            <p:spPr>
              <a:xfrm>
                <a:off x="1375" y="201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543" name="Google Shape;543;p49"/>
              <p:cNvSpPr/>
              <p:nvPr/>
            </p:nvSpPr>
            <p:spPr>
              <a:xfrm>
                <a:off x="1445" y="2018"/>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544" name="Google Shape;544;p49"/>
              <p:cNvSpPr/>
              <p:nvPr/>
            </p:nvSpPr>
            <p:spPr>
              <a:xfrm>
                <a:off x="1475" y="201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545" name="Google Shape;545;p49"/>
              <p:cNvSpPr/>
              <p:nvPr/>
            </p:nvSpPr>
            <p:spPr>
              <a:xfrm>
                <a:off x="1546" y="2018"/>
                <a:ext cx="9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f</a:t>
                </a:r>
                <a:endParaRPr b="0" i="0" sz="1800" u="none" cap="none" strike="noStrike">
                  <a:solidFill>
                    <a:schemeClr val="dk1"/>
                  </a:solidFill>
                  <a:latin typeface="Arial"/>
                  <a:ea typeface="Arial"/>
                  <a:cs typeface="Arial"/>
                  <a:sym typeface="Arial"/>
                </a:endParaRPr>
              </a:p>
            </p:txBody>
          </p:sp>
          <p:sp>
            <p:nvSpPr>
              <p:cNvPr id="546" name="Google Shape;546;p49"/>
              <p:cNvSpPr/>
              <p:nvPr/>
            </p:nvSpPr>
            <p:spPr>
              <a:xfrm>
                <a:off x="1586" y="2018"/>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547" name="Google Shape;547;p49"/>
              <p:cNvSpPr/>
              <p:nvPr/>
            </p:nvSpPr>
            <p:spPr>
              <a:xfrm>
                <a:off x="1616" y="2018"/>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548" name="Google Shape;548;p49"/>
              <p:cNvSpPr/>
              <p:nvPr/>
            </p:nvSpPr>
            <p:spPr>
              <a:xfrm>
                <a:off x="1686" y="2018"/>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549" name="Google Shape;549;p49"/>
              <p:cNvSpPr/>
              <p:nvPr/>
            </p:nvSpPr>
            <p:spPr>
              <a:xfrm>
                <a:off x="1745" y="2018"/>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550" name="Google Shape;550;p49"/>
              <p:cNvSpPr/>
              <p:nvPr/>
            </p:nvSpPr>
            <p:spPr>
              <a:xfrm>
                <a:off x="1785" y="2018"/>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grpSp>
        <p:grpSp>
          <p:nvGrpSpPr>
            <p:cNvPr id="551" name="Google Shape;551;p49"/>
            <p:cNvGrpSpPr/>
            <p:nvPr/>
          </p:nvGrpSpPr>
          <p:grpSpPr>
            <a:xfrm>
              <a:off x="794" y="1159"/>
              <a:ext cx="5899" cy="1453"/>
              <a:chOff x="794" y="1159"/>
              <a:chExt cx="5899" cy="1453"/>
            </a:xfrm>
          </p:grpSpPr>
          <p:sp>
            <p:nvSpPr>
              <p:cNvPr id="552" name="Google Shape;552;p49"/>
              <p:cNvSpPr/>
              <p:nvPr/>
            </p:nvSpPr>
            <p:spPr>
              <a:xfrm>
                <a:off x="1815" y="2018"/>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553" name="Google Shape;553;p49"/>
              <p:cNvSpPr/>
              <p:nvPr/>
            </p:nvSpPr>
            <p:spPr>
              <a:xfrm>
                <a:off x="1876" y="201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554" name="Google Shape;554;p49"/>
              <p:cNvSpPr/>
              <p:nvPr/>
            </p:nvSpPr>
            <p:spPr>
              <a:xfrm>
                <a:off x="1946" y="2018"/>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555" name="Google Shape;555;p49"/>
              <p:cNvSpPr/>
              <p:nvPr/>
            </p:nvSpPr>
            <p:spPr>
              <a:xfrm>
                <a:off x="2543"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56" name="Google Shape;556;p49"/>
              <p:cNvSpPr/>
              <p:nvPr/>
            </p:nvSpPr>
            <p:spPr>
              <a:xfrm>
                <a:off x="2603"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57" name="Google Shape;557;p49"/>
              <p:cNvSpPr/>
              <p:nvPr/>
            </p:nvSpPr>
            <p:spPr>
              <a:xfrm>
                <a:off x="2834"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58" name="Google Shape;558;p49"/>
              <p:cNvSpPr/>
              <p:nvPr/>
            </p:nvSpPr>
            <p:spPr>
              <a:xfrm>
                <a:off x="2894"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559" name="Google Shape;559;p49"/>
              <p:cNvSpPr/>
              <p:nvPr/>
            </p:nvSpPr>
            <p:spPr>
              <a:xfrm>
                <a:off x="3116"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60" name="Google Shape;560;p49"/>
              <p:cNvSpPr/>
              <p:nvPr/>
            </p:nvSpPr>
            <p:spPr>
              <a:xfrm>
                <a:off x="3176"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561" name="Google Shape;561;p49"/>
              <p:cNvSpPr/>
              <p:nvPr/>
            </p:nvSpPr>
            <p:spPr>
              <a:xfrm>
                <a:off x="3397"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62" name="Google Shape;562;p49"/>
              <p:cNvSpPr/>
              <p:nvPr/>
            </p:nvSpPr>
            <p:spPr>
              <a:xfrm>
                <a:off x="3457"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563" name="Google Shape;563;p49"/>
              <p:cNvSpPr/>
              <p:nvPr/>
            </p:nvSpPr>
            <p:spPr>
              <a:xfrm>
                <a:off x="3679"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64" name="Google Shape;564;p49"/>
              <p:cNvSpPr/>
              <p:nvPr/>
            </p:nvSpPr>
            <p:spPr>
              <a:xfrm>
                <a:off x="3739"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565" name="Google Shape;565;p49"/>
              <p:cNvSpPr/>
              <p:nvPr/>
            </p:nvSpPr>
            <p:spPr>
              <a:xfrm>
                <a:off x="3960"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66" name="Google Shape;566;p49"/>
              <p:cNvSpPr/>
              <p:nvPr/>
            </p:nvSpPr>
            <p:spPr>
              <a:xfrm>
                <a:off x="4020"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567" name="Google Shape;567;p49"/>
              <p:cNvSpPr/>
              <p:nvPr/>
            </p:nvSpPr>
            <p:spPr>
              <a:xfrm>
                <a:off x="4242"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68" name="Google Shape;568;p49"/>
              <p:cNvSpPr/>
              <p:nvPr/>
            </p:nvSpPr>
            <p:spPr>
              <a:xfrm>
                <a:off x="4302"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569" name="Google Shape;569;p49"/>
              <p:cNvSpPr/>
              <p:nvPr/>
            </p:nvSpPr>
            <p:spPr>
              <a:xfrm>
                <a:off x="4523"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70" name="Google Shape;570;p49"/>
              <p:cNvSpPr/>
              <p:nvPr/>
            </p:nvSpPr>
            <p:spPr>
              <a:xfrm>
                <a:off x="4583"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571" name="Google Shape;571;p49"/>
              <p:cNvSpPr/>
              <p:nvPr/>
            </p:nvSpPr>
            <p:spPr>
              <a:xfrm>
                <a:off x="4805"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72" name="Google Shape;572;p49"/>
              <p:cNvSpPr/>
              <p:nvPr/>
            </p:nvSpPr>
            <p:spPr>
              <a:xfrm>
                <a:off x="4865"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573" name="Google Shape;573;p49"/>
              <p:cNvSpPr/>
              <p:nvPr/>
            </p:nvSpPr>
            <p:spPr>
              <a:xfrm>
                <a:off x="5085"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74" name="Google Shape;574;p49"/>
              <p:cNvSpPr/>
              <p:nvPr/>
            </p:nvSpPr>
            <p:spPr>
              <a:xfrm>
                <a:off x="5146"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575" name="Google Shape;575;p49"/>
              <p:cNvSpPr/>
              <p:nvPr/>
            </p:nvSpPr>
            <p:spPr>
              <a:xfrm>
                <a:off x="5367"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76" name="Google Shape;576;p49"/>
              <p:cNvSpPr/>
              <p:nvPr/>
            </p:nvSpPr>
            <p:spPr>
              <a:xfrm>
                <a:off x="5428"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577" name="Google Shape;577;p49"/>
              <p:cNvSpPr/>
              <p:nvPr/>
            </p:nvSpPr>
            <p:spPr>
              <a:xfrm>
                <a:off x="5638"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78" name="Google Shape;578;p49"/>
              <p:cNvSpPr/>
              <p:nvPr/>
            </p:nvSpPr>
            <p:spPr>
              <a:xfrm>
                <a:off x="5699"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579" name="Google Shape;579;p49"/>
              <p:cNvSpPr/>
              <p:nvPr/>
            </p:nvSpPr>
            <p:spPr>
              <a:xfrm>
                <a:off x="5920"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80" name="Google Shape;580;p49"/>
              <p:cNvSpPr/>
              <p:nvPr/>
            </p:nvSpPr>
            <p:spPr>
              <a:xfrm>
                <a:off x="5980"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81" name="Google Shape;581;p49"/>
              <p:cNvSpPr/>
              <p:nvPr/>
            </p:nvSpPr>
            <p:spPr>
              <a:xfrm>
                <a:off x="6201"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82" name="Google Shape;582;p49"/>
              <p:cNvSpPr/>
              <p:nvPr/>
            </p:nvSpPr>
            <p:spPr>
              <a:xfrm>
                <a:off x="6261"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583" name="Google Shape;583;p49"/>
              <p:cNvSpPr/>
              <p:nvPr/>
            </p:nvSpPr>
            <p:spPr>
              <a:xfrm>
                <a:off x="6493"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584" name="Google Shape;584;p49"/>
              <p:cNvSpPr/>
              <p:nvPr/>
            </p:nvSpPr>
            <p:spPr>
              <a:xfrm>
                <a:off x="6553" y="2008"/>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585" name="Google Shape;585;p49"/>
              <p:cNvSpPr/>
              <p:nvPr/>
            </p:nvSpPr>
            <p:spPr>
              <a:xfrm>
                <a:off x="824" y="2221"/>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586" name="Google Shape;586;p49"/>
              <p:cNvSpPr/>
              <p:nvPr/>
            </p:nvSpPr>
            <p:spPr>
              <a:xfrm>
                <a:off x="894" y="2221"/>
                <a:ext cx="9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587" name="Google Shape;587;p49"/>
              <p:cNvSpPr/>
              <p:nvPr/>
            </p:nvSpPr>
            <p:spPr>
              <a:xfrm>
                <a:off x="935" y="222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588" name="Google Shape;588;p49"/>
              <p:cNvSpPr/>
              <p:nvPr/>
            </p:nvSpPr>
            <p:spPr>
              <a:xfrm>
                <a:off x="1005" y="222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v</a:t>
                </a:r>
                <a:endParaRPr b="0" i="0" sz="1800" u="none" cap="none" strike="noStrike">
                  <a:solidFill>
                    <a:schemeClr val="dk1"/>
                  </a:solidFill>
                  <a:latin typeface="Arial"/>
                  <a:ea typeface="Arial"/>
                  <a:cs typeface="Arial"/>
                  <a:sym typeface="Arial"/>
                </a:endParaRPr>
              </a:p>
            </p:txBody>
          </p:sp>
          <p:sp>
            <p:nvSpPr>
              <p:cNvPr id="589" name="Google Shape;589;p49"/>
              <p:cNvSpPr/>
              <p:nvPr/>
            </p:nvSpPr>
            <p:spPr>
              <a:xfrm>
                <a:off x="1075" y="2221"/>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590" name="Google Shape;590;p49"/>
              <p:cNvSpPr/>
              <p:nvPr/>
            </p:nvSpPr>
            <p:spPr>
              <a:xfrm>
                <a:off x="1105" y="2221"/>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591" name="Google Shape;591;p49"/>
              <p:cNvSpPr/>
              <p:nvPr/>
            </p:nvSpPr>
            <p:spPr>
              <a:xfrm>
                <a:off x="1135" y="2221"/>
                <a:ext cx="12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592" name="Google Shape;592;p49"/>
              <p:cNvSpPr/>
              <p:nvPr/>
            </p:nvSpPr>
            <p:spPr>
              <a:xfrm>
                <a:off x="1205" y="222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593" name="Google Shape;593;p49"/>
              <p:cNvSpPr/>
              <p:nvPr/>
            </p:nvSpPr>
            <p:spPr>
              <a:xfrm>
                <a:off x="1275" y="2221"/>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594" name="Google Shape;594;p49"/>
              <p:cNvSpPr/>
              <p:nvPr/>
            </p:nvSpPr>
            <p:spPr>
              <a:xfrm>
                <a:off x="1335" y="2221"/>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595" name="Google Shape;595;p49"/>
              <p:cNvSpPr/>
              <p:nvPr/>
            </p:nvSpPr>
            <p:spPr>
              <a:xfrm>
                <a:off x="1395" y="2221"/>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596" name="Google Shape;596;p49"/>
              <p:cNvSpPr/>
              <p:nvPr/>
            </p:nvSpPr>
            <p:spPr>
              <a:xfrm>
                <a:off x="1425" y="2221"/>
                <a:ext cx="99"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f</a:t>
                </a:r>
                <a:endParaRPr b="0" i="0" sz="1800" u="none" cap="none" strike="noStrike">
                  <a:solidFill>
                    <a:schemeClr val="dk1"/>
                  </a:solidFill>
                  <a:latin typeface="Arial"/>
                  <a:ea typeface="Arial"/>
                  <a:cs typeface="Arial"/>
                  <a:sym typeface="Arial"/>
                </a:endParaRPr>
              </a:p>
            </p:txBody>
          </p:sp>
          <p:sp>
            <p:nvSpPr>
              <p:cNvPr id="597" name="Google Shape;597;p49"/>
              <p:cNvSpPr/>
              <p:nvPr/>
            </p:nvSpPr>
            <p:spPr>
              <a:xfrm>
                <a:off x="1465" y="2221"/>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598" name="Google Shape;598;p49"/>
              <p:cNvSpPr/>
              <p:nvPr/>
            </p:nvSpPr>
            <p:spPr>
              <a:xfrm>
                <a:off x="1495" y="2221"/>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599" name="Google Shape;599;p49"/>
              <p:cNvSpPr/>
              <p:nvPr/>
            </p:nvSpPr>
            <p:spPr>
              <a:xfrm>
                <a:off x="1556" y="2221"/>
                <a:ext cx="88"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600" name="Google Shape;600;p49"/>
              <p:cNvSpPr/>
              <p:nvPr/>
            </p:nvSpPr>
            <p:spPr>
              <a:xfrm>
                <a:off x="1586" y="2221"/>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601" name="Google Shape;601;p49"/>
              <p:cNvSpPr/>
              <p:nvPr/>
            </p:nvSpPr>
            <p:spPr>
              <a:xfrm>
                <a:off x="1676" y="2221"/>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602" name="Google Shape;602;p49"/>
              <p:cNvSpPr/>
              <p:nvPr/>
            </p:nvSpPr>
            <p:spPr>
              <a:xfrm>
                <a:off x="2513"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03" name="Google Shape;603;p49"/>
              <p:cNvSpPr/>
              <p:nvPr/>
            </p:nvSpPr>
            <p:spPr>
              <a:xfrm>
                <a:off x="2573"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04" name="Google Shape;604;p49"/>
              <p:cNvSpPr/>
              <p:nvPr/>
            </p:nvSpPr>
            <p:spPr>
              <a:xfrm>
                <a:off x="2633"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05" name="Google Shape;605;p49"/>
              <p:cNvSpPr/>
              <p:nvPr/>
            </p:nvSpPr>
            <p:spPr>
              <a:xfrm>
                <a:off x="2834"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06" name="Google Shape;606;p49"/>
              <p:cNvSpPr/>
              <p:nvPr/>
            </p:nvSpPr>
            <p:spPr>
              <a:xfrm>
                <a:off x="2894"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07" name="Google Shape;607;p49"/>
              <p:cNvSpPr/>
              <p:nvPr/>
            </p:nvSpPr>
            <p:spPr>
              <a:xfrm>
                <a:off x="3116"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08" name="Google Shape;608;p49"/>
              <p:cNvSpPr/>
              <p:nvPr/>
            </p:nvSpPr>
            <p:spPr>
              <a:xfrm>
                <a:off x="3176"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609" name="Google Shape;609;p49"/>
              <p:cNvSpPr/>
              <p:nvPr/>
            </p:nvSpPr>
            <p:spPr>
              <a:xfrm>
                <a:off x="3367"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10" name="Google Shape;610;p49"/>
              <p:cNvSpPr/>
              <p:nvPr/>
            </p:nvSpPr>
            <p:spPr>
              <a:xfrm>
                <a:off x="3427"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11" name="Google Shape;611;p49"/>
              <p:cNvSpPr/>
              <p:nvPr/>
            </p:nvSpPr>
            <p:spPr>
              <a:xfrm>
                <a:off x="3487"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12" name="Google Shape;612;p49"/>
              <p:cNvSpPr/>
              <p:nvPr/>
            </p:nvSpPr>
            <p:spPr>
              <a:xfrm>
                <a:off x="3649"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13" name="Google Shape;613;p49"/>
              <p:cNvSpPr/>
              <p:nvPr/>
            </p:nvSpPr>
            <p:spPr>
              <a:xfrm>
                <a:off x="3709"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14" name="Google Shape;614;p49"/>
              <p:cNvSpPr/>
              <p:nvPr/>
            </p:nvSpPr>
            <p:spPr>
              <a:xfrm>
                <a:off x="3769"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15" name="Google Shape;615;p49"/>
              <p:cNvSpPr/>
              <p:nvPr/>
            </p:nvSpPr>
            <p:spPr>
              <a:xfrm>
                <a:off x="3930"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16" name="Google Shape;616;p49"/>
              <p:cNvSpPr/>
              <p:nvPr/>
            </p:nvSpPr>
            <p:spPr>
              <a:xfrm>
                <a:off x="3990"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17" name="Google Shape;617;p49"/>
              <p:cNvSpPr/>
              <p:nvPr/>
            </p:nvSpPr>
            <p:spPr>
              <a:xfrm>
                <a:off x="4050"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18" name="Google Shape;618;p49"/>
              <p:cNvSpPr/>
              <p:nvPr/>
            </p:nvSpPr>
            <p:spPr>
              <a:xfrm>
                <a:off x="4212"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19" name="Google Shape;619;p49"/>
              <p:cNvSpPr/>
              <p:nvPr/>
            </p:nvSpPr>
            <p:spPr>
              <a:xfrm>
                <a:off x="4272"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20" name="Google Shape;620;p49"/>
              <p:cNvSpPr/>
              <p:nvPr/>
            </p:nvSpPr>
            <p:spPr>
              <a:xfrm>
                <a:off x="4332"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21" name="Google Shape;621;p49"/>
              <p:cNvSpPr/>
              <p:nvPr/>
            </p:nvSpPr>
            <p:spPr>
              <a:xfrm>
                <a:off x="4492"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22" name="Google Shape;622;p49"/>
              <p:cNvSpPr/>
              <p:nvPr/>
            </p:nvSpPr>
            <p:spPr>
              <a:xfrm>
                <a:off x="4553"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23" name="Google Shape;623;p49"/>
              <p:cNvSpPr/>
              <p:nvPr/>
            </p:nvSpPr>
            <p:spPr>
              <a:xfrm>
                <a:off x="4613"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24" name="Google Shape;624;p49"/>
              <p:cNvSpPr/>
              <p:nvPr/>
            </p:nvSpPr>
            <p:spPr>
              <a:xfrm>
                <a:off x="4774"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25" name="Google Shape;625;p49"/>
              <p:cNvSpPr/>
              <p:nvPr/>
            </p:nvSpPr>
            <p:spPr>
              <a:xfrm>
                <a:off x="4835"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26" name="Google Shape;626;p49"/>
              <p:cNvSpPr/>
              <p:nvPr/>
            </p:nvSpPr>
            <p:spPr>
              <a:xfrm>
                <a:off x="4895"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27" name="Google Shape;627;p49"/>
              <p:cNvSpPr/>
              <p:nvPr/>
            </p:nvSpPr>
            <p:spPr>
              <a:xfrm>
                <a:off x="5055"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28" name="Google Shape;628;p49"/>
              <p:cNvSpPr/>
              <p:nvPr/>
            </p:nvSpPr>
            <p:spPr>
              <a:xfrm>
                <a:off x="5116"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29" name="Google Shape;629;p49"/>
              <p:cNvSpPr/>
              <p:nvPr/>
            </p:nvSpPr>
            <p:spPr>
              <a:xfrm>
                <a:off x="5176"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30" name="Google Shape;630;p49"/>
              <p:cNvSpPr/>
              <p:nvPr/>
            </p:nvSpPr>
            <p:spPr>
              <a:xfrm>
                <a:off x="5337"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31" name="Google Shape;631;p49"/>
              <p:cNvSpPr/>
              <p:nvPr/>
            </p:nvSpPr>
            <p:spPr>
              <a:xfrm>
                <a:off x="5398"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32" name="Google Shape;632;p49"/>
              <p:cNvSpPr/>
              <p:nvPr/>
            </p:nvSpPr>
            <p:spPr>
              <a:xfrm>
                <a:off x="5458"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33" name="Google Shape;633;p49"/>
              <p:cNvSpPr/>
              <p:nvPr/>
            </p:nvSpPr>
            <p:spPr>
              <a:xfrm>
                <a:off x="5608"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34" name="Google Shape;634;p49"/>
              <p:cNvSpPr/>
              <p:nvPr/>
            </p:nvSpPr>
            <p:spPr>
              <a:xfrm>
                <a:off x="5668"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35" name="Google Shape;635;p49"/>
              <p:cNvSpPr/>
              <p:nvPr/>
            </p:nvSpPr>
            <p:spPr>
              <a:xfrm>
                <a:off x="5729"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36" name="Google Shape;636;p49"/>
              <p:cNvSpPr/>
              <p:nvPr/>
            </p:nvSpPr>
            <p:spPr>
              <a:xfrm>
                <a:off x="5890"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637" name="Google Shape;637;p49"/>
              <p:cNvSpPr/>
              <p:nvPr/>
            </p:nvSpPr>
            <p:spPr>
              <a:xfrm>
                <a:off x="5950"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38" name="Google Shape;638;p49"/>
              <p:cNvSpPr/>
              <p:nvPr/>
            </p:nvSpPr>
            <p:spPr>
              <a:xfrm>
                <a:off x="6011"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639" name="Google Shape;639;p49"/>
              <p:cNvSpPr/>
              <p:nvPr/>
            </p:nvSpPr>
            <p:spPr>
              <a:xfrm>
                <a:off x="6201"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40" name="Google Shape;640;p49"/>
              <p:cNvSpPr/>
              <p:nvPr/>
            </p:nvSpPr>
            <p:spPr>
              <a:xfrm>
                <a:off x="6261"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641" name="Google Shape;641;p49"/>
              <p:cNvSpPr/>
              <p:nvPr/>
            </p:nvSpPr>
            <p:spPr>
              <a:xfrm>
                <a:off x="6493"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42" name="Google Shape;642;p49"/>
              <p:cNvSpPr/>
              <p:nvPr/>
            </p:nvSpPr>
            <p:spPr>
              <a:xfrm>
                <a:off x="6553" y="2211"/>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643" name="Google Shape;643;p49"/>
              <p:cNvSpPr/>
              <p:nvPr/>
            </p:nvSpPr>
            <p:spPr>
              <a:xfrm>
                <a:off x="824" y="2426"/>
                <a:ext cx="18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W</a:t>
                </a:r>
                <a:endParaRPr b="0" i="0" sz="1800" u="none" cap="none" strike="noStrike">
                  <a:solidFill>
                    <a:schemeClr val="dk1"/>
                  </a:solidFill>
                  <a:latin typeface="Arial"/>
                  <a:ea typeface="Arial"/>
                  <a:cs typeface="Arial"/>
                  <a:sym typeface="Arial"/>
                </a:endParaRPr>
              </a:p>
            </p:txBody>
          </p:sp>
          <p:sp>
            <p:nvSpPr>
              <p:cNvPr id="644" name="Google Shape;644;p49"/>
              <p:cNvSpPr/>
              <p:nvPr/>
            </p:nvSpPr>
            <p:spPr>
              <a:xfrm>
                <a:off x="955" y="2426"/>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645" name="Google Shape;645;p49"/>
              <p:cNvSpPr/>
              <p:nvPr/>
            </p:nvSpPr>
            <p:spPr>
              <a:xfrm>
                <a:off x="1015" y="2426"/>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646" name="Google Shape;646;p49"/>
              <p:cNvSpPr/>
              <p:nvPr/>
            </p:nvSpPr>
            <p:spPr>
              <a:xfrm>
                <a:off x="1045" y="2426"/>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g</a:t>
                </a:r>
                <a:endParaRPr b="0" i="0" sz="1800" u="none" cap="none" strike="noStrike">
                  <a:solidFill>
                    <a:schemeClr val="dk1"/>
                  </a:solidFill>
                  <a:latin typeface="Arial"/>
                  <a:ea typeface="Arial"/>
                  <a:cs typeface="Arial"/>
                  <a:sym typeface="Arial"/>
                </a:endParaRPr>
              </a:p>
            </p:txBody>
          </p:sp>
          <p:sp>
            <p:nvSpPr>
              <p:cNvPr id="647" name="Google Shape;647;p49"/>
              <p:cNvSpPr/>
              <p:nvPr/>
            </p:nvSpPr>
            <p:spPr>
              <a:xfrm>
                <a:off x="1115" y="2426"/>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648" name="Google Shape;648;p49"/>
              <p:cNvSpPr/>
              <p:nvPr/>
            </p:nvSpPr>
            <p:spPr>
              <a:xfrm>
                <a:off x="1185" y="2426"/>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649" name="Google Shape;649;p49"/>
              <p:cNvSpPr/>
              <p:nvPr/>
            </p:nvSpPr>
            <p:spPr>
              <a:xfrm>
                <a:off x="2543"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50" name="Google Shape;650;p49"/>
              <p:cNvSpPr/>
              <p:nvPr/>
            </p:nvSpPr>
            <p:spPr>
              <a:xfrm>
                <a:off x="2603"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651" name="Google Shape;651;p49"/>
              <p:cNvSpPr/>
              <p:nvPr/>
            </p:nvSpPr>
            <p:spPr>
              <a:xfrm>
                <a:off x="2834"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52" name="Google Shape;652;p49"/>
              <p:cNvSpPr/>
              <p:nvPr/>
            </p:nvSpPr>
            <p:spPr>
              <a:xfrm>
                <a:off x="2894"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653" name="Google Shape;653;p49"/>
              <p:cNvSpPr/>
              <p:nvPr/>
            </p:nvSpPr>
            <p:spPr>
              <a:xfrm>
                <a:off x="3116"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54" name="Google Shape;654;p49"/>
              <p:cNvSpPr/>
              <p:nvPr/>
            </p:nvSpPr>
            <p:spPr>
              <a:xfrm>
                <a:off x="3176"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655" name="Google Shape;655;p49"/>
              <p:cNvSpPr/>
              <p:nvPr/>
            </p:nvSpPr>
            <p:spPr>
              <a:xfrm>
                <a:off x="3397"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56" name="Google Shape;656;p49"/>
              <p:cNvSpPr/>
              <p:nvPr/>
            </p:nvSpPr>
            <p:spPr>
              <a:xfrm>
                <a:off x="3457"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657" name="Google Shape;657;p49"/>
              <p:cNvSpPr/>
              <p:nvPr/>
            </p:nvSpPr>
            <p:spPr>
              <a:xfrm>
                <a:off x="3679"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58" name="Google Shape;658;p49"/>
              <p:cNvSpPr/>
              <p:nvPr/>
            </p:nvSpPr>
            <p:spPr>
              <a:xfrm>
                <a:off x="3739"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659" name="Google Shape;659;p49"/>
              <p:cNvSpPr/>
              <p:nvPr/>
            </p:nvSpPr>
            <p:spPr>
              <a:xfrm>
                <a:off x="3960"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60" name="Google Shape;660;p49"/>
              <p:cNvSpPr/>
              <p:nvPr/>
            </p:nvSpPr>
            <p:spPr>
              <a:xfrm>
                <a:off x="4020"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661" name="Google Shape;661;p49"/>
              <p:cNvSpPr/>
              <p:nvPr/>
            </p:nvSpPr>
            <p:spPr>
              <a:xfrm>
                <a:off x="4242"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62" name="Google Shape;662;p49"/>
              <p:cNvSpPr/>
              <p:nvPr/>
            </p:nvSpPr>
            <p:spPr>
              <a:xfrm>
                <a:off x="4302"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663" name="Google Shape;663;p49"/>
              <p:cNvSpPr/>
              <p:nvPr/>
            </p:nvSpPr>
            <p:spPr>
              <a:xfrm>
                <a:off x="4523"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64" name="Google Shape;664;p49"/>
              <p:cNvSpPr/>
              <p:nvPr/>
            </p:nvSpPr>
            <p:spPr>
              <a:xfrm>
                <a:off x="4583"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665" name="Google Shape;665;p49"/>
              <p:cNvSpPr/>
              <p:nvPr/>
            </p:nvSpPr>
            <p:spPr>
              <a:xfrm>
                <a:off x="4805"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66" name="Google Shape;666;p49"/>
              <p:cNvSpPr/>
              <p:nvPr/>
            </p:nvSpPr>
            <p:spPr>
              <a:xfrm>
                <a:off x="4865"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667" name="Google Shape;667;p49"/>
              <p:cNvSpPr/>
              <p:nvPr/>
            </p:nvSpPr>
            <p:spPr>
              <a:xfrm>
                <a:off x="5085"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68" name="Google Shape;668;p49"/>
              <p:cNvSpPr/>
              <p:nvPr/>
            </p:nvSpPr>
            <p:spPr>
              <a:xfrm>
                <a:off x="5146"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669" name="Google Shape;669;p49"/>
              <p:cNvSpPr/>
              <p:nvPr/>
            </p:nvSpPr>
            <p:spPr>
              <a:xfrm>
                <a:off x="5367"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70" name="Google Shape;670;p49"/>
              <p:cNvSpPr/>
              <p:nvPr/>
            </p:nvSpPr>
            <p:spPr>
              <a:xfrm>
                <a:off x="5428"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671" name="Google Shape;671;p49"/>
              <p:cNvSpPr/>
              <p:nvPr/>
            </p:nvSpPr>
            <p:spPr>
              <a:xfrm>
                <a:off x="5638"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72" name="Google Shape;672;p49"/>
              <p:cNvSpPr/>
              <p:nvPr/>
            </p:nvSpPr>
            <p:spPr>
              <a:xfrm>
                <a:off x="5699"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673" name="Google Shape;673;p49"/>
              <p:cNvSpPr/>
              <p:nvPr/>
            </p:nvSpPr>
            <p:spPr>
              <a:xfrm>
                <a:off x="5920"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74" name="Google Shape;674;p49"/>
              <p:cNvSpPr/>
              <p:nvPr/>
            </p:nvSpPr>
            <p:spPr>
              <a:xfrm>
                <a:off x="5980"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675" name="Google Shape;675;p49"/>
              <p:cNvSpPr/>
              <p:nvPr/>
            </p:nvSpPr>
            <p:spPr>
              <a:xfrm>
                <a:off x="6201"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76" name="Google Shape;676;p49"/>
              <p:cNvSpPr/>
              <p:nvPr/>
            </p:nvSpPr>
            <p:spPr>
              <a:xfrm>
                <a:off x="6261"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677" name="Google Shape;677;p49"/>
              <p:cNvSpPr/>
              <p:nvPr/>
            </p:nvSpPr>
            <p:spPr>
              <a:xfrm>
                <a:off x="6493"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678" name="Google Shape;678;p49"/>
              <p:cNvSpPr/>
              <p:nvPr/>
            </p:nvSpPr>
            <p:spPr>
              <a:xfrm>
                <a:off x="6553" y="2414"/>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679" name="Google Shape;679;p49"/>
              <p:cNvSpPr/>
              <p:nvPr/>
            </p:nvSpPr>
            <p:spPr>
              <a:xfrm>
                <a:off x="3639" y="1192"/>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680" name="Google Shape;680;p49"/>
              <p:cNvSpPr/>
              <p:nvPr/>
            </p:nvSpPr>
            <p:spPr>
              <a:xfrm>
                <a:off x="3729" y="119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681" name="Google Shape;681;p49"/>
              <p:cNvSpPr/>
              <p:nvPr/>
            </p:nvSpPr>
            <p:spPr>
              <a:xfrm>
                <a:off x="3798" y="1192"/>
                <a:ext cx="106"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682" name="Google Shape;682;p49"/>
              <p:cNvSpPr/>
              <p:nvPr/>
            </p:nvSpPr>
            <p:spPr>
              <a:xfrm>
                <a:off x="3858" y="1192"/>
                <a:ext cx="12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683" name="Google Shape;683;p49"/>
              <p:cNvSpPr/>
              <p:nvPr/>
            </p:nvSpPr>
            <p:spPr>
              <a:xfrm>
                <a:off x="3929" y="1192"/>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684" name="Google Shape;684;p49"/>
              <p:cNvSpPr/>
              <p:nvPr/>
            </p:nvSpPr>
            <p:spPr>
              <a:xfrm>
                <a:off x="3959" y="1192"/>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685" name="Google Shape;685;p49"/>
              <p:cNvSpPr/>
              <p:nvPr/>
            </p:nvSpPr>
            <p:spPr>
              <a:xfrm>
                <a:off x="3999" y="1192"/>
                <a:ext cx="114"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686" name="Google Shape;686;p49"/>
              <p:cNvSpPr/>
              <p:nvPr/>
            </p:nvSpPr>
            <p:spPr>
              <a:xfrm>
                <a:off x="4059" y="1192"/>
                <a:ext cx="91"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687" name="Google Shape;687;p49"/>
              <p:cNvSpPr/>
              <p:nvPr/>
            </p:nvSpPr>
            <p:spPr>
              <a:xfrm>
                <a:off x="5618" y="1192"/>
                <a:ext cx="152"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688" name="Google Shape;688;p49"/>
              <p:cNvSpPr/>
              <p:nvPr/>
            </p:nvSpPr>
            <p:spPr>
              <a:xfrm>
                <a:off x="5720" y="1192"/>
                <a:ext cx="136" cy="1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689" name="Google Shape;689;p49"/>
              <p:cNvSpPr/>
              <p:nvPr/>
            </p:nvSpPr>
            <p:spPr>
              <a:xfrm>
                <a:off x="808" y="1164"/>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49"/>
              <p:cNvSpPr/>
              <p:nvPr/>
            </p:nvSpPr>
            <p:spPr>
              <a:xfrm>
                <a:off x="803" y="1159"/>
                <a:ext cx="5890" cy="9"/>
              </a:xfrm>
              <a:custGeom>
                <a:rect b="b" l="l" r="r" t="t"/>
                <a:pathLst>
                  <a:path extrusionOk="0" h="9" w="5870">
                    <a:moveTo>
                      <a:pt x="0" y="9"/>
                    </a:moveTo>
                    <a:lnTo>
                      <a:pt x="0" y="9"/>
                    </a:lnTo>
                    <a:lnTo>
                      <a:pt x="5870" y="9"/>
                    </a:lnTo>
                    <a:lnTo>
                      <a:pt x="5870" y="0"/>
                    </a:lnTo>
                    <a:lnTo>
                      <a:pt x="0" y="0"/>
                    </a:lnTo>
                    <a:lnTo>
                      <a:pt x="0" y="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49"/>
              <p:cNvSpPr/>
              <p:nvPr/>
            </p:nvSpPr>
            <p:spPr>
              <a:xfrm>
                <a:off x="808" y="1366"/>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49"/>
              <p:cNvSpPr/>
              <p:nvPr/>
            </p:nvSpPr>
            <p:spPr>
              <a:xfrm>
                <a:off x="803" y="1361"/>
                <a:ext cx="5890" cy="10"/>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49"/>
              <p:cNvSpPr/>
              <p:nvPr/>
            </p:nvSpPr>
            <p:spPr>
              <a:xfrm>
                <a:off x="808" y="1570"/>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49"/>
              <p:cNvSpPr/>
              <p:nvPr/>
            </p:nvSpPr>
            <p:spPr>
              <a:xfrm>
                <a:off x="803" y="1565"/>
                <a:ext cx="5890" cy="11"/>
              </a:xfrm>
              <a:custGeom>
                <a:rect b="b" l="l" r="r" t="t"/>
                <a:pathLst>
                  <a:path extrusionOk="0" h="11" w="5870">
                    <a:moveTo>
                      <a:pt x="0" y="11"/>
                    </a:moveTo>
                    <a:lnTo>
                      <a:pt x="0" y="11"/>
                    </a:lnTo>
                    <a:lnTo>
                      <a:pt x="5870" y="11"/>
                    </a:lnTo>
                    <a:lnTo>
                      <a:pt x="5870" y="0"/>
                    </a:lnTo>
                    <a:lnTo>
                      <a:pt x="0" y="0"/>
                    </a:lnTo>
                    <a:lnTo>
                      <a:pt x="0" y="11"/>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5" name="Google Shape;695;p49"/>
              <p:cNvSpPr/>
              <p:nvPr/>
            </p:nvSpPr>
            <p:spPr>
              <a:xfrm>
                <a:off x="808" y="1774"/>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49"/>
              <p:cNvSpPr/>
              <p:nvPr/>
            </p:nvSpPr>
            <p:spPr>
              <a:xfrm>
                <a:off x="803" y="1769"/>
                <a:ext cx="5890" cy="10"/>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49"/>
              <p:cNvSpPr/>
              <p:nvPr/>
            </p:nvSpPr>
            <p:spPr>
              <a:xfrm>
                <a:off x="808" y="1978"/>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49"/>
              <p:cNvSpPr/>
              <p:nvPr/>
            </p:nvSpPr>
            <p:spPr>
              <a:xfrm>
                <a:off x="803" y="1973"/>
                <a:ext cx="5890" cy="10"/>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49"/>
              <p:cNvSpPr/>
              <p:nvPr/>
            </p:nvSpPr>
            <p:spPr>
              <a:xfrm>
                <a:off x="808" y="2182"/>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49"/>
              <p:cNvSpPr/>
              <p:nvPr/>
            </p:nvSpPr>
            <p:spPr>
              <a:xfrm>
                <a:off x="803" y="2177"/>
                <a:ext cx="5890" cy="10"/>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49"/>
              <p:cNvSpPr/>
              <p:nvPr/>
            </p:nvSpPr>
            <p:spPr>
              <a:xfrm>
                <a:off x="808" y="2386"/>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49"/>
              <p:cNvSpPr/>
              <p:nvPr/>
            </p:nvSpPr>
            <p:spPr>
              <a:xfrm>
                <a:off x="803" y="2381"/>
                <a:ext cx="5890" cy="10"/>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49"/>
              <p:cNvSpPr/>
              <p:nvPr/>
            </p:nvSpPr>
            <p:spPr>
              <a:xfrm>
                <a:off x="798" y="1164"/>
                <a:ext cx="0" cy="1425"/>
              </a:xfrm>
              <a:custGeom>
                <a:rect b="b" l="l" r="r" t="t"/>
                <a:pathLst>
                  <a:path extrusionOk="0" h="1408" w="120000">
                    <a:moveTo>
                      <a:pt x="0" y="0"/>
                    </a:moveTo>
                    <a:lnTo>
                      <a:pt x="0" y="0"/>
                    </a:lnTo>
                    <a:lnTo>
                      <a:pt x="0" y="140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49"/>
              <p:cNvSpPr/>
              <p:nvPr/>
            </p:nvSpPr>
            <p:spPr>
              <a:xfrm>
                <a:off x="794" y="1159"/>
                <a:ext cx="9" cy="1436"/>
              </a:xfrm>
              <a:custGeom>
                <a:rect b="b" l="l" r="r" t="t"/>
                <a:pathLst>
                  <a:path extrusionOk="0" h="1419" w="9">
                    <a:moveTo>
                      <a:pt x="0" y="1419"/>
                    </a:moveTo>
                    <a:lnTo>
                      <a:pt x="0" y="1419"/>
                    </a:lnTo>
                    <a:lnTo>
                      <a:pt x="9" y="1419"/>
                    </a:lnTo>
                    <a:lnTo>
                      <a:pt x="9" y="0"/>
                    </a:lnTo>
                    <a:lnTo>
                      <a:pt x="0" y="0"/>
                    </a:lnTo>
                    <a:lnTo>
                      <a:pt x="0" y="141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49"/>
              <p:cNvSpPr/>
              <p:nvPr/>
            </p:nvSpPr>
            <p:spPr>
              <a:xfrm>
                <a:off x="2447" y="1173"/>
                <a:ext cx="0" cy="1416"/>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49"/>
              <p:cNvSpPr/>
              <p:nvPr/>
            </p:nvSpPr>
            <p:spPr>
              <a:xfrm>
                <a:off x="2442" y="1168"/>
                <a:ext cx="10" cy="1427"/>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49"/>
              <p:cNvSpPr/>
              <p:nvPr/>
            </p:nvSpPr>
            <p:spPr>
              <a:xfrm>
                <a:off x="2749"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49"/>
              <p:cNvSpPr/>
              <p:nvPr/>
            </p:nvSpPr>
            <p:spPr>
              <a:xfrm>
                <a:off x="2744"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49"/>
              <p:cNvSpPr/>
              <p:nvPr/>
            </p:nvSpPr>
            <p:spPr>
              <a:xfrm>
                <a:off x="3030"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49"/>
              <p:cNvSpPr/>
              <p:nvPr/>
            </p:nvSpPr>
            <p:spPr>
              <a:xfrm>
                <a:off x="3025"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49"/>
              <p:cNvSpPr/>
              <p:nvPr/>
            </p:nvSpPr>
            <p:spPr>
              <a:xfrm>
                <a:off x="3311"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49"/>
              <p:cNvSpPr/>
              <p:nvPr/>
            </p:nvSpPr>
            <p:spPr>
              <a:xfrm>
                <a:off x="3306" y="1371"/>
                <a:ext cx="11"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49"/>
              <p:cNvSpPr/>
              <p:nvPr/>
            </p:nvSpPr>
            <p:spPr>
              <a:xfrm>
                <a:off x="3592"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49"/>
              <p:cNvSpPr/>
              <p:nvPr/>
            </p:nvSpPr>
            <p:spPr>
              <a:xfrm>
                <a:off x="3587"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5" name="Google Shape;715;p49"/>
              <p:cNvSpPr/>
              <p:nvPr/>
            </p:nvSpPr>
            <p:spPr>
              <a:xfrm>
                <a:off x="3874"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49"/>
              <p:cNvSpPr/>
              <p:nvPr/>
            </p:nvSpPr>
            <p:spPr>
              <a:xfrm>
                <a:off x="3869"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49"/>
              <p:cNvSpPr/>
              <p:nvPr/>
            </p:nvSpPr>
            <p:spPr>
              <a:xfrm>
                <a:off x="4155"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49"/>
              <p:cNvSpPr/>
              <p:nvPr/>
            </p:nvSpPr>
            <p:spPr>
              <a:xfrm>
                <a:off x="4150"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9" name="Google Shape;719;p49"/>
              <p:cNvSpPr/>
              <p:nvPr/>
            </p:nvSpPr>
            <p:spPr>
              <a:xfrm>
                <a:off x="4437"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0" name="Google Shape;720;p49"/>
              <p:cNvSpPr/>
              <p:nvPr/>
            </p:nvSpPr>
            <p:spPr>
              <a:xfrm>
                <a:off x="4432"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1" name="Google Shape;721;p49"/>
              <p:cNvSpPr/>
              <p:nvPr/>
            </p:nvSpPr>
            <p:spPr>
              <a:xfrm>
                <a:off x="4718"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49"/>
              <p:cNvSpPr/>
              <p:nvPr/>
            </p:nvSpPr>
            <p:spPr>
              <a:xfrm>
                <a:off x="4713"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3" name="Google Shape;723;p49"/>
              <p:cNvSpPr/>
              <p:nvPr/>
            </p:nvSpPr>
            <p:spPr>
              <a:xfrm>
                <a:off x="4999"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49"/>
              <p:cNvSpPr/>
              <p:nvPr/>
            </p:nvSpPr>
            <p:spPr>
              <a:xfrm>
                <a:off x="4994"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49"/>
              <p:cNvSpPr/>
              <p:nvPr/>
            </p:nvSpPr>
            <p:spPr>
              <a:xfrm>
                <a:off x="5281" y="1173"/>
                <a:ext cx="0" cy="1416"/>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6" name="Google Shape;726;p49"/>
              <p:cNvSpPr/>
              <p:nvPr/>
            </p:nvSpPr>
            <p:spPr>
              <a:xfrm>
                <a:off x="5276" y="1168"/>
                <a:ext cx="10" cy="1427"/>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7" name="Google Shape;727;p49"/>
              <p:cNvSpPr/>
              <p:nvPr/>
            </p:nvSpPr>
            <p:spPr>
              <a:xfrm>
                <a:off x="5563"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8" name="Google Shape;728;p49"/>
              <p:cNvSpPr/>
              <p:nvPr/>
            </p:nvSpPr>
            <p:spPr>
              <a:xfrm>
                <a:off x="5557"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9" name="Google Shape;729;p49"/>
              <p:cNvSpPr/>
              <p:nvPr/>
            </p:nvSpPr>
            <p:spPr>
              <a:xfrm>
                <a:off x="5844" y="1377"/>
                <a:ext cx="0" cy="1212"/>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0" name="Google Shape;730;p49"/>
              <p:cNvSpPr/>
              <p:nvPr/>
            </p:nvSpPr>
            <p:spPr>
              <a:xfrm>
                <a:off x="5839" y="1371"/>
                <a:ext cx="10" cy="122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1" name="Google Shape;731;p49"/>
              <p:cNvSpPr/>
              <p:nvPr/>
            </p:nvSpPr>
            <p:spPr>
              <a:xfrm>
                <a:off x="6125" y="1173"/>
                <a:ext cx="0" cy="1416"/>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2" name="Google Shape;732;p49"/>
              <p:cNvSpPr/>
              <p:nvPr/>
            </p:nvSpPr>
            <p:spPr>
              <a:xfrm>
                <a:off x="6121" y="1168"/>
                <a:ext cx="10" cy="1427"/>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3" name="Google Shape;733;p49"/>
              <p:cNvSpPr/>
              <p:nvPr/>
            </p:nvSpPr>
            <p:spPr>
              <a:xfrm>
                <a:off x="6407" y="1173"/>
                <a:ext cx="0" cy="1416"/>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4" name="Google Shape;734;p49"/>
              <p:cNvSpPr/>
              <p:nvPr/>
            </p:nvSpPr>
            <p:spPr>
              <a:xfrm>
                <a:off x="6402" y="1168"/>
                <a:ext cx="10" cy="1427"/>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5" name="Google Shape;735;p49"/>
              <p:cNvSpPr/>
              <p:nvPr/>
            </p:nvSpPr>
            <p:spPr>
              <a:xfrm>
                <a:off x="808" y="2589"/>
                <a:ext cx="5881"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6" name="Google Shape;736;p49"/>
              <p:cNvSpPr/>
              <p:nvPr/>
            </p:nvSpPr>
            <p:spPr>
              <a:xfrm>
                <a:off x="803" y="2584"/>
                <a:ext cx="5890" cy="11"/>
              </a:xfrm>
              <a:custGeom>
                <a:rect b="b" l="l" r="r" t="t"/>
                <a:pathLst>
                  <a:path extrusionOk="0" h="11" w="5870">
                    <a:moveTo>
                      <a:pt x="0" y="11"/>
                    </a:moveTo>
                    <a:lnTo>
                      <a:pt x="0" y="11"/>
                    </a:lnTo>
                    <a:lnTo>
                      <a:pt x="5870" y="11"/>
                    </a:lnTo>
                    <a:lnTo>
                      <a:pt x="5870" y="0"/>
                    </a:lnTo>
                    <a:lnTo>
                      <a:pt x="0" y="0"/>
                    </a:lnTo>
                    <a:lnTo>
                      <a:pt x="0" y="11"/>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7" name="Google Shape;737;p49"/>
              <p:cNvSpPr/>
              <p:nvPr/>
            </p:nvSpPr>
            <p:spPr>
              <a:xfrm>
                <a:off x="6689" y="1173"/>
                <a:ext cx="0" cy="1416"/>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8" name="Google Shape;738;p49"/>
              <p:cNvSpPr/>
              <p:nvPr/>
            </p:nvSpPr>
            <p:spPr>
              <a:xfrm>
                <a:off x="6683" y="1168"/>
                <a:ext cx="10" cy="1427"/>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49"/>
              <p:cNvSpPr/>
              <p:nvPr/>
            </p:nvSpPr>
            <p:spPr>
              <a:xfrm>
                <a:off x="794" y="2594"/>
                <a:ext cx="9" cy="10"/>
              </a:xfrm>
              <a:custGeom>
                <a:rect b="b" l="l" r="r" t="t"/>
                <a:pathLst>
                  <a:path extrusionOk="0" h="10" w="9">
                    <a:moveTo>
                      <a:pt x="4" y="10"/>
                    </a:moveTo>
                    <a:lnTo>
                      <a:pt x="4" y="10"/>
                    </a:lnTo>
                    <a:lnTo>
                      <a:pt x="0" y="10"/>
                    </a:lnTo>
                    <a:lnTo>
                      <a:pt x="0" y="1"/>
                    </a:lnTo>
                    <a:lnTo>
                      <a:pt x="4" y="1"/>
                    </a:lnTo>
                    <a:lnTo>
                      <a:pt x="4" y="1"/>
                    </a:lnTo>
                    <a:lnTo>
                      <a:pt x="9" y="0"/>
                    </a:lnTo>
                    <a:lnTo>
                      <a:pt x="9" y="10"/>
                    </a:lnTo>
                    <a:lnTo>
                      <a:pt x="4" y="10"/>
                    </a:lnTo>
                    <a:lnTo>
                      <a:pt x="4"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49"/>
              <p:cNvSpPr/>
              <p:nvPr/>
            </p:nvSpPr>
            <p:spPr>
              <a:xfrm>
                <a:off x="2442"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1" name="Google Shape;741;p49"/>
              <p:cNvSpPr/>
              <p:nvPr/>
            </p:nvSpPr>
            <p:spPr>
              <a:xfrm>
                <a:off x="2744"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2" name="Google Shape;742;p49"/>
              <p:cNvSpPr/>
              <p:nvPr/>
            </p:nvSpPr>
            <p:spPr>
              <a:xfrm>
                <a:off x="3025"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49"/>
              <p:cNvSpPr/>
              <p:nvPr/>
            </p:nvSpPr>
            <p:spPr>
              <a:xfrm>
                <a:off x="3306" y="2594"/>
                <a:ext cx="11"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49"/>
              <p:cNvSpPr/>
              <p:nvPr/>
            </p:nvSpPr>
            <p:spPr>
              <a:xfrm>
                <a:off x="3587"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5" name="Google Shape;745;p49"/>
              <p:cNvSpPr/>
              <p:nvPr/>
            </p:nvSpPr>
            <p:spPr>
              <a:xfrm>
                <a:off x="3869"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6" name="Google Shape;746;p49"/>
              <p:cNvSpPr/>
              <p:nvPr/>
            </p:nvSpPr>
            <p:spPr>
              <a:xfrm>
                <a:off x="4150"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7" name="Google Shape;747;p49"/>
              <p:cNvSpPr/>
              <p:nvPr/>
            </p:nvSpPr>
            <p:spPr>
              <a:xfrm>
                <a:off x="4432"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8" name="Google Shape;748;p49"/>
              <p:cNvSpPr/>
              <p:nvPr/>
            </p:nvSpPr>
            <p:spPr>
              <a:xfrm>
                <a:off x="4713"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9" name="Google Shape;749;p49"/>
              <p:cNvSpPr/>
              <p:nvPr/>
            </p:nvSpPr>
            <p:spPr>
              <a:xfrm>
                <a:off x="4994"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0" name="Google Shape;750;p49"/>
              <p:cNvSpPr/>
              <p:nvPr/>
            </p:nvSpPr>
            <p:spPr>
              <a:xfrm>
                <a:off x="5276"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1" name="Google Shape;751;p49"/>
              <p:cNvSpPr/>
              <p:nvPr/>
            </p:nvSpPr>
            <p:spPr>
              <a:xfrm>
                <a:off x="5558"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52" name="Google Shape;752;p49"/>
            <p:cNvSpPr/>
            <p:nvPr/>
          </p:nvSpPr>
          <p:spPr>
            <a:xfrm>
              <a:off x="5839"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3" name="Google Shape;753;p49"/>
            <p:cNvSpPr/>
            <p:nvPr/>
          </p:nvSpPr>
          <p:spPr>
            <a:xfrm>
              <a:off x="6120"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4" name="Google Shape;754;p49"/>
            <p:cNvSpPr/>
            <p:nvPr/>
          </p:nvSpPr>
          <p:spPr>
            <a:xfrm>
              <a:off x="6402"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5" name="Google Shape;755;p49"/>
            <p:cNvSpPr/>
            <p:nvPr/>
          </p:nvSpPr>
          <p:spPr>
            <a:xfrm>
              <a:off x="6684" y="2594"/>
              <a:ext cx="10" cy="10"/>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6" name="Google Shape;756;p49"/>
            <p:cNvSpPr/>
            <p:nvPr/>
          </p:nvSpPr>
          <p:spPr>
            <a:xfrm>
              <a:off x="6694" y="1159"/>
              <a:ext cx="10" cy="9"/>
            </a:xfrm>
            <a:custGeom>
              <a:rect b="b" l="l" r="r" t="t"/>
              <a:pathLst>
                <a:path extrusionOk="0" h="9" w="10">
                  <a:moveTo>
                    <a:pt x="5" y="9"/>
                  </a:moveTo>
                  <a:lnTo>
                    <a:pt x="5" y="9"/>
                  </a:lnTo>
                  <a:lnTo>
                    <a:pt x="0" y="9"/>
                  </a:lnTo>
                  <a:lnTo>
                    <a:pt x="0" y="0"/>
                  </a:lnTo>
                  <a:lnTo>
                    <a:pt x="5" y="0"/>
                  </a:lnTo>
                  <a:lnTo>
                    <a:pt x="5" y="0"/>
                  </a:lnTo>
                  <a:lnTo>
                    <a:pt x="10" y="0"/>
                  </a:lnTo>
                  <a:lnTo>
                    <a:pt x="10" y="9"/>
                  </a:lnTo>
                  <a:lnTo>
                    <a:pt x="5" y="9"/>
                  </a:lnTo>
                  <a:lnTo>
                    <a:pt x="5" y="9"/>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7" name="Google Shape;757;p49"/>
            <p:cNvSpPr/>
            <p:nvPr/>
          </p:nvSpPr>
          <p:spPr>
            <a:xfrm>
              <a:off x="6694" y="1361"/>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49"/>
            <p:cNvSpPr/>
            <p:nvPr/>
          </p:nvSpPr>
          <p:spPr>
            <a:xfrm>
              <a:off x="6694" y="1565"/>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9" name="Google Shape;759;p49"/>
            <p:cNvSpPr/>
            <p:nvPr/>
          </p:nvSpPr>
          <p:spPr>
            <a:xfrm>
              <a:off x="6694" y="1769"/>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0" name="Google Shape;760;p49"/>
            <p:cNvSpPr/>
            <p:nvPr/>
          </p:nvSpPr>
          <p:spPr>
            <a:xfrm>
              <a:off x="6694" y="1973"/>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1" name="Google Shape;761;p49"/>
            <p:cNvSpPr/>
            <p:nvPr/>
          </p:nvSpPr>
          <p:spPr>
            <a:xfrm>
              <a:off x="6694" y="2177"/>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2" name="Google Shape;762;p49"/>
            <p:cNvSpPr/>
            <p:nvPr/>
          </p:nvSpPr>
          <p:spPr>
            <a:xfrm>
              <a:off x="6694" y="2381"/>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3" name="Google Shape;763;p49"/>
            <p:cNvSpPr/>
            <p:nvPr/>
          </p:nvSpPr>
          <p:spPr>
            <a:xfrm>
              <a:off x="6694" y="2584"/>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0"/>
          <p:cNvSpPr txBox="1"/>
          <p:nvPr>
            <p:ph idx="1" type="body"/>
          </p:nvPr>
        </p:nvSpPr>
        <p:spPr>
          <a:xfrm>
            <a:off x="928007" y="236765"/>
            <a:ext cx="10515600" cy="702128"/>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1000"/>
              </a:spcBef>
              <a:spcAft>
                <a:spcPts val="0"/>
              </a:spcAft>
              <a:buSzPts val="1800"/>
              <a:buNone/>
            </a:pPr>
            <a:r>
              <a:rPr lang="en-US" sz="2800"/>
              <a:t>FY 2021 Overall Outpatient Variable Profile</a:t>
            </a:r>
            <a:endParaRPr/>
          </a:p>
          <a:p>
            <a:pPr indent="0" lvl="0" marL="457200" rtl="0" algn="l">
              <a:lnSpc>
                <a:spcPct val="114000"/>
              </a:lnSpc>
              <a:spcBef>
                <a:spcPts val="1000"/>
              </a:spcBef>
              <a:spcAft>
                <a:spcPts val="0"/>
              </a:spcAft>
              <a:buSzPts val="2000"/>
              <a:buNone/>
            </a:pPr>
            <a:r>
              <a:t/>
            </a:r>
            <a:endParaRPr/>
          </a:p>
        </p:txBody>
      </p:sp>
      <p:sp>
        <p:nvSpPr>
          <p:cNvPr id="770" name="Google Shape;770;p5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71" name="Google Shape;771;p50"/>
          <p:cNvSpPr txBox="1"/>
          <p:nvPr/>
        </p:nvSpPr>
        <p:spPr>
          <a:xfrm>
            <a:off x="7011735" y="1390092"/>
            <a:ext cx="4789715" cy="10661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EP = Essential Performance errors with the potential to impact payment.</a:t>
            </a:r>
            <a:endParaRPr/>
          </a:p>
          <a:p>
            <a:pPr indent="-285750" lvl="0" marL="2857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NE = Non-Essential errors without impact on payment.</a:t>
            </a:r>
            <a:endParaRPr/>
          </a:p>
          <a:p>
            <a:pPr indent="-285750" lvl="0" marL="285750" marR="0" rtl="0" algn="l">
              <a:lnSpc>
                <a:spcPct val="107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PM = Performance Measure representative of cases with no errors or non-essential errors.</a:t>
            </a:r>
            <a:endParaRPr/>
          </a:p>
        </p:txBody>
      </p:sp>
      <p:pic>
        <p:nvPicPr>
          <p:cNvPr id="772" name="Google Shape;772;p50"/>
          <p:cNvPicPr preferRelativeResize="0"/>
          <p:nvPr/>
        </p:nvPicPr>
        <p:blipFill rotWithShape="1">
          <a:blip r:embed="rId3">
            <a:alphaModFix/>
          </a:blip>
          <a:srcRect b="0" l="0" r="0" t="0"/>
          <a:stretch/>
        </p:blipFill>
        <p:spPr>
          <a:xfrm>
            <a:off x="1187223" y="1070989"/>
            <a:ext cx="5142819" cy="54753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5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79" name="Google Shape;779;p51"/>
          <p:cNvSpPr txBox="1"/>
          <p:nvPr>
            <p:ph type="title"/>
          </p:nvPr>
        </p:nvSpPr>
        <p:spPr>
          <a:xfrm>
            <a:off x="972125" y="347849"/>
            <a:ext cx="10515600" cy="752400"/>
          </a:xfrm>
          <a:prstGeom prst="rect">
            <a:avLst/>
          </a:prstGeom>
          <a:noFill/>
          <a:ln>
            <a:noFill/>
          </a:ln>
        </p:spPr>
        <p:txBody>
          <a:bodyPr anchorCtr="0" anchor="t" bIns="45700" lIns="91425" spcFirstLastPara="1" rIns="91425" wrap="square" tIns="45700">
            <a:noAutofit/>
          </a:bodyPr>
          <a:lstStyle/>
          <a:p>
            <a:pPr indent="0" lvl="0" marL="114300" rtl="0" algn="l">
              <a:lnSpc>
                <a:spcPct val="114000"/>
              </a:lnSpc>
              <a:spcBef>
                <a:spcPts val="1000"/>
              </a:spcBef>
              <a:spcAft>
                <a:spcPts val="0"/>
              </a:spcAft>
              <a:buSzPts val="1800"/>
              <a:buNone/>
            </a:pPr>
            <a:r>
              <a:rPr lang="en-US" sz="2600"/>
              <a:t>FY 2021 Outpatient Variable-Specific Performance Among Hospitals</a:t>
            </a:r>
            <a:br>
              <a:rPr lang="en-US" sz="2600"/>
            </a:br>
            <a:endParaRPr sz="2600"/>
          </a:p>
        </p:txBody>
      </p:sp>
      <p:sp>
        <p:nvSpPr>
          <p:cNvPr id="780" name="Google Shape;780;p51"/>
          <p:cNvSpPr txBox="1"/>
          <p:nvPr/>
        </p:nvSpPr>
        <p:spPr>
          <a:xfrm>
            <a:off x="1260020" y="4119115"/>
            <a:ext cx="9916886" cy="182492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Red is &gt;1, Yellow is &lt;= 1 standard deviation from the PB, Green is at or above the PB.</a:t>
            </a:r>
            <a:endParaRPr/>
          </a:p>
          <a:p>
            <a:pPr indent="0" lvl="0" marL="0" marR="0" rtl="0" algn="l">
              <a:lnSpc>
                <a:spcPct val="107000"/>
              </a:lnSpc>
              <a:spcBef>
                <a:spcPts val="800"/>
              </a:spcBef>
              <a:spcAft>
                <a:spcPts val="0"/>
              </a:spcAft>
              <a:buNone/>
            </a:pPr>
            <a:r>
              <a:rPr b="0" i="0" lang="en-US" sz="1200" u="none" cap="none" strike="noStrike">
                <a:solidFill>
                  <a:srgbClr val="000000"/>
                </a:solidFill>
                <a:latin typeface="Arial"/>
                <a:ea typeface="Arial"/>
                <a:cs typeface="Arial"/>
                <a:sym typeface="Arial"/>
              </a:rPr>
              <a:t> </a:t>
            </a:r>
            <a:endParaRPr/>
          </a:p>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AT = Achievement Threshold representing the 50th (median), 75th and 90th percentile of hospital performance.</a:t>
            </a:r>
            <a:endParaRPr/>
          </a:p>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SO↓ = Statistical Outlier representing one standard deviation from the PB.</a:t>
            </a:r>
            <a:endParaRPr/>
          </a:p>
          <a:p>
            <a:pPr indent="0" lvl="0" marL="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EP = Essential Performance errors with potential to impact payment.</a:t>
            </a:r>
            <a:endParaRPr/>
          </a:p>
          <a:p>
            <a:pPr indent="-342900" lvl="0" marL="34290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NE = Non-Essential errors without impact on payment.</a:t>
            </a:r>
            <a:endParaRPr/>
          </a:p>
          <a:p>
            <a:pPr indent="-342900" lvl="0" marL="34290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PM = Performance Measure representative of cases with no errors or non-essential errors.</a:t>
            </a:r>
            <a:endParaRPr/>
          </a:p>
          <a:p>
            <a:pPr indent="-342900" lvl="0" marL="342900" marR="0" rtl="0" algn="l">
              <a:lnSpc>
                <a:spcPct val="107000"/>
              </a:lnSpc>
              <a:spcBef>
                <a:spcPts val="0"/>
              </a:spcBef>
              <a:spcAft>
                <a:spcPts val="0"/>
              </a:spcAft>
              <a:buNone/>
            </a:pPr>
            <a:r>
              <a:rPr b="0" i="0" lang="en-US" sz="1200" u="none" cap="none" strike="noStrike">
                <a:solidFill>
                  <a:srgbClr val="000000"/>
                </a:solidFill>
                <a:latin typeface="Arial"/>
                <a:ea typeface="Arial"/>
                <a:cs typeface="Arial"/>
                <a:sym typeface="Arial"/>
              </a:rPr>
              <a:t>PB = Performance Benchmark frame of reference for expected case-level accuracy regarding payment impact.</a:t>
            </a:r>
            <a:endParaRPr/>
          </a:p>
        </p:txBody>
      </p:sp>
      <p:grpSp>
        <p:nvGrpSpPr>
          <p:cNvPr id="781" name="Google Shape;781;p51"/>
          <p:cNvGrpSpPr/>
          <p:nvPr/>
        </p:nvGrpSpPr>
        <p:grpSpPr>
          <a:xfrm>
            <a:off x="1260020" y="1416676"/>
            <a:ext cx="9777413" cy="2411412"/>
            <a:chOff x="794" y="1069"/>
            <a:chExt cx="6159" cy="1519"/>
          </a:xfrm>
        </p:grpSpPr>
        <p:sp>
          <p:nvSpPr>
            <p:cNvPr id="782" name="Google Shape;782;p51"/>
            <p:cNvSpPr/>
            <p:nvPr/>
          </p:nvSpPr>
          <p:spPr>
            <a:xfrm>
              <a:off x="794" y="1077"/>
              <a:ext cx="6132" cy="14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83" name="Google Shape;783;p51"/>
            <p:cNvGrpSpPr/>
            <p:nvPr/>
          </p:nvGrpSpPr>
          <p:grpSpPr>
            <a:xfrm>
              <a:off x="825" y="1114"/>
              <a:ext cx="6115" cy="1450"/>
              <a:chOff x="825" y="1114"/>
              <a:chExt cx="6115" cy="1450"/>
            </a:xfrm>
          </p:grpSpPr>
          <p:sp>
            <p:nvSpPr>
              <p:cNvPr id="784" name="Google Shape;784;p51"/>
              <p:cNvSpPr/>
              <p:nvPr/>
            </p:nvSpPr>
            <p:spPr>
              <a:xfrm>
                <a:off x="2511" y="1491"/>
                <a:ext cx="325" cy="224"/>
              </a:xfrm>
              <a:custGeom>
                <a:rect b="b" l="l" r="r" t="t"/>
                <a:pathLst>
                  <a:path extrusionOk="0" h="212" w="311">
                    <a:moveTo>
                      <a:pt x="0" y="212"/>
                    </a:moveTo>
                    <a:lnTo>
                      <a:pt x="0" y="212"/>
                    </a:lnTo>
                    <a:lnTo>
                      <a:pt x="311" y="212"/>
                    </a:lnTo>
                    <a:lnTo>
                      <a:pt x="311"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5" name="Google Shape;785;p51"/>
              <p:cNvSpPr/>
              <p:nvPr/>
            </p:nvSpPr>
            <p:spPr>
              <a:xfrm>
                <a:off x="2826" y="1491"/>
                <a:ext cx="1183" cy="224"/>
              </a:xfrm>
              <a:custGeom>
                <a:rect b="b" l="l" r="r" t="t"/>
                <a:pathLst>
                  <a:path extrusionOk="0" h="212" w="1132">
                    <a:moveTo>
                      <a:pt x="0" y="212"/>
                    </a:moveTo>
                    <a:lnTo>
                      <a:pt x="0" y="212"/>
                    </a:lnTo>
                    <a:lnTo>
                      <a:pt x="1132" y="212"/>
                    </a:lnTo>
                    <a:lnTo>
                      <a:pt x="1132"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6" name="Google Shape;786;p51"/>
              <p:cNvSpPr/>
              <p:nvPr/>
            </p:nvSpPr>
            <p:spPr>
              <a:xfrm>
                <a:off x="3999" y="1491"/>
                <a:ext cx="303" cy="224"/>
              </a:xfrm>
              <a:custGeom>
                <a:rect b="b" l="l" r="r" t="t"/>
                <a:pathLst>
                  <a:path extrusionOk="0" h="212" w="290">
                    <a:moveTo>
                      <a:pt x="0" y="212"/>
                    </a:moveTo>
                    <a:lnTo>
                      <a:pt x="0" y="212"/>
                    </a:lnTo>
                    <a:lnTo>
                      <a:pt x="290" y="212"/>
                    </a:lnTo>
                    <a:lnTo>
                      <a:pt x="290" y="0"/>
                    </a:lnTo>
                    <a:lnTo>
                      <a:pt x="0" y="0"/>
                    </a:lnTo>
                    <a:lnTo>
                      <a:pt x="0" y="212"/>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51"/>
              <p:cNvSpPr/>
              <p:nvPr/>
            </p:nvSpPr>
            <p:spPr>
              <a:xfrm>
                <a:off x="4292" y="1491"/>
                <a:ext cx="1183" cy="224"/>
              </a:xfrm>
              <a:custGeom>
                <a:rect b="b" l="l" r="r" t="t"/>
                <a:pathLst>
                  <a:path extrusionOk="0" h="212" w="1132">
                    <a:moveTo>
                      <a:pt x="0" y="212"/>
                    </a:moveTo>
                    <a:lnTo>
                      <a:pt x="0" y="212"/>
                    </a:lnTo>
                    <a:lnTo>
                      <a:pt x="1132" y="212"/>
                    </a:lnTo>
                    <a:lnTo>
                      <a:pt x="1132"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51"/>
              <p:cNvSpPr/>
              <p:nvPr/>
            </p:nvSpPr>
            <p:spPr>
              <a:xfrm>
                <a:off x="2511" y="1704"/>
                <a:ext cx="325" cy="223"/>
              </a:xfrm>
              <a:custGeom>
                <a:rect b="b" l="l" r="r" t="t"/>
                <a:pathLst>
                  <a:path extrusionOk="0" h="211" w="311">
                    <a:moveTo>
                      <a:pt x="0" y="211"/>
                    </a:moveTo>
                    <a:lnTo>
                      <a:pt x="0" y="211"/>
                    </a:lnTo>
                    <a:lnTo>
                      <a:pt x="311" y="211"/>
                    </a:lnTo>
                    <a:lnTo>
                      <a:pt x="311" y="0"/>
                    </a:lnTo>
                    <a:lnTo>
                      <a:pt x="0" y="0"/>
                    </a:lnTo>
                    <a:lnTo>
                      <a:pt x="0" y="211"/>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51"/>
              <p:cNvSpPr/>
              <p:nvPr/>
            </p:nvSpPr>
            <p:spPr>
              <a:xfrm>
                <a:off x="2826" y="1704"/>
                <a:ext cx="597" cy="223"/>
              </a:xfrm>
              <a:custGeom>
                <a:rect b="b" l="l" r="r" t="t"/>
                <a:pathLst>
                  <a:path extrusionOk="0" h="211" w="571">
                    <a:moveTo>
                      <a:pt x="0" y="211"/>
                    </a:moveTo>
                    <a:lnTo>
                      <a:pt x="0" y="211"/>
                    </a:lnTo>
                    <a:lnTo>
                      <a:pt x="571" y="211"/>
                    </a:lnTo>
                    <a:lnTo>
                      <a:pt x="571" y="0"/>
                    </a:lnTo>
                    <a:lnTo>
                      <a:pt x="0" y="0"/>
                    </a:lnTo>
                    <a:lnTo>
                      <a:pt x="0" y="211"/>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0" name="Google Shape;790;p51"/>
              <p:cNvSpPr/>
              <p:nvPr/>
            </p:nvSpPr>
            <p:spPr>
              <a:xfrm>
                <a:off x="3412" y="1704"/>
                <a:ext cx="597" cy="223"/>
              </a:xfrm>
              <a:custGeom>
                <a:rect b="b" l="l" r="r" t="t"/>
                <a:pathLst>
                  <a:path extrusionOk="0" h="211" w="571">
                    <a:moveTo>
                      <a:pt x="0" y="211"/>
                    </a:moveTo>
                    <a:lnTo>
                      <a:pt x="0" y="211"/>
                    </a:lnTo>
                    <a:lnTo>
                      <a:pt x="571" y="211"/>
                    </a:lnTo>
                    <a:lnTo>
                      <a:pt x="571" y="0"/>
                    </a:lnTo>
                    <a:lnTo>
                      <a:pt x="0" y="0"/>
                    </a:lnTo>
                    <a:lnTo>
                      <a:pt x="0" y="211"/>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1" name="Google Shape;791;p51"/>
              <p:cNvSpPr/>
              <p:nvPr/>
            </p:nvSpPr>
            <p:spPr>
              <a:xfrm>
                <a:off x="3999" y="1704"/>
                <a:ext cx="890" cy="223"/>
              </a:xfrm>
              <a:custGeom>
                <a:rect b="b" l="l" r="r" t="t"/>
                <a:pathLst>
                  <a:path extrusionOk="0" h="211" w="851">
                    <a:moveTo>
                      <a:pt x="0" y="211"/>
                    </a:moveTo>
                    <a:lnTo>
                      <a:pt x="0" y="211"/>
                    </a:lnTo>
                    <a:lnTo>
                      <a:pt x="851" y="211"/>
                    </a:lnTo>
                    <a:lnTo>
                      <a:pt x="851" y="0"/>
                    </a:lnTo>
                    <a:lnTo>
                      <a:pt x="0" y="0"/>
                    </a:lnTo>
                    <a:lnTo>
                      <a:pt x="0" y="211"/>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51"/>
              <p:cNvSpPr/>
              <p:nvPr/>
            </p:nvSpPr>
            <p:spPr>
              <a:xfrm>
                <a:off x="4878" y="1704"/>
                <a:ext cx="597" cy="223"/>
              </a:xfrm>
              <a:custGeom>
                <a:rect b="b" l="l" r="r" t="t"/>
                <a:pathLst>
                  <a:path extrusionOk="0" h="211" w="571">
                    <a:moveTo>
                      <a:pt x="0" y="211"/>
                    </a:moveTo>
                    <a:lnTo>
                      <a:pt x="0" y="211"/>
                    </a:lnTo>
                    <a:lnTo>
                      <a:pt x="571" y="211"/>
                    </a:lnTo>
                    <a:lnTo>
                      <a:pt x="571" y="0"/>
                    </a:lnTo>
                    <a:lnTo>
                      <a:pt x="0" y="0"/>
                    </a:lnTo>
                    <a:lnTo>
                      <a:pt x="0" y="211"/>
                    </a:lnTo>
                    <a:close/>
                  </a:path>
                </a:pathLst>
              </a:cu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51"/>
              <p:cNvSpPr/>
              <p:nvPr/>
            </p:nvSpPr>
            <p:spPr>
              <a:xfrm>
                <a:off x="2511" y="1916"/>
                <a:ext cx="618" cy="223"/>
              </a:xfrm>
              <a:custGeom>
                <a:rect b="b" l="l" r="r" t="t"/>
                <a:pathLst>
                  <a:path extrusionOk="0" h="212" w="591">
                    <a:moveTo>
                      <a:pt x="0" y="212"/>
                    </a:moveTo>
                    <a:lnTo>
                      <a:pt x="0" y="212"/>
                    </a:lnTo>
                    <a:lnTo>
                      <a:pt x="591" y="212"/>
                    </a:lnTo>
                    <a:lnTo>
                      <a:pt x="591"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51"/>
              <p:cNvSpPr/>
              <p:nvPr/>
            </p:nvSpPr>
            <p:spPr>
              <a:xfrm>
                <a:off x="3119" y="1916"/>
                <a:ext cx="597" cy="223"/>
              </a:xfrm>
              <a:custGeom>
                <a:rect b="b" l="l" r="r" t="t"/>
                <a:pathLst>
                  <a:path extrusionOk="0" h="212" w="571">
                    <a:moveTo>
                      <a:pt x="0" y="212"/>
                    </a:moveTo>
                    <a:lnTo>
                      <a:pt x="0" y="212"/>
                    </a:lnTo>
                    <a:lnTo>
                      <a:pt x="571" y="212"/>
                    </a:lnTo>
                    <a:lnTo>
                      <a:pt x="571" y="0"/>
                    </a:lnTo>
                    <a:lnTo>
                      <a:pt x="0" y="0"/>
                    </a:lnTo>
                    <a:lnTo>
                      <a:pt x="0" y="212"/>
                    </a:lnTo>
                    <a:close/>
                  </a:path>
                </a:pathLst>
              </a:custGeom>
              <a:solidFill>
                <a:srgbClr val="DF6747"/>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51"/>
              <p:cNvSpPr/>
              <p:nvPr/>
            </p:nvSpPr>
            <p:spPr>
              <a:xfrm>
                <a:off x="3705" y="1916"/>
                <a:ext cx="1770" cy="223"/>
              </a:xfrm>
              <a:custGeom>
                <a:rect b="b" l="l" r="r" t="t"/>
                <a:pathLst>
                  <a:path extrusionOk="0" h="212" w="1693">
                    <a:moveTo>
                      <a:pt x="0" y="212"/>
                    </a:moveTo>
                    <a:lnTo>
                      <a:pt x="0" y="212"/>
                    </a:lnTo>
                    <a:lnTo>
                      <a:pt x="1693" y="212"/>
                    </a:lnTo>
                    <a:lnTo>
                      <a:pt x="1693" y="0"/>
                    </a:lnTo>
                    <a:lnTo>
                      <a:pt x="0" y="0"/>
                    </a:lnTo>
                    <a:lnTo>
                      <a:pt x="0" y="212"/>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51"/>
              <p:cNvSpPr/>
              <p:nvPr/>
            </p:nvSpPr>
            <p:spPr>
              <a:xfrm>
                <a:off x="2511" y="2129"/>
                <a:ext cx="2964" cy="435"/>
              </a:xfrm>
              <a:custGeom>
                <a:rect b="b" l="l" r="r" t="t"/>
                <a:pathLst>
                  <a:path extrusionOk="0" h="413" w="2835">
                    <a:moveTo>
                      <a:pt x="0" y="413"/>
                    </a:moveTo>
                    <a:lnTo>
                      <a:pt x="0" y="413"/>
                    </a:lnTo>
                    <a:lnTo>
                      <a:pt x="2835" y="413"/>
                    </a:lnTo>
                    <a:lnTo>
                      <a:pt x="2835" y="0"/>
                    </a:lnTo>
                    <a:lnTo>
                      <a:pt x="0" y="0"/>
                    </a:lnTo>
                    <a:lnTo>
                      <a:pt x="0" y="413"/>
                    </a:lnTo>
                    <a:close/>
                  </a:path>
                </a:pathLst>
              </a:custGeom>
              <a:solidFill>
                <a:srgbClr val="C6E0B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7" name="Google Shape;797;p51"/>
              <p:cNvSpPr/>
              <p:nvPr/>
            </p:nvSpPr>
            <p:spPr>
              <a:xfrm>
                <a:off x="1087" y="1114"/>
                <a:ext cx="16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798" name="Google Shape;798;p51"/>
              <p:cNvSpPr/>
              <p:nvPr/>
            </p:nvSpPr>
            <p:spPr>
              <a:xfrm>
                <a:off x="1181" y="111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u</a:t>
                </a:r>
                <a:endParaRPr b="0" i="0" sz="1800" u="none" cap="none" strike="noStrike">
                  <a:solidFill>
                    <a:schemeClr val="dk1"/>
                  </a:solidFill>
                  <a:latin typeface="Arial"/>
                  <a:ea typeface="Arial"/>
                  <a:cs typeface="Arial"/>
                  <a:sym typeface="Arial"/>
                </a:endParaRPr>
              </a:p>
            </p:txBody>
          </p:sp>
          <p:sp>
            <p:nvSpPr>
              <p:cNvPr id="799" name="Google Shape;799;p51"/>
              <p:cNvSpPr/>
              <p:nvPr/>
            </p:nvSpPr>
            <p:spPr>
              <a:xfrm>
                <a:off x="1254" y="111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800" name="Google Shape;800;p51"/>
              <p:cNvSpPr/>
              <p:nvPr/>
            </p:nvSpPr>
            <p:spPr>
              <a:xfrm>
                <a:off x="1296" y="111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801" name="Google Shape;801;p51"/>
              <p:cNvSpPr/>
              <p:nvPr/>
            </p:nvSpPr>
            <p:spPr>
              <a:xfrm>
                <a:off x="1369" y="1114"/>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802" name="Google Shape;802;p51"/>
              <p:cNvSpPr/>
              <p:nvPr/>
            </p:nvSpPr>
            <p:spPr>
              <a:xfrm>
                <a:off x="1432" y="111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803" name="Google Shape;803;p51"/>
              <p:cNvSpPr/>
              <p:nvPr/>
            </p:nvSpPr>
            <p:spPr>
              <a:xfrm>
                <a:off x="1473" y="111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804" name="Google Shape;804;p51"/>
              <p:cNvSpPr/>
              <p:nvPr/>
            </p:nvSpPr>
            <p:spPr>
              <a:xfrm>
                <a:off x="1504" y="1114"/>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805" name="Google Shape;805;p51"/>
              <p:cNvSpPr/>
              <p:nvPr/>
            </p:nvSpPr>
            <p:spPr>
              <a:xfrm>
                <a:off x="1567" y="111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806" name="Google Shape;806;p51"/>
              <p:cNvSpPr/>
              <p:nvPr/>
            </p:nvSpPr>
            <p:spPr>
              <a:xfrm>
                <a:off x="1640" y="111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807" name="Google Shape;807;p51"/>
              <p:cNvSpPr/>
              <p:nvPr/>
            </p:nvSpPr>
            <p:spPr>
              <a:xfrm>
                <a:off x="1682" y="1114"/>
                <a:ext cx="93"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808" name="Google Shape;808;p51"/>
              <p:cNvSpPr/>
              <p:nvPr/>
            </p:nvSpPr>
            <p:spPr>
              <a:xfrm>
                <a:off x="1713" y="1114"/>
                <a:ext cx="15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809" name="Google Shape;809;p51"/>
              <p:cNvSpPr/>
              <p:nvPr/>
            </p:nvSpPr>
            <p:spPr>
              <a:xfrm>
                <a:off x="1797" y="1114"/>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810" name="Google Shape;810;p51"/>
              <p:cNvSpPr/>
              <p:nvPr/>
            </p:nvSpPr>
            <p:spPr>
              <a:xfrm>
                <a:off x="1860" y="111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811" name="Google Shape;811;p51"/>
              <p:cNvSpPr/>
              <p:nvPr/>
            </p:nvSpPr>
            <p:spPr>
              <a:xfrm>
                <a:off x="1901" y="1114"/>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812" name="Google Shape;812;p51"/>
              <p:cNvSpPr/>
              <p:nvPr/>
            </p:nvSpPr>
            <p:spPr>
              <a:xfrm>
                <a:off x="1964" y="111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g</a:t>
                </a:r>
                <a:endParaRPr b="0" i="0" sz="1800" u="none" cap="none" strike="noStrike">
                  <a:solidFill>
                    <a:schemeClr val="dk1"/>
                  </a:solidFill>
                  <a:latin typeface="Arial"/>
                  <a:ea typeface="Arial"/>
                  <a:cs typeface="Arial"/>
                  <a:sym typeface="Arial"/>
                </a:endParaRPr>
              </a:p>
            </p:txBody>
          </p:sp>
          <p:sp>
            <p:nvSpPr>
              <p:cNvPr id="813" name="Google Shape;813;p51"/>
              <p:cNvSpPr/>
              <p:nvPr/>
            </p:nvSpPr>
            <p:spPr>
              <a:xfrm>
                <a:off x="2036" y="111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814" name="Google Shape;814;p51"/>
              <p:cNvSpPr/>
              <p:nvPr/>
            </p:nvSpPr>
            <p:spPr>
              <a:xfrm>
                <a:off x="2109" y="1114"/>
                <a:ext cx="106"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815" name="Google Shape;815;p51"/>
              <p:cNvSpPr/>
              <p:nvPr/>
            </p:nvSpPr>
            <p:spPr>
              <a:xfrm>
                <a:off x="2151" y="111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y</a:t>
                </a:r>
                <a:endParaRPr b="0" i="0" sz="1800" u="none" cap="none" strike="noStrike">
                  <a:solidFill>
                    <a:schemeClr val="dk1"/>
                  </a:solidFill>
                  <a:latin typeface="Arial"/>
                  <a:ea typeface="Arial"/>
                  <a:cs typeface="Arial"/>
                  <a:sym typeface="Arial"/>
                </a:endParaRPr>
              </a:p>
            </p:txBody>
          </p:sp>
          <p:sp>
            <p:nvSpPr>
              <p:cNvPr id="816" name="Google Shape;816;p51"/>
              <p:cNvSpPr/>
              <p:nvPr/>
            </p:nvSpPr>
            <p:spPr>
              <a:xfrm>
                <a:off x="1328" y="1327"/>
                <a:ext cx="16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817" name="Google Shape;817;p51"/>
              <p:cNvSpPr/>
              <p:nvPr/>
            </p:nvSpPr>
            <p:spPr>
              <a:xfrm>
                <a:off x="1433" y="1327"/>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818" name="Google Shape;818;p51"/>
              <p:cNvSpPr/>
              <p:nvPr/>
            </p:nvSpPr>
            <p:spPr>
              <a:xfrm>
                <a:off x="1464" y="1327"/>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819" name="Google Shape;819;p51"/>
              <p:cNvSpPr/>
              <p:nvPr/>
            </p:nvSpPr>
            <p:spPr>
              <a:xfrm>
                <a:off x="1496" y="1327"/>
                <a:ext cx="93"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820" name="Google Shape;820;p51"/>
              <p:cNvSpPr/>
              <p:nvPr/>
            </p:nvSpPr>
            <p:spPr>
              <a:xfrm>
                <a:off x="1527" y="1327"/>
                <a:ext cx="138"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821" name="Google Shape;821;p51"/>
              <p:cNvSpPr/>
              <p:nvPr/>
            </p:nvSpPr>
            <p:spPr>
              <a:xfrm>
                <a:off x="1600" y="1327"/>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822" name="Google Shape;822;p51"/>
              <p:cNvSpPr/>
              <p:nvPr/>
            </p:nvSpPr>
            <p:spPr>
              <a:xfrm>
                <a:off x="1663" y="1327"/>
                <a:ext cx="16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m</a:t>
                </a:r>
                <a:endParaRPr b="0" i="0" sz="1800" u="none" cap="none" strike="noStrike">
                  <a:solidFill>
                    <a:schemeClr val="dk1"/>
                  </a:solidFill>
                  <a:latin typeface="Arial"/>
                  <a:ea typeface="Arial"/>
                  <a:cs typeface="Arial"/>
                  <a:sym typeface="Arial"/>
                </a:endParaRPr>
              </a:p>
            </p:txBody>
          </p:sp>
          <p:sp>
            <p:nvSpPr>
              <p:cNvPr id="823" name="Google Shape;823;p51"/>
              <p:cNvSpPr/>
              <p:nvPr/>
            </p:nvSpPr>
            <p:spPr>
              <a:xfrm>
                <a:off x="1757" y="132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824" name="Google Shape;824;p51"/>
              <p:cNvSpPr/>
              <p:nvPr/>
            </p:nvSpPr>
            <p:spPr>
              <a:xfrm>
                <a:off x="1830" y="1327"/>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825" name="Google Shape;825;p51"/>
              <p:cNvSpPr/>
              <p:nvPr/>
            </p:nvSpPr>
            <p:spPr>
              <a:xfrm>
                <a:off x="1862" y="1327"/>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826" name="Google Shape;826;p51"/>
              <p:cNvSpPr/>
              <p:nvPr/>
            </p:nvSpPr>
            <p:spPr>
              <a:xfrm>
                <a:off x="1924" y="1327"/>
                <a:ext cx="11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827" name="Google Shape;827;p51"/>
              <p:cNvSpPr/>
              <p:nvPr/>
            </p:nvSpPr>
            <p:spPr>
              <a:xfrm>
                <a:off x="2575"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28" name="Google Shape;828;p51"/>
              <p:cNvSpPr/>
              <p:nvPr/>
            </p:nvSpPr>
            <p:spPr>
              <a:xfrm>
                <a:off x="264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29" name="Google Shape;829;p51"/>
              <p:cNvSpPr/>
              <p:nvPr/>
            </p:nvSpPr>
            <p:spPr>
              <a:xfrm>
                <a:off x="2711"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830" name="Google Shape;830;p51"/>
              <p:cNvSpPr/>
              <p:nvPr/>
            </p:nvSpPr>
            <p:spPr>
              <a:xfrm>
                <a:off x="287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31" name="Google Shape;831;p51"/>
              <p:cNvSpPr/>
              <p:nvPr/>
            </p:nvSpPr>
            <p:spPr>
              <a:xfrm>
                <a:off x="2951"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32" name="Google Shape;832;p51"/>
              <p:cNvSpPr/>
              <p:nvPr/>
            </p:nvSpPr>
            <p:spPr>
              <a:xfrm>
                <a:off x="3014"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833" name="Google Shape;833;p51"/>
              <p:cNvSpPr/>
              <p:nvPr/>
            </p:nvSpPr>
            <p:spPr>
              <a:xfrm>
                <a:off x="3172"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34" name="Google Shape;834;p51"/>
              <p:cNvSpPr/>
              <p:nvPr/>
            </p:nvSpPr>
            <p:spPr>
              <a:xfrm>
                <a:off x="3245"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35" name="Google Shape;835;p51"/>
              <p:cNvSpPr/>
              <p:nvPr/>
            </p:nvSpPr>
            <p:spPr>
              <a:xfrm>
                <a:off x="330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36" name="Google Shape;836;p51"/>
              <p:cNvSpPr/>
              <p:nvPr/>
            </p:nvSpPr>
            <p:spPr>
              <a:xfrm>
                <a:off x="3465"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37" name="Google Shape;837;p51"/>
              <p:cNvSpPr/>
              <p:nvPr/>
            </p:nvSpPr>
            <p:spPr>
              <a:xfrm>
                <a:off x="353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38" name="Google Shape;838;p51"/>
              <p:cNvSpPr/>
              <p:nvPr/>
            </p:nvSpPr>
            <p:spPr>
              <a:xfrm>
                <a:off x="3601"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839" name="Google Shape;839;p51"/>
              <p:cNvSpPr/>
              <p:nvPr/>
            </p:nvSpPr>
            <p:spPr>
              <a:xfrm>
                <a:off x="375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40" name="Google Shape;840;p51"/>
              <p:cNvSpPr/>
              <p:nvPr/>
            </p:nvSpPr>
            <p:spPr>
              <a:xfrm>
                <a:off x="3831"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41" name="Google Shape;841;p51"/>
              <p:cNvSpPr/>
              <p:nvPr/>
            </p:nvSpPr>
            <p:spPr>
              <a:xfrm>
                <a:off x="3893"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842" name="Google Shape;842;p51"/>
              <p:cNvSpPr/>
              <p:nvPr/>
            </p:nvSpPr>
            <p:spPr>
              <a:xfrm>
                <a:off x="4051"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43" name="Google Shape;843;p51"/>
              <p:cNvSpPr/>
              <p:nvPr/>
            </p:nvSpPr>
            <p:spPr>
              <a:xfrm>
                <a:off x="4124"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44" name="Google Shape;844;p51"/>
              <p:cNvSpPr/>
              <p:nvPr/>
            </p:nvSpPr>
            <p:spPr>
              <a:xfrm>
                <a:off x="4187"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845" name="Google Shape;845;p51"/>
              <p:cNvSpPr/>
              <p:nvPr/>
            </p:nvSpPr>
            <p:spPr>
              <a:xfrm>
                <a:off x="4345"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46" name="Google Shape;846;p51"/>
              <p:cNvSpPr/>
              <p:nvPr/>
            </p:nvSpPr>
            <p:spPr>
              <a:xfrm>
                <a:off x="441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47" name="Google Shape;847;p51"/>
              <p:cNvSpPr/>
              <p:nvPr/>
            </p:nvSpPr>
            <p:spPr>
              <a:xfrm>
                <a:off x="4481"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848" name="Google Shape;848;p51"/>
              <p:cNvSpPr/>
              <p:nvPr/>
            </p:nvSpPr>
            <p:spPr>
              <a:xfrm>
                <a:off x="463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49" name="Google Shape;849;p51"/>
              <p:cNvSpPr/>
              <p:nvPr/>
            </p:nvSpPr>
            <p:spPr>
              <a:xfrm>
                <a:off x="4711"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50" name="Google Shape;850;p51"/>
              <p:cNvSpPr/>
              <p:nvPr/>
            </p:nvSpPr>
            <p:spPr>
              <a:xfrm>
                <a:off x="4774"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851" name="Google Shape;851;p51"/>
              <p:cNvSpPr/>
              <p:nvPr/>
            </p:nvSpPr>
            <p:spPr>
              <a:xfrm>
                <a:off x="4932"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52" name="Google Shape;852;p51"/>
              <p:cNvSpPr/>
              <p:nvPr/>
            </p:nvSpPr>
            <p:spPr>
              <a:xfrm>
                <a:off x="5004"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53" name="Google Shape;853;p51"/>
              <p:cNvSpPr/>
              <p:nvPr/>
            </p:nvSpPr>
            <p:spPr>
              <a:xfrm>
                <a:off x="5067"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854" name="Google Shape;854;p51"/>
              <p:cNvSpPr/>
              <p:nvPr/>
            </p:nvSpPr>
            <p:spPr>
              <a:xfrm>
                <a:off x="5225"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55" name="Google Shape;855;p51"/>
              <p:cNvSpPr/>
              <p:nvPr/>
            </p:nvSpPr>
            <p:spPr>
              <a:xfrm>
                <a:off x="529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856" name="Google Shape;856;p51"/>
              <p:cNvSpPr/>
              <p:nvPr/>
            </p:nvSpPr>
            <p:spPr>
              <a:xfrm>
                <a:off x="5360"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857" name="Google Shape;857;p51"/>
              <p:cNvSpPr/>
              <p:nvPr/>
            </p:nvSpPr>
            <p:spPr>
              <a:xfrm>
                <a:off x="5497"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858" name="Google Shape;858;p51"/>
              <p:cNvSpPr/>
              <p:nvPr/>
            </p:nvSpPr>
            <p:spPr>
              <a:xfrm>
                <a:off x="5560"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859" name="Google Shape;859;p51"/>
              <p:cNvSpPr/>
              <p:nvPr/>
            </p:nvSpPr>
            <p:spPr>
              <a:xfrm>
                <a:off x="5623" y="1316"/>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860" name="Google Shape;860;p51"/>
              <p:cNvSpPr/>
              <p:nvPr/>
            </p:nvSpPr>
            <p:spPr>
              <a:xfrm>
                <a:off x="5665"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861" name="Google Shape;861;p51"/>
              <p:cNvSpPr/>
              <p:nvPr/>
            </p:nvSpPr>
            <p:spPr>
              <a:xfrm>
                <a:off x="5790"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862" name="Google Shape;862;p51"/>
              <p:cNvSpPr/>
              <p:nvPr/>
            </p:nvSpPr>
            <p:spPr>
              <a:xfrm>
                <a:off x="5853"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863" name="Google Shape;863;p51"/>
              <p:cNvSpPr/>
              <p:nvPr/>
            </p:nvSpPr>
            <p:spPr>
              <a:xfrm>
                <a:off x="5916" y="1316"/>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864" name="Google Shape;864;p51"/>
              <p:cNvSpPr/>
              <p:nvPr/>
            </p:nvSpPr>
            <p:spPr>
              <a:xfrm>
                <a:off x="5958"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865" name="Google Shape;865;p51"/>
              <p:cNvSpPr/>
              <p:nvPr/>
            </p:nvSpPr>
            <p:spPr>
              <a:xfrm>
                <a:off x="6084"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866" name="Google Shape;866;p51"/>
              <p:cNvSpPr/>
              <p:nvPr/>
            </p:nvSpPr>
            <p:spPr>
              <a:xfrm>
                <a:off x="6147"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867" name="Google Shape;867;p51"/>
              <p:cNvSpPr/>
              <p:nvPr/>
            </p:nvSpPr>
            <p:spPr>
              <a:xfrm>
                <a:off x="6210" y="1316"/>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868" name="Google Shape;868;p51"/>
              <p:cNvSpPr/>
              <p:nvPr/>
            </p:nvSpPr>
            <p:spPr>
              <a:xfrm>
                <a:off x="6250" y="131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869" name="Google Shape;869;p51"/>
              <p:cNvSpPr/>
              <p:nvPr/>
            </p:nvSpPr>
            <p:spPr>
              <a:xfrm>
                <a:off x="6377" y="1316"/>
                <a:ext cx="138"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870" name="Google Shape;870;p51"/>
              <p:cNvSpPr/>
              <p:nvPr/>
            </p:nvSpPr>
            <p:spPr>
              <a:xfrm>
                <a:off x="6450" y="1316"/>
                <a:ext cx="16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871" name="Google Shape;871;p51"/>
              <p:cNvSpPr/>
              <p:nvPr/>
            </p:nvSpPr>
            <p:spPr>
              <a:xfrm>
                <a:off x="6544" y="1316"/>
                <a:ext cx="122"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t>
                </a:r>
                <a:endParaRPr b="0" i="0" sz="1800" u="none" cap="none" strike="noStrike">
                  <a:solidFill>
                    <a:schemeClr val="dk1"/>
                  </a:solidFill>
                  <a:latin typeface="Arial"/>
                  <a:ea typeface="Arial"/>
                  <a:cs typeface="Arial"/>
                  <a:sym typeface="Arial"/>
                </a:endParaRPr>
              </a:p>
            </p:txBody>
          </p:sp>
          <p:sp>
            <p:nvSpPr>
              <p:cNvPr id="872" name="Google Shape;872;p51"/>
              <p:cNvSpPr/>
              <p:nvPr/>
            </p:nvSpPr>
            <p:spPr>
              <a:xfrm>
                <a:off x="6712" y="1316"/>
                <a:ext cx="138"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873" name="Google Shape;873;p51"/>
              <p:cNvSpPr/>
              <p:nvPr/>
            </p:nvSpPr>
            <p:spPr>
              <a:xfrm>
                <a:off x="6786" y="1316"/>
                <a:ext cx="15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B</a:t>
                </a:r>
                <a:endParaRPr b="0" i="0" sz="1800" u="none" cap="none" strike="noStrike">
                  <a:solidFill>
                    <a:schemeClr val="dk1"/>
                  </a:solidFill>
                  <a:latin typeface="Arial"/>
                  <a:ea typeface="Arial"/>
                  <a:cs typeface="Arial"/>
                  <a:sym typeface="Arial"/>
                </a:endParaRPr>
              </a:p>
            </p:txBody>
          </p:sp>
          <p:sp>
            <p:nvSpPr>
              <p:cNvPr id="874" name="Google Shape;874;p51"/>
              <p:cNvSpPr/>
              <p:nvPr/>
            </p:nvSpPr>
            <p:spPr>
              <a:xfrm>
                <a:off x="825" y="1539"/>
                <a:ext cx="15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875" name="Google Shape;875;p51"/>
              <p:cNvSpPr/>
              <p:nvPr/>
            </p:nvSpPr>
            <p:spPr>
              <a:xfrm>
                <a:off x="909" y="1539"/>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876" name="Google Shape;876;p51"/>
              <p:cNvSpPr/>
              <p:nvPr/>
            </p:nvSpPr>
            <p:spPr>
              <a:xfrm>
                <a:off x="972" y="1539"/>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877" name="Google Shape;877;p51"/>
              <p:cNvSpPr/>
              <p:nvPr/>
            </p:nvSpPr>
            <p:spPr>
              <a:xfrm>
                <a:off x="1045" y="1539"/>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878" name="Google Shape;878;p51"/>
              <p:cNvSpPr/>
              <p:nvPr/>
            </p:nvSpPr>
            <p:spPr>
              <a:xfrm>
                <a:off x="1118" y="1539"/>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879" name="Google Shape;879;p51"/>
              <p:cNvSpPr/>
              <p:nvPr/>
            </p:nvSpPr>
            <p:spPr>
              <a:xfrm>
                <a:off x="1190" y="1539"/>
                <a:ext cx="16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m</a:t>
                </a:r>
                <a:endParaRPr b="0" i="0" sz="1800" u="none" cap="none" strike="noStrike">
                  <a:solidFill>
                    <a:schemeClr val="dk1"/>
                  </a:solidFill>
                  <a:latin typeface="Arial"/>
                  <a:ea typeface="Arial"/>
                  <a:cs typeface="Arial"/>
                  <a:sym typeface="Arial"/>
                </a:endParaRPr>
              </a:p>
            </p:txBody>
          </p:sp>
          <p:sp>
            <p:nvSpPr>
              <p:cNvPr id="880" name="Google Shape;880;p51"/>
              <p:cNvSpPr/>
              <p:nvPr/>
            </p:nvSpPr>
            <p:spPr>
              <a:xfrm>
                <a:off x="1284" y="1539"/>
                <a:ext cx="93"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881" name="Google Shape;881;p51"/>
              <p:cNvSpPr/>
              <p:nvPr/>
            </p:nvSpPr>
            <p:spPr>
              <a:xfrm>
                <a:off x="1316" y="1539"/>
                <a:ext cx="169"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&amp;</a:t>
                </a:r>
                <a:endParaRPr b="0" i="0" sz="1800" u="none" cap="none" strike="noStrike">
                  <a:solidFill>
                    <a:schemeClr val="dk1"/>
                  </a:solidFill>
                  <a:latin typeface="Arial"/>
                  <a:ea typeface="Arial"/>
                  <a:cs typeface="Arial"/>
                  <a:sym typeface="Arial"/>
                </a:endParaRPr>
              </a:p>
            </p:txBody>
          </p:sp>
          <p:sp>
            <p:nvSpPr>
              <p:cNvPr id="882" name="Google Shape;882;p51"/>
              <p:cNvSpPr/>
              <p:nvPr/>
            </p:nvSpPr>
            <p:spPr>
              <a:xfrm>
                <a:off x="1421" y="1539"/>
                <a:ext cx="93"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883" name="Google Shape;883;p51"/>
              <p:cNvSpPr/>
              <p:nvPr/>
            </p:nvSpPr>
            <p:spPr>
              <a:xfrm>
                <a:off x="1453" y="1539"/>
                <a:ext cx="138"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F</a:t>
                </a:r>
                <a:endParaRPr b="0" i="0" sz="1800" u="none" cap="none" strike="noStrike">
                  <a:solidFill>
                    <a:schemeClr val="dk1"/>
                  </a:solidFill>
                  <a:latin typeface="Arial"/>
                  <a:ea typeface="Arial"/>
                  <a:cs typeface="Arial"/>
                  <a:sym typeface="Arial"/>
                </a:endParaRPr>
              </a:p>
            </p:txBody>
          </p:sp>
          <p:sp>
            <p:nvSpPr>
              <p:cNvPr id="884" name="Google Shape;884;p51"/>
              <p:cNvSpPr/>
              <p:nvPr/>
            </p:nvSpPr>
            <p:spPr>
              <a:xfrm>
                <a:off x="1526" y="1539"/>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885" name="Google Shape;885;p51"/>
              <p:cNvSpPr/>
              <p:nvPr/>
            </p:nvSpPr>
            <p:spPr>
              <a:xfrm>
                <a:off x="1598" y="1539"/>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886" name="Google Shape;886;p51"/>
              <p:cNvSpPr/>
              <p:nvPr/>
            </p:nvSpPr>
            <p:spPr>
              <a:xfrm>
                <a:off x="1661" y="1539"/>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u</a:t>
                </a:r>
                <a:endParaRPr b="0" i="0" sz="1800" u="none" cap="none" strike="noStrike">
                  <a:solidFill>
                    <a:schemeClr val="dk1"/>
                  </a:solidFill>
                  <a:latin typeface="Arial"/>
                  <a:ea typeface="Arial"/>
                  <a:cs typeface="Arial"/>
                  <a:sym typeface="Arial"/>
                </a:endParaRPr>
              </a:p>
            </p:txBody>
          </p:sp>
          <p:sp>
            <p:nvSpPr>
              <p:cNvPr id="887" name="Google Shape;887;p51"/>
              <p:cNvSpPr/>
              <p:nvPr/>
            </p:nvSpPr>
            <p:spPr>
              <a:xfrm>
                <a:off x="1734" y="1539"/>
                <a:ext cx="11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888" name="Google Shape;888;p51"/>
              <p:cNvSpPr/>
              <p:nvPr/>
            </p:nvSpPr>
            <p:spPr>
              <a:xfrm>
                <a:off x="1797" y="1539"/>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889" name="Google Shape;889;p51"/>
              <p:cNvSpPr/>
              <p:nvPr/>
            </p:nvSpPr>
            <p:spPr>
              <a:xfrm>
                <a:off x="1860" y="1539"/>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890" name="Google Shape;890;p51"/>
              <p:cNvSpPr/>
              <p:nvPr/>
            </p:nvSpPr>
            <p:spPr>
              <a:xfrm>
                <a:off x="2617"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891" name="Google Shape;891;p51"/>
              <p:cNvSpPr/>
              <p:nvPr/>
            </p:nvSpPr>
            <p:spPr>
              <a:xfrm>
                <a:off x="2679"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92" name="Google Shape;892;p51"/>
              <p:cNvSpPr/>
              <p:nvPr/>
            </p:nvSpPr>
            <p:spPr>
              <a:xfrm>
                <a:off x="2920"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893" name="Google Shape;893;p51"/>
              <p:cNvSpPr/>
              <p:nvPr/>
            </p:nvSpPr>
            <p:spPr>
              <a:xfrm>
                <a:off x="2983"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894" name="Google Shape;894;p51"/>
              <p:cNvSpPr/>
              <p:nvPr/>
            </p:nvSpPr>
            <p:spPr>
              <a:xfrm>
                <a:off x="3214"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895" name="Google Shape;895;p51"/>
              <p:cNvSpPr/>
              <p:nvPr/>
            </p:nvSpPr>
            <p:spPr>
              <a:xfrm>
                <a:off x="3276"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896" name="Google Shape;896;p51"/>
              <p:cNvSpPr/>
              <p:nvPr/>
            </p:nvSpPr>
            <p:spPr>
              <a:xfrm>
                <a:off x="3506"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897" name="Google Shape;897;p51"/>
              <p:cNvSpPr/>
              <p:nvPr/>
            </p:nvSpPr>
            <p:spPr>
              <a:xfrm>
                <a:off x="3569"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898" name="Google Shape;898;p51"/>
              <p:cNvSpPr/>
              <p:nvPr/>
            </p:nvSpPr>
            <p:spPr>
              <a:xfrm>
                <a:off x="3800"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899" name="Google Shape;899;p51"/>
              <p:cNvSpPr/>
              <p:nvPr/>
            </p:nvSpPr>
            <p:spPr>
              <a:xfrm>
                <a:off x="3863"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00" name="Google Shape;900;p51"/>
              <p:cNvSpPr/>
              <p:nvPr/>
            </p:nvSpPr>
            <p:spPr>
              <a:xfrm>
                <a:off x="4093"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01" name="Google Shape;901;p51"/>
              <p:cNvSpPr/>
              <p:nvPr/>
            </p:nvSpPr>
            <p:spPr>
              <a:xfrm>
                <a:off x="4156"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902" name="Google Shape;902;p51"/>
              <p:cNvSpPr/>
              <p:nvPr/>
            </p:nvSpPr>
            <p:spPr>
              <a:xfrm>
                <a:off x="4387"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03" name="Google Shape;903;p51"/>
              <p:cNvSpPr/>
              <p:nvPr/>
            </p:nvSpPr>
            <p:spPr>
              <a:xfrm>
                <a:off x="4450"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904" name="Google Shape;904;p51"/>
              <p:cNvSpPr/>
              <p:nvPr/>
            </p:nvSpPr>
            <p:spPr>
              <a:xfrm>
                <a:off x="4680"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05" name="Google Shape;905;p51"/>
              <p:cNvSpPr/>
              <p:nvPr/>
            </p:nvSpPr>
            <p:spPr>
              <a:xfrm>
                <a:off x="4742"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906" name="Google Shape;906;p51"/>
              <p:cNvSpPr/>
              <p:nvPr/>
            </p:nvSpPr>
            <p:spPr>
              <a:xfrm>
                <a:off x="4974"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07" name="Google Shape;907;p51"/>
              <p:cNvSpPr/>
              <p:nvPr/>
            </p:nvSpPr>
            <p:spPr>
              <a:xfrm>
                <a:off x="5036"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908" name="Google Shape;908;p51"/>
              <p:cNvSpPr/>
              <p:nvPr/>
            </p:nvSpPr>
            <p:spPr>
              <a:xfrm>
                <a:off x="5266"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09" name="Google Shape;909;p51"/>
              <p:cNvSpPr/>
              <p:nvPr/>
            </p:nvSpPr>
            <p:spPr>
              <a:xfrm>
                <a:off x="5329"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910" name="Google Shape;910;p51"/>
              <p:cNvSpPr/>
              <p:nvPr/>
            </p:nvSpPr>
            <p:spPr>
              <a:xfrm>
                <a:off x="5560"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11" name="Google Shape;911;p51"/>
              <p:cNvSpPr/>
              <p:nvPr/>
            </p:nvSpPr>
            <p:spPr>
              <a:xfrm>
                <a:off x="5623"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912" name="Google Shape;912;p51"/>
              <p:cNvSpPr/>
              <p:nvPr/>
            </p:nvSpPr>
            <p:spPr>
              <a:xfrm>
                <a:off x="5842"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13" name="Google Shape;913;p51"/>
              <p:cNvSpPr/>
              <p:nvPr/>
            </p:nvSpPr>
            <p:spPr>
              <a:xfrm>
                <a:off x="5905"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14" name="Google Shape;914;p51"/>
              <p:cNvSpPr/>
              <p:nvPr/>
            </p:nvSpPr>
            <p:spPr>
              <a:xfrm>
                <a:off x="6136"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15" name="Google Shape;915;p51"/>
              <p:cNvSpPr/>
              <p:nvPr/>
            </p:nvSpPr>
            <p:spPr>
              <a:xfrm>
                <a:off x="6199"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916" name="Google Shape;916;p51"/>
              <p:cNvSpPr/>
              <p:nvPr/>
            </p:nvSpPr>
            <p:spPr>
              <a:xfrm>
                <a:off x="6429"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17" name="Google Shape;917;p51"/>
              <p:cNvSpPr/>
              <p:nvPr/>
            </p:nvSpPr>
            <p:spPr>
              <a:xfrm>
                <a:off x="6492"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918" name="Google Shape;918;p51"/>
              <p:cNvSpPr/>
              <p:nvPr/>
            </p:nvSpPr>
            <p:spPr>
              <a:xfrm>
                <a:off x="6733"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19" name="Google Shape;919;p51"/>
              <p:cNvSpPr/>
              <p:nvPr/>
            </p:nvSpPr>
            <p:spPr>
              <a:xfrm>
                <a:off x="6796" y="152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20" name="Google Shape;920;p51"/>
              <p:cNvSpPr/>
              <p:nvPr/>
            </p:nvSpPr>
            <p:spPr>
              <a:xfrm>
                <a:off x="825" y="1751"/>
                <a:ext cx="15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C</a:t>
                </a:r>
                <a:endParaRPr b="0" i="0" sz="1800" u="none" cap="none" strike="noStrike">
                  <a:solidFill>
                    <a:schemeClr val="dk1"/>
                  </a:solidFill>
                  <a:latin typeface="Arial"/>
                  <a:ea typeface="Arial"/>
                  <a:cs typeface="Arial"/>
                  <a:sym typeface="Arial"/>
                </a:endParaRPr>
              </a:p>
            </p:txBody>
          </p:sp>
          <p:sp>
            <p:nvSpPr>
              <p:cNvPr id="921" name="Google Shape;921;p51"/>
              <p:cNvSpPr/>
              <p:nvPr/>
            </p:nvSpPr>
            <p:spPr>
              <a:xfrm>
                <a:off x="909" y="1751"/>
                <a:ext cx="138"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922" name="Google Shape;922;p51"/>
              <p:cNvSpPr/>
              <p:nvPr/>
            </p:nvSpPr>
            <p:spPr>
              <a:xfrm>
                <a:off x="982" y="1751"/>
                <a:ext cx="145"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923" name="Google Shape;923;p51"/>
              <p:cNvSpPr/>
              <p:nvPr/>
            </p:nvSpPr>
            <p:spPr>
              <a:xfrm>
                <a:off x="2617"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24" name="Google Shape;924;p51"/>
              <p:cNvSpPr/>
              <p:nvPr/>
            </p:nvSpPr>
            <p:spPr>
              <a:xfrm>
                <a:off x="2679"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25" name="Google Shape;925;p51"/>
              <p:cNvSpPr/>
              <p:nvPr/>
            </p:nvSpPr>
            <p:spPr>
              <a:xfrm>
                <a:off x="2920"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926" name="Google Shape;926;p51"/>
              <p:cNvSpPr/>
              <p:nvPr/>
            </p:nvSpPr>
            <p:spPr>
              <a:xfrm>
                <a:off x="2983"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27" name="Google Shape;927;p51"/>
              <p:cNvSpPr/>
              <p:nvPr/>
            </p:nvSpPr>
            <p:spPr>
              <a:xfrm>
                <a:off x="3214"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28" name="Google Shape;928;p51"/>
              <p:cNvSpPr/>
              <p:nvPr/>
            </p:nvSpPr>
            <p:spPr>
              <a:xfrm>
                <a:off x="3276"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2</a:t>
                </a:r>
                <a:endParaRPr b="0" i="0" sz="1800" u="none" cap="none" strike="noStrike">
                  <a:solidFill>
                    <a:schemeClr val="dk1"/>
                  </a:solidFill>
                  <a:latin typeface="Arial"/>
                  <a:ea typeface="Arial"/>
                  <a:cs typeface="Arial"/>
                  <a:sym typeface="Arial"/>
                </a:endParaRPr>
              </a:p>
            </p:txBody>
          </p:sp>
          <p:sp>
            <p:nvSpPr>
              <p:cNvPr id="929" name="Google Shape;929;p51"/>
              <p:cNvSpPr/>
              <p:nvPr/>
            </p:nvSpPr>
            <p:spPr>
              <a:xfrm>
                <a:off x="3506"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30" name="Google Shape;930;p51"/>
              <p:cNvSpPr/>
              <p:nvPr/>
            </p:nvSpPr>
            <p:spPr>
              <a:xfrm>
                <a:off x="3569"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931" name="Google Shape;931;p51"/>
              <p:cNvSpPr/>
              <p:nvPr/>
            </p:nvSpPr>
            <p:spPr>
              <a:xfrm>
                <a:off x="3800"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32" name="Google Shape;932;p51"/>
              <p:cNvSpPr/>
              <p:nvPr/>
            </p:nvSpPr>
            <p:spPr>
              <a:xfrm>
                <a:off x="3863"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3</a:t>
                </a:r>
                <a:endParaRPr b="0" i="0" sz="1800" u="none" cap="none" strike="noStrike">
                  <a:solidFill>
                    <a:schemeClr val="dk1"/>
                  </a:solidFill>
                  <a:latin typeface="Arial"/>
                  <a:ea typeface="Arial"/>
                  <a:cs typeface="Arial"/>
                  <a:sym typeface="Arial"/>
                </a:endParaRPr>
              </a:p>
            </p:txBody>
          </p:sp>
          <p:sp>
            <p:nvSpPr>
              <p:cNvPr id="933" name="Google Shape;933;p51"/>
              <p:cNvSpPr/>
              <p:nvPr/>
            </p:nvSpPr>
            <p:spPr>
              <a:xfrm>
                <a:off x="4093"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34" name="Google Shape;934;p51"/>
              <p:cNvSpPr/>
              <p:nvPr/>
            </p:nvSpPr>
            <p:spPr>
              <a:xfrm>
                <a:off x="4156"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35" name="Google Shape;935;p51"/>
              <p:cNvSpPr/>
              <p:nvPr/>
            </p:nvSpPr>
            <p:spPr>
              <a:xfrm>
                <a:off x="4387"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36" name="Google Shape;936;p51"/>
              <p:cNvSpPr/>
              <p:nvPr/>
            </p:nvSpPr>
            <p:spPr>
              <a:xfrm>
                <a:off x="4450"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37" name="Google Shape;937;p51"/>
              <p:cNvSpPr/>
              <p:nvPr/>
            </p:nvSpPr>
            <p:spPr>
              <a:xfrm>
                <a:off x="4680"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38" name="Google Shape;938;p51"/>
              <p:cNvSpPr/>
              <p:nvPr/>
            </p:nvSpPr>
            <p:spPr>
              <a:xfrm>
                <a:off x="4742"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39" name="Google Shape;939;p51"/>
              <p:cNvSpPr/>
              <p:nvPr/>
            </p:nvSpPr>
            <p:spPr>
              <a:xfrm>
                <a:off x="4974"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40" name="Google Shape;940;p51"/>
              <p:cNvSpPr/>
              <p:nvPr/>
            </p:nvSpPr>
            <p:spPr>
              <a:xfrm>
                <a:off x="5036"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941" name="Google Shape;941;p51"/>
              <p:cNvSpPr/>
              <p:nvPr/>
            </p:nvSpPr>
            <p:spPr>
              <a:xfrm>
                <a:off x="5266"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42" name="Google Shape;942;p51"/>
              <p:cNvSpPr/>
              <p:nvPr/>
            </p:nvSpPr>
            <p:spPr>
              <a:xfrm>
                <a:off x="5329"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943" name="Google Shape;943;p51"/>
              <p:cNvSpPr/>
              <p:nvPr/>
            </p:nvSpPr>
            <p:spPr>
              <a:xfrm>
                <a:off x="5560"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44" name="Google Shape;944;p51"/>
              <p:cNvSpPr/>
              <p:nvPr/>
            </p:nvSpPr>
            <p:spPr>
              <a:xfrm>
                <a:off x="5623"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945" name="Google Shape;945;p51"/>
              <p:cNvSpPr/>
              <p:nvPr/>
            </p:nvSpPr>
            <p:spPr>
              <a:xfrm>
                <a:off x="5842"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46" name="Google Shape;946;p51"/>
              <p:cNvSpPr/>
              <p:nvPr/>
            </p:nvSpPr>
            <p:spPr>
              <a:xfrm>
                <a:off x="5905"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47" name="Google Shape;947;p51"/>
              <p:cNvSpPr/>
              <p:nvPr/>
            </p:nvSpPr>
            <p:spPr>
              <a:xfrm>
                <a:off x="6136"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48" name="Google Shape;948;p51"/>
              <p:cNvSpPr/>
              <p:nvPr/>
            </p:nvSpPr>
            <p:spPr>
              <a:xfrm>
                <a:off x="6199"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49" name="Google Shape;949;p51"/>
              <p:cNvSpPr/>
              <p:nvPr/>
            </p:nvSpPr>
            <p:spPr>
              <a:xfrm>
                <a:off x="6429"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50" name="Google Shape;950;p51"/>
              <p:cNvSpPr/>
              <p:nvPr/>
            </p:nvSpPr>
            <p:spPr>
              <a:xfrm>
                <a:off x="6492"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51" name="Google Shape;951;p51"/>
              <p:cNvSpPr/>
              <p:nvPr/>
            </p:nvSpPr>
            <p:spPr>
              <a:xfrm>
                <a:off x="6733"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52" name="Google Shape;952;p51"/>
              <p:cNvSpPr/>
              <p:nvPr/>
            </p:nvSpPr>
            <p:spPr>
              <a:xfrm>
                <a:off x="6796" y="1740"/>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53" name="Google Shape;953;p51"/>
              <p:cNvSpPr/>
              <p:nvPr/>
            </p:nvSpPr>
            <p:spPr>
              <a:xfrm>
                <a:off x="825" y="1964"/>
                <a:ext cx="16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U</a:t>
                </a:r>
                <a:endParaRPr b="0" i="0" sz="1800" u="none" cap="none" strike="noStrike">
                  <a:solidFill>
                    <a:schemeClr val="dk1"/>
                  </a:solidFill>
                  <a:latin typeface="Arial"/>
                  <a:ea typeface="Arial"/>
                  <a:cs typeface="Arial"/>
                  <a:sym typeface="Arial"/>
                </a:endParaRPr>
              </a:p>
            </p:txBody>
          </p:sp>
          <p:sp>
            <p:nvSpPr>
              <p:cNvPr id="954" name="Google Shape;954;p51"/>
              <p:cNvSpPr/>
              <p:nvPr/>
            </p:nvSpPr>
            <p:spPr>
              <a:xfrm>
                <a:off x="920" y="196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955" name="Google Shape;955;p51"/>
              <p:cNvSpPr/>
              <p:nvPr/>
            </p:nvSpPr>
            <p:spPr>
              <a:xfrm>
                <a:off x="993" y="196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956" name="Google Shape;956;p51"/>
              <p:cNvSpPr/>
              <p:nvPr/>
            </p:nvSpPr>
            <p:spPr>
              <a:xfrm>
                <a:off x="1024" y="196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957" name="Google Shape;957;p51"/>
              <p:cNvSpPr/>
              <p:nvPr/>
            </p:nvSpPr>
            <p:spPr>
              <a:xfrm>
                <a:off x="1066" y="1964"/>
                <a:ext cx="11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958" name="Google Shape;958;p51"/>
              <p:cNvSpPr/>
              <p:nvPr/>
            </p:nvSpPr>
            <p:spPr>
              <a:xfrm>
                <a:off x="2617"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59" name="Google Shape;959;p51"/>
              <p:cNvSpPr/>
              <p:nvPr/>
            </p:nvSpPr>
            <p:spPr>
              <a:xfrm>
                <a:off x="2679"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60" name="Google Shape;960;p51"/>
              <p:cNvSpPr/>
              <p:nvPr/>
            </p:nvSpPr>
            <p:spPr>
              <a:xfrm>
                <a:off x="2920"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61" name="Google Shape;961;p51"/>
              <p:cNvSpPr/>
              <p:nvPr/>
            </p:nvSpPr>
            <p:spPr>
              <a:xfrm>
                <a:off x="2983"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62" name="Google Shape;962;p51"/>
              <p:cNvSpPr/>
              <p:nvPr/>
            </p:nvSpPr>
            <p:spPr>
              <a:xfrm>
                <a:off x="3214"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63" name="Google Shape;963;p51"/>
              <p:cNvSpPr/>
              <p:nvPr/>
            </p:nvSpPr>
            <p:spPr>
              <a:xfrm>
                <a:off x="3276"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64" name="Google Shape;964;p51"/>
              <p:cNvSpPr/>
              <p:nvPr/>
            </p:nvSpPr>
            <p:spPr>
              <a:xfrm>
                <a:off x="3506"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65" name="Google Shape;965;p51"/>
              <p:cNvSpPr/>
              <p:nvPr/>
            </p:nvSpPr>
            <p:spPr>
              <a:xfrm>
                <a:off x="3569"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966" name="Google Shape;966;p51"/>
              <p:cNvSpPr/>
              <p:nvPr/>
            </p:nvSpPr>
            <p:spPr>
              <a:xfrm>
                <a:off x="3800"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67" name="Google Shape;967;p51"/>
              <p:cNvSpPr/>
              <p:nvPr/>
            </p:nvSpPr>
            <p:spPr>
              <a:xfrm>
                <a:off x="3863"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68" name="Google Shape;968;p51"/>
              <p:cNvSpPr/>
              <p:nvPr/>
            </p:nvSpPr>
            <p:spPr>
              <a:xfrm>
                <a:off x="4093"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69" name="Google Shape;969;p51"/>
              <p:cNvSpPr/>
              <p:nvPr/>
            </p:nvSpPr>
            <p:spPr>
              <a:xfrm>
                <a:off x="4156"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70" name="Google Shape;970;p51"/>
              <p:cNvSpPr/>
              <p:nvPr/>
            </p:nvSpPr>
            <p:spPr>
              <a:xfrm>
                <a:off x="4387"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71" name="Google Shape;971;p51"/>
              <p:cNvSpPr/>
              <p:nvPr/>
            </p:nvSpPr>
            <p:spPr>
              <a:xfrm>
                <a:off x="4450"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72" name="Google Shape;972;p51"/>
              <p:cNvSpPr/>
              <p:nvPr/>
            </p:nvSpPr>
            <p:spPr>
              <a:xfrm>
                <a:off x="4680"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73" name="Google Shape;973;p51"/>
              <p:cNvSpPr/>
              <p:nvPr/>
            </p:nvSpPr>
            <p:spPr>
              <a:xfrm>
                <a:off x="4742"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74" name="Google Shape;974;p51"/>
              <p:cNvSpPr/>
              <p:nvPr/>
            </p:nvSpPr>
            <p:spPr>
              <a:xfrm>
                <a:off x="4974"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75" name="Google Shape;975;p51"/>
              <p:cNvSpPr/>
              <p:nvPr/>
            </p:nvSpPr>
            <p:spPr>
              <a:xfrm>
                <a:off x="5036"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76" name="Google Shape;976;p51"/>
              <p:cNvSpPr/>
              <p:nvPr/>
            </p:nvSpPr>
            <p:spPr>
              <a:xfrm>
                <a:off x="5266"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77" name="Google Shape;977;p51"/>
              <p:cNvSpPr/>
              <p:nvPr/>
            </p:nvSpPr>
            <p:spPr>
              <a:xfrm>
                <a:off x="5329"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978" name="Google Shape;978;p51"/>
              <p:cNvSpPr/>
              <p:nvPr/>
            </p:nvSpPr>
            <p:spPr>
              <a:xfrm>
                <a:off x="5560"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79" name="Google Shape;979;p51"/>
              <p:cNvSpPr/>
              <p:nvPr/>
            </p:nvSpPr>
            <p:spPr>
              <a:xfrm>
                <a:off x="5623"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80" name="Google Shape;980;p51"/>
              <p:cNvSpPr/>
              <p:nvPr/>
            </p:nvSpPr>
            <p:spPr>
              <a:xfrm>
                <a:off x="5842"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81" name="Google Shape;981;p51"/>
              <p:cNvSpPr/>
              <p:nvPr/>
            </p:nvSpPr>
            <p:spPr>
              <a:xfrm>
                <a:off x="5905"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982" name="Google Shape;982;p51"/>
              <p:cNvSpPr/>
              <p:nvPr/>
            </p:nvSpPr>
            <p:spPr>
              <a:xfrm>
                <a:off x="6136"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83" name="Google Shape;983;p51"/>
              <p:cNvSpPr/>
              <p:nvPr/>
            </p:nvSpPr>
            <p:spPr>
              <a:xfrm>
                <a:off x="6199"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grpSp>
        <p:sp>
          <p:nvSpPr>
            <p:cNvPr id="984" name="Google Shape;984;p51"/>
            <p:cNvSpPr/>
            <p:nvPr/>
          </p:nvSpPr>
          <p:spPr>
            <a:xfrm>
              <a:off x="6429"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985" name="Google Shape;985;p51"/>
            <p:cNvSpPr/>
            <p:nvPr/>
          </p:nvSpPr>
          <p:spPr>
            <a:xfrm>
              <a:off x="6492"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86" name="Google Shape;986;p51"/>
            <p:cNvSpPr/>
            <p:nvPr/>
          </p:nvSpPr>
          <p:spPr>
            <a:xfrm>
              <a:off x="6733"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87" name="Google Shape;987;p51"/>
            <p:cNvSpPr/>
            <p:nvPr/>
          </p:nvSpPr>
          <p:spPr>
            <a:xfrm>
              <a:off x="6796" y="1953"/>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988" name="Google Shape;988;p51"/>
            <p:cNvSpPr/>
            <p:nvPr/>
          </p:nvSpPr>
          <p:spPr>
            <a:xfrm>
              <a:off x="825" y="2176"/>
              <a:ext cx="185"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M</a:t>
              </a:r>
              <a:endParaRPr b="0" i="0" sz="1800" u="none" cap="none" strike="noStrike">
                <a:solidFill>
                  <a:schemeClr val="dk1"/>
                </a:solidFill>
                <a:latin typeface="Arial"/>
                <a:ea typeface="Arial"/>
                <a:cs typeface="Arial"/>
                <a:sym typeface="Arial"/>
              </a:endParaRPr>
            </a:p>
          </p:txBody>
        </p:sp>
        <p:sp>
          <p:nvSpPr>
            <p:cNvPr id="989" name="Google Shape;989;p51"/>
            <p:cNvSpPr/>
            <p:nvPr/>
          </p:nvSpPr>
          <p:spPr>
            <a:xfrm>
              <a:off x="951" y="217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990" name="Google Shape;990;p51"/>
            <p:cNvSpPr/>
            <p:nvPr/>
          </p:nvSpPr>
          <p:spPr>
            <a:xfrm>
              <a:off x="1024" y="2176"/>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991" name="Google Shape;991;p51"/>
            <p:cNvSpPr/>
            <p:nvPr/>
          </p:nvSpPr>
          <p:spPr>
            <a:xfrm>
              <a:off x="1097" y="2176"/>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992" name="Google Shape;992;p51"/>
            <p:cNvSpPr/>
            <p:nvPr/>
          </p:nvSpPr>
          <p:spPr>
            <a:xfrm>
              <a:off x="1129" y="2176"/>
              <a:ext cx="106"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f</a:t>
              </a:r>
              <a:endParaRPr b="0" i="0" sz="1800" u="none" cap="none" strike="noStrike">
                <a:solidFill>
                  <a:schemeClr val="dk1"/>
                </a:solidFill>
                <a:latin typeface="Arial"/>
                <a:ea typeface="Arial"/>
                <a:cs typeface="Arial"/>
                <a:sym typeface="Arial"/>
              </a:endParaRPr>
            </a:p>
          </p:txBody>
        </p:sp>
        <p:sp>
          <p:nvSpPr>
            <p:cNvPr id="993" name="Google Shape;993;p51"/>
            <p:cNvSpPr/>
            <p:nvPr/>
          </p:nvSpPr>
          <p:spPr>
            <a:xfrm>
              <a:off x="1170" y="2176"/>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994" name="Google Shape;994;p51"/>
            <p:cNvSpPr/>
            <p:nvPr/>
          </p:nvSpPr>
          <p:spPr>
            <a:xfrm>
              <a:off x="1202" y="2176"/>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995" name="Google Shape;995;p51"/>
            <p:cNvSpPr/>
            <p:nvPr/>
          </p:nvSpPr>
          <p:spPr>
            <a:xfrm>
              <a:off x="1265" y="2176"/>
              <a:ext cx="106"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r</a:t>
              </a:r>
              <a:endParaRPr b="0" i="0" sz="1800" u="none" cap="none" strike="noStrike">
                <a:solidFill>
                  <a:schemeClr val="dk1"/>
                </a:solidFill>
                <a:latin typeface="Arial"/>
                <a:ea typeface="Arial"/>
                <a:cs typeface="Arial"/>
                <a:sym typeface="Arial"/>
              </a:endParaRPr>
            </a:p>
          </p:txBody>
        </p:sp>
        <p:sp>
          <p:nvSpPr>
            <p:cNvPr id="996" name="Google Shape;996;p51"/>
            <p:cNvSpPr/>
            <p:nvPr/>
          </p:nvSpPr>
          <p:spPr>
            <a:xfrm>
              <a:off x="1306" y="2176"/>
              <a:ext cx="11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997" name="Google Shape;997;p51"/>
            <p:cNvSpPr/>
            <p:nvPr/>
          </p:nvSpPr>
          <p:spPr>
            <a:xfrm>
              <a:off x="2617"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98" name="Google Shape;998;p51"/>
            <p:cNvSpPr/>
            <p:nvPr/>
          </p:nvSpPr>
          <p:spPr>
            <a:xfrm>
              <a:off x="2679"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999" name="Google Shape;999;p51"/>
            <p:cNvSpPr/>
            <p:nvPr/>
          </p:nvSpPr>
          <p:spPr>
            <a:xfrm>
              <a:off x="2888"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00" name="Google Shape;1000;p51"/>
            <p:cNvSpPr/>
            <p:nvPr/>
          </p:nvSpPr>
          <p:spPr>
            <a:xfrm>
              <a:off x="2951"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01" name="Google Shape;1001;p51"/>
            <p:cNvSpPr/>
            <p:nvPr/>
          </p:nvSpPr>
          <p:spPr>
            <a:xfrm>
              <a:off x="3014"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02" name="Google Shape;1002;p51"/>
            <p:cNvSpPr/>
            <p:nvPr/>
          </p:nvSpPr>
          <p:spPr>
            <a:xfrm>
              <a:off x="3214"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03" name="Google Shape;1003;p51"/>
            <p:cNvSpPr/>
            <p:nvPr/>
          </p:nvSpPr>
          <p:spPr>
            <a:xfrm>
              <a:off x="3276"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04" name="Google Shape;1004;p51"/>
            <p:cNvSpPr/>
            <p:nvPr/>
          </p:nvSpPr>
          <p:spPr>
            <a:xfrm>
              <a:off x="3475"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05" name="Google Shape;1005;p51"/>
            <p:cNvSpPr/>
            <p:nvPr/>
          </p:nvSpPr>
          <p:spPr>
            <a:xfrm>
              <a:off x="3538"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06" name="Google Shape;1006;p51"/>
            <p:cNvSpPr/>
            <p:nvPr/>
          </p:nvSpPr>
          <p:spPr>
            <a:xfrm>
              <a:off x="3601"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07" name="Google Shape;1007;p51"/>
            <p:cNvSpPr/>
            <p:nvPr/>
          </p:nvSpPr>
          <p:spPr>
            <a:xfrm>
              <a:off x="3800"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08" name="Google Shape;1008;p51"/>
            <p:cNvSpPr/>
            <p:nvPr/>
          </p:nvSpPr>
          <p:spPr>
            <a:xfrm>
              <a:off x="3863"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09" name="Google Shape;1009;p51"/>
            <p:cNvSpPr/>
            <p:nvPr/>
          </p:nvSpPr>
          <p:spPr>
            <a:xfrm>
              <a:off x="4093"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10" name="Google Shape;1010;p51"/>
            <p:cNvSpPr/>
            <p:nvPr/>
          </p:nvSpPr>
          <p:spPr>
            <a:xfrm>
              <a:off x="4156"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8</a:t>
              </a:r>
              <a:endParaRPr b="0" i="0" sz="1800" u="none" cap="none" strike="noStrike">
                <a:solidFill>
                  <a:schemeClr val="dk1"/>
                </a:solidFill>
                <a:latin typeface="Arial"/>
                <a:ea typeface="Arial"/>
                <a:cs typeface="Arial"/>
                <a:sym typeface="Arial"/>
              </a:endParaRPr>
            </a:p>
          </p:txBody>
        </p:sp>
        <p:sp>
          <p:nvSpPr>
            <p:cNvPr id="1011" name="Google Shape;1011;p51"/>
            <p:cNvSpPr/>
            <p:nvPr/>
          </p:nvSpPr>
          <p:spPr>
            <a:xfrm>
              <a:off x="4356"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12" name="Google Shape;1012;p51"/>
            <p:cNvSpPr/>
            <p:nvPr/>
          </p:nvSpPr>
          <p:spPr>
            <a:xfrm>
              <a:off x="4418"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13" name="Google Shape;1013;p51"/>
            <p:cNvSpPr/>
            <p:nvPr/>
          </p:nvSpPr>
          <p:spPr>
            <a:xfrm>
              <a:off x="4481"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14" name="Google Shape;1014;p51"/>
            <p:cNvSpPr/>
            <p:nvPr/>
          </p:nvSpPr>
          <p:spPr>
            <a:xfrm>
              <a:off x="4648"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15" name="Google Shape;1015;p51"/>
            <p:cNvSpPr/>
            <p:nvPr/>
          </p:nvSpPr>
          <p:spPr>
            <a:xfrm>
              <a:off x="4711"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16" name="Google Shape;1016;p51"/>
            <p:cNvSpPr/>
            <p:nvPr/>
          </p:nvSpPr>
          <p:spPr>
            <a:xfrm>
              <a:off x="4774"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17" name="Google Shape;1017;p51"/>
            <p:cNvSpPr/>
            <p:nvPr/>
          </p:nvSpPr>
          <p:spPr>
            <a:xfrm>
              <a:off x="4942"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18" name="Google Shape;1018;p51"/>
            <p:cNvSpPr/>
            <p:nvPr/>
          </p:nvSpPr>
          <p:spPr>
            <a:xfrm>
              <a:off x="5005"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19" name="Google Shape;1019;p51"/>
            <p:cNvSpPr/>
            <p:nvPr/>
          </p:nvSpPr>
          <p:spPr>
            <a:xfrm>
              <a:off x="5068"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20" name="Google Shape;1020;p51"/>
            <p:cNvSpPr/>
            <p:nvPr/>
          </p:nvSpPr>
          <p:spPr>
            <a:xfrm>
              <a:off x="5235"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21" name="Google Shape;1021;p51"/>
            <p:cNvSpPr/>
            <p:nvPr/>
          </p:nvSpPr>
          <p:spPr>
            <a:xfrm>
              <a:off x="5298"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22" name="Google Shape;1022;p51"/>
            <p:cNvSpPr/>
            <p:nvPr/>
          </p:nvSpPr>
          <p:spPr>
            <a:xfrm>
              <a:off x="5360"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23" name="Google Shape;1023;p51"/>
            <p:cNvSpPr/>
            <p:nvPr/>
          </p:nvSpPr>
          <p:spPr>
            <a:xfrm>
              <a:off x="5529"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24" name="Google Shape;1024;p51"/>
            <p:cNvSpPr/>
            <p:nvPr/>
          </p:nvSpPr>
          <p:spPr>
            <a:xfrm>
              <a:off x="5592"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25" name="Google Shape;1025;p51"/>
            <p:cNvSpPr/>
            <p:nvPr/>
          </p:nvSpPr>
          <p:spPr>
            <a:xfrm>
              <a:off x="5654"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26" name="Google Shape;1026;p51"/>
            <p:cNvSpPr/>
            <p:nvPr/>
          </p:nvSpPr>
          <p:spPr>
            <a:xfrm>
              <a:off x="5811"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27" name="Google Shape;1027;p51"/>
            <p:cNvSpPr/>
            <p:nvPr/>
          </p:nvSpPr>
          <p:spPr>
            <a:xfrm>
              <a:off x="5874"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28" name="Google Shape;1028;p51"/>
            <p:cNvSpPr/>
            <p:nvPr/>
          </p:nvSpPr>
          <p:spPr>
            <a:xfrm>
              <a:off x="5937"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29" name="Google Shape;1029;p51"/>
            <p:cNvSpPr/>
            <p:nvPr/>
          </p:nvSpPr>
          <p:spPr>
            <a:xfrm>
              <a:off x="6105"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30" name="Google Shape;1030;p51"/>
            <p:cNvSpPr/>
            <p:nvPr/>
          </p:nvSpPr>
          <p:spPr>
            <a:xfrm>
              <a:off x="6168"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31" name="Google Shape;1031;p51"/>
            <p:cNvSpPr/>
            <p:nvPr/>
          </p:nvSpPr>
          <p:spPr>
            <a:xfrm>
              <a:off x="6230"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32" name="Google Shape;1032;p51"/>
            <p:cNvSpPr/>
            <p:nvPr/>
          </p:nvSpPr>
          <p:spPr>
            <a:xfrm>
              <a:off x="6429"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33" name="Google Shape;1033;p51"/>
            <p:cNvSpPr/>
            <p:nvPr/>
          </p:nvSpPr>
          <p:spPr>
            <a:xfrm>
              <a:off x="6492"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1034" name="Google Shape;1034;p51"/>
            <p:cNvSpPr/>
            <p:nvPr/>
          </p:nvSpPr>
          <p:spPr>
            <a:xfrm>
              <a:off x="6733"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35" name="Google Shape;1035;p51"/>
            <p:cNvSpPr/>
            <p:nvPr/>
          </p:nvSpPr>
          <p:spPr>
            <a:xfrm>
              <a:off x="6796" y="2165"/>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1036" name="Google Shape;1036;p51"/>
            <p:cNvSpPr/>
            <p:nvPr/>
          </p:nvSpPr>
          <p:spPr>
            <a:xfrm>
              <a:off x="825" y="2388"/>
              <a:ext cx="16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D</a:t>
              </a:r>
              <a:endParaRPr b="0" i="0" sz="1800" u="none" cap="none" strike="noStrike">
                <a:solidFill>
                  <a:schemeClr val="dk1"/>
                </a:solidFill>
                <a:latin typeface="Arial"/>
                <a:ea typeface="Arial"/>
                <a:cs typeface="Arial"/>
                <a:sym typeface="Arial"/>
              </a:endParaRPr>
            </a:p>
          </p:txBody>
        </p:sp>
        <p:sp>
          <p:nvSpPr>
            <p:cNvPr id="1037" name="Google Shape;1037;p51"/>
            <p:cNvSpPr/>
            <p:nvPr/>
          </p:nvSpPr>
          <p:spPr>
            <a:xfrm>
              <a:off x="920" y="2388"/>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1038" name="Google Shape;1038;p51"/>
            <p:cNvSpPr/>
            <p:nvPr/>
          </p:nvSpPr>
          <p:spPr>
            <a:xfrm>
              <a:off x="951" y="2388"/>
              <a:ext cx="11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1039" name="Google Shape;1039;p51"/>
            <p:cNvSpPr/>
            <p:nvPr/>
          </p:nvSpPr>
          <p:spPr>
            <a:xfrm>
              <a:off x="1014" y="238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1040" name="Google Shape;1040;p51"/>
            <p:cNvSpPr/>
            <p:nvPr/>
          </p:nvSpPr>
          <p:spPr>
            <a:xfrm>
              <a:off x="1087" y="238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1041" name="Google Shape;1041;p51"/>
            <p:cNvSpPr/>
            <p:nvPr/>
          </p:nvSpPr>
          <p:spPr>
            <a:xfrm>
              <a:off x="1160" y="2388"/>
              <a:ext cx="11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1042" name="Google Shape;1042;p51"/>
            <p:cNvSpPr/>
            <p:nvPr/>
          </p:nvSpPr>
          <p:spPr>
            <a:xfrm>
              <a:off x="1222" y="2388"/>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1043" name="Google Shape;1043;p51"/>
            <p:cNvSpPr/>
            <p:nvPr/>
          </p:nvSpPr>
          <p:spPr>
            <a:xfrm>
              <a:off x="1253" y="2388"/>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1044" name="Google Shape;1044;p51"/>
            <p:cNvSpPr/>
            <p:nvPr/>
          </p:nvSpPr>
          <p:spPr>
            <a:xfrm>
              <a:off x="1295" y="2388"/>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1045" name="Google Shape;1045;p51"/>
            <p:cNvSpPr/>
            <p:nvPr/>
          </p:nvSpPr>
          <p:spPr>
            <a:xfrm>
              <a:off x="1326" y="238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1046" name="Google Shape;1046;p51"/>
            <p:cNvSpPr/>
            <p:nvPr/>
          </p:nvSpPr>
          <p:spPr>
            <a:xfrm>
              <a:off x="1399" y="238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1047" name="Google Shape;1047;p51"/>
            <p:cNvSpPr/>
            <p:nvPr/>
          </p:nvSpPr>
          <p:spPr>
            <a:xfrm>
              <a:off x="1473" y="2388"/>
              <a:ext cx="93"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1048" name="Google Shape;1048;p51"/>
            <p:cNvSpPr/>
            <p:nvPr/>
          </p:nvSpPr>
          <p:spPr>
            <a:xfrm>
              <a:off x="1504" y="238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1049" name="Google Shape;1049;p51"/>
            <p:cNvSpPr/>
            <p:nvPr/>
          </p:nvSpPr>
          <p:spPr>
            <a:xfrm>
              <a:off x="1577" y="2388"/>
              <a:ext cx="106"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f</a:t>
              </a:r>
              <a:endParaRPr b="0" i="0" sz="1800" u="none" cap="none" strike="noStrike">
                <a:solidFill>
                  <a:schemeClr val="dk1"/>
                </a:solidFill>
                <a:latin typeface="Arial"/>
                <a:ea typeface="Arial"/>
                <a:cs typeface="Arial"/>
                <a:sym typeface="Arial"/>
              </a:endParaRPr>
            </a:p>
          </p:txBody>
        </p:sp>
        <p:sp>
          <p:nvSpPr>
            <p:cNvPr id="1050" name="Google Shape;1050;p51"/>
            <p:cNvSpPr/>
            <p:nvPr/>
          </p:nvSpPr>
          <p:spPr>
            <a:xfrm>
              <a:off x="1619" y="2388"/>
              <a:ext cx="93"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p:txBody>
        </p:sp>
        <p:sp>
          <p:nvSpPr>
            <p:cNvPr id="1051" name="Google Shape;1051;p51"/>
            <p:cNvSpPr/>
            <p:nvPr/>
          </p:nvSpPr>
          <p:spPr>
            <a:xfrm>
              <a:off x="1650" y="2388"/>
              <a:ext cx="138"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1052" name="Google Shape;1052;p51"/>
            <p:cNvSpPr/>
            <p:nvPr/>
          </p:nvSpPr>
          <p:spPr>
            <a:xfrm>
              <a:off x="1724" y="2388"/>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1053" name="Google Shape;1053;p51"/>
            <p:cNvSpPr/>
            <p:nvPr/>
          </p:nvSpPr>
          <p:spPr>
            <a:xfrm>
              <a:off x="1785" y="2388"/>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1054" name="Google Shape;1054;p51"/>
            <p:cNvSpPr/>
            <p:nvPr/>
          </p:nvSpPr>
          <p:spPr>
            <a:xfrm>
              <a:off x="1827" y="2388"/>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1055" name="Google Shape;1055;p51"/>
            <p:cNvSpPr/>
            <p:nvPr/>
          </p:nvSpPr>
          <p:spPr>
            <a:xfrm>
              <a:off x="1859" y="2388"/>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e</a:t>
              </a:r>
              <a:endParaRPr b="0" i="0" sz="1800" u="none" cap="none" strike="noStrike">
                <a:solidFill>
                  <a:schemeClr val="dk1"/>
                </a:solidFill>
                <a:latin typeface="Arial"/>
                <a:ea typeface="Arial"/>
                <a:cs typeface="Arial"/>
                <a:sym typeface="Arial"/>
              </a:endParaRPr>
            </a:p>
          </p:txBody>
        </p:sp>
        <p:sp>
          <p:nvSpPr>
            <p:cNvPr id="1056" name="Google Shape;1056;p51"/>
            <p:cNvSpPr/>
            <p:nvPr/>
          </p:nvSpPr>
          <p:spPr>
            <a:xfrm>
              <a:off x="1921" y="2388"/>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n</a:t>
              </a:r>
              <a:endParaRPr b="0" i="0" sz="1800" u="none" cap="none" strike="noStrike">
                <a:solidFill>
                  <a:schemeClr val="dk1"/>
                </a:solidFill>
                <a:latin typeface="Arial"/>
                <a:ea typeface="Arial"/>
                <a:cs typeface="Arial"/>
                <a:sym typeface="Arial"/>
              </a:endParaRPr>
            </a:p>
          </p:txBody>
        </p:sp>
        <p:sp>
          <p:nvSpPr>
            <p:cNvPr id="1057" name="Google Shape;1057;p51"/>
            <p:cNvSpPr/>
            <p:nvPr/>
          </p:nvSpPr>
          <p:spPr>
            <a:xfrm>
              <a:off x="1994" y="2388"/>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1058" name="Google Shape;1058;p51"/>
            <p:cNvSpPr/>
            <p:nvPr/>
          </p:nvSpPr>
          <p:spPr>
            <a:xfrm>
              <a:off x="2585"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59" name="Google Shape;1059;p51"/>
            <p:cNvSpPr/>
            <p:nvPr/>
          </p:nvSpPr>
          <p:spPr>
            <a:xfrm>
              <a:off x="2648"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60" name="Google Shape;1060;p51"/>
            <p:cNvSpPr/>
            <p:nvPr/>
          </p:nvSpPr>
          <p:spPr>
            <a:xfrm>
              <a:off x="2711"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61" name="Google Shape;1061;p51"/>
            <p:cNvSpPr/>
            <p:nvPr/>
          </p:nvSpPr>
          <p:spPr>
            <a:xfrm>
              <a:off x="2888"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62" name="Google Shape;1062;p51"/>
            <p:cNvSpPr/>
            <p:nvPr/>
          </p:nvSpPr>
          <p:spPr>
            <a:xfrm>
              <a:off x="2951"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63" name="Google Shape;1063;p51"/>
            <p:cNvSpPr/>
            <p:nvPr/>
          </p:nvSpPr>
          <p:spPr>
            <a:xfrm>
              <a:off x="3014"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64" name="Google Shape;1064;p51"/>
            <p:cNvSpPr/>
            <p:nvPr/>
          </p:nvSpPr>
          <p:spPr>
            <a:xfrm>
              <a:off x="3214"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65" name="Google Shape;1065;p51"/>
            <p:cNvSpPr/>
            <p:nvPr/>
          </p:nvSpPr>
          <p:spPr>
            <a:xfrm>
              <a:off x="3276"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7</a:t>
              </a:r>
              <a:endParaRPr b="0" i="0" sz="1800" u="none" cap="none" strike="noStrike">
                <a:solidFill>
                  <a:schemeClr val="dk1"/>
                </a:solidFill>
                <a:latin typeface="Arial"/>
                <a:ea typeface="Arial"/>
                <a:cs typeface="Arial"/>
                <a:sym typeface="Arial"/>
              </a:endParaRPr>
            </a:p>
          </p:txBody>
        </p:sp>
        <p:sp>
          <p:nvSpPr>
            <p:cNvPr id="1066" name="Google Shape;1066;p51"/>
            <p:cNvSpPr/>
            <p:nvPr/>
          </p:nvSpPr>
          <p:spPr>
            <a:xfrm>
              <a:off x="3506"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67" name="Google Shape;1067;p51"/>
            <p:cNvSpPr/>
            <p:nvPr/>
          </p:nvSpPr>
          <p:spPr>
            <a:xfrm>
              <a:off x="3569"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68" name="Google Shape;1068;p51"/>
            <p:cNvSpPr/>
            <p:nvPr/>
          </p:nvSpPr>
          <p:spPr>
            <a:xfrm>
              <a:off x="3800"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69" name="Google Shape;1069;p51"/>
            <p:cNvSpPr/>
            <p:nvPr/>
          </p:nvSpPr>
          <p:spPr>
            <a:xfrm>
              <a:off x="3863"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6</a:t>
              </a:r>
              <a:endParaRPr b="0" i="0" sz="1800" u="none" cap="none" strike="noStrike">
                <a:solidFill>
                  <a:schemeClr val="dk1"/>
                </a:solidFill>
                <a:latin typeface="Arial"/>
                <a:ea typeface="Arial"/>
                <a:cs typeface="Arial"/>
                <a:sym typeface="Arial"/>
              </a:endParaRPr>
            </a:p>
          </p:txBody>
        </p:sp>
        <p:sp>
          <p:nvSpPr>
            <p:cNvPr id="1070" name="Google Shape;1070;p51"/>
            <p:cNvSpPr/>
            <p:nvPr/>
          </p:nvSpPr>
          <p:spPr>
            <a:xfrm>
              <a:off x="4093"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71" name="Google Shape;1071;p51"/>
            <p:cNvSpPr/>
            <p:nvPr/>
          </p:nvSpPr>
          <p:spPr>
            <a:xfrm>
              <a:off x="4156"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72" name="Google Shape;1072;p51"/>
            <p:cNvSpPr/>
            <p:nvPr/>
          </p:nvSpPr>
          <p:spPr>
            <a:xfrm>
              <a:off x="4356"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73" name="Google Shape;1073;p51"/>
            <p:cNvSpPr/>
            <p:nvPr/>
          </p:nvSpPr>
          <p:spPr>
            <a:xfrm>
              <a:off x="4418"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74" name="Google Shape;1074;p51"/>
            <p:cNvSpPr/>
            <p:nvPr/>
          </p:nvSpPr>
          <p:spPr>
            <a:xfrm>
              <a:off x="4481"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75" name="Google Shape;1075;p51"/>
            <p:cNvSpPr/>
            <p:nvPr/>
          </p:nvSpPr>
          <p:spPr>
            <a:xfrm>
              <a:off x="4648"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76" name="Google Shape;1076;p51"/>
            <p:cNvSpPr/>
            <p:nvPr/>
          </p:nvSpPr>
          <p:spPr>
            <a:xfrm>
              <a:off x="4711"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77" name="Google Shape;1077;p51"/>
            <p:cNvSpPr/>
            <p:nvPr/>
          </p:nvSpPr>
          <p:spPr>
            <a:xfrm>
              <a:off x="4774"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78" name="Google Shape;1078;p51"/>
            <p:cNvSpPr/>
            <p:nvPr/>
          </p:nvSpPr>
          <p:spPr>
            <a:xfrm>
              <a:off x="4942"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79" name="Google Shape;1079;p51"/>
            <p:cNvSpPr/>
            <p:nvPr/>
          </p:nvSpPr>
          <p:spPr>
            <a:xfrm>
              <a:off x="5005"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80" name="Google Shape;1080;p51"/>
            <p:cNvSpPr/>
            <p:nvPr/>
          </p:nvSpPr>
          <p:spPr>
            <a:xfrm>
              <a:off x="5068"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81" name="Google Shape;1081;p51"/>
            <p:cNvSpPr/>
            <p:nvPr/>
          </p:nvSpPr>
          <p:spPr>
            <a:xfrm>
              <a:off x="5266"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82" name="Google Shape;1082;p51"/>
            <p:cNvSpPr/>
            <p:nvPr/>
          </p:nvSpPr>
          <p:spPr>
            <a:xfrm>
              <a:off x="5329"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83" name="Google Shape;1083;p51"/>
            <p:cNvSpPr/>
            <p:nvPr/>
          </p:nvSpPr>
          <p:spPr>
            <a:xfrm>
              <a:off x="5529"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84" name="Google Shape;1084;p51"/>
            <p:cNvSpPr/>
            <p:nvPr/>
          </p:nvSpPr>
          <p:spPr>
            <a:xfrm>
              <a:off x="5592"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85" name="Google Shape;1085;p51"/>
            <p:cNvSpPr/>
            <p:nvPr/>
          </p:nvSpPr>
          <p:spPr>
            <a:xfrm>
              <a:off x="5654"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86" name="Google Shape;1086;p51"/>
            <p:cNvSpPr/>
            <p:nvPr/>
          </p:nvSpPr>
          <p:spPr>
            <a:xfrm>
              <a:off x="5811"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87" name="Google Shape;1087;p51"/>
            <p:cNvSpPr/>
            <p:nvPr/>
          </p:nvSpPr>
          <p:spPr>
            <a:xfrm>
              <a:off x="5874"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88" name="Google Shape;1088;p51"/>
            <p:cNvSpPr/>
            <p:nvPr/>
          </p:nvSpPr>
          <p:spPr>
            <a:xfrm>
              <a:off x="5937"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89" name="Google Shape;1089;p51"/>
            <p:cNvSpPr/>
            <p:nvPr/>
          </p:nvSpPr>
          <p:spPr>
            <a:xfrm>
              <a:off x="6105"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1</a:t>
              </a:r>
              <a:endParaRPr b="0" i="0" sz="1800" u="none" cap="none" strike="noStrike">
                <a:solidFill>
                  <a:schemeClr val="dk1"/>
                </a:solidFill>
                <a:latin typeface="Arial"/>
                <a:ea typeface="Arial"/>
                <a:cs typeface="Arial"/>
                <a:sym typeface="Arial"/>
              </a:endParaRPr>
            </a:p>
          </p:txBody>
        </p:sp>
        <p:sp>
          <p:nvSpPr>
            <p:cNvPr id="1090" name="Google Shape;1090;p51"/>
            <p:cNvSpPr/>
            <p:nvPr/>
          </p:nvSpPr>
          <p:spPr>
            <a:xfrm>
              <a:off x="6168"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91" name="Google Shape;1091;p51"/>
            <p:cNvSpPr/>
            <p:nvPr/>
          </p:nvSpPr>
          <p:spPr>
            <a:xfrm>
              <a:off x="6230"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0</a:t>
              </a:r>
              <a:endParaRPr b="0" i="0" sz="1800" u="none" cap="none" strike="noStrike">
                <a:solidFill>
                  <a:schemeClr val="dk1"/>
                </a:solidFill>
                <a:latin typeface="Arial"/>
                <a:ea typeface="Arial"/>
                <a:cs typeface="Arial"/>
                <a:sym typeface="Arial"/>
              </a:endParaRPr>
            </a:p>
          </p:txBody>
        </p:sp>
        <p:sp>
          <p:nvSpPr>
            <p:cNvPr id="1092" name="Google Shape;1092;p51"/>
            <p:cNvSpPr/>
            <p:nvPr/>
          </p:nvSpPr>
          <p:spPr>
            <a:xfrm>
              <a:off x="6429"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93" name="Google Shape;1093;p51"/>
            <p:cNvSpPr/>
            <p:nvPr/>
          </p:nvSpPr>
          <p:spPr>
            <a:xfrm>
              <a:off x="6492"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4</a:t>
              </a:r>
              <a:endParaRPr b="0" i="0" sz="1800" u="none" cap="none" strike="noStrike">
                <a:solidFill>
                  <a:schemeClr val="dk1"/>
                </a:solidFill>
                <a:latin typeface="Arial"/>
                <a:ea typeface="Arial"/>
                <a:cs typeface="Arial"/>
                <a:sym typeface="Arial"/>
              </a:endParaRPr>
            </a:p>
          </p:txBody>
        </p:sp>
        <p:sp>
          <p:nvSpPr>
            <p:cNvPr id="1094" name="Google Shape;1094;p51"/>
            <p:cNvSpPr/>
            <p:nvPr/>
          </p:nvSpPr>
          <p:spPr>
            <a:xfrm>
              <a:off x="6733"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9</a:t>
              </a:r>
              <a:endParaRPr b="0" i="0" sz="1800" u="none" cap="none" strike="noStrike">
                <a:solidFill>
                  <a:schemeClr val="dk1"/>
                </a:solidFill>
                <a:latin typeface="Arial"/>
                <a:ea typeface="Arial"/>
                <a:cs typeface="Arial"/>
                <a:sym typeface="Arial"/>
              </a:endParaRPr>
            </a:p>
          </p:txBody>
        </p:sp>
        <p:sp>
          <p:nvSpPr>
            <p:cNvPr id="1095" name="Google Shape;1095;p51"/>
            <p:cNvSpPr/>
            <p:nvPr/>
          </p:nvSpPr>
          <p:spPr>
            <a:xfrm>
              <a:off x="6796" y="2377"/>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5</a:t>
              </a:r>
              <a:endParaRPr b="0" i="0" sz="1800" u="none" cap="none" strike="noStrike">
                <a:solidFill>
                  <a:schemeClr val="dk1"/>
                </a:solidFill>
                <a:latin typeface="Arial"/>
                <a:ea typeface="Arial"/>
                <a:cs typeface="Arial"/>
                <a:sym typeface="Arial"/>
              </a:endParaRPr>
            </a:p>
          </p:txBody>
        </p:sp>
        <p:sp>
          <p:nvSpPr>
            <p:cNvPr id="1096" name="Google Shape;1096;p51"/>
            <p:cNvSpPr/>
            <p:nvPr/>
          </p:nvSpPr>
          <p:spPr>
            <a:xfrm>
              <a:off x="3758" y="1104"/>
              <a:ext cx="16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H</a:t>
              </a:r>
              <a:endParaRPr b="0" i="0" sz="1800" u="none" cap="none" strike="noStrike">
                <a:solidFill>
                  <a:schemeClr val="dk1"/>
                </a:solidFill>
                <a:latin typeface="Arial"/>
                <a:ea typeface="Arial"/>
                <a:cs typeface="Arial"/>
                <a:sym typeface="Arial"/>
              </a:endParaRPr>
            </a:p>
          </p:txBody>
        </p:sp>
        <p:sp>
          <p:nvSpPr>
            <p:cNvPr id="1097" name="Google Shape;1097;p51"/>
            <p:cNvSpPr/>
            <p:nvPr/>
          </p:nvSpPr>
          <p:spPr>
            <a:xfrm>
              <a:off x="3853" y="110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o</a:t>
              </a:r>
              <a:endParaRPr b="0" i="0" sz="1800" u="none" cap="none" strike="noStrike">
                <a:solidFill>
                  <a:schemeClr val="dk1"/>
                </a:solidFill>
                <a:latin typeface="Arial"/>
                <a:ea typeface="Arial"/>
                <a:cs typeface="Arial"/>
                <a:sym typeface="Arial"/>
              </a:endParaRPr>
            </a:p>
          </p:txBody>
        </p:sp>
        <p:sp>
          <p:nvSpPr>
            <p:cNvPr id="1098" name="Google Shape;1098;p51"/>
            <p:cNvSpPr/>
            <p:nvPr/>
          </p:nvSpPr>
          <p:spPr>
            <a:xfrm>
              <a:off x="3925" y="1104"/>
              <a:ext cx="114"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s</a:t>
              </a:r>
              <a:endParaRPr b="0" i="0" sz="1800" u="none" cap="none" strike="noStrike">
                <a:solidFill>
                  <a:schemeClr val="dk1"/>
                </a:solidFill>
                <a:latin typeface="Arial"/>
                <a:ea typeface="Arial"/>
                <a:cs typeface="Arial"/>
                <a:sym typeface="Arial"/>
              </a:endParaRPr>
            </a:p>
          </p:txBody>
        </p:sp>
        <p:sp>
          <p:nvSpPr>
            <p:cNvPr id="1099" name="Google Shape;1099;p51"/>
            <p:cNvSpPr/>
            <p:nvPr/>
          </p:nvSpPr>
          <p:spPr>
            <a:xfrm>
              <a:off x="3987" y="1104"/>
              <a:ext cx="130"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p</a:t>
              </a:r>
              <a:endParaRPr b="0" i="0" sz="1800" u="none" cap="none" strike="noStrike">
                <a:solidFill>
                  <a:schemeClr val="dk1"/>
                </a:solidFill>
                <a:latin typeface="Arial"/>
                <a:ea typeface="Arial"/>
                <a:cs typeface="Arial"/>
                <a:sym typeface="Arial"/>
              </a:endParaRPr>
            </a:p>
          </p:txBody>
        </p:sp>
        <p:sp>
          <p:nvSpPr>
            <p:cNvPr id="1100" name="Google Shape;1100;p51"/>
            <p:cNvSpPr/>
            <p:nvPr/>
          </p:nvSpPr>
          <p:spPr>
            <a:xfrm>
              <a:off x="4061" y="110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i</a:t>
              </a:r>
              <a:endParaRPr b="0" i="0" sz="1800" u="none" cap="none" strike="noStrike">
                <a:solidFill>
                  <a:schemeClr val="dk1"/>
                </a:solidFill>
                <a:latin typeface="Arial"/>
                <a:ea typeface="Arial"/>
                <a:cs typeface="Arial"/>
                <a:sym typeface="Arial"/>
              </a:endParaRPr>
            </a:p>
          </p:txBody>
        </p:sp>
        <p:sp>
          <p:nvSpPr>
            <p:cNvPr id="1101" name="Google Shape;1101;p51"/>
            <p:cNvSpPr/>
            <p:nvPr/>
          </p:nvSpPr>
          <p:spPr>
            <a:xfrm>
              <a:off x="4092" y="110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1102" name="Google Shape;1102;p51"/>
            <p:cNvSpPr/>
            <p:nvPr/>
          </p:nvSpPr>
          <p:spPr>
            <a:xfrm>
              <a:off x="4134" y="1104"/>
              <a:ext cx="12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1103" name="Google Shape;1103;p51"/>
            <p:cNvSpPr/>
            <p:nvPr/>
          </p:nvSpPr>
          <p:spPr>
            <a:xfrm>
              <a:off x="4197" y="1104"/>
              <a:ext cx="97"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l</a:t>
              </a:r>
              <a:endParaRPr b="0" i="0" sz="1800" u="none" cap="none" strike="noStrike">
                <a:solidFill>
                  <a:schemeClr val="dk1"/>
                </a:solidFill>
                <a:latin typeface="Arial"/>
                <a:ea typeface="Arial"/>
                <a:cs typeface="Arial"/>
                <a:sym typeface="Arial"/>
              </a:endParaRPr>
            </a:p>
          </p:txBody>
        </p:sp>
        <p:sp>
          <p:nvSpPr>
            <p:cNvPr id="1104" name="Google Shape;1104;p51"/>
            <p:cNvSpPr/>
            <p:nvPr/>
          </p:nvSpPr>
          <p:spPr>
            <a:xfrm>
              <a:off x="5822" y="1104"/>
              <a:ext cx="161"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A</a:t>
              </a:r>
              <a:endParaRPr b="0" i="0" sz="1800" u="none" cap="none" strike="noStrike">
                <a:solidFill>
                  <a:schemeClr val="dk1"/>
                </a:solidFill>
                <a:latin typeface="Arial"/>
                <a:ea typeface="Arial"/>
                <a:cs typeface="Arial"/>
                <a:sym typeface="Arial"/>
              </a:endParaRPr>
            </a:p>
          </p:txBody>
        </p:sp>
        <p:sp>
          <p:nvSpPr>
            <p:cNvPr id="1105" name="Google Shape;1105;p51"/>
            <p:cNvSpPr/>
            <p:nvPr/>
          </p:nvSpPr>
          <p:spPr>
            <a:xfrm>
              <a:off x="5927" y="1104"/>
              <a:ext cx="145" cy="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Times New Roman"/>
                  <a:ea typeface="Times New Roman"/>
                  <a:cs typeface="Times New Roman"/>
                  <a:sym typeface="Times New Roman"/>
                </a:rPr>
                <a:t>T</a:t>
              </a:r>
              <a:endParaRPr b="0" i="0" sz="1800" u="none" cap="none" strike="noStrike">
                <a:solidFill>
                  <a:schemeClr val="dk1"/>
                </a:solidFill>
                <a:latin typeface="Arial"/>
                <a:ea typeface="Arial"/>
                <a:cs typeface="Arial"/>
                <a:sym typeface="Arial"/>
              </a:endParaRPr>
            </a:p>
          </p:txBody>
        </p:sp>
        <p:sp>
          <p:nvSpPr>
            <p:cNvPr id="1106" name="Google Shape;1106;p51"/>
            <p:cNvSpPr/>
            <p:nvPr/>
          </p:nvSpPr>
          <p:spPr>
            <a:xfrm>
              <a:off x="809" y="1074"/>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7" name="Google Shape;1107;p51"/>
            <p:cNvSpPr/>
            <p:nvPr/>
          </p:nvSpPr>
          <p:spPr>
            <a:xfrm>
              <a:off x="803" y="1069"/>
              <a:ext cx="6138" cy="9"/>
            </a:xfrm>
            <a:custGeom>
              <a:rect b="b" l="l" r="r" t="t"/>
              <a:pathLst>
                <a:path extrusionOk="0" h="9" w="5870">
                  <a:moveTo>
                    <a:pt x="0" y="9"/>
                  </a:moveTo>
                  <a:lnTo>
                    <a:pt x="0" y="9"/>
                  </a:lnTo>
                  <a:lnTo>
                    <a:pt x="5870" y="9"/>
                  </a:lnTo>
                  <a:lnTo>
                    <a:pt x="5870" y="0"/>
                  </a:lnTo>
                  <a:lnTo>
                    <a:pt x="0" y="0"/>
                  </a:lnTo>
                  <a:lnTo>
                    <a:pt x="0" y="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8" name="Google Shape;1108;p51"/>
            <p:cNvSpPr/>
            <p:nvPr/>
          </p:nvSpPr>
          <p:spPr>
            <a:xfrm>
              <a:off x="809" y="1285"/>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9" name="Google Shape;1109;p51"/>
            <p:cNvSpPr/>
            <p:nvPr/>
          </p:nvSpPr>
          <p:spPr>
            <a:xfrm>
              <a:off x="803" y="1279"/>
              <a:ext cx="6138" cy="11"/>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0" name="Google Shape;1110;p51"/>
            <p:cNvSpPr/>
            <p:nvPr/>
          </p:nvSpPr>
          <p:spPr>
            <a:xfrm>
              <a:off x="809" y="1497"/>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1" name="Google Shape;1111;p51"/>
            <p:cNvSpPr/>
            <p:nvPr/>
          </p:nvSpPr>
          <p:spPr>
            <a:xfrm>
              <a:off x="803" y="1491"/>
              <a:ext cx="6138" cy="12"/>
            </a:xfrm>
            <a:custGeom>
              <a:rect b="b" l="l" r="r" t="t"/>
              <a:pathLst>
                <a:path extrusionOk="0" h="11" w="5870">
                  <a:moveTo>
                    <a:pt x="0" y="11"/>
                  </a:moveTo>
                  <a:lnTo>
                    <a:pt x="0" y="11"/>
                  </a:lnTo>
                  <a:lnTo>
                    <a:pt x="5870" y="11"/>
                  </a:lnTo>
                  <a:lnTo>
                    <a:pt x="5870" y="0"/>
                  </a:lnTo>
                  <a:lnTo>
                    <a:pt x="0" y="0"/>
                  </a:lnTo>
                  <a:lnTo>
                    <a:pt x="0" y="11"/>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2" name="Google Shape;1112;p51"/>
            <p:cNvSpPr/>
            <p:nvPr/>
          </p:nvSpPr>
          <p:spPr>
            <a:xfrm>
              <a:off x="809" y="1709"/>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3" name="Google Shape;1113;p51"/>
            <p:cNvSpPr/>
            <p:nvPr/>
          </p:nvSpPr>
          <p:spPr>
            <a:xfrm>
              <a:off x="803" y="1704"/>
              <a:ext cx="6138" cy="11"/>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4" name="Google Shape;1114;p51"/>
            <p:cNvSpPr/>
            <p:nvPr/>
          </p:nvSpPr>
          <p:spPr>
            <a:xfrm>
              <a:off x="809" y="1921"/>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5" name="Google Shape;1115;p51"/>
            <p:cNvSpPr/>
            <p:nvPr/>
          </p:nvSpPr>
          <p:spPr>
            <a:xfrm>
              <a:off x="803" y="1916"/>
              <a:ext cx="6138" cy="11"/>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6" name="Google Shape;1116;p51"/>
            <p:cNvSpPr/>
            <p:nvPr/>
          </p:nvSpPr>
          <p:spPr>
            <a:xfrm>
              <a:off x="809" y="2134"/>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7" name="Google Shape;1117;p51"/>
            <p:cNvSpPr/>
            <p:nvPr/>
          </p:nvSpPr>
          <p:spPr>
            <a:xfrm>
              <a:off x="803" y="2129"/>
              <a:ext cx="6138" cy="10"/>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8" name="Google Shape;1118;p51"/>
            <p:cNvSpPr/>
            <p:nvPr/>
          </p:nvSpPr>
          <p:spPr>
            <a:xfrm>
              <a:off x="809" y="2346"/>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9" name="Google Shape;1119;p51"/>
            <p:cNvSpPr/>
            <p:nvPr/>
          </p:nvSpPr>
          <p:spPr>
            <a:xfrm>
              <a:off x="803" y="2341"/>
              <a:ext cx="6138" cy="10"/>
            </a:xfrm>
            <a:custGeom>
              <a:rect b="b" l="l" r="r" t="t"/>
              <a:pathLst>
                <a:path extrusionOk="0" h="10" w="5870">
                  <a:moveTo>
                    <a:pt x="0" y="10"/>
                  </a:moveTo>
                  <a:lnTo>
                    <a:pt x="0" y="10"/>
                  </a:lnTo>
                  <a:lnTo>
                    <a:pt x="5870" y="10"/>
                  </a:lnTo>
                  <a:lnTo>
                    <a:pt x="5870" y="0"/>
                  </a:lnTo>
                  <a:lnTo>
                    <a:pt x="0" y="0"/>
                  </a:lnTo>
                  <a:lnTo>
                    <a:pt x="0" y="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0" name="Google Shape;1120;p51"/>
            <p:cNvSpPr/>
            <p:nvPr/>
          </p:nvSpPr>
          <p:spPr>
            <a:xfrm>
              <a:off x="798" y="1074"/>
              <a:ext cx="0" cy="1484"/>
            </a:xfrm>
            <a:custGeom>
              <a:rect b="b" l="l" r="r" t="t"/>
              <a:pathLst>
                <a:path extrusionOk="0" h="1408" w="120000">
                  <a:moveTo>
                    <a:pt x="0" y="0"/>
                  </a:moveTo>
                  <a:lnTo>
                    <a:pt x="0" y="0"/>
                  </a:lnTo>
                  <a:lnTo>
                    <a:pt x="0" y="140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1" name="Google Shape;1121;p51"/>
            <p:cNvSpPr/>
            <p:nvPr/>
          </p:nvSpPr>
          <p:spPr>
            <a:xfrm>
              <a:off x="794" y="1069"/>
              <a:ext cx="9" cy="1495"/>
            </a:xfrm>
            <a:custGeom>
              <a:rect b="b" l="l" r="r" t="t"/>
              <a:pathLst>
                <a:path extrusionOk="0" h="1419" w="9">
                  <a:moveTo>
                    <a:pt x="0" y="1419"/>
                  </a:moveTo>
                  <a:lnTo>
                    <a:pt x="0" y="1419"/>
                  </a:lnTo>
                  <a:lnTo>
                    <a:pt x="9" y="1419"/>
                  </a:lnTo>
                  <a:lnTo>
                    <a:pt x="9" y="0"/>
                  </a:lnTo>
                  <a:lnTo>
                    <a:pt x="0" y="0"/>
                  </a:lnTo>
                  <a:lnTo>
                    <a:pt x="0" y="141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2" name="Google Shape;1122;p51"/>
            <p:cNvSpPr/>
            <p:nvPr/>
          </p:nvSpPr>
          <p:spPr>
            <a:xfrm>
              <a:off x="2516" y="1083"/>
              <a:ext cx="0" cy="1475"/>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3" name="Google Shape;1123;p51"/>
            <p:cNvSpPr/>
            <p:nvPr/>
          </p:nvSpPr>
          <p:spPr>
            <a:xfrm>
              <a:off x="2511" y="1078"/>
              <a:ext cx="10" cy="1486"/>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4" name="Google Shape;1124;p51"/>
            <p:cNvSpPr/>
            <p:nvPr/>
          </p:nvSpPr>
          <p:spPr>
            <a:xfrm>
              <a:off x="2831"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5" name="Google Shape;1125;p51"/>
            <p:cNvSpPr/>
            <p:nvPr/>
          </p:nvSpPr>
          <p:spPr>
            <a:xfrm>
              <a:off x="2826" y="1290"/>
              <a:ext cx="10"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6" name="Google Shape;1126;p51"/>
            <p:cNvSpPr/>
            <p:nvPr/>
          </p:nvSpPr>
          <p:spPr>
            <a:xfrm>
              <a:off x="3124"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7" name="Google Shape;1127;p51"/>
            <p:cNvSpPr/>
            <p:nvPr/>
          </p:nvSpPr>
          <p:spPr>
            <a:xfrm>
              <a:off x="3119" y="1290"/>
              <a:ext cx="10"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8" name="Google Shape;1128;p51"/>
            <p:cNvSpPr/>
            <p:nvPr/>
          </p:nvSpPr>
          <p:spPr>
            <a:xfrm>
              <a:off x="3418"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9" name="Google Shape;1129;p51"/>
            <p:cNvSpPr/>
            <p:nvPr/>
          </p:nvSpPr>
          <p:spPr>
            <a:xfrm>
              <a:off x="3412" y="1290"/>
              <a:ext cx="11"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0" name="Google Shape;1130;p51"/>
            <p:cNvSpPr/>
            <p:nvPr/>
          </p:nvSpPr>
          <p:spPr>
            <a:xfrm>
              <a:off x="3710"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1" name="Google Shape;1131;p51"/>
            <p:cNvSpPr/>
            <p:nvPr/>
          </p:nvSpPr>
          <p:spPr>
            <a:xfrm>
              <a:off x="3705" y="1290"/>
              <a:ext cx="11"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2" name="Google Shape;1132;p51"/>
            <p:cNvSpPr/>
            <p:nvPr/>
          </p:nvSpPr>
          <p:spPr>
            <a:xfrm>
              <a:off x="4004"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3" name="Google Shape;1133;p51"/>
            <p:cNvSpPr/>
            <p:nvPr/>
          </p:nvSpPr>
          <p:spPr>
            <a:xfrm>
              <a:off x="3999" y="1290"/>
              <a:ext cx="10"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4" name="Google Shape;1134;p51"/>
            <p:cNvSpPr/>
            <p:nvPr/>
          </p:nvSpPr>
          <p:spPr>
            <a:xfrm>
              <a:off x="4297"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5" name="Google Shape;1135;p51"/>
            <p:cNvSpPr/>
            <p:nvPr/>
          </p:nvSpPr>
          <p:spPr>
            <a:xfrm>
              <a:off x="4292" y="1290"/>
              <a:ext cx="10"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6" name="Google Shape;1136;p51"/>
            <p:cNvSpPr/>
            <p:nvPr/>
          </p:nvSpPr>
          <p:spPr>
            <a:xfrm>
              <a:off x="4591"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7" name="Google Shape;1137;p51"/>
            <p:cNvSpPr/>
            <p:nvPr/>
          </p:nvSpPr>
          <p:spPr>
            <a:xfrm>
              <a:off x="4586" y="1290"/>
              <a:ext cx="10"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8" name="Google Shape;1138;p51"/>
            <p:cNvSpPr/>
            <p:nvPr/>
          </p:nvSpPr>
          <p:spPr>
            <a:xfrm>
              <a:off x="4884"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9" name="Google Shape;1139;p51"/>
            <p:cNvSpPr/>
            <p:nvPr/>
          </p:nvSpPr>
          <p:spPr>
            <a:xfrm>
              <a:off x="4878" y="1290"/>
              <a:ext cx="11"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0" name="Google Shape;1140;p51"/>
            <p:cNvSpPr/>
            <p:nvPr/>
          </p:nvSpPr>
          <p:spPr>
            <a:xfrm>
              <a:off x="5176"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1" name="Google Shape;1141;p51"/>
            <p:cNvSpPr/>
            <p:nvPr/>
          </p:nvSpPr>
          <p:spPr>
            <a:xfrm>
              <a:off x="5171" y="1290"/>
              <a:ext cx="11"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2" name="Google Shape;1142;p51"/>
            <p:cNvSpPr/>
            <p:nvPr/>
          </p:nvSpPr>
          <p:spPr>
            <a:xfrm>
              <a:off x="5470" y="1083"/>
              <a:ext cx="0" cy="1475"/>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3" name="Google Shape;1143;p51"/>
            <p:cNvSpPr/>
            <p:nvPr/>
          </p:nvSpPr>
          <p:spPr>
            <a:xfrm>
              <a:off x="5465" y="1078"/>
              <a:ext cx="10" cy="1486"/>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4" name="Google Shape;1144;p51"/>
            <p:cNvSpPr/>
            <p:nvPr/>
          </p:nvSpPr>
          <p:spPr>
            <a:xfrm>
              <a:off x="5764"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5" name="Google Shape;1145;p51"/>
            <p:cNvSpPr/>
            <p:nvPr/>
          </p:nvSpPr>
          <p:spPr>
            <a:xfrm>
              <a:off x="5758" y="1290"/>
              <a:ext cx="10"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6" name="Google Shape;1146;p51"/>
            <p:cNvSpPr/>
            <p:nvPr/>
          </p:nvSpPr>
          <p:spPr>
            <a:xfrm>
              <a:off x="6057" y="1295"/>
              <a:ext cx="0" cy="1263"/>
            </a:xfrm>
            <a:custGeom>
              <a:rect b="b" l="l" r="r" t="t"/>
              <a:pathLst>
                <a:path extrusionOk="0" h="1198" w="120000">
                  <a:moveTo>
                    <a:pt x="0" y="0"/>
                  </a:moveTo>
                  <a:lnTo>
                    <a:pt x="0" y="0"/>
                  </a:lnTo>
                  <a:lnTo>
                    <a:pt x="0" y="1198"/>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7" name="Google Shape;1147;p51"/>
            <p:cNvSpPr/>
            <p:nvPr/>
          </p:nvSpPr>
          <p:spPr>
            <a:xfrm>
              <a:off x="6052" y="1290"/>
              <a:ext cx="10" cy="1274"/>
            </a:xfrm>
            <a:custGeom>
              <a:rect b="b" l="l" r="r" t="t"/>
              <a:pathLst>
                <a:path extrusionOk="0" h="1209" w="10">
                  <a:moveTo>
                    <a:pt x="0" y="1209"/>
                  </a:moveTo>
                  <a:lnTo>
                    <a:pt x="0" y="1209"/>
                  </a:lnTo>
                  <a:lnTo>
                    <a:pt x="10" y="1209"/>
                  </a:lnTo>
                  <a:lnTo>
                    <a:pt x="10" y="0"/>
                  </a:lnTo>
                  <a:lnTo>
                    <a:pt x="0" y="0"/>
                  </a:lnTo>
                  <a:lnTo>
                    <a:pt x="0" y="1209"/>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8" name="Google Shape;1148;p51"/>
            <p:cNvSpPr/>
            <p:nvPr/>
          </p:nvSpPr>
          <p:spPr>
            <a:xfrm>
              <a:off x="6350" y="1083"/>
              <a:ext cx="0" cy="1475"/>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9" name="Google Shape;1149;p51"/>
            <p:cNvSpPr/>
            <p:nvPr/>
          </p:nvSpPr>
          <p:spPr>
            <a:xfrm>
              <a:off x="6345" y="1078"/>
              <a:ext cx="11" cy="1486"/>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0" name="Google Shape;1150;p51"/>
            <p:cNvSpPr/>
            <p:nvPr/>
          </p:nvSpPr>
          <p:spPr>
            <a:xfrm>
              <a:off x="6643" y="1083"/>
              <a:ext cx="0" cy="1475"/>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1" name="Google Shape;1151;p51"/>
            <p:cNvSpPr/>
            <p:nvPr/>
          </p:nvSpPr>
          <p:spPr>
            <a:xfrm>
              <a:off x="6638" y="1078"/>
              <a:ext cx="11" cy="1486"/>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2" name="Google Shape;1152;p51"/>
            <p:cNvSpPr/>
            <p:nvPr/>
          </p:nvSpPr>
          <p:spPr>
            <a:xfrm>
              <a:off x="809" y="2558"/>
              <a:ext cx="6128" cy="0"/>
            </a:xfrm>
            <a:custGeom>
              <a:rect b="b" l="l" r="r" t="t"/>
              <a:pathLst>
                <a:path extrusionOk="0" h="120000" w="5861">
                  <a:moveTo>
                    <a:pt x="0" y="0"/>
                  </a:moveTo>
                  <a:lnTo>
                    <a:pt x="0" y="0"/>
                  </a:lnTo>
                  <a:lnTo>
                    <a:pt x="5861" y="0"/>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3" name="Google Shape;1153;p51"/>
            <p:cNvSpPr/>
            <p:nvPr/>
          </p:nvSpPr>
          <p:spPr>
            <a:xfrm>
              <a:off x="803" y="2553"/>
              <a:ext cx="6138" cy="11"/>
            </a:xfrm>
            <a:custGeom>
              <a:rect b="b" l="l" r="r" t="t"/>
              <a:pathLst>
                <a:path extrusionOk="0" h="11" w="5870">
                  <a:moveTo>
                    <a:pt x="0" y="11"/>
                  </a:moveTo>
                  <a:lnTo>
                    <a:pt x="0" y="11"/>
                  </a:lnTo>
                  <a:lnTo>
                    <a:pt x="5870" y="11"/>
                  </a:lnTo>
                  <a:lnTo>
                    <a:pt x="5870" y="0"/>
                  </a:lnTo>
                  <a:lnTo>
                    <a:pt x="0" y="0"/>
                  </a:lnTo>
                  <a:lnTo>
                    <a:pt x="0" y="11"/>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4" name="Google Shape;1154;p51"/>
            <p:cNvSpPr/>
            <p:nvPr/>
          </p:nvSpPr>
          <p:spPr>
            <a:xfrm>
              <a:off x="6937" y="1083"/>
              <a:ext cx="0" cy="1475"/>
            </a:xfrm>
            <a:custGeom>
              <a:rect b="b" l="l" r="r" t="t"/>
              <a:pathLst>
                <a:path extrusionOk="0" h="1399" w="120000">
                  <a:moveTo>
                    <a:pt x="0" y="0"/>
                  </a:moveTo>
                  <a:lnTo>
                    <a:pt x="0" y="0"/>
                  </a:lnTo>
                  <a:lnTo>
                    <a:pt x="0" y="1399"/>
                  </a:lnTo>
                </a:path>
              </a:pathLst>
            </a:custGeom>
            <a:noFill/>
            <a:ln cap="sq" cmpd="sng" w="1587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5" name="Google Shape;1155;p51"/>
            <p:cNvSpPr/>
            <p:nvPr/>
          </p:nvSpPr>
          <p:spPr>
            <a:xfrm>
              <a:off x="6931" y="1078"/>
              <a:ext cx="10" cy="1486"/>
            </a:xfrm>
            <a:custGeom>
              <a:rect b="b" l="l" r="r" t="t"/>
              <a:pathLst>
                <a:path extrusionOk="0" h="1410" w="10">
                  <a:moveTo>
                    <a:pt x="0" y="1410"/>
                  </a:moveTo>
                  <a:lnTo>
                    <a:pt x="0" y="1410"/>
                  </a:lnTo>
                  <a:lnTo>
                    <a:pt x="10" y="1410"/>
                  </a:lnTo>
                  <a:lnTo>
                    <a:pt x="10" y="0"/>
                  </a:lnTo>
                  <a:lnTo>
                    <a:pt x="0" y="0"/>
                  </a:lnTo>
                  <a:lnTo>
                    <a:pt x="0" y="1410"/>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6" name="Google Shape;1156;p51"/>
            <p:cNvSpPr/>
            <p:nvPr/>
          </p:nvSpPr>
          <p:spPr>
            <a:xfrm>
              <a:off x="794" y="2563"/>
              <a:ext cx="9" cy="11"/>
            </a:xfrm>
            <a:custGeom>
              <a:rect b="b" l="l" r="r" t="t"/>
              <a:pathLst>
                <a:path extrusionOk="0" h="10" w="9">
                  <a:moveTo>
                    <a:pt x="4" y="10"/>
                  </a:moveTo>
                  <a:lnTo>
                    <a:pt x="4" y="10"/>
                  </a:lnTo>
                  <a:lnTo>
                    <a:pt x="0" y="10"/>
                  </a:lnTo>
                  <a:lnTo>
                    <a:pt x="0" y="1"/>
                  </a:lnTo>
                  <a:lnTo>
                    <a:pt x="4" y="1"/>
                  </a:lnTo>
                  <a:lnTo>
                    <a:pt x="4" y="1"/>
                  </a:lnTo>
                  <a:lnTo>
                    <a:pt x="9" y="0"/>
                  </a:lnTo>
                  <a:lnTo>
                    <a:pt x="9" y="10"/>
                  </a:lnTo>
                  <a:lnTo>
                    <a:pt x="4" y="10"/>
                  </a:lnTo>
                  <a:lnTo>
                    <a:pt x="4"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7" name="Google Shape;1157;p51"/>
            <p:cNvSpPr/>
            <p:nvPr/>
          </p:nvSpPr>
          <p:spPr>
            <a:xfrm>
              <a:off x="2511"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8" name="Google Shape;1158;p51"/>
            <p:cNvSpPr/>
            <p:nvPr/>
          </p:nvSpPr>
          <p:spPr>
            <a:xfrm>
              <a:off x="2826"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9" name="Google Shape;1159;p51"/>
            <p:cNvSpPr/>
            <p:nvPr/>
          </p:nvSpPr>
          <p:spPr>
            <a:xfrm>
              <a:off x="3119"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0" name="Google Shape;1160;p51"/>
            <p:cNvSpPr/>
            <p:nvPr/>
          </p:nvSpPr>
          <p:spPr>
            <a:xfrm>
              <a:off x="3412" y="2563"/>
              <a:ext cx="11"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1" name="Google Shape;1161;p51"/>
            <p:cNvSpPr/>
            <p:nvPr/>
          </p:nvSpPr>
          <p:spPr>
            <a:xfrm>
              <a:off x="3705" y="2563"/>
              <a:ext cx="11"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2" name="Google Shape;1162;p51"/>
            <p:cNvSpPr/>
            <p:nvPr/>
          </p:nvSpPr>
          <p:spPr>
            <a:xfrm>
              <a:off x="3999"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3" name="Google Shape;1163;p51"/>
            <p:cNvSpPr/>
            <p:nvPr/>
          </p:nvSpPr>
          <p:spPr>
            <a:xfrm>
              <a:off x="4292"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4" name="Google Shape;1164;p51"/>
            <p:cNvSpPr/>
            <p:nvPr/>
          </p:nvSpPr>
          <p:spPr>
            <a:xfrm>
              <a:off x="4586"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5" name="Google Shape;1165;p51"/>
            <p:cNvSpPr/>
            <p:nvPr/>
          </p:nvSpPr>
          <p:spPr>
            <a:xfrm>
              <a:off x="4878" y="2563"/>
              <a:ext cx="11"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6" name="Google Shape;1166;p51"/>
            <p:cNvSpPr/>
            <p:nvPr/>
          </p:nvSpPr>
          <p:spPr>
            <a:xfrm>
              <a:off x="5171" y="2563"/>
              <a:ext cx="11"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7" name="Google Shape;1167;p51"/>
            <p:cNvSpPr/>
            <p:nvPr/>
          </p:nvSpPr>
          <p:spPr>
            <a:xfrm>
              <a:off x="5465"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8" name="Google Shape;1168;p51"/>
            <p:cNvSpPr/>
            <p:nvPr/>
          </p:nvSpPr>
          <p:spPr>
            <a:xfrm>
              <a:off x="5759"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9" name="Google Shape;1169;p51"/>
            <p:cNvSpPr/>
            <p:nvPr/>
          </p:nvSpPr>
          <p:spPr>
            <a:xfrm>
              <a:off x="6052" y="2563"/>
              <a:ext cx="10"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0" name="Google Shape;1170;p51"/>
            <p:cNvSpPr/>
            <p:nvPr/>
          </p:nvSpPr>
          <p:spPr>
            <a:xfrm>
              <a:off x="6344" y="2563"/>
              <a:ext cx="11"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1" name="Google Shape;1171;p51"/>
            <p:cNvSpPr/>
            <p:nvPr/>
          </p:nvSpPr>
          <p:spPr>
            <a:xfrm>
              <a:off x="6638" y="2563"/>
              <a:ext cx="11"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2" name="Google Shape;1172;p51"/>
            <p:cNvSpPr/>
            <p:nvPr/>
          </p:nvSpPr>
          <p:spPr>
            <a:xfrm>
              <a:off x="6932" y="2563"/>
              <a:ext cx="11" cy="11"/>
            </a:xfrm>
            <a:custGeom>
              <a:rect b="b" l="l" r="r" t="t"/>
              <a:pathLst>
                <a:path extrusionOk="0" h="10" w="10">
                  <a:moveTo>
                    <a:pt x="5" y="10"/>
                  </a:moveTo>
                  <a:lnTo>
                    <a:pt x="5" y="10"/>
                  </a:lnTo>
                  <a:lnTo>
                    <a:pt x="0" y="10"/>
                  </a:lnTo>
                  <a:lnTo>
                    <a:pt x="0" y="1"/>
                  </a:lnTo>
                  <a:lnTo>
                    <a:pt x="5" y="1"/>
                  </a:lnTo>
                  <a:lnTo>
                    <a:pt x="5" y="1"/>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3" name="Google Shape;1173;p51"/>
            <p:cNvSpPr/>
            <p:nvPr/>
          </p:nvSpPr>
          <p:spPr>
            <a:xfrm>
              <a:off x="6943" y="1069"/>
              <a:ext cx="10" cy="9"/>
            </a:xfrm>
            <a:custGeom>
              <a:rect b="b" l="l" r="r" t="t"/>
              <a:pathLst>
                <a:path extrusionOk="0" h="9" w="10">
                  <a:moveTo>
                    <a:pt x="5" y="9"/>
                  </a:moveTo>
                  <a:lnTo>
                    <a:pt x="5" y="9"/>
                  </a:lnTo>
                  <a:lnTo>
                    <a:pt x="0" y="9"/>
                  </a:lnTo>
                  <a:lnTo>
                    <a:pt x="0" y="0"/>
                  </a:lnTo>
                  <a:lnTo>
                    <a:pt x="5" y="0"/>
                  </a:lnTo>
                  <a:lnTo>
                    <a:pt x="5" y="0"/>
                  </a:lnTo>
                  <a:lnTo>
                    <a:pt x="10" y="0"/>
                  </a:lnTo>
                  <a:lnTo>
                    <a:pt x="10" y="9"/>
                  </a:lnTo>
                  <a:lnTo>
                    <a:pt x="5" y="9"/>
                  </a:lnTo>
                  <a:lnTo>
                    <a:pt x="5" y="9"/>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4" name="Google Shape;1174;p51"/>
            <p:cNvSpPr/>
            <p:nvPr/>
          </p:nvSpPr>
          <p:spPr>
            <a:xfrm>
              <a:off x="6943" y="1279"/>
              <a:ext cx="10" cy="11"/>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5" name="Google Shape;1175;p51"/>
            <p:cNvSpPr/>
            <p:nvPr/>
          </p:nvSpPr>
          <p:spPr>
            <a:xfrm>
              <a:off x="6943" y="1491"/>
              <a:ext cx="10" cy="11"/>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6" name="Google Shape;1176;p51"/>
            <p:cNvSpPr/>
            <p:nvPr/>
          </p:nvSpPr>
          <p:spPr>
            <a:xfrm>
              <a:off x="6943" y="1704"/>
              <a:ext cx="10" cy="11"/>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7" name="Google Shape;1177;p51"/>
            <p:cNvSpPr/>
            <p:nvPr/>
          </p:nvSpPr>
          <p:spPr>
            <a:xfrm>
              <a:off x="6943" y="1916"/>
              <a:ext cx="10" cy="11"/>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8" name="Google Shape;1178;p51"/>
            <p:cNvSpPr/>
            <p:nvPr/>
          </p:nvSpPr>
          <p:spPr>
            <a:xfrm>
              <a:off x="6943" y="2129"/>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9" name="Google Shape;1179;p51"/>
            <p:cNvSpPr/>
            <p:nvPr/>
          </p:nvSpPr>
          <p:spPr>
            <a:xfrm>
              <a:off x="6943" y="2341"/>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0" name="Google Shape;1180;p51"/>
            <p:cNvSpPr/>
            <p:nvPr/>
          </p:nvSpPr>
          <p:spPr>
            <a:xfrm>
              <a:off x="6943" y="2553"/>
              <a:ext cx="10" cy="10"/>
            </a:xfrm>
            <a:custGeom>
              <a:rect b="b" l="l" r="r" t="t"/>
              <a:pathLst>
                <a:path extrusionOk="0" h="10" w="10">
                  <a:moveTo>
                    <a:pt x="5" y="10"/>
                  </a:moveTo>
                  <a:lnTo>
                    <a:pt x="5" y="10"/>
                  </a:lnTo>
                  <a:lnTo>
                    <a:pt x="0" y="10"/>
                  </a:lnTo>
                  <a:lnTo>
                    <a:pt x="0" y="0"/>
                  </a:lnTo>
                  <a:lnTo>
                    <a:pt x="5" y="0"/>
                  </a:lnTo>
                  <a:lnTo>
                    <a:pt x="5" y="0"/>
                  </a:lnTo>
                  <a:lnTo>
                    <a:pt x="10" y="0"/>
                  </a:lnTo>
                  <a:lnTo>
                    <a:pt x="10" y="10"/>
                  </a:lnTo>
                  <a:lnTo>
                    <a:pt x="5" y="10"/>
                  </a:lnTo>
                  <a:lnTo>
                    <a:pt x="5" y="10"/>
                  </a:lnTo>
                  <a:close/>
                </a:path>
              </a:pathLst>
            </a:custGeom>
            <a:solidFill>
              <a:srgbClr val="D4D4D4"/>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5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0" lvl="0" marL="114300" rtl="0" algn="l">
              <a:lnSpc>
                <a:spcPct val="114000"/>
              </a:lnSpc>
              <a:spcBef>
                <a:spcPts val="1000"/>
              </a:spcBef>
              <a:spcAft>
                <a:spcPts val="0"/>
              </a:spcAft>
              <a:buSzPts val="1800"/>
              <a:buNone/>
            </a:pPr>
            <a:r>
              <a:rPr lang="en-US"/>
              <a:t>Residence Zip Code &amp; Homeless </a:t>
            </a:r>
            <a:endParaRPr/>
          </a:p>
          <a:p>
            <a:pPr indent="0" lvl="0" marL="114300" rtl="0" algn="l">
              <a:lnSpc>
                <a:spcPct val="114000"/>
              </a:lnSpc>
              <a:spcBef>
                <a:spcPts val="1000"/>
              </a:spcBef>
              <a:spcAft>
                <a:spcPts val="0"/>
              </a:spcAft>
              <a:buSzPts val="1800"/>
              <a:buNone/>
            </a:pPr>
            <a:r>
              <a:rPr lang="en-US"/>
              <a:t>In each case where the patient was homeless, the zip code field was assessed on whether zip code 88888 or the hospital’s zip code and if the Z59.0 was used.</a:t>
            </a:r>
            <a:endParaRPr/>
          </a:p>
          <a:p>
            <a:pPr indent="-342900" lvl="0" marL="457200" rtl="0" algn="l">
              <a:lnSpc>
                <a:spcPct val="114000"/>
              </a:lnSpc>
              <a:spcBef>
                <a:spcPts val="1000"/>
              </a:spcBef>
              <a:spcAft>
                <a:spcPts val="0"/>
              </a:spcAft>
              <a:buSzPts val="1800"/>
              <a:buChar char="•"/>
            </a:pPr>
            <a:r>
              <a:rPr lang="en-US"/>
              <a:t>36 cases had documentation that the patient was homeless</a:t>
            </a:r>
            <a:endParaRPr/>
          </a:p>
          <a:p>
            <a:pPr indent="-342900" lvl="0" marL="457200" rtl="0" algn="l">
              <a:lnSpc>
                <a:spcPct val="114000"/>
              </a:lnSpc>
              <a:spcBef>
                <a:spcPts val="1000"/>
              </a:spcBef>
              <a:spcAft>
                <a:spcPts val="0"/>
              </a:spcAft>
              <a:buSzPts val="1800"/>
              <a:buChar char="•"/>
            </a:pPr>
            <a:r>
              <a:rPr lang="en-US"/>
              <a:t>6 cases (17%) reported 88888 zip code</a:t>
            </a:r>
            <a:endParaRPr/>
          </a:p>
          <a:p>
            <a:pPr indent="-342900" lvl="0" marL="457200" rtl="0" algn="l">
              <a:lnSpc>
                <a:spcPct val="114000"/>
              </a:lnSpc>
              <a:spcBef>
                <a:spcPts val="1000"/>
              </a:spcBef>
              <a:spcAft>
                <a:spcPts val="0"/>
              </a:spcAft>
              <a:buSzPts val="1800"/>
              <a:buChar char="•"/>
            </a:pPr>
            <a:r>
              <a:rPr lang="en-US"/>
              <a:t>32 cases (89%) reported Z59.0 homeless </a:t>
            </a:r>
            <a:endParaRPr/>
          </a:p>
          <a:p>
            <a:pPr indent="0" lvl="0" marL="114300" rtl="0" algn="l">
              <a:lnSpc>
                <a:spcPct val="114000"/>
              </a:lnSpc>
              <a:spcBef>
                <a:spcPts val="0"/>
              </a:spcBef>
              <a:spcAft>
                <a:spcPts val="0"/>
              </a:spcAft>
              <a:buSzPts val="1800"/>
              <a:buNone/>
            </a:pPr>
            <a:r>
              <a:t/>
            </a:r>
            <a:endParaRPr/>
          </a:p>
          <a:p>
            <a:pPr indent="0" lvl="0" marL="457200" rtl="0" algn="l">
              <a:lnSpc>
                <a:spcPct val="114000"/>
              </a:lnSpc>
              <a:spcBef>
                <a:spcPts val="1000"/>
              </a:spcBef>
              <a:spcAft>
                <a:spcPts val="0"/>
              </a:spcAft>
              <a:buSzPts val="2000"/>
              <a:buNone/>
            </a:pPr>
            <a:r>
              <a:t/>
            </a:r>
            <a:endParaRPr/>
          </a:p>
        </p:txBody>
      </p:sp>
      <p:sp>
        <p:nvSpPr>
          <p:cNvPr id="1187" name="Google Shape;1187;p5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600"/>
              </a:spcAft>
              <a:buClr>
                <a:srgbClr val="000000"/>
              </a:buClr>
              <a:buSzPts val="1600"/>
              <a:buFont typeface="Arial"/>
              <a:buNone/>
            </a:pPr>
            <a:fld id="{00000000-1234-1234-1234-123412341234}" type="slidenum">
              <a:rPr lang="en-US" sz="1400"/>
              <a:t>‹#›</a:t>
            </a:fld>
            <a:endParaRPr sz="1400"/>
          </a:p>
        </p:txBody>
      </p:sp>
      <p:sp>
        <p:nvSpPr>
          <p:cNvPr id="1188" name="Google Shape;1188;p5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358"/>
              <a:buFont typeface="Arial"/>
              <a:buNone/>
            </a:pPr>
            <a:r>
              <a:rPr lang="en-US" sz="3100"/>
              <a:t>Review of Residence Zip Code &amp; Homeless </a:t>
            </a:r>
            <a:br>
              <a:rPr lang="en-US"/>
            </a:b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53"/>
          <p:cNvSpPr txBox="1"/>
          <p:nvPr>
            <p:ph idx="1" type="body"/>
          </p:nvPr>
        </p:nvSpPr>
        <p:spPr>
          <a:xfrm>
            <a:off x="971550" y="1100249"/>
            <a:ext cx="10515600" cy="4693141"/>
          </a:xfrm>
          <a:prstGeom prst="rect">
            <a:avLst/>
          </a:prstGeom>
          <a:noFill/>
          <a:ln>
            <a:noFill/>
          </a:ln>
        </p:spPr>
        <p:txBody>
          <a:bodyPr anchorCtr="0" anchor="t" bIns="45700" lIns="91425" spcFirstLastPara="1" rIns="91425" wrap="square" tIns="45700">
            <a:noAutofit/>
          </a:bodyPr>
          <a:lstStyle/>
          <a:p>
            <a:pPr indent="-342900" lvl="0" marL="457200" rtl="0" algn="l">
              <a:lnSpc>
                <a:spcPct val="114000"/>
              </a:lnSpc>
              <a:spcBef>
                <a:spcPts val="1000"/>
              </a:spcBef>
              <a:spcAft>
                <a:spcPts val="0"/>
              </a:spcAft>
              <a:buSzPts val="1800"/>
              <a:buChar char="•"/>
            </a:pPr>
            <a:r>
              <a:rPr lang="en-US" sz="2200"/>
              <a:t>97% inpatient COVID-19 diagnosis accuracy</a:t>
            </a:r>
            <a:endParaRPr/>
          </a:p>
          <a:p>
            <a:pPr indent="-342900" lvl="1" marL="914400" rtl="0" algn="l">
              <a:lnSpc>
                <a:spcPct val="114000"/>
              </a:lnSpc>
              <a:spcBef>
                <a:spcPts val="500"/>
              </a:spcBef>
              <a:spcAft>
                <a:spcPts val="0"/>
              </a:spcAft>
              <a:buSzPts val="1800"/>
              <a:buChar char="•"/>
            </a:pPr>
            <a:r>
              <a:rPr lang="en-US" sz="1600"/>
              <a:t>Discrepancies were due to re-sequencing COVID-19 to the principal diagnosis, and COVID-19 diagnosis was reported without supporting documentation</a:t>
            </a:r>
            <a:endParaRPr/>
          </a:p>
          <a:p>
            <a:pPr indent="-342900" lvl="0" marL="457200" rtl="0" algn="l">
              <a:lnSpc>
                <a:spcPct val="114000"/>
              </a:lnSpc>
              <a:spcBef>
                <a:spcPts val="1000"/>
              </a:spcBef>
              <a:spcAft>
                <a:spcPts val="0"/>
              </a:spcAft>
              <a:buSzPts val="1800"/>
              <a:buChar char="•"/>
            </a:pPr>
            <a:r>
              <a:rPr lang="en-US" sz="2200"/>
              <a:t>95% outpatient COVID-19 diagnosis accuracy</a:t>
            </a:r>
            <a:endParaRPr/>
          </a:p>
          <a:p>
            <a:pPr indent="-342900" lvl="1" marL="914400" rtl="0" algn="l">
              <a:lnSpc>
                <a:spcPct val="114000"/>
              </a:lnSpc>
              <a:spcBef>
                <a:spcPts val="1000"/>
              </a:spcBef>
              <a:spcAft>
                <a:spcPts val="0"/>
              </a:spcAft>
              <a:buSzPts val="1800"/>
              <a:buChar char="•"/>
            </a:pPr>
            <a:r>
              <a:rPr lang="en-US" sz="1600"/>
              <a:t>Discrepancies were due to re-sequencing COVID-19 as the primary diagnosis, and COVID-19 was reported as an acute condition when the patient had a history of COVID-19. </a:t>
            </a:r>
            <a:endParaRPr/>
          </a:p>
          <a:p>
            <a:pPr indent="0" lvl="0" marL="114300" rtl="0" algn="l">
              <a:lnSpc>
                <a:spcPct val="114000"/>
              </a:lnSpc>
              <a:spcBef>
                <a:spcPts val="1000"/>
              </a:spcBef>
              <a:spcAft>
                <a:spcPts val="0"/>
              </a:spcAft>
              <a:buSzPts val="1800"/>
              <a:buNone/>
            </a:pPr>
            <a:r>
              <a:t/>
            </a:r>
            <a:endParaRPr sz="2200"/>
          </a:p>
          <a:p>
            <a:pPr indent="0" lvl="0" marL="457200" rtl="0" algn="l">
              <a:lnSpc>
                <a:spcPct val="114000"/>
              </a:lnSpc>
              <a:spcBef>
                <a:spcPts val="1000"/>
              </a:spcBef>
              <a:spcAft>
                <a:spcPts val="0"/>
              </a:spcAft>
              <a:buSzPts val="2000"/>
              <a:buNone/>
            </a:pPr>
            <a:r>
              <a:t/>
            </a:r>
            <a:endParaRPr/>
          </a:p>
        </p:txBody>
      </p:sp>
      <p:sp>
        <p:nvSpPr>
          <p:cNvPr id="1195" name="Google Shape;1195;p5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96" name="Google Shape;1196;p53"/>
          <p:cNvSpPr txBox="1"/>
          <p:nvPr>
            <p:ph type="title"/>
          </p:nvPr>
        </p:nvSpPr>
        <p:spPr>
          <a:xfrm>
            <a:off x="972125" y="347849"/>
            <a:ext cx="10515600" cy="75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COVID-19 Case Review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54"/>
          <p:cNvSpPr txBox="1"/>
          <p:nvPr>
            <p:ph idx="1" type="body"/>
          </p:nvPr>
        </p:nvSpPr>
        <p:spPr>
          <a:xfrm>
            <a:off x="971550" y="1361190"/>
            <a:ext cx="10515600" cy="4432300"/>
          </a:xfrm>
          <a:prstGeom prst="rect">
            <a:avLst/>
          </a:prstGeom>
          <a:noFill/>
          <a:ln>
            <a:noFill/>
          </a:ln>
        </p:spPr>
        <p:txBody>
          <a:bodyPr anchorCtr="0" anchor="t" bIns="45700" lIns="91425" spcFirstLastPara="1" rIns="91425" wrap="square" tIns="45700">
            <a:noAutofit/>
          </a:bodyPr>
          <a:lstStyle/>
          <a:p>
            <a:pPr indent="-355600" lvl="0" marL="457200" rtl="0" algn="l">
              <a:lnSpc>
                <a:spcPct val="114000"/>
              </a:lnSpc>
              <a:spcBef>
                <a:spcPts val="1000"/>
              </a:spcBef>
              <a:spcAft>
                <a:spcPts val="0"/>
              </a:spcAft>
              <a:buClr>
                <a:schemeClr val="dk1"/>
              </a:buClr>
              <a:buSzPts val="2000"/>
              <a:buChar char="•"/>
            </a:pPr>
            <a:r>
              <a:rPr lang="en-US"/>
              <a:t>Inclusion on freestanding/specialty hospitals</a:t>
            </a:r>
            <a:endParaRPr/>
          </a:p>
          <a:p>
            <a:pPr indent="-355600" lvl="0" marL="457200" rtl="0" algn="l">
              <a:lnSpc>
                <a:spcPct val="114000"/>
              </a:lnSpc>
              <a:spcBef>
                <a:spcPts val="1000"/>
              </a:spcBef>
              <a:spcAft>
                <a:spcPts val="0"/>
              </a:spcAft>
              <a:buClr>
                <a:schemeClr val="dk1"/>
              </a:buClr>
              <a:buSzPts val="2000"/>
              <a:buChar char="•"/>
            </a:pPr>
            <a:r>
              <a:rPr lang="en-US"/>
              <a:t>Potential additional sources of information for review (i.e., lab results in CRISP)</a:t>
            </a:r>
            <a:endParaRPr/>
          </a:p>
          <a:p>
            <a:pPr indent="-355600" lvl="0" marL="457200" rtl="0" algn="l">
              <a:lnSpc>
                <a:spcPct val="114000"/>
              </a:lnSpc>
              <a:spcBef>
                <a:spcPts val="1000"/>
              </a:spcBef>
              <a:spcAft>
                <a:spcPts val="0"/>
              </a:spcAft>
              <a:buClr>
                <a:schemeClr val="dk1"/>
              </a:buClr>
              <a:buSzPts val="2000"/>
              <a:buChar char="•"/>
            </a:pPr>
            <a:r>
              <a:rPr lang="en-US"/>
              <a:t>Increasing the number of facilities reviewed b per year</a:t>
            </a:r>
            <a:endParaRPr/>
          </a:p>
        </p:txBody>
      </p:sp>
      <p:sp>
        <p:nvSpPr>
          <p:cNvPr id="1202" name="Google Shape;1202;p54"/>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203" name="Google Shape;1203;p54"/>
          <p:cNvSpPr txBox="1"/>
          <p:nvPr>
            <p:ph type="title"/>
          </p:nvPr>
        </p:nvSpPr>
        <p:spPr>
          <a:xfrm>
            <a:off x="972127" y="347852"/>
            <a:ext cx="10515600" cy="1013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Proposed Future Changes to Case Mix Review</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55"/>
          <p:cNvSpPr txBox="1"/>
          <p:nvPr>
            <p:ph type="title"/>
          </p:nvPr>
        </p:nvSpPr>
        <p:spPr>
          <a:xfrm>
            <a:off x="972127" y="1835088"/>
            <a:ext cx="10515600" cy="39454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Data Repository Vendor Update</a:t>
            </a:r>
            <a:endParaRPr/>
          </a:p>
        </p:txBody>
      </p:sp>
      <p:sp>
        <p:nvSpPr>
          <p:cNvPr id="1209" name="Google Shape;1209;p5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87" name="Google Shape;87;p4"/>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t>Grouper Transition: </a:t>
            </a:r>
            <a:r>
              <a:rPr lang="en-US"/>
              <a:t>Case Mix Weights </a:t>
            </a:r>
            <a:br>
              <a:rPr b="1" i="0" lang="en-US" sz="2800" u="none" strike="noStrike">
                <a:solidFill>
                  <a:srgbClr val="FFFFFF"/>
                </a:solidFill>
                <a:latin typeface="Arial"/>
                <a:ea typeface="Arial"/>
                <a:cs typeface="Arial"/>
                <a:sym typeface="Arial"/>
              </a:rPr>
            </a:br>
            <a:r>
              <a:rPr lang="en-US"/>
              <a:t> </a:t>
            </a:r>
            <a:endParaRPr/>
          </a:p>
        </p:txBody>
      </p:sp>
      <p:graphicFrame>
        <p:nvGraphicFramePr>
          <p:cNvPr id="88" name="Google Shape;88;p4"/>
          <p:cNvGraphicFramePr/>
          <p:nvPr/>
        </p:nvGraphicFramePr>
        <p:xfrm>
          <a:off x="468728" y="1151970"/>
          <a:ext cx="3000000" cy="3000000"/>
        </p:xfrm>
        <a:graphic>
          <a:graphicData uri="http://schemas.openxmlformats.org/drawingml/2006/table">
            <a:tbl>
              <a:tblPr>
                <a:noFill/>
                <a:tableStyleId>{FAC77E34-EEF9-471A-AEDE-7D46632BD0B1}</a:tableStyleId>
              </a:tblPr>
              <a:tblGrid>
                <a:gridCol w="2394275"/>
                <a:gridCol w="4566600"/>
                <a:gridCol w="4182400"/>
              </a:tblGrid>
              <a:tr h="487175">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3889"/>
                          </a:solidFill>
                          <a:latin typeface="Arial"/>
                          <a:ea typeface="Arial"/>
                          <a:cs typeface="Arial"/>
                          <a:sym typeface="Arial"/>
                        </a:rPr>
                        <a:t>Rate Year</a:t>
                      </a:r>
                      <a:endParaRPr b="1" i="0" sz="2000" u="none" cap="none" strike="noStrike">
                        <a:solidFill>
                          <a:srgbClr val="003889"/>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RY 2023</a:t>
                      </a:r>
                      <a:endParaRPr b="0" i="0" sz="2000" u="none" cap="none" strike="noStrike">
                        <a:solidFill>
                          <a:schemeClr val="dk1"/>
                        </a:solidFill>
                        <a:latin typeface="Arial"/>
                        <a:ea typeface="Arial"/>
                        <a:cs typeface="Arial"/>
                        <a:sym typeface="Arial"/>
                      </a:endParaRPr>
                    </a:p>
                  </a:txBody>
                  <a:tcPr marT="91450" marB="45725" marR="91450" marL="91450" anchor="ctr">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RY 2024</a:t>
                      </a:r>
                      <a:endParaRPr b="0" i="0" sz="2000" u="none" cap="none" strike="noStrike">
                        <a:solidFill>
                          <a:schemeClr val="dk1"/>
                        </a:solidFill>
                        <a:latin typeface="Arial"/>
                        <a:ea typeface="Arial"/>
                        <a:cs typeface="Arial"/>
                        <a:sym typeface="Arial"/>
                      </a:endParaRPr>
                    </a:p>
                  </a:txBody>
                  <a:tcPr marT="91450" marB="45725" marR="91450" marL="91450" anchor="ctr">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668375">
                <a:tc>
                  <a:txBody>
                    <a:bodyPr/>
                    <a:lstStyle/>
                    <a:p>
                      <a:pPr indent="0" lvl="0" marL="0" marR="0" rtl="0" algn="r">
                        <a:lnSpc>
                          <a:spcPct val="100000"/>
                        </a:lnSpc>
                        <a:spcBef>
                          <a:spcPts val="0"/>
                        </a:spcBef>
                        <a:spcAft>
                          <a:spcPts val="0"/>
                        </a:spcAft>
                        <a:buClr>
                          <a:srgbClr val="000000"/>
                        </a:buClr>
                        <a:buSzPts val="2000"/>
                        <a:buFont typeface="Arial"/>
                        <a:buNone/>
                      </a:pPr>
                      <a:r>
                        <a:rPr lang="en-US" sz="1600" u="none" cap="none" strike="noStrike"/>
                        <a:t>APR/EAPG Version</a:t>
                      </a:r>
                      <a:endParaRPr b="1" i="0" sz="16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IP Weights: 37.1</a:t>
                      </a:r>
                      <a:endParaRPr sz="1600" u="none" cap="none" strike="noStrike"/>
                    </a:p>
                    <a:p>
                      <a:pPr indent="0" lvl="0" marL="0" marR="0" rtl="0" algn="l">
                        <a:lnSpc>
                          <a:spcPct val="100000"/>
                        </a:lnSpc>
                        <a:spcBef>
                          <a:spcPts val="0"/>
                        </a:spcBef>
                        <a:spcAft>
                          <a:spcPts val="0"/>
                        </a:spcAft>
                        <a:buClr>
                          <a:srgbClr val="000000"/>
                        </a:buClr>
                        <a:buSzPts val="2000"/>
                        <a:buFont typeface="Arial"/>
                        <a:buNone/>
                      </a:pPr>
                      <a:r>
                        <a:rPr b="0" i="0" lang="en-US" sz="1600" u="none" cap="none" strike="noStrike">
                          <a:solidFill>
                            <a:schemeClr val="dk1"/>
                          </a:solidFill>
                          <a:latin typeface="Arial"/>
                          <a:ea typeface="Arial"/>
                          <a:cs typeface="Arial"/>
                          <a:sym typeface="Arial"/>
                        </a:rPr>
                        <a:t>OP Weights: 3.1</a:t>
                      </a:r>
                      <a:r>
                        <a:rPr lang="en-US" sz="1600" u="none" cap="none" strike="noStrike"/>
                        <a:t>5</a:t>
                      </a:r>
                      <a:endParaRPr sz="16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IP Weights: 38</a:t>
                      </a:r>
                      <a:endParaRPr sz="1600" u="none" cap="none" strike="noStrike"/>
                    </a:p>
                    <a:p>
                      <a:pPr indent="0" lvl="0" marL="0" marR="0" rtl="0" algn="l">
                        <a:lnSpc>
                          <a:spcPct val="100000"/>
                        </a:lnSpc>
                        <a:spcBef>
                          <a:spcPts val="0"/>
                        </a:spcBef>
                        <a:spcAft>
                          <a:spcPts val="0"/>
                        </a:spcAft>
                        <a:buClr>
                          <a:srgbClr val="000000"/>
                        </a:buClr>
                        <a:buSzPts val="2000"/>
                        <a:buFont typeface="Arial"/>
                        <a:buNone/>
                      </a:pPr>
                      <a:r>
                        <a:rPr b="0" i="0" lang="en-US" sz="1600" u="none" cap="none" strike="noStrike">
                          <a:solidFill>
                            <a:schemeClr val="dk1"/>
                          </a:solidFill>
                          <a:latin typeface="Arial"/>
                          <a:ea typeface="Arial"/>
                          <a:cs typeface="Arial"/>
                          <a:sym typeface="Arial"/>
                        </a:rPr>
                        <a:t>OP Weights: 3.1</a:t>
                      </a:r>
                      <a:r>
                        <a:rPr lang="en-US" sz="1600" u="none" cap="none" strike="noStrike"/>
                        <a:t>6</a:t>
                      </a:r>
                      <a:endParaRPr sz="16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859350">
                <a:tc>
                  <a:txBody>
                    <a:bodyPr/>
                    <a:lstStyle/>
                    <a:p>
                      <a:pPr indent="0" lvl="0" marL="0" marR="0" rtl="0" algn="r">
                        <a:lnSpc>
                          <a:spcPct val="100000"/>
                        </a:lnSpc>
                        <a:spcBef>
                          <a:spcPts val="0"/>
                        </a:spcBef>
                        <a:spcAft>
                          <a:spcPts val="0"/>
                        </a:spcAft>
                        <a:buClr>
                          <a:srgbClr val="000000"/>
                        </a:buClr>
                        <a:buSzPts val="2000"/>
                        <a:buFont typeface="Arial"/>
                        <a:buNone/>
                      </a:pPr>
                      <a:r>
                        <a:rPr lang="en-US" sz="1600" u="none" cap="none" strike="noStrike"/>
                        <a:t>Data Period Used</a:t>
                      </a:r>
                      <a:endParaRPr b="1" i="0" sz="16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Arial"/>
                          <a:ea typeface="Arial"/>
                          <a:cs typeface="Arial"/>
                          <a:sym typeface="Arial"/>
                        </a:rPr>
                        <a:t>IP: CY 2019 (12 Months)</a:t>
                      </a:r>
                      <a:endParaRPr sz="1600" u="none" cap="none" strike="noStrike"/>
                    </a:p>
                    <a:p>
                      <a:pPr indent="0" lvl="2"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Arial"/>
                          <a:ea typeface="Arial"/>
                          <a:cs typeface="Arial"/>
                          <a:sym typeface="Arial"/>
                        </a:rPr>
                        <a:t>OP: CY 2019 and Q1 of CY 2020 (15 Months)</a:t>
                      </a:r>
                      <a:endParaRPr b="0" i="0" sz="1600" u="none" cap="none" strike="noStrike">
                        <a:solidFill>
                          <a:schemeClr val="dk1"/>
                        </a:solidFill>
                        <a:latin typeface="Arial"/>
                        <a:ea typeface="Arial"/>
                        <a:cs typeface="Arial"/>
                        <a:sym typeface="Arial"/>
                      </a:endParaRPr>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Arial"/>
                          <a:ea typeface="Arial"/>
                          <a:cs typeface="Arial"/>
                          <a:sym typeface="Arial"/>
                        </a:rPr>
                        <a:t>IP: CY 2019 (12 Months)**</a:t>
                      </a:r>
                      <a:r>
                        <a:rPr lang="en-US" sz="1600" u="none" cap="none" strike="noStrike"/>
                        <a:t>*</a:t>
                      </a:r>
                      <a:endParaRPr sz="1600" u="none" cap="none" strike="noStrike"/>
                    </a:p>
                    <a:p>
                      <a:pPr indent="0" lvl="2"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Arial"/>
                          <a:ea typeface="Arial"/>
                          <a:cs typeface="Arial"/>
                          <a:sym typeface="Arial"/>
                        </a:rPr>
                        <a:t>OP: CY 2019 and Q1 of CY 202</a:t>
                      </a:r>
                      <a:r>
                        <a:rPr lang="en-US" sz="1600" u="none" cap="none" strike="noStrike"/>
                        <a:t>0</a:t>
                      </a:r>
                      <a:r>
                        <a:rPr b="0" i="0" lang="en-US" sz="1600" u="none" cap="none" strike="noStrike">
                          <a:solidFill>
                            <a:schemeClr val="dk1"/>
                          </a:solidFill>
                          <a:latin typeface="Arial"/>
                          <a:ea typeface="Arial"/>
                          <a:cs typeface="Arial"/>
                          <a:sym typeface="Arial"/>
                        </a:rPr>
                        <a:t> (15 Months) ***</a:t>
                      </a:r>
                      <a:endParaRPr b="0" i="0" sz="1600" u="none" cap="none" strike="noStrike">
                        <a:solidFill>
                          <a:schemeClr val="dk1"/>
                        </a:solidFill>
                        <a:latin typeface="Arial"/>
                        <a:ea typeface="Arial"/>
                        <a:cs typeface="Arial"/>
                        <a:sym typeface="Arial"/>
                      </a:endParaRPr>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555700">
                <a:tc>
                  <a:txBody>
                    <a:bodyPr/>
                    <a:lstStyle/>
                    <a:p>
                      <a:pPr indent="0" lvl="0" marL="0" marR="0" rtl="0" algn="r">
                        <a:lnSpc>
                          <a:spcPct val="100000"/>
                        </a:lnSpc>
                        <a:spcBef>
                          <a:spcPts val="0"/>
                        </a:spcBef>
                        <a:spcAft>
                          <a:spcPts val="0"/>
                        </a:spcAft>
                        <a:buClr>
                          <a:srgbClr val="000000"/>
                        </a:buClr>
                        <a:buSzPts val="2000"/>
                        <a:buFont typeface="Arial"/>
                        <a:buNone/>
                      </a:pPr>
                      <a:r>
                        <a:rPr lang="en-US" sz="1600" u="none" cap="none" strike="noStrike"/>
                        <a:t>Implementation Date</a:t>
                      </a:r>
                      <a:endParaRPr b="1" i="0" sz="16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1600" u="none" cap="none" strike="noStrike">
                          <a:solidFill>
                            <a:srgbClr val="003889"/>
                          </a:solidFill>
                          <a:latin typeface="Arial"/>
                          <a:ea typeface="Arial"/>
                          <a:cs typeface="Arial"/>
                          <a:sym typeface="Arial"/>
                        </a:rPr>
                        <a:t>July 2022</a:t>
                      </a:r>
                      <a:endParaRPr sz="16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1600" u="none" cap="none" strike="noStrike">
                          <a:solidFill>
                            <a:srgbClr val="003889"/>
                          </a:solidFill>
                          <a:latin typeface="Arial"/>
                          <a:ea typeface="Arial"/>
                          <a:cs typeface="Arial"/>
                          <a:sym typeface="Arial"/>
                        </a:rPr>
                        <a:t>July 202</a:t>
                      </a:r>
                      <a:r>
                        <a:rPr lang="en-US" sz="1600" u="none" cap="none" strike="noStrike">
                          <a:solidFill>
                            <a:srgbClr val="003889"/>
                          </a:solidFill>
                        </a:rPr>
                        <a:t>3</a:t>
                      </a:r>
                      <a:endParaRPr sz="16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555700">
                <a:tc>
                  <a:txBody>
                    <a:bodyPr/>
                    <a:lstStyle/>
                    <a:p>
                      <a:pPr indent="0" lvl="0" marL="0" marR="0" rtl="0" algn="r">
                        <a:lnSpc>
                          <a:spcPct val="100000"/>
                        </a:lnSpc>
                        <a:spcBef>
                          <a:spcPts val="0"/>
                        </a:spcBef>
                        <a:spcAft>
                          <a:spcPts val="0"/>
                        </a:spcAft>
                        <a:buClr>
                          <a:srgbClr val="000000"/>
                        </a:buClr>
                        <a:buSzPts val="2000"/>
                        <a:buFont typeface="Arial"/>
                        <a:buNone/>
                      </a:pPr>
                      <a:r>
                        <a:rPr b="1" i="0" lang="en-US" sz="1600" u="none" cap="none" strike="noStrike">
                          <a:solidFill>
                            <a:schemeClr val="dk1"/>
                          </a:solidFill>
                          <a:latin typeface="Arial"/>
                          <a:ea typeface="Arial"/>
                          <a:cs typeface="Arial"/>
                          <a:sym typeface="Arial"/>
                        </a:rPr>
                        <a:t>Number of Diagnosis/Procedure Codes Used</a:t>
                      </a:r>
                      <a:endParaRPr b="1" i="0" sz="1600" u="none" cap="none" strike="noStrike">
                        <a:solidFill>
                          <a:schemeClr val="dk1"/>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IP: </a:t>
                      </a:r>
                      <a:r>
                        <a:rPr lang="en-US" sz="1600" u="none" cap="none" strike="noStrike"/>
                        <a:t>Up to 30 procedure and diagnosis codes (primary and 29 secondary)</a:t>
                      </a:r>
                      <a:endParaRPr sz="1400" u="none" cap="none" strike="noStrike"/>
                    </a:p>
                    <a:p>
                      <a:pPr indent="0" lvl="0" marL="0" marR="0" rtl="0" algn="l">
                        <a:lnSpc>
                          <a:spcPct val="100000"/>
                        </a:lnSpc>
                        <a:spcBef>
                          <a:spcPts val="0"/>
                        </a:spcBef>
                        <a:spcAft>
                          <a:spcPts val="0"/>
                        </a:spcAft>
                        <a:buClr>
                          <a:schemeClr val="dk1"/>
                        </a:buClr>
                        <a:buSzPts val="2000"/>
                        <a:buFont typeface="Arial"/>
                        <a:buNone/>
                      </a:pPr>
                      <a:r>
                        <a:rPr b="1" lang="en-US" sz="1600" u="none" cap="none" strike="noStrike"/>
                        <a:t>OP OBS &gt; 23 hrs (with IP): </a:t>
                      </a:r>
                      <a:r>
                        <a:rPr lang="en-US" sz="1600" u="none" cap="none" strike="noStrike"/>
                        <a:t>Up to 50 diagnosis codes (primary and 49 secondary) all procedure codes reported in Type III record</a:t>
                      </a:r>
                      <a:endParaRPr b="1" sz="1600" u="none" cap="none" strike="noStrike"/>
                    </a:p>
                    <a:p>
                      <a:pPr indent="0" lvl="0" marL="0" marR="0" rtl="0" algn="l">
                        <a:lnSpc>
                          <a:spcPct val="100000"/>
                        </a:lnSpc>
                        <a:spcBef>
                          <a:spcPts val="0"/>
                        </a:spcBef>
                        <a:spcAft>
                          <a:spcPts val="0"/>
                        </a:spcAft>
                        <a:buClr>
                          <a:srgbClr val="000000"/>
                        </a:buClr>
                        <a:buSzPts val="2000"/>
                        <a:buFont typeface="Arial"/>
                        <a:buNone/>
                      </a:pPr>
                      <a:r>
                        <a:rPr b="1" lang="en-US" sz="1600" u="none" cap="none" strike="noStrike"/>
                        <a:t>OP: </a:t>
                      </a:r>
                      <a:r>
                        <a:rPr lang="en-US" sz="1600" u="none" cap="none" strike="noStrike"/>
                        <a:t>Primary diagnosis code and all procedure codes reported in Type III record</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6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hMerge="1"/>
              </a:tr>
            </a:tbl>
          </a:graphicData>
        </a:graphic>
      </p:graphicFrame>
      <p:sp>
        <p:nvSpPr>
          <p:cNvPr id="89" name="Google Shape;89;p4"/>
          <p:cNvSpPr txBox="1"/>
          <p:nvPr/>
        </p:nvSpPr>
        <p:spPr>
          <a:xfrm>
            <a:off x="468728" y="5088288"/>
            <a:ext cx="110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200" u="none" cap="none" strike="noStrike">
                <a:solidFill>
                  <a:srgbClr val="000000"/>
                </a:solidFill>
                <a:latin typeface="Arial"/>
                <a:ea typeface="Arial"/>
                <a:cs typeface="Arial"/>
                <a:sym typeface="Arial"/>
              </a:rPr>
              <a:t>*** Staff will continue to use CY 2019 as the base for setting weights until such a time when new CY data proves viable for weight calculations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200" u="none" cap="none" strike="noStrike">
                <a:solidFill>
                  <a:srgbClr val="000000"/>
                </a:solidFill>
                <a:latin typeface="Arial"/>
                <a:ea typeface="Arial"/>
                <a:cs typeface="Arial"/>
                <a:sym typeface="Arial"/>
              </a:rPr>
              <a:t>FY 2022 weights are posted on the HSCRC website.  3M made a multitude of changes to its grouper which had unforeseen consequences on the weights. HSCRC will create and post a de-identified dataset (with programs) for parties interested in recreating the weight calculations.  Please submit a request to </a:t>
            </a:r>
            <a:r>
              <a:rPr b="0" i="0" lang="en-US" sz="1200" u="sng" cap="none" strike="noStrike">
                <a:solidFill>
                  <a:srgbClr val="000000"/>
                </a:solidFill>
                <a:latin typeface="Arial"/>
                <a:ea typeface="Arial"/>
                <a:cs typeface="Arial"/>
                <a:sym typeface="Arial"/>
                <a:hlinkClick r:id="rId3">
                  <a:extLst>
                    <a:ext uri="{A12FA001-AC4F-418D-AE19-62706E023703}">
                      <ahyp:hlinkClr val="tx"/>
                    </a:ext>
                  </a:extLst>
                </a:hlinkClick>
              </a:rPr>
              <a:t>hscrc.data-requests@maryland.gov</a:t>
            </a:r>
            <a:r>
              <a:rPr b="0" i="0" lang="en-US"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5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SCA Password Reset Portal</a:t>
            </a:r>
            <a:endParaRPr/>
          </a:p>
        </p:txBody>
      </p:sp>
      <p:sp>
        <p:nvSpPr>
          <p:cNvPr id="1216" name="Google Shape;1216;p5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217" name="Google Shape;1217;p5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lnSpc>
                <a:spcPct val="114000"/>
              </a:lnSpc>
              <a:spcBef>
                <a:spcPts val="1000"/>
              </a:spcBef>
              <a:spcAft>
                <a:spcPts val="0"/>
              </a:spcAft>
              <a:buSzPts val="2000"/>
              <a:buNone/>
            </a:pPr>
            <a:r>
              <a:t/>
            </a:r>
            <a:endParaRPr/>
          </a:p>
        </p:txBody>
      </p:sp>
      <p:pic>
        <p:nvPicPr>
          <p:cNvPr id="1218" name="Google Shape;1218;p56"/>
          <p:cNvPicPr preferRelativeResize="0"/>
          <p:nvPr/>
        </p:nvPicPr>
        <p:blipFill rotWithShape="1">
          <a:blip r:embed="rId3">
            <a:alphaModFix/>
          </a:blip>
          <a:srcRect b="0" l="0" r="0" t="0"/>
          <a:stretch/>
        </p:blipFill>
        <p:spPr>
          <a:xfrm>
            <a:off x="971550" y="893850"/>
            <a:ext cx="9598152" cy="2172175"/>
          </a:xfrm>
          <a:prstGeom prst="rect">
            <a:avLst/>
          </a:prstGeom>
          <a:noFill/>
          <a:ln>
            <a:noFill/>
          </a:ln>
        </p:spPr>
      </p:pic>
      <p:pic>
        <p:nvPicPr>
          <p:cNvPr id="1219" name="Google Shape;1219;p56"/>
          <p:cNvPicPr preferRelativeResize="0"/>
          <p:nvPr/>
        </p:nvPicPr>
        <p:blipFill rotWithShape="1">
          <a:blip r:embed="rId4">
            <a:alphaModFix/>
          </a:blip>
          <a:srcRect b="0" l="0" r="0" t="0"/>
          <a:stretch/>
        </p:blipFill>
        <p:spPr>
          <a:xfrm>
            <a:off x="4334250" y="2849600"/>
            <a:ext cx="3250550" cy="3945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57"/>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RDS Questions</a:t>
            </a:r>
            <a:endParaRPr/>
          </a:p>
        </p:txBody>
      </p:sp>
      <p:sp>
        <p:nvSpPr>
          <p:cNvPr id="1226" name="Google Shape;1226;p5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1227" name="Google Shape;1227;p57"/>
          <p:cNvPicPr preferRelativeResize="0"/>
          <p:nvPr/>
        </p:nvPicPr>
        <p:blipFill rotWithShape="1">
          <a:blip r:embed="rId3">
            <a:alphaModFix/>
          </a:blip>
          <a:srcRect b="0" l="0" r="0" t="0"/>
          <a:stretch/>
        </p:blipFill>
        <p:spPr>
          <a:xfrm>
            <a:off x="1657351" y="1177425"/>
            <a:ext cx="9144003" cy="45720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58"/>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Next Meeting</a:t>
            </a:r>
            <a:endParaRPr/>
          </a:p>
        </p:txBody>
      </p:sp>
      <p:sp>
        <p:nvSpPr>
          <p:cNvPr id="1233" name="Google Shape;1233;p5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59"/>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239" name="Google Shape;1239;p59"/>
          <p:cNvSpPr txBox="1"/>
          <p:nvPr>
            <p:ph type="title"/>
          </p:nvPr>
        </p:nvSpPr>
        <p:spPr>
          <a:xfrm>
            <a:off x="972127" y="347852"/>
            <a:ext cx="10515600" cy="534875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800"/>
              <a:buNone/>
            </a:pPr>
            <a:r>
              <a:rPr lang="en-US" sz="3600"/>
              <a:t>Notes and slides will be posted to the </a:t>
            </a:r>
            <a:br>
              <a:rPr lang="en-US" sz="3600"/>
            </a:br>
            <a:r>
              <a:rPr lang="en-US" sz="3600"/>
              <a:t>HSCRC website:</a:t>
            </a:r>
            <a:br>
              <a:rPr lang="en-US" sz="3600"/>
            </a:br>
            <a:br>
              <a:rPr lang="en-US" sz="3600"/>
            </a:br>
            <a:r>
              <a:rPr lang="en-US" sz="3600" u="sng">
                <a:solidFill>
                  <a:schemeClr val="hlink"/>
                </a:solidFill>
                <a:hlinkClick r:id="rId3"/>
              </a:rPr>
              <a:t>https://hscrc.maryland.gov/Pages/hsp_info1.aspx</a:t>
            </a:r>
            <a:br>
              <a:rPr lang="en-US" sz="3600"/>
            </a:br>
            <a:br>
              <a:rPr lang="en-US" sz="3600"/>
            </a:br>
            <a:r>
              <a:rPr lang="en-US" sz="3600"/>
              <a:t>Next Meeting</a:t>
            </a:r>
            <a:br>
              <a:rPr lang="en-US" sz="3600"/>
            </a:br>
            <a:r>
              <a:rPr lang="en-US" sz="3600"/>
              <a:t>FY 2023 Q2</a:t>
            </a:r>
            <a:br>
              <a:rPr lang="en-US" sz="3600"/>
            </a:br>
            <a:r>
              <a:rPr lang="en-US" sz="3600"/>
              <a:t>December 16, 2022</a:t>
            </a:r>
            <a:endParaRPr sz="3600">
              <a:solidFill>
                <a:srgbClr val="007EE8"/>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60"/>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SzPts val="3200"/>
              <a:buNone/>
            </a:pPr>
            <a:r>
              <a:rPr lang="en-US"/>
              <a:t>Appendix: DSR Updates for FY 2023</a:t>
            </a:r>
            <a:endParaRPr/>
          </a:p>
        </p:txBody>
      </p:sp>
      <p:sp>
        <p:nvSpPr>
          <p:cNvPr id="1246" name="Google Shape;1246;p6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61"/>
          <p:cNvSpPr txBox="1"/>
          <p:nvPr>
            <p:ph idx="1" type="body"/>
          </p:nvPr>
        </p:nvSpPr>
        <p:spPr>
          <a:xfrm>
            <a:off x="972125" y="948750"/>
            <a:ext cx="10515600" cy="51435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0"/>
              </a:spcBef>
              <a:spcAft>
                <a:spcPts val="0"/>
              </a:spcAft>
              <a:buSzPts val="2000"/>
              <a:buChar char="•"/>
            </a:pPr>
            <a:r>
              <a:rPr b="1" lang="en-US" sz="2200"/>
              <a:t>Tertiary Payer Variable</a:t>
            </a:r>
            <a:r>
              <a:rPr b="1" lang="en-US" sz="1900"/>
              <a:t> </a:t>
            </a:r>
            <a:r>
              <a:rPr b="1" lang="en-US" sz="1400">
                <a:solidFill>
                  <a:srgbClr val="FF0000"/>
                </a:solidFill>
              </a:rPr>
              <a:t>(NEW)</a:t>
            </a:r>
            <a:endParaRPr b="1" sz="1400">
              <a:solidFill>
                <a:srgbClr val="FF0000"/>
              </a:solidFill>
            </a:endParaRPr>
          </a:p>
          <a:p>
            <a:pPr indent="-368300" lvl="1" marL="914400" rtl="0" algn="l">
              <a:lnSpc>
                <a:spcPct val="114000"/>
              </a:lnSpc>
              <a:spcBef>
                <a:spcPts val="0"/>
              </a:spcBef>
              <a:spcAft>
                <a:spcPts val="0"/>
              </a:spcAft>
              <a:buClr>
                <a:srgbClr val="0066CC"/>
              </a:buClr>
              <a:buSzPts val="2200"/>
              <a:buChar char="•"/>
            </a:pPr>
            <a:r>
              <a:rPr lang="en-US">
                <a:solidFill>
                  <a:srgbClr val="0066CC"/>
                </a:solidFill>
              </a:rPr>
              <a:t>Previously proposed to remove tertiary payer variables</a:t>
            </a:r>
            <a:endParaRPr>
              <a:solidFill>
                <a:srgbClr val="0066CC"/>
              </a:solidFill>
            </a:endParaRPr>
          </a:p>
          <a:p>
            <a:pPr indent="-368300" lvl="1" marL="914400" rtl="0" algn="l">
              <a:lnSpc>
                <a:spcPct val="114000"/>
              </a:lnSpc>
              <a:spcBef>
                <a:spcPts val="0"/>
              </a:spcBef>
              <a:spcAft>
                <a:spcPts val="0"/>
              </a:spcAft>
              <a:buClr>
                <a:srgbClr val="0066CC"/>
              </a:buClr>
              <a:buSzPts val="2200"/>
              <a:buChar char="•"/>
            </a:pPr>
            <a:r>
              <a:rPr b="1" lang="en-US"/>
              <a:t>FY 2023 Change: R</a:t>
            </a:r>
            <a:r>
              <a:rPr b="1" lang="en-US">
                <a:solidFill>
                  <a:srgbClr val="0066CC"/>
                </a:solidFill>
              </a:rPr>
              <a:t>etain these variables</a:t>
            </a:r>
            <a:r>
              <a:rPr lang="en-US">
                <a:solidFill>
                  <a:srgbClr val="0066CC"/>
                </a:solidFill>
              </a:rPr>
              <a:t> to aid in identifying Kaiser patients</a:t>
            </a:r>
            <a:endParaRPr>
              <a:solidFill>
                <a:srgbClr val="0066CC"/>
              </a:solidFill>
            </a:endParaRPr>
          </a:p>
          <a:p>
            <a:pPr indent="-355600" lvl="0" marL="457200" rtl="0" algn="l">
              <a:lnSpc>
                <a:spcPct val="114000"/>
              </a:lnSpc>
              <a:spcBef>
                <a:spcPts val="0"/>
              </a:spcBef>
              <a:spcAft>
                <a:spcPts val="0"/>
              </a:spcAft>
              <a:buSzPts val="2000"/>
              <a:buChar char="•"/>
            </a:pPr>
            <a:r>
              <a:rPr b="1" lang="en-US" sz="2200"/>
              <a:t>Kaiser Flag</a:t>
            </a:r>
            <a:r>
              <a:rPr b="1" lang="en-US" sz="2000"/>
              <a:t> </a:t>
            </a:r>
            <a:r>
              <a:rPr b="1" lang="en-US" sz="1500">
                <a:solidFill>
                  <a:srgbClr val="FF0000"/>
                </a:solidFill>
              </a:rPr>
              <a:t>(NEW)</a:t>
            </a:r>
            <a:endParaRPr b="1" sz="1500">
              <a:solidFill>
                <a:srgbClr val="FF0000"/>
              </a:solidFill>
            </a:endParaRPr>
          </a:p>
          <a:p>
            <a:pPr indent="-368300" lvl="1" marL="914400" rtl="0" algn="l">
              <a:lnSpc>
                <a:spcPct val="114000"/>
              </a:lnSpc>
              <a:spcBef>
                <a:spcPts val="0"/>
              </a:spcBef>
              <a:spcAft>
                <a:spcPts val="0"/>
              </a:spcAft>
              <a:buClr>
                <a:srgbClr val="0066CC"/>
              </a:buClr>
              <a:buSzPts val="2200"/>
              <a:buChar char="•"/>
            </a:pPr>
            <a:r>
              <a:rPr lang="en-US">
                <a:solidFill>
                  <a:srgbClr val="0066CC"/>
                </a:solidFill>
              </a:rPr>
              <a:t>Intend to capture any Kaiser patient (Y/N)</a:t>
            </a:r>
            <a:endParaRPr>
              <a:solidFill>
                <a:srgbClr val="0066CC"/>
              </a:solidFill>
            </a:endParaRPr>
          </a:p>
          <a:p>
            <a:pPr indent="-368300" lvl="1" marL="914400" rtl="0" algn="l">
              <a:lnSpc>
                <a:spcPct val="114000"/>
              </a:lnSpc>
              <a:spcBef>
                <a:spcPts val="0"/>
              </a:spcBef>
              <a:spcAft>
                <a:spcPts val="0"/>
              </a:spcAft>
              <a:buClr>
                <a:srgbClr val="0066CC"/>
              </a:buClr>
              <a:buSzPts val="2200"/>
              <a:buChar char="•"/>
            </a:pPr>
            <a:r>
              <a:rPr lang="en-US"/>
              <a:t>FY 2023 Change: </a:t>
            </a:r>
            <a:r>
              <a:rPr b="1" lang="en-US"/>
              <a:t>Add</a:t>
            </a:r>
            <a:r>
              <a:rPr lang="en-US"/>
              <a:t> Kaiser Flag variable</a:t>
            </a:r>
            <a:endParaRPr/>
          </a:p>
          <a:p>
            <a:pPr indent="-368300" lvl="1" marL="914400" rtl="0" algn="l">
              <a:lnSpc>
                <a:spcPct val="114000"/>
              </a:lnSpc>
              <a:spcBef>
                <a:spcPts val="0"/>
              </a:spcBef>
              <a:spcAft>
                <a:spcPts val="0"/>
              </a:spcAft>
              <a:buClr>
                <a:srgbClr val="0066CC"/>
              </a:buClr>
              <a:buSzPts val="2200"/>
              <a:buChar char="•"/>
            </a:pPr>
            <a:r>
              <a:rPr b="1" lang="en-US"/>
              <a:t>New </a:t>
            </a:r>
            <a:r>
              <a:rPr b="1" lang="en-US">
                <a:solidFill>
                  <a:srgbClr val="0066CC"/>
                </a:solidFill>
              </a:rPr>
              <a:t>Cross Edit Error: </a:t>
            </a:r>
            <a:r>
              <a:rPr lang="en-US">
                <a:solidFill>
                  <a:srgbClr val="0066CC"/>
                </a:solidFill>
              </a:rPr>
              <a:t>if primary/secondary/tertiary plan payer is NOT 107 and Kaiser_flag = Y and vice versa</a:t>
            </a:r>
            <a:endParaRPr>
              <a:solidFill>
                <a:srgbClr val="0066CC"/>
              </a:solidFill>
            </a:endParaRPr>
          </a:p>
          <a:p>
            <a:pPr indent="-355600" lvl="0" marL="457200" rtl="0" algn="l">
              <a:lnSpc>
                <a:spcPct val="114000"/>
              </a:lnSpc>
              <a:spcBef>
                <a:spcPts val="0"/>
              </a:spcBef>
              <a:spcAft>
                <a:spcPts val="0"/>
              </a:spcAft>
              <a:buSzPts val="2000"/>
              <a:buChar char="•"/>
            </a:pPr>
            <a:r>
              <a:rPr b="1" lang="en-US" sz="2200"/>
              <a:t>Type of Daily Service - Shock Trauma (02)</a:t>
            </a:r>
            <a:r>
              <a:rPr b="1" lang="en-US" sz="1900"/>
              <a:t> </a:t>
            </a:r>
            <a:r>
              <a:rPr b="1" lang="en-US" sz="1500">
                <a:solidFill>
                  <a:srgbClr val="FF0000"/>
                </a:solidFill>
              </a:rPr>
              <a:t>(NEW)</a:t>
            </a:r>
            <a:endParaRPr b="1" sz="2200"/>
          </a:p>
          <a:p>
            <a:pPr indent="-368300" lvl="1" marL="914400" marR="0" rtl="0" algn="l">
              <a:lnSpc>
                <a:spcPct val="114000"/>
              </a:lnSpc>
              <a:spcBef>
                <a:spcPts val="0"/>
              </a:spcBef>
              <a:spcAft>
                <a:spcPts val="0"/>
              </a:spcAft>
              <a:buSzPts val="2200"/>
              <a:buChar char="•"/>
            </a:pPr>
            <a:r>
              <a:rPr lang="en-US">
                <a:solidFill>
                  <a:srgbClr val="0066CC"/>
                </a:solidFill>
              </a:rPr>
              <a:t>Intended to capture admissions only to UM Shock Trauma </a:t>
            </a:r>
            <a:endParaRPr>
              <a:solidFill>
                <a:srgbClr val="0066CC"/>
              </a:solidFill>
            </a:endParaRPr>
          </a:p>
          <a:p>
            <a:pPr indent="-368300" lvl="1" marL="914400" marR="0" rtl="0" algn="l">
              <a:lnSpc>
                <a:spcPct val="114000"/>
              </a:lnSpc>
              <a:spcBef>
                <a:spcPts val="0"/>
              </a:spcBef>
              <a:spcAft>
                <a:spcPts val="0"/>
              </a:spcAft>
              <a:buSzPts val="2200"/>
              <a:buChar char="•"/>
            </a:pPr>
            <a:r>
              <a:rPr lang="en-US">
                <a:solidFill>
                  <a:srgbClr val="0066CC"/>
                </a:solidFill>
              </a:rPr>
              <a:t>Admissions for the 8 MIEMSS-Designated Trauma Centers are already flagged using the IP Reserve Flag</a:t>
            </a:r>
            <a:endParaRPr>
              <a:solidFill>
                <a:srgbClr val="0066CC"/>
              </a:solidFill>
            </a:endParaRPr>
          </a:p>
          <a:p>
            <a:pPr indent="-368300" lvl="1" marL="914400" marR="0" rtl="0" algn="l">
              <a:lnSpc>
                <a:spcPct val="114000"/>
              </a:lnSpc>
              <a:spcBef>
                <a:spcPts val="0"/>
              </a:spcBef>
              <a:spcAft>
                <a:spcPts val="0"/>
              </a:spcAft>
              <a:buSzPts val="2200"/>
              <a:buChar char="•"/>
            </a:pPr>
            <a:r>
              <a:rPr b="1" lang="en-US">
                <a:solidFill>
                  <a:srgbClr val="0066CC"/>
                </a:solidFill>
              </a:rPr>
              <a:t>FY 2023 Change</a:t>
            </a:r>
            <a:r>
              <a:rPr b="1" lang="en-US"/>
              <a:t>:</a:t>
            </a:r>
            <a:r>
              <a:rPr b="1" lang="en-US">
                <a:solidFill>
                  <a:srgbClr val="0066CC"/>
                </a:solidFill>
              </a:rPr>
              <a:t> Remove</a:t>
            </a:r>
            <a:r>
              <a:rPr lang="en-US">
                <a:solidFill>
                  <a:srgbClr val="0066CC"/>
                </a:solidFill>
              </a:rPr>
              <a:t> </a:t>
            </a:r>
            <a:r>
              <a:rPr lang="en-US"/>
              <a:t>c</a:t>
            </a:r>
            <a:r>
              <a:rPr lang="en-US">
                <a:solidFill>
                  <a:srgbClr val="0066CC"/>
                </a:solidFill>
              </a:rPr>
              <a:t>ode </a:t>
            </a:r>
            <a:endParaRPr b="1" sz="2300"/>
          </a:p>
        </p:txBody>
      </p:sp>
      <p:sp>
        <p:nvSpPr>
          <p:cNvPr id="1253" name="Google Shape;1253;p6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254" name="Google Shape;1254;p6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Updates to the FY 2023 DSR Since Q3 Data Forum</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62"/>
          <p:cNvSpPr txBox="1"/>
          <p:nvPr>
            <p:ph idx="1" type="body"/>
          </p:nvPr>
        </p:nvSpPr>
        <p:spPr>
          <a:xfrm>
            <a:off x="972125" y="948750"/>
            <a:ext cx="10515600" cy="55065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0"/>
              </a:spcBef>
              <a:spcAft>
                <a:spcPts val="0"/>
              </a:spcAft>
              <a:buSzPts val="2000"/>
              <a:buChar char="•"/>
            </a:pPr>
            <a:r>
              <a:rPr b="1" lang="en-US" sz="2200"/>
              <a:t>Outpatient Date of service check for COVID testing</a:t>
            </a:r>
            <a:r>
              <a:rPr b="1" lang="en-US" sz="1900"/>
              <a:t> </a:t>
            </a:r>
            <a:r>
              <a:rPr b="1" lang="en-US" sz="1500">
                <a:solidFill>
                  <a:srgbClr val="FF0000"/>
                </a:solidFill>
              </a:rPr>
              <a:t>(NEW)</a:t>
            </a:r>
            <a:endParaRPr b="1" sz="1500">
              <a:solidFill>
                <a:srgbClr val="FF0000"/>
              </a:solidFill>
            </a:endParaRPr>
          </a:p>
          <a:p>
            <a:pPr indent="-368300" lvl="1" marL="914400" rtl="0" algn="l">
              <a:lnSpc>
                <a:spcPct val="114000"/>
              </a:lnSpc>
              <a:spcBef>
                <a:spcPts val="0"/>
              </a:spcBef>
              <a:spcAft>
                <a:spcPts val="0"/>
              </a:spcAft>
              <a:buClr>
                <a:srgbClr val="0066CC"/>
              </a:buClr>
              <a:buSzPts val="2200"/>
              <a:buChar char="•"/>
            </a:pPr>
            <a:r>
              <a:rPr lang="en-US">
                <a:solidFill>
                  <a:srgbClr val="0066CC"/>
                </a:solidFill>
              </a:rPr>
              <a:t>CPT/HCPCS codes used to identify the COVID testing procedures are updated. The date of service for these codes can be +/- 5 days from the Thru date and From date.</a:t>
            </a:r>
            <a:endParaRPr>
              <a:solidFill>
                <a:srgbClr val="0066CC"/>
              </a:solidFill>
            </a:endParaRPr>
          </a:p>
          <a:p>
            <a:pPr indent="-368300" lvl="1" marL="914400" rtl="0" algn="l">
              <a:lnSpc>
                <a:spcPct val="114000"/>
              </a:lnSpc>
              <a:spcBef>
                <a:spcPts val="0"/>
              </a:spcBef>
              <a:spcAft>
                <a:spcPts val="0"/>
              </a:spcAft>
              <a:buClr>
                <a:srgbClr val="0066CC"/>
              </a:buClr>
              <a:buSzPts val="2200"/>
              <a:buChar char="•"/>
            </a:pPr>
            <a:r>
              <a:rPr lang="en-US">
                <a:solidFill>
                  <a:srgbClr val="0066CC"/>
                </a:solidFill>
              </a:rPr>
              <a:t>A new tab added for the latest COVID testing codes. </a:t>
            </a:r>
            <a:r>
              <a:rPr b="1" lang="en-US">
                <a:solidFill>
                  <a:srgbClr val="0066CC"/>
                </a:solidFill>
              </a:rPr>
              <a:t>Please see next slide for the codes</a:t>
            </a:r>
            <a:endParaRPr b="1">
              <a:solidFill>
                <a:srgbClr val="0066CC"/>
              </a:solidFill>
            </a:endParaRPr>
          </a:p>
          <a:p>
            <a:pPr indent="-355600" lvl="0" marL="457200" rtl="0" algn="l">
              <a:lnSpc>
                <a:spcPct val="114000"/>
              </a:lnSpc>
              <a:spcBef>
                <a:spcPts val="0"/>
              </a:spcBef>
              <a:spcAft>
                <a:spcPts val="0"/>
              </a:spcAft>
              <a:buSzPts val="2000"/>
              <a:buChar char="•"/>
            </a:pPr>
            <a:r>
              <a:rPr b="1" lang="en-US" sz="2200"/>
              <a:t>Outpatient Date of Service</a:t>
            </a:r>
            <a:r>
              <a:rPr b="1" lang="en-US" sz="1900"/>
              <a:t> </a:t>
            </a:r>
            <a:r>
              <a:rPr b="1" lang="en-US" sz="1500">
                <a:solidFill>
                  <a:srgbClr val="FF0000"/>
                </a:solidFill>
              </a:rPr>
              <a:t>(NEW)</a:t>
            </a:r>
            <a:endParaRPr b="1" sz="1500">
              <a:solidFill>
                <a:srgbClr val="FF0000"/>
              </a:solidFill>
            </a:endParaRPr>
          </a:p>
          <a:p>
            <a:pPr indent="-368300" lvl="1" marL="914400" rtl="0" algn="l">
              <a:lnSpc>
                <a:spcPct val="114000"/>
              </a:lnSpc>
              <a:spcBef>
                <a:spcPts val="0"/>
              </a:spcBef>
              <a:spcAft>
                <a:spcPts val="0"/>
              </a:spcAft>
              <a:buClr>
                <a:srgbClr val="0066CC"/>
              </a:buClr>
              <a:buSzPts val="2200"/>
              <a:buChar char="•"/>
            </a:pPr>
            <a:r>
              <a:rPr lang="en-US"/>
              <a:t>Previously +/-2 days grace period was given for the outpatient services.</a:t>
            </a:r>
            <a:endParaRPr/>
          </a:p>
          <a:p>
            <a:pPr indent="-368300" lvl="1" marL="914400" rtl="0" algn="l">
              <a:lnSpc>
                <a:spcPct val="114000"/>
              </a:lnSpc>
              <a:spcBef>
                <a:spcPts val="0"/>
              </a:spcBef>
              <a:spcAft>
                <a:spcPts val="0"/>
              </a:spcAft>
              <a:buClr>
                <a:srgbClr val="0066CC"/>
              </a:buClr>
              <a:buSzPts val="2200"/>
              <a:buChar char="•"/>
            </a:pPr>
            <a:r>
              <a:rPr b="1" lang="en-US"/>
              <a:t>New Warning</a:t>
            </a:r>
            <a:r>
              <a:rPr lang="en-US"/>
              <a:t>: If </a:t>
            </a:r>
            <a:r>
              <a:rPr lang="en-US">
                <a:solidFill>
                  <a:srgbClr val="0066CC"/>
                </a:solidFill>
              </a:rPr>
              <a:t>the date of service for procedure OTHER than COVID tests are NOT within the Thru date and from date</a:t>
            </a:r>
            <a:endParaRPr>
              <a:solidFill>
                <a:srgbClr val="0066CC"/>
              </a:solidFill>
            </a:endParaRPr>
          </a:p>
          <a:p>
            <a:pPr indent="-368300" lvl="1" marL="914400" rtl="0" algn="l">
              <a:lnSpc>
                <a:spcPct val="114000"/>
              </a:lnSpc>
              <a:spcBef>
                <a:spcPts val="0"/>
              </a:spcBef>
              <a:spcAft>
                <a:spcPts val="0"/>
              </a:spcAft>
              <a:buClr>
                <a:srgbClr val="0066CC"/>
              </a:buClr>
              <a:buSzPts val="2200"/>
              <a:buChar char="•"/>
            </a:pPr>
            <a:r>
              <a:rPr lang="en-US">
                <a:solidFill>
                  <a:srgbClr val="0066CC"/>
                </a:solidFill>
              </a:rPr>
              <a:t>This warning will be converted to error on </a:t>
            </a:r>
            <a:r>
              <a:rPr b="1" lang="en-US">
                <a:solidFill>
                  <a:srgbClr val="0066CC"/>
                </a:solidFill>
              </a:rPr>
              <a:t>1/1/2023</a:t>
            </a:r>
            <a:endParaRPr b="1">
              <a:solidFill>
                <a:srgbClr val="0066CC"/>
              </a:solidFill>
            </a:endParaRPr>
          </a:p>
          <a:p>
            <a:pPr indent="-355600" lvl="0" marL="457200" rtl="0" algn="l">
              <a:lnSpc>
                <a:spcPct val="114000"/>
              </a:lnSpc>
              <a:spcBef>
                <a:spcPts val="0"/>
              </a:spcBef>
              <a:spcAft>
                <a:spcPts val="0"/>
              </a:spcAft>
              <a:buSzPts val="2000"/>
              <a:buChar char="•"/>
            </a:pPr>
            <a:r>
              <a:rPr b="1" lang="en-US" sz="2200"/>
              <a:t>Hospitals with Licensed Hospice Beds Added to the DSR </a:t>
            </a:r>
            <a:r>
              <a:rPr b="1" lang="en-US" sz="1500">
                <a:solidFill>
                  <a:srgbClr val="FF0000"/>
                </a:solidFill>
              </a:rPr>
              <a:t>(NEW)</a:t>
            </a:r>
            <a:endParaRPr b="1" sz="1500">
              <a:solidFill>
                <a:srgbClr val="FF0000"/>
              </a:solidFill>
            </a:endParaRPr>
          </a:p>
          <a:p>
            <a:pPr indent="-342900" lvl="1" marL="914400" rtl="0" algn="l">
              <a:lnSpc>
                <a:spcPct val="114000"/>
              </a:lnSpc>
              <a:spcBef>
                <a:spcPts val="0"/>
              </a:spcBef>
              <a:spcAft>
                <a:spcPts val="0"/>
              </a:spcAft>
              <a:buClr>
                <a:srgbClr val="0066CC"/>
              </a:buClr>
              <a:buSzPts val="1800"/>
              <a:buChar char="•"/>
            </a:pPr>
            <a:r>
              <a:rPr lang="en-US">
                <a:solidFill>
                  <a:srgbClr val="0066CC"/>
                </a:solidFill>
              </a:rPr>
              <a:t>List used in data edits for Type of Daily Service variable</a:t>
            </a:r>
            <a:endParaRPr>
              <a:solidFill>
                <a:srgbClr val="0066CC"/>
              </a:solidFill>
            </a:endParaRPr>
          </a:p>
          <a:p>
            <a:pPr indent="-342900" lvl="1" marL="914400" rtl="0" algn="l">
              <a:lnSpc>
                <a:spcPct val="114000"/>
              </a:lnSpc>
              <a:spcBef>
                <a:spcPts val="0"/>
              </a:spcBef>
              <a:spcAft>
                <a:spcPts val="0"/>
              </a:spcAft>
              <a:buClr>
                <a:srgbClr val="0066CC"/>
              </a:buClr>
              <a:buSzPts val="1800"/>
              <a:buChar char="•"/>
            </a:pPr>
            <a:r>
              <a:rPr b="1" lang="en-US">
                <a:solidFill>
                  <a:srgbClr val="0066CC"/>
                </a:solidFill>
              </a:rPr>
              <a:t>Existing Error:</a:t>
            </a:r>
            <a:r>
              <a:rPr lang="en-US">
                <a:solidFill>
                  <a:srgbClr val="0066CC"/>
                </a:solidFill>
              </a:rPr>
              <a:t> if value = 10 and Hospital does not have a HSCRC-approved Hospice contract for care</a:t>
            </a:r>
            <a:endParaRPr b="1" sz="1100">
              <a:solidFill>
                <a:srgbClr val="FF0000"/>
              </a:solidFill>
            </a:endParaRPr>
          </a:p>
        </p:txBody>
      </p:sp>
      <p:sp>
        <p:nvSpPr>
          <p:cNvPr id="1261" name="Google Shape;1261;p6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262" name="Google Shape;1262;p6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Updates to the FY 2023 DSR Since Q3 Data Forum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63"/>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Clr>
                <a:schemeClr val="dk1"/>
              </a:buClr>
              <a:buSzPts val="2000"/>
              <a:buChar char="•"/>
            </a:pPr>
            <a:r>
              <a:rPr lang="en-US" sz="1800"/>
              <a:t>Updated on 5/10/2022</a:t>
            </a:r>
            <a:endParaRPr/>
          </a:p>
          <a:p>
            <a:pPr indent="-228600" lvl="1" marL="914400" rtl="0" algn="l">
              <a:lnSpc>
                <a:spcPct val="114000"/>
              </a:lnSpc>
              <a:spcBef>
                <a:spcPts val="500"/>
              </a:spcBef>
              <a:spcAft>
                <a:spcPts val="0"/>
              </a:spcAft>
              <a:buSzPts val="1800"/>
              <a:buNone/>
            </a:pPr>
            <a:r>
              <a:t/>
            </a:r>
            <a:endParaRPr/>
          </a:p>
        </p:txBody>
      </p:sp>
      <p:sp>
        <p:nvSpPr>
          <p:cNvPr id="1269" name="Google Shape;1269;p63"/>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270" name="Google Shape;1270;p63"/>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COVID Testing Codes</a:t>
            </a:r>
            <a:endParaRPr/>
          </a:p>
        </p:txBody>
      </p:sp>
      <p:graphicFrame>
        <p:nvGraphicFramePr>
          <p:cNvPr id="1271" name="Google Shape;1271;p63"/>
          <p:cNvGraphicFramePr/>
          <p:nvPr/>
        </p:nvGraphicFramePr>
        <p:xfrm>
          <a:off x="971550" y="1718624"/>
          <a:ext cx="3000000" cy="3000000"/>
        </p:xfrm>
        <a:graphic>
          <a:graphicData uri="http://schemas.openxmlformats.org/drawingml/2006/table">
            <a:tbl>
              <a:tblPr>
                <a:noFill/>
                <a:tableStyleId>{FAC77E34-EEF9-471A-AEDE-7D46632BD0B1}</a:tableStyleId>
              </a:tblPr>
              <a:tblGrid>
                <a:gridCol w="2540250"/>
                <a:gridCol w="2329700"/>
                <a:gridCol w="2750825"/>
                <a:gridCol w="2540250"/>
              </a:tblGrid>
              <a:tr h="455600">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rgbClr val="000000"/>
                          </a:solidFill>
                          <a:latin typeface="Calibri"/>
                          <a:ea typeface="Calibri"/>
                          <a:cs typeface="Calibri"/>
                          <a:sym typeface="Calibri"/>
                        </a:rPr>
                        <a:t>Immunology</a:t>
                      </a:r>
                      <a:endParaRPr sz="1400" u="none" cap="none" strike="noStrike"/>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rgbClr val="000000"/>
                          </a:solidFill>
                          <a:latin typeface="Calibri"/>
                          <a:ea typeface="Calibri"/>
                          <a:cs typeface="Calibri"/>
                          <a:sym typeface="Calibri"/>
                        </a:rPr>
                        <a:t>Microbiology</a:t>
                      </a:r>
                      <a:endParaRPr sz="1400" u="none" cap="none" strike="noStrike"/>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rgbClr val="000000"/>
                          </a:solidFill>
                          <a:latin typeface="Calibri"/>
                          <a:ea typeface="Calibri"/>
                          <a:cs typeface="Calibri"/>
                          <a:sym typeface="Calibri"/>
                        </a:rPr>
                        <a:t>Proprietary Laboratory Analyses</a:t>
                      </a:r>
                      <a:endParaRPr sz="1400" u="none" cap="none" strike="noStrike"/>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rgbClr val="000000"/>
                          </a:solidFill>
                          <a:latin typeface="Calibri"/>
                          <a:ea typeface="Calibri"/>
                          <a:cs typeface="Calibri"/>
                          <a:sym typeface="Calibri"/>
                        </a:rPr>
                        <a:t>HCPCS codes</a:t>
                      </a:r>
                      <a:endParaRPr sz="1400" u="none" cap="none" strike="noStrike"/>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86317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87250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0202U</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J0248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86318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87255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0223U</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M0201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86328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87301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0224U</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Q0220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86408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86328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0225U</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Q0221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86409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87426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0226U</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M0220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86413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87428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0240U</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M0221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86602</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87635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0241U</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Q0222</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86635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87636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M0223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86769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87637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Q0249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87811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M0249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M0250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U0001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U0002</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U0003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U0004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U0005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42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C9803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64"/>
          <p:cNvSpPr txBox="1"/>
          <p:nvPr>
            <p:ph idx="1" type="body"/>
          </p:nvPr>
        </p:nvSpPr>
        <p:spPr>
          <a:xfrm>
            <a:off x="972125" y="948750"/>
            <a:ext cx="10515600" cy="55065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0"/>
              </a:spcBef>
              <a:spcAft>
                <a:spcPts val="0"/>
              </a:spcAft>
              <a:buSzPts val="2000"/>
              <a:buChar char="•"/>
            </a:pPr>
            <a:r>
              <a:rPr b="1" lang="en-US" sz="1900"/>
              <a:t>Point of Origin Code for Home Hospice</a:t>
            </a:r>
            <a:endParaRPr b="1" sz="1200">
              <a:solidFill>
                <a:srgbClr val="FF0000"/>
              </a:solidFill>
            </a:endParaRPr>
          </a:p>
          <a:p>
            <a:pPr indent="-342900" lvl="1" marL="914400" rtl="0" algn="l">
              <a:lnSpc>
                <a:spcPct val="114000"/>
              </a:lnSpc>
              <a:spcBef>
                <a:spcPts val="0"/>
              </a:spcBef>
              <a:spcAft>
                <a:spcPts val="0"/>
              </a:spcAft>
              <a:buClr>
                <a:srgbClr val="0066CC"/>
              </a:buClr>
              <a:buSzPts val="1800"/>
              <a:buChar char="•"/>
            </a:pPr>
            <a:r>
              <a:rPr lang="en-US"/>
              <a:t>Currently coded as  F (FROM HOSPICE FACILITY AND/OR IS UNDER A HOSPICE PLAN OF CARE (INCLUDES HOME-BASED HOSPICE CARE) </a:t>
            </a:r>
            <a:endParaRPr/>
          </a:p>
          <a:p>
            <a:pPr indent="0" lvl="0" marL="914400" rtl="0" algn="l">
              <a:lnSpc>
                <a:spcPct val="114000"/>
              </a:lnSpc>
              <a:spcBef>
                <a:spcPts val="0"/>
              </a:spcBef>
              <a:spcAft>
                <a:spcPts val="0"/>
              </a:spcAft>
              <a:buSzPts val="2000"/>
              <a:buNone/>
            </a:pPr>
            <a:r>
              <a:t/>
            </a:r>
            <a:endParaRPr b="1"/>
          </a:p>
          <a:p>
            <a:pPr indent="0" lvl="0" marL="914400" rtl="0" algn="l">
              <a:lnSpc>
                <a:spcPct val="114000"/>
              </a:lnSpc>
              <a:spcBef>
                <a:spcPts val="0"/>
              </a:spcBef>
              <a:spcAft>
                <a:spcPts val="0"/>
              </a:spcAft>
              <a:buSzPts val="2000"/>
              <a:buNone/>
            </a:pPr>
            <a:r>
              <a:t/>
            </a:r>
            <a:endParaRPr b="1"/>
          </a:p>
          <a:p>
            <a:pPr indent="0" lvl="0" marL="914400" rtl="0" algn="l">
              <a:lnSpc>
                <a:spcPct val="114000"/>
              </a:lnSpc>
              <a:spcBef>
                <a:spcPts val="0"/>
              </a:spcBef>
              <a:spcAft>
                <a:spcPts val="0"/>
              </a:spcAft>
              <a:buSzPts val="2000"/>
              <a:buNone/>
            </a:pPr>
            <a:r>
              <a:t/>
            </a:r>
            <a:endParaRPr b="1"/>
          </a:p>
          <a:p>
            <a:pPr indent="-342900" lvl="1" marL="914400" rtl="0" algn="l">
              <a:lnSpc>
                <a:spcPct val="114000"/>
              </a:lnSpc>
              <a:spcBef>
                <a:spcPts val="0"/>
              </a:spcBef>
              <a:spcAft>
                <a:spcPts val="0"/>
              </a:spcAft>
              <a:buSzPts val="1800"/>
              <a:buChar char="•"/>
            </a:pPr>
            <a:r>
              <a:rPr lang="en-US"/>
              <a:t>In FY 2019, HSCRC convened a workgroup to update and streamline the reporting of source of admission. The workgroup revised the code for Home Hospice to 01 (FROM NON-HEALTHCARE FACILITY (INCLUDES PATIENT'S HOME OR WORKPLACE; GROUP HOME/CONGREGATE HOUSE, FOSTER CARE). This code applies to patients receiving care at home. </a:t>
            </a:r>
            <a:endParaRPr/>
          </a:p>
          <a:p>
            <a:pPr indent="-342900" lvl="1" marL="914400" rtl="0" algn="l">
              <a:lnSpc>
                <a:spcPct val="114000"/>
              </a:lnSpc>
              <a:spcBef>
                <a:spcPts val="0"/>
              </a:spcBef>
              <a:spcAft>
                <a:spcPts val="0"/>
              </a:spcAft>
              <a:buSzPts val="1800"/>
              <a:buChar char="•"/>
            </a:pPr>
            <a:r>
              <a:rPr b="1" lang="en-US"/>
              <a:t>FY 2023 Change:</a:t>
            </a:r>
            <a:r>
              <a:rPr lang="en-US"/>
              <a:t> Home Hospice should be coded as 01</a:t>
            </a:r>
            <a:endParaRPr b="1"/>
          </a:p>
        </p:txBody>
      </p:sp>
      <p:sp>
        <p:nvSpPr>
          <p:cNvPr id="1278" name="Google Shape;1278;p6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279" name="Google Shape;1279;p6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Updates to the FY 2023 DSR Since Q3 Data Forum</a:t>
            </a:r>
            <a:endParaRPr/>
          </a:p>
        </p:txBody>
      </p:sp>
      <p:pic>
        <p:nvPicPr>
          <p:cNvPr id="1280" name="Google Shape;1280;p64"/>
          <p:cNvPicPr preferRelativeResize="0"/>
          <p:nvPr/>
        </p:nvPicPr>
        <p:blipFill rotWithShape="1">
          <a:blip r:embed="rId3">
            <a:alphaModFix/>
          </a:blip>
          <a:srcRect b="0" l="0" r="0" t="0"/>
          <a:stretch/>
        </p:blipFill>
        <p:spPr>
          <a:xfrm>
            <a:off x="2704225" y="2108527"/>
            <a:ext cx="7051377" cy="897450"/>
          </a:xfrm>
          <a:prstGeom prst="rect">
            <a:avLst/>
          </a:prstGeom>
          <a:noFill/>
          <a:ln>
            <a:noFill/>
          </a:ln>
        </p:spPr>
      </p:pic>
      <p:pic>
        <p:nvPicPr>
          <p:cNvPr id="1281" name="Google Shape;1281;p64"/>
          <p:cNvPicPr preferRelativeResize="0"/>
          <p:nvPr/>
        </p:nvPicPr>
        <p:blipFill rotWithShape="1">
          <a:blip r:embed="rId4">
            <a:alphaModFix/>
          </a:blip>
          <a:srcRect b="0" l="0" r="0" t="0"/>
          <a:stretch/>
        </p:blipFill>
        <p:spPr>
          <a:xfrm>
            <a:off x="2704225" y="5109025"/>
            <a:ext cx="6709508" cy="897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65"/>
          <p:cNvSpPr txBox="1"/>
          <p:nvPr>
            <p:ph idx="1" type="body"/>
          </p:nvPr>
        </p:nvSpPr>
        <p:spPr>
          <a:xfrm>
            <a:off x="971550" y="948750"/>
            <a:ext cx="10515600" cy="54576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SzPts val="2000"/>
              <a:buChar char="•"/>
            </a:pPr>
            <a:r>
              <a:rPr lang="en-US"/>
              <a:t>IP Reserve Flag - Transfer Code (4)</a:t>
            </a:r>
            <a:endParaRPr/>
          </a:p>
          <a:p>
            <a:pPr indent="-342900" lvl="1" marL="914400" rtl="0" algn="l">
              <a:lnSpc>
                <a:spcPct val="114000"/>
              </a:lnSpc>
              <a:spcBef>
                <a:spcPts val="1000"/>
              </a:spcBef>
              <a:spcAft>
                <a:spcPts val="0"/>
              </a:spcAft>
              <a:buSzPts val="1800"/>
              <a:buChar char="•"/>
            </a:pPr>
            <a:r>
              <a:rPr lang="en-US"/>
              <a:t>Intended to capture transfers between hospitals</a:t>
            </a:r>
            <a:endParaRPr/>
          </a:p>
          <a:p>
            <a:pPr indent="-342900" lvl="1" marL="914400" rtl="0" algn="l">
              <a:lnSpc>
                <a:spcPct val="114000"/>
              </a:lnSpc>
              <a:spcBef>
                <a:spcPts val="1000"/>
              </a:spcBef>
              <a:spcAft>
                <a:spcPts val="0"/>
              </a:spcAft>
              <a:buSzPts val="1800"/>
              <a:buChar char="•"/>
            </a:pPr>
            <a:r>
              <a:rPr lang="en-US"/>
              <a:t>Most hospitals are not using it correctly or at all. Already have source of admission/discharge disposition codes to identify transfers.</a:t>
            </a:r>
            <a:endParaRPr/>
          </a:p>
          <a:p>
            <a:pPr indent="-342900" lvl="1" marL="914400" rtl="0" algn="l">
              <a:lnSpc>
                <a:spcPct val="114000"/>
              </a:lnSpc>
              <a:spcBef>
                <a:spcPts val="1000"/>
              </a:spcBef>
              <a:spcAft>
                <a:spcPts val="0"/>
              </a:spcAft>
              <a:buSzPts val="1800"/>
              <a:buChar char="•"/>
            </a:pPr>
            <a:r>
              <a:rPr b="1" lang="en-US"/>
              <a:t>FY 2023 Change:</a:t>
            </a:r>
            <a:r>
              <a:rPr lang="en-US"/>
              <a:t> Remove Code</a:t>
            </a:r>
            <a:endParaRPr/>
          </a:p>
          <a:p>
            <a:pPr indent="-355600" lvl="0" marL="457200" rtl="0" algn="l">
              <a:lnSpc>
                <a:spcPct val="114000"/>
              </a:lnSpc>
              <a:spcBef>
                <a:spcPts val="1000"/>
              </a:spcBef>
              <a:spcAft>
                <a:spcPts val="0"/>
              </a:spcAft>
              <a:buSzPts val="2000"/>
              <a:buChar char="•"/>
            </a:pPr>
            <a:r>
              <a:rPr lang="en-US"/>
              <a:t>OP Reserve Flag - UM Shock Trauma (S)</a:t>
            </a:r>
            <a:endParaRPr/>
          </a:p>
          <a:p>
            <a:pPr indent="-342900" lvl="1" marL="914400" marR="0" rtl="0" algn="l">
              <a:lnSpc>
                <a:spcPct val="114000"/>
              </a:lnSpc>
              <a:spcBef>
                <a:spcPts val="1000"/>
              </a:spcBef>
              <a:spcAft>
                <a:spcPts val="0"/>
              </a:spcAft>
              <a:buSzPts val="1800"/>
              <a:buChar char="•"/>
            </a:pPr>
            <a:r>
              <a:rPr lang="en-US"/>
              <a:t>Intended to capture visits to UM Shock Trauma</a:t>
            </a:r>
            <a:endParaRPr/>
          </a:p>
          <a:p>
            <a:pPr indent="-342900" lvl="1" marL="914400" marR="0" rtl="0" algn="l">
              <a:lnSpc>
                <a:spcPct val="114000"/>
              </a:lnSpc>
              <a:spcBef>
                <a:spcPts val="1000"/>
              </a:spcBef>
              <a:spcAft>
                <a:spcPts val="0"/>
              </a:spcAft>
              <a:buSzPts val="1800"/>
              <a:buChar char="•"/>
            </a:pPr>
            <a:r>
              <a:rPr lang="en-US"/>
              <a:t>Visits to other MIEMSS-Designated Trauma Centers are not being flagged</a:t>
            </a:r>
            <a:endParaRPr/>
          </a:p>
          <a:p>
            <a:pPr indent="-342900" lvl="1" marL="914400" marR="0" rtl="0" algn="l">
              <a:lnSpc>
                <a:spcPct val="114000"/>
              </a:lnSpc>
              <a:spcBef>
                <a:spcPts val="1000"/>
              </a:spcBef>
              <a:spcAft>
                <a:spcPts val="0"/>
              </a:spcAft>
              <a:buSzPts val="1800"/>
              <a:buChar char="•"/>
            </a:pPr>
            <a:r>
              <a:rPr b="1" lang="en-US"/>
              <a:t>FY 2023 Change:</a:t>
            </a:r>
            <a:r>
              <a:rPr lang="en-US"/>
              <a:t> </a:t>
            </a:r>
            <a:r>
              <a:rPr b="1" lang="en-US"/>
              <a:t>Revise</a:t>
            </a:r>
            <a:r>
              <a:rPr lang="en-US"/>
              <a:t> code to apply to all MIEMSS-Designated Trauma Centers (similar to IP)</a:t>
            </a:r>
            <a:endParaRPr/>
          </a:p>
        </p:txBody>
      </p:sp>
      <p:sp>
        <p:nvSpPr>
          <p:cNvPr id="1287" name="Google Shape;1287;p6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288" name="Google Shape;1288;p6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Remove/Revise Codes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95" name="Google Shape;95;p5"/>
          <p:cNvSpPr txBox="1"/>
          <p:nvPr>
            <p:ph type="title"/>
          </p:nvPr>
        </p:nvSpPr>
        <p:spPr>
          <a:xfrm>
            <a:off x="972127" y="347853"/>
            <a:ext cx="10722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t>Grouper Transition:</a:t>
            </a:r>
            <a:r>
              <a:rPr lang="en-US"/>
              <a:t> Market Shift – Rate Year 2024</a:t>
            </a:r>
            <a:endParaRPr/>
          </a:p>
        </p:txBody>
      </p:sp>
      <p:graphicFrame>
        <p:nvGraphicFramePr>
          <p:cNvPr id="96" name="Google Shape;96;p5"/>
          <p:cNvGraphicFramePr/>
          <p:nvPr/>
        </p:nvGraphicFramePr>
        <p:xfrm>
          <a:off x="526473" y="1148084"/>
          <a:ext cx="3000000" cy="3000000"/>
        </p:xfrm>
        <a:graphic>
          <a:graphicData uri="http://schemas.openxmlformats.org/drawingml/2006/table">
            <a:tbl>
              <a:tblPr>
                <a:noFill/>
                <a:tableStyleId>{FAC77E34-EEF9-471A-AEDE-7D46632BD0B1}</a:tableStyleId>
              </a:tblPr>
              <a:tblGrid>
                <a:gridCol w="2706925"/>
                <a:gridCol w="4374075"/>
                <a:gridCol w="4087225"/>
              </a:tblGrid>
              <a:tr h="870050">
                <a:tc>
                  <a:txBody>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Arial"/>
                        <a:ea typeface="Arial"/>
                        <a:cs typeface="Arial"/>
                        <a:sym typeface="Arial"/>
                      </a:endParaRPr>
                    </a:p>
                  </a:txBody>
                  <a:tcPr marT="91450" marB="45725" marR="182875" marL="91450" anchor="b">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chemeClr val="dk1"/>
                          </a:solidFill>
                        </a:rPr>
                        <a:t>Temporary Market Shift </a:t>
                      </a:r>
                      <a:endParaRPr sz="1400" u="none" cap="none" strike="noStrike"/>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(Jan – Jun)</a:t>
                      </a:r>
                      <a:endParaRPr b="0" i="0" sz="2000" u="none" cap="none" strike="noStrike">
                        <a:solidFill>
                          <a:schemeClr val="dk1"/>
                        </a:solidFill>
                        <a:latin typeface="Arial"/>
                        <a:ea typeface="Arial"/>
                        <a:cs typeface="Arial"/>
                        <a:sym typeface="Arial"/>
                      </a:endParaRPr>
                    </a:p>
                  </a:txBody>
                  <a:tcPr marT="91450" marB="45725" marR="91450" marL="91450" anchor="b">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chemeClr val="dk1"/>
                          </a:solidFill>
                        </a:rPr>
                        <a:t>Full Year Market Shift</a:t>
                      </a:r>
                      <a:endParaRPr sz="1400" u="none" cap="none" strike="noStrike"/>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(Jan – Dec)</a:t>
                      </a:r>
                      <a:endParaRPr b="0" i="0" sz="2000" u="none" cap="none" strike="noStrike">
                        <a:solidFill>
                          <a:schemeClr val="dk1"/>
                        </a:solidFill>
                        <a:latin typeface="Arial"/>
                        <a:ea typeface="Arial"/>
                        <a:cs typeface="Arial"/>
                        <a:sym typeface="Arial"/>
                      </a:endParaRPr>
                    </a:p>
                  </a:txBody>
                  <a:tcPr marT="91450" marB="45725" marR="91450" marL="91450" anchor="b">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762275">
                <a:tc>
                  <a:txBody>
                    <a:bodyPr/>
                    <a:lstStyle/>
                    <a:p>
                      <a:pPr indent="0" lvl="0" marL="0" marR="0" rtl="0" algn="r">
                        <a:lnSpc>
                          <a:spcPct val="100000"/>
                        </a:lnSpc>
                        <a:spcBef>
                          <a:spcPts val="0"/>
                        </a:spcBef>
                        <a:spcAft>
                          <a:spcPts val="0"/>
                        </a:spcAft>
                        <a:buClr>
                          <a:srgbClr val="000000"/>
                        </a:buClr>
                        <a:buSzPts val="2000"/>
                        <a:buFont typeface="Arial"/>
                        <a:buNone/>
                      </a:pPr>
                      <a:r>
                        <a:rPr lang="en-US" sz="1800" u="none" cap="none" strike="noStrike"/>
                        <a:t>APR/EAPG Version</a:t>
                      </a:r>
                      <a:endParaRPr b="1" i="0" sz="18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dk1"/>
                          </a:solidFill>
                        </a:rPr>
                        <a:t>APR: 38</a:t>
                      </a:r>
                      <a:endParaRPr sz="18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rPr lang="en-US" sz="1800">
                          <a:solidFill>
                            <a:schemeClr val="dk1"/>
                          </a:solidFill>
                        </a:rPr>
                        <a:t>EAPG: 3.16</a:t>
                      </a:r>
                      <a:endParaRPr sz="18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dk1"/>
                          </a:solidFill>
                        </a:rPr>
                        <a:t>APR: 38</a:t>
                      </a:r>
                      <a:endParaRPr sz="18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rPr lang="en-US" sz="1800">
                          <a:solidFill>
                            <a:schemeClr val="dk1"/>
                          </a:solidFill>
                        </a:rPr>
                        <a:t>EAPG: 3.16</a:t>
                      </a:r>
                      <a:endParaRPr sz="18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1085125">
                <a:tc>
                  <a:txBody>
                    <a:bodyPr/>
                    <a:lstStyle/>
                    <a:p>
                      <a:pPr indent="0" lvl="0" marL="0" marR="0" rtl="0" algn="r">
                        <a:lnSpc>
                          <a:spcPct val="100000"/>
                        </a:lnSpc>
                        <a:spcBef>
                          <a:spcPts val="0"/>
                        </a:spcBef>
                        <a:spcAft>
                          <a:spcPts val="0"/>
                        </a:spcAft>
                        <a:buClr>
                          <a:srgbClr val="000000"/>
                        </a:buClr>
                        <a:buSzPts val="2000"/>
                        <a:buFont typeface="Arial"/>
                        <a:buNone/>
                      </a:pPr>
                      <a:r>
                        <a:rPr lang="en-US" sz="1800" u="none" cap="none" strike="noStrike"/>
                        <a:t>Data Period Used:</a:t>
                      </a:r>
                      <a:endParaRPr sz="1800" u="none" cap="none" strike="noStrike"/>
                    </a:p>
                    <a:p>
                      <a:pPr indent="0" lvl="0" marL="0" marR="0" rtl="0" algn="r">
                        <a:lnSpc>
                          <a:spcPct val="100000"/>
                        </a:lnSpc>
                        <a:spcBef>
                          <a:spcPts val="0"/>
                        </a:spcBef>
                        <a:spcAft>
                          <a:spcPts val="0"/>
                        </a:spcAft>
                        <a:buClr>
                          <a:srgbClr val="000000"/>
                        </a:buClr>
                        <a:buSzPts val="2000"/>
                        <a:buFont typeface="Arial"/>
                        <a:buNone/>
                      </a:pPr>
                      <a:r>
                        <a:rPr lang="en-US" sz="1800" u="none" cap="none" strike="noStrike"/>
                        <a:t>Base Period</a:t>
                      </a:r>
                      <a:endParaRPr sz="1800" u="none" cap="none" strike="noStrike"/>
                    </a:p>
                    <a:p>
                      <a:pPr indent="0" lvl="0" marL="0" marR="0" rtl="0" algn="r">
                        <a:lnSpc>
                          <a:spcPct val="100000"/>
                        </a:lnSpc>
                        <a:spcBef>
                          <a:spcPts val="0"/>
                        </a:spcBef>
                        <a:spcAft>
                          <a:spcPts val="0"/>
                        </a:spcAft>
                        <a:buClr>
                          <a:srgbClr val="000000"/>
                        </a:buClr>
                        <a:buSzPts val="2000"/>
                        <a:buFont typeface="Arial"/>
                        <a:buNone/>
                      </a:pPr>
                      <a:r>
                        <a:rPr lang="en-US" sz="1800" u="none" cap="none" strike="noStrike"/>
                        <a:t>Performance Period </a:t>
                      </a:r>
                      <a:endParaRPr b="1" i="0" sz="18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Arial"/>
                          <a:ea typeface="Arial"/>
                          <a:cs typeface="Arial"/>
                          <a:sym typeface="Arial"/>
                        </a:rPr>
                        <a:t>January – June 2</a:t>
                      </a:r>
                      <a:r>
                        <a:rPr b="0" i="0" lang="en-US" sz="1800" u="none" cap="none" strike="noStrike">
                          <a:solidFill>
                            <a:schemeClr val="dk1"/>
                          </a:solidFill>
                          <a:latin typeface="Arial"/>
                          <a:ea typeface="Arial"/>
                          <a:cs typeface="Arial"/>
                          <a:sym typeface="Arial"/>
                        </a:rPr>
                        <a:t>0</a:t>
                      </a:r>
                      <a:r>
                        <a:rPr lang="en-US" sz="1800">
                          <a:solidFill>
                            <a:schemeClr val="dk1"/>
                          </a:solidFill>
                        </a:rPr>
                        <a:t>21</a:t>
                      </a:r>
                      <a:endParaRPr sz="1400" u="none" cap="none" strike="noStrike"/>
                    </a:p>
                    <a:p>
                      <a:pPr indent="0" lvl="2"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Arial"/>
                          <a:ea typeface="Arial"/>
                          <a:cs typeface="Arial"/>
                          <a:sym typeface="Arial"/>
                        </a:rPr>
                        <a:t>January </a:t>
                      </a:r>
                      <a:r>
                        <a:rPr lang="en-US" sz="1800">
                          <a:solidFill>
                            <a:schemeClr val="dk1"/>
                          </a:solidFill>
                        </a:rPr>
                        <a:t>– June 2022</a:t>
                      </a:r>
                      <a:endParaRPr sz="18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Arial"/>
                          <a:ea typeface="Arial"/>
                          <a:cs typeface="Arial"/>
                          <a:sym typeface="Arial"/>
                        </a:rPr>
                        <a:t>January – </a:t>
                      </a:r>
                      <a:r>
                        <a:rPr lang="en-US" sz="1800">
                          <a:solidFill>
                            <a:schemeClr val="dk1"/>
                          </a:solidFill>
                        </a:rPr>
                        <a:t>December 2019</a:t>
                      </a:r>
                      <a:endParaRPr sz="1800" u="none" cap="none" strike="noStrike"/>
                    </a:p>
                    <a:p>
                      <a:pPr indent="0" lvl="2"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Arial"/>
                          <a:ea typeface="Arial"/>
                          <a:cs typeface="Arial"/>
                          <a:sym typeface="Arial"/>
                        </a:rPr>
                        <a:t>January –</a:t>
                      </a:r>
                      <a:r>
                        <a:rPr lang="en-US" sz="1800">
                          <a:solidFill>
                            <a:schemeClr val="dk1"/>
                          </a:solidFill>
                        </a:rPr>
                        <a:t> December 2022</a:t>
                      </a:r>
                      <a:endParaRPr sz="18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472250">
                <a:tc>
                  <a:txBody>
                    <a:bodyPr/>
                    <a:lstStyle/>
                    <a:p>
                      <a:pPr indent="0" lvl="0" marL="0" marR="0" rtl="0" algn="r">
                        <a:lnSpc>
                          <a:spcPct val="100000"/>
                        </a:lnSpc>
                        <a:spcBef>
                          <a:spcPts val="0"/>
                        </a:spcBef>
                        <a:spcAft>
                          <a:spcPts val="0"/>
                        </a:spcAft>
                        <a:buClr>
                          <a:srgbClr val="000000"/>
                        </a:buClr>
                        <a:buSzPts val="2000"/>
                        <a:buFont typeface="Arial"/>
                        <a:buNone/>
                      </a:pPr>
                      <a:r>
                        <a:rPr lang="en-US" sz="1800" u="none" cap="none" strike="noStrike"/>
                        <a:t>Implementation Date</a:t>
                      </a:r>
                      <a:endParaRPr b="1" i="0" sz="18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lang="en-US" sz="1800" u="none" cap="none" strike="noStrike">
                          <a:solidFill>
                            <a:srgbClr val="003889"/>
                          </a:solidFill>
                        </a:rPr>
                        <a:t>January 2023</a:t>
                      </a:r>
                      <a:endParaRPr sz="18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003889"/>
                          </a:solidFill>
                          <a:latin typeface="Arial"/>
                          <a:ea typeface="Arial"/>
                          <a:cs typeface="Arial"/>
                          <a:sym typeface="Arial"/>
                        </a:rPr>
                        <a:t>July 202</a:t>
                      </a:r>
                      <a:r>
                        <a:rPr lang="en-US" sz="1800" u="none" cap="none" strike="noStrike">
                          <a:solidFill>
                            <a:srgbClr val="003889"/>
                          </a:solidFill>
                        </a:rPr>
                        <a:t>3</a:t>
                      </a:r>
                      <a:endParaRPr sz="18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1372075">
                <a:tc>
                  <a:txBody>
                    <a:bodyPr/>
                    <a:lstStyle/>
                    <a:p>
                      <a:pPr indent="0" lvl="0" marL="0" marR="0" rtl="0" algn="r">
                        <a:lnSpc>
                          <a:spcPct val="100000"/>
                        </a:lnSpc>
                        <a:spcBef>
                          <a:spcPts val="0"/>
                        </a:spcBef>
                        <a:spcAft>
                          <a:spcPts val="0"/>
                        </a:spcAft>
                        <a:buClr>
                          <a:srgbClr val="000000"/>
                        </a:buClr>
                        <a:buSzPts val="2000"/>
                        <a:buFont typeface="Arial"/>
                        <a:buNone/>
                      </a:pPr>
                      <a:r>
                        <a:rPr b="1" i="0" lang="en-US" sz="1800" u="none" cap="none" strike="noStrike">
                          <a:solidFill>
                            <a:schemeClr val="dk1"/>
                          </a:solidFill>
                          <a:latin typeface="Arial"/>
                          <a:ea typeface="Arial"/>
                          <a:cs typeface="Arial"/>
                          <a:sym typeface="Arial"/>
                        </a:rPr>
                        <a:t>Number of Diagnosis/Procedure Codes Used</a:t>
                      </a:r>
                      <a:endParaRPr b="1" i="0" sz="1800" u="none" cap="none" strike="noStrike">
                        <a:solidFill>
                          <a:schemeClr val="dk1"/>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dk1"/>
                          </a:solidFill>
                        </a:rPr>
                        <a:t>IP: Up to 30 procedure and diagnosis codes (principal and 29 secondary)</a:t>
                      </a:r>
                      <a:endParaRPr sz="1800">
                        <a:solidFill>
                          <a:schemeClr val="dk1"/>
                        </a:solidFill>
                      </a:endParaRPr>
                    </a:p>
                    <a:p>
                      <a:pPr indent="0" lvl="0" marL="0" marR="0" rtl="0" algn="l">
                        <a:lnSpc>
                          <a:spcPct val="100000"/>
                        </a:lnSpc>
                        <a:spcBef>
                          <a:spcPts val="0"/>
                        </a:spcBef>
                        <a:spcAft>
                          <a:spcPts val="0"/>
                        </a:spcAft>
                        <a:buClr>
                          <a:schemeClr val="dk1"/>
                        </a:buClr>
                        <a:buSzPts val="2000"/>
                        <a:buFont typeface="Arial"/>
                        <a:buNone/>
                      </a:pPr>
                      <a:r>
                        <a:rPr lang="en-US" sz="1800">
                          <a:solidFill>
                            <a:schemeClr val="dk1"/>
                          </a:solidFill>
                        </a:rPr>
                        <a:t>OP Observation cases &gt;23 hrs (with IP): Up to 50 diagnosis codes (principal and 49 secondary) </a:t>
                      </a:r>
                      <a:endParaRPr sz="18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rPr lang="en-US" sz="1800">
                          <a:solidFill>
                            <a:schemeClr val="dk1"/>
                          </a:solidFill>
                        </a:rPr>
                        <a:t>OP: Primary diagnosis code and all procedure codes reported in Type III record </a:t>
                      </a:r>
                      <a:endParaRPr sz="1400" u="none" cap="none" strike="noStrike"/>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hMerge="1"/>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66"/>
          <p:cNvSpPr txBox="1"/>
          <p:nvPr>
            <p:ph idx="1" type="body"/>
          </p:nvPr>
        </p:nvSpPr>
        <p:spPr>
          <a:xfrm>
            <a:off x="971550" y="846306"/>
            <a:ext cx="10515600" cy="5367069"/>
          </a:xfrm>
          <a:prstGeom prst="rect">
            <a:avLst/>
          </a:prstGeom>
          <a:noFill/>
          <a:ln>
            <a:noFill/>
          </a:ln>
        </p:spPr>
        <p:txBody>
          <a:bodyPr anchorCtr="0" anchor="t" bIns="45700" lIns="91425" spcFirstLastPara="1" rIns="91425" wrap="square" tIns="45700">
            <a:normAutofit lnSpcReduction="10000"/>
          </a:bodyPr>
          <a:lstStyle/>
          <a:p>
            <a:pPr indent="-355600" lvl="0" marL="457200" rtl="0" algn="l">
              <a:lnSpc>
                <a:spcPct val="114000"/>
              </a:lnSpc>
              <a:spcBef>
                <a:spcPts val="1000"/>
              </a:spcBef>
              <a:spcAft>
                <a:spcPts val="0"/>
              </a:spcAft>
              <a:buClr>
                <a:schemeClr val="dk1"/>
              </a:buClr>
              <a:buSzPts val="2000"/>
              <a:buChar char="•"/>
            </a:pPr>
            <a:r>
              <a:rPr lang="en-US"/>
              <a:t>Z-Codes for Homeless</a:t>
            </a:r>
            <a:endParaRPr/>
          </a:p>
          <a:p>
            <a:pPr indent="-342900" lvl="1" marL="914400" rtl="0" algn="l">
              <a:lnSpc>
                <a:spcPct val="114000"/>
              </a:lnSpc>
              <a:spcBef>
                <a:spcPts val="1000"/>
              </a:spcBef>
              <a:spcAft>
                <a:spcPts val="0"/>
              </a:spcAft>
              <a:buSzPts val="1800"/>
              <a:buChar char="•"/>
            </a:pPr>
            <a:r>
              <a:rPr lang="en-US">
                <a:solidFill>
                  <a:srgbClr val="0070C0"/>
                </a:solidFill>
              </a:rPr>
              <a:t>Intent is to encourage hospitals to code the homeless z codes. </a:t>
            </a:r>
            <a:endParaRPr>
              <a:solidFill>
                <a:srgbClr val="0070C0"/>
              </a:solidFill>
            </a:endParaRPr>
          </a:p>
          <a:p>
            <a:pPr indent="-342900" lvl="1" marL="914400" rtl="0" algn="l">
              <a:lnSpc>
                <a:spcPct val="114000"/>
              </a:lnSpc>
              <a:spcBef>
                <a:spcPts val="1000"/>
              </a:spcBef>
              <a:spcAft>
                <a:spcPts val="0"/>
              </a:spcAft>
              <a:buSzPts val="1800"/>
              <a:buChar char="•"/>
            </a:pPr>
            <a:r>
              <a:rPr lang="en-US"/>
              <a:t>Eventually phase out homeless zip code</a:t>
            </a:r>
            <a:endParaRPr b="1"/>
          </a:p>
          <a:p>
            <a:pPr indent="-342900" lvl="1" marL="914400" rtl="0" algn="l">
              <a:lnSpc>
                <a:spcPct val="114000"/>
              </a:lnSpc>
              <a:spcBef>
                <a:spcPts val="1000"/>
              </a:spcBef>
              <a:spcAft>
                <a:spcPts val="0"/>
              </a:spcAft>
              <a:buSzPts val="1800"/>
              <a:buChar char="•"/>
            </a:pPr>
            <a:r>
              <a:rPr b="1" lang="en-US"/>
              <a:t>FY 2023 Warning:</a:t>
            </a:r>
            <a:r>
              <a:rPr lang="en-US"/>
              <a:t> If Zip Code = “88888”, then Z59.X should also be reported as a secondary diagnosis code </a:t>
            </a:r>
            <a:r>
              <a:rPr b="1" lang="en-US"/>
              <a:t>(See next slide for codes and definitions)</a:t>
            </a:r>
            <a:endParaRPr/>
          </a:p>
          <a:p>
            <a:pPr indent="-355600" lvl="0" marL="457200" rtl="0" algn="l">
              <a:lnSpc>
                <a:spcPct val="114000"/>
              </a:lnSpc>
              <a:spcBef>
                <a:spcPts val="1000"/>
              </a:spcBef>
              <a:spcAft>
                <a:spcPts val="0"/>
              </a:spcAft>
              <a:buSzPts val="2000"/>
              <a:buChar char="•"/>
            </a:pPr>
            <a:r>
              <a:rPr lang="en-US"/>
              <a:t>Trauma cases flagged at non-Trauma hospitals</a:t>
            </a:r>
            <a:endParaRPr/>
          </a:p>
          <a:p>
            <a:pPr indent="-342900" lvl="1" marL="914400" rtl="0" algn="l">
              <a:lnSpc>
                <a:spcPct val="114000"/>
              </a:lnSpc>
              <a:spcBef>
                <a:spcPts val="1000"/>
              </a:spcBef>
              <a:spcAft>
                <a:spcPts val="0"/>
              </a:spcAft>
              <a:buSzPts val="1800"/>
              <a:buChar char="•"/>
            </a:pPr>
            <a:r>
              <a:rPr lang="en-US"/>
              <a:t>Intent is to identify all trauma cases consistently across IP and OP.</a:t>
            </a:r>
            <a:endParaRPr/>
          </a:p>
          <a:p>
            <a:pPr indent="-342900" lvl="1" marL="914400" rtl="0" algn="l">
              <a:lnSpc>
                <a:spcPct val="114000"/>
              </a:lnSpc>
              <a:spcBef>
                <a:spcPts val="1000"/>
              </a:spcBef>
              <a:spcAft>
                <a:spcPts val="0"/>
              </a:spcAft>
              <a:buSzPts val="1800"/>
              <a:buChar char="•"/>
            </a:pPr>
            <a:r>
              <a:rPr lang="en-US"/>
              <a:t>Level I, II and III MIEMSS-Designated Trauma Centers: UM Shock Trauma, Johns Hopkins, PG Hospital Center, Sinai, Suburban, Peninsula, Western MD, Meritus</a:t>
            </a:r>
            <a:endParaRPr/>
          </a:p>
          <a:p>
            <a:pPr indent="-342900" lvl="1" marL="914400" rtl="0" algn="l">
              <a:lnSpc>
                <a:spcPct val="114000"/>
              </a:lnSpc>
              <a:spcBef>
                <a:spcPts val="1000"/>
              </a:spcBef>
              <a:spcAft>
                <a:spcPts val="0"/>
              </a:spcAft>
              <a:buSzPts val="1800"/>
              <a:buChar char="•"/>
            </a:pPr>
            <a:r>
              <a:rPr b="1" lang="en-US"/>
              <a:t>FY 2023 Cross Edit (IP): </a:t>
            </a:r>
            <a:r>
              <a:rPr lang="en-US"/>
              <a:t>If not a MIEMSS-Designated trauma center, than Reserve Flag cannot eq R</a:t>
            </a:r>
            <a:endParaRPr/>
          </a:p>
          <a:p>
            <a:pPr indent="-342900" lvl="1" marL="914400" rtl="0" algn="l">
              <a:lnSpc>
                <a:spcPct val="114000"/>
              </a:lnSpc>
              <a:spcBef>
                <a:spcPts val="1000"/>
              </a:spcBef>
              <a:spcAft>
                <a:spcPts val="0"/>
              </a:spcAft>
              <a:buSzPts val="1800"/>
              <a:buChar char="•"/>
            </a:pPr>
            <a:r>
              <a:rPr b="1" lang="en-US"/>
              <a:t>FY 2023 Cross Edit (OP): </a:t>
            </a:r>
            <a:r>
              <a:rPr lang="en-US"/>
              <a:t>If not a MIEMSS-Designated trauma center, then Reserve Flag cannot eq S</a:t>
            </a:r>
            <a:endParaRPr/>
          </a:p>
        </p:txBody>
      </p:sp>
      <p:sp>
        <p:nvSpPr>
          <p:cNvPr id="1294" name="Google Shape;1294;p66"/>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295" name="Google Shape;1295;p66"/>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New Edits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id="1300" name="Google Shape;1300;p6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301" name="Google Shape;1301;p67"/>
          <p:cNvSpPr txBox="1"/>
          <p:nvPr>
            <p:ph type="title"/>
          </p:nvPr>
        </p:nvSpPr>
        <p:spPr>
          <a:xfrm>
            <a:off x="971552" y="39230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solidFill>
                  <a:schemeClr val="dk1"/>
                </a:solidFill>
              </a:rPr>
              <a:t>Homeless Z-Codes</a:t>
            </a:r>
            <a:endParaRPr>
              <a:solidFill>
                <a:schemeClr val="dk1"/>
              </a:solidFill>
            </a:endParaRPr>
          </a:p>
        </p:txBody>
      </p:sp>
      <p:sp>
        <p:nvSpPr>
          <p:cNvPr id="1302" name="Google Shape;1302;p67"/>
          <p:cNvSpPr txBox="1"/>
          <p:nvPr/>
        </p:nvSpPr>
        <p:spPr>
          <a:xfrm>
            <a:off x="1256025" y="993200"/>
            <a:ext cx="9114300" cy="463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 Problems related to housing and economic circumstances</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Z59.0 Homelessness</a:t>
            </a:r>
            <a:endParaRPr b="0" i="0" sz="1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Z59.00 …… unspecified</a:t>
            </a:r>
            <a:endParaRPr b="0" i="0" sz="1700" u="none" cap="none" strike="noStrike">
              <a:solidFill>
                <a:srgbClr val="0070C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Z59.01 Sheltered homelessness</a:t>
            </a:r>
            <a:endParaRPr b="0" i="0" sz="1700" u="none" cap="none" strike="noStrike">
              <a:solidFill>
                <a:srgbClr val="0070C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Z59.02 Unsheltered homelessness</a:t>
            </a:r>
            <a:endParaRPr b="0" i="0" sz="17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Z59.1 Inadequate housing</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Z59.3 Problems related to living in residential institution</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Z59.5 Extreme poverty</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Z59.6 Low income</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Z59.7 Insufficient social insurance and welfare support</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Z59.8 Other problems related to housing and economic circumstances</a:t>
            </a:r>
            <a:endParaRPr b="0" i="0" sz="1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Z59.81 Housing instability, housed</a:t>
            </a:r>
            <a:endParaRPr b="0" i="0" sz="1700" u="none" cap="none" strike="noStrike">
              <a:solidFill>
                <a:srgbClr val="0070C0"/>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Z59.811 …… with risk of homelessness</a:t>
            </a:r>
            <a:endParaRPr b="0" i="0" sz="1700" u="none" cap="none" strike="noStrike">
              <a:solidFill>
                <a:srgbClr val="0070C0"/>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Z59.812 …… homelessness in past 12 months</a:t>
            </a:r>
            <a:endParaRPr b="0" i="0" sz="1700" u="none" cap="none" strike="noStrike">
              <a:solidFill>
                <a:srgbClr val="0070C0"/>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Z59.819 …… unspecified</a:t>
            </a:r>
            <a:endParaRPr b="0" i="0" sz="1700" u="none" cap="none" strike="noStrike">
              <a:solidFill>
                <a:srgbClr val="0070C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US" sz="1700" u="none" cap="none" strike="noStrike">
                <a:solidFill>
                  <a:srgbClr val="0070C0"/>
                </a:solidFill>
                <a:latin typeface="Arial"/>
                <a:ea typeface="Arial"/>
                <a:cs typeface="Arial"/>
                <a:sym typeface="Arial"/>
              </a:rPr>
              <a:t>Z59.89 Other problems related to housing and economic circumstances</a:t>
            </a:r>
            <a:endParaRPr b="0" i="0" sz="17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Z59.9 Problem related to housing and economic circumstances, unspecified</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6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308" name="Google Shape;1308;p68"/>
          <p:cNvSpPr txBox="1"/>
          <p:nvPr>
            <p:ph type="title"/>
          </p:nvPr>
        </p:nvSpPr>
        <p:spPr>
          <a:xfrm>
            <a:off x="971552" y="39230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solidFill>
                  <a:schemeClr val="dk1"/>
                </a:solidFill>
              </a:rPr>
              <a:t>Homeless Definitions</a:t>
            </a:r>
            <a:endParaRPr>
              <a:solidFill>
                <a:schemeClr val="dk1"/>
              </a:solidFill>
            </a:endParaRPr>
          </a:p>
        </p:txBody>
      </p:sp>
      <p:sp>
        <p:nvSpPr>
          <p:cNvPr id="1309" name="Google Shape;1309;p68"/>
          <p:cNvSpPr txBox="1"/>
          <p:nvPr/>
        </p:nvSpPr>
        <p:spPr>
          <a:xfrm>
            <a:off x="1256025" y="993200"/>
            <a:ext cx="9114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pic>
        <p:nvPicPr>
          <p:cNvPr id="1310" name="Google Shape;1310;p68"/>
          <p:cNvPicPr preferRelativeResize="0"/>
          <p:nvPr/>
        </p:nvPicPr>
        <p:blipFill rotWithShape="1">
          <a:blip r:embed="rId3">
            <a:alphaModFix/>
          </a:blip>
          <a:srcRect b="0" l="0" r="0" t="0"/>
          <a:stretch/>
        </p:blipFill>
        <p:spPr>
          <a:xfrm>
            <a:off x="1034088" y="993200"/>
            <a:ext cx="8469142" cy="52202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69"/>
          <p:cNvSpPr txBox="1"/>
          <p:nvPr>
            <p:ph idx="1" type="body"/>
          </p:nvPr>
        </p:nvSpPr>
        <p:spPr>
          <a:xfrm>
            <a:off x="971550" y="1133475"/>
            <a:ext cx="10515600" cy="50799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Clr>
                <a:schemeClr val="dk1"/>
              </a:buClr>
              <a:buSzPts val="2000"/>
              <a:buChar char="•"/>
            </a:pPr>
            <a:r>
              <a:rPr lang="en-US"/>
              <a:t>E &amp; M codes with unit of 1 </a:t>
            </a:r>
            <a:endParaRPr/>
          </a:p>
          <a:p>
            <a:pPr indent="-342900" lvl="1" marL="914400" rtl="0" algn="l">
              <a:lnSpc>
                <a:spcPct val="114000"/>
              </a:lnSpc>
              <a:spcBef>
                <a:spcPts val="1000"/>
              </a:spcBef>
              <a:spcAft>
                <a:spcPts val="0"/>
              </a:spcAft>
              <a:buSzPts val="1800"/>
              <a:buChar char="•"/>
            </a:pPr>
            <a:r>
              <a:rPr lang="en-US"/>
              <a:t>Some hospitals may still be reporting 1 unit for E &amp; M.  </a:t>
            </a:r>
            <a:endParaRPr/>
          </a:p>
          <a:p>
            <a:pPr indent="-342900" lvl="1" marL="914400" rtl="0" algn="l">
              <a:lnSpc>
                <a:spcPct val="114000"/>
              </a:lnSpc>
              <a:spcBef>
                <a:spcPts val="1000"/>
              </a:spcBef>
              <a:spcAft>
                <a:spcPts val="0"/>
              </a:spcAft>
              <a:buSzPts val="1800"/>
              <a:buChar char="•"/>
            </a:pPr>
            <a:r>
              <a:rPr lang="en-US"/>
              <a:t>According to Appendix D of Accounting and Budget Manual, effective 7/1/2019, the RVUs for E&amp;M portion of a clinic visit are based on a 5-point visit level scale and valid values are 2-6 </a:t>
            </a:r>
            <a:r>
              <a:rPr b="1" lang="en-US"/>
              <a:t>(See next slide for codes)</a:t>
            </a:r>
            <a:endParaRPr b="1"/>
          </a:p>
          <a:p>
            <a:pPr indent="-342900" lvl="1" marL="914400" rtl="0" algn="l">
              <a:lnSpc>
                <a:spcPct val="114000"/>
              </a:lnSpc>
              <a:spcBef>
                <a:spcPts val="1000"/>
              </a:spcBef>
              <a:spcAft>
                <a:spcPts val="0"/>
              </a:spcAft>
              <a:buSzPts val="1800"/>
              <a:buChar char="•"/>
            </a:pPr>
            <a:r>
              <a:rPr b="1" lang="en-US"/>
              <a:t>FY 2023 Warning:</a:t>
            </a:r>
            <a:r>
              <a:rPr lang="en-US"/>
              <a:t> If CPT Code = (99202-99205, 99211-99215, and G0463) then unit value must be between 2-6</a:t>
            </a:r>
            <a:endParaRPr/>
          </a:p>
          <a:p>
            <a:pPr indent="-355600" lvl="0" marL="457200" rtl="0" algn="l">
              <a:lnSpc>
                <a:spcPct val="114000"/>
              </a:lnSpc>
              <a:spcBef>
                <a:spcPts val="1000"/>
              </a:spcBef>
              <a:spcAft>
                <a:spcPts val="0"/>
              </a:spcAft>
              <a:buSzPts val="2000"/>
              <a:buChar char="•"/>
            </a:pPr>
            <a:r>
              <a:rPr lang="en-US"/>
              <a:t>Medicaid ID = 77777777777 (Not Applicable)</a:t>
            </a:r>
            <a:endParaRPr/>
          </a:p>
          <a:p>
            <a:pPr indent="-342900" lvl="1" marL="914400" rtl="0" algn="l">
              <a:lnSpc>
                <a:spcPct val="114000"/>
              </a:lnSpc>
              <a:spcBef>
                <a:spcPts val="1000"/>
              </a:spcBef>
              <a:spcAft>
                <a:spcPts val="0"/>
              </a:spcAft>
              <a:buSzPts val="1800"/>
              <a:buChar char="•"/>
            </a:pPr>
            <a:r>
              <a:rPr lang="en-US"/>
              <a:t>Intent is to make rules consistent across all payer types.</a:t>
            </a:r>
            <a:endParaRPr b="1"/>
          </a:p>
          <a:p>
            <a:pPr indent="-342900" lvl="1" marL="914400" rtl="0" algn="l">
              <a:lnSpc>
                <a:spcPct val="114000"/>
              </a:lnSpc>
              <a:spcBef>
                <a:spcPts val="1000"/>
              </a:spcBef>
              <a:spcAft>
                <a:spcPts val="0"/>
              </a:spcAft>
              <a:buSzPts val="1800"/>
              <a:buChar char="•"/>
            </a:pPr>
            <a:r>
              <a:rPr b="1" lang="en-US"/>
              <a:t>FY 2023 Cross Edit: </a:t>
            </a:r>
            <a:r>
              <a:rPr lang="en-US"/>
              <a:t>If Primary Expected Payer is eq (“06”, “07”, “10”, or “18”), then Medicaid ID must be 77777777777</a:t>
            </a:r>
            <a:endParaRPr/>
          </a:p>
        </p:txBody>
      </p:sp>
      <p:sp>
        <p:nvSpPr>
          <p:cNvPr id="1316" name="Google Shape;1316;p6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317" name="Google Shape;1317;p6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New Edits for FY 2023</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7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323" name="Google Shape;1323;p70"/>
          <p:cNvSpPr txBox="1"/>
          <p:nvPr>
            <p:ph type="title"/>
          </p:nvPr>
        </p:nvSpPr>
        <p:spPr>
          <a:xfrm>
            <a:off x="971552" y="39230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solidFill>
                  <a:schemeClr val="dk1"/>
                </a:solidFill>
              </a:rPr>
              <a:t>RVU for E &amp; M Visits</a:t>
            </a:r>
            <a:endParaRPr>
              <a:solidFill>
                <a:schemeClr val="dk1"/>
              </a:solidFill>
            </a:endParaRPr>
          </a:p>
        </p:txBody>
      </p:sp>
      <p:graphicFrame>
        <p:nvGraphicFramePr>
          <p:cNvPr id="1324" name="Google Shape;1324;p70"/>
          <p:cNvGraphicFramePr/>
          <p:nvPr/>
        </p:nvGraphicFramePr>
        <p:xfrm>
          <a:off x="971550" y="1830775"/>
          <a:ext cx="3000000" cy="3000000"/>
        </p:xfrm>
        <a:graphic>
          <a:graphicData uri="http://schemas.openxmlformats.org/drawingml/2006/table">
            <a:tbl>
              <a:tblPr>
                <a:noFill/>
                <a:tableStyleId>{FAC77E34-EEF9-471A-AEDE-7D46632BD0B1}</a:tableStyleId>
              </a:tblPr>
              <a:tblGrid>
                <a:gridCol w="1314450"/>
                <a:gridCol w="6076950"/>
                <a:gridCol w="1257300"/>
                <a:gridCol w="1428750"/>
              </a:tblGrid>
              <a:tr h="285700">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Roboto"/>
                          <a:ea typeface="Roboto"/>
                          <a:cs typeface="Roboto"/>
                          <a:sym typeface="Roboto"/>
                        </a:rPr>
                        <a:t> HCPCS CODES</a:t>
                      </a:r>
                      <a:endParaRPr b="1"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Roboto"/>
                          <a:ea typeface="Roboto"/>
                          <a:cs typeface="Roboto"/>
                          <a:sym typeface="Roboto"/>
                        </a:rPr>
                        <a:t>APPENDIX D  -   STANDARD UNIT OF MEASURE REFERENCES  DESCRIPTION / PROCEDURE</a:t>
                      </a:r>
                      <a:endParaRPr b="1"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Roboto"/>
                          <a:ea typeface="Roboto"/>
                          <a:cs typeface="Roboto"/>
                          <a:sym typeface="Roboto"/>
                        </a:rPr>
                        <a:t>RVU Appendix D</a:t>
                      </a:r>
                      <a:endParaRPr b="1"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100" u="none" cap="none" strike="noStrike">
                          <a:latin typeface="Roboto"/>
                          <a:ea typeface="Roboto"/>
                          <a:cs typeface="Roboto"/>
                          <a:sym typeface="Roboto"/>
                        </a:rPr>
                        <a:t>HSCRC COST CTR</a:t>
                      </a:r>
                      <a:endParaRPr b="1"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r>
              <a:tr h="3143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99211</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Level 1 	0-10 minutes</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2</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CLINIC</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r>
              <a:tr h="3143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99202/99212</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Level 2 	11-25 minutes</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3</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CLINIC</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r>
              <a:tr h="3143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99203/99213</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Level 3 	26-45 minutes</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4</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CLINIC</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r>
              <a:tr h="3143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99204/99214</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Level 4 	46-90 minutes</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5</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CLINIC</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r>
              <a:tr h="3143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99205/99215</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Level 5 	&gt;90 minutes</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6</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Roboto"/>
                          <a:ea typeface="Roboto"/>
                          <a:cs typeface="Roboto"/>
                          <a:sym typeface="Roboto"/>
                        </a:rPr>
                        <a:t>CLINIC</a:t>
                      </a:r>
                      <a:endParaRPr sz="1100" u="none" cap="none" strike="noStrike">
                        <a:latin typeface="Roboto"/>
                        <a:ea typeface="Roboto"/>
                        <a:cs typeface="Roboto"/>
                        <a:sym typeface="Roboto"/>
                      </a:endParaRPr>
                    </a:p>
                  </a:txBody>
                  <a:tcPr marT="66675" marB="66675" marR="95250" marL="95250">
                    <a:lnL cap="flat" cmpd="sng" w="9525">
                      <a:solidFill>
                        <a:srgbClr val="C1C7D0"/>
                      </a:solidFill>
                      <a:prstDash val="solid"/>
                      <a:round/>
                      <a:headEnd len="sm" w="sm" type="none"/>
                      <a:tailEnd len="sm" w="sm" type="none"/>
                    </a:lnL>
                    <a:lnR cap="flat" cmpd="sng" w="9525">
                      <a:solidFill>
                        <a:srgbClr val="C1C7D0"/>
                      </a:solidFill>
                      <a:prstDash val="solid"/>
                      <a:round/>
                      <a:headEnd len="sm" w="sm" type="none"/>
                      <a:tailEnd len="sm" w="sm" type="none"/>
                    </a:lnR>
                    <a:lnT cap="flat" cmpd="sng" w="9525">
                      <a:solidFill>
                        <a:srgbClr val="C1C7D0"/>
                      </a:solidFill>
                      <a:prstDash val="solid"/>
                      <a:round/>
                      <a:headEnd len="sm" w="sm" type="none"/>
                      <a:tailEnd len="sm" w="sm" type="none"/>
                    </a:lnT>
                    <a:lnB cap="flat" cmpd="sng" w="9525">
                      <a:solidFill>
                        <a:srgbClr val="C1C7D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02" name="Google Shape;102;p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en-US"/>
              <a:t>Grouper Transition: </a:t>
            </a:r>
            <a:r>
              <a:rPr lang="en-US"/>
              <a:t>MHAC, RRIP, QBR for </a:t>
            </a:r>
            <a:r>
              <a:rPr b="1" lang="en-US"/>
              <a:t>CY 2022</a:t>
            </a:r>
            <a:endParaRPr/>
          </a:p>
        </p:txBody>
      </p:sp>
      <p:graphicFrame>
        <p:nvGraphicFramePr>
          <p:cNvPr id="103" name="Google Shape;103;p6"/>
          <p:cNvGraphicFramePr/>
          <p:nvPr/>
        </p:nvGraphicFramePr>
        <p:xfrm>
          <a:off x="406205" y="948756"/>
          <a:ext cx="3000000" cy="3000000"/>
        </p:xfrm>
        <a:graphic>
          <a:graphicData uri="http://schemas.openxmlformats.org/drawingml/2006/table">
            <a:tbl>
              <a:tblPr>
                <a:noFill/>
                <a:tableStyleId>{FAC77E34-EEF9-471A-AEDE-7D46632BD0B1}</a:tableStyleId>
              </a:tblPr>
              <a:tblGrid>
                <a:gridCol w="2507725"/>
                <a:gridCol w="8573800"/>
              </a:tblGrid>
              <a:tr h="466475">
                <a:tc>
                  <a:txBody>
                    <a:bodyPr/>
                    <a:lstStyle/>
                    <a:p>
                      <a:pPr indent="0" lvl="0" marL="0" marR="0" rtl="0" algn="r">
                        <a:lnSpc>
                          <a:spcPct val="100000"/>
                        </a:lnSpc>
                        <a:spcBef>
                          <a:spcPts val="0"/>
                        </a:spcBef>
                        <a:spcAft>
                          <a:spcPts val="0"/>
                        </a:spcAft>
                        <a:buClr>
                          <a:srgbClr val="000000"/>
                        </a:buClr>
                        <a:buSzPts val="2000"/>
                        <a:buFont typeface="Arial"/>
                        <a:buNone/>
                      </a:pPr>
                      <a:r>
                        <a:rPr lang="en-US" sz="2000" u="none" cap="none" strike="noStrike"/>
                        <a:t>Rate Year</a:t>
                      </a:r>
                      <a:endParaRPr b="1" i="0" sz="20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RY2024</a:t>
                      </a:r>
                      <a:endParaRPr b="0" i="0" sz="2000" u="none" cap="none" strike="noStrike">
                        <a:solidFill>
                          <a:srgbClr val="003889"/>
                        </a:solidFill>
                        <a:latin typeface="Arial"/>
                        <a:ea typeface="Arial"/>
                        <a:cs typeface="Arial"/>
                        <a:sym typeface="Arial"/>
                      </a:endParaRPr>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622800">
                <a:tc>
                  <a:txBody>
                    <a:bodyPr/>
                    <a:lstStyle/>
                    <a:p>
                      <a:pPr indent="0" lvl="0" marL="57150" marR="185633" rtl="0" algn="r">
                        <a:lnSpc>
                          <a:spcPct val="100000"/>
                        </a:lnSpc>
                        <a:spcBef>
                          <a:spcPts val="0"/>
                        </a:spcBef>
                        <a:spcAft>
                          <a:spcPts val="0"/>
                        </a:spcAft>
                        <a:buClr>
                          <a:srgbClr val="000000"/>
                        </a:buClr>
                        <a:buSzPts val="2000"/>
                        <a:buFont typeface="Arial"/>
                        <a:buNone/>
                      </a:pPr>
                      <a:r>
                        <a:rPr lang="en-US" sz="2000" u="none" cap="none" strike="noStrike"/>
                        <a:t>APR/PPC Version</a:t>
                      </a:r>
                      <a:endParaRPr b="1" i="0" sz="2000" u="none" cap="none" strike="noStrike">
                        <a:solidFill>
                          <a:srgbClr val="FFFFFF"/>
                        </a:solidFill>
                        <a:latin typeface="Arial"/>
                        <a:ea typeface="Arial"/>
                        <a:cs typeface="Arial"/>
                        <a:sym typeface="Arial"/>
                      </a:endParaRPr>
                    </a:p>
                  </a:txBody>
                  <a:tcPr marT="0" marB="0" marR="0" marL="0" anchor="ctr">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39 </a:t>
                      </a:r>
                      <a:r>
                        <a:rPr lang="en-US" sz="1800" u="none" cap="none" strike="noStrike">
                          <a:solidFill>
                            <a:schemeClr val="accent1"/>
                          </a:solidFill>
                        </a:rPr>
                        <a:t>(Updated from version 38 to incorporate annual 3M updates)</a:t>
                      </a:r>
                      <a:endParaRPr b="0" i="0" sz="2000" u="none" cap="none" strike="noStrike">
                        <a:solidFill>
                          <a:schemeClr val="accent1"/>
                        </a:solidFill>
                        <a:latin typeface="Arial"/>
                        <a:ea typeface="Arial"/>
                        <a:cs typeface="Arial"/>
                        <a:sym typeface="Arial"/>
                      </a:endParaRPr>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3752350">
                <a:tc>
                  <a:txBody>
                    <a:bodyPr/>
                    <a:lstStyle/>
                    <a:p>
                      <a:pPr indent="0" lvl="0" marL="0" marR="0" rtl="0" algn="r">
                        <a:lnSpc>
                          <a:spcPct val="100000"/>
                        </a:lnSpc>
                        <a:spcBef>
                          <a:spcPts val="0"/>
                        </a:spcBef>
                        <a:spcAft>
                          <a:spcPts val="0"/>
                        </a:spcAft>
                        <a:buClr>
                          <a:srgbClr val="000000"/>
                        </a:buClr>
                        <a:buSzPts val="2000"/>
                        <a:buFont typeface="Arial"/>
                        <a:buNone/>
                      </a:pPr>
                      <a:r>
                        <a:rPr lang="en-US" sz="2000" u="none" cap="none" strike="noStrike"/>
                        <a:t>Timeline</a:t>
                      </a:r>
                      <a:endParaRPr b="1" i="0" sz="20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rgbClr val="000000"/>
                        </a:buClr>
                        <a:buSzPts val="2000"/>
                        <a:buFont typeface="Arial"/>
                        <a:buNone/>
                      </a:pPr>
                      <a:r>
                        <a:rPr lang="en-US" sz="2000" u="sng" cap="none" strike="noStrike"/>
                        <a:t>Base Year:</a:t>
                      </a:r>
                      <a:endParaRPr sz="1400" u="none" cap="none" strike="noStrike"/>
                    </a:p>
                    <a:p>
                      <a:pPr indent="-285750" lvl="5" marL="285750" marR="0" rtl="0" algn="l">
                        <a:lnSpc>
                          <a:spcPct val="100000"/>
                        </a:lnSpc>
                        <a:spcBef>
                          <a:spcPts val="0"/>
                        </a:spcBef>
                        <a:spcAft>
                          <a:spcPts val="0"/>
                        </a:spcAft>
                        <a:buClr>
                          <a:srgbClr val="000000"/>
                        </a:buClr>
                        <a:buSzPts val="2000"/>
                        <a:buFont typeface="Arial"/>
                        <a:buChar char="•"/>
                      </a:pPr>
                      <a:r>
                        <a:rPr lang="en-US" sz="2000" u="none" cap="none" strike="noStrike"/>
                        <a:t>MHAC:              CY 2020 Q3–CY 2021 Q4</a:t>
                      </a:r>
                      <a:endParaRPr sz="1400" u="none" cap="none" strike="noStrike"/>
                    </a:p>
                    <a:p>
                      <a:pPr indent="-285750" lvl="5" marL="285750" marR="0" rtl="0" algn="l">
                        <a:lnSpc>
                          <a:spcPct val="100000"/>
                        </a:lnSpc>
                        <a:spcBef>
                          <a:spcPts val="0"/>
                        </a:spcBef>
                        <a:spcAft>
                          <a:spcPts val="0"/>
                        </a:spcAft>
                        <a:buClr>
                          <a:srgbClr val="000000"/>
                        </a:buClr>
                        <a:buSzPts val="2000"/>
                        <a:buFont typeface="Arial"/>
                        <a:buChar char="•"/>
                      </a:pPr>
                      <a:r>
                        <a:rPr lang="en-US" sz="2000" u="none" cap="none" strike="noStrike"/>
                        <a:t>QBR-Mortality: </a:t>
                      </a:r>
                      <a:r>
                        <a:rPr lang="en-US" sz="2000" u="none" cap="none" strike="noStrike">
                          <a:solidFill>
                            <a:schemeClr val="dk1"/>
                          </a:solidFill>
                        </a:rPr>
                        <a:t>CY 2020 Q3–CY 2021 Q2 (FY 2021)</a:t>
                      </a:r>
                      <a:endParaRPr sz="1400" u="none" cap="none" strike="noStrike"/>
                    </a:p>
                    <a:p>
                      <a:pPr indent="-285750" lvl="5" marL="285750" marR="0" rtl="0" algn="l">
                        <a:lnSpc>
                          <a:spcPct val="100000"/>
                        </a:lnSpc>
                        <a:spcBef>
                          <a:spcPts val="0"/>
                        </a:spcBef>
                        <a:spcAft>
                          <a:spcPts val="0"/>
                        </a:spcAft>
                        <a:buClr>
                          <a:srgbClr val="000000"/>
                        </a:buClr>
                        <a:buSzPts val="2000"/>
                        <a:buFont typeface="Arial"/>
                        <a:buChar char="•"/>
                      </a:pPr>
                      <a:r>
                        <a:rPr lang="en-US" sz="2000" u="none" cap="none" strike="noStrike"/>
                        <a:t>RRIP:                CY 2020 Q3–CY 2021 Q2 (FY 2021)</a:t>
                      </a:r>
                      <a:endParaRPr sz="2000" u="none" cap="none" strike="noStrike"/>
                    </a:p>
                    <a:p>
                      <a:pPr indent="-285750" lvl="5" marL="285750" marR="0" rtl="0" algn="l">
                        <a:lnSpc>
                          <a:spcPct val="100000"/>
                        </a:lnSpc>
                        <a:spcBef>
                          <a:spcPts val="0"/>
                        </a:spcBef>
                        <a:spcAft>
                          <a:spcPts val="0"/>
                        </a:spcAft>
                        <a:buClr>
                          <a:srgbClr val="000000"/>
                        </a:buClr>
                        <a:buSzPts val="2000"/>
                        <a:buFont typeface="Arial"/>
                        <a:buChar char="•"/>
                      </a:pPr>
                      <a:r>
                        <a:rPr lang="en-US" sz="2000" u="sng" cap="none" strike="noStrike"/>
                        <a:t>Performance Year: </a:t>
                      </a:r>
                      <a:endParaRPr sz="1400" u="none" cap="none" strike="noStrike"/>
                    </a:p>
                    <a:p>
                      <a:pPr indent="-285750" lvl="5" marL="285750" marR="0" rtl="0" algn="l">
                        <a:lnSpc>
                          <a:spcPct val="100000"/>
                        </a:lnSpc>
                        <a:spcBef>
                          <a:spcPts val="0"/>
                        </a:spcBef>
                        <a:spcAft>
                          <a:spcPts val="0"/>
                        </a:spcAft>
                        <a:buClr>
                          <a:srgbClr val="000000"/>
                        </a:buClr>
                        <a:buSzPts val="2000"/>
                        <a:buFont typeface="Arial"/>
                        <a:buChar char="•"/>
                      </a:pPr>
                      <a:r>
                        <a:rPr lang="en-US" sz="2000" u="none" cap="none" strike="noStrike"/>
                        <a:t>All Programs:    CY 2022 (longer timeframe for MHAC for small hospitals TBD)</a:t>
                      </a:r>
                      <a:endParaRPr sz="1400" u="none" cap="none" strike="noStrike"/>
                    </a:p>
                    <a:p>
                      <a:pPr indent="0" lvl="6" marL="0" marR="0" rtl="0" algn="l">
                        <a:lnSpc>
                          <a:spcPct val="100000"/>
                        </a:lnSpc>
                        <a:spcBef>
                          <a:spcPts val="0"/>
                        </a:spcBef>
                        <a:spcAft>
                          <a:spcPts val="0"/>
                        </a:spcAft>
                        <a:buClr>
                          <a:srgbClr val="000000"/>
                        </a:buClr>
                        <a:buSzPts val="1800"/>
                        <a:buFont typeface="Arial"/>
                        <a:buNone/>
                      </a:pPr>
                      <a:r>
                        <a:rPr lang="en-US" sz="1800" u="sng" cap="none" strike="noStrike">
                          <a:solidFill>
                            <a:schemeClr val="accent1"/>
                          </a:solidFill>
                        </a:rPr>
                        <a:t>RY 2023 and COVID:</a:t>
                      </a:r>
                      <a:r>
                        <a:rPr lang="en-US" sz="1800" u="none" cap="none" strike="noStrike">
                          <a:solidFill>
                            <a:schemeClr val="accent1"/>
                          </a:solidFill>
                        </a:rPr>
                        <a:t> Current policies will include COVID patients with concurrent normative values, subject to 3M grouper logic (e.g. 3M’s v39 PPC grouper will not assign many PPCs to COVID positive patients); this decision will be evaluated retrospectively.</a:t>
                      </a:r>
                      <a:endParaRPr sz="1800" u="sng" cap="none" strike="noStrike">
                        <a:solidFill>
                          <a:schemeClr val="accent1"/>
                        </a:solidFill>
                      </a:endParaRPr>
                    </a:p>
                    <a:p>
                      <a:pPr indent="0" lvl="6" marL="0" marR="0" rtl="0" algn="l">
                        <a:lnSpc>
                          <a:spcPct val="100000"/>
                        </a:lnSpc>
                        <a:spcBef>
                          <a:spcPts val="0"/>
                        </a:spcBef>
                        <a:spcAft>
                          <a:spcPts val="0"/>
                        </a:spcAft>
                        <a:buClr>
                          <a:srgbClr val="000000"/>
                        </a:buClr>
                        <a:buSzPts val="1800"/>
                        <a:buFont typeface="Arial"/>
                        <a:buNone/>
                      </a:pPr>
                      <a:r>
                        <a:t/>
                      </a:r>
                      <a:endParaRPr b="0" i="0" sz="2000" u="sng" cap="none" strike="noStrike">
                        <a:solidFill>
                          <a:schemeClr val="accent1"/>
                        </a:solidFill>
                        <a:latin typeface="Arial"/>
                        <a:ea typeface="Arial"/>
                        <a:cs typeface="Arial"/>
                        <a:sym typeface="Arial"/>
                      </a:endParaRPr>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r h="788200">
                <a:tc>
                  <a:txBody>
                    <a:bodyPr/>
                    <a:lstStyle/>
                    <a:p>
                      <a:pPr indent="0" lvl="0" marL="0" marR="0" rtl="0" algn="r">
                        <a:lnSpc>
                          <a:spcPct val="100000"/>
                        </a:lnSpc>
                        <a:spcBef>
                          <a:spcPts val="0"/>
                        </a:spcBef>
                        <a:spcAft>
                          <a:spcPts val="0"/>
                        </a:spcAft>
                        <a:buClr>
                          <a:srgbClr val="000000"/>
                        </a:buClr>
                        <a:buSzPts val="2000"/>
                        <a:buFont typeface="Arial"/>
                        <a:buNone/>
                      </a:pPr>
                      <a:r>
                        <a:rPr lang="en-US" sz="2000" u="none" cap="none" strike="noStrike"/>
                        <a:t>Implementation Date</a:t>
                      </a:r>
                      <a:endParaRPr b="1" i="0" sz="2000" u="none" cap="none" strike="noStrike">
                        <a:solidFill>
                          <a:srgbClr val="FFFFFF"/>
                        </a:solidFill>
                        <a:latin typeface="Arial"/>
                        <a:ea typeface="Arial"/>
                        <a:cs typeface="Arial"/>
                        <a:sym typeface="Arial"/>
                      </a:endParaRPr>
                    </a:p>
                  </a:txBody>
                  <a:tcPr marT="91450" marB="45725" marR="182875"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RY 202</a:t>
                      </a:r>
                      <a:r>
                        <a:rPr lang="en-US" sz="2000" u="none" cap="none" strike="noStrike">
                          <a:solidFill>
                            <a:schemeClr val="dk1"/>
                          </a:solidFill>
                        </a:rPr>
                        <a:t>4</a:t>
                      </a:r>
                      <a:r>
                        <a:rPr b="0" i="0" lang="en-US" sz="2000" u="none" cap="none" strike="noStrike">
                          <a:solidFill>
                            <a:schemeClr val="dk1"/>
                          </a:solidFill>
                          <a:latin typeface="Arial"/>
                          <a:ea typeface="Arial"/>
                          <a:cs typeface="Arial"/>
                          <a:sym typeface="Arial"/>
                        </a:rPr>
                        <a:t> policies begin Jan 1, 202</a:t>
                      </a:r>
                      <a:r>
                        <a:rPr lang="en-US" sz="2000" u="none" cap="none" strike="noStrike">
                          <a:solidFill>
                            <a:schemeClr val="dk1"/>
                          </a:solidFill>
                        </a:rPr>
                        <a:t>2</a:t>
                      </a:r>
                      <a:r>
                        <a:rPr b="0" i="0" lang="en-US" sz="2000" u="none" cap="none" strike="noStrike">
                          <a:solidFill>
                            <a:schemeClr val="dk1"/>
                          </a:solidFill>
                          <a:latin typeface="Arial"/>
                          <a:ea typeface="Arial"/>
                          <a:cs typeface="Arial"/>
                          <a:sym typeface="Arial"/>
                        </a:rPr>
                        <a:t> in most cases. Look for base period and performance period reports on the CRS Portal.</a:t>
                      </a:r>
                      <a:endParaRPr b="0" i="0" sz="2000" u="none" cap="none" strike="noStrike">
                        <a:solidFill>
                          <a:srgbClr val="003889"/>
                        </a:solidFill>
                        <a:latin typeface="Arial"/>
                        <a:ea typeface="Arial"/>
                        <a:cs typeface="Arial"/>
                        <a:sym typeface="Arial"/>
                      </a:endParaRPr>
                    </a:p>
                  </a:txBody>
                  <a:tcPr marT="91450" marB="45725" marR="91450" marL="91450">
                    <a:lnL cap="flat" cmpd="sng" w="12700">
                      <a:solidFill>
                        <a:srgbClr val="003889"/>
                      </a:solidFill>
                      <a:prstDash val="solid"/>
                      <a:round/>
                      <a:headEnd len="sm" w="sm" type="none"/>
                      <a:tailEnd len="sm" w="sm" type="none"/>
                    </a:lnL>
                    <a:lnR cap="flat" cmpd="sng" w="12700">
                      <a:solidFill>
                        <a:srgbClr val="003889"/>
                      </a:solidFill>
                      <a:prstDash val="solid"/>
                      <a:round/>
                      <a:headEnd len="sm" w="sm" type="none"/>
                      <a:tailEnd len="sm" w="sm" type="none"/>
                    </a:lnR>
                    <a:lnT cap="flat" cmpd="sng" w="12700">
                      <a:solidFill>
                        <a:srgbClr val="003889"/>
                      </a:solidFill>
                      <a:prstDash val="solid"/>
                      <a:round/>
                      <a:headEnd len="sm" w="sm" type="none"/>
                      <a:tailEnd len="sm" w="sm" type="none"/>
                    </a:lnT>
                    <a:lnB cap="flat" cmpd="sng" w="12700">
                      <a:solidFill>
                        <a:srgbClr val="003889"/>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fontScale="85000" lnSpcReduction="10000"/>
          </a:bodyPr>
          <a:lstStyle/>
          <a:p>
            <a:pPr indent="-355600" lvl="0" marL="457200" rtl="0" algn="l">
              <a:lnSpc>
                <a:spcPct val="114000"/>
              </a:lnSpc>
              <a:spcBef>
                <a:spcPts val="1000"/>
              </a:spcBef>
              <a:spcAft>
                <a:spcPts val="0"/>
              </a:spcAft>
              <a:buSzPct val="98039"/>
              <a:buChar char="•"/>
            </a:pPr>
            <a:r>
              <a:rPr lang="en-US"/>
              <a:t>For RY 2023, CMS finalized putting VBP and HAC programs on hold</a:t>
            </a:r>
            <a:endParaRPr/>
          </a:p>
          <a:p>
            <a:pPr indent="-342900" lvl="1" marL="914400" rtl="0" algn="l">
              <a:lnSpc>
                <a:spcPct val="114000"/>
              </a:lnSpc>
              <a:spcBef>
                <a:spcPts val="500"/>
              </a:spcBef>
              <a:spcAft>
                <a:spcPts val="0"/>
              </a:spcAft>
              <a:buSzPct val="117647"/>
              <a:buChar char="•"/>
            </a:pPr>
            <a:r>
              <a:rPr lang="en-US"/>
              <a:t>Maryland previously stated we will hold QBR and MHAC hospital adjustments until January 2023 but may request to suspend program adjustments in light of final determination of suspensions for national programs.</a:t>
            </a:r>
            <a:endParaRPr/>
          </a:p>
          <a:p>
            <a:pPr indent="-355600" lvl="0" marL="457200" rtl="0" algn="l">
              <a:lnSpc>
                <a:spcPct val="114000"/>
              </a:lnSpc>
              <a:spcBef>
                <a:spcPts val="1000"/>
              </a:spcBef>
              <a:spcAft>
                <a:spcPts val="0"/>
              </a:spcAft>
              <a:buSzPct val="98039"/>
              <a:buChar char="•"/>
            </a:pPr>
            <a:r>
              <a:rPr lang="en-US"/>
              <a:t>COVID impact will be evaluated retrospectively for RY 2024 (CY 2022 performance)</a:t>
            </a:r>
            <a:endParaRPr/>
          </a:p>
          <a:p>
            <a:pPr indent="-342900" lvl="1" marL="914400" rtl="0" algn="l">
              <a:lnSpc>
                <a:spcPct val="114000"/>
              </a:lnSpc>
              <a:spcBef>
                <a:spcPts val="500"/>
              </a:spcBef>
              <a:spcAft>
                <a:spcPts val="0"/>
              </a:spcAft>
              <a:buSzPct val="117647"/>
              <a:buChar char="•"/>
            </a:pPr>
            <a:r>
              <a:rPr lang="en-US"/>
              <a:t>This evaluation will take place iteratively with the Performance Measurement Work Group</a:t>
            </a:r>
            <a:endParaRPr/>
          </a:p>
          <a:p>
            <a:pPr indent="-355600" lvl="0" marL="457200" rtl="0" algn="l">
              <a:lnSpc>
                <a:spcPct val="114000"/>
              </a:lnSpc>
              <a:spcBef>
                <a:spcPts val="1000"/>
              </a:spcBef>
              <a:spcAft>
                <a:spcPts val="0"/>
              </a:spcAft>
              <a:buSzPct val="98039"/>
              <a:buChar char="•"/>
            </a:pPr>
            <a:r>
              <a:rPr lang="en-US"/>
              <a:t>Quality is pursuing the following additional areas of quality of care (more to come)</a:t>
            </a:r>
            <a:endParaRPr/>
          </a:p>
          <a:p>
            <a:pPr indent="-342900" lvl="1" marL="914400" rtl="0" algn="l">
              <a:lnSpc>
                <a:spcPct val="114000"/>
              </a:lnSpc>
              <a:spcBef>
                <a:spcPts val="500"/>
              </a:spcBef>
              <a:spcAft>
                <a:spcPts val="0"/>
              </a:spcAft>
              <a:buSzPct val="117647"/>
              <a:buChar char="•"/>
            </a:pPr>
            <a:r>
              <a:rPr lang="en-US"/>
              <a:t>Electronic Clinical Quality Measures (eCQMs) or other digital measures – please see HSCRC memo dated 09/27/2021</a:t>
            </a:r>
            <a:endParaRPr/>
          </a:p>
          <a:p>
            <a:pPr indent="-342900" lvl="1" marL="914400" rtl="0" algn="l">
              <a:lnSpc>
                <a:spcPct val="114000"/>
              </a:lnSpc>
              <a:spcBef>
                <a:spcPts val="500"/>
              </a:spcBef>
              <a:spcAft>
                <a:spcPts val="0"/>
              </a:spcAft>
              <a:buSzPct val="117647"/>
              <a:buChar char="•"/>
            </a:pPr>
            <a:r>
              <a:rPr lang="en-US"/>
              <a:t>Planned Monitoring Reports – Timely Follow-up for Medicaid (implemented); Maternal Morbidity; 30-day Mortality; Excess Days in Acute Care (EDAC)</a:t>
            </a:r>
            <a:endParaRPr/>
          </a:p>
          <a:p>
            <a:pPr indent="-342900" lvl="1" marL="914400" rtl="0" algn="l">
              <a:lnSpc>
                <a:spcPct val="114000"/>
              </a:lnSpc>
              <a:spcBef>
                <a:spcPts val="500"/>
              </a:spcBef>
              <a:spcAft>
                <a:spcPts val="0"/>
              </a:spcAft>
              <a:buSzPct val="117647"/>
              <a:buChar char="•"/>
            </a:pPr>
            <a:r>
              <a:rPr lang="en-US"/>
              <a:t>Health Equity Workgroup (HEW) convened this summer to establish framework for hospital equity measurement; Social determinants of Health (SDoH) data elements; additional reporting of aggregated trends in SDoH to address health disparities</a:t>
            </a:r>
            <a:endParaRPr/>
          </a:p>
          <a:p>
            <a:pPr indent="-342900" lvl="1" marL="914400" rtl="0" algn="l">
              <a:lnSpc>
                <a:spcPct val="114000"/>
              </a:lnSpc>
              <a:spcBef>
                <a:spcPts val="500"/>
              </a:spcBef>
              <a:spcAft>
                <a:spcPts val="0"/>
              </a:spcAft>
              <a:buSzPct val="117647"/>
              <a:buChar char="•"/>
            </a:pPr>
            <a:r>
              <a:rPr lang="en-US"/>
              <a:t>Outpatient Quality measures, particularly shifts from IP to OP care</a:t>
            </a:r>
            <a:endParaRPr/>
          </a:p>
        </p:txBody>
      </p:sp>
      <p:sp>
        <p:nvSpPr>
          <p:cNvPr id="109" name="Google Shape;109;p8"/>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10" name="Google Shape;110;p8"/>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Quality Update: Additional Topics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7" name="Google Shape;117;p9"/>
          <p:cNvSpPr txBox="1"/>
          <p:nvPr>
            <p:ph type="title"/>
          </p:nvPr>
        </p:nvSpPr>
        <p:spPr>
          <a:xfrm>
            <a:off x="972127" y="3620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Quality Update: eCQM Measures by Year</a:t>
            </a:r>
            <a:endParaRPr/>
          </a:p>
        </p:txBody>
      </p:sp>
      <p:pic>
        <p:nvPicPr>
          <p:cNvPr id="118" name="Google Shape;118;p9"/>
          <p:cNvPicPr preferRelativeResize="0"/>
          <p:nvPr/>
        </p:nvPicPr>
        <p:blipFill rotWithShape="1">
          <a:blip r:embed="rId3">
            <a:alphaModFix/>
          </a:blip>
          <a:srcRect b="0" l="0" r="0" t="0"/>
          <a:stretch/>
        </p:blipFill>
        <p:spPr>
          <a:xfrm>
            <a:off x="598138" y="830008"/>
            <a:ext cx="11263575" cy="54478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25" name="Google Shape;125;p1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Quality Update: eCQM Reporting Timeline</a:t>
            </a:r>
            <a:endParaRPr/>
          </a:p>
        </p:txBody>
      </p:sp>
      <p:pic>
        <p:nvPicPr>
          <p:cNvPr id="126" name="Google Shape;126;p10"/>
          <p:cNvPicPr preferRelativeResize="0"/>
          <p:nvPr/>
        </p:nvPicPr>
        <p:blipFill rotWithShape="1">
          <a:blip r:embed="rId3">
            <a:alphaModFix/>
          </a:blip>
          <a:srcRect b="0" l="0" r="0" t="0"/>
          <a:stretch/>
        </p:blipFill>
        <p:spPr>
          <a:xfrm>
            <a:off x="440650" y="948753"/>
            <a:ext cx="11207750" cy="5492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52689B3-F898-44D7-9101-1C59D68E3753}"/>
</file>

<file path=customXml/itemProps2.xml><?xml version="1.0" encoding="utf-8"?>
<ds:datastoreItem xmlns:ds="http://schemas.openxmlformats.org/officeDocument/2006/customXml" ds:itemID="{7A070047-302D-4413-A51F-278F5AAAA869}"/>
</file>

<file path=customXml/itemProps3.xml><?xml version="1.0" encoding="utf-8"?>
<ds:datastoreItem xmlns:ds="http://schemas.openxmlformats.org/officeDocument/2006/customXml" ds:itemID="{8584C533-7F6D-459F-8E1C-A56981FF288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Aline Lin</dc:creator>
  <dcterms:created xsi:type="dcterms:W3CDTF">2020-04-28T19:02:29Z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