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entation.xml" ContentType="application/vnd.openxmlformats-officedocument.presentationml.presentation.main+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slideLayouts/slideLayout95.xml" ContentType="application/vnd.openxmlformats-officedocument.presentationml.slideLayout+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60.xml" ContentType="application/vnd.openxmlformats-officedocument.presentationml.notesSlide+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6" r:id="rId2"/>
    <p:sldMasterId id="2147483724" r:id="rId3"/>
    <p:sldMasterId id="2147483739" r:id="rId4"/>
  </p:sldMasterIdLst>
  <p:notesMasterIdLst>
    <p:notesMasterId r:id="rId7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Lst>
  <p:sldSz cx="12192000" cy="6858000"/>
  <p:notesSz cx="6858000" cy="9144000"/>
  <p:embeddedFontLst>
    <p:embeddedFont>
      <p:font typeface="Gill Sans" panose="020B0604020202020204" charset="0"/>
      <p:regular r:id="rId80"/>
      <p:bold r:id="rId81"/>
    </p:embeddedFont>
    <p:embeddedFont>
      <p:font typeface="Montserrat" panose="00000500000000000000" pitchFamily="2" charset="0"/>
      <p:regular r:id="rId82"/>
      <p:bold r:id="rId83"/>
      <p:italic r:id="rId84"/>
      <p:boldItalic r:id="rId85"/>
    </p:embeddedFont>
    <p:embeddedFont>
      <p:font typeface="Quattrocento Sans" panose="020B0502050000020003" pitchFamily="34" charset="0"/>
      <p:regular r:id="rId86"/>
      <p:bold r:id="rId87"/>
      <p:italic r:id="rId88"/>
      <p:boldItalic r:id="rId89"/>
    </p:embeddedFont>
    <p:embeddedFont>
      <p:font typeface="Raleway Light" pitchFamily="2" charset="0"/>
      <p:regular r:id="rId90"/>
      <p:bold r:id="rId91"/>
      <p:italic r:id="rId92"/>
      <p:boldItalic r:id="rId93"/>
    </p:embeddedFont>
    <p:embeddedFont>
      <p:font typeface="Roboto" panose="02000000000000000000" pitchFamily="2" charset="0"/>
      <p:regular r:id="rId94"/>
      <p:bold r:id="rId95"/>
      <p:italic r:id="rId96"/>
      <p:boldItalic r:id="rId9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9AA0A6"/>
          </p15:clr>
        </p15:guide>
        <p15:guide id="2" pos="3840">
          <p15:clr>
            <a:srgbClr val="9AA0A6"/>
          </p15:clr>
        </p15:guide>
        <p15:guide id="3" pos="3936">
          <p15:clr>
            <a:srgbClr val="747775"/>
          </p15:clr>
        </p15:guide>
        <p15:guide id="4" orient="horz" pos="2256">
          <p15:clr>
            <a:srgbClr val="747775"/>
          </p15:clr>
        </p15:guide>
        <p15:guide id="5" pos="4032">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8" roundtripDataSignature="AMtx7mhlvD79LssVuJTxi1Siecl1p7IR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AFB075-EFA4-45DD-8BE2-5DF40261B7EC}">
  <a:tblStyle styleId="{92AFB075-EFA4-45DD-8BE2-5DF40261B7E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711AEBF-8D26-4784-B3E5-EEFB043935AD}"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2160"/>
        <p:guide pos="3840"/>
        <p:guide pos="3936"/>
        <p:guide orient="horz" pos="2256"/>
        <p:guide pos="40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5.fntdata"/><Relationship Id="rId89" Type="http://schemas.openxmlformats.org/officeDocument/2006/relationships/font" Target="fonts/font10.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font" Target="fonts/font11.fntdata"/><Relationship Id="rId95" Type="http://schemas.openxmlformats.org/officeDocument/2006/relationships/font" Target="fonts/font16.fntdata"/><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font" Target="fonts/font1.fntdata"/><Relationship Id="rId85" Type="http://schemas.openxmlformats.org/officeDocument/2006/relationships/font" Target="fonts/font6.fntdata"/><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customXml" Target="../customXml/item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font" Target="fonts/font4.fntdata"/><Relationship Id="rId88" Type="http://schemas.openxmlformats.org/officeDocument/2006/relationships/font" Target="fonts/font9.fntdata"/><Relationship Id="rId91" Type="http://schemas.openxmlformats.org/officeDocument/2006/relationships/font" Target="fonts/font12.fntdata"/><Relationship Id="rId96"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font" Target="fonts/font2.fntdata"/><Relationship Id="rId86" Type="http://schemas.openxmlformats.org/officeDocument/2006/relationships/font" Target="fonts/font7.fntdata"/><Relationship Id="rId94" Type="http://schemas.openxmlformats.org/officeDocument/2006/relationships/font" Target="fonts/font15.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font" Target="fonts/font18.fntdata"/><Relationship Id="rId104" Type="http://schemas.openxmlformats.org/officeDocument/2006/relationships/customXml" Target="../customXml/item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13.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font" Target="fonts/font8.fntdata"/><Relationship Id="rId61" Type="http://schemas.openxmlformats.org/officeDocument/2006/relationships/slide" Target="slides/slide57.xml"/><Relationship Id="rId82" Type="http://schemas.openxmlformats.org/officeDocument/2006/relationships/font" Target="fonts/font3.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105" Type="http://schemas.openxmlformats.org/officeDocument/2006/relationships/customXml" Target="../customXml/item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font" Target="fonts/font14.fntdata"/><Relationship Id="rId98" Type="http://customschemas.google.com/relationships/presentationmetadata" Target="metadata"/><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6" name="Google Shape;446;p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7c5c71d6ce_0_0: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1" name="Google Shape;521;g27c5c71d6ce_0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b9b37336d3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g1b9b37336d3_0_4:notes"/>
          <p:cNvSpPr txBox="1">
            <a:spLocks noGrp="1"/>
          </p:cNvSpPr>
          <p:nvPr>
            <p:ph type="body" idx="1"/>
          </p:nvPr>
        </p:nvSpPr>
        <p:spPr>
          <a:xfrm>
            <a:off x="685800" y="4400556"/>
            <a:ext cx="5486400" cy="36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9" name="Google Shape;529;g1b9b37336d3_0_4:notes"/>
          <p:cNvSpPr txBox="1">
            <a:spLocks noGrp="1"/>
          </p:cNvSpPr>
          <p:nvPr>
            <p:ph type="sldNum" idx="12"/>
          </p:nvPr>
        </p:nvSpPr>
        <p:spPr>
          <a:xfrm>
            <a:off x="3884613" y="8685226"/>
            <a:ext cx="2971800" cy="459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b9b37336d3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g1b9b37336d3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8" name="Google Shape;538;g1b9b37336d3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1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10: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p10:notes"/>
          <p:cNvSpPr txBox="1">
            <a:spLocks noGrp="1"/>
          </p:cNvSpPr>
          <p:nvPr>
            <p:ph type="sldNum" idx="12"/>
          </p:nvPr>
        </p:nvSpPr>
        <p:spPr>
          <a:xfrm>
            <a:off x="3884613" y="8846554"/>
            <a:ext cx="2971800" cy="467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a5764cf001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2a5764cf001_1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g2a5764cf001_1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2f27eeab63c_0_0: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g2f27eeab63c_0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8eebf9badd_1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7" name="Google Shape;567;g28eebf9bad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2f27eeab63c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g2f27eeab63c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5" name="Google Shape;595;g2f27eeab63c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31bb2b07e83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g31bb2b07e83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3" name="Google Shape;603;g31bb2b07e83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2e2467cce21_1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g2e2467cce21_11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1" name="Google Shape;611;g2e2467cce21_11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8" name="Google Shape;458;p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2505db10ccf_0_7: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g2505db10ccf_0_7: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618" name="Google Shape;618;g2505db10ccf_0_7:notes"/>
          <p:cNvSpPr txBox="1">
            <a:spLocks noGrp="1"/>
          </p:cNvSpPr>
          <p:nvPr>
            <p:ph type="sldNum" idx="12"/>
          </p:nvPr>
        </p:nvSpPr>
        <p:spPr>
          <a:xfrm>
            <a:off x="3884613" y="8846541"/>
            <a:ext cx="2971800" cy="467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339cffc5331_0_6: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5" name="Google Shape;625;g339cffc5331_0_6:notes"/>
          <p:cNvSpPr>
            <a:spLocks noGrp="1" noRot="1" noChangeAspect="1"/>
          </p:cNvSpPr>
          <p:nvPr>
            <p:ph type="sldImg" idx="2"/>
          </p:nvPr>
        </p:nvSpPr>
        <p:spPr>
          <a:xfrm>
            <a:off x="635000" y="1163638"/>
            <a:ext cx="5588100" cy="3143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339cffc5331_0_0: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2" name="Google Shape;632;g339cffc5331_0_0:notes"/>
          <p:cNvSpPr>
            <a:spLocks noGrp="1" noRot="1" noChangeAspect="1"/>
          </p:cNvSpPr>
          <p:nvPr>
            <p:ph type="sldImg" idx="2"/>
          </p:nvPr>
        </p:nvSpPr>
        <p:spPr>
          <a:xfrm>
            <a:off x="635000" y="1163638"/>
            <a:ext cx="5588100" cy="3143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31c0ae9374d_1_28: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9" name="Google Shape;639;g31c0ae9374d_1_2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1b9ce485472_0_16: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6" name="Google Shape;646;g1b9ce485472_0_1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1b9ce485472_0_10: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4" name="Google Shape;654;g1b9ce485472_0_1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fe8ab6fb70_6_0: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1" name="Google Shape;661;g2fe8ab6fb70_6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33fca366295_1_15: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8" name="Google Shape;668;g33fca366295_1_15:notes"/>
          <p:cNvSpPr>
            <a:spLocks noGrp="1" noRot="1" noChangeAspect="1"/>
          </p:cNvSpPr>
          <p:nvPr>
            <p:ph type="sldImg" idx="2"/>
          </p:nvPr>
        </p:nvSpPr>
        <p:spPr>
          <a:xfrm>
            <a:off x="635000" y="1163638"/>
            <a:ext cx="5588100" cy="3143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33fe73c86f7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4" name="Google Shape;674;g33fe73c86f7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33fe73c86f7_3_1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0" name="Google Shape;690;g33fe73c86f7_3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3: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467" name="Google Shape;467;p3: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3409401351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7" name="Google Shape;697;g3409401351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33fe73c86f7_3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5" name="Google Shape;705;g33fe73c86f7_3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33fe73c86f7_3_7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2" name="Google Shape;712;g33fe73c86f7_3_7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33fca366295_0_0: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5" name="Google Shape;735;g33fca366295_0_0:notes"/>
          <p:cNvSpPr>
            <a:spLocks noGrp="1" noRot="1" noChangeAspect="1"/>
          </p:cNvSpPr>
          <p:nvPr>
            <p:ph type="sldImg" idx="2"/>
          </p:nvPr>
        </p:nvSpPr>
        <p:spPr>
          <a:xfrm>
            <a:off x="635000" y="1163638"/>
            <a:ext cx="5588100" cy="3143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33fe73c86f7_3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g33fe73c86f7_3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2" name="Google Shape;742;g33fe73c86f7_3_1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33fe73c86f7_3_1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0" name="Google Shape;750;g33fe73c86f7_3_1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1" name="Google Shape;751;g33fe73c86f7_3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33fe73c86f7_3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8" name="Google Shape;758;g33fe73c86f7_3_1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9" name="Google Shape;759;g33fe73c86f7_3_1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31bc29d8369_1_0: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6" name="Google Shape;766;g31bc29d8369_1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a00f67c376_0_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g2a00f67c376_0_5: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Maria Manavalan will continue to be part of the project</a:t>
            </a:r>
            <a:endParaRPr/>
          </a:p>
        </p:txBody>
      </p:sp>
      <p:sp>
        <p:nvSpPr>
          <p:cNvPr id="773" name="Google Shape;773;g2a00f67c376_0_5:notes"/>
          <p:cNvSpPr txBox="1">
            <a:spLocks noGrp="1"/>
          </p:cNvSpPr>
          <p:nvPr>
            <p:ph type="sldNum" idx="12"/>
          </p:nvPr>
        </p:nvSpPr>
        <p:spPr>
          <a:xfrm>
            <a:off x="3884613" y="8846541"/>
            <a:ext cx="2971800" cy="467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2a00f67c376_0_12: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780" name="Google Shape;780;g2a00f67c376_0_1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c045fb6f1b_0_42: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5" name="Google Shape;475;g2c045fb6f1b_0_4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33ebf7f6abd_2_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Data collection in DAVE will start from August 1, 2025. The memo with details will be sent in April 2025.</a:t>
            </a:r>
            <a:endParaRPr/>
          </a:p>
        </p:txBody>
      </p:sp>
      <p:sp>
        <p:nvSpPr>
          <p:cNvPr id="787" name="Google Shape;787;g33ebf7f6abd_2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33ebf7f6abd_2_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4" name="Google Shape;794;g33ebf7f6abd_2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33ebf7f6abd_2_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2" name="Google Shape;802;g33ebf7f6abd_2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33ebf7f6abd_2_9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Survey for feedback will be sent around 3/21/2025</a:t>
            </a:r>
            <a:endParaRPr/>
          </a:p>
        </p:txBody>
      </p:sp>
      <p:sp>
        <p:nvSpPr>
          <p:cNvPr id="810" name="Google Shape;810;g33ebf7f6abd_2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33ebf7f6abd_2_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7" name="Google Shape;817;g33ebf7f6abd_2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33ebf7f6abd_2_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6" name="Google Shape;826;g33ebf7f6abd_2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2a00f67c376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g2a00f67c376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GME, Hospice, and OPCPSM will be consolidated in the future</a:t>
            </a:r>
            <a:endParaRPr/>
          </a:p>
        </p:txBody>
      </p:sp>
      <p:sp>
        <p:nvSpPr>
          <p:cNvPr id="834" name="Google Shape;834;g2a00f67c376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33f2277ba57_2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1" name="Google Shape;841;g33f2277ba57_2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2" name="Google Shape;842;g33f2277ba57_2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g33fe73c86f7_3_313: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9" name="Google Shape;849;g33fe73c86f7_3_313:notes"/>
          <p:cNvSpPr>
            <a:spLocks noGrp="1" noRot="1" noChangeAspect="1"/>
          </p:cNvSpPr>
          <p:nvPr>
            <p:ph type="sldImg" idx="2"/>
          </p:nvPr>
        </p:nvSpPr>
        <p:spPr>
          <a:xfrm>
            <a:off x="635000" y="1163638"/>
            <a:ext cx="5588100" cy="3143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33fe73c86f7_3_3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g33fe73c86f7_3_3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6" name="Google Shape;856;g33fe73c86f7_3_3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4d57f7b01b_1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g24d57f7b01b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33fe73c86f7_3_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3" name="Google Shape;863;g33fe73c86f7_3_3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4" name="Google Shape;864;g33fe73c86f7_3_3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33fe73c86f7_3_3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1" name="Google Shape;871;g33fe73c86f7_3_3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2" name="Google Shape;872;g33fe73c86f7_3_3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33fe73c86f7_3_3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9" name="Google Shape;879;g33fe73c86f7_3_3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0" name="Google Shape;880;g33fe73c86f7_3_3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33fe73c86f7_3_3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7" name="Google Shape;887;g33fe73c86f7_3_3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8" name="Google Shape;888;g33fe73c86f7_3_3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2f2cde54de3_0_0: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5" name="Google Shape;925;g2f2cde54de3_0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2f2cde54de3_0_5: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1" name="Google Shape;931;g2f2cde54de3_0_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2f4ddf7e8ad_0_0: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8" name="Google Shape;938;g2f4ddf7e8ad_0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31678ef6572_0_0: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5" name="Google Shape;945;g31678ef6572_0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p57: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2" name="Google Shape;952;p57: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58: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8" name="Google Shape;958;p5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3cb33c9aa1_0_7: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g33cb33c9aa1_0_7: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2a67fdd08ec_0_0: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4" name="Google Shape;964;g2a67fdd08ec_0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2c05a5515de_0_0: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0" name="Google Shape;970;g2c05a5515de_0_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33fca366295_1_0: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8" name="Google Shape;978;g33fca366295_1_0:notes"/>
          <p:cNvSpPr>
            <a:spLocks noGrp="1" noRot="1" noChangeAspect="1"/>
          </p:cNvSpPr>
          <p:nvPr>
            <p:ph type="sldImg" idx="2"/>
          </p:nvPr>
        </p:nvSpPr>
        <p:spPr>
          <a:xfrm>
            <a:off x="635000" y="1163638"/>
            <a:ext cx="5588100" cy="3143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1b9ce485472_3_86: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HSCRC is working with hMetrix to update the UCC file processing pipeline</a:t>
            </a:r>
            <a:endParaRPr/>
          </a:p>
        </p:txBody>
      </p:sp>
      <p:sp>
        <p:nvSpPr>
          <p:cNvPr id="984" name="Google Shape;984;g1b9ce485472_3_8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Google Shape;992;g27c18b928c3_0_9: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HSCRC is working with hMetrix to update the UCC file processing pipeline</a:t>
            </a:r>
            <a:endParaRPr/>
          </a:p>
        </p:txBody>
      </p:sp>
      <p:sp>
        <p:nvSpPr>
          <p:cNvPr id="993" name="Google Shape;993;g27c18b928c3_0_9: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g27c5c71d6ce_0_15: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HSCRC is working with hMetrix to update the UCC file processing pipeline</a:t>
            </a:r>
            <a:endParaRPr/>
          </a:p>
        </p:txBody>
      </p:sp>
      <p:sp>
        <p:nvSpPr>
          <p:cNvPr id="1000" name="Google Shape;1000;g27c5c71d6ce_0_1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g2505db10ccf_0_33: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7" name="Google Shape;1007;g2505db10ccf_0_33: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008" name="Google Shape;1008;g2505db10ccf_0_33:notes"/>
          <p:cNvSpPr txBox="1">
            <a:spLocks noGrp="1"/>
          </p:cNvSpPr>
          <p:nvPr>
            <p:ph type="sldNum" idx="12"/>
          </p:nvPr>
        </p:nvSpPr>
        <p:spPr>
          <a:xfrm>
            <a:off x="3884613" y="8846541"/>
            <a:ext cx="2971800" cy="467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g28eebf9badd_2_7:notes"/>
          <p:cNvSpPr txBox="1">
            <a:spLocks noGrp="1"/>
          </p:cNvSpPr>
          <p:nvPr>
            <p:ph type="body" idx="1"/>
          </p:nvPr>
        </p:nvSpPr>
        <p:spPr>
          <a:xfrm>
            <a:off x="685800" y="4482296"/>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5" name="Google Shape;1015;g28eebf9badd_2_7: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1" name="Google Shape;10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9" name="Google Shape;1029;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0" name="Google Shape;1030;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33cb33c9aa1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g33cb33c9aa1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g33cb33c9aa1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1ed1bf92653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7" name="Google Shape;1047;g1ed1bf92653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8" name="Google Shape;1048;g1ed1bf92653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g33f2277ba57_2_7:notes"/>
          <p:cNvSpPr txBox="1">
            <a:spLocks noGrp="1"/>
          </p:cNvSpPr>
          <p:nvPr>
            <p:ph type="body" idx="1"/>
          </p:nvPr>
        </p:nvSpPr>
        <p:spPr>
          <a:xfrm>
            <a:off x="685800" y="4482290"/>
            <a:ext cx="5486400" cy="3667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5" name="Google Shape;1055;g33f2277ba57_2_7:notes"/>
          <p:cNvSpPr>
            <a:spLocks noGrp="1" noRot="1" noChangeAspect="1"/>
          </p:cNvSpPr>
          <p:nvPr>
            <p:ph type="sldImg" idx="2"/>
          </p:nvPr>
        </p:nvSpPr>
        <p:spPr>
          <a:xfrm>
            <a:off x="635000" y="1163638"/>
            <a:ext cx="5588100" cy="3143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33f2277ba57_2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1" name="Google Shape;1061;g33f2277ba57_2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2" name="Google Shape;1062;g33f2277ba57_2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33f2277ba57_2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9" name="Google Shape;1069;g33f2277ba57_2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graph illustrates an example of how upper and lower bound using IQR is calculated. Here we show 12 month of data instead of 24 month for easy understanding</a:t>
            </a:r>
            <a:endParaRPr/>
          </a:p>
        </p:txBody>
      </p:sp>
      <p:sp>
        <p:nvSpPr>
          <p:cNvPr id="1070" name="Google Shape;1070;g33f2277ba57_2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33f2277ba57_2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8" name="Google Shape;1078;g33f2277ba57_2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9" name="Google Shape;1079;g33f2277ba57_2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74</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33cb33c9aa1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33cb33c9aa1_0_1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g33cb33c9aa1_0_1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8: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4" name="Google Shape;514;p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1524000" y="3077521"/>
            <a:ext cx="9144000" cy="50642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524000" y="3551164"/>
            <a:ext cx="9144000" cy="411162"/>
          </a:xfrm>
          <a:prstGeom prst="rect">
            <a:avLst/>
          </a:prstGeom>
          <a:noFill/>
          <a:ln>
            <a:noFill/>
          </a:ln>
        </p:spPr>
        <p:txBody>
          <a:bodyPr spcFirstLastPara="1" wrap="square" lIns="91425" tIns="45700" rIns="91425" bIns="45700" anchor="b" anchorCtr="0">
            <a:noAutofit/>
          </a:bodyPr>
          <a:lstStyle>
            <a:lvl1pPr lvl="0" algn="l">
              <a:lnSpc>
                <a:spcPct val="90000"/>
              </a:lnSpc>
              <a:spcBef>
                <a:spcPts val="1000"/>
              </a:spcBef>
              <a:spcAft>
                <a:spcPts val="0"/>
              </a:spcAft>
              <a:buClr>
                <a:schemeClr val="dk1"/>
              </a:buClr>
              <a:buSzPts val="2200"/>
              <a:buNone/>
              <a:defRPr sz="2200" b="0" i="0" u="none" strike="noStrike" cap="none">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2"/>
          <p:cNvSpPr txBox="1">
            <a:spLocks noGrp="1"/>
          </p:cNvSpPr>
          <p:nvPr>
            <p:ph type="body" idx="2"/>
          </p:nvPr>
        </p:nvSpPr>
        <p:spPr>
          <a:xfrm>
            <a:off x="2758698" y="4502475"/>
            <a:ext cx="7909302" cy="10795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0066CC"/>
              </a:buClr>
              <a:buSzPts val="1400"/>
              <a:buFont typeface="Arial"/>
              <a:buNone/>
              <a:defRPr sz="1400" b="0" i="0">
                <a:solidFill>
                  <a:srgbClr val="0066CC"/>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2"/>
          <p:cNvSpPr txBox="1">
            <a:spLocks noGrp="1"/>
          </p:cNvSpPr>
          <p:nvPr>
            <p:ph type="body" idx="3"/>
          </p:nvPr>
        </p:nvSpPr>
        <p:spPr>
          <a:xfrm>
            <a:off x="1482429" y="3891609"/>
            <a:ext cx="5033963" cy="4968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1800">
                <a:solidFill>
                  <a:srgbClr val="0066CC"/>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2 Lines &amp; Content">
  <p:cSld name="Title 2 Lines &amp; Content">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g28eebf9badd_1_1548"/>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5" name="Google Shape;55;g28eebf9badd_1_1548"/>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0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6" name="Google Shape;56;g28eebf9badd_1_1548"/>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ubtitle &amp; Content 3 1">
  <p:cSld name="2_Title, Subtitle &amp; Content 2_2">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g33fe73c86f7_3_704"/>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59" name="Google Shape;59;g33fe73c86f7_3_704"/>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0" name="Google Shape;60;g33fe73c86f7_3_704"/>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ubtitle &amp; Content 7">
  <p:cSld name="2_Title, Subtitle &amp; Content 2_6">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g33fe73c86f7_3_708"/>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63" name="Google Shape;63;g33fe73c86f7_3_708"/>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4" name="Google Shape;64;g33fe73c86f7_3_708"/>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ubtitle &amp; Content 24">
  <p:cSld name="2_Title, Subtitle &amp; Content_4_1">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g33fe73c86f7_3_712"/>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7" name="Google Shape;67;g33fe73c86f7_3_712"/>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ubtitle &amp; Content 1">
  <p:cSld name="2_Title, Subtitle &amp; Content_4">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g2bf4ece9106_0_309"/>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g2bf4ece9106_0_309"/>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1" name="Google Shape;71;g2bf4ece9106_0_309"/>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1 Line &amp; Content">
  <p:cSld name="1_Title 1 Line &amp; Content">
    <p:bg>
      <p:bgPr>
        <a:blipFill>
          <a:blip r:embed="rId2">
            <a:alphaModFix/>
          </a:blip>
          <a:stretch>
            <a:fillRect/>
          </a:stretch>
        </a:blipFill>
        <a:effectLst/>
      </p:bgPr>
    </p:bg>
    <p:spTree>
      <p:nvGrpSpPr>
        <p:cNvPr id="1" name="Shape 72"/>
        <p:cNvGrpSpPr/>
        <p:nvPr/>
      </p:nvGrpSpPr>
      <p:grpSpPr>
        <a:xfrm>
          <a:off x="0" y="0"/>
          <a:ext cx="0" cy="0"/>
          <a:chOff x="0" y="0"/>
          <a:chExt cx="0" cy="0"/>
        </a:xfrm>
      </p:grpSpPr>
      <p:sp>
        <p:nvSpPr>
          <p:cNvPr id="73" name="Google Shape;73;p74"/>
          <p:cNvSpPr txBox="1">
            <a:spLocks noGrp="1"/>
          </p:cNvSpPr>
          <p:nvPr>
            <p:ph type="title"/>
          </p:nvPr>
        </p:nvSpPr>
        <p:spPr>
          <a:xfrm>
            <a:off x="972127" y="347852"/>
            <a:ext cx="10515600" cy="59542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74"/>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5" name="Google Shape;75;p74"/>
          <p:cNvSpPr>
            <a:spLocks noGrp="1"/>
          </p:cNvSpPr>
          <p:nvPr>
            <p:ph type="pic" idx="2"/>
          </p:nvPr>
        </p:nvSpPr>
        <p:spPr>
          <a:xfrm>
            <a:off x="961925" y="1087655"/>
            <a:ext cx="10541000" cy="4923001"/>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1 Line &amp; Content 3">
  <p:cSld name="1_Title 1 Line &amp; Content_3">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g2c05a5515de_0_214"/>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8" name="Google Shape;78;g2c05a5515de_0_214"/>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9" name="Google Shape;79;g2c05a5515de_0_214"/>
          <p:cNvSpPr>
            <a:spLocks noGrp="1"/>
          </p:cNvSpPr>
          <p:nvPr>
            <p:ph type="pic" idx="2"/>
          </p:nvPr>
        </p:nvSpPr>
        <p:spPr>
          <a:xfrm>
            <a:off x="971551" y="1362456"/>
            <a:ext cx="10541100" cy="4648500"/>
          </a:xfrm>
          <a:prstGeom prst="rect">
            <a:avLst/>
          </a:prstGeom>
          <a:noFill/>
          <a:ln>
            <a:noFill/>
          </a:ln>
        </p:spPr>
      </p:sp>
      <p:sp>
        <p:nvSpPr>
          <p:cNvPr id="80" name="Google Shape;80;g2c05a5515de_0_214"/>
          <p:cNvSpPr txBox="1">
            <a:spLocks noGrp="1"/>
          </p:cNvSpPr>
          <p:nvPr>
            <p:ph type="body" idx="1"/>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ubtitle &amp; Content 3">
  <p:cSld name="2_Title, Subtitle &amp; Content_5">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g2bf4ece9106_0_203"/>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g2bf4ece9106_0_203"/>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4" name="Google Shape;84;g2bf4ece9106_0_20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1">
  <p:cSld name="Section">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g2509e524fd7_2_265"/>
          <p:cNvSpPr txBox="1">
            <a:spLocks noGrp="1"/>
          </p:cNvSpPr>
          <p:nvPr>
            <p:ph type="title"/>
          </p:nvPr>
        </p:nvSpPr>
        <p:spPr>
          <a:xfrm>
            <a:off x="972127" y="1835088"/>
            <a:ext cx="10515600" cy="873600"/>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g2509e524fd7_2_265"/>
          <p:cNvSpPr txBox="1">
            <a:spLocks noGrp="1"/>
          </p:cNvSpPr>
          <p:nvPr>
            <p:ph type="body" idx="1"/>
          </p:nvPr>
        </p:nvSpPr>
        <p:spPr>
          <a:xfrm>
            <a:off x="971550" y="2394856"/>
            <a:ext cx="10515600" cy="3810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0066CC"/>
              </a:buClr>
              <a:buSzPts val="2400"/>
              <a:buNone/>
              <a:defRPr sz="24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g2509e524fd7_2_265"/>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ubtitle &amp; Content 2">
  <p:cSld name="Title, Subtitle &amp; Content 2">
    <p:bg>
      <p:bgPr>
        <a:blipFill>
          <a:blip r:embed="rId2">
            <a:alphaModFix/>
          </a:blip>
          <a:stretch>
            <a:fillRect/>
          </a:stretch>
        </a:blipFill>
        <a:effectLst/>
      </p:bgPr>
    </p:bg>
    <p:spTree>
      <p:nvGrpSpPr>
        <p:cNvPr id="1" name="Shape 89"/>
        <p:cNvGrpSpPr/>
        <p:nvPr/>
      </p:nvGrpSpPr>
      <p:grpSpPr>
        <a:xfrm>
          <a:off x="0" y="0"/>
          <a:ext cx="0" cy="0"/>
          <a:chOff x="0" y="0"/>
          <a:chExt cx="0" cy="0"/>
        </a:xfrm>
      </p:grpSpPr>
      <p:sp>
        <p:nvSpPr>
          <p:cNvPr id="90" name="Google Shape;90;p73"/>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1" name="Google Shape;91;p73"/>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2">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25"/>
          <p:cNvSpPr txBox="1">
            <a:spLocks noGrp="1"/>
          </p:cNvSpPr>
          <p:nvPr>
            <p:ph type="body" idx="1"/>
          </p:nvPr>
        </p:nvSpPr>
        <p:spPr>
          <a:xfrm>
            <a:off x="971550" y="1133475"/>
            <a:ext cx="10515600" cy="4660015"/>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5"/>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3" name="Google Shape;23;p25"/>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ubtitle &amp; Content 10">
  <p:cSld name="Title, Subtitle &amp; Content 10">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72"/>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72"/>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5" name="Google Shape;95;p72"/>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pic>
        <p:nvPicPr>
          <p:cNvPr id="97" name="Google Shape;97;g1b44933757e_2_9"/>
          <p:cNvPicPr preferRelativeResize="0"/>
          <p:nvPr/>
        </p:nvPicPr>
        <p:blipFill rotWithShape="1">
          <a:blip r:embed="rId2">
            <a:alphaModFix/>
          </a:blip>
          <a:srcRect/>
          <a:stretch/>
        </p:blipFill>
        <p:spPr>
          <a:xfrm>
            <a:off x="3706369" y="122076"/>
            <a:ext cx="5084063" cy="6722853"/>
          </a:xfrm>
          <a:prstGeom prst="rect">
            <a:avLst/>
          </a:prstGeom>
          <a:noFill/>
          <a:ln>
            <a:noFill/>
          </a:ln>
        </p:spPr>
      </p:pic>
      <p:sp>
        <p:nvSpPr>
          <p:cNvPr id="98" name="Google Shape;98;g1b44933757e_2_9"/>
          <p:cNvSpPr/>
          <p:nvPr/>
        </p:nvSpPr>
        <p:spPr>
          <a:xfrm>
            <a:off x="1828800" y="0"/>
            <a:ext cx="10396132" cy="6858000"/>
          </a:xfrm>
          <a:prstGeom prst="rect">
            <a:avLst/>
          </a:prstGeom>
          <a:solidFill>
            <a:srgbClr val="FFFFFF">
              <a:alpha val="22352"/>
            </a:srgb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99" name="Google Shape;99;g1b44933757e_2_9"/>
          <p:cNvSpPr txBox="1">
            <a:spLocks noGrp="1"/>
          </p:cNvSpPr>
          <p:nvPr>
            <p:ph type="ctrTitle"/>
          </p:nvPr>
        </p:nvSpPr>
        <p:spPr>
          <a:xfrm>
            <a:off x="914400" y="2130425"/>
            <a:ext cx="10363200" cy="1470025"/>
          </a:xfrm>
          <a:prstGeom prst="rect">
            <a:avLst/>
          </a:prstGeom>
          <a:noFill/>
          <a:ln>
            <a:noFill/>
          </a:ln>
        </p:spPr>
        <p:txBody>
          <a:bodyPr spcFirstLastPara="1" wrap="square" lIns="121900" tIns="60925" rIns="121900" bIns="60925" anchor="ctr" anchorCtr="0">
            <a:normAutofit/>
          </a:bodyPr>
          <a:lstStyle>
            <a:lvl1pPr lvl="0" algn="ctr">
              <a:lnSpc>
                <a:spcPct val="90000"/>
              </a:lnSpc>
              <a:spcBef>
                <a:spcPts val="0"/>
              </a:spcBef>
              <a:spcAft>
                <a:spcPts val="0"/>
              </a:spcAft>
              <a:buClr>
                <a:srgbClr val="595959"/>
              </a:buClr>
              <a:buSzPts val="6400"/>
              <a:buFont typeface="Quattrocento Sans"/>
              <a:buNone/>
              <a:defRPr sz="64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
        <p:nvSpPr>
          <p:cNvPr id="100" name="Google Shape;100;g1b44933757e_2_9"/>
          <p:cNvSpPr txBox="1">
            <a:spLocks noGrp="1"/>
          </p:cNvSpPr>
          <p:nvPr>
            <p:ph type="subTitle" idx="1"/>
          </p:nvPr>
        </p:nvSpPr>
        <p:spPr>
          <a:xfrm>
            <a:off x="1828800" y="3733800"/>
            <a:ext cx="8534400" cy="863600"/>
          </a:xfrm>
          <a:prstGeom prst="rect">
            <a:avLst/>
          </a:prstGeom>
          <a:noFill/>
          <a:ln>
            <a:noFill/>
          </a:ln>
        </p:spPr>
        <p:txBody>
          <a:bodyPr spcFirstLastPara="1" wrap="square" lIns="121900" tIns="60925" rIns="121900" bIns="60925" anchor="t" anchorCtr="0">
            <a:normAutofit/>
          </a:bodyPr>
          <a:lstStyle>
            <a:lvl1pPr lvl="0" algn="ctr">
              <a:lnSpc>
                <a:spcPct val="90000"/>
              </a:lnSpc>
              <a:spcBef>
                <a:spcPts val="1000"/>
              </a:spcBef>
              <a:spcAft>
                <a:spcPts val="0"/>
              </a:spcAft>
              <a:buSzPts val="4800"/>
              <a:buNone/>
              <a:defRPr sz="4800">
                <a:solidFill>
                  <a:srgbClr val="888888"/>
                </a:solidFill>
              </a:defRPr>
            </a:lvl1pPr>
            <a:lvl2pPr lvl="1" algn="ctr">
              <a:lnSpc>
                <a:spcPct val="90000"/>
              </a:lnSpc>
              <a:spcBef>
                <a:spcPts val="700"/>
              </a:spcBef>
              <a:spcAft>
                <a:spcPts val="0"/>
              </a:spcAft>
              <a:buSzPts val="3700"/>
              <a:buNone/>
              <a:defRPr sz="1900">
                <a:solidFill>
                  <a:srgbClr val="888888"/>
                </a:solidFill>
              </a:defRPr>
            </a:lvl2pPr>
            <a:lvl3pPr lvl="2" algn="ctr">
              <a:lnSpc>
                <a:spcPct val="90000"/>
              </a:lnSpc>
              <a:spcBef>
                <a:spcPts val="600"/>
              </a:spcBef>
              <a:spcAft>
                <a:spcPts val="0"/>
              </a:spcAft>
              <a:buSzPts val="3200"/>
              <a:buNone/>
              <a:defRPr sz="1900">
                <a:solidFill>
                  <a:srgbClr val="888888"/>
                </a:solidFill>
              </a:defRPr>
            </a:lvl3pPr>
            <a:lvl4pPr lvl="3" algn="ctr">
              <a:lnSpc>
                <a:spcPct val="90000"/>
              </a:lnSpc>
              <a:spcBef>
                <a:spcPts val="500"/>
              </a:spcBef>
              <a:spcAft>
                <a:spcPts val="0"/>
              </a:spcAft>
              <a:buSzPts val="2700"/>
              <a:buNone/>
              <a:defRPr sz="1900">
                <a:solidFill>
                  <a:srgbClr val="888888"/>
                </a:solidFill>
              </a:defRPr>
            </a:lvl4pPr>
            <a:lvl5pPr lvl="4" algn="ctr">
              <a:lnSpc>
                <a:spcPct val="90000"/>
              </a:lnSpc>
              <a:spcBef>
                <a:spcPts val="500"/>
              </a:spcBef>
              <a:spcAft>
                <a:spcPts val="0"/>
              </a:spcAft>
              <a:buSzPts val="2700"/>
              <a:buNone/>
              <a:defRPr sz="1900">
                <a:solidFill>
                  <a:srgbClr val="888888"/>
                </a:solidFill>
              </a:defRPr>
            </a:lvl5pPr>
            <a:lvl6pPr lvl="5" algn="ctr">
              <a:lnSpc>
                <a:spcPct val="90000"/>
              </a:lnSpc>
              <a:spcBef>
                <a:spcPts val="500"/>
              </a:spcBef>
              <a:spcAft>
                <a:spcPts val="0"/>
              </a:spcAft>
              <a:buClr>
                <a:srgbClr val="888888"/>
              </a:buClr>
              <a:buSzPts val="2700"/>
              <a:buNone/>
              <a:defRPr sz="1900">
                <a:solidFill>
                  <a:srgbClr val="888888"/>
                </a:solidFill>
              </a:defRPr>
            </a:lvl6pPr>
            <a:lvl7pPr lvl="6" algn="ctr">
              <a:lnSpc>
                <a:spcPct val="90000"/>
              </a:lnSpc>
              <a:spcBef>
                <a:spcPts val="500"/>
              </a:spcBef>
              <a:spcAft>
                <a:spcPts val="0"/>
              </a:spcAft>
              <a:buClr>
                <a:srgbClr val="888888"/>
              </a:buClr>
              <a:buSzPts val="2700"/>
              <a:buNone/>
              <a:defRPr sz="1900">
                <a:solidFill>
                  <a:srgbClr val="888888"/>
                </a:solidFill>
              </a:defRPr>
            </a:lvl7pPr>
            <a:lvl8pPr lvl="7" algn="ctr">
              <a:lnSpc>
                <a:spcPct val="90000"/>
              </a:lnSpc>
              <a:spcBef>
                <a:spcPts val="500"/>
              </a:spcBef>
              <a:spcAft>
                <a:spcPts val="0"/>
              </a:spcAft>
              <a:buClr>
                <a:srgbClr val="888888"/>
              </a:buClr>
              <a:buSzPts val="2700"/>
              <a:buNone/>
              <a:defRPr sz="1900">
                <a:solidFill>
                  <a:srgbClr val="888888"/>
                </a:solidFill>
              </a:defRPr>
            </a:lvl8pPr>
            <a:lvl9pPr lvl="8" algn="ctr">
              <a:lnSpc>
                <a:spcPct val="90000"/>
              </a:lnSpc>
              <a:spcBef>
                <a:spcPts val="500"/>
              </a:spcBef>
              <a:spcAft>
                <a:spcPts val="0"/>
              </a:spcAft>
              <a:buClr>
                <a:srgbClr val="888888"/>
              </a:buClr>
              <a:buSzPts val="2700"/>
              <a:buNone/>
              <a:defRPr sz="1900">
                <a:solidFill>
                  <a:srgbClr val="888888"/>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1"/>
        <p:cNvGrpSpPr/>
        <p:nvPr/>
      </p:nvGrpSpPr>
      <p:grpSpPr>
        <a:xfrm>
          <a:off x="0" y="0"/>
          <a:ext cx="0" cy="0"/>
          <a:chOff x="0" y="0"/>
          <a:chExt cx="0" cy="0"/>
        </a:xfrm>
      </p:grpSpPr>
      <p:sp>
        <p:nvSpPr>
          <p:cNvPr id="102" name="Google Shape;102;g1b44933757e_2_21"/>
          <p:cNvSpPr txBox="1">
            <a:spLocks noGrp="1"/>
          </p:cNvSpPr>
          <p:nvPr>
            <p:ph type="title"/>
          </p:nvPr>
        </p:nvSpPr>
        <p:spPr>
          <a:xfrm>
            <a:off x="609600" y="274639"/>
            <a:ext cx="10972800" cy="919161"/>
          </a:xfrm>
          <a:prstGeom prst="rect">
            <a:avLst/>
          </a:prstGeom>
          <a:noFill/>
          <a:ln>
            <a:noFill/>
          </a:ln>
        </p:spPr>
        <p:txBody>
          <a:bodyPr spcFirstLastPara="1" wrap="square" lIns="121900" tIns="60925" rIns="121900" bIns="60925" anchor="ctr" anchorCtr="0">
            <a:normAutofit/>
          </a:bodyPr>
          <a:lstStyle>
            <a:lvl1pPr lvl="0" algn="ctr">
              <a:lnSpc>
                <a:spcPct val="90000"/>
              </a:lnSpc>
              <a:spcBef>
                <a:spcPts val="0"/>
              </a:spcBef>
              <a:spcAft>
                <a:spcPts val="0"/>
              </a:spcAft>
              <a:buClr>
                <a:srgbClr val="595959"/>
              </a:buClr>
              <a:buSzPts val="24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
        <p:nvSpPr>
          <p:cNvPr id="103" name="Google Shape;103;g1b44933757e_2_21"/>
          <p:cNvSpPr txBox="1">
            <a:spLocks noGrp="1"/>
          </p:cNvSpPr>
          <p:nvPr>
            <p:ph type="body" idx="1"/>
          </p:nvPr>
        </p:nvSpPr>
        <p:spPr>
          <a:xfrm>
            <a:off x="609600" y="1397000"/>
            <a:ext cx="10972800" cy="4729164"/>
          </a:xfrm>
          <a:prstGeom prst="rect">
            <a:avLst/>
          </a:prstGeom>
          <a:noFill/>
          <a:ln>
            <a:noFill/>
          </a:ln>
        </p:spPr>
        <p:txBody>
          <a:bodyPr spcFirstLastPara="1" wrap="square" lIns="121900" tIns="60925" rIns="121900" bIns="60925" anchor="t" anchorCtr="0">
            <a:normAutofit/>
          </a:bodyPr>
          <a:lstStyle>
            <a:lvl1pPr marL="457200" lvl="0" indent="-381000" algn="l">
              <a:lnSpc>
                <a:spcPct val="90000"/>
              </a:lnSpc>
              <a:spcBef>
                <a:spcPts val="500"/>
              </a:spcBef>
              <a:spcAft>
                <a:spcPts val="0"/>
              </a:spcAft>
              <a:buSzPts val="2400"/>
              <a:buChar char="•"/>
              <a:defRPr sz="1900"/>
            </a:lvl1pPr>
            <a:lvl2pPr marL="914400" lvl="1" indent="-381000" algn="l">
              <a:lnSpc>
                <a:spcPct val="90000"/>
              </a:lnSpc>
              <a:spcBef>
                <a:spcPts val="500"/>
              </a:spcBef>
              <a:spcAft>
                <a:spcPts val="0"/>
              </a:spcAft>
              <a:buSzPts val="2400"/>
              <a:buChar char="•"/>
              <a:defRPr sz="1900"/>
            </a:lvl2pPr>
            <a:lvl3pPr marL="1371600" lvl="2" indent="-381000" algn="l">
              <a:lnSpc>
                <a:spcPct val="90000"/>
              </a:lnSpc>
              <a:spcBef>
                <a:spcPts val="500"/>
              </a:spcBef>
              <a:spcAft>
                <a:spcPts val="0"/>
              </a:spcAft>
              <a:buSzPts val="2400"/>
              <a:buChar char="•"/>
              <a:defRPr sz="1900"/>
            </a:lvl3pPr>
            <a:lvl4pPr marL="1828800" lvl="3" indent="-381000" algn="l">
              <a:lnSpc>
                <a:spcPct val="90000"/>
              </a:lnSpc>
              <a:spcBef>
                <a:spcPts val="500"/>
              </a:spcBef>
              <a:spcAft>
                <a:spcPts val="0"/>
              </a:spcAft>
              <a:buSzPts val="2400"/>
              <a:buChar char="•"/>
              <a:defRPr sz="1900"/>
            </a:lvl4pPr>
            <a:lvl5pPr marL="2286000" lvl="4" indent="-381000" algn="l">
              <a:lnSpc>
                <a:spcPct val="90000"/>
              </a:lnSpc>
              <a:spcBef>
                <a:spcPts val="500"/>
              </a:spcBef>
              <a:spcAft>
                <a:spcPts val="0"/>
              </a:spcAft>
              <a:buSzPts val="2400"/>
              <a:buChar char="•"/>
              <a:defRPr sz="1900"/>
            </a:lvl5pPr>
            <a:lvl6pPr marL="2743200" lvl="5" indent="-381000" algn="l">
              <a:lnSpc>
                <a:spcPct val="90000"/>
              </a:lnSpc>
              <a:spcBef>
                <a:spcPts val="500"/>
              </a:spcBef>
              <a:spcAft>
                <a:spcPts val="0"/>
              </a:spcAft>
              <a:buClr>
                <a:schemeClr val="dk1"/>
              </a:buClr>
              <a:buSzPts val="2400"/>
              <a:buChar char="•"/>
              <a:defRPr sz="1900"/>
            </a:lvl6pPr>
            <a:lvl7pPr marL="3200400" lvl="6" indent="-381000" algn="l">
              <a:lnSpc>
                <a:spcPct val="90000"/>
              </a:lnSpc>
              <a:spcBef>
                <a:spcPts val="500"/>
              </a:spcBef>
              <a:spcAft>
                <a:spcPts val="0"/>
              </a:spcAft>
              <a:buClr>
                <a:schemeClr val="dk1"/>
              </a:buClr>
              <a:buSzPts val="2400"/>
              <a:buChar char="•"/>
              <a:defRPr sz="1900"/>
            </a:lvl7pPr>
            <a:lvl8pPr marL="3657600" lvl="7" indent="-381000" algn="l">
              <a:lnSpc>
                <a:spcPct val="90000"/>
              </a:lnSpc>
              <a:spcBef>
                <a:spcPts val="500"/>
              </a:spcBef>
              <a:spcAft>
                <a:spcPts val="0"/>
              </a:spcAft>
              <a:buClr>
                <a:schemeClr val="dk1"/>
              </a:buClr>
              <a:buSzPts val="2400"/>
              <a:buChar char="•"/>
              <a:defRPr sz="1900"/>
            </a:lvl8pPr>
            <a:lvl9pPr marL="4114800" lvl="8" indent="-381000" algn="l">
              <a:lnSpc>
                <a:spcPct val="90000"/>
              </a:lnSpc>
              <a:spcBef>
                <a:spcPts val="500"/>
              </a:spcBef>
              <a:spcAft>
                <a:spcPts val="0"/>
              </a:spcAft>
              <a:buClr>
                <a:schemeClr val="dk1"/>
              </a:buClr>
              <a:buSzPts val="2400"/>
              <a:buChar char="•"/>
              <a:defRPr sz="1900"/>
            </a:lvl9pPr>
          </a:lstStyle>
          <a:p>
            <a:endParaRPr/>
          </a:p>
        </p:txBody>
      </p:sp>
      <p:sp>
        <p:nvSpPr>
          <p:cNvPr id="104" name="Google Shape;104;g1b44933757e_2_21"/>
          <p:cNvSpPr txBox="1">
            <a:spLocks noGrp="1"/>
          </p:cNvSpPr>
          <p:nvPr>
            <p:ph type="sldNum" idx="12"/>
          </p:nvPr>
        </p:nvSpPr>
        <p:spPr>
          <a:xfrm>
            <a:off x="11684000" y="6377216"/>
            <a:ext cx="406400" cy="365125"/>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05" name="Google Shape;105;g1b44933757e_2_21"/>
          <p:cNvSpPr/>
          <p:nvPr/>
        </p:nvSpPr>
        <p:spPr>
          <a:xfrm rot="5400000">
            <a:off x="-17781" y="566421"/>
            <a:ext cx="1193803" cy="60960"/>
          </a:xfrm>
          <a:prstGeom prst="roundRect">
            <a:avLst>
              <a:gd name="adj" fmla="val 16667"/>
            </a:avLst>
          </a:prstGeom>
          <a:solidFill>
            <a:srgbClr val="538CD5"/>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106" name="Google Shape;106;g1b44933757e_2_21"/>
          <p:cNvSpPr/>
          <p:nvPr/>
        </p:nvSpPr>
        <p:spPr>
          <a:xfrm rot="5400000">
            <a:off x="11320779" y="6535423"/>
            <a:ext cx="584200" cy="60959"/>
          </a:xfrm>
          <a:prstGeom prst="roundRect">
            <a:avLst>
              <a:gd name="adj" fmla="val 16667"/>
            </a:avLst>
          </a:prstGeom>
          <a:solidFill>
            <a:srgbClr val="538CD5"/>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107" name="Google Shape;107;g1b44933757e_2_21"/>
          <p:cNvSpPr txBox="1">
            <a:spLocks noGrp="1"/>
          </p:cNvSpPr>
          <p:nvPr>
            <p:ph type="ftr" idx="11"/>
          </p:nvPr>
        </p:nvSpPr>
        <p:spPr>
          <a:xfrm>
            <a:off x="2032000" y="6375400"/>
            <a:ext cx="9448800" cy="366183"/>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sz="1200">
                <a:solidFill>
                  <a:srgbClr val="888888"/>
                </a:solidFill>
              </a:defRPr>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g1b44933757e_2_57"/>
          <p:cNvSpPr txBox="1">
            <a:spLocks noGrp="1"/>
          </p:cNvSpPr>
          <p:nvPr>
            <p:ph type="title"/>
          </p:nvPr>
        </p:nvSpPr>
        <p:spPr>
          <a:xfrm>
            <a:off x="609600" y="274639"/>
            <a:ext cx="10972800" cy="919161"/>
          </a:xfrm>
          <a:prstGeom prst="rect">
            <a:avLst/>
          </a:prstGeom>
          <a:noFill/>
          <a:ln>
            <a:noFill/>
          </a:ln>
        </p:spPr>
        <p:txBody>
          <a:bodyPr spcFirstLastPara="1" wrap="square" lIns="121900" tIns="60925" rIns="121900" bIns="60925" anchor="ctr" anchorCtr="0">
            <a:normAutofit/>
          </a:bodyPr>
          <a:lstStyle>
            <a:lvl1pPr lvl="0" algn="ctr">
              <a:lnSpc>
                <a:spcPct val="90000"/>
              </a:lnSpc>
              <a:spcBef>
                <a:spcPts val="0"/>
              </a:spcBef>
              <a:spcAft>
                <a:spcPts val="0"/>
              </a:spcAft>
              <a:buClr>
                <a:srgbClr val="595959"/>
              </a:buClr>
              <a:buSzPts val="24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
        <p:nvSpPr>
          <p:cNvPr id="110" name="Google Shape;110;g1b44933757e_2_57"/>
          <p:cNvSpPr txBox="1">
            <a:spLocks noGrp="1"/>
          </p:cNvSpPr>
          <p:nvPr>
            <p:ph type="body" idx="1"/>
          </p:nvPr>
        </p:nvSpPr>
        <p:spPr>
          <a:xfrm>
            <a:off x="609600" y="1600201"/>
            <a:ext cx="5384800" cy="4525963"/>
          </a:xfrm>
          <a:prstGeom prst="rect">
            <a:avLst/>
          </a:prstGeom>
          <a:noFill/>
          <a:ln>
            <a:noFill/>
          </a:ln>
        </p:spPr>
        <p:txBody>
          <a:bodyPr spcFirstLastPara="1" wrap="square" lIns="121900" tIns="60925" rIns="121900" bIns="60925" anchor="t" anchorCtr="0">
            <a:normAutofit/>
          </a:bodyPr>
          <a:lstStyle>
            <a:lvl1pPr marL="457200" lvl="0" indent="-463550" algn="l">
              <a:lnSpc>
                <a:spcPct val="90000"/>
              </a:lnSpc>
              <a:spcBef>
                <a:spcPts val="700"/>
              </a:spcBef>
              <a:spcAft>
                <a:spcPts val="0"/>
              </a:spcAft>
              <a:buSzPts val="3700"/>
              <a:buChar char="•"/>
              <a:defRPr sz="3700"/>
            </a:lvl1pPr>
            <a:lvl2pPr marL="914400" lvl="1" indent="-431800" algn="l">
              <a:lnSpc>
                <a:spcPct val="90000"/>
              </a:lnSpc>
              <a:spcBef>
                <a:spcPts val="600"/>
              </a:spcBef>
              <a:spcAft>
                <a:spcPts val="0"/>
              </a:spcAft>
              <a:buSzPts val="3200"/>
              <a:buChar char="•"/>
              <a:defRPr sz="3200"/>
            </a:lvl2pPr>
            <a:lvl3pPr marL="1371600" lvl="2" indent="-400050" algn="l">
              <a:lnSpc>
                <a:spcPct val="90000"/>
              </a:lnSpc>
              <a:spcBef>
                <a:spcPts val="500"/>
              </a:spcBef>
              <a:spcAft>
                <a:spcPts val="0"/>
              </a:spcAft>
              <a:buSzPts val="2700"/>
              <a:buChar char="•"/>
              <a:defRPr sz="2700"/>
            </a:lvl3pPr>
            <a:lvl4pPr marL="1828800" lvl="3" indent="-381000" algn="l">
              <a:lnSpc>
                <a:spcPct val="90000"/>
              </a:lnSpc>
              <a:spcBef>
                <a:spcPts val="500"/>
              </a:spcBef>
              <a:spcAft>
                <a:spcPts val="0"/>
              </a:spcAft>
              <a:buSzPts val="2400"/>
              <a:buChar char="•"/>
              <a:defRPr sz="2400"/>
            </a:lvl4pPr>
            <a:lvl5pPr marL="2286000" lvl="4" indent="-381000" algn="l">
              <a:lnSpc>
                <a:spcPct val="90000"/>
              </a:lnSpc>
              <a:spcBef>
                <a:spcPts val="500"/>
              </a:spcBef>
              <a:spcAft>
                <a:spcPts val="0"/>
              </a:spcAft>
              <a:buSzPts val="2400"/>
              <a:buChar char="•"/>
              <a:defRPr sz="2400"/>
            </a:lvl5pPr>
            <a:lvl6pPr marL="2743200" lvl="5" indent="-381000" algn="l">
              <a:lnSpc>
                <a:spcPct val="90000"/>
              </a:lnSpc>
              <a:spcBef>
                <a:spcPts val="500"/>
              </a:spcBef>
              <a:spcAft>
                <a:spcPts val="0"/>
              </a:spcAft>
              <a:buClr>
                <a:schemeClr val="dk1"/>
              </a:buClr>
              <a:buSzPts val="2400"/>
              <a:buChar char="•"/>
              <a:defRPr sz="2400"/>
            </a:lvl6pPr>
            <a:lvl7pPr marL="3200400" lvl="6" indent="-381000" algn="l">
              <a:lnSpc>
                <a:spcPct val="90000"/>
              </a:lnSpc>
              <a:spcBef>
                <a:spcPts val="500"/>
              </a:spcBef>
              <a:spcAft>
                <a:spcPts val="0"/>
              </a:spcAft>
              <a:buClr>
                <a:schemeClr val="dk1"/>
              </a:buClr>
              <a:buSzPts val="2400"/>
              <a:buChar char="•"/>
              <a:defRPr sz="2400"/>
            </a:lvl7pPr>
            <a:lvl8pPr marL="3657600" lvl="7" indent="-381000" algn="l">
              <a:lnSpc>
                <a:spcPct val="90000"/>
              </a:lnSpc>
              <a:spcBef>
                <a:spcPts val="500"/>
              </a:spcBef>
              <a:spcAft>
                <a:spcPts val="0"/>
              </a:spcAft>
              <a:buClr>
                <a:schemeClr val="dk1"/>
              </a:buClr>
              <a:buSzPts val="2400"/>
              <a:buChar char="•"/>
              <a:defRPr sz="2400"/>
            </a:lvl8pPr>
            <a:lvl9pPr marL="4114800" lvl="8" indent="-381000" algn="l">
              <a:lnSpc>
                <a:spcPct val="90000"/>
              </a:lnSpc>
              <a:spcBef>
                <a:spcPts val="500"/>
              </a:spcBef>
              <a:spcAft>
                <a:spcPts val="0"/>
              </a:spcAft>
              <a:buClr>
                <a:schemeClr val="dk1"/>
              </a:buClr>
              <a:buSzPts val="2400"/>
              <a:buChar char="•"/>
              <a:defRPr sz="2400"/>
            </a:lvl9pPr>
          </a:lstStyle>
          <a:p>
            <a:endParaRPr/>
          </a:p>
        </p:txBody>
      </p:sp>
      <p:sp>
        <p:nvSpPr>
          <p:cNvPr id="111" name="Google Shape;111;g1b44933757e_2_57"/>
          <p:cNvSpPr txBox="1">
            <a:spLocks noGrp="1"/>
          </p:cNvSpPr>
          <p:nvPr>
            <p:ph type="body" idx="2"/>
          </p:nvPr>
        </p:nvSpPr>
        <p:spPr>
          <a:xfrm>
            <a:off x="6197600" y="1600201"/>
            <a:ext cx="5384800" cy="4525963"/>
          </a:xfrm>
          <a:prstGeom prst="rect">
            <a:avLst/>
          </a:prstGeom>
          <a:noFill/>
          <a:ln>
            <a:noFill/>
          </a:ln>
        </p:spPr>
        <p:txBody>
          <a:bodyPr spcFirstLastPara="1" wrap="square" lIns="121900" tIns="60925" rIns="121900" bIns="60925" anchor="t" anchorCtr="0">
            <a:normAutofit/>
          </a:bodyPr>
          <a:lstStyle>
            <a:lvl1pPr marL="457200" lvl="0" indent="-463550" algn="l">
              <a:lnSpc>
                <a:spcPct val="90000"/>
              </a:lnSpc>
              <a:spcBef>
                <a:spcPts val="700"/>
              </a:spcBef>
              <a:spcAft>
                <a:spcPts val="0"/>
              </a:spcAft>
              <a:buSzPts val="3700"/>
              <a:buChar char="•"/>
              <a:defRPr sz="3700"/>
            </a:lvl1pPr>
            <a:lvl2pPr marL="914400" lvl="1" indent="-431800" algn="l">
              <a:lnSpc>
                <a:spcPct val="90000"/>
              </a:lnSpc>
              <a:spcBef>
                <a:spcPts val="600"/>
              </a:spcBef>
              <a:spcAft>
                <a:spcPts val="0"/>
              </a:spcAft>
              <a:buSzPts val="3200"/>
              <a:buChar char="•"/>
              <a:defRPr sz="3200"/>
            </a:lvl2pPr>
            <a:lvl3pPr marL="1371600" lvl="2" indent="-400050" algn="l">
              <a:lnSpc>
                <a:spcPct val="90000"/>
              </a:lnSpc>
              <a:spcBef>
                <a:spcPts val="500"/>
              </a:spcBef>
              <a:spcAft>
                <a:spcPts val="0"/>
              </a:spcAft>
              <a:buSzPts val="2700"/>
              <a:buChar char="•"/>
              <a:defRPr sz="2700"/>
            </a:lvl3pPr>
            <a:lvl4pPr marL="1828800" lvl="3" indent="-381000" algn="l">
              <a:lnSpc>
                <a:spcPct val="90000"/>
              </a:lnSpc>
              <a:spcBef>
                <a:spcPts val="500"/>
              </a:spcBef>
              <a:spcAft>
                <a:spcPts val="0"/>
              </a:spcAft>
              <a:buSzPts val="2400"/>
              <a:buChar char="•"/>
              <a:defRPr sz="2400"/>
            </a:lvl4pPr>
            <a:lvl5pPr marL="2286000" lvl="4" indent="-381000" algn="l">
              <a:lnSpc>
                <a:spcPct val="90000"/>
              </a:lnSpc>
              <a:spcBef>
                <a:spcPts val="500"/>
              </a:spcBef>
              <a:spcAft>
                <a:spcPts val="0"/>
              </a:spcAft>
              <a:buSzPts val="2400"/>
              <a:buChar char="•"/>
              <a:defRPr sz="2400"/>
            </a:lvl5pPr>
            <a:lvl6pPr marL="2743200" lvl="5" indent="-381000" algn="l">
              <a:lnSpc>
                <a:spcPct val="90000"/>
              </a:lnSpc>
              <a:spcBef>
                <a:spcPts val="500"/>
              </a:spcBef>
              <a:spcAft>
                <a:spcPts val="0"/>
              </a:spcAft>
              <a:buClr>
                <a:schemeClr val="dk1"/>
              </a:buClr>
              <a:buSzPts val="2400"/>
              <a:buChar char="•"/>
              <a:defRPr sz="2400"/>
            </a:lvl6pPr>
            <a:lvl7pPr marL="3200400" lvl="6" indent="-381000" algn="l">
              <a:lnSpc>
                <a:spcPct val="90000"/>
              </a:lnSpc>
              <a:spcBef>
                <a:spcPts val="500"/>
              </a:spcBef>
              <a:spcAft>
                <a:spcPts val="0"/>
              </a:spcAft>
              <a:buClr>
                <a:schemeClr val="dk1"/>
              </a:buClr>
              <a:buSzPts val="2400"/>
              <a:buChar char="•"/>
              <a:defRPr sz="2400"/>
            </a:lvl7pPr>
            <a:lvl8pPr marL="3657600" lvl="7" indent="-381000" algn="l">
              <a:lnSpc>
                <a:spcPct val="90000"/>
              </a:lnSpc>
              <a:spcBef>
                <a:spcPts val="500"/>
              </a:spcBef>
              <a:spcAft>
                <a:spcPts val="0"/>
              </a:spcAft>
              <a:buClr>
                <a:schemeClr val="dk1"/>
              </a:buClr>
              <a:buSzPts val="2400"/>
              <a:buChar char="•"/>
              <a:defRPr sz="2400"/>
            </a:lvl8pPr>
            <a:lvl9pPr marL="4114800" lvl="8" indent="-381000" algn="l">
              <a:lnSpc>
                <a:spcPct val="90000"/>
              </a:lnSpc>
              <a:spcBef>
                <a:spcPts val="500"/>
              </a:spcBef>
              <a:spcAft>
                <a:spcPts val="0"/>
              </a:spcAft>
              <a:buClr>
                <a:schemeClr val="dk1"/>
              </a:buClr>
              <a:buSzPts val="2400"/>
              <a:buChar char="•"/>
              <a:defRPr sz="2400"/>
            </a:lvl9pPr>
          </a:lstStyle>
          <a:p>
            <a:endParaRPr/>
          </a:p>
        </p:txBody>
      </p:sp>
      <p:sp>
        <p:nvSpPr>
          <p:cNvPr id="112" name="Google Shape;112;g1b44933757e_2_57"/>
          <p:cNvSpPr txBox="1">
            <a:spLocks noGrp="1"/>
          </p:cNvSpPr>
          <p:nvPr>
            <p:ph type="sldNum" idx="12"/>
          </p:nvPr>
        </p:nvSpPr>
        <p:spPr>
          <a:xfrm>
            <a:off x="11684000" y="6377216"/>
            <a:ext cx="406400" cy="365125"/>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13" name="Google Shape;113;g1b44933757e_2_57"/>
          <p:cNvSpPr/>
          <p:nvPr/>
        </p:nvSpPr>
        <p:spPr>
          <a:xfrm rot="5400000">
            <a:off x="-17781" y="566421"/>
            <a:ext cx="1193803" cy="60960"/>
          </a:xfrm>
          <a:prstGeom prst="roundRect">
            <a:avLst>
              <a:gd name="adj" fmla="val 16667"/>
            </a:avLst>
          </a:prstGeom>
          <a:solidFill>
            <a:srgbClr val="538CD5"/>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114" name="Google Shape;114;g1b44933757e_2_57"/>
          <p:cNvSpPr/>
          <p:nvPr/>
        </p:nvSpPr>
        <p:spPr>
          <a:xfrm rot="5400000">
            <a:off x="11320779" y="6535423"/>
            <a:ext cx="584200" cy="60959"/>
          </a:xfrm>
          <a:prstGeom prst="roundRect">
            <a:avLst>
              <a:gd name="adj" fmla="val 16667"/>
            </a:avLst>
          </a:prstGeom>
          <a:solidFill>
            <a:srgbClr val="538CD5"/>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115" name="Google Shape;115;g1b44933757e_2_57"/>
          <p:cNvSpPr txBox="1">
            <a:spLocks noGrp="1"/>
          </p:cNvSpPr>
          <p:nvPr>
            <p:ph type="ftr" idx="11"/>
          </p:nvPr>
        </p:nvSpPr>
        <p:spPr>
          <a:xfrm>
            <a:off x="2032000" y="6375400"/>
            <a:ext cx="9448800" cy="366183"/>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sz="1200">
                <a:solidFill>
                  <a:srgbClr val="888888"/>
                </a:solidFill>
              </a:defRPr>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6"/>
        <p:cNvGrpSpPr/>
        <p:nvPr/>
      </p:nvGrpSpPr>
      <p:grpSpPr>
        <a:xfrm>
          <a:off x="0" y="0"/>
          <a:ext cx="0" cy="0"/>
          <a:chOff x="0" y="0"/>
          <a:chExt cx="0" cy="0"/>
        </a:xfrm>
      </p:grpSpPr>
      <p:sp>
        <p:nvSpPr>
          <p:cNvPr id="117" name="Google Shape;117;g1b44933757e_2_103"/>
          <p:cNvSpPr txBox="1">
            <a:spLocks noGrp="1"/>
          </p:cNvSpPr>
          <p:nvPr>
            <p:ph type="title"/>
          </p:nvPr>
        </p:nvSpPr>
        <p:spPr>
          <a:xfrm>
            <a:off x="963084" y="4406901"/>
            <a:ext cx="10363200" cy="1362075"/>
          </a:xfrm>
          <a:prstGeom prst="rect">
            <a:avLst/>
          </a:prstGeom>
          <a:noFill/>
          <a:ln>
            <a:noFill/>
          </a:ln>
        </p:spPr>
        <p:txBody>
          <a:bodyPr spcFirstLastPara="1" wrap="square" lIns="121900" tIns="60925" rIns="121900" bIns="60925" anchor="t" anchorCtr="0">
            <a:normAutofit/>
          </a:bodyPr>
          <a:lstStyle>
            <a:lvl1pPr lvl="0" algn="l">
              <a:lnSpc>
                <a:spcPct val="90000"/>
              </a:lnSpc>
              <a:spcBef>
                <a:spcPts val="0"/>
              </a:spcBef>
              <a:spcAft>
                <a:spcPts val="0"/>
              </a:spcAft>
              <a:buClr>
                <a:srgbClr val="595959"/>
              </a:buClr>
              <a:buSzPts val="4800"/>
              <a:buFont typeface="Quattrocento Sans"/>
              <a:buNone/>
              <a:defRPr sz="4800" b="1" cap="none"/>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
        <p:nvSpPr>
          <p:cNvPr id="118" name="Google Shape;118;g1b44933757e_2_103"/>
          <p:cNvSpPr txBox="1">
            <a:spLocks noGrp="1"/>
          </p:cNvSpPr>
          <p:nvPr>
            <p:ph type="body" idx="1"/>
          </p:nvPr>
        </p:nvSpPr>
        <p:spPr>
          <a:xfrm>
            <a:off x="963084" y="2906713"/>
            <a:ext cx="10363200" cy="1500187"/>
          </a:xfrm>
          <a:prstGeom prst="rect">
            <a:avLst/>
          </a:prstGeom>
          <a:noFill/>
          <a:ln>
            <a:noFill/>
          </a:ln>
        </p:spPr>
        <p:txBody>
          <a:bodyPr spcFirstLastPara="1" wrap="square" lIns="121900" tIns="60925" rIns="121900" bIns="60925" anchor="b" anchorCtr="0">
            <a:normAutofit/>
          </a:bodyPr>
          <a:lstStyle>
            <a:lvl1pPr marL="457200" lvl="0" indent="-228600" algn="l">
              <a:lnSpc>
                <a:spcPct val="90000"/>
              </a:lnSpc>
              <a:spcBef>
                <a:spcPts val="500"/>
              </a:spcBef>
              <a:spcAft>
                <a:spcPts val="0"/>
              </a:spcAft>
              <a:buSzPts val="2700"/>
              <a:buNone/>
              <a:defRPr sz="2700">
                <a:solidFill>
                  <a:srgbClr val="888888"/>
                </a:solidFill>
              </a:defRPr>
            </a:lvl1pPr>
            <a:lvl2pPr marL="914400" lvl="1" indent="-228600" algn="l">
              <a:lnSpc>
                <a:spcPct val="90000"/>
              </a:lnSpc>
              <a:spcBef>
                <a:spcPts val="500"/>
              </a:spcBef>
              <a:spcAft>
                <a:spcPts val="0"/>
              </a:spcAft>
              <a:buSzPts val="2400"/>
              <a:buNone/>
              <a:defRPr sz="2400">
                <a:solidFill>
                  <a:srgbClr val="888888"/>
                </a:solidFill>
              </a:defRPr>
            </a:lvl2pPr>
            <a:lvl3pPr marL="1371600" lvl="2" indent="-228600" algn="l">
              <a:lnSpc>
                <a:spcPct val="90000"/>
              </a:lnSpc>
              <a:spcBef>
                <a:spcPts val="400"/>
              </a:spcBef>
              <a:spcAft>
                <a:spcPts val="0"/>
              </a:spcAft>
              <a:buSzPts val="2100"/>
              <a:buNone/>
              <a:defRPr sz="2100">
                <a:solidFill>
                  <a:srgbClr val="888888"/>
                </a:solidFill>
              </a:defRPr>
            </a:lvl3pPr>
            <a:lvl4pPr marL="1828800" lvl="3" indent="-228600" algn="l">
              <a:lnSpc>
                <a:spcPct val="90000"/>
              </a:lnSpc>
              <a:spcBef>
                <a:spcPts val="400"/>
              </a:spcBef>
              <a:spcAft>
                <a:spcPts val="0"/>
              </a:spcAft>
              <a:buSzPts val="1900"/>
              <a:buNone/>
              <a:defRPr sz="1900">
                <a:solidFill>
                  <a:srgbClr val="888888"/>
                </a:solidFill>
              </a:defRPr>
            </a:lvl4pPr>
            <a:lvl5pPr marL="2286000" lvl="4" indent="-228600" algn="l">
              <a:lnSpc>
                <a:spcPct val="90000"/>
              </a:lnSpc>
              <a:spcBef>
                <a:spcPts val="400"/>
              </a:spcBef>
              <a:spcAft>
                <a:spcPts val="0"/>
              </a:spcAft>
              <a:buSzPts val="1900"/>
              <a:buNone/>
              <a:defRPr sz="1900">
                <a:solidFill>
                  <a:srgbClr val="888888"/>
                </a:solidFill>
              </a:defRPr>
            </a:lvl5pPr>
            <a:lvl6pPr marL="2743200" lvl="5" indent="-228600" algn="l">
              <a:lnSpc>
                <a:spcPct val="90000"/>
              </a:lnSpc>
              <a:spcBef>
                <a:spcPts val="400"/>
              </a:spcBef>
              <a:spcAft>
                <a:spcPts val="0"/>
              </a:spcAft>
              <a:buClr>
                <a:srgbClr val="888888"/>
              </a:buClr>
              <a:buSzPts val="1900"/>
              <a:buNone/>
              <a:defRPr sz="1900">
                <a:solidFill>
                  <a:srgbClr val="888888"/>
                </a:solidFill>
              </a:defRPr>
            </a:lvl6pPr>
            <a:lvl7pPr marL="3200400" lvl="6" indent="-228600" algn="l">
              <a:lnSpc>
                <a:spcPct val="90000"/>
              </a:lnSpc>
              <a:spcBef>
                <a:spcPts val="400"/>
              </a:spcBef>
              <a:spcAft>
                <a:spcPts val="0"/>
              </a:spcAft>
              <a:buClr>
                <a:srgbClr val="888888"/>
              </a:buClr>
              <a:buSzPts val="1900"/>
              <a:buNone/>
              <a:defRPr sz="1900">
                <a:solidFill>
                  <a:srgbClr val="888888"/>
                </a:solidFill>
              </a:defRPr>
            </a:lvl7pPr>
            <a:lvl8pPr marL="3657600" lvl="7" indent="-228600" algn="l">
              <a:lnSpc>
                <a:spcPct val="90000"/>
              </a:lnSpc>
              <a:spcBef>
                <a:spcPts val="400"/>
              </a:spcBef>
              <a:spcAft>
                <a:spcPts val="0"/>
              </a:spcAft>
              <a:buClr>
                <a:srgbClr val="888888"/>
              </a:buClr>
              <a:buSzPts val="1900"/>
              <a:buNone/>
              <a:defRPr sz="1900">
                <a:solidFill>
                  <a:srgbClr val="888888"/>
                </a:solidFill>
              </a:defRPr>
            </a:lvl8pPr>
            <a:lvl9pPr marL="4114800" lvl="8" indent="-228600" algn="l">
              <a:lnSpc>
                <a:spcPct val="90000"/>
              </a:lnSpc>
              <a:spcBef>
                <a:spcPts val="400"/>
              </a:spcBef>
              <a:spcAft>
                <a:spcPts val="0"/>
              </a:spcAft>
              <a:buClr>
                <a:srgbClr val="888888"/>
              </a:buClr>
              <a:buSzPts val="1900"/>
              <a:buNone/>
              <a:defRPr sz="1900">
                <a:solidFill>
                  <a:srgbClr val="888888"/>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19"/>
        <p:cNvGrpSpPr/>
        <p:nvPr/>
      </p:nvGrpSpPr>
      <p:grpSpPr>
        <a:xfrm>
          <a:off x="0" y="0"/>
          <a:ext cx="0" cy="0"/>
          <a:chOff x="0" y="0"/>
          <a:chExt cx="0" cy="0"/>
        </a:xfrm>
      </p:grpSpPr>
      <p:sp>
        <p:nvSpPr>
          <p:cNvPr id="120" name="Google Shape;120;g1b44933757e_2_111"/>
          <p:cNvSpPr/>
          <p:nvPr/>
        </p:nvSpPr>
        <p:spPr>
          <a:xfrm>
            <a:off x="0" y="6172200"/>
            <a:ext cx="1930400" cy="685800"/>
          </a:xfrm>
          <a:prstGeom prst="rect">
            <a:avLst/>
          </a:prstGeom>
          <a:solidFill>
            <a:srgbClr val="FFFFF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121" name="Google Shape;121;g1b44933757e_2_111"/>
          <p:cNvPicPr preferRelativeResize="0"/>
          <p:nvPr/>
        </p:nvPicPr>
        <p:blipFill rotWithShape="1">
          <a:blip r:embed="rId2">
            <a:alphaModFix/>
          </a:blip>
          <a:srcRect l="5134"/>
          <a:stretch/>
        </p:blipFill>
        <p:spPr>
          <a:xfrm>
            <a:off x="0" y="0"/>
            <a:ext cx="11263639" cy="6858000"/>
          </a:xfrm>
          <a:prstGeom prst="rect">
            <a:avLst/>
          </a:prstGeom>
          <a:noFill/>
          <a:ln>
            <a:noFill/>
          </a:ln>
        </p:spPr>
      </p:pic>
      <p:sp>
        <p:nvSpPr>
          <p:cNvPr id="122" name="Google Shape;122;g1b44933757e_2_111"/>
          <p:cNvSpPr/>
          <p:nvPr/>
        </p:nvSpPr>
        <p:spPr>
          <a:xfrm>
            <a:off x="0" y="0"/>
            <a:ext cx="12224932" cy="6858000"/>
          </a:xfrm>
          <a:prstGeom prst="rect">
            <a:avLst/>
          </a:prstGeom>
          <a:solidFill>
            <a:srgbClr val="FFFFFF">
              <a:alpha val="20000"/>
            </a:srgb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23" name="Google Shape;123;g1b44933757e_2_111"/>
          <p:cNvSpPr txBox="1">
            <a:spLocks noGrp="1"/>
          </p:cNvSpPr>
          <p:nvPr>
            <p:ph type="ctrTitle"/>
          </p:nvPr>
        </p:nvSpPr>
        <p:spPr>
          <a:xfrm>
            <a:off x="5892800" y="4038600"/>
            <a:ext cx="6007509" cy="1470025"/>
          </a:xfrm>
          <a:prstGeom prst="rect">
            <a:avLst/>
          </a:prstGeom>
          <a:noFill/>
          <a:ln>
            <a:noFill/>
          </a:ln>
        </p:spPr>
        <p:txBody>
          <a:bodyPr spcFirstLastPara="1" wrap="square" lIns="121900" tIns="60925" rIns="121900" bIns="60925" anchor="b" anchorCtr="0">
            <a:normAutofit/>
          </a:bodyPr>
          <a:lstStyle>
            <a:lvl1pPr lvl="0" algn="r">
              <a:lnSpc>
                <a:spcPct val="90000"/>
              </a:lnSpc>
              <a:spcBef>
                <a:spcPts val="0"/>
              </a:spcBef>
              <a:spcAft>
                <a:spcPts val="0"/>
              </a:spcAft>
              <a:buClr>
                <a:srgbClr val="595959"/>
              </a:buClr>
              <a:buSzPts val="4300"/>
              <a:buFont typeface="Quattrocento Sans"/>
              <a:buNone/>
              <a:defRPr sz="43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
        <p:nvSpPr>
          <p:cNvPr id="124" name="Google Shape;124;g1b44933757e_2_111"/>
          <p:cNvSpPr txBox="1">
            <a:spLocks noGrp="1"/>
          </p:cNvSpPr>
          <p:nvPr>
            <p:ph type="subTitle" idx="1"/>
          </p:nvPr>
        </p:nvSpPr>
        <p:spPr>
          <a:xfrm>
            <a:off x="5892800" y="5562600"/>
            <a:ext cx="5984568" cy="508000"/>
          </a:xfrm>
          <a:prstGeom prst="rect">
            <a:avLst/>
          </a:prstGeom>
          <a:noFill/>
          <a:ln>
            <a:noFill/>
          </a:ln>
        </p:spPr>
        <p:txBody>
          <a:bodyPr spcFirstLastPara="1" wrap="square" lIns="121900" tIns="60925" rIns="121900" bIns="60925" anchor="t" anchorCtr="0">
            <a:normAutofit/>
          </a:bodyPr>
          <a:lstStyle>
            <a:lvl1pPr lvl="0" algn="r">
              <a:lnSpc>
                <a:spcPct val="90000"/>
              </a:lnSpc>
              <a:spcBef>
                <a:spcPts val="400"/>
              </a:spcBef>
              <a:spcAft>
                <a:spcPts val="0"/>
              </a:spcAft>
              <a:buSzPts val="1900"/>
              <a:buNone/>
              <a:defRPr sz="1900">
                <a:solidFill>
                  <a:srgbClr val="888888"/>
                </a:solidFill>
              </a:defRPr>
            </a:lvl1pPr>
            <a:lvl2pPr lvl="1" algn="ctr">
              <a:lnSpc>
                <a:spcPct val="90000"/>
              </a:lnSpc>
              <a:spcBef>
                <a:spcPts val="700"/>
              </a:spcBef>
              <a:spcAft>
                <a:spcPts val="0"/>
              </a:spcAft>
              <a:buSzPts val="3700"/>
              <a:buNone/>
              <a:defRPr sz="1900">
                <a:solidFill>
                  <a:srgbClr val="888888"/>
                </a:solidFill>
              </a:defRPr>
            </a:lvl2pPr>
            <a:lvl3pPr lvl="2" algn="ctr">
              <a:lnSpc>
                <a:spcPct val="90000"/>
              </a:lnSpc>
              <a:spcBef>
                <a:spcPts val="600"/>
              </a:spcBef>
              <a:spcAft>
                <a:spcPts val="0"/>
              </a:spcAft>
              <a:buSzPts val="3200"/>
              <a:buNone/>
              <a:defRPr sz="1900">
                <a:solidFill>
                  <a:srgbClr val="888888"/>
                </a:solidFill>
              </a:defRPr>
            </a:lvl3pPr>
            <a:lvl4pPr lvl="3" algn="ctr">
              <a:lnSpc>
                <a:spcPct val="90000"/>
              </a:lnSpc>
              <a:spcBef>
                <a:spcPts val="500"/>
              </a:spcBef>
              <a:spcAft>
                <a:spcPts val="0"/>
              </a:spcAft>
              <a:buSzPts val="2700"/>
              <a:buNone/>
              <a:defRPr sz="1900">
                <a:solidFill>
                  <a:srgbClr val="888888"/>
                </a:solidFill>
              </a:defRPr>
            </a:lvl4pPr>
            <a:lvl5pPr lvl="4" algn="ctr">
              <a:lnSpc>
                <a:spcPct val="90000"/>
              </a:lnSpc>
              <a:spcBef>
                <a:spcPts val="500"/>
              </a:spcBef>
              <a:spcAft>
                <a:spcPts val="0"/>
              </a:spcAft>
              <a:buSzPts val="2700"/>
              <a:buNone/>
              <a:defRPr sz="1900">
                <a:solidFill>
                  <a:srgbClr val="888888"/>
                </a:solidFill>
              </a:defRPr>
            </a:lvl5pPr>
            <a:lvl6pPr lvl="5" algn="ctr">
              <a:lnSpc>
                <a:spcPct val="90000"/>
              </a:lnSpc>
              <a:spcBef>
                <a:spcPts val="500"/>
              </a:spcBef>
              <a:spcAft>
                <a:spcPts val="0"/>
              </a:spcAft>
              <a:buClr>
                <a:srgbClr val="888888"/>
              </a:buClr>
              <a:buSzPts val="2700"/>
              <a:buNone/>
              <a:defRPr sz="1900">
                <a:solidFill>
                  <a:srgbClr val="888888"/>
                </a:solidFill>
              </a:defRPr>
            </a:lvl6pPr>
            <a:lvl7pPr lvl="6" algn="ctr">
              <a:lnSpc>
                <a:spcPct val="90000"/>
              </a:lnSpc>
              <a:spcBef>
                <a:spcPts val="500"/>
              </a:spcBef>
              <a:spcAft>
                <a:spcPts val="0"/>
              </a:spcAft>
              <a:buClr>
                <a:srgbClr val="888888"/>
              </a:buClr>
              <a:buSzPts val="2700"/>
              <a:buNone/>
              <a:defRPr sz="1900">
                <a:solidFill>
                  <a:srgbClr val="888888"/>
                </a:solidFill>
              </a:defRPr>
            </a:lvl7pPr>
            <a:lvl8pPr lvl="7" algn="ctr">
              <a:lnSpc>
                <a:spcPct val="90000"/>
              </a:lnSpc>
              <a:spcBef>
                <a:spcPts val="500"/>
              </a:spcBef>
              <a:spcAft>
                <a:spcPts val="0"/>
              </a:spcAft>
              <a:buClr>
                <a:srgbClr val="888888"/>
              </a:buClr>
              <a:buSzPts val="2700"/>
              <a:buNone/>
              <a:defRPr sz="1900">
                <a:solidFill>
                  <a:srgbClr val="888888"/>
                </a:solidFill>
              </a:defRPr>
            </a:lvl8pPr>
            <a:lvl9pPr lvl="8" algn="ctr">
              <a:lnSpc>
                <a:spcPct val="90000"/>
              </a:lnSpc>
              <a:spcBef>
                <a:spcPts val="500"/>
              </a:spcBef>
              <a:spcAft>
                <a:spcPts val="0"/>
              </a:spcAft>
              <a:buClr>
                <a:srgbClr val="888888"/>
              </a:buClr>
              <a:buSzPts val="2700"/>
              <a:buNone/>
              <a:defRPr sz="1900">
                <a:solidFill>
                  <a:srgbClr val="888888"/>
                </a:solidFill>
              </a:defRPr>
            </a:lvl9pPr>
          </a:lstStyle>
          <a:p>
            <a:endParaRPr/>
          </a:p>
        </p:txBody>
      </p:sp>
      <p:pic>
        <p:nvPicPr>
          <p:cNvPr id="125" name="Google Shape;125;g1b44933757e_2_111"/>
          <p:cNvPicPr preferRelativeResize="0"/>
          <p:nvPr/>
        </p:nvPicPr>
        <p:blipFill rotWithShape="1">
          <a:blip r:embed="rId3">
            <a:alphaModFix/>
          </a:blip>
          <a:srcRect/>
          <a:stretch/>
        </p:blipFill>
        <p:spPr>
          <a:xfrm>
            <a:off x="178811" y="6375400"/>
            <a:ext cx="1572777" cy="347979"/>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6"/>
        <p:cNvGrpSpPr/>
        <p:nvPr/>
      </p:nvGrpSpPr>
      <p:grpSpPr>
        <a:xfrm>
          <a:off x="0" y="0"/>
          <a:ext cx="0" cy="0"/>
          <a:chOff x="0" y="0"/>
          <a:chExt cx="0" cy="0"/>
        </a:xfrm>
      </p:grpSpPr>
      <p:sp>
        <p:nvSpPr>
          <p:cNvPr id="127" name="Google Shape;127;g1b44933757e_2_217"/>
          <p:cNvSpPr txBox="1">
            <a:spLocks noGrp="1"/>
          </p:cNvSpPr>
          <p:nvPr>
            <p:ph type="sldNum" idx="12"/>
          </p:nvPr>
        </p:nvSpPr>
        <p:spPr>
          <a:xfrm>
            <a:off x="11684000" y="6377216"/>
            <a:ext cx="406400" cy="365125"/>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28" name="Google Shape;128;g1b44933757e_2_217"/>
          <p:cNvSpPr/>
          <p:nvPr/>
        </p:nvSpPr>
        <p:spPr>
          <a:xfrm rot="5400000">
            <a:off x="11320779" y="6535423"/>
            <a:ext cx="584200" cy="60959"/>
          </a:xfrm>
          <a:prstGeom prst="roundRect">
            <a:avLst>
              <a:gd name="adj" fmla="val 16667"/>
            </a:avLst>
          </a:prstGeom>
          <a:solidFill>
            <a:srgbClr val="538CD5"/>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129" name="Google Shape;129;g1b44933757e_2_217"/>
          <p:cNvSpPr txBox="1">
            <a:spLocks noGrp="1"/>
          </p:cNvSpPr>
          <p:nvPr>
            <p:ph type="ftr" idx="11"/>
          </p:nvPr>
        </p:nvSpPr>
        <p:spPr>
          <a:xfrm>
            <a:off x="2032000" y="6375400"/>
            <a:ext cx="9448800" cy="366183"/>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sz="1200">
                <a:solidFill>
                  <a:srgbClr val="888888"/>
                </a:solidFill>
              </a:defRPr>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Title 1 Line &amp; Content 2">
  <p:cSld name="1_Title 1 Line &amp; Content_2">
    <p:bg>
      <p:bgPr>
        <a:blipFill>
          <a:blip r:embed="rId2">
            <a:alphaModFix/>
          </a:blip>
          <a:stretch>
            <a:fillRect/>
          </a:stretch>
        </a:blipFill>
        <a:effectLst/>
      </p:bgPr>
    </p:bg>
    <p:spTree>
      <p:nvGrpSpPr>
        <p:cNvPr id="1" name="Shape 130"/>
        <p:cNvGrpSpPr/>
        <p:nvPr/>
      </p:nvGrpSpPr>
      <p:grpSpPr>
        <a:xfrm>
          <a:off x="0" y="0"/>
          <a:ext cx="0" cy="0"/>
          <a:chOff x="0" y="0"/>
          <a:chExt cx="0" cy="0"/>
        </a:xfrm>
      </p:grpSpPr>
      <p:sp>
        <p:nvSpPr>
          <p:cNvPr id="131" name="Google Shape;131;g28eebf9badd_1_1754"/>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2" name="Google Shape;132;g28eebf9badd_1_1754"/>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3" name="Google Shape;133;g28eebf9badd_1_1754"/>
          <p:cNvSpPr>
            <a:spLocks noGrp="1"/>
          </p:cNvSpPr>
          <p:nvPr>
            <p:ph type="pic" idx="2"/>
          </p:nvPr>
        </p:nvSpPr>
        <p:spPr>
          <a:xfrm>
            <a:off x="971551" y="1362456"/>
            <a:ext cx="10541100" cy="4648500"/>
          </a:xfrm>
          <a:prstGeom prst="rect">
            <a:avLst/>
          </a:prstGeom>
          <a:noFill/>
          <a:ln>
            <a:noFill/>
          </a:ln>
        </p:spPr>
      </p:sp>
      <p:sp>
        <p:nvSpPr>
          <p:cNvPr id="134" name="Google Shape;134;g28eebf9badd_1_1754"/>
          <p:cNvSpPr txBox="1">
            <a:spLocks noGrp="1"/>
          </p:cNvSpPr>
          <p:nvPr>
            <p:ph type="body" idx="1"/>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ubtitle &amp; Content 3">
  <p:cSld name="2_Title, Subtitle &amp; Content 2_2">
    <p:bg>
      <p:bgPr>
        <a:blipFill>
          <a:blip r:embed="rId2">
            <a:alphaModFix/>
          </a:blip>
          <a:stretch>
            <a:fillRect/>
          </a:stretch>
        </a:blipFill>
        <a:effectLst/>
      </p:bgPr>
    </p:bg>
    <p:spTree>
      <p:nvGrpSpPr>
        <p:cNvPr id="1" name="Shape 141"/>
        <p:cNvGrpSpPr/>
        <p:nvPr/>
      </p:nvGrpSpPr>
      <p:grpSpPr>
        <a:xfrm>
          <a:off x="0" y="0"/>
          <a:ext cx="0" cy="0"/>
          <a:chOff x="0" y="0"/>
          <a:chExt cx="0" cy="0"/>
        </a:xfrm>
      </p:grpSpPr>
      <p:sp>
        <p:nvSpPr>
          <p:cNvPr id="142" name="Google Shape;142;g2e0cd2b4ccb_0_289"/>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43" name="Google Shape;143;g2e0cd2b4ccb_0_289"/>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4" name="Google Shape;144;g2e0cd2b4ccb_0_289"/>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itle Slide 1">
  <p:cSld name="Title Slide">
    <p:bg>
      <p:bgPr>
        <a:blipFill>
          <a:blip r:embed="rId2">
            <a:alphaModFix/>
          </a:blip>
          <a:stretch>
            <a:fillRect/>
          </a:stretch>
        </a:blipFill>
        <a:effectLst/>
      </p:bgPr>
    </p:bg>
    <p:spTree>
      <p:nvGrpSpPr>
        <p:cNvPr id="1" name="Shape 145"/>
        <p:cNvGrpSpPr/>
        <p:nvPr/>
      </p:nvGrpSpPr>
      <p:grpSpPr>
        <a:xfrm>
          <a:off x="0" y="0"/>
          <a:ext cx="0" cy="0"/>
          <a:chOff x="0" y="0"/>
          <a:chExt cx="0" cy="0"/>
        </a:xfrm>
      </p:grpSpPr>
      <p:sp>
        <p:nvSpPr>
          <p:cNvPr id="146" name="Google Shape;146;g2e0cd2b4ccb_0_237"/>
          <p:cNvSpPr txBox="1">
            <a:spLocks noGrp="1"/>
          </p:cNvSpPr>
          <p:nvPr>
            <p:ph type="ctrTitle"/>
          </p:nvPr>
        </p:nvSpPr>
        <p:spPr>
          <a:xfrm>
            <a:off x="1524000" y="3077521"/>
            <a:ext cx="9144000" cy="5064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7" name="Google Shape;147;g2e0cd2b4ccb_0_237"/>
          <p:cNvSpPr txBox="1">
            <a:spLocks noGrp="1"/>
          </p:cNvSpPr>
          <p:nvPr>
            <p:ph type="subTitle" idx="1"/>
          </p:nvPr>
        </p:nvSpPr>
        <p:spPr>
          <a:xfrm>
            <a:off x="1524000" y="3551164"/>
            <a:ext cx="9144000" cy="411300"/>
          </a:xfrm>
          <a:prstGeom prst="rect">
            <a:avLst/>
          </a:prstGeom>
          <a:noFill/>
          <a:ln>
            <a:noFill/>
          </a:ln>
        </p:spPr>
        <p:txBody>
          <a:bodyPr spcFirstLastPara="1" wrap="square" lIns="91425" tIns="45700" rIns="91425" bIns="45700" anchor="b" anchorCtr="0">
            <a:noAutofit/>
          </a:bodyPr>
          <a:lstStyle>
            <a:lvl1pPr lvl="0" algn="l">
              <a:lnSpc>
                <a:spcPct val="90000"/>
              </a:lnSpc>
              <a:spcBef>
                <a:spcPts val="1100"/>
              </a:spcBef>
              <a:spcAft>
                <a:spcPts val="0"/>
              </a:spcAft>
              <a:buClr>
                <a:schemeClr val="dk1"/>
              </a:buClr>
              <a:buSzPts val="2300"/>
              <a:buNone/>
              <a:defRPr sz="2300" b="0" i="0" u="none" strike="noStrike" cap="none">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8" name="Google Shape;148;g2e0cd2b4ccb_0_237"/>
          <p:cNvSpPr txBox="1">
            <a:spLocks noGrp="1"/>
          </p:cNvSpPr>
          <p:nvPr>
            <p:ph type="body" idx="2"/>
          </p:nvPr>
        </p:nvSpPr>
        <p:spPr>
          <a:xfrm>
            <a:off x="2758699" y="4502475"/>
            <a:ext cx="7909200" cy="10797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100"/>
              </a:spcBef>
              <a:spcAft>
                <a:spcPts val="0"/>
              </a:spcAft>
              <a:buClr>
                <a:srgbClr val="0066CC"/>
              </a:buClr>
              <a:buSzPts val="1500"/>
              <a:buFont typeface="Arial"/>
              <a:buNone/>
              <a:defRPr sz="1500" b="0" i="0">
                <a:solidFill>
                  <a:srgbClr val="0066CC"/>
                </a:solidFill>
                <a:latin typeface="Arial"/>
                <a:ea typeface="Arial"/>
                <a:cs typeface="Arial"/>
                <a:sym typeface="Aria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49" name="Google Shape;149;g2e0cd2b4ccb_0_237"/>
          <p:cNvSpPr txBox="1">
            <a:spLocks noGrp="1"/>
          </p:cNvSpPr>
          <p:nvPr>
            <p:ph type="body" idx="3"/>
          </p:nvPr>
        </p:nvSpPr>
        <p:spPr>
          <a:xfrm>
            <a:off x="1482429" y="3891609"/>
            <a:ext cx="5034000" cy="496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SzPts val="2800"/>
              <a:buNone/>
              <a:defRPr sz="1900">
                <a:solidFill>
                  <a:srgbClr val="0066CC"/>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4">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28"/>
          <p:cNvSpPr txBox="1">
            <a:spLocks noGrp="1"/>
          </p:cNvSpPr>
          <p:nvPr>
            <p:ph type="title"/>
          </p:nvPr>
        </p:nvSpPr>
        <p:spPr>
          <a:xfrm>
            <a:off x="972127" y="347852"/>
            <a:ext cx="10515600" cy="87363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7" name="Google Shape;27;p28"/>
          <p:cNvSpPr txBox="1">
            <a:spLocks noGrp="1"/>
          </p:cNvSpPr>
          <p:nvPr>
            <p:ph type="body" idx="1"/>
          </p:nvPr>
        </p:nvSpPr>
        <p:spPr>
          <a:xfrm>
            <a:off x="971550" y="1361190"/>
            <a:ext cx="5124450" cy="44323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Font typeface="Arial"/>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Font typeface="Arial"/>
              <a:buAutoNum type="arabicPeriod"/>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8"/>
          <p:cNvSpPr txBox="1">
            <a:spLocks noGrp="1"/>
          </p:cNvSpPr>
          <p:nvPr>
            <p:ph type="body" idx="2"/>
          </p:nvPr>
        </p:nvSpPr>
        <p:spPr>
          <a:xfrm>
            <a:off x="6359096" y="1361190"/>
            <a:ext cx="5124450" cy="44323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Font typeface="Arial"/>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Font typeface="Arial"/>
              <a:buAutoNum type="arabicPeriod"/>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ubtitle &amp; Content 31">
  <p:cSld name="1_Title, Subtitle &amp; Content_1">
    <p:bg>
      <p:bgPr>
        <a:blipFill>
          <a:blip r:embed="rId2">
            <a:alphaModFix/>
          </a:blip>
          <a:stretch>
            <a:fillRect/>
          </a:stretch>
        </a:blipFill>
        <a:effectLst/>
      </p:bgPr>
    </p:bg>
    <p:spTree>
      <p:nvGrpSpPr>
        <p:cNvPr id="1" name="Shape 150"/>
        <p:cNvGrpSpPr/>
        <p:nvPr/>
      </p:nvGrpSpPr>
      <p:grpSpPr>
        <a:xfrm>
          <a:off x="0" y="0"/>
          <a:ext cx="0" cy="0"/>
          <a:chOff x="0" y="0"/>
          <a:chExt cx="0" cy="0"/>
        </a:xfrm>
      </p:grpSpPr>
      <p:sp>
        <p:nvSpPr>
          <p:cNvPr id="151" name="Google Shape;151;g2e0cd2b4ccb_0_242"/>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52" name="Google Shape;152;g2e0cd2b4ccb_0_242"/>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3" name="Google Shape;153;g2e0cd2b4ccb_0_242"/>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1 Line &amp; Content">
  <p:cSld name="1_Title 1 Line &amp; Content">
    <p:bg>
      <p:bgPr>
        <a:blipFill>
          <a:blip r:embed="rId2">
            <a:alphaModFix/>
          </a:blip>
          <a:stretch>
            <a:fillRect/>
          </a:stretch>
        </a:blipFill>
        <a:effectLst/>
      </p:bgPr>
    </p:bg>
    <p:spTree>
      <p:nvGrpSpPr>
        <p:cNvPr id="1" name="Shape 154"/>
        <p:cNvGrpSpPr/>
        <p:nvPr/>
      </p:nvGrpSpPr>
      <p:grpSpPr>
        <a:xfrm>
          <a:off x="0" y="0"/>
          <a:ext cx="0" cy="0"/>
          <a:chOff x="0" y="0"/>
          <a:chExt cx="0" cy="0"/>
        </a:xfrm>
      </p:grpSpPr>
      <p:sp>
        <p:nvSpPr>
          <p:cNvPr id="155" name="Google Shape;155;g2e0cd2b4ccb_0_246"/>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6" name="Google Shape;156;g2e0cd2b4ccb_0_246"/>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7" name="Google Shape;157;g2e0cd2b4ccb_0_246"/>
          <p:cNvSpPr>
            <a:spLocks noGrp="1"/>
          </p:cNvSpPr>
          <p:nvPr>
            <p:ph type="pic" idx="2"/>
          </p:nvPr>
        </p:nvSpPr>
        <p:spPr>
          <a:xfrm>
            <a:off x="971551" y="1362456"/>
            <a:ext cx="10541100" cy="4648500"/>
          </a:xfrm>
          <a:prstGeom prst="rect">
            <a:avLst/>
          </a:prstGeom>
          <a:noFill/>
          <a:ln>
            <a:noFill/>
          </a:ln>
        </p:spPr>
      </p:sp>
      <p:sp>
        <p:nvSpPr>
          <p:cNvPr id="158" name="Google Shape;158;g2e0cd2b4ccb_0_246"/>
          <p:cNvSpPr txBox="1">
            <a:spLocks noGrp="1"/>
          </p:cNvSpPr>
          <p:nvPr>
            <p:ph type="body" idx="1"/>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p:cSld name="Section">
    <p:bg>
      <p:bgPr>
        <a:blipFill>
          <a:blip r:embed="rId2">
            <a:alphaModFix/>
          </a:blip>
          <a:stretch>
            <a:fillRect/>
          </a:stretch>
        </a:blipFill>
        <a:effectLst/>
      </p:bgPr>
    </p:bg>
    <p:spTree>
      <p:nvGrpSpPr>
        <p:cNvPr id="1" name="Shape 159"/>
        <p:cNvGrpSpPr/>
        <p:nvPr/>
      </p:nvGrpSpPr>
      <p:grpSpPr>
        <a:xfrm>
          <a:off x="0" y="0"/>
          <a:ext cx="0" cy="0"/>
          <a:chOff x="0" y="0"/>
          <a:chExt cx="0" cy="0"/>
        </a:xfrm>
      </p:grpSpPr>
      <p:sp>
        <p:nvSpPr>
          <p:cNvPr id="160" name="Google Shape;160;g2e0cd2b4ccb_0_251"/>
          <p:cNvSpPr txBox="1">
            <a:spLocks noGrp="1"/>
          </p:cNvSpPr>
          <p:nvPr>
            <p:ph type="title"/>
          </p:nvPr>
        </p:nvSpPr>
        <p:spPr>
          <a:xfrm>
            <a:off x="972127" y="1835088"/>
            <a:ext cx="10515600" cy="873600"/>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1" name="Google Shape;161;g2e0cd2b4ccb_0_251"/>
          <p:cNvSpPr txBox="1">
            <a:spLocks noGrp="1"/>
          </p:cNvSpPr>
          <p:nvPr>
            <p:ph type="body" idx="1"/>
          </p:nvPr>
        </p:nvSpPr>
        <p:spPr>
          <a:xfrm>
            <a:off x="971551" y="2394856"/>
            <a:ext cx="10515600" cy="38130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100"/>
              </a:spcBef>
              <a:spcAft>
                <a:spcPts val="0"/>
              </a:spcAft>
              <a:buClr>
                <a:srgbClr val="0066CC"/>
              </a:buClr>
              <a:buSzPts val="2400"/>
              <a:buNone/>
              <a:defRPr sz="24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62" name="Google Shape;162;g2e0cd2b4ccb_0_251"/>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3"/>
        <p:cNvGrpSpPr/>
        <p:nvPr/>
      </p:nvGrpSpPr>
      <p:grpSpPr>
        <a:xfrm>
          <a:off x="0" y="0"/>
          <a:ext cx="0" cy="0"/>
          <a:chOff x="0" y="0"/>
          <a:chExt cx="0" cy="0"/>
        </a:xfrm>
      </p:grpSpPr>
      <p:sp>
        <p:nvSpPr>
          <p:cNvPr id="164" name="Google Shape;164;g2e0cd2b4ccb_0_255"/>
          <p:cNvSpPr txBox="1">
            <a:spLocks noGrp="1"/>
          </p:cNvSpPr>
          <p:nvPr>
            <p:ph type="title"/>
          </p:nvPr>
        </p:nvSpPr>
        <p:spPr>
          <a:xfrm>
            <a:off x="609600" y="152400"/>
            <a:ext cx="10972800" cy="9909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5" name="Google Shape;165;g2e0cd2b4ccb_0_255"/>
          <p:cNvSpPr txBox="1">
            <a:spLocks noGrp="1"/>
          </p:cNvSpPr>
          <p:nvPr>
            <p:ph type="body" idx="1"/>
          </p:nvPr>
        </p:nvSpPr>
        <p:spPr>
          <a:xfrm>
            <a:off x="609600" y="1219200"/>
            <a:ext cx="10972800" cy="4937700"/>
          </a:xfrm>
          <a:prstGeom prst="rect">
            <a:avLst/>
          </a:prstGeom>
          <a:noFill/>
          <a:ln>
            <a:noFill/>
          </a:ln>
        </p:spPr>
        <p:txBody>
          <a:bodyPr spcFirstLastPara="1" wrap="square" lIns="91425" tIns="45700" rIns="91425" bIns="45700" anchor="t" anchorCtr="0">
            <a:noAutofit/>
          </a:bodyPr>
          <a:lstStyle>
            <a:lvl1pPr marL="457200" lvl="0" indent="-311150" algn="l">
              <a:lnSpc>
                <a:spcPct val="90000"/>
              </a:lnSpc>
              <a:spcBef>
                <a:spcPts val="700"/>
              </a:spcBef>
              <a:spcAft>
                <a:spcPts val="0"/>
              </a:spcAft>
              <a:buSzPts val="1300"/>
              <a:buChar char="•"/>
              <a:defRPr/>
            </a:lvl1pPr>
            <a:lvl2pPr marL="914400" lvl="1" indent="-311150" algn="l">
              <a:lnSpc>
                <a:spcPct val="90000"/>
              </a:lnSpc>
              <a:spcBef>
                <a:spcPts val="500"/>
              </a:spcBef>
              <a:spcAft>
                <a:spcPts val="0"/>
              </a:spcAft>
              <a:buSzPts val="1300"/>
              <a:buChar char="•"/>
              <a:defRPr/>
            </a:lvl2pPr>
            <a:lvl3pPr marL="1371600" lvl="2" indent="-311150" algn="l">
              <a:lnSpc>
                <a:spcPct val="90000"/>
              </a:lnSpc>
              <a:spcBef>
                <a:spcPts val="500"/>
              </a:spcBef>
              <a:spcAft>
                <a:spcPts val="0"/>
              </a:spcAft>
              <a:buSzPts val="1300"/>
              <a:buChar char="•"/>
              <a:defRPr/>
            </a:lvl3pPr>
            <a:lvl4pPr marL="1828800" lvl="3" indent="-304800" algn="l">
              <a:lnSpc>
                <a:spcPct val="90000"/>
              </a:lnSpc>
              <a:spcBef>
                <a:spcPts val="400"/>
              </a:spcBef>
              <a:spcAft>
                <a:spcPts val="0"/>
              </a:spcAft>
              <a:buSzPts val="1200"/>
              <a:buChar char="•"/>
              <a:defRPr/>
            </a:lvl4pPr>
            <a:lvl5pPr marL="2286000" lvl="4" indent="-304800" algn="l">
              <a:lnSpc>
                <a:spcPct val="90000"/>
              </a:lnSpc>
              <a:spcBef>
                <a:spcPts val="300"/>
              </a:spcBef>
              <a:spcAft>
                <a:spcPts val="0"/>
              </a:spcAft>
              <a:buSzPts val="1200"/>
              <a:buChar char="•"/>
              <a:defRPr/>
            </a:lvl5pPr>
            <a:lvl6pPr marL="2743200" lvl="5" indent="-311150" algn="l">
              <a:lnSpc>
                <a:spcPct val="90000"/>
              </a:lnSpc>
              <a:spcBef>
                <a:spcPts val="300"/>
              </a:spcBef>
              <a:spcAft>
                <a:spcPts val="0"/>
              </a:spcAft>
              <a:buSzPts val="1300"/>
              <a:buChar char="•"/>
              <a:defRPr/>
            </a:lvl6pPr>
            <a:lvl7pPr marL="3200400" lvl="6" indent="-311150" algn="l">
              <a:lnSpc>
                <a:spcPct val="90000"/>
              </a:lnSpc>
              <a:spcBef>
                <a:spcPts val="300"/>
              </a:spcBef>
              <a:spcAft>
                <a:spcPts val="0"/>
              </a:spcAft>
              <a:buSzPts val="1300"/>
              <a:buChar char="•"/>
              <a:defRPr/>
            </a:lvl7pPr>
            <a:lvl8pPr marL="3657600" lvl="7" indent="-311150" algn="l">
              <a:lnSpc>
                <a:spcPct val="90000"/>
              </a:lnSpc>
              <a:spcBef>
                <a:spcPts val="300"/>
              </a:spcBef>
              <a:spcAft>
                <a:spcPts val="0"/>
              </a:spcAft>
              <a:buSzPts val="1300"/>
              <a:buChar char="•"/>
              <a:defRPr/>
            </a:lvl8pPr>
            <a:lvl9pPr marL="4114800" lvl="8" indent="-311150" algn="l">
              <a:lnSpc>
                <a:spcPct val="90000"/>
              </a:lnSpc>
              <a:spcBef>
                <a:spcPts val="300"/>
              </a:spcBef>
              <a:spcAft>
                <a:spcPts val="0"/>
              </a:spcAft>
              <a:buSzPts val="1300"/>
              <a:buChar char="•"/>
              <a:defRPr/>
            </a:lvl9pPr>
          </a:lstStyle>
          <a:p>
            <a:endParaRPr/>
          </a:p>
        </p:txBody>
      </p:sp>
      <p:sp>
        <p:nvSpPr>
          <p:cNvPr id="166" name="Google Shape;166;g2e0cd2b4ccb_0_255"/>
          <p:cNvSpPr txBox="1"/>
          <p:nvPr/>
        </p:nvSpPr>
        <p:spPr>
          <a:xfrm>
            <a:off x="1048091" y="6367047"/>
            <a:ext cx="577500" cy="33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fld id="{00000000-1234-1234-1234-123412341234}" type="slidenum">
              <a:rPr lang="en-US" sz="1600" b="0" i="0" u="none" strike="noStrike" cap="none">
                <a:solidFill>
                  <a:srgbClr val="7F7F7F"/>
                </a:solidFill>
                <a:latin typeface="Gill Sans"/>
                <a:ea typeface="Gill Sans"/>
                <a:cs typeface="Gill Sans"/>
                <a:sym typeface="Gill Sans"/>
              </a:rPr>
              <a:t>‹#›</a:t>
            </a:fld>
            <a:endParaRPr sz="1600" b="0" i="0" u="none" strike="noStrike" cap="none">
              <a:solidFill>
                <a:srgbClr val="7F7F7F"/>
              </a:solidFill>
              <a:latin typeface="Gill Sans"/>
              <a:ea typeface="Gill Sans"/>
              <a:cs typeface="Gill Sans"/>
              <a:sym typeface="Gill San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167"/>
        <p:cNvGrpSpPr/>
        <p:nvPr/>
      </p:nvGrpSpPr>
      <p:grpSpPr>
        <a:xfrm>
          <a:off x="0" y="0"/>
          <a:ext cx="0" cy="0"/>
          <a:chOff x="0" y="0"/>
          <a:chExt cx="0" cy="0"/>
        </a:xfrm>
      </p:grpSpPr>
      <p:sp>
        <p:nvSpPr>
          <p:cNvPr id="168" name="Google Shape;168;g2e0cd2b4ccb_0_259"/>
          <p:cNvSpPr txBox="1">
            <a:spLocks noGrp="1"/>
          </p:cNvSpPr>
          <p:nvPr>
            <p:ph type="ctrTitle"/>
          </p:nvPr>
        </p:nvSpPr>
        <p:spPr>
          <a:xfrm>
            <a:off x="1524000" y="3077521"/>
            <a:ext cx="9144000" cy="50640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9" name="Google Shape;169;g2e0cd2b4ccb_0_259"/>
          <p:cNvSpPr txBox="1">
            <a:spLocks noGrp="1"/>
          </p:cNvSpPr>
          <p:nvPr>
            <p:ph type="subTitle" idx="1"/>
          </p:nvPr>
        </p:nvSpPr>
        <p:spPr>
          <a:xfrm>
            <a:off x="1524000" y="3580595"/>
            <a:ext cx="9144000" cy="411300"/>
          </a:xfrm>
          <a:prstGeom prst="rect">
            <a:avLst/>
          </a:prstGeom>
          <a:noFill/>
          <a:ln>
            <a:noFill/>
          </a:ln>
        </p:spPr>
        <p:txBody>
          <a:bodyPr spcFirstLastPara="1" wrap="square" lIns="91425" tIns="45700" rIns="91425" bIns="45700" anchor="t" anchorCtr="0">
            <a:noAutofit/>
          </a:bodyPr>
          <a:lstStyle>
            <a:lvl1pPr lvl="0" algn="l">
              <a:lnSpc>
                <a:spcPct val="90000"/>
              </a:lnSpc>
              <a:spcBef>
                <a:spcPts val="1100"/>
              </a:spcBef>
              <a:spcAft>
                <a:spcPts val="0"/>
              </a:spcAft>
              <a:buClr>
                <a:schemeClr val="dk1"/>
              </a:buClr>
              <a:buSzPts val="2300"/>
              <a:buNone/>
              <a:defRPr sz="2300" b="0" i="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0" name="Google Shape;170;g2e0cd2b4ccb_0_259"/>
          <p:cNvSpPr txBox="1">
            <a:spLocks noGrp="1"/>
          </p:cNvSpPr>
          <p:nvPr>
            <p:ph type="body" idx="2"/>
          </p:nvPr>
        </p:nvSpPr>
        <p:spPr>
          <a:xfrm>
            <a:off x="2758699" y="4620043"/>
            <a:ext cx="7909200" cy="1079700"/>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100"/>
              </a:spcBef>
              <a:spcAft>
                <a:spcPts val="0"/>
              </a:spcAft>
              <a:buClr>
                <a:srgbClr val="0066CC"/>
              </a:buClr>
              <a:buSzPts val="1500"/>
              <a:buFont typeface="Arial"/>
              <a:buNone/>
              <a:defRPr sz="1500" b="0" i="0">
                <a:solidFill>
                  <a:srgbClr val="0066CC"/>
                </a:solidFill>
                <a:latin typeface="Arial"/>
                <a:ea typeface="Arial"/>
                <a:cs typeface="Arial"/>
                <a:sym typeface="Aria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71" name="Google Shape;171;g2e0cd2b4ccb_0_259"/>
          <p:cNvSpPr txBox="1">
            <a:spLocks noGrp="1"/>
          </p:cNvSpPr>
          <p:nvPr>
            <p:ph type="body" idx="3"/>
          </p:nvPr>
        </p:nvSpPr>
        <p:spPr>
          <a:xfrm>
            <a:off x="1107309" y="4015767"/>
            <a:ext cx="5483100" cy="411300"/>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100"/>
              </a:spcBef>
              <a:spcAft>
                <a:spcPts val="0"/>
              </a:spcAft>
              <a:buClr>
                <a:srgbClr val="0066CC"/>
              </a:buClr>
              <a:buSzPts val="2000"/>
              <a:buFont typeface="Arial"/>
              <a:buNone/>
              <a:defRPr sz="2000" b="0" i="0">
                <a:solidFill>
                  <a:srgbClr val="0066CC"/>
                </a:solidFill>
                <a:latin typeface="Arial"/>
                <a:ea typeface="Arial"/>
                <a:cs typeface="Arial"/>
                <a:sym typeface="Arial"/>
              </a:defRPr>
            </a:lvl1pPr>
            <a:lvl2pPr marL="914400" lvl="1" indent="-228600" algn="l">
              <a:lnSpc>
                <a:spcPct val="90000"/>
              </a:lnSpc>
              <a:spcBef>
                <a:spcPts val="500"/>
              </a:spcBef>
              <a:spcAft>
                <a:spcPts val="0"/>
              </a:spcAft>
              <a:buClr>
                <a:schemeClr val="dk1"/>
              </a:buClr>
              <a:buSzPts val="1900"/>
              <a:buNone/>
              <a:defRPr sz="1900">
                <a:solidFill>
                  <a:srgbClr val="0066CC"/>
                </a:solidFill>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p:bg>
      <p:bgPr>
        <a:blipFill>
          <a:blip r:embed="rId2">
            <a:alphaModFix/>
          </a:blip>
          <a:stretch>
            <a:fillRect/>
          </a:stretch>
        </a:blipFill>
        <a:effectLst/>
      </p:bgPr>
    </p:bg>
    <p:spTree>
      <p:nvGrpSpPr>
        <p:cNvPr id="1" name="Shape 172"/>
        <p:cNvGrpSpPr/>
        <p:nvPr/>
      </p:nvGrpSpPr>
      <p:grpSpPr>
        <a:xfrm>
          <a:off x="0" y="0"/>
          <a:ext cx="0" cy="0"/>
          <a:chOff x="0" y="0"/>
          <a:chExt cx="0" cy="0"/>
        </a:xfrm>
      </p:grpSpPr>
      <p:sp>
        <p:nvSpPr>
          <p:cNvPr id="173" name="Google Shape;173;g2e0cd2b4ccb_0_264"/>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74" name="Google Shape;174;g2e0cd2b4ccb_0_264"/>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75" name="Google Shape;175;g2e0cd2b4ccb_0_264"/>
          <p:cNvSpPr txBox="1">
            <a:spLocks noGrp="1"/>
          </p:cNvSpPr>
          <p:nvPr>
            <p:ph type="body" idx="2"/>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76" name="Google Shape;176;g2e0cd2b4ccb_0_264"/>
          <p:cNvSpPr txBox="1">
            <a:spLocks noGrp="1"/>
          </p:cNvSpPr>
          <p:nvPr>
            <p:ph type="title"/>
          </p:nvPr>
        </p:nvSpPr>
        <p:spPr>
          <a:xfrm>
            <a:off x="972127" y="347852"/>
            <a:ext cx="10515600" cy="1013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2">
    <p:bg>
      <p:bgPr>
        <a:blipFill>
          <a:blip r:embed="rId2">
            <a:alphaModFix/>
          </a:blip>
          <a:stretch>
            <a:fillRect/>
          </a:stretch>
        </a:blipFill>
        <a:effectLst/>
      </p:bgPr>
    </p:bg>
    <p:spTree>
      <p:nvGrpSpPr>
        <p:cNvPr id="1" name="Shape 177"/>
        <p:cNvGrpSpPr/>
        <p:nvPr/>
      </p:nvGrpSpPr>
      <p:grpSpPr>
        <a:xfrm>
          <a:off x="0" y="0"/>
          <a:ext cx="0" cy="0"/>
          <a:chOff x="0" y="0"/>
          <a:chExt cx="0" cy="0"/>
        </a:xfrm>
      </p:grpSpPr>
      <p:sp>
        <p:nvSpPr>
          <p:cNvPr id="178" name="Google Shape;178;g2e0cd2b4ccb_0_269"/>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9" name="Google Shape;179;g2e0cd2b4ccb_0_269"/>
          <p:cNvSpPr txBox="1">
            <a:spLocks noGrp="1"/>
          </p:cNvSpPr>
          <p:nvPr>
            <p:ph type="body" idx="1"/>
          </p:nvPr>
        </p:nvSpPr>
        <p:spPr>
          <a:xfrm>
            <a:off x="971551" y="1361191"/>
            <a:ext cx="51249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Font typeface="Arial"/>
              <a:buChar char="•"/>
              <a:defRPr sz="2400" b="0" i="0">
                <a:latin typeface="Arial"/>
                <a:ea typeface="Arial"/>
                <a:cs typeface="Arial"/>
                <a:sym typeface="Arial"/>
              </a:defRPr>
            </a:lvl1pPr>
            <a:lvl2pPr marL="914400" lvl="1" indent="-228600" algn="l">
              <a:lnSpc>
                <a:spcPct val="114000"/>
              </a:lnSpc>
              <a:spcBef>
                <a:spcPts val="500"/>
              </a:spcBef>
              <a:spcAft>
                <a:spcPts val="0"/>
              </a:spcAft>
              <a:buClr>
                <a:srgbClr val="0066CC"/>
              </a:buClr>
              <a:buSzPts val="1900"/>
              <a:buNone/>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80" name="Google Shape;180;g2e0cd2b4ccb_0_269"/>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81" name="Google Shape;181;g2e0cd2b4ccb_0_269"/>
          <p:cNvSpPr txBox="1">
            <a:spLocks noGrp="1"/>
          </p:cNvSpPr>
          <p:nvPr>
            <p:ph type="body" idx="2"/>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82" name="Google Shape;182;g2e0cd2b4ccb_0_269"/>
          <p:cNvSpPr txBox="1">
            <a:spLocks noGrp="1"/>
          </p:cNvSpPr>
          <p:nvPr>
            <p:ph type="body" idx="3"/>
          </p:nvPr>
        </p:nvSpPr>
        <p:spPr>
          <a:xfrm>
            <a:off x="6313169" y="1361191"/>
            <a:ext cx="51249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Font typeface="Arial"/>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Raleway Light"/>
                <a:ea typeface="Raleway Light"/>
                <a:cs typeface="Raleway Light"/>
                <a:sym typeface="Raleway Light"/>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3"/>
        <p:cNvGrpSpPr/>
        <p:nvPr/>
      </p:nvGrpSpPr>
      <p:grpSpPr>
        <a:xfrm>
          <a:off x="0" y="0"/>
          <a:ext cx="0" cy="0"/>
          <a:chOff x="0" y="0"/>
          <a:chExt cx="0" cy="0"/>
        </a:xfrm>
      </p:grpSpPr>
      <p:sp>
        <p:nvSpPr>
          <p:cNvPr id="184" name="Google Shape;184;g2e0cd2b4ccb_0_27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5" name="Google Shape;185;g2e0cd2b4ccb_0_27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1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a:p>
        </p:txBody>
      </p:sp>
      <p:sp>
        <p:nvSpPr>
          <p:cNvPr id="186" name="Google Shape;186;g2e0cd2b4ccb_0_27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1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9250" algn="l">
              <a:lnSpc>
                <a:spcPct val="90000"/>
              </a:lnSpc>
              <a:spcBef>
                <a:spcPts val="500"/>
              </a:spcBef>
              <a:spcAft>
                <a:spcPts val="0"/>
              </a:spcAft>
              <a:buSzPts val="1900"/>
              <a:buChar char="•"/>
              <a:defRPr/>
            </a:lvl4pPr>
            <a:lvl5pPr marL="2286000" lvl="4" indent="-349250" algn="l">
              <a:lnSpc>
                <a:spcPct val="90000"/>
              </a:lnSpc>
              <a:spcBef>
                <a:spcPts val="500"/>
              </a:spcBef>
              <a:spcAft>
                <a:spcPts val="0"/>
              </a:spcAft>
              <a:buSzPts val="1900"/>
              <a:buChar char="•"/>
              <a:defRPr/>
            </a:lvl5pPr>
            <a:lvl6pPr marL="2743200" lvl="5" indent="-349250" algn="l">
              <a:lnSpc>
                <a:spcPct val="90000"/>
              </a:lnSpc>
              <a:spcBef>
                <a:spcPts val="500"/>
              </a:spcBef>
              <a:spcAft>
                <a:spcPts val="0"/>
              </a:spcAft>
              <a:buSzPts val="1900"/>
              <a:buChar char="•"/>
              <a:defRPr/>
            </a:lvl6pPr>
            <a:lvl7pPr marL="3200400" lvl="6" indent="-349250" algn="l">
              <a:lnSpc>
                <a:spcPct val="90000"/>
              </a:lnSpc>
              <a:spcBef>
                <a:spcPts val="500"/>
              </a:spcBef>
              <a:spcAft>
                <a:spcPts val="0"/>
              </a:spcAft>
              <a:buSzPts val="1900"/>
              <a:buChar char="•"/>
              <a:defRPr/>
            </a:lvl7pPr>
            <a:lvl8pPr marL="3657600" lvl="7" indent="-349250" algn="l">
              <a:lnSpc>
                <a:spcPct val="90000"/>
              </a:lnSpc>
              <a:spcBef>
                <a:spcPts val="500"/>
              </a:spcBef>
              <a:spcAft>
                <a:spcPts val="0"/>
              </a:spcAft>
              <a:buSzPts val="1900"/>
              <a:buChar char="•"/>
              <a:defRPr/>
            </a:lvl8pPr>
            <a:lvl9pPr marL="4114800" lvl="8" indent="-349250" algn="l">
              <a:lnSpc>
                <a:spcPct val="90000"/>
              </a:lnSpc>
              <a:spcBef>
                <a:spcPts val="500"/>
              </a:spcBef>
              <a:spcAft>
                <a:spcPts val="0"/>
              </a:spcAft>
              <a:buSzPts val="1900"/>
              <a:buChar char="•"/>
              <a:defRPr/>
            </a:lvl9pPr>
          </a:lstStyle>
          <a:p>
            <a:endParaRPr/>
          </a:p>
        </p:txBody>
      </p:sp>
      <p:sp>
        <p:nvSpPr>
          <p:cNvPr id="187" name="Google Shape;187;g2e0cd2b4ccb_0_27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8" name="Google Shape;188;g2e0cd2b4ccb_0_27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9" name="Google Shape;189;g2e0cd2b4ccb_0_275"/>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ubtitle &amp; Content 1">
  <p:cSld name="Title, Subtitle &amp; Content">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g2e0cd2b4ccb_0_282"/>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92" name="Google Shape;192;g2e0cd2b4ccb_0_282"/>
          <p:cNvSpPr txBox="1">
            <a:spLocks noGrp="1"/>
          </p:cNvSpPr>
          <p:nvPr>
            <p:ph type="body" idx="1"/>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93" name="Google Shape;193;g2e0cd2b4ccb_0_282"/>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ubtitle &amp; Content 2">
  <p:cSld name="2_Title, Subtitle &amp; Content 2_1">
    <p:bg>
      <p:bgPr>
        <a:blipFill>
          <a:blip r:embed="rId2">
            <a:alphaModFix/>
          </a:blip>
          <a:stretch>
            <a:fillRect/>
          </a:stretch>
        </a:blipFill>
        <a:effectLst/>
      </p:bgPr>
    </p:bg>
    <p:spTree>
      <p:nvGrpSpPr>
        <p:cNvPr id="1" name="Shape 194"/>
        <p:cNvGrpSpPr/>
        <p:nvPr/>
      </p:nvGrpSpPr>
      <p:grpSpPr>
        <a:xfrm>
          <a:off x="0" y="0"/>
          <a:ext cx="0" cy="0"/>
          <a:chOff x="0" y="0"/>
          <a:chExt cx="0" cy="0"/>
        </a:xfrm>
      </p:grpSpPr>
      <p:sp>
        <p:nvSpPr>
          <p:cNvPr id="195" name="Google Shape;195;g2e0cd2b4ccb_0_286"/>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96" name="Google Shape;196;g2e0cd2b4ccb_0_286"/>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p:cSld name="1_Section">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972127" y="1835088"/>
            <a:ext cx="10515600" cy="394545"/>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3"/>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ubtitle &amp; Content 4">
  <p:cSld name="2_Title, Subtitle &amp; Content 2_3">
    <p:bg>
      <p:bgPr>
        <a:blipFill>
          <a:blip r:embed="rId2">
            <a:alphaModFix/>
          </a:blip>
          <a:stretch>
            <a:fillRect/>
          </a:stretch>
        </a:blipFill>
        <a:effectLst/>
      </p:bgPr>
    </p:bg>
    <p:spTree>
      <p:nvGrpSpPr>
        <p:cNvPr id="1" name="Shape 197"/>
        <p:cNvGrpSpPr/>
        <p:nvPr/>
      </p:nvGrpSpPr>
      <p:grpSpPr>
        <a:xfrm>
          <a:off x="0" y="0"/>
          <a:ext cx="0" cy="0"/>
          <a:chOff x="0" y="0"/>
          <a:chExt cx="0" cy="0"/>
        </a:xfrm>
      </p:grpSpPr>
      <p:sp>
        <p:nvSpPr>
          <p:cNvPr id="198" name="Google Shape;198;g2e0cd2b4ccb_0_293"/>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99" name="Google Shape;199;g2e0cd2b4ccb_0_293"/>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00" name="Google Shape;200;g2e0cd2b4ccb_0_29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ubtitle &amp; Content 5">
  <p:cSld name="2_Title, Subtitle &amp; Content 2_4">
    <p:bg>
      <p:bgPr>
        <a:blipFill>
          <a:blip r:embed="rId2">
            <a:alphaModFix/>
          </a:blip>
          <a:stretch>
            <a:fillRect/>
          </a:stretch>
        </a:blipFill>
        <a:effectLst/>
      </p:bgPr>
    </p:bg>
    <p:spTree>
      <p:nvGrpSpPr>
        <p:cNvPr id="1" name="Shape 201"/>
        <p:cNvGrpSpPr/>
        <p:nvPr/>
      </p:nvGrpSpPr>
      <p:grpSpPr>
        <a:xfrm>
          <a:off x="0" y="0"/>
          <a:ext cx="0" cy="0"/>
          <a:chOff x="0" y="0"/>
          <a:chExt cx="0" cy="0"/>
        </a:xfrm>
      </p:grpSpPr>
      <p:sp>
        <p:nvSpPr>
          <p:cNvPr id="202" name="Google Shape;202;g2e0cd2b4ccb_0_297"/>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03" name="Google Shape;203;g2e0cd2b4ccb_0_297"/>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04" name="Google Shape;204;g2e0cd2b4ccb_0_29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ubtitle &amp; Content 6">
  <p:cSld name="2_Title, Subtitle &amp; Content 2_5">
    <p:bg>
      <p:bgPr>
        <a:blipFill>
          <a:blip r:embed="rId2">
            <a:alphaModFix/>
          </a:blip>
          <a:stretch>
            <a:fillRect/>
          </a:stretch>
        </a:blipFill>
        <a:effectLst/>
      </p:bgPr>
    </p:bg>
    <p:spTree>
      <p:nvGrpSpPr>
        <p:cNvPr id="1" name="Shape 205"/>
        <p:cNvGrpSpPr/>
        <p:nvPr/>
      </p:nvGrpSpPr>
      <p:grpSpPr>
        <a:xfrm>
          <a:off x="0" y="0"/>
          <a:ext cx="0" cy="0"/>
          <a:chOff x="0" y="0"/>
          <a:chExt cx="0" cy="0"/>
        </a:xfrm>
      </p:grpSpPr>
      <p:sp>
        <p:nvSpPr>
          <p:cNvPr id="206" name="Google Shape;206;g2e0cd2b4ccb_0_301"/>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07" name="Google Shape;207;g2e0cd2b4ccb_0_301"/>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08" name="Google Shape;208;g2e0cd2b4ccb_0_301"/>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ubtitle &amp; Content 7">
  <p:cSld name="2_Title, Subtitle &amp; Content 2_6">
    <p:bg>
      <p:bgPr>
        <a:blipFill>
          <a:blip r:embed="rId2">
            <a:alphaModFix/>
          </a:blip>
          <a:stretch>
            <a:fillRect/>
          </a:stretch>
        </a:blipFill>
        <a:effectLst/>
      </p:bgPr>
    </p:bg>
    <p:spTree>
      <p:nvGrpSpPr>
        <p:cNvPr id="1" name="Shape 209"/>
        <p:cNvGrpSpPr/>
        <p:nvPr/>
      </p:nvGrpSpPr>
      <p:grpSpPr>
        <a:xfrm>
          <a:off x="0" y="0"/>
          <a:ext cx="0" cy="0"/>
          <a:chOff x="0" y="0"/>
          <a:chExt cx="0" cy="0"/>
        </a:xfrm>
      </p:grpSpPr>
      <p:sp>
        <p:nvSpPr>
          <p:cNvPr id="210" name="Google Shape;210;g2e0cd2b4ccb_0_305"/>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1" name="Google Shape;211;g2e0cd2b4ccb_0_305"/>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2" name="Google Shape;212;g2e0cd2b4ccb_0_305"/>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ubtitle &amp; Content 8">
  <p:cSld name="2_Title, Subtitle &amp; Content 2_7">
    <p:bg>
      <p:bgPr>
        <a:blipFill>
          <a:blip r:embed="rId2">
            <a:alphaModFix/>
          </a:blip>
          <a:stretch>
            <a:fillRect/>
          </a:stretch>
        </a:blipFill>
        <a:effectLst/>
      </p:bgPr>
    </p:bg>
    <p:spTree>
      <p:nvGrpSpPr>
        <p:cNvPr id="1" name="Shape 213"/>
        <p:cNvGrpSpPr/>
        <p:nvPr/>
      </p:nvGrpSpPr>
      <p:grpSpPr>
        <a:xfrm>
          <a:off x="0" y="0"/>
          <a:ext cx="0" cy="0"/>
          <a:chOff x="0" y="0"/>
          <a:chExt cx="0" cy="0"/>
        </a:xfrm>
      </p:grpSpPr>
      <p:sp>
        <p:nvSpPr>
          <p:cNvPr id="214" name="Google Shape;214;g2e0cd2b4ccb_0_309"/>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5" name="Google Shape;215;g2e0cd2b4ccb_0_309"/>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16" name="Google Shape;216;g2e0cd2b4ccb_0_309"/>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ubtitle &amp; Content 9">
  <p:cSld name="2_Title, Subtitle &amp; Content 2_8">
    <p:bg>
      <p:bgPr>
        <a:blipFill>
          <a:blip r:embed="rId2">
            <a:alphaModFix/>
          </a:blip>
          <a:stretch>
            <a:fillRect/>
          </a:stretch>
        </a:blipFill>
        <a:effectLst/>
      </p:bgPr>
    </p:bg>
    <p:spTree>
      <p:nvGrpSpPr>
        <p:cNvPr id="1" name="Shape 217"/>
        <p:cNvGrpSpPr/>
        <p:nvPr/>
      </p:nvGrpSpPr>
      <p:grpSpPr>
        <a:xfrm>
          <a:off x="0" y="0"/>
          <a:ext cx="0" cy="0"/>
          <a:chOff x="0" y="0"/>
          <a:chExt cx="0" cy="0"/>
        </a:xfrm>
      </p:grpSpPr>
      <p:sp>
        <p:nvSpPr>
          <p:cNvPr id="218" name="Google Shape;218;g2e0cd2b4ccb_0_313"/>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9" name="Google Shape;219;g2e0cd2b4ccb_0_313"/>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20" name="Google Shape;220;g2e0cd2b4ccb_0_31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ubtitle &amp; Content 10">
  <p:cSld name="2_Title, Subtitle &amp; Content 2_9">
    <p:bg>
      <p:bgPr>
        <a:blipFill>
          <a:blip r:embed="rId2">
            <a:alphaModFix/>
          </a:blip>
          <a:stretch>
            <a:fillRect/>
          </a:stretch>
        </a:blipFill>
        <a:effectLst/>
      </p:bgPr>
    </p:bg>
    <p:spTree>
      <p:nvGrpSpPr>
        <p:cNvPr id="1" name="Shape 221"/>
        <p:cNvGrpSpPr/>
        <p:nvPr/>
      </p:nvGrpSpPr>
      <p:grpSpPr>
        <a:xfrm>
          <a:off x="0" y="0"/>
          <a:ext cx="0" cy="0"/>
          <a:chOff x="0" y="0"/>
          <a:chExt cx="0" cy="0"/>
        </a:xfrm>
      </p:grpSpPr>
      <p:sp>
        <p:nvSpPr>
          <p:cNvPr id="222" name="Google Shape;222;g2e0cd2b4ccb_0_317"/>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23" name="Google Shape;223;g2e0cd2b4ccb_0_317"/>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24" name="Google Shape;224;g2e0cd2b4ccb_0_31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ubtitle &amp; Content 11">
  <p:cSld name="2_Title, Subtitle &amp; Content 2_10">
    <p:bg>
      <p:bgPr>
        <a:blipFill>
          <a:blip r:embed="rId2">
            <a:alphaModFix/>
          </a:blip>
          <a:stretch>
            <a:fillRect/>
          </a:stretch>
        </a:blipFill>
        <a:effectLst/>
      </p:bgPr>
    </p:bg>
    <p:spTree>
      <p:nvGrpSpPr>
        <p:cNvPr id="1" name="Shape 225"/>
        <p:cNvGrpSpPr/>
        <p:nvPr/>
      </p:nvGrpSpPr>
      <p:grpSpPr>
        <a:xfrm>
          <a:off x="0" y="0"/>
          <a:ext cx="0" cy="0"/>
          <a:chOff x="0" y="0"/>
          <a:chExt cx="0" cy="0"/>
        </a:xfrm>
      </p:grpSpPr>
      <p:sp>
        <p:nvSpPr>
          <p:cNvPr id="226" name="Google Shape;226;g2e0cd2b4ccb_0_321"/>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27" name="Google Shape;227;g2e0cd2b4ccb_0_321"/>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28" name="Google Shape;228;g2e0cd2b4ccb_0_321"/>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ubtitle &amp; Content 12">
  <p:cSld name="2_Title, Subtitle &amp; Content 2_11">
    <p:bg>
      <p:bgPr>
        <a:blipFill>
          <a:blip r:embed="rId2">
            <a:alphaModFix/>
          </a:blip>
          <a:stretch>
            <a:fillRect/>
          </a:stretch>
        </a:blipFill>
        <a:effectLst/>
      </p:bgPr>
    </p:bg>
    <p:spTree>
      <p:nvGrpSpPr>
        <p:cNvPr id="1" name="Shape 229"/>
        <p:cNvGrpSpPr/>
        <p:nvPr/>
      </p:nvGrpSpPr>
      <p:grpSpPr>
        <a:xfrm>
          <a:off x="0" y="0"/>
          <a:ext cx="0" cy="0"/>
          <a:chOff x="0" y="0"/>
          <a:chExt cx="0" cy="0"/>
        </a:xfrm>
      </p:grpSpPr>
      <p:sp>
        <p:nvSpPr>
          <p:cNvPr id="230" name="Google Shape;230;g2e0cd2b4ccb_0_325"/>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1" name="Google Shape;231;g2e0cd2b4ccb_0_325"/>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32" name="Google Shape;232;g2e0cd2b4ccb_0_325"/>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ubtitle &amp; Content 13">
  <p:cSld name="2_Title, Subtitle &amp; Content 2_12">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g2e0cd2b4ccb_0_329"/>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5" name="Google Shape;235;g2e0cd2b4ccb_0_329"/>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36" name="Google Shape;236;g2e0cd2b4ccb_0_329"/>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71"/>
          <p:cNvSpPr txBox="1">
            <a:spLocks noGrp="1"/>
          </p:cNvSpPr>
          <p:nvPr>
            <p:ph type="body" idx="1"/>
          </p:nvPr>
        </p:nvSpPr>
        <p:spPr>
          <a:xfrm>
            <a:off x="971550" y="1361190"/>
            <a:ext cx="10515600" cy="44323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71"/>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5" name="Google Shape;35;p71"/>
          <p:cNvSpPr txBox="1">
            <a:spLocks noGrp="1"/>
          </p:cNvSpPr>
          <p:nvPr>
            <p:ph type="body" idx="2"/>
          </p:nvPr>
        </p:nvSpPr>
        <p:spPr>
          <a:xfrm>
            <a:off x="849630" y="838200"/>
            <a:ext cx="10515600" cy="52299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rgbClr val="0066CC"/>
              </a:buClr>
              <a:buSzPts val="2200"/>
              <a:buNone/>
              <a:defRPr sz="22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1"/>
          <p:cNvSpPr txBox="1">
            <a:spLocks noGrp="1"/>
          </p:cNvSpPr>
          <p:nvPr>
            <p:ph type="title"/>
          </p:nvPr>
        </p:nvSpPr>
        <p:spPr>
          <a:xfrm>
            <a:off x="972127" y="347852"/>
            <a:ext cx="10515600" cy="101333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2 Lines &amp; Content">
  <p:cSld name="Title 2 Lines &amp; Content">
    <p:bg>
      <p:bgPr>
        <a:blipFill>
          <a:blip r:embed="rId2">
            <a:alphaModFix/>
          </a:blip>
          <a:stretch>
            <a:fillRect/>
          </a:stretch>
        </a:blipFill>
        <a:effectLst/>
      </p:bgPr>
    </p:bg>
    <p:spTree>
      <p:nvGrpSpPr>
        <p:cNvPr id="1" name="Shape 237"/>
        <p:cNvGrpSpPr/>
        <p:nvPr/>
      </p:nvGrpSpPr>
      <p:grpSpPr>
        <a:xfrm>
          <a:off x="0" y="0"/>
          <a:ext cx="0" cy="0"/>
          <a:chOff x="0" y="0"/>
          <a:chExt cx="0" cy="0"/>
        </a:xfrm>
      </p:grpSpPr>
      <p:sp>
        <p:nvSpPr>
          <p:cNvPr id="238" name="Google Shape;238;g2e0cd2b4ccb_0_333"/>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9" name="Google Shape;239;g2e0cd2b4ccb_0_333"/>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0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40" name="Google Shape;240;g2e0cd2b4ccb_0_333"/>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ubtitle &amp; Content 14">
  <p:cSld name="2_Title, Subtitle &amp; Content 2_13">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g2e0cd2b4ccb_0_337"/>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43" name="Google Shape;243;g2e0cd2b4ccb_0_337"/>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44" name="Google Shape;244;g2e0cd2b4ccb_0_33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Subtitle &amp; Content 1 1">
  <p:cSld name="2_Title, Subtitle &amp; Content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g2e0cd2b4ccb_0_341"/>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47" name="Google Shape;247;g2e0cd2b4ccb_0_341"/>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48" name="Google Shape;248;g2e0cd2b4ccb_0_341"/>
          <p:cNvSpPr txBox="1">
            <a:spLocks noGrp="1"/>
          </p:cNvSpPr>
          <p:nvPr>
            <p:ph type="body" idx="2"/>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49" name="Google Shape;249;g2e0cd2b4ccb_0_341"/>
          <p:cNvSpPr txBox="1">
            <a:spLocks noGrp="1"/>
          </p:cNvSpPr>
          <p:nvPr>
            <p:ph type="title"/>
          </p:nvPr>
        </p:nvSpPr>
        <p:spPr>
          <a:xfrm>
            <a:off x="972127" y="347852"/>
            <a:ext cx="10515600" cy="1013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ubtitle &amp; Content 15">
  <p:cSld name="2_Title, Subtitle &amp; Content 2_14">
    <p:bg>
      <p:bgPr>
        <a:blipFill>
          <a:blip r:embed="rId2">
            <a:alphaModFix/>
          </a:blip>
          <a:stretch>
            <a:fillRect/>
          </a:stretch>
        </a:blipFill>
        <a:effectLst/>
      </p:bgPr>
    </p:bg>
    <p:spTree>
      <p:nvGrpSpPr>
        <p:cNvPr id="1" name="Shape 250"/>
        <p:cNvGrpSpPr/>
        <p:nvPr/>
      </p:nvGrpSpPr>
      <p:grpSpPr>
        <a:xfrm>
          <a:off x="0" y="0"/>
          <a:ext cx="0" cy="0"/>
          <a:chOff x="0" y="0"/>
          <a:chExt cx="0" cy="0"/>
        </a:xfrm>
      </p:grpSpPr>
      <p:sp>
        <p:nvSpPr>
          <p:cNvPr id="251" name="Google Shape;251;g2e0cd2b4ccb_0_346"/>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52" name="Google Shape;252;g2e0cd2b4ccb_0_346"/>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53" name="Google Shape;253;g2e0cd2b4ccb_0_346"/>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Subtitle &amp; Content 16">
  <p:cSld name="2_Title, Subtitle &amp; Content 2_15">
    <p:bg>
      <p:bgPr>
        <a:blipFill>
          <a:blip r:embed="rId2">
            <a:alphaModFix/>
          </a:blip>
          <a:stretch>
            <a:fillRect/>
          </a:stretch>
        </a:blipFill>
        <a:effectLst/>
      </p:bgPr>
    </p:bg>
    <p:spTree>
      <p:nvGrpSpPr>
        <p:cNvPr id="1" name="Shape 254"/>
        <p:cNvGrpSpPr/>
        <p:nvPr/>
      </p:nvGrpSpPr>
      <p:grpSpPr>
        <a:xfrm>
          <a:off x="0" y="0"/>
          <a:ext cx="0" cy="0"/>
          <a:chOff x="0" y="0"/>
          <a:chExt cx="0" cy="0"/>
        </a:xfrm>
      </p:grpSpPr>
      <p:sp>
        <p:nvSpPr>
          <p:cNvPr id="255" name="Google Shape;255;g2e0cd2b4ccb_0_350"/>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56" name="Google Shape;256;g2e0cd2b4ccb_0_350"/>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57" name="Google Shape;257;g2e0cd2b4ccb_0_35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ubtitle &amp; Content 17">
  <p:cSld name="2_Title, Subtitle &amp; Content 2_16">
    <p:bg>
      <p:bgPr>
        <a:blipFill>
          <a:blip r:embed="rId2">
            <a:alphaModFix/>
          </a:blip>
          <a:stretch>
            <a:fillRect/>
          </a:stretch>
        </a:blipFill>
        <a:effectLst/>
      </p:bgPr>
    </p:bg>
    <p:spTree>
      <p:nvGrpSpPr>
        <p:cNvPr id="1" name="Shape 258"/>
        <p:cNvGrpSpPr/>
        <p:nvPr/>
      </p:nvGrpSpPr>
      <p:grpSpPr>
        <a:xfrm>
          <a:off x="0" y="0"/>
          <a:ext cx="0" cy="0"/>
          <a:chOff x="0" y="0"/>
          <a:chExt cx="0" cy="0"/>
        </a:xfrm>
      </p:grpSpPr>
      <p:sp>
        <p:nvSpPr>
          <p:cNvPr id="259" name="Google Shape;259;g2e0cd2b4ccb_0_354"/>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60" name="Google Shape;260;g2e0cd2b4ccb_0_354"/>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61" name="Google Shape;261;g2e0cd2b4ccb_0_354"/>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ubtitle &amp; Content 18">
  <p:cSld name="2_Title, Subtitle &amp; Content 3">
    <p:bg>
      <p:bgPr>
        <a:blipFill>
          <a:blip r:embed="rId2">
            <a:alphaModFix/>
          </a:blip>
          <a:stretch>
            <a:fillRect/>
          </a:stretch>
        </a:blipFill>
        <a:effectLst/>
      </p:bgPr>
    </p:bg>
    <p:spTree>
      <p:nvGrpSpPr>
        <p:cNvPr id="1" name="Shape 262"/>
        <p:cNvGrpSpPr/>
        <p:nvPr/>
      </p:nvGrpSpPr>
      <p:grpSpPr>
        <a:xfrm>
          <a:off x="0" y="0"/>
          <a:ext cx="0" cy="0"/>
          <a:chOff x="0" y="0"/>
          <a:chExt cx="0" cy="0"/>
        </a:xfrm>
      </p:grpSpPr>
      <p:sp>
        <p:nvSpPr>
          <p:cNvPr id="263" name="Google Shape;263;g2e0cd2b4ccb_0_358"/>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003889"/>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64" name="Google Shape;264;g2e0cd2b4ccb_0_358"/>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ubtitle &amp; Content 19">
  <p:cSld name="2_Title, Subtitle &amp; Content 2_17">
    <p:bg>
      <p:bgPr>
        <a:blipFill>
          <a:blip r:embed="rId2">
            <a:alphaModFix/>
          </a:blip>
          <a:stretch>
            <a:fillRect/>
          </a:stretch>
        </a:blipFill>
        <a:effectLst/>
      </p:bgPr>
    </p:bg>
    <p:spTree>
      <p:nvGrpSpPr>
        <p:cNvPr id="1" name="Shape 265"/>
        <p:cNvGrpSpPr/>
        <p:nvPr/>
      </p:nvGrpSpPr>
      <p:grpSpPr>
        <a:xfrm>
          <a:off x="0" y="0"/>
          <a:ext cx="0" cy="0"/>
          <a:chOff x="0" y="0"/>
          <a:chExt cx="0" cy="0"/>
        </a:xfrm>
      </p:grpSpPr>
      <p:sp>
        <p:nvSpPr>
          <p:cNvPr id="266" name="Google Shape;266;g2e0cd2b4ccb_0_361"/>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67" name="Google Shape;267;g2e0cd2b4ccb_0_361"/>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68" name="Google Shape;268;g2e0cd2b4ccb_0_361"/>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ubtitle &amp; Content 20">
  <p:cSld name="2_Title, Subtitle &amp; Content 2_18">
    <p:bg>
      <p:bgPr>
        <a:blipFill>
          <a:blip r:embed="rId2">
            <a:alphaModFix/>
          </a:blip>
          <a:stretch>
            <a:fillRect/>
          </a:stretch>
        </a:blipFill>
        <a:effectLst/>
      </p:bgPr>
    </p:bg>
    <p:spTree>
      <p:nvGrpSpPr>
        <p:cNvPr id="1" name="Shape 269"/>
        <p:cNvGrpSpPr/>
        <p:nvPr/>
      </p:nvGrpSpPr>
      <p:grpSpPr>
        <a:xfrm>
          <a:off x="0" y="0"/>
          <a:ext cx="0" cy="0"/>
          <a:chOff x="0" y="0"/>
          <a:chExt cx="0" cy="0"/>
        </a:xfrm>
      </p:grpSpPr>
      <p:sp>
        <p:nvSpPr>
          <p:cNvPr id="270" name="Google Shape;270;g2e0cd2b4ccb_0_365"/>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71" name="Google Shape;271;g2e0cd2b4ccb_0_365"/>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72" name="Google Shape;272;g2e0cd2b4ccb_0_365"/>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ubtitle &amp; Content 21">
  <p:cSld name="2_Title, Subtitle &amp; Content_2">
    <p:bg>
      <p:bgPr>
        <a:blipFill>
          <a:blip r:embed="rId2">
            <a:alphaModFix/>
          </a:blip>
          <a:stretch>
            <a:fillRect/>
          </a:stretch>
        </a:blipFill>
        <a:effectLst/>
      </p:bgPr>
    </p:bg>
    <p:spTree>
      <p:nvGrpSpPr>
        <p:cNvPr id="1" name="Shape 273"/>
        <p:cNvGrpSpPr/>
        <p:nvPr/>
      </p:nvGrpSpPr>
      <p:grpSpPr>
        <a:xfrm>
          <a:off x="0" y="0"/>
          <a:ext cx="0" cy="0"/>
          <a:chOff x="0" y="0"/>
          <a:chExt cx="0" cy="0"/>
        </a:xfrm>
      </p:grpSpPr>
      <p:sp>
        <p:nvSpPr>
          <p:cNvPr id="274" name="Google Shape;274;g2e0cd2b4ccb_0_369"/>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75" name="Google Shape;275;g2e0cd2b4ccb_0_369"/>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76" name="Google Shape;276;g2e0cd2b4ccb_0_369"/>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amp; Content 11">
  <p:cSld name="Title, Subtitle &amp; Content 11">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7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9" name="Google Shape;39;p70"/>
          <p:cNvSpPr txBox="1">
            <a:spLocks noGrp="1"/>
          </p:cNvSpPr>
          <p:nvPr>
            <p:ph type="body" idx="1"/>
          </p:nvPr>
        </p:nvSpPr>
        <p:spPr>
          <a:xfrm>
            <a:off x="849630"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rgbClr val="0066CC"/>
              </a:buClr>
              <a:buSzPts val="2200"/>
              <a:buNone/>
              <a:defRPr sz="22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0"/>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ubtitle &amp; Content 22">
  <p:cSld name="2_Title, Subtitle &amp; Content_3">
    <p:bg>
      <p:bgPr>
        <a:blipFill>
          <a:blip r:embed="rId2">
            <a:alphaModFix/>
          </a:blip>
          <a:stretch>
            <a:fillRect/>
          </a:stretch>
        </a:blipFill>
        <a:effectLst/>
      </p:bgPr>
    </p:bg>
    <p:spTree>
      <p:nvGrpSpPr>
        <p:cNvPr id="1" name="Shape 277"/>
        <p:cNvGrpSpPr/>
        <p:nvPr/>
      </p:nvGrpSpPr>
      <p:grpSpPr>
        <a:xfrm>
          <a:off x="0" y="0"/>
          <a:ext cx="0" cy="0"/>
          <a:chOff x="0" y="0"/>
          <a:chExt cx="0" cy="0"/>
        </a:xfrm>
      </p:grpSpPr>
      <p:sp>
        <p:nvSpPr>
          <p:cNvPr id="278" name="Google Shape;278;g2e0cd2b4ccb_0_373"/>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79" name="Google Shape;279;g2e0cd2b4ccb_0_373"/>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80" name="Google Shape;280;g2e0cd2b4ccb_0_37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Subtitle &amp; Content 23">
  <p:cSld name="2_Title, Subtitle &amp; Content 2_19">
    <p:bg>
      <p:bgPr>
        <a:blipFill>
          <a:blip r:embed="rId2">
            <a:alphaModFix/>
          </a:blip>
          <a:stretch>
            <a:fillRect/>
          </a:stretch>
        </a:blipFill>
        <a:effectLst/>
      </p:bgPr>
    </p:bg>
    <p:spTree>
      <p:nvGrpSpPr>
        <p:cNvPr id="1" name="Shape 281"/>
        <p:cNvGrpSpPr/>
        <p:nvPr/>
      </p:nvGrpSpPr>
      <p:grpSpPr>
        <a:xfrm>
          <a:off x="0" y="0"/>
          <a:ext cx="0" cy="0"/>
          <a:chOff x="0" y="0"/>
          <a:chExt cx="0" cy="0"/>
        </a:xfrm>
      </p:grpSpPr>
      <p:sp>
        <p:nvSpPr>
          <p:cNvPr id="282" name="Google Shape;282;g2e0cd2b4ccb_0_377"/>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83" name="Google Shape;283;g2e0cd2b4ccb_0_377"/>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84" name="Google Shape;284;g2e0cd2b4ccb_0_37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Subtitle &amp; Content 24">
  <p:cSld name="2_Title, Subtitle &amp; Content_4">
    <p:bg>
      <p:bgPr>
        <a:blipFill>
          <a:blip r:embed="rId2">
            <a:alphaModFix/>
          </a:blip>
          <a:stretch>
            <a:fillRect/>
          </a:stretch>
        </a:blipFill>
        <a:effectLst/>
      </p:bgPr>
    </p:bg>
    <p:spTree>
      <p:nvGrpSpPr>
        <p:cNvPr id="1" name="Shape 285"/>
        <p:cNvGrpSpPr/>
        <p:nvPr/>
      </p:nvGrpSpPr>
      <p:grpSpPr>
        <a:xfrm>
          <a:off x="0" y="0"/>
          <a:ext cx="0" cy="0"/>
          <a:chOff x="0" y="0"/>
          <a:chExt cx="0" cy="0"/>
        </a:xfrm>
      </p:grpSpPr>
      <p:sp>
        <p:nvSpPr>
          <p:cNvPr id="286" name="Google Shape;286;g2e0cd2b4ccb_0_381"/>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87" name="Google Shape;287;g2e0cd2b4ccb_0_381"/>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Subtitle &amp; Content 1 2">
  <p:cSld name="1_Title, Subtitle &amp; Content">
    <p:bg>
      <p:bgPr>
        <a:blipFill>
          <a:blip r:embed="rId2">
            <a:alphaModFix/>
          </a:blip>
          <a:stretch>
            <a:fillRect/>
          </a:stretch>
        </a:blipFill>
        <a:effectLst/>
      </p:bgPr>
    </p:bg>
    <p:spTree>
      <p:nvGrpSpPr>
        <p:cNvPr id="1" name="Shape 288"/>
        <p:cNvGrpSpPr/>
        <p:nvPr/>
      </p:nvGrpSpPr>
      <p:grpSpPr>
        <a:xfrm>
          <a:off x="0" y="0"/>
          <a:ext cx="0" cy="0"/>
          <a:chOff x="0" y="0"/>
          <a:chExt cx="0" cy="0"/>
        </a:xfrm>
      </p:grpSpPr>
      <p:sp>
        <p:nvSpPr>
          <p:cNvPr id="289" name="Google Shape;289;g2e0cd2b4ccb_0_384"/>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0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90" name="Google Shape;290;g2e0cd2b4ccb_0_384"/>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1pPr>
            <a:lvl2pPr marL="0" marR="0" lvl="1"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2pPr>
            <a:lvl3pPr marL="0" marR="0" lvl="2"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3pPr>
            <a:lvl4pPr marL="0" marR="0" lvl="3"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4pPr>
            <a:lvl5pPr marL="0" marR="0" lvl="4"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5pPr>
            <a:lvl6pPr marL="0" marR="0" lvl="5"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6pPr>
            <a:lvl7pPr marL="0" marR="0" lvl="6"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7pPr>
            <a:lvl8pPr marL="0" marR="0" lvl="7"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8pPr>
            <a:lvl9pPr marL="0" marR="0" lvl="8" indent="0" algn="l">
              <a:lnSpc>
                <a:spcPct val="100000"/>
              </a:lnSpc>
              <a:spcBef>
                <a:spcPts val="0"/>
              </a:spcBef>
              <a:spcAft>
                <a:spcPts val="0"/>
              </a:spcAft>
              <a:buClr>
                <a:srgbClr val="464653"/>
              </a:buClr>
              <a:buSzPts val="1600"/>
              <a:buFont typeface="Arial"/>
              <a:buNone/>
              <a:defRPr sz="1600" b="0" i="0" u="none" strike="noStrike" cap="none">
                <a:solidFill>
                  <a:srgbClr val="464653"/>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91" name="Google Shape;291;g2e0cd2b4ccb_0_384"/>
          <p:cNvSpPr txBox="1">
            <a:spLocks noGrp="1"/>
          </p:cNvSpPr>
          <p:nvPr>
            <p:ph type="body" idx="2"/>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92" name="Google Shape;292;g2e0cd2b4ccb_0_384"/>
          <p:cNvSpPr txBox="1">
            <a:spLocks noGrp="1"/>
          </p:cNvSpPr>
          <p:nvPr>
            <p:ph type="title"/>
          </p:nvPr>
        </p:nvSpPr>
        <p:spPr>
          <a:xfrm>
            <a:off x="972127" y="347852"/>
            <a:ext cx="10515600" cy="1013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ubtitle &amp; Content 25">
  <p:cSld name="2_Title, Subtitle &amp; Content 2_20">
    <p:bg>
      <p:bgPr>
        <a:blipFill>
          <a:blip r:embed="rId2">
            <a:alphaModFix/>
          </a:blip>
          <a:stretch>
            <a:fillRect/>
          </a:stretch>
        </a:blipFill>
        <a:effectLst/>
      </p:bgPr>
    </p:bg>
    <p:spTree>
      <p:nvGrpSpPr>
        <p:cNvPr id="1" name="Shape 293"/>
        <p:cNvGrpSpPr/>
        <p:nvPr/>
      </p:nvGrpSpPr>
      <p:grpSpPr>
        <a:xfrm>
          <a:off x="0" y="0"/>
          <a:ext cx="0" cy="0"/>
          <a:chOff x="0" y="0"/>
          <a:chExt cx="0" cy="0"/>
        </a:xfrm>
      </p:grpSpPr>
      <p:sp>
        <p:nvSpPr>
          <p:cNvPr id="294" name="Google Shape;294;g2e0cd2b4ccb_0_389"/>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95" name="Google Shape;295;g2e0cd2b4ccb_0_389"/>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296" name="Google Shape;296;g2e0cd2b4ccb_0_389"/>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ubtitle &amp; Content 26">
  <p:cSld name="2_Title, Subtitle &amp; Content 2_21">
    <p:bg>
      <p:bgPr>
        <a:blipFill>
          <a:blip r:embed="rId2">
            <a:alphaModFix/>
          </a:blip>
          <a:stretch>
            <a:fillRect/>
          </a:stretch>
        </a:blipFill>
        <a:effectLst/>
      </p:bgPr>
    </p:bg>
    <p:spTree>
      <p:nvGrpSpPr>
        <p:cNvPr id="1" name="Shape 297"/>
        <p:cNvGrpSpPr/>
        <p:nvPr/>
      </p:nvGrpSpPr>
      <p:grpSpPr>
        <a:xfrm>
          <a:off x="0" y="0"/>
          <a:ext cx="0" cy="0"/>
          <a:chOff x="0" y="0"/>
          <a:chExt cx="0" cy="0"/>
        </a:xfrm>
      </p:grpSpPr>
      <p:sp>
        <p:nvSpPr>
          <p:cNvPr id="298" name="Google Shape;298;g2e0cd2b4ccb_0_393"/>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99" name="Google Shape;299;g2e0cd2b4ccb_0_393"/>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00" name="Google Shape;300;g2e0cd2b4ccb_0_39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1">
  <p:cSld name="1_Section">
    <p:bg>
      <p:bgPr>
        <a:blipFill>
          <a:blip r:embed="rId2">
            <a:alphaModFix/>
          </a:blip>
          <a:stretch>
            <a:fillRect/>
          </a:stretch>
        </a:blipFill>
        <a:effectLst/>
      </p:bgPr>
    </p:bg>
    <p:spTree>
      <p:nvGrpSpPr>
        <p:cNvPr id="1" name="Shape 301"/>
        <p:cNvGrpSpPr/>
        <p:nvPr/>
      </p:nvGrpSpPr>
      <p:grpSpPr>
        <a:xfrm>
          <a:off x="0" y="0"/>
          <a:ext cx="0" cy="0"/>
          <a:chOff x="0" y="0"/>
          <a:chExt cx="0" cy="0"/>
        </a:xfrm>
      </p:grpSpPr>
      <p:sp>
        <p:nvSpPr>
          <p:cNvPr id="302" name="Google Shape;302;g2e0cd2b4ccb_0_397"/>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3" name="Google Shape;303;g2e0cd2b4ccb_0_397"/>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ubtitle &amp; Content 27">
  <p:cSld name="2_Title, Subtitle &amp; Content 2_22">
    <p:bg>
      <p:bgPr>
        <a:blipFill>
          <a:blip r:embed="rId2">
            <a:alphaModFix/>
          </a:blip>
          <a:stretch>
            <a:fillRect/>
          </a:stretch>
        </a:blipFill>
        <a:effectLst/>
      </p:bgPr>
    </p:bg>
    <p:spTree>
      <p:nvGrpSpPr>
        <p:cNvPr id="1" name="Shape 304"/>
        <p:cNvGrpSpPr/>
        <p:nvPr/>
      </p:nvGrpSpPr>
      <p:grpSpPr>
        <a:xfrm>
          <a:off x="0" y="0"/>
          <a:ext cx="0" cy="0"/>
          <a:chOff x="0" y="0"/>
          <a:chExt cx="0" cy="0"/>
        </a:xfrm>
      </p:grpSpPr>
      <p:sp>
        <p:nvSpPr>
          <p:cNvPr id="305" name="Google Shape;305;g2e0cd2b4ccb_0_400"/>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06" name="Google Shape;306;g2e0cd2b4ccb_0_400"/>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07" name="Google Shape;307;g2e0cd2b4ccb_0_40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Subtitle &amp; Content 28">
  <p:cSld name="2_Title, Subtitle &amp; Content_5">
    <p:bg>
      <p:bgPr>
        <a:blipFill>
          <a:blip r:embed="rId2">
            <a:alphaModFix/>
          </a:blip>
          <a:stretch>
            <a:fillRect/>
          </a:stretch>
        </a:blipFill>
        <a:effectLst/>
      </p:bgPr>
    </p:bg>
    <p:spTree>
      <p:nvGrpSpPr>
        <p:cNvPr id="1" name="Shape 308"/>
        <p:cNvGrpSpPr/>
        <p:nvPr/>
      </p:nvGrpSpPr>
      <p:grpSpPr>
        <a:xfrm>
          <a:off x="0" y="0"/>
          <a:ext cx="0" cy="0"/>
          <a:chOff x="0" y="0"/>
          <a:chExt cx="0" cy="0"/>
        </a:xfrm>
      </p:grpSpPr>
      <p:sp>
        <p:nvSpPr>
          <p:cNvPr id="309" name="Google Shape;309;g2e0cd2b4ccb_0_404"/>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10" name="Google Shape;310;g2e0cd2b4ccb_0_404"/>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ubtitle &amp; Content 2 1">
  <p:cSld name="2_Title, Subtitle &amp; Content_2_1">
    <p:bg>
      <p:bgPr>
        <a:blipFill>
          <a:blip r:embed="rId2">
            <a:alphaModFix/>
          </a:blip>
          <a:stretch>
            <a:fillRect/>
          </a:stretch>
        </a:blipFill>
        <a:effectLst/>
      </p:bgPr>
    </p:bg>
    <p:spTree>
      <p:nvGrpSpPr>
        <p:cNvPr id="1" name="Shape 311"/>
        <p:cNvGrpSpPr/>
        <p:nvPr/>
      </p:nvGrpSpPr>
      <p:grpSpPr>
        <a:xfrm>
          <a:off x="0" y="0"/>
          <a:ext cx="0" cy="0"/>
          <a:chOff x="0" y="0"/>
          <a:chExt cx="0" cy="0"/>
        </a:xfrm>
      </p:grpSpPr>
      <p:sp>
        <p:nvSpPr>
          <p:cNvPr id="312" name="Google Shape;312;g2e0cd2b4ccb_0_407"/>
          <p:cNvSpPr txBox="1">
            <a:spLocks noGrp="1"/>
          </p:cNvSpPr>
          <p:nvPr>
            <p:ph type="body" idx="1"/>
          </p:nvPr>
        </p:nvSpPr>
        <p:spPr>
          <a:xfrm>
            <a:off x="971551" y="1361191"/>
            <a:ext cx="10515600" cy="4432500"/>
          </a:xfrm>
          <a:prstGeom prst="rect">
            <a:avLst/>
          </a:prstGeom>
          <a:noFill/>
          <a:ln>
            <a:noFill/>
          </a:ln>
        </p:spPr>
        <p:txBody>
          <a:bodyPr spcFirstLastPara="1" wrap="square" lIns="91425" tIns="45700" rIns="91425" bIns="45700" anchor="t" anchorCtr="0">
            <a:no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13" name="Google Shape;313;g2e0cd2b4ccb_0_407"/>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14" name="Google Shape;314;g2e0cd2b4ccb_0_407"/>
          <p:cNvSpPr txBox="1">
            <a:spLocks noGrp="1"/>
          </p:cNvSpPr>
          <p:nvPr>
            <p:ph type="body" idx="2"/>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15" name="Google Shape;315;g2e0cd2b4ccb_0_407"/>
          <p:cNvSpPr txBox="1">
            <a:spLocks noGrp="1"/>
          </p:cNvSpPr>
          <p:nvPr>
            <p:ph type="title"/>
          </p:nvPr>
        </p:nvSpPr>
        <p:spPr>
          <a:xfrm>
            <a:off x="972127" y="347852"/>
            <a:ext cx="10515600" cy="1013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amp; Content 22">
  <p:cSld name="2_Title, Subtitle &amp; Content_3">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g1b9b37336d3_0_186"/>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g1b9b37336d3_0_186"/>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4" name="Google Shape;44;g1b9b37336d3_0_186"/>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itle 1 Line &amp; Content 1">
  <p:cSld name="2_Title 1 Line &amp; Content">
    <p:bg>
      <p:bgPr>
        <a:blipFill>
          <a:blip r:embed="rId2">
            <a:alphaModFix/>
          </a:blip>
          <a:stretch>
            <a:fillRect/>
          </a:stretch>
        </a:blipFill>
        <a:effectLst/>
      </p:bgPr>
    </p:bg>
    <p:spTree>
      <p:nvGrpSpPr>
        <p:cNvPr id="1" name="Shape 316"/>
        <p:cNvGrpSpPr/>
        <p:nvPr/>
      </p:nvGrpSpPr>
      <p:grpSpPr>
        <a:xfrm>
          <a:off x="0" y="0"/>
          <a:ext cx="0" cy="0"/>
          <a:chOff x="0" y="0"/>
          <a:chExt cx="0" cy="0"/>
        </a:xfrm>
      </p:grpSpPr>
      <p:sp>
        <p:nvSpPr>
          <p:cNvPr id="317" name="Google Shape;317;g2e0cd2b4ccb_0_412"/>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18" name="Google Shape;318;g2e0cd2b4ccb_0_412"/>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19" name="Google Shape;319;g2e0cd2b4ccb_0_412"/>
          <p:cNvSpPr>
            <a:spLocks noGrp="1"/>
          </p:cNvSpPr>
          <p:nvPr>
            <p:ph type="pic" idx="2"/>
          </p:nvPr>
        </p:nvSpPr>
        <p:spPr>
          <a:xfrm>
            <a:off x="971551" y="1362456"/>
            <a:ext cx="10541100" cy="4648500"/>
          </a:xfrm>
          <a:prstGeom prst="rect">
            <a:avLst/>
          </a:prstGeom>
          <a:noFill/>
          <a:ln>
            <a:noFill/>
          </a:ln>
        </p:spPr>
      </p:sp>
      <p:sp>
        <p:nvSpPr>
          <p:cNvPr id="320" name="Google Shape;320;g2e0cd2b4ccb_0_412"/>
          <p:cNvSpPr txBox="1">
            <a:spLocks noGrp="1"/>
          </p:cNvSpPr>
          <p:nvPr>
            <p:ph type="body" idx="1"/>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Subtitle &amp; Content 29">
  <p:cSld name="2_Title, Subtitle &amp; Content 2_23">
    <p:bg>
      <p:bgPr>
        <a:blipFill>
          <a:blip r:embed="rId2">
            <a:alphaModFix/>
          </a:blip>
          <a:stretch>
            <a:fillRect/>
          </a:stretch>
        </a:blipFill>
        <a:effectLst/>
      </p:bgPr>
    </p:bg>
    <p:spTree>
      <p:nvGrpSpPr>
        <p:cNvPr id="1" name="Shape 321"/>
        <p:cNvGrpSpPr/>
        <p:nvPr/>
      </p:nvGrpSpPr>
      <p:grpSpPr>
        <a:xfrm>
          <a:off x="0" y="0"/>
          <a:ext cx="0" cy="0"/>
          <a:chOff x="0" y="0"/>
          <a:chExt cx="0" cy="0"/>
        </a:xfrm>
      </p:grpSpPr>
      <p:sp>
        <p:nvSpPr>
          <p:cNvPr id="322" name="Google Shape;322;g2e0cd2b4ccb_0_417"/>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23" name="Google Shape;323;g2e0cd2b4ccb_0_417"/>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24" name="Google Shape;324;g2e0cd2b4ccb_0_41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Subtitle &amp; Content 30">
  <p:cSld name="2_Title, Subtitle &amp; Content_6">
    <p:bg>
      <p:bgPr>
        <a:blipFill>
          <a:blip r:embed="rId2">
            <a:alphaModFix/>
          </a:blip>
          <a:stretch>
            <a:fillRect/>
          </a:stretch>
        </a:blipFill>
        <a:effectLst/>
      </p:bgPr>
    </p:bg>
    <p:spTree>
      <p:nvGrpSpPr>
        <p:cNvPr id="1" name="Shape 325"/>
        <p:cNvGrpSpPr/>
        <p:nvPr/>
      </p:nvGrpSpPr>
      <p:grpSpPr>
        <a:xfrm>
          <a:off x="0" y="0"/>
          <a:ext cx="0" cy="0"/>
          <a:chOff x="0" y="0"/>
          <a:chExt cx="0" cy="0"/>
        </a:xfrm>
      </p:grpSpPr>
      <p:sp>
        <p:nvSpPr>
          <p:cNvPr id="326" name="Google Shape;326;g2e0cd2b4ccb_0_421"/>
          <p:cNvSpPr txBox="1">
            <a:spLocks noGrp="1"/>
          </p:cNvSpPr>
          <p:nvPr>
            <p:ph type="sldNum" idx="12"/>
          </p:nvPr>
        </p:nvSpPr>
        <p:spPr>
          <a:xfrm>
            <a:off x="11512551" y="6213475"/>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27" name="Google Shape;327;g2e0cd2b4ccb_0_421"/>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8"/>
        <p:cNvGrpSpPr/>
        <p:nvPr/>
      </p:nvGrpSpPr>
      <p:grpSpPr>
        <a:xfrm>
          <a:off x="0" y="0"/>
          <a:ext cx="0" cy="0"/>
          <a:chOff x="0" y="0"/>
          <a:chExt cx="0" cy="0"/>
        </a:xfrm>
      </p:grpSpPr>
      <p:sp>
        <p:nvSpPr>
          <p:cNvPr id="329" name="Google Shape;329;g2e0cd2b4ccb_0_424"/>
          <p:cNvSpPr txBox="1">
            <a:spLocks noGrp="1"/>
          </p:cNvSpPr>
          <p:nvPr>
            <p:ph type="ctrTitle"/>
          </p:nvPr>
        </p:nvSpPr>
        <p:spPr>
          <a:xfrm>
            <a:off x="415611" y="992767"/>
            <a:ext cx="11360700" cy="27369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330" name="Google Shape;330;g2e0cd2b4ccb_0_424"/>
          <p:cNvSpPr txBox="1">
            <a:spLocks noGrp="1"/>
          </p:cNvSpPr>
          <p:nvPr>
            <p:ph type="subTitle" idx="1"/>
          </p:nvPr>
        </p:nvSpPr>
        <p:spPr>
          <a:xfrm>
            <a:off x="415600" y="3778833"/>
            <a:ext cx="11360700" cy="10569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1100"/>
              </a:spcBef>
              <a:spcAft>
                <a:spcPts val="0"/>
              </a:spcAft>
              <a:buSzPts val="3700"/>
              <a:buNone/>
              <a:defRPr sz="3700"/>
            </a:lvl1pPr>
            <a:lvl2pPr lvl="1" algn="ctr">
              <a:lnSpc>
                <a:spcPct val="100000"/>
              </a:lnSpc>
              <a:spcBef>
                <a:spcPts val="500"/>
              </a:spcBef>
              <a:spcAft>
                <a:spcPts val="0"/>
              </a:spcAft>
              <a:buSzPts val="3700"/>
              <a:buNone/>
              <a:defRPr sz="3700"/>
            </a:lvl2pPr>
            <a:lvl3pPr lvl="2" algn="ctr">
              <a:lnSpc>
                <a:spcPct val="100000"/>
              </a:lnSpc>
              <a:spcBef>
                <a:spcPts val="500"/>
              </a:spcBef>
              <a:spcAft>
                <a:spcPts val="0"/>
              </a:spcAft>
              <a:buSzPts val="3700"/>
              <a:buNone/>
              <a:defRPr sz="3700"/>
            </a:lvl3pPr>
            <a:lvl4pPr lvl="3" algn="ctr">
              <a:lnSpc>
                <a:spcPct val="100000"/>
              </a:lnSpc>
              <a:spcBef>
                <a:spcPts val="500"/>
              </a:spcBef>
              <a:spcAft>
                <a:spcPts val="0"/>
              </a:spcAft>
              <a:buSzPts val="3700"/>
              <a:buNone/>
              <a:defRPr sz="3700"/>
            </a:lvl4pPr>
            <a:lvl5pPr lvl="4" algn="ctr">
              <a:lnSpc>
                <a:spcPct val="100000"/>
              </a:lnSpc>
              <a:spcBef>
                <a:spcPts val="500"/>
              </a:spcBef>
              <a:spcAft>
                <a:spcPts val="0"/>
              </a:spcAft>
              <a:buSzPts val="3700"/>
              <a:buNone/>
              <a:defRPr sz="3700"/>
            </a:lvl5pPr>
            <a:lvl6pPr lvl="5" algn="ctr">
              <a:lnSpc>
                <a:spcPct val="100000"/>
              </a:lnSpc>
              <a:spcBef>
                <a:spcPts val="500"/>
              </a:spcBef>
              <a:spcAft>
                <a:spcPts val="0"/>
              </a:spcAft>
              <a:buSzPts val="3700"/>
              <a:buNone/>
              <a:defRPr sz="3700"/>
            </a:lvl6pPr>
            <a:lvl7pPr lvl="6" algn="ctr">
              <a:lnSpc>
                <a:spcPct val="100000"/>
              </a:lnSpc>
              <a:spcBef>
                <a:spcPts val="500"/>
              </a:spcBef>
              <a:spcAft>
                <a:spcPts val="0"/>
              </a:spcAft>
              <a:buSzPts val="3700"/>
              <a:buNone/>
              <a:defRPr sz="3700"/>
            </a:lvl7pPr>
            <a:lvl8pPr lvl="7" algn="ctr">
              <a:lnSpc>
                <a:spcPct val="100000"/>
              </a:lnSpc>
              <a:spcBef>
                <a:spcPts val="500"/>
              </a:spcBef>
              <a:spcAft>
                <a:spcPts val="0"/>
              </a:spcAft>
              <a:buSzPts val="3700"/>
              <a:buNone/>
              <a:defRPr sz="3700"/>
            </a:lvl8pPr>
            <a:lvl9pPr lvl="8" algn="ctr">
              <a:lnSpc>
                <a:spcPct val="100000"/>
              </a:lnSpc>
              <a:spcBef>
                <a:spcPts val="500"/>
              </a:spcBef>
              <a:spcAft>
                <a:spcPts val="0"/>
              </a:spcAft>
              <a:buSzPts val="3700"/>
              <a:buNone/>
              <a:defRPr sz="3700"/>
            </a:lvl9pPr>
          </a:lstStyle>
          <a:p>
            <a:endParaRPr/>
          </a:p>
        </p:txBody>
      </p:sp>
      <p:sp>
        <p:nvSpPr>
          <p:cNvPr id="331" name="Google Shape;331;g2e0cd2b4ccb_0_424"/>
          <p:cNvSpPr txBox="1">
            <a:spLocks noGrp="1"/>
          </p:cNvSpPr>
          <p:nvPr>
            <p:ph type="sldNum" idx="12"/>
          </p:nvPr>
        </p:nvSpPr>
        <p:spPr>
          <a:xfrm>
            <a:off x="11296611" y="6217623"/>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ubtitle &amp; Content 31 1">
  <p:cSld name="1_Title, Subtitle &amp; Content_1_1">
    <p:bg>
      <p:bgPr>
        <a:blipFill>
          <a:blip r:embed="rId2">
            <a:alphaModFix/>
          </a:blip>
          <a:stretch>
            <a:fillRect/>
          </a:stretch>
        </a:blipFill>
        <a:effectLst/>
      </p:bgPr>
    </p:bg>
    <p:spTree>
      <p:nvGrpSpPr>
        <p:cNvPr id="1" name="Shape 332"/>
        <p:cNvGrpSpPr/>
        <p:nvPr/>
      </p:nvGrpSpPr>
      <p:grpSpPr>
        <a:xfrm>
          <a:off x="0" y="0"/>
          <a:ext cx="0" cy="0"/>
          <a:chOff x="0" y="0"/>
          <a:chExt cx="0" cy="0"/>
        </a:xfrm>
      </p:grpSpPr>
      <p:sp>
        <p:nvSpPr>
          <p:cNvPr id="333" name="Google Shape;333;g2e0cd2b4ccb_0_428"/>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100"/>
              </a:spcBef>
              <a:spcAft>
                <a:spcPts val="0"/>
              </a:spcAft>
              <a:buClr>
                <a:schemeClr val="dk1"/>
              </a:buClr>
              <a:buSzPts val="2000"/>
              <a:buChar char="•"/>
              <a:defRPr sz="2400" b="0" i="0">
                <a:latin typeface="Arial"/>
                <a:ea typeface="Arial"/>
                <a:cs typeface="Arial"/>
                <a:sym typeface="Arial"/>
              </a:defRPr>
            </a:lvl1pPr>
            <a:lvl2pPr marL="914400" lvl="1"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2pPr>
            <a:lvl3pPr marL="1371600" lvl="2"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3pPr>
            <a:lvl4pPr marL="1828800" lvl="3"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4pPr>
            <a:lvl5pPr marL="2286000" lvl="4" indent="-349250" algn="l">
              <a:lnSpc>
                <a:spcPct val="114000"/>
              </a:lnSpc>
              <a:spcBef>
                <a:spcPts val="500"/>
              </a:spcBef>
              <a:spcAft>
                <a:spcPts val="0"/>
              </a:spcAft>
              <a:buClr>
                <a:srgbClr val="0066CC"/>
              </a:buClr>
              <a:buSzPts val="1900"/>
              <a:buChar char="•"/>
              <a:defRPr sz="1900" b="0" i="0">
                <a:solidFill>
                  <a:srgbClr val="0066CC"/>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334" name="Google Shape;334;g2e0cd2b4ccb_0_428"/>
          <p:cNvSpPr txBox="1">
            <a:spLocks noGrp="1"/>
          </p:cNvSpPr>
          <p:nvPr>
            <p:ph type="sldNum" idx="12"/>
          </p:nvPr>
        </p:nvSpPr>
        <p:spPr>
          <a:xfrm>
            <a:off x="11512550" y="6213474"/>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35" name="Google Shape;335;g2e0cd2b4ccb_0_428"/>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2">
    <p:bg>
      <p:bgPr>
        <a:blipFill>
          <a:blip r:embed="rId2">
            <a:alphaModFix/>
          </a:blip>
          <a:stretch>
            <a:fillRect/>
          </a:stretch>
        </a:blipFill>
        <a:effectLst/>
      </p:bgPr>
    </p:bg>
    <p:spTree>
      <p:nvGrpSpPr>
        <p:cNvPr id="1" name="Shape 342"/>
        <p:cNvGrpSpPr/>
        <p:nvPr/>
      </p:nvGrpSpPr>
      <p:grpSpPr>
        <a:xfrm>
          <a:off x="0" y="0"/>
          <a:ext cx="0" cy="0"/>
          <a:chOff x="0" y="0"/>
          <a:chExt cx="0" cy="0"/>
        </a:xfrm>
      </p:grpSpPr>
      <p:sp>
        <p:nvSpPr>
          <p:cNvPr id="343" name="Google Shape;343;g33ebf7f6abd_2_6"/>
          <p:cNvSpPr txBox="1">
            <a:spLocks noGrp="1"/>
          </p:cNvSpPr>
          <p:nvPr>
            <p:ph type="body" idx="1"/>
          </p:nvPr>
        </p:nvSpPr>
        <p:spPr>
          <a:xfrm>
            <a:off x="971550" y="1133475"/>
            <a:ext cx="10515600" cy="4660015"/>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4" name="Google Shape;344;g33ebf7f6abd_2_6"/>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45" name="Google Shape;345;g33ebf7f6abd_2_6"/>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1_Title 1 Line &amp; Content">
  <p:cSld name="1_Title 1 Line &amp; Content">
    <p:bg>
      <p:bgPr>
        <a:blipFill>
          <a:blip r:embed="rId2">
            <a:alphaModFix/>
          </a:blip>
          <a:stretch>
            <a:fillRect/>
          </a:stretch>
        </a:blipFill>
        <a:effectLst/>
      </p:bgPr>
    </p:bg>
    <p:spTree>
      <p:nvGrpSpPr>
        <p:cNvPr id="1" name="Shape 346"/>
        <p:cNvGrpSpPr/>
        <p:nvPr/>
      </p:nvGrpSpPr>
      <p:grpSpPr>
        <a:xfrm>
          <a:off x="0" y="0"/>
          <a:ext cx="0" cy="0"/>
          <a:chOff x="0" y="0"/>
          <a:chExt cx="0" cy="0"/>
        </a:xfrm>
      </p:grpSpPr>
      <p:sp>
        <p:nvSpPr>
          <p:cNvPr id="347" name="Google Shape;347;g33ebf7f6abd_2_10"/>
          <p:cNvSpPr txBox="1">
            <a:spLocks noGrp="1"/>
          </p:cNvSpPr>
          <p:nvPr>
            <p:ph type="title"/>
          </p:nvPr>
        </p:nvSpPr>
        <p:spPr>
          <a:xfrm>
            <a:off x="972127" y="347852"/>
            <a:ext cx="10515600" cy="59542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g33ebf7f6abd_2_10"/>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49" name="Google Shape;349;g33ebf7f6abd_2_10"/>
          <p:cNvSpPr>
            <a:spLocks noGrp="1"/>
          </p:cNvSpPr>
          <p:nvPr>
            <p:ph type="pic" idx="2"/>
          </p:nvPr>
        </p:nvSpPr>
        <p:spPr>
          <a:xfrm>
            <a:off x="961925" y="1087655"/>
            <a:ext cx="10541000" cy="4923001"/>
          </a:xfrm>
          <a:prstGeom prst="rect">
            <a:avLst/>
          </a:prstGeom>
          <a:noFill/>
          <a:ln>
            <a:noFill/>
          </a:ln>
        </p:spPr>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Title 1 Line &amp; Content 3">
  <p:cSld name="1_Title 1 Line &amp; Content_3">
    <p:bg>
      <p:bgPr>
        <a:blipFill>
          <a:blip r:embed="rId2">
            <a:alphaModFix/>
          </a:blip>
          <a:stretch>
            <a:fillRect/>
          </a:stretch>
        </a:blipFill>
        <a:effectLst/>
      </p:bgPr>
    </p:bg>
    <p:spTree>
      <p:nvGrpSpPr>
        <p:cNvPr id="1" name="Shape 350"/>
        <p:cNvGrpSpPr/>
        <p:nvPr/>
      </p:nvGrpSpPr>
      <p:grpSpPr>
        <a:xfrm>
          <a:off x="0" y="0"/>
          <a:ext cx="0" cy="0"/>
          <a:chOff x="0" y="0"/>
          <a:chExt cx="0" cy="0"/>
        </a:xfrm>
      </p:grpSpPr>
      <p:sp>
        <p:nvSpPr>
          <p:cNvPr id="351" name="Google Shape;351;g33ebf7f6abd_2_14"/>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52" name="Google Shape;352;g33ebf7f6abd_2_14"/>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53" name="Google Shape;353;g33ebf7f6abd_2_14"/>
          <p:cNvSpPr>
            <a:spLocks noGrp="1"/>
          </p:cNvSpPr>
          <p:nvPr>
            <p:ph type="pic" idx="2"/>
          </p:nvPr>
        </p:nvSpPr>
        <p:spPr>
          <a:xfrm>
            <a:off x="971551" y="1362456"/>
            <a:ext cx="10541100" cy="4648500"/>
          </a:xfrm>
          <a:prstGeom prst="rect">
            <a:avLst/>
          </a:prstGeom>
          <a:noFill/>
          <a:ln>
            <a:noFill/>
          </a:ln>
        </p:spPr>
      </p:sp>
      <p:sp>
        <p:nvSpPr>
          <p:cNvPr id="354" name="Google Shape;354;g33ebf7f6abd_2_14"/>
          <p:cNvSpPr txBox="1">
            <a:spLocks noGrp="1"/>
          </p:cNvSpPr>
          <p:nvPr>
            <p:ph type="body" idx="1"/>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ubtitle &amp; Content 3">
  <p:cSld name="2_Title, Subtitle &amp; Content_5">
    <p:bg>
      <p:bgPr>
        <a:blipFill>
          <a:blip r:embed="rId2">
            <a:alphaModFix/>
          </a:blip>
          <a:stretch>
            <a:fillRect/>
          </a:stretch>
        </a:blipFill>
        <a:effectLst/>
      </p:bgPr>
    </p:bg>
    <p:spTree>
      <p:nvGrpSpPr>
        <p:cNvPr id="1" name="Shape 355"/>
        <p:cNvGrpSpPr/>
        <p:nvPr/>
      </p:nvGrpSpPr>
      <p:grpSpPr>
        <a:xfrm>
          <a:off x="0" y="0"/>
          <a:ext cx="0" cy="0"/>
          <a:chOff x="0" y="0"/>
          <a:chExt cx="0" cy="0"/>
        </a:xfrm>
      </p:grpSpPr>
      <p:sp>
        <p:nvSpPr>
          <p:cNvPr id="356" name="Google Shape;356;g33ebf7f6abd_2_19"/>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7" name="Google Shape;357;g33ebf7f6abd_2_19"/>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58" name="Google Shape;358;g33ebf7f6abd_2_19"/>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1">
  <p:cSld name="Section">
    <p:bg>
      <p:bgPr>
        <a:blipFill>
          <a:blip r:embed="rId2">
            <a:alphaModFix/>
          </a:blip>
          <a:stretch>
            <a:fillRect/>
          </a:stretch>
        </a:blipFill>
        <a:effectLst/>
      </p:bgPr>
    </p:bg>
    <p:spTree>
      <p:nvGrpSpPr>
        <p:cNvPr id="1" name="Shape 359"/>
        <p:cNvGrpSpPr/>
        <p:nvPr/>
      </p:nvGrpSpPr>
      <p:grpSpPr>
        <a:xfrm>
          <a:off x="0" y="0"/>
          <a:ext cx="0" cy="0"/>
          <a:chOff x="0" y="0"/>
          <a:chExt cx="0" cy="0"/>
        </a:xfrm>
      </p:grpSpPr>
      <p:sp>
        <p:nvSpPr>
          <p:cNvPr id="360" name="Google Shape;360;g33ebf7f6abd_2_23"/>
          <p:cNvSpPr txBox="1">
            <a:spLocks noGrp="1"/>
          </p:cNvSpPr>
          <p:nvPr>
            <p:ph type="title"/>
          </p:nvPr>
        </p:nvSpPr>
        <p:spPr>
          <a:xfrm>
            <a:off x="972127" y="1835088"/>
            <a:ext cx="10515600" cy="873600"/>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1" name="Google Shape;361;g33ebf7f6abd_2_23"/>
          <p:cNvSpPr txBox="1">
            <a:spLocks noGrp="1"/>
          </p:cNvSpPr>
          <p:nvPr>
            <p:ph type="body" idx="1"/>
          </p:nvPr>
        </p:nvSpPr>
        <p:spPr>
          <a:xfrm>
            <a:off x="971550" y="2394856"/>
            <a:ext cx="10515600" cy="3810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0066CC"/>
              </a:buClr>
              <a:buSzPts val="2400"/>
              <a:buNone/>
              <a:defRPr sz="24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2900" algn="l">
              <a:lnSpc>
                <a:spcPct val="90000"/>
              </a:lnSpc>
              <a:spcBef>
                <a:spcPts val="500"/>
              </a:spcBef>
              <a:spcAft>
                <a:spcPts val="0"/>
              </a:spcAft>
              <a:buClr>
                <a:schemeClr val="dk2"/>
              </a:buClr>
              <a:buSzPts val="1800"/>
              <a:buChar char="•"/>
              <a:defRPr>
                <a:solidFill>
                  <a:schemeClr val="dk2"/>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2" name="Google Shape;362;g33ebf7f6abd_2_23"/>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1 Line &amp; Content 1">
  <p:cSld name="1_Title 1 Line &amp; Content_1">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g28eebf9badd_1_233"/>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7" name="Google Shape;47;g28eebf9badd_1_233"/>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8" name="Google Shape;48;g28eebf9badd_1_233"/>
          <p:cNvSpPr>
            <a:spLocks noGrp="1"/>
          </p:cNvSpPr>
          <p:nvPr>
            <p:ph type="pic" idx="2"/>
          </p:nvPr>
        </p:nvSpPr>
        <p:spPr>
          <a:xfrm>
            <a:off x="971551" y="1362456"/>
            <a:ext cx="10541100" cy="4648500"/>
          </a:xfrm>
          <a:prstGeom prst="rect">
            <a:avLst/>
          </a:prstGeom>
          <a:noFill/>
          <a:ln>
            <a:noFill/>
          </a:ln>
        </p:spPr>
      </p:sp>
      <p:sp>
        <p:nvSpPr>
          <p:cNvPr id="49" name="Google Shape;49;g28eebf9badd_1_233"/>
          <p:cNvSpPr txBox="1">
            <a:spLocks noGrp="1"/>
          </p:cNvSpPr>
          <p:nvPr>
            <p:ph type="body" idx="1"/>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Subtitle &amp; Content 2">
  <p:cSld name="Title, Subtitle &amp; Content 2">
    <p:bg>
      <p:bgPr>
        <a:blipFill>
          <a:blip r:embed="rId2">
            <a:alphaModFix/>
          </a:blip>
          <a:stretch>
            <a:fillRect/>
          </a:stretch>
        </a:blipFill>
        <a:effectLst/>
      </p:bgPr>
    </p:bg>
    <p:spTree>
      <p:nvGrpSpPr>
        <p:cNvPr id="1" name="Shape 363"/>
        <p:cNvGrpSpPr/>
        <p:nvPr/>
      </p:nvGrpSpPr>
      <p:grpSpPr>
        <a:xfrm>
          <a:off x="0" y="0"/>
          <a:ext cx="0" cy="0"/>
          <a:chOff x="0" y="0"/>
          <a:chExt cx="0" cy="0"/>
        </a:xfrm>
      </p:grpSpPr>
      <p:sp>
        <p:nvSpPr>
          <p:cNvPr id="364" name="Google Shape;364;g33ebf7f6abd_2_2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65" name="Google Shape;365;g33ebf7f6abd_2_27"/>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Subtitle &amp; Content 10">
  <p:cSld name="Title, Subtitle &amp; Content 10">
    <p:bg>
      <p:bgPr>
        <a:blipFill>
          <a:blip r:embed="rId2">
            <a:alphaModFix/>
          </a:blip>
          <a:stretch>
            <a:fillRect/>
          </a:stretch>
        </a:blipFill>
        <a:effectLst/>
      </p:bgPr>
    </p:bg>
    <p:spTree>
      <p:nvGrpSpPr>
        <p:cNvPr id="1" name="Shape 366"/>
        <p:cNvGrpSpPr/>
        <p:nvPr/>
      </p:nvGrpSpPr>
      <p:grpSpPr>
        <a:xfrm>
          <a:off x="0" y="0"/>
          <a:ext cx="0" cy="0"/>
          <a:chOff x="0" y="0"/>
          <a:chExt cx="0" cy="0"/>
        </a:xfrm>
      </p:grpSpPr>
      <p:sp>
        <p:nvSpPr>
          <p:cNvPr id="367" name="Google Shape;367;g33ebf7f6abd_2_30"/>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g33ebf7f6abd_2_3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69" name="Google Shape;369;g33ebf7f6abd_2_3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0"/>
        <p:cNvGrpSpPr/>
        <p:nvPr/>
      </p:nvGrpSpPr>
      <p:grpSpPr>
        <a:xfrm>
          <a:off x="0" y="0"/>
          <a:ext cx="0" cy="0"/>
          <a:chOff x="0" y="0"/>
          <a:chExt cx="0" cy="0"/>
        </a:xfrm>
      </p:grpSpPr>
      <p:pic>
        <p:nvPicPr>
          <p:cNvPr id="371" name="Google Shape;371;g33ebf7f6abd_2_34"/>
          <p:cNvPicPr preferRelativeResize="0"/>
          <p:nvPr/>
        </p:nvPicPr>
        <p:blipFill rotWithShape="1">
          <a:blip r:embed="rId2">
            <a:alphaModFix/>
          </a:blip>
          <a:srcRect/>
          <a:stretch/>
        </p:blipFill>
        <p:spPr>
          <a:xfrm>
            <a:off x="3706369" y="122076"/>
            <a:ext cx="5084063" cy="6722853"/>
          </a:xfrm>
          <a:prstGeom prst="rect">
            <a:avLst/>
          </a:prstGeom>
          <a:noFill/>
          <a:ln>
            <a:noFill/>
          </a:ln>
        </p:spPr>
      </p:pic>
      <p:sp>
        <p:nvSpPr>
          <p:cNvPr id="372" name="Google Shape;372;g33ebf7f6abd_2_34"/>
          <p:cNvSpPr/>
          <p:nvPr/>
        </p:nvSpPr>
        <p:spPr>
          <a:xfrm>
            <a:off x="1828800" y="0"/>
            <a:ext cx="10396132" cy="6858000"/>
          </a:xfrm>
          <a:prstGeom prst="rect">
            <a:avLst/>
          </a:prstGeom>
          <a:solidFill>
            <a:srgbClr val="FFFFFF">
              <a:alpha val="21960"/>
            </a:srgb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73" name="Google Shape;373;g33ebf7f6abd_2_34"/>
          <p:cNvSpPr txBox="1">
            <a:spLocks noGrp="1"/>
          </p:cNvSpPr>
          <p:nvPr>
            <p:ph type="ctrTitle"/>
          </p:nvPr>
        </p:nvSpPr>
        <p:spPr>
          <a:xfrm>
            <a:off x="914400" y="2130425"/>
            <a:ext cx="10363200" cy="1470025"/>
          </a:xfrm>
          <a:prstGeom prst="rect">
            <a:avLst/>
          </a:prstGeom>
          <a:noFill/>
          <a:ln>
            <a:noFill/>
          </a:ln>
        </p:spPr>
        <p:txBody>
          <a:bodyPr spcFirstLastPara="1" wrap="square" lIns="121900" tIns="60925" rIns="121900" bIns="60925" anchor="ctr" anchorCtr="0">
            <a:normAutofit/>
          </a:bodyPr>
          <a:lstStyle>
            <a:lvl1pPr lvl="0" algn="ctr">
              <a:lnSpc>
                <a:spcPct val="90000"/>
              </a:lnSpc>
              <a:spcBef>
                <a:spcPts val="0"/>
              </a:spcBef>
              <a:spcAft>
                <a:spcPts val="0"/>
              </a:spcAft>
              <a:buClr>
                <a:srgbClr val="595959"/>
              </a:buClr>
              <a:buSzPts val="6400"/>
              <a:buFont typeface="Quattrocento Sans"/>
              <a:buNone/>
              <a:defRPr sz="64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
        <p:nvSpPr>
          <p:cNvPr id="374" name="Google Shape;374;g33ebf7f6abd_2_34"/>
          <p:cNvSpPr txBox="1">
            <a:spLocks noGrp="1"/>
          </p:cNvSpPr>
          <p:nvPr>
            <p:ph type="subTitle" idx="1"/>
          </p:nvPr>
        </p:nvSpPr>
        <p:spPr>
          <a:xfrm>
            <a:off x="1828800" y="3733800"/>
            <a:ext cx="8534400" cy="863600"/>
          </a:xfrm>
          <a:prstGeom prst="rect">
            <a:avLst/>
          </a:prstGeom>
          <a:noFill/>
          <a:ln>
            <a:noFill/>
          </a:ln>
        </p:spPr>
        <p:txBody>
          <a:bodyPr spcFirstLastPara="1" wrap="square" lIns="121900" tIns="60925" rIns="121900" bIns="60925" anchor="t" anchorCtr="0">
            <a:normAutofit/>
          </a:bodyPr>
          <a:lstStyle>
            <a:lvl1pPr lvl="0" algn="ctr">
              <a:lnSpc>
                <a:spcPct val="90000"/>
              </a:lnSpc>
              <a:spcBef>
                <a:spcPts val="1000"/>
              </a:spcBef>
              <a:spcAft>
                <a:spcPts val="0"/>
              </a:spcAft>
              <a:buSzPts val="4800"/>
              <a:buNone/>
              <a:defRPr sz="4800">
                <a:solidFill>
                  <a:srgbClr val="888888"/>
                </a:solidFill>
              </a:defRPr>
            </a:lvl1pPr>
            <a:lvl2pPr lvl="1" algn="ctr">
              <a:lnSpc>
                <a:spcPct val="90000"/>
              </a:lnSpc>
              <a:spcBef>
                <a:spcPts val="700"/>
              </a:spcBef>
              <a:spcAft>
                <a:spcPts val="0"/>
              </a:spcAft>
              <a:buSzPts val="3700"/>
              <a:buNone/>
              <a:defRPr sz="1900">
                <a:solidFill>
                  <a:srgbClr val="888888"/>
                </a:solidFill>
              </a:defRPr>
            </a:lvl2pPr>
            <a:lvl3pPr lvl="2" algn="ctr">
              <a:lnSpc>
                <a:spcPct val="90000"/>
              </a:lnSpc>
              <a:spcBef>
                <a:spcPts val="600"/>
              </a:spcBef>
              <a:spcAft>
                <a:spcPts val="0"/>
              </a:spcAft>
              <a:buSzPts val="3200"/>
              <a:buNone/>
              <a:defRPr sz="1900">
                <a:solidFill>
                  <a:srgbClr val="888888"/>
                </a:solidFill>
              </a:defRPr>
            </a:lvl3pPr>
            <a:lvl4pPr lvl="3" algn="ctr">
              <a:lnSpc>
                <a:spcPct val="90000"/>
              </a:lnSpc>
              <a:spcBef>
                <a:spcPts val="500"/>
              </a:spcBef>
              <a:spcAft>
                <a:spcPts val="0"/>
              </a:spcAft>
              <a:buSzPts val="2700"/>
              <a:buNone/>
              <a:defRPr sz="1900">
                <a:solidFill>
                  <a:srgbClr val="888888"/>
                </a:solidFill>
              </a:defRPr>
            </a:lvl4pPr>
            <a:lvl5pPr lvl="4" algn="ctr">
              <a:lnSpc>
                <a:spcPct val="90000"/>
              </a:lnSpc>
              <a:spcBef>
                <a:spcPts val="500"/>
              </a:spcBef>
              <a:spcAft>
                <a:spcPts val="0"/>
              </a:spcAft>
              <a:buSzPts val="2700"/>
              <a:buNone/>
              <a:defRPr sz="1900">
                <a:solidFill>
                  <a:srgbClr val="888888"/>
                </a:solidFill>
              </a:defRPr>
            </a:lvl5pPr>
            <a:lvl6pPr lvl="5" algn="ctr">
              <a:lnSpc>
                <a:spcPct val="90000"/>
              </a:lnSpc>
              <a:spcBef>
                <a:spcPts val="500"/>
              </a:spcBef>
              <a:spcAft>
                <a:spcPts val="0"/>
              </a:spcAft>
              <a:buClr>
                <a:srgbClr val="888888"/>
              </a:buClr>
              <a:buSzPts val="2700"/>
              <a:buNone/>
              <a:defRPr sz="1900">
                <a:solidFill>
                  <a:srgbClr val="888888"/>
                </a:solidFill>
              </a:defRPr>
            </a:lvl6pPr>
            <a:lvl7pPr lvl="6" algn="ctr">
              <a:lnSpc>
                <a:spcPct val="90000"/>
              </a:lnSpc>
              <a:spcBef>
                <a:spcPts val="500"/>
              </a:spcBef>
              <a:spcAft>
                <a:spcPts val="0"/>
              </a:spcAft>
              <a:buClr>
                <a:srgbClr val="888888"/>
              </a:buClr>
              <a:buSzPts val="2700"/>
              <a:buNone/>
              <a:defRPr sz="1900">
                <a:solidFill>
                  <a:srgbClr val="888888"/>
                </a:solidFill>
              </a:defRPr>
            </a:lvl7pPr>
            <a:lvl8pPr lvl="7" algn="ctr">
              <a:lnSpc>
                <a:spcPct val="90000"/>
              </a:lnSpc>
              <a:spcBef>
                <a:spcPts val="500"/>
              </a:spcBef>
              <a:spcAft>
                <a:spcPts val="0"/>
              </a:spcAft>
              <a:buClr>
                <a:srgbClr val="888888"/>
              </a:buClr>
              <a:buSzPts val="2700"/>
              <a:buNone/>
              <a:defRPr sz="1900">
                <a:solidFill>
                  <a:srgbClr val="888888"/>
                </a:solidFill>
              </a:defRPr>
            </a:lvl8pPr>
            <a:lvl9pPr lvl="8" algn="ctr">
              <a:lnSpc>
                <a:spcPct val="90000"/>
              </a:lnSpc>
              <a:spcBef>
                <a:spcPts val="500"/>
              </a:spcBef>
              <a:spcAft>
                <a:spcPts val="0"/>
              </a:spcAft>
              <a:buClr>
                <a:srgbClr val="888888"/>
              </a:buClr>
              <a:buSzPts val="2700"/>
              <a:buNone/>
              <a:defRPr sz="1900">
                <a:solidFill>
                  <a:srgbClr val="888888"/>
                </a:solidFill>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5"/>
        <p:cNvGrpSpPr/>
        <p:nvPr/>
      </p:nvGrpSpPr>
      <p:grpSpPr>
        <a:xfrm>
          <a:off x="0" y="0"/>
          <a:ext cx="0" cy="0"/>
          <a:chOff x="0" y="0"/>
          <a:chExt cx="0" cy="0"/>
        </a:xfrm>
      </p:grpSpPr>
      <p:sp>
        <p:nvSpPr>
          <p:cNvPr id="376" name="Google Shape;376;g33ebf7f6abd_2_39"/>
          <p:cNvSpPr txBox="1">
            <a:spLocks noGrp="1"/>
          </p:cNvSpPr>
          <p:nvPr>
            <p:ph type="title"/>
          </p:nvPr>
        </p:nvSpPr>
        <p:spPr>
          <a:xfrm>
            <a:off x="609600" y="274639"/>
            <a:ext cx="10972800" cy="919161"/>
          </a:xfrm>
          <a:prstGeom prst="rect">
            <a:avLst/>
          </a:prstGeom>
          <a:noFill/>
          <a:ln>
            <a:noFill/>
          </a:ln>
        </p:spPr>
        <p:txBody>
          <a:bodyPr spcFirstLastPara="1" wrap="square" lIns="121900" tIns="60925" rIns="121900" bIns="60925" anchor="ctr" anchorCtr="0">
            <a:normAutofit/>
          </a:bodyPr>
          <a:lstStyle>
            <a:lvl1pPr lvl="0" algn="ctr">
              <a:lnSpc>
                <a:spcPct val="90000"/>
              </a:lnSpc>
              <a:spcBef>
                <a:spcPts val="0"/>
              </a:spcBef>
              <a:spcAft>
                <a:spcPts val="0"/>
              </a:spcAft>
              <a:buClr>
                <a:srgbClr val="595959"/>
              </a:buClr>
              <a:buSzPts val="24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
        <p:nvSpPr>
          <p:cNvPr id="377" name="Google Shape;377;g33ebf7f6abd_2_39"/>
          <p:cNvSpPr txBox="1">
            <a:spLocks noGrp="1"/>
          </p:cNvSpPr>
          <p:nvPr>
            <p:ph type="body" idx="1"/>
          </p:nvPr>
        </p:nvSpPr>
        <p:spPr>
          <a:xfrm>
            <a:off x="609600" y="1397000"/>
            <a:ext cx="10972800" cy="4729164"/>
          </a:xfrm>
          <a:prstGeom prst="rect">
            <a:avLst/>
          </a:prstGeom>
          <a:noFill/>
          <a:ln>
            <a:noFill/>
          </a:ln>
        </p:spPr>
        <p:txBody>
          <a:bodyPr spcFirstLastPara="1" wrap="square" lIns="121900" tIns="60925" rIns="121900" bIns="60925" anchor="t" anchorCtr="0">
            <a:normAutofit/>
          </a:bodyPr>
          <a:lstStyle>
            <a:lvl1pPr marL="457200" lvl="0" indent="-381000" algn="l">
              <a:lnSpc>
                <a:spcPct val="90000"/>
              </a:lnSpc>
              <a:spcBef>
                <a:spcPts val="500"/>
              </a:spcBef>
              <a:spcAft>
                <a:spcPts val="0"/>
              </a:spcAft>
              <a:buSzPts val="2400"/>
              <a:buChar char="•"/>
              <a:defRPr sz="1900"/>
            </a:lvl1pPr>
            <a:lvl2pPr marL="914400" lvl="1" indent="-381000" algn="l">
              <a:lnSpc>
                <a:spcPct val="90000"/>
              </a:lnSpc>
              <a:spcBef>
                <a:spcPts val="500"/>
              </a:spcBef>
              <a:spcAft>
                <a:spcPts val="0"/>
              </a:spcAft>
              <a:buSzPts val="2400"/>
              <a:buChar char="•"/>
              <a:defRPr sz="1900"/>
            </a:lvl2pPr>
            <a:lvl3pPr marL="1371600" lvl="2" indent="-381000" algn="l">
              <a:lnSpc>
                <a:spcPct val="90000"/>
              </a:lnSpc>
              <a:spcBef>
                <a:spcPts val="500"/>
              </a:spcBef>
              <a:spcAft>
                <a:spcPts val="0"/>
              </a:spcAft>
              <a:buSzPts val="2400"/>
              <a:buChar char="•"/>
              <a:defRPr sz="1900"/>
            </a:lvl3pPr>
            <a:lvl4pPr marL="1828800" lvl="3" indent="-381000" algn="l">
              <a:lnSpc>
                <a:spcPct val="90000"/>
              </a:lnSpc>
              <a:spcBef>
                <a:spcPts val="500"/>
              </a:spcBef>
              <a:spcAft>
                <a:spcPts val="0"/>
              </a:spcAft>
              <a:buSzPts val="2400"/>
              <a:buChar char="•"/>
              <a:defRPr sz="1900"/>
            </a:lvl4pPr>
            <a:lvl5pPr marL="2286000" lvl="4" indent="-381000" algn="l">
              <a:lnSpc>
                <a:spcPct val="90000"/>
              </a:lnSpc>
              <a:spcBef>
                <a:spcPts val="500"/>
              </a:spcBef>
              <a:spcAft>
                <a:spcPts val="0"/>
              </a:spcAft>
              <a:buSzPts val="2400"/>
              <a:buChar char="•"/>
              <a:defRPr sz="1900"/>
            </a:lvl5pPr>
            <a:lvl6pPr marL="2743200" lvl="5" indent="-381000" algn="l">
              <a:lnSpc>
                <a:spcPct val="90000"/>
              </a:lnSpc>
              <a:spcBef>
                <a:spcPts val="500"/>
              </a:spcBef>
              <a:spcAft>
                <a:spcPts val="0"/>
              </a:spcAft>
              <a:buClr>
                <a:schemeClr val="dk1"/>
              </a:buClr>
              <a:buSzPts val="2400"/>
              <a:buChar char="•"/>
              <a:defRPr sz="1900"/>
            </a:lvl6pPr>
            <a:lvl7pPr marL="3200400" lvl="6" indent="-381000" algn="l">
              <a:lnSpc>
                <a:spcPct val="90000"/>
              </a:lnSpc>
              <a:spcBef>
                <a:spcPts val="500"/>
              </a:spcBef>
              <a:spcAft>
                <a:spcPts val="0"/>
              </a:spcAft>
              <a:buClr>
                <a:schemeClr val="dk1"/>
              </a:buClr>
              <a:buSzPts val="2400"/>
              <a:buChar char="•"/>
              <a:defRPr sz="1900"/>
            </a:lvl7pPr>
            <a:lvl8pPr marL="3657600" lvl="7" indent="-381000" algn="l">
              <a:lnSpc>
                <a:spcPct val="90000"/>
              </a:lnSpc>
              <a:spcBef>
                <a:spcPts val="500"/>
              </a:spcBef>
              <a:spcAft>
                <a:spcPts val="0"/>
              </a:spcAft>
              <a:buClr>
                <a:schemeClr val="dk1"/>
              </a:buClr>
              <a:buSzPts val="2400"/>
              <a:buChar char="•"/>
              <a:defRPr sz="1900"/>
            </a:lvl8pPr>
            <a:lvl9pPr marL="4114800" lvl="8" indent="-381000" algn="l">
              <a:lnSpc>
                <a:spcPct val="90000"/>
              </a:lnSpc>
              <a:spcBef>
                <a:spcPts val="500"/>
              </a:spcBef>
              <a:spcAft>
                <a:spcPts val="0"/>
              </a:spcAft>
              <a:buClr>
                <a:schemeClr val="dk1"/>
              </a:buClr>
              <a:buSzPts val="2400"/>
              <a:buChar char="•"/>
              <a:defRPr sz="1900"/>
            </a:lvl9pPr>
          </a:lstStyle>
          <a:p>
            <a:endParaRPr/>
          </a:p>
        </p:txBody>
      </p:sp>
      <p:sp>
        <p:nvSpPr>
          <p:cNvPr id="378" name="Google Shape;378;g33ebf7f6abd_2_39"/>
          <p:cNvSpPr txBox="1">
            <a:spLocks noGrp="1"/>
          </p:cNvSpPr>
          <p:nvPr>
            <p:ph type="sldNum" idx="12"/>
          </p:nvPr>
        </p:nvSpPr>
        <p:spPr>
          <a:xfrm>
            <a:off x="11684000" y="6377216"/>
            <a:ext cx="406400" cy="365125"/>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79" name="Google Shape;379;g33ebf7f6abd_2_39"/>
          <p:cNvSpPr/>
          <p:nvPr/>
        </p:nvSpPr>
        <p:spPr>
          <a:xfrm rot="5400000">
            <a:off x="-17781" y="566421"/>
            <a:ext cx="1193803" cy="60960"/>
          </a:xfrm>
          <a:prstGeom prst="roundRect">
            <a:avLst>
              <a:gd name="adj" fmla="val 16667"/>
            </a:avLst>
          </a:prstGeom>
          <a:solidFill>
            <a:srgbClr val="538CD5"/>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380" name="Google Shape;380;g33ebf7f6abd_2_39"/>
          <p:cNvSpPr/>
          <p:nvPr/>
        </p:nvSpPr>
        <p:spPr>
          <a:xfrm rot="5400000">
            <a:off x="11320779" y="6535423"/>
            <a:ext cx="584200" cy="60959"/>
          </a:xfrm>
          <a:prstGeom prst="roundRect">
            <a:avLst>
              <a:gd name="adj" fmla="val 16667"/>
            </a:avLst>
          </a:prstGeom>
          <a:solidFill>
            <a:srgbClr val="538CD5"/>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381" name="Google Shape;381;g33ebf7f6abd_2_39"/>
          <p:cNvSpPr txBox="1">
            <a:spLocks noGrp="1"/>
          </p:cNvSpPr>
          <p:nvPr>
            <p:ph type="ftr" idx="11"/>
          </p:nvPr>
        </p:nvSpPr>
        <p:spPr>
          <a:xfrm>
            <a:off x="2032000" y="6375400"/>
            <a:ext cx="9448800" cy="366183"/>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sz="1200">
                <a:solidFill>
                  <a:srgbClr val="888888"/>
                </a:solidFill>
              </a:defRPr>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2"/>
        <p:cNvGrpSpPr/>
        <p:nvPr/>
      </p:nvGrpSpPr>
      <p:grpSpPr>
        <a:xfrm>
          <a:off x="0" y="0"/>
          <a:ext cx="0" cy="0"/>
          <a:chOff x="0" y="0"/>
          <a:chExt cx="0" cy="0"/>
        </a:xfrm>
      </p:grpSpPr>
      <p:sp>
        <p:nvSpPr>
          <p:cNvPr id="383" name="Google Shape;383;g33ebf7f6abd_2_46"/>
          <p:cNvSpPr txBox="1">
            <a:spLocks noGrp="1"/>
          </p:cNvSpPr>
          <p:nvPr>
            <p:ph type="title"/>
          </p:nvPr>
        </p:nvSpPr>
        <p:spPr>
          <a:xfrm>
            <a:off x="609600" y="274639"/>
            <a:ext cx="10972800" cy="919161"/>
          </a:xfrm>
          <a:prstGeom prst="rect">
            <a:avLst/>
          </a:prstGeom>
          <a:noFill/>
          <a:ln>
            <a:noFill/>
          </a:ln>
        </p:spPr>
        <p:txBody>
          <a:bodyPr spcFirstLastPara="1" wrap="square" lIns="121900" tIns="60925" rIns="121900" bIns="60925" anchor="ctr" anchorCtr="0">
            <a:normAutofit/>
          </a:bodyPr>
          <a:lstStyle>
            <a:lvl1pPr lvl="0" algn="ctr">
              <a:lnSpc>
                <a:spcPct val="90000"/>
              </a:lnSpc>
              <a:spcBef>
                <a:spcPts val="0"/>
              </a:spcBef>
              <a:spcAft>
                <a:spcPts val="0"/>
              </a:spcAft>
              <a:buClr>
                <a:srgbClr val="595959"/>
              </a:buClr>
              <a:buSzPts val="24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
        <p:nvSpPr>
          <p:cNvPr id="384" name="Google Shape;384;g33ebf7f6abd_2_46"/>
          <p:cNvSpPr txBox="1">
            <a:spLocks noGrp="1"/>
          </p:cNvSpPr>
          <p:nvPr>
            <p:ph type="body" idx="1"/>
          </p:nvPr>
        </p:nvSpPr>
        <p:spPr>
          <a:xfrm>
            <a:off x="609600" y="1600201"/>
            <a:ext cx="5384800" cy="4525963"/>
          </a:xfrm>
          <a:prstGeom prst="rect">
            <a:avLst/>
          </a:prstGeom>
          <a:noFill/>
          <a:ln>
            <a:noFill/>
          </a:ln>
        </p:spPr>
        <p:txBody>
          <a:bodyPr spcFirstLastPara="1" wrap="square" lIns="121900" tIns="60925" rIns="121900" bIns="60925" anchor="t" anchorCtr="0">
            <a:normAutofit/>
          </a:bodyPr>
          <a:lstStyle>
            <a:lvl1pPr marL="457200" lvl="0" indent="-463550" algn="l">
              <a:lnSpc>
                <a:spcPct val="90000"/>
              </a:lnSpc>
              <a:spcBef>
                <a:spcPts val="700"/>
              </a:spcBef>
              <a:spcAft>
                <a:spcPts val="0"/>
              </a:spcAft>
              <a:buSzPts val="3700"/>
              <a:buChar char="•"/>
              <a:defRPr sz="3700"/>
            </a:lvl1pPr>
            <a:lvl2pPr marL="914400" lvl="1" indent="-431800" algn="l">
              <a:lnSpc>
                <a:spcPct val="90000"/>
              </a:lnSpc>
              <a:spcBef>
                <a:spcPts val="600"/>
              </a:spcBef>
              <a:spcAft>
                <a:spcPts val="0"/>
              </a:spcAft>
              <a:buSzPts val="3200"/>
              <a:buChar char="•"/>
              <a:defRPr sz="3200"/>
            </a:lvl2pPr>
            <a:lvl3pPr marL="1371600" lvl="2" indent="-400050" algn="l">
              <a:lnSpc>
                <a:spcPct val="90000"/>
              </a:lnSpc>
              <a:spcBef>
                <a:spcPts val="500"/>
              </a:spcBef>
              <a:spcAft>
                <a:spcPts val="0"/>
              </a:spcAft>
              <a:buSzPts val="2700"/>
              <a:buChar char="•"/>
              <a:defRPr sz="2700"/>
            </a:lvl3pPr>
            <a:lvl4pPr marL="1828800" lvl="3" indent="-381000" algn="l">
              <a:lnSpc>
                <a:spcPct val="90000"/>
              </a:lnSpc>
              <a:spcBef>
                <a:spcPts val="500"/>
              </a:spcBef>
              <a:spcAft>
                <a:spcPts val="0"/>
              </a:spcAft>
              <a:buSzPts val="2400"/>
              <a:buChar char="•"/>
              <a:defRPr sz="2400"/>
            </a:lvl4pPr>
            <a:lvl5pPr marL="2286000" lvl="4" indent="-381000" algn="l">
              <a:lnSpc>
                <a:spcPct val="90000"/>
              </a:lnSpc>
              <a:spcBef>
                <a:spcPts val="500"/>
              </a:spcBef>
              <a:spcAft>
                <a:spcPts val="0"/>
              </a:spcAft>
              <a:buSzPts val="2400"/>
              <a:buChar char="•"/>
              <a:defRPr sz="2400"/>
            </a:lvl5pPr>
            <a:lvl6pPr marL="2743200" lvl="5" indent="-381000" algn="l">
              <a:lnSpc>
                <a:spcPct val="90000"/>
              </a:lnSpc>
              <a:spcBef>
                <a:spcPts val="500"/>
              </a:spcBef>
              <a:spcAft>
                <a:spcPts val="0"/>
              </a:spcAft>
              <a:buClr>
                <a:schemeClr val="dk1"/>
              </a:buClr>
              <a:buSzPts val="2400"/>
              <a:buChar char="•"/>
              <a:defRPr sz="2400"/>
            </a:lvl6pPr>
            <a:lvl7pPr marL="3200400" lvl="6" indent="-381000" algn="l">
              <a:lnSpc>
                <a:spcPct val="90000"/>
              </a:lnSpc>
              <a:spcBef>
                <a:spcPts val="500"/>
              </a:spcBef>
              <a:spcAft>
                <a:spcPts val="0"/>
              </a:spcAft>
              <a:buClr>
                <a:schemeClr val="dk1"/>
              </a:buClr>
              <a:buSzPts val="2400"/>
              <a:buChar char="•"/>
              <a:defRPr sz="2400"/>
            </a:lvl7pPr>
            <a:lvl8pPr marL="3657600" lvl="7" indent="-381000" algn="l">
              <a:lnSpc>
                <a:spcPct val="90000"/>
              </a:lnSpc>
              <a:spcBef>
                <a:spcPts val="500"/>
              </a:spcBef>
              <a:spcAft>
                <a:spcPts val="0"/>
              </a:spcAft>
              <a:buClr>
                <a:schemeClr val="dk1"/>
              </a:buClr>
              <a:buSzPts val="2400"/>
              <a:buChar char="•"/>
              <a:defRPr sz="2400"/>
            </a:lvl8pPr>
            <a:lvl9pPr marL="4114800" lvl="8" indent="-381000" algn="l">
              <a:lnSpc>
                <a:spcPct val="90000"/>
              </a:lnSpc>
              <a:spcBef>
                <a:spcPts val="500"/>
              </a:spcBef>
              <a:spcAft>
                <a:spcPts val="0"/>
              </a:spcAft>
              <a:buClr>
                <a:schemeClr val="dk1"/>
              </a:buClr>
              <a:buSzPts val="2400"/>
              <a:buChar char="•"/>
              <a:defRPr sz="2400"/>
            </a:lvl9pPr>
          </a:lstStyle>
          <a:p>
            <a:endParaRPr/>
          </a:p>
        </p:txBody>
      </p:sp>
      <p:sp>
        <p:nvSpPr>
          <p:cNvPr id="385" name="Google Shape;385;g33ebf7f6abd_2_46"/>
          <p:cNvSpPr txBox="1">
            <a:spLocks noGrp="1"/>
          </p:cNvSpPr>
          <p:nvPr>
            <p:ph type="body" idx="2"/>
          </p:nvPr>
        </p:nvSpPr>
        <p:spPr>
          <a:xfrm>
            <a:off x="6197600" y="1600201"/>
            <a:ext cx="5384800" cy="4525963"/>
          </a:xfrm>
          <a:prstGeom prst="rect">
            <a:avLst/>
          </a:prstGeom>
          <a:noFill/>
          <a:ln>
            <a:noFill/>
          </a:ln>
        </p:spPr>
        <p:txBody>
          <a:bodyPr spcFirstLastPara="1" wrap="square" lIns="121900" tIns="60925" rIns="121900" bIns="60925" anchor="t" anchorCtr="0">
            <a:normAutofit/>
          </a:bodyPr>
          <a:lstStyle>
            <a:lvl1pPr marL="457200" lvl="0" indent="-463550" algn="l">
              <a:lnSpc>
                <a:spcPct val="90000"/>
              </a:lnSpc>
              <a:spcBef>
                <a:spcPts val="700"/>
              </a:spcBef>
              <a:spcAft>
                <a:spcPts val="0"/>
              </a:spcAft>
              <a:buSzPts val="3700"/>
              <a:buChar char="•"/>
              <a:defRPr sz="3700"/>
            </a:lvl1pPr>
            <a:lvl2pPr marL="914400" lvl="1" indent="-431800" algn="l">
              <a:lnSpc>
                <a:spcPct val="90000"/>
              </a:lnSpc>
              <a:spcBef>
                <a:spcPts val="600"/>
              </a:spcBef>
              <a:spcAft>
                <a:spcPts val="0"/>
              </a:spcAft>
              <a:buSzPts val="3200"/>
              <a:buChar char="•"/>
              <a:defRPr sz="3200"/>
            </a:lvl2pPr>
            <a:lvl3pPr marL="1371600" lvl="2" indent="-400050" algn="l">
              <a:lnSpc>
                <a:spcPct val="90000"/>
              </a:lnSpc>
              <a:spcBef>
                <a:spcPts val="500"/>
              </a:spcBef>
              <a:spcAft>
                <a:spcPts val="0"/>
              </a:spcAft>
              <a:buSzPts val="2700"/>
              <a:buChar char="•"/>
              <a:defRPr sz="2700"/>
            </a:lvl3pPr>
            <a:lvl4pPr marL="1828800" lvl="3" indent="-381000" algn="l">
              <a:lnSpc>
                <a:spcPct val="90000"/>
              </a:lnSpc>
              <a:spcBef>
                <a:spcPts val="500"/>
              </a:spcBef>
              <a:spcAft>
                <a:spcPts val="0"/>
              </a:spcAft>
              <a:buSzPts val="2400"/>
              <a:buChar char="•"/>
              <a:defRPr sz="2400"/>
            </a:lvl4pPr>
            <a:lvl5pPr marL="2286000" lvl="4" indent="-381000" algn="l">
              <a:lnSpc>
                <a:spcPct val="90000"/>
              </a:lnSpc>
              <a:spcBef>
                <a:spcPts val="500"/>
              </a:spcBef>
              <a:spcAft>
                <a:spcPts val="0"/>
              </a:spcAft>
              <a:buSzPts val="2400"/>
              <a:buChar char="•"/>
              <a:defRPr sz="2400"/>
            </a:lvl5pPr>
            <a:lvl6pPr marL="2743200" lvl="5" indent="-381000" algn="l">
              <a:lnSpc>
                <a:spcPct val="90000"/>
              </a:lnSpc>
              <a:spcBef>
                <a:spcPts val="500"/>
              </a:spcBef>
              <a:spcAft>
                <a:spcPts val="0"/>
              </a:spcAft>
              <a:buClr>
                <a:schemeClr val="dk1"/>
              </a:buClr>
              <a:buSzPts val="2400"/>
              <a:buChar char="•"/>
              <a:defRPr sz="2400"/>
            </a:lvl6pPr>
            <a:lvl7pPr marL="3200400" lvl="6" indent="-381000" algn="l">
              <a:lnSpc>
                <a:spcPct val="90000"/>
              </a:lnSpc>
              <a:spcBef>
                <a:spcPts val="500"/>
              </a:spcBef>
              <a:spcAft>
                <a:spcPts val="0"/>
              </a:spcAft>
              <a:buClr>
                <a:schemeClr val="dk1"/>
              </a:buClr>
              <a:buSzPts val="2400"/>
              <a:buChar char="•"/>
              <a:defRPr sz="2400"/>
            </a:lvl7pPr>
            <a:lvl8pPr marL="3657600" lvl="7" indent="-381000" algn="l">
              <a:lnSpc>
                <a:spcPct val="90000"/>
              </a:lnSpc>
              <a:spcBef>
                <a:spcPts val="500"/>
              </a:spcBef>
              <a:spcAft>
                <a:spcPts val="0"/>
              </a:spcAft>
              <a:buClr>
                <a:schemeClr val="dk1"/>
              </a:buClr>
              <a:buSzPts val="2400"/>
              <a:buChar char="•"/>
              <a:defRPr sz="2400"/>
            </a:lvl8pPr>
            <a:lvl9pPr marL="4114800" lvl="8" indent="-381000" algn="l">
              <a:lnSpc>
                <a:spcPct val="90000"/>
              </a:lnSpc>
              <a:spcBef>
                <a:spcPts val="500"/>
              </a:spcBef>
              <a:spcAft>
                <a:spcPts val="0"/>
              </a:spcAft>
              <a:buClr>
                <a:schemeClr val="dk1"/>
              </a:buClr>
              <a:buSzPts val="2400"/>
              <a:buChar char="•"/>
              <a:defRPr sz="2400"/>
            </a:lvl9pPr>
          </a:lstStyle>
          <a:p>
            <a:endParaRPr/>
          </a:p>
        </p:txBody>
      </p:sp>
      <p:sp>
        <p:nvSpPr>
          <p:cNvPr id="386" name="Google Shape;386;g33ebf7f6abd_2_46"/>
          <p:cNvSpPr txBox="1">
            <a:spLocks noGrp="1"/>
          </p:cNvSpPr>
          <p:nvPr>
            <p:ph type="sldNum" idx="12"/>
          </p:nvPr>
        </p:nvSpPr>
        <p:spPr>
          <a:xfrm>
            <a:off x="11684000" y="6377216"/>
            <a:ext cx="406400" cy="365125"/>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87" name="Google Shape;387;g33ebf7f6abd_2_46"/>
          <p:cNvSpPr/>
          <p:nvPr/>
        </p:nvSpPr>
        <p:spPr>
          <a:xfrm rot="5400000">
            <a:off x="-17781" y="566421"/>
            <a:ext cx="1193803" cy="60960"/>
          </a:xfrm>
          <a:prstGeom prst="roundRect">
            <a:avLst>
              <a:gd name="adj" fmla="val 16667"/>
            </a:avLst>
          </a:prstGeom>
          <a:solidFill>
            <a:srgbClr val="538CD5"/>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388" name="Google Shape;388;g33ebf7f6abd_2_46"/>
          <p:cNvSpPr/>
          <p:nvPr/>
        </p:nvSpPr>
        <p:spPr>
          <a:xfrm rot="5400000">
            <a:off x="11320779" y="6535423"/>
            <a:ext cx="584200" cy="60959"/>
          </a:xfrm>
          <a:prstGeom prst="roundRect">
            <a:avLst>
              <a:gd name="adj" fmla="val 16667"/>
            </a:avLst>
          </a:prstGeom>
          <a:solidFill>
            <a:srgbClr val="538CD5"/>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389" name="Google Shape;389;g33ebf7f6abd_2_46"/>
          <p:cNvSpPr txBox="1">
            <a:spLocks noGrp="1"/>
          </p:cNvSpPr>
          <p:nvPr>
            <p:ph type="ftr" idx="11"/>
          </p:nvPr>
        </p:nvSpPr>
        <p:spPr>
          <a:xfrm>
            <a:off x="2032000" y="6375400"/>
            <a:ext cx="9448800" cy="366183"/>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sz="1200">
                <a:solidFill>
                  <a:srgbClr val="888888"/>
                </a:solidFill>
              </a:defRPr>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0"/>
        <p:cNvGrpSpPr/>
        <p:nvPr/>
      </p:nvGrpSpPr>
      <p:grpSpPr>
        <a:xfrm>
          <a:off x="0" y="0"/>
          <a:ext cx="0" cy="0"/>
          <a:chOff x="0" y="0"/>
          <a:chExt cx="0" cy="0"/>
        </a:xfrm>
      </p:grpSpPr>
      <p:sp>
        <p:nvSpPr>
          <p:cNvPr id="391" name="Google Shape;391;g33ebf7f6abd_2_54"/>
          <p:cNvSpPr txBox="1">
            <a:spLocks noGrp="1"/>
          </p:cNvSpPr>
          <p:nvPr>
            <p:ph type="title"/>
          </p:nvPr>
        </p:nvSpPr>
        <p:spPr>
          <a:xfrm>
            <a:off x="963084" y="4406901"/>
            <a:ext cx="10363200" cy="1362075"/>
          </a:xfrm>
          <a:prstGeom prst="rect">
            <a:avLst/>
          </a:prstGeom>
          <a:noFill/>
          <a:ln>
            <a:noFill/>
          </a:ln>
        </p:spPr>
        <p:txBody>
          <a:bodyPr spcFirstLastPara="1" wrap="square" lIns="121900" tIns="60925" rIns="121900" bIns="60925" anchor="t" anchorCtr="0">
            <a:normAutofit/>
          </a:bodyPr>
          <a:lstStyle>
            <a:lvl1pPr lvl="0" algn="l">
              <a:lnSpc>
                <a:spcPct val="90000"/>
              </a:lnSpc>
              <a:spcBef>
                <a:spcPts val="0"/>
              </a:spcBef>
              <a:spcAft>
                <a:spcPts val="0"/>
              </a:spcAft>
              <a:buClr>
                <a:srgbClr val="595959"/>
              </a:buClr>
              <a:buSzPts val="4800"/>
              <a:buFont typeface="Quattrocento Sans"/>
              <a:buNone/>
              <a:defRPr sz="4800" b="1" cap="none"/>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
        <p:nvSpPr>
          <p:cNvPr id="392" name="Google Shape;392;g33ebf7f6abd_2_54"/>
          <p:cNvSpPr txBox="1">
            <a:spLocks noGrp="1"/>
          </p:cNvSpPr>
          <p:nvPr>
            <p:ph type="body" idx="1"/>
          </p:nvPr>
        </p:nvSpPr>
        <p:spPr>
          <a:xfrm>
            <a:off x="963084" y="2906713"/>
            <a:ext cx="10363200" cy="1500187"/>
          </a:xfrm>
          <a:prstGeom prst="rect">
            <a:avLst/>
          </a:prstGeom>
          <a:noFill/>
          <a:ln>
            <a:noFill/>
          </a:ln>
        </p:spPr>
        <p:txBody>
          <a:bodyPr spcFirstLastPara="1" wrap="square" lIns="121900" tIns="60925" rIns="121900" bIns="60925" anchor="b" anchorCtr="0">
            <a:normAutofit/>
          </a:bodyPr>
          <a:lstStyle>
            <a:lvl1pPr marL="457200" lvl="0" indent="-228600" algn="l">
              <a:lnSpc>
                <a:spcPct val="90000"/>
              </a:lnSpc>
              <a:spcBef>
                <a:spcPts val="500"/>
              </a:spcBef>
              <a:spcAft>
                <a:spcPts val="0"/>
              </a:spcAft>
              <a:buSzPts val="2700"/>
              <a:buNone/>
              <a:defRPr sz="2700">
                <a:solidFill>
                  <a:srgbClr val="888888"/>
                </a:solidFill>
              </a:defRPr>
            </a:lvl1pPr>
            <a:lvl2pPr marL="914400" lvl="1" indent="-228600" algn="l">
              <a:lnSpc>
                <a:spcPct val="90000"/>
              </a:lnSpc>
              <a:spcBef>
                <a:spcPts val="500"/>
              </a:spcBef>
              <a:spcAft>
                <a:spcPts val="0"/>
              </a:spcAft>
              <a:buSzPts val="2400"/>
              <a:buNone/>
              <a:defRPr sz="2400">
                <a:solidFill>
                  <a:srgbClr val="888888"/>
                </a:solidFill>
              </a:defRPr>
            </a:lvl2pPr>
            <a:lvl3pPr marL="1371600" lvl="2" indent="-228600" algn="l">
              <a:lnSpc>
                <a:spcPct val="90000"/>
              </a:lnSpc>
              <a:spcBef>
                <a:spcPts val="400"/>
              </a:spcBef>
              <a:spcAft>
                <a:spcPts val="0"/>
              </a:spcAft>
              <a:buSzPts val="2100"/>
              <a:buNone/>
              <a:defRPr sz="2100">
                <a:solidFill>
                  <a:srgbClr val="888888"/>
                </a:solidFill>
              </a:defRPr>
            </a:lvl3pPr>
            <a:lvl4pPr marL="1828800" lvl="3" indent="-228600" algn="l">
              <a:lnSpc>
                <a:spcPct val="90000"/>
              </a:lnSpc>
              <a:spcBef>
                <a:spcPts val="400"/>
              </a:spcBef>
              <a:spcAft>
                <a:spcPts val="0"/>
              </a:spcAft>
              <a:buSzPts val="1900"/>
              <a:buNone/>
              <a:defRPr sz="1900">
                <a:solidFill>
                  <a:srgbClr val="888888"/>
                </a:solidFill>
              </a:defRPr>
            </a:lvl4pPr>
            <a:lvl5pPr marL="2286000" lvl="4" indent="-228600" algn="l">
              <a:lnSpc>
                <a:spcPct val="90000"/>
              </a:lnSpc>
              <a:spcBef>
                <a:spcPts val="400"/>
              </a:spcBef>
              <a:spcAft>
                <a:spcPts val="0"/>
              </a:spcAft>
              <a:buSzPts val="1900"/>
              <a:buNone/>
              <a:defRPr sz="1900">
                <a:solidFill>
                  <a:srgbClr val="888888"/>
                </a:solidFill>
              </a:defRPr>
            </a:lvl5pPr>
            <a:lvl6pPr marL="2743200" lvl="5" indent="-228600" algn="l">
              <a:lnSpc>
                <a:spcPct val="90000"/>
              </a:lnSpc>
              <a:spcBef>
                <a:spcPts val="400"/>
              </a:spcBef>
              <a:spcAft>
                <a:spcPts val="0"/>
              </a:spcAft>
              <a:buClr>
                <a:srgbClr val="888888"/>
              </a:buClr>
              <a:buSzPts val="1900"/>
              <a:buNone/>
              <a:defRPr sz="1900">
                <a:solidFill>
                  <a:srgbClr val="888888"/>
                </a:solidFill>
              </a:defRPr>
            </a:lvl6pPr>
            <a:lvl7pPr marL="3200400" lvl="6" indent="-228600" algn="l">
              <a:lnSpc>
                <a:spcPct val="90000"/>
              </a:lnSpc>
              <a:spcBef>
                <a:spcPts val="400"/>
              </a:spcBef>
              <a:spcAft>
                <a:spcPts val="0"/>
              </a:spcAft>
              <a:buClr>
                <a:srgbClr val="888888"/>
              </a:buClr>
              <a:buSzPts val="1900"/>
              <a:buNone/>
              <a:defRPr sz="1900">
                <a:solidFill>
                  <a:srgbClr val="888888"/>
                </a:solidFill>
              </a:defRPr>
            </a:lvl7pPr>
            <a:lvl8pPr marL="3657600" lvl="7" indent="-228600" algn="l">
              <a:lnSpc>
                <a:spcPct val="90000"/>
              </a:lnSpc>
              <a:spcBef>
                <a:spcPts val="400"/>
              </a:spcBef>
              <a:spcAft>
                <a:spcPts val="0"/>
              </a:spcAft>
              <a:buClr>
                <a:srgbClr val="888888"/>
              </a:buClr>
              <a:buSzPts val="1900"/>
              <a:buNone/>
              <a:defRPr sz="1900">
                <a:solidFill>
                  <a:srgbClr val="888888"/>
                </a:solidFill>
              </a:defRPr>
            </a:lvl8pPr>
            <a:lvl9pPr marL="4114800" lvl="8" indent="-228600" algn="l">
              <a:lnSpc>
                <a:spcPct val="90000"/>
              </a:lnSpc>
              <a:spcBef>
                <a:spcPts val="400"/>
              </a:spcBef>
              <a:spcAft>
                <a:spcPts val="0"/>
              </a:spcAft>
              <a:buClr>
                <a:srgbClr val="888888"/>
              </a:buClr>
              <a:buSzPts val="1900"/>
              <a:buNone/>
              <a:defRPr sz="1900">
                <a:solidFill>
                  <a:srgbClr val="888888"/>
                </a:solidFill>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93"/>
        <p:cNvGrpSpPr/>
        <p:nvPr/>
      </p:nvGrpSpPr>
      <p:grpSpPr>
        <a:xfrm>
          <a:off x="0" y="0"/>
          <a:ext cx="0" cy="0"/>
          <a:chOff x="0" y="0"/>
          <a:chExt cx="0" cy="0"/>
        </a:xfrm>
      </p:grpSpPr>
      <p:sp>
        <p:nvSpPr>
          <p:cNvPr id="394" name="Google Shape;394;g33ebf7f6abd_2_57"/>
          <p:cNvSpPr/>
          <p:nvPr/>
        </p:nvSpPr>
        <p:spPr>
          <a:xfrm>
            <a:off x="0" y="6172200"/>
            <a:ext cx="1930400" cy="685800"/>
          </a:xfrm>
          <a:prstGeom prst="rect">
            <a:avLst/>
          </a:prstGeom>
          <a:solidFill>
            <a:srgbClr val="FFFFF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pic>
        <p:nvPicPr>
          <p:cNvPr id="395" name="Google Shape;395;g33ebf7f6abd_2_57"/>
          <p:cNvPicPr preferRelativeResize="0"/>
          <p:nvPr/>
        </p:nvPicPr>
        <p:blipFill rotWithShape="1">
          <a:blip r:embed="rId2">
            <a:alphaModFix/>
          </a:blip>
          <a:srcRect l="5134"/>
          <a:stretch/>
        </p:blipFill>
        <p:spPr>
          <a:xfrm>
            <a:off x="0" y="0"/>
            <a:ext cx="11263639" cy="6858000"/>
          </a:xfrm>
          <a:prstGeom prst="rect">
            <a:avLst/>
          </a:prstGeom>
          <a:noFill/>
          <a:ln>
            <a:noFill/>
          </a:ln>
        </p:spPr>
      </p:pic>
      <p:sp>
        <p:nvSpPr>
          <p:cNvPr id="396" name="Google Shape;396;g33ebf7f6abd_2_57"/>
          <p:cNvSpPr/>
          <p:nvPr/>
        </p:nvSpPr>
        <p:spPr>
          <a:xfrm>
            <a:off x="0" y="0"/>
            <a:ext cx="12224932" cy="6858000"/>
          </a:xfrm>
          <a:prstGeom prst="rect">
            <a:avLst/>
          </a:prstGeom>
          <a:solidFill>
            <a:srgbClr val="FFFFFF">
              <a:alpha val="20000"/>
            </a:srgbClr>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97" name="Google Shape;397;g33ebf7f6abd_2_57"/>
          <p:cNvSpPr txBox="1">
            <a:spLocks noGrp="1"/>
          </p:cNvSpPr>
          <p:nvPr>
            <p:ph type="ctrTitle"/>
          </p:nvPr>
        </p:nvSpPr>
        <p:spPr>
          <a:xfrm>
            <a:off x="5892800" y="4038600"/>
            <a:ext cx="6007509" cy="1470025"/>
          </a:xfrm>
          <a:prstGeom prst="rect">
            <a:avLst/>
          </a:prstGeom>
          <a:noFill/>
          <a:ln>
            <a:noFill/>
          </a:ln>
        </p:spPr>
        <p:txBody>
          <a:bodyPr spcFirstLastPara="1" wrap="square" lIns="121900" tIns="60925" rIns="121900" bIns="60925" anchor="b" anchorCtr="0">
            <a:normAutofit/>
          </a:bodyPr>
          <a:lstStyle>
            <a:lvl1pPr lvl="0" algn="r">
              <a:lnSpc>
                <a:spcPct val="90000"/>
              </a:lnSpc>
              <a:spcBef>
                <a:spcPts val="0"/>
              </a:spcBef>
              <a:spcAft>
                <a:spcPts val="0"/>
              </a:spcAft>
              <a:buClr>
                <a:srgbClr val="595959"/>
              </a:buClr>
              <a:buSzPts val="4300"/>
              <a:buFont typeface="Quattrocento Sans"/>
              <a:buNone/>
              <a:defRPr sz="43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
        <p:nvSpPr>
          <p:cNvPr id="398" name="Google Shape;398;g33ebf7f6abd_2_57"/>
          <p:cNvSpPr txBox="1">
            <a:spLocks noGrp="1"/>
          </p:cNvSpPr>
          <p:nvPr>
            <p:ph type="subTitle" idx="1"/>
          </p:nvPr>
        </p:nvSpPr>
        <p:spPr>
          <a:xfrm>
            <a:off x="5892800" y="5562600"/>
            <a:ext cx="5984568" cy="508000"/>
          </a:xfrm>
          <a:prstGeom prst="rect">
            <a:avLst/>
          </a:prstGeom>
          <a:noFill/>
          <a:ln>
            <a:noFill/>
          </a:ln>
        </p:spPr>
        <p:txBody>
          <a:bodyPr spcFirstLastPara="1" wrap="square" lIns="121900" tIns="60925" rIns="121900" bIns="60925" anchor="t" anchorCtr="0">
            <a:normAutofit/>
          </a:bodyPr>
          <a:lstStyle>
            <a:lvl1pPr lvl="0" algn="r">
              <a:lnSpc>
                <a:spcPct val="90000"/>
              </a:lnSpc>
              <a:spcBef>
                <a:spcPts val="400"/>
              </a:spcBef>
              <a:spcAft>
                <a:spcPts val="0"/>
              </a:spcAft>
              <a:buSzPts val="1900"/>
              <a:buNone/>
              <a:defRPr sz="1900">
                <a:solidFill>
                  <a:srgbClr val="888888"/>
                </a:solidFill>
              </a:defRPr>
            </a:lvl1pPr>
            <a:lvl2pPr lvl="1" algn="ctr">
              <a:lnSpc>
                <a:spcPct val="90000"/>
              </a:lnSpc>
              <a:spcBef>
                <a:spcPts val="700"/>
              </a:spcBef>
              <a:spcAft>
                <a:spcPts val="0"/>
              </a:spcAft>
              <a:buSzPts val="3700"/>
              <a:buNone/>
              <a:defRPr sz="1900">
                <a:solidFill>
                  <a:srgbClr val="888888"/>
                </a:solidFill>
              </a:defRPr>
            </a:lvl2pPr>
            <a:lvl3pPr lvl="2" algn="ctr">
              <a:lnSpc>
                <a:spcPct val="90000"/>
              </a:lnSpc>
              <a:spcBef>
                <a:spcPts val="600"/>
              </a:spcBef>
              <a:spcAft>
                <a:spcPts val="0"/>
              </a:spcAft>
              <a:buSzPts val="3200"/>
              <a:buNone/>
              <a:defRPr sz="1900">
                <a:solidFill>
                  <a:srgbClr val="888888"/>
                </a:solidFill>
              </a:defRPr>
            </a:lvl3pPr>
            <a:lvl4pPr lvl="3" algn="ctr">
              <a:lnSpc>
                <a:spcPct val="90000"/>
              </a:lnSpc>
              <a:spcBef>
                <a:spcPts val="500"/>
              </a:spcBef>
              <a:spcAft>
                <a:spcPts val="0"/>
              </a:spcAft>
              <a:buSzPts val="2700"/>
              <a:buNone/>
              <a:defRPr sz="1900">
                <a:solidFill>
                  <a:srgbClr val="888888"/>
                </a:solidFill>
              </a:defRPr>
            </a:lvl4pPr>
            <a:lvl5pPr lvl="4" algn="ctr">
              <a:lnSpc>
                <a:spcPct val="90000"/>
              </a:lnSpc>
              <a:spcBef>
                <a:spcPts val="500"/>
              </a:spcBef>
              <a:spcAft>
                <a:spcPts val="0"/>
              </a:spcAft>
              <a:buSzPts val="2700"/>
              <a:buNone/>
              <a:defRPr sz="1900">
                <a:solidFill>
                  <a:srgbClr val="888888"/>
                </a:solidFill>
              </a:defRPr>
            </a:lvl5pPr>
            <a:lvl6pPr lvl="5" algn="ctr">
              <a:lnSpc>
                <a:spcPct val="90000"/>
              </a:lnSpc>
              <a:spcBef>
                <a:spcPts val="500"/>
              </a:spcBef>
              <a:spcAft>
                <a:spcPts val="0"/>
              </a:spcAft>
              <a:buClr>
                <a:srgbClr val="888888"/>
              </a:buClr>
              <a:buSzPts val="2700"/>
              <a:buNone/>
              <a:defRPr sz="1900">
                <a:solidFill>
                  <a:srgbClr val="888888"/>
                </a:solidFill>
              </a:defRPr>
            </a:lvl6pPr>
            <a:lvl7pPr lvl="6" algn="ctr">
              <a:lnSpc>
                <a:spcPct val="90000"/>
              </a:lnSpc>
              <a:spcBef>
                <a:spcPts val="500"/>
              </a:spcBef>
              <a:spcAft>
                <a:spcPts val="0"/>
              </a:spcAft>
              <a:buClr>
                <a:srgbClr val="888888"/>
              </a:buClr>
              <a:buSzPts val="2700"/>
              <a:buNone/>
              <a:defRPr sz="1900">
                <a:solidFill>
                  <a:srgbClr val="888888"/>
                </a:solidFill>
              </a:defRPr>
            </a:lvl7pPr>
            <a:lvl8pPr lvl="7" algn="ctr">
              <a:lnSpc>
                <a:spcPct val="90000"/>
              </a:lnSpc>
              <a:spcBef>
                <a:spcPts val="500"/>
              </a:spcBef>
              <a:spcAft>
                <a:spcPts val="0"/>
              </a:spcAft>
              <a:buClr>
                <a:srgbClr val="888888"/>
              </a:buClr>
              <a:buSzPts val="2700"/>
              <a:buNone/>
              <a:defRPr sz="1900">
                <a:solidFill>
                  <a:srgbClr val="888888"/>
                </a:solidFill>
              </a:defRPr>
            </a:lvl8pPr>
            <a:lvl9pPr lvl="8" algn="ctr">
              <a:lnSpc>
                <a:spcPct val="90000"/>
              </a:lnSpc>
              <a:spcBef>
                <a:spcPts val="500"/>
              </a:spcBef>
              <a:spcAft>
                <a:spcPts val="0"/>
              </a:spcAft>
              <a:buClr>
                <a:srgbClr val="888888"/>
              </a:buClr>
              <a:buSzPts val="2700"/>
              <a:buNone/>
              <a:defRPr sz="1900">
                <a:solidFill>
                  <a:srgbClr val="888888"/>
                </a:solidFill>
              </a:defRPr>
            </a:lvl9pPr>
          </a:lstStyle>
          <a:p>
            <a:endParaRPr/>
          </a:p>
        </p:txBody>
      </p:sp>
      <p:pic>
        <p:nvPicPr>
          <p:cNvPr id="399" name="Google Shape;399;g33ebf7f6abd_2_57"/>
          <p:cNvPicPr preferRelativeResize="0"/>
          <p:nvPr/>
        </p:nvPicPr>
        <p:blipFill rotWithShape="1">
          <a:blip r:embed="rId3">
            <a:alphaModFix/>
          </a:blip>
          <a:srcRect/>
          <a:stretch/>
        </p:blipFill>
        <p:spPr>
          <a:xfrm>
            <a:off x="178811" y="6375400"/>
            <a:ext cx="1572777" cy="347979"/>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0"/>
        <p:cNvGrpSpPr/>
        <p:nvPr/>
      </p:nvGrpSpPr>
      <p:grpSpPr>
        <a:xfrm>
          <a:off x="0" y="0"/>
          <a:ext cx="0" cy="0"/>
          <a:chOff x="0" y="0"/>
          <a:chExt cx="0" cy="0"/>
        </a:xfrm>
      </p:grpSpPr>
      <p:sp>
        <p:nvSpPr>
          <p:cNvPr id="401" name="Google Shape;401;g33ebf7f6abd_2_64"/>
          <p:cNvSpPr txBox="1">
            <a:spLocks noGrp="1"/>
          </p:cNvSpPr>
          <p:nvPr>
            <p:ph type="sldNum" idx="12"/>
          </p:nvPr>
        </p:nvSpPr>
        <p:spPr>
          <a:xfrm>
            <a:off x="11684000" y="6377216"/>
            <a:ext cx="406400" cy="365125"/>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900" b="0" i="0" u="none" strike="noStrike" cap="none">
                <a:solidFill>
                  <a:srgbClr val="888EB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402" name="Google Shape;402;g33ebf7f6abd_2_64"/>
          <p:cNvSpPr/>
          <p:nvPr/>
        </p:nvSpPr>
        <p:spPr>
          <a:xfrm rot="5400000">
            <a:off x="11320779" y="6535423"/>
            <a:ext cx="584200" cy="60959"/>
          </a:xfrm>
          <a:prstGeom prst="roundRect">
            <a:avLst>
              <a:gd name="adj" fmla="val 16667"/>
            </a:avLst>
          </a:prstGeom>
          <a:solidFill>
            <a:srgbClr val="538CD5"/>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chemeClr val="dk1"/>
              </a:buClr>
              <a:buSzPts val="1900"/>
              <a:buFont typeface="Calibri"/>
              <a:buNone/>
            </a:pPr>
            <a:endParaRPr sz="1900" b="0" i="0" u="none" strike="noStrike" cap="none">
              <a:solidFill>
                <a:schemeClr val="lt1"/>
              </a:solidFill>
              <a:latin typeface="Calibri"/>
              <a:ea typeface="Calibri"/>
              <a:cs typeface="Calibri"/>
              <a:sym typeface="Calibri"/>
            </a:endParaRPr>
          </a:p>
        </p:txBody>
      </p:sp>
      <p:sp>
        <p:nvSpPr>
          <p:cNvPr id="403" name="Google Shape;403;g33ebf7f6abd_2_64"/>
          <p:cNvSpPr txBox="1">
            <a:spLocks noGrp="1"/>
          </p:cNvSpPr>
          <p:nvPr>
            <p:ph type="ftr" idx="11"/>
          </p:nvPr>
        </p:nvSpPr>
        <p:spPr>
          <a:xfrm>
            <a:off x="2032000" y="6375400"/>
            <a:ext cx="9448800" cy="366183"/>
          </a:xfrm>
          <a:prstGeom prst="rect">
            <a:avLst/>
          </a:prstGeom>
          <a:noFill/>
          <a:ln>
            <a:noFill/>
          </a:ln>
        </p:spPr>
        <p:txBody>
          <a:bodyPr spcFirstLastPara="1" wrap="square" lIns="121900" tIns="60925" rIns="121900" bIns="60925" anchor="ctr" anchorCtr="0">
            <a:noAutofit/>
          </a:bodyPr>
          <a:lstStyle>
            <a:lvl1pPr lvl="0" algn="ctr">
              <a:lnSpc>
                <a:spcPct val="100000"/>
              </a:lnSpc>
              <a:spcBef>
                <a:spcPts val="0"/>
              </a:spcBef>
              <a:spcAft>
                <a:spcPts val="0"/>
              </a:spcAft>
              <a:buSzPts val="1900"/>
              <a:buNone/>
              <a:defRPr sz="1200">
                <a:solidFill>
                  <a:srgbClr val="888888"/>
                </a:solidFill>
              </a:defRPr>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_Title 1 Line &amp; Content 2">
  <p:cSld name="1_Title 1 Line &amp; Content_2">
    <p:bg>
      <p:bgPr>
        <a:blipFill>
          <a:blip r:embed="rId2">
            <a:alphaModFix/>
          </a:blip>
          <a:stretch>
            <a:fillRect/>
          </a:stretch>
        </a:blipFill>
        <a:effectLst/>
      </p:bgPr>
    </p:bg>
    <p:spTree>
      <p:nvGrpSpPr>
        <p:cNvPr id="1" name="Shape 404"/>
        <p:cNvGrpSpPr/>
        <p:nvPr/>
      </p:nvGrpSpPr>
      <p:grpSpPr>
        <a:xfrm>
          <a:off x="0" y="0"/>
          <a:ext cx="0" cy="0"/>
          <a:chOff x="0" y="0"/>
          <a:chExt cx="0" cy="0"/>
        </a:xfrm>
      </p:grpSpPr>
      <p:sp>
        <p:nvSpPr>
          <p:cNvPr id="405" name="Google Shape;405;g33ebf7f6abd_2_68"/>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06" name="Google Shape;406;g33ebf7f6abd_2_68"/>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07" name="Google Shape;407;g33ebf7f6abd_2_68"/>
          <p:cNvSpPr>
            <a:spLocks noGrp="1"/>
          </p:cNvSpPr>
          <p:nvPr>
            <p:ph type="pic" idx="2"/>
          </p:nvPr>
        </p:nvSpPr>
        <p:spPr>
          <a:xfrm>
            <a:off x="971551" y="1362456"/>
            <a:ext cx="10541100" cy="4648500"/>
          </a:xfrm>
          <a:prstGeom prst="rect">
            <a:avLst/>
          </a:prstGeom>
          <a:noFill/>
          <a:ln>
            <a:noFill/>
          </a:ln>
        </p:spPr>
      </p:sp>
      <p:sp>
        <p:nvSpPr>
          <p:cNvPr id="408" name="Google Shape;408;g33ebf7f6abd_2_68"/>
          <p:cNvSpPr txBox="1">
            <a:spLocks noGrp="1"/>
          </p:cNvSpPr>
          <p:nvPr>
            <p:ph type="body" idx="1"/>
          </p:nvPr>
        </p:nvSpPr>
        <p:spPr>
          <a:xfrm>
            <a:off x="849629" y="838200"/>
            <a:ext cx="10515600" cy="5229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100"/>
              </a:spcBef>
              <a:spcAft>
                <a:spcPts val="0"/>
              </a:spcAft>
              <a:buClr>
                <a:srgbClr val="0066CC"/>
              </a:buClr>
              <a:buSzPts val="2300"/>
              <a:buNone/>
              <a:defRPr sz="2300" b="0" i="0">
                <a:solidFill>
                  <a:srgbClr val="0066CC"/>
                </a:solidFill>
                <a:latin typeface="Arial"/>
                <a:ea typeface="Arial"/>
                <a:cs typeface="Arial"/>
                <a:sym typeface="Arial"/>
              </a:defRPr>
            </a:lvl1pPr>
            <a:lvl2pPr marL="914400" lvl="1" indent="-381000" algn="l">
              <a:lnSpc>
                <a:spcPct val="90000"/>
              </a:lnSpc>
              <a:spcBef>
                <a:spcPts val="500"/>
              </a:spcBef>
              <a:spcAft>
                <a:spcPts val="0"/>
              </a:spcAft>
              <a:buClr>
                <a:schemeClr val="dk2"/>
              </a:buClr>
              <a:buSzPts val="2400"/>
              <a:buChar char="•"/>
              <a:defRPr>
                <a:solidFill>
                  <a:schemeClr val="dk2"/>
                </a:solidFill>
              </a:defRPr>
            </a:lvl2pPr>
            <a:lvl3pPr marL="1371600" lvl="2" indent="-355600" algn="l">
              <a:lnSpc>
                <a:spcPct val="90000"/>
              </a:lnSpc>
              <a:spcBef>
                <a:spcPts val="500"/>
              </a:spcBef>
              <a:spcAft>
                <a:spcPts val="0"/>
              </a:spcAft>
              <a:buClr>
                <a:schemeClr val="dk2"/>
              </a:buClr>
              <a:buSzPts val="2000"/>
              <a:buChar char="•"/>
              <a:defRPr>
                <a:solidFill>
                  <a:schemeClr val="dk2"/>
                </a:solidFill>
              </a:defRPr>
            </a:lvl3pPr>
            <a:lvl4pPr marL="1828800" lvl="3" indent="-349250" algn="l">
              <a:lnSpc>
                <a:spcPct val="90000"/>
              </a:lnSpc>
              <a:spcBef>
                <a:spcPts val="500"/>
              </a:spcBef>
              <a:spcAft>
                <a:spcPts val="0"/>
              </a:spcAft>
              <a:buClr>
                <a:schemeClr val="dk2"/>
              </a:buClr>
              <a:buSzPts val="1900"/>
              <a:buChar char="•"/>
              <a:defRPr>
                <a:solidFill>
                  <a:schemeClr val="dk2"/>
                </a:solidFill>
              </a:defRPr>
            </a:lvl4pPr>
            <a:lvl5pPr marL="2286000" lvl="4" indent="-349250" algn="l">
              <a:lnSpc>
                <a:spcPct val="90000"/>
              </a:lnSpc>
              <a:spcBef>
                <a:spcPts val="500"/>
              </a:spcBef>
              <a:spcAft>
                <a:spcPts val="0"/>
              </a:spcAft>
              <a:buClr>
                <a:schemeClr val="dk2"/>
              </a:buClr>
              <a:buSzPts val="1900"/>
              <a:buChar char="•"/>
              <a:defRPr>
                <a:solidFill>
                  <a:schemeClr val="dk2"/>
                </a:solidFil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4">
    <p:bg>
      <p:bgPr>
        <a:blipFill>
          <a:blip r:embed="rId2">
            <a:alphaModFix/>
          </a:blip>
          <a:stretch>
            <a:fillRect/>
          </a:stretch>
        </a:blipFill>
        <a:effectLst/>
      </p:bgPr>
    </p:bg>
    <p:spTree>
      <p:nvGrpSpPr>
        <p:cNvPr id="1" name="Shape 415"/>
        <p:cNvGrpSpPr/>
        <p:nvPr/>
      </p:nvGrpSpPr>
      <p:grpSpPr>
        <a:xfrm>
          <a:off x="0" y="0"/>
          <a:ext cx="0" cy="0"/>
          <a:chOff x="0" y="0"/>
          <a:chExt cx="0" cy="0"/>
        </a:xfrm>
      </p:grpSpPr>
      <p:sp>
        <p:nvSpPr>
          <p:cNvPr id="416" name="Google Shape;416;g2a39145074d_2_30"/>
          <p:cNvSpPr txBox="1">
            <a:spLocks noGrp="1"/>
          </p:cNvSpPr>
          <p:nvPr>
            <p:ph type="title"/>
          </p:nvPr>
        </p:nvSpPr>
        <p:spPr>
          <a:xfrm>
            <a:off x="972127" y="347852"/>
            <a:ext cx="10515600" cy="87363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7" name="Google Shape;417;g2a39145074d_2_30"/>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18" name="Google Shape;418;g2a39145074d_2_30"/>
          <p:cNvSpPr txBox="1">
            <a:spLocks noGrp="1"/>
          </p:cNvSpPr>
          <p:nvPr>
            <p:ph type="body" idx="1"/>
          </p:nvPr>
        </p:nvSpPr>
        <p:spPr>
          <a:xfrm>
            <a:off x="971550" y="1361190"/>
            <a:ext cx="5124450" cy="44323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Font typeface="Arial"/>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Font typeface="Arial"/>
              <a:buAutoNum type="arabicPeriod"/>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9" name="Google Shape;419;g2a39145074d_2_30"/>
          <p:cNvSpPr txBox="1">
            <a:spLocks noGrp="1"/>
          </p:cNvSpPr>
          <p:nvPr>
            <p:ph type="body" idx="2"/>
          </p:nvPr>
        </p:nvSpPr>
        <p:spPr>
          <a:xfrm>
            <a:off x="6359096" y="1361190"/>
            <a:ext cx="5124450" cy="44323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Font typeface="Arial"/>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Font typeface="Arial"/>
              <a:buAutoNum type="arabicPeriod"/>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3">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75"/>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75"/>
          <p:cNvSpPr txBox="1">
            <a:spLocks noGrp="1"/>
          </p:cNvSpPr>
          <p:nvPr>
            <p:ph type="title"/>
          </p:nvPr>
        </p:nvSpPr>
        <p:spPr>
          <a:xfrm>
            <a:off x="972127" y="347852"/>
            <a:ext cx="10515600" cy="60504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p:bg>
      <p:bgPr>
        <a:blipFill>
          <a:blip r:embed="rId2">
            <a:alphaModFix/>
          </a:blip>
          <a:stretch>
            <a:fillRect/>
          </a:stretch>
        </a:blipFill>
        <a:effectLst/>
      </p:bgPr>
    </p:bg>
    <p:spTree>
      <p:nvGrpSpPr>
        <p:cNvPr id="1" name="Shape 420"/>
        <p:cNvGrpSpPr/>
        <p:nvPr/>
      </p:nvGrpSpPr>
      <p:grpSpPr>
        <a:xfrm>
          <a:off x="0" y="0"/>
          <a:ext cx="0" cy="0"/>
          <a:chOff x="0" y="0"/>
          <a:chExt cx="0" cy="0"/>
        </a:xfrm>
      </p:grpSpPr>
      <p:sp>
        <p:nvSpPr>
          <p:cNvPr id="421" name="Google Shape;421;g2a39145074d_2_11"/>
          <p:cNvSpPr txBox="1">
            <a:spLocks noGrp="1"/>
          </p:cNvSpPr>
          <p:nvPr>
            <p:ph type="body" idx="1"/>
          </p:nvPr>
        </p:nvSpPr>
        <p:spPr>
          <a:xfrm>
            <a:off x="971550" y="1133475"/>
            <a:ext cx="10515600" cy="4660015"/>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2" name="Google Shape;422;g2a39145074d_2_11"/>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23" name="Google Shape;423;g2a39145074d_2_11"/>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Section">
  <p:cSld name="1_Section">
    <p:bg>
      <p:bgPr>
        <a:blipFill>
          <a:blip r:embed="rId2">
            <a:alphaModFix/>
          </a:blip>
          <a:stretch>
            <a:fillRect/>
          </a:stretch>
        </a:blipFill>
        <a:effectLst/>
      </p:bgPr>
    </p:bg>
    <p:spTree>
      <p:nvGrpSpPr>
        <p:cNvPr id="1" name="Shape 424"/>
        <p:cNvGrpSpPr/>
        <p:nvPr/>
      </p:nvGrpSpPr>
      <p:grpSpPr>
        <a:xfrm>
          <a:off x="0" y="0"/>
          <a:ext cx="0" cy="0"/>
          <a:chOff x="0" y="0"/>
          <a:chExt cx="0" cy="0"/>
        </a:xfrm>
      </p:grpSpPr>
      <p:sp>
        <p:nvSpPr>
          <p:cNvPr id="425" name="Google Shape;425;g2a39145074d_2_15"/>
          <p:cNvSpPr txBox="1">
            <a:spLocks noGrp="1"/>
          </p:cNvSpPr>
          <p:nvPr>
            <p:ph type="title"/>
          </p:nvPr>
        </p:nvSpPr>
        <p:spPr>
          <a:xfrm>
            <a:off x="972127" y="1835088"/>
            <a:ext cx="10515600" cy="394545"/>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6" name="Google Shape;426;g2a39145074d_2_15"/>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1_Title Slide">
  <p:cSld name="Title Slide">
    <p:bg>
      <p:bgPr>
        <a:blipFill>
          <a:blip r:embed="rId2">
            <a:alphaModFix/>
          </a:blip>
          <a:stretch>
            <a:fillRect/>
          </a:stretch>
        </a:blipFill>
        <a:effectLst/>
      </p:bgPr>
    </p:bg>
    <p:spTree>
      <p:nvGrpSpPr>
        <p:cNvPr id="1" name="Shape 427"/>
        <p:cNvGrpSpPr/>
        <p:nvPr/>
      </p:nvGrpSpPr>
      <p:grpSpPr>
        <a:xfrm>
          <a:off x="0" y="0"/>
          <a:ext cx="0" cy="0"/>
          <a:chOff x="0" y="0"/>
          <a:chExt cx="0" cy="0"/>
        </a:xfrm>
      </p:grpSpPr>
      <p:sp>
        <p:nvSpPr>
          <p:cNvPr id="428" name="Google Shape;428;g2a39145074d_2_6"/>
          <p:cNvSpPr txBox="1">
            <a:spLocks noGrp="1"/>
          </p:cNvSpPr>
          <p:nvPr>
            <p:ph type="ctrTitle"/>
          </p:nvPr>
        </p:nvSpPr>
        <p:spPr>
          <a:xfrm>
            <a:off x="1524000" y="3077521"/>
            <a:ext cx="9144000" cy="50642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9" name="Google Shape;429;g2a39145074d_2_6"/>
          <p:cNvSpPr txBox="1">
            <a:spLocks noGrp="1"/>
          </p:cNvSpPr>
          <p:nvPr>
            <p:ph type="subTitle" idx="1"/>
          </p:nvPr>
        </p:nvSpPr>
        <p:spPr>
          <a:xfrm>
            <a:off x="1524000" y="3551164"/>
            <a:ext cx="9144000" cy="411162"/>
          </a:xfrm>
          <a:prstGeom prst="rect">
            <a:avLst/>
          </a:prstGeom>
          <a:noFill/>
          <a:ln>
            <a:noFill/>
          </a:ln>
        </p:spPr>
        <p:txBody>
          <a:bodyPr spcFirstLastPara="1" wrap="square" lIns="91425" tIns="45700" rIns="91425" bIns="45700" anchor="b" anchorCtr="0">
            <a:noAutofit/>
          </a:bodyPr>
          <a:lstStyle>
            <a:lvl1pPr lvl="0" algn="l">
              <a:lnSpc>
                <a:spcPct val="90000"/>
              </a:lnSpc>
              <a:spcBef>
                <a:spcPts val="1000"/>
              </a:spcBef>
              <a:spcAft>
                <a:spcPts val="0"/>
              </a:spcAft>
              <a:buClr>
                <a:schemeClr val="dk1"/>
              </a:buClr>
              <a:buSzPts val="2200"/>
              <a:buNone/>
              <a:defRPr sz="2200" b="0" i="0" u="none" strike="noStrike" cap="none">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0" name="Google Shape;430;g2a39145074d_2_6"/>
          <p:cNvSpPr txBox="1">
            <a:spLocks noGrp="1"/>
          </p:cNvSpPr>
          <p:nvPr>
            <p:ph type="body" idx="2"/>
          </p:nvPr>
        </p:nvSpPr>
        <p:spPr>
          <a:xfrm>
            <a:off x="2758698" y="4502475"/>
            <a:ext cx="7909302" cy="10795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0066CC"/>
              </a:buClr>
              <a:buSzPts val="1400"/>
              <a:buFont typeface="Arial"/>
              <a:buNone/>
              <a:defRPr sz="1400" b="0" i="0">
                <a:solidFill>
                  <a:srgbClr val="0066CC"/>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1" name="Google Shape;431;g2a39145074d_2_6"/>
          <p:cNvSpPr txBox="1">
            <a:spLocks noGrp="1"/>
          </p:cNvSpPr>
          <p:nvPr>
            <p:ph type="body" idx="3"/>
          </p:nvPr>
        </p:nvSpPr>
        <p:spPr>
          <a:xfrm>
            <a:off x="1482429" y="3891609"/>
            <a:ext cx="5033963" cy="4968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1800">
                <a:solidFill>
                  <a:srgbClr val="0066CC"/>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Subtitle &amp; Content">
  <p:cSld name="2_Title, Subtitle &amp; Content 2">
    <p:bg>
      <p:bgPr>
        <a:blipFill>
          <a:blip r:embed="rId2">
            <a:alphaModFix/>
          </a:blip>
          <a:stretch>
            <a:fillRect/>
          </a:stretch>
        </a:blipFill>
        <a:effectLst/>
      </p:bgPr>
    </p:bg>
    <p:spTree>
      <p:nvGrpSpPr>
        <p:cNvPr id="1" name="Shape 432"/>
        <p:cNvGrpSpPr/>
        <p:nvPr/>
      </p:nvGrpSpPr>
      <p:grpSpPr>
        <a:xfrm>
          <a:off x="0" y="0"/>
          <a:ext cx="0" cy="0"/>
          <a:chOff x="0" y="0"/>
          <a:chExt cx="0" cy="0"/>
        </a:xfrm>
      </p:grpSpPr>
      <p:sp>
        <p:nvSpPr>
          <p:cNvPr id="433" name="Google Shape;433;g2a39145074d_2_18"/>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34" name="Google Shape;434;g2a39145074d_2_18"/>
          <p:cNvSpPr txBox="1">
            <a:spLocks noGrp="1"/>
          </p:cNvSpPr>
          <p:nvPr>
            <p:ph type="title"/>
          </p:nvPr>
        </p:nvSpPr>
        <p:spPr>
          <a:xfrm>
            <a:off x="972127" y="347852"/>
            <a:ext cx="10515600" cy="60504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1_Title 1 Line &amp; Content">
  <p:cSld name="2_Title 1 Line &amp; Content">
    <p:bg>
      <p:bgPr>
        <a:blipFill>
          <a:blip r:embed="rId2">
            <a:alphaModFix/>
          </a:blip>
          <a:stretch>
            <a:fillRect/>
          </a:stretch>
        </a:blipFill>
        <a:effectLst/>
      </p:bgPr>
    </p:bg>
    <p:spTree>
      <p:nvGrpSpPr>
        <p:cNvPr id="1" name="Shape 435"/>
        <p:cNvGrpSpPr/>
        <p:nvPr/>
      </p:nvGrpSpPr>
      <p:grpSpPr>
        <a:xfrm>
          <a:off x="0" y="0"/>
          <a:ext cx="0" cy="0"/>
          <a:chOff x="0" y="0"/>
          <a:chExt cx="0" cy="0"/>
        </a:xfrm>
      </p:grpSpPr>
      <p:sp>
        <p:nvSpPr>
          <p:cNvPr id="436" name="Google Shape;436;g2a39145074d_2_21"/>
          <p:cNvSpPr txBox="1">
            <a:spLocks noGrp="1"/>
          </p:cNvSpPr>
          <p:nvPr>
            <p:ph type="title"/>
          </p:nvPr>
        </p:nvSpPr>
        <p:spPr>
          <a:xfrm>
            <a:off x="972127" y="347852"/>
            <a:ext cx="10515600" cy="59542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7" name="Google Shape;437;g2a39145074d_2_21"/>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38" name="Google Shape;438;g2a39145074d_2_21"/>
          <p:cNvSpPr>
            <a:spLocks noGrp="1"/>
          </p:cNvSpPr>
          <p:nvPr>
            <p:ph type="pic" idx="2"/>
          </p:nvPr>
        </p:nvSpPr>
        <p:spPr>
          <a:xfrm>
            <a:off x="961925" y="1087655"/>
            <a:ext cx="10541000" cy="4923001"/>
          </a:xfrm>
          <a:prstGeom prst="rect">
            <a:avLst/>
          </a:prstGeom>
          <a:noFill/>
          <a:ln>
            <a:noFill/>
          </a:ln>
        </p:spPr>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1_Title, Subtitle &amp; Content">
  <p:cSld name="2_Title, Subtitle &amp; Content 3">
    <p:bg>
      <p:bgPr>
        <a:blipFill>
          <a:blip r:embed="rId2">
            <a:alphaModFix/>
          </a:blip>
          <a:stretch>
            <a:fillRect/>
          </a:stretch>
        </a:blipFill>
        <a:effectLst/>
      </p:bgPr>
    </p:bg>
    <p:spTree>
      <p:nvGrpSpPr>
        <p:cNvPr id="1" name="Shape 439"/>
        <p:cNvGrpSpPr/>
        <p:nvPr/>
      </p:nvGrpSpPr>
      <p:grpSpPr>
        <a:xfrm>
          <a:off x="0" y="0"/>
          <a:ext cx="0" cy="0"/>
          <a:chOff x="0" y="0"/>
          <a:chExt cx="0" cy="0"/>
        </a:xfrm>
      </p:grpSpPr>
      <p:sp>
        <p:nvSpPr>
          <p:cNvPr id="440" name="Google Shape;440;g2a39145074d_2_25"/>
          <p:cNvSpPr txBox="1">
            <a:spLocks noGrp="1"/>
          </p:cNvSpPr>
          <p:nvPr>
            <p:ph type="title"/>
          </p:nvPr>
        </p:nvSpPr>
        <p:spPr>
          <a:xfrm>
            <a:off x="972127" y="347852"/>
            <a:ext cx="10515600" cy="87363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2800"/>
              <a:buFont typeface="Arial"/>
              <a:buNone/>
              <a:defRPr sz="2800"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1" name="Google Shape;441;g2a39145074d_2_25"/>
          <p:cNvSpPr txBox="1">
            <a:spLocks noGrp="1"/>
          </p:cNvSpPr>
          <p:nvPr>
            <p:ph type="body" idx="1"/>
          </p:nvPr>
        </p:nvSpPr>
        <p:spPr>
          <a:xfrm>
            <a:off x="971550" y="1361190"/>
            <a:ext cx="5124450" cy="4432300"/>
          </a:xfrm>
          <a:prstGeom prst="rect">
            <a:avLst/>
          </a:prstGeom>
          <a:noFill/>
          <a:ln>
            <a:noFill/>
          </a:ln>
        </p:spPr>
        <p:txBody>
          <a:bodyPr spcFirstLastPara="1" wrap="square" lIns="91425" tIns="45700" rIns="91425" bIns="45700" anchor="t" anchorCtr="0">
            <a:normAutofit/>
          </a:bodyPr>
          <a:lstStyle>
            <a:lvl1pPr marL="457200" lvl="0" indent="-355600" algn="l">
              <a:lnSpc>
                <a:spcPct val="114000"/>
              </a:lnSpc>
              <a:spcBef>
                <a:spcPts val="1000"/>
              </a:spcBef>
              <a:spcAft>
                <a:spcPts val="0"/>
              </a:spcAft>
              <a:buClr>
                <a:schemeClr val="dk1"/>
              </a:buClr>
              <a:buSzPts val="2000"/>
              <a:buFont typeface="Arial"/>
              <a:buChar char="•"/>
              <a:defRPr sz="2400" b="0" i="0">
                <a:latin typeface="Arial"/>
                <a:ea typeface="Arial"/>
                <a:cs typeface="Arial"/>
                <a:sym typeface="Arial"/>
              </a:defRPr>
            </a:lvl1pPr>
            <a:lvl2pPr marL="914400" lvl="1"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2pPr>
            <a:lvl3pPr marL="1371600" lvl="2"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3pPr>
            <a:lvl4pPr marL="1828800" lvl="3" indent="-342900" algn="l">
              <a:lnSpc>
                <a:spcPct val="114000"/>
              </a:lnSpc>
              <a:spcBef>
                <a:spcPts val="500"/>
              </a:spcBef>
              <a:spcAft>
                <a:spcPts val="0"/>
              </a:spcAft>
              <a:buClr>
                <a:srgbClr val="0066CC"/>
              </a:buClr>
              <a:buSzPts val="1800"/>
              <a:buChar char="•"/>
              <a:defRPr sz="1800" b="0" i="0">
                <a:solidFill>
                  <a:srgbClr val="0066CC"/>
                </a:solidFill>
                <a:latin typeface="Arial"/>
                <a:ea typeface="Arial"/>
                <a:cs typeface="Arial"/>
                <a:sym typeface="Arial"/>
              </a:defRPr>
            </a:lvl4pPr>
            <a:lvl5pPr marL="2286000" lvl="4" indent="-342900" algn="l">
              <a:lnSpc>
                <a:spcPct val="114000"/>
              </a:lnSpc>
              <a:spcBef>
                <a:spcPts val="500"/>
              </a:spcBef>
              <a:spcAft>
                <a:spcPts val="0"/>
              </a:spcAft>
              <a:buClr>
                <a:srgbClr val="0066CC"/>
              </a:buClr>
              <a:buSzPts val="1800"/>
              <a:buFont typeface="Arial"/>
              <a:buAutoNum type="arabicPeriod"/>
              <a:defRPr sz="1800" b="0" i="0">
                <a:solidFill>
                  <a:srgbClr val="0066CC"/>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2" name="Google Shape;442;g2a39145074d_2_25"/>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43" name="Google Shape;443;g2a39145074d_2_25"/>
          <p:cNvSpPr>
            <a:spLocks noGrp="1"/>
          </p:cNvSpPr>
          <p:nvPr>
            <p:ph type="pic" idx="2"/>
          </p:nvPr>
        </p:nvSpPr>
        <p:spPr>
          <a:xfrm>
            <a:off x="6096000" y="1361190"/>
            <a:ext cx="5416550" cy="44323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slideLayout" Target="../slideLayouts/slideLayout66.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42" Type="http://schemas.openxmlformats.org/officeDocument/2006/relationships/slideLayout" Target="../slideLayouts/slideLayout69.xml"/><Relationship Id="rId47" Type="http://schemas.openxmlformats.org/officeDocument/2006/relationships/slideLayout" Target="../slideLayouts/slideLayout74.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slideLayout" Target="../slideLayouts/slideLayout7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41" Type="http://schemas.openxmlformats.org/officeDocument/2006/relationships/slideLayout" Target="../slideLayouts/slideLayout68.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 Id="rId48"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3.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g2e0cd2b4ccb_0_2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37" name="Google Shape;137;g2e0cd2b4ccb_0_23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38" name="Google Shape;138;g2e0cd2b4ccb_0_23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9pPr>
          </a:lstStyle>
          <a:p>
            <a:endParaRPr/>
          </a:p>
        </p:txBody>
      </p:sp>
      <p:sp>
        <p:nvSpPr>
          <p:cNvPr id="139" name="Google Shape;139;g2e0cd2b4ccb_0_23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9pPr>
          </a:lstStyle>
          <a:p>
            <a:endParaRPr/>
          </a:p>
        </p:txBody>
      </p:sp>
      <p:sp>
        <p:nvSpPr>
          <p:cNvPr id="140" name="Google Shape;140;g2e0cd2b4ccb_0_231"/>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 id="2147483709" r:id="rId33"/>
    <p:sldLayoutId id="2147483710" r:id="rId34"/>
    <p:sldLayoutId id="2147483711" r:id="rId35"/>
    <p:sldLayoutId id="2147483712" r:id="rId36"/>
    <p:sldLayoutId id="2147483713" r:id="rId37"/>
    <p:sldLayoutId id="2147483714" r:id="rId38"/>
    <p:sldLayoutId id="2147483715" r:id="rId39"/>
    <p:sldLayoutId id="2147483716" r:id="rId40"/>
    <p:sldLayoutId id="2147483717" r:id="rId41"/>
    <p:sldLayoutId id="2147483718" r:id="rId42"/>
    <p:sldLayoutId id="2147483719" r:id="rId43"/>
    <p:sldLayoutId id="2147483720" r:id="rId44"/>
    <p:sldLayoutId id="2147483721" r:id="rId45"/>
    <p:sldLayoutId id="2147483722" r:id="rId46"/>
    <p:sldLayoutId id="2147483723" r:id="rId4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sp>
        <p:nvSpPr>
          <p:cNvPr id="337" name="Google Shape;337;g33ebf7f6abd_2_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8" name="Google Shape;338;g33ebf7f6abd_2_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9" name="Google Shape;339;g33ebf7f6abd_2_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40" name="Google Shape;340;g33ebf7f6abd_2_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41" name="Google Shape;341;g33ebf7f6abd_2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9"/>
        <p:cNvGrpSpPr/>
        <p:nvPr/>
      </p:nvGrpSpPr>
      <p:grpSpPr>
        <a:xfrm>
          <a:off x="0" y="0"/>
          <a:ext cx="0" cy="0"/>
          <a:chOff x="0" y="0"/>
          <a:chExt cx="0" cy="0"/>
        </a:xfrm>
      </p:grpSpPr>
      <p:sp>
        <p:nvSpPr>
          <p:cNvPr id="410" name="Google Shape;410;g2a39145074d_2_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1" name="Google Shape;411;g2a39145074d_2_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12" name="Google Shape;412;g2a39145074d_2_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13" name="Google Shape;413;g2a39145074d_2_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EB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14" name="Google Shape;414;g2a39145074d_2_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EB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s06web.zoom.us/j/4107642605?pwd=MmVwREVMbFFYUzlCeWpJcFFZYWF5UT09&amp;omn=8597396535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ecqi.healthit.gov/ecqm/eh/2024/cms0334v5" TargetMode="External"/><Relationship Id="rId13" Type="http://schemas.openxmlformats.org/officeDocument/2006/relationships/hyperlink" Target="https://ecqi.healthit.gov/eh-cah?qt-tabs_eh=1&amp;globalyearfilter=2024&amp;global_measure_group=3716" TargetMode="External"/><Relationship Id="rId3" Type="http://schemas.openxmlformats.org/officeDocument/2006/relationships/hyperlink" Target="https://ecqi.healthit.gov/eh-cah?qt-tabs_eh=1&amp;globalyearfilter=2024&amp;global_measure_group=3716&amp;order=title&amp;sort=asc" TargetMode="External"/><Relationship Id="rId7" Type="http://schemas.openxmlformats.org/officeDocument/2006/relationships/hyperlink" Target="https://ecqi.healthit.gov/ecqm/eh/2024/cms0072v12" TargetMode="External"/><Relationship Id="rId12" Type="http://schemas.openxmlformats.org/officeDocument/2006/relationships/hyperlink" Target="https://p4qm.org/measure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ecqi.healthit.gov/ecqm/eh/2024/cms0071v13" TargetMode="External"/><Relationship Id="rId11" Type="http://schemas.openxmlformats.org/officeDocument/2006/relationships/hyperlink" Target="https://ecqi.healthit.gov/ecqm/eh/2024/cms0986v2" TargetMode="External"/><Relationship Id="rId5" Type="http://schemas.openxmlformats.org/officeDocument/2006/relationships/hyperlink" Target="https://ecqi.healthit.gov/eh-cah?qt-tabs_eh=1&amp;globalyearfilter=2024&amp;global_measure_group=3716&amp;order=field_cms_id&amp;sort=asc" TargetMode="External"/><Relationship Id="rId10" Type="http://schemas.openxmlformats.org/officeDocument/2006/relationships/hyperlink" Target="https://ecqi.healthit.gov/ecqm/eh/2025/cms1074v2" TargetMode="External"/><Relationship Id="rId4" Type="http://schemas.openxmlformats.org/officeDocument/2006/relationships/hyperlink" Target="https://ecqi.healthit.gov/eh-cah?qt-tabs_eh=1&amp;globalyearfilter=2024&amp;global_measure_group=3716&amp;order=field_short_name&amp;sort=asc" TargetMode="External"/><Relationship Id="rId9" Type="http://schemas.openxmlformats.org/officeDocument/2006/relationships/hyperlink" Target="https://ecqi.healthit.gov/ecqm/eh/2024/cms0104v12"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cqi.healthit.gov/ecqm/eh/2024/cms0190v12" TargetMode="External"/><Relationship Id="rId3" Type="http://schemas.openxmlformats.org/officeDocument/2006/relationships/hyperlink" Target="https://ecqi.healthit.gov/ecqm/eh/2025/cms0832v2" TargetMode="External"/><Relationship Id="rId7" Type="http://schemas.openxmlformats.org/officeDocument/2006/relationships/hyperlink" Target="https://ecqi.healthit.gov/ecqm/eh/2024/cms0816v3"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ecqi.healthit.gov/ecqm/eh/2024/cms0871v3" TargetMode="External"/><Relationship Id="rId11" Type="http://schemas.openxmlformats.org/officeDocument/2006/relationships/hyperlink" Target="https://ecqi.healthit.gov/ecqm/eh/2024/cms0108v12" TargetMode="External"/><Relationship Id="rId5" Type="http://schemas.openxmlformats.org/officeDocument/2006/relationships/hyperlink" Target="https://ecqi.healthit.gov/ecqm/eh/2025/cms0826v2" TargetMode="External"/><Relationship Id="rId10" Type="http://schemas.openxmlformats.org/officeDocument/2006/relationships/hyperlink" Target="https://ecqi.healthit.gov/ecqm/eh/2024/cms1028v2" TargetMode="External"/><Relationship Id="rId4" Type="http://schemas.openxmlformats.org/officeDocument/2006/relationships/hyperlink" Target="https://ecqi.healthit.gov/ecqm/eh/2024/cms0819v2" TargetMode="External"/><Relationship Id="rId9" Type="http://schemas.openxmlformats.org/officeDocument/2006/relationships/hyperlink" Target="https://ecqi.healthit.gov/ecqm/eh/2024/cms0506v6"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urtis.wills@maryland.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hscrc.financial-data@maryland.gov" TargetMode="External"/><Relationship Id="rId5" Type="http://schemas.openxmlformats.org/officeDocument/2006/relationships/hyperlink" Target="mailto:marcella.guccione@maryland.gov" TargetMode="External"/><Relationship Id="rId4" Type="http://schemas.openxmlformats.org/officeDocument/2006/relationships/hyperlink" Target="mailto:claudine.williams@maryland.gov"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support@crisphealth.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hscrcteam@hmetrix.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mailto:curtis.wills@maryland.gov"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mailto:hscrcteam@hmetrix.com" TargetMode="External"/><Relationship Id="rId5" Type="http://schemas.openxmlformats.org/officeDocument/2006/relationships/hyperlink" Target="mailto:marypohl@burtonpolicy.com" TargetMode="External"/><Relationship Id="rId4" Type="http://schemas.openxmlformats.org/officeDocument/2006/relationships/hyperlink" Target="mailto:claudine.williams@maryland.gov"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www.aprdrgassign.com/login"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hyperlink" Target="https://support.3mhis.com/"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s://hscrc.maryland.gov/Pages/hscrc-workgroup-payment-models.aspx"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hscrc.performance@maryland.gov"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hscrc.maryland.gov/Pages/hscrc-workgroup-performance-measurement.aspx"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hscrc.maryland.gov/Documents/Work%20Group%20Uploads/Workgroup%20Redesign/Total%20Cost%20of%20Care%20Workgroup%20Membership%20Roster%205.2.24.pdf"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s://hscrc.maryland.gov/Pages/hscrc-tcoc.aspx"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hscrc.maryland.gov/Pages/hsp_info1.aspx" TargetMode="External"/><Relationship Id="rId2" Type="http://schemas.openxmlformats.org/officeDocument/2006/relationships/notesSlide" Target="../notesSlides/notesSlide59.xml"/><Relationship Id="rId1" Type="http://schemas.openxmlformats.org/officeDocument/2006/relationships/slideLayout" Target="../slideLayouts/slideLayout9.xml"/><Relationship Id="rId4" Type="http://schemas.openxmlformats.org/officeDocument/2006/relationships/hyperlink" Target="https://us06web.zoom.us/j/4107642605?pwd=MmVwREVMbFFYUzlCeWpJcFFZYWF5UT09&amp;omn=85973965350"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3.xml"/><Relationship Id="rId1" Type="http://schemas.openxmlformats.org/officeDocument/2006/relationships/slideLayout" Target="../slideLayouts/slideLayout89.xml"/><Relationship Id="rId4" Type="http://schemas.openxmlformats.org/officeDocument/2006/relationships/hyperlink" Target="https://hscrc.maryland.gov/Pages/hsp_info2.aspx"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0.xml"/></Relationships>
</file>

<file path=ppt/slides/_rels/slide66.xml.rels><?xml version="1.0" encoding="UTF-8" standalone="yes"?>
<Relationships xmlns="http://schemas.openxmlformats.org/package/2006/relationships"><Relationship Id="rId3" Type="http://schemas.openxmlformats.org/officeDocument/2006/relationships/hyperlink" Target="mailto:Irene.Cheng@maryland.gov" TargetMode="External"/><Relationship Id="rId2" Type="http://schemas.openxmlformats.org/officeDocument/2006/relationships/notesSlide" Target="../notesSlides/notesSlide66.xml"/><Relationship Id="rId1" Type="http://schemas.openxmlformats.org/officeDocument/2006/relationships/slideLayout" Target="../slideLayouts/slideLayout9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jon.kromm@maryland.gov"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mailto:wayne.nelms2@maryland.gov" TargetMode="External"/><Relationship Id="rId5" Type="http://schemas.openxmlformats.org/officeDocument/2006/relationships/hyperlink" Target="mailto:marcella.guccione@maryand.gov" TargetMode="External"/><Relationship Id="rId4" Type="http://schemas.openxmlformats.org/officeDocument/2006/relationships/hyperlink" Target="mailto:andrea.strong@maryland.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hyperlink" Target="https://hscrc.maryland.gov/Documents/Strong%20als%20Folder/0%20-%20HDMI%20Team/4%20-%20HDMI%20Documents/2023.10.10_Cost%20Report%20FY23%20Template%20UNPROTECTED%20With%20Printing%20Macro.xlsm" TargetMode="External"/><Relationship Id="rId2" Type="http://schemas.openxmlformats.org/officeDocument/2006/relationships/notesSlide" Target="../notesSlides/notesSlide70.xml"/><Relationship Id="rId1" Type="http://schemas.openxmlformats.org/officeDocument/2006/relationships/slideLayout" Target="../slideLayouts/slideLayout9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crisphealth.org/learning-system/ecqm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hscrc.maryland.gov/Pages/quality.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1"/>
          <p:cNvSpPr txBox="1">
            <a:spLocks noGrp="1"/>
          </p:cNvSpPr>
          <p:nvPr>
            <p:ph type="ctrTitle"/>
          </p:nvPr>
        </p:nvSpPr>
        <p:spPr>
          <a:xfrm>
            <a:off x="1524000" y="3179671"/>
            <a:ext cx="9276900" cy="1169700"/>
          </a:xfrm>
          <a:prstGeom prst="rect">
            <a:avLst/>
          </a:prstGeom>
          <a:noFill/>
          <a:ln>
            <a:noFill/>
          </a:ln>
        </p:spPr>
        <p:txBody>
          <a:bodyPr spcFirstLastPara="1" wrap="square" lIns="91425" tIns="45700" rIns="91425" bIns="45700" anchor="t" anchorCtr="0">
            <a:normAutofit/>
          </a:bodyPr>
          <a:lstStyle/>
          <a:p>
            <a:pPr marL="91440" lvl="0" indent="-91440" algn="l" rtl="0">
              <a:lnSpc>
                <a:spcPct val="150000"/>
              </a:lnSpc>
              <a:spcBef>
                <a:spcPts val="0"/>
              </a:spcBef>
              <a:spcAft>
                <a:spcPts val="0"/>
              </a:spcAft>
              <a:buClr>
                <a:schemeClr val="dk1"/>
              </a:buClr>
              <a:buSzPts val="3556"/>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FY 2025 Quarter 3 Data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Forum</a:t>
            </a:r>
            <a:endParaRPr/>
          </a:p>
        </p:txBody>
      </p:sp>
      <p:sp>
        <p:nvSpPr>
          <p:cNvPr id="449" name="Google Shape;449;p1"/>
          <p:cNvSpPr txBox="1">
            <a:spLocks noGrp="1"/>
          </p:cNvSpPr>
          <p:nvPr>
            <p:ph type="body" idx="2"/>
          </p:nvPr>
        </p:nvSpPr>
        <p:spPr>
          <a:xfrm>
            <a:off x="1434000" y="3964575"/>
            <a:ext cx="9324000" cy="1079400"/>
          </a:xfrm>
          <a:prstGeom prst="rect">
            <a:avLst/>
          </a:prstGeom>
          <a:noFill/>
          <a:ln>
            <a:noFill/>
          </a:ln>
        </p:spPr>
        <p:txBody>
          <a:bodyPr spcFirstLastPara="1" wrap="square" lIns="91425" tIns="45700" rIns="91425" bIns="45700" anchor="t" anchorCtr="0">
            <a:normAutofit/>
          </a:bodyPr>
          <a:lstStyle/>
          <a:p>
            <a:pPr marL="457200" lvl="0" indent="-228600" algn="r" rtl="0">
              <a:lnSpc>
                <a:spcPct val="90000"/>
              </a:lnSpc>
              <a:spcBef>
                <a:spcPts val="1000"/>
              </a:spcBef>
              <a:spcAft>
                <a:spcPts val="0"/>
              </a:spcAft>
              <a:buClr>
                <a:srgbClr val="0066CC"/>
              </a:buClr>
              <a:buSzPts val="1400"/>
              <a:buFont typeface="Arial"/>
              <a:buNone/>
            </a:pPr>
            <a:r>
              <a:rPr lang="en-US" sz="2800"/>
              <a:t>March 14, 2025</a:t>
            </a:r>
            <a:endParaRPr/>
          </a:p>
          <a:p>
            <a:pPr marL="457200" lvl="0" indent="-228600" algn="r" rtl="0">
              <a:lnSpc>
                <a:spcPct val="90000"/>
              </a:lnSpc>
              <a:spcBef>
                <a:spcPts val="1000"/>
              </a:spcBef>
              <a:spcAft>
                <a:spcPts val="0"/>
              </a:spcAft>
              <a:buClr>
                <a:srgbClr val="0066CC"/>
              </a:buClr>
              <a:buSzPts val="1400"/>
              <a:buFont typeface="Arial"/>
              <a:buNone/>
            </a:pPr>
            <a:r>
              <a:rPr lang="en-US" sz="2800"/>
              <a:t>@10:00 AM</a:t>
            </a:r>
            <a:endParaRPr/>
          </a:p>
        </p:txBody>
      </p:sp>
      <p:sp>
        <p:nvSpPr>
          <p:cNvPr id="450" name="Google Shape;450;p1"/>
          <p:cNvSpPr txBox="1">
            <a:spLocks noGrp="1"/>
          </p:cNvSpPr>
          <p:nvPr>
            <p:ph type="sldNum" idx="4294967295"/>
          </p:nvPr>
        </p:nvSpPr>
        <p:spPr>
          <a:xfrm>
            <a:off x="11614150" y="6213475"/>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
        <p:nvSpPr>
          <p:cNvPr id="451" name="Google Shape;451;p1"/>
          <p:cNvSpPr txBox="1"/>
          <p:nvPr/>
        </p:nvSpPr>
        <p:spPr>
          <a:xfrm>
            <a:off x="406075" y="5043975"/>
            <a:ext cx="92769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C4043"/>
                </a:solidFill>
                <a:highlight>
                  <a:srgbClr val="FFFFFF"/>
                </a:highlight>
                <a:latin typeface="Arial"/>
                <a:ea typeface="Arial"/>
                <a:cs typeface="Arial"/>
                <a:sym typeface="Arial"/>
              </a:rPr>
              <a:t>Join Zoom Meeting:</a:t>
            </a:r>
            <a:endParaRPr sz="1400" b="0" i="0" u="none" strike="noStrike" cap="none">
              <a:solidFill>
                <a:srgbClr val="3C404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1A73E8"/>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https://us06web.zoom.us/j/4107642605?pwd=MmVwREVMbFFYUzlCeWpJcFFZYWF5UT09&amp;omn=85973965350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3C4043"/>
                </a:solidFill>
                <a:highlight>
                  <a:srgbClr val="FFFFFF"/>
                </a:highlight>
                <a:latin typeface="Arial"/>
                <a:ea typeface="Arial"/>
                <a:cs typeface="Arial"/>
                <a:sym typeface="Arial"/>
              </a:rPr>
              <a:t>For </a:t>
            </a:r>
            <a:r>
              <a:rPr lang="en-US" sz="1400" b="0" i="0" u="sng" strike="noStrike" cap="none">
                <a:solidFill>
                  <a:srgbClr val="3C4043"/>
                </a:solidFill>
                <a:highlight>
                  <a:srgbClr val="FFFFFF"/>
                </a:highlight>
                <a:latin typeface="Arial"/>
                <a:ea typeface="Arial"/>
                <a:cs typeface="Arial"/>
                <a:sym typeface="Arial"/>
              </a:rPr>
              <a:t>Meeting ID</a:t>
            </a:r>
            <a:r>
              <a:rPr lang="en-US" sz="1400" b="0" i="0" u="none" strike="noStrike" cap="none">
                <a:solidFill>
                  <a:srgbClr val="3C4043"/>
                </a:solidFill>
                <a:highlight>
                  <a:srgbClr val="FFFFFF"/>
                </a:highlight>
                <a:latin typeface="Arial"/>
                <a:ea typeface="Arial"/>
                <a:cs typeface="Arial"/>
                <a:sym typeface="Arial"/>
              </a:rPr>
              <a:t> and </a:t>
            </a:r>
            <a:r>
              <a:rPr lang="en-US" sz="1400" b="0" i="0" u="sng" strike="noStrike" cap="none">
                <a:solidFill>
                  <a:srgbClr val="3C4043"/>
                </a:solidFill>
                <a:highlight>
                  <a:srgbClr val="FFFFFF"/>
                </a:highlight>
                <a:latin typeface="Arial"/>
                <a:ea typeface="Arial"/>
                <a:cs typeface="Arial"/>
                <a:sym typeface="Arial"/>
              </a:rPr>
              <a:t>Passcode</a:t>
            </a:r>
            <a:r>
              <a:rPr lang="en-US" sz="1400" b="0" i="0" u="none" strike="noStrike" cap="none">
                <a:solidFill>
                  <a:srgbClr val="3C4043"/>
                </a:solidFill>
                <a:highlight>
                  <a:srgbClr val="FFFFFF"/>
                </a:highlight>
                <a:latin typeface="Arial"/>
                <a:ea typeface="Arial"/>
                <a:cs typeface="Arial"/>
                <a:sym typeface="Arial"/>
              </a:rPr>
              <a:t> please contact Curtis Wills: curtis.wills@maryland.gov</a:t>
            </a:r>
            <a:endParaRPr sz="1400" b="0" i="0" u="none" strike="noStrike" cap="none">
              <a:solidFill>
                <a:schemeClr val="dk1"/>
              </a:solidFill>
              <a:highlight>
                <a:srgbClr val="FFFFFF"/>
              </a:highlight>
              <a:latin typeface="Arial"/>
              <a:ea typeface="Arial"/>
              <a:cs typeface="Arial"/>
              <a:sym typeface="Arial"/>
            </a:endParaRPr>
          </a:p>
        </p:txBody>
      </p:sp>
      <p:sp>
        <p:nvSpPr>
          <p:cNvPr id="452" name="Google Shape;452;p1"/>
          <p:cNvSpPr/>
          <p:nvPr/>
        </p:nvSpPr>
        <p:spPr>
          <a:xfrm>
            <a:off x="0" y="-184666"/>
            <a:ext cx="12192000" cy="369332"/>
          </a:xfrm>
          <a:prstGeom prst="rect">
            <a:avLst/>
          </a:prstGeom>
          <a:solidFill>
            <a:srgbClr val="FFFFFF"/>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453" name="Google Shape;453;p1"/>
          <p:cNvSpPr/>
          <p:nvPr/>
        </p:nvSpPr>
        <p:spPr>
          <a:xfrm>
            <a:off x="0" y="-184666"/>
            <a:ext cx="12192000" cy="369332"/>
          </a:xfrm>
          <a:prstGeom prst="rect">
            <a:avLst/>
          </a:prstGeom>
          <a:solidFill>
            <a:srgbClr val="FFFFFF"/>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454" name="Google Shape;454;p1"/>
          <p:cNvSpPr/>
          <p:nvPr/>
        </p:nvSpPr>
        <p:spPr>
          <a:xfrm>
            <a:off x="0" y="-184627"/>
            <a:ext cx="12192000" cy="369332"/>
          </a:xfrm>
          <a:prstGeom prst="rect">
            <a:avLst/>
          </a:prstGeom>
          <a:solidFill>
            <a:srgbClr val="FFFFFF"/>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455" name="Google Shape;455;p1"/>
          <p:cNvSpPr/>
          <p:nvPr/>
        </p:nvSpPr>
        <p:spPr>
          <a:xfrm>
            <a:off x="0" y="-184645"/>
            <a:ext cx="12192000" cy="369291"/>
          </a:xfrm>
          <a:prstGeom prst="rect">
            <a:avLst/>
          </a:prstGeom>
          <a:solidFill>
            <a:srgbClr val="FFFFFF"/>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1155CC"/>
              </a:buClr>
              <a:buSzPts val="1800"/>
              <a:buFont typeface="Arial"/>
              <a:buNone/>
            </a:pPr>
            <a:r>
              <a:rPr lang="en-US" sz="1800" b="0" i="0" u="none" strike="noStrike" cap="none" dirty="0">
                <a:solidFill>
                  <a:schemeClr val="dk1"/>
                </a:solidFill>
                <a:latin typeface="Arial"/>
                <a:ea typeface="Arial"/>
                <a:cs typeface="Arial"/>
                <a:sym typeface="Arial"/>
              </a:rPr>
              <a:t> </a:t>
            </a: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g27c5c71d6ce_0_0"/>
          <p:cNvSpPr txBox="1">
            <a:spLocks noGrp="1"/>
          </p:cNvSpPr>
          <p:nvPr>
            <p:ph type="body" idx="1"/>
          </p:nvPr>
        </p:nvSpPr>
        <p:spPr>
          <a:xfrm>
            <a:off x="971550" y="1133475"/>
            <a:ext cx="10515600" cy="4998600"/>
          </a:xfrm>
          <a:prstGeom prst="rect">
            <a:avLst/>
          </a:prstGeom>
          <a:noFill/>
          <a:ln>
            <a:noFill/>
          </a:ln>
        </p:spPr>
        <p:txBody>
          <a:bodyPr spcFirstLastPara="1" wrap="square" lIns="91425" tIns="45700" rIns="91425" bIns="45700" anchor="t" anchorCtr="0">
            <a:normAutofit/>
          </a:bodyPr>
          <a:lstStyle/>
          <a:p>
            <a:pPr marL="457200" lvl="0" indent="-406400" algn="l" rtl="0">
              <a:lnSpc>
                <a:spcPct val="100000"/>
              </a:lnSpc>
              <a:spcBef>
                <a:spcPts val="1000"/>
              </a:spcBef>
              <a:spcAft>
                <a:spcPts val="0"/>
              </a:spcAft>
              <a:buSzPts val="2800"/>
              <a:buChar char="•"/>
            </a:pPr>
            <a:r>
              <a:rPr lang="en-US"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Planned for Future Release </a:t>
            </a:r>
            <a:endParaRPr sz="28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endParaRPr>
          </a:p>
          <a:p>
            <a:pPr marL="914400" lvl="1" indent="-407543" algn="l" rtl="0">
              <a:lnSpc>
                <a:spcPct val="100000"/>
              </a:lnSpc>
              <a:spcBef>
                <a:spcPts val="1000"/>
              </a:spcBef>
              <a:spcAft>
                <a:spcPts val="0"/>
              </a:spcAft>
              <a:buSzPts val="2818"/>
              <a:buChar char="•"/>
            </a:pPr>
            <a:r>
              <a:rPr lang="en-US" sz="25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Maternal Morbidity-eCQM (estimated year end </a:t>
            </a:r>
            <a:r>
              <a:rPr lang="en-US" sz="25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 2024</a:t>
            </a:r>
            <a:r>
              <a:rPr lang="en-US" sz="25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a:t>
            </a:r>
            <a:endParaRPr sz="2500"/>
          </a:p>
          <a:p>
            <a:pPr marL="914400" lvl="1" indent="-387350" algn="l" rtl="0">
              <a:lnSpc>
                <a:spcPct val="100000"/>
              </a:lnSpc>
              <a:spcBef>
                <a:spcPts val="1000"/>
              </a:spcBef>
              <a:spcAft>
                <a:spcPts val="0"/>
              </a:spcAft>
              <a:buSzPts val="2500"/>
              <a:buChar char="•"/>
            </a:pPr>
            <a:r>
              <a:rPr lang="en-US" sz="2500"/>
              <a:t>Sepsis Dashboard</a:t>
            </a:r>
            <a:endParaRPr sz="2500"/>
          </a:p>
          <a:p>
            <a:pPr marL="914400" lvl="1" indent="-387350" algn="l" rtl="0">
              <a:lnSpc>
                <a:spcPct val="100000"/>
              </a:lnSpc>
              <a:spcBef>
                <a:spcPts val="1000"/>
              </a:spcBef>
              <a:spcAft>
                <a:spcPts val="0"/>
              </a:spcAft>
              <a:buSzPts val="2500"/>
              <a:buChar char="•"/>
            </a:pPr>
            <a:r>
              <a:rPr lang="en-US" sz="25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TFU behavioral health</a:t>
            </a:r>
            <a:r>
              <a:rPr lang="en-US" sz="2500"/>
              <a:t> (TBD)</a:t>
            </a:r>
            <a:endParaRPr sz="25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endParaRPr>
          </a:p>
          <a:p>
            <a:pPr marL="0" lvl="0" indent="0" algn="l" rtl="0">
              <a:lnSpc>
                <a:spcPct val="100000"/>
              </a:lnSpc>
              <a:spcBef>
                <a:spcPts val="1000"/>
              </a:spcBef>
              <a:spcAft>
                <a:spcPts val="0"/>
              </a:spcAft>
              <a:buSzPts val="2000"/>
              <a:buNone/>
            </a:pPr>
            <a:endParaRPr/>
          </a:p>
        </p:txBody>
      </p:sp>
      <p:sp>
        <p:nvSpPr>
          <p:cNvPr id="524" name="Google Shape;524;g27c5c71d6ce_0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10</a:t>
            </a:fld>
            <a:endParaRPr/>
          </a:p>
        </p:txBody>
      </p:sp>
      <p:sp>
        <p:nvSpPr>
          <p:cNvPr id="525" name="Google Shape;525;g27c5c71d6ce_0_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Quality Update: Planned Monitoring Reports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g1b9b37336d3_0_4"/>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11</a:t>
            </a:fld>
            <a:endParaRPr/>
          </a:p>
        </p:txBody>
      </p:sp>
      <p:sp>
        <p:nvSpPr>
          <p:cNvPr id="532" name="Google Shape;532;g1b9b37336d3_0_4"/>
          <p:cNvSpPr txBox="1">
            <a:spLocks noGrp="1"/>
          </p:cNvSpPr>
          <p:nvPr>
            <p:ph type="title"/>
          </p:nvPr>
        </p:nvSpPr>
        <p:spPr>
          <a:xfrm>
            <a:off x="914527" y="5810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CY 2025 Digital Measure Submission to HSCRC</a:t>
            </a:r>
            <a:endParaRPr/>
          </a:p>
        </p:txBody>
      </p:sp>
      <p:graphicFrame>
        <p:nvGraphicFramePr>
          <p:cNvPr id="533" name="Google Shape;533;g1b9b37336d3_0_4"/>
          <p:cNvGraphicFramePr/>
          <p:nvPr/>
        </p:nvGraphicFramePr>
        <p:xfrm>
          <a:off x="847974" y="1145275"/>
          <a:ext cx="10143675" cy="4675100"/>
        </p:xfrm>
        <a:graphic>
          <a:graphicData uri="http://schemas.openxmlformats.org/drawingml/2006/table">
            <a:tbl>
              <a:tblPr>
                <a:noFill/>
                <a:tableStyleId>{0711AEBF-8D26-4784-B3E5-EEFB043935AD}</a:tableStyleId>
              </a:tblPr>
              <a:tblGrid>
                <a:gridCol w="4190550">
                  <a:extLst>
                    <a:ext uri="{9D8B030D-6E8A-4147-A177-3AD203B41FA5}">
                      <a16:colId xmlns:a16="http://schemas.microsoft.com/office/drawing/2014/main" val="20000"/>
                    </a:ext>
                  </a:extLst>
                </a:gridCol>
                <a:gridCol w="1365725">
                  <a:extLst>
                    <a:ext uri="{9D8B030D-6E8A-4147-A177-3AD203B41FA5}">
                      <a16:colId xmlns:a16="http://schemas.microsoft.com/office/drawing/2014/main" val="20001"/>
                    </a:ext>
                  </a:extLst>
                </a:gridCol>
                <a:gridCol w="1505775">
                  <a:extLst>
                    <a:ext uri="{9D8B030D-6E8A-4147-A177-3AD203B41FA5}">
                      <a16:colId xmlns:a16="http://schemas.microsoft.com/office/drawing/2014/main" val="20002"/>
                    </a:ext>
                  </a:extLst>
                </a:gridCol>
                <a:gridCol w="1003875">
                  <a:extLst>
                    <a:ext uri="{9D8B030D-6E8A-4147-A177-3AD203B41FA5}">
                      <a16:colId xmlns:a16="http://schemas.microsoft.com/office/drawing/2014/main" val="20003"/>
                    </a:ext>
                  </a:extLst>
                </a:gridCol>
                <a:gridCol w="618650">
                  <a:extLst>
                    <a:ext uri="{9D8B030D-6E8A-4147-A177-3AD203B41FA5}">
                      <a16:colId xmlns:a16="http://schemas.microsoft.com/office/drawing/2014/main" val="20004"/>
                    </a:ext>
                  </a:extLst>
                </a:gridCol>
                <a:gridCol w="548625">
                  <a:extLst>
                    <a:ext uri="{9D8B030D-6E8A-4147-A177-3AD203B41FA5}">
                      <a16:colId xmlns:a16="http://schemas.microsoft.com/office/drawing/2014/main" val="20005"/>
                    </a:ext>
                  </a:extLst>
                </a:gridCol>
                <a:gridCol w="910475">
                  <a:extLst>
                    <a:ext uri="{9D8B030D-6E8A-4147-A177-3AD203B41FA5}">
                      <a16:colId xmlns:a16="http://schemas.microsoft.com/office/drawing/2014/main" val="20006"/>
                    </a:ext>
                  </a:extLst>
                </a:gridCol>
              </a:tblGrid>
              <a:tr h="3913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sng" strike="noStrike" cap="none">
                          <a:solidFill>
                            <a:srgbClr val="FFFFFF"/>
                          </a:solidFill>
                          <a:hlinkClick r:id="rId3">
                            <a:extLst>
                              <a:ext uri="{A12FA001-AC4F-418D-AE19-62706E023703}">
                                <ahyp:hlinkClr xmlns:ahyp="http://schemas.microsoft.com/office/drawing/2018/hyperlinkcolor" val="tx"/>
                              </a:ext>
                            </a:extLst>
                          </a:hlinkClick>
                        </a:rPr>
                        <a:t>Title</a:t>
                      </a:r>
                      <a:endParaRPr sz="1400" b="1" u="sng" strike="noStrike" cap="none">
                        <a:solidFill>
                          <a:srgbClr val="FFFFFF"/>
                        </a:solidFill>
                      </a:endParaRPr>
                    </a:p>
                  </a:txBody>
                  <a:tcPr marL="76200" marR="76200" marT="76200" marB="762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sng" strike="noStrike" cap="none">
                          <a:solidFill>
                            <a:srgbClr val="FFFFFF"/>
                          </a:solidFill>
                          <a:hlinkClick r:id="rId4">
                            <a:extLst>
                              <a:ext uri="{A12FA001-AC4F-418D-AE19-62706E023703}">
                                <ahyp:hlinkClr xmlns:ahyp="http://schemas.microsoft.com/office/drawing/2018/hyperlinkcolor" val="tx"/>
                              </a:ext>
                            </a:extLst>
                          </a:hlinkClick>
                        </a:rPr>
                        <a:t>Short Name</a:t>
                      </a:r>
                      <a:endParaRPr sz="1400" b="1" u="sng" strike="noStrike" cap="none">
                        <a:solidFill>
                          <a:srgbClr val="FFFFFF"/>
                        </a:solidFill>
                      </a:endParaRPr>
                    </a:p>
                  </a:txBody>
                  <a:tcPr marL="76200" marR="76200" marT="76200" marB="762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sng" strike="noStrike" cap="none">
                          <a:solidFill>
                            <a:srgbClr val="FFFFFF"/>
                          </a:solidFill>
                          <a:hlinkClick r:id="rId5">
                            <a:extLst>
                              <a:ext uri="{A12FA001-AC4F-418D-AE19-62706E023703}">
                                <ahyp:hlinkClr xmlns:ahyp="http://schemas.microsoft.com/office/drawing/2018/hyperlinkcolor" val="tx"/>
                              </a:ext>
                            </a:extLst>
                          </a:hlinkClick>
                        </a:rPr>
                        <a:t>CMS eCQM ID</a:t>
                      </a:r>
                      <a:endParaRPr sz="1400" b="1" u="sng" strike="noStrike" cap="none">
                        <a:solidFill>
                          <a:srgbClr val="FFFFFF"/>
                        </a:solidFill>
                      </a:endParaRPr>
                    </a:p>
                  </a:txBody>
                  <a:tcPr marL="76200" marR="76200" marT="76200" marB="762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sng" strike="noStrike" cap="none">
                          <a:solidFill>
                            <a:srgbClr val="FFFFFF"/>
                          </a:solidFill>
                        </a:rPr>
                        <a:t>CBE*  #</a:t>
                      </a:r>
                      <a:endParaRPr sz="1400" b="1" u="sng" strike="noStrike" cap="none">
                        <a:solidFill>
                          <a:srgbClr val="FFFFFF"/>
                        </a:solidFill>
                      </a:endParaRPr>
                    </a:p>
                  </a:txBody>
                  <a:tcPr marL="76200" marR="76200" marT="76200" marB="762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2024</a:t>
                      </a:r>
                      <a:endParaRPr sz="1400" b="1" u="none" strike="noStrike" cap="none">
                        <a:solidFill>
                          <a:srgbClr val="FFFFFF"/>
                        </a:solidFill>
                      </a:endParaRPr>
                    </a:p>
                  </a:txBody>
                  <a:tcPr marL="9525" marR="9525" marT="9525" marB="95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2025</a:t>
                      </a:r>
                      <a:endParaRPr sz="1400" b="1" u="none" strike="noStrike" cap="none">
                        <a:solidFill>
                          <a:srgbClr val="FFFFFF"/>
                        </a:solidFill>
                      </a:endParaRPr>
                    </a:p>
                  </a:txBody>
                  <a:tcPr marL="9525" marR="9525" marT="9525" marB="95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HSCRC</a:t>
                      </a:r>
                      <a:endParaRPr sz="1400" b="1" u="none" strike="noStrike" cap="none">
                        <a:solidFill>
                          <a:srgbClr val="FFFFFF"/>
                        </a:solidFill>
                      </a:endParaRPr>
                    </a:p>
                  </a:txBody>
                  <a:tcPr marL="9525" marR="9525" marT="9525" marB="95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extLst>
                  <a:ext uri="{0D108BD9-81ED-4DB2-BD59-A6C34878D82A}">
                    <a16:rowId xmlns:a16="http://schemas.microsoft.com/office/drawing/2014/main" val="10000"/>
                  </a:ext>
                </a:extLst>
              </a:tr>
              <a:tr h="868825">
                <a:tc>
                  <a:txBody>
                    <a:bodyPr/>
                    <a:lstStyle/>
                    <a:p>
                      <a:pPr marL="0" marR="0" lvl="0" indent="0" algn="ctr" rtl="0">
                        <a:lnSpc>
                          <a:spcPct val="100000"/>
                        </a:lnSpc>
                        <a:spcBef>
                          <a:spcPts val="0"/>
                        </a:spcBef>
                        <a:spcAft>
                          <a:spcPts val="0"/>
                        </a:spcAft>
                        <a:buClr>
                          <a:srgbClr val="000000"/>
                        </a:buClr>
                        <a:buSzPts val="1600"/>
                        <a:buFont typeface="Arial"/>
                        <a:buNone/>
                      </a:pPr>
                      <a:r>
                        <a:rPr lang="en-US" sz="1600" u="sng" strike="noStrike" cap="none">
                          <a:solidFill>
                            <a:srgbClr val="026397"/>
                          </a:solidFill>
                          <a:hlinkClick r:id="rId6">
                            <a:extLst>
                              <a:ext uri="{A12FA001-AC4F-418D-AE19-62706E023703}">
                                <ahyp:hlinkClr xmlns:ahyp="http://schemas.microsoft.com/office/drawing/2018/hyperlinkcolor" val="tx"/>
                              </a:ext>
                            </a:extLst>
                          </a:hlinkClick>
                        </a:rPr>
                        <a:t>Anticoagulation Therapy for Atrial Fibrillation/Flutter</a:t>
                      </a:r>
                      <a:endParaRPr sz="1600" u="sng" strike="noStrike" cap="none">
                        <a:solidFill>
                          <a:srgbClr val="026397"/>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STK-3</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CMS71v13</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N/A</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 </a:t>
                      </a:r>
                      <a:endParaRPr sz="1600" u="none" strike="noStrike" cap="none"/>
                    </a:p>
                    <a:p>
                      <a:pPr marL="0" marR="0" lvl="0" indent="0" algn="ctr" rtl="0">
                        <a:lnSpc>
                          <a:spcPct val="100000"/>
                        </a:lnSpc>
                        <a:spcBef>
                          <a:spcPts val="0"/>
                        </a:spcBef>
                        <a:spcAft>
                          <a:spcPts val="0"/>
                        </a:spcAft>
                        <a:buClr>
                          <a:srgbClr val="000000"/>
                        </a:buClr>
                        <a:buSzPts val="1600"/>
                        <a:buFont typeface="Arial"/>
                        <a:buNone/>
                      </a:pPr>
                      <a:r>
                        <a:rPr lang="en-US" sz="1600" u="none" strike="noStrike" cap="none"/>
                        <a:t>Optional</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01"/>
                  </a:ext>
                </a:extLst>
              </a:tr>
              <a:tr h="630325">
                <a:tc>
                  <a:txBody>
                    <a:bodyPr/>
                    <a:lstStyle/>
                    <a:p>
                      <a:pPr marL="0" marR="0" lvl="0" indent="0" algn="ctr" rtl="0">
                        <a:lnSpc>
                          <a:spcPct val="100000"/>
                        </a:lnSpc>
                        <a:spcBef>
                          <a:spcPts val="0"/>
                        </a:spcBef>
                        <a:spcAft>
                          <a:spcPts val="0"/>
                        </a:spcAft>
                        <a:buClr>
                          <a:srgbClr val="000000"/>
                        </a:buClr>
                        <a:buSzPts val="1600"/>
                        <a:buFont typeface="Arial"/>
                        <a:buNone/>
                      </a:pPr>
                      <a:r>
                        <a:rPr lang="en-US" sz="1600" u="sng" strike="noStrike" cap="none">
                          <a:solidFill>
                            <a:srgbClr val="026397"/>
                          </a:solidFill>
                          <a:hlinkClick r:id="rId7">
                            <a:extLst>
                              <a:ext uri="{A12FA001-AC4F-418D-AE19-62706E023703}">
                                <ahyp:hlinkClr xmlns:ahyp="http://schemas.microsoft.com/office/drawing/2018/hyperlinkcolor" val="tx"/>
                              </a:ext>
                            </a:extLst>
                          </a:hlinkClick>
                        </a:rPr>
                        <a:t>Antithrombotic Therapy By End of Hospital Day 2</a:t>
                      </a:r>
                      <a:endParaRPr sz="1600" u="sng" strike="noStrike" cap="none">
                        <a:solidFill>
                          <a:srgbClr val="026397"/>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STK-5</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CMS72v12</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N/A</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Optional</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extLst>
                  <a:ext uri="{0D108BD9-81ED-4DB2-BD59-A6C34878D82A}">
                    <a16:rowId xmlns:a16="http://schemas.microsoft.com/office/drawing/2014/main" val="10002"/>
                  </a:ext>
                </a:extLst>
              </a:tr>
              <a:tr h="630325">
                <a:tc>
                  <a:txBody>
                    <a:bodyPr/>
                    <a:lstStyle/>
                    <a:p>
                      <a:pPr marL="0" marR="0" lvl="0" indent="0" algn="ctr" rtl="0">
                        <a:lnSpc>
                          <a:spcPct val="100000"/>
                        </a:lnSpc>
                        <a:spcBef>
                          <a:spcPts val="0"/>
                        </a:spcBef>
                        <a:spcAft>
                          <a:spcPts val="0"/>
                        </a:spcAft>
                        <a:buClr>
                          <a:srgbClr val="000000"/>
                        </a:buClr>
                        <a:buSzPts val="1600"/>
                        <a:buFont typeface="Arial"/>
                        <a:buNone/>
                      </a:pPr>
                      <a:r>
                        <a:rPr lang="en-US" sz="1600" u="sng" strike="noStrike" cap="none">
                          <a:solidFill>
                            <a:srgbClr val="2E74B5"/>
                          </a:solidFill>
                          <a:hlinkClick r:id="rId8">
                            <a:extLst>
                              <a:ext uri="{A12FA001-AC4F-418D-AE19-62706E023703}">
                                <ahyp:hlinkClr xmlns:ahyp="http://schemas.microsoft.com/office/drawing/2018/hyperlinkcolor" val="tx"/>
                              </a:ext>
                            </a:extLst>
                          </a:hlinkClick>
                        </a:rPr>
                        <a:t>Cesarean Birth</a:t>
                      </a:r>
                      <a:endParaRPr sz="1600" u="sng" strike="noStrike" cap="none">
                        <a:solidFill>
                          <a:srgbClr val="2E74B5"/>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PC-02</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CMS334v5</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0471e</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Required</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03"/>
                  </a:ext>
                </a:extLst>
              </a:tr>
              <a:tr h="630325">
                <a:tc>
                  <a:txBody>
                    <a:bodyPr/>
                    <a:lstStyle/>
                    <a:p>
                      <a:pPr marL="0" marR="0" lvl="0" indent="0" algn="ctr" rtl="0">
                        <a:lnSpc>
                          <a:spcPct val="100000"/>
                        </a:lnSpc>
                        <a:spcBef>
                          <a:spcPts val="0"/>
                        </a:spcBef>
                        <a:spcAft>
                          <a:spcPts val="0"/>
                        </a:spcAft>
                        <a:buClr>
                          <a:srgbClr val="000000"/>
                        </a:buClr>
                        <a:buSzPts val="1600"/>
                        <a:buFont typeface="Arial"/>
                        <a:buNone/>
                      </a:pPr>
                      <a:r>
                        <a:rPr lang="en-US" sz="1600" u="sng" strike="noStrike" cap="none">
                          <a:solidFill>
                            <a:srgbClr val="2E74B5"/>
                          </a:solidFill>
                          <a:hlinkClick r:id="rId9">
                            <a:extLst>
                              <a:ext uri="{A12FA001-AC4F-418D-AE19-62706E023703}">
                                <ahyp:hlinkClr xmlns:ahyp="http://schemas.microsoft.com/office/drawing/2018/hyperlinkcolor" val="tx"/>
                              </a:ext>
                            </a:extLst>
                          </a:hlinkClick>
                        </a:rPr>
                        <a:t>Discharged on Antithrombotic Therapy</a:t>
                      </a:r>
                      <a:endParaRPr sz="1600" u="sng" strike="noStrike" cap="none">
                        <a:solidFill>
                          <a:srgbClr val="2E74B5"/>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STK-2</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CMS104v12</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N/A</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Optional</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extLst>
                  <a:ext uri="{0D108BD9-81ED-4DB2-BD59-A6C34878D82A}">
                    <a16:rowId xmlns:a16="http://schemas.microsoft.com/office/drawing/2014/main" val="10004"/>
                  </a:ext>
                </a:extLst>
              </a:tr>
              <a:tr h="851800">
                <a:tc>
                  <a:txBody>
                    <a:bodyPr/>
                    <a:lstStyle/>
                    <a:p>
                      <a:pPr marL="0" marR="0" lvl="0" indent="0" algn="ctr" rtl="0">
                        <a:lnSpc>
                          <a:spcPct val="100000"/>
                        </a:lnSpc>
                        <a:spcBef>
                          <a:spcPts val="0"/>
                        </a:spcBef>
                        <a:spcAft>
                          <a:spcPts val="0"/>
                        </a:spcAft>
                        <a:buClr>
                          <a:srgbClr val="000000"/>
                        </a:buClr>
                        <a:buSzPts val="1600"/>
                        <a:buFont typeface="Arial"/>
                        <a:buNone/>
                      </a:pPr>
                      <a:r>
                        <a:rPr lang="en-US" sz="1600" u="sng" strike="noStrike" cap="none">
                          <a:solidFill>
                            <a:srgbClr val="2E74B5"/>
                          </a:solidFill>
                          <a:hlinkClick r:id="rId10">
                            <a:extLst>
                              <a:ext uri="{A12FA001-AC4F-418D-AE19-62706E023703}">
                                <ahyp:hlinkClr xmlns:ahyp="http://schemas.microsoft.com/office/drawing/2018/hyperlinkcolor" val="tx"/>
                              </a:ext>
                            </a:extLst>
                          </a:hlinkClick>
                        </a:rPr>
                        <a:t>Excessive Radiation Dose or Inadequate Image Quality for Diagnostic CT in Adults (Facility IQR)</a:t>
                      </a:r>
                      <a:endParaRPr sz="1600" u="sng" strike="noStrike" cap="none">
                        <a:solidFill>
                          <a:srgbClr val="2E74B5"/>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rgbClr val="242424"/>
                          </a:solidFill>
                        </a:rPr>
                        <a:t>IP-ExRad</a:t>
                      </a:r>
                      <a:endParaRPr sz="1600" u="none" strike="noStrike" cap="none">
                        <a:solidFill>
                          <a:srgbClr val="242424"/>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rgbClr val="242424"/>
                          </a:solidFill>
                        </a:rPr>
                        <a:t>CMS1074v2</a:t>
                      </a:r>
                      <a:endParaRPr sz="1600" u="none" strike="noStrike" cap="none">
                        <a:solidFill>
                          <a:srgbClr val="242424"/>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rgbClr val="242424"/>
                          </a:solidFill>
                        </a:rPr>
                        <a:t>3663e</a:t>
                      </a:r>
                      <a:endParaRPr sz="1600" u="none" strike="noStrike" cap="none">
                        <a:solidFill>
                          <a:srgbClr val="242424"/>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 </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Optional</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05"/>
                  </a:ext>
                </a:extLst>
              </a:tr>
              <a:tr h="630325">
                <a:tc>
                  <a:txBody>
                    <a:bodyPr/>
                    <a:lstStyle/>
                    <a:p>
                      <a:pPr marL="0" marR="0" lvl="0" indent="0" algn="ctr" rtl="0">
                        <a:lnSpc>
                          <a:spcPct val="100000"/>
                        </a:lnSpc>
                        <a:spcBef>
                          <a:spcPts val="0"/>
                        </a:spcBef>
                        <a:spcAft>
                          <a:spcPts val="0"/>
                        </a:spcAft>
                        <a:buClr>
                          <a:srgbClr val="000000"/>
                        </a:buClr>
                        <a:buSzPts val="1600"/>
                        <a:buFont typeface="Arial"/>
                        <a:buNone/>
                      </a:pPr>
                      <a:r>
                        <a:rPr lang="en-US" sz="1600" u="sng" strike="noStrike" cap="none">
                          <a:solidFill>
                            <a:srgbClr val="2E74B5"/>
                          </a:solidFill>
                          <a:hlinkClick r:id="rId11">
                            <a:extLst>
                              <a:ext uri="{A12FA001-AC4F-418D-AE19-62706E023703}">
                                <ahyp:hlinkClr xmlns:ahyp="http://schemas.microsoft.com/office/drawing/2018/hyperlinkcolor" val="tx"/>
                              </a:ext>
                            </a:extLst>
                          </a:hlinkClick>
                        </a:rPr>
                        <a:t>Global Malnutrition Composite Score</a:t>
                      </a:r>
                      <a:endParaRPr sz="1600" u="sng" strike="noStrike" cap="none">
                        <a:solidFill>
                          <a:srgbClr val="2E74B5"/>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GMCS</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CMS986v2</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3592e</a:t>
                      </a:r>
                      <a:endParaRPr sz="16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X</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Optional</a:t>
                      </a:r>
                      <a:endParaRPr sz="16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06"/>
                  </a:ext>
                </a:extLst>
              </a:tr>
            </a:tbl>
          </a:graphicData>
        </a:graphic>
      </p:graphicFrame>
      <p:graphicFrame>
        <p:nvGraphicFramePr>
          <p:cNvPr id="534" name="Google Shape;534;g1b9b37336d3_0_4"/>
          <p:cNvGraphicFramePr/>
          <p:nvPr/>
        </p:nvGraphicFramePr>
        <p:xfrm>
          <a:off x="1000125" y="5999625"/>
          <a:ext cx="7019925" cy="673989"/>
        </p:xfrm>
        <a:graphic>
          <a:graphicData uri="http://schemas.openxmlformats.org/drawingml/2006/table">
            <a:tbl>
              <a:tblPr>
                <a:noFill/>
                <a:tableStyleId>{0711AEBF-8D26-4784-B3E5-EEFB043935AD}</a:tableStyleId>
              </a:tblPr>
              <a:tblGrid>
                <a:gridCol w="7019925">
                  <a:extLst>
                    <a:ext uri="{9D8B030D-6E8A-4147-A177-3AD203B41FA5}">
                      <a16:colId xmlns:a16="http://schemas.microsoft.com/office/drawing/2014/main" val="20000"/>
                    </a:ext>
                  </a:extLst>
                </a:gridCol>
              </a:tblGrid>
              <a:tr h="638175">
                <a:tc>
                  <a:txBody>
                    <a:bodyPr/>
                    <a:lstStyle/>
                    <a:p>
                      <a:pPr marL="0" marR="0" lvl="0" indent="0" algn="ctr" rtl="0">
                        <a:lnSpc>
                          <a:spcPct val="115000"/>
                        </a:lnSpc>
                        <a:spcBef>
                          <a:spcPts val="0"/>
                        </a:spcBef>
                        <a:spcAft>
                          <a:spcPts val="0"/>
                        </a:spcAft>
                        <a:buClr>
                          <a:srgbClr val="000000"/>
                        </a:buClr>
                        <a:buSzPts val="1100"/>
                        <a:buFont typeface="Arial"/>
                        <a:buNone/>
                      </a:pPr>
                      <a:r>
                        <a:rPr lang="en-US" sz="1100" u="none" strike="noStrike" cap="none"/>
                        <a:t>*Verify active CBE endorsement on the CMS certified consensus-based entity’s </a:t>
                      </a:r>
                      <a:r>
                        <a:rPr lang="en-US" sz="1100" u="sng" strike="noStrike" cap="none">
                          <a:solidFill>
                            <a:schemeClr val="hlink"/>
                          </a:solidFill>
                          <a:hlinkClick r:id="rId12"/>
                        </a:rPr>
                        <a:t>PQM website</a:t>
                      </a:r>
                      <a:endParaRPr sz="1100" u="sng" strike="noStrike" cap="none">
                        <a:solidFill>
                          <a:schemeClr val="hlink"/>
                        </a:solidFill>
                      </a:endParaRPr>
                    </a:p>
                    <a:p>
                      <a:pPr marL="0" marR="0" lvl="0" indent="0" algn="ctr" rtl="0">
                        <a:lnSpc>
                          <a:spcPct val="115000"/>
                        </a:lnSpc>
                        <a:spcBef>
                          <a:spcPts val="1200"/>
                        </a:spcBef>
                        <a:spcAft>
                          <a:spcPts val="0"/>
                        </a:spcAft>
                        <a:buClr>
                          <a:srgbClr val="000000"/>
                        </a:buClr>
                        <a:buSzPts val="1100"/>
                        <a:buFont typeface="Arial"/>
                        <a:buNone/>
                      </a:pPr>
                      <a:r>
                        <a:rPr lang="en-US" sz="1100" u="none" strike="noStrike" cap="none"/>
                        <a:t>Source:</a:t>
                      </a:r>
                      <a:r>
                        <a:rPr lang="en-US" sz="1100" u="none" strike="noStrike" cap="none">
                          <a:solidFill>
                            <a:schemeClr val="hlink"/>
                          </a:solidFill>
                          <a:uFill>
                            <a:noFill/>
                          </a:uFill>
                          <a:hlinkClick r:id="rId13"/>
                        </a:rPr>
                        <a:t> </a:t>
                      </a:r>
                      <a:r>
                        <a:rPr lang="en-US" sz="1100" u="sng" strike="noStrike" cap="none">
                          <a:solidFill>
                            <a:schemeClr val="hlink"/>
                          </a:solidFill>
                          <a:hlinkClick r:id="rId13"/>
                        </a:rPr>
                        <a:t>https://ecqi.healthit.gov/eh-cah?qt-tabs_eh=1&amp;globalyearfilter=2024&amp;global_measure_group=3716</a:t>
                      </a:r>
                      <a:endParaRPr sz="1100" u="sng" strike="noStrike" cap="none">
                        <a:solidFill>
                          <a:schemeClr val="hlink"/>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1b9b37336d3_0_11"/>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12</a:t>
            </a:fld>
            <a:endParaRPr/>
          </a:p>
        </p:txBody>
      </p:sp>
      <p:sp>
        <p:nvSpPr>
          <p:cNvPr id="541" name="Google Shape;541;g1b9b37336d3_0_11"/>
          <p:cNvSpPr txBox="1">
            <a:spLocks noGrp="1"/>
          </p:cNvSpPr>
          <p:nvPr>
            <p:ph type="title"/>
          </p:nvPr>
        </p:nvSpPr>
        <p:spPr>
          <a:xfrm>
            <a:off x="990602" y="335278"/>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CY 2025 Digital Measure Submission to HSCRC</a:t>
            </a:r>
            <a:endParaRPr/>
          </a:p>
        </p:txBody>
      </p:sp>
      <p:graphicFrame>
        <p:nvGraphicFramePr>
          <p:cNvPr id="542" name="Google Shape;542;g1b9b37336d3_0_11"/>
          <p:cNvGraphicFramePr/>
          <p:nvPr/>
        </p:nvGraphicFramePr>
        <p:xfrm>
          <a:off x="615125" y="1087750"/>
          <a:ext cx="10961750" cy="4554157"/>
        </p:xfrm>
        <a:graphic>
          <a:graphicData uri="http://schemas.openxmlformats.org/drawingml/2006/table">
            <a:tbl>
              <a:tblPr>
                <a:noFill/>
                <a:tableStyleId>{0711AEBF-8D26-4784-B3E5-EEFB043935AD}</a:tableStyleId>
              </a:tblPr>
              <a:tblGrid>
                <a:gridCol w="3419475">
                  <a:extLst>
                    <a:ext uri="{9D8B030D-6E8A-4147-A177-3AD203B41FA5}">
                      <a16:colId xmlns:a16="http://schemas.microsoft.com/office/drawing/2014/main" val="20000"/>
                    </a:ext>
                  </a:extLst>
                </a:gridCol>
                <a:gridCol w="1114425">
                  <a:extLst>
                    <a:ext uri="{9D8B030D-6E8A-4147-A177-3AD203B41FA5}">
                      <a16:colId xmlns:a16="http://schemas.microsoft.com/office/drawing/2014/main" val="20001"/>
                    </a:ext>
                  </a:extLst>
                </a:gridCol>
                <a:gridCol w="1228725">
                  <a:extLst>
                    <a:ext uri="{9D8B030D-6E8A-4147-A177-3AD203B41FA5}">
                      <a16:colId xmlns:a16="http://schemas.microsoft.com/office/drawing/2014/main" val="20002"/>
                    </a:ext>
                  </a:extLst>
                </a:gridCol>
                <a:gridCol w="819150">
                  <a:extLst>
                    <a:ext uri="{9D8B030D-6E8A-4147-A177-3AD203B41FA5}">
                      <a16:colId xmlns:a16="http://schemas.microsoft.com/office/drawing/2014/main" val="20003"/>
                    </a:ext>
                  </a:extLst>
                </a:gridCol>
                <a:gridCol w="504825">
                  <a:extLst>
                    <a:ext uri="{9D8B030D-6E8A-4147-A177-3AD203B41FA5}">
                      <a16:colId xmlns:a16="http://schemas.microsoft.com/office/drawing/2014/main" val="20004"/>
                    </a:ext>
                  </a:extLst>
                </a:gridCol>
                <a:gridCol w="882425">
                  <a:extLst>
                    <a:ext uri="{9D8B030D-6E8A-4147-A177-3AD203B41FA5}">
                      <a16:colId xmlns:a16="http://schemas.microsoft.com/office/drawing/2014/main" val="20005"/>
                    </a:ext>
                  </a:extLst>
                </a:gridCol>
                <a:gridCol w="2992725">
                  <a:extLst>
                    <a:ext uri="{9D8B030D-6E8A-4147-A177-3AD203B41FA5}">
                      <a16:colId xmlns:a16="http://schemas.microsoft.com/office/drawing/2014/main" val="20006"/>
                    </a:ext>
                  </a:extLst>
                </a:gridCol>
              </a:tblGrid>
              <a:tr h="207275">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Title</a:t>
                      </a:r>
                      <a:endParaRPr sz="1400" b="1" u="none" strike="noStrike" cap="none">
                        <a:solidFill>
                          <a:srgbClr val="FFFFFF"/>
                        </a:solidFill>
                      </a:endParaRPr>
                    </a:p>
                  </a:txBody>
                  <a:tcPr marL="76200" marR="76200" marT="76200" marB="762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a:solidFill>
                            <a:srgbClr val="FFFFFF"/>
                          </a:solidFill>
                        </a:rPr>
                        <a:t>Short Name</a:t>
                      </a:r>
                      <a:endParaRPr sz="1400" b="1" i="0" u="none" strike="noStrike" cap="none">
                        <a:solidFill>
                          <a:srgbClr val="FFFFFF"/>
                        </a:solidFill>
                      </a:endParaRPr>
                    </a:p>
                  </a:txBody>
                  <a:tcPr marL="76200" marR="76200" marT="76200" marB="762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CMS eCQM ID</a:t>
                      </a:r>
                      <a:endParaRPr sz="1400" b="1" u="none" strike="noStrike" cap="none">
                        <a:solidFill>
                          <a:srgbClr val="FFFFFF"/>
                        </a:solidFill>
                      </a:endParaRPr>
                    </a:p>
                  </a:txBody>
                  <a:tcPr marL="76200" marR="76200" marT="76200" marB="762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tc>
                  <a:txBody>
                    <a:bodyPr/>
                    <a:lstStyle/>
                    <a:p>
                      <a:pPr marL="0" marR="0" lvl="0" indent="0" algn="l"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CBE*  #</a:t>
                      </a:r>
                      <a:endParaRPr sz="1400" b="1" u="none" strike="noStrike" cap="none">
                        <a:solidFill>
                          <a:srgbClr val="FFFFFF"/>
                        </a:solidFill>
                      </a:endParaRPr>
                    </a:p>
                  </a:txBody>
                  <a:tcPr marL="76200" marR="76200" marT="76200" marB="76200"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2024</a:t>
                      </a:r>
                      <a:endParaRPr sz="1400" b="1" u="none" strike="noStrike" cap="none">
                        <a:solidFill>
                          <a:srgbClr val="FFFFFF"/>
                        </a:solidFill>
                      </a:endParaRPr>
                    </a:p>
                  </a:txBody>
                  <a:tcPr marL="9525" marR="9525" marT="9525" marB="95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2025</a:t>
                      </a:r>
                      <a:endParaRPr sz="1400" b="1" u="none" strike="noStrike" cap="none">
                        <a:solidFill>
                          <a:srgbClr val="FFFFFF"/>
                        </a:solidFill>
                      </a:endParaRPr>
                    </a:p>
                  </a:txBody>
                  <a:tcPr marL="9525" marR="9525" marT="9525" marB="95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tc>
                  <a:txBody>
                    <a:bodyPr/>
                    <a:lstStyle/>
                    <a:p>
                      <a:pPr marL="0" marR="0" lvl="0" indent="0" algn="ctr" rtl="0">
                        <a:lnSpc>
                          <a:spcPct val="115000"/>
                        </a:lnSpc>
                        <a:spcBef>
                          <a:spcPts val="0"/>
                        </a:spcBef>
                        <a:spcAft>
                          <a:spcPts val="0"/>
                        </a:spcAft>
                        <a:buClr>
                          <a:srgbClr val="000000"/>
                        </a:buClr>
                        <a:buSzPts val="1400"/>
                        <a:buFont typeface="Arial"/>
                        <a:buNone/>
                      </a:pPr>
                      <a:r>
                        <a:rPr lang="en-US" sz="1400" b="1" u="none" strike="noStrike" cap="none">
                          <a:solidFill>
                            <a:srgbClr val="FFFFFF"/>
                          </a:solidFill>
                        </a:rPr>
                        <a:t>HSCRC</a:t>
                      </a:r>
                      <a:endParaRPr sz="1400" b="1" u="none" strike="noStrike" cap="none">
                        <a:solidFill>
                          <a:srgbClr val="FFFFFF"/>
                        </a:solidFill>
                      </a:endParaRPr>
                    </a:p>
                  </a:txBody>
                  <a:tcPr marL="9525" marR="9525" marT="9525" marB="9525" anchor="ctr">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3F7DB9"/>
                    </a:solidFill>
                  </a:tcPr>
                </a:tc>
                <a:extLst>
                  <a:ext uri="{0D108BD9-81ED-4DB2-BD59-A6C34878D82A}">
                    <a16:rowId xmlns:a16="http://schemas.microsoft.com/office/drawing/2014/main" val="10000"/>
                  </a:ext>
                </a:extLst>
              </a:tr>
              <a:tr h="342900">
                <a:tc>
                  <a:txBody>
                    <a:bodyPr/>
                    <a:lstStyle/>
                    <a:p>
                      <a:pPr marL="0" marR="0" lvl="0" indent="0" algn="ctr" rtl="0">
                        <a:lnSpc>
                          <a:spcPct val="100000"/>
                        </a:lnSpc>
                        <a:spcBef>
                          <a:spcPts val="0"/>
                        </a:spcBef>
                        <a:spcAft>
                          <a:spcPts val="0"/>
                        </a:spcAft>
                        <a:buClr>
                          <a:srgbClr val="000000"/>
                        </a:buClr>
                        <a:buSzPts val="1400"/>
                        <a:buFont typeface="Arial"/>
                        <a:buNone/>
                      </a:pPr>
                      <a:r>
                        <a:rPr lang="en-US" sz="1400" u="sng" strike="noStrike" cap="none">
                          <a:solidFill>
                            <a:srgbClr val="2E74B5"/>
                          </a:solidFill>
                          <a:hlinkClick r:id="rId3">
                            <a:extLst>
                              <a:ext uri="{A12FA001-AC4F-418D-AE19-62706E023703}">
                                <ahyp:hlinkClr xmlns:ahyp="http://schemas.microsoft.com/office/drawing/2018/hyperlinkcolor" val="tx"/>
                              </a:ext>
                            </a:extLst>
                          </a:hlinkClick>
                        </a:rPr>
                        <a:t>Hospital Harm - Acute Kidney Injury</a:t>
                      </a:r>
                      <a:endParaRPr sz="1400" u="sng" strike="noStrike" cap="none">
                        <a:solidFill>
                          <a:srgbClr val="2E74B5"/>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242424"/>
                          </a:solidFill>
                        </a:rPr>
                        <a:t>HH-AKI</a:t>
                      </a:r>
                      <a:endParaRPr sz="1400" u="none" strike="noStrike" cap="none">
                        <a:solidFill>
                          <a:srgbClr val="242424"/>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242424"/>
                          </a:solidFill>
                        </a:rPr>
                        <a:t>CMS832v2</a:t>
                      </a:r>
                      <a:endParaRPr sz="1400" u="none" strike="noStrike" cap="none">
                        <a:solidFill>
                          <a:srgbClr val="242424"/>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242424"/>
                          </a:solidFill>
                        </a:rPr>
                        <a:t>3713e</a:t>
                      </a:r>
                      <a:endParaRPr sz="1400" u="none" strike="noStrike" cap="none">
                        <a:solidFill>
                          <a:srgbClr val="242424"/>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 </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Optional</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01"/>
                  </a:ext>
                </a:extLst>
              </a:tr>
              <a:tr h="323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sng" strike="noStrike" cap="none">
                          <a:solidFill>
                            <a:srgbClr val="2E74B5"/>
                          </a:solidFill>
                          <a:hlinkClick r:id="rId4">
                            <a:extLst>
                              <a:ext uri="{A12FA001-AC4F-418D-AE19-62706E023703}">
                                <ahyp:hlinkClr xmlns:ahyp="http://schemas.microsoft.com/office/drawing/2018/hyperlinkcolor" val="tx"/>
                              </a:ext>
                            </a:extLst>
                          </a:hlinkClick>
                        </a:rPr>
                        <a:t>Hospital Harm - Opioid-Related Adverse Events</a:t>
                      </a:r>
                      <a:endParaRPr sz="1400" u="sng" strike="noStrike" cap="none">
                        <a:solidFill>
                          <a:srgbClr val="2E74B5"/>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HH-ORAE</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CMS819v2</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3501e</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Optional</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extLst>
                  <a:ext uri="{0D108BD9-81ED-4DB2-BD59-A6C34878D82A}">
                    <a16:rowId xmlns:a16="http://schemas.microsoft.com/office/drawing/2014/main" val="10002"/>
                  </a:ext>
                </a:extLst>
              </a:tr>
              <a:tr h="342900">
                <a:tc>
                  <a:txBody>
                    <a:bodyPr/>
                    <a:lstStyle/>
                    <a:p>
                      <a:pPr marL="0" marR="0" lvl="0" indent="0" algn="ctr" rtl="0">
                        <a:lnSpc>
                          <a:spcPct val="100000"/>
                        </a:lnSpc>
                        <a:spcBef>
                          <a:spcPts val="0"/>
                        </a:spcBef>
                        <a:spcAft>
                          <a:spcPts val="0"/>
                        </a:spcAft>
                        <a:buClr>
                          <a:srgbClr val="000000"/>
                        </a:buClr>
                        <a:buSzPts val="1400"/>
                        <a:buFont typeface="Arial"/>
                        <a:buNone/>
                      </a:pPr>
                      <a:r>
                        <a:rPr lang="en-US" sz="1400" u="sng" strike="noStrike" cap="none">
                          <a:solidFill>
                            <a:srgbClr val="125496"/>
                          </a:solidFill>
                          <a:hlinkClick r:id="rId5">
                            <a:extLst>
                              <a:ext uri="{A12FA001-AC4F-418D-AE19-62706E023703}">
                                <ahyp:hlinkClr xmlns:ahyp="http://schemas.microsoft.com/office/drawing/2018/hyperlinkcolor" val="tx"/>
                              </a:ext>
                            </a:extLst>
                          </a:hlinkClick>
                        </a:rPr>
                        <a:t>Hospital Harm - Pressure Injury</a:t>
                      </a:r>
                      <a:endParaRPr sz="1400" u="sng" strike="noStrike" cap="none">
                        <a:solidFill>
                          <a:srgbClr val="125496"/>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242424"/>
                          </a:solidFill>
                        </a:rPr>
                        <a:t>HH-PI</a:t>
                      </a:r>
                      <a:endParaRPr sz="1400" u="none" strike="noStrike" cap="none">
                        <a:solidFill>
                          <a:srgbClr val="242424"/>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242424"/>
                          </a:solidFill>
                        </a:rPr>
                        <a:t>CMS826v2</a:t>
                      </a:r>
                      <a:endParaRPr sz="1400" u="none" strike="noStrike" cap="none">
                        <a:solidFill>
                          <a:srgbClr val="242424"/>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242424"/>
                          </a:solidFill>
                        </a:rPr>
                        <a:t>3498e</a:t>
                      </a:r>
                      <a:endParaRPr sz="1400" u="none" strike="noStrike" cap="none">
                        <a:solidFill>
                          <a:srgbClr val="242424"/>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 </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Optional</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extLst>
                  <a:ext uri="{0D108BD9-81ED-4DB2-BD59-A6C34878D82A}">
                    <a16:rowId xmlns:a16="http://schemas.microsoft.com/office/drawing/2014/main" val="10003"/>
                  </a:ext>
                </a:extLst>
              </a:tr>
              <a:tr h="323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sng" strike="noStrike" cap="none">
                          <a:solidFill>
                            <a:srgbClr val="026397"/>
                          </a:solidFill>
                          <a:hlinkClick r:id="rId6">
                            <a:extLst>
                              <a:ext uri="{A12FA001-AC4F-418D-AE19-62706E023703}">
                                <ahyp:hlinkClr xmlns:ahyp="http://schemas.microsoft.com/office/drawing/2018/hyperlinkcolor" val="tx"/>
                              </a:ext>
                            </a:extLst>
                          </a:hlinkClick>
                        </a:rPr>
                        <a:t>Hospital Harm - Severe Hyperglycemia</a:t>
                      </a:r>
                      <a:endParaRPr sz="1400" u="sng" strike="noStrike" cap="none">
                        <a:solidFill>
                          <a:srgbClr val="026397"/>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HH-Hyper</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CMS871v3</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3533e</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Required</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04"/>
                  </a:ext>
                </a:extLst>
              </a:tr>
              <a:tr h="323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sng" strike="noStrike" cap="none">
                          <a:solidFill>
                            <a:srgbClr val="026397"/>
                          </a:solidFill>
                          <a:hlinkClick r:id="rId7">
                            <a:extLst>
                              <a:ext uri="{A12FA001-AC4F-418D-AE19-62706E023703}">
                                <ahyp:hlinkClr xmlns:ahyp="http://schemas.microsoft.com/office/drawing/2018/hyperlinkcolor" val="tx"/>
                              </a:ext>
                            </a:extLst>
                          </a:hlinkClick>
                        </a:rPr>
                        <a:t>Hospital Harm - Severe Hypoglycemia</a:t>
                      </a:r>
                      <a:endParaRPr sz="1400" u="sng" strike="noStrike" cap="none">
                        <a:solidFill>
                          <a:srgbClr val="026397"/>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HH-Hypo</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CMS816v3</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3503e</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Required</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extLst>
                  <a:ext uri="{0D108BD9-81ED-4DB2-BD59-A6C34878D82A}">
                    <a16:rowId xmlns:a16="http://schemas.microsoft.com/office/drawing/2014/main" val="10005"/>
                  </a:ext>
                </a:extLst>
              </a:tr>
              <a:tr h="323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sng" strike="noStrike" cap="none">
                          <a:solidFill>
                            <a:srgbClr val="026397"/>
                          </a:solidFill>
                          <a:hlinkClick r:id="rId8">
                            <a:extLst>
                              <a:ext uri="{A12FA001-AC4F-418D-AE19-62706E023703}">
                                <ahyp:hlinkClr xmlns:ahyp="http://schemas.microsoft.com/office/drawing/2018/hyperlinkcolor" val="tx"/>
                              </a:ext>
                            </a:extLst>
                          </a:hlinkClick>
                        </a:rPr>
                        <a:t>ICU Venous Thromboembolism Prophylaxis</a:t>
                      </a:r>
                      <a:endParaRPr sz="1400" u="sng" strike="noStrike" cap="none">
                        <a:solidFill>
                          <a:srgbClr val="026397"/>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VTE-2</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CMS190v12</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N/A</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Optional</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06"/>
                  </a:ext>
                </a:extLst>
              </a:tr>
              <a:tr h="485775">
                <a:tc>
                  <a:txBody>
                    <a:bodyPr/>
                    <a:lstStyle/>
                    <a:p>
                      <a:pPr marL="0" marR="0" lvl="0" indent="0" algn="ctr" rtl="0">
                        <a:lnSpc>
                          <a:spcPct val="100000"/>
                        </a:lnSpc>
                        <a:spcBef>
                          <a:spcPts val="0"/>
                        </a:spcBef>
                        <a:spcAft>
                          <a:spcPts val="0"/>
                        </a:spcAft>
                        <a:buClr>
                          <a:srgbClr val="000000"/>
                        </a:buClr>
                        <a:buSzPts val="1400"/>
                        <a:buFont typeface="Arial"/>
                        <a:buNone/>
                      </a:pPr>
                      <a:r>
                        <a:rPr lang="en-US" sz="1400" u="sng" strike="noStrike" cap="none">
                          <a:solidFill>
                            <a:srgbClr val="026397"/>
                          </a:solidFill>
                          <a:hlinkClick r:id="rId9">
                            <a:extLst>
                              <a:ext uri="{A12FA001-AC4F-418D-AE19-62706E023703}">
                                <ahyp:hlinkClr xmlns:ahyp="http://schemas.microsoft.com/office/drawing/2018/hyperlinkcolor" val="tx"/>
                              </a:ext>
                            </a:extLst>
                          </a:hlinkClick>
                        </a:rPr>
                        <a:t>Safe Use of Opioids - Concurrent Prescribing</a:t>
                      </a:r>
                      <a:endParaRPr sz="1400" u="sng" strike="noStrike" cap="none">
                        <a:solidFill>
                          <a:srgbClr val="026397"/>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Safe use of opioids</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CMS506v6</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3316e</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Required</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extLst>
                  <a:ext uri="{0D108BD9-81ED-4DB2-BD59-A6C34878D82A}">
                    <a16:rowId xmlns:a16="http://schemas.microsoft.com/office/drawing/2014/main" val="10007"/>
                  </a:ext>
                </a:extLst>
              </a:tr>
              <a:tr h="323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sng" strike="noStrike" cap="none">
                          <a:solidFill>
                            <a:srgbClr val="026397"/>
                          </a:solidFill>
                          <a:hlinkClick r:id="rId10">
                            <a:extLst>
                              <a:ext uri="{A12FA001-AC4F-418D-AE19-62706E023703}">
                                <ahyp:hlinkClr xmlns:ahyp="http://schemas.microsoft.com/office/drawing/2018/hyperlinkcolor" val="tx"/>
                              </a:ext>
                            </a:extLst>
                          </a:hlinkClick>
                        </a:rPr>
                        <a:t>Severe Obstetric Complications</a:t>
                      </a:r>
                      <a:endParaRPr sz="1400" u="sng" strike="noStrike" cap="none">
                        <a:solidFill>
                          <a:srgbClr val="026397"/>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PC-07</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CMS1028v2</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N/A</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Required</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F7F7F7"/>
                    </a:solidFill>
                  </a:tcPr>
                </a:tc>
                <a:extLst>
                  <a:ext uri="{0D108BD9-81ED-4DB2-BD59-A6C34878D82A}">
                    <a16:rowId xmlns:a16="http://schemas.microsoft.com/office/drawing/2014/main" val="10008"/>
                  </a:ext>
                </a:extLst>
              </a:tr>
              <a:tr h="323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sng" strike="noStrike" cap="none">
                          <a:solidFill>
                            <a:srgbClr val="026397"/>
                          </a:solidFill>
                          <a:hlinkClick r:id="rId11">
                            <a:extLst>
                              <a:ext uri="{A12FA001-AC4F-418D-AE19-62706E023703}">
                                <ahyp:hlinkClr xmlns:ahyp="http://schemas.microsoft.com/office/drawing/2018/hyperlinkcolor" val="tx"/>
                              </a:ext>
                            </a:extLst>
                          </a:hlinkClick>
                        </a:rPr>
                        <a:t>Venous Thromboembolism Prophylaxis</a:t>
                      </a:r>
                      <a:endParaRPr sz="1400" u="sng" strike="noStrike" cap="none">
                        <a:solidFill>
                          <a:srgbClr val="026397"/>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333333"/>
                          </a:solidFill>
                        </a:rPr>
                        <a:t>VTE-1</a:t>
                      </a:r>
                      <a:endParaRPr sz="1400" u="none" strike="noStrike" cap="none">
                        <a:solidFill>
                          <a:srgbClr val="333333"/>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333333"/>
                          </a:solidFill>
                        </a:rPr>
                        <a:t>CMS108v12</a:t>
                      </a:r>
                      <a:endParaRPr sz="1400" u="none" strike="noStrike" cap="none">
                        <a:solidFill>
                          <a:srgbClr val="333333"/>
                        </a:solidFill>
                      </a:endParaRPr>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N/A</a:t>
                      </a:r>
                      <a:endParaRPr sz="1400" u="none" strike="noStrike" cap="none"/>
                    </a:p>
                  </a:txBody>
                  <a:tcPr marL="76200" marR="76200" marT="76200" marB="76200">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X</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t>Optional</a:t>
                      </a:r>
                      <a:endParaRPr sz="1400" u="none" strike="noStrike" cap="none"/>
                    </a:p>
                  </a:txBody>
                  <a:tcPr marL="9525" marR="9525" marT="9525" marB="9525">
                    <a:lnL w="9525" cap="flat" cmpd="sng">
                      <a:solidFill>
                        <a:srgbClr val="BFBFBF"/>
                      </a:solidFill>
                      <a:prstDash val="solid"/>
                      <a:round/>
                      <a:headEnd type="none" w="sm" len="sm"/>
                      <a:tailEnd type="none" w="sm" len="sm"/>
                    </a:lnL>
                    <a:lnR w="9525" cap="flat" cmpd="sng">
                      <a:solidFill>
                        <a:srgbClr val="BFBFBF"/>
                      </a:solidFill>
                      <a:prstDash val="solid"/>
                      <a:round/>
                      <a:headEnd type="none" w="sm" len="sm"/>
                      <a:tailEnd type="none" w="sm" len="sm"/>
                    </a:lnR>
                    <a:lnT w="9525" cap="flat" cmpd="sng">
                      <a:solidFill>
                        <a:srgbClr val="BFBFBF"/>
                      </a:solidFill>
                      <a:prstDash val="solid"/>
                      <a:round/>
                      <a:headEnd type="none" w="sm" len="sm"/>
                      <a:tailEnd type="none" w="sm" len="sm"/>
                    </a:lnT>
                    <a:lnB w="9525" cap="flat" cmpd="sng">
                      <a:solidFill>
                        <a:srgbClr val="BFBFBF"/>
                      </a:solidFill>
                      <a:prstDash val="solid"/>
                      <a:round/>
                      <a:headEnd type="none" w="sm" len="sm"/>
                      <a:tailEnd type="none" w="sm" len="sm"/>
                    </a:lnB>
                    <a:solidFill>
                      <a:srgbClr val="EEEEEE"/>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1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13</a:t>
            </a:fld>
            <a:endParaRPr/>
          </a:p>
        </p:txBody>
      </p:sp>
      <p:sp>
        <p:nvSpPr>
          <p:cNvPr id="549" name="Google Shape;549;p1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Quality Update: eCQM Reporting Timeline</a:t>
            </a:r>
            <a:endParaRPr/>
          </a:p>
        </p:txBody>
      </p:sp>
      <p:sp>
        <p:nvSpPr>
          <p:cNvPr id="550" name="Google Shape;550;p10"/>
          <p:cNvSpPr txBox="1"/>
          <p:nvPr/>
        </p:nvSpPr>
        <p:spPr>
          <a:xfrm>
            <a:off x="1043250" y="1118850"/>
            <a:ext cx="10105500" cy="5077898"/>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1200"/>
              </a:spcBef>
              <a:spcAft>
                <a:spcPts val="0"/>
              </a:spcAft>
              <a:buClr>
                <a:srgbClr val="000000"/>
              </a:buClr>
              <a:buSzPts val="1800"/>
              <a:buFont typeface="Arial"/>
              <a:buNone/>
            </a:pPr>
            <a:r>
              <a:rPr lang="en-US" sz="1800" b="1" i="1" u="none" strike="noStrike" cap="none" dirty="0" err="1">
                <a:solidFill>
                  <a:srgbClr val="1C4587"/>
                </a:solidFill>
                <a:latin typeface="Arial"/>
                <a:ea typeface="Arial"/>
                <a:cs typeface="Arial"/>
                <a:sym typeface="Arial"/>
              </a:rPr>
              <a:t>eCQM</a:t>
            </a:r>
            <a:r>
              <a:rPr lang="en-US" sz="1800" b="1" i="1" u="none" strike="noStrike" cap="none" dirty="0">
                <a:solidFill>
                  <a:srgbClr val="1C4587"/>
                </a:solidFill>
                <a:latin typeface="Arial"/>
                <a:ea typeface="Arial"/>
                <a:cs typeface="Arial"/>
                <a:sym typeface="Arial"/>
              </a:rPr>
              <a:t> CY 2025 Performance Period Submission Windows</a:t>
            </a:r>
            <a:endParaRPr sz="1800" b="1" i="1" u="none" strike="noStrike" cap="none" dirty="0">
              <a:solidFill>
                <a:srgbClr val="1C4587"/>
              </a:solidFill>
              <a:latin typeface="Arial"/>
              <a:ea typeface="Arial"/>
              <a:cs typeface="Arial"/>
              <a:sym typeface="Arial"/>
            </a:endParaRPr>
          </a:p>
          <a:p>
            <a:pPr marL="0" marR="0" lvl="0" indent="0" algn="l" rtl="0">
              <a:lnSpc>
                <a:spcPct val="115000"/>
              </a:lnSpc>
              <a:spcBef>
                <a:spcPts val="1200"/>
              </a:spcBef>
              <a:spcAft>
                <a:spcPts val="0"/>
              </a:spcAft>
              <a:buClr>
                <a:srgbClr val="000000"/>
              </a:buClr>
              <a:buSzPts val="1800"/>
              <a:buFont typeface="Arial"/>
              <a:buNone/>
            </a:pPr>
            <a:r>
              <a:rPr lang="en-US" sz="1800" b="1" i="0" u="none" strike="noStrike" cap="none" dirty="0">
                <a:solidFill>
                  <a:srgbClr val="1C4587"/>
                </a:solidFill>
                <a:latin typeface="Arial"/>
                <a:ea typeface="Arial"/>
                <a:cs typeface="Arial"/>
                <a:sym typeface="Arial"/>
              </a:rPr>
              <a:t> </a:t>
            </a:r>
            <a:endParaRPr sz="1800" b="1" i="0" u="none" strike="noStrike" cap="none" dirty="0">
              <a:solidFill>
                <a:srgbClr val="1C4587"/>
              </a:solidFill>
              <a:latin typeface="Arial"/>
              <a:ea typeface="Arial"/>
              <a:cs typeface="Arial"/>
              <a:sym typeface="Arial"/>
            </a:endParaRPr>
          </a:p>
          <a:p>
            <a:pPr marL="914400" marR="0" lvl="0" indent="0" algn="l" rtl="0">
              <a:lnSpc>
                <a:spcPct val="115000"/>
              </a:lnSpc>
              <a:spcBef>
                <a:spcPts val="1200"/>
              </a:spcBef>
              <a:spcAft>
                <a:spcPts val="0"/>
              </a:spcAft>
              <a:buClr>
                <a:srgbClr val="000000"/>
              </a:buClr>
              <a:buSzPts val="1800"/>
              <a:buFont typeface="Arial"/>
              <a:buNone/>
            </a:pPr>
            <a:r>
              <a:rPr lang="en-US" sz="1800" b="0" i="0" u="none" strike="noStrike" cap="none" dirty="0">
                <a:solidFill>
                  <a:srgbClr val="1C4587"/>
                </a:solidFill>
                <a:latin typeface="Arial"/>
                <a:ea typeface="Arial"/>
                <a:cs typeface="Arial"/>
                <a:sym typeface="Arial"/>
              </a:rPr>
              <a:t>Q1   2025 data          	Open:      7/15/2025                  Close:   9/30/2025</a:t>
            </a:r>
            <a:endParaRPr sz="1800" b="0" i="0" u="none" strike="noStrike" cap="none" dirty="0">
              <a:solidFill>
                <a:srgbClr val="1C4587"/>
              </a:solidFill>
              <a:latin typeface="Arial"/>
              <a:ea typeface="Arial"/>
              <a:cs typeface="Arial"/>
              <a:sym typeface="Arial"/>
            </a:endParaRPr>
          </a:p>
          <a:p>
            <a:pPr marL="914400" marR="0" lvl="0" indent="0" algn="l" rtl="0">
              <a:lnSpc>
                <a:spcPct val="115000"/>
              </a:lnSpc>
              <a:spcBef>
                <a:spcPts val="1200"/>
              </a:spcBef>
              <a:spcAft>
                <a:spcPts val="0"/>
              </a:spcAft>
              <a:buClr>
                <a:srgbClr val="000000"/>
              </a:buClr>
              <a:buSzPts val="1800"/>
              <a:buFont typeface="Arial"/>
              <a:buNone/>
            </a:pPr>
            <a:r>
              <a:rPr lang="en-US" sz="1800" b="0" i="0" u="none" strike="noStrike" cap="none" dirty="0">
                <a:solidFill>
                  <a:srgbClr val="1C4587"/>
                </a:solidFill>
                <a:latin typeface="Arial"/>
                <a:ea typeface="Arial"/>
                <a:cs typeface="Arial"/>
                <a:sym typeface="Arial"/>
              </a:rPr>
              <a:t>Q2   2025 data          	Open:      7/15/2025                  Close:   9/30/2025</a:t>
            </a:r>
            <a:endParaRPr sz="1800" b="0" i="0" u="none" strike="noStrike" cap="none" dirty="0">
              <a:solidFill>
                <a:srgbClr val="1C4587"/>
              </a:solidFill>
              <a:latin typeface="Arial"/>
              <a:ea typeface="Arial"/>
              <a:cs typeface="Arial"/>
              <a:sym typeface="Arial"/>
            </a:endParaRPr>
          </a:p>
          <a:p>
            <a:pPr marL="914400" marR="0" lvl="0" indent="0" algn="l" rtl="0">
              <a:lnSpc>
                <a:spcPct val="115000"/>
              </a:lnSpc>
              <a:spcBef>
                <a:spcPts val="1200"/>
              </a:spcBef>
              <a:spcAft>
                <a:spcPts val="0"/>
              </a:spcAft>
              <a:buClr>
                <a:srgbClr val="000000"/>
              </a:buClr>
              <a:buSzPts val="1800"/>
              <a:buFont typeface="Arial"/>
              <a:buNone/>
            </a:pPr>
            <a:r>
              <a:rPr lang="en-US" sz="1800" b="0" i="0" u="none" strike="noStrike" cap="none" dirty="0">
                <a:solidFill>
                  <a:srgbClr val="1C4587"/>
                </a:solidFill>
                <a:latin typeface="Arial"/>
                <a:ea typeface="Arial"/>
                <a:cs typeface="Arial"/>
                <a:sym typeface="Arial"/>
              </a:rPr>
              <a:t>Q3   2025 data               	Open:	10/15/2025                 Close:   12/30/2025</a:t>
            </a:r>
            <a:endParaRPr sz="1800" b="0" i="0" u="none" strike="noStrike" cap="none" dirty="0">
              <a:solidFill>
                <a:srgbClr val="1C4587"/>
              </a:solidFill>
              <a:latin typeface="Arial"/>
              <a:ea typeface="Arial"/>
              <a:cs typeface="Arial"/>
              <a:sym typeface="Arial"/>
            </a:endParaRPr>
          </a:p>
          <a:p>
            <a:pPr marL="914400" marR="0" lvl="0" indent="0" algn="l" rtl="0">
              <a:lnSpc>
                <a:spcPct val="115000"/>
              </a:lnSpc>
              <a:spcBef>
                <a:spcPts val="1200"/>
              </a:spcBef>
              <a:spcAft>
                <a:spcPts val="0"/>
              </a:spcAft>
              <a:buClr>
                <a:srgbClr val="000000"/>
              </a:buClr>
              <a:buSzPts val="1800"/>
              <a:buFont typeface="Arial"/>
              <a:buNone/>
            </a:pPr>
            <a:r>
              <a:rPr lang="en-US" sz="1800" b="0" i="0" u="none" strike="noStrike" cap="none" dirty="0">
                <a:solidFill>
                  <a:srgbClr val="1C4587"/>
                </a:solidFill>
                <a:latin typeface="Arial"/>
                <a:ea typeface="Arial"/>
                <a:cs typeface="Arial"/>
                <a:sym typeface="Arial"/>
              </a:rPr>
              <a:t>Q4   2025 data               	Open:	1/15/2026                   Close:   3/31/2026</a:t>
            </a:r>
            <a:endParaRPr sz="1800" b="0" i="0" u="none" strike="noStrike" cap="none" dirty="0">
              <a:solidFill>
                <a:srgbClr val="1C4587"/>
              </a:solidFill>
              <a:latin typeface="Arial"/>
              <a:ea typeface="Arial"/>
              <a:cs typeface="Arial"/>
              <a:sym typeface="Arial"/>
            </a:endParaRPr>
          </a:p>
          <a:p>
            <a:pPr marL="0" marR="0" lvl="0" indent="0" algn="l" rtl="0">
              <a:lnSpc>
                <a:spcPct val="107000"/>
              </a:lnSpc>
              <a:spcBef>
                <a:spcPts val="1200"/>
              </a:spcBef>
              <a:spcAft>
                <a:spcPts val="0"/>
              </a:spcAft>
              <a:buClr>
                <a:srgbClr val="000000"/>
              </a:buClr>
              <a:buSzPts val="1800"/>
              <a:buFont typeface="Arial"/>
              <a:buNone/>
            </a:pPr>
            <a:r>
              <a:rPr lang="en-US" sz="1800" b="1" i="0" u="none" strike="noStrike" cap="none" dirty="0">
                <a:solidFill>
                  <a:srgbClr val="1C4587"/>
                </a:solidFill>
                <a:latin typeface="Arial"/>
                <a:ea typeface="Arial"/>
                <a:cs typeface="Arial"/>
                <a:sym typeface="Arial"/>
              </a:rPr>
              <a:t> </a:t>
            </a:r>
            <a:endParaRPr sz="1800" b="1" i="0" u="none" strike="noStrike" cap="none" dirty="0">
              <a:solidFill>
                <a:srgbClr val="1C4587"/>
              </a:solidFill>
              <a:latin typeface="Arial"/>
              <a:ea typeface="Arial"/>
              <a:cs typeface="Arial"/>
              <a:sym typeface="Arial"/>
            </a:endParaRPr>
          </a:p>
          <a:p>
            <a:pPr marL="457200" marR="0" lvl="0" indent="0" algn="l" rtl="0">
              <a:lnSpc>
                <a:spcPct val="100000"/>
              </a:lnSpc>
              <a:spcBef>
                <a:spcPts val="1200"/>
              </a:spcBef>
              <a:spcAft>
                <a:spcPts val="0"/>
              </a:spcAft>
              <a:buClr>
                <a:srgbClr val="000000"/>
              </a:buClr>
              <a:buSzPts val="1800"/>
              <a:buFont typeface="Arial"/>
              <a:buNone/>
            </a:pPr>
            <a:endParaRPr sz="1800" b="0" i="1" u="none" strike="noStrike" cap="none" dirty="0">
              <a:solidFill>
                <a:schemeClr val="dk1"/>
              </a:solidFill>
              <a:latin typeface="Arial"/>
              <a:ea typeface="Arial"/>
              <a:cs typeface="Arial"/>
              <a:sym typeface="Arial"/>
            </a:endParaRPr>
          </a:p>
          <a:p>
            <a:pPr marL="0" marR="0" lvl="0" indent="0" algn="l" rtl="0">
              <a:lnSpc>
                <a:spcPct val="107000"/>
              </a:lnSpc>
              <a:spcBef>
                <a:spcPts val="120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Hospitals may apply for an extraordinary circumstances exemption if warranted, including an extension if more time is needed. (See Quality page on HSCRC website)</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1200"/>
              </a:spcBef>
              <a:spcAft>
                <a:spcPts val="0"/>
              </a:spcAft>
              <a:buClr>
                <a:srgbClr val="000000"/>
              </a:buClr>
              <a:buSzPts val="2000"/>
              <a:buFont typeface="Arial"/>
              <a:buNone/>
            </a:pP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g2a5764cf001_1_12"/>
          <p:cNvSpPr txBox="1">
            <a:spLocks noGrp="1"/>
          </p:cNvSpPr>
          <p:nvPr>
            <p:ph type="body" idx="1"/>
          </p:nvPr>
        </p:nvSpPr>
        <p:spPr>
          <a:xfrm>
            <a:off x="972125" y="1251450"/>
            <a:ext cx="10515600" cy="5327100"/>
          </a:xfrm>
          <a:prstGeom prst="rect">
            <a:avLst/>
          </a:prstGeom>
          <a:noFill/>
          <a:ln>
            <a:noFill/>
          </a:ln>
        </p:spPr>
        <p:txBody>
          <a:bodyPr spcFirstLastPara="1" wrap="square" lIns="91425" tIns="45700" rIns="91425" bIns="45700" anchor="t" anchorCtr="0">
            <a:noAutofit/>
          </a:bodyPr>
          <a:lstStyle/>
          <a:p>
            <a:pPr marL="0" lvl="0" indent="0" algn="l" rtl="0">
              <a:lnSpc>
                <a:spcPct val="105000"/>
              </a:lnSpc>
              <a:spcBef>
                <a:spcPts val="200"/>
              </a:spcBef>
              <a:spcAft>
                <a:spcPts val="0"/>
              </a:spcAft>
              <a:buSzPts val="2000"/>
              <a:buNone/>
            </a:pPr>
            <a:endParaRPr sz="1600">
              <a:highlight>
                <a:srgbClr val="FFFFFF"/>
              </a:highlight>
            </a:endParaRPr>
          </a:p>
          <a:p>
            <a:pPr marL="457200" lvl="0" indent="-349250" algn="l" rtl="0">
              <a:lnSpc>
                <a:spcPct val="105000"/>
              </a:lnSpc>
              <a:spcBef>
                <a:spcPts val="200"/>
              </a:spcBef>
              <a:spcAft>
                <a:spcPts val="0"/>
              </a:spcAft>
              <a:buSzPts val="1900"/>
              <a:buChar char="●"/>
            </a:pPr>
            <a:r>
              <a:rPr lang="en-US" sz="1900">
                <a:highlight>
                  <a:srgbClr val="FFFFFF"/>
                </a:highlight>
              </a:rPr>
              <a:t>HSCRC requires hospitals to submit Core Clinical Data Elements (CCDE) for the HWR and HWM hybrid measures </a:t>
            </a:r>
            <a:r>
              <a:rPr lang="en-US" sz="1900" b="1">
                <a:highlight>
                  <a:srgbClr val="FFFFFF"/>
                </a:highlight>
              </a:rPr>
              <a:t>on patients from all payers </a:t>
            </a:r>
            <a:r>
              <a:rPr lang="en-US" sz="1900">
                <a:highlight>
                  <a:srgbClr val="FFFFFF"/>
                </a:highlight>
              </a:rPr>
              <a:t>using HSCRC specifications</a:t>
            </a:r>
            <a:r>
              <a:rPr lang="en-US" sz="1900" b="1">
                <a:highlight>
                  <a:srgbClr val="FFFFFF"/>
                </a:highlight>
              </a:rPr>
              <a:t> starting with July 1, 2024 performance; </a:t>
            </a:r>
            <a:r>
              <a:rPr lang="en-US" sz="1900">
                <a:highlight>
                  <a:srgbClr val="FFFFFF"/>
                </a:highlight>
              </a:rPr>
              <a:t>for the first 6 months of the performance period (July-December 2024) HSCRC expects reporting to begin in January 2025, and then quarterly thereafter for the January-June 2025 time period.</a:t>
            </a:r>
            <a:endParaRPr sz="1900">
              <a:highlight>
                <a:srgbClr val="FFFFFF"/>
              </a:highlight>
            </a:endParaRPr>
          </a:p>
          <a:p>
            <a:pPr marL="457200" lvl="0" indent="12700" algn="l" rtl="0">
              <a:lnSpc>
                <a:spcPct val="105000"/>
              </a:lnSpc>
              <a:spcBef>
                <a:spcPts val="200"/>
              </a:spcBef>
              <a:spcAft>
                <a:spcPts val="0"/>
              </a:spcAft>
              <a:buSzPts val="2000"/>
              <a:buNone/>
            </a:pPr>
            <a:endParaRPr sz="1600" i="1"/>
          </a:p>
          <a:p>
            <a:pPr marL="457200" lvl="0" indent="12700" algn="l" rtl="0">
              <a:lnSpc>
                <a:spcPct val="105000"/>
              </a:lnSpc>
              <a:spcBef>
                <a:spcPts val="200"/>
              </a:spcBef>
              <a:spcAft>
                <a:spcPts val="0"/>
              </a:spcAft>
              <a:buSzPts val="2000"/>
              <a:buNone/>
            </a:pPr>
            <a:r>
              <a:rPr lang="en-US" sz="1600" i="1"/>
              <a:t> </a:t>
            </a:r>
            <a:endParaRPr sz="1600" i="1"/>
          </a:p>
          <a:p>
            <a:pPr marL="457200" lvl="0" indent="12700" algn="l" rtl="0">
              <a:lnSpc>
                <a:spcPct val="105000"/>
              </a:lnSpc>
              <a:spcBef>
                <a:spcPts val="200"/>
              </a:spcBef>
              <a:spcAft>
                <a:spcPts val="0"/>
              </a:spcAft>
              <a:buSzPts val="2000"/>
              <a:buNone/>
            </a:pPr>
            <a:r>
              <a:rPr lang="en-US" sz="1600" i="1"/>
              <a:t>July 1, 2024 -June 30, 2025 Performance Period Submission Windows for Hybrid Measures </a:t>
            </a:r>
            <a:r>
              <a:rPr lang="en-US" sz="1600" b="1" i="1" u="sng"/>
              <a:t>CCDE</a:t>
            </a:r>
            <a:endParaRPr sz="1600" b="1" i="1" u="sng"/>
          </a:p>
          <a:p>
            <a:pPr marL="457200" lvl="0" indent="0" algn="l" rtl="0">
              <a:lnSpc>
                <a:spcPct val="105000"/>
              </a:lnSpc>
              <a:spcBef>
                <a:spcPts val="200"/>
              </a:spcBef>
              <a:spcAft>
                <a:spcPts val="0"/>
              </a:spcAft>
              <a:buSzPts val="2000"/>
              <a:buNone/>
            </a:pPr>
            <a:r>
              <a:rPr lang="en-US" sz="1600"/>
              <a:t>Q3  2024 data           	Open:   1/15/2025                 	Close:      3/31/2025</a:t>
            </a:r>
            <a:endParaRPr sz="1600"/>
          </a:p>
          <a:p>
            <a:pPr marL="457200" lvl="0" indent="0" algn="l" rtl="0">
              <a:lnSpc>
                <a:spcPct val="105000"/>
              </a:lnSpc>
              <a:spcBef>
                <a:spcPts val="200"/>
              </a:spcBef>
              <a:spcAft>
                <a:spcPts val="0"/>
              </a:spcAft>
              <a:buSzPts val="2000"/>
              <a:buNone/>
            </a:pPr>
            <a:r>
              <a:rPr lang="en-US" sz="1600"/>
              <a:t>Q4  2024 data           	Open:   1/15/2025                 	Close:      3/31/2025</a:t>
            </a:r>
            <a:endParaRPr sz="1600"/>
          </a:p>
          <a:p>
            <a:pPr marL="457200" lvl="0" indent="0" algn="l" rtl="0">
              <a:lnSpc>
                <a:spcPct val="105000"/>
              </a:lnSpc>
              <a:spcBef>
                <a:spcPts val="200"/>
              </a:spcBef>
              <a:spcAft>
                <a:spcPts val="0"/>
              </a:spcAft>
              <a:buSzPts val="2000"/>
              <a:buNone/>
            </a:pPr>
            <a:r>
              <a:rPr lang="en-US" sz="1600"/>
              <a:t>Q1  2025 data            	Open:   4/15/2025                 	Close:	6/30/2025</a:t>
            </a:r>
            <a:endParaRPr sz="1600"/>
          </a:p>
          <a:p>
            <a:pPr marL="457200" lvl="0" indent="0" algn="l" rtl="0">
              <a:lnSpc>
                <a:spcPct val="105000"/>
              </a:lnSpc>
              <a:spcBef>
                <a:spcPts val="200"/>
              </a:spcBef>
              <a:spcAft>
                <a:spcPts val="0"/>
              </a:spcAft>
              <a:buSzPts val="2000"/>
              <a:buNone/>
            </a:pPr>
            <a:r>
              <a:rPr lang="en-US" sz="1600"/>
              <a:t>Q2  2025 data            	Open:   7/15/2025                 	Close:	9/30/2025</a:t>
            </a:r>
            <a:endParaRPr sz="1600"/>
          </a:p>
          <a:p>
            <a:pPr marL="457200" lvl="0" indent="0" algn="l" rtl="0">
              <a:lnSpc>
                <a:spcPct val="105000"/>
              </a:lnSpc>
              <a:spcBef>
                <a:spcPts val="200"/>
              </a:spcBef>
              <a:spcAft>
                <a:spcPts val="0"/>
              </a:spcAft>
              <a:buSzPts val="2000"/>
              <a:buNone/>
            </a:pPr>
            <a:endParaRPr sz="1600"/>
          </a:p>
          <a:p>
            <a:pPr marL="457200" lvl="0" indent="0" algn="l" rtl="0">
              <a:lnSpc>
                <a:spcPct val="105000"/>
              </a:lnSpc>
              <a:spcBef>
                <a:spcPts val="200"/>
              </a:spcBef>
              <a:spcAft>
                <a:spcPts val="0"/>
              </a:spcAft>
              <a:buSzPts val="2000"/>
              <a:buNone/>
            </a:pPr>
            <a:r>
              <a:rPr lang="en-US" sz="1800"/>
              <a:t>*HSCRC may consider an alternate extended submission timeline for all-payer CCDE submissions that aligns with the CMS timeline which is a full year of data after the performance period.</a:t>
            </a:r>
            <a:endParaRPr sz="1800"/>
          </a:p>
          <a:p>
            <a:pPr marL="0" lvl="0" indent="0" algn="l" rtl="0">
              <a:lnSpc>
                <a:spcPct val="105000"/>
              </a:lnSpc>
              <a:spcBef>
                <a:spcPts val="200"/>
              </a:spcBef>
              <a:spcAft>
                <a:spcPts val="200"/>
              </a:spcAft>
              <a:buSzPts val="2000"/>
              <a:buNone/>
            </a:pPr>
            <a:endParaRPr sz="1600"/>
          </a:p>
        </p:txBody>
      </p:sp>
      <p:sp>
        <p:nvSpPr>
          <p:cNvPr id="557" name="Google Shape;557;g2a5764cf001_1_12"/>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14</a:t>
            </a:fld>
            <a:endParaRPr/>
          </a:p>
        </p:txBody>
      </p:sp>
      <p:sp>
        <p:nvSpPr>
          <p:cNvPr id="558" name="Google Shape;558;g2a5764cf001_1_12"/>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HSCRC Hospital Wide Readmission and Hospital Wide Mortality CY 2024- 2025 Reporting Requirements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g2f27eeab63c_0_0"/>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p>
            <a:pPr marL="457200" lvl="0" indent="0" algn="r" rtl="0">
              <a:lnSpc>
                <a:spcPct val="114000"/>
              </a:lnSpc>
              <a:spcBef>
                <a:spcPts val="500"/>
              </a:spcBef>
              <a:spcAft>
                <a:spcPts val="0"/>
              </a:spcAft>
              <a:buSzPts val="3200"/>
              <a:buNone/>
            </a:pPr>
            <a:r>
              <a:rPr lang="en-US"/>
              <a:t>SOGI Data Collection </a:t>
            </a:r>
            <a:r>
              <a:rPr lang="en-US">
                <a:solidFill>
                  <a:schemeClr val="dk1"/>
                </a:solidFill>
              </a:rPr>
              <a:t>Update</a:t>
            </a:r>
            <a:endParaRPr/>
          </a:p>
        </p:txBody>
      </p:sp>
      <p:sp>
        <p:nvSpPr>
          <p:cNvPr id="564" name="Google Shape;564;g2f27eeab63c_0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g28eebf9badd_1_5"/>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600"/>
              <a:t>SOGI Data Collection Implementation Timeline (2024-2025)</a:t>
            </a:r>
            <a:endParaRPr sz="2600"/>
          </a:p>
        </p:txBody>
      </p:sp>
      <p:grpSp>
        <p:nvGrpSpPr>
          <p:cNvPr id="570" name="Google Shape;570;g28eebf9badd_1_5"/>
          <p:cNvGrpSpPr/>
          <p:nvPr/>
        </p:nvGrpSpPr>
        <p:grpSpPr>
          <a:xfrm>
            <a:off x="562167" y="763800"/>
            <a:ext cx="11067406" cy="5418663"/>
            <a:chOff x="0" y="0"/>
            <a:chExt cx="7886700" cy="4064099"/>
          </a:xfrm>
        </p:grpSpPr>
        <p:sp>
          <p:nvSpPr>
            <p:cNvPr id="571" name="Google Shape;571;g28eebf9badd_1_5"/>
            <p:cNvSpPr/>
            <p:nvPr/>
          </p:nvSpPr>
          <p:spPr>
            <a:xfrm>
              <a:off x="0" y="1219199"/>
              <a:ext cx="7886700" cy="1625700"/>
            </a:xfrm>
            <a:prstGeom prst="notchedRightArrow">
              <a:avLst>
                <a:gd name="adj1" fmla="val 50000"/>
                <a:gd name="adj2" fmla="val 50000"/>
              </a:avLst>
            </a:prstGeom>
            <a:solidFill>
              <a:srgbClr val="CBDB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g28eebf9badd_1_5"/>
            <p:cNvSpPr/>
            <p:nvPr/>
          </p:nvSpPr>
          <p:spPr>
            <a:xfrm>
              <a:off x="1949" y="0"/>
              <a:ext cx="1135200" cy="16257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g28eebf9badd_1_5"/>
            <p:cNvSpPr txBox="1"/>
            <p:nvPr/>
          </p:nvSpPr>
          <p:spPr>
            <a:xfrm>
              <a:off x="1949" y="0"/>
              <a:ext cx="1135200" cy="1625700"/>
            </a:xfrm>
            <a:prstGeom prst="rect">
              <a:avLst/>
            </a:prstGeom>
            <a:noFill/>
            <a:ln>
              <a:noFill/>
            </a:ln>
          </p:spPr>
          <p:txBody>
            <a:bodyPr spcFirstLastPara="1" wrap="square" lIns="142225" tIns="142225" rIns="142225" bIns="142225" anchor="b" anchorCtr="1">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595959"/>
                  </a:solidFill>
                  <a:latin typeface="Arial"/>
                  <a:ea typeface="Arial"/>
                  <a:cs typeface="Arial"/>
                  <a:sym typeface="Arial"/>
                </a:rPr>
                <a:t>February 1</a:t>
              </a:r>
              <a:endParaRPr sz="1900" b="0" i="0" u="none" strike="noStrike" cap="none">
                <a:solidFill>
                  <a:srgbClr val="595959"/>
                </a:solidFill>
                <a:latin typeface="Arial"/>
                <a:ea typeface="Arial"/>
                <a:cs typeface="Arial"/>
                <a:sym typeface="Arial"/>
              </a:endParaRPr>
            </a:p>
            <a:p>
              <a:pPr marL="152400" marR="0" lvl="1" indent="-152400" algn="l" rtl="0">
                <a:lnSpc>
                  <a:spcPct val="90000"/>
                </a:lnSpc>
                <a:spcBef>
                  <a:spcPts val="700"/>
                </a:spcBef>
                <a:spcAft>
                  <a:spcPts val="0"/>
                </a:spcAft>
                <a:buClr>
                  <a:srgbClr val="595959"/>
                </a:buClr>
                <a:buSzPts val="1600"/>
                <a:buFont typeface="Arial"/>
                <a:buChar char="•"/>
              </a:pPr>
              <a:r>
                <a:rPr lang="en-US" sz="1600" b="0" i="0" u="none" strike="noStrike" cap="none">
                  <a:solidFill>
                    <a:srgbClr val="595959"/>
                  </a:solidFill>
                  <a:latin typeface="Arial"/>
                  <a:ea typeface="Arial"/>
                  <a:cs typeface="Arial"/>
                  <a:sym typeface="Arial"/>
                </a:rPr>
                <a:t>SOGI Training Contract Begins</a:t>
              </a:r>
              <a:endParaRPr sz="1900" b="0" i="0" u="none" strike="noStrike" cap="none">
                <a:solidFill>
                  <a:srgbClr val="595959"/>
                </a:solidFill>
                <a:latin typeface="Arial"/>
                <a:ea typeface="Arial"/>
                <a:cs typeface="Arial"/>
                <a:sym typeface="Arial"/>
              </a:endParaRPr>
            </a:p>
          </p:txBody>
        </p:sp>
        <p:sp>
          <p:nvSpPr>
            <p:cNvPr id="574" name="Google Shape;574;g28eebf9badd_1_5"/>
            <p:cNvSpPr/>
            <p:nvPr/>
          </p:nvSpPr>
          <p:spPr>
            <a:xfrm>
              <a:off x="366280" y="1828800"/>
              <a:ext cx="406500" cy="406500"/>
            </a:xfrm>
            <a:prstGeom prst="ellipse">
              <a:avLst/>
            </a:prstGeom>
            <a:solidFill>
              <a:srgbClr val="2D95F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g28eebf9badd_1_5"/>
            <p:cNvSpPr/>
            <p:nvPr/>
          </p:nvSpPr>
          <p:spPr>
            <a:xfrm>
              <a:off x="1193763" y="2438399"/>
              <a:ext cx="1135200" cy="16257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g28eebf9badd_1_5"/>
            <p:cNvSpPr txBox="1"/>
            <p:nvPr/>
          </p:nvSpPr>
          <p:spPr>
            <a:xfrm>
              <a:off x="1193763" y="2438399"/>
              <a:ext cx="1135200" cy="1625700"/>
            </a:xfrm>
            <a:prstGeom prst="rect">
              <a:avLst/>
            </a:prstGeom>
            <a:noFill/>
            <a:ln>
              <a:noFill/>
            </a:ln>
          </p:spPr>
          <p:txBody>
            <a:bodyPr spcFirstLastPara="1" wrap="square" lIns="142225" tIns="142225" rIns="142225" bIns="142225" anchor="t" anchorCtr="1">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595959"/>
                  </a:solidFill>
                  <a:latin typeface="Arial"/>
                  <a:ea typeface="Arial"/>
                  <a:cs typeface="Arial"/>
                  <a:sym typeface="Arial"/>
                </a:rPr>
                <a:t>March 8</a:t>
              </a:r>
              <a:endParaRPr sz="1900" b="0" i="0" u="none" strike="noStrike" cap="none">
                <a:solidFill>
                  <a:srgbClr val="595959"/>
                </a:solidFill>
                <a:latin typeface="Arial"/>
                <a:ea typeface="Arial"/>
                <a:cs typeface="Arial"/>
                <a:sym typeface="Arial"/>
              </a:endParaRPr>
            </a:p>
            <a:p>
              <a:pPr marL="152400" marR="0" lvl="1" indent="-152400" algn="l" rtl="0">
                <a:lnSpc>
                  <a:spcPct val="90000"/>
                </a:lnSpc>
                <a:spcBef>
                  <a:spcPts val="700"/>
                </a:spcBef>
                <a:spcAft>
                  <a:spcPts val="0"/>
                </a:spcAft>
                <a:buClr>
                  <a:srgbClr val="595959"/>
                </a:buClr>
                <a:buSzPts val="1600"/>
                <a:buFont typeface="Arial"/>
                <a:buChar char="•"/>
              </a:pPr>
              <a:r>
                <a:rPr lang="en-US" sz="1600" b="0" i="0" u="none" strike="noStrike" cap="none">
                  <a:solidFill>
                    <a:srgbClr val="595959"/>
                  </a:solidFill>
                  <a:latin typeface="Arial"/>
                  <a:ea typeface="Arial"/>
                  <a:cs typeface="Arial"/>
                  <a:sym typeface="Arial"/>
                </a:rPr>
                <a:t>Present Proposed SOGI Variables at Data Forum</a:t>
              </a:r>
              <a:endParaRPr sz="1900" b="0" i="0" u="none" strike="noStrike" cap="none">
                <a:solidFill>
                  <a:srgbClr val="595959"/>
                </a:solidFill>
                <a:latin typeface="Arial"/>
                <a:ea typeface="Arial"/>
                <a:cs typeface="Arial"/>
                <a:sym typeface="Arial"/>
              </a:endParaRPr>
            </a:p>
          </p:txBody>
        </p:sp>
        <p:sp>
          <p:nvSpPr>
            <p:cNvPr id="577" name="Google Shape;577;g28eebf9badd_1_5"/>
            <p:cNvSpPr/>
            <p:nvPr/>
          </p:nvSpPr>
          <p:spPr>
            <a:xfrm>
              <a:off x="1558094" y="1828800"/>
              <a:ext cx="406500" cy="406500"/>
            </a:xfrm>
            <a:prstGeom prst="ellipse">
              <a:avLst/>
            </a:prstGeom>
            <a:solidFill>
              <a:srgbClr val="2D95F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g28eebf9badd_1_5"/>
            <p:cNvSpPr/>
            <p:nvPr/>
          </p:nvSpPr>
          <p:spPr>
            <a:xfrm>
              <a:off x="2385577" y="0"/>
              <a:ext cx="1135200" cy="16257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g28eebf9badd_1_5"/>
            <p:cNvSpPr txBox="1"/>
            <p:nvPr/>
          </p:nvSpPr>
          <p:spPr>
            <a:xfrm>
              <a:off x="2385577" y="0"/>
              <a:ext cx="1135200" cy="1625700"/>
            </a:xfrm>
            <a:prstGeom prst="rect">
              <a:avLst/>
            </a:prstGeom>
            <a:noFill/>
            <a:ln>
              <a:noFill/>
            </a:ln>
          </p:spPr>
          <p:txBody>
            <a:bodyPr spcFirstLastPara="1" wrap="square" lIns="142225" tIns="142225" rIns="142225" bIns="142225" anchor="b" anchorCtr="1">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595959"/>
                  </a:solidFill>
                  <a:latin typeface="Arial"/>
                  <a:ea typeface="Arial"/>
                  <a:cs typeface="Arial"/>
                  <a:sym typeface="Arial"/>
                </a:rPr>
                <a:t>March-April</a:t>
              </a:r>
              <a:endParaRPr sz="1900" b="0" i="0" u="none" strike="noStrike" cap="none">
                <a:solidFill>
                  <a:srgbClr val="595959"/>
                </a:solidFill>
                <a:latin typeface="Arial"/>
                <a:ea typeface="Arial"/>
                <a:cs typeface="Arial"/>
                <a:sym typeface="Arial"/>
              </a:endParaRPr>
            </a:p>
            <a:p>
              <a:pPr marL="152400" marR="0" lvl="1" indent="-152400" algn="l" rtl="0">
                <a:lnSpc>
                  <a:spcPct val="90000"/>
                </a:lnSpc>
                <a:spcBef>
                  <a:spcPts val="700"/>
                </a:spcBef>
                <a:spcAft>
                  <a:spcPts val="0"/>
                </a:spcAft>
                <a:buClr>
                  <a:srgbClr val="595959"/>
                </a:buClr>
                <a:buSzPts val="1600"/>
                <a:buFont typeface="Arial"/>
                <a:buChar char="•"/>
              </a:pPr>
              <a:r>
                <a:rPr lang="en-US" sz="1600" b="0" i="0" u="none" strike="noStrike" cap="none">
                  <a:solidFill>
                    <a:srgbClr val="595959"/>
                  </a:solidFill>
                  <a:latin typeface="Arial"/>
                  <a:ea typeface="Arial"/>
                  <a:cs typeface="Arial"/>
                  <a:sym typeface="Arial"/>
                </a:rPr>
                <a:t>Finalize SOGI Variables and Training Materials </a:t>
              </a:r>
              <a:endParaRPr sz="1900" b="0" i="0" u="none" strike="noStrike" cap="none">
                <a:solidFill>
                  <a:srgbClr val="595959"/>
                </a:solidFill>
                <a:latin typeface="Arial"/>
                <a:ea typeface="Arial"/>
                <a:cs typeface="Arial"/>
                <a:sym typeface="Arial"/>
              </a:endParaRPr>
            </a:p>
          </p:txBody>
        </p:sp>
        <p:sp>
          <p:nvSpPr>
            <p:cNvPr id="580" name="Google Shape;580;g28eebf9badd_1_5"/>
            <p:cNvSpPr/>
            <p:nvPr/>
          </p:nvSpPr>
          <p:spPr>
            <a:xfrm>
              <a:off x="2749908" y="1828800"/>
              <a:ext cx="406500" cy="406500"/>
            </a:xfrm>
            <a:prstGeom prst="ellipse">
              <a:avLst/>
            </a:prstGeom>
            <a:solidFill>
              <a:srgbClr val="2D95F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g28eebf9badd_1_5"/>
            <p:cNvSpPr/>
            <p:nvPr/>
          </p:nvSpPr>
          <p:spPr>
            <a:xfrm>
              <a:off x="3577391" y="2438399"/>
              <a:ext cx="1135200" cy="16257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g28eebf9badd_1_5"/>
            <p:cNvSpPr txBox="1"/>
            <p:nvPr/>
          </p:nvSpPr>
          <p:spPr>
            <a:xfrm>
              <a:off x="3577391" y="2438399"/>
              <a:ext cx="1135200" cy="1625700"/>
            </a:xfrm>
            <a:prstGeom prst="rect">
              <a:avLst/>
            </a:prstGeom>
            <a:noFill/>
            <a:ln>
              <a:noFill/>
            </a:ln>
          </p:spPr>
          <p:txBody>
            <a:bodyPr spcFirstLastPara="1" wrap="square" lIns="142225" tIns="142225" rIns="142225" bIns="142225" anchor="t" anchorCtr="1">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April-June</a:t>
              </a:r>
              <a:endParaRPr sz="1900" b="0" i="0" u="none" strike="noStrike" cap="none">
                <a:solidFill>
                  <a:srgbClr val="000000"/>
                </a:solidFill>
                <a:latin typeface="Arial"/>
                <a:ea typeface="Arial"/>
                <a:cs typeface="Arial"/>
                <a:sym typeface="Arial"/>
              </a:endParaRPr>
            </a:p>
            <a:p>
              <a:pPr marL="152400" marR="0" lvl="1" indent="-152400" algn="l" rtl="0">
                <a:lnSpc>
                  <a:spcPct val="90000"/>
                </a:lnSpc>
                <a:spcBef>
                  <a:spcPts val="7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Hospital Staff Training</a:t>
              </a:r>
              <a:endParaRPr sz="1900" b="0" i="0" u="none" strike="noStrike" cap="none">
                <a:solidFill>
                  <a:srgbClr val="000000"/>
                </a:solidFill>
                <a:latin typeface="Arial"/>
                <a:ea typeface="Arial"/>
                <a:cs typeface="Arial"/>
                <a:sym typeface="Arial"/>
              </a:endParaRPr>
            </a:p>
          </p:txBody>
        </p:sp>
        <p:sp>
          <p:nvSpPr>
            <p:cNvPr id="583" name="Google Shape;583;g28eebf9badd_1_5"/>
            <p:cNvSpPr/>
            <p:nvPr/>
          </p:nvSpPr>
          <p:spPr>
            <a:xfrm>
              <a:off x="3941721" y="1828800"/>
              <a:ext cx="406500" cy="406500"/>
            </a:xfrm>
            <a:prstGeom prst="ellipse">
              <a:avLst/>
            </a:prstGeom>
            <a:solidFill>
              <a:srgbClr val="2D95F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g28eebf9badd_1_5"/>
            <p:cNvSpPr/>
            <p:nvPr/>
          </p:nvSpPr>
          <p:spPr>
            <a:xfrm>
              <a:off x="4769205" y="0"/>
              <a:ext cx="1135200" cy="16257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g28eebf9badd_1_5"/>
            <p:cNvSpPr txBox="1"/>
            <p:nvPr/>
          </p:nvSpPr>
          <p:spPr>
            <a:xfrm>
              <a:off x="4769205" y="0"/>
              <a:ext cx="1266900" cy="1625700"/>
            </a:xfrm>
            <a:prstGeom prst="rect">
              <a:avLst/>
            </a:prstGeom>
            <a:noFill/>
            <a:ln>
              <a:noFill/>
            </a:ln>
          </p:spPr>
          <p:txBody>
            <a:bodyPr spcFirstLastPara="1" wrap="square" lIns="142225" tIns="142225" rIns="142225" bIns="142225" anchor="b" anchorCtr="1">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595959"/>
                  </a:solidFill>
                  <a:latin typeface="Arial"/>
                  <a:ea typeface="Arial"/>
                  <a:cs typeface="Arial"/>
                  <a:sym typeface="Arial"/>
                </a:rPr>
                <a:t>August 1</a:t>
              </a:r>
              <a:r>
                <a:rPr lang="en-US" sz="2000" b="1" i="0" u="none" strike="noStrike" cap="none">
                  <a:solidFill>
                    <a:srgbClr val="595959"/>
                  </a:solidFill>
                  <a:latin typeface="Arial"/>
                  <a:ea typeface="Arial"/>
                  <a:cs typeface="Arial"/>
                  <a:sym typeface="Arial"/>
                </a:rPr>
                <a:t> </a:t>
              </a:r>
              <a:endParaRPr sz="2000" b="1" i="0" u="none" strike="noStrike" cap="none">
                <a:solidFill>
                  <a:srgbClr val="595959"/>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r>
                <a:rPr lang="en-US" sz="1700" b="0" i="0" u="none" strike="noStrike" cap="none">
                  <a:solidFill>
                    <a:srgbClr val="595959"/>
                  </a:solidFill>
                  <a:latin typeface="Arial"/>
                  <a:ea typeface="Arial"/>
                  <a:cs typeface="Arial"/>
                  <a:sym typeface="Arial"/>
                </a:rPr>
                <a:t>(FY25 Q1)</a:t>
              </a:r>
              <a:endParaRPr sz="1600" b="0" i="0" u="none" strike="noStrike" cap="none">
                <a:solidFill>
                  <a:srgbClr val="595959"/>
                </a:solidFill>
                <a:latin typeface="Arial"/>
                <a:ea typeface="Arial"/>
                <a:cs typeface="Arial"/>
                <a:sym typeface="Arial"/>
              </a:endParaRPr>
            </a:p>
            <a:p>
              <a:pPr marL="152400" marR="0" lvl="1" indent="-152400" algn="l" rtl="0">
                <a:lnSpc>
                  <a:spcPct val="90000"/>
                </a:lnSpc>
                <a:spcBef>
                  <a:spcPts val="700"/>
                </a:spcBef>
                <a:spcAft>
                  <a:spcPts val="0"/>
                </a:spcAft>
                <a:buClr>
                  <a:srgbClr val="595959"/>
                </a:buClr>
                <a:buSzPts val="1600"/>
                <a:buFont typeface="Arial"/>
                <a:buChar char="•"/>
              </a:pPr>
              <a:r>
                <a:rPr lang="en-US" sz="1600" b="0" i="0" u="none" strike="noStrike" cap="none">
                  <a:solidFill>
                    <a:srgbClr val="595959"/>
                  </a:solidFill>
                  <a:latin typeface="Arial"/>
                  <a:ea typeface="Arial"/>
                  <a:cs typeface="Arial"/>
                  <a:sym typeface="Arial"/>
                </a:rPr>
                <a:t>Begin Testing Period for SOGI Data Collection</a:t>
              </a:r>
              <a:endParaRPr sz="1900" b="0" i="0" u="none" strike="noStrike" cap="none">
                <a:solidFill>
                  <a:srgbClr val="595959"/>
                </a:solidFill>
                <a:latin typeface="Arial"/>
                <a:ea typeface="Arial"/>
                <a:cs typeface="Arial"/>
                <a:sym typeface="Arial"/>
              </a:endParaRPr>
            </a:p>
          </p:txBody>
        </p:sp>
        <p:sp>
          <p:nvSpPr>
            <p:cNvPr id="586" name="Google Shape;586;g28eebf9badd_1_5"/>
            <p:cNvSpPr/>
            <p:nvPr/>
          </p:nvSpPr>
          <p:spPr>
            <a:xfrm>
              <a:off x="5133535" y="1828800"/>
              <a:ext cx="406500" cy="406500"/>
            </a:xfrm>
            <a:prstGeom prst="ellipse">
              <a:avLst/>
            </a:prstGeom>
            <a:solidFill>
              <a:srgbClr val="2D95F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g28eebf9badd_1_5"/>
            <p:cNvSpPr/>
            <p:nvPr/>
          </p:nvSpPr>
          <p:spPr>
            <a:xfrm>
              <a:off x="5961019" y="2438399"/>
              <a:ext cx="1135200" cy="16257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g28eebf9badd_1_5"/>
            <p:cNvSpPr txBox="1"/>
            <p:nvPr/>
          </p:nvSpPr>
          <p:spPr>
            <a:xfrm>
              <a:off x="6694789" y="203100"/>
              <a:ext cx="1191900" cy="1625700"/>
            </a:xfrm>
            <a:prstGeom prst="rect">
              <a:avLst/>
            </a:prstGeom>
            <a:noFill/>
            <a:ln>
              <a:noFill/>
            </a:ln>
          </p:spPr>
          <p:txBody>
            <a:bodyPr spcFirstLastPara="1" wrap="square" lIns="142225" tIns="142225" rIns="142225" bIns="142225" anchor="t" anchorCtr="1">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rgbClr val="FF0000"/>
                  </a:solidFill>
                  <a:latin typeface="Arial"/>
                  <a:ea typeface="Arial"/>
                  <a:cs typeface="Arial"/>
                  <a:sym typeface="Arial"/>
                </a:rPr>
                <a:t>October 1, 2025 </a:t>
              </a:r>
              <a:endParaRPr sz="2000" b="1" i="0" u="none" strike="noStrike" cap="none">
                <a:solidFill>
                  <a:srgbClr val="FF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r>
                <a:rPr lang="en-US" sz="1700" b="0" i="0" u="none" strike="noStrike" cap="none">
                  <a:solidFill>
                    <a:srgbClr val="FF0000"/>
                  </a:solidFill>
                  <a:latin typeface="Arial"/>
                  <a:ea typeface="Arial"/>
                  <a:cs typeface="Arial"/>
                  <a:sym typeface="Arial"/>
                </a:rPr>
                <a:t>(FY26 Q2)</a:t>
              </a:r>
              <a:endParaRPr sz="1700" b="0" i="0" u="none" strike="noStrike" cap="none">
                <a:solidFill>
                  <a:srgbClr val="FF0000"/>
                </a:solidFill>
                <a:latin typeface="Arial"/>
                <a:ea typeface="Arial"/>
                <a:cs typeface="Arial"/>
                <a:sym typeface="Arial"/>
              </a:endParaRPr>
            </a:p>
            <a:p>
              <a:pPr marL="152400" marR="0" lvl="1" indent="-152400" algn="l" rtl="0">
                <a:lnSpc>
                  <a:spcPct val="90000"/>
                </a:lnSpc>
                <a:spcBef>
                  <a:spcPts val="700"/>
                </a:spcBef>
                <a:spcAft>
                  <a:spcPts val="0"/>
                </a:spcAft>
                <a:buClr>
                  <a:srgbClr val="FF0000"/>
                </a:buClr>
                <a:buSzPts val="1600"/>
                <a:buFont typeface="Arial"/>
                <a:buChar char="•"/>
              </a:pPr>
              <a:r>
                <a:rPr lang="en-US" sz="1600" b="0" i="0" u="none" strike="noStrike" cap="none">
                  <a:solidFill>
                    <a:srgbClr val="FF0000"/>
                  </a:solidFill>
                  <a:latin typeface="Arial"/>
                  <a:ea typeface="Arial"/>
                  <a:cs typeface="Arial"/>
                  <a:sym typeface="Arial"/>
                </a:rPr>
                <a:t>SOGI Variables in Production </a:t>
              </a:r>
              <a:r>
                <a:rPr lang="en-US" sz="1600" b="1" i="0" u="none" strike="noStrike" cap="none">
                  <a:solidFill>
                    <a:srgbClr val="FF0000"/>
                  </a:solidFill>
                  <a:latin typeface="Arial"/>
                  <a:ea typeface="Arial"/>
                  <a:cs typeface="Arial"/>
                  <a:sym typeface="Arial"/>
                </a:rPr>
                <a:t>(Mandatory)</a:t>
              </a:r>
              <a:endParaRPr sz="1900" b="1" i="0" u="none" strike="noStrike" cap="none">
                <a:solidFill>
                  <a:srgbClr val="FF0000"/>
                </a:solidFill>
                <a:latin typeface="Arial"/>
                <a:ea typeface="Arial"/>
                <a:cs typeface="Arial"/>
                <a:sym typeface="Arial"/>
              </a:endParaRPr>
            </a:p>
          </p:txBody>
        </p:sp>
        <p:sp>
          <p:nvSpPr>
            <p:cNvPr id="589" name="Google Shape;589;g28eebf9badd_1_5"/>
            <p:cNvSpPr/>
            <p:nvPr/>
          </p:nvSpPr>
          <p:spPr>
            <a:xfrm>
              <a:off x="7197475" y="1828800"/>
              <a:ext cx="406500" cy="406500"/>
            </a:xfrm>
            <a:prstGeom prst="ellipse">
              <a:avLst/>
            </a:prstGeom>
            <a:solidFill>
              <a:srgbClr val="2D95F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0" name="Google Shape;590;g28eebf9badd_1_5"/>
          <p:cNvSpPr/>
          <p:nvPr/>
        </p:nvSpPr>
        <p:spPr>
          <a:xfrm>
            <a:off x="9289140" y="3202200"/>
            <a:ext cx="570300" cy="542100"/>
          </a:xfrm>
          <a:prstGeom prst="ellipse">
            <a:avLst/>
          </a:prstGeom>
          <a:solidFill>
            <a:srgbClr val="2D95FF"/>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g28eebf9badd_1_5"/>
          <p:cNvSpPr txBox="1"/>
          <p:nvPr/>
        </p:nvSpPr>
        <p:spPr>
          <a:xfrm>
            <a:off x="8685243" y="3880175"/>
            <a:ext cx="1778100" cy="2167500"/>
          </a:xfrm>
          <a:prstGeom prst="rect">
            <a:avLst/>
          </a:prstGeom>
          <a:noFill/>
          <a:ln>
            <a:noFill/>
          </a:ln>
        </p:spPr>
        <p:txBody>
          <a:bodyPr spcFirstLastPara="1" wrap="square" lIns="142225" tIns="142225" rIns="142225" bIns="142225" anchor="b" anchorCtr="1">
            <a:noAutofit/>
          </a:bodyPr>
          <a:lstStyle/>
          <a:p>
            <a:pPr marL="0" marR="0" lvl="0" indent="0" algn="ctr" rtl="0">
              <a:lnSpc>
                <a:spcPct val="90000"/>
              </a:lnSpc>
              <a:spcBef>
                <a:spcPts val="0"/>
              </a:spcBef>
              <a:spcAft>
                <a:spcPts val="0"/>
              </a:spcAft>
              <a:buClr>
                <a:srgbClr val="000000"/>
              </a:buClr>
              <a:buSzPts val="2000"/>
              <a:buFont typeface="Arial"/>
              <a:buNone/>
            </a:pPr>
            <a:r>
              <a:rPr lang="en-US" sz="2000" b="0" i="0" u="none" strike="noStrike" cap="none">
                <a:solidFill>
                  <a:srgbClr val="595959"/>
                </a:solidFill>
                <a:latin typeface="Arial"/>
                <a:ea typeface="Arial"/>
                <a:cs typeface="Arial"/>
                <a:sym typeface="Arial"/>
              </a:rPr>
              <a:t>October 1, 2024 </a:t>
            </a:r>
            <a:endParaRPr sz="2000" b="0" i="0" u="none" strike="noStrike" cap="none">
              <a:solidFill>
                <a:srgbClr val="595959"/>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000"/>
              <a:buFont typeface="Arial"/>
              <a:buNone/>
            </a:pPr>
            <a:r>
              <a:rPr lang="en-US" sz="1700" b="0" i="0" u="none" strike="noStrike" cap="none">
                <a:solidFill>
                  <a:srgbClr val="595959"/>
                </a:solidFill>
                <a:latin typeface="Arial"/>
                <a:ea typeface="Arial"/>
                <a:cs typeface="Arial"/>
                <a:sym typeface="Arial"/>
              </a:rPr>
              <a:t>(FY25 Q2)</a:t>
            </a:r>
            <a:endParaRPr sz="1600" b="0" i="0" u="none" strike="noStrike" cap="none">
              <a:solidFill>
                <a:srgbClr val="595959"/>
              </a:solidFill>
              <a:latin typeface="Arial"/>
              <a:ea typeface="Arial"/>
              <a:cs typeface="Arial"/>
              <a:sym typeface="Arial"/>
            </a:endParaRPr>
          </a:p>
          <a:p>
            <a:pPr marL="152400" marR="0" lvl="1" indent="-152400" algn="l" rtl="0">
              <a:lnSpc>
                <a:spcPct val="90000"/>
              </a:lnSpc>
              <a:spcBef>
                <a:spcPts val="700"/>
              </a:spcBef>
              <a:spcAft>
                <a:spcPts val="0"/>
              </a:spcAft>
              <a:buClr>
                <a:srgbClr val="595959"/>
              </a:buClr>
              <a:buSzPts val="1600"/>
              <a:buFont typeface="Arial"/>
              <a:buChar char="•"/>
            </a:pPr>
            <a:r>
              <a:rPr lang="en-US" sz="1600" b="0" i="0" u="none" strike="noStrike" cap="none">
                <a:solidFill>
                  <a:srgbClr val="595959"/>
                </a:solidFill>
                <a:latin typeface="Arial"/>
                <a:ea typeface="Arial"/>
                <a:cs typeface="Arial"/>
                <a:sym typeface="Arial"/>
              </a:rPr>
              <a:t>SOGI Variables in Production </a:t>
            </a:r>
            <a:r>
              <a:rPr lang="en-US" sz="1600" b="1" i="0" u="none" strike="noStrike" cap="none">
                <a:solidFill>
                  <a:srgbClr val="595959"/>
                </a:solidFill>
                <a:latin typeface="Arial"/>
                <a:ea typeface="Arial"/>
                <a:cs typeface="Arial"/>
                <a:sym typeface="Arial"/>
              </a:rPr>
              <a:t>(Optional)</a:t>
            </a:r>
            <a:endParaRPr sz="1900" b="1" i="0" u="none" strike="noStrike" cap="none">
              <a:solidFill>
                <a:srgbClr val="595959"/>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g2f27eeab63c_0_5"/>
          <p:cNvSpPr txBox="1">
            <a:spLocks noGrp="1"/>
          </p:cNvSpPr>
          <p:nvPr>
            <p:ph type="body" idx="1"/>
          </p:nvPr>
        </p:nvSpPr>
        <p:spPr>
          <a:xfrm>
            <a:off x="972126" y="1099050"/>
            <a:ext cx="10515600" cy="4659900"/>
          </a:xfrm>
          <a:prstGeom prst="rect">
            <a:avLst/>
          </a:prstGeom>
          <a:noFill/>
          <a:ln>
            <a:noFill/>
          </a:ln>
        </p:spPr>
        <p:txBody>
          <a:bodyPr spcFirstLastPara="1" wrap="square" lIns="91425" tIns="45700" rIns="91425" bIns="45700" anchor="t" anchorCtr="0">
            <a:normAutofit/>
          </a:bodyPr>
          <a:lstStyle/>
          <a:p>
            <a:pPr marL="0" lvl="0" indent="0" algn="l" rtl="0">
              <a:lnSpc>
                <a:spcPct val="114000"/>
              </a:lnSpc>
              <a:spcBef>
                <a:spcPts val="1100"/>
              </a:spcBef>
              <a:spcAft>
                <a:spcPts val="0"/>
              </a:spcAft>
              <a:buSzPts val="2000"/>
              <a:buNone/>
            </a:pPr>
            <a:r>
              <a:rPr lang="en-US" sz="2800"/>
              <a:t>Registration is now available on the HSCRC website</a:t>
            </a:r>
            <a:endParaRPr sz="2800"/>
          </a:p>
          <a:p>
            <a:pPr marL="457200" lvl="0" indent="-381000" algn="l" rtl="0">
              <a:lnSpc>
                <a:spcPct val="115000"/>
              </a:lnSpc>
              <a:spcBef>
                <a:spcPts val="1000"/>
              </a:spcBef>
              <a:spcAft>
                <a:spcPts val="0"/>
              </a:spcAft>
              <a:buSzPts val="2400"/>
              <a:buChar char="•"/>
            </a:pPr>
            <a:r>
              <a:rPr lang="en-US" sz="2400"/>
              <a:t>Up to 2 business days after registering for the course on the HSCRC website, you will receive an email from CourseNetworking to “Set up your CN account”</a:t>
            </a:r>
            <a:endParaRPr sz="2400"/>
          </a:p>
          <a:p>
            <a:pPr marL="457200" lvl="0" indent="-381000" algn="l" rtl="0">
              <a:lnSpc>
                <a:spcPct val="115000"/>
              </a:lnSpc>
              <a:spcBef>
                <a:spcPts val="1000"/>
              </a:spcBef>
              <a:spcAft>
                <a:spcPts val="0"/>
              </a:spcAft>
              <a:buSzPts val="2400"/>
              <a:buChar char="•"/>
            </a:pPr>
            <a:r>
              <a:rPr lang="en-US" sz="2400"/>
              <a:t>After setting up your account, you will receive a notification to accept an invitation to the “HSCRC SOGI Data Collection Training”</a:t>
            </a:r>
            <a:endParaRPr sz="2400"/>
          </a:p>
          <a:p>
            <a:pPr marL="457200" lvl="0" indent="-381000" algn="l" rtl="0">
              <a:lnSpc>
                <a:spcPct val="115000"/>
              </a:lnSpc>
              <a:spcBef>
                <a:spcPts val="1000"/>
              </a:spcBef>
              <a:spcAft>
                <a:spcPts val="0"/>
              </a:spcAft>
              <a:buSzPts val="2400"/>
              <a:buChar char="•"/>
            </a:pPr>
            <a:r>
              <a:rPr lang="en-US" sz="2400"/>
              <a:t>If you have any issues or questions, please contact Princess Collins, princess.collins@maryland.gov</a:t>
            </a:r>
            <a:endParaRPr sz="2400"/>
          </a:p>
        </p:txBody>
      </p:sp>
      <p:sp>
        <p:nvSpPr>
          <p:cNvPr id="598" name="Google Shape;598;g2f27eeab63c_0_5"/>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17</a:t>
            </a:fld>
            <a:endParaRPr/>
          </a:p>
        </p:txBody>
      </p:sp>
      <p:sp>
        <p:nvSpPr>
          <p:cNvPr id="599" name="Google Shape;599;g2f27eeab63c_0_5"/>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SOGI Data Collection Asynchronous Training Sessions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g31bb2b07e83_1_0"/>
          <p:cNvSpPr txBox="1">
            <a:spLocks noGrp="1"/>
          </p:cNvSpPr>
          <p:nvPr>
            <p:ph type="body" idx="1"/>
          </p:nvPr>
        </p:nvSpPr>
        <p:spPr>
          <a:xfrm>
            <a:off x="971550" y="1133475"/>
            <a:ext cx="10515600" cy="5215800"/>
          </a:xfrm>
          <a:prstGeom prst="rect">
            <a:avLst/>
          </a:prstGeom>
          <a:noFill/>
          <a:ln>
            <a:noFill/>
          </a:ln>
        </p:spPr>
        <p:txBody>
          <a:bodyPr spcFirstLastPara="1" wrap="square" lIns="91425" tIns="45700" rIns="91425" bIns="45700" anchor="t" anchorCtr="0">
            <a:normAutofit/>
          </a:bodyPr>
          <a:lstStyle/>
          <a:p>
            <a:pPr marL="457200" lvl="0" indent="-381000" algn="l" rtl="0">
              <a:lnSpc>
                <a:spcPct val="114000"/>
              </a:lnSpc>
              <a:spcBef>
                <a:spcPts val="1100"/>
              </a:spcBef>
              <a:spcAft>
                <a:spcPts val="0"/>
              </a:spcAft>
              <a:buSzPts val="2400"/>
              <a:buAutoNum type="arabicPeriod"/>
            </a:pPr>
            <a:r>
              <a:rPr lang="en-US" sz="2800"/>
              <a:t>Who should attend these training sessions?</a:t>
            </a:r>
            <a:endParaRPr sz="2800"/>
          </a:p>
          <a:p>
            <a:pPr marL="914400" lvl="1" indent="-368300" algn="l" rtl="0">
              <a:lnSpc>
                <a:spcPct val="114000"/>
              </a:lnSpc>
              <a:spcBef>
                <a:spcPts val="0"/>
              </a:spcBef>
              <a:spcAft>
                <a:spcPts val="0"/>
              </a:spcAft>
              <a:buSzPts val="2200"/>
              <a:buAutoNum type="alphaLcPeriod"/>
            </a:pPr>
            <a:r>
              <a:rPr lang="en-US" sz="2200"/>
              <a:t>Staff recommend that all employees that interact with patients attend this training including but not limited to clinicians, clinical staff, and registration/patient access staff. </a:t>
            </a:r>
            <a:endParaRPr sz="2200"/>
          </a:p>
          <a:p>
            <a:pPr marL="457200" lvl="0" indent="-381000" algn="l" rtl="0">
              <a:lnSpc>
                <a:spcPct val="114000"/>
              </a:lnSpc>
              <a:spcBef>
                <a:spcPts val="0"/>
              </a:spcBef>
              <a:spcAft>
                <a:spcPts val="0"/>
              </a:spcAft>
              <a:buSzPts val="2400"/>
              <a:buAutoNum type="arabicPeriod"/>
            </a:pPr>
            <a:r>
              <a:rPr lang="en-US" sz="2800"/>
              <a:t>Should the training videos be watched in order?</a:t>
            </a:r>
            <a:endParaRPr sz="2800"/>
          </a:p>
          <a:p>
            <a:pPr marL="914400" lvl="1" indent="-368300" algn="l" rtl="0">
              <a:lnSpc>
                <a:spcPct val="114000"/>
              </a:lnSpc>
              <a:spcBef>
                <a:spcPts val="0"/>
              </a:spcBef>
              <a:spcAft>
                <a:spcPts val="0"/>
              </a:spcAft>
              <a:buSzPts val="2200"/>
              <a:buAutoNum type="alphaLcPeriod"/>
            </a:pPr>
            <a:r>
              <a:rPr lang="en-US" sz="2200"/>
              <a:t>It is recommended that participants watch all of the training videos in order to receive the full benefits of the training. </a:t>
            </a:r>
            <a:endParaRPr sz="2200"/>
          </a:p>
          <a:p>
            <a:pPr marL="457200" lvl="0" indent="-381000" algn="l" rtl="0">
              <a:lnSpc>
                <a:spcPct val="114000"/>
              </a:lnSpc>
              <a:spcBef>
                <a:spcPts val="0"/>
              </a:spcBef>
              <a:spcAft>
                <a:spcPts val="0"/>
              </a:spcAft>
              <a:buSzPts val="2400"/>
              <a:buAutoNum type="arabicPeriod"/>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How are the recent federal government’s actions impacting this data collection?</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8"/>
                </a:ext>
              </a:extLst>
            </a:endParaRPr>
          </a:p>
          <a:p>
            <a:pPr marL="914400" lvl="1" indent="-368300" algn="l" rtl="0">
              <a:lnSpc>
                <a:spcPct val="114000"/>
              </a:lnSpc>
              <a:spcBef>
                <a:spcPts val="0"/>
              </a:spcBef>
              <a:spcAft>
                <a:spcPts val="0"/>
              </a:spcAft>
              <a:buSzPts val="2200"/>
              <a:buAutoNum type="alphaLcPeriod"/>
            </a:pP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9"/>
                  </a:ext>
                </a:extLst>
              </a:rPr>
              <a:t>The federal government’s actions do not impact HSCRC commitment to collecting this data. These data variables are confidential to protect patient’s privacy and will </a:t>
            </a:r>
            <a:r>
              <a:rPr lang="en-US" sz="2200" u="sng">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0"/>
                  </a:ext>
                </a:extLst>
              </a:rPr>
              <a:t>NOT</a:t>
            </a:r>
            <a:r>
              <a:rPr lang="en-US" sz="2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 be available in our statewide public use files. </a:t>
            </a:r>
            <a:endParaRPr sz="2200"/>
          </a:p>
        </p:txBody>
      </p:sp>
      <p:sp>
        <p:nvSpPr>
          <p:cNvPr id="606" name="Google Shape;606;g31bb2b07e83_1_0"/>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18</a:t>
            </a:fld>
            <a:endParaRPr/>
          </a:p>
        </p:txBody>
      </p:sp>
      <p:sp>
        <p:nvSpPr>
          <p:cNvPr id="607" name="Google Shape;607;g31bb2b07e83_1_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SOGI Data Collection Training FAQs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g2e2467cce21_11_27"/>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SzPts val="3200"/>
              <a:buNone/>
            </a:pPr>
            <a:r>
              <a:rPr lang="en-US"/>
              <a:t>Reminders</a:t>
            </a:r>
            <a:endParaRPr/>
          </a:p>
        </p:txBody>
      </p:sp>
      <p:sp>
        <p:nvSpPr>
          <p:cNvPr id="614" name="Google Shape;614;g2e2467cce21_11_2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solidFill>
                  <a:schemeClr val="dk1"/>
                </a:solidFill>
              </a:rPr>
              <a:t>19</a:t>
            </a:fld>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2"/>
          <p:cNvSpPr txBox="1">
            <a:spLocks noGrp="1"/>
          </p:cNvSpPr>
          <p:nvPr>
            <p:ph type="body" idx="1"/>
          </p:nvPr>
        </p:nvSpPr>
        <p:spPr>
          <a:xfrm>
            <a:off x="971550" y="948750"/>
            <a:ext cx="6603300" cy="5629800"/>
          </a:xfrm>
          <a:prstGeom prst="rect">
            <a:avLst/>
          </a:prstGeom>
          <a:noFill/>
          <a:ln>
            <a:noFill/>
          </a:ln>
        </p:spPr>
        <p:txBody>
          <a:bodyPr spcFirstLastPara="1" wrap="square" lIns="91425" tIns="45700" rIns="91425" bIns="45700" anchor="t" anchorCtr="0">
            <a:normAutofit/>
          </a:bodyPr>
          <a:lstStyle/>
          <a:p>
            <a:pPr marL="457200" lvl="0" indent="-377425" algn="l" rtl="0">
              <a:lnSpc>
                <a:spcPct val="114000"/>
              </a:lnSpc>
              <a:spcBef>
                <a:spcPts val="1000"/>
              </a:spcBef>
              <a:spcAft>
                <a:spcPts val="0"/>
              </a:spcAft>
              <a:buSzPts val="2550"/>
              <a:buChar char="•"/>
            </a:pPr>
            <a:r>
              <a:rPr lang="en-US" sz="2200"/>
              <a:t>WHY?</a:t>
            </a:r>
            <a:endParaRPr sz="2200"/>
          </a:p>
          <a:p>
            <a:pPr marL="914400" lvl="1" indent="-352167" algn="l" rtl="0">
              <a:lnSpc>
                <a:spcPct val="114000"/>
              </a:lnSpc>
              <a:spcBef>
                <a:spcPts val="1000"/>
              </a:spcBef>
              <a:spcAft>
                <a:spcPts val="0"/>
              </a:spcAft>
              <a:buSzPts val="2104"/>
              <a:buChar char="•"/>
            </a:pPr>
            <a:r>
              <a:rPr lang="en-US"/>
              <a:t>Open and ongoing communication between HSCRC &amp; industry</a:t>
            </a:r>
            <a:endParaRPr/>
          </a:p>
          <a:p>
            <a:pPr marL="914400" lvl="1" indent="-352167" algn="l" rtl="0">
              <a:lnSpc>
                <a:spcPct val="114000"/>
              </a:lnSpc>
              <a:spcBef>
                <a:spcPts val="1000"/>
              </a:spcBef>
              <a:spcAft>
                <a:spcPts val="0"/>
              </a:spcAft>
              <a:buSzPts val="2104"/>
              <a:buChar char="•"/>
            </a:pPr>
            <a:r>
              <a:rPr lang="en-US"/>
              <a:t>Forum to ask questions about submitted hospital data (case mix and financial)</a:t>
            </a:r>
            <a:endParaRPr/>
          </a:p>
          <a:p>
            <a:pPr marL="914400" lvl="1" indent="-352167" algn="l" rtl="0">
              <a:lnSpc>
                <a:spcPct val="114000"/>
              </a:lnSpc>
              <a:spcBef>
                <a:spcPts val="1000"/>
              </a:spcBef>
              <a:spcAft>
                <a:spcPts val="0"/>
              </a:spcAft>
              <a:buSzPts val="2104"/>
              <a:buChar char="•"/>
            </a:pPr>
            <a:r>
              <a:rPr lang="en-US"/>
              <a:t>Sharing of best practices</a:t>
            </a:r>
            <a:endParaRPr/>
          </a:p>
          <a:p>
            <a:pPr marL="457200" lvl="0" indent="-353197" algn="l" rtl="0">
              <a:lnSpc>
                <a:spcPct val="114000"/>
              </a:lnSpc>
              <a:spcBef>
                <a:spcPts val="1000"/>
              </a:spcBef>
              <a:spcAft>
                <a:spcPts val="0"/>
              </a:spcAft>
              <a:buSzPts val="2137"/>
              <a:buChar char="•"/>
            </a:pPr>
            <a:r>
              <a:rPr lang="en-US" sz="2200"/>
              <a:t>WHEN?</a:t>
            </a:r>
            <a:endParaRPr sz="2200"/>
          </a:p>
          <a:p>
            <a:pPr marL="914400" lvl="1" indent="-352166" algn="l" rtl="0">
              <a:lnSpc>
                <a:spcPct val="114000"/>
              </a:lnSpc>
              <a:spcBef>
                <a:spcPts val="1000"/>
              </a:spcBef>
              <a:spcAft>
                <a:spcPts val="0"/>
              </a:spcAft>
              <a:buSzPts val="2104"/>
              <a:buChar char="•"/>
            </a:pPr>
            <a:r>
              <a:rPr lang="en-US"/>
              <a:t>10:00 am - 12:00 pm</a:t>
            </a:r>
            <a:endParaRPr/>
          </a:p>
          <a:p>
            <a:pPr marL="457200" lvl="0" indent="-368300" algn="l" rtl="0">
              <a:lnSpc>
                <a:spcPct val="114000"/>
              </a:lnSpc>
              <a:spcBef>
                <a:spcPts val="1000"/>
              </a:spcBef>
              <a:spcAft>
                <a:spcPts val="0"/>
              </a:spcAft>
              <a:buSzPts val="2200"/>
              <a:buChar char="•"/>
            </a:pPr>
            <a:r>
              <a:rPr lang="en-US" sz="2200"/>
              <a:t>WHERE?</a:t>
            </a:r>
            <a:endParaRPr sz="2200"/>
          </a:p>
          <a:p>
            <a:pPr marL="914400" lvl="1" indent="-352166" algn="l" rtl="0">
              <a:lnSpc>
                <a:spcPct val="114000"/>
              </a:lnSpc>
              <a:spcBef>
                <a:spcPts val="1000"/>
              </a:spcBef>
              <a:spcAft>
                <a:spcPts val="0"/>
              </a:spcAft>
              <a:buSzPts val="2104"/>
              <a:buChar char="•"/>
            </a:pPr>
            <a:r>
              <a:rPr lang="en-US"/>
              <a:t>via Webinar (link is posted on our website 2 months before the next meeting)</a:t>
            </a:r>
            <a:endParaRPr/>
          </a:p>
        </p:txBody>
      </p:sp>
      <p:sp>
        <p:nvSpPr>
          <p:cNvPr id="461" name="Google Shape;461;p2"/>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a:t>
            </a:fld>
            <a:endParaRPr/>
          </a:p>
        </p:txBody>
      </p:sp>
      <p:sp>
        <p:nvSpPr>
          <p:cNvPr id="462" name="Google Shape;462;p2"/>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solidFill>
                  <a:schemeClr val="dk1"/>
                </a:solidFill>
              </a:rPr>
              <a:t>Why, When, Where</a:t>
            </a:r>
            <a:endParaRPr>
              <a:solidFill>
                <a:schemeClr val="dk1"/>
              </a:solidFill>
            </a:endParaRPr>
          </a:p>
        </p:txBody>
      </p:sp>
      <p:graphicFrame>
        <p:nvGraphicFramePr>
          <p:cNvPr id="463" name="Google Shape;463;p2"/>
          <p:cNvGraphicFramePr/>
          <p:nvPr/>
        </p:nvGraphicFramePr>
        <p:xfrm>
          <a:off x="8392750" y="2466875"/>
          <a:ext cx="2543700" cy="2150400"/>
        </p:xfrm>
        <a:graphic>
          <a:graphicData uri="http://schemas.openxmlformats.org/drawingml/2006/table">
            <a:tbl>
              <a:tblPr>
                <a:noFill/>
                <a:tableStyleId>{92AFB075-EFA4-45DD-8BE2-5DF40261B7EC}</a:tableStyleId>
              </a:tblPr>
              <a:tblGrid>
                <a:gridCol w="2543700">
                  <a:extLst>
                    <a:ext uri="{9D8B030D-6E8A-4147-A177-3AD203B41FA5}">
                      <a16:colId xmlns:a16="http://schemas.microsoft.com/office/drawing/2014/main" val="20000"/>
                    </a:ext>
                  </a:extLst>
                </a:gridCol>
              </a:tblGrid>
              <a:tr h="512550">
                <a:tc>
                  <a:txBody>
                    <a:bodyPr/>
                    <a:lstStyle/>
                    <a:p>
                      <a:pPr marL="0" marR="0" lvl="0" indent="0" algn="ctr" rtl="0">
                        <a:lnSpc>
                          <a:spcPct val="114000"/>
                        </a:lnSpc>
                        <a:spcBef>
                          <a:spcPts val="0"/>
                        </a:spcBef>
                        <a:spcAft>
                          <a:spcPts val="0"/>
                        </a:spcAft>
                        <a:buClr>
                          <a:srgbClr val="000000"/>
                        </a:buClr>
                        <a:buSzPts val="1900"/>
                        <a:buFont typeface="Arial"/>
                        <a:buNone/>
                      </a:pPr>
                      <a:r>
                        <a:rPr lang="en-US" sz="1900" b="1" u="none" strike="noStrike" cap="none">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FY 2025 </a:t>
                      </a:r>
                      <a:r>
                        <a:rPr lang="en-US" sz="1900" b="1" u="none" strike="noStrike" cap="none">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Dates</a:t>
                      </a:r>
                      <a:r>
                        <a:rPr lang="en-US" sz="1900" b="1" u="none" strike="noStrike" cap="none">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a:t>
                      </a:r>
                      <a:endParaRPr sz="1800" u="none" strike="noStrike" cap="none">
                        <a:solidFill>
                          <a:schemeClr val="dk1"/>
                        </a:solidFill>
                      </a:endParaRPr>
                    </a:p>
                  </a:txBody>
                  <a:tcPr marL="91425" marR="91425" marT="91425" marB="91425"/>
                </a:tc>
                <a:extLst>
                  <a:ext uri="{0D108BD9-81ED-4DB2-BD59-A6C34878D82A}">
                    <a16:rowId xmlns:a16="http://schemas.microsoft.com/office/drawing/2014/main" val="10000"/>
                  </a:ext>
                </a:extLst>
              </a:tr>
              <a:tr h="545950">
                <a:tc>
                  <a:txBody>
                    <a:bodyPr/>
                    <a:lstStyle/>
                    <a:p>
                      <a:pPr marL="0" marR="0" lvl="0" indent="0" algn="ctr" rtl="0">
                        <a:lnSpc>
                          <a:spcPct val="114000"/>
                        </a:lnSpc>
                        <a:spcBef>
                          <a:spcPts val="0"/>
                        </a:spcBef>
                        <a:spcAft>
                          <a:spcPts val="0"/>
                        </a:spcAft>
                        <a:buClr>
                          <a:srgbClr val="000000"/>
                        </a:buClr>
                        <a:buSzPts val="1900"/>
                        <a:buFont typeface="Arial"/>
                        <a:buNone/>
                      </a:pPr>
                      <a:r>
                        <a:rPr lang="en-US" sz="1900" b="1" u="none" strike="noStrike" cap="none">
                          <a:solidFill>
                            <a:srgbClr val="0070C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June 13, 2025</a:t>
                      </a:r>
                      <a:endParaRPr sz="1900" b="1" u="none" strike="noStrike" cap="none">
                        <a:solidFill>
                          <a:srgbClr val="0070C0"/>
                        </a:solidFill>
                      </a:endParaRPr>
                    </a:p>
                  </a:txBody>
                  <a:tcPr marL="91425" marR="91425" marT="91425" marB="91425"/>
                </a:tc>
                <a:extLst>
                  <a:ext uri="{0D108BD9-81ED-4DB2-BD59-A6C34878D82A}">
                    <a16:rowId xmlns:a16="http://schemas.microsoft.com/office/drawing/2014/main" val="10001"/>
                  </a:ext>
                </a:extLst>
              </a:tr>
              <a:tr h="545950">
                <a:tc>
                  <a:txBody>
                    <a:bodyPr/>
                    <a:lstStyle/>
                    <a:p>
                      <a:pPr marL="0" marR="0" lvl="0" indent="0" algn="ctr" rtl="0">
                        <a:lnSpc>
                          <a:spcPct val="114000"/>
                        </a:lnSpc>
                        <a:spcBef>
                          <a:spcPts val="0"/>
                        </a:spcBef>
                        <a:spcAft>
                          <a:spcPts val="0"/>
                        </a:spcAft>
                        <a:buClr>
                          <a:srgbClr val="000000"/>
                        </a:buClr>
                        <a:buSzPts val="1900"/>
                        <a:buFont typeface="Arial"/>
                        <a:buNone/>
                      </a:pPr>
                      <a:r>
                        <a:rPr lang="en-US" sz="1900" b="1" u="none" strike="noStrike" cap="none">
                          <a:solidFill>
                            <a:srgbClr val="0070C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September 12, 2025</a:t>
                      </a:r>
                      <a:endParaRPr sz="1900" b="1" u="none" strike="noStrike" cap="none">
                        <a:solidFill>
                          <a:srgbClr val="0070C0"/>
                        </a:solidFill>
                      </a:endParaRPr>
                    </a:p>
                  </a:txBody>
                  <a:tcPr marL="91425" marR="91425" marT="91425" marB="91425"/>
                </a:tc>
                <a:extLst>
                  <a:ext uri="{0D108BD9-81ED-4DB2-BD59-A6C34878D82A}">
                    <a16:rowId xmlns:a16="http://schemas.microsoft.com/office/drawing/2014/main" val="10002"/>
                  </a:ext>
                </a:extLst>
              </a:tr>
              <a:tr h="545950">
                <a:tc>
                  <a:txBody>
                    <a:bodyPr/>
                    <a:lstStyle/>
                    <a:p>
                      <a:pPr marL="0" marR="0" lvl="0" indent="0" algn="ctr" rtl="0">
                        <a:lnSpc>
                          <a:spcPct val="114000"/>
                        </a:lnSpc>
                        <a:spcBef>
                          <a:spcPts val="0"/>
                        </a:spcBef>
                        <a:spcAft>
                          <a:spcPts val="0"/>
                        </a:spcAft>
                        <a:buClr>
                          <a:srgbClr val="000000"/>
                        </a:buClr>
                        <a:buSzPts val="1900"/>
                        <a:buFont typeface="Arial"/>
                        <a:buNone/>
                      </a:pPr>
                      <a:r>
                        <a:rPr lang="en-US" sz="1900" b="1" u="none" strike="noStrike" cap="none">
                          <a:solidFill>
                            <a:srgbClr val="0070C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December 12, 2025</a:t>
                      </a:r>
                      <a:endParaRPr sz="1900" b="1" u="none" strike="noStrike" cap="none">
                        <a:solidFill>
                          <a:srgbClr val="0070C0"/>
                        </a:solidFill>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g2505db10ccf_0_7"/>
          <p:cNvSpPr txBox="1">
            <a:spLocks noGrp="1"/>
          </p:cNvSpPr>
          <p:nvPr>
            <p:ph type="title"/>
          </p:nvPr>
        </p:nvSpPr>
        <p:spPr>
          <a:xfrm>
            <a:off x="972125" y="347849"/>
            <a:ext cx="10425900" cy="636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Font typeface="Arial"/>
              <a:buNone/>
            </a:pPr>
            <a:r>
              <a:rPr lang="en-US" sz="3000"/>
              <a:t>HSCRC </a:t>
            </a:r>
            <a:r>
              <a:rPr lang="en-US" sz="30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2"/>
                  </a:ext>
                </a:extLst>
              </a:rPr>
              <a:t>Points of Contact</a:t>
            </a:r>
            <a:r>
              <a:rPr lang="en-US" sz="3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3"/>
                  </a:ext>
                </a:extLst>
              </a:rPr>
              <a:t> for</a:t>
            </a:r>
            <a:r>
              <a:rPr lang="en-US" sz="30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 Case Mix and Financial Data</a:t>
            </a:r>
            <a:endParaRPr sz="3000"/>
          </a:p>
        </p:txBody>
      </p:sp>
      <p:graphicFrame>
        <p:nvGraphicFramePr>
          <p:cNvPr id="621" name="Google Shape;621;g2505db10ccf_0_7"/>
          <p:cNvGraphicFramePr/>
          <p:nvPr/>
        </p:nvGraphicFramePr>
        <p:xfrm>
          <a:off x="1219200" y="1034936"/>
          <a:ext cx="10058400" cy="5119725"/>
        </p:xfrm>
        <a:graphic>
          <a:graphicData uri="http://schemas.openxmlformats.org/drawingml/2006/table">
            <a:tbl>
              <a:tblPr>
                <a:noFill/>
                <a:tableStyleId>{0711AEBF-8D26-4784-B3E5-EEFB043935AD}</a:tableStyleId>
              </a:tblPr>
              <a:tblGrid>
                <a:gridCol w="5029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521650">
                <a:tc>
                  <a:txBody>
                    <a:bodyPr/>
                    <a:lstStyle/>
                    <a:p>
                      <a:pPr marL="0" marR="0" lvl="0" indent="0" algn="l" rtl="0">
                        <a:lnSpc>
                          <a:spcPct val="100000"/>
                        </a:lnSpc>
                        <a:spcBef>
                          <a:spcPts val="0"/>
                        </a:spcBef>
                        <a:spcAft>
                          <a:spcPts val="0"/>
                        </a:spcAft>
                        <a:buClr>
                          <a:srgbClr val="000000"/>
                        </a:buClr>
                        <a:buSzPts val="3200"/>
                        <a:buFont typeface="Arial"/>
                        <a:buNone/>
                      </a:pPr>
                      <a:r>
                        <a:rPr lang="en-US" sz="3000" u="none" strike="noStrike" cap="none">
                          <a:solidFill>
                            <a:schemeClr val="dk1"/>
                          </a:solidFill>
                        </a:rPr>
                        <a:t>Case Mix Data</a:t>
                      </a:r>
                      <a:endParaRPr sz="1200" u="none" strike="noStrike" cap="none">
                        <a:solidFill>
                          <a:schemeClr val="dk1"/>
                        </a:solidFill>
                      </a:endParaRPr>
                    </a:p>
                  </a:txBody>
                  <a:tcPr marL="91450" marR="91450" marT="45725" marB="457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200"/>
                        <a:buFont typeface="Arial"/>
                        <a:buNone/>
                      </a:pPr>
                      <a:r>
                        <a:rPr lang="en-US" sz="3000" u="none" strike="noStrike" cap="none">
                          <a:solidFill>
                            <a:schemeClr val="dk1"/>
                          </a:solidFill>
                        </a:rPr>
                        <a:t>Financial Data </a:t>
                      </a:r>
                      <a:endParaRPr sz="3000" u="none" strike="noStrike" cap="none">
                        <a:solidFill>
                          <a:schemeClr val="dk1"/>
                        </a:solidFill>
                      </a:endParaRPr>
                    </a:p>
                  </a:txBody>
                  <a:tcPr marL="91450" marR="91450" marT="45725" marB="457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0"/>
                  </a:ext>
                </a:extLst>
              </a:tr>
              <a:tr h="10834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66CC"/>
                          </a:solidFill>
                        </a:rPr>
                        <a:t>Curtis Wills</a:t>
                      </a:r>
                      <a:endParaRPr sz="2000" u="none" strike="noStrike" cap="none">
                        <a:solidFill>
                          <a:srgbClr val="0066CC"/>
                        </a:solidFill>
                      </a:endParaRPr>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Phone: (410) 764-2594</a:t>
                      </a:r>
                      <a:endParaRPr sz="1400" u="none" strike="noStrike" cap="none"/>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Email: </a:t>
                      </a:r>
                      <a:r>
                        <a:rPr lang="en-US" sz="2000" u="sng" strike="noStrike" cap="none">
                          <a:solidFill>
                            <a:schemeClr val="hlink"/>
                          </a:solidFill>
                          <a:hlinkClick r:id="rId3"/>
                        </a:rPr>
                        <a:t>curtis.wills@maryland.gov</a:t>
                      </a:r>
                      <a:endParaRPr sz="1400" u="none" strike="noStrike" cap="none"/>
                    </a:p>
                  </a:txBody>
                  <a:tcPr marL="91450" marR="91450" marT="45725" marB="45725" anchor="b">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66CC"/>
                          </a:solidFill>
                        </a:rPr>
                        <a:t>Andrea Strong</a:t>
                      </a:r>
                      <a:endParaRPr sz="1400" u="none" strike="noStrike" cap="none">
                        <a:solidFill>
                          <a:srgbClr val="0066CC"/>
                        </a:solidFill>
                      </a:endParaRPr>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latin typeface="Arial"/>
                          <a:ea typeface="Arial"/>
                          <a:cs typeface="Arial"/>
                          <a:sym typeface="Arial"/>
                        </a:rPr>
                        <a:t>Phone: (</a:t>
                      </a:r>
                      <a:r>
                        <a:rPr lang="en-US" sz="2000" u="none" strike="noStrike" cap="none">
                          <a:solidFill>
                            <a:schemeClr val="dk1"/>
                          </a:solidFill>
                        </a:rPr>
                        <a:t>410</a:t>
                      </a:r>
                      <a:r>
                        <a:rPr lang="en-US" sz="2000" u="none" strike="noStrike" cap="none">
                          <a:solidFill>
                            <a:schemeClr val="dk1"/>
                          </a:solidFill>
                          <a:latin typeface="Arial"/>
                          <a:ea typeface="Arial"/>
                          <a:cs typeface="Arial"/>
                          <a:sym typeface="Arial"/>
                        </a:rPr>
                        <a:t>) </a:t>
                      </a:r>
                      <a:r>
                        <a:rPr lang="en-US" sz="2000" u="none" strike="noStrike" cap="none">
                          <a:solidFill>
                            <a:schemeClr val="dk1"/>
                          </a:solidFill>
                        </a:rPr>
                        <a:t>764</a:t>
                      </a:r>
                      <a:r>
                        <a:rPr lang="en-US" sz="2000" u="none" strike="noStrike" cap="none">
                          <a:solidFill>
                            <a:schemeClr val="dk1"/>
                          </a:solidFill>
                          <a:latin typeface="Arial"/>
                          <a:ea typeface="Arial"/>
                          <a:cs typeface="Arial"/>
                          <a:sym typeface="Arial"/>
                        </a:rPr>
                        <a:t>-</a:t>
                      </a:r>
                      <a:r>
                        <a:rPr lang="en-US" sz="2000" u="none" strike="noStrike" cap="none">
                          <a:solidFill>
                            <a:schemeClr val="dk1"/>
                          </a:solidFill>
                        </a:rPr>
                        <a:t>2571</a:t>
                      </a:r>
                      <a:endParaRPr sz="1400" u="none" strike="noStrike" cap="none"/>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latin typeface="Arial"/>
                          <a:ea typeface="Arial"/>
                          <a:cs typeface="Arial"/>
                          <a:sym typeface="Arial"/>
                        </a:rPr>
                        <a:t>Email: </a:t>
                      </a:r>
                      <a:r>
                        <a:rPr lang="en-US" sz="2000" u="sng" strike="noStrike" cap="none">
                          <a:solidFill>
                            <a:schemeClr val="hlink"/>
                          </a:solidFill>
                        </a:rPr>
                        <a:t>andrea.strong@maryland.gov</a:t>
                      </a:r>
                      <a:r>
                        <a:rPr lang="en-US" sz="2000" u="none" strike="noStrike" cap="none">
                          <a:solidFill>
                            <a:schemeClr val="dk1"/>
                          </a:solidFill>
                          <a:latin typeface="Arial"/>
                          <a:ea typeface="Arial"/>
                          <a:cs typeface="Arial"/>
                          <a:sym typeface="Arial"/>
                        </a:rPr>
                        <a:t>  </a:t>
                      </a:r>
                      <a:endParaRPr sz="1400" u="none" strike="noStrike" cap="none"/>
                    </a:p>
                  </a:txBody>
                  <a:tcPr marL="91450" marR="91450" marT="45725" marB="457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1"/>
                  </a:ext>
                </a:extLst>
              </a:tr>
              <a:tr h="10834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66CC"/>
                          </a:solidFill>
                        </a:rPr>
                        <a:t>Claudine Williams</a:t>
                      </a:r>
                      <a:endParaRPr sz="2000" u="none" strike="noStrike" cap="none">
                        <a:solidFill>
                          <a:srgbClr val="0066CC"/>
                        </a:solidFill>
                      </a:endParaRPr>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Phone: (410) 764-2561</a:t>
                      </a:r>
                      <a:endParaRPr sz="1400" u="none" strike="noStrike" cap="none"/>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Email: </a:t>
                      </a:r>
                      <a:r>
                        <a:rPr lang="en-US" sz="2000" u="sng" strike="noStrike" cap="none">
                          <a:solidFill>
                            <a:schemeClr val="hlink"/>
                          </a:solidFill>
                          <a:hlinkClick r:id="rId4"/>
                        </a:rPr>
                        <a:t>claudine.williams@maryland.gov</a:t>
                      </a:r>
                      <a:endParaRPr sz="2000" u="none" strike="noStrike" cap="none">
                        <a:solidFill>
                          <a:schemeClr val="dk1"/>
                        </a:solidFill>
                      </a:endParaRPr>
                    </a:p>
                  </a:txBody>
                  <a:tcPr marL="91450" marR="91450" marT="45725" marB="45725" anchor="b">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66CC"/>
                          </a:solidFill>
                        </a:rPr>
                        <a:t>Marcella Guccione </a:t>
                      </a:r>
                      <a:endParaRPr sz="1400" u="none" strike="noStrike" cap="none">
                        <a:solidFill>
                          <a:srgbClr val="0066CC"/>
                        </a:solidFill>
                      </a:endParaRPr>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latin typeface="Arial"/>
                          <a:ea typeface="Arial"/>
                          <a:cs typeface="Arial"/>
                          <a:sym typeface="Arial"/>
                        </a:rPr>
                        <a:t>Phone: (410) </a:t>
                      </a:r>
                      <a:r>
                        <a:rPr lang="en-US" sz="2000" u="none" strike="noStrike" cap="none">
                          <a:solidFill>
                            <a:schemeClr val="dk1"/>
                          </a:solidFill>
                        </a:rPr>
                        <a:t>764-5594</a:t>
                      </a:r>
                      <a:endParaRPr sz="1400" u="none" strike="noStrike" cap="none"/>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latin typeface="Arial"/>
                          <a:ea typeface="Arial"/>
                          <a:cs typeface="Arial"/>
                          <a:sym typeface="Arial"/>
                        </a:rPr>
                        <a:t>Email: </a:t>
                      </a:r>
                      <a:r>
                        <a:rPr lang="en-US" sz="2000" u="sng" strike="noStrike" cap="none">
                          <a:solidFill>
                            <a:schemeClr val="hlink"/>
                          </a:solidFill>
                          <a:hlinkClick r:id="rId5"/>
                        </a:rPr>
                        <a:t>marcella.guccione@maryland.gov</a:t>
                      </a:r>
                      <a:r>
                        <a:rPr lang="en-US" sz="2000" u="none" strike="noStrike" cap="none">
                          <a:solidFill>
                            <a:schemeClr val="dk1"/>
                          </a:solidFill>
                        </a:rPr>
                        <a:t> </a:t>
                      </a:r>
                      <a:endParaRPr sz="2000" u="none" strike="noStrike" cap="none"/>
                    </a:p>
                  </a:txBody>
                  <a:tcPr marL="91450" marR="91450" marT="45725" marB="45725">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2"/>
                  </a:ext>
                </a:extLst>
              </a:tr>
              <a:tr h="2404225">
                <a:tc gridSpan="2">
                  <a:txBody>
                    <a:bodyPr/>
                    <a:lstStyle/>
                    <a:p>
                      <a:pPr marL="0" marR="0" lvl="0" indent="0" algn="ctr" rtl="0">
                        <a:lnSpc>
                          <a:spcPct val="100000"/>
                        </a:lnSpc>
                        <a:spcBef>
                          <a:spcPts val="0"/>
                        </a:spcBef>
                        <a:spcAft>
                          <a:spcPts val="0"/>
                        </a:spcAft>
                        <a:buClr>
                          <a:schemeClr val="dk1"/>
                        </a:buClr>
                        <a:buSzPts val="2000"/>
                        <a:buFont typeface="Arial"/>
                        <a:buNone/>
                      </a:pPr>
                      <a:r>
                        <a:rPr lang="en-US" sz="3000" u="none" strike="noStrike" cap="none">
                          <a:solidFill>
                            <a:schemeClr val="dk1"/>
                          </a:solidFill>
                        </a:rPr>
                        <a:t>Mailbox for Financial Data Submissions:</a:t>
                      </a:r>
                      <a:r>
                        <a:rPr lang="en-US" sz="2900" b="1" u="none" strike="noStrike" cap="none">
                          <a:solidFill>
                            <a:srgbClr val="0066CC"/>
                          </a:solidFill>
                        </a:rPr>
                        <a:t> </a:t>
                      </a:r>
                      <a:endParaRPr sz="2900" b="1" u="none" strike="noStrike" cap="none">
                        <a:solidFill>
                          <a:srgbClr val="0066CC"/>
                        </a:solidFill>
                      </a:endParaRPr>
                    </a:p>
                    <a:p>
                      <a:pPr marL="0" marR="0" lvl="0" indent="0" algn="ctr" rtl="0">
                        <a:lnSpc>
                          <a:spcPct val="100000"/>
                        </a:lnSpc>
                        <a:spcBef>
                          <a:spcPts val="0"/>
                        </a:spcBef>
                        <a:spcAft>
                          <a:spcPts val="0"/>
                        </a:spcAft>
                        <a:buClr>
                          <a:schemeClr val="dk1"/>
                        </a:buClr>
                        <a:buSzPts val="2800"/>
                        <a:buFont typeface="Arial"/>
                        <a:buNone/>
                      </a:pPr>
                      <a:r>
                        <a:rPr lang="en-US" sz="2800" u="sng" strike="noStrike" cap="none">
                          <a:solidFill>
                            <a:schemeClr val="hlink"/>
                          </a:solidFill>
                          <a:hlinkClick r:id="rId6"/>
                        </a:rPr>
                        <a:t>hscrc.financial-data@maryland.gov</a:t>
                      </a:r>
                      <a:endParaRPr sz="2000" b="1" u="none" strike="noStrike" cap="none">
                        <a:solidFill>
                          <a:srgbClr val="0066CC"/>
                        </a:solidFill>
                      </a:endParaRPr>
                    </a:p>
                  </a:txBody>
                  <a:tcPr marL="91450" marR="91450" marT="45725" marB="457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622" name="Google Shape;622;g2505db10ccf_0_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g339cffc5331_0_6"/>
          <p:cNvSpPr txBox="1">
            <a:spLocks noGrp="1"/>
          </p:cNvSpPr>
          <p:nvPr>
            <p:ph type="body" idx="1"/>
          </p:nvPr>
        </p:nvSpPr>
        <p:spPr>
          <a:xfrm>
            <a:off x="971550" y="1133475"/>
            <a:ext cx="10515600" cy="5376600"/>
          </a:xfrm>
          <a:prstGeom prst="rect">
            <a:avLst/>
          </a:prstGeom>
          <a:noFill/>
          <a:ln>
            <a:noFill/>
          </a:ln>
        </p:spPr>
        <p:txBody>
          <a:bodyPr spcFirstLastPara="1" wrap="square" lIns="91425" tIns="45700" rIns="91425" bIns="45700" anchor="t" anchorCtr="0">
            <a:normAutofit/>
          </a:bodyPr>
          <a:lstStyle/>
          <a:p>
            <a:pPr marL="457200" lvl="0" indent="-355596" algn="l" rtl="0">
              <a:lnSpc>
                <a:spcPct val="114000"/>
              </a:lnSpc>
              <a:spcBef>
                <a:spcPts val="1000"/>
              </a:spcBef>
              <a:spcAft>
                <a:spcPts val="0"/>
              </a:spcAft>
              <a:buSzPts val="2000"/>
              <a:buChar char="•"/>
            </a:pPr>
            <a:r>
              <a:rPr lang="en-US" b="1"/>
              <a:t>Effective for discharges on or after January 1, 2025, New Health Plan Code for Carelon Behavioral Health (130)</a:t>
            </a:r>
            <a:endParaRPr b="1"/>
          </a:p>
          <a:p>
            <a:pPr marL="914400" lvl="1" indent="-355598" algn="l" rtl="0">
              <a:lnSpc>
                <a:spcPct val="114000"/>
              </a:lnSpc>
              <a:spcBef>
                <a:spcPts val="1000"/>
              </a:spcBef>
              <a:spcAft>
                <a:spcPts val="0"/>
              </a:spcAft>
              <a:buSzPts val="2000"/>
              <a:buChar char="•"/>
            </a:pPr>
            <a:r>
              <a:rPr lang="en-US"/>
              <a:t>MD MEDICAID should be used for MD Medicaid Payer</a:t>
            </a:r>
            <a:endParaRPr b="1"/>
          </a:p>
          <a:p>
            <a:pPr marL="457200" lvl="0" indent="-355596" algn="l" rtl="0">
              <a:lnSpc>
                <a:spcPct val="114000"/>
              </a:lnSpc>
              <a:spcBef>
                <a:spcPts val="1000"/>
              </a:spcBef>
              <a:spcAft>
                <a:spcPts val="0"/>
              </a:spcAft>
              <a:buSzPts val="2000"/>
              <a:buChar char="•"/>
            </a:pPr>
            <a:r>
              <a:rPr lang="en-US" b="1"/>
              <a:t>OPTUM MARYLAND (MD MEDICAID) (118) will no longer be valid</a:t>
            </a:r>
            <a:r>
              <a:rPr lang="en-US"/>
              <a:t>. </a:t>
            </a:r>
            <a:endParaRPr/>
          </a:p>
          <a:p>
            <a:pPr marL="914400" lvl="1" indent="-355598" algn="l" rtl="0">
              <a:lnSpc>
                <a:spcPct val="114000"/>
              </a:lnSpc>
              <a:spcBef>
                <a:spcPts val="1000"/>
              </a:spcBef>
              <a:spcAft>
                <a:spcPts val="0"/>
              </a:spcAft>
              <a:buSzPts val="2000"/>
              <a:buChar char="•"/>
            </a:pPr>
            <a:r>
              <a:rPr lang="en-US"/>
              <a:t>If a hospital reports this code for services on or after this date, it should be flagged as an error.</a:t>
            </a:r>
            <a:endParaRPr/>
          </a:p>
          <a:p>
            <a:pPr marL="457200" lvl="0" indent="-355596" algn="l" rtl="0">
              <a:lnSpc>
                <a:spcPct val="114000"/>
              </a:lnSpc>
              <a:spcBef>
                <a:spcPts val="1000"/>
              </a:spcBef>
              <a:spcAft>
                <a:spcPts val="0"/>
              </a:spcAft>
              <a:buSzPts val="2000"/>
              <a:buChar char="•"/>
            </a:pPr>
            <a:r>
              <a:rPr lang="en-US"/>
              <a:t>Key Updates:</a:t>
            </a:r>
            <a:endParaRPr/>
          </a:p>
          <a:p>
            <a:pPr marL="914400" lvl="1" indent="-355598" algn="l" rtl="0">
              <a:lnSpc>
                <a:spcPct val="114000"/>
              </a:lnSpc>
              <a:spcBef>
                <a:spcPts val="1000"/>
              </a:spcBef>
              <a:spcAft>
                <a:spcPts val="0"/>
              </a:spcAft>
              <a:buSzPts val="2000"/>
              <a:buChar char="•"/>
            </a:pPr>
            <a:r>
              <a:rPr lang="en-US"/>
              <a:t>Code 118 can remain in the edit to accommodate claims for services before January 1, 2025.</a:t>
            </a:r>
            <a:endParaRPr/>
          </a:p>
          <a:p>
            <a:pPr marL="914400" lvl="1" indent="-355598" algn="l" rtl="0">
              <a:lnSpc>
                <a:spcPct val="114000"/>
              </a:lnSpc>
              <a:spcBef>
                <a:spcPts val="1000"/>
              </a:spcBef>
              <a:spcAft>
                <a:spcPts val="0"/>
              </a:spcAft>
              <a:buSzPts val="2000"/>
              <a:buChar char="•"/>
            </a:pPr>
            <a:r>
              <a:rPr lang="en-US" b="1"/>
              <a:t>Code 130 should be added to the edit</a:t>
            </a:r>
            <a:r>
              <a:rPr lang="en-US"/>
              <a:t> for validation purposes.</a:t>
            </a:r>
            <a:endParaRPr/>
          </a:p>
          <a:p>
            <a:pPr marL="914400" lvl="1" indent="-355598" algn="l" rtl="0">
              <a:lnSpc>
                <a:spcPct val="114000"/>
              </a:lnSpc>
              <a:spcBef>
                <a:spcPts val="1000"/>
              </a:spcBef>
              <a:spcAft>
                <a:spcPts val="0"/>
              </a:spcAft>
              <a:buSzPts val="2000"/>
              <a:buChar char="•"/>
            </a:pPr>
            <a:r>
              <a:rPr lang="en-US" b="1"/>
              <a:t>In the next fiscal year, code 118 will be removed entirely</a:t>
            </a:r>
            <a:r>
              <a:rPr lang="en-US"/>
              <a:t>, as it will no longer be applicable for any claims.</a:t>
            </a:r>
            <a:endParaRPr/>
          </a:p>
        </p:txBody>
      </p:sp>
      <p:sp>
        <p:nvSpPr>
          <p:cNvPr id="628" name="Google Shape;628;g339cffc5331_0_6"/>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21</a:t>
            </a:fld>
            <a:endParaRPr/>
          </a:p>
        </p:txBody>
      </p:sp>
      <p:sp>
        <p:nvSpPr>
          <p:cNvPr id="629" name="Google Shape;629;g339cffc5331_0_6"/>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b="1"/>
              <a:t>Reminder: </a:t>
            </a:r>
            <a:r>
              <a:rPr lang="en-US"/>
              <a:t>New Health Plan Payer Code and Edits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g339cffc5331_0_0"/>
          <p:cNvSpPr txBox="1">
            <a:spLocks noGrp="1"/>
          </p:cNvSpPr>
          <p:nvPr>
            <p:ph type="body" idx="1"/>
          </p:nvPr>
        </p:nvSpPr>
        <p:spPr>
          <a:xfrm>
            <a:off x="971550" y="1133475"/>
            <a:ext cx="10515600" cy="5376600"/>
          </a:xfrm>
          <a:prstGeom prst="rect">
            <a:avLst/>
          </a:prstGeom>
          <a:noFill/>
          <a:ln>
            <a:noFill/>
          </a:ln>
        </p:spPr>
        <p:txBody>
          <a:bodyPr spcFirstLastPara="1" wrap="square" lIns="91425" tIns="45700" rIns="91425" bIns="45700" anchor="t" anchorCtr="0">
            <a:normAutofit lnSpcReduction="20000"/>
          </a:bodyPr>
          <a:lstStyle/>
          <a:p>
            <a:pPr marL="457200" lvl="0" indent="-355596" algn="l" rtl="0">
              <a:lnSpc>
                <a:spcPct val="114000"/>
              </a:lnSpc>
              <a:spcBef>
                <a:spcPts val="1000"/>
              </a:spcBef>
              <a:spcAft>
                <a:spcPts val="0"/>
              </a:spcAft>
              <a:buSzPts val="2000"/>
              <a:buAutoNum type="arabicPeriod"/>
            </a:pPr>
            <a:r>
              <a:rPr lang="en-US"/>
              <a:t>Country of Birth Field is Optional (IP, OP, and PS)</a:t>
            </a:r>
            <a:endParaRPr/>
          </a:p>
          <a:p>
            <a:pPr marL="914400" lvl="1" indent="-355598" algn="l" rtl="0">
              <a:lnSpc>
                <a:spcPct val="114000"/>
              </a:lnSpc>
              <a:spcBef>
                <a:spcPts val="1000"/>
              </a:spcBef>
              <a:spcAft>
                <a:spcPts val="0"/>
              </a:spcAft>
              <a:buSzPts val="2000"/>
              <a:buChar char="•"/>
            </a:pPr>
            <a:r>
              <a:rPr lang="en-US" b="1"/>
              <a:t>Effective Date:</a:t>
            </a:r>
            <a:r>
              <a:rPr lang="en-US"/>
              <a:t> January 1, 2025</a:t>
            </a:r>
            <a:endParaRPr/>
          </a:p>
          <a:p>
            <a:pPr marL="914400" lvl="1" indent="-355598" algn="l" rtl="0">
              <a:lnSpc>
                <a:spcPct val="114000"/>
              </a:lnSpc>
              <a:spcBef>
                <a:spcPts val="1000"/>
              </a:spcBef>
              <a:spcAft>
                <a:spcPts val="0"/>
              </a:spcAft>
              <a:buSzPts val="2000"/>
              <a:buChar char="•"/>
            </a:pPr>
            <a:r>
              <a:rPr lang="en-US" b="1"/>
              <a:t>Implementation Date (Production &amp; Stage):</a:t>
            </a:r>
            <a:r>
              <a:rPr lang="en-US"/>
              <a:t> March 1, 2025</a:t>
            </a:r>
            <a:endParaRPr/>
          </a:p>
          <a:p>
            <a:pPr marL="914400" lvl="1" indent="-355598" algn="l" rtl="0">
              <a:lnSpc>
                <a:spcPct val="114000"/>
              </a:lnSpc>
              <a:spcBef>
                <a:spcPts val="1000"/>
              </a:spcBef>
              <a:spcAft>
                <a:spcPts val="0"/>
              </a:spcAft>
              <a:buSzPts val="2000"/>
              <a:buChar char="•"/>
            </a:pPr>
            <a:r>
              <a:rPr lang="en-US" b="1"/>
              <a:t>What’s Changing?</a:t>
            </a:r>
            <a:r>
              <a:rPr lang="en-US"/>
              <a:t> The "Country of Birth" field will no longer be required for IP, OP, and PS discharges starting January 1, 2025.</a:t>
            </a:r>
            <a:endParaRPr/>
          </a:p>
          <a:p>
            <a:pPr marL="457200" lvl="0" indent="-355600" algn="l" rtl="0">
              <a:lnSpc>
                <a:spcPct val="114000"/>
              </a:lnSpc>
              <a:spcBef>
                <a:spcPts val="1000"/>
              </a:spcBef>
              <a:spcAft>
                <a:spcPts val="0"/>
              </a:spcAft>
              <a:buSzPts val="2000"/>
              <a:buAutoNum type="arabicPeriod"/>
            </a:pPr>
            <a:r>
              <a:rPr lang="en-US"/>
              <a:t>New Reserve Flag for Adventist White Oak - 8th Floor (IP Only)</a:t>
            </a:r>
            <a:endParaRPr/>
          </a:p>
          <a:p>
            <a:pPr marL="914400" lvl="1" indent="-342900" algn="l" rtl="0">
              <a:lnSpc>
                <a:spcPct val="114000"/>
              </a:lnSpc>
              <a:spcBef>
                <a:spcPts val="1000"/>
              </a:spcBef>
              <a:spcAft>
                <a:spcPts val="0"/>
              </a:spcAft>
              <a:buSzPts val="1800"/>
              <a:buChar char="•"/>
            </a:pPr>
            <a:r>
              <a:rPr lang="en-US" b="1"/>
              <a:t>Effective Date:</a:t>
            </a:r>
            <a:r>
              <a:rPr lang="en-US"/>
              <a:t> February 1, 2025</a:t>
            </a:r>
            <a:endParaRPr/>
          </a:p>
          <a:p>
            <a:pPr marL="914400" lvl="1" indent="-342900" algn="l" rtl="0">
              <a:lnSpc>
                <a:spcPct val="114000"/>
              </a:lnSpc>
              <a:spcBef>
                <a:spcPts val="1000"/>
              </a:spcBef>
              <a:spcAft>
                <a:spcPts val="0"/>
              </a:spcAft>
              <a:buSzPts val="1800"/>
              <a:buChar char="•"/>
            </a:pPr>
            <a:r>
              <a:rPr lang="en-US" b="1"/>
              <a:t>Implementation Date (Production &amp; Stage):</a:t>
            </a:r>
            <a:r>
              <a:rPr lang="en-US"/>
              <a:t> March 1, 2025</a:t>
            </a:r>
            <a:endParaRPr/>
          </a:p>
          <a:p>
            <a:pPr marL="914400" lvl="1" indent="-342900" algn="l" rtl="0">
              <a:lnSpc>
                <a:spcPct val="114000"/>
              </a:lnSpc>
              <a:spcBef>
                <a:spcPts val="1000"/>
              </a:spcBef>
              <a:spcAft>
                <a:spcPts val="0"/>
              </a:spcAft>
              <a:buSzPts val="1800"/>
              <a:buChar char="•"/>
            </a:pPr>
            <a:r>
              <a:rPr lang="en-US" b="1"/>
              <a:t>What’s Changing?</a:t>
            </a:r>
            <a:r>
              <a:rPr lang="en-US"/>
              <a:t> </a:t>
            </a:r>
            <a:endParaRPr/>
          </a:p>
          <a:p>
            <a:pPr marL="1371600" lvl="2" indent="-342900" algn="l" rtl="0">
              <a:lnSpc>
                <a:spcPct val="114000"/>
              </a:lnSpc>
              <a:spcBef>
                <a:spcPts val="1000"/>
              </a:spcBef>
              <a:spcAft>
                <a:spcPts val="0"/>
              </a:spcAft>
              <a:buSzPts val="1800"/>
              <a:buChar char="•"/>
            </a:pPr>
            <a:r>
              <a:rPr lang="en-US" b="1"/>
              <a:t>Y = Adventist White Oak for the 8th Floor</a:t>
            </a:r>
            <a:endParaRPr b="1"/>
          </a:p>
          <a:p>
            <a:pPr marL="1371600" lvl="2" indent="-342900" algn="l" rtl="0">
              <a:lnSpc>
                <a:spcPct val="114000"/>
              </a:lnSpc>
              <a:spcBef>
                <a:spcPts val="1000"/>
              </a:spcBef>
              <a:spcAft>
                <a:spcPts val="0"/>
              </a:spcAft>
              <a:buSzPts val="1800"/>
              <a:buChar char="•"/>
            </a:pPr>
            <a:r>
              <a:rPr lang="en-US" b="1"/>
              <a:t>Cross Edit Error:</a:t>
            </a:r>
            <a:r>
              <a:rPr lang="en-US"/>
              <a:t> A system error will occur if the reserve flag is marked "Y" (ADVENTIST WHITE OAK 8TH FLOOR CASES) and:</a:t>
            </a:r>
            <a:endParaRPr/>
          </a:p>
          <a:p>
            <a:pPr marL="1828800" lvl="3" indent="-342900" algn="l" rtl="0">
              <a:lnSpc>
                <a:spcPct val="114000"/>
              </a:lnSpc>
              <a:spcBef>
                <a:spcPts val="1000"/>
              </a:spcBef>
              <a:spcAft>
                <a:spcPts val="0"/>
              </a:spcAft>
              <a:buSzPts val="1800"/>
              <a:buChar char="•"/>
            </a:pPr>
            <a:r>
              <a:rPr lang="en-US"/>
              <a:t>The hospital code is not </a:t>
            </a:r>
            <a:r>
              <a:rPr lang="en-US" b="1"/>
              <a:t>210016</a:t>
            </a:r>
            <a:r>
              <a:rPr lang="en-US"/>
              <a:t>, and</a:t>
            </a:r>
            <a:endParaRPr/>
          </a:p>
          <a:p>
            <a:pPr marL="1828800" lvl="3" indent="-342900" algn="l" rtl="0">
              <a:lnSpc>
                <a:spcPct val="114000"/>
              </a:lnSpc>
              <a:spcBef>
                <a:spcPts val="1000"/>
              </a:spcBef>
              <a:spcAft>
                <a:spcPts val="0"/>
              </a:spcAft>
              <a:buSzPts val="1800"/>
              <a:buChar char="•"/>
            </a:pPr>
            <a:r>
              <a:rPr lang="en-US"/>
              <a:t>The discharge date is before </a:t>
            </a:r>
            <a:r>
              <a:rPr lang="en-US" b="1"/>
              <a:t>February 1, 2025</a:t>
            </a:r>
            <a:endParaRPr b="1"/>
          </a:p>
        </p:txBody>
      </p:sp>
      <p:sp>
        <p:nvSpPr>
          <p:cNvPr id="635" name="Google Shape;635;g339cffc5331_0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22</a:t>
            </a:fld>
            <a:endParaRPr/>
          </a:p>
        </p:txBody>
      </p:sp>
      <p:sp>
        <p:nvSpPr>
          <p:cNvPr id="636" name="Google Shape;636;g339cffc5331_0_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b="1"/>
              <a:t>Reminder: </a:t>
            </a:r>
            <a:r>
              <a:rPr lang="en-US"/>
              <a:t>New reserve flag and Optional Country of Birth</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g31c0ae9374d_1_28"/>
          <p:cNvSpPr txBox="1">
            <a:spLocks noGrp="1"/>
          </p:cNvSpPr>
          <p:nvPr>
            <p:ph type="body" idx="1"/>
          </p:nvPr>
        </p:nvSpPr>
        <p:spPr>
          <a:xfrm>
            <a:off x="971550" y="1133475"/>
            <a:ext cx="10515600" cy="5376600"/>
          </a:xfrm>
          <a:prstGeom prst="rect">
            <a:avLst/>
          </a:prstGeom>
          <a:noFill/>
          <a:ln>
            <a:noFill/>
          </a:ln>
        </p:spPr>
        <p:txBody>
          <a:bodyPr spcFirstLastPara="1" wrap="square" lIns="91425" tIns="45700" rIns="91425" bIns="45700" anchor="t" anchorCtr="0">
            <a:normAutofit fontScale="92500" lnSpcReduction="20000"/>
          </a:bodyPr>
          <a:lstStyle/>
          <a:p>
            <a:pPr marL="457200" lvl="0" indent="-346072" algn="l" rtl="0">
              <a:lnSpc>
                <a:spcPct val="114000"/>
              </a:lnSpc>
              <a:spcBef>
                <a:spcPts val="1000"/>
              </a:spcBef>
              <a:spcAft>
                <a:spcPts val="0"/>
              </a:spcAft>
              <a:buSzPct val="83333"/>
              <a:buChar char="•"/>
            </a:pPr>
            <a:r>
              <a:rPr lang="en-US"/>
              <a:t>Effective immediately, data prior to CY 2016 (ICD-9) will no longer be released in our public use files (including Revisit, and IP/OP PUF).</a:t>
            </a:r>
            <a:endParaRPr/>
          </a:p>
          <a:p>
            <a:pPr marL="914400" lvl="1" indent="-353940" algn="l" rtl="0">
              <a:lnSpc>
                <a:spcPct val="114000"/>
              </a:lnSpc>
              <a:spcBef>
                <a:spcPts val="500"/>
              </a:spcBef>
              <a:spcAft>
                <a:spcPts val="0"/>
              </a:spcAft>
              <a:buSzPct val="100000"/>
              <a:buChar char="•"/>
            </a:pPr>
            <a:r>
              <a:rPr lang="en-US" sz="2133"/>
              <a:t>Reason for Change:</a:t>
            </a:r>
            <a:endParaRPr sz="2133"/>
          </a:p>
          <a:p>
            <a:pPr marL="1371600" lvl="2" indent="-353940" algn="l" rtl="0">
              <a:lnSpc>
                <a:spcPct val="114000"/>
              </a:lnSpc>
              <a:spcBef>
                <a:spcPts val="1000"/>
              </a:spcBef>
              <a:spcAft>
                <a:spcPts val="0"/>
              </a:spcAft>
              <a:buSzPct val="100000"/>
              <a:buChar char="•"/>
            </a:pPr>
            <a:r>
              <a:rPr lang="en-US" sz="2133"/>
              <a:t>To streamline data management</a:t>
            </a:r>
            <a:endParaRPr sz="2133"/>
          </a:p>
          <a:p>
            <a:pPr marL="1371600" lvl="2" indent="-353940" algn="l" rtl="0">
              <a:lnSpc>
                <a:spcPct val="114000"/>
              </a:lnSpc>
              <a:spcBef>
                <a:spcPts val="1000"/>
              </a:spcBef>
              <a:spcAft>
                <a:spcPts val="0"/>
              </a:spcAft>
              <a:buSzPct val="100000"/>
              <a:buChar char="•"/>
            </a:pPr>
            <a:r>
              <a:rPr lang="en-US" sz="2133"/>
              <a:t>To focus on more recent trends and insights</a:t>
            </a:r>
            <a:endParaRPr sz="2133"/>
          </a:p>
          <a:p>
            <a:pPr marL="914400" lvl="1" indent="-353940" algn="l" rtl="0">
              <a:lnSpc>
                <a:spcPct val="114000"/>
              </a:lnSpc>
              <a:spcBef>
                <a:spcPts val="500"/>
              </a:spcBef>
              <a:spcAft>
                <a:spcPts val="0"/>
              </a:spcAft>
              <a:buSzPct val="100000"/>
              <a:buChar char="•"/>
            </a:pPr>
            <a:r>
              <a:rPr lang="en-US" sz="2133"/>
              <a:t>Impact:</a:t>
            </a:r>
            <a:endParaRPr sz="2133"/>
          </a:p>
          <a:p>
            <a:pPr marL="1371600" lvl="2" indent="-353940" algn="l" rtl="0">
              <a:lnSpc>
                <a:spcPct val="114000"/>
              </a:lnSpc>
              <a:spcBef>
                <a:spcPts val="1000"/>
              </a:spcBef>
              <a:spcAft>
                <a:spcPts val="0"/>
              </a:spcAft>
              <a:buSzPct val="100000"/>
              <a:buChar char="•"/>
            </a:pPr>
            <a:r>
              <a:rPr lang="en-US" sz="2133"/>
              <a:t>Reduced file size and improved performance</a:t>
            </a:r>
            <a:endParaRPr sz="2133"/>
          </a:p>
          <a:p>
            <a:pPr marL="1371600" lvl="2" indent="-353940" algn="l" rtl="0">
              <a:lnSpc>
                <a:spcPct val="114000"/>
              </a:lnSpc>
              <a:spcBef>
                <a:spcPts val="1000"/>
              </a:spcBef>
              <a:spcAft>
                <a:spcPts val="0"/>
              </a:spcAft>
              <a:buSzPct val="100000"/>
              <a:buChar char="•"/>
            </a:pPr>
            <a:r>
              <a:rPr lang="en-US" sz="2133"/>
              <a:t>More targeted analysis for current operations</a:t>
            </a:r>
            <a:endParaRPr sz="2133"/>
          </a:p>
          <a:p>
            <a:pPr marL="457200" lvl="0" indent="-346072" algn="l" rtl="0">
              <a:lnSpc>
                <a:spcPct val="114000"/>
              </a:lnSpc>
              <a:spcBef>
                <a:spcPts val="1000"/>
              </a:spcBef>
              <a:spcAft>
                <a:spcPts val="0"/>
              </a:spcAft>
              <a:buSzPct val="83333"/>
              <a:buChar char="•"/>
            </a:pPr>
            <a:r>
              <a:rPr lang="en-US"/>
              <a:t>Case Mix data prior to CY 2016 will not be available via CRISP (Databricks database) or hMetrix (Vertica database)</a:t>
            </a:r>
            <a:endParaRPr/>
          </a:p>
          <a:p>
            <a:pPr marL="457200" lvl="0" indent="-346072" algn="l" rtl="0">
              <a:lnSpc>
                <a:spcPct val="114000"/>
              </a:lnSpc>
              <a:spcBef>
                <a:spcPts val="1000"/>
              </a:spcBef>
              <a:spcAft>
                <a:spcPts val="0"/>
              </a:spcAft>
              <a:buSzPct val="83333"/>
              <a:buChar char="•"/>
            </a:pPr>
            <a:r>
              <a:rPr lang="en-US"/>
              <a:t>Any CRS reports that showed data pre-October 2015 will now only go back to October 2015</a:t>
            </a:r>
            <a:endParaRPr/>
          </a:p>
          <a:p>
            <a:pPr marL="457200" lvl="0" indent="-346072" algn="l" rtl="0">
              <a:lnSpc>
                <a:spcPct val="114000"/>
              </a:lnSpc>
              <a:spcBef>
                <a:spcPts val="1000"/>
              </a:spcBef>
              <a:spcAft>
                <a:spcPts val="0"/>
              </a:spcAft>
              <a:buSzPct val="83333"/>
              <a:buChar char="•"/>
            </a:pPr>
            <a:r>
              <a:rPr lang="en-US"/>
              <a:t>Please reach out to the HSCRC case mix data contacts if you have any questions</a:t>
            </a:r>
            <a:endParaRPr/>
          </a:p>
        </p:txBody>
      </p:sp>
      <p:sp>
        <p:nvSpPr>
          <p:cNvPr id="642" name="Google Shape;642;g31c0ae9374d_1_28"/>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23</a:t>
            </a:fld>
            <a:endParaRPr/>
          </a:p>
        </p:txBody>
      </p:sp>
      <p:sp>
        <p:nvSpPr>
          <p:cNvPr id="643" name="Google Shape;643;g31c0ae9374d_1_28"/>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b="1"/>
              <a:t>Reminder: </a:t>
            </a:r>
            <a:r>
              <a:rPr lang="en-US"/>
              <a:t>Discontinuing Release of ICD-9 Case Mix Data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g1b9ce485472_0_16"/>
          <p:cNvSpPr txBox="1">
            <a:spLocks noGrp="1"/>
          </p:cNvSpPr>
          <p:nvPr>
            <p:ph type="body" idx="1"/>
          </p:nvPr>
        </p:nvSpPr>
        <p:spPr>
          <a:xfrm>
            <a:off x="858600" y="1100100"/>
            <a:ext cx="3837000" cy="4657800"/>
          </a:xfrm>
          <a:prstGeom prst="rect">
            <a:avLst/>
          </a:prstGeom>
          <a:noFill/>
          <a:ln>
            <a:noFill/>
          </a:ln>
        </p:spPr>
        <p:txBody>
          <a:bodyPr spcFirstLastPara="1" wrap="square" lIns="91425" tIns="45700" rIns="91425" bIns="45700" anchor="t" anchorCtr="0">
            <a:normAutofit fontScale="92500" lnSpcReduction="20000"/>
          </a:bodyPr>
          <a:lstStyle/>
          <a:p>
            <a:pPr marL="457200" lvl="0" indent="-346072" algn="l" rtl="0">
              <a:lnSpc>
                <a:spcPct val="114000"/>
              </a:lnSpc>
              <a:spcBef>
                <a:spcPts val="1000"/>
              </a:spcBef>
              <a:spcAft>
                <a:spcPts val="0"/>
              </a:spcAft>
              <a:buClr>
                <a:schemeClr val="dk1"/>
              </a:buClr>
              <a:buSzPct val="83333"/>
              <a:buChar char="•"/>
            </a:pPr>
            <a:r>
              <a:rPr lang="en-US"/>
              <a:t>Provides hospitals with </a:t>
            </a:r>
            <a:r>
              <a:rPr lang="en-US" b="1"/>
              <a:t>high-cost drug utilization for outlier dosage units</a:t>
            </a:r>
            <a:r>
              <a:rPr lang="en-US"/>
              <a:t> based on 3</a:t>
            </a:r>
            <a:r>
              <a:rPr lang="en-US" baseline="30000"/>
              <a:t>rd</a:t>
            </a:r>
            <a:r>
              <a:rPr lang="en-US"/>
              <a:t> Monthly case mix data</a:t>
            </a:r>
            <a:endParaRPr/>
          </a:p>
          <a:p>
            <a:pPr marL="457200" lvl="0" indent="-346072" algn="l" rtl="0">
              <a:lnSpc>
                <a:spcPct val="114000"/>
              </a:lnSpc>
              <a:spcBef>
                <a:spcPts val="1000"/>
              </a:spcBef>
              <a:spcAft>
                <a:spcPts val="0"/>
              </a:spcAft>
              <a:buClr>
                <a:schemeClr val="dk1"/>
              </a:buClr>
              <a:buSzPct val="83333"/>
              <a:buChar char="•"/>
            </a:pPr>
            <a:r>
              <a:rPr lang="en-US"/>
              <a:t>Information should used to correct errors prior to submission of Quarterly case mix data.</a:t>
            </a:r>
            <a:endParaRPr/>
          </a:p>
          <a:p>
            <a:pPr marL="457200" lvl="0" indent="-346072" algn="l" rtl="0">
              <a:lnSpc>
                <a:spcPct val="114000"/>
              </a:lnSpc>
              <a:spcBef>
                <a:spcPts val="1000"/>
              </a:spcBef>
              <a:spcAft>
                <a:spcPts val="0"/>
              </a:spcAft>
              <a:buSzPct val="83333"/>
              <a:buChar char="•"/>
            </a:pPr>
            <a:r>
              <a:rPr lang="en-US"/>
              <a:t>Hospitals can see which drugs’ units are outliers compared to the State average</a:t>
            </a:r>
            <a:endParaRPr/>
          </a:p>
        </p:txBody>
      </p:sp>
      <p:sp>
        <p:nvSpPr>
          <p:cNvPr id="649" name="Google Shape;649;g1b9ce485472_0_16"/>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24</a:t>
            </a:fld>
            <a:endParaRPr/>
          </a:p>
        </p:txBody>
      </p:sp>
      <p:sp>
        <p:nvSpPr>
          <p:cNvPr id="650" name="Google Shape;650;g1b9ce485472_0_16"/>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b="1"/>
              <a:t>Reminder:</a:t>
            </a:r>
            <a:r>
              <a:rPr lang="en-US"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5"/>
                  </a:ext>
                </a:extLst>
              </a:rPr>
              <a:t>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CDS-A Reports on CRISP Portal</a:t>
            </a:r>
            <a:endParaRPr/>
          </a:p>
        </p:txBody>
      </p:sp>
      <p:pic>
        <p:nvPicPr>
          <p:cNvPr id="651" name="Google Shape;651;g1b9ce485472_0_16"/>
          <p:cNvPicPr preferRelativeResize="0"/>
          <p:nvPr/>
        </p:nvPicPr>
        <p:blipFill rotWithShape="1">
          <a:blip r:embed="rId3">
            <a:alphaModFix/>
          </a:blip>
          <a:srcRect/>
          <a:stretch/>
        </p:blipFill>
        <p:spPr>
          <a:xfrm>
            <a:off x="4873200" y="1064673"/>
            <a:ext cx="7023500" cy="45112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g1b9ce485472_0_10"/>
          <p:cNvSpPr txBox="1">
            <a:spLocks noGrp="1"/>
          </p:cNvSpPr>
          <p:nvPr>
            <p:ph type="body" idx="1"/>
          </p:nvPr>
        </p:nvSpPr>
        <p:spPr>
          <a:xfrm>
            <a:off x="971550" y="1133475"/>
            <a:ext cx="10515600" cy="5376600"/>
          </a:xfrm>
          <a:prstGeom prst="rect">
            <a:avLst/>
          </a:prstGeom>
          <a:noFill/>
          <a:ln>
            <a:noFill/>
          </a:ln>
        </p:spPr>
        <p:txBody>
          <a:bodyPr spcFirstLastPara="1" wrap="square" lIns="91425" tIns="45700" rIns="91425" bIns="45700" anchor="t" anchorCtr="0">
            <a:normAutofit/>
          </a:bodyPr>
          <a:lstStyle/>
          <a:p>
            <a:pPr marL="457200" lvl="0" indent="-355597" algn="l" rtl="0">
              <a:lnSpc>
                <a:spcPct val="114000"/>
              </a:lnSpc>
              <a:spcBef>
                <a:spcPts val="1000"/>
              </a:spcBef>
              <a:spcAft>
                <a:spcPts val="0"/>
              </a:spcAft>
              <a:buSzPts val="2000"/>
              <a:buChar char="•"/>
            </a:pPr>
            <a:r>
              <a:rPr lang="en-US"/>
              <a:t>CDS-A Audits starts with what is reported in the case mix data. If the case mix data has errors, the CDS-A data for the following year will have errors.</a:t>
            </a:r>
            <a:endParaRPr/>
          </a:p>
          <a:p>
            <a:pPr marL="457200" lvl="0" indent="-355597" algn="l" rtl="0">
              <a:lnSpc>
                <a:spcPct val="114000"/>
              </a:lnSpc>
              <a:spcBef>
                <a:spcPts val="1000"/>
              </a:spcBef>
              <a:spcAft>
                <a:spcPts val="0"/>
              </a:spcAft>
              <a:buClr>
                <a:schemeClr val="dk1"/>
              </a:buClr>
              <a:buSzPts val="2000"/>
              <a:buChar char="•"/>
            </a:pPr>
            <a:r>
              <a:rPr lang="en-US"/>
              <a:t>Hospitals are subject to fines if the case mix data used for CDS-A audits the following year contains errors.</a:t>
            </a:r>
            <a:endParaRPr/>
          </a:p>
          <a:p>
            <a:pPr marL="457200" lvl="0" indent="-355597" algn="l" rtl="0">
              <a:lnSpc>
                <a:spcPct val="114000"/>
              </a:lnSpc>
              <a:spcBef>
                <a:spcPts val="1000"/>
              </a:spcBef>
              <a:spcAft>
                <a:spcPts val="0"/>
              </a:spcAft>
              <a:buClr>
                <a:schemeClr val="dk1"/>
              </a:buClr>
              <a:buSzPts val="2000"/>
              <a:buChar char="•"/>
            </a:pPr>
            <a:r>
              <a:rPr lang="en-US"/>
              <a:t>For access to the CRISP portal, contact your CRS Portal Point of Contact or </a:t>
            </a:r>
            <a:r>
              <a:rPr lang="en-US" u="sng">
                <a:solidFill>
                  <a:schemeClr val="hlink"/>
                </a:solidFill>
                <a:hlinkClick r:id="rId3"/>
              </a:rPr>
              <a:t>support@crisphealth.org</a:t>
            </a:r>
            <a:r>
              <a:rPr lang="en-US"/>
              <a:t> </a:t>
            </a:r>
            <a:endParaRPr/>
          </a:p>
          <a:p>
            <a:pPr marL="457200" lvl="0" indent="-228600" algn="l" rtl="0">
              <a:lnSpc>
                <a:spcPct val="114000"/>
              </a:lnSpc>
              <a:spcBef>
                <a:spcPts val="1000"/>
              </a:spcBef>
              <a:spcAft>
                <a:spcPts val="0"/>
              </a:spcAft>
              <a:buClr>
                <a:schemeClr val="dk1"/>
              </a:buClr>
              <a:buSzPts val="2000"/>
              <a:buNone/>
            </a:pPr>
            <a:endParaRPr/>
          </a:p>
        </p:txBody>
      </p:sp>
      <p:sp>
        <p:nvSpPr>
          <p:cNvPr id="657" name="Google Shape;657;g1b9ce485472_0_1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25</a:t>
            </a:fld>
            <a:endParaRPr/>
          </a:p>
        </p:txBody>
      </p:sp>
      <p:sp>
        <p:nvSpPr>
          <p:cNvPr id="658" name="Google Shape;658;g1b9ce485472_0_1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b="1"/>
              <a:t>Reminder: </a:t>
            </a:r>
            <a:r>
              <a:rPr lang="en-US"/>
              <a:t>CDS-A Reports on CRISP Portal</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g2fe8ab6fb70_6_0"/>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p>
            <a:pPr marL="457200" lvl="0" indent="-355600" algn="l" rtl="0">
              <a:lnSpc>
                <a:spcPct val="114000"/>
              </a:lnSpc>
              <a:spcBef>
                <a:spcPts val="1000"/>
              </a:spcBef>
              <a:spcAft>
                <a:spcPts val="0"/>
              </a:spcAft>
              <a:buClr>
                <a:schemeClr val="dk1"/>
              </a:buClr>
              <a:buSzPts val="2000"/>
              <a:buChar char="•"/>
            </a:pPr>
            <a:r>
              <a:rPr lang="en-US"/>
              <a:t>Opportunity to provide feedback on </a:t>
            </a:r>
            <a:endParaRPr/>
          </a:p>
          <a:p>
            <a:pPr marL="914400" lvl="1" indent="-355600" algn="l" rtl="0">
              <a:lnSpc>
                <a:spcPct val="114000"/>
              </a:lnSpc>
              <a:spcBef>
                <a:spcPts val="500"/>
              </a:spcBef>
              <a:spcAft>
                <a:spcPts val="0"/>
              </a:spcAft>
              <a:buSzPts val="2000"/>
              <a:buChar char="•"/>
            </a:pPr>
            <a:r>
              <a:rPr lang="en-US" sz="2000"/>
              <a:t>Meeting logistics (meeting notice, registration, ease of participation)</a:t>
            </a:r>
            <a:endParaRPr sz="2000"/>
          </a:p>
          <a:p>
            <a:pPr marL="914400" lvl="1" indent="-355600" algn="l" rtl="0">
              <a:lnSpc>
                <a:spcPct val="114000"/>
              </a:lnSpc>
              <a:spcBef>
                <a:spcPts val="500"/>
              </a:spcBef>
              <a:spcAft>
                <a:spcPts val="0"/>
              </a:spcAft>
              <a:buSzPts val="2000"/>
              <a:buChar char="•"/>
            </a:pPr>
            <a:r>
              <a:rPr lang="en-US" sz="2000"/>
              <a:t>Topics covered during the prior meeting</a:t>
            </a:r>
            <a:endParaRPr sz="2000"/>
          </a:p>
          <a:p>
            <a:pPr marL="914400" lvl="1" indent="-355600" algn="l" rtl="0">
              <a:lnSpc>
                <a:spcPct val="114000"/>
              </a:lnSpc>
              <a:spcBef>
                <a:spcPts val="500"/>
              </a:spcBef>
              <a:spcAft>
                <a:spcPts val="0"/>
              </a:spcAft>
              <a:buSzPts val="2000"/>
              <a:buChar char="•"/>
            </a:pPr>
            <a:r>
              <a:rPr lang="en-US" sz="2000"/>
              <a:t>Topics for discussion for future meetings</a:t>
            </a:r>
            <a:endParaRPr sz="2000" b="1"/>
          </a:p>
          <a:p>
            <a:pPr marL="457200" lvl="0" indent="-355600" algn="l" rtl="0">
              <a:lnSpc>
                <a:spcPct val="114000"/>
              </a:lnSpc>
              <a:spcBef>
                <a:spcPts val="1000"/>
              </a:spcBef>
              <a:spcAft>
                <a:spcPts val="0"/>
              </a:spcAft>
              <a:buClr>
                <a:schemeClr val="dk1"/>
              </a:buClr>
              <a:buSzPts val="2000"/>
              <a:buChar char="•"/>
            </a:pPr>
            <a:r>
              <a:rPr lang="en-US"/>
              <a:t>After this Data Forum, participants will receive a link to a survey via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Survey Monkey</a:t>
            </a:r>
            <a:endParaRPr/>
          </a:p>
          <a:p>
            <a:pPr marL="457200" lvl="0" indent="-355600" algn="l" rtl="0">
              <a:lnSpc>
                <a:spcPct val="114000"/>
              </a:lnSpc>
              <a:spcBef>
                <a:spcPts val="1000"/>
              </a:spcBef>
              <a:spcAft>
                <a:spcPts val="0"/>
              </a:spcAft>
              <a:buClr>
                <a:schemeClr val="dk1"/>
              </a:buClr>
              <a:buSzPts val="2000"/>
              <a:buChar char="•"/>
            </a:pPr>
            <a:r>
              <a:rPr lang="en-US"/>
              <a:t>Questions about the survey: contact </a:t>
            </a:r>
            <a:r>
              <a:rPr lang="en-US" u="sng">
                <a:solidFill>
                  <a:schemeClr val="hlink"/>
                </a:solidFill>
                <a:hlinkClick r:id="rId3"/>
              </a:rPr>
              <a:t>hscrcteam@hmetrix.com</a:t>
            </a:r>
            <a:endParaRPr/>
          </a:p>
          <a:p>
            <a:pPr marL="457200" lvl="0" indent="-228600" algn="l" rtl="0">
              <a:lnSpc>
                <a:spcPct val="114000"/>
              </a:lnSpc>
              <a:spcBef>
                <a:spcPts val="1000"/>
              </a:spcBef>
              <a:spcAft>
                <a:spcPts val="0"/>
              </a:spcAft>
              <a:buClr>
                <a:schemeClr val="dk1"/>
              </a:buClr>
              <a:buSzPts val="2000"/>
              <a:buNone/>
            </a:pPr>
            <a:endParaRPr/>
          </a:p>
        </p:txBody>
      </p:sp>
      <p:sp>
        <p:nvSpPr>
          <p:cNvPr id="664" name="Google Shape;664;g2fe8ab6fb70_6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26</a:t>
            </a:fld>
            <a:endParaRPr/>
          </a:p>
        </p:txBody>
      </p:sp>
      <p:sp>
        <p:nvSpPr>
          <p:cNvPr id="665" name="Google Shape;665;g2fe8ab6fb70_6_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b="1"/>
              <a:t>Reminder: </a:t>
            </a:r>
            <a:r>
              <a:rPr lang="en-US"/>
              <a:t>Please</a:t>
            </a:r>
            <a:r>
              <a:rPr lang="en-US" b="1"/>
              <a:t> </a:t>
            </a:r>
            <a:r>
              <a:rPr lang="en-US"/>
              <a:t>Complete the Data Forum Survey!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g33fca366295_1_15"/>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Patient Level Denial Template</a:t>
            </a:r>
            <a:endParaRPr/>
          </a:p>
        </p:txBody>
      </p:sp>
      <p:sp>
        <p:nvSpPr>
          <p:cNvPr id="671" name="Google Shape;671;g33fca366295_1_15"/>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g33fe73c86f7_3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28</a:t>
            </a:fld>
            <a:endParaRPr/>
          </a:p>
        </p:txBody>
      </p:sp>
      <p:grpSp>
        <p:nvGrpSpPr>
          <p:cNvPr id="677" name="Google Shape;677;g33fe73c86f7_3_0"/>
          <p:cNvGrpSpPr/>
          <p:nvPr/>
        </p:nvGrpSpPr>
        <p:grpSpPr>
          <a:xfrm>
            <a:off x="235575" y="867042"/>
            <a:ext cx="10879507" cy="4690200"/>
            <a:chOff x="605491" y="587641"/>
            <a:chExt cx="10879507" cy="4690200"/>
          </a:xfrm>
        </p:grpSpPr>
        <p:sp>
          <p:nvSpPr>
            <p:cNvPr id="678" name="Google Shape;678;g33fe73c86f7_3_0"/>
            <p:cNvSpPr/>
            <p:nvPr/>
          </p:nvSpPr>
          <p:spPr>
            <a:xfrm>
              <a:off x="8160398" y="1270505"/>
              <a:ext cx="3324600" cy="3325200"/>
            </a:xfrm>
            <a:prstGeom prst="ellipse">
              <a:avLst/>
            </a:prstGeom>
            <a:solidFill>
              <a:srgbClr val="2D95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g33fe73c86f7_3_0"/>
            <p:cNvSpPr/>
            <p:nvPr/>
          </p:nvSpPr>
          <p:spPr>
            <a:xfrm>
              <a:off x="8270785" y="1381364"/>
              <a:ext cx="3103800" cy="3103500"/>
            </a:xfrm>
            <a:prstGeom prst="ellipse">
              <a:avLst/>
            </a:prstGeom>
            <a:solidFill>
              <a:schemeClr val="lt1">
                <a:alpha val="89411"/>
              </a:schemeClr>
            </a:solidFill>
            <a:ln w="25400" cap="flat" cmpd="sng">
              <a:solidFill>
                <a:srgbClr val="2D95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g33fe73c86f7_3_0"/>
            <p:cNvSpPr txBox="1"/>
            <p:nvPr/>
          </p:nvSpPr>
          <p:spPr>
            <a:xfrm>
              <a:off x="8714495" y="1824801"/>
              <a:ext cx="2216400" cy="22167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2025</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84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In response to concerns of increasing payor denial trends, HSCRC proposes patient level reporting of all denied patient accounts</a:t>
              </a:r>
              <a:endParaRPr sz="1400" b="0" i="0" u="none" strike="noStrike" cap="none">
                <a:solidFill>
                  <a:srgbClr val="000000"/>
                </a:solidFill>
                <a:latin typeface="Arial"/>
                <a:ea typeface="Arial"/>
                <a:cs typeface="Arial"/>
                <a:sym typeface="Arial"/>
              </a:endParaRPr>
            </a:p>
          </p:txBody>
        </p:sp>
        <p:sp>
          <p:nvSpPr>
            <p:cNvPr id="681" name="Google Shape;681;g33fe73c86f7_3_0"/>
            <p:cNvSpPr/>
            <p:nvPr/>
          </p:nvSpPr>
          <p:spPr>
            <a:xfrm rot="2700000">
              <a:off x="4728403" y="1274505"/>
              <a:ext cx="3316472" cy="3316472"/>
            </a:xfrm>
            <a:prstGeom prst="teardrop">
              <a:avLst>
                <a:gd name="adj" fmla="val 100000"/>
              </a:avLst>
            </a:prstGeom>
            <a:solidFill>
              <a:srgbClr val="2D95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g33fe73c86f7_3_0"/>
            <p:cNvSpPr/>
            <p:nvPr/>
          </p:nvSpPr>
          <p:spPr>
            <a:xfrm>
              <a:off x="4834737" y="1381364"/>
              <a:ext cx="3103800" cy="3103500"/>
            </a:xfrm>
            <a:prstGeom prst="ellipse">
              <a:avLst/>
            </a:prstGeom>
            <a:solidFill>
              <a:schemeClr val="lt1">
                <a:alpha val="89411"/>
              </a:schemeClr>
            </a:solidFill>
            <a:ln w="25400" cap="flat" cmpd="sng">
              <a:solidFill>
                <a:srgbClr val="2D95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g33fe73c86f7_3_0"/>
            <p:cNvSpPr txBox="1"/>
            <p:nvPr/>
          </p:nvSpPr>
          <p:spPr>
            <a:xfrm>
              <a:off x="5278447" y="1824801"/>
              <a:ext cx="2216400" cy="22167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2014</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84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HSCRC mandates data collection for all denied patient accounts to better understand the reasons and magnitude of payer denials</a:t>
              </a:r>
              <a:endParaRPr sz="1400" b="0" i="0" u="none" strike="noStrike" cap="none">
                <a:solidFill>
                  <a:srgbClr val="000000"/>
                </a:solidFill>
                <a:latin typeface="Arial"/>
                <a:ea typeface="Arial"/>
                <a:cs typeface="Arial"/>
                <a:sym typeface="Arial"/>
              </a:endParaRPr>
            </a:p>
          </p:txBody>
        </p:sp>
        <p:sp>
          <p:nvSpPr>
            <p:cNvPr id="684" name="Google Shape;684;g33fe73c86f7_3_0"/>
            <p:cNvSpPr/>
            <p:nvPr/>
          </p:nvSpPr>
          <p:spPr>
            <a:xfrm rot="2700000">
              <a:off x="1292355" y="1274505"/>
              <a:ext cx="3316472" cy="3316472"/>
            </a:xfrm>
            <a:prstGeom prst="teardrop">
              <a:avLst>
                <a:gd name="adj" fmla="val 100000"/>
              </a:avLst>
            </a:prstGeom>
            <a:solidFill>
              <a:srgbClr val="2D95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g33fe73c86f7_3_0"/>
            <p:cNvSpPr/>
            <p:nvPr/>
          </p:nvSpPr>
          <p:spPr>
            <a:xfrm>
              <a:off x="1398689" y="1381364"/>
              <a:ext cx="3103800" cy="3103500"/>
            </a:xfrm>
            <a:prstGeom prst="ellipse">
              <a:avLst/>
            </a:prstGeom>
            <a:solidFill>
              <a:schemeClr val="lt1">
                <a:alpha val="89411"/>
              </a:schemeClr>
            </a:solidFill>
            <a:ln w="25400" cap="flat" cmpd="sng">
              <a:solidFill>
                <a:srgbClr val="2D95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g33fe73c86f7_3_0"/>
            <p:cNvSpPr txBox="1"/>
            <p:nvPr/>
          </p:nvSpPr>
          <p:spPr>
            <a:xfrm>
              <a:off x="1842399" y="1824801"/>
              <a:ext cx="2216400" cy="22167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rgbClr val="000000"/>
                  </a:solidFill>
                  <a:latin typeface="Arial"/>
                  <a:ea typeface="Arial"/>
                  <a:cs typeface="Arial"/>
                  <a:sym typeface="Arial"/>
                </a:rPr>
                <a:t>2009</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840"/>
                </a:spcBef>
                <a:spcAft>
                  <a:spcPts val="0"/>
                </a:spcAft>
                <a:buClr>
                  <a:srgbClr val="000000"/>
                </a:buClr>
                <a:buSzPts val="1700"/>
                <a:buFont typeface="Arial"/>
                <a:buNone/>
              </a:pPr>
              <a:r>
                <a:rPr lang="en-US" sz="1700" b="0" i="0" u="none" strike="noStrike" cap="none">
                  <a:solidFill>
                    <a:srgbClr val="000000"/>
                  </a:solidFill>
                  <a:latin typeface="Arial"/>
                  <a:ea typeface="Arial"/>
                  <a:cs typeface="Arial"/>
                  <a:sym typeface="Arial"/>
                </a:rPr>
                <a:t>HSCRC requires reporting of IP Admissions Denied for Medical Necessity to remove charges from hospital revenue capacity</a:t>
              </a:r>
              <a:endParaRPr sz="1400" b="0" i="0" u="none" strike="noStrike" cap="none">
                <a:solidFill>
                  <a:srgbClr val="000000"/>
                </a:solidFill>
                <a:latin typeface="Arial"/>
                <a:ea typeface="Arial"/>
                <a:cs typeface="Arial"/>
                <a:sym typeface="Arial"/>
              </a:endParaRPr>
            </a:p>
          </p:txBody>
        </p:sp>
      </p:grpSp>
      <p:sp>
        <p:nvSpPr>
          <p:cNvPr id="687" name="Google Shape;687;g33fe73c86f7_3_0"/>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Evolution of Hospital Denial Reporting</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g33fe73c86f7_3_16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29</a:t>
            </a:fld>
            <a:endParaRPr/>
          </a:p>
        </p:txBody>
      </p:sp>
      <p:sp>
        <p:nvSpPr>
          <p:cNvPr id="693" name="Google Shape;693;g33fe73c86f7_3_16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What are we collecting?</a:t>
            </a:r>
            <a:endParaRPr/>
          </a:p>
        </p:txBody>
      </p:sp>
      <p:graphicFrame>
        <p:nvGraphicFramePr>
          <p:cNvPr id="694" name="Google Shape;694;g33fe73c86f7_3_167"/>
          <p:cNvGraphicFramePr/>
          <p:nvPr/>
        </p:nvGraphicFramePr>
        <p:xfrm>
          <a:off x="1086425" y="1035850"/>
          <a:ext cx="10287000" cy="4866750"/>
        </p:xfrm>
        <a:graphic>
          <a:graphicData uri="http://schemas.openxmlformats.org/drawingml/2006/table">
            <a:tbl>
              <a:tblPr>
                <a:noFill/>
                <a:tableStyleId>{92AFB075-EFA4-45DD-8BE2-5DF40261B7EC}</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0" marR="0" lvl="0" indent="0" algn="l" rtl="0">
                        <a:lnSpc>
                          <a:spcPct val="114000"/>
                        </a:lnSpc>
                        <a:spcBef>
                          <a:spcPts val="0"/>
                        </a:spcBef>
                        <a:spcAft>
                          <a:spcPts val="0"/>
                        </a:spcAft>
                        <a:buClr>
                          <a:srgbClr val="000000"/>
                        </a:buClr>
                        <a:buSzPts val="2400"/>
                        <a:buFont typeface="Arial"/>
                        <a:buNone/>
                      </a:pPr>
                      <a:r>
                        <a:rPr lang="en-US" sz="2400" u="none" strike="noStrike" cap="none">
                          <a:solidFill>
                            <a:schemeClr val="dk1"/>
                          </a:solidFill>
                        </a:rPr>
                        <a:t>Reporting Quarter</a:t>
                      </a:r>
                      <a:endParaRPr sz="1400" u="none" strike="noStrike" cap="none"/>
                    </a:p>
                  </a:txBody>
                  <a:tcPr marL="91425" marR="91425" marT="91425" marB="91425"/>
                </a:tc>
                <a:tc>
                  <a:txBody>
                    <a:bodyPr/>
                    <a:lstStyle/>
                    <a:p>
                      <a:pPr marL="0" marR="0" lvl="0" indent="0" algn="l" rtl="0">
                        <a:lnSpc>
                          <a:spcPct val="114000"/>
                        </a:lnSpc>
                        <a:spcBef>
                          <a:spcPts val="0"/>
                        </a:spcBef>
                        <a:spcAft>
                          <a:spcPts val="0"/>
                        </a:spcAft>
                        <a:buClr>
                          <a:srgbClr val="000000"/>
                        </a:buClr>
                        <a:buSzPts val="2400"/>
                        <a:buFont typeface="Arial"/>
                        <a:buNone/>
                      </a:pPr>
                      <a:r>
                        <a:rPr lang="en-US" sz="2400" u="none" strike="noStrike" cap="none">
                          <a:solidFill>
                            <a:schemeClr val="dk1"/>
                          </a:solidFill>
                        </a:rPr>
                        <a:t>Primary or Secondary Insurance</a:t>
                      </a:r>
                      <a:endParaRPr sz="1400"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14000"/>
                        </a:lnSpc>
                        <a:spcBef>
                          <a:spcPts val="0"/>
                        </a:spcBef>
                        <a:spcAft>
                          <a:spcPts val="0"/>
                        </a:spcAft>
                        <a:buClr>
                          <a:srgbClr val="000000"/>
                        </a:buClr>
                        <a:buSzPts val="2400"/>
                        <a:buFont typeface="Arial"/>
                        <a:buNone/>
                      </a:pPr>
                      <a:r>
                        <a:rPr lang="en-US" sz="2400" u="none" strike="noStrike" cap="none">
                          <a:solidFill>
                            <a:schemeClr val="dk1"/>
                          </a:solidFill>
                        </a:rPr>
                        <a:t>Hospital ID</a:t>
                      </a:r>
                      <a:endParaRPr sz="1400" u="none" strike="noStrike" cap="none"/>
                    </a:p>
                  </a:txBody>
                  <a:tcPr marL="91425" marR="91425" marT="91425" marB="91425"/>
                </a:tc>
                <a:tc>
                  <a:txBody>
                    <a:bodyPr/>
                    <a:lstStyle/>
                    <a:p>
                      <a:pPr marL="0" marR="0" lvl="0" indent="0" algn="l" rtl="0">
                        <a:lnSpc>
                          <a:spcPct val="114000"/>
                        </a:lnSpc>
                        <a:spcBef>
                          <a:spcPts val="0"/>
                        </a:spcBef>
                        <a:spcAft>
                          <a:spcPts val="0"/>
                        </a:spcAft>
                        <a:buClr>
                          <a:srgbClr val="000000"/>
                        </a:buClr>
                        <a:buSzPts val="2400"/>
                        <a:buFont typeface="Arial"/>
                        <a:buNone/>
                      </a:pPr>
                      <a:r>
                        <a:rPr lang="en-US" sz="2400" u="none" strike="noStrike" cap="none">
                          <a:solidFill>
                            <a:schemeClr val="dk1"/>
                          </a:solidFill>
                        </a:rPr>
                        <a:t>Amount of Paid by Insurance</a:t>
                      </a:r>
                      <a:endParaRPr sz="14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14000"/>
                        </a:lnSpc>
                        <a:spcBef>
                          <a:spcPts val="0"/>
                        </a:spcBef>
                        <a:spcAft>
                          <a:spcPts val="0"/>
                        </a:spcAft>
                        <a:buClr>
                          <a:srgbClr val="000000"/>
                        </a:buClr>
                        <a:buSzPts val="2400"/>
                        <a:buFont typeface="Arial"/>
                        <a:buNone/>
                      </a:pPr>
                      <a:r>
                        <a:rPr lang="en-US" sz="2400" u="none" strike="noStrike" cap="none">
                          <a:solidFill>
                            <a:schemeClr val="dk1"/>
                          </a:solidFill>
                        </a:rPr>
                        <a:t>Patient Medical Number</a:t>
                      </a:r>
                      <a:endParaRPr sz="1400" u="none" strike="noStrike" cap="none"/>
                    </a:p>
                  </a:txBody>
                  <a:tcPr marL="91425" marR="91425" marT="91425" marB="91425"/>
                </a:tc>
                <a:tc>
                  <a:txBody>
                    <a:bodyPr/>
                    <a:lstStyle/>
                    <a:p>
                      <a:pPr marL="0" marR="0" lvl="0" indent="0" algn="l" rtl="0">
                        <a:lnSpc>
                          <a:spcPct val="114000"/>
                        </a:lnSpc>
                        <a:spcBef>
                          <a:spcPts val="0"/>
                        </a:spcBef>
                        <a:spcAft>
                          <a:spcPts val="0"/>
                        </a:spcAft>
                        <a:buClr>
                          <a:srgbClr val="000000"/>
                        </a:buClr>
                        <a:buSzPts val="2400"/>
                        <a:buFont typeface="Arial"/>
                        <a:buNone/>
                      </a:pPr>
                      <a:r>
                        <a:rPr lang="en-US" sz="2400" u="none" strike="noStrike" cap="none">
                          <a:solidFill>
                            <a:schemeClr val="dk1"/>
                          </a:solidFill>
                        </a:rPr>
                        <a:t>Amount Denied by Insurance</a:t>
                      </a:r>
                      <a:endParaRPr sz="14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rPr>
                        <a:t>Service Date </a:t>
                      </a:r>
                      <a:endParaRPr sz="2400" u="none" strike="noStrike" cap="none">
                        <a:solidFill>
                          <a:schemeClr val="dk1"/>
                        </a:solidFill>
                      </a:endParaRPr>
                    </a:p>
                    <a:p>
                      <a:pPr marL="0" marR="0" lvl="0" indent="0" algn="l" rtl="0">
                        <a:lnSpc>
                          <a:spcPct val="100000"/>
                        </a:lnSpc>
                        <a:spcBef>
                          <a:spcPts val="0"/>
                        </a:spcBef>
                        <a:spcAft>
                          <a:spcPts val="0"/>
                        </a:spcAft>
                        <a:buClr>
                          <a:srgbClr val="000000"/>
                        </a:buClr>
                        <a:buSzPts val="1900"/>
                        <a:buFont typeface="Arial"/>
                        <a:buNone/>
                      </a:pPr>
                      <a:r>
                        <a:rPr lang="en-US" sz="1900" i="1" u="none" strike="noStrike" cap="none">
                          <a:solidFill>
                            <a:schemeClr val="dk1"/>
                          </a:solidFill>
                        </a:rPr>
                        <a:t>(Admit or Thru date as reported in case mix)</a:t>
                      </a:r>
                      <a:endParaRPr sz="1900" u="none" strike="noStrike" cap="none"/>
                    </a:p>
                  </a:txBody>
                  <a:tcPr marL="91425" marR="91425" marT="91425" marB="91425"/>
                </a:tc>
                <a:tc>
                  <a:txBody>
                    <a:bodyPr/>
                    <a:lstStyle/>
                    <a:p>
                      <a:pPr marL="0" marR="0" lvl="0" indent="0" algn="l" rtl="0">
                        <a:lnSpc>
                          <a:spcPct val="114000"/>
                        </a:lnSpc>
                        <a:spcBef>
                          <a:spcPts val="0"/>
                        </a:spcBef>
                        <a:spcAft>
                          <a:spcPts val="0"/>
                        </a:spcAft>
                        <a:buClr>
                          <a:srgbClr val="000000"/>
                        </a:buClr>
                        <a:buSzPts val="2400"/>
                        <a:buFont typeface="Arial"/>
                        <a:buNone/>
                      </a:pPr>
                      <a:r>
                        <a:rPr lang="en-US" sz="2400" u="none" strike="noStrike" cap="none">
                          <a:solidFill>
                            <a:schemeClr val="dk1"/>
                          </a:solidFill>
                        </a:rPr>
                        <a:t>Payer Responsible for Denial</a:t>
                      </a:r>
                      <a:endParaRPr sz="1400" u="none" strike="noStrike" cap="none"/>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chemeClr val="dk1"/>
                          </a:solidFill>
                        </a:rPr>
                        <a:t>Total Initial Amount Billed to Insurance </a:t>
                      </a:r>
                      <a:endParaRPr sz="2400" u="none" strike="noStrike" cap="none">
                        <a:solidFill>
                          <a:schemeClr val="dk1"/>
                        </a:solidFill>
                      </a:endParaRPr>
                    </a:p>
                    <a:p>
                      <a:pPr marL="0" marR="0" lvl="0" indent="0" algn="l" rtl="0">
                        <a:lnSpc>
                          <a:spcPct val="100000"/>
                        </a:lnSpc>
                        <a:spcBef>
                          <a:spcPts val="0"/>
                        </a:spcBef>
                        <a:spcAft>
                          <a:spcPts val="0"/>
                        </a:spcAft>
                        <a:buClr>
                          <a:srgbClr val="000000"/>
                        </a:buClr>
                        <a:buSzPts val="1900"/>
                        <a:buFont typeface="Arial"/>
                        <a:buNone/>
                      </a:pPr>
                      <a:r>
                        <a:rPr lang="en-US" sz="1900" i="1" u="none" strike="noStrike" cap="none">
                          <a:solidFill>
                            <a:schemeClr val="dk1"/>
                          </a:solidFill>
                        </a:rPr>
                        <a:t>(net any patient responsibility amount)</a:t>
                      </a:r>
                      <a:endParaRPr sz="900" i="1" u="none" strike="noStrike" cap="none"/>
                    </a:p>
                  </a:txBody>
                  <a:tcPr marL="91425" marR="91425" marT="91425" marB="91425"/>
                </a:tc>
                <a:tc>
                  <a:txBody>
                    <a:bodyPr/>
                    <a:lstStyle/>
                    <a:p>
                      <a:pPr marL="0" marR="0" lvl="0" indent="0" algn="l" rtl="0">
                        <a:lnSpc>
                          <a:spcPct val="114000"/>
                        </a:lnSpc>
                        <a:spcBef>
                          <a:spcPts val="0"/>
                        </a:spcBef>
                        <a:spcAft>
                          <a:spcPts val="0"/>
                        </a:spcAft>
                        <a:buClr>
                          <a:srgbClr val="000000"/>
                        </a:buClr>
                        <a:buSzPts val="2400"/>
                        <a:buFont typeface="Arial"/>
                        <a:buNone/>
                      </a:pPr>
                      <a:r>
                        <a:rPr lang="en-US" sz="2400" u="none" strike="noStrike" cap="none">
                          <a:solidFill>
                            <a:schemeClr val="dk1"/>
                          </a:solidFill>
                        </a:rPr>
                        <a:t>Health Plan Payer Responsible for Denial</a:t>
                      </a:r>
                      <a:endParaRPr sz="1400" u="none" strike="noStrike" cap="none"/>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14000"/>
                        </a:lnSpc>
                        <a:spcBef>
                          <a:spcPts val="0"/>
                        </a:spcBef>
                        <a:spcAft>
                          <a:spcPts val="0"/>
                        </a:spcAft>
                        <a:buClr>
                          <a:srgbClr val="000000"/>
                        </a:buClr>
                        <a:buSzPts val="2400"/>
                        <a:buFont typeface="Arial"/>
                        <a:buNone/>
                      </a:pPr>
                      <a:r>
                        <a:rPr lang="en-US" sz="2400" u="none" strike="noStrike" cap="none">
                          <a:solidFill>
                            <a:schemeClr val="dk1"/>
                          </a:solidFill>
                        </a:rPr>
                        <a:t>Bill Adjustments (Insurance Portion)</a:t>
                      </a:r>
                      <a:endParaRPr sz="1400" u="none" strike="noStrike" cap="none"/>
                    </a:p>
                  </a:txBody>
                  <a:tcPr marL="91425" marR="91425" marT="91425" marB="91425"/>
                </a:tc>
                <a:tc>
                  <a:txBody>
                    <a:bodyPr/>
                    <a:lstStyle/>
                    <a:p>
                      <a:pPr marL="0" marR="0" lvl="0" indent="0" algn="l" rtl="0">
                        <a:lnSpc>
                          <a:spcPct val="114000"/>
                        </a:lnSpc>
                        <a:spcBef>
                          <a:spcPts val="0"/>
                        </a:spcBef>
                        <a:spcAft>
                          <a:spcPts val="0"/>
                        </a:spcAft>
                        <a:buClr>
                          <a:srgbClr val="000000"/>
                        </a:buClr>
                        <a:buSzPts val="2400"/>
                        <a:buFont typeface="Arial"/>
                        <a:buNone/>
                      </a:pPr>
                      <a:r>
                        <a:rPr lang="en-US" sz="2400" u="none" strike="noStrike" cap="none">
                          <a:solidFill>
                            <a:schemeClr val="dk1"/>
                          </a:solidFill>
                        </a:rPr>
                        <a:t>Insurance Reason for Denial</a:t>
                      </a:r>
                      <a:endParaRPr sz="1400" u="none" strike="noStrike" cap="none"/>
                    </a:p>
                  </a:txBody>
                  <a:tcPr marL="91425" marR="91425" marT="91425" marB="91425"/>
                </a:tc>
                <a:extLst>
                  <a:ext uri="{0D108BD9-81ED-4DB2-BD59-A6C34878D82A}">
                    <a16:rowId xmlns:a16="http://schemas.microsoft.com/office/drawing/2014/main" val="10005"/>
                  </a:ext>
                </a:extLst>
              </a:tr>
              <a:tr h="381000">
                <a:tc>
                  <a:txBody>
                    <a:bodyPr/>
                    <a:lstStyle/>
                    <a:p>
                      <a:pPr marL="0" marR="0" lvl="0" indent="0" algn="l" rtl="0">
                        <a:lnSpc>
                          <a:spcPct val="114000"/>
                        </a:lnSpc>
                        <a:spcBef>
                          <a:spcPts val="0"/>
                        </a:spcBef>
                        <a:spcAft>
                          <a:spcPts val="0"/>
                        </a:spcAft>
                        <a:buClr>
                          <a:srgbClr val="000000"/>
                        </a:buClr>
                        <a:buSzPts val="2400"/>
                        <a:buFont typeface="Arial"/>
                        <a:buNone/>
                      </a:pPr>
                      <a:r>
                        <a:rPr lang="en-US" sz="2400" u="none" strike="noStrike" cap="none">
                          <a:solidFill>
                            <a:schemeClr val="dk1"/>
                          </a:solidFill>
                        </a:rPr>
                        <a:t>Type of Service (IP,OP,ED)</a:t>
                      </a:r>
                      <a:endParaRPr sz="2400" u="none" strike="noStrike" cap="none">
                        <a:solidFill>
                          <a:schemeClr val="dk1"/>
                        </a:solidFil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3"/>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3</a:t>
            </a:fld>
            <a:endParaRPr/>
          </a:p>
        </p:txBody>
      </p:sp>
      <p:sp>
        <p:nvSpPr>
          <p:cNvPr id="470" name="Google Shape;470;p3"/>
          <p:cNvSpPr txBox="1">
            <a:spLocks noGrp="1"/>
          </p:cNvSpPr>
          <p:nvPr>
            <p:ph type="body" idx="1"/>
          </p:nvPr>
        </p:nvSpPr>
        <p:spPr>
          <a:xfrm>
            <a:off x="972125" y="948700"/>
            <a:ext cx="5124600" cy="5794200"/>
          </a:xfrm>
          <a:prstGeom prst="rect">
            <a:avLst/>
          </a:prstGeom>
          <a:noFill/>
          <a:ln>
            <a:noFill/>
          </a:ln>
        </p:spPr>
        <p:txBody>
          <a:bodyPr spcFirstLastPara="1" wrap="square" lIns="91425" tIns="45700" rIns="91425" bIns="45700" anchor="t" anchorCtr="0">
            <a:noAutofit/>
          </a:bodyPr>
          <a:lstStyle/>
          <a:p>
            <a:pPr marL="457200" lvl="0" indent="-355600" algn="l" rtl="0">
              <a:lnSpc>
                <a:spcPct val="104000"/>
              </a:lnSpc>
              <a:spcBef>
                <a:spcPts val="500"/>
              </a:spcBef>
              <a:spcAft>
                <a:spcPts val="0"/>
              </a:spcAft>
              <a:buClr>
                <a:schemeClr val="dk1"/>
              </a:buClr>
              <a:buSzPts val="2000"/>
              <a:buChar char="•"/>
            </a:pP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Quality Update (Dianne)</a:t>
            </a:r>
            <a:endParaRPr sz="2600">
              <a:solidFill>
                <a:schemeClr val="dk1"/>
              </a:solidFill>
            </a:endParaRPr>
          </a:p>
          <a:p>
            <a:pPr marL="914400" lvl="1" indent="-355600" algn="l" rtl="0">
              <a:lnSpc>
                <a:spcPct val="104000"/>
              </a:lnSpc>
              <a:spcBef>
                <a:spcPts val="500"/>
              </a:spcBef>
              <a:spcAft>
                <a:spcPts val="0"/>
              </a:spcAft>
              <a:buClr>
                <a:schemeClr val="dk1"/>
              </a:buClr>
              <a:buSzPts val="2000"/>
              <a:buChar char="•"/>
            </a:pPr>
            <a:r>
              <a:rPr lang="en-US">
                <a:solidFill>
                  <a:srgbClr val="006FE1"/>
                </a:solidFill>
              </a:rPr>
              <a:t>SOGI Update (Princess)</a:t>
            </a:r>
            <a:endParaRPr>
              <a:solidFill>
                <a:srgbClr val="006FE1"/>
              </a:solidFill>
            </a:endParaRPr>
          </a:p>
          <a:p>
            <a:pPr marL="914400" lvl="1" indent="-355600" algn="l" rtl="0">
              <a:lnSpc>
                <a:spcPct val="104000"/>
              </a:lnSpc>
              <a:spcBef>
                <a:spcPts val="500"/>
              </a:spcBef>
              <a:spcAft>
                <a:spcPts val="0"/>
              </a:spcAft>
              <a:buClr>
                <a:schemeClr val="dk1"/>
              </a:buClr>
              <a:buSzPts val="2000"/>
              <a:buChar char="•"/>
            </a:pPr>
            <a:r>
              <a:rPr lang="en-US">
                <a:solidFill>
                  <a:srgbClr val="006FE1"/>
                </a:solidFill>
              </a:rPr>
              <a:t>Z-Code Analysis (Princess)</a:t>
            </a:r>
            <a:endParaRPr>
              <a:solidFill>
                <a:srgbClr val="006FE1"/>
              </a:solidFill>
            </a:endParaRPr>
          </a:p>
          <a:p>
            <a:pPr marL="457200" lvl="0" indent="-355600" algn="l" rtl="0">
              <a:lnSpc>
                <a:spcPct val="104000"/>
              </a:lnSpc>
              <a:spcBef>
                <a:spcPts val="500"/>
              </a:spcBef>
              <a:spcAft>
                <a:spcPts val="0"/>
              </a:spcAft>
              <a:buClr>
                <a:schemeClr val="dk1"/>
              </a:buClr>
              <a:buSzPts val="2000"/>
              <a:buChar char="•"/>
            </a:pPr>
            <a:r>
              <a:rPr lang="en-US" sz="2000"/>
              <a:t>Reminders (Curtis) </a:t>
            </a:r>
            <a:endParaRPr sz="2600">
              <a:solidFill>
                <a:schemeClr val="dk1"/>
              </a:solidFill>
            </a:endParaRPr>
          </a:p>
          <a:p>
            <a:pPr marL="914400" marR="0" lvl="1" indent="-355600" algn="l" rtl="0">
              <a:lnSpc>
                <a:spcPct val="104000"/>
              </a:lnSpc>
              <a:spcBef>
                <a:spcPts val="500"/>
              </a:spcBef>
              <a:spcAft>
                <a:spcPts val="0"/>
              </a:spcAft>
              <a:buClr>
                <a:schemeClr val="dk1"/>
              </a:buClr>
              <a:buSzPts val="2000"/>
              <a:buChar char="•"/>
            </a:pPr>
            <a:r>
              <a:rPr lang="en-US">
                <a:solidFill>
                  <a:srgbClr val="006FE1"/>
                </a:solidFill>
              </a:rPr>
              <a:t>Points of Contact</a:t>
            </a:r>
            <a:endParaRPr>
              <a:solidFill>
                <a:srgbClr val="006FE1"/>
              </a:solidFill>
            </a:endParaRPr>
          </a:p>
          <a:p>
            <a:pPr marL="914400" lvl="1" indent="-355600" algn="l" rtl="0">
              <a:lnSpc>
                <a:spcPct val="104000"/>
              </a:lnSpc>
              <a:spcBef>
                <a:spcPts val="500"/>
              </a:spcBef>
              <a:spcAft>
                <a:spcPts val="0"/>
              </a:spcAft>
              <a:buClr>
                <a:schemeClr val="dk1"/>
              </a:buClr>
              <a:buSzPts val="2000"/>
              <a:buChar char="•"/>
            </a:pPr>
            <a:r>
              <a:rPr lang="en-US">
                <a:solidFill>
                  <a:srgbClr val="006FE1"/>
                </a:solidFill>
              </a:rPr>
              <a:t>New Reserve Flag and Optional Country of Birth</a:t>
            </a:r>
            <a:endParaRPr>
              <a:solidFill>
                <a:srgbClr val="006FE1"/>
              </a:solidFill>
            </a:endParaRPr>
          </a:p>
          <a:p>
            <a:pPr marL="914400" lvl="1" indent="-342900" algn="l" rtl="0">
              <a:lnSpc>
                <a:spcPct val="104000"/>
              </a:lnSpc>
              <a:spcBef>
                <a:spcPts val="500"/>
              </a:spcBef>
              <a:spcAft>
                <a:spcPts val="0"/>
              </a:spcAft>
              <a:buClr>
                <a:srgbClr val="006FE1"/>
              </a:buClr>
              <a:buSzPts val="1800"/>
              <a:buChar char="•"/>
            </a:pPr>
            <a:r>
              <a:rPr lang="en-US">
                <a:solidFill>
                  <a:srgbClr val="006FE1"/>
                </a:solidFill>
              </a:rPr>
              <a:t>New Health Plan Payer Code and Edits</a:t>
            </a:r>
            <a:endParaRPr>
              <a:solidFill>
                <a:srgbClr val="006FE1"/>
              </a:solidFill>
            </a:endParaRPr>
          </a:p>
          <a:p>
            <a:pPr marL="914400" lvl="1" indent="-342900" algn="l" rtl="0">
              <a:lnSpc>
                <a:spcPct val="104000"/>
              </a:lnSpc>
              <a:spcBef>
                <a:spcPts val="500"/>
              </a:spcBef>
              <a:spcAft>
                <a:spcPts val="0"/>
              </a:spcAft>
              <a:buClr>
                <a:srgbClr val="006FE1"/>
              </a:buClr>
              <a:buSzPts val="1800"/>
              <a:buChar char="•"/>
            </a:pPr>
            <a:r>
              <a:rPr lang="en-US">
                <a:solidFill>
                  <a:srgbClr val="006FE1"/>
                </a:solidFill>
              </a:rPr>
              <a:t>Discontinuing Release of ICD-9 Case Mix Data</a:t>
            </a:r>
            <a:endParaRPr>
              <a:solidFill>
                <a:srgbClr val="006FE1"/>
              </a:solidFill>
            </a:endParaRPr>
          </a:p>
          <a:p>
            <a:pPr marL="914400" lvl="1" indent="-342900" algn="l" rtl="0">
              <a:lnSpc>
                <a:spcPct val="104000"/>
              </a:lnSpc>
              <a:spcBef>
                <a:spcPts val="500"/>
              </a:spcBef>
              <a:spcAft>
                <a:spcPts val="0"/>
              </a:spcAft>
              <a:buClr>
                <a:srgbClr val="006FE1"/>
              </a:buClr>
              <a:buSzPts val="1800"/>
              <a:buChar char="•"/>
            </a:pPr>
            <a:r>
              <a:rPr lang="en-US">
                <a:solidFill>
                  <a:srgbClr val="006FE1"/>
                </a:solidFill>
              </a:rPr>
              <a:t>CDS-A Report </a:t>
            </a:r>
            <a:endParaRPr>
              <a:solidFill>
                <a:srgbClr val="006FE1"/>
              </a:solidFill>
            </a:endParaRPr>
          </a:p>
          <a:p>
            <a:pPr marL="914400" lvl="1" indent="-342900" algn="l" rtl="0">
              <a:lnSpc>
                <a:spcPct val="104000"/>
              </a:lnSpc>
              <a:spcBef>
                <a:spcPts val="500"/>
              </a:spcBef>
              <a:spcAft>
                <a:spcPts val="0"/>
              </a:spcAft>
              <a:buClr>
                <a:srgbClr val="006FE1"/>
              </a:buClr>
              <a:buSzPts val="1800"/>
              <a:buChar char="•"/>
            </a:pPr>
            <a:r>
              <a:rPr lang="en-US">
                <a:solidFill>
                  <a:srgbClr val="006FE1"/>
                </a:solidFill>
              </a:rPr>
              <a:t>Data Forum Survey</a:t>
            </a:r>
            <a:endParaRPr>
              <a:solidFill>
                <a:srgbClr val="006FE1"/>
              </a:solidFill>
            </a:endParaRPr>
          </a:p>
        </p:txBody>
      </p:sp>
      <p:sp>
        <p:nvSpPr>
          <p:cNvPr id="471" name="Google Shape;471;p3"/>
          <p:cNvSpPr txBox="1">
            <a:spLocks noGrp="1"/>
          </p:cNvSpPr>
          <p:nvPr>
            <p:ph type="body" idx="2"/>
          </p:nvPr>
        </p:nvSpPr>
        <p:spPr>
          <a:xfrm>
            <a:off x="6282225" y="904800"/>
            <a:ext cx="5381700" cy="5048400"/>
          </a:xfrm>
          <a:prstGeom prst="rect">
            <a:avLst/>
          </a:prstGeom>
          <a:noFill/>
          <a:ln>
            <a:noFill/>
          </a:ln>
        </p:spPr>
        <p:txBody>
          <a:bodyPr spcFirstLastPara="1" wrap="square" lIns="91425" tIns="45700" rIns="91425" bIns="45700" anchor="t" anchorCtr="0">
            <a:noAutofit/>
          </a:bodyPr>
          <a:lstStyle/>
          <a:p>
            <a:pPr marL="457200" lvl="0" indent="-355600" algn="l" rtl="0">
              <a:lnSpc>
                <a:spcPct val="104000"/>
              </a:lnSpc>
              <a:spcBef>
                <a:spcPts val="500"/>
              </a:spcBef>
              <a:spcAft>
                <a:spcPts val="0"/>
              </a:spcAft>
              <a:buSzPts val="2000"/>
              <a:buChar char="•"/>
            </a:pPr>
            <a:r>
              <a:rPr lang="en-US" sz="2000"/>
              <a:t>Patient-level Denial Template (Claudine)</a:t>
            </a:r>
            <a:endParaRPr sz="2000"/>
          </a:p>
          <a:p>
            <a:pPr marL="457200" lvl="0" indent="-355600" algn="l" rtl="0">
              <a:lnSpc>
                <a:spcPct val="104000"/>
              </a:lnSpc>
              <a:spcBef>
                <a:spcPts val="500"/>
              </a:spcBef>
              <a:spcAft>
                <a:spcPts val="0"/>
              </a:spcAft>
              <a:buSzPts val="2000"/>
              <a:buChar char="•"/>
            </a:pPr>
            <a:r>
              <a:rPr lang="en-US" sz="2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FY 2025 DSR Updates</a:t>
            </a:r>
            <a:r>
              <a:rPr lang="en-US" sz="2000"/>
              <a:t> (Claudine)</a:t>
            </a:r>
            <a:endParaRPr sz="2000"/>
          </a:p>
          <a:p>
            <a:pPr marL="914400" lvl="1" indent="-355600" algn="l" rtl="0">
              <a:lnSpc>
                <a:spcPct val="104000"/>
              </a:lnSpc>
              <a:spcBef>
                <a:spcPts val="500"/>
              </a:spcBef>
              <a:spcAft>
                <a:spcPts val="0"/>
              </a:spcAft>
              <a:buSzPts val="2000"/>
              <a:buChar char="•"/>
            </a:pPr>
            <a:r>
              <a:rPr lang="en-US" sz="2000"/>
              <a:t>National Drug Code</a:t>
            </a:r>
            <a:endParaRPr sz="2000"/>
          </a:p>
          <a:p>
            <a:pPr marL="914400" lvl="1" indent="-355600" algn="l" rtl="0">
              <a:lnSpc>
                <a:spcPct val="104000"/>
              </a:lnSpc>
              <a:spcBef>
                <a:spcPts val="500"/>
              </a:spcBef>
              <a:spcAft>
                <a:spcPts val="0"/>
              </a:spcAft>
              <a:buSzPts val="2000"/>
              <a:buChar char="•"/>
            </a:pPr>
            <a:r>
              <a:rPr lang="en-US" sz="2000"/>
              <a:t>RSV Vaccination Flag</a:t>
            </a:r>
            <a:endParaRPr sz="2000"/>
          </a:p>
          <a:p>
            <a:pPr marL="914400" lvl="1" indent="-355600" algn="l" rtl="0">
              <a:lnSpc>
                <a:spcPct val="104000"/>
              </a:lnSpc>
              <a:spcBef>
                <a:spcPts val="500"/>
              </a:spcBef>
              <a:spcAft>
                <a:spcPts val="0"/>
              </a:spcAft>
              <a:buSzPts val="2000"/>
              <a:buChar char="•"/>
            </a:pPr>
            <a:r>
              <a:rPr lang="en-US" sz="2000"/>
              <a:t>Revised Date of Admission/Discharge Definitions</a:t>
            </a:r>
            <a:endParaRPr sz="2000"/>
          </a:p>
          <a:p>
            <a:pPr marL="444500" lvl="0" indent="-342900" algn="l" rtl="0">
              <a:lnSpc>
                <a:spcPct val="115000"/>
              </a:lnSpc>
              <a:spcBef>
                <a:spcPts val="1000"/>
              </a:spcBef>
              <a:spcAft>
                <a:spcPts val="0"/>
              </a:spcAft>
              <a:buClr>
                <a:schemeClr val="dk1"/>
              </a:buClr>
              <a:buSzPts val="2000"/>
              <a:buFont typeface="Arial"/>
              <a:buChar char="•"/>
            </a:pPr>
            <a:r>
              <a:rPr lang="en-US" sz="2000"/>
              <a:t>Data Processing Update (Mary Pohl, hMetrix/Burton Policy)</a:t>
            </a:r>
            <a:endParaRPr sz="2000"/>
          </a:p>
          <a:p>
            <a:pPr marL="444500" lvl="0" indent="-342900" algn="l" rtl="0">
              <a:lnSpc>
                <a:spcPct val="115000"/>
              </a:lnSpc>
              <a:spcBef>
                <a:spcPts val="1000"/>
              </a:spcBef>
              <a:spcAft>
                <a:spcPts val="0"/>
              </a:spcAft>
              <a:buClr>
                <a:schemeClr val="dk1"/>
              </a:buClr>
              <a:buSzPts val="2000"/>
              <a:buFont typeface="Arial"/>
              <a:buChar char="•"/>
            </a:pPr>
            <a:r>
              <a:rPr lang="en-US" sz="2000"/>
              <a:t>Case Mix Review Update (Brenda Watson, AGS) </a:t>
            </a:r>
            <a:endParaRPr sz="2000"/>
          </a:p>
          <a:p>
            <a:pPr marL="444500" lvl="0" indent="-342900" algn="l" rtl="0">
              <a:lnSpc>
                <a:spcPct val="115000"/>
              </a:lnSpc>
              <a:spcBef>
                <a:spcPts val="1000"/>
              </a:spcBef>
              <a:spcAft>
                <a:spcPts val="0"/>
              </a:spcAft>
              <a:buClr>
                <a:schemeClr val="dk1"/>
              </a:buClr>
              <a:buSzPts val="2000"/>
              <a:buFont typeface="Arial"/>
              <a:buChar char="•"/>
            </a:pPr>
            <a:r>
              <a:rPr lang="en-US" sz="2000"/>
              <a:t>Upcoming Workgroups and Next Meeting (Curtis)</a:t>
            </a:r>
            <a:endParaRPr sz="2000"/>
          </a:p>
          <a:p>
            <a:pPr marL="0" lvl="0" indent="0" algn="r" rtl="0">
              <a:lnSpc>
                <a:spcPct val="90000"/>
              </a:lnSpc>
              <a:spcBef>
                <a:spcPts val="0"/>
              </a:spcBef>
              <a:spcAft>
                <a:spcPts val="0"/>
              </a:spcAft>
              <a:buSzPts val="2000"/>
              <a:buNone/>
            </a:pPr>
            <a:endParaRPr sz="2000"/>
          </a:p>
        </p:txBody>
      </p:sp>
      <p:sp>
        <p:nvSpPr>
          <p:cNvPr id="472" name="Google Shape;472;p3"/>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Agenda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g3409401351e_0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30</a:t>
            </a:fld>
            <a:endParaRPr/>
          </a:p>
        </p:txBody>
      </p:sp>
      <p:sp>
        <p:nvSpPr>
          <p:cNvPr id="700" name="Google Shape;700;g3409401351e_0_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Template and Example</a:t>
            </a:r>
            <a:endParaRPr/>
          </a:p>
        </p:txBody>
      </p:sp>
      <p:pic>
        <p:nvPicPr>
          <p:cNvPr id="701" name="Google Shape;701;g3409401351e_0_0"/>
          <p:cNvPicPr preferRelativeResize="0"/>
          <p:nvPr/>
        </p:nvPicPr>
        <p:blipFill>
          <a:blip r:embed="rId3">
            <a:alphaModFix/>
          </a:blip>
          <a:stretch>
            <a:fillRect/>
          </a:stretch>
        </p:blipFill>
        <p:spPr>
          <a:xfrm>
            <a:off x="152400" y="1092528"/>
            <a:ext cx="11887200" cy="2488883"/>
          </a:xfrm>
          <a:prstGeom prst="rect">
            <a:avLst/>
          </a:prstGeom>
          <a:noFill/>
          <a:ln>
            <a:noFill/>
          </a:ln>
        </p:spPr>
      </p:pic>
      <p:pic>
        <p:nvPicPr>
          <p:cNvPr id="702" name="Google Shape;702;g3409401351e_0_0"/>
          <p:cNvPicPr preferRelativeResize="0"/>
          <p:nvPr/>
        </p:nvPicPr>
        <p:blipFill>
          <a:blip r:embed="rId4">
            <a:alphaModFix/>
          </a:blip>
          <a:stretch>
            <a:fillRect/>
          </a:stretch>
        </p:blipFill>
        <p:spPr>
          <a:xfrm>
            <a:off x="609600" y="4038611"/>
            <a:ext cx="11191875" cy="19907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g33fe73c86f7_3_21"/>
          <p:cNvSpPr txBox="1">
            <a:spLocks noGrp="1"/>
          </p:cNvSpPr>
          <p:nvPr>
            <p:ph type="body" idx="1"/>
          </p:nvPr>
        </p:nvSpPr>
        <p:spPr>
          <a:xfrm>
            <a:off x="971550" y="1133475"/>
            <a:ext cx="10515600" cy="4810200"/>
          </a:xfrm>
          <a:prstGeom prst="rect">
            <a:avLst/>
          </a:prstGeom>
          <a:noFill/>
          <a:ln>
            <a:noFill/>
          </a:ln>
        </p:spPr>
        <p:txBody>
          <a:bodyPr spcFirstLastPara="1" wrap="square" lIns="91425" tIns="45700" rIns="91425" bIns="45700" anchor="t" anchorCtr="0">
            <a:normAutofit/>
          </a:bodyPr>
          <a:lstStyle/>
          <a:p>
            <a:pPr marL="558800" lvl="0" indent="-457200" algn="l" rtl="0">
              <a:lnSpc>
                <a:spcPct val="114000"/>
              </a:lnSpc>
              <a:spcBef>
                <a:spcPts val="1000"/>
              </a:spcBef>
              <a:spcAft>
                <a:spcPts val="0"/>
              </a:spcAft>
              <a:buSzPts val="2000"/>
              <a:buFont typeface="Arial"/>
              <a:buAutoNum type="arabicPeriod"/>
            </a:pPr>
            <a:r>
              <a:rPr lang="en-US"/>
              <a:t>Historical Data:  Can hospitals provide FY 2019 (or another period) of data by December 2025? When can hospitals begin to submit quarterly FY 26 data in order for HSCRC to have sufficient data for FY 27 update (March - April 2026)?</a:t>
            </a:r>
            <a:endParaRPr/>
          </a:p>
          <a:p>
            <a:pPr marL="558800" lvl="0" indent="-457200" algn="l" rtl="0">
              <a:lnSpc>
                <a:spcPct val="114000"/>
              </a:lnSpc>
              <a:spcBef>
                <a:spcPts val="1000"/>
              </a:spcBef>
              <a:spcAft>
                <a:spcPts val="0"/>
              </a:spcAft>
              <a:buSzPts val="2000"/>
              <a:buFont typeface="Arial"/>
              <a:buAutoNum type="arabicPeriod"/>
            </a:pPr>
            <a:r>
              <a:rPr lang="en-US"/>
              <a:t>For Bill Adjustments (Insurance Portion), is it possible to attribute the adjustment to a particular payer (i.e., primary or secondary)?</a:t>
            </a:r>
            <a:endParaRPr/>
          </a:p>
          <a:p>
            <a:pPr marL="558800" lvl="0" indent="-457200" algn="l" rtl="0">
              <a:lnSpc>
                <a:spcPct val="114000"/>
              </a:lnSpc>
              <a:spcBef>
                <a:spcPts val="1000"/>
              </a:spcBef>
              <a:spcAft>
                <a:spcPts val="0"/>
              </a:spcAft>
              <a:buSzPts val="2000"/>
              <a:buFont typeface="Arial"/>
              <a:buAutoNum type="arabicPeriod"/>
            </a:pPr>
            <a:r>
              <a:rPr lang="en-US"/>
              <a:t>For Insurance Reason for Denial, should we use Claim Adjustment Reason codes or Remittance Advice Remark codes? Are there specific values associated with denials?</a:t>
            </a:r>
            <a:endParaRPr/>
          </a:p>
        </p:txBody>
      </p:sp>
      <p:sp>
        <p:nvSpPr>
          <p:cNvPr id="708" name="Google Shape;708;g33fe73c86f7_3_21"/>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31</a:t>
            </a:fld>
            <a:endParaRPr/>
          </a:p>
        </p:txBody>
      </p:sp>
      <p:sp>
        <p:nvSpPr>
          <p:cNvPr id="709" name="Google Shape;709;g33fe73c86f7_3_21"/>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Requesting Hospital Feedback</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g33fe73c86f7_3_71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32</a:t>
            </a:fld>
            <a:endParaRPr/>
          </a:p>
        </p:txBody>
      </p:sp>
      <p:sp>
        <p:nvSpPr>
          <p:cNvPr id="715" name="Google Shape;715;g33fe73c86f7_3_717"/>
          <p:cNvSpPr txBox="1">
            <a:spLocks noGrp="1"/>
          </p:cNvSpPr>
          <p:nvPr>
            <p:ph type="title"/>
          </p:nvPr>
        </p:nvSpPr>
        <p:spPr>
          <a:xfrm>
            <a:off x="972127" y="347852"/>
            <a:ext cx="10515600" cy="60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Proposed Timeline – CY 2025 - 2026</a:t>
            </a:r>
            <a:endParaRPr/>
          </a:p>
        </p:txBody>
      </p:sp>
      <p:grpSp>
        <p:nvGrpSpPr>
          <p:cNvPr id="716" name="Google Shape;716;g33fe73c86f7_3_717"/>
          <p:cNvGrpSpPr/>
          <p:nvPr/>
        </p:nvGrpSpPr>
        <p:grpSpPr>
          <a:xfrm>
            <a:off x="838200" y="1156380"/>
            <a:ext cx="10515600" cy="5239593"/>
            <a:chOff x="0" y="0"/>
            <a:chExt cx="10515600" cy="5239593"/>
          </a:xfrm>
        </p:grpSpPr>
        <p:sp>
          <p:nvSpPr>
            <p:cNvPr id="717" name="Google Shape;717;g33fe73c86f7_3_717"/>
            <p:cNvSpPr/>
            <p:nvPr/>
          </p:nvSpPr>
          <p:spPr>
            <a:xfrm>
              <a:off x="0" y="1571896"/>
              <a:ext cx="10515600" cy="2095800"/>
            </a:xfrm>
            <a:prstGeom prst="notchedRightArrow">
              <a:avLst>
                <a:gd name="adj1" fmla="val 50000"/>
                <a:gd name="adj2" fmla="val 50000"/>
              </a:avLst>
            </a:prstGeom>
            <a:solidFill>
              <a:srgbClr val="CBDB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g33fe73c86f7_3_717"/>
            <p:cNvSpPr/>
            <p:nvPr/>
          </p:nvSpPr>
          <p:spPr>
            <a:xfrm>
              <a:off x="149875" y="0"/>
              <a:ext cx="1401900" cy="209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g33fe73c86f7_3_717"/>
            <p:cNvSpPr txBox="1"/>
            <p:nvPr/>
          </p:nvSpPr>
          <p:spPr>
            <a:xfrm>
              <a:off x="149875" y="0"/>
              <a:ext cx="1401900" cy="2095800"/>
            </a:xfrm>
            <a:prstGeom prst="rect">
              <a:avLst/>
            </a:prstGeom>
            <a:noFill/>
            <a:ln>
              <a:noFill/>
            </a:ln>
          </p:spPr>
          <p:txBody>
            <a:bodyPr spcFirstLastPara="1" wrap="square" lIns="142225" tIns="142225" rIns="142225" bIns="142225" anchor="b"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rgbClr val="7F7F7F"/>
                  </a:solidFill>
                  <a:latin typeface="Arial"/>
                  <a:ea typeface="Arial"/>
                  <a:cs typeface="Arial"/>
                  <a:sym typeface="Arial"/>
                </a:rPr>
                <a:t>February</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00"/>
                </a:spcBef>
                <a:spcAft>
                  <a:spcPts val="0"/>
                </a:spcAft>
                <a:buClr>
                  <a:srgbClr val="000000"/>
                </a:buClr>
                <a:buSzPts val="2000"/>
                <a:buFont typeface="Arial"/>
                <a:buNone/>
              </a:pPr>
              <a:r>
                <a:rPr lang="en-US" sz="2000" b="0" i="0" u="none" strike="noStrike" cap="none">
                  <a:solidFill>
                    <a:srgbClr val="7F7F7F"/>
                  </a:solidFill>
                  <a:latin typeface="Arial"/>
                  <a:ea typeface="Arial"/>
                  <a:cs typeface="Arial"/>
                  <a:sym typeface="Arial"/>
                </a:rPr>
                <a:t>Socialize proposed template with industry</a:t>
              </a:r>
              <a:endParaRPr sz="1400" b="0" i="0" u="none" strike="noStrike" cap="none">
                <a:solidFill>
                  <a:srgbClr val="000000"/>
                </a:solidFill>
                <a:latin typeface="Arial"/>
                <a:ea typeface="Arial"/>
                <a:cs typeface="Arial"/>
                <a:sym typeface="Arial"/>
              </a:endParaRPr>
            </a:p>
          </p:txBody>
        </p:sp>
        <p:sp>
          <p:nvSpPr>
            <p:cNvPr id="720" name="Google Shape;720;g33fe73c86f7_3_717"/>
            <p:cNvSpPr/>
            <p:nvPr/>
          </p:nvSpPr>
          <p:spPr>
            <a:xfrm>
              <a:off x="588795" y="2357845"/>
              <a:ext cx="524100" cy="524100"/>
            </a:xfrm>
            <a:prstGeom prst="ellipse">
              <a:avLst/>
            </a:prstGeom>
            <a:solidFill>
              <a:srgbClr val="2D95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g33fe73c86f7_3_717"/>
            <p:cNvSpPr/>
            <p:nvPr/>
          </p:nvSpPr>
          <p:spPr>
            <a:xfrm>
              <a:off x="1781008" y="3143793"/>
              <a:ext cx="1793700" cy="209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g33fe73c86f7_3_717"/>
            <p:cNvSpPr txBox="1"/>
            <p:nvPr/>
          </p:nvSpPr>
          <p:spPr>
            <a:xfrm>
              <a:off x="1781008" y="3143793"/>
              <a:ext cx="1793700" cy="2095800"/>
            </a:xfrm>
            <a:prstGeom prst="rect">
              <a:avLst/>
            </a:prstGeom>
            <a:noFill/>
            <a:ln>
              <a:noFill/>
            </a:ln>
          </p:spPr>
          <p:txBody>
            <a:bodyPr spcFirstLastPara="1" wrap="square" lIns="142225" tIns="142225" rIns="142225" bIns="142225"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March</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0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Based on feedback, finalize template and present at Data Forum</a:t>
              </a:r>
              <a:r>
                <a:rPr lang="en-US" sz="21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23" name="Google Shape;723;g33fe73c86f7_3_717"/>
            <p:cNvSpPr/>
            <p:nvPr/>
          </p:nvSpPr>
          <p:spPr>
            <a:xfrm>
              <a:off x="2415902" y="2357845"/>
              <a:ext cx="524100" cy="524100"/>
            </a:xfrm>
            <a:prstGeom prst="ellipse">
              <a:avLst/>
            </a:prstGeom>
            <a:solidFill>
              <a:srgbClr val="2D95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g33fe73c86f7_3_717"/>
            <p:cNvSpPr/>
            <p:nvPr/>
          </p:nvSpPr>
          <p:spPr>
            <a:xfrm>
              <a:off x="3659329" y="0"/>
              <a:ext cx="1878600" cy="209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g33fe73c86f7_3_717"/>
            <p:cNvSpPr txBox="1"/>
            <p:nvPr/>
          </p:nvSpPr>
          <p:spPr>
            <a:xfrm>
              <a:off x="3659329" y="0"/>
              <a:ext cx="1878600" cy="2095800"/>
            </a:xfrm>
            <a:prstGeom prst="rect">
              <a:avLst/>
            </a:prstGeom>
            <a:noFill/>
            <a:ln>
              <a:noFill/>
            </a:ln>
          </p:spPr>
          <p:txBody>
            <a:bodyPr spcFirstLastPara="1" wrap="square" lIns="142225" tIns="142225" rIns="142225" bIns="142225" anchor="b"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April</a:t>
              </a:r>
              <a:r>
                <a:rPr lang="en-US" sz="2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84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Present Final Template to MHA Technical Taskforce</a:t>
              </a:r>
              <a:endParaRPr sz="1400" b="0" i="0" u="none" strike="noStrike" cap="none">
                <a:solidFill>
                  <a:srgbClr val="000000"/>
                </a:solidFill>
                <a:latin typeface="Arial"/>
                <a:ea typeface="Arial"/>
                <a:cs typeface="Arial"/>
                <a:sym typeface="Arial"/>
              </a:endParaRPr>
            </a:p>
          </p:txBody>
        </p:sp>
        <p:sp>
          <p:nvSpPr>
            <p:cNvPr id="726" name="Google Shape;726;g33fe73c86f7_3_717"/>
            <p:cNvSpPr/>
            <p:nvPr/>
          </p:nvSpPr>
          <p:spPr>
            <a:xfrm>
              <a:off x="4336607" y="2357845"/>
              <a:ext cx="524100" cy="524100"/>
            </a:xfrm>
            <a:prstGeom prst="ellipse">
              <a:avLst/>
            </a:prstGeom>
            <a:solidFill>
              <a:srgbClr val="2D95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g33fe73c86f7_3_717"/>
            <p:cNvSpPr/>
            <p:nvPr/>
          </p:nvSpPr>
          <p:spPr>
            <a:xfrm>
              <a:off x="5622418" y="3143793"/>
              <a:ext cx="1918500" cy="209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g33fe73c86f7_3_717"/>
            <p:cNvSpPr txBox="1"/>
            <p:nvPr/>
          </p:nvSpPr>
          <p:spPr>
            <a:xfrm>
              <a:off x="5622418" y="3143793"/>
              <a:ext cx="1918500" cy="2095800"/>
            </a:xfrm>
            <a:prstGeom prst="rect">
              <a:avLst/>
            </a:prstGeom>
            <a:noFill/>
            <a:ln>
              <a:noFill/>
            </a:ln>
          </p:spPr>
          <p:txBody>
            <a:bodyPr spcFirstLastPara="1" wrap="square" lIns="142225" tIns="142225" rIns="142225" bIns="142225"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December 2025</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0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Ad-Hoc Patient Level Data Due</a:t>
              </a:r>
              <a:endParaRPr sz="1400" b="0" i="0" u="none" strike="noStrike" cap="none">
                <a:solidFill>
                  <a:srgbClr val="000000"/>
                </a:solidFill>
                <a:latin typeface="Arial"/>
                <a:ea typeface="Arial"/>
                <a:cs typeface="Arial"/>
                <a:sym typeface="Arial"/>
              </a:endParaRPr>
            </a:p>
          </p:txBody>
        </p:sp>
        <p:sp>
          <p:nvSpPr>
            <p:cNvPr id="729" name="Google Shape;729;g33fe73c86f7_3_717"/>
            <p:cNvSpPr/>
            <p:nvPr/>
          </p:nvSpPr>
          <p:spPr>
            <a:xfrm>
              <a:off x="6319706" y="2357845"/>
              <a:ext cx="524100" cy="524100"/>
            </a:xfrm>
            <a:prstGeom prst="ellipse">
              <a:avLst/>
            </a:prstGeom>
            <a:solidFill>
              <a:srgbClr val="2D95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g33fe73c86f7_3_717"/>
            <p:cNvSpPr/>
            <p:nvPr/>
          </p:nvSpPr>
          <p:spPr>
            <a:xfrm>
              <a:off x="7625525" y="0"/>
              <a:ext cx="1833300" cy="2095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g33fe73c86f7_3_717"/>
            <p:cNvSpPr txBox="1"/>
            <p:nvPr/>
          </p:nvSpPr>
          <p:spPr>
            <a:xfrm>
              <a:off x="7625525" y="0"/>
              <a:ext cx="1833300" cy="2095800"/>
            </a:xfrm>
            <a:prstGeom prst="rect">
              <a:avLst/>
            </a:prstGeom>
            <a:noFill/>
            <a:ln>
              <a:noFill/>
            </a:ln>
          </p:spPr>
          <p:txBody>
            <a:bodyPr spcFirstLastPara="1" wrap="square" lIns="142225" tIns="142225" rIns="142225" bIns="142225" anchor="b"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March 2026</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00"/>
                </a:spcBef>
                <a:spcAft>
                  <a:spcPts val="0"/>
                </a:spcAft>
                <a:buClr>
                  <a:srgbClr val="000000"/>
                </a:buClr>
                <a:buSzPts val="2000"/>
                <a:buFont typeface="Arial"/>
                <a:buNone/>
              </a:pPr>
              <a:r>
                <a:rPr lang="en-US" sz="2000" b="0" i="0" u="none" strike="noStrike" cap="none">
                  <a:solidFill>
                    <a:srgbClr val="000000"/>
                  </a:solidFill>
                  <a:latin typeface="Arial"/>
                  <a:ea typeface="Arial"/>
                  <a:cs typeface="Arial"/>
                  <a:sym typeface="Arial"/>
                </a:rPr>
                <a:t>FY 2026 Q1-2 Patient Level and Denials Reports Due</a:t>
              </a:r>
              <a:endParaRPr sz="1400" b="0" i="0" u="none" strike="noStrike" cap="none">
                <a:solidFill>
                  <a:srgbClr val="000000"/>
                </a:solidFill>
                <a:latin typeface="Arial"/>
                <a:ea typeface="Arial"/>
                <a:cs typeface="Arial"/>
                <a:sym typeface="Arial"/>
              </a:endParaRPr>
            </a:p>
          </p:txBody>
        </p:sp>
        <p:sp>
          <p:nvSpPr>
            <p:cNvPr id="732" name="Google Shape;732;g33fe73c86f7_3_717"/>
            <p:cNvSpPr/>
            <p:nvPr/>
          </p:nvSpPr>
          <p:spPr>
            <a:xfrm>
              <a:off x="8280241" y="2357845"/>
              <a:ext cx="524100" cy="524100"/>
            </a:xfrm>
            <a:prstGeom prst="ellipse">
              <a:avLst/>
            </a:prstGeom>
            <a:solidFill>
              <a:srgbClr val="2D95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g33fca366295_0_0"/>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FY 2026 DSR Update</a:t>
            </a:r>
            <a:endParaRPr/>
          </a:p>
        </p:txBody>
      </p:sp>
      <p:sp>
        <p:nvSpPr>
          <p:cNvPr id="738" name="Google Shape;738;g33fca366295_0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g33fe73c86f7_3_176"/>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National Drug Code</a:t>
            </a:r>
            <a:endParaRPr/>
          </a:p>
        </p:txBody>
      </p:sp>
      <p:sp>
        <p:nvSpPr>
          <p:cNvPr id="745" name="Google Shape;745;g33fe73c86f7_3_176"/>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64653"/>
              </a:buClr>
              <a:buSzPts val="1600"/>
              <a:buFont typeface="Arial"/>
              <a:buNone/>
            </a:pPr>
            <a:fld id="{00000000-1234-1234-1234-123412341234}" type="slidenum">
              <a:rPr lang="en-US"/>
              <a:t>34</a:t>
            </a:fld>
            <a:endParaRPr/>
          </a:p>
        </p:txBody>
      </p:sp>
      <p:sp>
        <p:nvSpPr>
          <p:cNvPr id="746" name="Google Shape;746;g33fe73c86f7_3_176"/>
          <p:cNvSpPr txBox="1">
            <a:spLocks noGrp="1"/>
          </p:cNvSpPr>
          <p:nvPr>
            <p:ph type="body" idx="1"/>
          </p:nvPr>
        </p:nvSpPr>
        <p:spPr>
          <a:xfrm>
            <a:off x="754950" y="999125"/>
            <a:ext cx="10682100" cy="5425200"/>
          </a:xfrm>
          <a:prstGeom prst="rect">
            <a:avLst/>
          </a:prstGeom>
          <a:noFill/>
          <a:ln>
            <a:noFill/>
          </a:ln>
        </p:spPr>
        <p:txBody>
          <a:bodyPr spcFirstLastPara="1" wrap="square" lIns="91425" tIns="45700" rIns="91425" bIns="45700" anchor="t" anchorCtr="0">
            <a:normAutofit/>
          </a:bodyPr>
          <a:lstStyle/>
          <a:p>
            <a:pPr marL="457200" lvl="0" indent="-365897" algn="l" rtl="0">
              <a:lnSpc>
                <a:spcPct val="115000"/>
              </a:lnSpc>
              <a:spcBef>
                <a:spcPts val="0"/>
              </a:spcBef>
              <a:spcAft>
                <a:spcPts val="0"/>
              </a:spcAft>
              <a:buClr>
                <a:srgbClr val="003889"/>
              </a:buClr>
              <a:buSzPts val="2162"/>
              <a:buChar char="•"/>
            </a:pPr>
            <a:r>
              <a:rPr lang="en-US">
                <a:solidFill>
                  <a:srgbClr val="003889"/>
                </a:solidFill>
                <a:highlight>
                  <a:srgbClr val="FFFFFF"/>
                </a:highlight>
              </a:rPr>
              <a:t>As part of the Commission Approved staff recommendation to revise the CDS-A drug policy, staff is adding the National Drug Code (NDC) to case mix, effective July 1</a:t>
            </a:r>
            <a:endParaRPr/>
          </a:p>
          <a:p>
            <a:pPr marL="914400" lvl="1" indent="-228609" algn="l" rtl="0">
              <a:lnSpc>
                <a:spcPct val="115000"/>
              </a:lnSpc>
              <a:spcBef>
                <a:spcPts val="0"/>
              </a:spcBef>
              <a:spcAft>
                <a:spcPts val="0"/>
              </a:spcAft>
              <a:buClr>
                <a:srgbClr val="003889"/>
              </a:buClr>
              <a:buSzPts val="2162"/>
              <a:buNone/>
            </a:pPr>
            <a:endParaRPr>
              <a:solidFill>
                <a:srgbClr val="003889"/>
              </a:solidFill>
              <a:highlight>
                <a:srgbClr val="FFFFFF"/>
              </a:highlight>
            </a:endParaRPr>
          </a:p>
          <a:p>
            <a:pPr marL="914400" lvl="1" indent="-228609" algn="l" rtl="0">
              <a:lnSpc>
                <a:spcPct val="115000"/>
              </a:lnSpc>
              <a:spcBef>
                <a:spcPts val="0"/>
              </a:spcBef>
              <a:spcAft>
                <a:spcPts val="0"/>
              </a:spcAft>
              <a:buClr>
                <a:srgbClr val="003889"/>
              </a:buClr>
              <a:buSzPts val="2162"/>
              <a:buNone/>
            </a:pPr>
            <a:endParaRPr>
              <a:solidFill>
                <a:srgbClr val="003889"/>
              </a:solidFill>
              <a:highlight>
                <a:srgbClr val="FFFFFF"/>
              </a:highlight>
            </a:endParaRPr>
          </a:p>
          <a:p>
            <a:pPr marL="457200" lvl="0" indent="-228610" algn="l" rtl="0">
              <a:lnSpc>
                <a:spcPct val="115000"/>
              </a:lnSpc>
              <a:spcBef>
                <a:spcPts val="1000"/>
              </a:spcBef>
              <a:spcAft>
                <a:spcPts val="0"/>
              </a:spcAft>
              <a:buClr>
                <a:srgbClr val="003889"/>
              </a:buClr>
              <a:buSzPts val="2162"/>
              <a:buNone/>
            </a:pPr>
            <a:endParaRPr>
              <a:solidFill>
                <a:srgbClr val="003889"/>
              </a:solidFill>
              <a:highlight>
                <a:srgbClr val="FFFFFF"/>
              </a:highlight>
            </a:endParaRPr>
          </a:p>
          <a:p>
            <a:pPr marL="457200" lvl="0" indent="-228610" algn="l" rtl="0">
              <a:lnSpc>
                <a:spcPct val="115000"/>
              </a:lnSpc>
              <a:spcBef>
                <a:spcPts val="1000"/>
              </a:spcBef>
              <a:spcAft>
                <a:spcPts val="0"/>
              </a:spcAft>
              <a:buClr>
                <a:srgbClr val="003889"/>
              </a:buClr>
              <a:buSzPts val="2162"/>
              <a:buNone/>
            </a:pPr>
            <a:endParaRPr>
              <a:solidFill>
                <a:srgbClr val="003889"/>
              </a:solidFill>
              <a:highlight>
                <a:srgbClr val="FFFFFF"/>
              </a:highlight>
            </a:endParaRPr>
          </a:p>
          <a:p>
            <a:pPr marL="457200" lvl="0" indent="-228610" algn="l" rtl="0">
              <a:lnSpc>
                <a:spcPct val="115000"/>
              </a:lnSpc>
              <a:spcBef>
                <a:spcPts val="1000"/>
              </a:spcBef>
              <a:spcAft>
                <a:spcPts val="0"/>
              </a:spcAft>
              <a:buClr>
                <a:srgbClr val="003889"/>
              </a:buClr>
              <a:buSzPts val="2162"/>
              <a:buNone/>
            </a:pPr>
            <a:endParaRPr>
              <a:solidFill>
                <a:srgbClr val="003889"/>
              </a:solidFill>
              <a:highlight>
                <a:srgbClr val="FFFFFF"/>
              </a:highlight>
            </a:endParaRPr>
          </a:p>
          <a:p>
            <a:pPr marL="457200" lvl="0" indent="-365897" algn="l" rtl="0">
              <a:lnSpc>
                <a:spcPct val="115000"/>
              </a:lnSpc>
              <a:spcBef>
                <a:spcPts val="1000"/>
              </a:spcBef>
              <a:spcAft>
                <a:spcPts val="0"/>
              </a:spcAft>
              <a:buClr>
                <a:srgbClr val="003889"/>
              </a:buClr>
              <a:buSzPts val="2162"/>
              <a:buChar char="•"/>
            </a:pPr>
            <a:r>
              <a:rPr lang="en-US">
                <a:solidFill>
                  <a:srgbClr val="003889"/>
                </a:solidFill>
                <a:highlight>
                  <a:srgbClr val="FFFFFF"/>
                </a:highlight>
              </a:rPr>
              <a:t>New variable to be added to OP data only, </a:t>
            </a:r>
            <a:r>
              <a:rPr lang="en-US" b="1">
                <a:solidFill>
                  <a:srgbClr val="003889"/>
                </a:solidFill>
                <a:highlight>
                  <a:srgbClr val="FFFFFF"/>
                </a:highlight>
              </a:rPr>
              <a:t>Record Type 3</a:t>
            </a:r>
            <a:endParaRPr b="1">
              <a:solidFill>
                <a:srgbClr val="003889"/>
              </a:solidFill>
              <a:highlight>
                <a:srgbClr val="FFFFFF"/>
              </a:highlight>
            </a:endParaRPr>
          </a:p>
          <a:p>
            <a:pPr marL="457200" lvl="0" indent="-355610" algn="l" rtl="0">
              <a:lnSpc>
                <a:spcPct val="115000"/>
              </a:lnSpc>
              <a:spcBef>
                <a:spcPts val="1000"/>
              </a:spcBef>
              <a:spcAft>
                <a:spcPts val="0"/>
              </a:spcAft>
              <a:buClr>
                <a:srgbClr val="003889"/>
              </a:buClr>
              <a:buSzPts val="2000"/>
              <a:buChar char="•"/>
            </a:pPr>
            <a:r>
              <a:rPr lang="en-US">
                <a:solidFill>
                  <a:srgbClr val="003889"/>
                </a:solidFill>
                <a:highlight>
                  <a:srgbClr val="FFFFFF"/>
                </a:highlight>
              </a:rPr>
              <a:t>Reported for all drug codes</a:t>
            </a:r>
            <a:endParaRPr>
              <a:solidFill>
                <a:srgbClr val="003889"/>
              </a:solidFill>
              <a:highlight>
                <a:srgbClr val="FFFFFF"/>
              </a:highlight>
            </a:endParaRPr>
          </a:p>
          <a:p>
            <a:pPr marL="914400" lvl="1" indent="-349250" algn="l" rtl="0">
              <a:lnSpc>
                <a:spcPct val="115000"/>
              </a:lnSpc>
              <a:spcBef>
                <a:spcPts val="1000"/>
              </a:spcBef>
              <a:spcAft>
                <a:spcPts val="0"/>
              </a:spcAft>
              <a:buClr>
                <a:srgbClr val="003889"/>
              </a:buClr>
              <a:buSzPts val="1900"/>
              <a:buChar char="•"/>
            </a:pPr>
            <a:r>
              <a:rPr lang="en-US">
                <a:solidFill>
                  <a:srgbClr val="003889"/>
                </a:solidFill>
                <a:highlight>
                  <a:srgbClr val="FFFFFF"/>
                </a:highlight>
              </a:rPr>
              <a:t>Length: 11 digits (Labeler Code, Product Code, and Package Code)</a:t>
            </a:r>
            <a:endParaRPr/>
          </a:p>
          <a:p>
            <a:pPr marL="914400" lvl="1" indent="-349250" algn="l" rtl="0">
              <a:lnSpc>
                <a:spcPct val="115000"/>
              </a:lnSpc>
              <a:spcBef>
                <a:spcPts val="2000"/>
              </a:spcBef>
              <a:spcAft>
                <a:spcPts val="0"/>
              </a:spcAft>
              <a:buClr>
                <a:srgbClr val="003889"/>
              </a:buClr>
              <a:buSzPts val="1900"/>
              <a:buChar char="•"/>
            </a:pPr>
            <a:r>
              <a:rPr lang="en-US">
                <a:solidFill>
                  <a:srgbClr val="003889"/>
                </a:solidFill>
                <a:highlight>
                  <a:srgbClr val="FFFFFF"/>
                </a:highlight>
              </a:rPr>
              <a:t>Format: XXXXXXXXXX, add leading zeros if necessary</a:t>
            </a:r>
            <a:endParaRPr>
              <a:solidFill>
                <a:srgbClr val="003889"/>
              </a:solidFill>
              <a:highlight>
                <a:srgbClr val="FFFFFF"/>
              </a:highlight>
            </a:endParaRPr>
          </a:p>
        </p:txBody>
      </p:sp>
      <p:pic>
        <p:nvPicPr>
          <p:cNvPr id="747" name="Google Shape;747;g33fe73c86f7_3_176" title="NDC.png"/>
          <p:cNvPicPr preferRelativeResize="0"/>
          <p:nvPr/>
        </p:nvPicPr>
        <p:blipFill rotWithShape="1">
          <a:blip r:embed="rId3">
            <a:alphaModFix/>
          </a:blip>
          <a:srcRect/>
          <a:stretch/>
        </p:blipFill>
        <p:spPr>
          <a:xfrm>
            <a:off x="4376125" y="1938100"/>
            <a:ext cx="3439749" cy="20540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g33fe73c86f7_3_184"/>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RSV Vaccination Administration</a:t>
            </a:r>
            <a:endParaRPr/>
          </a:p>
        </p:txBody>
      </p:sp>
      <p:sp>
        <p:nvSpPr>
          <p:cNvPr id="754" name="Google Shape;754;g33fe73c86f7_3_184"/>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64653"/>
              </a:buClr>
              <a:buSzPts val="1600"/>
              <a:buFont typeface="Arial"/>
              <a:buNone/>
            </a:pPr>
            <a:fld id="{00000000-1234-1234-1234-123412341234}" type="slidenum">
              <a:rPr lang="en-US"/>
              <a:t>35</a:t>
            </a:fld>
            <a:endParaRPr/>
          </a:p>
        </p:txBody>
      </p:sp>
      <p:sp>
        <p:nvSpPr>
          <p:cNvPr id="755" name="Google Shape;755;g33fe73c86f7_3_184"/>
          <p:cNvSpPr txBox="1">
            <a:spLocks noGrp="1"/>
          </p:cNvSpPr>
          <p:nvPr>
            <p:ph type="body" idx="1"/>
          </p:nvPr>
        </p:nvSpPr>
        <p:spPr>
          <a:xfrm>
            <a:off x="754950" y="876325"/>
            <a:ext cx="10682100" cy="5622000"/>
          </a:xfrm>
          <a:prstGeom prst="rect">
            <a:avLst/>
          </a:prstGeom>
          <a:noFill/>
          <a:ln>
            <a:noFill/>
          </a:ln>
        </p:spPr>
        <p:txBody>
          <a:bodyPr spcFirstLastPara="1" wrap="square" lIns="91425" tIns="45700" rIns="91425" bIns="45700" anchor="t" anchorCtr="0">
            <a:normAutofit fontScale="92500" lnSpcReduction="20000"/>
          </a:bodyPr>
          <a:lstStyle/>
          <a:p>
            <a:pPr marL="457200" lvl="0" indent="-355600" algn="l" rtl="0">
              <a:lnSpc>
                <a:spcPct val="115000"/>
              </a:lnSpc>
              <a:spcBef>
                <a:spcPts val="1000"/>
              </a:spcBef>
              <a:spcAft>
                <a:spcPts val="0"/>
              </a:spcAft>
              <a:buClr>
                <a:srgbClr val="003889"/>
              </a:buClr>
              <a:buSzPct val="108100"/>
              <a:buChar char="•"/>
            </a:pPr>
            <a:r>
              <a:rPr lang="en-US">
                <a:solidFill>
                  <a:srgbClr val="003889"/>
                </a:solidFill>
                <a:highlight>
                  <a:srgbClr val="FFFFFF"/>
                </a:highlight>
              </a:rPr>
              <a:t>As part of the Surge Funding proposal approved by the Commission at the March Public Meeting, staff is requiring reporting of RSV immunizations for infants in order to provide volume variable funding for hospitals.</a:t>
            </a:r>
            <a:endParaRPr>
              <a:solidFill>
                <a:srgbClr val="003889"/>
              </a:solidFill>
              <a:highlight>
                <a:srgbClr val="FFFFFF"/>
              </a:highlight>
            </a:endParaRPr>
          </a:p>
          <a:p>
            <a:pPr marL="914400" lvl="1" indent="-340232" algn="l" rtl="0">
              <a:lnSpc>
                <a:spcPct val="115000"/>
              </a:lnSpc>
              <a:spcBef>
                <a:spcPts val="1000"/>
              </a:spcBef>
              <a:spcAft>
                <a:spcPts val="0"/>
              </a:spcAft>
              <a:buClr>
                <a:srgbClr val="003889"/>
              </a:buClr>
              <a:buSzPct val="100000"/>
              <a:buChar char="•"/>
            </a:pPr>
            <a:r>
              <a:rPr lang="en-US">
                <a:solidFill>
                  <a:srgbClr val="003889"/>
                </a:solidFill>
                <a:highlight>
                  <a:srgbClr val="FFFFFF"/>
                </a:highlight>
              </a:rPr>
              <a:t>RSV and other respiratory virus cases are straining hospital resources</a:t>
            </a:r>
            <a:endParaRPr>
              <a:solidFill>
                <a:srgbClr val="003889"/>
              </a:solidFill>
              <a:highlight>
                <a:srgbClr val="FFFFFF"/>
              </a:highlight>
            </a:endParaRPr>
          </a:p>
          <a:p>
            <a:pPr marL="914400" lvl="1" indent="-340232" algn="l" rtl="0">
              <a:lnSpc>
                <a:spcPct val="115000"/>
              </a:lnSpc>
              <a:spcBef>
                <a:spcPts val="1000"/>
              </a:spcBef>
              <a:spcAft>
                <a:spcPts val="0"/>
              </a:spcAft>
              <a:buClr>
                <a:srgbClr val="003889"/>
              </a:buClr>
              <a:buSzPct val="100000"/>
              <a:buChar char="•"/>
            </a:pPr>
            <a:r>
              <a:rPr lang="en-US">
                <a:solidFill>
                  <a:srgbClr val="003889"/>
                </a:solidFill>
                <a:highlight>
                  <a:srgbClr val="FFFFFF"/>
                </a:highlight>
              </a:rPr>
              <a:t>Cannot identify IP RSV vaccinations through existing case mix reporting</a:t>
            </a:r>
            <a:endParaRPr>
              <a:solidFill>
                <a:srgbClr val="003889"/>
              </a:solidFill>
              <a:highlight>
                <a:srgbClr val="FFFFFF"/>
              </a:highlight>
            </a:endParaRPr>
          </a:p>
          <a:p>
            <a:pPr marL="457200" lvl="0" indent="-346075" algn="l" rtl="0">
              <a:lnSpc>
                <a:spcPct val="115000"/>
              </a:lnSpc>
              <a:spcBef>
                <a:spcPts val="1000"/>
              </a:spcBef>
              <a:spcAft>
                <a:spcPts val="0"/>
              </a:spcAft>
              <a:buClr>
                <a:srgbClr val="003889"/>
              </a:buClr>
              <a:buSzPct val="100000"/>
              <a:buChar char="•"/>
            </a:pPr>
            <a:r>
              <a:rPr lang="en-US">
                <a:solidFill>
                  <a:srgbClr val="003889"/>
                </a:solidFill>
                <a:highlight>
                  <a:srgbClr val="FFFFFF"/>
                </a:highlight>
              </a:rPr>
              <a:t>New variable to IP case mix data</a:t>
            </a:r>
            <a:endParaRPr>
              <a:solidFill>
                <a:srgbClr val="003889"/>
              </a:solidFill>
              <a:highlight>
                <a:srgbClr val="FFFFFF"/>
              </a:highlight>
            </a:endParaRPr>
          </a:p>
          <a:p>
            <a:pPr marL="914400" lvl="1" indent="-340232" algn="l" rtl="0">
              <a:lnSpc>
                <a:spcPct val="115000"/>
              </a:lnSpc>
              <a:spcBef>
                <a:spcPts val="1000"/>
              </a:spcBef>
              <a:spcAft>
                <a:spcPts val="0"/>
              </a:spcAft>
              <a:buClr>
                <a:srgbClr val="003889"/>
              </a:buClr>
              <a:buSzPct val="100000"/>
              <a:buChar char="•"/>
            </a:pPr>
            <a:r>
              <a:rPr lang="en-US" b="1">
                <a:solidFill>
                  <a:srgbClr val="003889"/>
                </a:solidFill>
                <a:highlight>
                  <a:srgbClr val="FFFFFF"/>
                </a:highlight>
              </a:rPr>
              <a:t>Variable:</a:t>
            </a:r>
            <a:r>
              <a:rPr lang="en-US">
                <a:solidFill>
                  <a:srgbClr val="003889"/>
                </a:solidFill>
                <a:highlight>
                  <a:srgbClr val="FFFFFF"/>
                </a:highlight>
              </a:rPr>
              <a:t> RSVadmin</a:t>
            </a:r>
            <a:endParaRPr>
              <a:solidFill>
                <a:srgbClr val="003889"/>
              </a:solidFill>
              <a:highlight>
                <a:srgbClr val="FFFFFF"/>
              </a:highlight>
            </a:endParaRPr>
          </a:p>
          <a:p>
            <a:pPr marL="914400" lvl="1" indent="-340232" algn="l" rtl="0">
              <a:lnSpc>
                <a:spcPct val="115000"/>
              </a:lnSpc>
              <a:spcBef>
                <a:spcPts val="1000"/>
              </a:spcBef>
              <a:spcAft>
                <a:spcPts val="0"/>
              </a:spcAft>
              <a:buClr>
                <a:srgbClr val="003889"/>
              </a:buClr>
              <a:buSzPct val="100000"/>
              <a:buChar char="•"/>
            </a:pPr>
            <a:r>
              <a:rPr lang="en-US" b="1">
                <a:solidFill>
                  <a:srgbClr val="003889"/>
                </a:solidFill>
                <a:highlight>
                  <a:srgbClr val="FFFFFF"/>
                </a:highlight>
              </a:rPr>
              <a:t>Format: </a:t>
            </a:r>
            <a:r>
              <a:rPr lang="en-US">
                <a:solidFill>
                  <a:srgbClr val="003889"/>
                </a:solidFill>
                <a:highlight>
                  <a:srgbClr val="FFFFFF"/>
                </a:highlight>
              </a:rPr>
              <a:t>1 digit</a:t>
            </a:r>
            <a:endParaRPr>
              <a:solidFill>
                <a:srgbClr val="003889"/>
              </a:solidFill>
              <a:highlight>
                <a:srgbClr val="FFFFFF"/>
              </a:highlight>
            </a:endParaRPr>
          </a:p>
          <a:p>
            <a:pPr marL="914400" lvl="1" indent="-340232" algn="l" rtl="0">
              <a:lnSpc>
                <a:spcPct val="115000"/>
              </a:lnSpc>
              <a:spcBef>
                <a:spcPts val="1000"/>
              </a:spcBef>
              <a:spcAft>
                <a:spcPts val="0"/>
              </a:spcAft>
              <a:buClr>
                <a:srgbClr val="003889"/>
              </a:buClr>
              <a:buSzPct val="100000"/>
              <a:buChar char="•"/>
            </a:pPr>
            <a:r>
              <a:rPr lang="en-US" b="1">
                <a:solidFill>
                  <a:srgbClr val="003889"/>
                </a:solidFill>
                <a:highlight>
                  <a:srgbClr val="FFFFFF"/>
                </a:highlight>
              </a:rPr>
              <a:t>Code:</a:t>
            </a:r>
            <a:r>
              <a:rPr lang="en-US">
                <a:solidFill>
                  <a:srgbClr val="003889"/>
                </a:solidFill>
                <a:highlight>
                  <a:srgbClr val="FFFFFF"/>
                </a:highlight>
              </a:rPr>
              <a:t> </a:t>
            </a:r>
            <a:endParaRPr>
              <a:solidFill>
                <a:srgbClr val="003889"/>
              </a:solidFill>
              <a:highlight>
                <a:srgbClr val="FFFFFF"/>
              </a:highlight>
            </a:endParaRPr>
          </a:p>
          <a:p>
            <a:pPr marL="1371600" lvl="2" indent="-340232" algn="l" rtl="0">
              <a:lnSpc>
                <a:spcPct val="115000"/>
              </a:lnSpc>
              <a:spcBef>
                <a:spcPts val="1000"/>
              </a:spcBef>
              <a:spcAft>
                <a:spcPts val="0"/>
              </a:spcAft>
              <a:buClr>
                <a:srgbClr val="003889"/>
              </a:buClr>
              <a:buSzPct val="100000"/>
              <a:buChar char="•"/>
            </a:pPr>
            <a:r>
              <a:rPr lang="en-US">
                <a:solidFill>
                  <a:srgbClr val="003889"/>
                </a:solidFill>
                <a:highlight>
                  <a:srgbClr val="FFFFFF"/>
                </a:highlight>
              </a:rPr>
              <a:t>1 = Yes, the RSV vaccine was administered during the IP visit</a:t>
            </a:r>
            <a:endParaRPr>
              <a:solidFill>
                <a:srgbClr val="003889"/>
              </a:solidFill>
              <a:highlight>
                <a:srgbClr val="FFFFFF"/>
              </a:highlight>
            </a:endParaRPr>
          </a:p>
          <a:p>
            <a:pPr marL="1371600" lvl="2" indent="-340232" algn="l" rtl="0">
              <a:lnSpc>
                <a:spcPct val="115000"/>
              </a:lnSpc>
              <a:spcBef>
                <a:spcPts val="1000"/>
              </a:spcBef>
              <a:spcAft>
                <a:spcPts val="0"/>
              </a:spcAft>
              <a:buClr>
                <a:srgbClr val="003889"/>
              </a:buClr>
              <a:buSzPct val="100000"/>
              <a:buChar char="•"/>
            </a:pPr>
            <a:r>
              <a:rPr lang="en-US">
                <a:solidFill>
                  <a:srgbClr val="003889"/>
                </a:solidFill>
                <a:highlight>
                  <a:srgbClr val="FFFFFF"/>
                </a:highlight>
              </a:rPr>
              <a:t>0 = No, the RSV vaccine was not administered during the IP visit</a:t>
            </a:r>
            <a:endParaRPr>
              <a:solidFill>
                <a:srgbClr val="003889"/>
              </a:solidFill>
              <a:highlight>
                <a:srgbClr val="FFFFFF"/>
              </a:highlight>
            </a:endParaRPr>
          </a:p>
          <a:p>
            <a:pPr marL="914400" lvl="1" indent="-340232" algn="l" rtl="0">
              <a:lnSpc>
                <a:spcPct val="115000"/>
              </a:lnSpc>
              <a:spcBef>
                <a:spcPts val="1000"/>
              </a:spcBef>
              <a:spcAft>
                <a:spcPts val="0"/>
              </a:spcAft>
              <a:buClr>
                <a:srgbClr val="003889"/>
              </a:buClr>
              <a:buSzPct val="100000"/>
              <a:buChar char="•"/>
            </a:pPr>
            <a:r>
              <a:rPr lang="en-US" b="1">
                <a:solidFill>
                  <a:srgbClr val="003889"/>
                </a:solidFill>
                <a:highlight>
                  <a:srgbClr val="FFFFFF"/>
                </a:highlight>
              </a:rPr>
              <a:t>Edit: </a:t>
            </a:r>
            <a:endParaRPr b="1">
              <a:solidFill>
                <a:srgbClr val="003889"/>
              </a:solidFill>
              <a:highlight>
                <a:srgbClr val="FFFFFF"/>
              </a:highlight>
            </a:endParaRPr>
          </a:p>
          <a:p>
            <a:pPr marL="1371600" lvl="2" indent="-340232" algn="l" rtl="0">
              <a:lnSpc>
                <a:spcPct val="115000"/>
              </a:lnSpc>
              <a:spcBef>
                <a:spcPts val="1000"/>
              </a:spcBef>
              <a:spcAft>
                <a:spcPts val="0"/>
              </a:spcAft>
              <a:buClr>
                <a:srgbClr val="003889"/>
              </a:buClr>
              <a:buSzPct val="100000"/>
              <a:buChar char="•"/>
            </a:pPr>
            <a:r>
              <a:rPr lang="en-US">
                <a:solidFill>
                  <a:srgbClr val="003889"/>
                </a:solidFill>
                <a:highlight>
                  <a:srgbClr val="FFFFFF"/>
                </a:highlight>
              </a:rPr>
              <a:t>Warning: If RSVadmin = 1 and Nature of Admission is not eq to Delivery (1) or Newborn (2)</a:t>
            </a:r>
            <a:endParaRPr>
              <a:solidFill>
                <a:srgbClr val="003889"/>
              </a:solidFill>
              <a:highlight>
                <a:srgbClr val="FFFFFF"/>
              </a:highlight>
            </a:endParaRPr>
          </a:p>
          <a:p>
            <a:pPr marL="1371600" lvl="2" indent="-340232" algn="l" rtl="0">
              <a:lnSpc>
                <a:spcPct val="115000"/>
              </a:lnSpc>
              <a:spcBef>
                <a:spcPts val="1000"/>
              </a:spcBef>
              <a:spcAft>
                <a:spcPts val="0"/>
              </a:spcAft>
              <a:buClr>
                <a:srgbClr val="003889"/>
              </a:buClr>
              <a:buSzPct val="100000"/>
              <a:buChar char="•"/>
            </a:pPr>
            <a:r>
              <a:rPr lang="en-US">
                <a:solidFill>
                  <a:srgbClr val="003889"/>
                </a:solidFill>
                <a:highlight>
                  <a:srgbClr val="FFFFFF"/>
                </a:highlight>
              </a:rPr>
              <a:t>Error: If RSVadmin is blank and </a:t>
            </a:r>
            <a:r>
              <a:rPr lang="en-US">
                <a:solidFill>
                  <a:schemeClr val="dk1"/>
                </a:solidFill>
                <a:highlight>
                  <a:schemeClr val="lt1"/>
                </a:highlight>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8"/>
                  </a:ext>
                </a:extLst>
              </a:rPr>
              <a:t>Nature of Admission is eq to Delivery (1) or Newborn (2)</a:t>
            </a:r>
            <a:endParaRPr>
              <a:solidFill>
                <a:srgbClr val="003889"/>
              </a:solidFill>
              <a:highlight>
                <a:srgbClr val="FFFFFF"/>
              </a:highlight>
            </a:endParaRPr>
          </a:p>
          <a:p>
            <a:pPr marL="1371600" lvl="0" indent="0" algn="l" rtl="0">
              <a:lnSpc>
                <a:spcPct val="115000"/>
              </a:lnSpc>
              <a:spcBef>
                <a:spcPts val="1000"/>
              </a:spcBef>
              <a:spcAft>
                <a:spcPts val="1000"/>
              </a:spcAft>
              <a:buSzPct val="117647"/>
              <a:buNone/>
            </a:pPr>
            <a:endParaRPr>
              <a:solidFill>
                <a:srgbClr val="003889"/>
              </a:solidFill>
              <a:highlight>
                <a:srgbClr val="FFFFFF"/>
              </a:high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g33fe73c86f7_3_191"/>
          <p:cNvSpPr txBox="1">
            <a:spLocks noGrp="1"/>
          </p:cNvSpPr>
          <p:nvPr>
            <p:ph type="title"/>
          </p:nvPr>
        </p:nvSpPr>
        <p:spPr>
          <a:xfrm>
            <a:off x="972127" y="347852"/>
            <a:ext cx="10515600" cy="87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Revised Definition of Admission and Discharge Dates</a:t>
            </a:r>
            <a:endParaRPr/>
          </a:p>
        </p:txBody>
      </p:sp>
      <p:sp>
        <p:nvSpPr>
          <p:cNvPr id="762" name="Google Shape;762;g33fe73c86f7_3_191"/>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464653"/>
              </a:buClr>
              <a:buSzPts val="1600"/>
              <a:buFont typeface="Arial"/>
              <a:buNone/>
            </a:pPr>
            <a:fld id="{00000000-1234-1234-1234-123412341234}" type="slidenum">
              <a:rPr lang="en-US"/>
              <a:t>36</a:t>
            </a:fld>
            <a:endParaRPr/>
          </a:p>
        </p:txBody>
      </p:sp>
      <p:sp>
        <p:nvSpPr>
          <p:cNvPr id="763" name="Google Shape;763;g33fe73c86f7_3_191"/>
          <p:cNvSpPr txBox="1">
            <a:spLocks noGrp="1"/>
          </p:cNvSpPr>
          <p:nvPr>
            <p:ph type="body" idx="1"/>
          </p:nvPr>
        </p:nvSpPr>
        <p:spPr>
          <a:xfrm>
            <a:off x="754950" y="999125"/>
            <a:ext cx="10682100" cy="51045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115000"/>
              </a:lnSpc>
              <a:spcBef>
                <a:spcPts val="1000"/>
              </a:spcBef>
              <a:spcAft>
                <a:spcPts val="0"/>
              </a:spcAft>
              <a:buSzPts val="2162"/>
              <a:buNone/>
            </a:pPr>
            <a:r>
              <a:rPr lang="en-US" sz="2200" b="1">
                <a:solidFill>
                  <a:srgbClr val="003889"/>
                </a:solidFill>
                <a:highlight>
                  <a:srgbClr val="FFFFFF"/>
                </a:highlight>
              </a:rPr>
              <a:t>Admission Date:</a:t>
            </a:r>
            <a:endParaRPr sz="2200" b="1">
              <a:solidFill>
                <a:srgbClr val="003889"/>
              </a:solidFill>
              <a:highlight>
                <a:srgbClr val="FFFFFF"/>
              </a:highlight>
            </a:endParaRPr>
          </a:p>
          <a:p>
            <a:pPr marL="457200" lvl="0" indent="-390758" algn="l" rtl="0">
              <a:lnSpc>
                <a:spcPct val="115000"/>
              </a:lnSpc>
              <a:spcBef>
                <a:spcPts val="1000"/>
              </a:spcBef>
              <a:spcAft>
                <a:spcPts val="0"/>
              </a:spcAft>
              <a:buClr>
                <a:srgbClr val="0070C0"/>
              </a:buClr>
              <a:buSzPts val="2554"/>
              <a:buChar char="•"/>
            </a:pPr>
            <a:r>
              <a:rPr lang="en-US" sz="2200" b="1">
                <a:solidFill>
                  <a:srgbClr val="0070C0"/>
                </a:solidFill>
                <a:highlight>
                  <a:srgbClr val="FFFFFF"/>
                </a:highlight>
              </a:rPr>
              <a:t>Old Definition:</a:t>
            </a:r>
            <a:r>
              <a:rPr lang="en-US" sz="2200">
                <a:solidFill>
                  <a:srgbClr val="0070C0"/>
                </a:solidFill>
                <a:highlight>
                  <a:srgbClr val="FFFFFF"/>
                </a:highlight>
              </a:rPr>
              <a:t> Enter the month, day, and year of the patient’s admission to the hospital</a:t>
            </a:r>
            <a:endParaRPr sz="2200">
              <a:solidFill>
                <a:srgbClr val="0070C0"/>
              </a:solidFill>
              <a:highlight>
                <a:srgbClr val="FFFFFF"/>
              </a:highlight>
            </a:endParaRPr>
          </a:p>
          <a:p>
            <a:pPr marL="457200" lvl="0" indent="-379626" algn="l" rtl="0">
              <a:lnSpc>
                <a:spcPct val="115000"/>
              </a:lnSpc>
              <a:spcBef>
                <a:spcPts val="1000"/>
              </a:spcBef>
              <a:spcAft>
                <a:spcPts val="0"/>
              </a:spcAft>
              <a:buClr>
                <a:srgbClr val="0070C0"/>
              </a:buClr>
              <a:buSzPts val="2378"/>
              <a:buChar char="•"/>
            </a:pPr>
            <a:r>
              <a:rPr lang="en-US" sz="2200" b="1">
                <a:solidFill>
                  <a:srgbClr val="0070C0"/>
                </a:solidFill>
                <a:highlight>
                  <a:srgbClr val="FFFFFF"/>
                </a:highlight>
              </a:rPr>
              <a:t>New Definition:</a:t>
            </a:r>
            <a:r>
              <a:rPr lang="en-US" sz="2200">
                <a:solidFill>
                  <a:srgbClr val="0070C0"/>
                </a:solidFill>
                <a:highlight>
                  <a:srgbClr val="FFFFFF"/>
                </a:highlight>
              </a:rPr>
              <a:t> </a:t>
            </a:r>
            <a:r>
              <a:rPr lang="en-US" sz="2200">
                <a:solidFill>
                  <a:srgbClr val="0070C0"/>
                </a:solidFill>
                <a:highlight>
                  <a:schemeClr val="lt1"/>
                </a:highlight>
              </a:rPr>
              <a:t>Enter the month, day, and year of when the patient was formally accepted at the hospital for bed occupancy and inpatient services (i.e., room, board, continuous nursing service, and other institutional services while lodged in the facility).</a:t>
            </a:r>
            <a:endParaRPr sz="2200">
              <a:solidFill>
                <a:srgbClr val="0070C0"/>
              </a:solidFill>
              <a:highlight>
                <a:schemeClr val="lt1"/>
              </a:highlight>
            </a:endParaRPr>
          </a:p>
          <a:p>
            <a:pPr marL="0" lvl="0" indent="0" algn="l" rtl="0">
              <a:lnSpc>
                <a:spcPct val="115000"/>
              </a:lnSpc>
              <a:spcBef>
                <a:spcPts val="1000"/>
              </a:spcBef>
              <a:spcAft>
                <a:spcPts val="0"/>
              </a:spcAft>
              <a:buSzPts val="2162"/>
              <a:buNone/>
            </a:pPr>
            <a:r>
              <a:rPr lang="en-US" sz="2200" b="1">
                <a:highlight>
                  <a:schemeClr val="lt1"/>
                </a:highlight>
              </a:rPr>
              <a:t>Discharge Date:</a:t>
            </a:r>
            <a:endParaRPr sz="2200" b="1">
              <a:highlight>
                <a:schemeClr val="lt1"/>
              </a:highlight>
            </a:endParaRPr>
          </a:p>
          <a:p>
            <a:pPr marL="457200" lvl="0" indent="-390758" algn="l" rtl="0">
              <a:lnSpc>
                <a:spcPct val="115000"/>
              </a:lnSpc>
              <a:spcBef>
                <a:spcPts val="1000"/>
              </a:spcBef>
              <a:spcAft>
                <a:spcPts val="0"/>
              </a:spcAft>
              <a:buClr>
                <a:srgbClr val="0070C0"/>
              </a:buClr>
              <a:buSzPts val="2554"/>
              <a:buChar char="•"/>
            </a:pPr>
            <a:r>
              <a:rPr lang="en-US" sz="2200" b="1">
                <a:solidFill>
                  <a:srgbClr val="0070C0"/>
                </a:solidFill>
                <a:highlight>
                  <a:schemeClr val="lt1"/>
                </a:highlight>
              </a:rPr>
              <a:t>Old Definition:</a:t>
            </a:r>
            <a:r>
              <a:rPr lang="en-US" sz="2200">
                <a:solidFill>
                  <a:srgbClr val="0070C0"/>
                </a:solidFill>
                <a:highlight>
                  <a:schemeClr val="lt1"/>
                </a:highlight>
              </a:rPr>
              <a:t> Enter the month, day, and year of the patient’s discharge from the hospital.</a:t>
            </a:r>
            <a:endParaRPr sz="2200">
              <a:solidFill>
                <a:srgbClr val="0070C0"/>
              </a:solidFill>
              <a:highlight>
                <a:schemeClr val="lt1"/>
              </a:highlight>
            </a:endParaRPr>
          </a:p>
          <a:p>
            <a:pPr marL="457200" lvl="0" indent="-379626" algn="l" rtl="0">
              <a:lnSpc>
                <a:spcPct val="115000"/>
              </a:lnSpc>
              <a:spcBef>
                <a:spcPts val="1000"/>
              </a:spcBef>
              <a:spcAft>
                <a:spcPts val="1000"/>
              </a:spcAft>
              <a:buClr>
                <a:srgbClr val="0070C0"/>
              </a:buClr>
              <a:buSzPts val="2378"/>
              <a:buChar char="•"/>
            </a:pPr>
            <a:r>
              <a:rPr lang="en-US" sz="2200" b="1">
                <a:solidFill>
                  <a:srgbClr val="0070C0"/>
                </a:solidFill>
                <a:highlight>
                  <a:schemeClr val="lt1"/>
                </a:highlight>
              </a:rPr>
              <a:t>New Definition:</a:t>
            </a:r>
            <a:r>
              <a:rPr lang="en-US" sz="2200">
                <a:solidFill>
                  <a:srgbClr val="0070C0"/>
                </a:solidFill>
                <a:highlight>
                  <a:schemeClr val="lt1"/>
                </a:highlight>
              </a:rPr>
              <a:t> Enter the month, day, and year of the patient’s discharge from the hospital (i.e., the termination of lodging and the formal release of an inpatient by the institution).</a:t>
            </a:r>
            <a:endParaRPr sz="2200">
              <a:solidFill>
                <a:srgbClr val="0070C0"/>
              </a:solidFill>
              <a:highlight>
                <a:schemeClr val="lt1"/>
              </a:high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g31bc29d8369_1_0"/>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Data Processing Update</a:t>
            </a:r>
            <a:endParaRPr/>
          </a:p>
        </p:txBody>
      </p:sp>
      <p:sp>
        <p:nvSpPr>
          <p:cNvPr id="769" name="Google Shape;769;g31bc29d8369_1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g2a00f67c376_0_5"/>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Font typeface="Arial"/>
              <a:buNone/>
            </a:pPr>
            <a:r>
              <a:rPr lang="en-US">
                <a:solidFill>
                  <a:schemeClr val="dk1"/>
                </a:solidFill>
              </a:rPr>
              <a:t>Points of Contact</a:t>
            </a:r>
            <a:endParaRPr>
              <a:solidFill>
                <a:schemeClr val="dk1"/>
              </a:solidFill>
            </a:endParaRPr>
          </a:p>
        </p:txBody>
      </p:sp>
      <p:graphicFrame>
        <p:nvGraphicFramePr>
          <p:cNvPr id="776" name="Google Shape;776;g2a00f67c376_0_5"/>
          <p:cNvGraphicFramePr/>
          <p:nvPr/>
        </p:nvGraphicFramePr>
        <p:xfrm>
          <a:off x="1066800" y="1469073"/>
          <a:ext cx="10058400" cy="3187380"/>
        </p:xfrm>
        <a:graphic>
          <a:graphicData uri="http://schemas.openxmlformats.org/drawingml/2006/table">
            <a:tbl>
              <a:tblPr>
                <a:noFill/>
                <a:tableStyleId>{0711AEBF-8D26-4784-B3E5-EEFB043935AD}</a:tableStyleId>
              </a:tblPr>
              <a:tblGrid>
                <a:gridCol w="5029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521650">
                <a:tc>
                  <a:txBody>
                    <a:bodyPr/>
                    <a:lstStyle/>
                    <a:p>
                      <a:pPr marL="0" marR="0" lvl="0" indent="0" algn="l" rtl="0">
                        <a:lnSpc>
                          <a:spcPct val="100000"/>
                        </a:lnSpc>
                        <a:spcBef>
                          <a:spcPts val="0"/>
                        </a:spcBef>
                        <a:spcAft>
                          <a:spcPts val="0"/>
                        </a:spcAft>
                        <a:buClr>
                          <a:srgbClr val="000000"/>
                        </a:buClr>
                        <a:buSzPts val="3200"/>
                        <a:buFont typeface="Arial"/>
                        <a:buNone/>
                      </a:pPr>
                      <a:r>
                        <a:rPr lang="en-US" sz="3200" b="0" u="none" strike="noStrike" cap="none">
                          <a:solidFill>
                            <a:schemeClr val="dk1"/>
                          </a:solidFill>
                        </a:rPr>
                        <a:t>HSCRC</a:t>
                      </a:r>
                      <a:endParaRPr sz="14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r>
                        <a:rPr lang="en-US" sz="3200" b="0" u="none" strike="noStrike" cap="none">
                          <a:solidFill>
                            <a:schemeClr val="dk1"/>
                          </a:solidFill>
                        </a:rPr>
                        <a:t>hMetrix / Burton Policy</a:t>
                      </a:r>
                      <a:endParaRPr sz="1400" u="none" strike="noStrike" cap="none">
                        <a:solidFill>
                          <a:schemeClr val="dk1"/>
                        </a:solidFill>
                      </a:endParaRPr>
                    </a:p>
                  </a:txBody>
                  <a:tcPr marL="91450" marR="91450" marT="45725" marB="45725"/>
                </a:tc>
                <a:extLst>
                  <a:ext uri="{0D108BD9-81ED-4DB2-BD59-A6C34878D82A}">
                    <a16:rowId xmlns:a16="http://schemas.microsoft.com/office/drawing/2014/main" val="10000"/>
                  </a:ext>
                </a:extLst>
              </a:tr>
              <a:tr h="10834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66CC"/>
                          </a:solidFill>
                        </a:rPr>
                        <a:t>Curtis Wills</a:t>
                      </a:r>
                      <a:endParaRPr sz="2000" u="none" strike="noStrike" cap="none">
                        <a:solidFill>
                          <a:srgbClr val="0066CC"/>
                        </a:solidFill>
                      </a:endParaRPr>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Phone: (410) 764-2594</a:t>
                      </a:r>
                      <a:endParaRPr sz="1400" u="none" strike="noStrike" cap="none"/>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Email: </a:t>
                      </a:r>
                      <a:r>
                        <a:rPr lang="en-US" sz="2000" u="sng" strike="noStrike" cap="none">
                          <a:solidFill>
                            <a:schemeClr val="hlink"/>
                          </a:solidFill>
                          <a:hlinkClick r:id="rId3"/>
                        </a:rPr>
                        <a:t>curtis.wills@maryland.gov</a:t>
                      </a:r>
                      <a:r>
                        <a:rPr lang="en-US" sz="2000" u="none" strike="noStrike" cap="none">
                          <a:solidFill>
                            <a:schemeClr val="dk1"/>
                          </a:solidFill>
                        </a:rPr>
                        <a:t> </a:t>
                      </a:r>
                      <a:endParaRPr sz="2000" b="1" u="none" strike="noStrike" cap="none">
                        <a:solidFill>
                          <a:srgbClr val="0066CC"/>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66CC"/>
                          </a:solidFill>
                        </a:rPr>
                        <a:t>Shivani</a:t>
                      </a:r>
                      <a:r>
                        <a:rPr lang="en-US" sz="2000" u="none" strike="noStrike" cap="none">
                          <a:solidFill>
                            <a:srgbClr val="0066CC"/>
                          </a:solidFill>
                        </a:rPr>
                        <a:t> </a:t>
                      </a:r>
                      <a:r>
                        <a:rPr lang="en-US" sz="2000" b="1" u="none" strike="noStrike" cap="none">
                          <a:solidFill>
                            <a:srgbClr val="0066CC"/>
                          </a:solidFill>
                        </a:rPr>
                        <a:t>Bhatt</a:t>
                      </a:r>
                      <a:r>
                        <a:rPr lang="en-US" sz="2000" u="none" strike="noStrike" cap="none">
                          <a:solidFill>
                            <a:srgbClr val="0066CC"/>
                          </a:solidFill>
                        </a:rPr>
                        <a:t> </a:t>
                      </a:r>
                      <a:r>
                        <a:rPr lang="en-US" sz="2000" u="none" strike="noStrike" cap="none">
                          <a:solidFill>
                            <a:srgbClr val="0066CC"/>
                          </a:solidFill>
                          <a:latin typeface="Arial"/>
                          <a:ea typeface="Arial"/>
                          <a:cs typeface="Arial"/>
                          <a:sym typeface="Arial"/>
                        </a:rPr>
                        <a:t>(Primary PoC)</a:t>
                      </a:r>
                      <a:endParaRPr sz="1400" u="none" strike="noStrike" cap="none">
                        <a:solidFill>
                          <a:srgbClr val="0066CC"/>
                        </a:solidFill>
                      </a:endParaRPr>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latin typeface="Arial"/>
                          <a:ea typeface="Arial"/>
                          <a:cs typeface="Arial"/>
                          <a:sym typeface="Arial"/>
                        </a:rPr>
                        <a:t>Phone: (484) 228-1453</a:t>
                      </a:r>
                      <a:endParaRPr sz="1400" u="none" strike="noStrike" cap="none"/>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latin typeface="Arial"/>
                          <a:ea typeface="Arial"/>
                          <a:cs typeface="Arial"/>
                          <a:sym typeface="Arial"/>
                        </a:rPr>
                        <a:t>Email: </a:t>
                      </a:r>
                      <a:r>
                        <a:rPr lang="en-US" sz="2000" u="sng" strike="noStrike" cap="none">
                          <a:solidFill>
                            <a:schemeClr val="hlink"/>
                          </a:solidFill>
                          <a:latin typeface="Arial"/>
                          <a:ea typeface="Arial"/>
                          <a:cs typeface="Arial"/>
                          <a:sym typeface="Arial"/>
                        </a:rPr>
                        <a:t>shivani@hmetrix.com</a:t>
                      </a:r>
                      <a:r>
                        <a:rPr lang="en-US" sz="2000" u="none" strike="noStrike" cap="none">
                          <a:solidFill>
                            <a:schemeClr val="dk1"/>
                          </a:solidFill>
                          <a:latin typeface="Arial"/>
                          <a:ea typeface="Arial"/>
                          <a:cs typeface="Arial"/>
                          <a:sym typeface="Arial"/>
                        </a:rPr>
                        <a:t>  </a:t>
                      </a:r>
                      <a:endParaRPr sz="1400" u="none" strike="noStrike" cap="none"/>
                    </a:p>
                  </a:txBody>
                  <a:tcPr marL="91450" marR="91450" marT="45725" marB="45725"/>
                </a:tc>
                <a:extLst>
                  <a:ext uri="{0D108BD9-81ED-4DB2-BD59-A6C34878D82A}">
                    <a16:rowId xmlns:a16="http://schemas.microsoft.com/office/drawing/2014/main" val="10001"/>
                  </a:ext>
                </a:extLst>
              </a:tr>
              <a:tr h="10834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66CC"/>
                          </a:solidFill>
                        </a:rPr>
                        <a:t>Claudine Williams</a:t>
                      </a:r>
                      <a:endParaRPr sz="2000" u="none" strike="noStrike" cap="none">
                        <a:solidFill>
                          <a:srgbClr val="0066CC"/>
                        </a:solidFill>
                      </a:endParaRPr>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Phone: (410) 764-2561</a:t>
                      </a:r>
                      <a:endParaRPr sz="1400" u="none" strike="noStrike" cap="none"/>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Email: </a:t>
                      </a:r>
                      <a:r>
                        <a:rPr lang="en-US" sz="2000" u="sng" strike="noStrike" cap="none">
                          <a:solidFill>
                            <a:schemeClr val="hlink"/>
                          </a:solidFill>
                          <a:hlinkClick r:id="rId4"/>
                        </a:rPr>
                        <a:t>claudine.williams@maryland.gov</a:t>
                      </a:r>
                      <a:endParaRPr sz="2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66CC"/>
                          </a:solidFill>
                        </a:rPr>
                        <a:t>Mary Pohl </a:t>
                      </a:r>
                      <a:r>
                        <a:rPr lang="en-US" sz="2000" u="none" strike="noStrike" cap="none">
                          <a:solidFill>
                            <a:srgbClr val="0066CC"/>
                          </a:solidFill>
                          <a:latin typeface="Arial"/>
                          <a:ea typeface="Arial"/>
                          <a:cs typeface="Arial"/>
                          <a:sym typeface="Arial"/>
                        </a:rPr>
                        <a:t>(Hospital Support)</a:t>
                      </a:r>
                      <a:endParaRPr sz="1400" u="none" strike="noStrike" cap="none">
                        <a:solidFill>
                          <a:srgbClr val="0066CC"/>
                        </a:solidFill>
                      </a:endParaRPr>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latin typeface="Arial"/>
                          <a:ea typeface="Arial"/>
                          <a:cs typeface="Arial"/>
                          <a:sym typeface="Arial"/>
                        </a:rPr>
                        <a:t>Phone: (410) 274-3926</a:t>
                      </a:r>
                      <a:endParaRPr sz="1400" u="none" strike="noStrike" cap="none"/>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latin typeface="Arial"/>
                          <a:ea typeface="Arial"/>
                          <a:cs typeface="Arial"/>
                          <a:sym typeface="Arial"/>
                        </a:rPr>
                        <a:t>Email: </a:t>
                      </a:r>
                      <a:r>
                        <a:rPr lang="en-US" sz="2000" u="sng" strike="noStrike" cap="none">
                          <a:solidFill>
                            <a:schemeClr val="hlink"/>
                          </a:solidFill>
                          <a:latin typeface="Arial"/>
                          <a:ea typeface="Arial"/>
                          <a:cs typeface="Arial"/>
                          <a:sym typeface="Arial"/>
                          <a:hlinkClick r:id="rId5"/>
                        </a:rPr>
                        <a:t>marypohl@burtonpolicy.com</a:t>
                      </a:r>
                      <a:endParaRPr sz="2000" u="none" strike="noStrike" cap="none"/>
                    </a:p>
                  </a:txBody>
                  <a:tcPr marL="91450" marR="91450" marT="45725" marB="45725"/>
                </a:tc>
                <a:extLst>
                  <a:ext uri="{0D108BD9-81ED-4DB2-BD59-A6C34878D82A}">
                    <a16:rowId xmlns:a16="http://schemas.microsoft.com/office/drawing/2014/main" val="10002"/>
                  </a:ext>
                </a:extLst>
              </a:tr>
              <a:tr h="4414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Arial"/>
                        <a:buNone/>
                      </a:pPr>
                      <a:r>
                        <a:rPr lang="en-US" sz="2000" b="1" u="none" strike="noStrike" cap="none">
                          <a:solidFill>
                            <a:schemeClr val="dk1"/>
                          </a:solidFill>
                          <a:latin typeface="Arial"/>
                          <a:ea typeface="Arial"/>
                          <a:cs typeface="Arial"/>
                          <a:sym typeface="Arial"/>
                        </a:rPr>
                        <a:t>Team Email: </a:t>
                      </a:r>
                      <a:r>
                        <a:rPr lang="en-US" sz="2000" b="0" u="sng" strike="noStrike" cap="none">
                          <a:solidFill>
                            <a:schemeClr val="hlink"/>
                          </a:solidFill>
                          <a:latin typeface="Arial"/>
                          <a:ea typeface="Arial"/>
                          <a:cs typeface="Arial"/>
                          <a:sym typeface="Arial"/>
                          <a:hlinkClick r:id="rId6"/>
                        </a:rPr>
                        <a:t>hscrcteam@hmetrix.com</a:t>
                      </a:r>
                      <a:endParaRPr sz="2000" b="0" u="none" strike="noStrike" cap="none"/>
                    </a:p>
                  </a:txBody>
                  <a:tcPr marL="91450" marR="91450" marT="45725" marB="45725"/>
                </a:tc>
                <a:extLst>
                  <a:ext uri="{0D108BD9-81ED-4DB2-BD59-A6C34878D82A}">
                    <a16:rowId xmlns:a16="http://schemas.microsoft.com/office/drawing/2014/main" val="10003"/>
                  </a:ext>
                </a:extLst>
              </a:tr>
            </a:tbl>
          </a:graphicData>
        </a:graphic>
      </p:graphicFrame>
      <p:sp>
        <p:nvSpPr>
          <p:cNvPr id="777" name="Google Shape;777;g2a00f67c376_0_5"/>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g2a00f67c376_0_12"/>
          <p:cNvSpPr txBox="1">
            <a:spLocks noGrp="1"/>
          </p:cNvSpPr>
          <p:nvPr>
            <p:ph type="body" idx="1"/>
          </p:nvPr>
        </p:nvSpPr>
        <p:spPr>
          <a:xfrm>
            <a:off x="972125" y="1133475"/>
            <a:ext cx="10515600" cy="5124900"/>
          </a:xfrm>
          <a:prstGeom prst="rect">
            <a:avLst/>
          </a:prstGeom>
          <a:noFill/>
          <a:ln>
            <a:noFill/>
          </a:ln>
        </p:spPr>
        <p:txBody>
          <a:bodyPr spcFirstLastPara="1" wrap="square" lIns="91425" tIns="45700" rIns="91425" bIns="45700" anchor="t" anchorCtr="0">
            <a:normAutofit fontScale="85000" lnSpcReduction="20000"/>
          </a:bodyPr>
          <a:lstStyle/>
          <a:p>
            <a:pPr marL="457200" lvl="0" indent="-335006" algn="l" rtl="0">
              <a:lnSpc>
                <a:spcPct val="114000"/>
              </a:lnSpc>
              <a:spcBef>
                <a:spcPts val="1000"/>
              </a:spcBef>
              <a:spcAft>
                <a:spcPts val="0"/>
              </a:spcAft>
              <a:buSzPct val="90083"/>
              <a:buChar char="•"/>
            </a:pPr>
            <a:r>
              <a:rPr lang="en-US"/>
              <a:t>Consolidating services under DAVE</a:t>
            </a:r>
            <a:endParaRPr/>
          </a:p>
          <a:p>
            <a:pPr marL="914400" marR="0" lvl="1" indent="-324363" algn="l" rtl="0">
              <a:lnSpc>
                <a:spcPct val="114000"/>
              </a:lnSpc>
              <a:spcBef>
                <a:spcPts val="500"/>
              </a:spcBef>
              <a:spcAft>
                <a:spcPts val="0"/>
              </a:spcAft>
              <a:buSzPct val="108111"/>
              <a:buChar char="•"/>
            </a:pPr>
            <a:r>
              <a:rPr lang="en-US"/>
              <a:t>Data submission and distribution, to and from HSCRC </a:t>
            </a:r>
            <a:endParaRPr/>
          </a:p>
          <a:p>
            <a:pPr marL="914400" marR="0" lvl="1" indent="-324363" algn="l" rtl="0">
              <a:lnSpc>
                <a:spcPct val="114000"/>
              </a:lnSpc>
              <a:spcBef>
                <a:spcPts val="500"/>
              </a:spcBef>
              <a:spcAft>
                <a:spcPts val="0"/>
              </a:spcAft>
              <a:buSzPct val="108111"/>
              <a:buChar char="•"/>
            </a:pPr>
            <a:r>
              <a:rPr lang="en-US"/>
              <a:t>Financial data processing</a:t>
            </a:r>
            <a:endParaRPr/>
          </a:p>
          <a:p>
            <a:pPr marL="914400" marR="0" lvl="1" indent="-324363" algn="l" rtl="0">
              <a:lnSpc>
                <a:spcPct val="114000"/>
              </a:lnSpc>
              <a:spcBef>
                <a:spcPts val="500"/>
              </a:spcBef>
              <a:spcAft>
                <a:spcPts val="0"/>
              </a:spcAft>
              <a:buSzPct val="108111"/>
              <a:buChar char="•"/>
            </a:pPr>
            <a:r>
              <a:rPr lang="en-US"/>
              <a:t>Supplemental data processing</a:t>
            </a:r>
            <a:endParaRPr/>
          </a:p>
          <a:p>
            <a:pPr marL="914400" marR="0" lvl="1" indent="-324363" algn="l" rtl="0">
              <a:lnSpc>
                <a:spcPct val="114000"/>
              </a:lnSpc>
              <a:spcBef>
                <a:spcPts val="500"/>
              </a:spcBef>
              <a:spcAft>
                <a:spcPts val="0"/>
              </a:spcAft>
              <a:buSzPct val="108111"/>
              <a:buChar char="•"/>
            </a:pPr>
            <a:r>
              <a:rPr lang="en-US"/>
              <a:t>Improved Reporting</a:t>
            </a:r>
            <a:endParaRPr/>
          </a:p>
          <a:p>
            <a:pPr marL="914400" marR="0" lvl="1" indent="-324363" algn="l" rtl="0">
              <a:lnSpc>
                <a:spcPct val="114000"/>
              </a:lnSpc>
              <a:spcBef>
                <a:spcPts val="500"/>
              </a:spcBef>
              <a:spcAft>
                <a:spcPts val="0"/>
              </a:spcAft>
              <a:buSzPct val="108111"/>
              <a:buChar char="•"/>
            </a:pPr>
            <a:r>
              <a:rPr lang="en-US"/>
              <a:t>Data Requests </a:t>
            </a:r>
            <a:endParaRPr/>
          </a:p>
          <a:p>
            <a:pPr marL="457200" lvl="0" indent="-335006" algn="l" rtl="0">
              <a:lnSpc>
                <a:spcPct val="114000"/>
              </a:lnSpc>
              <a:spcBef>
                <a:spcPts val="1000"/>
              </a:spcBef>
              <a:spcAft>
                <a:spcPts val="0"/>
              </a:spcAft>
              <a:buSzPct val="90083"/>
              <a:buChar char="•"/>
            </a:pPr>
            <a:r>
              <a:rPr lang="en-US"/>
              <a:t>Phase 1 (Nov 24 - Dec 24) - Completed</a:t>
            </a:r>
            <a:endParaRPr/>
          </a:p>
          <a:p>
            <a:pPr marL="914400" lvl="1" indent="-324363" algn="l" rtl="0">
              <a:lnSpc>
                <a:spcPct val="114000"/>
              </a:lnSpc>
              <a:spcBef>
                <a:spcPts val="500"/>
              </a:spcBef>
              <a:spcAft>
                <a:spcPts val="0"/>
              </a:spcAft>
              <a:buSzPct val="108111"/>
              <a:buChar char="•"/>
            </a:pPr>
            <a:r>
              <a:rPr lang="en-US"/>
              <a:t>Facilitating data submission and distribution using DAVE </a:t>
            </a:r>
            <a:endParaRPr/>
          </a:p>
          <a:p>
            <a:pPr marL="914400" lvl="1" indent="-324363" algn="l" rtl="0">
              <a:lnSpc>
                <a:spcPct val="114000"/>
              </a:lnSpc>
              <a:spcBef>
                <a:spcPts val="500"/>
              </a:spcBef>
              <a:spcAft>
                <a:spcPts val="0"/>
              </a:spcAft>
              <a:buSzPct val="108111"/>
              <a:buChar char="•"/>
            </a:pPr>
            <a:r>
              <a:rPr lang="en-US"/>
              <a:t>Hosting the current financial and NSP1 website in the hMetrix data center </a:t>
            </a:r>
            <a:endParaRPr/>
          </a:p>
          <a:p>
            <a:pPr marL="457200" lvl="0" indent="-327023" algn="l" rtl="0">
              <a:lnSpc>
                <a:spcPct val="114000"/>
              </a:lnSpc>
              <a:spcBef>
                <a:spcPts val="1000"/>
              </a:spcBef>
              <a:spcAft>
                <a:spcPts val="0"/>
              </a:spcAft>
              <a:buSzPct val="83332"/>
              <a:buChar char="•"/>
            </a:pPr>
            <a:r>
              <a:rPr lang="en-US"/>
              <a:t>Phase 2 (Jan 25 - Sept 25) - In Progress</a:t>
            </a:r>
            <a:endParaRPr/>
          </a:p>
          <a:p>
            <a:pPr marL="914400" marR="0" lvl="1" indent="-324363" algn="l" rtl="0">
              <a:lnSpc>
                <a:spcPct val="114000"/>
              </a:lnSpc>
              <a:spcBef>
                <a:spcPts val="500"/>
              </a:spcBef>
              <a:spcAft>
                <a:spcPts val="0"/>
              </a:spcAft>
              <a:buSzPct val="108111"/>
              <a:buChar char="•"/>
            </a:pPr>
            <a:r>
              <a:rPr lang="en-US"/>
              <a:t>Improvements in Financial data processing</a:t>
            </a:r>
            <a:endParaRPr/>
          </a:p>
          <a:p>
            <a:pPr marL="914400" lvl="1" indent="-325755" algn="l" rtl="0">
              <a:lnSpc>
                <a:spcPct val="114000"/>
              </a:lnSpc>
              <a:spcBef>
                <a:spcPts val="500"/>
              </a:spcBef>
              <a:spcAft>
                <a:spcPts val="0"/>
              </a:spcAft>
              <a:buSzPct val="100000"/>
              <a:buChar char="•"/>
            </a:pPr>
            <a:r>
              <a:rPr lang="en-US"/>
              <a:t>Supplemental data processing </a:t>
            </a:r>
            <a:endParaRPr/>
          </a:p>
          <a:p>
            <a:pPr marL="914400" marR="0" lvl="1" indent="-324363" algn="l" rtl="0">
              <a:lnSpc>
                <a:spcPct val="114000"/>
              </a:lnSpc>
              <a:spcBef>
                <a:spcPts val="500"/>
              </a:spcBef>
              <a:spcAft>
                <a:spcPts val="0"/>
              </a:spcAft>
              <a:buSzPct val="108111"/>
              <a:buChar char="•"/>
            </a:pPr>
            <a:r>
              <a:rPr lang="en-US"/>
              <a:t>Improved Reporting</a:t>
            </a:r>
            <a:endParaRPr/>
          </a:p>
          <a:p>
            <a:pPr marL="914400" marR="0" lvl="1" indent="-324363" algn="l" rtl="0">
              <a:lnSpc>
                <a:spcPct val="114000"/>
              </a:lnSpc>
              <a:spcBef>
                <a:spcPts val="500"/>
              </a:spcBef>
              <a:spcAft>
                <a:spcPts val="0"/>
              </a:spcAft>
              <a:buSzPct val="108111"/>
              <a:buChar char="•"/>
            </a:pPr>
            <a:r>
              <a:rPr lang="en-US"/>
              <a:t>Data Request application</a:t>
            </a:r>
            <a:endParaRPr/>
          </a:p>
          <a:p>
            <a:pPr marL="457200" lvl="0" indent="0" algn="l" rtl="0">
              <a:lnSpc>
                <a:spcPct val="114000"/>
              </a:lnSpc>
              <a:spcBef>
                <a:spcPts val="500"/>
              </a:spcBef>
              <a:spcAft>
                <a:spcPts val="0"/>
              </a:spcAft>
              <a:buSzPct val="83333"/>
              <a:buNone/>
            </a:pPr>
            <a:endParaRPr/>
          </a:p>
        </p:txBody>
      </p:sp>
      <p:sp>
        <p:nvSpPr>
          <p:cNvPr id="783" name="Google Shape;783;g2a00f67c376_0_12"/>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39</a:t>
            </a:fld>
            <a:endParaRPr/>
          </a:p>
        </p:txBody>
      </p:sp>
      <p:sp>
        <p:nvSpPr>
          <p:cNvPr id="784" name="Google Shape;784;g2a00f67c376_0_12"/>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Upcoming Changes in Submission and Data Processing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g2c045fb6f1b_0_42"/>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p>
            <a:pPr marL="457200" lvl="0" indent="0" algn="r" rtl="0">
              <a:lnSpc>
                <a:spcPct val="114000"/>
              </a:lnSpc>
              <a:spcBef>
                <a:spcPts val="500"/>
              </a:spcBef>
              <a:spcAft>
                <a:spcPts val="0"/>
              </a:spcAft>
              <a:buSzPts val="3200"/>
              <a:buNone/>
            </a:pPr>
            <a:r>
              <a:rPr lang="en-US"/>
              <a:t>Quality</a:t>
            </a:r>
            <a:r>
              <a:rPr lang="en-US">
                <a:solidFill>
                  <a:schemeClr val="dk1"/>
                </a:solidFill>
              </a:rPr>
              <a:t> Update</a:t>
            </a:r>
            <a:endParaRPr/>
          </a:p>
        </p:txBody>
      </p:sp>
      <p:sp>
        <p:nvSpPr>
          <p:cNvPr id="478" name="Google Shape;478;g2c045fb6f1b_0_42"/>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g33ebf7f6abd_2_73"/>
          <p:cNvSpPr txBox="1">
            <a:spLocks noGrp="1"/>
          </p:cNvSpPr>
          <p:nvPr>
            <p:ph type="body" idx="1"/>
          </p:nvPr>
        </p:nvSpPr>
        <p:spPr>
          <a:xfrm>
            <a:off x="971550" y="1133475"/>
            <a:ext cx="10515600" cy="4660015"/>
          </a:xfrm>
          <a:prstGeom prst="rect">
            <a:avLst/>
          </a:prstGeom>
          <a:noFill/>
          <a:ln>
            <a:noFill/>
          </a:ln>
        </p:spPr>
        <p:txBody>
          <a:bodyPr spcFirstLastPara="1" wrap="square" lIns="91425" tIns="45700" rIns="91425" bIns="45700" anchor="t" anchorCtr="0">
            <a:normAutofit/>
          </a:bodyPr>
          <a:lstStyle/>
          <a:p>
            <a:pPr marL="457200" lvl="0" indent="-355600" algn="l" rtl="0">
              <a:lnSpc>
                <a:spcPct val="114000"/>
              </a:lnSpc>
              <a:spcBef>
                <a:spcPts val="1000"/>
              </a:spcBef>
              <a:spcAft>
                <a:spcPts val="0"/>
              </a:spcAft>
              <a:buClr>
                <a:schemeClr val="dk1"/>
              </a:buClr>
              <a:buSzPts val="2000"/>
              <a:buChar char="•"/>
            </a:pPr>
            <a:r>
              <a:rPr lang="en-US"/>
              <a:t>All data submissions to DAVE</a:t>
            </a:r>
            <a:endParaRPr/>
          </a:p>
          <a:p>
            <a:pPr marL="457200" lvl="0" indent="-355600" algn="l" rtl="0">
              <a:lnSpc>
                <a:spcPct val="114000"/>
              </a:lnSpc>
              <a:spcBef>
                <a:spcPts val="1000"/>
              </a:spcBef>
              <a:spcAft>
                <a:spcPts val="0"/>
              </a:spcAft>
              <a:buClr>
                <a:schemeClr val="dk1"/>
              </a:buClr>
              <a:buSzPts val="2000"/>
              <a:buChar char="•"/>
            </a:pPr>
            <a:r>
              <a:rPr lang="en-US"/>
              <a:t>Monthly submissions</a:t>
            </a:r>
            <a:endParaRPr/>
          </a:p>
          <a:p>
            <a:pPr marL="914400" lvl="1" indent="-342900" algn="l" rtl="0">
              <a:lnSpc>
                <a:spcPct val="114000"/>
              </a:lnSpc>
              <a:spcBef>
                <a:spcPts val="500"/>
              </a:spcBef>
              <a:spcAft>
                <a:spcPts val="0"/>
              </a:spcAft>
              <a:buSzPts val="1800"/>
              <a:buChar char="•"/>
            </a:pPr>
            <a:r>
              <a:rPr lang="en-US"/>
              <a:t>Experience Data</a:t>
            </a:r>
            <a:endParaRPr/>
          </a:p>
          <a:p>
            <a:pPr marL="914400" lvl="1" indent="-342900" algn="l" rtl="0">
              <a:lnSpc>
                <a:spcPct val="114000"/>
              </a:lnSpc>
              <a:spcBef>
                <a:spcPts val="500"/>
              </a:spcBef>
              <a:spcAft>
                <a:spcPts val="0"/>
              </a:spcAft>
              <a:buSzPts val="1800"/>
              <a:buChar char="•"/>
            </a:pPr>
            <a:r>
              <a:rPr lang="en-US"/>
              <a:t>Financial Income Statement (FSA)</a:t>
            </a:r>
            <a:endParaRPr/>
          </a:p>
          <a:p>
            <a:pPr marL="914400" lvl="1" indent="-342900" algn="l" rtl="0">
              <a:lnSpc>
                <a:spcPct val="114000"/>
              </a:lnSpc>
              <a:spcBef>
                <a:spcPts val="500"/>
              </a:spcBef>
              <a:spcAft>
                <a:spcPts val="0"/>
              </a:spcAft>
              <a:buSzPts val="1800"/>
              <a:buChar char="•"/>
            </a:pPr>
            <a:r>
              <a:rPr lang="en-US"/>
              <a:t>Financial Balance Sheet (FSB) </a:t>
            </a:r>
            <a:endParaRPr/>
          </a:p>
          <a:p>
            <a:pPr marL="457200" lvl="0" indent="-355600" algn="l" rtl="0">
              <a:lnSpc>
                <a:spcPct val="114000"/>
              </a:lnSpc>
              <a:spcBef>
                <a:spcPts val="1000"/>
              </a:spcBef>
              <a:spcAft>
                <a:spcPts val="0"/>
              </a:spcAft>
              <a:buClr>
                <a:schemeClr val="dk1"/>
              </a:buClr>
              <a:buSzPts val="2000"/>
              <a:buChar char="•"/>
            </a:pPr>
            <a:r>
              <a:rPr lang="en-US"/>
              <a:t>Biannual submissions</a:t>
            </a:r>
            <a:endParaRPr/>
          </a:p>
          <a:p>
            <a:pPr marL="914400" lvl="1" indent="-342900" algn="l" rtl="0">
              <a:lnSpc>
                <a:spcPct val="114000"/>
              </a:lnSpc>
              <a:spcBef>
                <a:spcPts val="500"/>
              </a:spcBef>
              <a:spcAft>
                <a:spcPts val="0"/>
              </a:spcAft>
              <a:buSzPts val="1800"/>
              <a:buChar char="•"/>
            </a:pPr>
            <a:r>
              <a:rPr lang="en-US"/>
              <a:t>Revenue Projection</a:t>
            </a:r>
            <a:endParaRPr/>
          </a:p>
          <a:p>
            <a:pPr marL="914400" lvl="1" indent="-342900" algn="l" rtl="0">
              <a:lnSpc>
                <a:spcPct val="114000"/>
              </a:lnSpc>
              <a:spcBef>
                <a:spcPts val="500"/>
              </a:spcBef>
              <a:spcAft>
                <a:spcPts val="0"/>
              </a:spcAft>
              <a:buSzPts val="1800"/>
              <a:buChar char="•"/>
            </a:pPr>
            <a:r>
              <a:rPr lang="en-US"/>
              <a:t>Experience Data Attestation</a:t>
            </a:r>
            <a:endParaRPr/>
          </a:p>
        </p:txBody>
      </p:sp>
      <p:sp>
        <p:nvSpPr>
          <p:cNvPr id="790" name="Google Shape;790;g33ebf7f6abd_2_73"/>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Financial Data Submissions to DAVE – FY26</a:t>
            </a:r>
            <a:endParaRPr/>
          </a:p>
        </p:txBody>
      </p:sp>
      <p:sp>
        <p:nvSpPr>
          <p:cNvPr id="791" name="Google Shape;791;g33ebf7f6abd_2_73"/>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g33ebf7f6abd_2_80"/>
          <p:cNvSpPr txBox="1">
            <a:spLocks noGrp="1"/>
          </p:cNvSpPr>
          <p:nvPr>
            <p:ph type="body" idx="1"/>
          </p:nvPr>
        </p:nvSpPr>
        <p:spPr>
          <a:xfrm>
            <a:off x="971550" y="1133475"/>
            <a:ext cx="5001600" cy="4659900"/>
          </a:xfrm>
          <a:prstGeom prst="rect">
            <a:avLst/>
          </a:prstGeom>
          <a:noFill/>
          <a:ln>
            <a:noFill/>
          </a:ln>
        </p:spPr>
        <p:txBody>
          <a:bodyPr spcFirstLastPara="1" wrap="square" lIns="91425" tIns="45700" rIns="91425" bIns="45700" anchor="t" anchorCtr="0">
            <a:normAutofit/>
          </a:bodyPr>
          <a:lstStyle/>
          <a:p>
            <a:pPr marL="101600" lvl="0" indent="0" algn="l" rtl="0">
              <a:lnSpc>
                <a:spcPct val="114000"/>
              </a:lnSpc>
              <a:spcBef>
                <a:spcPts val="1000"/>
              </a:spcBef>
              <a:spcAft>
                <a:spcPts val="0"/>
              </a:spcAft>
              <a:buSzPts val="2000"/>
              <a:buNone/>
            </a:pPr>
            <a:r>
              <a:rPr lang="en-US">
                <a:solidFill>
                  <a:schemeClr val="accent5"/>
                </a:solidFill>
              </a:rPr>
              <a:t>Current Process</a:t>
            </a:r>
            <a:endParaRPr/>
          </a:p>
          <a:p>
            <a:pPr marL="457200" lvl="0" indent="-355600" algn="l" rtl="0">
              <a:lnSpc>
                <a:spcPct val="114000"/>
              </a:lnSpc>
              <a:spcBef>
                <a:spcPts val="1000"/>
              </a:spcBef>
              <a:spcAft>
                <a:spcPts val="0"/>
              </a:spcAft>
              <a:buClr>
                <a:schemeClr val="dk1"/>
              </a:buClr>
              <a:buSzPts val="2000"/>
              <a:buChar char="•"/>
            </a:pPr>
            <a:r>
              <a:rPr lang="en-US"/>
              <a:t>Use Rates website for submission</a:t>
            </a:r>
            <a:endParaRPr/>
          </a:p>
          <a:p>
            <a:pPr marL="457200" lvl="0" indent="-355600" algn="l" rtl="0">
              <a:lnSpc>
                <a:spcPct val="114000"/>
              </a:lnSpc>
              <a:spcBef>
                <a:spcPts val="1000"/>
              </a:spcBef>
              <a:spcAft>
                <a:spcPts val="0"/>
              </a:spcAft>
              <a:buClr>
                <a:schemeClr val="dk1"/>
              </a:buClr>
              <a:buSzPts val="2000"/>
              <a:buChar char="•"/>
            </a:pPr>
            <a:r>
              <a:rPr lang="en-US"/>
              <a:t>Look for error in website</a:t>
            </a:r>
            <a:endParaRPr/>
          </a:p>
          <a:p>
            <a:pPr marL="457200" lvl="0" indent="-355600" algn="l" rtl="0">
              <a:lnSpc>
                <a:spcPct val="114000"/>
              </a:lnSpc>
              <a:spcBef>
                <a:spcPts val="1000"/>
              </a:spcBef>
              <a:spcAft>
                <a:spcPts val="0"/>
              </a:spcAft>
              <a:buClr>
                <a:schemeClr val="dk1"/>
              </a:buClr>
              <a:buSzPts val="2000"/>
              <a:buChar char="•"/>
            </a:pPr>
            <a:r>
              <a:rPr lang="en-US"/>
              <a:t>Fix errors and upload a corrected file</a:t>
            </a:r>
            <a:endParaRPr/>
          </a:p>
          <a:p>
            <a:pPr marL="457200" lvl="0" indent="-355600" algn="l" rtl="0">
              <a:lnSpc>
                <a:spcPct val="114000"/>
              </a:lnSpc>
              <a:spcBef>
                <a:spcPts val="1000"/>
              </a:spcBef>
              <a:spcAft>
                <a:spcPts val="0"/>
              </a:spcAft>
              <a:buClr>
                <a:schemeClr val="dk1"/>
              </a:buClr>
              <a:buSzPts val="2000"/>
              <a:buChar char="•"/>
            </a:pPr>
            <a:r>
              <a:rPr lang="en-US"/>
              <a:t>Data can be submitted only after all issues are addressed</a:t>
            </a:r>
            <a:endParaRPr/>
          </a:p>
        </p:txBody>
      </p:sp>
      <p:sp>
        <p:nvSpPr>
          <p:cNvPr id="797" name="Google Shape;797;g33ebf7f6abd_2_80"/>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Font typeface="Arial"/>
              <a:buNone/>
            </a:pPr>
            <a:r>
              <a:rPr lang="en-US"/>
              <a:t>Change in Submission Process</a:t>
            </a:r>
            <a:endParaRPr/>
          </a:p>
        </p:txBody>
      </p:sp>
      <p:sp>
        <p:nvSpPr>
          <p:cNvPr id="798" name="Google Shape;798;g33ebf7f6abd_2_80"/>
          <p:cNvSpPr txBox="1"/>
          <p:nvPr/>
        </p:nvSpPr>
        <p:spPr>
          <a:xfrm>
            <a:off x="6096000" y="1131912"/>
            <a:ext cx="5489494" cy="4660015"/>
          </a:xfrm>
          <a:prstGeom prst="rect">
            <a:avLst/>
          </a:prstGeom>
          <a:noFill/>
          <a:ln>
            <a:noFill/>
          </a:ln>
        </p:spPr>
        <p:txBody>
          <a:bodyPr spcFirstLastPara="1" wrap="square" lIns="91425" tIns="45700" rIns="91425" bIns="45700" anchor="t" anchorCtr="0">
            <a:normAutofit/>
          </a:bodyPr>
          <a:lstStyle/>
          <a:p>
            <a:pPr marL="101600" marR="0" lvl="0" indent="0" algn="l" rtl="0">
              <a:lnSpc>
                <a:spcPct val="114000"/>
              </a:lnSpc>
              <a:spcBef>
                <a:spcPts val="1000"/>
              </a:spcBef>
              <a:spcAft>
                <a:spcPts val="0"/>
              </a:spcAft>
              <a:buClr>
                <a:schemeClr val="dk1"/>
              </a:buClr>
              <a:buSzPts val="2000"/>
              <a:buFont typeface="Arial"/>
              <a:buNone/>
            </a:pPr>
            <a:r>
              <a:rPr lang="en-US" sz="2400" b="0" i="0" u="none" strike="noStrike" cap="none">
                <a:solidFill>
                  <a:schemeClr val="accent5"/>
                </a:solidFill>
                <a:latin typeface="Arial"/>
                <a:ea typeface="Arial"/>
                <a:cs typeface="Arial"/>
                <a:sym typeface="Arial"/>
              </a:rPr>
              <a:t>New Process</a:t>
            </a:r>
            <a:endParaRPr sz="1400" b="0" i="0" u="none" strike="noStrike" cap="none">
              <a:solidFill>
                <a:srgbClr val="000000"/>
              </a:solidFill>
              <a:latin typeface="Arial"/>
              <a:ea typeface="Arial"/>
              <a:cs typeface="Arial"/>
              <a:sym typeface="Arial"/>
            </a:endParaRPr>
          </a:p>
          <a:p>
            <a:pPr marL="457200" marR="0" lvl="0" indent="-355600" algn="l" rtl="0">
              <a:lnSpc>
                <a:spcPct val="114000"/>
              </a:lnSpc>
              <a:spcBef>
                <a:spcPts val="1000"/>
              </a:spcBef>
              <a:spcAft>
                <a:spcPts val="0"/>
              </a:spcAft>
              <a:buClr>
                <a:schemeClr val="dk1"/>
              </a:buClr>
              <a:buSzPts val="2000"/>
              <a:buFont typeface="Arial"/>
              <a:buChar char="•"/>
            </a:pPr>
            <a:r>
              <a:rPr lang="en-US" sz="2400" b="0" i="0" u="none" strike="noStrike" cap="none">
                <a:solidFill>
                  <a:schemeClr val="dk1"/>
                </a:solidFill>
                <a:latin typeface="Arial"/>
                <a:ea typeface="Arial"/>
                <a:cs typeface="Arial"/>
                <a:sym typeface="Arial"/>
              </a:rPr>
              <a:t>Use DAVE for submission</a:t>
            </a:r>
            <a:endParaRPr sz="1400" b="0" i="0" u="none" strike="noStrike" cap="none">
              <a:solidFill>
                <a:srgbClr val="000000"/>
              </a:solidFill>
              <a:latin typeface="Arial"/>
              <a:ea typeface="Arial"/>
              <a:cs typeface="Arial"/>
              <a:sym typeface="Arial"/>
            </a:endParaRPr>
          </a:p>
          <a:p>
            <a:pPr marL="457200" marR="0" lvl="0" indent="-355600" algn="l" rtl="0">
              <a:lnSpc>
                <a:spcPct val="114000"/>
              </a:lnSpc>
              <a:spcBef>
                <a:spcPts val="1000"/>
              </a:spcBef>
              <a:spcAft>
                <a:spcPts val="0"/>
              </a:spcAft>
              <a:buClr>
                <a:schemeClr val="dk1"/>
              </a:buClr>
              <a:buSzPts val="2000"/>
              <a:buFont typeface="Arial"/>
              <a:buChar char="•"/>
            </a:pPr>
            <a:r>
              <a:rPr lang="en-US" sz="2400" b="0" i="0" u="none" strike="noStrike" cap="none">
                <a:solidFill>
                  <a:schemeClr val="dk1"/>
                </a:solidFill>
                <a:latin typeface="Arial"/>
                <a:ea typeface="Arial"/>
                <a:cs typeface="Arial"/>
                <a:sym typeface="Arial"/>
              </a:rPr>
              <a:t>Self-validating Excel templates </a:t>
            </a:r>
            <a:endParaRPr sz="1400" b="0" i="0" u="none" strike="noStrike" cap="none">
              <a:solidFill>
                <a:srgbClr val="000000"/>
              </a:solidFill>
              <a:latin typeface="Arial"/>
              <a:ea typeface="Arial"/>
              <a:cs typeface="Arial"/>
              <a:sym typeface="Arial"/>
            </a:endParaRPr>
          </a:p>
          <a:p>
            <a:pPr marL="457200" marR="0" lvl="0" indent="-355600" algn="l" rtl="0">
              <a:lnSpc>
                <a:spcPct val="114000"/>
              </a:lnSpc>
              <a:spcBef>
                <a:spcPts val="1000"/>
              </a:spcBef>
              <a:spcAft>
                <a:spcPts val="0"/>
              </a:spcAft>
              <a:buClr>
                <a:schemeClr val="dk1"/>
              </a:buClr>
              <a:buSzPts val="2000"/>
              <a:buFont typeface="Arial"/>
              <a:buChar char="•"/>
            </a:pPr>
            <a:r>
              <a:rPr lang="en-US" sz="2400" b="0" i="0" u="none" strike="noStrike" cap="none">
                <a:solidFill>
                  <a:schemeClr val="dk1"/>
                </a:solidFill>
                <a:latin typeface="Arial"/>
                <a:ea typeface="Arial"/>
                <a:cs typeface="Arial"/>
                <a:sym typeface="Arial"/>
              </a:rPr>
              <a:t>Fix issues before submitting data</a:t>
            </a:r>
            <a:endParaRPr sz="1400" b="0" i="0" u="none" strike="noStrike" cap="none">
              <a:solidFill>
                <a:srgbClr val="000000"/>
              </a:solidFill>
              <a:latin typeface="Arial"/>
              <a:ea typeface="Arial"/>
              <a:cs typeface="Arial"/>
              <a:sym typeface="Arial"/>
            </a:endParaRPr>
          </a:p>
          <a:p>
            <a:pPr marL="457200" marR="0" lvl="0" indent="-355600" algn="l" rtl="0">
              <a:lnSpc>
                <a:spcPct val="114000"/>
              </a:lnSpc>
              <a:spcBef>
                <a:spcPts val="1000"/>
              </a:spcBef>
              <a:spcAft>
                <a:spcPts val="0"/>
              </a:spcAft>
              <a:buClr>
                <a:schemeClr val="dk1"/>
              </a:buClr>
              <a:buSzPts val="2000"/>
              <a:buFont typeface="Arial"/>
              <a:buChar char="•"/>
            </a:pPr>
            <a:r>
              <a:rPr lang="en-US" sz="2400" b="0" i="0" u="none" strike="noStrike" cap="none">
                <a:solidFill>
                  <a:schemeClr val="dk1"/>
                </a:solidFill>
                <a:latin typeface="Arial"/>
                <a:ea typeface="Arial"/>
                <a:cs typeface="Arial"/>
                <a:sym typeface="Arial"/>
              </a:rPr>
              <a:t>Secondary checks by DAVE</a:t>
            </a:r>
            <a:endParaRPr sz="1400" b="0" i="0" u="none" strike="noStrike" cap="none">
              <a:solidFill>
                <a:srgbClr val="000000"/>
              </a:solidFill>
              <a:latin typeface="Arial"/>
              <a:ea typeface="Arial"/>
              <a:cs typeface="Arial"/>
              <a:sym typeface="Arial"/>
            </a:endParaRPr>
          </a:p>
          <a:p>
            <a:pPr marL="457200" marR="0" lvl="0" indent="-355600" algn="l" rtl="0">
              <a:lnSpc>
                <a:spcPct val="114000"/>
              </a:lnSpc>
              <a:spcBef>
                <a:spcPts val="1000"/>
              </a:spcBef>
              <a:spcAft>
                <a:spcPts val="0"/>
              </a:spcAft>
              <a:buClr>
                <a:schemeClr val="dk1"/>
              </a:buClr>
              <a:buSzPts val="2000"/>
              <a:buFont typeface="Arial"/>
              <a:buChar char="•"/>
            </a:pPr>
            <a:r>
              <a:rPr lang="en-US" sz="2400" b="0" i="0" u="none" strike="noStrike" cap="none">
                <a:solidFill>
                  <a:schemeClr val="dk1"/>
                </a:solidFill>
                <a:latin typeface="Arial"/>
                <a:ea typeface="Arial"/>
                <a:cs typeface="Arial"/>
                <a:sym typeface="Arial"/>
              </a:rPr>
              <a:t>Error reports will contain</a:t>
            </a:r>
            <a:endParaRPr sz="1400" b="0" i="0" u="none" strike="noStrike" cap="none">
              <a:solidFill>
                <a:srgbClr val="000000"/>
              </a:solidFill>
              <a:latin typeface="Arial"/>
              <a:ea typeface="Arial"/>
              <a:cs typeface="Arial"/>
              <a:sym typeface="Arial"/>
            </a:endParaRPr>
          </a:p>
          <a:p>
            <a:pPr marL="914400" marR="0" lvl="1" indent="-342900" algn="l" rtl="0">
              <a:lnSpc>
                <a:spcPct val="114000"/>
              </a:lnSpc>
              <a:spcBef>
                <a:spcPts val="500"/>
              </a:spcBef>
              <a:spcAft>
                <a:spcPts val="0"/>
              </a:spcAft>
              <a:buClr>
                <a:srgbClr val="0066CC"/>
              </a:buClr>
              <a:buSzPts val="1800"/>
              <a:buFont typeface="Arial"/>
              <a:buChar char="•"/>
            </a:pPr>
            <a:r>
              <a:rPr lang="en-US" sz="1800" b="0" i="0" u="none" strike="noStrike" cap="none">
                <a:solidFill>
                  <a:srgbClr val="0066CC"/>
                </a:solidFill>
                <a:latin typeface="Arial"/>
                <a:ea typeface="Arial"/>
                <a:cs typeface="Arial"/>
                <a:sym typeface="Arial"/>
              </a:rPr>
              <a:t>Issues with the submitted data</a:t>
            </a:r>
            <a:endParaRPr sz="1400" b="0" i="0" u="none" strike="noStrike" cap="none">
              <a:solidFill>
                <a:srgbClr val="000000"/>
              </a:solidFill>
              <a:latin typeface="Arial"/>
              <a:ea typeface="Arial"/>
              <a:cs typeface="Arial"/>
              <a:sym typeface="Arial"/>
            </a:endParaRPr>
          </a:p>
          <a:p>
            <a:pPr marL="914400" marR="0" lvl="1" indent="-342900" algn="l" rtl="0">
              <a:lnSpc>
                <a:spcPct val="114000"/>
              </a:lnSpc>
              <a:spcBef>
                <a:spcPts val="500"/>
              </a:spcBef>
              <a:spcAft>
                <a:spcPts val="0"/>
              </a:spcAft>
              <a:buClr>
                <a:srgbClr val="0066CC"/>
              </a:buClr>
              <a:buSzPts val="1800"/>
              <a:buFont typeface="Arial"/>
              <a:buChar char="•"/>
            </a:pPr>
            <a:r>
              <a:rPr lang="en-US" sz="1800" b="0" i="0" u="none" strike="noStrike" cap="none">
                <a:solidFill>
                  <a:srgbClr val="0066CC"/>
                </a:solidFill>
                <a:latin typeface="Arial"/>
                <a:ea typeface="Arial"/>
                <a:cs typeface="Arial"/>
                <a:sym typeface="Arial"/>
              </a:rPr>
              <a:t>Reconciliation with Case Mix data for quarterly submissions</a:t>
            </a:r>
            <a:endParaRPr sz="1400" b="0" i="0" u="none" strike="noStrike" cap="none">
              <a:solidFill>
                <a:srgbClr val="000000"/>
              </a:solidFill>
              <a:latin typeface="Arial"/>
              <a:ea typeface="Arial"/>
              <a:cs typeface="Arial"/>
              <a:sym typeface="Arial"/>
            </a:endParaRPr>
          </a:p>
        </p:txBody>
      </p:sp>
      <p:sp>
        <p:nvSpPr>
          <p:cNvPr id="799" name="Google Shape;799;g33ebf7f6abd_2_80"/>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g33ebf7f6abd_2_87"/>
          <p:cNvSpPr txBox="1">
            <a:spLocks noGrp="1"/>
          </p:cNvSpPr>
          <p:nvPr>
            <p:ph type="body" idx="1"/>
          </p:nvPr>
        </p:nvSpPr>
        <p:spPr>
          <a:xfrm>
            <a:off x="971550" y="1133475"/>
            <a:ext cx="5078957" cy="4660015"/>
          </a:xfrm>
          <a:prstGeom prst="rect">
            <a:avLst/>
          </a:prstGeom>
          <a:noFill/>
          <a:ln>
            <a:noFill/>
          </a:ln>
        </p:spPr>
        <p:txBody>
          <a:bodyPr spcFirstLastPara="1" wrap="square" lIns="91425" tIns="45700" rIns="91425" bIns="45700" anchor="t" anchorCtr="0">
            <a:normAutofit/>
          </a:bodyPr>
          <a:lstStyle/>
          <a:p>
            <a:pPr marL="101600" lvl="0" indent="0" algn="l" rtl="0">
              <a:lnSpc>
                <a:spcPct val="114000"/>
              </a:lnSpc>
              <a:spcBef>
                <a:spcPts val="1000"/>
              </a:spcBef>
              <a:spcAft>
                <a:spcPts val="0"/>
              </a:spcAft>
              <a:buSzPts val="2000"/>
              <a:buNone/>
            </a:pPr>
            <a:r>
              <a:rPr lang="en-US">
                <a:solidFill>
                  <a:schemeClr val="accent5"/>
                </a:solidFill>
              </a:rPr>
              <a:t>Current Process</a:t>
            </a:r>
            <a:endParaRPr/>
          </a:p>
          <a:p>
            <a:pPr marL="457200" lvl="0" indent="-355600" algn="l" rtl="0">
              <a:lnSpc>
                <a:spcPct val="114000"/>
              </a:lnSpc>
              <a:spcBef>
                <a:spcPts val="1000"/>
              </a:spcBef>
              <a:spcAft>
                <a:spcPts val="0"/>
              </a:spcAft>
              <a:buClr>
                <a:schemeClr val="dk1"/>
              </a:buClr>
              <a:buSzPts val="2000"/>
              <a:buChar char="•"/>
            </a:pPr>
            <a:r>
              <a:rPr lang="en-US"/>
              <a:t>Hospital Submits revisions</a:t>
            </a:r>
            <a:endParaRPr/>
          </a:p>
          <a:p>
            <a:pPr marL="457200" lvl="0" indent="-355600" algn="l" rtl="0">
              <a:lnSpc>
                <a:spcPct val="114000"/>
              </a:lnSpc>
              <a:spcBef>
                <a:spcPts val="1000"/>
              </a:spcBef>
              <a:spcAft>
                <a:spcPts val="0"/>
              </a:spcAft>
              <a:buClr>
                <a:schemeClr val="dk1"/>
              </a:buClr>
              <a:buSzPts val="2000"/>
              <a:buChar char="•"/>
            </a:pPr>
            <a:r>
              <a:rPr lang="en-US"/>
              <a:t>HSCRC </a:t>
            </a:r>
            <a:endParaRPr/>
          </a:p>
          <a:p>
            <a:pPr marL="914400" lvl="1" indent="-342900" algn="l" rtl="0">
              <a:lnSpc>
                <a:spcPct val="114000"/>
              </a:lnSpc>
              <a:spcBef>
                <a:spcPts val="500"/>
              </a:spcBef>
              <a:spcAft>
                <a:spcPts val="0"/>
              </a:spcAft>
              <a:buSzPts val="1800"/>
              <a:buChar char="•"/>
            </a:pPr>
            <a:r>
              <a:rPr lang="en-US"/>
              <a:t>Review and approve all revisions</a:t>
            </a:r>
            <a:endParaRPr/>
          </a:p>
          <a:p>
            <a:pPr marL="914400" lvl="1" indent="-342900" algn="l" rtl="0">
              <a:lnSpc>
                <a:spcPct val="114000"/>
              </a:lnSpc>
              <a:spcBef>
                <a:spcPts val="500"/>
              </a:spcBef>
              <a:spcAft>
                <a:spcPts val="0"/>
              </a:spcAft>
              <a:buSzPts val="1800"/>
              <a:buChar char="•"/>
            </a:pPr>
            <a:r>
              <a:rPr lang="en-US"/>
              <a:t>Including revisions submitted before the end of the submission deadline</a:t>
            </a:r>
            <a:endParaRPr/>
          </a:p>
        </p:txBody>
      </p:sp>
      <p:sp>
        <p:nvSpPr>
          <p:cNvPr id="805" name="Google Shape;805;g33ebf7f6abd_2_87"/>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Font typeface="Arial"/>
              <a:buNone/>
            </a:pPr>
            <a:r>
              <a:rPr lang="en-US"/>
              <a:t>Change in Revision Submitting Process</a:t>
            </a:r>
            <a:endParaRPr/>
          </a:p>
        </p:txBody>
      </p:sp>
      <p:sp>
        <p:nvSpPr>
          <p:cNvPr id="806" name="Google Shape;806;g33ebf7f6abd_2_87"/>
          <p:cNvSpPr txBox="1"/>
          <p:nvPr/>
        </p:nvSpPr>
        <p:spPr>
          <a:xfrm>
            <a:off x="6096000" y="1131912"/>
            <a:ext cx="5489494" cy="4660015"/>
          </a:xfrm>
          <a:prstGeom prst="rect">
            <a:avLst/>
          </a:prstGeom>
          <a:noFill/>
          <a:ln>
            <a:noFill/>
          </a:ln>
        </p:spPr>
        <p:txBody>
          <a:bodyPr spcFirstLastPara="1" wrap="square" lIns="91425" tIns="45700" rIns="91425" bIns="45700" anchor="t" anchorCtr="0">
            <a:normAutofit/>
          </a:bodyPr>
          <a:lstStyle/>
          <a:p>
            <a:pPr marL="101600" marR="0" lvl="0" indent="0" algn="l" rtl="0">
              <a:lnSpc>
                <a:spcPct val="114000"/>
              </a:lnSpc>
              <a:spcBef>
                <a:spcPts val="1000"/>
              </a:spcBef>
              <a:spcAft>
                <a:spcPts val="0"/>
              </a:spcAft>
              <a:buClr>
                <a:schemeClr val="dk1"/>
              </a:buClr>
              <a:buSzPts val="2000"/>
              <a:buFont typeface="Arial"/>
              <a:buNone/>
            </a:pPr>
            <a:r>
              <a:rPr lang="en-US" sz="2400" b="0" i="0" u="none" strike="noStrike" cap="none">
                <a:solidFill>
                  <a:schemeClr val="accent5"/>
                </a:solidFill>
                <a:latin typeface="Arial"/>
                <a:ea typeface="Arial"/>
                <a:cs typeface="Arial"/>
                <a:sym typeface="Arial"/>
              </a:rPr>
              <a:t>New Process</a:t>
            </a:r>
            <a:endParaRPr sz="1400" b="0" i="0" u="none" strike="noStrike" cap="none">
              <a:solidFill>
                <a:srgbClr val="000000"/>
              </a:solidFill>
              <a:latin typeface="Arial"/>
              <a:ea typeface="Arial"/>
              <a:cs typeface="Arial"/>
              <a:sym typeface="Arial"/>
            </a:endParaRPr>
          </a:p>
          <a:p>
            <a:pPr marL="457200" marR="0" lvl="0" indent="-355600" algn="l" rtl="0">
              <a:lnSpc>
                <a:spcPct val="114000"/>
              </a:lnSpc>
              <a:spcBef>
                <a:spcPts val="1000"/>
              </a:spcBef>
              <a:spcAft>
                <a:spcPts val="0"/>
              </a:spcAft>
              <a:buClr>
                <a:schemeClr val="dk1"/>
              </a:buClr>
              <a:buSzPts val="2000"/>
              <a:buFont typeface="Arial"/>
              <a:buChar char="•"/>
            </a:pPr>
            <a:r>
              <a:rPr lang="en-US" sz="2400" b="0" i="0" u="none" strike="noStrike" cap="none">
                <a:solidFill>
                  <a:schemeClr val="dk1"/>
                </a:solidFill>
                <a:latin typeface="Arial"/>
                <a:ea typeface="Arial"/>
                <a:cs typeface="Arial"/>
                <a:sym typeface="Arial"/>
              </a:rPr>
              <a:t>Experience Data</a:t>
            </a:r>
            <a:endParaRPr sz="1400" b="0" i="0" u="none" strike="noStrike" cap="none">
              <a:solidFill>
                <a:srgbClr val="000000"/>
              </a:solidFill>
              <a:latin typeface="Arial"/>
              <a:ea typeface="Arial"/>
              <a:cs typeface="Arial"/>
              <a:sym typeface="Arial"/>
            </a:endParaRPr>
          </a:p>
          <a:p>
            <a:pPr marL="914400" marR="0" lvl="1" indent="-342900" algn="l" rtl="0">
              <a:lnSpc>
                <a:spcPct val="114000"/>
              </a:lnSpc>
              <a:spcBef>
                <a:spcPts val="500"/>
              </a:spcBef>
              <a:spcAft>
                <a:spcPts val="0"/>
              </a:spcAft>
              <a:buClr>
                <a:srgbClr val="0066CC"/>
              </a:buClr>
              <a:buSzPts val="1800"/>
              <a:buFont typeface="Arial"/>
              <a:buChar char="•"/>
            </a:pPr>
            <a:r>
              <a:rPr lang="en-US" sz="1800" b="0" i="0" u="none" strike="noStrike" cap="none">
                <a:solidFill>
                  <a:srgbClr val="0066CC"/>
                </a:solidFill>
                <a:latin typeface="Arial"/>
                <a:ea typeface="Arial"/>
                <a:cs typeface="Arial"/>
                <a:sym typeface="Arial"/>
              </a:rPr>
              <a:t>Submit revisions without HSCRC approval if attestation is not complete</a:t>
            </a:r>
            <a:endParaRPr sz="1400" b="0" i="0" u="none" strike="noStrike" cap="none">
              <a:solidFill>
                <a:srgbClr val="000000"/>
              </a:solidFill>
              <a:latin typeface="Arial"/>
              <a:ea typeface="Arial"/>
              <a:cs typeface="Arial"/>
              <a:sym typeface="Arial"/>
            </a:endParaRPr>
          </a:p>
          <a:p>
            <a:pPr marL="457200" marR="0" lvl="0" indent="-355600" algn="l" rtl="0">
              <a:lnSpc>
                <a:spcPct val="114000"/>
              </a:lnSpc>
              <a:spcBef>
                <a:spcPts val="1000"/>
              </a:spcBef>
              <a:spcAft>
                <a:spcPts val="0"/>
              </a:spcAft>
              <a:buClr>
                <a:schemeClr val="dk1"/>
              </a:buClr>
              <a:buSzPts val="2000"/>
              <a:buFont typeface="Arial"/>
              <a:buChar char="•"/>
            </a:pPr>
            <a:r>
              <a:rPr lang="en-US" sz="2400" b="0" i="0" u="none" strike="noStrike" cap="none">
                <a:solidFill>
                  <a:schemeClr val="dk1"/>
                </a:solidFill>
                <a:latin typeface="Arial"/>
                <a:ea typeface="Arial"/>
                <a:cs typeface="Arial"/>
                <a:sym typeface="Arial"/>
              </a:rPr>
              <a:t>FSA/FSB Data</a:t>
            </a:r>
            <a:endParaRPr sz="1400" b="0" i="0" u="none" strike="noStrike" cap="none">
              <a:solidFill>
                <a:srgbClr val="000000"/>
              </a:solidFill>
              <a:latin typeface="Arial"/>
              <a:ea typeface="Arial"/>
              <a:cs typeface="Arial"/>
              <a:sym typeface="Arial"/>
            </a:endParaRPr>
          </a:p>
          <a:p>
            <a:pPr marL="914400" marR="0" lvl="1" indent="-342900" algn="l" rtl="0">
              <a:lnSpc>
                <a:spcPct val="114000"/>
              </a:lnSpc>
              <a:spcBef>
                <a:spcPts val="500"/>
              </a:spcBef>
              <a:spcAft>
                <a:spcPts val="0"/>
              </a:spcAft>
              <a:buClr>
                <a:srgbClr val="0066CC"/>
              </a:buClr>
              <a:buSzPts val="1800"/>
              <a:buFont typeface="Arial"/>
              <a:buChar char="•"/>
            </a:pPr>
            <a:r>
              <a:rPr lang="en-US" sz="1800" b="0" i="0" u="none" strike="noStrike" cap="none">
                <a:solidFill>
                  <a:srgbClr val="0066CC"/>
                </a:solidFill>
                <a:latin typeface="Arial"/>
                <a:ea typeface="Arial"/>
                <a:cs typeface="Arial"/>
                <a:sym typeface="Arial"/>
              </a:rPr>
              <a:t>Submit revisions without approval before the end of fiscal year</a:t>
            </a:r>
            <a:endParaRPr sz="1400" b="0" i="0" u="none" strike="noStrike" cap="none">
              <a:solidFill>
                <a:srgbClr val="000000"/>
              </a:solidFill>
              <a:latin typeface="Arial"/>
              <a:ea typeface="Arial"/>
              <a:cs typeface="Arial"/>
              <a:sym typeface="Arial"/>
            </a:endParaRPr>
          </a:p>
          <a:p>
            <a:pPr marL="914400" marR="0" lvl="1" indent="-342900" algn="l" rtl="0">
              <a:lnSpc>
                <a:spcPct val="114000"/>
              </a:lnSpc>
              <a:spcBef>
                <a:spcPts val="500"/>
              </a:spcBef>
              <a:spcAft>
                <a:spcPts val="0"/>
              </a:spcAft>
              <a:buClr>
                <a:srgbClr val="0066CC"/>
              </a:buClr>
              <a:buSzPts val="1800"/>
              <a:buFont typeface="Arial"/>
              <a:buChar char="•"/>
            </a:pPr>
            <a:r>
              <a:rPr lang="en-US" sz="1800" b="0" i="0" u="none" strike="noStrike" cap="none">
                <a:solidFill>
                  <a:srgbClr val="0066CC"/>
                </a:solidFill>
                <a:latin typeface="Arial"/>
                <a:ea typeface="Arial"/>
                <a:cs typeface="Arial"/>
                <a:sym typeface="Arial"/>
              </a:rPr>
              <a:t>HSCRC approval required after the fiscal year submission period</a:t>
            </a:r>
            <a:endParaRPr sz="1400" b="0" i="0" u="none" strike="noStrike" cap="none">
              <a:solidFill>
                <a:srgbClr val="000000"/>
              </a:solidFill>
              <a:latin typeface="Arial"/>
              <a:ea typeface="Arial"/>
              <a:cs typeface="Arial"/>
              <a:sym typeface="Arial"/>
            </a:endParaRPr>
          </a:p>
        </p:txBody>
      </p:sp>
      <p:sp>
        <p:nvSpPr>
          <p:cNvPr id="807" name="Google Shape;807;g33ebf7f6abd_2_87"/>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Google Shape;812;g33ebf7f6abd_2_94"/>
          <p:cNvSpPr txBox="1">
            <a:spLocks noGrp="1"/>
          </p:cNvSpPr>
          <p:nvPr>
            <p:ph type="body" idx="1"/>
          </p:nvPr>
        </p:nvSpPr>
        <p:spPr>
          <a:xfrm>
            <a:off x="971550" y="1133475"/>
            <a:ext cx="10818000" cy="4986900"/>
          </a:xfrm>
          <a:prstGeom prst="rect">
            <a:avLst/>
          </a:prstGeom>
          <a:noFill/>
          <a:ln>
            <a:noFill/>
          </a:ln>
        </p:spPr>
        <p:txBody>
          <a:bodyPr spcFirstLastPara="1" wrap="square" lIns="91425" tIns="45700" rIns="91425" bIns="45700" anchor="t" anchorCtr="0">
            <a:normAutofit fontScale="85000" lnSpcReduction="20000"/>
          </a:bodyPr>
          <a:lstStyle/>
          <a:p>
            <a:pPr marL="457200" lvl="0" indent="-382814" algn="l" rtl="0">
              <a:lnSpc>
                <a:spcPct val="114000"/>
              </a:lnSpc>
              <a:spcBef>
                <a:spcPts val="1000"/>
              </a:spcBef>
              <a:spcAft>
                <a:spcPts val="0"/>
              </a:spcAft>
              <a:buClr>
                <a:schemeClr val="dk1"/>
              </a:buClr>
              <a:buSzPct val="119047"/>
              <a:buChar char="•"/>
            </a:pPr>
            <a:r>
              <a:rPr lang="en-US"/>
              <a:t>Metadata tab for all Financial Data</a:t>
            </a:r>
            <a:endParaRPr/>
          </a:p>
          <a:p>
            <a:pPr marL="914400" lvl="1" indent="-367392" algn="l" rtl="0">
              <a:lnSpc>
                <a:spcPct val="114000"/>
              </a:lnSpc>
              <a:spcBef>
                <a:spcPts val="0"/>
              </a:spcBef>
              <a:spcAft>
                <a:spcPts val="0"/>
              </a:spcAft>
              <a:buSzPct val="142857"/>
              <a:buChar char="•"/>
            </a:pPr>
            <a:r>
              <a:rPr lang="en-US"/>
              <a:t>Provider ID</a:t>
            </a:r>
            <a:endParaRPr/>
          </a:p>
          <a:p>
            <a:pPr marL="914400" lvl="1" indent="-367392" algn="l" rtl="0">
              <a:lnSpc>
                <a:spcPct val="114000"/>
              </a:lnSpc>
              <a:spcBef>
                <a:spcPts val="0"/>
              </a:spcBef>
              <a:spcAft>
                <a:spcPts val="0"/>
              </a:spcAft>
              <a:buSzPct val="142857"/>
              <a:buChar char="•"/>
            </a:pPr>
            <a:r>
              <a:rPr lang="en-US"/>
              <a:t>Provider Name</a:t>
            </a:r>
            <a:endParaRPr/>
          </a:p>
          <a:p>
            <a:pPr marL="914400" lvl="1" indent="-367392" algn="l" rtl="0">
              <a:lnSpc>
                <a:spcPct val="114000"/>
              </a:lnSpc>
              <a:spcBef>
                <a:spcPts val="0"/>
              </a:spcBef>
              <a:spcAft>
                <a:spcPts val="0"/>
              </a:spcAft>
              <a:buSzPct val="142857"/>
              <a:buChar char="•"/>
            </a:pPr>
            <a:r>
              <a:rPr lang="en-US"/>
              <a:t>Reporting Period</a:t>
            </a:r>
            <a:endParaRPr/>
          </a:p>
          <a:p>
            <a:pPr marL="457200" lvl="0" indent="-367392" algn="l" rtl="0">
              <a:lnSpc>
                <a:spcPct val="114000"/>
              </a:lnSpc>
              <a:spcBef>
                <a:spcPts val="0"/>
              </a:spcBef>
              <a:spcAft>
                <a:spcPts val="0"/>
              </a:spcAft>
              <a:buSzPct val="107142"/>
              <a:buChar char="•"/>
            </a:pPr>
            <a:r>
              <a:rPr lang="en-US"/>
              <a:t>Different files for FSA and FSB Data</a:t>
            </a:r>
            <a:endParaRPr/>
          </a:p>
          <a:p>
            <a:pPr marL="457200" lvl="0" indent="-382814" algn="l" rtl="0">
              <a:lnSpc>
                <a:spcPct val="114000"/>
              </a:lnSpc>
              <a:spcBef>
                <a:spcPts val="0"/>
              </a:spcBef>
              <a:spcAft>
                <a:spcPts val="0"/>
              </a:spcAft>
              <a:buClr>
                <a:schemeClr val="dk1"/>
              </a:buClr>
              <a:buSzPct val="119047"/>
              <a:buChar char="•"/>
            </a:pPr>
            <a:r>
              <a:rPr lang="en-US"/>
              <a:t>Experience Data</a:t>
            </a:r>
            <a:endParaRPr/>
          </a:p>
          <a:p>
            <a:pPr marL="914400" lvl="1" indent="-367392" algn="l" rtl="0">
              <a:lnSpc>
                <a:spcPct val="114000"/>
              </a:lnSpc>
              <a:spcBef>
                <a:spcPts val="0"/>
              </a:spcBef>
              <a:spcAft>
                <a:spcPts val="0"/>
              </a:spcAft>
              <a:buSzPct val="142857"/>
              <a:buChar char="•"/>
            </a:pPr>
            <a:r>
              <a:rPr lang="en-US"/>
              <a:t>hMetrix proposes to streamline data submissions by removing the following total variables:</a:t>
            </a:r>
            <a:endParaRPr/>
          </a:p>
          <a:p>
            <a:pPr marL="1371600" lvl="2" indent="-367392" algn="l" rtl="0">
              <a:lnSpc>
                <a:spcPct val="114000"/>
              </a:lnSpc>
              <a:spcBef>
                <a:spcPts val="0"/>
              </a:spcBef>
              <a:spcAft>
                <a:spcPts val="0"/>
              </a:spcAft>
              <a:buSzPct val="142857"/>
              <a:buChar char="•"/>
            </a:pPr>
            <a:r>
              <a:rPr lang="en-US"/>
              <a:t>vol_in, vol_out, rev_in, rev_out, med_in_vol_in, med_out_vol_in, med_in_vol_out, med_out_vol_out, med_in_rev_in, med_out_rev_in, med_in_rev_out, med_out_rev_out</a:t>
            </a:r>
            <a:endParaRPr/>
          </a:p>
          <a:p>
            <a:pPr marL="1371600" lvl="2" indent="-367392" algn="l" rtl="0">
              <a:lnSpc>
                <a:spcPct val="114000"/>
              </a:lnSpc>
              <a:spcBef>
                <a:spcPts val="0"/>
              </a:spcBef>
              <a:spcAft>
                <a:spcPts val="0"/>
              </a:spcAft>
              <a:buSzPct val="142857"/>
              <a:buChar char="•"/>
            </a:pPr>
            <a:r>
              <a:rPr lang="en-US"/>
              <a:t>Totals will be computed automatically</a:t>
            </a:r>
            <a:endParaRPr/>
          </a:p>
          <a:p>
            <a:pPr marL="1828800" lvl="3" indent="-367392" algn="l" rtl="0">
              <a:lnSpc>
                <a:spcPct val="114000"/>
              </a:lnSpc>
              <a:spcBef>
                <a:spcPts val="0"/>
              </a:spcBef>
              <a:spcAft>
                <a:spcPts val="0"/>
              </a:spcAft>
              <a:buSzPct val="142857"/>
              <a:buChar char="•"/>
            </a:pPr>
            <a:r>
              <a:rPr lang="en-US"/>
              <a:t>For example, vol_in (Total Inpatient Volume) will be removed and calculated using the following: </a:t>
            </a:r>
            <a:endParaRPr/>
          </a:p>
          <a:p>
            <a:pPr marL="2286000" lvl="4" indent="-367391" algn="l" rtl="0">
              <a:lnSpc>
                <a:spcPct val="114000"/>
              </a:lnSpc>
              <a:spcBef>
                <a:spcPts val="0"/>
              </a:spcBef>
              <a:spcAft>
                <a:spcPts val="0"/>
              </a:spcAft>
              <a:buSzPct val="142857"/>
              <a:buChar char="•"/>
            </a:pPr>
            <a:r>
              <a:rPr lang="en-US"/>
              <a:t>Total Inpatient Volume = sum(In State Inpatient Volume, Out of State Inpatient Volume)</a:t>
            </a:r>
            <a:endParaRPr/>
          </a:p>
          <a:p>
            <a:pPr marL="914400" lvl="1" indent="-367392" algn="l" rtl="0">
              <a:lnSpc>
                <a:spcPct val="114000"/>
              </a:lnSpc>
              <a:spcBef>
                <a:spcPts val="0"/>
              </a:spcBef>
              <a:spcAft>
                <a:spcPts val="0"/>
              </a:spcAft>
              <a:buSzPct val="142857"/>
              <a:buChar char="•"/>
            </a:pPr>
            <a:r>
              <a:rPr lang="en-US"/>
              <a:t>Variable moved to Metadata</a:t>
            </a:r>
            <a:endParaRPr/>
          </a:p>
          <a:p>
            <a:pPr marL="1371600" lvl="2" indent="-367392" algn="l" rtl="0">
              <a:lnSpc>
                <a:spcPct val="114000"/>
              </a:lnSpc>
              <a:spcBef>
                <a:spcPts val="0"/>
              </a:spcBef>
              <a:spcAft>
                <a:spcPts val="0"/>
              </a:spcAft>
              <a:buSzPct val="142857"/>
              <a:buChar char="•"/>
            </a:pPr>
            <a:r>
              <a:rPr lang="en-US"/>
              <a:t>Report Date</a:t>
            </a:r>
            <a:endParaRPr/>
          </a:p>
          <a:p>
            <a:pPr marL="457200" lvl="0" indent="-382814" algn="l" rtl="0">
              <a:lnSpc>
                <a:spcPct val="114000"/>
              </a:lnSpc>
              <a:spcBef>
                <a:spcPts val="0"/>
              </a:spcBef>
              <a:spcAft>
                <a:spcPts val="0"/>
              </a:spcAft>
              <a:buClr>
                <a:schemeClr val="dk1"/>
              </a:buClr>
              <a:buSzPct val="119047"/>
              <a:buChar char="•"/>
            </a:pPr>
            <a:r>
              <a:rPr lang="en-US"/>
              <a:t>Requesting feedback by March 31, 2025</a:t>
            </a:r>
            <a:endParaRPr/>
          </a:p>
        </p:txBody>
      </p:sp>
      <p:sp>
        <p:nvSpPr>
          <p:cNvPr id="813" name="Google Shape;813;g33ebf7f6abd_2_94"/>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43</a:t>
            </a:fld>
            <a:endParaRPr/>
          </a:p>
        </p:txBody>
      </p:sp>
      <p:sp>
        <p:nvSpPr>
          <p:cNvPr id="814" name="Google Shape;814;g33ebf7f6abd_2_94"/>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Font typeface="Arial"/>
              <a:buNone/>
            </a:pPr>
            <a:r>
              <a:rPr lang="en-US"/>
              <a:t>Proposed Changes to Templates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g33ebf7f6abd_2_100"/>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44</a:t>
            </a:fld>
            <a:endParaRPr/>
          </a:p>
        </p:txBody>
      </p:sp>
      <p:sp>
        <p:nvSpPr>
          <p:cNvPr id="820" name="Google Shape;820;g33ebf7f6abd_2_100"/>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Font typeface="Arial"/>
              <a:buNone/>
            </a:pPr>
            <a:r>
              <a:rPr lang="en-US"/>
              <a:t>Supplemental Data Submissions to DAVE</a:t>
            </a:r>
            <a:endParaRPr/>
          </a:p>
        </p:txBody>
      </p:sp>
      <p:sp>
        <p:nvSpPr>
          <p:cNvPr id="821" name="Google Shape;821;g33ebf7f6abd_2_100"/>
          <p:cNvSpPr txBox="1">
            <a:spLocks noGrp="1"/>
          </p:cNvSpPr>
          <p:nvPr>
            <p:ph type="body" idx="1"/>
          </p:nvPr>
        </p:nvSpPr>
        <p:spPr>
          <a:xfrm>
            <a:off x="972125" y="1116225"/>
            <a:ext cx="5302500" cy="4659900"/>
          </a:xfrm>
          <a:prstGeom prst="rect">
            <a:avLst/>
          </a:prstGeom>
          <a:noFill/>
          <a:ln>
            <a:noFill/>
          </a:ln>
        </p:spPr>
        <p:txBody>
          <a:bodyPr spcFirstLastPara="1" wrap="square" lIns="91425" tIns="45700" rIns="91425" bIns="45700" anchor="t" anchorCtr="0">
            <a:normAutofit/>
          </a:bodyPr>
          <a:lstStyle/>
          <a:p>
            <a:pPr marL="457200" lvl="0" indent="-355600" algn="l" rtl="0">
              <a:lnSpc>
                <a:spcPct val="114000"/>
              </a:lnSpc>
              <a:spcBef>
                <a:spcPts val="1000"/>
              </a:spcBef>
              <a:spcAft>
                <a:spcPts val="0"/>
              </a:spcAft>
              <a:buClr>
                <a:schemeClr val="dk1"/>
              </a:buClr>
              <a:buSzPts val="2000"/>
              <a:buChar char="•"/>
            </a:pPr>
            <a:r>
              <a:rPr lang="en-US"/>
              <a:t>Annual Submission</a:t>
            </a:r>
            <a:endParaRPr/>
          </a:p>
          <a:p>
            <a:pPr marL="914400" lvl="1" indent="-342900" algn="l" rtl="0">
              <a:lnSpc>
                <a:spcPct val="114000"/>
              </a:lnSpc>
              <a:spcBef>
                <a:spcPts val="500"/>
              </a:spcBef>
              <a:spcAft>
                <a:spcPts val="0"/>
              </a:spcAft>
              <a:buSzPts val="1800"/>
              <a:buChar char="•"/>
            </a:pPr>
            <a:r>
              <a:rPr lang="en-US"/>
              <a:t>Intern Resident Survey</a:t>
            </a:r>
            <a:endParaRPr/>
          </a:p>
          <a:p>
            <a:pPr marL="457200" lvl="0" indent="-355600" algn="l" rtl="0">
              <a:lnSpc>
                <a:spcPct val="114000"/>
              </a:lnSpc>
              <a:spcBef>
                <a:spcPts val="1000"/>
              </a:spcBef>
              <a:spcAft>
                <a:spcPts val="0"/>
              </a:spcAft>
              <a:buClr>
                <a:schemeClr val="dk1"/>
              </a:buClr>
              <a:buSzPts val="2000"/>
              <a:buChar char="•"/>
            </a:pPr>
            <a:r>
              <a:rPr lang="en-US"/>
              <a:t>Quarterly submissions</a:t>
            </a:r>
            <a:endParaRPr/>
          </a:p>
          <a:p>
            <a:pPr marL="914400" lvl="1" indent="-342900" algn="l" rtl="0">
              <a:lnSpc>
                <a:spcPct val="114000"/>
              </a:lnSpc>
              <a:spcBef>
                <a:spcPts val="500"/>
              </a:spcBef>
              <a:spcAft>
                <a:spcPts val="0"/>
              </a:spcAft>
              <a:buSzPts val="1800"/>
              <a:buChar char="•"/>
            </a:pPr>
            <a:r>
              <a:rPr lang="en-US"/>
              <a:t>Hospice</a:t>
            </a:r>
            <a:endParaRPr/>
          </a:p>
          <a:p>
            <a:pPr marL="914400" lvl="1" indent="-342900" algn="l" rtl="0">
              <a:lnSpc>
                <a:spcPct val="114000"/>
              </a:lnSpc>
              <a:spcBef>
                <a:spcPts val="500"/>
              </a:spcBef>
              <a:spcAft>
                <a:spcPts val="0"/>
              </a:spcAft>
              <a:buSzPts val="1800"/>
              <a:buChar char="•"/>
            </a:pPr>
            <a:r>
              <a:rPr lang="en-US"/>
              <a:t>Outpatient Cosmetic Surgery</a:t>
            </a:r>
            <a:endParaRPr/>
          </a:p>
          <a:p>
            <a:pPr marL="457200" lvl="0" indent="-355600" algn="l" rtl="0">
              <a:lnSpc>
                <a:spcPct val="114000"/>
              </a:lnSpc>
              <a:spcBef>
                <a:spcPts val="1000"/>
              </a:spcBef>
              <a:spcAft>
                <a:spcPts val="0"/>
              </a:spcAft>
              <a:buClr>
                <a:schemeClr val="dk1"/>
              </a:buClr>
              <a:buSzPts val="2000"/>
              <a:buChar char="•"/>
            </a:pPr>
            <a:r>
              <a:rPr lang="en-US"/>
              <a:t>Changes</a:t>
            </a:r>
            <a:endParaRPr/>
          </a:p>
          <a:p>
            <a:pPr marL="914400" lvl="1" indent="-342900" algn="l" rtl="0">
              <a:lnSpc>
                <a:spcPct val="114000"/>
              </a:lnSpc>
              <a:spcBef>
                <a:spcPts val="500"/>
              </a:spcBef>
              <a:spcAft>
                <a:spcPts val="0"/>
              </a:spcAft>
              <a:buSzPts val="1800"/>
              <a:buChar char="•"/>
            </a:pPr>
            <a:r>
              <a:rPr lang="en-US"/>
              <a:t>Standardized file naming convention</a:t>
            </a:r>
            <a:endParaRPr/>
          </a:p>
          <a:p>
            <a:pPr marL="914400" lvl="1" indent="-342900" algn="l" rtl="0">
              <a:lnSpc>
                <a:spcPct val="114000"/>
              </a:lnSpc>
              <a:spcBef>
                <a:spcPts val="500"/>
              </a:spcBef>
              <a:spcAft>
                <a:spcPts val="0"/>
              </a:spcAft>
              <a:buSzPts val="1800"/>
              <a:buChar char="•"/>
            </a:pPr>
            <a:r>
              <a:rPr lang="en-US"/>
              <a:t>Receive notifications and reminders from DAVE</a:t>
            </a:r>
            <a:endParaRPr/>
          </a:p>
          <a:p>
            <a:pPr marL="914400" lvl="1" indent="-342900" algn="l" rtl="0">
              <a:lnSpc>
                <a:spcPct val="114000"/>
              </a:lnSpc>
              <a:spcBef>
                <a:spcPts val="500"/>
              </a:spcBef>
              <a:spcAft>
                <a:spcPts val="0"/>
              </a:spcAft>
              <a:buSzPts val="1800"/>
              <a:buChar char="•"/>
            </a:pPr>
            <a:r>
              <a:rPr lang="en-US"/>
              <a:t>Submission status updates in DAVE</a:t>
            </a:r>
            <a:endParaRPr/>
          </a:p>
        </p:txBody>
      </p:sp>
      <p:sp>
        <p:nvSpPr>
          <p:cNvPr id="822" name="Google Shape;822;g33ebf7f6abd_2_100"/>
          <p:cNvSpPr txBox="1"/>
          <p:nvPr/>
        </p:nvSpPr>
        <p:spPr>
          <a:xfrm>
            <a:off x="6096575" y="1081746"/>
            <a:ext cx="5302500" cy="4659900"/>
          </a:xfrm>
          <a:prstGeom prst="rect">
            <a:avLst/>
          </a:prstGeom>
          <a:noFill/>
          <a:ln>
            <a:noFill/>
          </a:ln>
        </p:spPr>
        <p:txBody>
          <a:bodyPr spcFirstLastPara="1" wrap="square" lIns="91425" tIns="45700" rIns="91425" bIns="45700" anchor="t" anchorCtr="0">
            <a:normAutofit/>
          </a:bodyPr>
          <a:lstStyle/>
          <a:p>
            <a:pPr marL="457200" marR="0" lvl="0" indent="-355600" algn="l" rtl="0">
              <a:lnSpc>
                <a:spcPct val="114000"/>
              </a:lnSpc>
              <a:spcBef>
                <a:spcPts val="1000"/>
              </a:spcBef>
              <a:spcAft>
                <a:spcPts val="0"/>
              </a:spcAft>
              <a:buClr>
                <a:schemeClr val="dk1"/>
              </a:buClr>
              <a:buSzPts val="2000"/>
              <a:buFont typeface="Arial"/>
              <a:buChar char="•"/>
            </a:pPr>
            <a:r>
              <a:rPr lang="en-US" sz="2400" b="0" i="0" u="none" strike="noStrike" cap="none">
                <a:solidFill>
                  <a:schemeClr val="dk1"/>
                </a:solidFill>
                <a:latin typeface="Arial"/>
                <a:ea typeface="Arial"/>
                <a:cs typeface="Arial"/>
                <a:sym typeface="Arial"/>
              </a:rPr>
              <a:t>Proposed File Naming Convention</a:t>
            </a:r>
            <a:endParaRPr sz="1400" b="0" i="0" u="none" strike="noStrike" cap="none">
              <a:solidFill>
                <a:srgbClr val="000000"/>
              </a:solidFill>
              <a:latin typeface="Arial"/>
              <a:ea typeface="Arial"/>
              <a:cs typeface="Arial"/>
              <a:sym typeface="Arial"/>
            </a:endParaRPr>
          </a:p>
          <a:p>
            <a:pPr marL="457200" marR="0" lvl="0" indent="-228600" algn="l" rtl="0">
              <a:lnSpc>
                <a:spcPct val="114000"/>
              </a:lnSpc>
              <a:spcBef>
                <a:spcPts val="1000"/>
              </a:spcBef>
              <a:spcAft>
                <a:spcPts val="0"/>
              </a:spcAft>
              <a:buClr>
                <a:schemeClr val="dk1"/>
              </a:buClr>
              <a:buSzPts val="2000"/>
              <a:buFont typeface="Arial"/>
              <a:buNone/>
            </a:pPr>
            <a:endParaRPr sz="2400" b="0" i="0" u="none" strike="noStrike" cap="none">
              <a:solidFill>
                <a:schemeClr val="dk1"/>
              </a:solidFill>
              <a:latin typeface="Arial"/>
              <a:ea typeface="Arial"/>
              <a:cs typeface="Arial"/>
              <a:sym typeface="Arial"/>
            </a:endParaRPr>
          </a:p>
          <a:p>
            <a:pPr marL="457200" marR="0" lvl="0" indent="-228600" algn="l" rtl="0">
              <a:lnSpc>
                <a:spcPct val="114000"/>
              </a:lnSpc>
              <a:spcBef>
                <a:spcPts val="1000"/>
              </a:spcBef>
              <a:spcAft>
                <a:spcPts val="0"/>
              </a:spcAft>
              <a:buClr>
                <a:schemeClr val="dk1"/>
              </a:buClr>
              <a:buSzPts val="2000"/>
              <a:buFont typeface="Arial"/>
              <a:buNone/>
            </a:pPr>
            <a:endParaRPr sz="2400" b="0" i="0" u="none" strike="noStrike" cap="none">
              <a:solidFill>
                <a:schemeClr val="dk1"/>
              </a:solidFill>
              <a:latin typeface="Arial"/>
              <a:ea typeface="Arial"/>
              <a:cs typeface="Arial"/>
              <a:sym typeface="Arial"/>
            </a:endParaRPr>
          </a:p>
          <a:p>
            <a:pPr marL="457200" marR="0" lvl="0" indent="-228600" algn="l" rtl="0">
              <a:lnSpc>
                <a:spcPct val="114000"/>
              </a:lnSpc>
              <a:spcBef>
                <a:spcPts val="1000"/>
              </a:spcBef>
              <a:spcAft>
                <a:spcPts val="0"/>
              </a:spcAft>
              <a:buClr>
                <a:schemeClr val="dk1"/>
              </a:buClr>
              <a:buSzPts val="20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70C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700"/>
              <a:buFont typeface="Arial"/>
              <a:buNone/>
            </a:pPr>
            <a:endParaRPr sz="1700" b="0" i="0" u="none" strike="noStrike" cap="none">
              <a:solidFill>
                <a:srgbClr val="0070C0"/>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US" sz="1700" b="0" i="0" u="none" strike="noStrike" cap="none">
                <a:solidFill>
                  <a:srgbClr val="0070C0"/>
                </a:solidFill>
                <a:latin typeface="Arial"/>
                <a:ea typeface="Arial"/>
                <a:cs typeface="Arial"/>
                <a:sym typeface="Arial"/>
              </a:rPr>
              <a:t>HospID - Oscar ID of the hospitals </a:t>
            </a:r>
            <a:endParaRPr sz="1700" b="0"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US" sz="1700" b="0" i="0" u="none" strike="noStrike" cap="none">
                <a:solidFill>
                  <a:srgbClr val="0070C0"/>
                </a:solidFill>
                <a:latin typeface="Arial"/>
                <a:ea typeface="Arial"/>
                <a:cs typeface="Arial"/>
                <a:sym typeface="Arial"/>
              </a:rPr>
              <a:t>yy - Fiscal Year</a:t>
            </a:r>
            <a:endParaRPr sz="1700" b="0" i="0" u="none" strike="noStrike" cap="none">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Char char="•"/>
            </a:pPr>
            <a:r>
              <a:rPr lang="en-US" sz="1700" b="0" i="0" u="none" strike="noStrike" cap="none">
                <a:solidFill>
                  <a:srgbClr val="0070C0"/>
                </a:solidFill>
                <a:latin typeface="Arial"/>
                <a:ea typeface="Arial"/>
                <a:cs typeface="Arial"/>
                <a:sym typeface="Arial"/>
              </a:rPr>
              <a:t>x – Submission Quarter</a:t>
            </a:r>
            <a:endParaRPr sz="1700" b="0" i="0" u="none" strike="noStrike" cap="none">
              <a:solidFill>
                <a:srgbClr val="0070C0"/>
              </a:solidFill>
              <a:latin typeface="Arial"/>
              <a:ea typeface="Arial"/>
              <a:cs typeface="Arial"/>
              <a:sym typeface="Arial"/>
            </a:endParaRPr>
          </a:p>
        </p:txBody>
      </p:sp>
      <p:graphicFrame>
        <p:nvGraphicFramePr>
          <p:cNvPr id="823" name="Google Shape;823;g33ebf7f6abd_2_100"/>
          <p:cNvGraphicFramePr/>
          <p:nvPr/>
        </p:nvGraphicFramePr>
        <p:xfrm>
          <a:off x="6274041" y="1894047"/>
          <a:ext cx="5361700" cy="1661200"/>
        </p:xfrm>
        <a:graphic>
          <a:graphicData uri="http://schemas.openxmlformats.org/drawingml/2006/table">
            <a:tbl>
              <a:tblPr firstRow="1" bandRow="1">
                <a:noFill/>
                <a:tableStyleId>{92AFB075-EFA4-45DD-8BE2-5DF40261B7EC}</a:tableStyleId>
              </a:tblPr>
              <a:tblGrid>
                <a:gridCol w="2445125">
                  <a:extLst>
                    <a:ext uri="{9D8B030D-6E8A-4147-A177-3AD203B41FA5}">
                      <a16:colId xmlns:a16="http://schemas.microsoft.com/office/drawing/2014/main" val="20000"/>
                    </a:ext>
                  </a:extLst>
                </a:gridCol>
                <a:gridCol w="291657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500"/>
                        <a:buFont typeface="Arial"/>
                        <a:buNone/>
                      </a:pPr>
                      <a:r>
                        <a:rPr lang="en-US" sz="1500" b="1" u="none" strike="noStrike" cap="none">
                          <a:solidFill>
                            <a:schemeClr val="dk1"/>
                          </a:solidFill>
                        </a:rPr>
                        <a:t>File Type</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b="1" u="none" strike="noStrike" cap="none">
                          <a:solidFill>
                            <a:schemeClr val="dk1"/>
                          </a:solidFill>
                        </a:rPr>
                        <a:t>Naming Convention</a:t>
                      </a:r>
                      <a:endParaRPr sz="15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rgbClr val="0070C0"/>
                          </a:solidFill>
                        </a:rPr>
                        <a:t>Intern Resident Survey</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rgbClr val="0070C0"/>
                          </a:solidFill>
                        </a:rPr>
                        <a:t>HospID_GME_FYyy</a:t>
                      </a:r>
                      <a:endParaRPr sz="1500" u="none" strike="noStrike" cap="none">
                        <a:solidFill>
                          <a:srgbClr val="0070C0"/>
                        </a:solidFil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rgbClr val="0070C0"/>
                          </a:solidFill>
                        </a:rPr>
                        <a:t>Hospice</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rgbClr val="0070C0"/>
                          </a:solidFill>
                        </a:rPr>
                        <a:t>HospID_HOSPICE_FYyyQx</a:t>
                      </a:r>
                      <a:endParaRPr sz="1500" u="none" strike="noStrike" cap="none">
                        <a:solidFill>
                          <a:srgbClr val="0070C0"/>
                        </a:solidFil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rgbClr val="0070C0"/>
                          </a:solidFill>
                        </a:rPr>
                        <a:t>Outpatient Cosmetic Surgery</a:t>
                      </a:r>
                      <a:endParaRPr sz="15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rgbClr val="0070C0"/>
                          </a:solidFill>
                        </a:rPr>
                        <a:t>HospID_OPCOSM_FYyyQx</a:t>
                      </a:r>
                      <a:endParaRPr sz="1500" u="none" strike="noStrike" cap="none">
                        <a:solidFill>
                          <a:srgbClr val="0070C0"/>
                        </a:solidFill>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g33ebf7f6abd_2_108"/>
          <p:cNvSpPr txBox="1">
            <a:spLocks noGrp="1"/>
          </p:cNvSpPr>
          <p:nvPr>
            <p:ph type="body" idx="1"/>
          </p:nvPr>
        </p:nvSpPr>
        <p:spPr>
          <a:xfrm>
            <a:off x="971550" y="1133475"/>
            <a:ext cx="10515600" cy="4660015"/>
          </a:xfrm>
          <a:prstGeom prst="rect">
            <a:avLst/>
          </a:prstGeom>
          <a:noFill/>
          <a:ln>
            <a:noFill/>
          </a:ln>
        </p:spPr>
        <p:txBody>
          <a:bodyPr spcFirstLastPara="1" wrap="square" lIns="91425" tIns="45700" rIns="91425" bIns="45700" anchor="t" anchorCtr="0">
            <a:normAutofit/>
          </a:bodyPr>
          <a:lstStyle/>
          <a:p>
            <a:pPr marL="457200" lvl="0" indent="-355600" algn="l" rtl="0">
              <a:lnSpc>
                <a:spcPct val="114000"/>
              </a:lnSpc>
              <a:spcBef>
                <a:spcPts val="1000"/>
              </a:spcBef>
              <a:spcAft>
                <a:spcPts val="0"/>
              </a:spcAft>
              <a:buClr>
                <a:schemeClr val="dk1"/>
              </a:buClr>
              <a:buSzPts val="2000"/>
              <a:buChar char="•"/>
            </a:pPr>
            <a:r>
              <a:rPr lang="en-US"/>
              <a:t>Feedback requested by end of March 2025</a:t>
            </a:r>
            <a:endParaRPr/>
          </a:p>
          <a:p>
            <a:pPr marL="457200" lvl="0" indent="-355600" algn="l" rtl="0">
              <a:lnSpc>
                <a:spcPct val="114000"/>
              </a:lnSpc>
              <a:spcBef>
                <a:spcPts val="1000"/>
              </a:spcBef>
              <a:spcAft>
                <a:spcPts val="0"/>
              </a:spcAft>
              <a:buClr>
                <a:schemeClr val="dk1"/>
              </a:buClr>
              <a:buSzPts val="2000"/>
              <a:buChar char="•"/>
            </a:pPr>
            <a:r>
              <a:rPr lang="en-US"/>
              <a:t>Memo with details of changes planned April 2025</a:t>
            </a:r>
            <a:endParaRPr/>
          </a:p>
          <a:p>
            <a:pPr marL="457200" lvl="0" indent="-355600" algn="l" rtl="0">
              <a:lnSpc>
                <a:spcPct val="114000"/>
              </a:lnSpc>
              <a:spcBef>
                <a:spcPts val="1000"/>
              </a:spcBef>
              <a:spcAft>
                <a:spcPts val="0"/>
              </a:spcAft>
              <a:buClr>
                <a:schemeClr val="dk1"/>
              </a:buClr>
              <a:buSzPts val="2000"/>
              <a:buChar char="•"/>
            </a:pPr>
            <a:r>
              <a:rPr lang="en-US"/>
              <a:t>Development in April and May 2025</a:t>
            </a:r>
            <a:endParaRPr/>
          </a:p>
          <a:p>
            <a:pPr marL="457200" lvl="0" indent="-355600" algn="l" rtl="0">
              <a:lnSpc>
                <a:spcPct val="114000"/>
              </a:lnSpc>
              <a:spcBef>
                <a:spcPts val="1000"/>
              </a:spcBef>
              <a:spcAft>
                <a:spcPts val="0"/>
              </a:spcAft>
              <a:buSzPts val="2000"/>
              <a:buChar char="•"/>
            </a:pPr>
            <a:r>
              <a:rPr lang="en-US"/>
              <a:t>Demonstration for HSCRC - May 2025</a:t>
            </a:r>
            <a:endParaRPr/>
          </a:p>
          <a:p>
            <a:pPr marL="457200" lvl="0" indent="-355600" algn="l" rtl="0">
              <a:lnSpc>
                <a:spcPct val="114000"/>
              </a:lnSpc>
              <a:spcBef>
                <a:spcPts val="1000"/>
              </a:spcBef>
              <a:spcAft>
                <a:spcPts val="0"/>
              </a:spcAft>
              <a:buClr>
                <a:schemeClr val="dk1"/>
              </a:buClr>
              <a:buSzPts val="2000"/>
              <a:buChar char="•"/>
            </a:pPr>
            <a:r>
              <a:rPr lang="en-US"/>
              <a:t>Hospital Training in June 2025</a:t>
            </a:r>
            <a:endParaRPr/>
          </a:p>
          <a:p>
            <a:pPr marL="457200" lvl="0" indent="-355600" algn="l" rtl="0">
              <a:lnSpc>
                <a:spcPct val="114000"/>
              </a:lnSpc>
              <a:spcBef>
                <a:spcPts val="1000"/>
              </a:spcBef>
              <a:spcAft>
                <a:spcPts val="0"/>
              </a:spcAft>
              <a:buClr>
                <a:schemeClr val="dk1"/>
              </a:buClr>
              <a:buSzPts val="2000"/>
              <a:buChar char="•"/>
            </a:pPr>
            <a:r>
              <a:rPr lang="en-US"/>
              <a:t>Hospital Testing in July 2025</a:t>
            </a:r>
            <a:endParaRPr/>
          </a:p>
          <a:p>
            <a:pPr marL="457200" lvl="0" indent="-355600" algn="l" rtl="0">
              <a:lnSpc>
                <a:spcPct val="114000"/>
              </a:lnSpc>
              <a:spcBef>
                <a:spcPts val="1000"/>
              </a:spcBef>
              <a:spcAft>
                <a:spcPts val="0"/>
              </a:spcAft>
              <a:buClr>
                <a:schemeClr val="dk1"/>
              </a:buClr>
              <a:buSzPts val="2000"/>
              <a:buChar char="•"/>
            </a:pPr>
            <a:r>
              <a:rPr lang="en-US"/>
              <a:t>DAVE-based system Go-Live in early August 2025</a:t>
            </a:r>
            <a:endParaRPr/>
          </a:p>
        </p:txBody>
      </p:sp>
      <p:sp>
        <p:nvSpPr>
          <p:cNvPr id="829" name="Google Shape;829;g33ebf7f6abd_2_108"/>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Font typeface="Arial"/>
              <a:buNone/>
            </a:pPr>
            <a:r>
              <a:rPr lang="en-US"/>
              <a:t>Timeline – Financial  &amp; Supplemental Data</a:t>
            </a:r>
            <a:endParaRPr/>
          </a:p>
        </p:txBody>
      </p:sp>
      <p:sp>
        <p:nvSpPr>
          <p:cNvPr id="830" name="Google Shape;830;g33ebf7f6abd_2_108"/>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g2a00f67c376_0_18"/>
          <p:cNvSpPr txBox="1">
            <a:spLocks noGrp="1"/>
          </p:cNvSpPr>
          <p:nvPr>
            <p:ph type="body" idx="1"/>
          </p:nvPr>
        </p:nvSpPr>
        <p:spPr>
          <a:xfrm>
            <a:off x="782550" y="1036350"/>
            <a:ext cx="10730100" cy="5472000"/>
          </a:xfrm>
          <a:prstGeom prst="rect">
            <a:avLst/>
          </a:prstGeom>
          <a:noFill/>
          <a:ln>
            <a:noFill/>
          </a:ln>
        </p:spPr>
        <p:txBody>
          <a:bodyPr spcFirstLastPara="1" wrap="square" lIns="91425" tIns="45700" rIns="91425" bIns="45700" anchor="t" anchorCtr="0">
            <a:normAutofit/>
          </a:bodyPr>
          <a:lstStyle/>
          <a:p>
            <a:pPr marL="457200" lvl="0" indent="-364328" algn="l" rtl="0">
              <a:lnSpc>
                <a:spcPct val="100000"/>
              </a:lnSpc>
              <a:spcBef>
                <a:spcPts val="1000"/>
              </a:spcBef>
              <a:spcAft>
                <a:spcPts val="0"/>
              </a:spcAft>
              <a:buSzPts val="2137"/>
              <a:buChar char="•"/>
            </a:pPr>
            <a:r>
              <a:rPr lang="en-US" sz="2200"/>
              <a:t>Production Data Submission</a:t>
            </a:r>
            <a:endParaRPr sz="2200"/>
          </a:p>
          <a:p>
            <a:pPr marL="914400" lvl="1" indent="-323850" algn="l" rtl="0">
              <a:lnSpc>
                <a:spcPct val="100000"/>
              </a:lnSpc>
              <a:spcBef>
                <a:spcPts val="1000"/>
              </a:spcBef>
              <a:spcAft>
                <a:spcPts val="0"/>
              </a:spcAft>
              <a:buSzPts val="1500"/>
              <a:buChar char="•"/>
            </a:pPr>
            <a:r>
              <a:rPr lang="en-US" sz="1500"/>
              <a:t>Data files must be submitted to the appropriate </a:t>
            </a:r>
            <a:r>
              <a:rPr lang="en-US" sz="1500" b="1"/>
              <a:t>subfolder after clicking on the Production File Submission option</a:t>
            </a:r>
            <a:r>
              <a:rPr lang="en-US" sz="1500"/>
              <a:t>. Submission to the parent prod directory will not be processed.</a:t>
            </a:r>
            <a:endParaRPr sz="1500"/>
          </a:p>
          <a:p>
            <a:pPr marL="1371600" lvl="2" indent="-323850" algn="l" rtl="0">
              <a:lnSpc>
                <a:spcPct val="100000"/>
              </a:lnSpc>
              <a:spcBef>
                <a:spcPts val="1000"/>
              </a:spcBef>
              <a:spcAft>
                <a:spcPts val="0"/>
              </a:spcAft>
              <a:buSzPts val="1500"/>
              <a:buChar char="•"/>
            </a:pPr>
            <a:r>
              <a:rPr lang="en-US" sz="1500" b="1"/>
              <a:t>adhoc</a:t>
            </a:r>
            <a:r>
              <a:rPr lang="en-US" sz="1500"/>
              <a:t>: For files intended for direct submission to HSCRC, bypassing hMetrix processing.</a:t>
            </a:r>
            <a:endParaRPr sz="1500"/>
          </a:p>
          <a:p>
            <a:pPr marL="1371600" lvl="2" indent="-323850" algn="l" rtl="0">
              <a:lnSpc>
                <a:spcPct val="100000"/>
              </a:lnSpc>
              <a:spcBef>
                <a:spcPts val="1000"/>
              </a:spcBef>
              <a:spcAft>
                <a:spcPts val="0"/>
              </a:spcAft>
              <a:buSzPts val="1500"/>
              <a:buChar char="•"/>
            </a:pPr>
            <a:r>
              <a:rPr lang="en-US" sz="1500" b="1"/>
              <a:t>gme</a:t>
            </a:r>
            <a:r>
              <a:rPr lang="en-US" sz="1500"/>
              <a:t>: For Graduate Medical Education program files for processing by hMetrix and HSCRC.</a:t>
            </a:r>
            <a:endParaRPr sz="1500"/>
          </a:p>
          <a:p>
            <a:pPr marL="1371600" lvl="2" indent="-323850" algn="l" rtl="0">
              <a:lnSpc>
                <a:spcPct val="100000"/>
              </a:lnSpc>
              <a:spcBef>
                <a:spcPts val="1000"/>
              </a:spcBef>
              <a:spcAft>
                <a:spcPts val="0"/>
              </a:spcAft>
              <a:buSzPts val="1500"/>
              <a:buChar char="•"/>
            </a:pPr>
            <a:r>
              <a:rPr lang="en-US" sz="1500" b="1"/>
              <a:t>hospice</a:t>
            </a:r>
            <a:r>
              <a:rPr lang="en-US" sz="1500"/>
              <a:t>: For Hospice Report files for processing by hMetrix and HSCRC.</a:t>
            </a:r>
            <a:endParaRPr sz="1500"/>
          </a:p>
          <a:p>
            <a:pPr marL="1371600" lvl="2" indent="-323850" algn="l" rtl="0">
              <a:lnSpc>
                <a:spcPct val="100000"/>
              </a:lnSpc>
              <a:spcBef>
                <a:spcPts val="1000"/>
              </a:spcBef>
              <a:spcAft>
                <a:spcPts val="0"/>
              </a:spcAft>
              <a:buSzPts val="1500"/>
              <a:buChar char="•"/>
            </a:pPr>
            <a:r>
              <a:rPr lang="en-US" sz="1500" b="1"/>
              <a:t>opcosm</a:t>
            </a:r>
            <a:r>
              <a:rPr lang="en-US" sz="1500"/>
              <a:t>: For Outpatient Cosmetic Surgery Report files for processing by hMetrix and HSCRC.</a:t>
            </a:r>
            <a:endParaRPr sz="1500"/>
          </a:p>
          <a:p>
            <a:pPr marL="1371600" lvl="2" indent="-323850" algn="l" rtl="0">
              <a:lnSpc>
                <a:spcPct val="100000"/>
              </a:lnSpc>
              <a:spcBef>
                <a:spcPts val="1000"/>
              </a:spcBef>
              <a:spcAft>
                <a:spcPts val="0"/>
              </a:spcAft>
              <a:buSzPts val="1500"/>
              <a:buChar char="•"/>
            </a:pPr>
            <a:r>
              <a:rPr lang="en-US" sz="1500" b="1"/>
              <a:t>submission</a:t>
            </a:r>
            <a:r>
              <a:rPr lang="en-US" sz="1500"/>
              <a:t>: For Case Mix, UCC, and other hMetrix-processed ad hoc submissions (e.g., ED LOS Adhoc) for HSCRC. Error reports are available on the DAVE production site: https://hscrcdave1.hmetrix.com.</a:t>
            </a:r>
            <a:endParaRPr sz="1500"/>
          </a:p>
          <a:p>
            <a:pPr marL="914400" lvl="1" indent="-323850" algn="l" rtl="0">
              <a:lnSpc>
                <a:spcPct val="100000"/>
              </a:lnSpc>
              <a:spcBef>
                <a:spcPts val="1000"/>
              </a:spcBef>
              <a:spcAft>
                <a:spcPts val="0"/>
              </a:spcAft>
              <a:buSzPts val="1500"/>
              <a:buChar char="•"/>
            </a:pPr>
            <a:r>
              <a:rPr lang="en-US" sz="1500"/>
              <a:t>For testing Case Mix and UCC submissions via hMetrix, data must be submitted to </a:t>
            </a:r>
            <a:r>
              <a:rPr lang="en-US" sz="1500" b="1"/>
              <a:t>test</a:t>
            </a:r>
            <a:r>
              <a:rPr lang="en-US" sz="1500"/>
              <a:t> directory, after clicking on the </a:t>
            </a:r>
            <a:r>
              <a:rPr lang="en-US" sz="1500" b="1"/>
              <a:t>Test/Sandbox File Submission</a:t>
            </a:r>
            <a:r>
              <a:rPr lang="en-US" sz="1500"/>
              <a:t>. Error reports are available at https://hdavetest.hmetrix.com.</a:t>
            </a:r>
            <a:endParaRPr sz="1500"/>
          </a:p>
          <a:p>
            <a:pPr marL="457200" lvl="0" indent="-364328" algn="l" rtl="0">
              <a:lnSpc>
                <a:spcPct val="100000"/>
              </a:lnSpc>
              <a:spcBef>
                <a:spcPts val="1000"/>
              </a:spcBef>
              <a:spcAft>
                <a:spcPts val="0"/>
              </a:spcAft>
              <a:buSzPts val="2137"/>
              <a:buChar char="•"/>
            </a:pPr>
            <a:r>
              <a:rPr lang="en-US" sz="2200"/>
              <a:t>Rate Center Trend Monitoring Report</a:t>
            </a:r>
            <a:endParaRPr sz="2200"/>
          </a:p>
          <a:p>
            <a:pPr marL="914400" lvl="1" indent="-323850" algn="l" rtl="0">
              <a:lnSpc>
                <a:spcPct val="100000"/>
              </a:lnSpc>
              <a:spcBef>
                <a:spcPts val="1000"/>
              </a:spcBef>
              <a:spcAft>
                <a:spcPts val="0"/>
              </a:spcAft>
              <a:buSzPts val="1500"/>
              <a:buChar char="•"/>
            </a:pPr>
            <a:r>
              <a:rPr lang="en-US" sz="1500"/>
              <a:t>hMetrix added Rate Center Trend Monitoring Report to case Mix error report to help hospitals identify unusual Rate Center Charges and enable timely resolution of potential issues during submission from FY25 Q1 report</a:t>
            </a:r>
            <a:endParaRPr sz="1500"/>
          </a:p>
          <a:p>
            <a:pPr marL="914400" lvl="1" indent="-323850" algn="l" rtl="0">
              <a:lnSpc>
                <a:spcPct val="100000"/>
              </a:lnSpc>
              <a:spcBef>
                <a:spcPts val="1000"/>
              </a:spcBef>
              <a:spcAft>
                <a:spcPts val="1000"/>
              </a:spcAft>
              <a:buSzPts val="1500"/>
              <a:buChar char="•"/>
            </a:pPr>
            <a:r>
              <a:rPr lang="en-US" sz="1500"/>
              <a:t>hMetrix will share a survey link to collect feedback by April 4, 2025</a:t>
            </a:r>
            <a:endParaRPr sz="1500"/>
          </a:p>
        </p:txBody>
      </p:sp>
      <p:sp>
        <p:nvSpPr>
          <p:cNvPr id="837" name="Google Shape;837;g2a00f67c376_0_18"/>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46</a:t>
            </a:fld>
            <a:endParaRPr/>
          </a:p>
        </p:txBody>
      </p:sp>
      <p:sp>
        <p:nvSpPr>
          <p:cNvPr id="838" name="Google Shape;838;g2a00f67c376_0_18"/>
          <p:cNvSpPr txBox="1">
            <a:spLocks noGrp="1"/>
          </p:cNvSpPr>
          <p:nvPr>
            <p:ph type="title"/>
          </p:nvPr>
        </p:nvSpPr>
        <p:spPr>
          <a:xfrm>
            <a:off x="971552" y="33820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Reminders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g33f2277ba57_2_35"/>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p>
            <a:pPr marL="457200" lvl="0" indent="-377028" algn="l" rtl="0">
              <a:lnSpc>
                <a:spcPct val="100000"/>
              </a:lnSpc>
              <a:spcBef>
                <a:spcPts val="500"/>
              </a:spcBef>
              <a:spcAft>
                <a:spcPts val="0"/>
              </a:spcAft>
              <a:buSzPts val="2337"/>
              <a:buChar char="•"/>
            </a:pPr>
            <a:r>
              <a:rPr lang="en-US"/>
              <a:t>Financial Reconciliation Form</a:t>
            </a:r>
            <a:endParaRPr/>
          </a:p>
          <a:p>
            <a:pPr marL="914400" lvl="1" indent="-352167" algn="l" rtl="0">
              <a:lnSpc>
                <a:spcPct val="100000"/>
              </a:lnSpc>
              <a:spcBef>
                <a:spcPts val="1000"/>
              </a:spcBef>
              <a:spcAft>
                <a:spcPts val="0"/>
              </a:spcAft>
              <a:buSzPts val="1946"/>
              <a:buChar char="•"/>
            </a:pPr>
            <a:r>
              <a:rPr lang="en-US"/>
              <a:t>Download from DAVE 2 days after the Quarterly case-mix submission deadline</a:t>
            </a:r>
            <a:endParaRPr/>
          </a:p>
          <a:p>
            <a:pPr marL="457200" lvl="0" indent="-377028" algn="l" rtl="0">
              <a:lnSpc>
                <a:spcPct val="100000"/>
              </a:lnSpc>
              <a:spcBef>
                <a:spcPts val="1000"/>
              </a:spcBef>
              <a:spcAft>
                <a:spcPts val="0"/>
              </a:spcAft>
              <a:buSzPts val="2337"/>
              <a:buChar char="•"/>
            </a:pPr>
            <a:r>
              <a:rPr lang="en-US"/>
              <a:t>EHR Survey Overdue Reminder</a:t>
            </a:r>
            <a:endParaRPr/>
          </a:p>
          <a:p>
            <a:pPr marL="914400" lvl="1" indent="-352167" algn="l" rtl="0">
              <a:lnSpc>
                <a:spcPct val="100000"/>
              </a:lnSpc>
              <a:spcBef>
                <a:spcPts val="1000"/>
              </a:spcBef>
              <a:spcAft>
                <a:spcPts val="0"/>
              </a:spcAft>
              <a:buSzPts val="1946"/>
              <a:buChar char="•"/>
            </a:pPr>
            <a:r>
              <a:rPr lang="en-US"/>
              <a:t>Use the DAVE “EHR Survey” tab to update EHR system information every 6 months</a:t>
            </a:r>
            <a:endParaRPr/>
          </a:p>
          <a:p>
            <a:pPr marL="457200" lvl="0" indent="-377028" algn="l" rtl="0">
              <a:lnSpc>
                <a:spcPct val="100000"/>
              </a:lnSpc>
              <a:spcBef>
                <a:spcPts val="1000"/>
              </a:spcBef>
              <a:spcAft>
                <a:spcPts val="0"/>
              </a:spcAft>
              <a:buSzPts val="2337"/>
              <a:buChar char="•"/>
            </a:pPr>
            <a:r>
              <a:rPr lang="en-US"/>
              <a:t>DAVE User Management</a:t>
            </a:r>
            <a:endParaRPr/>
          </a:p>
          <a:p>
            <a:pPr marL="914400" lvl="1" indent="-362185" algn="l" rtl="0">
              <a:lnSpc>
                <a:spcPct val="100000"/>
              </a:lnSpc>
              <a:spcBef>
                <a:spcPts val="1000"/>
              </a:spcBef>
              <a:spcAft>
                <a:spcPts val="0"/>
              </a:spcAft>
              <a:buSzPts val="2104"/>
              <a:buChar char="•"/>
            </a:pPr>
            <a:r>
              <a:rPr lang="en-US"/>
              <a:t>Reach out to the hMetrix Team to add new users or modify access</a:t>
            </a:r>
            <a:endParaRPr/>
          </a:p>
          <a:p>
            <a:pPr marL="914400" lvl="1" indent="-352167" algn="l" rtl="0">
              <a:lnSpc>
                <a:spcPct val="100000"/>
              </a:lnSpc>
              <a:spcBef>
                <a:spcPts val="0"/>
              </a:spcBef>
              <a:spcAft>
                <a:spcPts val="0"/>
              </a:spcAft>
              <a:buSzPts val="1946"/>
              <a:buChar char="•"/>
            </a:pPr>
            <a:r>
              <a:rPr lang="en-US"/>
              <a:t>A worksheet for each hospital/hospital system is maintained by hMetrix</a:t>
            </a:r>
            <a:endParaRPr/>
          </a:p>
          <a:p>
            <a:pPr marL="914400" lvl="1" indent="-352167" algn="l" rtl="0">
              <a:lnSpc>
                <a:spcPct val="100000"/>
              </a:lnSpc>
              <a:spcBef>
                <a:spcPts val="0"/>
              </a:spcBef>
              <a:spcAft>
                <a:spcPts val="0"/>
              </a:spcAft>
              <a:buSzPts val="1946"/>
              <a:buChar char="•"/>
            </a:pPr>
            <a:r>
              <a:rPr lang="en-US"/>
              <a:t>Update and return the user workbook to modify access</a:t>
            </a:r>
            <a:endParaRPr/>
          </a:p>
          <a:p>
            <a:pPr marL="457200" lvl="0" indent="-365897" algn="l" rtl="0">
              <a:lnSpc>
                <a:spcPct val="100000"/>
              </a:lnSpc>
              <a:spcBef>
                <a:spcPts val="1000"/>
              </a:spcBef>
              <a:spcAft>
                <a:spcPts val="0"/>
              </a:spcAft>
              <a:buSzPts val="2162"/>
              <a:buChar char="•"/>
            </a:pPr>
            <a:r>
              <a:rPr lang="en-US"/>
              <a:t>Change in Hospital Connection Option </a:t>
            </a:r>
            <a:endParaRPr/>
          </a:p>
          <a:p>
            <a:pPr marL="914400" lvl="1" indent="-352167" algn="l" rtl="0">
              <a:lnSpc>
                <a:spcPct val="100000"/>
              </a:lnSpc>
              <a:spcBef>
                <a:spcPts val="1000"/>
              </a:spcBef>
              <a:spcAft>
                <a:spcPts val="0"/>
              </a:spcAft>
              <a:buSzPts val="1946"/>
              <a:buChar char="•"/>
            </a:pPr>
            <a:r>
              <a:rPr lang="en-US"/>
              <a:t>Reach out to hMetrix Team to change the choice of Hospital Connection method</a:t>
            </a:r>
            <a:endParaRPr/>
          </a:p>
        </p:txBody>
      </p:sp>
      <p:sp>
        <p:nvSpPr>
          <p:cNvPr id="845" name="Google Shape;845;g33f2277ba57_2_35"/>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47</a:t>
            </a:fld>
            <a:endParaRPr/>
          </a:p>
        </p:txBody>
      </p:sp>
      <p:sp>
        <p:nvSpPr>
          <p:cNvPr id="846" name="Google Shape;846;g33f2277ba57_2_35"/>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Reminders (Contd.)</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g33fe73c86f7_3_313"/>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Case Mix Review Update</a:t>
            </a:r>
            <a:endParaRPr/>
          </a:p>
        </p:txBody>
      </p:sp>
      <p:sp>
        <p:nvSpPr>
          <p:cNvPr id="852" name="Google Shape;852;g33fe73c86f7_3_313"/>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g33fe73c86f7_3_323"/>
          <p:cNvSpPr txBox="1">
            <a:spLocks noGrp="1"/>
          </p:cNvSpPr>
          <p:nvPr>
            <p:ph type="body" idx="1"/>
          </p:nvPr>
        </p:nvSpPr>
        <p:spPr>
          <a:xfrm>
            <a:off x="972126" y="1028225"/>
            <a:ext cx="10515600" cy="5445000"/>
          </a:xfrm>
          <a:prstGeom prst="rect">
            <a:avLst/>
          </a:prstGeom>
          <a:noFill/>
          <a:ln>
            <a:noFill/>
          </a:ln>
        </p:spPr>
        <p:txBody>
          <a:bodyPr spcFirstLastPara="1" wrap="square" lIns="91425" tIns="45700" rIns="91425" bIns="45700" anchor="t" anchorCtr="0">
            <a:normAutofit lnSpcReduction="20000"/>
          </a:bodyPr>
          <a:lstStyle/>
          <a:p>
            <a:pPr marL="57150" lvl="0" indent="0" algn="l" rtl="0">
              <a:lnSpc>
                <a:spcPct val="114000"/>
              </a:lnSpc>
              <a:spcBef>
                <a:spcPts val="1100"/>
              </a:spcBef>
              <a:spcAft>
                <a:spcPts val="0"/>
              </a:spcAft>
              <a:buSzPts val="2700"/>
              <a:buNone/>
            </a:pPr>
            <a:r>
              <a:rPr lang="en-US" sz="2600" b="1"/>
              <a:t>Definition:</a:t>
            </a:r>
            <a:r>
              <a:rPr lang="en-US" sz="2600"/>
              <a:t> </a:t>
            </a:r>
            <a:endParaRPr sz="2600"/>
          </a:p>
          <a:p>
            <a:pPr marL="57150" lvl="0" indent="0" algn="l" rtl="0">
              <a:lnSpc>
                <a:spcPct val="114000"/>
              </a:lnSpc>
              <a:spcBef>
                <a:spcPts val="1100"/>
              </a:spcBef>
              <a:spcAft>
                <a:spcPts val="0"/>
              </a:spcAft>
              <a:buSzPts val="2700"/>
              <a:buNone/>
            </a:pPr>
            <a:r>
              <a:rPr lang="en-US" sz="2600"/>
              <a:t>The patient's immediate location before arriving at the hospital or the hospital’s emergency room. This data element focuses on patients’ place or point of origin before they come to the hospital rather </a:t>
            </a:r>
            <a:r>
              <a:rPr lang="en-US" sz="2600" u="sng"/>
              <a:t>than the doctor’s order or referral.</a:t>
            </a:r>
            <a:endParaRPr/>
          </a:p>
          <a:p>
            <a:pPr marL="57150" lvl="0" indent="0" algn="l" rtl="0">
              <a:lnSpc>
                <a:spcPct val="114000"/>
              </a:lnSpc>
              <a:spcBef>
                <a:spcPts val="1100"/>
              </a:spcBef>
              <a:spcAft>
                <a:spcPts val="0"/>
              </a:spcAft>
              <a:buSzPts val="2700"/>
              <a:buNone/>
            </a:pPr>
            <a:r>
              <a:rPr lang="en-US" sz="2600" b="1"/>
              <a:t>Example: </a:t>
            </a:r>
            <a:endParaRPr b="1"/>
          </a:p>
          <a:p>
            <a:pPr marL="514350" lvl="0" indent="-457200" algn="l" rtl="0">
              <a:lnSpc>
                <a:spcPct val="114000"/>
              </a:lnSpc>
              <a:spcBef>
                <a:spcPts val="1100"/>
              </a:spcBef>
              <a:spcAft>
                <a:spcPts val="0"/>
              </a:spcAft>
              <a:buSzPts val="2700"/>
              <a:buChar char="•"/>
            </a:pPr>
            <a:r>
              <a:rPr lang="en-US" sz="2600"/>
              <a:t>The patient resides at Oak Crest Assisted Living Center. The point of origin is 05- from a skilled nursing facility (SNF) intermediate care facility  or assisted living facility (includes subacute, subacute rehab, and supervised congregate housing)</a:t>
            </a:r>
            <a:endParaRPr/>
          </a:p>
          <a:p>
            <a:pPr marL="514350" lvl="0" indent="-457200" algn="l" rtl="0">
              <a:lnSpc>
                <a:spcPct val="114000"/>
              </a:lnSpc>
              <a:spcBef>
                <a:spcPts val="1100"/>
              </a:spcBef>
              <a:spcAft>
                <a:spcPts val="0"/>
              </a:spcAft>
              <a:buSzPts val="2700"/>
              <a:buChar char="•"/>
            </a:pPr>
            <a:r>
              <a:rPr lang="en-US" sz="2600"/>
              <a:t>Note: 01- from a non-healthcare facility means home, workplace, foster care, or group home.</a:t>
            </a:r>
            <a:endParaRPr sz="2100"/>
          </a:p>
        </p:txBody>
      </p:sp>
      <p:sp>
        <p:nvSpPr>
          <p:cNvPr id="859" name="Google Shape;859;g33fe73c86f7_3_323"/>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49</a:t>
            </a:fld>
            <a:endParaRPr/>
          </a:p>
        </p:txBody>
      </p:sp>
      <p:sp>
        <p:nvSpPr>
          <p:cNvPr id="860" name="Google Shape;860;g33fe73c86f7_3_32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Point of Origin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g24d57f7b01b_1_3"/>
          <p:cNvSpPr txBox="1">
            <a:spLocks noGrp="1"/>
          </p:cNvSpPr>
          <p:nvPr>
            <p:ph type="body" idx="1"/>
          </p:nvPr>
        </p:nvSpPr>
        <p:spPr>
          <a:xfrm>
            <a:off x="0" y="825825"/>
            <a:ext cx="2784600" cy="575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000"/>
              <a:buNone/>
            </a:pPr>
            <a:r>
              <a:rPr lang="en-US" sz="1700" b="1"/>
              <a:t>Login procedure for PPC documentation:</a:t>
            </a:r>
            <a:endParaRPr sz="1700" b="1"/>
          </a:p>
          <a:p>
            <a:pPr marL="0" lvl="0" indent="0" algn="l" rtl="0">
              <a:lnSpc>
                <a:spcPct val="100000"/>
              </a:lnSpc>
              <a:spcBef>
                <a:spcPts val="1000"/>
              </a:spcBef>
              <a:spcAft>
                <a:spcPts val="0"/>
              </a:spcAft>
              <a:buSzPts val="2000"/>
              <a:buNone/>
            </a:pPr>
            <a:r>
              <a:rPr lang="en-US" sz="1700" u="sng">
                <a:solidFill>
                  <a:schemeClr val="hlink"/>
                </a:solidFill>
                <a:highlight>
                  <a:srgbClr val="FFFFFF"/>
                </a:highlight>
                <a:hlinkClick r:id="rId3"/>
              </a:rPr>
              <a:t>3M™ Web Portal - Login</a:t>
            </a:r>
            <a:endParaRPr sz="1700" u="sng">
              <a:solidFill>
                <a:srgbClr val="1155CC"/>
              </a:solidFill>
              <a:highlight>
                <a:srgbClr val="FFFFFF"/>
              </a:highlight>
            </a:endParaRPr>
          </a:p>
          <a:p>
            <a:pPr marL="0" lvl="0" indent="0" algn="l" rtl="0">
              <a:lnSpc>
                <a:spcPct val="100000"/>
              </a:lnSpc>
              <a:spcBef>
                <a:spcPts val="1000"/>
              </a:spcBef>
              <a:spcAft>
                <a:spcPts val="0"/>
              </a:spcAft>
              <a:buSzPts val="2000"/>
              <a:buNone/>
            </a:pPr>
            <a:r>
              <a:rPr lang="en-US" sz="1700">
                <a:highlight>
                  <a:srgbClr val="FFFFFF"/>
                </a:highlight>
              </a:rPr>
              <a:t>For first use, at registration page,</a:t>
            </a:r>
            <a:r>
              <a:rPr lang="en-US" sz="1700" b="1">
                <a:highlight>
                  <a:srgbClr val="FFFFFF"/>
                </a:highlight>
              </a:rPr>
              <a:t> </a:t>
            </a:r>
            <a:r>
              <a:rPr lang="en-US" sz="1700">
                <a:highlight>
                  <a:srgbClr val="FFFFFF"/>
                </a:highlight>
              </a:rPr>
              <a:t>use the old username of "MDHosp" as your authorization code, complete the fields with your personal information to register</a:t>
            </a:r>
            <a:endParaRPr sz="1700">
              <a:highlight>
                <a:srgbClr val="FFFFFF"/>
              </a:highlight>
            </a:endParaRPr>
          </a:p>
          <a:p>
            <a:pPr marL="0" lvl="0" indent="0" algn="l" rtl="0">
              <a:lnSpc>
                <a:spcPct val="100000"/>
              </a:lnSpc>
              <a:spcBef>
                <a:spcPts val="1000"/>
              </a:spcBef>
              <a:spcAft>
                <a:spcPts val="0"/>
              </a:spcAft>
              <a:buSzPts val="2000"/>
              <a:buNone/>
            </a:pPr>
            <a:r>
              <a:rPr lang="en-US" sz="1700" b="1"/>
              <a:t>New PPC feedback submission procedure on 3M HIS support site:</a:t>
            </a:r>
            <a:endParaRPr sz="1700" b="1"/>
          </a:p>
          <a:p>
            <a:pPr marL="0" lvl="0" indent="0" algn="l" rtl="0">
              <a:lnSpc>
                <a:spcPct val="100000"/>
              </a:lnSpc>
              <a:spcBef>
                <a:spcPts val="1000"/>
              </a:spcBef>
              <a:spcAft>
                <a:spcPts val="0"/>
              </a:spcAft>
              <a:buSzPts val="2000"/>
              <a:buNone/>
            </a:pPr>
            <a:r>
              <a:rPr lang="en-US" sz="1700"/>
              <a:t> </a:t>
            </a:r>
            <a:r>
              <a:rPr lang="en-US" sz="1700" u="sng">
                <a:solidFill>
                  <a:schemeClr val="hlink"/>
                </a:solidFill>
                <a:hlinkClick r:id="rId4"/>
              </a:rPr>
              <a:t>https://support.3mhis.com/</a:t>
            </a:r>
            <a:endParaRPr sz="1700"/>
          </a:p>
          <a:p>
            <a:pPr marL="0" lvl="0" indent="0" algn="l" rtl="0">
              <a:lnSpc>
                <a:spcPct val="100000"/>
              </a:lnSpc>
              <a:spcBef>
                <a:spcPts val="1000"/>
              </a:spcBef>
              <a:spcAft>
                <a:spcPts val="0"/>
              </a:spcAft>
              <a:buSzPts val="2000"/>
              <a:buNone/>
            </a:pPr>
            <a:r>
              <a:rPr lang="en-US" sz="1700"/>
              <a:t>Establish an account; after logging in, </a:t>
            </a:r>
            <a:r>
              <a:rPr lang="en-US" sz="1700">
                <a:highlight>
                  <a:srgbClr val="FFFFFF"/>
                </a:highlight>
              </a:rPr>
              <a:t>click on your login id in the upper right corner and click on “enhancement request” </a:t>
            </a:r>
            <a:endParaRPr sz="1700"/>
          </a:p>
        </p:txBody>
      </p:sp>
      <p:sp>
        <p:nvSpPr>
          <p:cNvPr id="484" name="Google Shape;484;g24d57f7b01b_1_3"/>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a:t>
            </a:fld>
            <a:endParaRPr/>
          </a:p>
        </p:txBody>
      </p:sp>
      <p:sp>
        <p:nvSpPr>
          <p:cNvPr id="485" name="Google Shape;485;g24d57f7b01b_1_3"/>
          <p:cNvSpPr txBox="1">
            <a:spLocks noGrp="1"/>
          </p:cNvSpPr>
          <p:nvPr>
            <p:ph type="title"/>
          </p:nvPr>
        </p:nvSpPr>
        <p:spPr>
          <a:xfrm>
            <a:off x="2148275" y="24000"/>
            <a:ext cx="10515600" cy="85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3800"/>
              <a:t>PPC Updates and Feedback</a:t>
            </a:r>
            <a:endParaRPr sz="4300"/>
          </a:p>
        </p:txBody>
      </p:sp>
      <p:pic>
        <p:nvPicPr>
          <p:cNvPr id="486" name="Google Shape;486;g24d57f7b01b_1_3"/>
          <p:cNvPicPr preferRelativeResize="0"/>
          <p:nvPr/>
        </p:nvPicPr>
        <p:blipFill rotWithShape="1">
          <a:blip r:embed="rId5">
            <a:alphaModFix/>
          </a:blip>
          <a:srcRect/>
          <a:stretch/>
        </p:blipFill>
        <p:spPr>
          <a:xfrm>
            <a:off x="2708400" y="1265253"/>
            <a:ext cx="9345875" cy="5474446"/>
          </a:xfrm>
          <a:prstGeom prst="rect">
            <a:avLst/>
          </a:prstGeom>
          <a:noFill/>
          <a:ln>
            <a:noFill/>
          </a:ln>
        </p:spPr>
      </p:pic>
      <p:sp>
        <p:nvSpPr>
          <p:cNvPr id="487" name="Google Shape;487;g24d57f7b01b_1_3"/>
          <p:cNvSpPr/>
          <p:nvPr/>
        </p:nvSpPr>
        <p:spPr>
          <a:xfrm>
            <a:off x="9718750" y="2739750"/>
            <a:ext cx="1740300" cy="311700"/>
          </a:xfrm>
          <a:prstGeom prst="ellipse">
            <a:avLst/>
          </a:prstGeom>
          <a:noFill/>
          <a:ln w="2857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98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g33fe73c86f7_3_330"/>
          <p:cNvSpPr txBox="1">
            <a:spLocks noGrp="1"/>
          </p:cNvSpPr>
          <p:nvPr>
            <p:ph type="body" idx="1"/>
          </p:nvPr>
        </p:nvSpPr>
        <p:spPr>
          <a:xfrm>
            <a:off x="971551" y="1133475"/>
            <a:ext cx="10515600" cy="5445000"/>
          </a:xfrm>
          <a:prstGeom prst="rect">
            <a:avLst/>
          </a:prstGeom>
          <a:noFill/>
          <a:ln>
            <a:noFill/>
          </a:ln>
        </p:spPr>
        <p:txBody>
          <a:bodyPr spcFirstLastPara="1" wrap="square" lIns="91425" tIns="45700" rIns="91425" bIns="45700" anchor="t" anchorCtr="0">
            <a:normAutofit/>
          </a:bodyPr>
          <a:lstStyle/>
          <a:p>
            <a:pPr marL="57150" lvl="0" indent="0" algn="l" rtl="0">
              <a:lnSpc>
                <a:spcPct val="114000"/>
              </a:lnSpc>
              <a:spcBef>
                <a:spcPts val="1100"/>
              </a:spcBef>
              <a:spcAft>
                <a:spcPts val="0"/>
              </a:spcAft>
              <a:buSzPts val="2700"/>
              <a:buNone/>
            </a:pPr>
            <a:r>
              <a:rPr lang="en-US" sz="2600" u="sng"/>
              <a:t>Example: </a:t>
            </a:r>
            <a:endParaRPr/>
          </a:p>
          <a:p>
            <a:pPr marL="514350" lvl="0" indent="-457200" algn="l" rtl="0">
              <a:lnSpc>
                <a:spcPct val="114000"/>
              </a:lnSpc>
              <a:spcBef>
                <a:spcPts val="1100"/>
              </a:spcBef>
              <a:spcAft>
                <a:spcPts val="0"/>
              </a:spcAft>
              <a:buSzPts val="2700"/>
              <a:buChar char="•"/>
            </a:pPr>
            <a:r>
              <a:rPr lang="en-US" sz="2600"/>
              <a:t>An OB patient at 4:00 AM calls the provider and discusses their symptoms, and the provider confirms the patient is laboring and is instructed to head to the emergency room as a direct admission to labor/delivery. </a:t>
            </a:r>
            <a:endParaRPr/>
          </a:p>
          <a:p>
            <a:pPr marL="514350" lvl="0" indent="-457200" algn="l" rtl="0">
              <a:lnSpc>
                <a:spcPct val="114000"/>
              </a:lnSpc>
              <a:spcBef>
                <a:spcPts val="1100"/>
              </a:spcBef>
              <a:spcAft>
                <a:spcPts val="0"/>
              </a:spcAft>
              <a:buSzPts val="2700"/>
              <a:buChar char="•"/>
            </a:pPr>
            <a:r>
              <a:rPr lang="en-US" sz="2600"/>
              <a:t>The POO is reported as 01- from a non-healthcare facility means home, workplace, foster care, or group home. The patient was at home before arriving at the ED for direct admission.</a:t>
            </a:r>
            <a:endParaRPr/>
          </a:p>
          <a:p>
            <a:pPr marL="971550" lvl="1" indent="-285750" algn="l" rtl="0">
              <a:lnSpc>
                <a:spcPct val="114000"/>
              </a:lnSpc>
              <a:spcBef>
                <a:spcPts val="500"/>
              </a:spcBef>
              <a:spcAft>
                <a:spcPts val="0"/>
              </a:spcAft>
              <a:buSzPts val="2700"/>
              <a:buNone/>
            </a:pPr>
            <a:endParaRPr sz="2100"/>
          </a:p>
        </p:txBody>
      </p:sp>
      <p:sp>
        <p:nvSpPr>
          <p:cNvPr id="867" name="Google Shape;867;g33fe73c86f7_3_330"/>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50</a:t>
            </a:fld>
            <a:endParaRPr/>
          </a:p>
        </p:txBody>
      </p:sp>
      <p:sp>
        <p:nvSpPr>
          <p:cNvPr id="868" name="Google Shape;868;g33fe73c86f7_3_330"/>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Point of Origin, cont.</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g33fe73c86f7_3_337"/>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p>
            <a:pPr marL="57150" lvl="0" indent="0" algn="l" rtl="0">
              <a:lnSpc>
                <a:spcPct val="114000"/>
              </a:lnSpc>
              <a:spcBef>
                <a:spcPts val="1100"/>
              </a:spcBef>
              <a:spcAft>
                <a:spcPts val="0"/>
              </a:spcAft>
              <a:buSzPts val="2700"/>
              <a:buNone/>
            </a:pPr>
            <a:r>
              <a:rPr lang="en-US" b="0" i="0" u="none" strike="noStrike">
                <a:solidFill>
                  <a:schemeClr val="dk1"/>
                </a:solidFill>
                <a:latin typeface="Arial"/>
                <a:ea typeface="Arial"/>
                <a:cs typeface="Arial"/>
                <a:sym typeface="Arial"/>
              </a:rPr>
              <a:t>Maryland waiver hospitals are subject to the three-day payment window that affects outpatient diagnostic services and other pre-admission services that occur during the three days immediately preceding the date of a patient’s </a:t>
            </a:r>
            <a:r>
              <a:rPr lang="en-US" b="0" i="0" u="sng" strike="noStrike">
                <a:solidFill>
                  <a:schemeClr val="dk1"/>
                </a:solidFill>
                <a:latin typeface="Arial"/>
                <a:ea typeface="Arial"/>
                <a:cs typeface="Arial"/>
                <a:sym typeface="Arial"/>
              </a:rPr>
              <a:t>admission for inpatient services.</a:t>
            </a:r>
            <a:endParaRPr/>
          </a:p>
          <a:p>
            <a:pPr marL="400050" lvl="0" indent="-342900" algn="l" rtl="0">
              <a:lnSpc>
                <a:spcPct val="114000"/>
              </a:lnSpc>
              <a:spcBef>
                <a:spcPts val="1100"/>
              </a:spcBef>
              <a:spcAft>
                <a:spcPts val="0"/>
              </a:spcAft>
              <a:buSzPts val="2700"/>
              <a:buChar char="•"/>
            </a:pPr>
            <a:r>
              <a:rPr lang="en-US">
                <a:solidFill>
                  <a:schemeClr val="dk1"/>
                </a:solidFill>
                <a:latin typeface="Arial"/>
                <a:ea typeface="Arial"/>
                <a:cs typeface="Arial"/>
                <a:sym typeface="Arial"/>
              </a:rPr>
              <a:t>Multiple emergency visits on the same day are reported separately unless the patient is admitted. Then, the services three days preceding the admission are bundled.</a:t>
            </a:r>
            <a:endParaRPr>
              <a:solidFill>
                <a:schemeClr val="dk1"/>
              </a:solidFill>
            </a:endParaRPr>
          </a:p>
        </p:txBody>
      </p:sp>
      <p:sp>
        <p:nvSpPr>
          <p:cNvPr id="875" name="Google Shape;875;g33fe73c86f7_3_337"/>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51</a:t>
            </a:fld>
            <a:endParaRPr/>
          </a:p>
        </p:txBody>
      </p:sp>
      <p:sp>
        <p:nvSpPr>
          <p:cNvPr id="876" name="Google Shape;876;g33fe73c86f7_3_33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Emergency Department Encounters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g33fe73c86f7_3_344"/>
          <p:cNvSpPr txBox="1">
            <a:spLocks noGrp="1"/>
          </p:cNvSpPr>
          <p:nvPr>
            <p:ph type="body" idx="1"/>
          </p:nvPr>
        </p:nvSpPr>
        <p:spPr>
          <a:xfrm>
            <a:off x="971551" y="1133475"/>
            <a:ext cx="10515600" cy="4659900"/>
          </a:xfrm>
          <a:prstGeom prst="rect">
            <a:avLst/>
          </a:prstGeom>
          <a:noFill/>
          <a:ln>
            <a:noFill/>
          </a:ln>
        </p:spPr>
        <p:txBody>
          <a:bodyPr spcFirstLastPara="1" wrap="square" lIns="91425" tIns="45700" rIns="91425" bIns="45700" anchor="t" anchorCtr="0">
            <a:normAutofit/>
          </a:bodyPr>
          <a:lstStyle/>
          <a:p>
            <a:pPr marL="57150" lvl="0" indent="0" algn="l" rtl="0">
              <a:lnSpc>
                <a:spcPct val="104000"/>
              </a:lnSpc>
              <a:spcBef>
                <a:spcPts val="1100"/>
              </a:spcBef>
              <a:spcAft>
                <a:spcPts val="0"/>
              </a:spcAft>
              <a:buSzPts val="2700"/>
              <a:buNone/>
            </a:pPr>
            <a:r>
              <a:rPr lang="en-US" b="1"/>
              <a:t>Example:</a:t>
            </a:r>
            <a:endParaRPr b="1"/>
          </a:p>
          <a:p>
            <a:pPr marL="57150" lvl="0" indent="0" algn="l" rtl="0">
              <a:lnSpc>
                <a:spcPct val="104000"/>
              </a:lnSpc>
              <a:spcBef>
                <a:spcPts val="1100"/>
              </a:spcBef>
              <a:spcAft>
                <a:spcPts val="0"/>
              </a:spcAft>
              <a:buSzPts val="2700"/>
              <a:buNone/>
            </a:pPr>
            <a:r>
              <a:rPr lang="en-US"/>
              <a:t>The patient is seen in the ED at 10 AM for chest pain and leaves against medical advice.  The patient returns at 6 PM for continued chest pain and is seen in the ED and sent home at 10 PM. Reporting for the scenario would be two encounters</a:t>
            </a:r>
            <a:endParaRPr/>
          </a:p>
          <a:p>
            <a:pPr marL="400050" lvl="0" indent="-342900" algn="l" rtl="0">
              <a:lnSpc>
                <a:spcPct val="104000"/>
              </a:lnSpc>
              <a:spcBef>
                <a:spcPts val="1100"/>
              </a:spcBef>
              <a:spcAft>
                <a:spcPts val="0"/>
              </a:spcAft>
              <a:buSzPts val="2700"/>
              <a:buChar char="•"/>
            </a:pPr>
            <a:r>
              <a:rPr lang="en-US"/>
              <a:t>Encounter A) Chest pain diagnosis with procedures 99281 and 99283 disposition of 07 against medical advice</a:t>
            </a:r>
            <a:endParaRPr/>
          </a:p>
          <a:p>
            <a:pPr marL="400050" lvl="0" indent="-342900" algn="l" rtl="0">
              <a:lnSpc>
                <a:spcPct val="104000"/>
              </a:lnSpc>
              <a:spcBef>
                <a:spcPts val="1100"/>
              </a:spcBef>
              <a:spcAft>
                <a:spcPts val="0"/>
              </a:spcAft>
              <a:buSzPts val="2700"/>
              <a:buChar char="•"/>
            </a:pPr>
            <a:r>
              <a:rPr lang="en-US"/>
              <a:t>Encounter B) Chest pain diagnosis with procedures 99281 and 99284 and disposition of 01 home.  </a:t>
            </a:r>
            <a:endParaRPr/>
          </a:p>
          <a:p>
            <a:pPr marL="400050" lvl="0" indent="-342900" algn="l" rtl="0">
              <a:lnSpc>
                <a:spcPct val="104000"/>
              </a:lnSpc>
              <a:spcBef>
                <a:spcPts val="1100"/>
              </a:spcBef>
              <a:spcAft>
                <a:spcPts val="0"/>
              </a:spcAft>
              <a:buSzPts val="2700"/>
              <a:buChar char="•"/>
            </a:pPr>
            <a:r>
              <a:rPr lang="en-US"/>
              <a:t>Note: in both scenarios, the patient was seen by providers</a:t>
            </a:r>
            <a:endParaRPr/>
          </a:p>
        </p:txBody>
      </p:sp>
      <p:sp>
        <p:nvSpPr>
          <p:cNvPr id="883" name="Google Shape;883;g33fe73c86f7_3_344"/>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600"/>
              </a:spcAft>
              <a:buClr>
                <a:srgbClr val="000000"/>
              </a:buClr>
              <a:buSzPts val="1600"/>
              <a:buFont typeface="Arial"/>
              <a:buNone/>
            </a:pPr>
            <a:fld id="{00000000-1234-1234-1234-123412341234}" type="slidenum">
              <a:rPr lang="en-US" sz="1400"/>
              <a:t>52</a:t>
            </a:fld>
            <a:endParaRPr sz="1400"/>
          </a:p>
        </p:txBody>
      </p:sp>
      <p:sp>
        <p:nvSpPr>
          <p:cNvPr id="884" name="Google Shape;884;g33fe73c86f7_3_344"/>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800"/>
              <a:buNone/>
            </a:pPr>
            <a:r>
              <a:rPr lang="en-US"/>
              <a:t>Emergency Department Encounters, cont.</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g33fe73c86f7_3_351"/>
          <p:cNvSpPr txBox="1">
            <a:spLocks noGrp="1"/>
          </p:cNvSpPr>
          <p:nvPr>
            <p:ph type="sldNum" idx="12"/>
          </p:nvPr>
        </p:nvSpPr>
        <p:spPr>
          <a:xfrm>
            <a:off x="11512551" y="6213473"/>
            <a:ext cx="578100" cy="36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600"/>
              </a:spcAft>
              <a:buClr>
                <a:srgbClr val="000000"/>
              </a:buClr>
              <a:buSzPts val="1600"/>
              <a:buFont typeface="Arial"/>
              <a:buNone/>
            </a:pPr>
            <a:fld id="{00000000-1234-1234-1234-123412341234}" type="slidenum">
              <a:rPr lang="en-US" sz="1400"/>
              <a:t>53</a:t>
            </a:fld>
            <a:endParaRPr sz="1400"/>
          </a:p>
        </p:txBody>
      </p:sp>
      <p:sp>
        <p:nvSpPr>
          <p:cNvPr id="891" name="Google Shape;891;g33fe73c86f7_3_351"/>
          <p:cNvSpPr txBox="1">
            <a:spLocks noGrp="1"/>
          </p:cNvSpPr>
          <p:nvPr>
            <p:ph type="title"/>
          </p:nvPr>
        </p:nvSpPr>
        <p:spPr>
          <a:xfrm>
            <a:off x="838200" y="365125"/>
            <a:ext cx="10515600" cy="573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00"/>
              <a:buNone/>
            </a:pPr>
            <a:r>
              <a:rPr lang="en-US"/>
              <a:t>Observation</a:t>
            </a:r>
            <a:endParaRPr/>
          </a:p>
        </p:txBody>
      </p:sp>
      <p:grpSp>
        <p:nvGrpSpPr>
          <p:cNvPr id="892" name="Google Shape;892;g33fe73c86f7_3_351"/>
          <p:cNvGrpSpPr/>
          <p:nvPr/>
        </p:nvGrpSpPr>
        <p:grpSpPr>
          <a:xfrm>
            <a:off x="840292" y="2455110"/>
            <a:ext cx="10511475" cy="3204829"/>
            <a:chOff x="2092" y="573785"/>
            <a:chExt cx="10511475" cy="3204829"/>
          </a:xfrm>
        </p:grpSpPr>
        <p:sp>
          <p:nvSpPr>
            <p:cNvPr id="893" name="Google Shape;893;g33fe73c86f7_3_351"/>
            <p:cNvSpPr/>
            <p:nvPr/>
          </p:nvSpPr>
          <p:spPr>
            <a:xfrm>
              <a:off x="2241532" y="1200437"/>
              <a:ext cx="484800" cy="91500"/>
            </a:xfrm>
            <a:custGeom>
              <a:avLst/>
              <a:gdLst/>
              <a:ahLst/>
              <a:cxnLst/>
              <a:rect l="l" t="t" r="r" b="b"/>
              <a:pathLst>
                <a:path w="120000" h="120000" extrusionOk="0">
                  <a:moveTo>
                    <a:pt x="0" y="60000"/>
                  </a:moveTo>
                  <a:lnTo>
                    <a:pt x="120000" y="60000"/>
                  </a:lnTo>
                </a:path>
              </a:pathLst>
            </a:custGeom>
            <a:noFill/>
            <a:ln w="9525" cap="flat" cmpd="sng">
              <a:solidFill>
                <a:schemeClr val="accent2"/>
              </a:solidFill>
              <a:prstDash val="solid"/>
              <a:round/>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g33fe73c86f7_3_351"/>
            <p:cNvSpPr txBox="1"/>
            <p:nvPr/>
          </p:nvSpPr>
          <p:spPr>
            <a:xfrm>
              <a:off x="2471087" y="1243579"/>
              <a:ext cx="25800" cy="51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895" name="Google Shape;895;g33fe73c86f7_3_351"/>
            <p:cNvSpPr/>
            <p:nvPr/>
          </p:nvSpPr>
          <p:spPr>
            <a:xfrm>
              <a:off x="2092" y="573785"/>
              <a:ext cx="2241300" cy="1344600"/>
            </a:xfrm>
            <a:prstGeom prst="rect">
              <a:avLst/>
            </a:prstGeom>
            <a:gradFill>
              <a:gsLst>
                <a:gs pos="0">
                  <a:srgbClr val="3BAAFF"/>
                </a:gs>
                <a:gs pos="100000">
                  <a:srgbClr val="73CBFF"/>
                </a:gs>
              </a:gsLst>
              <a:lin ang="16200038"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g33fe73c86f7_3_351"/>
            <p:cNvSpPr txBox="1"/>
            <p:nvPr/>
          </p:nvSpPr>
          <p:spPr>
            <a:xfrm>
              <a:off x="2092" y="573785"/>
              <a:ext cx="2241300" cy="1344600"/>
            </a:xfrm>
            <a:prstGeom prst="rect">
              <a:avLst/>
            </a:prstGeom>
            <a:noFill/>
            <a:ln>
              <a:noFill/>
            </a:ln>
          </p:spPr>
          <p:txBody>
            <a:bodyPr spcFirstLastPara="1" wrap="square" lIns="109800" tIns="115275" rIns="109800" bIns="1152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G0378- Hospital observation service, per hour</a:t>
              </a:r>
              <a:endParaRPr sz="1600" b="0" i="0" u="none" strike="noStrike" cap="none">
                <a:solidFill>
                  <a:schemeClr val="lt1"/>
                </a:solidFill>
                <a:latin typeface="Arial"/>
                <a:ea typeface="Arial"/>
                <a:cs typeface="Arial"/>
                <a:sym typeface="Arial"/>
              </a:endParaRPr>
            </a:p>
          </p:txBody>
        </p:sp>
        <p:sp>
          <p:nvSpPr>
            <p:cNvPr id="897" name="Google Shape;897;g33fe73c86f7_3_351"/>
            <p:cNvSpPr/>
            <p:nvPr/>
          </p:nvSpPr>
          <p:spPr>
            <a:xfrm>
              <a:off x="4998257" y="1200437"/>
              <a:ext cx="484800" cy="91500"/>
            </a:xfrm>
            <a:custGeom>
              <a:avLst/>
              <a:gdLst/>
              <a:ahLst/>
              <a:cxnLst/>
              <a:rect l="l" t="t" r="r" b="b"/>
              <a:pathLst>
                <a:path w="120000" h="120000" extrusionOk="0">
                  <a:moveTo>
                    <a:pt x="0" y="60000"/>
                  </a:moveTo>
                  <a:lnTo>
                    <a:pt x="120000" y="60000"/>
                  </a:lnTo>
                </a:path>
              </a:pathLst>
            </a:custGeom>
            <a:noFill/>
            <a:ln w="9525" cap="flat" cmpd="sng">
              <a:solidFill>
                <a:schemeClr val="accent2"/>
              </a:solidFill>
              <a:prstDash val="solid"/>
              <a:round/>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g33fe73c86f7_3_351"/>
            <p:cNvSpPr txBox="1"/>
            <p:nvPr/>
          </p:nvSpPr>
          <p:spPr>
            <a:xfrm>
              <a:off x="5227812" y="1243579"/>
              <a:ext cx="25800" cy="51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899" name="Google Shape;899;g33fe73c86f7_3_351"/>
            <p:cNvSpPr/>
            <p:nvPr/>
          </p:nvSpPr>
          <p:spPr>
            <a:xfrm>
              <a:off x="2758817" y="573785"/>
              <a:ext cx="2241300" cy="1344600"/>
            </a:xfrm>
            <a:prstGeom prst="rect">
              <a:avLst/>
            </a:prstGeom>
            <a:gradFill>
              <a:gsLst>
                <a:gs pos="0">
                  <a:srgbClr val="3BAAFF"/>
                </a:gs>
                <a:gs pos="100000">
                  <a:srgbClr val="73CBFF"/>
                </a:gs>
              </a:gsLst>
              <a:lin ang="16200038"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g33fe73c86f7_3_351"/>
            <p:cNvSpPr txBox="1"/>
            <p:nvPr/>
          </p:nvSpPr>
          <p:spPr>
            <a:xfrm>
              <a:off x="2758817" y="573785"/>
              <a:ext cx="2241300" cy="1344600"/>
            </a:xfrm>
            <a:prstGeom prst="rect">
              <a:avLst/>
            </a:prstGeom>
            <a:noFill/>
            <a:ln>
              <a:noFill/>
            </a:ln>
          </p:spPr>
          <p:txBody>
            <a:bodyPr spcFirstLastPara="1" wrap="square" lIns="109800" tIns="115275" rIns="109800" bIns="1152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G0379- Direct Admission of patient for hospital observation care</a:t>
              </a:r>
              <a:endParaRPr sz="1400" b="0" i="0" u="none" strike="noStrike" cap="none">
                <a:solidFill>
                  <a:srgbClr val="000000"/>
                </a:solidFill>
                <a:latin typeface="Arial"/>
                <a:ea typeface="Arial"/>
                <a:cs typeface="Arial"/>
                <a:sym typeface="Arial"/>
              </a:endParaRPr>
            </a:p>
          </p:txBody>
        </p:sp>
        <p:sp>
          <p:nvSpPr>
            <p:cNvPr id="901" name="Google Shape;901;g33fe73c86f7_3_351"/>
            <p:cNvSpPr/>
            <p:nvPr/>
          </p:nvSpPr>
          <p:spPr>
            <a:xfrm>
              <a:off x="7754982" y="1200437"/>
              <a:ext cx="484800" cy="91500"/>
            </a:xfrm>
            <a:custGeom>
              <a:avLst/>
              <a:gdLst/>
              <a:ahLst/>
              <a:cxnLst/>
              <a:rect l="l" t="t" r="r" b="b"/>
              <a:pathLst>
                <a:path w="120000" h="120000" extrusionOk="0">
                  <a:moveTo>
                    <a:pt x="0" y="60000"/>
                  </a:moveTo>
                  <a:lnTo>
                    <a:pt x="120000" y="60000"/>
                  </a:lnTo>
                </a:path>
              </a:pathLst>
            </a:custGeom>
            <a:noFill/>
            <a:ln w="9525" cap="flat" cmpd="sng">
              <a:solidFill>
                <a:schemeClr val="accent2"/>
              </a:solidFill>
              <a:prstDash val="solid"/>
              <a:round/>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g33fe73c86f7_3_351"/>
            <p:cNvSpPr txBox="1"/>
            <p:nvPr/>
          </p:nvSpPr>
          <p:spPr>
            <a:xfrm>
              <a:off x="7984537" y="1243579"/>
              <a:ext cx="25800" cy="51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903" name="Google Shape;903;g33fe73c86f7_3_351"/>
            <p:cNvSpPr/>
            <p:nvPr/>
          </p:nvSpPr>
          <p:spPr>
            <a:xfrm>
              <a:off x="5515542" y="573785"/>
              <a:ext cx="2241300" cy="1344600"/>
            </a:xfrm>
            <a:prstGeom prst="rect">
              <a:avLst/>
            </a:prstGeom>
            <a:gradFill>
              <a:gsLst>
                <a:gs pos="0">
                  <a:srgbClr val="3BAAFF"/>
                </a:gs>
                <a:gs pos="100000">
                  <a:srgbClr val="73CBFF"/>
                </a:gs>
              </a:gsLst>
              <a:lin ang="16200038"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g33fe73c86f7_3_351"/>
            <p:cNvSpPr txBox="1"/>
            <p:nvPr/>
          </p:nvSpPr>
          <p:spPr>
            <a:xfrm>
              <a:off x="5515542" y="573785"/>
              <a:ext cx="2241300" cy="1344600"/>
            </a:xfrm>
            <a:prstGeom prst="rect">
              <a:avLst/>
            </a:prstGeom>
            <a:noFill/>
            <a:ln>
              <a:noFill/>
            </a:ln>
          </p:spPr>
          <p:txBody>
            <a:bodyPr spcFirstLastPara="1" wrap="square" lIns="109800" tIns="115275" rIns="109800" bIns="1152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Example: Patient arrives at the ED, is seen, and then admitted to observation.  </a:t>
              </a:r>
              <a:endParaRPr sz="1400" b="0" i="0" u="none" strike="noStrike" cap="none">
                <a:solidFill>
                  <a:srgbClr val="000000"/>
                </a:solidFill>
                <a:latin typeface="Arial"/>
                <a:ea typeface="Arial"/>
                <a:cs typeface="Arial"/>
                <a:sym typeface="Arial"/>
              </a:endParaRPr>
            </a:p>
          </p:txBody>
        </p:sp>
        <p:sp>
          <p:nvSpPr>
            <p:cNvPr id="905" name="Google Shape;905;g33fe73c86f7_3_351"/>
            <p:cNvSpPr/>
            <p:nvPr/>
          </p:nvSpPr>
          <p:spPr>
            <a:xfrm>
              <a:off x="1122712" y="1916729"/>
              <a:ext cx="8270100" cy="484800"/>
            </a:xfrm>
            <a:custGeom>
              <a:avLst/>
              <a:gdLst/>
              <a:ahLst/>
              <a:cxnLst/>
              <a:rect l="l" t="t" r="r" b="b"/>
              <a:pathLst>
                <a:path w="120000" h="120000" extrusionOk="0">
                  <a:moveTo>
                    <a:pt x="120000" y="0"/>
                  </a:moveTo>
                  <a:lnTo>
                    <a:pt x="120000" y="64232"/>
                  </a:lnTo>
                  <a:lnTo>
                    <a:pt x="0" y="64232"/>
                  </a:lnTo>
                  <a:lnTo>
                    <a:pt x="0" y="120000"/>
                  </a:lnTo>
                </a:path>
              </a:pathLst>
            </a:custGeom>
            <a:noFill/>
            <a:ln w="9525" cap="flat" cmpd="sng">
              <a:solidFill>
                <a:schemeClr val="accent2"/>
              </a:solidFill>
              <a:prstDash val="solid"/>
              <a:round/>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g33fe73c86f7_3_351"/>
            <p:cNvSpPr txBox="1"/>
            <p:nvPr/>
          </p:nvSpPr>
          <p:spPr>
            <a:xfrm>
              <a:off x="5050644" y="2156594"/>
              <a:ext cx="414300" cy="51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907" name="Google Shape;907;g33fe73c86f7_3_351"/>
            <p:cNvSpPr/>
            <p:nvPr/>
          </p:nvSpPr>
          <p:spPr>
            <a:xfrm>
              <a:off x="8272267" y="573785"/>
              <a:ext cx="2241300" cy="1344600"/>
            </a:xfrm>
            <a:prstGeom prst="rect">
              <a:avLst/>
            </a:prstGeom>
            <a:gradFill>
              <a:gsLst>
                <a:gs pos="0">
                  <a:srgbClr val="3BAAFF"/>
                </a:gs>
                <a:gs pos="100000">
                  <a:srgbClr val="73CBFF"/>
                </a:gs>
              </a:gsLst>
              <a:lin ang="16200038"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g33fe73c86f7_3_351"/>
            <p:cNvSpPr txBox="1"/>
            <p:nvPr/>
          </p:nvSpPr>
          <p:spPr>
            <a:xfrm>
              <a:off x="8272267" y="573785"/>
              <a:ext cx="2241300" cy="1344600"/>
            </a:xfrm>
            <a:prstGeom prst="rect">
              <a:avLst/>
            </a:prstGeom>
            <a:noFill/>
            <a:ln>
              <a:noFill/>
            </a:ln>
          </p:spPr>
          <p:txBody>
            <a:bodyPr spcFirstLastPara="1" wrap="square" lIns="109800" tIns="115275" rIns="109800" bIns="1152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Correct reporting includes the following codes:</a:t>
              </a:r>
              <a:endParaRPr sz="1400" b="0" i="0" u="none" strike="noStrike" cap="none">
                <a:solidFill>
                  <a:srgbClr val="000000"/>
                </a:solidFill>
                <a:latin typeface="Arial"/>
                <a:ea typeface="Arial"/>
                <a:cs typeface="Arial"/>
                <a:sym typeface="Arial"/>
              </a:endParaRPr>
            </a:p>
          </p:txBody>
        </p:sp>
        <p:sp>
          <p:nvSpPr>
            <p:cNvPr id="909" name="Google Shape;909;g33fe73c86f7_3_351"/>
            <p:cNvSpPr/>
            <p:nvPr/>
          </p:nvSpPr>
          <p:spPr>
            <a:xfrm>
              <a:off x="2241532" y="3060666"/>
              <a:ext cx="484800" cy="91500"/>
            </a:xfrm>
            <a:custGeom>
              <a:avLst/>
              <a:gdLst/>
              <a:ahLst/>
              <a:cxnLst/>
              <a:rect l="l" t="t" r="r" b="b"/>
              <a:pathLst>
                <a:path w="120000" h="120000" extrusionOk="0">
                  <a:moveTo>
                    <a:pt x="0" y="60000"/>
                  </a:moveTo>
                  <a:lnTo>
                    <a:pt x="120000" y="60000"/>
                  </a:lnTo>
                </a:path>
              </a:pathLst>
            </a:custGeom>
            <a:noFill/>
            <a:ln w="9525" cap="flat" cmpd="sng">
              <a:solidFill>
                <a:schemeClr val="accent2"/>
              </a:solidFill>
              <a:prstDash val="solid"/>
              <a:round/>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g33fe73c86f7_3_351"/>
            <p:cNvSpPr txBox="1"/>
            <p:nvPr/>
          </p:nvSpPr>
          <p:spPr>
            <a:xfrm>
              <a:off x="2471087" y="3103809"/>
              <a:ext cx="25800" cy="51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911" name="Google Shape;911;g33fe73c86f7_3_351"/>
            <p:cNvSpPr/>
            <p:nvPr/>
          </p:nvSpPr>
          <p:spPr>
            <a:xfrm>
              <a:off x="2092" y="2434014"/>
              <a:ext cx="2241300" cy="1344600"/>
            </a:xfrm>
            <a:prstGeom prst="rect">
              <a:avLst/>
            </a:prstGeom>
            <a:gradFill>
              <a:gsLst>
                <a:gs pos="0">
                  <a:srgbClr val="3BAAFF"/>
                </a:gs>
                <a:gs pos="100000">
                  <a:srgbClr val="73CBFF"/>
                </a:gs>
              </a:gsLst>
              <a:lin ang="16200038"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g33fe73c86f7_3_351"/>
            <p:cNvSpPr txBox="1"/>
            <p:nvPr/>
          </p:nvSpPr>
          <p:spPr>
            <a:xfrm>
              <a:off x="2092" y="2434014"/>
              <a:ext cx="2241300" cy="1344600"/>
            </a:xfrm>
            <a:prstGeom prst="rect">
              <a:avLst/>
            </a:prstGeom>
            <a:noFill/>
            <a:ln>
              <a:noFill/>
            </a:ln>
          </p:spPr>
          <p:txBody>
            <a:bodyPr spcFirstLastPara="1" wrap="square" lIns="109800" tIns="115275" rIns="109800" bIns="1152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99281-1</a:t>
              </a:r>
              <a:endParaRPr sz="1400" b="0" i="0" u="none" strike="noStrike" cap="none">
                <a:solidFill>
                  <a:srgbClr val="000000"/>
                </a:solidFill>
                <a:latin typeface="Arial"/>
                <a:ea typeface="Arial"/>
                <a:cs typeface="Arial"/>
                <a:sym typeface="Arial"/>
              </a:endParaRPr>
            </a:p>
          </p:txBody>
        </p:sp>
        <p:sp>
          <p:nvSpPr>
            <p:cNvPr id="913" name="Google Shape;913;g33fe73c86f7_3_351"/>
            <p:cNvSpPr/>
            <p:nvPr/>
          </p:nvSpPr>
          <p:spPr>
            <a:xfrm>
              <a:off x="4998257" y="3060666"/>
              <a:ext cx="484800" cy="91500"/>
            </a:xfrm>
            <a:custGeom>
              <a:avLst/>
              <a:gdLst/>
              <a:ahLst/>
              <a:cxnLst/>
              <a:rect l="l" t="t" r="r" b="b"/>
              <a:pathLst>
                <a:path w="120000" h="120000" extrusionOk="0">
                  <a:moveTo>
                    <a:pt x="0" y="60000"/>
                  </a:moveTo>
                  <a:lnTo>
                    <a:pt x="120000" y="60000"/>
                  </a:lnTo>
                </a:path>
              </a:pathLst>
            </a:custGeom>
            <a:noFill/>
            <a:ln w="9525" cap="flat" cmpd="sng">
              <a:solidFill>
                <a:schemeClr val="accent2"/>
              </a:solidFill>
              <a:prstDash val="solid"/>
              <a:round/>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g33fe73c86f7_3_351"/>
            <p:cNvSpPr txBox="1"/>
            <p:nvPr/>
          </p:nvSpPr>
          <p:spPr>
            <a:xfrm>
              <a:off x="5227812" y="3103809"/>
              <a:ext cx="25800" cy="51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915" name="Google Shape;915;g33fe73c86f7_3_351"/>
            <p:cNvSpPr/>
            <p:nvPr/>
          </p:nvSpPr>
          <p:spPr>
            <a:xfrm>
              <a:off x="2758817" y="2434014"/>
              <a:ext cx="2241300" cy="1344600"/>
            </a:xfrm>
            <a:prstGeom prst="rect">
              <a:avLst/>
            </a:prstGeom>
            <a:gradFill>
              <a:gsLst>
                <a:gs pos="0">
                  <a:srgbClr val="3BAAFF"/>
                </a:gs>
                <a:gs pos="100000">
                  <a:srgbClr val="73CBFF"/>
                </a:gs>
              </a:gsLst>
              <a:lin ang="16200038"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g33fe73c86f7_3_351"/>
            <p:cNvSpPr txBox="1"/>
            <p:nvPr/>
          </p:nvSpPr>
          <p:spPr>
            <a:xfrm>
              <a:off x="2758817" y="2434014"/>
              <a:ext cx="2241300" cy="1344600"/>
            </a:xfrm>
            <a:prstGeom prst="rect">
              <a:avLst/>
            </a:prstGeom>
            <a:noFill/>
            <a:ln>
              <a:noFill/>
            </a:ln>
          </p:spPr>
          <p:txBody>
            <a:bodyPr spcFirstLastPara="1" wrap="square" lIns="109800" tIns="115275" rIns="109800" bIns="1152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99283- 2</a:t>
              </a:r>
              <a:endParaRPr sz="1400" b="0" i="0" u="none" strike="noStrike" cap="none">
                <a:solidFill>
                  <a:srgbClr val="000000"/>
                </a:solidFill>
                <a:latin typeface="Arial"/>
                <a:ea typeface="Arial"/>
                <a:cs typeface="Arial"/>
                <a:sym typeface="Arial"/>
              </a:endParaRPr>
            </a:p>
          </p:txBody>
        </p:sp>
        <p:sp>
          <p:nvSpPr>
            <p:cNvPr id="917" name="Google Shape;917;g33fe73c86f7_3_351"/>
            <p:cNvSpPr/>
            <p:nvPr/>
          </p:nvSpPr>
          <p:spPr>
            <a:xfrm>
              <a:off x="7754982" y="3060666"/>
              <a:ext cx="484800" cy="91500"/>
            </a:xfrm>
            <a:custGeom>
              <a:avLst/>
              <a:gdLst/>
              <a:ahLst/>
              <a:cxnLst/>
              <a:rect l="l" t="t" r="r" b="b"/>
              <a:pathLst>
                <a:path w="120000" h="120000" extrusionOk="0">
                  <a:moveTo>
                    <a:pt x="0" y="60000"/>
                  </a:moveTo>
                  <a:lnTo>
                    <a:pt x="120000" y="60000"/>
                  </a:lnTo>
                </a:path>
              </a:pathLst>
            </a:custGeom>
            <a:noFill/>
            <a:ln w="9525" cap="flat" cmpd="sng">
              <a:solidFill>
                <a:schemeClr val="accent2"/>
              </a:solidFill>
              <a:prstDash val="solid"/>
              <a:round/>
              <a:headEnd type="none" w="sm" len="sm"/>
              <a:tailEnd type="stealth" w="med" len="med"/>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g33fe73c86f7_3_351"/>
            <p:cNvSpPr txBox="1"/>
            <p:nvPr/>
          </p:nvSpPr>
          <p:spPr>
            <a:xfrm>
              <a:off x="7984537" y="3103809"/>
              <a:ext cx="25800" cy="510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919" name="Google Shape;919;g33fe73c86f7_3_351"/>
            <p:cNvSpPr/>
            <p:nvPr/>
          </p:nvSpPr>
          <p:spPr>
            <a:xfrm>
              <a:off x="5515542" y="2434014"/>
              <a:ext cx="2241300" cy="1344600"/>
            </a:xfrm>
            <a:prstGeom prst="rect">
              <a:avLst/>
            </a:prstGeom>
            <a:gradFill>
              <a:gsLst>
                <a:gs pos="0">
                  <a:srgbClr val="3BAAFF"/>
                </a:gs>
                <a:gs pos="100000">
                  <a:srgbClr val="73CBFF"/>
                </a:gs>
              </a:gsLst>
              <a:lin ang="16200038"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g33fe73c86f7_3_351"/>
            <p:cNvSpPr txBox="1"/>
            <p:nvPr/>
          </p:nvSpPr>
          <p:spPr>
            <a:xfrm>
              <a:off x="5515542" y="2434014"/>
              <a:ext cx="2241300" cy="1344600"/>
            </a:xfrm>
            <a:prstGeom prst="rect">
              <a:avLst/>
            </a:prstGeom>
            <a:noFill/>
            <a:ln>
              <a:noFill/>
            </a:ln>
          </p:spPr>
          <p:txBody>
            <a:bodyPr spcFirstLastPara="1" wrap="square" lIns="109800" tIns="115275" rIns="109800" bIns="1152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G0378- unit per hour for observation</a:t>
              </a:r>
              <a:endParaRPr sz="1400" b="0" i="0" u="none" strike="noStrike" cap="none">
                <a:solidFill>
                  <a:srgbClr val="000000"/>
                </a:solidFill>
                <a:latin typeface="Arial"/>
                <a:ea typeface="Arial"/>
                <a:cs typeface="Arial"/>
                <a:sym typeface="Arial"/>
              </a:endParaRPr>
            </a:p>
          </p:txBody>
        </p:sp>
        <p:sp>
          <p:nvSpPr>
            <p:cNvPr id="921" name="Google Shape;921;g33fe73c86f7_3_351"/>
            <p:cNvSpPr/>
            <p:nvPr/>
          </p:nvSpPr>
          <p:spPr>
            <a:xfrm>
              <a:off x="8272267" y="2434014"/>
              <a:ext cx="2241300" cy="1344600"/>
            </a:xfrm>
            <a:prstGeom prst="rect">
              <a:avLst/>
            </a:prstGeom>
            <a:gradFill>
              <a:gsLst>
                <a:gs pos="0">
                  <a:srgbClr val="3BAAFF"/>
                </a:gs>
                <a:gs pos="100000">
                  <a:srgbClr val="73CBFF"/>
                </a:gs>
              </a:gsLst>
              <a:lin ang="16200038"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g33fe73c86f7_3_351"/>
            <p:cNvSpPr txBox="1"/>
            <p:nvPr/>
          </p:nvSpPr>
          <p:spPr>
            <a:xfrm>
              <a:off x="8272267" y="2434014"/>
              <a:ext cx="2241300" cy="1344600"/>
            </a:xfrm>
            <a:prstGeom prst="rect">
              <a:avLst/>
            </a:prstGeom>
            <a:noFill/>
            <a:ln>
              <a:noFill/>
            </a:ln>
          </p:spPr>
          <p:txBody>
            <a:bodyPr spcFirstLastPara="1" wrap="square" lIns="109800" tIns="115275" rIns="109800" bIns="1152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 G0379 would not be appropriate since the patient was seen in the ED</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g2f2cde54de3_0_0"/>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9"/>
                  </a:ext>
                </a:extLst>
              </a:rPr>
              <a:t>Upcoming Workgroup Meetings</a:t>
            </a:r>
            <a:endParaRPr/>
          </a:p>
        </p:txBody>
      </p:sp>
      <p:sp>
        <p:nvSpPr>
          <p:cNvPr id="928" name="Google Shape;928;g2f2cde54de3_0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g2f2cde54de3_0_5"/>
          <p:cNvSpPr txBox="1">
            <a:spLocks noGrp="1"/>
          </p:cNvSpPr>
          <p:nvPr>
            <p:ph type="body" idx="1"/>
          </p:nvPr>
        </p:nvSpPr>
        <p:spPr>
          <a:xfrm>
            <a:off x="667475" y="966200"/>
            <a:ext cx="11124900" cy="5175000"/>
          </a:xfrm>
          <a:prstGeom prst="rect">
            <a:avLst/>
          </a:prstGeom>
          <a:noFill/>
          <a:ln>
            <a:noFill/>
          </a:ln>
        </p:spPr>
        <p:txBody>
          <a:bodyPr spcFirstLastPara="1" wrap="square" lIns="91425" tIns="45700" rIns="91425" bIns="45700" anchor="t" anchorCtr="0">
            <a:noAutofit/>
          </a:bodyPr>
          <a:lstStyle/>
          <a:p>
            <a:pPr marL="457200" lvl="0" indent="-349250" algn="l" rtl="0">
              <a:lnSpc>
                <a:spcPct val="114000"/>
              </a:lnSpc>
              <a:spcBef>
                <a:spcPts val="1000"/>
              </a:spcBef>
              <a:spcAft>
                <a:spcPts val="0"/>
              </a:spcAft>
              <a:buSzPts val="1900"/>
              <a:buChar char="•"/>
            </a:pPr>
            <a:r>
              <a:rPr lang="en-US" sz="2300" b="1"/>
              <a:t>Objective:</a:t>
            </a:r>
            <a:r>
              <a:rPr lang="en-US" sz="2300"/>
              <a:t> The Payment Models Workgroup develops recommendations for the HSCRC on the structure of payment models. This group focuses on balancing the approach to updates, addressing key topics such as Balanced Updates, Guardrails for Model Performance, Market Share, and Initial and Future Models.</a:t>
            </a:r>
            <a:endParaRPr sz="2300"/>
          </a:p>
          <a:p>
            <a:pPr marL="457200" lvl="0" indent="-349250" algn="l" rtl="0">
              <a:lnSpc>
                <a:spcPct val="114000"/>
              </a:lnSpc>
              <a:spcBef>
                <a:spcPts val="1000"/>
              </a:spcBef>
              <a:spcAft>
                <a:spcPts val="0"/>
              </a:spcAft>
              <a:buSzPts val="1900"/>
              <a:buChar char="•"/>
            </a:pPr>
            <a:r>
              <a:rPr lang="en-US" sz="2300" b="1"/>
              <a:t>Subgroups to the Payment Models Workgroup</a:t>
            </a:r>
            <a:endParaRPr sz="2300" b="1"/>
          </a:p>
          <a:p>
            <a:pPr marL="914400" lvl="1" indent="-336550" algn="l" rtl="0">
              <a:lnSpc>
                <a:spcPct val="100000"/>
              </a:lnSpc>
              <a:spcBef>
                <a:spcPts val="1000"/>
              </a:spcBef>
              <a:spcAft>
                <a:spcPts val="0"/>
              </a:spcAft>
              <a:buSzPts val="1700"/>
              <a:buChar char="•"/>
            </a:pPr>
            <a:r>
              <a:rPr lang="en-US" sz="1700" b="1"/>
              <a:t>Annual Filing Modernization Subgroup</a:t>
            </a:r>
            <a:endParaRPr sz="1700" b="1"/>
          </a:p>
          <a:p>
            <a:pPr marL="914400" lvl="1" indent="-336550" algn="l" rtl="0">
              <a:lnSpc>
                <a:spcPct val="100000"/>
              </a:lnSpc>
              <a:spcBef>
                <a:spcPts val="1000"/>
              </a:spcBef>
              <a:spcAft>
                <a:spcPts val="0"/>
              </a:spcAft>
              <a:buSzPts val="1700"/>
              <a:buChar char="•"/>
            </a:pPr>
            <a:r>
              <a:rPr lang="en-US" sz="1700" b="1"/>
              <a:t>Volume Subgroup</a:t>
            </a:r>
            <a:endParaRPr sz="1700" b="1"/>
          </a:p>
          <a:p>
            <a:pPr marL="914400" lvl="1" indent="-336550" algn="l" rtl="0">
              <a:lnSpc>
                <a:spcPct val="100000"/>
              </a:lnSpc>
              <a:spcBef>
                <a:spcPts val="1000"/>
              </a:spcBef>
              <a:spcAft>
                <a:spcPts val="0"/>
              </a:spcAft>
              <a:buSzPts val="1700"/>
              <a:buChar char="•"/>
            </a:pPr>
            <a:r>
              <a:rPr lang="en-US" sz="1700" b="1"/>
              <a:t>Population Health Innovations Subgroup</a:t>
            </a:r>
            <a:endParaRPr sz="1700" b="1"/>
          </a:p>
          <a:p>
            <a:pPr marL="457200" lvl="0" indent="-349250" algn="l" rtl="0">
              <a:lnSpc>
                <a:spcPct val="114000"/>
              </a:lnSpc>
              <a:spcBef>
                <a:spcPts val="1000"/>
              </a:spcBef>
              <a:spcAft>
                <a:spcPts val="0"/>
              </a:spcAft>
              <a:buSzPts val="1900"/>
              <a:buChar char="•"/>
            </a:pPr>
            <a:r>
              <a:rPr lang="en-US" sz="2300" b="1"/>
              <a:t>Next Meeting:</a:t>
            </a:r>
            <a:r>
              <a:rPr lang="en-US" sz="2300"/>
              <a:t> April 2, 2025</a:t>
            </a:r>
            <a:endParaRPr sz="2300"/>
          </a:p>
          <a:p>
            <a:pPr marL="457200" lvl="0" indent="-349250" algn="l" rtl="0">
              <a:lnSpc>
                <a:spcPct val="114000"/>
              </a:lnSpc>
              <a:spcBef>
                <a:spcPts val="1000"/>
              </a:spcBef>
              <a:spcAft>
                <a:spcPts val="0"/>
              </a:spcAft>
              <a:buSzPts val="1900"/>
              <a:buChar char="•"/>
            </a:pPr>
            <a:r>
              <a:rPr lang="en-US" sz="2300" b="1"/>
              <a:t>For more information please visit the following website: </a:t>
            </a:r>
            <a:r>
              <a:rPr lang="en-US" sz="2300" u="sng">
                <a:solidFill>
                  <a:schemeClr val="hlink"/>
                </a:solidFill>
                <a:hlinkClick r:id="rId3"/>
              </a:rPr>
              <a:t>https://hscrc.maryland.gov/Pages/hscrc-workgroup-payment-models.aspx</a:t>
            </a:r>
            <a:endParaRPr sz="2300"/>
          </a:p>
        </p:txBody>
      </p:sp>
      <p:sp>
        <p:nvSpPr>
          <p:cNvPr id="934" name="Google Shape;934;g2f2cde54de3_0_5"/>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55</a:t>
            </a:fld>
            <a:endParaRPr/>
          </a:p>
        </p:txBody>
      </p:sp>
      <p:sp>
        <p:nvSpPr>
          <p:cNvPr id="935" name="Google Shape;935;g2f2cde54de3_0_5"/>
          <p:cNvSpPr txBox="1">
            <a:spLocks noGrp="1"/>
          </p:cNvSpPr>
          <p:nvPr>
            <p:ph type="title"/>
          </p:nvPr>
        </p:nvSpPr>
        <p:spPr>
          <a:xfrm>
            <a:off x="972127" y="36530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Payment Models Workgroup</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g2f4ddf7e8ad_0_0"/>
          <p:cNvSpPr txBox="1">
            <a:spLocks noGrp="1"/>
          </p:cNvSpPr>
          <p:nvPr>
            <p:ph type="body" idx="1"/>
          </p:nvPr>
        </p:nvSpPr>
        <p:spPr>
          <a:xfrm>
            <a:off x="667475" y="966200"/>
            <a:ext cx="11124900" cy="5175000"/>
          </a:xfrm>
          <a:prstGeom prst="rect">
            <a:avLst/>
          </a:prstGeom>
          <a:noFill/>
          <a:ln>
            <a:noFill/>
          </a:ln>
        </p:spPr>
        <p:txBody>
          <a:bodyPr spcFirstLastPara="1" wrap="square" lIns="91425" tIns="45700" rIns="91425" bIns="45700" anchor="t" anchorCtr="0">
            <a:noAutofit/>
          </a:bodyPr>
          <a:lstStyle/>
          <a:p>
            <a:pPr marL="457200" lvl="0" indent="-342900" algn="l" rtl="0">
              <a:lnSpc>
                <a:spcPct val="114000"/>
              </a:lnSpc>
              <a:spcBef>
                <a:spcPts val="1000"/>
              </a:spcBef>
              <a:spcAft>
                <a:spcPts val="0"/>
              </a:spcAft>
              <a:buSzPts val="1800"/>
              <a:buChar char="•"/>
            </a:pPr>
            <a:r>
              <a:rPr lang="en-US" sz="2200" b="1"/>
              <a:t>Objective: </a:t>
            </a:r>
            <a:r>
              <a:rPr lang="en-US" sz="2200"/>
              <a:t>The Performance Measurement Workgroup (PMWG) is responsible for evaluating measurement methodologies and recommending optimal approaches to the HSCRC. The goal is to identify measures that are reliable, informative, and practical for assessing hospital quality and safety.</a:t>
            </a:r>
            <a:endParaRPr sz="2200"/>
          </a:p>
          <a:p>
            <a:pPr marL="457200" lvl="0" indent="-342900" algn="l" rtl="0">
              <a:lnSpc>
                <a:spcPct val="114000"/>
              </a:lnSpc>
              <a:spcBef>
                <a:spcPts val="1000"/>
              </a:spcBef>
              <a:spcAft>
                <a:spcPts val="0"/>
              </a:spcAft>
              <a:buSzPts val="1800"/>
              <a:buChar char="•"/>
            </a:pPr>
            <a:r>
              <a:rPr lang="en-US" sz="2200" b="1"/>
              <a:t>Subgroups to the Performance Measurement Workgroups</a:t>
            </a:r>
            <a:endParaRPr sz="2200" b="1"/>
          </a:p>
          <a:p>
            <a:pPr marL="914400" lvl="1" indent="-342900" algn="l" rtl="0">
              <a:lnSpc>
                <a:spcPct val="114000"/>
              </a:lnSpc>
              <a:spcBef>
                <a:spcPts val="1000"/>
              </a:spcBef>
              <a:spcAft>
                <a:spcPts val="0"/>
              </a:spcAft>
              <a:buSzPts val="1800"/>
              <a:buChar char="•"/>
            </a:pPr>
            <a:r>
              <a:rPr lang="en-US" sz="1600" b="1"/>
              <a:t>Readmissions Subgroup to the PMWG</a:t>
            </a:r>
            <a:endParaRPr sz="1600" b="1"/>
          </a:p>
          <a:p>
            <a:pPr marL="914400" lvl="1" indent="-342900" algn="l" rtl="0">
              <a:lnSpc>
                <a:spcPct val="114000"/>
              </a:lnSpc>
              <a:spcBef>
                <a:spcPts val="1000"/>
              </a:spcBef>
              <a:spcAft>
                <a:spcPts val="0"/>
              </a:spcAft>
              <a:buSzPts val="1800"/>
              <a:buChar char="•"/>
            </a:pPr>
            <a:r>
              <a:rPr lang="en-US" sz="1600" b="1"/>
              <a:t>​Quality Based Reimbursement (QBR) Program Redesign Subgroup to the PMWG</a:t>
            </a:r>
            <a:endParaRPr sz="1600" b="1"/>
          </a:p>
          <a:p>
            <a:pPr marL="914400" lvl="1" indent="-342900" algn="l" rtl="0">
              <a:lnSpc>
                <a:spcPct val="114000"/>
              </a:lnSpc>
              <a:spcBef>
                <a:spcPts val="1000"/>
              </a:spcBef>
              <a:spcAft>
                <a:spcPts val="0"/>
              </a:spcAft>
              <a:buSzPts val="1800"/>
              <a:buChar char="•"/>
            </a:pPr>
            <a:r>
              <a:rPr lang="en-US" sz="1600" b="1"/>
              <a:t>​Emergency Department Length of Stay Measure Subgroup to the PMWG</a:t>
            </a:r>
            <a:endParaRPr sz="1600"/>
          </a:p>
          <a:p>
            <a:pPr marL="457200" lvl="0" indent="-342900" algn="l" rtl="0">
              <a:lnSpc>
                <a:spcPct val="114000"/>
              </a:lnSpc>
              <a:spcBef>
                <a:spcPts val="1000"/>
              </a:spcBef>
              <a:spcAft>
                <a:spcPts val="0"/>
              </a:spcAft>
              <a:buSzPts val="1800"/>
              <a:buChar char="•"/>
            </a:pPr>
            <a:r>
              <a:rPr lang="en-US" sz="2200" b="1"/>
              <a:t>Next Meeting: </a:t>
            </a:r>
            <a:r>
              <a:rPr lang="en-US" sz="2200"/>
              <a:t>For inquiries regarding the meeting schedule and location, please contact: </a:t>
            </a:r>
            <a:r>
              <a:rPr lang="en-US" sz="2200" u="sng">
                <a:solidFill>
                  <a:schemeClr val="hlink"/>
                </a:solidFill>
                <a:hlinkClick r:id="rId3"/>
              </a:rPr>
              <a:t>hscrc.performance@maryland.gov</a:t>
            </a:r>
            <a:endParaRPr sz="2200"/>
          </a:p>
          <a:p>
            <a:pPr marL="457200" lvl="0" indent="-355600" algn="l" rtl="0">
              <a:lnSpc>
                <a:spcPct val="114000"/>
              </a:lnSpc>
              <a:spcBef>
                <a:spcPts val="1000"/>
              </a:spcBef>
              <a:spcAft>
                <a:spcPts val="0"/>
              </a:spcAft>
              <a:buSzPts val="2000"/>
              <a:buChar char="•"/>
            </a:pPr>
            <a:r>
              <a:rPr lang="en-US" sz="2200"/>
              <a:t>For more details, visit the HSCRC Performance Measurement Workgroup website at: </a:t>
            </a:r>
            <a:r>
              <a:rPr lang="en-US" sz="1883" u="sng">
                <a:solidFill>
                  <a:schemeClr val="hlink"/>
                </a:solidFill>
                <a:hlinkClick r:id="rId4"/>
              </a:rPr>
              <a:t>https://hscrc.maryland.gov/Pages/hscrc-workgroup-performance-measurement.aspx</a:t>
            </a:r>
            <a:endParaRPr sz="1883"/>
          </a:p>
        </p:txBody>
      </p:sp>
      <p:sp>
        <p:nvSpPr>
          <p:cNvPr id="941" name="Google Shape;941;g2f4ddf7e8ad_0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56</a:t>
            </a:fld>
            <a:endParaRPr/>
          </a:p>
        </p:txBody>
      </p:sp>
      <p:sp>
        <p:nvSpPr>
          <p:cNvPr id="942" name="Google Shape;942;g2f4ddf7e8ad_0_0"/>
          <p:cNvSpPr txBox="1">
            <a:spLocks noGrp="1"/>
          </p:cNvSpPr>
          <p:nvPr>
            <p:ph type="title"/>
          </p:nvPr>
        </p:nvSpPr>
        <p:spPr>
          <a:xfrm>
            <a:off x="972127" y="36530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Performance Measurement Workgroup</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g31678ef6572_0_0"/>
          <p:cNvSpPr txBox="1">
            <a:spLocks noGrp="1"/>
          </p:cNvSpPr>
          <p:nvPr>
            <p:ph type="body" idx="1"/>
          </p:nvPr>
        </p:nvSpPr>
        <p:spPr>
          <a:xfrm>
            <a:off x="667475" y="966200"/>
            <a:ext cx="11124900" cy="5175000"/>
          </a:xfrm>
          <a:prstGeom prst="rect">
            <a:avLst/>
          </a:prstGeom>
          <a:noFill/>
          <a:ln>
            <a:noFill/>
          </a:ln>
        </p:spPr>
        <p:txBody>
          <a:bodyPr spcFirstLastPara="1" wrap="square" lIns="91425" tIns="45700" rIns="91425" bIns="45700" anchor="t" anchorCtr="0">
            <a:noAutofit/>
          </a:bodyPr>
          <a:lstStyle/>
          <a:p>
            <a:pPr marL="457200" lvl="0" indent="-355600" algn="l" rtl="0">
              <a:lnSpc>
                <a:spcPct val="114000"/>
              </a:lnSpc>
              <a:spcBef>
                <a:spcPts val="1000"/>
              </a:spcBef>
              <a:spcAft>
                <a:spcPts val="0"/>
              </a:spcAft>
              <a:buSzPts val="2000"/>
              <a:buChar char="•"/>
            </a:pPr>
            <a:r>
              <a:rPr lang="en-US" b="1"/>
              <a:t>Objective: </a:t>
            </a:r>
            <a:r>
              <a:rPr lang="en-US"/>
              <a:t>The Performance Measurement Workgroup (PMWG) is responsible for evaluating measurement methodologies and recommending optimal approaches to the HSCRC. The goal is to identify measures that are reliable, informative, and practical for assessing hospital quality and safety. </a:t>
            </a:r>
            <a:r>
              <a:rPr lang="en-US" b="1"/>
              <a:t>Membership: </a:t>
            </a:r>
            <a:r>
              <a:rPr lang="en-US"/>
              <a:t>The HSCRC has appointed a diverse group of experts to serve on the Total Cost of Care workgroup. A comprehensive list of members can be accessed [</a:t>
            </a:r>
            <a:r>
              <a:rPr lang="en-US" u="sng">
                <a:solidFill>
                  <a:schemeClr val="hlink"/>
                </a:solidFill>
                <a:hlinkClick r:id="rId3"/>
              </a:rPr>
              <a:t>here</a:t>
            </a:r>
            <a:r>
              <a:rPr lang="en-US"/>
              <a:t>].</a:t>
            </a:r>
            <a:endParaRPr/>
          </a:p>
          <a:p>
            <a:pPr marL="457200" lvl="0" indent="-355600" algn="l" rtl="0">
              <a:lnSpc>
                <a:spcPct val="114000"/>
              </a:lnSpc>
              <a:spcBef>
                <a:spcPts val="1000"/>
              </a:spcBef>
              <a:spcAft>
                <a:spcPts val="0"/>
              </a:spcAft>
              <a:buSzPts val="2000"/>
              <a:buChar char="•"/>
            </a:pPr>
            <a:r>
              <a:rPr lang="en-US" b="1"/>
              <a:t>Next Meeting: </a:t>
            </a:r>
            <a:r>
              <a:rPr lang="en-US"/>
              <a:t>March 26, 2025</a:t>
            </a:r>
            <a:endParaRPr/>
          </a:p>
          <a:p>
            <a:pPr marL="457200" lvl="0" indent="-355600" algn="l" rtl="0">
              <a:lnSpc>
                <a:spcPct val="114000"/>
              </a:lnSpc>
              <a:spcBef>
                <a:spcPts val="1000"/>
              </a:spcBef>
              <a:spcAft>
                <a:spcPts val="0"/>
              </a:spcAft>
              <a:buSzPts val="2000"/>
              <a:buChar char="•"/>
            </a:pPr>
            <a:r>
              <a:rPr lang="en-US"/>
              <a:t>For more details, visit the Total Cost of Care Workgroup website at: </a:t>
            </a:r>
            <a:r>
              <a:rPr lang="en-US" sz="2083" u="sng">
                <a:solidFill>
                  <a:schemeClr val="hlink"/>
                </a:solidFill>
                <a:hlinkClick r:id="rId4"/>
              </a:rPr>
              <a:t>https://hscrc.maryland.gov/Pages/hscrc-tcoc.aspx</a:t>
            </a:r>
            <a:endParaRPr sz="2083"/>
          </a:p>
        </p:txBody>
      </p:sp>
      <p:sp>
        <p:nvSpPr>
          <p:cNvPr id="948" name="Google Shape;948;g31678ef6572_0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57</a:t>
            </a:fld>
            <a:endParaRPr/>
          </a:p>
        </p:txBody>
      </p:sp>
      <p:sp>
        <p:nvSpPr>
          <p:cNvPr id="949" name="Google Shape;949;g31678ef6572_0_0"/>
          <p:cNvSpPr txBox="1">
            <a:spLocks noGrp="1"/>
          </p:cNvSpPr>
          <p:nvPr>
            <p:ph type="title"/>
          </p:nvPr>
        </p:nvSpPr>
        <p:spPr>
          <a:xfrm>
            <a:off x="972127" y="36530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Total Cost of Care Workgroup</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57"/>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Next Meeting</a:t>
            </a:r>
            <a:endParaRPr/>
          </a:p>
        </p:txBody>
      </p:sp>
      <p:sp>
        <p:nvSpPr>
          <p:cNvPr id="955" name="Google Shape;955;p5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58"/>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59</a:t>
            </a:fld>
            <a:endParaRPr/>
          </a:p>
        </p:txBody>
      </p:sp>
      <p:sp>
        <p:nvSpPr>
          <p:cNvPr id="961" name="Google Shape;961;p58"/>
          <p:cNvSpPr txBox="1">
            <a:spLocks noGrp="1"/>
          </p:cNvSpPr>
          <p:nvPr>
            <p:ph type="title"/>
          </p:nvPr>
        </p:nvSpPr>
        <p:spPr>
          <a:xfrm>
            <a:off x="972125" y="347849"/>
            <a:ext cx="10515600" cy="596810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2800"/>
              <a:buNone/>
            </a:pPr>
            <a:r>
              <a:rPr lang="en-US" sz="3600"/>
              <a:t>Notes and slides will be posted to the </a:t>
            </a:r>
            <a:br>
              <a:rPr lang="en-US" sz="3600"/>
            </a:br>
            <a:r>
              <a:rPr lang="en-US" sz="3600"/>
              <a:t>HSCRC website:</a:t>
            </a:r>
            <a:br>
              <a:rPr lang="en-US" sz="3600"/>
            </a:br>
            <a:br>
              <a:rPr lang="en-US" sz="3600"/>
            </a:br>
            <a:r>
              <a:rPr lang="en-US" sz="3600" u="sng">
                <a:solidFill>
                  <a:schemeClr val="hlink"/>
                </a:solidFill>
                <a:hlinkClick r:id="rId3"/>
              </a:rPr>
              <a:t>https://hscrc.maryland.gov/Pages/hsp_info1.aspx</a:t>
            </a:r>
            <a:br>
              <a:rPr lang="en-US" sz="3600"/>
            </a:br>
            <a:br>
              <a:rPr lang="en-US" sz="3600"/>
            </a:br>
            <a:r>
              <a:rPr lang="en-US" sz="3600"/>
              <a:t>Next Meeting</a:t>
            </a:r>
            <a:br>
              <a:rPr lang="en-US" sz="3600"/>
            </a:br>
            <a:r>
              <a:rPr lang="en-US" sz="3600"/>
              <a:t>FY 2025 Q4</a:t>
            </a:r>
            <a:br>
              <a:rPr lang="en-US" sz="3600"/>
            </a:br>
            <a:r>
              <a:rPr lang="en-US" sz="3600"/>
              <a:t>June 13, 2025</a:t>
            </a:r>
            <a:endParaRPr sz="3600"/>
          </a:p>
          <a:p>
            <a:pPr marL="0" lvl="0" indent="0" algn="ctr" rtl="0">
              <a:lnSpc>
                <a:spcPct val="100000"/>
              </a:lnSpc>
              <a:spcBef>
                <a:spcPts val="0"/>
              </a:spcBef>
              <a:spcAft>
                <a:spcPts val="0"/>
              </a:spcAft>
              <a:buSzPts val="2800"/>
              <a:buNone/>
            </a:pPr>
            <a:endParaRPr sz="1100">
              <a:solidFill>
                <a:srgbClr val="000000"/>
              </a:solidFill>
              <a:highlight>
                <a:srgbClr val="FFFFFF"/>
              </a:highlight>
            </a:endParaRPr>
          </a:p>
          <a:p>
            <a:pPr marL="0" lvl="0" indent="0" algn="ctr" rtl="0">
              <a:lnSpc>
                <a:spcPct val="100000"/>
              </a:lnSpc>
              <a:spcBef>
                <a:spcPts val="0"/>
              </a:spcBef>
              <a:spcAft>
                <a:spcPts val="0"/>
              </a:spcAft>
              <a:buSzPts val="2800"/>
              <a:buNone/>
            </a:pPr>
            <a:br>
              <a:rPr lang="en-US" sz="1600">
                <a:solidFill>
                  <a:srgbClr val="3C4043"/>
                </a:solidFill>
                <a:highlight>
                  <a:srgbClr val="FFFFFF"/>
                </a:highlight>
                <a:latin typeface="Roboto"/>
                <a:ea typeface="Roboto"/>
                <a:cs typeface="Roboto"/>
                <a:sym typeface="Roboto"/>
              </a:rPr>
            </a:br>
            <a:br>
              <a:rPr lang="en-US" sz="1600">
                <a:solidFill>
                  <a:srgbClr val="3C4043"/>
                </a:solidFill>
                <a:highlight>
                  <a:srgbClr val="FFFFFF"/>
                </a:highlight>
                <a:latin typeface="Roboto"/>
                <a:ea typeface="Roboto"/>
                <a:cs typeface="Roboto"/>
                <a:sym typeface="Roboto"/>
              </a:rPr>
            </a:br>
            <a:r>
              <a:rPr lang="en-US" sz="1600">
                <a:solidFill>
                  <a:srgbClr val="3C4043"/>
                </a:solidFill>
                <a:highlight>
                  <a:srgbClr val="FFFFFF"/>
                </a:highlight>
                <a:latin typeface="Roboto"/>
                <a:ea typeface="Roboto"/>
                <a:cs typeface="Roboto"/>
                <a:sym typeface="Roboto"/>
              </a:rPr>
              <a:t>Join Zoom Meeting</a:t>
            </a:r>
            <a:endParaRPr sz="1600">
              <a:solidFill>
                <a:srgbClr val="3C4043"/>
              </a:solidFill>
              <a:highlight>
                <a:srgbClr val="FFFFFF"/>
              </a:highlight>
              <a:latin typeface="Roboto"/>
              <a:ea typeface="Roboto"/>
              <a:cs typeface="Roboto"/>
              <a:sym typeface="Roboto"/>
            </a:endParaRPr>
          </a:p>
          <a:p>
            <a:pPr marL="0" lvl="0" indent="0" algn="ctr" rtl="0">
              <a:lnSpc>
                <a:spcPct val="100000"/>
              </a:lnSpc>
              <a:spcBef>
                <a:spcPts val="0"/>
              </a:spcBef>
              <a:spcAft>
                <a:spcPts val="0"/>
              </a:spcAft>
              <a:buSzPts val="2800"/>
              <a:buNone/>
            </a:pPr>
            <a:r>
              <a:rPr lang="en-US" sz="1600" u="sng">
                <a:solidFill>
                  <a:srgbClr val="1155CC"/>
                </a:solidFill>
                <a:highlight>
                  <a:srgbClr val="FFFFFF"/>
                </a:highlight>
                <a:latin typeface="Roboto"/>
                <a:ea typeface="Roboto"/>
                <a:cs typeface="Roboto"/>
                <a:sym typeface="Roboto"/>
                <a:hlinkClick r:id="rId4">
                  <a:extLst>
                    <a:ext uri="{A12FA001-AC4F-418D-AE19-62706E023703}">
                      <ahyp:hlinkClr xmlns:ahyp="http://schemas.microsoft.com/office/drawing/2018/hyperlinkcolor" val="tx"/>
                    </a:ext>
                  </a:extLst>
                </a:hlinkClick>
              </a:rPr>
              <a:t>https://us06web.zoom.us/j/4107642605?pwd=MmVwREVMbFFYUzlCeWpJcFFZYWF5UT09&amp;omn=85973965350</a:t>
            </a:r>
            <a:endParaRPr sz="1600">
              <a:solidFill>
                <a:srgbClr val="000000"/>
              </a:solidFill>
              <a:highlight>
                <a:srgbClr val="FFFFFF"/>
              </a:highlight>
            </a:endParaRPr>
          </a:p>
          <a:p>
            <a:pPr marL="0" lvl="0" indent="0" algn="ctr" rtl="0">
              <a:lnSpc>
                <a:spcPct val="100000"/>
              </a:lnSpc>
              <a:spcBef>
                <a:spcPts val="0"/>
              </a:spcBef>
              <a:spcAft>
                <a:spcPts val="0"/>
              </a:spcAft>
              <a:buSzPts val="2800"/>
              <a:buNone/>
            </a:pPr>
            <a:r>
              <a:rPr lang="en-US" sz="1600">
                <a:solidFill>
                  <a:srgbClr val="000000"/>
                </a:solidFill>
                <a:highlight>
                  <a:srgbClr val="FFFFFF"/>
                </a:highlight>
              </a:rPr>
              <a:t> </a:t>
            </a:r>
            <a:endParaRPr sz="1600">
              <a:solidFill>
                <a:srgbClr val="000000"/>
              </a:solidFill>
              <a:highlight>
                <a:srgbClr val="FFFFFF"/>
              </a:highlight>
            </a:endParaRPr>
          </a:p>
          <a:p>
            <a:pPr marL="0" lvl="0" indent="0" algn="l" rtl="0">
              <a:lnSpc>
                <a:spcPct val="100000"/>
              </a:lnSpc>
              <a:spcBef>
                <a:spcPts val="0"/>
              </a:spcBef>
              <a:spcAft>
                <a:spcPts val="0"/>
              </a:spcAft>
              <a:buSzPts val="2800"/>
              <a:buNone/>
            </a:pPr>
            <a:r>
              <a:rPr lang="en-US" sz="1400">
                <a:solidFill>
                  <a:srgbClr val="3C4043"/>
                </a:solidFill>
                <a:highlight>
                  <a:schemeClr val="lt1"/>
                </a:highlight>
              </a:rPr>
              <a:t>For </a:t>
            </a:r>
            <a:r>
              <a:rPr lang="en-US" sz="1400" u="sng">
                <a:solidFill>
                  <a:srgbClr val="3C4043"/>
                </a:solidFill>
                <a:highlight>
                  <a:schemeClr val="lt1"/>
                </a:highlight>
              </a:rPr>
              <a:t>Meeting ID</a:t>
            </a:r>
            <a:r>
              <a:rPr lang="en-US" sz="1400">
                <a:solidFill>
                  <a:srgbClr val="3C4043"/>
                </a:solidFill>
                <a:highlight>
                  <a:schemeClr val="lt1"/>
                </a:highlight>
              </a:rPr>
              <a:t> and </a:t>
            </a:r>
            <a:r>
              <a:rPr lang="en-US" sz="1400" u="sng">
                <a:solidFill>
                  <a:srgbClr val="3C4043"/>
                </a:solidFill>
                <a:highlight>
                  <a:schemeClr val="lt1"/>
                </a:highlight>
              </a:rPr>
              <a:t>Passcode</a:t>
            </a:r>
            <a:r>
              <a:rPr lang="en-US" sz="1400">
                <a:solidFill>
                  <a:srgbClr val="3C4043"/>
                </a:solidFill>
                <a:highlight>
                  <a:schemeClr val="lt1"/>
                </a:highlight>
              </a:rPr>
              <a:t> please contact Curtis Wills: curtis.wills@maryland.gov</a:t>
            </a:r>
            <a:endParaRPr sz="1600">
              <a:solidFill>
                <a:srgbClr val="000000"/>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g33cb33c9aa1_0_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6</a:t>
            </a:fld>
            <a:endParaRPr/>
          </a:p>
        </p:txBody>
      </p:sp>
      <p:sp>
        <p:nvSpPr>
          <p:cNvPr id="493" name="Google Shape;493;g33cb33c9aa1_0_7"/>
          <p:cNvSpPr txBox="1">
            <a:spLocks noGrp="1"/>
          </p:cNvSpPr>
          <p:nvPr>
            <p:ph type="title"/>
          </p:nvPr>
        </p:nvSpPr>
        <p:spPr>
          <a:xfrm>
            <a:off x="990602" y="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b="1"/>
              <a:t>RY Updates: </a:t>
            </a:r>
            <a:r>
              <a:rPr lang="en-US"/>
              <a:t>MHAC, RRIP for </a:t>
            </a:r>
            <a:r>
              <a:rPr lang="en-US"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CY 202</a:t>
            </a:r>
            <a:r>
              <a:rPr lang="en-US" b="1"/>
              <a:t>5</a:t>
            </a:r>
            <a:endParaRPr/>
          </a:p>
        </p:txBody>
      </p:sp>
      <p:graphicFrame>
        <p:nvGraphicFramePr>
          <p:cNvPr id="494" name="Google Shape;494;g33cb33c9aa1_0_7"/>
          <p:cNvGraphicFramePr/>
          <p:nvPr/>
        </p:nvGraphicFramePr>
        <p:xfrm>
          <a:off x="186930" y="644056"/>
          <a:ext cx="11399800" cy="5250400"/>
        </p:xfrm>
        <a:graphic>
          <a:graphicData uri="http://schemas.openxmlformats.org/drawingml/2006/table">
            <a:tbl>
              <a:tblPr>
                <a:noFill/>
                <a:tableStyleId>{0711AEBF-8D26-4784-B3E5-EEFB043935AD}</a:tableStyleId>
              </a:tblPr>
              <a:tblGrid>
                <a:gridCol w="2220325">
                  <a:extLst>
                    <a:ext uri="{9D8B030D-6E8A-4147-A177-3AD203B41FA5}">
                      <a16:colId xmlns:a16="http://schemas.microsoft.com/office/drawing/2014/main" val="20000"/>
                    </a:ext>
                  </a:extLst>
                </a:gridCol>
                <a:gridCol w="9179475">
                  <a:extLst>
                    <a:ext uri="{9D8B030D-6E8A-4147-A177-3AD203B41FA5}">
                      <a16:colId xmlns:a16="http://schemas.microsoft.com/office/drawing/2014/main" val="20001"/>
                    </a:ext>
                  </a:extLst>
                </a:gridCol>
              </a:tblGrid>
              <a:tr h="372175">
                <a:tc>
                  <a:txBody>
                    <a:bodyPr/>
                    <a:lstStyle/>
                    <a:p>
                      <a:pPr marL="0" marR="0" lvl="0" indent="0" algn="r" rtl="0">
                        <a:lnSpc>
                          <a:spcPct val="100000"/>
                        </a:lnSpc>
                        <a:spcBef>
                          <a:spcPts val="0"/>
                        </a:spcBef>
                        <a:spcAft>
                          <a:spcPts val="0"/>
                        </a:spcAft>
                        <a:buClr>
                          <a:srgbClr val="000000"/>
                        </a:buClr>
                        <a:buSzPts val="2000"/>
                        <a:buFont typeface="Arial"/>
                        <a:buNone/>
                      </a:pPr>
                      <a:r>
                        <a:rPr lang="en-US" sz="2000" b="1" u="none" strike="noStrike" cap="none">
                          <a:solidFill>
                            <a:schemeClr val="dk1"/>
                          </a:solidFill>
                        </a:rPr>
                        <a:t>Rate Year</a:t>
                      </a:r>
                      <a:endParaRPr sz="2000" b="1" i="0" u="none" strike="noStrike" cap="none">
                        <a:solidFill>
                          <a:schemeClr val="dk1"/>
                        </a:solidFill>
                        <a:latin typeface="Arial"/>
                        <a:ea typeface="Arial"/>
                        <a:cs typeface="Arial"/>
                        <a:sym typeface="Arial"/>
                      </a:endParaRPr>
                    </a:p>
                  </a:txBody>
                  <a:tcPr marL="91450" marR="182875" marT="91450" marB="45725">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rPr>
                        <a:t>RY2027</a:t>
                      </a:r>
                      <a:endParaRPr sz="2000" b="0" i="0" u="none" strike="noStrike" cap="none">
                        <a:solidFill>
                          <a:schemeClr val="dk1"/>
                        </a:solidFill>
                        <a:latin typeface="Arial"/>
                        <a:ea typeface="Arial"/>
                        <a:cs typeface="Arial"/>
                        <a:sym typeface="Arial"/>
                      </a:endParaRPr>
                    </a:p>
                  </a:txBody>
                  <a:tcPr marL="91450" marR="91450" marT="91450" marB="45725">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extLst>
                  <a:ext uri="{0D108BD9-81ED-4DB2-BD59-A6C34878D82A}">
                    <a16:rowId xmlns:a16="http://schemas.microsoft.com/office/drawing/2014/main" val="10000"/>
                  </a:ext>
                </a:extLst>
              </a:tr>
              <a:tr h="513300">
                <a:tc>
                  <a:txBody>
                    <a:bodyPr/>
                    <a:lstStyle/>
                    <a:p>
                      <a:pPr marL="57150" marR="185633" lvl="0" indent="0" algn="r" rtl="0">
                        <a:lnSpc>
                          <a:spcPct val="100000"/>
                        </a:lnSpc>
                        <a:spcBef>
                          <a:spcPts val="0"/>
                        </a:spcBef>
                        <a:spcAft>
                          <a:spcPts val="0"/>
                        </a:spcAft>
                        <a:buClr>
                          <a:srgbClr val="000000"/>
                        </a:buClr>
                        <a:buSzPts val="2000"/>
                        <a:buFont typeface="Arial"/>
                        <a:buNone/>
                      </a:pPr>
                      <a:r>
                        <a:rPr lang="en-US" sz="2000" b="1" u="none" strike="noStrike" cap="none">
                          <a:solidFill>
                            <a:schemeClr val="dk1"/>
                          </a:solidFill>
                        </a:rPr>
                        <a:t>*3M APR/PPC Version</a:t>
                      </a:r>
                      <a:endParaRPr sz="2000" b="1" i="0" u="none" strike="noStrike" cap="none">
                        <a:solidFill>
                          <a:schemeClr val="dk1"/>
                        </a:solidFill>
                        <a:latin typeface="Arial"/>
                        <a:ea typeface="Arial"/>
                        <a:cs typeface="Arial"/>
                        <a:sym typeface="Arial"/>
                      </a:endParaRPr>
                    </a:p>
                  </a:txBody>
                  <a:tcPr marL="0" marR="0" marT="0" marB="0" anchor="ctr">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u="none" strike="noStrike" cap="none">
                          <a:solidFill>
                            <a:schemeClr val="dk1"/>
                          </a:solidFill>
                        </a:rPr>
                        <a:t>42 </a:t>
                      </a:r>
                      <a:r>
                        <a:rPr lang="en-US" sz="1800" i="1" u="none" strike="noStrike" cap="none">
                          <a:solidFill>
                            <a:schemeClr val="dk1"/>
                          </a:solidFill>
                        </a:rPr>
                        <a:t>(Updated from version 41 to incorporate annual 3M updates)</a:t>
                      </a:r>
                      <a:endParaRPr sz="2000" b="0" i="1" u="none" strike="noStrike" cap="none">
                        <a:solidFill>
                          <a:schemeClr val="dk1"/>
                        </a:solidFill>
                        <a:latin typeface="Arial"/>
                        <a:ea typeface="Arial"/>
                        <a:cs typeface="Arial"/>
                        <a:sym typeface="Arial"/>
                      </a:endParaRPr>
                    </a:p>
                  </a:txBody>
                  <a:tcPr marL="91450" marR="91450" marT="91450" marB="45725">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452050">
                <a:tc>
                  <a:txBody>
                    <a:bodyPr/>
                    <a:lstStyle/>
                    <a:p>
                      <a:pPr marL="0" marR="0" lvl="0" indent="0" algn="r" rtl="0">
                        <a:lnSpc>
                          <a:spcPct val="100000"/>
                        </a:lnSpc>
                        <a:spcBef>
                          <a:spcPts val="0"/>
                        </a:spcBef>
                        <a:spcAft>
                          <a:spcPts val="0"/>
                        </a:spcAft>
                        <a:buClr>
                          <a:srgbClr val="000000"/>
                        </a:buClr>
                        <a:buSzPts val="2000"/>
                        <a:buFont typeface="Arial"/>
                        <a:buNone/>
                      </a:pPr>
                      <a:r>
                        <a:rPr lang="en-US" sz="2000" b="1" u="none" strike="noStrike" cap="none">
                          <a:solidFill>
                            <a:schemeClr val="dk1"/>
                          </a:solidFill>
                        </a:rPr>
                        <a:t>Timeline</a:t>
                      </a:r>
                      <a:endParaRPr sz="2000" b="1" i="0" u="none" strike="noStrike" cap="none">
                        <a:solidFill>
                          <a:schemeClr val="dk1"/>
                        </a:solidFill>
                        <a:latin typeface="Arial"/>
                        <a:ea typeface="Arial"/>
                        <a:cs typeface="Arial"/>
                        <a:sym typeface="Arial"/>
                      </a:endParaRPr>
                    </a:p>
                  </a:txBody>
                  <a:tcPr marL="91450" marR="182875" marT="91450" marB="45725">
                    <a:lnL w="12700" cap="flat" cmpd="sng">
                      <a:solidFill>
                        <a:srgbClr val="003889"/>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tc>
                  <a:txBody>
                    <a:bodyPr/>
                    <a:lstStyle/>
                    <a:p>
                      <a:pPr marL="0" marR="0" lvl="2" indent="0" algn="l" rtl="0">
                        <a:lnSpc>
                          <a:spcPct val="100000"/>
                        </a:lnSpc>
                        <a:spcBef>
                          <a:spcPts val="0"/>
                        </a:spcBef>
                        <a:spcAft>
                          <a:spcPts val="0"/>
                        </a:spcAft>
                        <a:buClr>
                          <a:srgbClr val="000000"/>
                        </a:buClr>
                        <a:buSzPts val="2000"/>
                        <a:buFont typeface="Arial"/>
                        <a:buNone/>
                      </a:pPr>
                      <a:r>
                        <a:rPr lang="en-US" sz="2000" b="1" u="sng" strike="noStrike" cap="none">
                          <a:solidFill>
                            <a:schemeClr val="dk1"/>
                          </a:solidFill>
                        </a:rPr>
                        <a:t>Base Year:</a:t>
                      </a:r>
                      <a:endParaRPr sz="1400" b="1" u="none" strike="noStrike" cap="none">
                        <a:solidFill>
                          <a:schemeClr val="dk1"/>
                        </a:solidFill>
                      </a:endParaRPr>
                    </a:p>
                    <a:p>
                      <a:pPr marL="285750" marR="0" lvl="5" indent="-285750" algn="l" rtl="0">
                        <a:lnSpc>
                          <a:spcPct val="100000"/>
                        </a:lnSpc>
                        <a:spcBef>
                          <a:spcPts val="0"/>
                        </a:spcBef>
                        <a:spcAft>
                          <a:spcPts val="0"/>
                        </a:spcAft>
                        <a:buClr>
                          <a:schemeClr val="dk1"/>
                        </a:buClr>
                        <a:buSzPts val="2000"/>
                        <a:buFont typeface="Arial"/>
                        <a:buChar char="•"/>
                      </a:pPr>
                      <a:r>
                        <a:rPr lang="en-US" sz="2000" b="1" u="none" strike="noStrike" cap="none">
                          <a:solidFill>
                            <a:schemeClr val="dk1"/>
                          </a:solidFill>
                        </a:rPr>
                        <a:t>MHAC:</a:t>
                      </a:r>
                      <a:r>
                        <a:rPr lang="en-US" sz="2000" u="none" strike="noStrike" cap="none">
                          <a:solidFill>
                            <a:schemeClr val="dk1"/>
                          </a:solidFill>
                        </a:rPr>
                        <a:t> CY 2024 Q3 – CY 2024 Q2 (FY 2024); Draft Policy in March</a:t>
                      </a:r>
                      <a:endParaRPr sz="1400" u="none" strike="noStrike" cap="none">
                        <a:solidFill>
                          <a:schemeClr val="dk1"/>
                        </a:solidFill>
                      </a:endParaRPr>
                    </a:p>
                    <a:p>
                      <a:pPr marL="285750" marR="0" lvl="5" indent="-285750" algn="l" rtl="0">
                        <a:lnSpc>
                          <a:spcPct val="100000"/>
                        </a:lnSpc>
                        <a:spcBef>
                          <a:spcPts val="0"/>
                        </a:spcBef>
                        <a:spcAft>
                          <a:spcPts val="0"/>
                        </a:spcAft>
                        <a:buClr>
                          <a:schemeClr val="dk1"/>
                        </a:buClr>
                        <a:buSzPts val="2000"/>
                        <a:buFont typeface="Arial"/>
                        <a:buChar char="•"/>
                      </a:pPr>
                      <a:r>
                        <a:rPr lang="en-US" sz="2000" b="1" u="none" strike="noStrike" cap="none">
                          <a:solidFill>
                            <a:schemeClr val="dk1"/>
                          </a:solidFill>
                        </a:rPr>
                        <a:t>RRIP: </a:t>
                      </a:r>
                      <a:r>
                        <a:rPr lang="en-US" sz="2000" u="none" strike="noStrike" cap="none">
                          <a:solidFill>
                            <a:schemeClr val="dk1"/>
                          </a:solidFill>
                        </a:rPr>
                        <a:t>Staff Recommendation: Blended CY 2022/2023; Final Policy in April </a:t>
                      </a:r>
                      <a:endParaRPr sz="2000" u="none" strike="noStrike" cap="none">
                        <a:solidFill>
                          <a:schemeClr val="dk1"/>
                        </a:solidFill>
                      </a:endParaRPr>
                    </a:p>
                    <a:p>
                      <a:pPr marL="0" marR="0" lvl="0" indent="0" algn="l" rtl="0">
                        <a:lnSpc>
                          <a:spcPct val="100000"/>
                        </a:lnSpc>
                        <a:spcBef>
                          <a:spcPts val="0"/>
                        </a:spcBef>
                        <a:spcAft>
                          <a:spcPts val="0"/>
                        </a:spcAft>
                        <a:buClr>
                          <a:srgbClr val="000000"/>
                        </a:buClr>
                        <a:buSzPts val="2000"/>
                        <a:buFont typeface="Arial"/>
                        <a:buNone/>
                      </a:pPr>
                      <a:endParaRPr sz="2000" u="none" strike="noStrike" cap="none">
                        <a:solidFill>
                          <a:schemeClr val="dk1"/>
                        </a:solidFill>
                      </a:endParaRPr>
                    </a:p>
                    <a:p>
                      <a:pPr marL="0" marR="0" lvl="0" indent="0" algn="l" rtl="0">
                        <a:lnSpc>
                          <a:spcPct val="100000"/>
                        </a:lnSpc>
                        <a:spcBef>
                          <a:spcPts val="0"/>
                        </a:spcBef>
                        <a:spcAft>
                          <a:spcPts val="0"/>
                        </a:spcAft>
                        <a:buClr>
                          <a:srgbClr val="000000"/>
                        </a:buClr>
                        <a:buSzPts val="2000"/>
                        <a:buFont typeface="Arial"/>
                        <a:buNone/>
                      </a:pPr>
                      <a:r>
                        <a:rPr lang="en-US" sz="2000" b="1" u="sng" strike="noStrike" cap="none">
                          <a:solidFill>
                            <a:schemeClr val="dk1"/>
                          </a:solidFill>
                        </a:rPr>
                        <a:t>Performance Year: </a:t>
                      </a:r>
                      <a:endParaRPr sz="2000" u="none" strike="noStrike" cap="none">
                        <a:solidFill>
                          <a:schemeClr val="dk1"/>
                        </a:solidFill>
                      </a:endParaRPr>
                    </a:p>
                    <a:p>
                      <a:pPr marL="457200" marR="0" lvl="0" indent="-355600" algn="l" rtl="0">
                        <a:lnSpc>
                          <a:spcPct val="100000"/>
                        </a:lnSpc>
                        <a:spcBef>
                          <a:spcPts val="0"/>
                        </a:spcBef>
                        <a:spcAft>
                          <a:spcPts val="0"/>
                        </a:spcAft>
                        <a:buClr>
                          <a:schemeClr val="dk1"/>
                        </a:buClr>
                        <a:buSzPts val="2000"/>
                        <a:buFont typeface="Arial"/>
                        <a:buChar char="●"/>
                      </a:pPr>
                      <a:r>
                        <a:rPr lang="en-US" sz="2000" b="1" u="none" strike="noStrike" cap="none">
                          <a:solidFill>
                            <a:schemeClr val="dk1"/>
                          </a:solidFill>
                        </a:rPr>
                        <a:t>MHAC:</a:t>
                      </a:r>
                      <a:r>
                        <a:rPr lang="en-US" sz="2000" u="none" strike="noStrike" cap="none">
                          <a:solidFill>
                            <a:schemeClr val="dk1"/>
                          </a:solidFill>
                        </a:rPr>
                        <a:t> CY 2025</a:t>
                      </a:r>
                      <a:endParaRPr sz="2000" u="none" strike="noStrike" cap="none">
                        <a:solidFill>
                          <a:schemeClr val="dk1"/>
                        </a:solidFill>
                      </a:endParaRPr>
                    </a:p>
                    <a:p>
                      <a:pPr marL="457200" marR="0" lvl="0" indent="-355600" algn="l" rtl="0">
                        <a:lnSpc>
                          <a:spcPct val="100000"/>
                        </a:lnSpc>
                        <a:spcBef>
                          <a:spcPts val="0"/>
                        </a:spcBef>
                        <a:spcAft>
                          <a:spcPts val="0"/>
                        </a:spcAft>
                        <a:buClr>
                          <a:schemeClr val="dk1"/>
                        </a:buClr>
                        <a:buSzPts val="2000"/>
                        <a:buFont typeface="Arial"/>
                        <a:buChar char="●"/>
                      </a:pPr>
                      <a:r>
                        <a:rPr lang="en-US" sz="2000" b="1" u="none" strike="noStrike" cap="none">
                          <a:solidFill>
                            <a:schemeClr val="dk1"/>
                          </a:solidFill>
                        </a:rPr>
                        <a:t>RRIP:</a:t>
                      </a:r>
                      <a:r>
                        <a:rPr lang="en-US" sz="2000" u="none" strike="noStrike" cap="none">
                          <a:solidFill>
                            <a:schemeClr val="dk1"/>
                          </a:solidFill>
                        </a:rPr>
                        <a:t> CY 2025</a:t>
                      </a:r>
                      <a:endParaRPr sz="2000" u="none" strike="noStrike" cap="none">
                        <a:solidFill>
                          <a:schemeClr val="dk1"/>
                        </a:solidFill>
                      </a:endParaRPr>
                    </a:p>
                  </a:txBody>
                  <a:tcPr marL="91450" marR="91450" marT="91450" marB="45725">
                    <a:lnL w="12700" cap="flat" cmpd="sng">
                      <a:solidFill>
                        <a:schemeClr val="dk2"/>
                      </a:solidFill>
                      <a:prstDash val="solid"/>
                      <a:round/>
                      <a:headEnd type="none" w="sm" len="sm"/>
                      <a:tailEnd type="none" w="sm" len="sm"/>
                    </a:lnL>
                    <a:lnR w="12700" cap="flat" cmpd="sng">
                      <a:solidFill>
                        <a:schemeClr val="dk2"/>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628800">
                <a:tc>
                  <a:txBody>
                    <a:bodyPr/>
                    <a:lstStyle/>
                    <a:p>
                      <a:pPr marL="0" marR="0" lvl="0" indent="0" algn="r" rtl="0">
                        <a:lnSpc>
                          <a:spcPct val="100000"/>
                        </a:lnSpc>
                        <a:spcBef>
                          <a:spcPts val="0"/>
                        </a:spcBef>
                        <a:spcAft>
                          <a:spcPts val="0"/>
                        </a:spcAft>
                        <a:buClr>
                          <a:srgbClr val="000000"/>
                        </a:buClr>
                        <a:buSzPts val="2000"/>
                        <a:buFont typeface="Arial"/>
                        <a:buNone/>
                      </a:pPr>
                      <a:r>
                        <a:rPr lang="en-US" sz="2000" b="1" u="none" strike="noStrike" cap="none">
                          <a:solidFill>
                            <a:schemeClr val="dk1"/>
                          </a:solidFill>
                        </a:rPr>
                        <a:t>Implementation Date </a:t>
                      </a:r>
                      <a:endParaRPr sz="2000" b="1" i="0" u="none" strike="noStrike" cap="none">
                        <a:solidFill>
                          <a:schemeClr val="dk1"/>
                        </a:solidFill>
                        <a:latin typeface="Arial"/>
                        <a:ea typeface="Arial"/>
                        <a:cs typeface="Arial"/>
                        <a:sym typeface="Arial"/>
                      </a:endParaRPr>
                    </a:p>
                  </a:txBody>
                  <a:tcPr marL="91450" marR="182875" marT="91450" marB="45725">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RY 202</a:t>
                      </a:r>
                      <a:r>
                        <a:rPr lang="en-US" sz="2000" u="none" strike="noStrike" cap="none">
                          <a:solidFill>
                            <a:schemeClr val="dk1"/>
                          </a:solidFill>
                        </a:rPr>
                        <a:t>7</a:t>
                      </a:r>
                      <a:r>
                        <a:rPr lang="en-US" sz="2000" b="0" i="0" u="none" strike="noStrike" cap="none">
                          <a:solidFill>
                            <a:schemeClr val="dk1"/>
                          </a:solidFill>
                          <a:latin typeface="Arial"/>
                          <a:ea typeface="Arial"/>
                          <a:cs typeface="Arial"/>
                          <a:sym typeface="Arial"/>
                        </a:rPr>
                        <a:t> policies begin Jan 1, 202</a:t>
                      </a:r>
                      <a:r>
                        <a:rPr lang="en-US" sz="2000" u="none" strike="noStrike" cap="none">
                          <a:solidFill>
                            <a:schemeClr val="dk1"/>
                          </a:solidFill>
                        </a:rPr>
                        <a:t>5 </a:t>
                      </a:r>
                      <a:r>
                        <a:rPr lang="en-US" sz="2000" b="0" i="0" u="none" strike="noStrike" cap="none">
                          <a:solidFill>
                            <a:schemeClr val="dk1"/>
                          </a:solidFill>
                          <a:latin typeface="Arial"/>
                          <a:ea typeface="Arial"/>
                          <a:cs typeface="Arial"/>
                          <a:sym typeface="Arial"/>
                        </a:rPr>
                        <a:t>in most cases. Look for base and performance period reports on the CRS Portal.</a:t>
                      </a:r>
                      <a:endParaRPr sz="2000" b="0" i="0" u="none" strike="noStrike" cap="none">
                        <a:solidFill>
                          <a:schemeClr val="dk1"/>
                        </a:solidFill>
                        <a:latin typeface="Arial"/>
                        <a:ea typeface="Arial"/>
                        <a:cs typeface="Arial"/>
                        <a:sym typeface="Arial"/>
                      </a:endParaRPr>
                    </a:p>
                  </a:txBody>
                  <a:tcPr marL="91450" marR="91450" marT="91450" marB="45725">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chemeClr val="dk2"/>
                      </a:solidFill>
                      <a:prstDash val="solid"/>
                      <a:round/>
                      <a:headEnd type="none" w="sm" len="sm"/>
                      <a:tailEnd type="none" w="sm" len="sm"/>
                    </a:lnT>
                    <a:lnB w="12700" cap="flat" cmpd="sng">
                      <a:solidFill>
                        <a:srgbClr val="00388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95" name="Google Shape;495;g33cb33c9aa1_0_7"/>
          <p:cNvSpPr txBox="1"/>
          <p:nvPr/>
        </p:nvSpPr>
        <p:spPr>
          <a:xfrm>
            <a:off x="278300" y="6396300"/>
            <a:ext cx="82128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Arial"/>
                <a:ea typeface="Arial"/>
                <a:cs typeface="Arial"/>
                <a:sym typeface="Arial"/>
              </a:rPr>
              <a:t>*The 3M ™ All Patient Refined DRG (APR DRG) Software and 3M ™ Potentially Preventable Complications (PPC) Software are proprietary products of 3M Health Information Systems.</a:t>
            </a:r>
            <a:endParaRPr sz="900" b="1" i="0" u="none" strike="noStrike" cap="none">
              <a:solidFill>
                <a:schemeClr val="dk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g2a67fdd08ec_0_0"/>
          <p:cNvSpPr txBox="1">
            <a:spLocks noGrp="1"/>
          </p:cNvSpPr>
          <p:nvPr>
            <p:ph type="title"/>
          </p:nvPr>
        </p:nvSpPr>
        <p:spPr>
          <a:xfrm>
            <a:off x="972125" y="1835125"/>
            <a:ext cx="10515600" cy="1209000"/>
          </a:xfrm>
          <a:prstGeom prst="rect">
            <a:avLst/>
          </a:prstGeom>
          <a:noFill/>
          <a:ln>
            <a:noFill/>
          </a:ln>
        </p:spPr>
        <p:txBody>
          <a:bodyPr spcFirstLastPara="1" wrap="square" lIns="91425" tIns="45700" rIns="91425" bIns="45700" anchor="t" anchorCtr="0">
            <a:noAutofit/>
          </a:bodyPr>
          <a:lstStyle/>
          <a:p>
            <a:pPr marL="457200" lvl="0" indent="0" algn="r" rtl="0">
              <a:lnSpc>
                <a:spcPct val="114000"/>
              </a:lnSpc>
              <a:spcBef>
                <a:spcPts val="500"/>
              </a:spcBef>
              <a:spcAft>
                <a:spcPts val="0"/>
              </a:spcAft>
              <a:buSzPts val="3200"/>
              <a:buNone/>
            </a:pPr>
            <a:r>
              <a:rPr lang="en-US"/>
              <a:t>Appendix 1: Financial Methodology </a:t>
            </a:r>
            <a:r>
              <a:rPr lang="en-US">
                <a:solidFill>
                  <a:schemeClr val="dk1"/>
                </a:solidFill>
              </a:rPr>
              <a:t> </a:t>
            </a:r>
            <a:endParaRPr>
              <a:solidFill>
                <a:schemeClr val="dk1"/>
              </a:solidFill>
            </a:endParaRPr>
          </a:p>
          <a:p>
            <a:pPr marL="457200" lvl="0" indent="0" algn="r" rtl="0">
              <a:lnSpc>
                <a:spcPct val="114000"/>
              </a:lnSpc>
              <a:spcBef>
                <a:spcPts val="500"/>
              </a:spcBef>
              <a:spcAft>
                <a:spcPts val="0"/>
              </a:spcAft>
              <a:buSzPts val="3200"/>
              <a:buNone/>
            </a:pPr>
            <a:r>
              <a:rPr lang="en-US">
                <a:solidFill>
                  <a:schemeClr val="dk1"/>
                </a:solidFill>
              </a:rPr>
              <a:t>Grouper </a:t>
            </a:r>
            <a:r>
              <a:rPr lang="en-US"/>
              <a:t>Versions</a:t>
            </a:r>
            <a:endParaRPr/>
          </a:p>
        </p:txBody>
      </p:sp>
      <p:sp>
        <p:nvSpPr>
          <p:cNvPr id="967" name="Google Shape;967;g2a67fdd08ec_0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Google Shape;972;g2c05a5515de_0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61</a:t>
            </a:fld>
            <a:endParaRPr/>
          </a:p>
        </p:txBody>
      </p:sp>
      <p:sp>
        <p:nvSpPr>
          <p:cNvPr id="973" name="Google Shape;973;g2c05a5515de_0_0"/>
          <p:cNvSpPr txBox="1">
            <a:spLocks noGrp="1"/>
          </p:cNvSpPr>
          <p:nvPr>
            <p:ph type="title"/>
          </p:nvPr>
        </p:nvSpPr>
        <p:spPr>
          <a:xfrm>
            <a:off x="878875" y="347850"/>
            <a:ext cx="106089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sz="2700" b="1"/>
              <a:t>Grouper Transition: </a:t>
            </a:r>
            <a:r>
              <a:rPr lang="en-US" sz="2700"/>
              <a:t>Case Mix Weights and Reports</a:t>
            </a:r>
            <a:endParaRPr sz="2700"/>
          </a:p>
          <a:p>
            <a:pPr marL="0" lvl="0" indent="0" algn="l" rtl="0">
              <a:lnSpc>
                <a:spcPct val="100000"/>
              </a:lnSpc>
              <a:spcBef>
                <a:spcPts val="0"/>
              </a:spcBef>
              <a:spcAft>
                <a:spcPts val="0"/>
              </a:spcAft>
              <a:buClr>
                <a:schemeClr val="dk1"/>
              </a:buClr>
              <a:buSzPts val="2800"/>
              <a:buFont typeface="Arial"/>
              <a:buNone/>
            </a:pPr>
            <a:r>
              <a:rPr lang="en-US" sz="27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0"/>
                  </a:ext>
                </a:extLst>
              </a:rPr>
              <a:t> </a:t>
            </a:r>
            <a:br>
              <a:rPr lang="en-US" sz="2700" b="1" i="0" u="none" strike="noStrike">
                <a:solidFill>
                  <a:srgbClr val="FFFFFF"/>
                </a:solidFill>
                <a:latin typeface="Arial"/>
                <a:ea typeface="Arial"/>
                <a:cs typeface="Arial"/>
                <a:sym typeface="Arial"/>
              </a:rPr>
            </a:br>
            <a:r>
              <a:rPr lang="en-US"/>
              <a:t> </a:t>
            </a:r>
            <a:endParaRPr/>
          </a:p>
        </p:txBody>
      </p:sp>
      <p:graphicFrame>
        <p:nvGraphicFramePr>
          <p:cNvPr id="974" name="Google Shape;974;g2c05a5515de_0_0"/>
          <p:cNvGraphicFramePr/>
          <p:nvPr/>
        </p:nvGraphicFramePr>
        <p:xfrm>
          <a:off x="1578828" y="1444765"/>
          <a:ext cx="3000000" cy="3000000"/>
        </p:xfrm>
        <a:graphic>
          <a:graphicData uri="http://schemas.openxmlformats.org/drawingml/2006/table">
            <a:tbl>
              <a:tblPr>
                <a:noFill/>
                <a:tableStyleId>{0711AEBF-8D26-4784-B3E5-EEFB043935AD}</a:tableStyleId>
              </a:tblPr>
              <a:tblGrid>
                <a:gridCol w="3256100">
                  <a:extLst>
                    <a:ext uri="{9D8B030D-6E8A-4147-A177-3AD203B41FA5}">
                      <a16:colId xmlns:a16="http://schemas.microsoft.com/office/drawing/2014/main" val="20000"/>
                    </a:ext>
                  </a:extLst>
                </a:gridCol>
                <a:gridCol w="6173400">
                  <a:extLst>
                    <a:ext uri="{9D8B030D-6E8A-4147-A177-3AD203B41FA5}">
                      <a16:colId xmlns:a16="http://schemas.microsoft.com/office/drawing/2014/main" val="20001"/>
                    </a:ext>
                  </a:extLst>
                </a:gridCol>
              </a:tblGrid>
              <a:tr h="494675">
                <a:tc>
                  <a:txBody>
                    <a:bodyPr/>
                    <a:lstStyle/>
                    <a:p>
                      <a:pPr marL="0" marR="0" lvl="0" indent="0" algn="ctr" rtl="0">
                        <a:lnSpc>
                          <a:spcPct val="100000"/>
                        </a:lnSpc>
                        <a:spcBef>
                          <a:spcPts val="0"/>
                        </a:spcBef>
                        <a:spcAft>
                          <a:spcPts val="0"/>
                        </a:spcAft>
                        <a:buClr>
                          <a:srgbClr val="000000"/>
                        </a:buClr>
                        <a:buSzPts val="2000"/>
                        <a:buFont typeface="Arial"/>
                        <a:buNone/>
                      </a:pPr>
                      <a:r>
                        <a:rPr lang="en-US" sz="2200" b="1" i="0" u="none" strike="noStrike" cap="none">
                          <a:solidFill>
                            <a:srgbClr val="003889"/>
                          </a:solidFill>
                          <a:latin typeface="Arial"/>
                          <a:ea typeface="Arial"/>
                          <a:cs typeface="Arial"/>
                          <a:sym typeface="Arial"/>
                        </a:rPr>
                        <a:t>Rate Year</a:t>
                      </a:r>
                      <a:endParaRPr sz="2200" b="1" i="0" u="none" strike="noStrike" cap="none">
                        <a:solidFill>
                          <a:srgbClr val="003889"/>
                        </a:solidFill>
                        <a:latin typeface="Arial"/>
                        <a:ea typeface="Arial"/>
                        <a:cs typeface="Arial"/>
                        <a:sym typeface="Arial"/>
                      </a:endParaRPr>
                    </a:p>
                  </a:txBody>
                  <a:tcPr marL="91450" marR="182875" marT="91450" marB="45725" anchor="ctr">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en-US" sz="2200" b="1" u="none" strike="noStrike" cap="none">
                          <a:solidFill>
                            <a:srgbClr val="003889"/>
                          </a:solidFill>
                        </a:rPr>
                        <a:t>RY 2026</a:t>
                      </a:r>
                      <a:endParaRPr sz="2200" b="1" u="none" strike="noStrike" cap="none">
                        <a:solidFill>
                          <a:srgbClr val="003889"/>
                        </a:solidFill>
                      </a:endParaRPr>
                    </a:p>
                  </a:txBody>
                  <a:tcPr marL="91450" marR="91450" marT="91450" marB="45725" anchor="ctr">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extLst>
                  <a:ext uri="{0D108BD9-81ED-4DB2-BD59-A6C34878D82A}">
                    <a16:rowId xmlns:a16="http://schemas.microsoft.com/office/drawing/2014/main" val="10000"/>
                  </a:ext>
                </a:extLst>
              </a:tr>
              <a:tr h="639425">
                <a:tc>
                  <a:txBody>
                    <a:bodyPr/>
                    <a:lstStyle/>
                    <a:p>
                      <a:pPr marL="0" marR="0" lvl="0" indent="0" algn="r" rtl="0">
                        <a:lnSpc>
                          <a:spcPct val="100000"/>
                        </a:lnSpc>
                        <a:spcBef>
                          <a:spcPts val="0"/>
                        </a:spcBef>
                        <a:spcAft>
                          <a:spcPts val="0"/>
                        </a:spcAft>
                        <a:buClr>
                          <a:srgbClr val="000000"/>
                        </a:buClr>
                        <a:buSzPts val="2000"/>
                        <a:buFont typeface="Arial"/>
                        <a:buNone/>
                      </a:pPr>
                      <a:r>
                        <a:rPr lang="en-US" sz="2000" b="1" u="none" strike="noStrike" cap="none">
                          <a:solidFill>
                            <a:schemeClr val="dk1"/>
                          </a:solidFill>
                        </a:rPr>
                        <a:t>3M APR/EAPG Version*</a:t>
                      </a:r>
                      <a:endParaRPr sz="2000" b="1" u="none" strike="noStrike" cap="none">
                        <a:solidFill>
                          <a:schemeClr val="dk1"/>
                        </a:solidFill>
                      </a:endParaRPr>
                    </a:p>
                  </a:txBody>
                  <a:tcPr marL="91450" marR="182875" marT="91450" marB="45725" anchor="ctr">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3889"/>
                          </a:solidFill>
                        </a:rPr>
                        <a:t>IP Weights:</a:t>
                      </a:r>
                      <a:r>
                        <a:rPr lang="en-US" sz="2000" u="none" strike="noStrike" cap="none">
                          <a:solidFill>
                            <a:srgbClr val="003889"/>
                          </a:solidFill>
                        </a:rPr>
                        <a:t> 41</a:t>
                      </a:r>
                      <a:endParaRPr sz="2000" u="none" strike="noStrike" cap="none">
                        <a:solidFill>
                          <a:srgbClr val="003889"/>
                        </a:solidFill>
                      </a:endParaRPr>
                    </a:p>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3889"/>
                          </a:solidFill>
                        </a:rPr>
                        <a:t>OP Weights:</a:t>
                      </a:r>
                      <a:r>
                        <a:rPr lang="en-US" sz="2000" u="none" strike="noStrike" cap="none">
                          <a:solidFill>
                            <a:srgbClr val="003889"/>
                          </a:solidFill>
                        </a:rPr>
                        <a:t> 3.18</a:t>
                      </a:r>
                      <a:endParaRPr sz="2000" u="none" strike="noStrike" cap="none">
                        <a:solidFill>
                          <a:srgbClr val="003889"/>
                        </a:solidFill>
                      </a:endParaRPr>
                    </a:p>
                  </a:txBody>
                  <a:tcPr marL="91450" marR="91450" marT="91450" marB="45725" anchor="ctr">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extLst>
                  <a:ext uri="{0D108BD9-81ED-4DB2-BD59-A6C34878D82A}">
                    <a16:rowId xmlns:a16="http://schemas.microsoft.com/office/drawing/2014/main" val="10001"/>
                  </a:ext>
                </a:extLst>
              </a:tr>
              <a:tr h="937550">
                <a:tc>
                  <a:txBody>
                    <a:bodyPr/>
                    <a:lstStyle/>
                    <a:p>
                      <a:pPr marL="0" marR="0" lvl="0" indent="0" algn="r" rtl="0">
                        <a:lnSpc>
                          <a:spcPct val="100000"/>
                        </a:lnSpc>
                        <a:spcBef>
                          <a:spcPts val="0"/>
                        </a:spcBef>
                        <a:spcAft>
                          <a:spcPts val="0"/>
                        </a:spcAft>
                        <a:buClr>
                          <a:srgbClr val="000000"/>
                        </a:buClr>
                        <a:buSzPts val="2000"/>
                        <a:buFont typeface="Arial"/>
                        <a:buNone/>
                      </a:pPr>
                      <a:r>
                        <a:rPr lang="en-US" sz="2000" b="1" u="none" strike="noStrike" cap="none">
                          <a:solidFill>
                            <a:schemeClr val="dk1"/>
                          </a:solidFill>
                        </a:rPr>
                        <a:t>Data Period Used for Weight Development</a:t>
                      </a:r>
                      <a:endParaRPr sz="2000" b="1" u="none" strike="noStrike" cap="none">
                        <a:solidFill>
                          <a:schemeClr val="dk1"/>
                        </a:solidFill>
                      </a:endParaRPr>
                    </a:p>
                  </a:txBody>
                  <a:tcPr marL="91450" marR="182875" marT="91450" marB="45725" anchor="ctr">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tc>
                  <a:txBody>
                    <a:bodyPr/>
                    <a:lstStyle/>
                    <a:p>
                      <a:pPr marL="0" marR="0" lvl="2" indent="0" algn="l" rtl="0">
                        <a:lnSpc>
                          <a:spcPct val="100000"/>
                        </a:lnSpc>
                        <a:spcBef>
                          <a:spcPts val="0"/>
                        </a:spcBef>
                        <a:spcAft>
                          <a:spcPts val="0"/>
                        </a:spcAft>
                        <a:buClr>
                          <a:srgbClr val="000000"/>
                        </a:buClr>
                        <a:buSzPts val="1800"/>
                        <a:buFont typeface="Arial"/>
                        <a:buNone/>
                      </a:pPr>
                      <a:r>
                        <a:rPr lang="en-US" sz="2000" b="1" u="none" strike="noStrike" cap="none">
                          <a:solidFill>
                            <a:srgbClr val="003889"/>
                          </a:solidFill>
                        </a:rPr>
                        <a:t>IP: </a:t>
                      </a:r>
                      <a:r>
                        <a:rPr lang="en-US" sz="2000" u="none" strike="noStrike" cap="none">
                          <a:solidFill>
                            <a:srgbClr val="003889"/>
                          </a:solidFill>
                        </a:rPr>
                        <a:t>CY 2023 (12 Months) </a:t>
                      </a:r>
                      <a:endParaRPr sz="2000" u="none" strike="noStrike" cap="none">
                        <a:solidFill>
                          <a:srgbClr val="003889"/>
                        </a:solidFill>
                      </a:endParaRPr>
                    </a:p>
                    <a:p>
                      <a:pPr marL="0" marR="0" lvl="2" indent="0" algn="l" rtl="0">
                        <a:lnSpc>
                          <a:spcPct val="100000"/>
                        </a:lnSpc>
                        <a:spcBef>
                          <a:spcPts val="0"/>
                        </a:spcBef>
                        <a:spcAft>
                          <a:spcPts val="0"/>
                        </a:spcAft>
                        <a:buClr>
                          <a:srgbClr val="000000"/>
                        </a:buClr>
                        <a:buSzPts val="1800"/>
                        <a:buFont typeface="Arial"/>
                        <a:buNone/>
                      </a:pPr>
                      <a:r>
                        <a:rPr lang="en-US" sz="2000" b="1" u="none" strike="noStrike" cap="none">
                          <a:solidFill>
                            <a:srgbClr val="003889"/>
                          </a:solidFill>
                        </a:rPr>
                        <a:t>OP:</a:t>
                      </a:r>
                      <a:r>
                        <a:rPr lang="en-US" sz="2000" u="none" strike="noStrike" cap="none">
                          <a:solidFill>
                            <a:srgbClr val="003889"/>
                          </a:solidFill>
                        </a:rPr>
                        <a:t> CY 2023 and Q1 of CY 2024 (15 Months)</a:t>
                      </a:r>
                      <a:endParaRPr sz="2000" u="none" strike="noStrike" cap="none">
                        <a:solidFill>
                          <a:srgbClr val="003889"/>
                        </a:solidFill>
                      </a:endParaRPr>
                    </a:p>
                  </a:txBody>
                  <a:tcPr marL="91450" marR="91450" marT="91450" marB="45725" anchor="ctr">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extLst>
                  <a:ext uri="{0D108BD9-81ED-4DB2-BD59-A6C34878D82A}">
                    <a16:rowId xmlns:a16="http://schemas.microsoft.com/office/drawing/2014/main" val="10002"/>
                  </a:ext>
                </a:extLst>
              </a:tr>
              <a:tr h="525175">
                <a:tc>
                  <a:txBody>
                    <a:bodyPr/>
                    <a:lstStyle/>
                    <a:p>
                      <a:pPr marL="0" marR="0" lvl="0" indent="0" algn="r" rtl="0">
                        <a:lnSpc>
                          <a:spcPct val="100000"/>
                        </a:lnSpc>
                        <a:spcBef>
                          <a:spcPts val="0"/>
                        </a:spcBef>
                        <a:spcAft>
                          <a:spcPts val="0"/>
                        </a:spcAft>
                        <a:buClr>
                          <a:srgbClr val="000000"/>
                        </a:buClr>
                        <a:buSzPts val="2000"/>
                        <a:buFont typeface="Arial"/>
                        <a:buNone/>
                      </a:pPr>
                      <a:r>
                        <a:rPr lang="en-US" sz="2000" b="1" u="none" strike="noStrike" cap="none">
                          <a:solidFill>
                            <a:schemeClr val="dk1"/>
                          </a:solidFill>
                        </a:rPr>
                        <a:t>Weight Release Date</a:t>
                      </a:r>
                      <a:endParaRPr sz="2000" b="1" u="none" strike="noStrike" cap="none">
                        <a:solidFill>
                          <a:schemeClr val="dk1"/>
                        </a:solidFill>
                      </a:endParaRPr>
                    </a:p>
                  </a:txBody>
                  <a:tcPr marL="91450" marR="182875" marT="91450" marB="45725" anchor="ctr">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US" sz="2000" b="1" i="0" u="none" strike="noStrike" cap="none">
                          <a:solidFill>
                            <a:srgbClr val="003888"/>
                          </a:solidFill>
                        </a:rPr>
                        <a:t>First Quarter </a:t>
                      </a:r>
                      <a:r>
                        <a:rPr lang="en-US" sz="2000" b="1" i="0" u="none" strike="noStrike" cap="none">
                          <a:solidFill>
                            <a:srgbClr val="003888"/>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1"/>
                            </a:ext>
                          </a:extLst>
                        </a:rPr>
                        <a:t>CY </a:t>
                      </a:r>
                      <a:r>
                        <a:rPr lang="en-US" sz="2000" b="1" i="0" u="none" strike="noStrike" cap="none">
                          <a:solidFill>
                            <a:srgbClr val="003888"/>
                          </a:solidFill>
                        </a:rPr>
                        <a:t>2025</a:t>
                      </a:r>
                      <a:endParaRPr sz="2000" b="1" i="0" u="none" strike="noStrike" cap="none">
                        <a:solidFill>
                          <a:srgbClr val="003889"/>
                        </a:solidFill>
                      </a:endParaRPr>
                    </a:p>
                  </a:txBody>
                  <a:tcPr marL="91450" marR="91450" marT="91450" marB="45725" anchor="ctr">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extLst>
                  <a:ext uri="{0D108BD9-81ED-4DB2-BD59-A6C34878D82A}">
                    <a16:rowId xmlns:a16="http://schemas.microsoft.com/office/drawing/2014/main" val="10003"/>
                  </a:ext>
                </a:extLst>
              </a:tr>
              <a:tr h="784700">
                <a:tc>
                  <a:txBody>
                    <a:bodyPr/>
                    <a:lstStyle/>
                    <a:p>
                      <a:pPr marL="0" marR="0" lvl="0" indent="0" algn="r" rtl="0">
                        <a:lnSpc>
                          <a:spcPct val="100000"/>
                        </a:lnSpc>
                        <a:spcBef>
                          <a:spcPts val="0"/>
                        </a:spcBef>
                        <a:spcAft>
                          <a:spcPts val="0"/>
                        </a:spcAft>
                        <a:buClr>
                          <a:srgbClr val="000000"/>
                        </a:buClr>
                        <a:buSzPts val="1600"/>
                        <a:buFont typeface="Arial"/>
                        <a:buNone/>
                      </a:pPr>
                      <a:r>
                        <a:rPr lang="en-US" sz="2000" b="1" u="none" strike="noStrike" cap="none">
                          <a:solidFill>
                            <a:schemeClr val="dk1"/>
                          </a:solidFill>
                        </a:rPr>
                        <a:t>Policies Applicable To </a:t>
                      </a:r>
                      <a:endParaRPr sz="2000" b="1" u="none" strike="noStrike" cap="none">
                        <a:solidFill>
                          <a:schemeClr val="dk1"/>
                        </a:solidFill>
                      </a:endParaRPr>
                    </a:p>
                  </a:txBody>
                  <a:tcPr marL="91450" marR="182875" marT="91450" marB="45725" anchor="ctr">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US" sz="2000" u="none" strike="noStrike" cap="none">
                          <a:solidFill>
                            <a:schemeClr val="dk1"/>
                          </a:solidFill>
                        </a:rPr>
                        <a:t>CY 2024 12-Months Marketshift </a:t>
                      </a:r>
                      <a:endParaRPr sz="2000" u="none" strike="noStrike" cap="none">
                        <a:solidFill>
                          <a:schemeClr val="dk1"/>
                        </a:solidFill>
                      </a:endParaRPr>
                    </a:p>
                    <a:p>
                      <a:pPr marL="0" marR="0" lvl="0" indent="0" algn="l" rtl="0">
                        <a:lnSpc>
                          <a:spcPct val="100000"/>
                        </a:lnSpc>
                        <a:spcBef>
                          <a:spcPts val="0"/>
                        </a:spcBef>
                        <a:spcAft>
                          <a:spcPts val="0"/>
                        </a:spcAft>
                        <a:buClr>
                          <a:srgbClr val="000000"/>
                        </a:buClr>
                        <a:buSzPts val="1500"/>
                        <a:buFont typeface="Arial"/>
                        <a:buNone/>
                      </a:pPr>
                      <a:r>
                        <a:rPr lang="en-US" sz="2000" u="none" strike="noStrike" cap="none">
                          <a:solidFill>
                            <a:schemeClr val="dk1"/>
                          </a:solidFill>
                        </a:rPr>
                        <a:t>2025 Demographic  Report</a:t>
                      </a:r>
                      <a:endParaRPr sz="2000" u="none" strike="noStrike" cap="none">
                        <a:solidFill>
                          <a:schemeClr val="dk1"/>
                        </a:solidFill>
                      </a:endParaRPr>
                    </a:p>
                  </a:txBody>
                  <a:tcPr marL="91450" marR="91450" marT="91450" marB="45725" anchor="ctr">
                    <a:lnL w="12700" cap="flat" cmpd="sng">
                      <a:solidFill>
                        <a:srgbClr val="003889"/>
                      </a:solidFill>
                      <a:prstDash val="solid"/>
                      <a:round/>
                      <a:headEnd type="none" w="sm" len="sm"/>
                      <a:tailEnd type="none" w="sm" len="sm"/>
                    </a:lnL>
                    <a:lnR w="12700" cap="flat" cmpd="sng">
                      <a:solidFill>
                        <a:srgbClr val="003889"/>
                      </a:solidFill>
                      <a:prstDash val="solid"/>
                      <a:round/>
                      <a:headEnd type="none" w="sm" len="sm"/>
                      <a:tailEnd type="none" w="sm" len="sm"/>
                    </a:lnR>
                    <a:lnT w="12700" cap="flat" cmpd="sng">
                      <a:solidFill>
                        <a:srgbClr val="003889"/>
                      </a:solidFill>
                      <a:prstDash val="solid"/>
                      <a:round/>
                      <a:headEnd type="none" w="sm" len="sm"/>
                      <a:tailEnd type="none" w="sm" len="sm"/>
                    </a:lnT>
                    <a:lnB w="12700" cap="flat" cmpd="sng">
                      <a:solidFill>
                        <a:srgbClr val="003889"/>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975" name="Google Shape;975;g2c05a5515de_0_0"/>
          <p:cNvSpPr txBox="1"/>
          <p:nvPr/>
        </p:nvSpPr>
        <p:spPr>
          <a:xfrm>
            <a:off x="541825" y="5532075"/>
            <a:ext cx="82128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1000" b="1" i="0" u="none" strike="noStrike" cap="none">
                <a:solidFill>
                  <a:schemeClr val="dk1"/>
                </a:solidFill>
                <a:latin typeface="Arial"/>
                <a:ea typeface="Arial"/>
                <a:cs typeface="Arial"/>
                <a:sym typeface="Arial"/>
              </a:rPr>
              <a:t>*The 3M ™ All Patient Refined DRG (APR DRG) Software and 3M™ Enhanced APG (EAPG) Software are proprietary products of 3M Health Information Systems.</a:t>
            </a:r>
            <a:endParaRPr sz="1000" b="1" i="0" u="none" strike="noStrike" cap="none">
              <a:solidFill>
                <a:schemeClr val="dk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g33fca366295_1_0"/>
          <p:cNvSpPr txBox="1">
            <a:spLocks noGrp="1"/>
          </p:cNvSpPr>
          <p:nvPr>
            <p:ph type="title"/>
          </p:nvPr>
        </p:nvSpPr>
        <p:spPr>
          <a:xfrm>
            <a:off x="972125" y="1835125"/>
            <a:ext cx="10515600" cy="1209000"/>
          </a:xfrm>
          <a:prstGeom prst="rect">
            <a:avLst/>
          </a:prstGeom>
          <a:noFill/>
          <a:ln>
            <a:noFill/>
          </a:ln>
        </p:spPr>
        <p:txBody>
          <a:bodyPr spcFirstLastPara="1" wrap="square" lIns="91425" tIns="45700" rIns="91425" bIns="45700" anchor="t" anchorCtr="0">
            <a:noAutofit/>
          </a:bodyPr>
          <a:lstStyle/>
          <a:p>
            <a:pPr marL="457200" lvl="0" indent="0" algn="r" rtl="0">
              <a:lnSpc>
                <a:spcPct val="114000"/>
              </a:lnSpc>
              <a:spcBef>
                <a:spcPts val="500"/>
              </a:spcBef>
              <a:spcAft>
                <a:spcPts val="0"/>
              </a:spcAft>
              <a:buSzPts val="3200"/>
              <a:buNone/>
            </a:pPr>
            <a:r>
              <a:rPr lang="en-US"/>
              <a:t>Appendix 2: UCC Reporting</a:t>
            </a:r>
            <a:endParaRPr/>
          </a:p>
        </p:txBody>
      </p:sp>
      <p:sp>
        <p:nvSpPr>
          <p:cNvPr id="981" name="Google Shape;981;g33fca366295_1_0"/>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g1b9ce485472_3_86"/>
          <p:cNvSpPr txBox="1">
            <a:spLocks noGrp="1"/>
          </p:cNvSpPr>
          <p:nvPr>
            <p:ph type="body" idx="1"/>
          </p:nvPr>
        </p:nvSpPr>
        <p:spPr>
          <a:xfrm>
            <a:off x="972125" y="1128000"/>
            <a:ext cx="10002600" cy="1443300"/>
          </a:xfrm>
          <a:prstGeom prst="rect">
            <a:avLst/>
          </a:prstGeom>
          <a:noFill/>
          <a:ln>
            <a:noFill/>
          </a:ln>
        </p:spPr>
        <p:txBody>
          <a:bodyPr spcFirstLastPara="1" wrap="square" lIns="91425" tIns="45700" rIns="91425" bIns="45700" anchor="t" anchorCtr="0">
            <a:normAutofit/>
          </a:bodyPr>
          <a:lstStyle/>
          <a:p>
            <a:pPr marL="457200" lvl="0" indent="-391538" algn="l" rtl="0">
              <a:lnSpc>
                <a:spcPct val="114000"/>
              </a:lnSpc>
              <a:spcBef>
                <a:spcPts val="1000"/>
              </a:spcBef>
              <a:spcAft>
                <a:spcPts val="0"/>
              </a:spcAft>
              <a:buSzPts val="2400"/>
              <a:buChar char="•"/>
            </a:pPr>
            <a:r>
              <a:rPr lang="en-US"/>
              <a:t>FY25Q2 Data Submission: 56 reports received, 0 pending</a:t>
            </a:r>
            <a:endParaRPr/>
          </a:p>
          <a:p>
            <a:pPr marL="457200" lvl="0" indent="-391538" algn="l" rtl="0">
              <a:lnSpc>
                <a:spcPct val="114000"/>
              </a:lnSpc>
              <a:spcBef>
                <a:spcPts val="1000"/>
              </a:spcBef>
              <a:spcAft>
                <a:spcPts val="0"/>
              </a:spcAft>
              <a:buSzPts val="2400"/>
              <a:buChar char="•"/>
            </a:pPr>
            <a:r>
              <a:rPr lang="en-US"/>
              <a:t>FY25Q3 Data Submission: </a:t>
            </a:r>
            <a:r>
              <a:rPr lang="en-US" b="1"/>
              <a:t>Apr 30 – May 31, 2025</a:t>
            </a:r>
            <a:endParaRPr b="1"/>
          </a:p>
        </p:txBody>
      </p:sp>
      <p:sp>
        <p:nvSpPr>
          <p:cNvPr id="987" name="Google Shape;987;g1b9ce485472_3_86"/>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63</a:t>
            </a:fld>
            <a:endParaRPr/>
          </a:p>
        </p:txBody>
      </p:sp>
      <p:sp>
        <p:nvSpPr>
          <p:cNvPr id="988" name="Google Shape;988;g1b9ce485472_3_86"/>
          <p:cNvSpPr txBox="1">
            <a:spLocks noGrp="1"/>
          </p:cNvSpPr>
          <p:nvPr>
            <p:ph type="title"/>
          </p:nvPr>
        </p:nvSpPr>
        <p:spPr>
          <a:xfrm>
            <a:off x="972125" y="347851"/>
            <a:ext cx="10515600" cy="576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solidFill>
                  <a:schemeClr val="dk1"/>
                </a:solidFill>
              </a:rPr>
              <a:t>UCC Data Collection and Processing</a:t>
            </a:r>
            <a:endParaRPr>
              <a:solidFill>
                <a:schemeClr val="dk1"/>
              </a:solidFill>
            </a:endParaRPr>
          </a:p>
        </p:txBody>
      </p:sp>
      <p:pic>
        <p:nvPicPr>
          <p:cNvPr id="989" name="Google Shape;989;g1b9ce485472_3_86"/>
          <p:cNvPicPr preferRelativeResize="0"/>
          <p:nvPr/>
        </p:nvPicPr>
        <p:blipFill rotWithShape="1">
          <a:blip r:embed="rId3">
            <a:alphaModFix/>
          </a:blip>
          <a:srcRect/>
          <a:stretch/>
        </p:blipFill>
        <p:spPr>
          <a:xfrm>
            <a:off x="3536399" y="2641800"/>
            <a:ext cx="7918951" cy="2750675"/>
          </a:xfrm>
          <a:prstGeom prst="rect">
            <a:avLst/>
          </a:prstGeom>
          <a:noFill/>
          <a:ln>
            <a:noFill/>
          </a:ln>
        </p:spPr>
      </p:pic>
      <p:sp>
        <p:nvSpPr>
          <p:cNvPr id="990" name="Google Shape;990;g1b9ce485472_3_86"/>
          <p:cNvSpPr txBox="1"/>
          <p:nvPr/>
        </p:nvSpPr>
        <p:spPr>
          <a:xfrm>
            <a:off x="491500" y="2928900"/>
            <a:ext cx="2466900" cy="1914600"/>
          </a:xfrm>
          <a:prstGeom prst="rect">
            <a:avLst/>
          </a:prstGeom>
          <a:noFill/>
          <a:ln>
            <a:noFill/>
          </a:ln>
        </p:spPr>
        <p:txBody>
          <a:bodyPr spcFirstLastPara="1" wrap="square" lIns="91425" tIns="91425" rIns="91425" bIns="91425" anchor="t" anchorCtr="0">
            <a:noAutofit/>
          </a:bodyPr>
          <a:lstStyle/>
          <a:p>
            <a:pPr marL="0" marR="0" lvl="0" indent="0" algn="l" rtl="0">
              <a:lnSpc>
                <a:spcPct val="114000"/>
              </a:lnSpc>
              <a:spcBef>
                <a:spcPts val="1000"/>
              </a:spcBef>
              <a:spcAft>
                <a:spcPts val="0"/>
              </a:spcAft>
              <a:buClr>
                <a:srgbClr val="000000"/>
              </a:buClr>
              <a:buSzPts val="1700"/>
              <a:buFont typeface="Arial"/>
              <a:buNone/>
            </a:pPr>
            <a:r>
              <a:rPr lang="en-US" sz="1700" b="0" i="0" u="none" strike="noStrike" cap="none">
                <a:solidFill>
                  <a:schemeClr val="dk1"/>
                </a:solidFill>
                <a:latin typeface="Arial"/>
                <a:ea typeface="Arial"/>
                <a:cs typeface="Arial"/>
                <a:sym typeface="Arial"/>
              </a:rPr>
              <a:t>FY25 UCC report submission schedule to be posted on the HSCRC </a:t>
            </a:r>
            <a:r>
              <a:rPr lang="en-US" sz="1700" b="0" i="0" u="sng" strike="noStrike" cap="none">
                <a:solidFill>
                  <a:schemeClr val="hlink"/>
                </a:solidFill>
                <a:latin typeface="Arial"/>
                <a:ea typeface="Arial"/>
                <a:cs typeface="Arial"/>
                <a:sym typeface="Arial"/>
                <a:hlinkClick r:id="rId4"/>
              </a:rPr>
              <a:t>Financial Data Submission Tools</a:t>
            </a:r>
            <a:r>
              <a:rPr lang="en-US" sz="1700" b="0" i="0" u="none" strike="noStrike" cap="none">
                <a:solidFill>
                  <a:schemeClr val="dk1"/>
                </a:solidFill>
                <a:latin typeface="Arial"/>
                <a:ea typeface="Arial"/>
                <a:cs typeface="Arial"/>
                <a:sym typeface="Arial"/>
              </a:rPr>
              <a:t> web page.</a:t>
            </a:r>
            <a:endParaRPr sz="2100" b="0" i="0" u="none" strike="noStrike" cap="none">
              <a:solidFill>
                <a:schemeClr val="dk1"/>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g27c18b928c3_0_9"/>
          <p:cNvSpPr txBox="1">
            <a:spLocks noGrp="1"/>
          </p:cNvSpPr>
          <p:nvPr>
            <p:ph type="body" idx="1"/>
          </p:nvPr>
        </p:nvSpPr>
        <p:spPr>
          <a:xfrm>
            <a:off x="491067" y="1020233"/>
            <a:ext cx="10792983" cy="5287434"/>
          </a:xfrm>
          <a:prstGeom prst="rect">
            <a:avLst/>
          </a:prstGeom>
          <a:noFill/>
          <a:ln>
            <a:noFill/>
          </a:ln>
        </p:spPr>
        <p:txBody>
          <a:bodyPr spcFirstLastPara="1" wrap="square" lIns="91425" tIns="45700" rIns="91425" bIns="45700" anchor="t" anchorCtr="0">
            <a:normAutofit/>
          </a:bodyPr>
          <a:lstStyle/>
          <a:p>
            <a:pPr marL="457200" lvl="0" indent="-355597" algn="l" rtl="0">
              <a:lnSpc>
                <a:spcPct val="115000"/>
              </a:lnSpc>
              <a:spcBef>
                <a:spcPts val="1600"/>
              </a:spcBef>
              <a:spcAft>
                <a:spcPts val="0"/>
              </a:spcAft>
              <a:buSzPts val="2000"/>
              <a:buChar char="•"/>
            </a:pPr>
            <a:r>
              <a:rPr lang="en-US"/>
              <a:t>UCC Data Edit Summary:</a:t>
            </a:r>
            <a:endParaRPr/>
          </a:p>
          <a:p>
            <a:pPr marL="914400" lvl="0" indent="-374650" algn="l" rtl="0">
              <a:lnSpc>
                <a:spcPct val="114000"/>
              </a:lnSpc>
              <a:spcBef>
                <a:spcPts val="0"/>
              </a:spcBef>
              <a:spcAft>
                <a:spcPts val="0"/>
              </a:spcAft>
              <a:buClr>
                <a:srgbClr val="0066CC"/>
              </a:buClr>
              <a:buSzPts val="2300"/>
              <a:buChar char="-"/>
            </a:pPr>
            <a:r>
              <a:rPr lang="en-US" sz="2300">
                <a:solidFill>
                  <a:srgbClr val="0066CC"/>
                </a:solidFill>
              </a:rPr>
              <a:t>46 reports have &lt; 1% error</a:t>
            </a:r>
            <a:endParaRPr sz="2300">
              <a:solidFill>
                <a:srgbClr val="0066CC"/>
              </a:solidFill>
            </a:endParaRPr>
          </a:p>
          <a:p>
            <a:pPr marL="914400" lvl="0" indent="-374650" algn="l" rtl="0">
              <a:lnSpc>
                <a:spcPct val="114000"/>
              </a:lnSpc>
              <a:spcBef>
                <a:spcPts val="0"/>
              </a:spcBef>
              <a:spcAft>
                <a:spcPts val="0"/>
              </a:spcAft>
              <a:buClr>
                <a:srgbClr val="0066CC"/>
              </a:buClr>
              <a:buSzPts val="2300"/>
              <a:buChar char="-"/>
            </a:pPr>
            <a:r>
              <a:rPr lang="en-US" sz="2300">
                <a:solidFill>
                  <a:srgbClr val="0066CC"/>
                </a:solidFill>
              </a:rPr>
              <a:t>7 reports have 1 - 1.99% error</a:t>
            </a:r>
            <a:endParaRPr sz="2300">
              <a:solidFill>
                <a:srgbClr val="0066CC"/>
              </a:solidFill>
            </a:endParaRPr>
          </a:p>
          <a:p>
            <a:pPr marL="914400" lvl="0" indent="-374650" algn="l" rtl="0">
              <a:lnSpc>
                <a:spcPct val="114000"/>
              </a:lnSpc>
              <a:spcBef>
                <a:spcPts val="0"/>
              </a:spcBef>
              <a:spcAft>
                <a:spcPts val="0"/>
              </a:spcAft>
              <a:buClr>
                <a:srgbClr val="0066CC"/>
              </a:buClr>
              <a:buSzPts val="2300"/>
              <a:buChar char="-"/>
            </a:pPr>
            <a:r>
              <a:rPr lang="en-US" sz="2300">
                <a:solidFill>
                  <a:srgbClr val="0066CC"/>
                </a:solidFill>
              </a:rPr>
              <a:t>2 reports have 2 - 2.99% error</a:t>
            </a:r>
            <a:endParaRPr sz="2300">
              <a:solidFill>
                <a:srgbClr val="0066CC"/>
              </a:solidFill>
            </a:endParaRPr>
          </a:p>
          <a:p>
            <a:pPr marL="914400" lvl="0" indent="-374650" algn="l" rtl="0">
              <a:lnSpc>
                <a:spcPct val="114000"/>
              </a:lnSpc>
              <a:spcBef>
                <a:spcPts val="0"/>
              </a:spcBef>
              <a:spcAft>
                <a:spcPts val="0"/>
              </a:spcAft>
              <a:buClr>
                <a:srgbClr val="0066CC"/>
              </a:buClr>
              <a:buSzPts val="2300"/>
              <a:buChar char="-"/>
            </a:pPr>
            <a:r>
              <a:rPr lang="en-US" sz="2300">
                <a:solidFill>
                  <a:srgbClr val="0066CC"/>
                </a:solidFill>
              </a:rPr>
              <a:t>1 reports with &gt; 3% error rate had data validated and was manually passed</a:t>
            </a:r>
            <a:endParaRPr sz="2300">
              <a:solidFill>
                <a:srgbClr val="0066CC"/>
              </a:solidFill>
            </a:endParaRPr>
          </a:p>
          <a:p>
            <a:pPr marL="914400" lvl="0" indent="-374650" algn="l" rtl="0">
              <a:lnSpc>
                <a:spcPct val="114000"/>
              </a:lnSpc>
              <a:spcBef>
                <a:spcPts val="0"/>
              </a:spcBef>
              <a:spcAft>
                <a:spcPts val="0"/>
              </a:spcAft>
              <a:buClr>
                <a:srgbClr val="0066CC"/>
              </a:buClr>
              <a:buSzPts val="2300"/>
              <a:buChar char="-"/>
            </a:pPr>
            <a:r>
              <a:rPr lang="en-US" sz="2300">
                <a:solidFill>
                  <a:srgbClr val="0066CC"/>
                </a:solidFill>
              </a:rPr>
              <a:t>0 reports to be submitted  </a:t>
            </a:r>
            <a:endParaRPr/>
          </a:p>
        </p:txBody>
      </p:sp>
      <p:sp>
        <p:nvSpPr>
          <p:cNvPr id="996" name="Google Shape;996;g27c18b928c3_0_9"/>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64</a:t>
            </a:fld>
            <a:endParaRPr/>
          </a:p>
        </p:txBody>
      </p:sp>
      <p:sp>
        <p:nvSpPr>
          <p:cNvPr id="997" name="Google Shape;997;g27c18b928c3_0_9"/>
          <p:cNvSpPr txBox="1">
            <a:spLocks noGrp="1"/>
          </p:cNvSpPr>
          <p:nvPr>
            <p:ph type="title"/>
          </p:nvPr>
        </p:nvSpPr>
        <p:spPr>
          <a:xfrm>
            <a:off x="972125" y="347850"/>
            <a:ext cx="109659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UCC DSR and Edit Report Updates for FY 2025 Q2</a:t>
            </a:r>
            <a:endParaRPr>
              <a:solidFill>
                <a:schemeClr val="dk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Google Shape;1002;g27c5c71d6ce_0_15"/>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65</a:t>
            </a:fld>
            <a:endParaRPr/>
          </a:p>
        </p:txBody>
      </p:sp>
      <p:sp>
        <p:nvSpPr>
          <p:cNvPr id="1003" name="Google Shape;1003;g27c5c71d6ce_0_15"/>
          <p:cNvSpPr txBox="1">
            <a:spLocks noGrp="1"/>
          </p:cNvSpPr>
          <p:nvPr>
            <p:ph type="title"/>
          </p:nvPr>
        </p:nvSpPr>
        <p:spPr>
          <a:xfrm>
            <a:off x="972125" y="347850"/>
            <a:ext cx="109659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UCC Data: Notable Errors Observed in FY24Q3 Data Submission</a:t>
            </a:r>
            <a:endParaRPr/>
          </a:p>
          <a:p>
            <a:pPr marL="0" lvl="0" indent="0" algn="l" rtl="0">
              <a:lnSpc>
                <a:spcPct val="100000"/>
              </a:lnSpc>
              <a:spcBef>
                <a:spcPts val="0"/>
              </a:spcBef>
              <a:spcAft>
                <a:spcPts val="0"/>
              </a:spcAft>
              <a:buSzPts val="2800"/>
              <a:buNone/>
            </a:pPr>
            <a:endParaRPr/>
          </a:p>
        </p:txBody>
      </p:sp>
      <p:graphicFrame>
        <p:nvGraphicFramePr>
          <p:cNvPr id="1004" name="Google Shape;1004;g27c5c71d6ce_0_15"/>
          <p:cNvGraphicFramePr/>
          <p:nvPr/>
        </p:nvGraphicFramePr>
        <p:xfrm>
          <a:off x="736550" y="948750"/>
          <a:ext cx="3000000" cy="3000000"/>
        </p:xfrm>
        <a:graphic>
          <a:graphicData uri="http://schemas.openxmlformats.org/drawingml/2006/table">
            <a:tbl>
              <a:tblPr>
                <a:noFill/>
                <a:tableStyleId>{92AFB075-EFA4-45DD-8BE2-5DF40261B7EC}</a:tableStyleId>
              </a:tblPr>
              <a:tblGrid>
                <a:gridCol w="3429000">
                  <a:extLst>
                    <a:ext uri="{9D8B030D-6E8A-4147-A177-3AD203B41FA5}">
                      <a16:colId xmlns:a16="http://schemas.microsoft.com/office/drawing/2014/main" val="20000"/>
                    </a:ext>
                  </a:extLst>
                </a:gridCol>
                <a:gridCol w="3631825">
                  <a:extLst>
                    <a:ext uri="{9D8B030D-6E8A-4147-A177-3AD203B41FA5}">
                      <a16:colId xmlns:a16="http://schemas.microsoft.com/office/drawing/2014/main" val="20001"/>
                    </a:ext>
                  </a:extLst>
                </a:gridCol>
                <a:gridCol w="3226175">
                  <a:extLst>
                    <a:ext uri="{9D8B030D-6E8A-4147-A177-3AD203B41FA5}">
                      <a16:colId xmlns:a16="http://schemas.microsoft.com/office/drawing/2014/main" val="20002"/>
                    </a:ext>
                  </a:extLst>
                </a:gridCol>
              </a:tblGrid>
              <a:tr h="381000">
                <a:tc>
                  <a:txBody>
                    <a:bodyPr/>
                    <a:lstStyle/>
                    <a:p>
                      <a:pPr marL="0" marR="0" lvl="0" indent="0" algn="ctr" rtl="0">
                        <a:lnSpc>
                          <a:spcPct val="114000"/>
                        </a:lnSpc>
                        <a:spcBef>
                          <a:spcPts val="0"/>
                        </a:spcBef>
                        <a:spcAft>
                          <a:spcPts val="0"/>
                        </a:spcAft>
                        <a:buClr>
                          <a:srgbClr val="000000"/>
                        </a:buClr>
                        <a:buSzPts val="1500"/>
                        <a:buFont typeface="Arial"/>
                        <a:buNone/>
                      </a:pPr>
                      <a:r>
                        <a:rPr lang="en-US" sz="1500" b="1" u="none" strike="noStrike" cap="none">
                          <a:solidFill>
                            <a:schemeClr val="dk1"/>
                          </a:solidFill>
                        </a:rPr>
                        <a:t>Error</a:t>
                      </a:r>
                      <a:endParaRPr sz="1500" b="1"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dk1"/>
                          </a:solidFill>
                        </a:rPr>
                        <a:t>Notes</a:t>
                      </a:r>
                      <a:endParaRPr sz="1500" b="1"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r>
                        <a:rPr lang="en-US" sz="1500" b="1" u="none" strike="noStrike" cap="none">
                          <a:solidFill>
                            <a:schemeClr val="dk1"/>
                          </a:solidFill>
                        </a:rPr>
                        <a:t>Percent of Records with Errors</a:t>
                      </a:r>
                      <a:endParaRPr sz="1500" b="1"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0"/>
                  </a:ext>
                </a:extLst>
              </a:tr>
              <a:tr h="746800">
                <a:tc>
                  <a:txBody>
                    <a:bodyPr/>
                    <a:lstStyle/>
                    <a:p>
                      <a:pPr marL="0" marR="0" lvl="0" indent="0" algn="l" rtl="0">
                        <a:lnSpc>
                          <a:spcPct val="114000"/>
                        </a:lnSpc>
                        <a:spcBef>
                          <a:spcPts val="0"/>
                        </a:spcBef>
                        <a:spcAft>
                          <a:spcPts val="0"/>
                        </a:spcAft>
                        <a:buClr>
                          <a:srgbClr val="000000"/>
                        </a:buClr>
                        <a:buSzPts val="1500"/>
                        <a:buFont typeface="Arial"/>
                        <a:buNone/>
                      </a:pPr>
                      <a:r>
                        <a:rPr lang="en-US" sz="1500" u="none" strike="noStrike" cap="none">
                          <a:solidFill>
                            <a:schemeClr val="dk1"/>
                          </a:solidFill>
                        </a:rPr>
                        <a:t>Invalid or missing billed amount</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This information might be unavailable for accounts that are old or transferred from another system</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0.08% of write-off records from 15 report files </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l" rtl="0">
                        <a:lnSpc>
                          <a:spcPct val="114000"/>
                        </a:lnSpc>
                        <a:spcBef>
                          <a:spcPts val="0"/>
                        </a:spcBef>
                        <a:spcAft>
                          <a:spcPts val="0"/>
                        </a:spcAft>
                        <a:buClr>
                          <a:srgbClr val="000000"/>
                        </a:buClr>
                        <a:buSzPts val="1500"/>
                        <a:buFont typeface="Arial"/>
                        <a:buNone/>
                      </a:pPr>
                      <a:r>
                        <a:rPr lang="en-US" sz="1500" u="none" strike="noStrike" cap="none">
                          <a:solidFill>
                            <a:schemeClr val="dk1"/>
                          </a:solidFill>
                        </a:rPr>
                        <a:t>Missing service date</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14000"/>
                        </a:lnSpc>
                        <a:spcBef>
                          <a:spcPts val="0"/>
                        </a:spcBef>
                        <a:spcAft>
                          <a:spcPts val="0"/>
                        </a:spcAft>
                        <a:buClr>
                          <a:srgbClr val="000000"/>
                        </a:buClr>
                        <a:buSzPts val="1500"/>
                        <a:buFont typeface="Arial"/>
                        <a:buNone/>
                      </a:pPr>
                      <a:r>
                        <a:rPr lang="en-US" sz="1500" u="none" strike="noStrike" cap="none">
                          <a:solidFill>
                            <a:schemeClr val="dk1"/>
                          </a:solidFill>
                        </a:rPr>
                        <a:t>Date should not be left blank</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14000"/>
                        </a:lnSpc>
                        <a:spcBef>
                          <a:spcPts val="0"/>
                        </a:spcBef>
                        <a:spcAft>
                          <a:spcPts val="0"/>
                        </a:spcAft>
                        <a:buClr>
                          <a:srgbClr val="000000"/>
                        </a:buClr>
                        <a:buSzPts val="1500"/>
                        <a:buFont typeface="Arial"/>
                        <a:buNone/>
                      </a:pPr>
                      <a:r>
                        <a:rPr lang="en-US" sz="1500" u="none" strike="noStrike" cap="none">
                          <a:solidFill>
                            <a:schemeClr val="dk1"/>
                          </a:solidFill>
                        </a:rPr>
                        <a:t>&lt; 0.01% of write-off records </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l" rtl="0">
                        <a:lnSpc>
                          <a:spcPct val="114000"/>
                        </a:lnSpc>
                        <a:spcBef>
                          <a:spcPts val="0"/>
                        </a:spcBef>
                        <a:spcAft>
                          <a:spcPts val="0"/>
                        </a:spcAft>
                        <a:buClr>
                          <a:srgbClr val="000000"/>
                        </a:buClr>
                        <a:buSzPts val="1500"/>
                        <a:buFont typeface="Arial"/>
                        <a:buNone/>
                      </a:pPr>
                      <a:r>
                        <a:rPr lang="en-US" sz="1500" u="none" strike="noStrike" cap="none">
                          <a:solidFill>
                            <a:schemeClr val="dk1"/>
                          </a:solidFill>
                        </a:rPr>
                        <a:t>Missing expected payer</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14000"/>
                        </a:lnSpc>
                        <a:spcBef>
                          <a:spcPts val="0"/>
                        </a:spcBef>
                        <a:spcAft>
                          <a:spcPts val="0"/>
                        </a:spcAft>
                        <a:buClr>
                          <a:srgbClr val="000000"/>
                        </a:buClr>
                        <a:buSzPts val="1500"/>
                        <a:buFont typeface="Arial"/>
                        <a:buNone/>
                      </a:pPr>
                      <a:r>
                        <a:rPr lang="en-US" sz="1500" u="none" strike="noStrike" cap="none">
                          <a:solidFill>
                            <a:schemeClr val="dk1"/>
                          </a:solidFill>
                        </a:rPr>
                        <a:t>Text (e.g., n/a, unknown) is not valid; use code 99 if unknown</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14000"/>
                        </a:lnSpc>
                        <a:spcBef>
                          <a:spcPts val="0"/>
                        </a:spcBef>
                        <a:spcAft>
                          <a:spcPts val="0"/>
                        </a:spcAft>
                        <a:buClr>
                          <a:srgbClr val="000000"/>
                        </a:buClr>
                        <a:buSzPts val="1500"/>
                        <a:buFont typeface="Arial"/>
                        <a:buNone/>
                      </a:pPr>
                      <a:r>
                        <a:rPr lang="en-US" sz="1500" u="none" strike="noStrike" cap="none">
                          <a:solidFill>
                            <a:schemeClr val="dk1"/>
                          </a:solidFill>
                        </a:rPr>
                        <a:t>&lt; 0.01% of write-off records </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UCC account with service date within the past 8 quarters not found in Case Mix tapes</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This may happen if UCC write-off reported before discharge (</a:t>
                      </a:r>
                      <a:r>
                        <a:rPr lang="en-US" sz="1500" b="1" u="none" strike="noStrike" cap="none">
                          <a:solidFill>
                            <a:schemeClr val="dk1"/>
                          </a:solidFill>
                        </a:rPr>
                        <a:t>not an error but report timing differences</a:t>
                      </a:r>
                      <a:r>
                        <a:rPr lang="en-US" sz="1500" u="none" strike="noStrike" cap="none">
                          <a:solidFill>
                            <a:schemeClr val="dk1"/>
                          </a:solidFill>
                        </a:rPr>
                        <a:t>), old account reported with incorrect service date, non-regulated patient account that are not required to be reported, etc. </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0.25% of write-off records (excluding non-psych hospitals)</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Mismatched UCC service date outside of the range of one day prior to Case Mix admission/from date and discharge/through date by 1 day, 2 - 30 days or &gt; 30 days</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This may happen if either the service date reported for UCC record or the service date reported in case mix is incorrect </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00"/>
                        <a:buFont typeface="Arial"/>
                        <a:buNone/>
                      </a:pPr>
                      <a:r>
                        <a:rPr lang="en-US" sz="1500" u="none" strike="noStrike" cap="none">
                          <a:solidFill>
                            <a:schemeClr val="dk1"/>
                          </a:solidFill>
                        </a:rPr>
                        <a:t>0.29% of write-off records. </a:t>
                      </a:r>
                      <a:endParaRPr sz="1500" u="none" strike="noStrike" cap="none">
                        <a:solidFill>
                          <a:schemeClr val="dk1"/>
                        </a:solidFill>
                      </a:endParaRPr>
                    </a:p>
                  </a:txBody>
                  <a:tcPr marL="91425" marR="91425" marT="91425" marB="914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g2505db10ccf_0_33"/>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800"/>
              <a:buFont typeface="Arial"/>
              <a:buNone/>
            </a:pPr>
            <a:r>
              <a:rPr lang="en-US">
                <a:solidFill>
                  <a:schemeClr val="dk1"/>
                </a:solidFill>
              </a:rPr>
              <a:t>Points of Contact: </a:t>
            </a:r>
            <a:r>
              <a:rPr lang="en-US"/>
              <a:t>UCC</a:t>
            </a:r>
            <a:r>
              <a:rPr lang="en-US">
                <a:solidFill>
                  <a:schemeClr val="dk1"/>
                </a:solidFill>
              </a:rPr>
              <a:t> Data</a:t>
            </a:r>
            <a:endParaRPr>
              <a:solidFill>
                <a:schemeClr val="dk1"/>
              </a:solidFill>
            </a:endParaRPr>
          </a:p>
        </p:txBody>
      </p:sp>
      <p:graphicFrame>
        <p:nvGraphicFramePr>
          <p:cNvPr id="1011" name="Google Shape;1011;g2505db10ccf_0_33"/>
          <p:cNvGraphicFramePr/>
          <p:nvPr/>
        </p:nvGraphicFramePr>
        <p:xfrm>
          <a:off x="972125" y="1203348"/>
          <a:ext cx="3000000" cy="3000000"/>
        </p:xfrm>
        <a:graphic>
          <a:graphicData uri="http://schemas.openxmlformats.org/drawingml/2006/table">
            <a:tbl>
              <a:tblPr>
                <a:noFill/>
                <a:tableStyleId>{0711AEBF-8D26-4784-B3E5-EEFB043935AD}</a:tableStyleId>
              </a:tblPr>
              <a:tblGrid>
                <a:gridCol w="5029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521650">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a:solidFill>
                            <a:schemeClr val="dk1"/>
                          </a:solidFill>
                        </a:rPr>
                        <a:t>HSCRC</a:t>
                      </a:r>
                      <a:endParaRPr sz="14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3200"/>
                        <a:buFont typeface="Arial"/>
                        <a:buNone/>
                      </a:pPr>
                      <a:r>
                        <a:rPr lang="en-US" sz="3200" u="none" strike="noStrike" cap="none">
                          <a:solidFill>
                            <a:schemeClr val="dk1"/>
                          </a:solidFill>
                        </a:rPr>
                        <a:t>hMetrix</a:t>
                      </a:r>
                      <a:endParaRPr sz="1400" u="none" strike="noStrike" cap="none">
                        <a:solidFill>
                          <a:schemeClr val="dk1"/>
                        </a:solidFill>
                      </a:endParaRPr>
                    </a:p>
                  </a:txBody>
                  <a:tcPr marL="91450" marR="91450" marT="45725" marB="45725"/>
                </a:tc>
                <a:extLst>
                  <a:ext uri="{0D108BD9-81ED-4DB2-BD59-A6C34878D82A}">
                    <a16:rowId xmlns:a16="http://schemas.microsoft.com/office/drawing/2014/main" val="10000"/>
                  </a:ext>
                </a:extLst>
              </a:tr>
              <a:tr h="77912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66CC"/>
                          </a:solidFill>
                        </a:rPr>
                        <a:t>Irene Cheng</a:t>
                      </a:r>
                      <a:endParaRPr sz="1400" u="none" strike="noStrike" cap="none">
                        <a:solidFill>
                          <a:srgbClr val="0066CC"/>
                        </a:solidFill>
                      </a:endParaRPr>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Email: </a:t>
                      </a:r>
                      <a:r>
                        <a:rPr lang="en-US" sz="2000" u="sng" strike="noStrike" cap="none">
                          <a:solidFill>
                            <a:schemeClr val="hlink"/>
                          </a:solidFill>
                          <a:hlinkClick r:id="rId3"/>
                        </a:rPr>
                        <a:t>Irene.Cheng@maryland.gov</a:t>
                      </a:r>
                      <a:r>
                        <a:rPr lang="en-US" sz="2000" u="none" strike="noStrike" cap="none">
                          <a:solidFill>
                            <a:schemeClr val="dk1"/>
                          </a:solidFill>
                        </a:rPr>
                        <a:t> </a:t>
                      </a:r>
                      <a:r>
                        <a:rPr lang="en-US" sz="2000" u="none" strike="noStrike" cap="none">
                          <a:solidFill>
                            <a:schemeClr val="accent1"/>
                          </a:solidFill>
                          <a:latin typeface="Arial"/>
                          <a:ea typeface="Arial"/>
                          <a:cs typeface="Arial"/>
                          <a:sym typeface="Arial"/>
                        </a:rPr>
                        <a:t>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a:solidFill>
                            <a:srgbClr val="0066CC"/>
                          </a:solidFill>
                        </a:rPr>
                        <a:t>DAVE Technical Support </a:t>
                      </a:r>
                      <a:endParaRPr sz="1400" u="none" strike="noStrike" cap="none"/>
                    </a:p>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latin typeface="Arial"/>
                          <a:ea typeface="Arial"/>
                          <a:cs typeface="Arial"/>
                          <a:sym typeface="Arial"/>
                        </a:rPr>
                        <a:t>Email: </a:t>
                      </a:r>
                      <a:r>
                        <a:rPr lang="en-US" sz="2000" u="sng" strike="noStrike" cap="none">
                          <a:solidFill>
                            <a:schemeClr val="hlink"/>
                          </a:solidFill>
                        </a:rPr>
                        <a:t>hscrcteam@hmetrix.com</a:t>
                      </a:r>
                      <a:r>
                        <a:rPr lang="en-US" sz="2000" u="none" strike="noStrike" cap="none">
                          <a:solidFill>
                            <a:schemeClr val="dk1"/>
                          </a:solidFill>
                          <a:latin typeface="Arial"/>
                          <a:ea typeface="Arial"/>
                          <a:cs typeface="Arial"/>
                          <a:sym typeface="Arial"/>
                        </a:rPr>
                        <a:t>  </a:t>
                      </a:r>
                      <a:endParaRPr sz="1400" u="none" strike="noStrike" cap="none"/>
                    </a:p>
                  </a:txBody>
                  <a:tcPr marL="91450" marR="91450" marT="45725" marB="45725"/>
                </a:tc>
                <a:extLst>
                  <a:ext uri="{0D108BD9-81ED-4DB2-BD59-A6C34878D82A}">
                    <a16:rowId xmlns:a16="http://schemas.microsoft.com/office/drawing/2014/main" val="10001"/>
                  </a:ext>
                </a:extLst>
              </a:tr>
              <a:tr h="1083425">
                <a:tc>
                  <a:txBody>
                    <a:bodyPr/>
                    <a:lstStyle/>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For questions regarding:</a:t>
                      </a:r>
                      <a:endParaRPr sz="2000" u="none" strike="noStrike" cap="none">
                        <a:solidFill>
                          <a:schemeClr val="dk1"/>
                        </a:solidFill>
                      </a:endParaRPr>
                    </a:p>
                    <a:p>
                      <a:pPr marL="457200" marR="0" lvl="0" indent="-323850" algn="l" rtl="0">
                        <a:lnSpc>
                          <a:spcPct val="100000"/>
                        </a:lnSpc>
                        <a:spcBef>
                          <a:spcPts val="0"/>
                        </a:spcBef>
                        <a:spcAft>
                          <a:spcPts val="0"/>
                        </a:spcAft>
                        <a:buClr>
                          <a:schemeClr val="dk1"/>
                        </a:buClr>
                        <a:buSzPts val="1500"/>
                        <a:buFont typeface="Arial"/>
                        <a:buChar char="●"/>
                      </a:pPr>
                      <a:r>
                        <a:rPr lang="en-US" sz="2000" u="none" strike="noStrike" cap="none">
                          <a:solidFill>
                            <a:schemeClr val="dk1"/>
                          </a:solidFill>
                        </a:rPr>
                        <a:t>Revised UCC reporting instructions</a:t>
                      </a:r>
                      <a:endParaRPr sz="2000" u="none" strike="noStrike" cap="none">
                        <a:solidFill>
                          <a:schemeClr val="dk1"/>
                        </a:solidFill>
                      </a:endParaRPr>
                    </a:p>
                    <a:p>
                      <a:pPr marL="457200" marR="0" lvl="0" indent="-323850" algn="l" rtl="0">
                        <a:lnSpc>
                          <a:spcPct val="100000"/>
                        </a:lnSpc>
                        <a:spcBef>
                          <a:spcPts val="0"/>
                        </a:spcBef>
                        <a:spcAft>
                          <a:spcPts val="0"/>
                        </a:spcAft>
                        <a:buClr>
                          <a:schemeClr val="dk1"/>
                        </a:buClr>
                        <a:buSzPts val="1500"/>
                        <a:buFont typeface="Arial"/>
                        <a:buChar char="●"/>
                      </a:pPr>
                      <a:r>
                        <a:rPr lang="en-US" sz="2000" u="none" strike="noStrike" cap="none">
                          <a:solidFill>
                            <a:schemeClr val="dk1"/>
                          </a:solidFill>
                        </a:rPr>
                        <a:t>UCC data edit rules </a:t>
                      </a:r>
                      <a:endParaRPr sz="2000" u="none" strike="noStrike" cap="none">
                        <a:solidFill>
                          <a:schemeClr val="dk1"/>
                        </a:solidFill>
                      </a:endParaRPr>
                    </a:p>
                    <a:p>
                      <a:pPr marL="457200" marR="0" lvl="0" indent="-323850" algn="l" rtl="0">
                        <a:lnSpc>
                          <a:spcPct val="100000"/>
                        </a:lnSpc>
                        <a:spcBef>
                          <a:spcPts val="0"/>
                        </a:spcBef>
                        <a:spcAft>
                          <a:spcPts val="0"/>
                        </a:spcAft>
                        <a:buClr>
                          <a:schemeClr val="dk1"/>
                        </a:buClr>
                        <a:buSzPts val="1500"/>
                        <a:buFont typeface="Arial"/>
                        <a:buChar char="●"/>
                      </a:pPr>
                      <a:r>
                        <a:rPr lang="en-US" sz="2000" u="none" strike="noStrike" cap="none">
                          <a:solidFill>
                            <a:schemeClr val="dk1"/>
                          </a:solidFill>
                        </a:rPr>
                        <a:t>UCC data quality</a:t>
                      </a:r>
                      <a:endParaRPr sz="2000" u="none" strike="noStrike" cap="none">
                        <a:solidFill>
                          <a:schemeClr val="dk1"/>
                        </a:solidFill>
                      </a:endParaRPr>
                    </a:p>
                    <a:p>
                      <a:pPr marL="457200" marR="0" lvl="0" indent="-323850" algn="l" rtl="0">
                        <a:lnSpc>
                          <a:spcPct val="100000"/>
                        </a:lnSpc>
                        <a:spcBef>
                          <a:spcPts val="0"/>
                        </a:spcBef>
                        <a:spcAft>
                          <a:spcPts val="0"/>
                        </a:spcAft>
                        <a:buClr>
                          <a:schemeClr val="dk1"/>
                        </a:buClr>
                        <a:buSzPts val="1500"/>
                        <a:buFont typeface="Arial"/>
                        <a:buChar char="●"/>
                      </a:pPr>
                      <a:r>
                        <a:rPr lang="en-US" sz="2000" u="none" strike="noStrike" cap="none">
                          <a:solidFill>
                            <a:schemeClr val="dk1"/>
                          </a:solidFill>
                        </a:rPr>
                        <a:t>Request report submission extension before due date (via DAVE)</a:t>
                      </a:r>
                      <a:endParaRPr sz="2000" u="none" strike="noStrike" cap="none">
                        <a:solidFill>
                          <a:schemeClr val="dk1"/>
                        </a:solidFill>
                      </a:endParaRPr>
                    </a:p>
                    <a:p>
                      <a:pPr marL="457200" marR="0" lvl="0" indent="-323850" algn="l" rtl="0">
                        <a:lnSpc>
                          <a:spcPct val="100000"/>
                        </a:lnSpc>
                        <a:spcBef>
                          <a:spcPts val="0"/>
                        </a:spcBef>
                        <a:spcAft>
                          <a:spcPts val="0"/>
                        </a:spcAft>
                        <a:buClr>
                          <a:schemeClr val="dk1"/>
                        </a:buClr>
                        <a:buSzPts val="1500"/>
                        <a:buFont typeface="Arial"/>
                        <a:buChar char="●"/>
                      </a:pPr>
                      <a:r>
                        <a:rPr lang="en-US" sz="2000" u="none" strike="noStrike" cap="none">
                          <a:solidFill>
                            <a:schemeClr val="dk1"/>
                          </a:solidFill>
                        </a:rPr>
                        <a:t>Request report data pass if error rate &gt; 3% (via DAVE)</a:t>
                      </a:r>
                      <a:endParaRPr sz="2000" u="none" strike="noStrike" cap="none">
                        <a:solidFill>
                          <a:schemeClr val="dk1"/>
                        </a:solidFill>
                      </a:endParaRPr>
                    </a:p>
                    <a:p>
                      <a:pPr marL="457200" marR="0" lvl="0" indent="-355600" algn="l" rtl="0">
                        <a:lnSpc>
                          <a:spcPct val="100000"/>
                        </a:lnSpc>
                        <a:spcBef>
                          <a:spcPts val="0"/>
                        </a:spcBef>
                        <a:spcAft>
                          <a:spcPts val="0"/>
                        </a:spcAft>
                        <a:buClr>
                          <a:schemeClr val="dk1"/>
                        </a:buClr>
                        <a:buSzPts val="2000"/>
                        <a:buFont typeface="Arial"/>
                        <a:buChar char="●"/>
                      </a:pPr>
                      <a:r>
                        <a:rPr lang="en-US" sz="2000" u="none" strike="noStrike" cap="none">
                          <a:solidFill>
                            <a:schemeClr val="dk1"/>
                          </a:solidFill>
                        </a:rPr>
                        <a:t>Request report submission window be reopened to submit past due report (via DAVE)</a:t>
                      </a:r>
                      <a:endParaRPr sz="2000" u="none" strike="noStrike" cap="none">
                        <a:solidFill>
                          <a:schemeClr val="dk1"/>
                        </a:solidFill>
                      </a:endParaRPr>
                    </a:p>
                    <a:p>
                      <a:pPr marL="0" marR="0" lvl="0" indent="0" algn="l" rtl="0">
                        <a:lnSpc>
                          <a:spcPct val="100000"/>
                        </a:lnSpc>
                        <a:spcBef>
                          <a:spcPts val="0"/>
                        </a:spcBef>
                        <a:spcAft>
                          <a:spcPts val="0"/>
                        </a:spcAft>
                        <a:buClr>
                          <a:schemeClr val="dk1"/>
                        </a:buClr>
                        <a:buSzPts val="2000"/>
                        <a:buFont typeface="Arial"/>
                        <a:buNone/>
                      </a:pPr>
                      <a:endParaRPr sz="2000" u="none" strike="noStrike" cap="none">
                        <a:solidFill>
                          <a:schemeClr val="dk1"/>
                        </a:solidFill>
                      </a:endParaRPr>
                    </a:p>
                    <a:p>
                      <a:pPr marL="0" marR="0" lvl="0" indent="0" algn="l" rtl="0">
                        <a:lnSpc>
                          <a:spcPct val="100000"/>
                        </a:lnSpc>
                        <a:spcBef>
                          <a:spcPts val="0"/>
                        </a:spcBef>
                        <a:spcAft>
                          <a:spcPts val="0"/>
                        </a:spcAft>
                        <a:buClr>
                          <a:schemeClr val="dk1"/>
                        </a:buClr>
                        <a:buSzPts val="2000"/>
                        <a:buFont typeface="Arial"/>
                        <a:buNone/>
                      </a:pPr>
                      <a:endParaRPr sz="2000" u="none" strike="noStrike" cap="none">
                        <a:solidFill>
                          <a:schemeClr val="dk1"/>
                        </a:solidFill>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2000"/>
                        <a:buFont typeface="Arial"/>
                        <a:buNone/>
                      </a:pPr>
                      <a:r>
                        <a:rPr lang="en-US" sz="2000" u="none" strike="noStrike" cap="none">
                          <a:solidFill>
                            <a:schemeClr val="dk1"/>
                          </a:solidFill>
                        </a:rPr>
                        <a:t>For questions regarding:</a:t>
                      </a:r>
                      <a:endParaRPr sz="2000" u="none" strike="noStrike" cap="none"/>
                    </a:p>
                    <a:p>
                      <a:pPr marL="457200" marR="0" lvl="0" indent="-323850" algn="l" rtl="0">
                        <a:lnSpc>
                          <a:spcPct val="100000"/>
                        </a:lnSpc>
                        <a:spcBef>
                          <a:spcPts val="0"/>
                        </a:spcBef>
                        <a:spcAft>
                          <a:spcPts val="0"/>
                        </a:spcAft>
                        <a:buClr>
                          <a:schemeClr val="dk1"/>
                        </a:buClr>
                        <a:buSzPts val="1500"/>
                        <a:buFont typeface="Arial"/>
                        <a:buChar char="●"/>
                      </a:pPr>
                      <a:r>
                        <a:rPr lang="en-US" sz="2000" u="none" strike="noStrike" cap="none">
                          <a:solidFill>
                            <a:schemeClr val="dk1"/>
                          </a:solidFill>
                        </a:rPr>
                        <a:t>Access to edit reports and notification e-mail </a:t>
                      </a:r>
                      <a:endParaRPr sz="2000" u="none" strike="noStrike" cap="none">
                        <a:solidFill>
                          <a:schemeClr val="dk1"/>
                        </a:solidFill>
                      </a:endParaRPr>
                    </a:p>
                    <a:p>
                      <a:pPr marL="457200" marR="0" lvl="0" indent="-355600" algn="l" rtl="0">
                        <a:lnSpc>
                          <a:spcPct val="100000"/>
                        </a:lnSpc>
                        <a:spcBef>
                          <a:spcPts val="0"/>
                        </a:spcBef>
                        <a:spcAft>
                          <a:spcPts val="0"/>
                        </a:spcAft>
                        <a:buClr>
                          <a:schemeClr val="dk1"/>
                        </a:buClr>
                        <a:buSzPts val="2000"/>
                        <a:buFont typeface="Arial"/>
                        <a:buChar char="●"/>
                      </a:pPr>
                      <a:r>
                        <a:rPr lang="en-US" sz="2000" u="none" strike="noStrike" cap="none">
                          <a:solidFill>
                            <a:schemeClr val="dk1"/>
                          </a:solidFill>
                        </a:rPr>
                        <a:t>Filling the requests via DAVE</a:t>
                      </a:r>
                      <a:endParaRPr sz="2000" u="none" strike="noStrike" cap="none">
                        <a:solidFill>
                          <a:schemeClr val="dk1"/>
                        </a:solidFill>
                      </a:endParaRPr>
                    </a:p>
                    <a:p>
                      <a:pPr marL="457200" marR="0" lvl="0" indent="0" algn="l" rtl="0">
                        <a:lnSpc>
                          <a:spcPct val="100000"/>
                        </a:lnSpc>
                        <a:spcBef>
                          <a:spcPts val="0"/>
                        </a:spcBef>
                        <a:spcAft>
                          <a:spcPts val="0"/>
                        </a:spcAft>
                        <a:buClr>
                          <a:srgbClr val="000000"/>
                        </a:buClr>
                        <a:buSzPts val="2000"/>
                        <a:buFont typeface="Arial"/>
                        <a:buNone/>
                      </a:pPr>
                      <a:endParaRPr sz="2000" u="none" strike="noStrike" cap="none">
                        <a:solidFill>
                          <a:schemeClr val="dk1"/>
                        </a:solidFill>
                      </a:endParaRPr>
                    </a:p>
                  </a:txBody>
                  <a:tcPr marL="91450" marR="91450" marT="45725" marB="45725"/>
                </a:tc>
                <a:extLst>
                  <a:ext uri="{0D108BD9-81ED-4DB2-BD59-A6C34878D82A}">
                    <a16:rowId xmlns:a16="http://schemas.microsoft.com/office/drawing/2014/main" val="10002"/>
                  </a:ext>
                </a:extLst>
              </a:tr>
            </a:tbl>
          </a:graphicData>
        </a:graphic>
      </p:graphicFrame>
      <p:sp>
        <p:nvSpPr>
          <p:cNvPr id="1012" name="Google Shape;1012;g2505db10ccf_0_33"/>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66</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g28eebf9badd_2_7"/>
          <p:cNvSpPr txBox="1">
            <a:spLocks noGrp="1"/>
          </p:cNvSpPr>
          <p:nvPr>
            <p:ph type="title"/>
          </p:nvPr>
        </p:nvSpPr>
        <p:spPr>
          <a:xfrm>
            <a:off x="972125" y="1737200"/>
            <a:ext cx="10515600" cy="15054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Appendix 3: Production Schedule and </a:t>
            </a:r>
            <a:br>
              <a:rPr lang="en-US"/>
            </a:b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Process</a:t>
            </a:r>
            <a:r>
              <a:rPr lang="en-US"/>
              <a:t> for Requesting </a:t>
            </a:r>
            <a:endParaRPr/>
          </a:p>
          <a:p>
            <a:pPr marL="0" lvl="0" indent="0" algn="r" rtl="0">
              <a:lnSpc>
                <a:spcPct val="90000"/>
              </a:lnSpc>
              <a:spcBef>
                <a:spcPts val="0"/>
              </a:spcBef>
              <a:spcAft>
                <a:spcPts val="0"/>
              </a:spcAft>
              <a:buClr>
                <a:schemeClr val="dk1"/>
              </a:buClr>
              <a:buSzPts val="3200"/>
              <a:buFont typeface="Arial"/>
              <a:buNone/>
            </a:pPr>
            <a:r>
              <a:rPr lang="en-US"/>
              <a:t>Financial Data Extensions</a:t>
            </a:r>
            <a:endParaRPr/>
          </a:p>
        </p:txBody>
      </p:sp>
      <p:sp>
        <p:nvSpPr>
          <p:cNvPr id="1018" name="Google Shape;1018;g28eebf9badd_2_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5"/>
          <p:cNvSpPr txBox="1">
            <a:spLocks noGrp="1"/>
          </p:cNvSpPr>
          <p:nvPr>
            <p:ph type="body" idx="1"/>
          </p:nvPr>
        </p:nvSpPr>
        <p:spPr>
          <a:xfrm>
            <a:off x="269422" y="1098991"/>
            <a:ext cx="4180114" cy="5411155"/>
          </a:xfrm>
          <a:prstGeom prst="rect">
            <a:avLst/>
          </a:prstGeom>
          <a:noFill/>
          <a:ln>
            <a:noFill/>
          </a:ln>
        </p:spPr>
        <p:txBody>
          <a:bodyPr spcFirstLastPara="1" wrap="square" lIns="91425" tIns="45700" rIns="91425" bIns="45700" anchor="t" anchorCtr="0">
            <a:normAutofit/>
          </a:bodyPr>
          <a:lstStyle/>
          <a:p>
            <a:pPr marL="457200" lvl="0" indent="-355600" algn="l" rtl="0">
              <a:lnSpc>
                <a:spcPct val="114000"/>
              </a:lnSpc>
              <a:spcBef>
                <a:spcPts val="1000"/>
              </a:spcBef>
              <a:spcAft>
                <a:spcPts val="0"/>
              </a:spcAft>
              <a:buClr>
                <a:schemeClr val="dk1"/>
              </a:buClr>
              <a:buSzPts val="2000"/>
              <a:buChar char="•"/>
            </a:pPr>
            <a:r>
              <a:rPr lang="en-US"/>
              <a:t>Posted to the website on the Financial Data Submission Tools page: https://hscrc.maryland.gov/Pages/hsp_info2.aspx</a:t>
            </a:r>
            <a:endParaRPr/>
          </a:p>
          <a:p>
            <a:pPr marL="457200" lvl="0" indent="-355600" algn="l" rtl="0">
              <a:lnSpc>
                <a:spcPct val="114000"/>
              </a:lnSpc>
              <a:spcBef>
                <a:spcPts val="1000"/>
              </a:spcBef>
              <a:spcAft>
                <a:spcPts val="0"/>
              </a:spcAft>
              <a:buClr>
                <a:schemeClr val="dk1"/>
              </a:buClr>
              <a:buSzPts val="2000"/>
              <a:buChar char="•"/>
            </a:pPr>
            <a:r>
              <a:rPr lang="en-US"/>
              <a:t>Financial Data availability on the website is contingent on timely submission of the required reports and are subject to change.</a:t>
            </a:r>
            <a:endParaRPr/>
          </a:p>
          <a:p>
            <a:pPr marL="101600" lvl="0" indent="0" algn="l" rtl="0">
              <a:lnSpc>
                <a:spcPct val="114000"/>
              </a:lnSpc>
              <a:spcBef>
                <a:spcPts val="1000"/>
              </a:spcBef>
              <a:spcAft>
                <a:spcPts val="0"/>
              </a:spcAft>
              <a:buSzPts val="2000"/>
              <a:buNone/>
            </a:pPr>
            <a:endParaRPr/>
          </a:p>
          <a:p>
            <a:pPr marL="101600" lvl="0" indent="0" algn="l" rtl="0">
              <a:lnSpc>
                <a:spcPct val="114000"/>
              </a:lnSpc>
              <a:spcBef>
                <a:spcPts val="1000"/>
              </a:spcBef>
              <a:spcAft>
                <a:spcPts val="0"/>
              </a:spcAft>
              <a:buSzPts val="2000"/>
              <a:buNone/>
            </a:pPr>
            <a:endParaRPr/>
          </a:p>
          <a:p>
            <a:pPr marL="101600" lvl="0" indent="0" algn="l" rtl="0">
              <a:lnSpc>
                <a:spcPct val="114000"/>
              </a:lnSpc>
              <a:spcBef>
                <a:spcPts val="1000"/>
              </a:spcBef>
              <a:spcAft>
                <a:spcPts val="0"/>
              </a:spcAft>
              <a:buSzPts val="2000"/>
              <a:buNone/>
            </a:pPr>
            <a:endParaRPr/>
          </a:p>
          <a:p>
            <a:pPr marL="101600" lvl="0" indent="0" algn="l" rtl="0">
              <a:lnSpc>
                <a:spcPct val="114000"/>
              </a:lnSpc>
              <a:spcBef>
                <a:spcPts val="1000"/>
              </a:spcBef>
              <a:spcAft>
                <a:spcPts val="0"/>
              </a:spcAft>
              <a:buSzPts val="2000"/>
              <a:buNone/>
            </a:pPr>
            <a:endParaRPr/>
          </a:p>
          <a:p>
            <a:pPr marL="101600" lvl="0" indent="0" algn="l" rtl="0">
              <a:lnSpc>
                <a:spcPct val="114000"/>
              </a:lnSpc>
              <a:spcBef>
                <a:spcPts val="1000"/>
              </a:spcBef>
              <a:spcAft>
                <a:spcPts val="0"/>
              </a:spcAft>
              <a:buSzPts val="2000"/>
              <a:buNone/>
            </a:pPr>
            <a:endParaRPr/>
          </a:p>
          <a:p>
            <a:pPr marL="101600" lvl="0" indent="0" algn="l" rtl="0">
              <a:lnSpc>
                <a:spcPct val="114000"/>
              </a:lnSpc>
              <a:spcBef>
                <a:spcPts val="1000"/>
              </a:spcBef>
              <a:spcAft>
                <a:spcPts val="0"/>
              </a:spcAft>
              <a:buSzPts val="2000"/>
              <a:buNone/>
            </a:pPr>
            <a:endParaRPr/>
          </a:p>
        </p:txBody>
      </p:sp>
      <p:sp>
        <p:nvSpPr>
          <p:cNvPr id="1024" name="Google Shape;1024;p5"/>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68</a:t>
            </a:fld>
            <a:endParaRPr/>
          </a:p>
        </p:txBody>
      </p:sp>
      <p:sp>
        <p:nvSpPr>
          <p:cNvPr id="1025" name="Google Shape;1025;p5"/>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2800"/>
              <a:buFont typeface="Arial"/>
              <a:buNone/>
            </a:pPr>
            <a:r>
              <a:rPr lang="en-US"/>
              <a:t>Production Schedule for Financial Data Submissions</a:t>
            </a:r>
            <a:endParaRPr/>
          </a:p>
        </p:txBody>
      </p:sp>
      <p:pic>
        <p:nvPicPr>
          <p:cNvPr id="1026" name="Google Shape;1026;p5"/>
          <p:cNvPicPr preferRelativeResize="0"/>
          <p:nvPr/>
        </p:nvPicPr>
        <p:blipFill rotWithShape="1">
          <a:blip r:embed="rId3">
            <a:alphaModFix/>
          </a:blip>
          <a:srcRect/>
          <a:stretch/>
        </p:blipFill>
        <p:spPr>
          <a:xfrm>
            <a:off x="4449536" y="1901726"/>
            <a:ext cx="7411094" cy="305454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4"/>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69</a:t>
            </a:fld>
            <a:endParaRPr/>
          </a:p>
        </p:txBody>
      </p:sp>
      <p:sp>
        <p:nvSpPr>
          <p:cNvPr id="1033" name="Google Shape;1033;p4"/>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Process for Submitting Extensions for Financial Data</a:t>
            </a:r>
            <a:endParaRPr/>
          </a:p>
          <a:p>
            <a:pPr marL="0" lvl="0" indent="0" algn="l" rtl="0">
              <a:lnSpc>
                <a:spcPct val="100000"/>
              </a:lnSpc>
              <a:spcBef>
                <a:spcPts val="0"/>
              </a:spcBef>
              <a:spcAft>
                <a:spcPts val="0"/>
              </a:spcAft>
              <a:buSzPts val="2800"/>
              <a:buNone/>
            </a:pPr>
            <a:endParaRPr/>
          </a:p>
        </p:txBody>
      </p:sp>
      <p:grpSp>
        <p:nvGrpSpPr>
          <p:cNvPr id="1034" name="Google Shape;1034;p4"/>
          <p:cNvGrpSpPr/>
          <p:nvPr/>
        </p:nvGrpSpPr>
        <p:grpSpPr>
          <a:xfrm>
            <a:off x="301904" y="1224644"/>
            <a:ext cx="11423089" cy="1993452"/>
            <a:chOff x="1338" y="331697"/>
            <a:chExt cx="11423089" cy="1993452"/>
          </a:xfrm>
        </p:grpSpPr>
        <p:sp>
          <p:nvSpPr>
            <p:cNvPr id="1035" name="Google Shape;1035;p4"/>
            <p:cNvSpPr/>
            <p:nvPr/>
          </p:nvSpPr>
          <p:spPr>
            <a:xfrm>
              <a:off x="1338" y="701956"/>
              <a:ext cx="3364129" cy="1298554"/>
            </a:xfrm>
            <a:prstGeom prst="chevron">
              <a:avLst>
                <a:gd name="adj" fmla="val 40000"/>
              </a:avLst>
            </a:prstGeom>
            <a:solidFill>
              <a:srgbClr val="2D95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4"/>
            <p:cNvSpPr/>
            <p:nvPr/>
          </p:nvSpPr>
          <p:spPr>
            <a:xfrm>
              <a:off x="898440" y="331697"/>
              <a:ext cx="2840820" cy="1993452"/>
            </a:xfrm>
            <a:prstGeom prst="roundRect">
              <a:avLst>
                <a:gd name="adj" fmla="val 10000"/>
              </a:avLst>
            </a:prstGeom>
            <a:solidFill>
              <a:schemeClr val="lt1">
                <a:alpha val="85490"/>
              </a:schemeClr>
            </a:solidFill>
            <a:ln w="25400" cap="flat" cmpd="sng">
              <a:solidFill>
                <a:srgbClr val="2D95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4"/>
            <p:cNvSpPr txBox="1"/>
            <p:nvPr/>
          </p:nvSpPr>
          <p:spPr>
            <a:xfrm>
              <a:off x="936473" y="576214"/>
              <a:ext cx="2764754" cy="1710902"/>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800" b="0" i="0" u="none" strike="noStrike" cap="none">
                  <a:solidFill>
                    <a:srgbClr val="000000"/>
                  </a:solidFill>
                  <a:latin typeface="Arial"/>
                  <a:ea typeface="Arial"/>
                  <a:cs typeface="Arial"/>
                  <a:sym typeface="Arial"/>
                </a:rPr>
                <a:t>Submitted in writing on hospital letterhead with </a:t>
              </a:r>
              <a:r>
                <a:rPr lang="en-US" sz="1800" b="1" i="0" u="none" strike="noStrike" cap="none">
                  <a:solidFill>
                    <a:srgbClr val="000000"/>
                  </a:solidFill>
                  <a:latin typeface="Arial"/>
                  <a:ea typeface="Arial"/>
                  <a:cs typeface="Arial"/>
                  <a:sym typeface="Arial"/>
                </a:rPr>
                <a:t>explanation</a:t>
              </a:r>
              <a:r>
                <a:rPr lang="en-US" sz="1800" b="0" i="0" u="none" strike="noStrike" cap="none">
                  <a:solidFill>
                    <a:srgbClr val="000000"/>
                  </a:solidFill>
                  <a:latin typeface="Arial"/>
                  <a:ea typeface="Arial"/>
                  <a:cs typeface="Arial"/>
                  <a:sym typeface="Arial"/>
                </a:rPr>
                <a:t> for extension and </a:t>
              </a:r>
              <a:r>
                <a:rPr lang="en-US" sz="1800" b="1" i="0" u="none" strike="noStrike" cap="none">
                  <a:solidFill>
                    <a:srgbClr val="000000"/>
                  </a:solidFill>
                  <a:latin typeface="Arial"/>
                  <a:ea typeface="Arial"/>
                  <a:cs typeface="Arial"/>
                  <a:sym typeface="Arial"/>
                </a:rPr>
                <a:t>noting each hospital and report </a:t>
              </a:r>
              <a:r>
                <a:rPr lang="en-US" sz="1800" b="0" i="0" u="none" strike="noStrike" cap="none">
                  <a:solidFill>
                    <a:srgbClr val="000000"/>
                  </a:solidFill>
                  <a:latin typeface="Arial"/>
                  <a:ea typeface="Arial"/>
                  <a:cs typeface="Arial"/>
                  <a:sym typeface="Arial"/>
                </a:rPr>
                <a:t>that will be delayed</a:t>
              </a:r>
              <a:endParaRPr sz="1400" b="0" i="0" u="none" strike="noStrike" cap="none">
                <a:solidFill>
                  <a:srgbClr val="000000"/>
                </a:solidFill>
                <a:latin typeface="Arial"/>
                <a:ea typeface="Arial"/>
                <a:cs typeface="Arial"/>
                <a:sym typeface="Arial"/>
              </a:endParaRPr>
            </a:p>
          </p:txBody>
        </p:sp>
        <p:sp>
          <p:nvSpPr>
            <p:cNvPr id="1038" name="Google Shape;1038;p4"/>
            <p:cNvSpPr/>
            <p:nvPr/>
          </p:nvSpPr>
          <p:spPr>
            <a:xfrm>
              <a:off x="3843922" y="701956"/>
              <a:ext cx="3364129" cy="1298554"/>
            </a:xfrm>
            <a:prstGeom prst="chevron">
              <a:avLst>
                <a:gd name="adj" fmla="val 40000"/>
              </a:avLst>
            </a:prstGeom>
            <a:solidFill>
              <a:srgbClr val="2D95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4"/>
            <p:cNvSpPr/>
            <p:nvPr/>
          </p:nvSpPr>
          <p:spPr>
            <a:xfrm>
              <a:off x="4741023" y="331697"/>
              <a:ext cx="2840820" cy="1993452"/>
            </a:xfrm>
            <a:prstGeom prst="roundRect">
              <a:avLst>
                <a:gd name="adj" fmla="val 10000"/>
              </a:avLst>
            </a:prstGeom>
            <a:solidFill>
              <a:schemeClr val="lt1">
                <a:alpha val="85490"/>
              </a:schemeClr>
            </a:solidFill>
            <a:ln w="25400" cap="flat" cmpd="sng">
              <a:solidFill>
                <a:srgbClr val="2D95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4"/>
            <p:cNvSpPr txBox="1"/>
            <p:nvPr/>
          </p:nvSpPr>
          <p:spPr>
            <a:xfrm>
              <a:off x="4779056" y="576214"/>
              <a:ext cx="2764754" cy="1710902"/>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800" b="0" i="0" u="none" strike="noStrike" cap="none">
                  <a:solidFill>
                    <a:srgbClr val="000000"/>
                  </a:solidFill>
                  <a:latin typeface="Arial"/>
                  <a:ea typeface="Arial"/>
                  <a:cs typeface="Arial"/>
                  <a:sym typeface="Arial"/>
                </a:rPr>
                <a:t>Made within a reasonable time,</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600"/>
                <a:buFont typeface="Arial"/>
                <a:buNone/>
              </a:pPr>
              <a:r>
                <a:rPr lang="en-US" sz="1800" b="1" i="0" u="none" strike="noStrike" cap="none">
                  <a:solidFill>
                    <a:srgbClr val="000000"/>
                  </a:solidFill>
                  <a:latin typeface="Arial"/>
                  <a:ea typeface="Arial"/>
                  <a:cs typeface="Arial"/>
                  <a:sym typeface="Arial"/>
                </a:rPr>
                <a:t>before the due date</a:t>
              </a:r>
              <a:endParaRPr sz="1400" b="0" i="0" u="none" strike="noStrike" cap="none">
                <a:solidFill>
                  <a:srgbClr val="000000"/>
                </a:solidFill>
                <a:latin typeface="Arial"/>
                <a:ea typeface="Arial"/>
                <a:cs typeface="Arial"/>
                <a:sym typeface="Arial"/>
              </a:endParaRPr>
            </a:p>
          </p:txBody>
        </p:sp>
        <p:sp>
          <p:nvSpPr>
            <p:cNvPr id="1041" name="Google Shape;1041;p4"/>
            <p:cNvSpPr/>
            <p:nvPr/>
          </p:nvSpPr>
          <p:spPr>
            <a:xfrm>
              <a:off x="7686506" y="701956"/>
              <a:ext cx="3364129" cy="1298554"/>
            </a:xfrm>
            <a:prstGeom prst="chevron">
              <a:avLst>
                <a:gd name="adj" fmla="val 40000"/>
              </a:avLst>
            </a:prstGeom>
            <a:solidFill>
              <a:srgbClr val="2D95F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4"/>
            <p:cNvSpPr/>
            <p:nvPr/>
          </p:nvSpPr>
          <p:spPr>
            <a:xfrm>
              <a:off x="8583607" y="331697"/>
              <a:ext cx="2840820" cy="1993452"/>
            </a:xfrm>
            <a:prstGeom prst="roundRect">
              <a:avLst>
                <a:gd name="adj" fmla="val 10000"/>
              </a:avLst>
            </a:prstGeom>
            <a:solidFill>
              <a:schemeClr val="lt1">
                <a:alpha val="85490"/>
              </a:schemeClr>
            </a:solidFill>
            <a:ln w="25400" cap="flat" cmpd="sng">
              <a:solidFill>
                <a:srgbClr val="2D95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4"/>
            <p:cNvSpPr txBox="1"/>
            <p:nvPr/>
          </p:nvSpPr>
          <p:spPr>
            <a:xfrm>
              <a:off x="8621640" y="576214"/>
              <a:ext cx="2764754" cy="1710902"/>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Addressed to the HSCRC Executive Director with copies to staff to ensure timely processing</a:t>
              </a:r>
              <a:endParaRPr sz="1400" b="0" i="0" u="none" strike="noStrike" cap="none">
                <a:solidFill>
                  <a:srgbClr val="000000"/>
                </a:solidFill>
                <a:latin typeface="Arial"/>
                <a:ea typeface="Arial"/>
                <a:cs typeface="Arial"/>
                <a:sym typeface="Arial"/>
              </a:endParaRPr>
            </a:p>
          </p:txBody>
        </p:sp>
      </p:grpSp>
      <p:sp>
        <p:nvSpPr>
          <p:cNvPr id="1044" name="Google Shape;1044;p4"/>
          <p:cNvSpPr txBox="1"/>
          <p:nvPr/>
        </p:nvSpPr>
        <p:spPr>
          <a:xfrm>
            <a:off x="1949765" y="3429000"/>
            <a:ext cx="8560200" cy="200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Email Extension Requests 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a:p>
            <a:pPr marL="1371600" marR="0" lvl="2" indent="-35560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Jon Kromm, Executive Director (</a:t>
            </a:r>
            <a:r>
              <a:rPr lang="en-US" sz="20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jon.kromm@maryland.gov</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1371600" marR="0" lvl="2" indent="-35560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Andrea Strong (</a:t>
            </a:r>
            <a:r>
              <a:rPr lang="en-US" sz="2000" b="0"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andrea.strong@maryland.gov</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1371600" marR="0" lvl="2" indent="-35560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Marcella Guccione (</a:t>
            </a:r>
            <a:r>
              <a:rPr lang="en-US" sz="20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marcella.guccione@maryand.gov</a:t>
            </a:r>
            <a:r>
              <a:rPr lang="en-US" sz="2000" b="0" i="0" u="none" strike="noStrike" cap="none">
                <a:solidFill>
                  <a:schemeClr val="dk1"/>
                </a:solidFill>
                <a:latin typeface="Arial"/>
                <a:ea typeface="Arial"/>
                <a:cs typeface="Arial"/>
                <a:sym typeface="Arial"/>
              </a:rPr>
              <a:t>)</a:t>
            </a:r>
            <a:endParaRPr sz="2000" b="0" i="0" u="none" strike="noStrike" cap="none">
              <a:solidFill>
                <a:srgbClr val="000000"/>
              </a:solidFill>
              <a:latin typeface="Arial"/>
              <a:ea typeface="Arial"/>
              <a:cs typeface="Arial"/>
              <a:sym typeface="Arial"/>
            </a:endParaRPr>
          </a:p>
          <a:p>
            <a:pPr marL="1371600" marR="0" lvl="2" indent="-355600" algn="l" rtl="0">
              <a:lnSpc>
                <a:spcPct val="100000"/>
              </a:lnSpc>
              <a:spcBef>
                <a:spcPts val="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Wayne Nelms (</a:t>
            </a:r>
            <a:r>
              <a:rPr lang="en-US" sz="2000" b="0" i="0" u="sng" strike="noStrike" cap="none">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wayne.nelms2@maryland.gov</a:t>
            </a:r>
            <a:r>
              <a:rPr lang="en-US" sz="2000" b="0" i="0" u="none" strike="noStrike" cap="none">
                <a:solidFill>
                  <a:schemeClr val="dk1"/>
                </a:solidFill>
                <a:latin typeface="Arial"/>
                <a:ea typeface="Arial"/>
                <a:cs typeface="Arial"/>
                <a:sym typeface="Arial"/>
              </a:rPr>
              <a:t>)</a:t>
            </a: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g33cb33c9aa1_0_102"/>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7</a:t>
            </a:fld>
            <a:endParaRPr/>
          </a:p>
        </p:txBody>
      </p:sp>
      <p:sp>
        <p:nvSpPr>
          <p:cNvPr id="502" name="Google Shape;502;g33cb33c9aa1_0_102"/>
          <p:cNvSpPr txBox="1">
            <a:spLocks noGrp="1"/>
          </p:cNvSpPr>
          <p:nvPr>
            <p:ph type="title"/>
          </p:nvPr>
        </p:nvSpPr>
        <p:spPr>
          <a:xfrm>
            <a:off x="972127" y="347852"/>
            <a:ext cx="10515600" cy="848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RY 2027 QBR Timeline; Policy Approved in December</a:t>
            </a:r>
            <a:endParaRPr/>
          </a:p>
        </p:txBody>
      </p:sp>
      <p:pic>
        <p:nvPicPr>
          <p:cNvPr id="503" name="Google Shape;503;g33cb33c9aa1_0_102"/>
          <p:cNvPicPr preferRelativeResize="0"/>
          <p:nvPr/>
        </p:nvPicPr>
        <p:blipFill rotWithShape="1">
          <a:blip r:embed="rId3">
            <a:alphaModFix/>
          </a:blip>
          <a:srcRect/>
          <a:stretch/>
        </p:blipFill>
        <p:spPr>
          <a:xfrm>
            <a:off x="494650" y="973404"/>
            <a:ext cx="10515599" cy="4953522"/>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g1ed1bf92653_0_31"/>
          <p:cNvSpPr txBox="1">
            <a:spLocks noGrp="1"/>
          </p:cNvSpPr>
          <p:nvPr>
            <p:ph type="body" idx="1"/>
          </p:nvPr>
        </p:nvSpPr>
        <p:spPr>
          <a:xfrm>
            <a:off x="971550" y="1133475"/>
            <a:ext cx="10515600" cy="4993948"/>
          </a:xfrm>
          <a:prstGeom prst="rect">
            <a:avLst/>
          </a:prstGeom>
          <a:noFill/>
          <a:ln>
            <a:noFill/>
          </a:ln>
        </p:spPr>
        <p:txBody>
          <a:bodyPr spcFirstLastPara="1" wrap="square" lIns="91425" tIns="45700" rIns="91425" bIns="45700" anchor="t" anchorCtr="0">
            <a:noAutofit/>
          </a:bodyPr>
          <a:lstStyle/>
          <a:p>
            <a:pPr marL="457200" lvl="0" indent="-355600" algn="l" rtl="0">
              <a:lnSpc>
                <a:spcPct val="114000"/>
              </a:lnSpc>
              <a:spcBef>
                <a:spcPts val="1000"/>
              </a:spcBef>
              <a:spcAft>
                <a:spcPts val="0"/>
              </a:spcAft>
              <a:buClr>
                <a:schemeClr val="dk1"/>
              </a:buClr>
              <a:buSzPts val="2000"/>
              <a:buChar char="•"/>
            </a:pPr>
            <a:r>
              <a:rPr lang="en-US" sz="2200"/>
              <a:t>Staff will review the extension request and respond (in writing) to the hospital indicating whether the request has been approved, and if the request is approved, the new due date (</a:t>
            </a:r>
            <a:r>
              <a:rPr lang="en-US" sz="2200" b="1"/>
              <a:t>typically 1 week</a:t>
            </a:r>
            <a:r>
              <a:rPr lang="en-US" sz="2200"/>
              <a:t>). </a:t>
            </a:r>
            <a:endParaRPr/>
          </a:p>
          <a:p>
            <a:pPr marL="457200" lvl="0" indent="-355600" algn="l" rtl="0">
              <a:lnSpc>
                <a:spcPct val="114000"/>
              </a:lnSpc>
              <a:spcBef>
                <a:spcPts val="1000"/>
              </a:spcBef>
              <a:spcAft>
                <a:spcPts val="0"/>
              </a:spcAft>
              <a:buSzPts val="2000"/>
              <a:buChar char="•"/>
            </a:pPr>
            <a:r>
              <a:rPr lang="en-US" sz="2200"/>
              <a:t>Please note: Hospitals are </a:t>
            </a:r>
            <a:r>
              <a:rPr lang="en-US" sz="2200" b="1"/>
              <a:t>granted a blanket 30-day extensions for the filing of Audited Annual Report Submissions</a:t>
            </a:r>
            <a:r>
              <a:rPr lang="en-US" sz="2200"/>
              <a:t>, therefore, extensions beyond this timeframe will be granted only in emergency situations (an event over which the Hospital has no control).</a:t>
            </a:r>
            <a:endParaRPr sz="2200"/>
          </a:p>
          <a:p>
            <a:pPr marL="914400" lvl="1" indent="-342900" algn="l" rtl="0">
              <a:lnSpc>
                <a:spcPct val="114000"/>
              </a:lnSpc>
              <a:spcBef>
                <a:spcPts val="500"/>
              </a:spcBef>
              <a:spcAft>
                <a:spcPts val="0"/>
              </a:spcAft>
              <a:buSzPts val="1800"/>
              <a:buChar char="•"/>
            </a:pPr>
            <a:r>
              <a:rPr lang="en-US" sz="1900" b="1"/>
              <a:t>Any revisions to the Annual Report must be submitted </a:t>
            </a:r>
            <a:r>
              <a:rPr lang="en-US" sz="1900" b="1" u="sng"/>
              <a:t>in its entirety </a:t>
            </a:r>
            <a:r>
              <a:rPr lang="en-US" sz="1900" b="1"/>
              <a:t>with a letter on Hospital letterhead specifying the Schedules revised and an explanation for the revisions. </a:t>
            </a:r>
            <a:endParaRPr sz="1900"/>
          </a:p>
          <a:p>
            <a:pPr marL="457200" lvl="0" indent="-355600" algn="l" rtl="0">
              <a:lnSpc>
                <a:spcPct val="114000"/>
              </a:lnSpc>
              <a:spcBef>
                <a:spcPts val="1000"/>
              </a:spcBef>
              <a:spcAft>
                <a:spcPts val="0"/>
              </a:spcAft>
              <a:buSzPts val="2000"/>
              <a:buChar char="•"/>
            </a:pPr>
            <a:r>
              <a:rPr lang="en-US" sz="2200" b="1"/>
              <a:t>Submissions of late or significantly erroneous data</a:t>
            </a:r>
            <a:r>
              <a:rPr lang="en-US" sz="2200"/>
              <a:t> is subject to a fine and/or GBR adjustment of up to $1,000 per day.</a:t>
            </a:r>
            <a:r>
              <a:rPr lang="en-US" sz="2200" b="1" u="sng">
                <a:solidFill>
                  <a:schemeClr val="hlink"/>
                </a:solidFill>
                <a:highlight>
                  <a:srgbClr val="FFFFFF"/>
                </a:highlight>
                <a:latin typeface="Montserrat"/>
                <a:ea typeface="Montserrat"/>
                <a:cs typeface="Montserrat"/>
                <a:sym typeface="Montserrat"/>
                <a:hlinkClick r:id="rId3"/>
              </a:rPr>
              <a:t>​</a:t>
            </a:r>
            <a:r>
              <a:rPr lang="en-US" sz="2200" b="1">
                <a:solidFill>
                  <a:srgbClr val="ED0033"/>
                </a:solidFill>
                <a:highlight>
                  <a:srgbClr val="FFFFFF"/>
                </a:highlight>
                <a:latin typeface="Montserrat"/>
                <a:ea typeface="Montserrat"/>
                <a:cs typeface="Montserrat"/>
                <a:sym typeface="Montserrat"/>
              </a:rPr>
              <a:t>​​</a:t>
            </a:r>
            <a:endParaRPr/>
          </a:p>
        </p:txBody>
      </p:sp>
      <p:sp>
        <p:nvSpPr>
          <p:cNvPr id="1051" name="Google Shape;1051;g1ed1bf92653_0_31"/>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70</a:t>
            </a:fld>
            <a:endParaRPr/>
          </a:p>
        </p:txBody>
      </p:sp>
      <p:sp>
        <p:nvSpPr>
          <p:cNvPr id="1052" name="Google Shape;1052;g1ed1bf92653_0_31"/>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Process for Submitting Extensions for Financial Data</a:t>
            </a:r>
            <a:endParaRPr/>
          </a:p>
          <a:p>
            <a:pPr marL="0" lvl="0" indent="0" algn="l" rtl="0">
              <a:lnSpc>
                <a:spcPct val="100000"/>
              </a:lnSpc>
              <a:spcBef>
                <a:spcPts val="0"/>
              </a:spcBef>
              <a:spcAft>
                <a:spcPts val="0"/>
              </a:spcAft>
              <a:buSzPts val="2800"/>
              <a:buNone/>
            </a:pP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g33f2277ba57_2_7"/>
          <p:cNvSpPr txBox="1">
            <a:spLocks noGrp="1"/>
          </p:cNvSpPr>
          <p:nvPr>
            <p:ph type="title"/>
          </p:nvPr>
        </p:nvSpPr>
        <p:spPr>
          <a:xfrm>
            <a:off x="972127" y="1835088"/>
            <a:ext cx="10515600" cy="3945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3200"/>
              <a:buFont typeface="Arial"/>
              <a:buNone/>
            </a:pPr>
            <a:r>
              <a:rPr lang="en-US"/>
              <a:t>Appendix 4: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4"/>
                  </a:ext>
                </a:extLst>
              </a:rPr>
              <a:t>Rate Center </a:t>
            </a:r>
            <a:endParaRP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5"/>
                </a:ext>
              </a:extLst>
            </a:endParaRPr>
          </a:p>
          <a:p>
            <a:pPr marL="0" lvl="0" indent="0" algn="r" rtl="0">
              <a:lnSpc>
                <a:spcPct val="90000"/>
              </a:lnSpc>
              <a:spcBef>
                <a:spcPts val="0"/>
              </a:spcBef>
              <a:spcAft>
                <a:spcPts val="0"/>
              </a:spcAft>
              <a:buClr>
                <a:schemeClr val="dk1"/>
              </a:buClr>
              <a:buSzPts val="32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6"/>
                  </a:ext>
                </a:extLst>
              </a:rPr>
              <a:t>Trend Monitoring Report</a:t>
            </a:r>
            <a:endParaRPr/>
          </a:p>
        </p:txBody>
      </p:sp>
      <p:sp>
        <p:nvSpPr>
          <p:cNvPr id="1058" name="Google Shape;1058;g33f2277ba57_2_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g33f2277ba57_2_12"/>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fontScale="92500" lnSpcReduction="20000"/>
          </a:bodyPr>
          <a:lstStyle/>
          <a:p>
            <a:pPr marL="457200" lvl="0" indent="-377028" algn="l" rtl="0">
              <a:lnSpc>
                <a:spcPct val="114000"/>
              </a:lnSpc>
              <a:spcBef>
                <a:spcPts val="500"/>
              </a:spcBef>
              <a:spcAft>
                <a:spcPts val="0"/>
              </a:spcAft>
              <a:buSzPct val="105269"/>
              <a:buChar char="•"/>
            </a:pPr>
            <a:r>
              <a:rPr lang="en-US"/>
              <a:t>Objective </a:t>
            </a:r>
            <a:endParaRPr/>
          </a:p>
          <a:p>
            <a:pPr marL="914400" lvl="1" indent="-377018" algn="l" rtl="0">
              <a:lnSpc>
                <a:spcPct val="114000"/>
              </a:lnSpc>
              <a:spcBef>
                <a:spcPts val="500"/>
              </a:spcBef>
              <a:spcAft>
                <a:spcPts val="0"/>
              </a:spcAft>
              <a:buSzPct val="140360"/>
              <a:buChar char="•"/>
            </a:pPr>
            <a:r>
              <a:rPr lang="en-US"/>
              <a:t>Help hospitals identify unusual Rate Center Charges</a:t>
            </a:r>
            <a:endParaRPr/>
          </a:p>
          <a:p>
            <a:pPr marL="914400" lvl="1" indent="-352166" algn="l" rtl="0">
              <a:lnSpc>
                <a:spcPct val="114000"/>
              </a:lnSpc>
              <a:spcBef>
                <a:spcPts val="500"/>
              </a:spcBef>
              <a:spcAft>
                <a:spcPts val="0"/>
              </a:spcAft>
              <a:buSzPct val="116875"/>
              <a:buChar char="•"/>
            </a:pPr>
            <a:r>
              <a:rPr lang="en-US"/>
              <a:t>Enable timely resolution of potential issues during submission</a:t>
            </a:r>
            <a:endParaRPr/>
          </a:p>
          <a:p>
            <a:pPr marL="457200" lvl="0" indent="-365896" algn="l" rtl="0">
              <a:lnSpc>
                <a:spcPct val="115000"/>
              </a:lnSpc>
              <a:spcBef>
                <a:spcPts val="1000"/>
              </a:spcBef>
              <a:spcAft>
                <a:spcPts val="0"/>
              </a:spcAft>
              <a:buSzPct val="97387"/>
              <a:buChar char="•"/>
            </a:pPr>
            <a:r>
              <a:rPr lang="en-US"/>
              <a:t>Reason</a:t>
            </a:r>
            <a:endParaRPr/>
          </a:p>
          <a:p>
            <a:pPr marL="914400" lvl="1" indent="-352166" algn="l" rtl="0">
              <a:lnSpc>
                <a:spcPct val="115000"/>
              </a:lnSpc>
              <a:spcBef>
                <a:spcPts val="1000"/>
              </a:spcBef>
              <a:spcAft>
                <a:spcPts val="0"/>
              </a:spcAft>
              <a:buSzPct val="116875"/>
              <a:buChar char="•"/>
            </a:pPr>
            <a:r>
              <a:rPr lang="en-US"/>
              <a:t>Several instances of delayed identification of incorrect Rate Center Charges</a:t>
            </a:r>
            <a:endParaRPr/>
          </a:p>
          <a:p>
            <a:pPr marL="914400" lvl="1" indent="-352166" algn="l" rtl="0">
              <a:lnSpc>
                <a:spcPct val="115000"/>
              </a:lnSpc>
              <a:spcBef>
                <a:spcPts val="1000"/>
              </a:spcBef>
              <a:spcAft>
                <a:spcPts val="0"/>
              </a:spcAft>
              <a:buSzPct val="116875"/>
              <a:buChar char="•"/>
            </a:pPr>
            <a:r>
              <a:rPr lang="en-US"/>
              <a:t>Resulted in an expensive and undesired reopening of a closed quarter for resubmission</a:t>
            </a:r>
            <a:endParaRPr/>
          </a:p>
          <a:p>
            <a:pPr marL="457200" lvl="0" indent="-377028" algn="l" rtl="0">
              <a:lnSpc>
                <a:spcPct val="114000"/>
              </a:lnSpc>
              <a:spcBef>
                <a:spcPts val="1000"/>
              </a:spcBef>
              <a:spcAft>
                <a:spcPts val="0"/>
              </a:spcAft>
              <a:buSzPct val="105269"/>
              <a:buChar char="•"/>
            </a:pPr>
            <a:r>
              <a:rPr lang="en-US"/>
              <a:t>Timeline for implementation</a:t>
            </a:r>
            <a:endParaRPr/>
          </a:p>
          <a:p>
            <a:pPr marL="914400" lvl="1" indent="-352166" algn="l" rtl="0">
              <a:lnSpc>
                <a:spcPct val="114000"/>
              </a:lnSpc>
              <a:spcBef>
                <a:spcPts val="1000"/>
              </a:spcBef>
              <a:spcAft>
                <a:spcPts val="0"/>
              </a:spcAft>
              <a:buSzPct val="116875"/>
              <a:buChar char="•"/>
            </a:pPr>
            <a:r>
              <a:rPr lang="en-US"/>
              <a:t>FY25 Q1 Final (October 1, 2024) onward a monitoring tab has been added to the error report</a:t>
            </a:r>
            <a:endParaRPr/>
          </a:p>
          <a:p>
            <a:pPr marL="914400" lvl="1" indent="-352166" algn="l" rtl="0">
              <a:lnSpc>
                <a:spcPct val="114000"/>
              </a:lnSpc>
              <a:spcBef>
                <a:spcPts val="1000"/>
              </a:spcBef>
              <a:spcAft>
                <a:spcPts val="0"/>
              </a:spcAft>
              <a:buSzPct val="116875"/>
              <a:buChar char="•"/>
            </a:pPr>
            <a:r>
              <a:rPr lang="en-US"/>
              <a:t>Collect feedback via email in April 2025</a:t>
            </a:r>
            <a:endParaRPr/>
          </a:p>
          <a:p>
            <a:pPr marL="914400" lvl="1" indent="-352166" algn="l" rtl="0">
              <a:lnSpc>
                <a:spcPct val="114000"/>
              </a:lnSpc>
              <a:spcBef>
                <a:spcPts val="1000"/>
              </a:spcBef>
              <a:spcAft>
                <a:spcPts val="0"/>
              </a:spcAft>
              <a:buSzPct val="116875"/>
              <a:buChar char="•"/>
            </a:pPr>
            <a:r>
              <a:rPr lang="en-US"/>
              <a:t>FY25 Q4 refine identification of unusual Rate Center Charges</a:t>
            </a:r>
            <a:endParaRPr/>
          </a:p>
          <a:p>
            <a:pPr marL="914400" lvl="1" indent="-352166" algn="l" rtl="0">
              <a:lnSpc>
                <a:spcPct val="114000"/>
              </a:lnSpc>
              <a:spcBef>
                <a:spcPts val="1000"/>
              </a:spcBef>
              <a:spcAft>
                <a:spcPts val="0"/>
              </a:spcAft>
              <a:buSzPct val="116875"/>
              <a:buChar char="•"/>
            </a:pPr>
            <a:r>
              <a:rPr lang="en-US"/>
              <a:t>FY26 potential impact on error percentage</a:t>
            </a:r>
            <a:endParaRPr/>
          </a:p>
        </p:txBody>
      </p:sp>
      <p:sp>
        <p:nvSpPr>
          <p:cNvPr id="1065" name="Google Shape;1065;g33f2277ba57_2_12"/>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72</a:t>
            </a:fld>
            <a:endParaRPr/>
          </a:p>
        </p:txBody>
      </p:sp>
      <p:sp>
        <p:nvSpPr>
          <p:cNvPr id="1066" name="Google Shape;1066;g33f2277ba57_2_12"/>
          <p:cNvSpPr txBox="1">
            <a:spLocks noGrp="1"/>
          </p:cNvSpPr>
          <p:nvPr>
            <p:ph type="title"/>
          </p:nvPr>
        </p:nvSpPr>
        <p:spPr>
          <a:xfrm>
            <a:off x="971552" y="33820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Rate Center Trend Monitoring Report</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g33f2277ba57_2_19"/>
          <p:cNvSpPr txBox="1">
            <a:spLocks noGrp="1"/>
          </p:cNvSpPr>
          <p:nvPr>
            <p:ph type="body" idx="1"/>
          </p:nvPr>
        </p:nvSpPr>
        <p:spPr>
          <a:xfrm>
            <a:off x="285375" y="1548825"/>
            <a:ext cx="4971000" cy="4288200"/>
          </a:xfrm>
          <a:prstGeom prst="rect">
            <a:avLst/>
          </a:prstGeom>
          <a:noFill/>
          <a:ln>
            <a:noFill/>
          </a:ln>
        </p:spPr>
        <p:txBody>
          <a:bodyPr spcFirstLastPara="1" wrap="square" lIns="91425" tIns="45700" rIns="91425" bIns="45700" anchor="t" anchorCtr="0">
            <a:spAutoFit/>
          </a:bodyPr>
          <a:lstStyle/>
          <a:p>
            <a:pPr marL="457200" lvl="0" indent="-339725" algn="l" rtl="0">
              <a:lnSpc>
                <a:spcPct val="115000"/>
              </a:lnSpc>
              <a:spcBef>
                <a:spcPts val="0"/>
              </a:spcBef>
              <a:spcAft>
                <a:spcPts val="0"/>
              </a:spcAft>
              <a:buSzPts val="1750"/>
              <a:buChar char="•"/>
            </a:pPr>
            <a:r>
              <a:rPr lang="en-US" sz="2060"/>
              <a:t>Identify Significant Rate Center</a:t>
            </a:r>
            <a:endParaRPr sz="2060"/>
          </a:p>
          <a:p>
            <a:pPr marL="914400" lvl="1" indent="-329882" algn="l" rtl="0">
              <a:lnSpc>
                <a:spcPct val="115000"/>
              </a:lnSpc>
              <a:spcBef>
                <a:spcPts val="100"/>
              </a:spcBef>
              <a:spcAft>
                <a:spcPts val="0"/>
              </a:spcAft>
              <a:buSzPts val="1595"/>
              <a:buChar char="•"/>
            </a:pPr>
            <a:r>
              <a:rPr lang="en-US" sz="1595"/>
              <a:t>The lookback period is 24 months</a:t>
            </a:r>
            <a:endParaRPr sz="1595"/>
          </a:p>
          <a:p>
            <a:pPr marL="914400" lvl="1" indent="-329882" algn="l" rtl="0">
              <a:lnSpc>
                <a:spcPct val="115000"/>
              </a:lnSpc>
              <a:spcBef>
                <a:spcPts val="100"/>
              </a:spcBef>
              <a:spcAft>
                <a:spcPts val="0"/>
              </a:spcAft>
              <a:buSzPts val="1595"/>
              <a:buChar char="•"/>
            </a:pPr>
            <a:r>
              <a:rPr lang="en-US" sz="1595"/>
              <a:t>&gt; 5% utilization for more than half of lookback period</a:t>
            </a:r>
            <a:endParaRPr sz="1595"/>
          </a:p>
          <a:p>
            <a:pPr marL="457200" lvl="0" indent="-339725" algn="l" rtl="0">
              <a:lnSpc>
                <a:spcPct val="115000"/>
              </a:lnSpc>
              <a:spcBef>
                <a:spcPts val="100"/>
              </a:spcBef>
              <a:spcAft>
                <a:spcPts val="0"/>
              </a:spcAft>
              <a:buSzPts val="1750"/>
              <a:buChar char="•"/>
            </a:pPr>
            <a:r>
              <a:rPr lang="en-US" sz="2060"/>
              <a:t>Outlier Identification</a:t>
            </a:r>
            <a:endParaRPr sz="2060"/>
          </a:p>
          <a:p>
            <a:pPr marL="914400" lvl="1" indent="-329882" algn="l" rtl="0">
              <a:lnSpc>
                <a:spcPct val="115000"/>
              </a:lnSpc>
              <a:spcBef>
                <a:spcPts val="100"/>
              </a:spcBef>
              <a:spcAft>
                <a:spcPts val="0"/>
              </a:spcAft>
              <a:buSzPts val="1595"/>
              <a:buChar char="•"/>
            </a:pPr>
            <a:r>
              <a:rPr lang="en-US" sz="1595"/>
              <a:t>Total Visit and Charges</a:t>
            </a:r>
            <a:endParaRPr sz="1595"/>
          </a:p>
          <a:p>
            <a:pPr marL="1371600" lvl="2" indent="-329882" algn="l" rtl="0">
              <a:lnSpc>
                <a:spcPct val="115000"/>
              </a:lnSpc>
              <a:spcBef>
                <a:spcPts val="100"/>
              </a:spcBef>
              <a:spcAft>
                <a:spcPts val="0"/>
              </a:spcAft>
              <a:buSzPts val="1595"/>
              <a:buChar char="•"/>
            </a:pPr>
            <a:r>
              <a:rPr lang="en-US" sz="1595"/>
              <a:t>Current submission is outside +/- difference between 90th and 10th percentile</a:t>
            </a:r>
            <a:endParaRPr sz="1595"/>
          </a:p>
          <a:p>
            <a:pPr marL="914400" lvl="1" indent="-329882" algn="l" rtl="0">
              <a:lnSpc>
                <a:spcPct val="115000"/>
              </a:lnSpc>
              <a:spcBef>
                <a:spcPts val="100"/>
              </a:spcBef>
              <a:spcAft>
                <a:spcPts val="0"/>
              </a:spcAft>
              <a:buSzPts val="1595"/>
              <a:buChar char="•"/>
            </a:pPr>
            <a:r>
              <a:rPr lang="en-US" sz="1595"/>
              <a:t>Rate Center Charges </a:t>
            </a:r>
            <a:endParaRPr sz="1595"/>
          </a:p>
          <a:p>
            <a:pPr marL="1371600" lvl="2" indent="-329882" algn="l" rtl="0">
              <a:lnSpc>
                <a:spcPct val="115000"/>
              </a:lnSpc>
              <a:spcBef>
                <a:spcPts val="100"/>
              </a:spcBef>
              <a:spcAft>
                <a:spcPts val="0"/>
              </a:spcAft>
              <a:buSzPts val="1595"/>
              <a:buChar char="•"/>
            </a:pPr>
            <a:r>
              <a:rPr lang="en-US" sz="1595"/>
              <a:t>Current submission is outside +/- 3 IQR</a:t>
            </a:r>
            <a:endParaRPr sz="1595"/>
          </a:p>
          <a:p>
            <a:pPr marL="457200" lvl="0" indent="-329882" algn="l" rtl="0">
              <a:lnSpc>
                <a:spcPct val="115000"/>
              </a:lnSpc>
              <a:spcBef>
                <a:spcPts val="100"/>
              </a:spcBef>
              <a:spcAft>
                <a:spcPts val="0"/>
              </a:spcAft>
              <a:buSzPts val="1595"/>
              <a:buChar char="•"/>
            </a:pPr>
            <a:r>
              <a:rPr lang="en-US" sz="1595"/>
              <a:t>Hospitals to review Outliers in</a:t>
            </a:r>
            <a:endParaRPr sz="1595"/>
          </a:p>
          <a:p>
            <a:pPr marL="914400" lvl="1" indent="-329882" algn="l" rtl="0">
              <a:lnSpc>
                <a:spcPct val="115000"/>
              </a:lnSpc>
              <a:spcBef>
                <a:spcPts val="100"/>
              </a:spcBef>
              <a:spcAft>
                <a:spcPts val="0"/>
              </a:spcAft>
              <a:buSzPts val="1595"/>
              <a:buChar char="•"/>
            </a:pPr>
            <a:r>
              <a:rPr lang="en-US" sz="1595"/>
              <a:t>Current reported month</a:t>
            </a:r>
            <a:endParaRPr sz="1595"/>
          </a:p>
        </p:txBody>
      </p:sp>
      <p:sp>
        <p:nvSpPr>
          <p:cNvPr id="1073" name="Google Shape;1073;g33f2277ba57_2_19"/>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73</a:t>
            </a:fld>
            <a:endParaRPr/>
          </a:p>
        </p:txBody>
      </p:sp>
      <p:sp>
        <p:nvSpPr>
          <p:cNvPr id="1074" name="Google Shape;1074;g33f2277ba57_2_19"/>
          <p:cNvSpPr txBox="1">
            <a:spLocks noGrp="1"/>
          </p:cNvSpPr>
          <p:nvPr>
            <p:ph type="title"/>
          </p:nvPr>
        </p:nvSpPr>
        <p:spPr>
          <a:xfrm>
            <a:off x="971552" y="33820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Total Charges &amp; Rate Center Charges Outlier Identification</a:t>
            </a:r>
            <a:endParaRPr/>
          </a:p>
        </p:txBody>
      </p:sp>
      <p:pic>
        <p:nvPicPr>
          <p:cNvPr id="1075" name="Google Shape;1075;g33f2277ba57_2_19"/>
          <p:cNvPicPr preferRelativeResize="0"/>
          <p:nvPr/>
        </p:nvPicPr>
        <p:blipFill rotWithShape="1">
          <a:blip r:embed="rId3">
            <a:alphaModFix/>
          </a:blip>
          <a:srcRect/>
          <a:stretch/>
        </p:blipFill>
        <p:spPr>
          <a:xfrm>
            <a:off x="5256375" y="1523350"/>
            <a:ext cx="6763800" cy="405685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g33f2277ba57_2_27"/>
          <p:cNvSpPr txBox="1">
            <a:spLocks noGrp="1"/>
          </p:cNvSpPr>
          <p:nvPr>
            <p:ph type="body" idx="1"/>
          </p:nvPr>
        </p:nvSpPr>
        <p:spPr>
          <a:xfrm>
            <a:off x="972127" y="948753"/>
            <a:ext cx="10515600" cy="3084300"/>
          </a:xfrm>
          <a:prstGeom prst="rect">
            <a:avLst/>
          </a:prstGeom>
          <a:noFill/>
          <a:ln>
            <a:noFill/>
          </a:ln>
        </p:spPr>
        <p:txBody>
          <a:bodyPr spcFirstLastPara="1" wrap="square" lIns="91425" tIns="45700" rIns="91425" bIns="45700" anchor="t" anchorCtr="0">
            <a:normAutofit/>
          </a:bodyPr>
          <a:lstStyle/>
          <a:p>
            <a:pPr marL="457200" lvl="0" indent="-355600" algn="l" rtl="0">
              <a:lnSpc>
                <a:spcPct val="114000"/>
              </a:lnSpc>
              <a:spcBef>
                <a:spcPts val="1000"/>
              </a:spcBef>
              <a:spcAft>
                <a:spcPts val="0"/>
              </a:spcAft>
              <a:buSzPts val="2000"/>
              <a:buChar char="•"/>
            </a:pPr>
            <a:r>
              <a:rPr lang="en-US"/>
              <a:t>A new tab “Rate Center Summary” is added to the error report</a:t>
            </a:r>
            <a:endParaRPr/>
          </a:p>
          <a:p>
            <a:pPr marL="914400" lvl="1" indent="-355600" algn="l" rtl="0">
              <a:lnSpc>
                <a:spcPct val="114000"/>
              </a:lnSpc>
              <a:spcBef>
                <a:spcPts val="1000"/>
              </a:spcBef>
              <a:spcAft>
                <a:spcPts val="0"/>
              </a:spcAft>
              <a:buSzPts val="2000"/>
              <a:buChar char="•"/>
            </a:pPr>
            <a:r>
              <a:rPr lang="en-US"/>
              <a:t>Total visit count, total charges, total units, and all reported Rate center charges and units from the current and past 24 months are available for review</a:t>
            </a:r>
            <a:endParaRPr/>
          </a:p>
          <a:p>
            <a:pPr marL="914400" lvl="1" indent="-355600" algn="l" rtl="0">
              <a:lnSpc>
                <a:spcPct val="114000"/>
              </a:lnSpc>
              <a:spcBef>
                <a:spcPts val="1000"/>
              </a:spcBef>
              <a:spcAft>
                <a:spcPts val="0"/>
              </a:spcAft>
              <a:buSzPts val="2000"/>
              <a:buChar char="•"/>
            </a:pPr>
            <a:r>
              <a:rPr lang="en-US"/>
              <a:t>Outliers are flagged for the months reported in the file only</a:t>
            </a:r>
            <a:endParaRPr/>
          </a:p>
          <a:p>
            <a:pPr marL="914400" lvl="1" indent="-355600" algn="l" rtl="0">
              <a:lnSpc>
                <a:spcPct val="114000"/>
              </a:lnSpc>
              <a:spcBef>
                <a:spcPts val="1000"/>
              </a:spcBef>
              <a:spcAft>
                <a:spcPts val="0"/>
              </a:spcAft>
              <a:buSzPts val="2000"/>
              <a:buChar char="•"/>
            </a:pPr>
            <a:r>
              <a:rPr lang="en-US"/>
              <a:t>The outlier is determined by using the percent of charges or unit. The exception to this rule is if the hospital has at least one rate center that is &gt;65% of total charges, the outlier is determined by using the value of reported charges or units. </a:t>
            </a:r>
            <a:endParaRPr/>
          </a:p>
        </p:txBody>
      </p:sp>
      <p:sp>
        <p:nvSpPr>
          <p:cNvPr id="1082" name="Google Shape;1082;g33f2277ba57_2_27"/>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74</a:t>
            </a:fld>
            <a:endParaRPr/>
          </a:p>
        </p:txBody>
      </p:sp>
      <p:sp>
        <p:nvSpPr>
          <p:cNvPr id="1083" name="Google Shape;1083;g33f2277ba57_2_27"/>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2800"/>
              <a:buFont typeface="Arial"/>
              <a:buNone/>
            </a:pPr>
            <a:r>
              <a:rPr lang="en-US"/>
              <a:t>Monitoring Report Samples</a:t>
            </a:r>
            <a:endParaRPr/>
          </a:p>
        </p:txBody>
      </p:sp>
      <p:pic>
        <p:nvPicPr>
          <p:cNvPr id="1084" name="Google Shape;1084;g33f2277ba57_2_27"/>
          <p:cNvPicPr preferRelativeResize="0"/>
          <p:nvPr/>
        </p:nvPicPr>
        <p:blipFill rotWithShape="1">
          <a:blip r:embed="rId3">
            <a:alphaModFix/>
          </a:blip>
          <a:srcRect/>
          <a:stretch/>
        </p:blipFill>
        <p:spPr>
          <a:xfrm>
            <a:off x="767326" y="3779749"/>
            <a:ext cx="10925175" cy="2266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33cb33c9aa1_0_111"/>
          <p:cNvSpPr txBox="1">
            <a:spLocks noGrp="1"/>
          </p:cNvSpPr>
          <p:nvPr>
            <p:ph type="body" idx="1"/>
          </p:nvPr>
        </p:nvSpPr>
        <p:spPr>
          <a:xfrm>
            <a:off x="971550" y="1133475"/>
            <a:ext cx="10515600" cy="4659900"/>
          </a:xfrm>
          <a:prstGeom prst="rect">
            <a:avLst/>
          </a:prstGeom>
          <a:noFill/>
          <a:ln>
            <a:noFill/>
          </a:ln>
        </p:spPr>
        <p:txBody>
          <a:bodyPr spcFirstLastPara="1" wrap="square" lIns="91425" tIns="45700" rIns="91425" bIns="45700" anchor="t" anchorCtr="0">
            <a:normAutofit/>
          </a:bodyPr>
          <a:lstStyle/>
          <a:p>
            <a:pPr marL="457200" lvl="0" indent="-355600" algn="l" rtl="0">
              <a:lnSpc>
                <a:spcPct val="114000"/>
              </a:lnSpc>
              <a:spcBef>
                <a:spcPts val="1000"/>
              </a:spcBef>
              <a:spcAft>
                <a:spcPts val="0"/>
              </a:spcAft>
              <a:buSzPts val="2000"/>
              <a:buChar char="•"/>
            </a:pPr>
            <a:r>
              <a:rPr lang="en-US"/>
              <a:t>MHAC:</a:t>
            </a:r>
            <a:endParaRPr/>
          </a:p>
          <a:p>
            <a:pPr marL="914400" lvl="1" indent="-342900" algn="l" rtl="0">
              <a:lnSpc>
                <a:spcPct val="114000"/>
              </a:lnSpc>
              <a:spcBef>
                <a:spcPts val="0"/>
              </a:spcBef>
              <a:spcAft>
                <a:spcPts val="0"/>
              </a:spcAft>
              <a:buSzPts val="1800"/>
              <a:buChar char="•"/>
            </a:pPr>
            <a:r>
              <a:rPr lang="en-US" sz="1700"/>
              <a:t>Score hospital performance on a PPC composite that includes all payment PPCs explicitly weighted by Solventum (3M) cost weights as a proxy for patient harm and implicitly weighted by hospital-specific expected PPCs for each PPC measure</a:t>
            </a:r>
            <a:endParaRPr sz="1700"/>
          </a:p>
          <a:p>
            <a:pPr marL="914400" lvl="1" indent="-342900" algn="l" rtl="0">
              <a:lnSpc>
                <a:spcPct val="114000"/>
              </a:lnSpc>
              <a:spcBef>
                <a:spcPts val="0"/>
              </a:spcBef>
              <a:spcAft>
                <a:spcPts val="0"/>
              </a:spcAft>
              <a:buSzPts val="1800"/>
              <a:buChar char="•"/>
            </a:pPr>
            <a:r>
              <a:rPr lang="en-US" sz="1700"/>
              <a:t>Continuous linear scale that ranges from 0 to 100 percent without a hold harmless zone.  The cut point for penalties and rewards is average hospital MHAC score as determined through prospective modeling.</a:t>
            </a:r>
            <a:endParaRPr sz="1700"/>
          </a:p>
          <a:p>
            <a:pPr marL="1371600" lvl="2" indent="-336550" algn="l" rtl="0">
              <a:lnSpc>
                <a:spcPct val="114000"/>
              </a:lnSpc>
              <a:spcBef>
                <a:spcPts val="0"/>
              </a:spcBef>
              <a:spcAft>
                <a:spcPts val="0"/>
              </a:spcAft>
              <a:buSzPts val="1700"/>
              <a:buChar char="•"/>
            </a:pPr>
            <a:r>
              <a:rPr lang="en-US" sz="1700"/>
              <a:t>Retrospectively assess the average hospital MHAC scores and propose to the Commissioners that the cutpoint be modified if the actual average score is more than +/- 10 percent different from the prospectively modeled average MHAC score. </a:t>
            </a:r>
            <a:endParaRPr sz="1700"/>
          </a:p>
          <a:p>
            <a:pPr marL="457200" lvl="0" indent="-381000" algn="l" rtl="0">
              <a:lnSpc>
                <a:spcPct val="114000"/>
              </a:lnSpc>
              <a:spcBef>
                <a:spcPts val="0"/>
              </a:spcBef>
              <a:spcAft>
                <a:spcPts val="0"/>
              </a:spcAft>
              <a:buSzPts val="2400"/>
              <a:buChar char="•"/>
            </a:pPr>
            <a:r>
              <a:rPr lang="en-US"/>
              <a:t>RRIP</a:t>
            </a:r>
            <a:endParaRPr/>
          </a:p>
          <a:p>
            <a:pPr marL="914400" lvl="1" indent="-342900" algn="l" rtl="0">
              <a:lnSpc>
                <a:spcPct val="114000"/>
              </a:lnSpc>
              <a:spcBef>
                <a:spcPts val="0"/>
              </a:spcBef>
              <a:spcAft>
                <a:spcPts val="0"/>
              </a:spcAft>
              <a:buSzPts val="1800"/>
              <a:buChar char="•"/>
            </a:pPr>
            <a:r>
              <a:rPr lang="en-US"/>
              <a:t>Blended base period of CY 2022/CY2023</a:t>
            </a:r>
            <a:endParaRPr/>
          </a:p>
          <a:p>
            <a:pPr marL="914400" lvl="1" indent="-342900" algn="l" rtl="0">
              <a:lnSpc>
                <a:spcPct val="114000"/>
              </a:lnSpc>
              <a:spcBef>
                <a:spcPts val="0"/>
              </a:spcBef>
              <a:spcAft>
                <a:spcPts val="0"/>
              </a:spcAft>
              <a:buSzPts val="1800"/>
              <a:buChar char="•"/>
            </a:pPr>
            <a:r>
              <a:rPr lang="en-US"/>
              <a:t>Apply blended base period retrospectively to RY 2026</a:t>
            </a:r>
            <a:endParaRPr/>
          </a:p>
        </p:txBody>
      </p:sp>
      <p:sp>
        <p:nvSpPr>
          <p:cNvPr id="510" name="Google Shape;510;g33cb33c9aa1_0_111"/>
          <p:cNvSpPr txBox="1">
            <a:spLocks noGrp="1"/>
          </p:cNvSpPr>
          <p:nvPr>
            <p:ph type="sldNum" idx="12"/>
          </p:nvPr>
        </p:nvSpPr>
        <p:spPr>
          <a:xfrm>
            <a:off x="11512550" y="6213474"/>
            <a:ext cx="5778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8</a:t>
            </a:fld>
            <a:endParaRPr/>
          </a:p>
        </p:txBody>
      </p:sp>
      <p:sp>
        <p:nvSpPr>
          <p:cNvPr id="511" name="Google Shape;511;g33cb33c9aa1_0_111"/>
          <p:cNvSpPr txBox="1">
            <a:spLocks noGrp="1"/>
          </p:cNvSpPr>
          <p:nvPr>
            <p:ph type="title"/>
          </p:nvPr>
        </p:nvSpPr>
        <p:spPr>
          <a:xfrm>
            <a:off x="972127" y="347853"/>
            <a:ext cx="10515600"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Quality Staff Policy Proposal Updates, RY 2027</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8"/>
          <p:cNvSpPr txBox="1">
            <a:spLocks noGrp="1"/>
          </p:cNvSpPr>
          <p:nvPr>
            <p:ph type="body" idx="1"/>
          </p:nvPr>
        </p:nvSpPr>
        <p:spPr>
          <a:xfrm>
            <a:off x="401825" y="1008400"/>
            <a:ext cx="11085300" cy="535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000"/>
              <a:buNone/>
            </a:pPr>
            <a:r>
              <a:rPr lang="en-US"/>
              <a:t>Quality is pursuing the following additional areas of quality of care</a:t>
            </a:r>
            <a:endParaRPr sz="1700">
              <a:solidFill>
                <a:srgbClr val="0070C0"/>
              </a:solidFill>
            </a:endParaRPr>
          </a:p>
          <a:p>
            <a:pPr marL="457200" lvl="0" indent="-323850" algn="l" rtl="0">
              <a:lnSpc>
                <a:spcPct val="100000"/>
              </a:lnSpc>
              <a:spcBef>
                <a:spcPts val="1000"/>
              </a:spcBef>
              <a:spcAft>
                <a:spcPts val="0"/>
              </a:spcAft>
              <a:buClr>
                <a:srgbClr val="125496"/>
              </a:buClr>
              <a:buSzPts val="1500"/>
              <a:buChar char="●"/>
            </a:pPr>
            <a:r>
              <a:rPr lang="en-US" sz="2200">
                <a:solidFill>
                  <a:srgbClr val="125496"/>
                </a:solidFill>
              </a:rPr>
              <a:t>Electronic Clinical Quality Measures (eCQMs) or other digital measures C</a:t>
            </a:r>
            <a:r>
              <a:rPr lang="en-US" sz="2200">
                <a:solidFill>
                  <a:srgbClr val="125496"/>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Y 2025</a:t>
            </a:r>
            <a:endParaRPr sz="2200">
              <a:solidFill>
                <a:srgbClr val="125496"/>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endParaRPr>
          </a:p>
          <a:p>
            <a:pPr marL="457200" lvl="0" indent="-323850" algn="l" rtl="0">
              <a:lnSpc>
                <a:spcPct val="100000"/>
              </a:lnSpc>
              <a:spcBef>
                <a:spcPts val="1000"/>
              </a:spcBef>
              <a:spcAft>
                <a:spcPts val="0"/>
              </a:spcAft>
              <a:buClr>
                <a:srgbClr val="125496"/>
              </a:buClr>
              <a:buSzPts val="1500"/>
              <a:buChar char="●"/>
            </a:pPr>
            <a:r>
              <a:rPr lang="en-US" sz="2200">
                <a:solidFill>
                  <a:srgbClr val="125496"/>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See the </a:t>
            </a:r>
            <a:r>
              <a:rPr lang="en-US" sz="2200" u="sng">
                <a:solidFill>
                  <a:srgbClr val="125496"/>
                </a:solidFill>
                <a:hlinkClick r:id="rId3">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CRISP eCQM website</a:t>
            </a:r>
            <a:r>
              <a:rPr lang="en-US" sz="2200">
                <a:solidFill>
                  <a:srgbClr val="125496"/>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 for more information and HSCRC memos on the main </a:t>
            </a:r>
            <a:r>
              <a:rPr lang="en-US" sz="2200" u="sng">
                <a:solidFill>
                  <a:srgbClr val="125496"/>
                </a:solidFill>
                <a:hlinkClick r:id="rId4">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HSCRC Quality page</a:t>
            </a:r>
            <a:endParaRPr sz="2200">
              <a:solidFill>
                <a:srgbClr val="125496"/>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endParaRPr>
          </a:p>
          <a:p>
            <a:pPr marL="1371600" lvl="2" indent="-368300" algn="l" rtl="0">
              <a:lnSpc>
                <a:spcPct val="100000"/>
              </a:lnSpc>
              <a:spcBef>
                <a:spcPts val="1000"/>
              </a:spcBef>
              <a:spcAft>
                <a:spcPts val="0"/>
              </a:spcAft>
              <a:buClr>
                <a:srgbClr val="3F7DB9"/>
              </a:buClr>
              <a:buSzPts val="2200"/>
              <a:buChar char="■"/>
            </a:pPr>
            <a:r>
              <a:rPr lang="en-US" sz="2200">
                <a:solidFill>
                  <a:srgbClr val="3F7DB9"/>
                </a:solidFill>
              </a:rPr>
              <a:t>While reporting requirements will remain consistent from CY 2024, Commissioners approved staff recommendation for hospital positive incentive if hospitals fully meet requirements for measure and expedited timeline reporting </a:t>
            </a:r>
            <a:endParaRPr sz="2200">
              <a:solidFill>
                <a:srgbClr val="3F7DB9"/>
              </a:solidFill>
            </a:endParaRPr>
          </a:p>
          <a:p>
            <a:pPr marL="457200" lvl="0" indent="-323850" algn="l" rtl="0">
              <a:lnSpc>
                <a:spcPct val="100000"/>
              </a:lnSpc>
              <a:spcBef>
                <a:spcPts val="1000"/>
              </a:spcBef>
              <a:spcAft>
                <a:spcPts val="0"/>
              </a:spcAft>
              <a:buClr>
                <a:srgbClr val="125496"/>
              </a:buClr>
              <a:buSzPts val="1500"/>
              <a:buChar char="●"/>
            </a:pPr>
            <a:r>
              <a:rPr lang="en-US" sz="2200">
                <a:solidFill>
                  <a:srgbClr val="125496"/>
                </a:solidFill>
              </a:rPr>
              <a:t>Sexual Orientation Gender Identity (SOGI)  hospital data collection training project underway with asynchronous training availability</a:t>
            </a:r>
            <a:endParaRPr sz="2200">
              <a:solidFill>
                <a:srgbClr val="125496"/>
              </a:solidFill>
            </a:endParaRPr>
          </a:p>
          <a:p>
            <a:pPr marL="457200" lvl="0" indent="-323850" algn="l" rtl="0">
              <a:lnSpc>
                <a:spcPct val="100000"/>
              </a:lnSpc>
              <a:spcBef>
                <a:spcPts val="1000"/>
              </a:spcBef>
              <a:spcAft>
                <a:spcPts val="1000"/>
              </a:spcAft>
              <a:buClr>
                <a:srgbClr val="1155CC"/>
              </a:buClr>
              <a:buSzPts val="1500"/>
              <a:buChar char="●"/>
            </a:pPr>
            <a:r>
              <a:rPr lang="en-US" sz="2200">
                <a:solidFill>
                  <a:srgbClr val="125496"/>
                </a:solidFill>
              </a:rPr>
              <a:t>Continuing to exploring options for Outpatient Quality measures, in light of shifts from IP to OP care</a:t>
            </a:r>
            <a:r>
              <a:rPr lang="en-US" sz="2200">
                <a:solidFill>
                  <a:srgbClr val="0070C0"/>
                </a:solidFill>
              </a:rPr>
              <a:t> </a:t>
            </a:r>
            <a:endParaRPr sz="2200">
              <a:solidFill>
                <a:srgbClr val="0070C0"/>
              </a:solidFill>
            </a:endParaRPr>
          </a:p>
        </p:txBody>
      </p:sp>
      <p:sp>
        <p:nvSpPr>
          <p:cNvPr id="517" name="Google Shape;517;p8"/>
          <p:cNvSpPr txBox="1">
            <a:spLocks noGrp="1"/>
          </p:cNvSpPr>
          <p:nvPr>
            <p:ph type="sldNum" idx="12"/>
          </p:nvPr>
        </p:nvSpPr>
        <p:spPr>
          <a:xfrm>
            <a:off x="11512550" y="6213474"/>
            <a:ext cx="577850" cy="3651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600"/>
              <a:buNone/>
            </a:pPr>
            <a:fld id="{00000000-1234-1234-1234-123412341234}" type="slidenum">
              <a:rPr lang="en-US"/>
              <a:t>9</a:t>
            </a:fld>
            <a:endParaRPr/>
          </a:p>
        </p:txBody>
      </p:sp>
      <p:sp>
        <p:nvSpPr>
          <p:cNvPr id="518" name="Google Shape;518;p8"/>
          <p:cNvSpPr txBox="1">
            <a:spLocks noGrp="1"/>
          </p:cNvSpPr>
          <p:nvPr>
            <p:ph type="title"/>
          </p:nvPr>
        </p:nvSpPr>
        <p:spPr>
          <a:xfrm>
            <a:off x="972127" y="347853"/>
            <a:ext cx="10515600" cy="60083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a:t>Quality Update: Additional Topics</a:t>
            </a:r>
            <a:endParaRPr/>
          </a:p>
        </p:txBody>
      </p:sp>
    </p:spTree>
  </p:cSld>
  <p:clrMapOvr>
    <a:masterClrMapping/>
  </p:clrMapOvr>
</p:sld>
</file>

<file path=ppt/theme/theme1.xml><?xml version="1.0" encoding="utf-8"?>
<a:theme xmlns:a="http://schemas.openxmlformats.org/drawingml/2006/main"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D40D51286D8B4D9C836A50BBB33558" ma:contentTypeVersion="2" ma:contentTypeDescription="Create a new document." ma:contentTypeScope="" ma:versionID="d14e5c4da1db565cb04c30bec4da997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52481E1-0C77-4489-99C5-D7D23247E314}"/>
</file>

<file path=customXml/itemProps2.xml><?xml version="1.0" encoding="utf-8"?>
<ds:datastoreItem xmlns:ds="http://schemas.openxmlformats.org/officeDocument/2006/customXml" ds:itemID="{CB180EFA-64E4-47F9-B8B0-5B137864966C}"/>
</file>

<file path=customXml/itemProps3.xml><?xml version="1.0" encoding="utf-8"?>
<ds:datastoreItem xmlns:ds="http://schemas.openxmlformats.org/officeDocument/2006/customXml" ds:itemID="{EBB172BE-C3AD-4DA2-83A2-B0546D727BAC}"/>
</file>

<file path=docProps/app.xml><?xml version="1.0" encoding="utf-8"?>
<Properties xmlns="http://schemas.openxmlformats.org/officeDocument/2006/extended-properties" xmlns:vt="http://schemas.openxmlformats.org/officeDocument/2006/docPropsVTypes">
  <TotalTime>0</TotalTime>
  <Words>6122</Words>
  <Application>Microsoft Office PowerPoint</Application>
  <PresentationFormat>Widescreen</PresentationFormat>
  <Paragraphs>831</Paragraphs>
  <Slides>74</Slides>
  <Notes>74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74</vt:i4>
      </vt:variant>
    </vt:vector>
  </HeadingPairs>
  <TitlesOfParts>
    <vt:vector size="85" baseType="lpstr">
      <vt:lpstr>Montserrat</vt:lpstr>
      <vt:lpstr>Quattrocento Sans</vt:lpstr>
      <vt:lpstr>Roboto</vt:lpstr>
      <vt:lpstr>Arial</vt:lpstr>
      <vt:lpstr>Gill Sans</vt:lpstr>
      <vt:lpstr>Calibri</vt:lpstr>
      <vt:lpstr>Raleway Light</vt:lpstr>
      <vt:lpstr>Office Theme</vt:lpstr>
      <vt:lpstr>Office Theme</vt:lpstr>
      <vt:lpstr>Office Theme</vt:lpstr>
      <vt:lpstr>Office Theme</vt:lpstr>
      <vt:lpstr>FY 2025 Quarter 3 Data Forum</vt:lpstr>
      <vt:lpstr>Why, When, Where</vt:lpstr>
      <vt:lpstr>Agenda</vt:lpstr>
      <vt:lpstr>Quality Update</vt:lpstr>
      <vt:lpstr>PPC Updates and Feedback</vt:lpstr>
      <vt:lpstr>RY Updates: MHAC, RRIP for CY 2025</vt:lpstr>
      <vt:lpstr>RY 2027 QBR Timeline; Policy Approved in December</vt:lpstr>
      <vt:lpstr>Quality Staff Policy Proposal Updates, RY 2027</vt:lpstr>
      <vt:lpstr>Quality Update: Additional Topics</vt:lpstr>
      <vt:lpstr>Quality Update: Planned Monitoring Reports</vt:lpstr>
      <vt:lpstr>CY 2025 Digital Measure Submission to HSCRC</vt:lpstr>
      <vt:lpstr>CY 2025 Digital Measure Submission to HSCRC</vt:lpstr>
      <vt:lpstr>Quality Update: eCQM Reporting Timeline</vt:lpstr>
      <vt:lpstr>HSCRC Hospital Wide Readmission and Hospital Wide Mortality CY 2024- 2025 Reporting Requirements</vt:lpstr>
      <vt:lpstr>SOGI Data Collection Update</vt:lpstr>
      <vt:lpstr>SOGI Data Collection Implementation Timeline (2024-2025)</vt:lpstr>
      <vt:lpstr>SOGI Data Collection Asynchronous Training Sessions</vt:lpstr>
      <vt:lpstr>SOGI Data Collection Training FAQs</vt:lpstr>
      <vt:lpstr>Reminders</vt:lpstr>
      <vt:lpstr>HSCRC Points of Contact for Case Mix and Financial Data</vt:lpstr>
      <vt:lpstr>Reminder: New Health Plan Payer Code and Edits</vt:lpstr>
      <vt:lpstr>Reminder: New reserve flag and Optional Country of Birth</vt:lpstr>
      <vt:lpstr>Reminder: Discontinuing Release of ICD-9 Case Mix Data</vt:lpstr>
      <vt:lpstr>Reminder: CDS-A Reports on CRISP Portal</vt:lpstr>
      <vt:lpstr>Reminder: CDS-A Reports on CRISP Portal</vt:lpstr>
      <vt:lpstr>Reminder: Please Complete the Data Forum Survey!</vt:lpstr>
      <vt:lpstr>Patient Level Denial Template</vt:lpstr>
      <vt:lpstr>Evolution of Hospital Denial Reporting</vt:lpstr>
      <vt:lpstr>What are we collecting?</vt:lpstr>
      <vt:lpstr>Template and Example</vt:lpstr>
      <vt:lpstr>Requesting Hospital Feedback</vt:lpstr>
      <vt:lpstr>Proposed Timeline – CY 2025 - 2026</vt:lpstr>
      <vt:lpstr>FY 2026 DSR Update</vt:lpstr>
      <vt:lpstr>National Drug Code</vt:lpstr>
      <vt:lpstr>RSV Vaccination Administration</vt:lpstr>
      <vt:lpstr>Revised Definition of Admission and Discharge Dates</vt:lpstr>
      <vt:lpstr>Data Processing Update</vt:lpstr>
      <vt:lpstr>Points of Contact</vt:lpstr>
      <vt:lpstr>Upcoming Changes in Submission and Data Processing </vt:lpstr>
      <vt:lpstr>Financial Data Submissions to DAVE – FY26</vt:lpstr>
      <vt:lpstr>Change in Submission Process</vt:lpstr>
      <vt:lpstr>Change in Revision Submitting Process</vt:lpstr>
      <vt:lpstr>Proposed Changes to Templates</vt:lpstr>
      <vt:lpstr>Supplemental Data Submissions to DAVE</vt:lpstr>
      <vt:lpstr>Timeline – Financial  &amp; Supplemental Data</vt:lpstr>
      <vt:lpstr>Reminders</vt:lpstr>
      <vt:lpstr>Reminders (Contd.)</vt:lpstr>
      <vt:lpstr>Case Mix Review Update</vt:lpstr>
      <vt:lpstr>Point of Origin</vt:lpstr>
      <vt:lpstr>Point of Origin, cont.</vt:lpstr>
      <vt:lpstr>Emergency Department Encounters</vt:lpstr>
      <vt:lpstr>Emergency Department Encounters, cont.</vt:lpstr>
      <vt:lpstr>Observation</vt:lpstr>
      <vt:lpstr>Upcoming Workgroup Meetings</vt:lpstr>
      <vt:lpstr>Payment Models Workgroup</vt:lpstr>
      <vt:lpstr>Performance Measurement Workgroup</vt:lpstr>
      <vt:lpstr>Total Cost of Care Workgroup</vt:lpstr>
      <vt:lpstr>Next Meeting</vt:lpstr>
      <vt:lpstr>Notes and slides will be posted to the  HSCRC website:  https://hscrc.maryland.gov/Pages/hsp_info1.aspx  Next Meeting FY 2025 Q4 June 13, 2025    Join Zoom Meeting https://us06web.zoom.us/j/4107642605?pwd=MmVwREVMbFFYUzlCeWpJcFFZYWF5UT09&amp;omn=85973965350   For Meeting ID and Passcode please contact Curtis Wills: curtis.wills@maryland.gov</vt:lpstr>
      <vt:lpstr>Appendix 1: Financial Methodology   Grouper Versions</vt:lpstr>
      <vt:lpstr>Grouper Transition: Case Mix Weights and Reports    </vt:lpstr>
      <vt:lpstr>Appendix 2: UCC Reporting</vt:lpstr>
      <vt:lpstr>UCC Data Collection and Processing</vt:lpstr>
      <vt:lpstr>UCC DSR and Edit Report Updates for FY 2025 Q2</vt:lpstr>
      <vt:lpstr>UCC Data: Notable Errors Observed in FY24Q3 Data Submission </vt:lpstr>
      <vt:lpstr>Points of Contact: UCC Data</vt:lpstr>
      <vt:lpstr>Appendix 3: Production Schedule and  Process for Requesting  Financial Data Extensions</vt:lpstr>
      <vt:lpstr>Production Schedule for Financial Data Submissions</vt:lpstr>
      <vt:lpstr>Process for Submitting Extensions for Financial Data </vt:lpstr>
      <vt:lpstr>Process for Submitting Extensions for Financial Data </vt:lpstr>
      <vt:lpstr>Appendix 4: Rate Center  Trend Monitoring Report</vt:lpstr>
      <vt:lpstr>Rate Center Trend Monitoring Report</vt:lpstr>
      <vt:lpstr>Total Charges &amp; Rate Center Charges Outlier Identification</vt:lpstr>
      <vt:lpstr>Monitoring Report Samples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Aline Lin</dc:creator>
  <cp:lastModifiedBy>Curtis Wills</cp:lastModifiedBy>
  <cp:revision>1</cp:revision>
  <dcterms:created xsi:type="dcterms:W3CDTF">2020-04-28T19:02:29Z</dcterms:created>
  <dcterms:modified xsi:type="dcterms:W3CDTF">2025-03-14T13:35:53Z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0x0101005AD40D51286D8B4D9C836A50BBB33558</vt:lpwstr>
  </property>
</Properties>
</file>