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C762D-4506-479F-9BBE-92D68F7C932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40E0C-614A-4313-908A-9FE3F4C5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3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:notes"/>
          <p:cNvSpPr txBox="1">
            <a:spLocks noGrp="1"/>
          </p:cNvSpPr>
          <p:nvPr>
            <p:ph type="body" idx="1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15:notes"/>
          <p:cNvSpPr txBox="1">
            <a:spLocks noGrp="1"/>
          </p:cNvSpPr>
          <p:nvPr>
            <p:ph type="body" idx="1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15:notes"/>
          <p:cNvSpPr txBox="1">
            <a:spLocks noGrp="1"/>
          </p:cNvSpPr>
          <p:nvPr>
            <p:ph type="sldNum" idx="12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D57B-DD5E-46EB-90D6-AC9BB22ED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9FA8B-72A7-469B-9391-D22AEDAF3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A4811-268A-4862-AFED-66484F009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8C9BB-91D7-48B1-B904-3A348872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EE7C8-5A4A-4420-8917-DA3EEE0F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05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26B36-F375-4E83-829F-D5CC29C9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C0754-2665-42C9-8BEA-E77EC4F53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F80D0-361E-4F59-A1CC-5C3766D9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5B83B-DB70-426A-86BD-3C6338E1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934C7-E0BC-4989-8D8A-51546C31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1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E3ED0-5FC9-4E04-8BB2-0BF32730D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A010B-D560-40DB-AB98-673A95301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46A61-F126-4FCF-9B73-11996102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D03C5-CEE2-4758-9995-7E2165B5F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9E4FC-FF97-4D10-8C3F-94BE4699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7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, Subtitle &amp; Content">
  <p:cSld name="1_Title, Subtitle &amp;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5"/>
          <p:cNvSpPr txBox="1">
            <a:spLocks noGrp="1"/>
          </p:cNvSpPr>
          <p:nvPr>
            <p:ph type="title"/>
          </p:nvPr>
        </p:nvSpPr>
        <p:spPr>
          <a:xfrm>
            <a:off x="972127" y="347852"/>
            <a:ext cx="10515600" cy="873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5"/>
          <p:cNvSpPr txBox="1">
            <a:spLocks noGrp="1"/>
          </p:cNvSpPr>
          <p:nvPr>
            <p:ph type="sldNum" idx="12"/>
          </p:nvPr>
        </p:nvSpPr>
        <p:spPr>
          <a:xfrm>
            <a:off x="11512550" y="6213474"/>
            <a:ext cx="577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65"/>
          <p:cNvSpPr txBox="1">
            <a:spLocks noGrp="1"/>
          </p:cNvSpPr>
          <p:nvPr>
            <p:ph type="body" idx="1"/>
          </p:nvPr>
        </p:nvSpPr>
        <p:spPr>
          <a:xfrm>
            <a:off x="971550" y="1361190"/>
            <a:ext cx="5124450" cy="44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400" b="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Arial"/>
              <a:buAutoNum type="arabicPeriod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5"/>
          <p:cNvSpPr txBox="1">
            <a:spLocks noGrp="1"/>
          </p:cNvSpPr>
          <p:nvPr>
            <p:ph type="body" idx="2"/>
          </p:nvPr>
        </p:nvSpPr>
        <p:spPr>
          <a:xfrm>
            <a:off x="6359096" y="1361190"/>
            <a:ext cx="5124450" cy="44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400" b="0" i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Char char="•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Clr>
                <a:srgbClr val="0066CC"/>
              </a:buClr>
              <a:buSzPts val="1800"/>
              <a:buFont typeface="Arial"/>
              <a:buAutoNum type="arabicPeriod"/>
              <a:defRPr sz="18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3718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4"/>
          <p:cNvSpPr txBox="1">
            <a:spLocks noGrp="1"/>
          </p:cNvSpPr>
          <p:nvPr>
            <p:ph type="ctrTitle"/>
          </p:nvPr>
        </p:nvSpPr>
        <p:spPr>
          <a:xfrm>
            <a:off x="1524000" y="3077521"/>
            <a:ext cx="9144000" cy="506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4"/>
          <p:cNvSpPr txBox="1">
            <a:spLocks noGrp="1"/>
          </p:cNvSpPr>
          <p:nvPr>
            <p:ph type="subTitle" idx="1"/>
          </p:nvPr>
        </p:nvSpPr>
        <p:spPr>
          <a:xfrm>
            <a:off x="1524000" y="3551164"/>
            <a:ext cx="9144000" cy="41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4"/>
          <p:cNvSpPr txBox="1">
            <a:spLocks noGrp="1"/>
          </p:cNvSpPr>
          <p:nvPr>
            <p:ph type="body" idx="2"/>
          </p:nvPr>
        </p:nvSpPr>
        <p:spPr>
          <a:xfrm>
            <a:off x="2758698" y="4502475"/>
            <a:ext cx="7909302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CC"/>
              </a:buClr>
              <a:buSzPts val="1400"/>
              <a:buFont typeface="Arial"/>
              <a:buNone/>
              <a:defRPr sz="1400" b="0" i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64"/>
          <p:cNvSpPr txBox="1">
            <a:spLocks noGrp="1"/>
          </p:cNvSpPr>
          <p:nvPr>
            <p:ph type="body" idx="3"/>
          </p:nvPr>
        </p:nvSpPr>
        <p:spPr>
          <a:xfrm>
            <a:off x="1482429" y="3891609"/>
            <a:ext cx="5033963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1800">
                <a:solidFill>
                  <a:srgbClr val="0066CC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755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6CBFF-EE59-417E-8E76-00745C932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2FD3-8ACA-426C-A4E9-3A2D2790E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1285E-A34C-4DF4-9060-14B4A695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41EC-D629-42D2-A2C7-C459E1C9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7C18A-B432-451B-A38F-D6AE73B43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3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1EB53-F17B-4F52-95EE-2465A3FFB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D4452-D1DE-4127-86E5-41D5FE84D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AC0B-5BD9-4BFF-9D62-550C57024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3DB11-C922-4636-A0A1-F180069A8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D4107-A746-465E-82A9-F52C4A77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5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3942F-2196-4E30-A0C8-75268E874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25DA8-5F2E-4920-B588-10F51615F2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D14A8-F855-42E1-A2D0-3CD66C519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845043-9A10-4EB0-8495-E7C3E7F2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61C30-9820-4D0A-8556-AB06E673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0C12A-7EDC-4526-8FFE-3904CA6C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3565-4D52-47F3-9B8E-EF640975E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F78AD-5E51-4358-A1FC-CEAAE8A33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52FCB-C6ED-4F30-96E8-772A0E090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6BC9F9-86BB-4867-84C6-CA4D62CE3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95D06-CAF3-4E5F-BCA3-3A2B37DFA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E94C6-D9A4-4198-9459-83F417E55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FDE261-E6AC-45B6-82D3-C3B73702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B14A6-51F8-4C17-9ABB-C7C41134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0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45AD-45A6-4D01-A4BE-CAC84FEEF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8D127D-C896-4CB4-B04C-FCF2CADFE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B8CBF-7B81-425C-A043-83AD74111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A43DC-3092-49FF-9C20-5A514393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4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E0A4C0-2708-4546-8617-279C42EA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3F7D2A-FAF7-428E-AB4D-C9B40A5C3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19C67-2D51-4C95-8347-E370EF28A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9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E18DC-D2A8-4AE2-BCE7-4E9B6E5C1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0229C-4D89-4DEF-A810-5D00B0292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A85D3-6010-476D-964A-82352DDB9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3BB05-E9EB-4483-8F49-0CBB04A84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17D40-74B8-4D10-906B-2A9971A7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37550-3CC6-40A5-8580-4F084573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1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97010-FEFA-4B59-A072-E569D3EF3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1FFB65-509C-4035-A29D-A4D43F824B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D5B93-C3FD-4B49-9702-C74932A12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A80B9-3F78-4CFB-BF0F-3B51C352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DD299-ECCC-4753-B3E9-FC11093A2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ED59E-598A-4976-91C3-56D5C04A3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8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CC07-65C6-450B-BC0C-6D67DE39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F3BDE-58D2-453F-967F-80ADF83C0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33F08-6D72-40D6-8E45-5AD7D9A2E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DD240-7B61-499C-A77C-4430CB325E9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E439E-73DA-4EBB-B58D-1C64F82A3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E1225-E317-430E-9D5B-7A5C3C7DD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FAE5-A046-46A4-9914-A6D23C06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8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ctrTitle"/>
          </p:nvPr>
        </p:nvSpPr>
        <p:spPr>
          <a:xfrm>
            <a:off x="1524000" y="3077521"/>
            <a:ext cx="9144000" cy="506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9144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None/>
            </a:pPr>
            <a:r>
              <a:rPr lang="en-US" dirty="0"/>
              <a:t>FY 2022 Quarter 1 Data Forum</a:t>
            </a:r>
            <a:endParaRPr dirty="0"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2"/>
          </p:nvPr>
        </p:nvSpPr>
        <p:spPr>
          <a:xfrm>
            <a:off x="2758698" y="4502475"/>
            <a:ext cx="7909302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CC"/>
              </a:buClr>
              <a:buSzPts val="1400"/>
              <a:buFont typeface="Arial"/>
              <a:buNone/>
            </a:pPr>
            <a:r>
              <a:rPr lang="en-US" sz="2800" dirty="0"/>
              <a:t>September 10, 2021</a:t>
            </a:r>
          </a:p>
          <a:p>
            <a:pPr marL="45720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CC"/>
              </a:buClr>
              <a:buSzPts val="1400"/>
              <a:buFont typeface="Arial"/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Please register for FY2022 Quarter 1 Data Forum Meeting on Sep 10, 2021 10:00 AM EDT at:</a:t>
            </a:r>
          </a:p>
          <a:p>
            <a:pPr marL="45720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CC"/>
              </a:buClr>
              <a:buSzPts val="1400"/>
              <a:buFont typeface="Arial"/>
              <a:buNone/>
            </a:pPr>
            <a:r>
              <a:rPr lang="en-US" dirty="0"/>
              <a:t>https://attendee.gotowebinar.com/register/8017110342086473740</a:t>
            </a:r>
            <a:endParaRPr dirty="0"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4294967295"/>
          </p:nvPr>
        </p:nvSpPr>
        <p:spPr>
          <a:xfrm>
            <a:off x="11614150" y="6213475"/>
            <a:ext cx="577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972127" y="347852"/>
            <a:ext cx="10515600" cy="873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512550" y="6213474"/>
            <a:ext cx="577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975725" y="1105149"/>
            <a:ext cx="5124600" cy="50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44500" lvl="0" indent="-354105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90497"/>
              <a:buFont typeface="Arial"/>
              <a:buChar char="•"/>
            </a:pPr>
            <a:r>
              <a:rPr lang="en-US" sz="2600" dirty="0"/>
              <a:t>Announcements (HSCRC Staff)</a:t>
            </a:r>
            <a:endParaRPr dirty="0"/>
          </a:p>
          <a:p>
            <a:pPr marL="914400" lvl="1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Case Mix Weights and Grouper Transition Update (Denise/Andi)</a:t>
            </a:r>
            <a:endParaRPr dirty="0"/>
          </a:p>
          <a:p>
            <a:pPr marL="914400" lvl="1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Quality Update (Dianne/Andi)</a:t>
            </a:r>
            <a:endParaRPr dirty="0"/>
          </a:p>
          <a:p>
            <a:pPr marL="914400" lvl="1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Financial Update (Claudine)</a:t>
            </a:r>
            <a:endParaRPr dirty="0"/>
          </a:p>
          <a:p>
            <a:pPr marL="914400" lvl="1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Reminders: </a:t>
            </a:r>
            <a:endParaRPr dirty="0"/>
          </a:p>
          <a:p>
            <a:pPr marL="1371600" lvl="2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CDS-A Report on CRISP Portal (Claudine)</a:t>
            </a:r>
            <a:endParaRPr dirty="0"/>
          </a:p>
          <a:p>
            <a:pPr marL="1371600" lvl="2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FY 2022 Formats and Edits Timeline (Oscar)</a:t>
            </a:r>
            <a:endParaRPr dirty="0"/>
          </a:p>
          <a:p>
            <a:pPr marL="1371600" lvl="2" indent="-352985" algn="l" rtl="0">
              <a:lnSpc>
                <a:spcPct val="114000"/>
              </a:lnSpc>
              <a:spcBef>
                <a:spcPts val="500"/>
              </a:spcBef>
              <a:spcAft>
                <a:spcPts val="0"/>
              </a:spcAft>
              <a:buSzPct val="117647"/>
              <a:buChar char="•"/>
            </a:pPr>
            <a:r>
              <a:rPr lang="en-US" dirty="0"/>
              <a:t>Data Forum Survey (Oscar) </a:t>
            </a:r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2"/>
          </p:nvPr>
        </p:nvSpPr>
        <p:spPr>
          <a:xfrm>
            <a:off x="6363273" y="1105149"/>
            <a:ext cx="5124600" cy="50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44500" lvl="0" indent="-361950" algn="l" rtl="0"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-US" sz="2300" dirty="0"/>
              <a:t>New Variable: ED Triage Status (Geoff)</a:t>
            </a:r>
          </a:p>
          <a:p>
            <a:pPr marL="444500" lvl="0" indent="-3619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-US" sz="2300" dirty="0"/>
              <a:t>Data Repository Vendor Update (Jen Vogel, SPG)</a:t>
            </a:r>
            <a:endParaRPr sz="2300" dirty="0"/>
          </a:p>
          <a:p>
            <a:pPr marL="444500" lvl="0" indent="-3619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dirty="0"/>
              <a:t>Data Processing Vendor Update (Mary Pohl, hMetrix/Burton Policy)</a:t>
            </a:r>
            <a:endParaRPr sz="2300" dirty="0"/>
          </a:p>
          <a:p>
            <a:pPr marL="444500" lvl="0" indent="-3619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dirty="0"/>
              <a:t>Case Mix Audit Vendor Update (Brenda Watson, AGS)</a:t>
            </a:r>
            <a:endParaRPr sz="2300" dirty="0"/>
          </a:p>
          <a:p>
            <a:pPr marL="444500" lvl="0" indent="-3619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dirty="0"/>
              <a:t>Next Meeting &amp; Workgroups (Oscar)</a:t>
            </a:r>
            <a:endParaRPr sz="2300" dirty="0"/>
          </a:p>
          <a:p>
            <a:pPr marL="444500" lvl="0" indent="-3619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dirty="0"/>
              <a:t>Appendix 1-3: FY 2022 DSR and Edit Updates</a:t>
            </a:r>
            <a:endParaRPr sz="2300" dirty="0"/>
          </a:p>
          <a:p>
            <a:pPr marL="444500" lvl="0" indent="-21590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62"/>
              <a:buFont typeface="Arial"/>
              <a:buNone/>
            </a:pPr>
            <a:endParaRPr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0AC5D4E-FF8C-4233-869A-2A1661ED22BE}"/>
</file>

<file path=customXml/itemProps2.xml><?xml version="1.0" encoding="utf-8"?>
<ds:datastoreItem xmlns:ds="http://schemas.openxmlformats.org/officeDocument/2006/customXml" ds:itemID="{7186A210-A8EB-477F-9291-40F0F3A5FC49}"/>
</file>

<file path=customXml/itemProps3.xml><?xml version="1.0" encoding="utf-8"?>
<ds:datastoreItem xmlns:ds="http://schemas.openxmlformats.org/officeDocument/2006/customXml" ds:itemID="{D232DF83-6DEC-4CA8-A16D-3F73DE246BD1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157</Words>
  <Application>Microsoft Office PowerPoint</Application>
  <PresentationFormat>Widescreen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FY 2022 Quarter 1 Data Forum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Ibarra</dc:creator>
  <cp:lastModifiedBy>Oscar Ibarra</cp:lastModifiedBy>
  <cp:revision>2</cp:revision>
  <dcterms:created xsi:type="dcterms:W3CDTF">2021-09-10T12:34:36Z</dcterms:created>
  <dcterms:modified xsi:type="dcterms:W3CDTF">2021-09-10T12:36:16Z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