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rawings/drawing1.xml" ContentType="application/vnd.openxmlformats-officedocument.drawingml.chartshapes+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Masters/slideMaster2.xml" ContentType="application/vnd.openxmlformats-officedocument.presentationml.slideMaster+xml"/>
  <Override PartName="/ppt/notesSlides/notesSlide33.xml" ContentType="application/vnd.openxmlformats-officedocument.presentationml.notesSlide+xml"/>
  <Override PartName="/ppt/slideMasters/slideMaster3.xml" ContentType="application/vnd.openxmlformats-officedocument.presentationml.slideMaster+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31.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5.xml" ContentType="application/vnd.openxmlformats-officedocument.drawingml.diagramLayout+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layout6.xml" ContentType="application/vnd.openxmlformats-officedocument.drawingml.diagramLayout+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commentAuthors.xml" ContentType="application/vnd.openxmlformats-officedocument.presentationml.commentAuthors+xml"/>
  <Override PartName="/ppt/diagrams/quickStyle5.xml" ContentType="application/vnd.openxmlformats-officedocument.drawingml.diagramStyle+xml"/>
  <Override PartName="/ppt/theme/theme2.xml" ContentType="application/vnd.openxmlformats-officedocument.theme+xml"/>
  <Override PartName="/ppt/diagrams/layout2.xml" ContentType="application/vnd.openxmlformats-officedocument.drawingml.diagram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drawing5.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5.xml" ContentType="application/vnd.openxmlformats-officedocument.drawingml.diagramColors+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diagrams/colors2.xml" ContentType="application/vnd.openxmlformats-officedocument.drawingml.diagramColors+xml"/>
  <Override PartName="/ppt/charts/colors1.xml" ContentType="application/vnd.ms-office.chartcolorstyle+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theme/themeOverride1.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684" r:id="rId3"/>
  </p:sldMasterIdLst>
  <p:notesMasterIdLst>
    <p:notesMasterId r:id="rId44"/>
  </p:notesMasterIdLst>
  <p:handoutMasterIdLst>
    <p:handoutMasterId r:id="rId45"/>
  </p:handoutMasterIdLst>
  <p:sldIdLst>
    <p:sldId id="747" r:id="rId4"/>
    <p:sldId id="748" r:id="rId5"/>
    <p:sldId id="749" r:id="rId6"/>
    <p:sldId id="750" r:id="rId7"/>
    <p:sldId id="714" r:id="rId8"/>
    <p:sldId id="751" r:id="rId9"/>
    <p:sldId id="788" r:id="rId10"/>
    <p:sldId id="761" r:id="rId11"/>
    <p:sldId id="709" r:id="rId12"/>
    <p:sldId id="725" r:id="rId13"/>
    <p:sldId id="757" r:id="rId14"/>
    <p:sldId id="759" r:id="rId15"/>
    <p:sldId id="763" r:id="rId16"/>
    <p:sldId id="810" r:id="rId17"/>
    <p:sldId id="789" r:id="rId18"/>
    <p:sldId id="790" r:id="rId19"/>
    <p:sldId id="791" r:id="rId20"/>
    <p:sldId id="792" r:id="rId21"/>
    <p:sldId id="794" r:id="rId22"/>
    <p:sldId id="765" r:id="rId23"/>
    <p:sldId id="809" r:id="rId24"/>
    <p:sldId id="795" r:id="rId25"/>
    <p:sldId id="797" r:id="rId26"/>
    <p:sldId id="798" r:id="rId27"/>
    <p:sldId id="799" r:id="rId28"/>
    <p:sldId id="800" r:id="rId29"/>
    <p:sldId id="801" r:id="rId30"/>
    <p:sldId id="802" r:id="rId31"/>
    <p:sldId id="803" r:id="rId32"/>
    <p:sldId id="804" r:id="rId33"/>
    <p:sldId id="805" r:id="rId34"/>
    <p:sldId id="806" r:id="rId35"/>
    <p:sldId id="807" r:id="rId36"/>
    <p:sldId id="808" r:id="rId37"/>
    <p:sldId id="793" r:id="rId38"/>
    <p:sldId id="769" r:id="rId39"/>
    <p:sldId id="768" r:id="rId40"/>
    <p:sldId id="784" r:id="rId41"/>
    <p:sldId id="785" r:id="rId42"/>
    <p:sldId id="766"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guide id="3" orient="horz" pos="2952" userDrawn="1">
          <p15:clr>
            <a:srgbClr val="A4A3A4"/>
          </p15:clr>
        </p15:guide>
        <p15:guide id="4" pos="2232" userDrawn="1">
          <p15:clr>
            <a:srgbClr val="A4A3A4"/>
          </p15:clr>
        </p15:guide>
        <p15:guide id="5" orient="horz" pos="2907" userDrawn="1">
          <p15:clr>
            <a:srgbClr val="A4A3A4"/>
          </p15:clr>
        </p15:guide>
        <p15:guide id="6" orient="horz" pos="2928" userDrawn="1">
          <p15:clr>
            <a:srgbClr val="A4A3A4"/>
          </p15:clr>
        </p15:guide>
        <p15:guide id="7" pos="2187" userDrawn="1">
          <p15:clr>
            <a:srgbClr val="A4A3A4"/>
          </p15:clr>
        </p15:guide>
        <p15:guide id="8"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ikoglu" initials="s" lastIdx="6" clrIdx="0"/>
  <p:cmAuthor id="1" name="Ben Steffen" initials="BS" lastIdx="13" clrIdx="1">
    <p:extLst/>
  </p:cmAuthor>
  <p:cmAuthor id="2" name="Deborah Gracey" initials="DG" lastIdx="4" clrIdx="2">
    <p:extLst/>
  </p:cmAuthor>
  <p:cmAuthor id="3" name="kkao" initials="k"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736A"/>
    <a:srgbClr val="9E786B"/>
    <a:srgbClr val="B88472"/>
    <a:srgbClr val="E7CC96"/>
    <a:srgbClr val="6A5650"/>
    <a:srgbClr val="473A35"/>
    <a:srgbClr val="7F7F7F"/>
    <a:srgbClr val="F2EEE6"/>
    <a:srgbClr val="DCDCDC"/>
    <a:srgbClr val="EAE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7" autoAdjust="0"/>
    <p:restoredTop sz="93073" autoAdjust="0"/>
  </p:normalViewPr>
  <p:slideViewPr>
    <p:cSldViewPr snapToGrid="0" snapToObjects="1">
      <p:cViewPr varScale="1">
        <p:scale>
          <a:sx n="132" d="100"/>
          <a:sy n="132" d="100"/>
        </p:scale>
        <p:origin x="1032" y="13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512"/>
    </p:cViewPr>
  </p:sorterViewPr>
  <p:notesViewPr>
    <p:cSldViewPr snapToGrid="0" snapToObjects="1">
      <p:cViewPr varScale="1">
        <p:scale>
          <a:sx n="52" d="100"/>
          <a:sy n="52" d="100"/>
        </p:scale>
        <p:origin x="2656" y="68"/>
      </p:cViewPr>
      <p:guideLst>
        <p:guide orient="horz" pos="2931"/>
        <p:guide pos="2211"/>
        <p:guide orient="horz" pos="2952"/>
        <p:guide pos="2232"/>
        <p:guide orient="horz" pos="2907"/>
        <p:guide orient="horz" pos="2928"/>
        <p:guide pos="218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[npi_pcpdef_v5 (version 2).xlsb]Sheet2!PivotTable35</c:name>
    <c:fmtId val="-1"/>
  </c:pivotSource>
  <c:chart>
    <c:title>
      <c:tx>
        <c:rich>
          <a:bodyPr rot="0" spcFirstLastPara="1" vertOverflow="ellipsis" vert="horz" wrap="square" anchor="ctr" anchorCtr="1"/>
          <a:lstStyle/>
          <a:p>
            <a:pPr>
              <a:defRPr sz="2000" b="0" i="0" u="none" strike="noStrike" kern="1200" cap="none" spc="20" baseline="0">
                <a:solidFill>
                  <a:schemeClr val="tx1">
                    <a:lumMod val="50000"/>
                    <a:lumOff val="50000"/>
                  </a:schemeClr>
                </a:solidFill>
                <a:latin typeface="+mn-lt"/>
                <a:ea typeface="+mn-ea"/>
                <a:cs typeface="+mn-cs"/>
              </a:defRPr>
            </a:pPr>
            <a:r>
              <a:rPr lang="en-US" sz="2000" dirty="0"/>
              <a:t>Percentage of Patient-Designated Providers by Specialty</a:t>
            </a:r>
          </a:p>
        </c:rich>
      </c:tx>
      <c:overlay val="0"/>
      <c:spPr>
        <a:noFill/>
        <a:ln>
          <a:noFill/>
        </a:ln>
        <a:effectLst/>
      </c:spPr>
      <c:txPr>
        <a:bodyPr rot="0" spcFirstLastPara="1" vertOverflow="ellipsis" vert="horz" wrap="square" anchor="ctr" anchorCtr="1"/>
        <a:lstStyle/>
        <a:p>
          <a:pPr>
            <a:defRPr sz="2000" b="0" i="0" u="none" strike="noStrike" kern="1200" cap="none" spc="20" baseline="0">
              <a:solidFill>
                <a:schemeClr val="tx1">
                  <a:lumMod val="50000"/>
                  <a:lumOff val="50000"/>
                </a:schemeClr>
              </a:solidFill>
              <a:latin typeface="+mn-lt"/>
              <a:ea typeface="+mn-ea"/>
              <a:cs typeface="+mn-cs"/>
            </a:defRPr>
          </a:pPr>
          <a:endParaRPr lang="en-US"/>
        </a:p>
      </c:txPr>
    </c:title>
    <c:autoTitleDeleted val="0"/>
    <c:pivotFmts>
      <c:pivotFmt>
        <c:idx val="0"/>
        <c:dLbl>
          <c:idx val="0"/>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dLbl>
          <c:idx val="0"/>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2"/>
        <c:dLbl>
          <c:idx val="0"/>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dLbl>
          <c:idx val="0"/>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dLbl>
          <c:idx val="0"/>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dLbl>
          <c:idx val="0"/>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6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64"/>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pivotFmt>
      <c:pivotFmt>
        <c:idx val="65"/>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pivotFmt>
      <c:pivotFmt>
        <c:idx val="66"/>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pivotFmt>
      <c:pivotFmt>
        <c:idx val="67"/>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pivotFmt>
      <c:pivotFmt>
        <c:idx val="68"/>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pivotFmt>
      <c:pivotFmt>
        <c:idx val="69"/>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pivotFmt>
      <c:pivotFmt>
        <c:idx val="7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pivotFmt>
      <c:pivotFmt>
        <c:idx val="71"/>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pivotFmt>
      <c:pivotFmt>
        <c:idx val="72"/>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pivotFmt>
      <c:pivotFmt>
        <c:idx val="73"/>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pivotFmt>
      <c:pivotFmt>
        <c:idx val="74"/>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pivotFmt>
      <c:pivotFmt>
        <c:idx val="75"/>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c:spPr>
      </c:pivotFmt>
      <c:pivotFmt>
        <c:idx val="76"/>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c:spPr>
      </c:pivotFmt>
      <c:pivotFmt>
        <c:idx val="7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4"/>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7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79"/>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pivotFmt>
      <c:pivotFmt>
        <c:idx val="8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pivotFmt>
      <c:pivotFmt>
        <c:idx val="81"/>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pivotFmt>
      <c:pivotFmt>
        <c:idx val="82"/>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pivotFmt>
      <c:pivotFmt>
        <c:idx val="83"/>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pivotFmt>
      <c:pivotFmt>
        <c:idx val="84"/>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pivotFmt>
      <c:pivotFmt>
        <c:idx val="85"/>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pivotFmt>
      <c:pivotFmt>
        <c:idx val="86"/>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pivotFmt>
      <c:pivotFmt>
        <c:idx val="87"/>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pivotFmt>
      <c:pivotFmt>
        <c:idx val="88"/>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pivotFmt>
      <c:pivotFmt>
        <c:idx val="89"/>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pivotFmt>
      <c:pivotFmt>
        <c:idx val="90"/>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c:spPr>
      </c:pivotFmt>
      <c:pivotFmt>
        <c:idx val="91"/>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c:spPr>
      </c:pivotFmt>
      <c:pivotFmt>
        <c:idx val="9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9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9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9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9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9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9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9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0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0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1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2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2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3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3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4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5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
        <c:idx val="15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pivotFmt>
    </c:pivotFmts>
    <c:plotArea>
      <c:layout>
        <c:manualLayout>
          <c:layoutTarget val="inner"/>
          <c:xMode val="edge"/>
          <c:yMode val="edge"/>
          <c:x val="0.19634533461698181"/>
          <c:y val="0.17618400218222205"/>
          <c:w val="0.57236261146930401"/>
          <c:h val="0.74273703991264883"/>
        </c:manualLayout>
      </c:layout>
      <c:pieChart>
        <c:varyColors val="1"/>
        <c:ser>
          <c:idx val="0"/>
          <c:order val="0"/>
          <c:tx>
            <c:strRef>
              <c:f>Sheet2!$B$18</c:f>
              <c:strCache>
                <c:ptCount val="1"/>
                <c:pt idx="0">
                  <c:v>Count of prfnpi2</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01-869E-499C-A792-1745449590FA}"/>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xmlns:c16r2="http://schemas.microsoft.com/office/drawing/2015/06/chart">
              <c:ext xmlns:c16="http://schemas.microsoft.com/office/drawing/2014/chart" uri="{C3380CC4-5D6E-409C-BE32-E72D297353CC}">
                <c16:uniqueId val="{00000003-869E-499C-A792-1745449590FA}"/>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869E-499C-A792-1745449590FA}"/>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xmlns:c16r2="http://schemas.microsoft.com/office/drawing/2015/06/chart">
              <c:ext xmlns:c16="http://schemas.microsoft.com/office/drawing/2014/chart" uri="{C3380CC4-5D6E-409C-BE32-E72D297353CC}">
                <c16:uniqueId val="{00000007-869E-499C-A792-1745449590FA}"/>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xmlns:c16r2="http://schemas.microsoft.com/office/drawing/2015/06/chart">
              <c:ext xmlns:c16="http://schemas.microsoft.com/office/drawing/2014/chart" uri="{C3380CC4-5D6E-409C-BE32-E72D297353CC}">
                <c16:uniqueId val="{00000009-869E-499C-A792-1745449590FA}"/>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xmlns:c16r2="http://schemas.microsoft.com/office/drawing/2015/06/chart">
              <c:ext xmlns:c16="http://schemas.microsoft.com/office/drawing/2014/chart" uri="{C3380CC4-5D6E-409C-BE32-E72D297353CC}">
                <c16:uniqueId val="{0000000B-869E-499C-A792-1745449590FA}"/>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xmlns:c16r2="http://schemas.microsoft.com/office/drawing/2015/06/chart">
              <c:ext xmlns:c16="http://schemas.microsoft.com/office/drawing/2014/chart" uri="{C3380CC4-5D6E-409C-BE32-E72D297353CC}">
                <c16:uniqueId val="{0000000D-869E-499C-A792-1745449590FA}"/>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xmlns:c16r2="http://schemas.microsoft.com/office/drawing/2015/06/chart">
              <c:ext xmlns:c16="http://schemas.microsoft.com/office/drawing/2014/chart" uri="{C3380CC4-5D6E-409C-BE32-E72D297353CC}">
                <c16:uniqueId val="{0000000F-869E-499C-A792-1745449590FA}"/>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xmlns:c16r2="http://schemas.microsoft.com/office/drawing/2015/06/chart">
              <c:ext xmlns:c16="http://schemas.microsoft.com/office/drawing/2014/chart" uri="{C3380CC4-5D6E-409C-BE32-E72D297353CC}">
                <c16:uniqueId val="{00000011-869E-499C-A792-1745449590FA}"/>
              </c:ext>
            </c:extLst>
          </c:dPt>
          <c:dPt>
            <c:idx val="9"/>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extLst xmlns:c16r2="http://schemas.microsoft.com/office/drawing/2015/06/chart">
              <c:ext xmlns:c16="http://schemas.microsoft.com/office/drawing/2014/chart" uri="{C3380CC4-5D6E-409C-BE32-E72D297353CC}">
                <c16:uniqueId val="{00000013-869E-499C-A792-1745449590FA}"/>
              </c:ext>
            </c:extLst>
          </c:dPt>
          <c:dPt>
            <c:idx val="10"/>
            <c:bubble3D val="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extLst xmlns:c16r2="http://schemas.microsoft.com/office/drawing/2015/06/chart">
              <c:ext xmlns:c16="http://schemas.microsoft.com/office/drawing/2014/chart" uri="{C3380CC4-5D6E-409C-BE32-E72D297353CC}">
                <c16:uniqueId val="{00000015-869E-499C-A792-1745449590FA}"/>
              </c:ext>
            </c:extLst>
          </c:dPt>
          <c:dPt>
            <c:idx val="11"/>
            <c:bubble3D val="0"/>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extLst xmlns:c16r2="http://schemas.microsoft.com/office/drawing/2015/06/chart">
              <c:ext xmlns:c16="http://schemas.microsoft.com/office/drawing/2014/chart" uri="{C3380CC4-5D6E-409C-BE32-E72D297353CC}">
                <c16:uniqueId val="{00000017-869E-499C-A792-1745449590FA}"/>
              </c:ext>
            </c:extLst>
          </c:dPt>
          <c:dPt>
            <c:idx val="12"/>
            <c:bubble3D val="0"/>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c:spPr>
            <c:extLst xmlns:c16r2="http://schemas.microsoft.com/office/drawing/2015/06/chart">
              <c:ext xmlns:c16="http://schemas.microsoft.com/office/drawing/2014/chart" uri="{C3380CC4-5D6E-409C-BE32-E72D297353CC}">
                <c16:uniqueId val="{00000019-869E-499C-A792-1745449590FA}"/>
              </c:ext>
            </c:extLst>
          </c:dPt>
          <c:dPt>
            <c:idx val="13"/>
            <c:bubble3D val="0"/>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c:spPr>
            <c:extLst xmlns:c16r2="http://schemas.microsoft.com/office/drawing/2015/06/chart">
              <c:ext xmlns:c16="http://schemas.microsoft.com/office/drawing/2014/chart" uri="{C3380CC4-5D6E-409C-BE32-E72D297353CC}">
                <c16:uniqueId val="{0000001B-869E-499C-A792-1745449590FA}"/>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Sheet2!$A$19:$A$33</c:f>
              <c:strCache>
                <c:ptCount val="14"/>
                <c:pt idx="0">
                  <c:v>Cardiology</c:v>
                </c:pt>
                <c:pt idx="1">
                  <c:v>Family Medicine</c:v>
                </c:pt>
                <c:pt idx="2">
                  <c:v>Family Practice</c:v>
                </c:pt>
                <c:pt idx="3">
                  <c:v>Gastroenterology</c:v>
                </c:pt>
                <c:pt idx="4">
                  <c:v>General Practice</c:v>
                </c:pt>
                <c:pt idx="5">
                  <c:v>Geriatric Medicine</c:v>
                </c:pt>
                <c:pt idx="6">
                  <c:v>Hematology/Oncology</c:v>
                </c:pt>
                <c:pt idx="7">
                  <c:v>Internal Medicine</c:v>
                </c:pt>
                <c:pt idx="8">
                  <c:v>Nephrology</c:v>
                </c:pt>
                <c:pt idx="9">
                  <c:v>Nurse Practitioner</c:v>
                </c:pt>
                <c:pt idx="10">
                  <c:v>Obstetrics/Gynecology</c:v>
                </c:pt>
                <c:pt idx="11">
                  <c:v>Pediatric Medicine</c:v>
                </c:pt>
                <c:pt idx="12">
                  <c:v>Psychiatry</c:v>
                </c:pt>
                <c:pt idx="13">
                  <c:v>Pulmonary Disease</c:v>
                </c:pt>
              </c:strCache>
            </c:strRef>
          </c:cat>
          <c:val>
            <c:numRef>
              <c:f>Sheet2!$B$19:$B$33</c:f>
              <c:numCache>
                <c:formatCode>General</c:formatCode>
                <c:ptCount val="14"/>
                <c:pt idx="0">
                  <c:v>423</c:v>
                </c:pt>
                <c:pt idx="1">
                  <c:v>28</c:v>
                </c:pt>
                <c:pt idx="2">
                  <c:v>895</c:v>
                </c:pt>
                <c:pt idx="3">
                  <c:v>234</c:v>
                </c:pt>
                <c:pt idx="4">
                  <c:v>38</c:v>
                </c:pt>
                <c:pt idx="5">
                  <c:v>22</c:v>
                </c:pt>
                <c:pt idx="6">
                  <c:v>166</c:v>
                </c:pt>
                <c:pt idx="7">
                  <c:v>1789</c:v>
                </c:pt>
                <c:pt idx="8">
                  <c:v>99</c:v>
                </c:pt>
                <c:pt idx="9">
                  <c:v>340</c:v>
                </c:pt>
                <c:pt idx="10">
                  <c:v>368</c:v>
                </c:pt>
                <c:pt idx="11">
                  <c:v>7</c:v>
                </c:pt>
                <c:pt idx="12">
                  <c:v>142</c:v>
                </c:pt>
                <c:pt idx="13">
                  <c:v>112</c:v>
                </c:pt>
              </c:numCache>
            </c:numRef>
          </c:val>
          <c:extLst xmlns:c16r2="http://schemas.microsoft.com/office/drawing/2015/06/chart">
            <c:ext xmlns:c16="http://schemas.microsoft.com/office/drawing/2014/chart" uri="{C3380CC4-5D6E-409C-BE32-E72D297353CC}">
              <c16:uniqueId val="{0000001C-869E-499C-A792-1745449590FA}"/>
            </c:ext>
          </c:extLst>
        </c:ser>
        <c:ser>
          <c:idx val="1"/>
          <c:order val="1"/>
          <c:tx>
            <c:strRef>
              <c:f>Sheet2!$C$18</c:f>
              <c:strCache>
                <c:ptCount val="1"/>
                <c:pt idx="0">
                  <c:v>Count of prfnpi</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1E-869E-499C-A792-1745449590FA}"/>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xmlns:c16r2="http://schemas.microsoft.com/office/drawing/2015/06/chart">
              <c:ext xmlns:c16="http://schemas.microsoft.com/office/drawing/2014/chart" uri="{C3380CC4-5D6E-409C-BE32-E72D297353CC}">
                <c16:uniqueId val="{00000020-869E-499C-A792-1745449590FA}"/>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2-869E-499C-A792-1745449590FA}"/>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xmlns:c16r2="http://schemas.microsoft.com/office/drawing/2015/06/chart">
              <c:ext xmlns:c16="http://schemas.microsoft.com/office/drawing/2014/chart" uri="{C3380CC4-5D6E-409C-BE32-E72D297353CC}">
                <c16:uniqueId val="{00000024-869E-499C-A792-1745449590FA}"/>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xmlns:c16r2="http://schemas.microsoft.com/office/drawing/2015/06/chart">
              <c:ext xmlns:c16="http://schemas.microsoft.com/office/drawing/2014/chart" uri="{C3380CC4-5D6E-409C-BE32-E72D297353CC}">
                <c16:uniqueId val="{00000026-869E-499C-A792-1745449590FA}"/>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xmlns:c16r2="http://schemas.microsoft.com/office/drawing/2015/06/chart">
              <c:ext xmlns:c16="http://schemas.microsoft.com/office/drawing/2014/chart" uri="{C3380CC4-5D6E-409C-BE32-E72D297353CC}">
                <c16:uniqueId val="{00000028-869E-499C-A792-1745449590FA}"/>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xmlns:c16r2="http://schemas.microsoft.com/office/drawing/2015/06/chart">
              <c:ext xmlns:c16="http://schemas.microsoft.com/office/drawing/2014/chart" uri="{C3380CC4-5D6E-409C-BE32-E72D297353CC}">
                <c16:uniqueId val="{0000002A-869E-499C-A792-1745449590FA}"/>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xmlns:c16r2="http://schemas.microsoft.com/office/drawing/2015/06/chart">
              <c:ext xmlns:c16="http://schemas.microsoft.com/office/drawing/2014/chart" uri="{C3380CC4-5D6E-409C-BE32-E72D297353CC}">
                <c16:uniqueId val="{0000002C-869E-499C-A792-1745449590FA}"/>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xmlns:c16r2="http://schemas.microsoft.com/office/drawing/2015/06/chart">
              <c:ext xmlns:c16="http://schemas.microsoft.com/office/drawing/2014/chart" uri="{C3380CC4-5D6E-409C-BE32-E72D297353CC}">
                <c16:uniqueId val="{0000002E-869E-499C-A792-1745449590FA}"/>
              </c:ext>
            </c:extLst>
          </c:dPt>
          <c:dPt>
            <c:idx val="9"/>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extLst xmlns:c16r2="http://schemas.microsoft.com/office/drawing/2015/06/chart">
              <c:ext xmlns:c16="http://schemas.microsoft.com/office/drawing/2014/chart" uri="{C3380CC4-5D6E-409C-BE32-E72D297353CC}">
                <c16:uniqueId val="{00000030-869E-499C-A792-1745449590FA}"/>
              </c:ext>
            </c:extLst>
          </c:dPt>
          <c:dPt>
            <c:idx val="10"/>
            <c:bubble3D val="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extLst xmlns:c16r2="http://schemas.microsoft.com/office/drawing/2015/06/chart">
              <c:ext xmlns:c16="http://schemas.microsoft.com/office/drawing/2014/chart" uri="{C3380CC4-5D6E-409C-BE32-E72D297353CC}">
                <c16:uniqueId val="{00000032-869E-499C-A792-1745449590FA}"/>
              </c:ext>
            </c:extLst>
          </c:dPt>
          <c:dPt>
            <c:idx val="11"/>
            <c:bubble3D val="0"/>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extLst xmlns:c16r2="http://schemas.microsoft.com/office/drawing/2015/06/chart">
              <c:ext xmlns:c16="http://schemas.microsoft.com/office/drawing/2014/chart" uri="{C3380CC4-5D6E-409C-BE32-E72D297353CC}">
                <c16:uniqueId val="{00000034-869E-499C-A792-1745449590FA}"/>
              </c:ext>
            </c:extLst>
          </c:dPt>
          <c:dPt>
            <c:idx val="12"/>
            <c:bubble3D val="0"/>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c:spPr>
            <c:extLst xmlns:c16r2="http://schemas.microsoft.com/office/drawing/2015/06/chart">
              <c:ext xmlns:c16="http://schemas.microsoft.com/office/drawing/2014/chart" uri="{C3380CC4-5D6E-409C-BE32-E72D297353CC}">
                <c16:uniqueId val="{00000036-869E-499C-A792-1745449590FA}"/>
              </c:ext>
            </c:extLst>
          </c:dPt>
          <c:dPt>
            <c:idx val="13"/>
            <c:bubble3D val="0"/>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c:spPr>
            <c:extLst xmlns:c16r2="http://schemas.microsoft.com/office/drawing/2015/06/chart">
              <c:ext xmlns:c16="http://schemas.microsoft.com/office/drawing/2014/chart" uri="{C3380CC4-5D6E-409C-BE32-E72D297353CC}">
                <c16:uniqueId val="{00000038-869E-499C-A792-1745449590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Sheet2!$A$19:$A$33</c:f>
              <c:strCache>
                <c:ptCount val="14"/>
                <c:pt idx="0">
                  <c:v>Cardiology</c:v>
                </c:pt>
                <c:pt idx="1">
                  <c:v>Family Medicine</c:v>
                </c:pt>
                <c:pt idx="2">
                  <c:v>Family Practice</c:v>
                </c:pt>
                <c:pt idx="3">
                  <c:v>Gastroenterology</c:v>
                </c:pt>
                <c:pt idx="4">
                  <c:v>General Practice</c:v>
                </c:pt>
                <c:pt idx="5">
                  <c:v>Geriatric Medicine</c:v>
                </c:pt>
                <c:pt idx="6">
                  <c:v>Hematology/Oncology</c:v>
                </c:pt>
                <c:pt idx="7">
                  <c:v>Internal Medicine</c:v>
                </c:pt>
                <c:pt idx="8">
                  <c:v>Nephrology</c:v>
                </c:pt>
                <c:pt idx="9">
                  <c:v>Nurse Practitioner</c:v>
                </c:pt>
                <c:pt idx="10">
                  <c:v>Obstetrics/Gynecology</c:v>
                </c:pt>
                <c:pt idx="11">
                  <c:v>Pediatric Medicine</c:v>
                </c:pt>
                <c:pt idx="12">
                  <c:v>Psychiatry</c:v>
                </c:pt>
                <c:pt idx="13">
                  <c:v>Pulmonary Disease</c:v>
                </c:pt>
              </c:strCache>
            </c:strRef>
          </c:cat>
          <c:val>
            <c:numRef>
              <c:f>Sheet2!$C$19:$C$33</c:f>
              <c:numCache>
                <c:formatCode>0.0%</c:formatCode>
                <c:ptCount val="14"/>
                <c:pt idx="0">
                  <c:v>9.0714132532704272E-2</c:v>
                </c:pt>
                <c:pt idx="1">
                  <c:v>6.0047179927085565E-3</c:v>
                </c:pt>
                <c:pt idx="2">
                  <c:v>0.19193652155264851</c:v>
                </c:pt>
                <c:pt idx="3">
                  <c:v>5.0182286081921511E-2</c:v>
                </c:pt>
                <c:pt idx="4">
                  <c:v>8.1492601329616124E-3</c:v>
                </c:pt>
                <c:pt idx="5">
                  <c:v>4.7179927085567236E-3</c:v>
                </c:pt>
                <c:pt idx="6">
                  <c:v>3.559939952820073E-2</c:v>
                </c:pt>
                <c:pt idx="7">
                  <c:v>0.38365858889127169</c:v>
                </c:pt>
                <c:pt idx="8">
                  <c:v>2.1230967188505253E-2</c:v>
                </c:pt>
                <c:pt idx="9">
                  <c:v>7.2914432768603904E-2</c:v>
                </c:pt>
                <c:pt idx="10">
                  <c:v>7.8919150761312465E-2</c:v>
                </c:pt>
                <c:pt idx="11">
                  <c:v>1.5011794981771391E-3</c:v>
                </c:pt>
                <c:pt idx="12">
                  <c:v>3.0452498391593395E-2</c:v>
                </c:pt>
                <c:pt idx="13">
                  <c:v>2.4018871970834226E-2</c:v>
                </c:pt>
              </c:numCache>
            </c:numRef>
          </c:val>
          <c:extLst xmlns:c16r2="http://schemas.microsoft.com/office/drawing/2015/06/chart">
            <c:ext xmlns:c16="http://schemas.microsoft.com/office/drawing/2014/chart" uri="{C3380CC4-5D6E-409C-BE32-E72D297353CC}">
              <c16:uniqueId val="{00000039-869E-499C-A792-1745449590F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extLst xmlns:c16r2="http://schemas.microsoft.com/office/drawing/2015/06/chart">
    <c:ext xmlns:c14="http://schemas.microsoft.com/office/drawing/2007/8/2/chart" uri="{781A3756-C4B2-4CAC-9D66-4F8BD8637D16}">
      <c14:pivotOptions>
        <c14:dropZoneFilter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5E4F4-81F4-4571-8D60-A409BC8C07D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78EF01E-9896-46A8-80DB-4404485D78FC}">
      <dgm:prSet custT="1"/>
      <dgm:spPr>
        <a:solidFill>
          <a:srgbClr val="002060"/>
        </a:solidFill>
      </dgm:spPr>
      <dgm:t>
        <a:bodyPr/>
        <a:lstStyle/>
        <a:p>
          <a:pPr rtl="0"/>
          <a:r>
            <a:rPr lang="en-US" sz="1800" b="1" dirty="0" smtClean="0"/>
            <a:t>Pay Providers</a:t>
          </a:r>
          <a:endParaRPr lang="en-US" sz="1800" b="1" dirty="0"/>
        </a:p>
      </dgm:t>
    </dgm:pt>
    <dgm:pt modelId="{B2449ED9-5950-4AB4-A4D1-D255E1BB0E02}" type="parTrans" cxnId="{87C5D561-5CCD-4E78-A774-B339F3B0EE5B}">
      <dgm:prSet/>
      <dgm:spPr/>
      <dgm:t>
        <a:bodyPr/>
        <a:lstStyle/>
        <a:p>
          <a:endParaRPr lang="en-US"/>
        </a:p>
      </dgm:t>
    </dgm:pt>
    <dgm:pt modelId="{8617C56A-8BF4-4336-A6BC-EC627BA76499}" type="sibTrans" cxnId="{87C5D561-5CCD-4E78-A774-B339F3B0EE5B}">
      <dgm:prSet/>
      <dgm:spPr/>
      <dgm:t>
        <a:bodyPr/>
        <a:lstStyle/>
        <a:p>
          <a:endParaRPr lang="en-US"/>
        </a:p>
      </dgm:t>
    </dgm:pt>
    <dgm:pt modelId="{2D98E20B-78C2-4AFA-B329-945DC544D885}">
      <dgm:prSet custT="1"/>
      <dgm:spPr>
        <a:solidFill>
          <a:srgbClr val="002060"/>
        </a:solidFill>
      </dgm:spPr>
      <dgm:t>
        <a:bodyPr/>
        <a:lstStyle/>
        <a:p>
          <a:pPr rtl="0"/>
          <a:r>
            <a:rPr lang="en-US" sz="1800" b="1" dirty="0" smtClean="0"/>
            <a:t>Deliver Care</a:t>
          </a:r>
          <a:endParaRPr lang="en-US" sz="1800" b="1" dirty="0"/>
        </a:p>
      </dgm:t>
    </dgm:pt>
    <dgm:pt modelId="{7C593596-487B-41C6-8DFF-A6A691A244FC}" type="parTrans" cxnId="{3915BD94-E539-42EC-B781-956F62CE591F}">
      <dgm:prSet/>
      <dgm:spPr/>
      <dgm:t>
        <a:bodyPr/>
        <a:lstStyle/>
        <a:p>
          <a:endParaRPr lang="en-US"/>
        </a:p>
      </dgm:t>
    </dgm:pt>
    <dgm:pt modelId="{ABD5FE64-CE8D-4F55-A8D2-BC1D24BF6ABE}" type="sibTrans" cxnId="{3915BD94-E539-42EC-B781-956F62CE591F}">
      <dgm:prSet/>
      <dgm:spPr/>
      <dgm:t>
        <a:bodyPr/>
        <a:lstStyle/>
        <a:p>
          <a:endParaRPr lang="en-US"/>
        </a:p>
      </dgm:t>
    </dgm:pt>
    <dgm:pt modelId="{89B926E2-DF81-4EA5-85BC-65B019965BE9}">
      <dgm:prSet custT="1"/>
      <dgm:spPr>
        <a:solidFill>
          <a:srgbClr val="EAE6DE">
            <a:alpha val="90000"/>
          </a:srgbClr>
        </a:solidFill>
      </dgm:spPr>
      <dgm:t>
        <a:bodyPr/>
        <a:lstStyle/>
        <a:p>
          <a:pPr rtl="0"/>
          <a:r>
            <a:rPr lang="en-US" sz="2000" dirty="0" smtClean="0"/>
            <a:t>Encourage integration and coordination of care </a:t>
          </a:r>
          <a:endParaRPr lang="en-US" sz="2000" dirty="0"/>
        </a:p>
      </dgm:t>
    </dgm:pt>
    <dgm:pt modelId="{E193E5EC-6E5C-4999-905F-6D523A47837D}" type="parTrans" cxnId="{52AEE832-DA96-46BB-A45F-CC81CAC39F5C}">
      <dgm:prSet/>
      <dgm:spPr/>
      <dgm:t>
        <a:bodyPr/>
        <a:lstStyle/>
        <a:p>
          <a:endParaRPr lang="en-US"/>
        </a:p>
      </dgm:t>
    </dgm:pt>
    <dgm:pt modelId="{6B0A82FF-52E4-4DC7-B3E6-B464B0D132EC}" type="sibTrans" cxnId="{52AEE832-DA96-46BB-A45F-CC81CAC39F5C}">
      <dgm:prSet/>
      <dgm:spPr/>
      <dgm:t>
        <a:bodyPr/>
        <a:lstStyle/>
        <a:p>
          <a:endParaRPr lang="en-US"/>
        </a:p>
      </dgm:t>
    </dgm:pt>
    <dgm:pt modelId="{B0E14D26-0927-40D7-9151-EA96CC69C274}">
      <dgm:prSet custT="1"/>
      <dgm:spPr>
        <a:solidFill>
          <a:srgbClr val="EAE6DE">
            <a:alpha val="90000"/>
          </a:srgbClr>
        </a:solidFill>
      </dgm:spPr>
      <dgm:t>
        <a:bodyPr/>
        <a:lstStyle/>
        <a:p>
          <a:r>
            <a:rPr lang="en-US" sz="2000" dirty="0" smtClean="0"/>
            <a:t>Improve population health</a:t>
          </a:r>
        </a:p>
      </dgm:t>
    </dgm:pt>
    <dgm:pt modelId="{71EE5F22-2246-41A5-B32B-9CCBF68E87DE}" type="parTrans" cxnId="{FAD2F802-B090-4502-ADCD-B3129F59E71E}">
      <dgm:prSet/>
      <dgm:spPr/>
      <dgm:t>
        <a:bodyPr/>
        <a:lstStyle/>
        <a:p>
          <a:endParaRPr lang="en-US"/>
        </a:p>
      </dgm:t>
    </dgm:pt>
    <dgm:pt modelId="{BCE4F7C8-241D-4229-8789-59FA803EC2C9}" type="sibTrans" cxnId="{FAD2F802-B090-4502-ADCD-B3129F59E71E}">
      <dgm:prSet/>
      <dgm:spPr/>
      <dgm:t>
        <a:bodyPr/>
        <a:lstStyle/>
        <a:p>
          <a:endParaRPr lang="en-US"/>
        </a:p>
      </dgm:t>
    </dgm:pt>
    <dgm:pt modelId="{51AFD5E9-E2C0-4C10-BD23-BCF959F20D78}">
      <dgm:prSet custT="1"/>
      <dgm:spPr>
        <a:solidFill>
          <a:srgbClr val="EAE6DE">
            <a:alpha val="90000"/>
          </a:srgbClr>
        </a:solidFill>
      </dgm:spPr>
      <dgm:t>
        <a:bodyPr/>
        <a:lstStyle/>
        <a:p>
          <a:r>
            <a:rPr lang="en-US" sz="2000" dirty="0" smtClean="0"/>
            <a:t>Promote patient engagement</a:t>
          </a:r>
        </a:p>
      </dgm:t>
    </dgm:pt>
    <dgm:pt modelId="{8FDE6702-B0AD-4D75-A78F-BBF337233F97}" type="parTrans" cxnId="{0352BD42-2580-4BFA-B5FE-76E3425E2B0A}">
      <dgm:prSet/>
      <dgm:spPr/>
      <dgm:t>
        <a:bodyPr/>
        <a:lstStyle/>
        <a:p>
          <a:endParaRPr lang="en-US"/>
        </a:p>
      </dgm:t>
    </dgm:pt>
    <dgm:pt modelId="{F8C886C7-C036-4D4E-9D2C-8F5990CAC881}" type="sibTrans" cxnId="{0352BD42-2580-4BFA-B5FE-76E3425E2B0A}">
      <dgm:prSet/>
      <dgm:spPr/>
      <dgm:t>
        <a:bodyPr/>
        <a:lstStyle/>
        <a:p>
          <a:endParaRPr lang="en-US"/>
        </a:p>
      </dgm:t>
    </dgm:pt>
    <dgm:pt modelId="{4295212A-2B8D-4261-8560-E289E0E7FCDA}">
      <dgm:prSet custT="1"/>
      <dgm:spPr>
        <a:solidFill>
          <a:srgbClr val="002060"/>
        </a:solidFill>
      </dgm:spPr>
      <dgm:t>
        <a:bodyPr/>
        <a:lstStyle/>
        <a:p>
          <a:r>
            <a:rPr lang="en-US" sz="1800" b="1" dirty="0" smtClean="0"/>
            <a:t>Distribute Information</a:t>
          </a:r>
        </a:p>
      </dgm:t>
    </dgm:pt>
    <dgm:pt modelId="{E157171B-F1E7-40E7-BEE0-DCA382C2DB8B}" type="parTrans" cxnId="{99FC2D10-D937-409A-9A32-0528B3E7C797}">
      <dgm:prSet/>
      <dgm:spPr/>
      <dgm:t>
        <a:bodyPr/>
        <a:lstStyle/>
        <a:p>
          <a:endParaRPr lang="en-US"/>
        </a:p>
      </dgm:t>
    </dgm:pt>
    <dgm:pt modelId="{D4582B9E-1B16-4B9E-9D05-00728F396AB1}" type="sibTrans" cxnId="{99FC2D10-D937-409A-9A32-0528B3E7C797}">
      <dgm:prSet/>
      <dgm:spPr/>
      <dgm:t>
        <a:bodyPr/>
        <a:lstStyle/>
        <a:p>
          <a:endParaRPr lang="en-US"/>
        </a:p>
      </dgm:t>
    </dgm:pt>
    <dgm:pt modelId="{CA3EB4BE-5136-41A9-944A-03C4E2D7D174}">
      <dgm:prSet custT="1"/>
      <dgm:spPr>
        <a:solidFill>
          <a:srgbClr val="EAE6DE">
            <a:alpha val="90000"/>
          </a:srgbClr>
        </a:solidFill>
      </dgm:spPr>
      <dgm:t>
        <a:bodyPr/>
        <a:lstStyle/>
        <a:p>
          <a:r>
            <a:rPr lang="en-US" sz="2000" dirty="0" smtClean="0"/>
            <a:t>Create transparency on cost and quality information</a:t>
          </a:r>
        </a:p>
      </dgm:t>
    </dgm:pt>
    <dgm:pt modelId="{C5CC43F9-C165-4340-B6E5-4BDC4BF7220B}" type="parTrans" cxnId="{1A569E74-38CE-45D9-B636-B35EB3B7C153}">
      <dgm:prSet/>
      <dgm:spPr/>
      <dgm:t>
        <a:bodyPr/>
        <a:lstStyle/>
        <a:p>
          <a:endParaRPr lang="en-US"/>
        </a:p>
      </dgm:t>
    </dgm:pt>
    <dgm:pt modelId="{64C27939-0143-4194-9D04-3EC976A46011}" type="sibTrans" cxnId="{1A569E74-38CE-45D9-B636-B35EB3B7C153}">
      <dgm:prSet/>
      <dgm:spPr/>
      <dgm:t>
        <a:bodyPr/>
        <a:lstStyle/>
        <a:p>
          <a:endParaRPr lang="en-US"/>
        </a:p>
      </dgm:t>
    </dgm:pt>
    <dgm:pt modelId="{873B94C5-5B17-4016-AB10-9A85DE71DC43}">
      <dgm:prSet custT="1"/>
      <dgm:spPr>
        <a:solidFill>
          <a:srgbClr val="EAE6DE">
            <a:alpha val="90000"/>
          </a:srgbClr>
        </a:solidFill>
      </dgm:spPr>
      <dgm:t>
        <a:bodyPr/>
        <a:lstStyle/>
        <a:p>
          <a:r>
            <a:rPr lang="en-US" sz="2000" dirty="0" smtClean="0"/>
            <a:t>Bring electronic health information to the point of care</a:t>
          </a:r>
        </a:p>
      </dgm:t>
    </dgm:pt>
    <dgm:pt modelId="{2E1826E0-1A7E-4CF1-87C9-D5B0FB106BC7}" type="parTrans" cxnId="{81F3A650-0C9E-4D78-A98D-74BA9C666C9A}">
      <dgm:prSet/>
      <dgm:spPr/>
      <dgm:t>
        <a:bodyPr/>
        <a:lstStyle/>
        <a:p>
          <a:endParaRPr lang="en-US"/>
        </a:p>
      </dgm:t>
    </dgm:pt>
    <dgm:pt modelId="{4686C575-C2F4-49FE-98C9-57451471636E}" type="sibTrans" cxnId="{81F3A650-0C9E-4D78-A98D-74BA9C666C9A}">
      <dgm:prSet/>
      <dgm:spPr/>
      <dgm:t>
        <a:bodyPr/>
        <a:lstStyle/>
        <a:p>
          <a:endParaRPr lang="en-US"/>
        </a:p>
      </dgm:t>
    </dgm:pt>
    <dgm:pt modelId="{38B6578C-61F3-4756-8033-E6BE9A8925D8}">
      <dgm:prSet custT="1"/>
      <dgm:spPr>
        <a:solidFill>
          <a:srgbClr val="EAE6DE">
            <a:alpha val="90000"/>
          </a:srgbClr>
        </a:solidFill>
      </dgm:spPr>
      <dgm:t>
        <a:bodyPr/>
        <a:lstStyle/>
        <a:p>
          <a:pPr marL="114300" indent="-114300" rtl="0"/>
          <a:r>
            <a:rPr lang="en-US" sz="2000" dirty="0" smtClean="0"/>
            <a:t>Increase linkage of payments to value</a:t>
          </a:r>
          <a:endParaRPr lang="en-US" sz="2000" dirty="0"/>
        </a:p>
      </dgm:t>
    </dgm:pt>
    <dgm:pt modelId="{D38F0A70-AA46-4EBC-9FD8-757EB2ACE108}" type="sibTrans" cxnId="{1E259AEE-AD5E-4C72-95A5-623541EC9346}">
      <dgm:prSet/>
      <dgm:spPr/>
      <dgm:t>
        <a:bodyPr/>
        <a:lstStyle/>
        <a:p>
          <a:endParaRPr lang="en-US"/>
        </a:p>
      </dgm:t>
    </dgm:pt>
    <dgm:pt modelId="{B6D5A4C2-598B-471D-B6B2-E610D5D347CF}" type="parTrans" cxnId="{1E259AEE-AD5E-4C72-95A5-623541EC9346}">
      <dgm:prSet/>
      <dgm:spPr/>
      <dgm:t>
        <a:bodyPr/>
        <a:lstStyle/>
        <a:p>
          <a:endParaRPr lang="en-US"/>
        </a:p>
      </dgm:t>
    </dgm:pt>
    <dgm:pt modelId="{BE46D371-ABDF-4DB4-B1E7-F77C923E7DF7}">
      <dgm:prSet custT="1"/>
      <dgm:spPr>
        <a:solidFill>
          <a:srgbClr val="EAE6DE">
            <a:alpha val="90000"/>
          </a:srgbClr>
        </a:solidFill>
      </dgm:spPr>
      <dgm:t>
        <a:bodyPr/>
        <a:lstStyle/>
        <a:p>
          <a:pPr marL="114300" indent="-114300" rtl="0"/>
          <a:r>
            <a:rPr lang="en-US" sz="2000" dirty="0" smtClean="0"/>
            <a:t>Alternative payment models that move away from paying for only increasing use of services</a:t>
          </a:r>
          <a:endParaRPr lang="en-US" sz="2000" dirty="0"/>
        </a:p>
      </dgm:t>
    </dgm:pt>
    <dgm:pt modelId="{0EFF802E-5977-4F60-9B69-4DC6968154BF}" type="parTrans" cxnId="{FFA90384-9D9A-4147-9863-881F384AA8DB}">
      <dgm:prSet/>
      <dgm:spPr/>
    </dgm:pt>
    <dgm:pt modelId="{E07ACCFF-F9A4-473B-8C3F-021DAF876E4D}" type="sibTrans" cxnId="{FFA90384-9D9A-4147-9863-881F384AA8DB}">
      <dgm:prSet/>
      <dgm:spPr/>
    </dgm:pt>
    <dgm:pt modelId="{E31E5822-7BBD-40A1-8701-F61DF7924313}" type="pres">
      <dgm:prSet presAssocID="{C265E4F4-81F4-4571-8D60-A409BC8C07D0}" presName="Name0" presStyleCnt="0">
        <dgm:presLayoutVars>
          <dgm:dir/>
          <dgm:animLvl val="lvl"/>
          <dgm:resizeHandles val="exact"/>
        </dgm:presLayoutVars>
      </dgm:prSet>
      <dgm:spPr/>
      <dgm:t>
        <a:bodyPr/>
        <a:lstStyle/>
        <a:p>
          <a:endParaRPr lang="en-US"/>
        </a:p>
      </dgm:t>
    </dgm:pt>
    <dgm:pt modelId="{FAFD1942-BEDB-4664-B3DD-A363C3AC3588}" type="pres">
      <dgm:prSet presAssocID="{178EF01E-9896-46A8-80DB-4404485D78FC}" presName="linNode" presStyleCnt="0"/>
      <dgm:spPr/>
      <dgm:t>
        <a:bodyPr/>
        <a:lstStyle/>
        <a:p>
          <a:endParaRPr lang="en-US"/>
        </a:p>
      </dgm:t>
    </dgm:pt>
    <dgm:pt modelId="{9FCEF990-A166-4F5B-8977-D6337EEFD558}" type="pres">
      <dgm:prSet presAssocID="{178EF01E-9896-46A8-80DB-4404485D78FC}" presName="parentText" presStyleLbl="node1" presStyleIdx="0" presStyleCnt="3" custScaleX="51494" custScaleY="62684">
        <dgm:presLayoutVars>
          <dgm:chMax val="1"/>
          <dgm:bulletEnabled val="1"/>
        </dgm:presLayoutVars>
      </dgm:prSet>
      <dgm:spPr/>
      <dgm:t>
        <a:bodyPr/>
        <a:lstStyle/>
        <a:p>
          <a:endParaRPr lang="en-US"/>
        </a:p>
      </dgm:t>
    </dgm:pt>
    <dgm:pt modelId="{DE5A7539-D82D-4702-98A8-5DCA0423A39A}" type="pres">
      <dgm:prSet presAssocID="{178EF01E-9896-46A8-80DB-4404485D78FC}" presName="descendantText" presStyleLbl="alignAccFollowNode1" presStyleIdx="0" presStyleCnt="3" custScaleX="107648" custScaleY="82457">
        <dgm:presLayoutVars>
          <dgm:bulletEnabled val="1"/>
        </dgm:presLayoutVars>
      </dgm:prSet>
      <dgm:spPr/>
      <dgm:t>
        <a:bodyPr/>
        <a:lstStyle/>
        <a:p>
          <a:endParaRPr lang="en-US"/>
        </a:p>
      </dgm:t>
    </dgm:pt>
    <dgm:pt modelId="{DC55C16A-E510-47E4-AC5E-9EBF75E73E1D}" type="pres">
      <dgm:prSet presAssocID="{8617C56A-8BF4-4336-A6BC-EC627BA76499}" presName="sp" presStyleCnt="0"/>
      <dgm:spPr/>
      <dgm:t>
        <a:bodyPr/>
        <a:lstStyle/>
        <a:p>
          <a:endParaRPr lang="en-US"/>
        </a:p>
      </dgm:t>
    </dgm:pt>
    <dgm:pt modelId="{5CFF288D-3DF0-4292-BFF4-447CEA387703}" type="pres">
      <dgm:prSet presAssocID="{2D98E20B-78C2-4AFA-B329-945DC544D885}" presName="linNode" presStyleCnt="0"/>
      <dgm:spPr/>
      <dgm:t>
        <a:bodyPr/>
        <a:lstStyle/>
        <a:p>
          <a:endParaRPr lang="en-US"/>
        </a:p>
      </dgm:t>
    </dgm:pt>
    <dgm:pt modelId="{92205FC1-C23D-4DE6-8BAF-AB29FEF2B266}" type="pres">
      <dgm:prSet presAssocID="{2D98E20B-78C2-4AFA-B329-945DC544D885}" presName="parentText" presStyleLbl="node1" presStyleIdx="1" presStyleCnt="3" custScaleX="51494" custScaleY="62684">
        <dgm:presLayoutVars>
          <dgm:chMax val="1"/>
          <dgm:bulletEnabled val="1"/>
        </dgm:presLayoutVars>
      </dgm:prSet>
      <dgm:spPr/>
      <dgm:t>
        <a:bodyPr/>
        <a:lstStyle/>
        <a:p>
          <a:endParaRPr lang="en-US"/>
        </a:p>
      </dgm:t>
    </dgm:pt>
    <dgm:pt modelId="{34A2F704-3688-46B2-B6D9-F8A7665E54B7}" type="pres">
      <dgm:prSet presAssocID="{2D98E20B-78C2-4AFA-B329-945DC544D885}" presName="descendantText" presStyleLbl="alignAccFollowNode1" presStyleIdx="1" presStyleCnt="3" custScaleX="107648" custScaleY="73721">
        <dgm:presLayoutVars>
          <dgm:bulletEnabled val="1"/>
        </dgm:presLayoutVars>
      </dgm:prSet>
      <dgm:spPr/>
      <dgm:t>
        <a:bodyPr/>
        <a:lstStyle/>
        <a:p>
          <a:endParaRPr lang="en-US"/>
        </a:p>
      </dgm:t>
    </dgm:pt>
    <dgm:pt modelId="{4E667256-1204-4D15-9462-CA4B741ACA5D}" type="pres">
      <dgm:prSet presAssocID="{ABD5FE64-CE8D-4F55-A8D2-BC1D24BF6ABE}" presName="sp" presStyleCnt="0"/>
      <dgm:spPr/>
      <dgm:t>
        <a:bodyPr/>
        <a:lstStyle/>
        <a:p>
          <a:endParaRPr lang="en-US"/>
        </a:p>
      </dgm:t>
    </dgm:pt>
    <dgm:pt modelId="{0705105F-FAFE-4291-98ED-A988AA26B46E}" type="pres">
      <dgm:prSet presAssocID="{4295212A-2B8D-4261-8560-E289E0E7FCDA}" presName="linNode" presStyleCnt="0"/>
      <dgm:spPr/>
      <dgm:t>
        <a:bodyPr/>
        <a:lstStyle/>
        <a:p>
          <a:endParaRPr lang="en-US"/>
        </a:p>
      </dgm:t>
    </dgm:pt>
    <dgm:pt modelId="{3F8B71CB-6A9A-444C-8CFC-089D77FF30CD}" type="pres">
      <dgm:prSet presAssocID="{4295212A-2B8D-4261-8560-E289E0E7FCDA}" presName="parentText" presStyleLbl="node1" presStyleIdx="2" presStyleCnt="3" custScaleX="51494" custScaleY="62684">
        <dgm:presLayoutVars>
          <dgm:chMax val="1"/>
          <dgm:bulletEnabled val="1"/>
        </dgm:presLayoutVars>
      </dgm:prSet>
      <dgm:spPr/>
      <dgm:t>
        <a:bodyPr/>
        <a:lstStyle/>
        <a:p>
          <a:endParaRPr lang="en-US"/>
        </a:p>
      </dgm:t>
    </dgm:pt>
    <dgm:pt modelId="{81C4A78E-B766-4117-9B49-B72AC69CC353}" type="pres">
      <dgm:prSet presAssocID="{4295212A-2B8D-4261-8560-E289E0E7FCDA}" presName="descendantText" presStyleLbl="alignAccFollowNode1" presStyleIdx="2" presStyleCnt="3" custScaleX="107648" custScaleY="72513">
        <dgm:presLayoutVars>
          <dgm:bulletEnabled val="1"/>
        </dgm:presLayoutVars>
      </dgm:prSet>
      <dgm:spPr/>
      <dgm:t>
        <a:bodyPr/>
        <a:lstStyle/>
        <a:p>
          <a:endParaRPr lang="en-US"/>
        </a:p>
      </dgm:t>
    </dgm:pt>
  </dgm:ptLst>
  <dgm:cxnLst>
    <dgm:cxn modelId="{3915BD94-E539-42EC-B781-956F62CE591F}" srcId="{C265E4F4-81F4-4571-8D60-A409BC8C07D0}" destId="{2D98E20B-78C2-4AFA-B329-945DC544D885}" srcOrd="1" destOrd="0" parTransId="{7C593596-487B-41C6-8DFF-A6A691A244FC}" sibTransId="{ABD5FE64-CE8D-4F55-A8D2-BC1D24BF6ABE}"/>
    <dgm:cxn modelId="{FFA90384-9D9A-4147-9863-881F384AA8DB}" srcId="{178EF01E-9896-46A8-80DB-4404485D78FC}" destId="{BE46D371-ABDF-4DB4-B1E7-F77C923E7DF7}" srcOrd="1" destOrd="0" parTransId="{0EFF802E-5977-4F60-9B69-4DC6968154BF}" sibTransId="{E07ACCFF-F9A4-473B-8C3F-021DAF876E4D}"/>
    <dgm:cxn modelId="{1E259AEE-AD5E-4C72-95A5-623541EC9346}" srcId="{178EF01E-9896-46A8-80DB-4404485D78FC}" destId="{38B6578C-61F3-4756-8033-E6BE9A8925D8}" srcOrd="0" destOrd="0" parTransId="{B6D5A4C2-598B-471D-B6B2-E610D5D347CF}" sibTransId="{D38F0A70-AA46-4EBC-9FD8-757EB2ACE108}"/>
    <dgm:cxn modelId="{99FC2D10-D937-409A-9A32-0528B3E7C797}" srcId="{C265E4F4-81F4-4571-8D60-A409BC8C07D0}" destId="{4295212A-2B8D-4261-8560-E289E0E7FCDA}" srcOrd="2" destOrd="0" parTransId="{E157171B-F1E7-40E7-BEE0-DCA382C2DB8B}" sibTransId="{D4582B9E-1B16-4B9E-9D05-00728F396AB1}"/>
    <dgm:cxn modelId="{52AEE832-DA96-46BB-A45F-CC81CAC39F5C}" srcId="{2D98E20B-78C2-4AFA-B329-945DC544D885}" destId="{89B926E2-DF81-4EA5-85BC-65B019965BE9}" srcOrd="0" destOrd="0" parTransId="{E193E5EC-6E5C-4999-905F-6D523A47837D}" sibTransId="{6B0A82FF-52E4-4DC7-B3E6-B464B0D132EC}"/>
    <dgm:cxn modelId="{D6363398-2712-49D4-8BF3-95EB54D5B6D5}" type="presOf" srcId="{89B926E2-DF81-4EA5-85BC-65B019965BE9}" destId="{34A2F704-3688-46B2-B6D9-F8A7665E54B7}" srcOrd="0" destOrd="0" presId="urn:microsoft.com/office/officeart/2005/8/layout/vList5"/>
    <dgm:cxn modelId="{0F871AA4-7AFD-4A65-B384-0A975C7BB7B3}" type="presOf" srcId="{B0E14D26-0927-40D7-9151-EA96CC69C274}" destId="{34A2F704-3688-46B2-B6D9-F8A7665E54B7}" srcOrd="0" destOrd="1" presId="urn:microsoft.com/office/officeart/2005/8/layout/vList5"/>
    <dgm:cxn modelId="{C1E0C822-4D07-4D07-90DC-161722EE7E80}" type="presOf" srcId="{38B6578C-61F3-4756-8033-E6BE9A8925D8}" destId="{DE5A7539-D82D-4702-98A8-5DCA0423A39A}" srcOrd="0" destOrd="0" presId="urn:microsoft.com/office/officeart/2005/8/layout/vList5"/>
    <dgm:cxn modelId="{EBDD981E-6C66-4D65-9B9B-465E5664CCDC}" type="presOf" srcId="{178EF01E-9896-46A8-80DB-4404485D78FC}" destId="{9FCEF990-A166-4F5B-8977-D6337EEFD558}" srcOrd="0" destOrd="0" presId="urn:microsoft.com/office/officeart/2005/8/layout/vList5"/>
    <dgm:cxn modelId="{0C86A1F6-0D1C-412D-948C-A57DC63A341E}" type="presOf" srcId="{CA3EB4BE-5136-41A9-944A-03C4E2D7D174}" destId="{81C4A78E-B766-4117-9B49-B72AC69CC353}" srcOrd="0" destOrd="0" presId="urn:microsoft.com/office/officeart/2005/8/layout/vList5"/>
    <dgm:cxn modelId="{A720CE5C-EDFE-4C97-A661-634923BE6F92}" type="presOf" srcId="{873B94C5-5B17-4016-AB10-9A85DE71DC43}" destId="{81C4A78E-B766-4117-9B49-B72AC69CC353}" srcOrd="0" destOrd="1" presId="urn:microsoft.com/office/officeart/2005/8/layout/vList5"/>
    <dgm:cxn modelId="{1A569E74-38CE-45D9-B636-B35EB3B7C153}" srcId="{4295212A-2B8D-4261-8560-E289E0E7FCDA}" destId="{CA3EB4BE-5136-41A9-944A-03C4E2D7D174}" srcOrd="0" destOrd="0" parTransId="{C5CC43F9-C165-4340-B6E5-4BDC4BF7220B}" sibTransId="{64C27939-0143-4194-9D04-3EC976A46011}"/>
    <dgm:cxn modelId="{FAD2F802-B090-4502-ADCD-B3129F59E71E}" srcId="{2D98E20B-78C2-4AFA-B329-945DC544D885}" destId="{B0E14D26-0927-40D7-9151-EA96CC69C274}" srcOrd="1" destOrd="0" parTransId="{71EE5F22-2246-41A5-B32B-9CCBF68E87DE}" sibTransId="{BCE4F7C8-241D-4229-8789-59FA803EC2C9}"/>
    <dgm:cxn modelId="{87C5D561-5CCD-4E78-A774-B339F3B0EE5B}" srcId="{C265E4F4-81F4-4571-8D60-A409BC8C07D0}" destId="{178EF01E-9896-46A8-80DB-4404485D78FC}" srcOrd="0" destOrd="0" parTransId="{B2449ED9-5950-4AB4-A4D1-D255E1BB0E02}" sibTransId="{8617C56A-8BF4-4336-A6BC-EC627BA76499}"/>
    <dgm:cxn modelId="{BF919293-A9F7-4E27-8AEE-DCC2142C2652}" type="presOf" srcId="{BE46D371-ABDF-4DB4-B1E7-F77C923E7DF7}" destId="{DE5A7539-D82D-4702-98A8-5DCA0423A39A}" srcOrd="0" destOrd="1" presId="urn:microsoft.com/office/officeart/2005/8/layout/vList5"/>
    <dgm:cxn modelId="{4DFBE407-6B7E-48AF-B74B-3234FB13C0E3}" type="presOf" srcId="{51AFD5E9-E2C0-4C10-BD23-BCF959F20D78}" destId="{34A2F704-3688-46B2-B6D9-F8A7665E54B7}" srcOrd="0" destOrd="2" presId="urn:microsoft.com/office/officeart/2005/8/layout/vList5"/>
    <dgm:cxn modelId="{81F3A650-0C9E-4D78-A98D-74BA9C666C9A}" srcId="{4295212A-2B8D-4261-8560-E289E0E7FCDA}" destId="{873B94C5-5B17-4016-AB10-9A85DE71DC43}" srcOrd="1" destOrd="0" parTransId="{2E1826E0-1A7E-4CF1-87C9-D5B0FB106BC7}" sibTransId="{4686C575-C2F4-49FE-98C9-57451471636E}"/>
    <dgm:cxn modelId="{AF876BCC-46CB-4722-97E9-69027AF7D0E5}" type="presOf" srcId="{4295212A-2B8D-4261-8560-E289E0E7FCDA}" destId="{3F8B71CB-6A9A-444C-8CFC-089D77FF30CD}" srcOrd="0" destOrd="0" presId="urn:microsoft.com/office/officeart/2005/8/layout/vList5"/>
    <dgm:cxn modelId="{0352BD42-2580-4BFA-B5FE-76E3425E2B0A}" srcId="{2D98E20B-78C2-4AFA-B329-945DC544D885}" destId="{51AFD5E9-E2C0-4C10-BD23-BCF959F20D78}" srcOrd="2" destOrd="0" parTransId="{8FDE6702-B0AD-4D75-A78F-BBF337233F97}" sibTransId="{F8C886C7-C036-4D4E-9D2C-8F5990CAC881}"/>
    <dgm:cxn modelId="{8054934B-BBCE-4969-A9DB-86506D55A07E}" type="presOf" srcId="{C265E4F4-81F4-4571-8D60-A409BC8C07D0}" destId="{E31E5822-7BBD-40A1-8701-F61DF7924313}" srcOrd="0" destOrd="0" presId="urn:microsoft.com/office/officeart/2005/8/layout/vList5"/>
    <dgm:cxn modelId="{6AEC549B-C99B-4A51-85B6-24FD0F0F8E66}" type="presOf" srcId="{2D98E20B-78C2-4AFA-B329-945DC544D885}" destId="{92205FC1-C23D-4DE6-8BAF-AB29FEF2B266}" srcOrd="0" destOrd="0" presId="urn:microsoft.com/office/officeart/2005/8/layout/vList5"/>
    <dgm:cxn modelId="{F828A5F0-8EEA-4997-A7F3-FF0AD74C4690}" type="presParOf" srcId="{E31E5822-7BBD-40A1-8701-F61DF7924313}" destId="{FAFD1942-BEDB-4664-B3DD-A363C3AC3588}" srcOrd="0" destOrd="0" presId="urn:microsoft.com/office/officeart/2005/8/layout/vList5"/>
    <dgm:cxn modelId="{1B7D11B3-3F74-49D5-9558-620847CC5D85}" type="presParOf" srcId="{FAFD1942-BEDB-4664-B3DD-A363C3AC3588}" destId="{9FCEF990-A166-4F5B-8977-D6337EEFD558}" srcOrd="0" destOrd="0" presId="urn:microsoft.com/office/officeart/2005/8/layout/vList5"/>
    <dgm:cxn modelId="{E8F3498E-BBBE-442B-994E-D2CADA978B4C}" type="presParOf" srcId="{FAFD1942-BEDB-4664-B3DD-A363C3AC3588}" destId="{DE5A7539-D82D-4702-98A8-5DCA0423A39A}" srcOrd="1" destOrd="0" presId="urn:microsoft.com/office/officeart/2005/8/layout/vList5"/>
    <dgm:cxn modelId="{959A1876-6B12-45EF-82F5-2ED348E61BE5}" type="presParOf" srcId="{E31E5822-7BBD-40A1-8701-F61DF7924313}" destId="{DC55C16A-E510-47E4-AC5E-9EBF75E73E1D}" srcOrd="1" destOrd="0" presId="urn:microsoft.com/office/officeart/2005/8/layout/vList5"/>
    <dgm:cxn modelId="{A715DE19-B8FE-48AC-A13B-A5226930D353}" type="presParOf" srcId="{E31E5822-7BBD-40A1-8701-F61DF7924313}" destId="{5CFF288D-3DF0-4292-BFF4-447CEA387703}" srcOrd="2" destOrd="0" presId="urn:microsoft.com/office/officeart/2005/8/layout/vList5"/>
    <dgm:cxn modelId="{4B6E070A-E9EC-42F4-9570-A1509A19C1A1}" type="presParOf" srcId="{5CFF288D-3DF0-4292-BFF4-447CEA387703}" destId="{92205FC1-C23D-4DE6-8BAF-AB29FEF2B266}" srcOrd="0" destOrd="0" presId="urn:microsoft.com/office/officeart/2005/8/layout/vList5"/>
    <dgm:cxn modelId="{26B91B3C-12F9-42F4-BA66-974755F658D4}" type="presParOf" srcId="{5CFF288D-3DF0-4292-BFF4-447CEA387703}" destId="{34A2F704-3688-46B2-B6D9-F8A7665E54B7}" srcOrd="1" destOrd="0" presId="urn:microsoft.com/office/officeart/2005/8/layout/vList5"/>
    <dgm:cxn modelId="{7D8A0D8E-9D09-4118-84DC-4CAB02A478D3}" type="presParOf" srcId="{E31E5822-7BBD-40A1-8701-F61DF7924313}" destId="{4E667256-1204-4D15-9462-CA4B741ACA5D}" srcOrd="3" destOrd="0" presId="urn:microsoft.com/office/officeart/2005/8/layout/vList5"/>
    <dgm:cxn modelId="{15328361-AC88-4639-9C54-34B8CEE22993}" type="presParOf" srcId="{E31E5822-7BBD-40A1-8701-F61DF7924313}" destId="{0705105F-FAFE-4291-98ED-A988AA26B46E}" srcOrd="4" destOrd="0" presId="urn:microsoft.com/office/officeart/2005/8/layout/vList5"/>
    <dgm:cxn modelId="{E2B21CCE-7D61-478B-BDDB-302B978A94DE}" type="presParOf" srcId="{0705105F-FAFE-4291-98ED-A988AA26B46E}" destId="{3F8B71CB-6A9A-444C-8CFC-089D77FF30CD}" srcOrd="0" destOrd="0" presId="urn:microsoft.com/office/officeart/2005/8/layout/vList5"/>
    <dgm:cxn modelId="{5BB7B23C-6D94-4C88-8BFC-C4CA5E8A097F}" type="presParOf" srcId="{0705105F-FAFE-4291-98ED-A988AA26B46E}" destId="{81C4A78E-B766-4117-9B49-B72AC69CC3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5E4F4-81F4-4571-8D60-A409BC8C07D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78EF01E-9896-46A8-80DB-4404485D78FC}">
      <dgm:prSet custT="1"/>
      <dgm:spPr>
        <a:solidFill>
          <a:srgbClr val="002060"/>
        </a:solidFill>
      </dgm:spPr>
      <dgm:t>
        <a:bodyPr/>
        <a:lstStyle/>
        <a:p>
          <a:pPr rtl="0"/>
          <a:r>
            <a:rPr lang="en-US" sz="1800" b="1" dirty="0"/>
            <a:t>Provider Alignment</a:t>
          </a:r>
        </a:p>
      </dgm:t>
    </dgm:pt>
    <dgm:pt modelId="{B2449ED9-5950-4AB4-A4D1-D255E1BB0E02}" type="parTrans" cxnId="{87C5D561-5CCD-4E78-A774-B339F3B0EE5B}">
      <dgm:prSet/>
      <dgm:spPr/>
      <dgm:t>
        <a:bodyPr/>
        <a:lstStyle/>
        <a:p>
          <a:endParaRPr lang="en-US"/>
        </a:p>
      </dgm:t>
    </dgm:pt>
    <dgm:pt modelId="{8617C56A-8BF4-4336-A6BC-EC627BA76499}" type="sibTrans" cxnId="{87C5D561-5CCD-4E78-A774-B339F3B0EE5B}">
      <dgm:prSet/>
      <dgm:spPr/>
      <dgm:t>
        <a:bodyPr/>
        <a:lstStyle/>
        <a:p>
          <a:endParaRPr lang="en-US"/>
        </a:p>
      </dgm:t>
    </dgm:pt>
    <dgm:pt modelId="{38B6578C-61F3-4756-8033-E6BE9A8925D8}">
      <dgm:prSet custT="1"/>
      <dgm:spPr>
        <a:solidFill>
          <a:schemeClr val="accent2">
            <a:lumMod val="20000"/>
            <a:lumOff val="80000"/>
          </a:schemeClr>
        </a:solidFill>
      </dgm:spPr>
      <dgm:t>
        <a:bodyPr/>
        <a:lstStyle/>
        <a:p>
          <a:pPr rtl="0"/>
          <a:r>
            <a:rPr lang="en-US" sz="1500" dirty="0" smtClean="0"/>
            <a:t>Line up payment incentives across providers</a:t>
          </a:r>
          <a:endParaRPr lang="en-US" sz="1500" dirty="0"/>
        </a:p>
      </dgm:t>
    </dgm:pt>
    <dgm:pt modelId="{B6D5A4C2-598B-471D-B6B2-E610D5D347CF}" type="parTrans" cxnId="{1E259AEE-AD5E-4C72-95A5-623541EC9346}">
      <dgm:prSet/>
      <dgm:spPr/>
      <dgm:t>
        <a:bodyPr/>
        <a:lstStyle/>
        <a:p>
          <a:endParaRPr lang="en-US"/>
        </a:p>
      </dgm:t>
    </dgm:pt>
    <dgm:pt modelId="{D38F0A70-AA46-4EBC-9FD8-757EB2ACE108}" type="sibTrans" cxnId="{1E259AEE-AD5E-4C72-95A5-623541EC9346}">
      <dgm:prSet/>
      <dgm:spPr/>
      <dgm:t>
        <a:bodyPr/>
        <a:lstStyle/>
        <a:p>
          <a:endParaRPr lang="en-US"/>
        </a:p>
      </dgm:t>
    </dgm:pt>
    <dgm:pt modelId="{2D98E20B-78C2-4AFA-B329-945DC544D885}">
      <dgm:prSet custT="1"/>
      <dgm:spPr>
        <a:solidFill>
          <a:srgbClr val="002060"/>
        </a:solidFill>
      </dgm:spPr>
      <dgm:t>
        <a:bodyPr/>
        <a:lstStyle/>
        <a:p>
          <a:pPr rtl="0"/>
          <a:r>
            <a:rPr lang="en-US" sz="1800" b="1" dirty="0"/>
            <a:t>Care Delivery</a:t>
          </a:r>
        </a:p>
      </dgm:t>
    </dgm:pt>
    <dgm:pt modelId="{7C593596-487B-41C6-8DFF-A6A691A244FC}" type="parTrans" cxnId="{3915BD94-E539-42EC-B781-956F62CE591F}">
      <dgm:prSet/>
      <dgm:spPr/>
      <dgm:t>
        <a:bodyPr/>
        <a:lstStyle/>
        <a:p>
          <a:endParaRPr lang="en-US"/>
        </a:p>
      </dgm:t>
    </dgm:pt>
    <dgm:pt modelId="{ABD5FE64-CE8D-4F55-A8D2-BC1D24BF6ABE}" type="sibTrans" cxnId="{3915BD94-E539-42EC-B781-956F62CE591F}">
      <dgm:prSet/>
      <dgm:spPr/>
      <dgm:t>
        <a:bodyPr/>
        <a:lstStyle/>
        <a:p>
          <a:endParaRPr lang="en-US"/>
        </a:p>
      </dgm:t>
    </dgm:pt>
    <dgm:pt modelId="{89B926E2-DF81-4EA5-85BC-65B019965BE9}">
      <dgm:prSet custT="1"/>
      <dgm:spPr>
        <a:solidFill>
          <a:schemeClr val="accent2">
            <a:lumMod val="20000"/>
            <a:lumOff val="80000"/>
          </a:schemeClr>
        </a:solidFill>
      </dgm:spPr>
      <dgm:t>
        <a:bodyPr/>
        <a:lstStyle/>
        <a:p>
          <a:pPr rtl="0"/>
          <a:r>
            <a:rPr lang="en-US" sz="1500" dirty="0"/>
            <a:t>Improve care delivery and care coordination across episodes of care</a:t>
          </a:r>
        </a:p>
      </dgm:t>
    </dgm:pt>
    <dgm:pt modelId="{E193E5EC-6E5C-4999-905F-6D523A47837D}" type="parTrans" cxnId="{52AEE832-DA96-46BB-A45F-CC81CAC39F5C}">
      <dgm:prSet/>
      <dgm:spPr/>
      <dgm:t>
        <a:bodyPr/>
        <a:lstStyle/>
        <a:p>
          <a:endParaRPr lang="en-US"/>
        </a:p>
      </dgm:t>
    </dgm:pt>
    <dgm:pt modelId="{6B0A82FF-52E4-4DC7-B3E6-B464B0D132EC}" type="sibTrans" cxnId="{52AEE832-DA96-46BB-A45F-CC81CAC39F5C}">
      <dgm:prSet/>
      <dgm:spPr/>
      <dgm:t>
        <a:bodyPr/>
        <a:lstStyle/>
        <a:p>
          <a:endParaRPr lang="en-US"/>
        </a:p>
      </dgm:t>
    </dgm:pt>
    <dgm:pt modelId="{51AFD5E9-E2C0-4C10-BD23-BCF959F20D78}">
      <dgm:prSet custT="1"/>
      <dgm:spPr>
        <a:solidFill>
          <a:schemeClr val="accent2">
            <a:lumMod val="20000"/>
            <a:lumOff val="80000"/>
          </a:schemeClr>
        </a:solidFill>
      </dgm:spPr>
      <dgm:t>
        <a:bodyPr/>
        <a:lstStyle/>
        <a:p>
          <a:r>
            <a:rPr lang="en-US" sz="1800" b="1" dirty="0"/>
            <a:t>Promote consumer engagement and outreach</a:t>
          </a:r>
        </a:p>
      </dgm:t>
    </dgm:pt>
    <dgm:pt modelId="{8FDE6702-B0AD-4D75-A78F-BBF337233F97}" type="parTrans" cxnId="{0352BD42-2580-4BFA-B5FE-76E3425E2B0A}">
      <dgm:prSet/>
      <dgm:spPr/>
      <dgm:t>
        <a:bodyPr/>
        <a:lstStyle/>
        <a:p>
          <a:endParaRPr lang="en-US"/>
        </a:p>
      </dgm:t>
    </dgm:pt>
    <dgm:pt modelId="{F8C886C7-C036-4D4E-9D2C-8F5990CAC881}" type="sibTrans" cxnId="{0352BD42-2580-4BFA-B5FE-76E3425E2B0A}">
      <dgm:prSet/>
      <dgm:spPr/>
      <dgm:t>
        <a:bodyPr/>
        <a:lstStyle/>
        <a:p>
          <a:endParaRPr lang="en-US"/>
        </a:p>
      </dgm:t>
    </dgm:pt>
    <dgm:pt modelId="{E13CF4ED-D822-45D8-A5AC-AA3EF7061D2A}">
      <dgm:prSet custT="1"/>
      <dgm:spPr>
        <a:solidFill>
          <a:srgbClr val="002060"/>
        </a:solidFill>
      </dgm:spPr>
      <dgm:t>
        <a:bodyPr/>
        <a:lstStyle/>
        <a:p>
          <a:pPr rtl="0"/>
          <a:r>
            <a:rPr lang="en-US" sz="1800" b="1" dirty="0"/>
            <a:t>Health</a:t>
          </a:r>
          <a:r>
            <a:rPr lang="en-US" sz="1800" b="1" baseline="0" dirty="0"/>
            <a:t> Information Exchange and Tools</a:t>
          </a:r>
          <a:endParaRPr lang="en-US" sz="1800" b="1" dirty="0"/>
        </a:p>
      </dgm:t>
    </dgm:pt>
    <dgm:pt modelId="{0D2E79BA-51CE-441C-B409-F09C3FCD845C}" type="parTrans" cxnId="{A693AC84-192A-4007-BEDA-D282FC89EDA2}">
      <dgm:prSet/>
      <dgm:spPr/>
      <dgm:t>
        <a:bodyPr/>
        <a:lstStyle/>
        <a:p>
          <a:endParaRPr lang="en-US"/>
        </a:p>
      </dgm:t>
    </dgm:pt>
    <dgm:pt modelId="{59360E1F-8FE7-47E5-ACB4-0B5DA6F217C1}" type="sibTrans" cxnId="{A693AC84-192A-4007-BEDA-D282FC89EDA2}">
      <dgm:prSet/>
      <dgm:spPr/>
      <dgm:t>
        <a:bodyPr/>
        <a:lstStyle/>
        <a:p>
          <a:endParaRPr lang="en-US"/>
        </a:p>
      </dgm:t>
    </dgm:pt>
    <dgm:pt modelId="{A90972E3-35D1-410A-B982-E04849E69228}">
      <dgm:prSet custT="1"/>
      <dgm:spPr>
        <a:solidFill>
          <a:schemeClr val="accent2">
            <a:lumMod val="20000"/>
            <a:lumOff val="80000"/>
          </a:schemeClr>
        </a:solidFill>
      </dgm:spPr>
      <dgm:t>
        <a:bodyPr/>
        <a:lstStyle/>
        <a:p>
          <a:r>
            <a:rPr lang="en-US" sz="1500" dirty="0"/>
            <a:t>Connect providers (physicians, long-term care, etc.) in addition to hospitals</a:t>
          </a:r>
        </a:p>
      </dgm:t>
    </dgm:pt>
    <dgm:pt modelId="{89F5DFD0-669D-49A8-BE58-A5BF498457EC}" type="parTrans" cxnId="{841370D0-B040-414D-B823-F4C2E749A5F9}">
      <dgm:prSet/>
      <dgm:spPr/>
      <dgm:t>
        <a:bodyPr/>
        <a:lstStyle/>
        <a:p>
          <a:endParaRPr lang="en-US"/>
        </a:p>
      </dgm:t>
    </dgm:pt>
    <dgm:pt modelId="{2BE73394-01C7-430A-9EA1-53BC29E9A838}" type="sibTrans" cxnId="{841370D0-B040-414D-B823-F4C2E749A5F9}">
      <dgm:prSet/>
      <dgm:spPr/>
      <dgm:t>
        <a:bodyPr/>
        <a:lstStyle/>
        <a:p>
          <a:endParaRPr lang="en-US"/>
        </a:p>
      </dgm:t>
    </dgm:pt>
    <dgm:pt modelId="{12AC8212-BA5D-44A0-A00A-A9E2C5ECFEA3}">
      <dgm:prSet custT="1"/>
      <dgm:spPr>
        <a:solidFill>
          <a:schemeClr val="accent2">
            <a:lumMod val="20000"/>
            <a:lumOff val="80000"/>
          </a:schemeClr>
        </a:solidFill>
      </dgm:spPr>
      <dgm:t>
        <a:bodyPr/>
        <a:lstStyle/>
        <a:p>
          <a:r>
            <a:rPr lang="en-US" sz="1800" b="1" dirty="0"/>
            <a:t>Bring </a:t>
          </a:r>
          <a:r>
            <a:rPr lang="en-US" sz="1800" b="1" dirty="0" smtClean="0"/>
            <a:t>electronic </a:t>
          </a:r>
          <a:r>
            <a:rPr lang="en-US" sz="1800" b="1" dirty="0"/>
            <a:t>health information to the point of </a:t>
          </a:r>
          <a:r>
            <a:rPr lang="en-US" sz="1800" b="1" dirty="0" smtClean="0"/>
            <a:t>care (for providers and consumers)</a:t>
          </a:r>
          <a:endParaRPr lang="en-US" sz="1800" b="1" dirty="0"/>
        </a:p>
      </dgm:t>
    </dgm:pt>
    <dgm:pt modelId="{E937DE0F-59AE-485B-8F07-8B340160AE59}" type="parTrans" cxnId="{445186E3-838E-4FF3-BA63-02864440F6DA}">
      <dgm:prSet/>
      <dgm:spPr/>
      <dgm:t>
        <a:bodyPr/>
        <a:lstStyle/>
        <a:p>
          <a:endParaRPr lang="en-US"/>
        </a:p>
      </dgm:t>
    </dgm:pt>
    <dgm:pt modelId="{37A999CC-9D58-429A-BC3A-0CF3AEF18842}" type="sibTrans" cxnId="{445186E3-838E-4FF3-BA63-02864440F6DA}">
      <dgm:prSet/>
      <dgm:spPr/>
      <dgm:t>
        <a:bodyPr/>
        <a:lstStyle/>
        <a:p>
          <a:endParaRPr lang="en-US"/>
        </a:p>
      </dgm:t>
    </dgm:pt>
    <dgm:pt modelId="{76E8858F-8778-4938-B339-5FA7E6EDCB90}">
      <dgm:prSet custT="1"/>
      <dgm:spPr>
        <a:solidFill>
          <a:schemeClr val="accent2">
            <a:lumMod val="20000"/>
            <a:lumOff val="80000"/>
          </a:schemeClr>
        </a:solidFill>
      </dgm:spPr>
      <dgm:t>
        <a:bodyPr/>
        <a:lstStyle/>
        <a:p>
          <a:r>
            <a:rPr lang="en-US" sz="1500" dirty="0"/>
            <a:t>Develop shared tools (e.g. </a:t>
          </a:r>
          <a:r>
            <a:rPr lang="en-US" sz="1500" dirty="0" smtClean="0"/>
            <a:t>treatment summaries, care plans)</a:t>
          </a:r>
          <a:endParaRPr lang="en-US" sz="1500" dirty="0"/>
        </a:p>
      </dgm:t>
    </dgm:pt>
    <dgm:pt modelId="{71A8CA5E-325F-4978-86A3-7EC8989EA062}" type="parTrans" cxnId="{CD25933E-68EA-45F5-8F0A-26F2F24E004B}">
      <dgm:prSet/>
      <dgm:spPr/>
      <dgm:t>
        <a:bodyPr/>
        <a:lstStyle/>
        <a:p>
          <a:endParaRPr lang="en-US"/>
        </a:p>
      </dgm:t>
    </dgm:pt>
    <dgm:pt modelId="{B92B756A-E575-4DC3-9615-D91C28CBE678}" type="sibTrans" cxnId="{CD25933E-68EA-45F5-8F0A-26F2F24E004B}">
      <dgm:prSet/>
      <dgm:spPr/>
      <dgm:t>
        <a:bodyPr/>
        <a:lstStyle/>
        <a:p>
          <a:endParaRPr lang="en-US"/>
        </a:p>
      </dgm:t>
    </dgm:pt>
    <dgm:pt modelId="{50C42F4D-517D-43E9-B7D5-4023AD759682}">
      <dgm:prSet custT="1"/>
      <dgm:spPr>
        <a:solidFill>
          <a:schemeClr val="accent2">
            <a:lumMod val="20000"/>
            <a:lumOff val="80000"/>
          </a:schemeClr>
        </a:solidFill>
      </dgm:spPr>
      <dgm:t>
        <a:bodyPr/>
        <a:lstStyle/>
        <a:p>
          <a:pPr rtl="0"/>
          <a:r>
            <a:rPr lang="en-US" sz="1500" dirty="0" smtClean="0"/>
            <a:t>Harmonize outcome measures</a:t>
          </a:r>
          <a:endParaRPr lang="en-US" sz="1500" dirty="0"/>
        </a:p>
      </dgm:t>
    </dgm:pt>
    <dgm:pt modelId="{4D28AB3E-2759-47EB-AC3C-C08CA5046D2C}" type="parTrans" cxnId="{C430F381-C4D9-441C-8CAF-1B4778FE47CC}">
      <dgm:prSet/>
      <dgm:spPr/>
      <dgm:t>
        <a:bodyPr/>
        <a:lstStyle/>
        <a:p>
          <a:endParaRPr lang="en-US"/>
        </a:p>
      </dgm:t>
    </dgm:pt>
    <dgm:pt modelId="{B0625042-EF6C-4AF1-BFDE-854CFCB4E8EC}" type="sibTrans" cxnId="{C430F381-C4D9-441C-8CAF-1B4778FE47CC}">
      <dgm:prSet/>
      <dgm:spPr/>
      <dgm:t>
        <a:bodyPr/>
        <a:lstStyle/>
        <a:p>
          <a:endParaRPr lang="en-US"/>
        </a:p>
      </dgm:t>
    </dgm:pt>
    <dgm:pt modelId="{58580923-A360-44F2-9273-2C355FF7AED1}">
      <dgm:prSet custT="1"/>
      <dgm:spPr>
        <a:solidFill>
          <a:schemeClr val="accent2">
            <a:lumMod val="20000"/>
            <a:lumOff val="80000"/>
          </a:schemeClr>
        </a:solidFill>
      </dgm:spPr>
      <dgm:t>
        <a:bodyPr/>
        <a:lstStyle/>
        <a:p>
          <a:pPr rtl="0"/>
          <a:r>
            <a:rPr lang="en-US" sz="1500" dirty="0"/>
            <a:t>Support enhancement of primary and chronic care models </a:t>
          </a:r>
        </a:p>
      </dgm:t>
    </dgm:pt>
    <dgm:pt modelId="{93E904F5-037C-4BCF-A980-9F52B1559F55}" type="parTrans" cxnId="{844B6E19-14A7-415F-B789-24580F46CCE6}">
      <dgm:prSet/>
      <dgm:spPr/>
      <dgm:t>
        <a:bodyPr/>
        <a:lstStyle/>
        <a:p>
          <a:endParaRPr lang="en-US"/>
        </a:p>
      </dgm:t>
    </dgm:pt>
    <dgm:pt modelId="{529988B9-925E-4381-AC93-EDF1B55D32A4}" type="sibTrans" cxnId="{844B6E19-14A7-415F-B789-24580F46CCE6}">
      <dgm:prSet/>
      <dgm:spPr/>
      <dgm:t>
        <a:bodyPr/>
        <a:lstStyle/>
        <a:p>
          <a:endParaRPr lang="en-US"/>
        </a:p>
      </dgm:t>
    </dgm:pt>
    <dgm:pt modelId="{3A618D1B-63B5-4EA0-9B50-C90B7C833B23}">
      <dgm:prSet custT="1"/>
      <dgm:spPr>
        <a:solidFill>
          <a:schemeClr val="accent2">
            <a:lumMod val="20000"/>
            <a:lumOff val="80000"/>
          </a:schemeClr>
        </a:solidFill>
      </dgm:spPr>
      <dgm:t>
        <a:bodyPr/>
        <a:lstStyle/>
        <a:p>
          <a:pPr rtl="0"/>
          <a:r>
            <a:rPr lang="en-US" sz="1500" dirty="0"/>
            <a:t>Tailor care delivery to persons’ needs with care management </a:t>
          </a:r>
          <a:r>
            <a:rPr lang="en-US" sz="1500" dirty="0" smtClean="0"/>
            <a:t>interventions </a:t>
          </a:r>
          <a:r>
            <a:rPr lang="en-US" sz="1500" dirty="0"/>
            <a:t>especially for patients with high needs and chronic conditions</a:t>
          </a:r>
        </a:p>
      </dgm:t>
    </dgm:pt>
    <dgm:pt modelId="{DFDD9DB5-7342-41E6-956E-D79829530E7A}" type="parTrans" cxnId="{7A4FD59F-E784-4A8D-8406-6216B621127E}">
      <dgm:prSet/>
      <dgm:spPr/>
      <dgm:t>
        <a:bodyPr/>
        <a:lstStyle/>
        <a:p>
          <a:endParaRPr lang="en-US"/>
        </a:p>
      </dgm:t>
    </dgm:pt>
    <dgm:pt modelId="{3C58D2FA-72A3-4131-A1AA-B0F1D123676D}" type="sibTrans" cxnId="{7A4FD59F-E784-4A8D-8406-6216B621127E}">
      <dgm:prSet/>
      <dgm:spPr/>
      <dgm:t>
        <a:bodyPr/>
        <a:lstStyle/>
        <a:p>
          <a:endParaRPr lang="en-US"/>
        </a:p>
      </dgm:t>
    </dgm:pt>
    <dgm:pt modelId="{E31E5822-7BBD-40A1-8701-F61DF7924313}" type="pres">
      <dgm:prSet presAssocID="{C265E4F4-81F4-4571-8D60-A409BC8C07D0}" presName="Name0" presStyleCnt="0">
        <dgm:presLayoutVars>
          <dgm:dir/>
          <dgm:animLvl val="lvl"/>
          <dgm:resizeHandles val="exact"/>
        </dgm:presLayoutVars>
      </dgm:prSet>
      <dgm:spPr/>
      <dgm:t>
        <a:bodyPr/>
        <a:lstStyle/>
        <a:p>
          <a:endParaRPr lang="en-US"/>
        </a:p>
      </dgm:t>
    </dgm:pt>
    <dgm:pt modelId="{B684F604-0FF1-4C33-9CB5-E056EC95AD71}" type="pres">
      <dgm:prSet presAssocID="{E13CF4ED-D822-45D8-A5AC-AA3EF7061D2A}" presName="linNode" presStyleCnt="0"/>
      <dgm:spPr/>
    </dgm:pt>
    <dgm:pt modelId="{A46117F5-A51E-4E19-90C8-46DE5A083F07}" type="pres">
      <dgm:prSet presAssocID="{E13CF4ED-D822-45D8-A5AC-AA3EF7061D2A}" presName="parentText" presStyleLbl="node1" presStyleIdx="0" presStyleCnt="3" custScaleX="57598" custScaleY="61133" custLinFactNeighborX="-323" custLinFactNeighborY="66063">
        <dgm:presLayoutVars>
          <dgm:chMax val="1"/>
          <dgm:bulletEnabled val="1"/>
        </dgm:presLayoutVars>
      </dgm:prSet>
      <dgm:spPr/>
      <dgm:t>
        <a:bodyPr/>
        <a:lstStyle/>
        <a:p>
          <a:endParaRPr lang="en-US"/>
        </a:p>
      </dgm:t>
    </dgm:pt>
    <dgm:pt modelId="{C4B3E60D-DD3C-4867-8FD5-0A9812695CCB}" type="pres">
      <dgm:prSet presAssocID="{E13CF4ED-D822-45D8-A5AC-AA3EF7061D2A}" presName="descendantText" presStyleLbl="alignAccFollowNode1" presStyleIdx="0" presStyleCnt="3" custScaleX="119879" custScaleY="76611" custLinFactNeighborX="933" custLinFactNeighborY="82830">
        <dgm:presLayoutVars>
          <dgm:bulletEnabled val="1"/>
        </dgm:presLayoutVars>
      </dgm:prSet>
      <dgm:spPr/>
      <dgm:t>
        <a:bodyPr/>
        <a:lstStyle/>
        <a:p>
          <a:endParaRPr lang="en-US"/>
        </a:p>
      </dgm:t>
    </dgm:pt>
    <dgm:pt modelId="{BEA48CA9-EC36-49ED-8A6F-43F5997E1972}" type="pres">
      <dgm:prSet presAssocID="{59360E1F-8FE7-47E5-ACB4-0B5DA6F217C1}" presName="sp" presStyleCnt="0"/>
      <dgm:spPr/>
    </dgm:pt>
    <dgm:pt modelId="{FAFD1942-BEDB-4664-B3DD-A363C3AC3588}" type="pres">
      <dgm:prSet presAssocID="{178EF01E-9896-46A8-80DB-4404485D78FC}" presName="linNode" presStyleCnt="0"/>
      <dgm:spPr/>
    </dgm:pt>
    <dgm:pt modelId="{9FCEF990-A166-4F5B-8977-D6337EEFD558}" type="pres">
      <dgm:prSet presAssocID="{178EF01E-9896-46A8-80DB-4404485D78FC}" presName="parentText" presStyleLbl="node1" presStyleIdx="1" presStyleCnt="3" custScaleX="57598" custScaleY="62684" custLinFactNeighborY="64680">
        <dgm:presLayoutVars>
          <dgm:chMax val="1"/>
          <dgm:bulletEnabled val="1"/>
        </dgm:presLayoutVars>
      </dgm:prSet>
      <dgm:spPr/>
      <dgm:t>
        <a:bodyPr/>
        <a:lstStyle/>
        <a:p>
          <a:endParaRPr lang="en-US"/>
        </a:p>
      </dgm:t>
    </dgm:pt>
    <dgm:pt modelId="{DE5A7539-D82D-4702-98A8-5DCA0423A39A}" type="pres">
      <dgm:prSet presAssocID="{178EF01E-9896-46A8-80DB-4404485D78FC}" presName="descendantText" presStyleLbl="alignAccFollowNode1" presStyleIdx="1" presStyleCnt="3" custScaleX="119879" custScaleY="78671" custLinFactNeighborX="622" custLinFactNeighborY="79764">
        <dgm:presLayoutVars>
          <dgm:bulletEnabled val="1"/>
        </dgm:presLayoutVars>
      </dgm:prSet>
      <dgm:spPr/>
      <dgm:t>
        <a:bodyPr/>
        <a:lstStyle/>
        <a:p>
          <a:endParaRPr lang="en-US"/>
        </a:p>
      </dgm:t>
    </dgm:pt>
    <dgm:pt modelId="{DC55C16A-E510-47E4-AC5E-9EBF75E73E1D}" type="pres">
      <dgm:prSet presAssocID="{8617C56A-8BF4-4336-A6BC-EC627BA76499}" presName="sp" presStyleCnt="0"/>
      <dgm:spPr/>
    </dgm:pt>
    <dgm:pt modelId="{5CFF288D-3DF0-4292-BFF4-447CEA387703}" type="pres">
      <dgm:prSet presAssocID="{2D98E20B-78C2-4AFA-B329-945DC544D885}" presName="linNode" presStyleCnt="0"/>
      <dgm:spPr/>
    </dgm:pt>
    <dgm:pt modelId="{92205FC1-C23D-4DE6-8BAF-AB29FEF2B266}" type="pres">
      <dgm:prSet presAssocID="{2D98E20B-78C2-4AFA-B329-945DC544D885}" presName="parentText" presStyleLbl="node1" presStyleIdx="2" presStyleCnt="3" custScaleX="57598" custScaleY="62684" custLinFactY="-32846" custLinFactNeighborX="-875" custLinFactNeighborY="-100000">
        <dgm:presLayoutVars>
          <dgm:chMax val="1"/>
          <dgm:bulletEnabled val="1"/>
        </dgm:presLayoutVars>
      </dgm:prSet>
      <dgm:spPr/>
      <dgm:t>
        <a:bodyPr/>
        <a:lstStyle/>
        <a:p>
          <a:endParaRPr lang="en-US"/>
        </a:p>
      </dgm:t>
    </dgm:pt>
    <dgm:pt modelId="{34A2F704-3688-46B2-B6D9-F8A7665E54B7}" type="pres">
      <dgm:prSet presAssocID="{2D98E20B-78C2-4AFA-B329-945DC544D885}" presName="descendantText" presStyleLbl="alignAccFollowNode1" presStyleIdx="2" presStyleCnt="3" custScaleX="119879" custScaleY="76887" custLinFactY="-65887" custLinFactNeighborY="-100000">
        <dgm:presLayoutVars>
          <dgm:bulletEnabled val="1"/>
        </dgm:presLayoutVars>
      </dgm:prSet>
      <dgm:spPr/>
      <dgm:t>
        <a:bodyPr/>
        <a:lstStyle/>
        <a:p>
          <a:endParaRPr lang="en-US"/>
        </a:p>
      </dgm:t>
    </dgm:pt>
  </dgm:ptLst>
  <dgm:cxnLst>
    <dgm:cxn modelId="{445186E3-838E-4FF3-BA63-02864440F6DA}" srcId="{E13CF4ED-D822-45D8-A5AC-AA3EF7061D2A}" destId="{12AC8212-BA5D-44A0-A00A-A9E2C5ECFEA3}" srcOrd="2" destOrd="0" parTransId="{E937DE0F-59AE-485B-8F07-8B340160AE59}" sibTransId="{37A999CC-9D58-429A-BC3A-0CF3AEF18842}"/>
    <dgm:cxn modelId="{CD25933E-68EA-45F5-8F0A-26F2F24E004B}" srcId="{E13CF4ED-D822-45D8-A5AC-AA3EF7061D2A}" destId="{76E8858F-8778-4938-B339-5FA7E6EDCB90}" srcOrd="1" destOrd="0" parTransId="{71A8CA5E-325F-4978-86A3-7EC8989EA062}" sibTransId="{B92B756A-E575-4DC3-9615-D91C28CBE678}"/>
    <dgm:cxn modelId="{0352BD42-2580-4BFA-B5FE-76E3425E2B0A}" srcId="{2D98E20B-78C2-4AFA-B329-945DC544D885}" destId="{51AFD5E9-E2C0-4C10-BD23-BCF959F20D78}" srcOrd="3" destOrd="0" parTransId="{8FDE6702-B0AD-4D75-A78F-BBF337233F97}" sibTransId="{F8C886C7-C036-4D4E-9D2C-8F5990CAC881}"/>
    <dgm:cxn modelId="{E537A359-D5AA-4D0A-8988-48F9CC1A6F93}" type="presOf" srcId="{38B6578C-61F3-4756-8033-E6BE9A8925D8}" destId="{DE5A7539-D82D-4702-98A8-5DCA0423A39A}" srcOrd="0" destOrd="0" presId="urn:microsoft.com/office/officeart/2005/8/layout/vList5"/>
    <dgm:cxn modelId="{1E259AEE-AD5E-4C72-95A5-623541EC9346}" srcId="{178EF01E-9896-46A8-80DB-4404485D78FC}" destId="{38B6578C-61F3-4756-8033-E6BE9A8925D8}" srcOrd="0" destOrd="0" parTransId="{B6D5A4C2-598B-471D-B6B2-E610D5D347CF}" sibTransId="{D38F0A70-AA46-4EBC-9FD8-757EB2ACE108}"/>
    <dgm:cxn modelId="{5387C95D-CEEA-4E53-BDA4-E5ADFEA76BF2}" type="presOf" srcId="{76E8858F-8778-4938-B339-5FA7E6EDCB90}" destId="{C4B3E60D-DD3C-4867-8FD5-0A9812695CCB}" srcOrd="0" destOrd="1" presId="urn:microsoft.com/office/officeart/2005/8/layout/vList5"/>
    <dgm:cxn modelId="{DF5FF8F1-A2A4-4294-9F43-DB49C83A2618}" type="presOf" srcId="{C265E4F4-81F4-4571-8D60-A409BC8C07D0}" destId="{E31E5822-7BBD-40A1-8701-F61DF7924313}" srcOrd="0" destOrd="0" presId="urn:microsoft.com/office/officeart/2005/8/layout/vList5"/>
    <dgm:cxn modelId="{841370D0-B040-414D-B823-F4C2E749A5F9}" srcId="{E13CF4ED-D822-45D8-A5AC-AA3EF7061D2A}" destId="{A90972E3-35D1-410A-B982-E04849E69228}" srcOrd="0" destOrd="0" parTransId="{89F5DFD0-669D-49A8-BE58-A5BF498457EC}" sibTransId="{2BE73394-01C7-430A-9EA1-53BC29E9A838}"/>
    <dgm:cxn modelId="{CBBBC50B-ADE7-4DE3-BF8A-910D760465EF}" type="presOf" srcId="{58580923-A360-44F2-9273-2C355FF7AED1}" destId="{34A2F704-3688-46B2-B6D9-F8A7665E54B7}" srcOrd="0" destOrd="2" presId="urn:microsoft.com/office/officeart/2005/8/layout/vList5"/>
    <dgm:cxn modelId="{57B1A271-00D5-4EA5-BAE2-F9BB48F77990}" type="presOf" srcId="{3A618D1B-63B5-4EA0-9B50-C90B7C833B23}" destId="{34A2F704-3688-46B2-B6D9-F8A7665E54B7}" srcOrd="0" destOrd="1" presId="urn:microsoft.com/office/officeart/2005/8/layout/vList5"/>
    <dgm:cxn modelId="{7A4FD59F-E784-4A8D-8406-6216B621127E}" srcId="{2D98E20B-78C2-4AFA-B329-945DC544D885}" destId="{3A618D1B-63B5-4EA0-9B50-C90B7C833B23}" srcOrd="1" destOrd="0" parTransId="{DFDD9DB5-7342-41E6-956E-D79829530E7A}" sibTransId="{3C58D2FA-72A3-4131-A1AA-B0F1D123676D}"/>
    <dgm:cxn modelId="{27BFAA9C-66B7-4904-AB7D-91D32374CF79}" type="presOf" srcId="{12AC8212-BA5D-44A0-A00A-A9E2C5ECFEA3}" destId="{C4B3E60D-DD3C-4867-8FD5-0A9812695CCB}" srcOrd="0" destOrd="2" presId="urn:microsoft.com/office/officeart/2005/8/layout/vList5"/>
    <dgm:cxn modelId="{AD97B1EB-94C3-4C3D-8310-F62A4595209C}" type="presOf" srcId="{178EF01E-9896-46A8-80DB-4404485D78FC}" destId="{9FCEF990-A166-4F5B-8977-D6337EEFD558}" srcOrd="0" destOrd="0" presId="urn:microsoft.com/office/officeart/2005/8/layout/vList5"/>
    <dgm:cxn modelId="{7E6630D1-19EE-44F9-92DC-E0E8AA7834F4}" type="presOf" srcId="{A90972E3-35D1-410A-B982-E04849E69228}" destId="{C4B3E60D-DD3C-4867-8FD5-0A9812695CCB}" srcOrd="0" destOrd="0" presId="urn:microsoft.com/office/officeart/2005/8/layout/vList5"/>
    <dgm:cxn modelId="{52AEE832-DA96-46BB-A45F-CC81CAC39F5C}" srcId="{2D98E20B-78C2-4AFA-B329-945DC544D885}" destId="{89B926E2-DF81-4EA5-85BC-65B019965BE9}" srcOrd="0" destOrd="0" parTransId="{E193E5EC-6E5C-4999-905F-6D523A47837D}" sibTransId="{6B0A82FF-52E4-4DC7-B3E6-B464B0D132EC}"/>
    <dgm:cxn modelId="{C430F381-C4D9-441C-8CAF-1B4778FE47CC}" srcId="{178EF01E-9896-46A8-80DB-4404485D78FC}" destId="{50C42F4D-517D-43E9-B7D5-4023AD759682}" srcOrd="1" destOrd="0" parTransId="{4D28AB3E-2759-47EB-AC3C-C08CA5046D2C}" sibTransId="{B0625042-EF6C-4AF1-BFDE-854CFCB4E8EC}"/>
    <dgm:cxn modelId="{A693AC84-192A-4007-BEDA-D282FC89EDA2}" srcId="{C265E4F4-81F4-4571-8D60-A409BC8C07D0}" destId="{E13CF4ED-D822-45D8-A5AC-AA3EF7061D2A}" srcOrd="0" destOrd="0" parTransId="{0D2E79BA-51CE-441C-B409-F09C3FCD845C}" sibTransId="{59360E1F-8FE7-47E5-ACB4-0B5DA6F217C1}"/>
    <dgm:cxn modelId="{723F701A-5FE1-4A98-89DA-EA3B8EBC474A}" type="presOf" srcId="{2D98E20B-78C2-4AFA-B329-945DC544D885}" destId="{92205FC1-C23D-4DE6-8BAF-AB29FEF2B266}" srcOrd="0" destOrd="0" presId="urn:microsoft.com/office/officeart/2005/8/layout/vList5"/>
    <dgm:cxn modelId="{09F6E308-7AD7-4627-9958-180C9BC1FCAA}" type="presOf" srcId="{50C42F4D-517D-43E9-B7D5-4023AD759682}" destId="{DE5A7539-D82D-4702-98A8-5DCA0423A39A}" srcOrd="0" destOrd="1" presId="urn:microsoft.com/office/officeart/2005/8/layout/vList5"/>
    <dgm:cxn modelId="{3915BD94-E539-42EC-B781-956F62CE591F}" srcId="{C265E4F4-81F4-4571-8D60-A409BC8C07D0}" destId="{2D98E20B-78C2-4AFA-B329-945DC544D885}" srcOrd="2" destOrd="0" parTransId="{7C593596-487B-41C6-8DFF-A6A691A244FC}" sibTransId="{ABD5FE64-CE8D-4F55-A8D2-BC1D24BF6ABE}"/>
    <dgm:cxn modelId="{8F599FF9-EBE3-4D76-9643-88D00D1DC781}" type="presOf" srcId="{89B926E2-DF81-4EA5-85BC-65B019965BE9}" destId="{34A2F704-3688-46B2-B6D9-F8A7665E54B7}" srcOrd="0" destOrd="0" presId="urn:microsoft.com/office/officeart/2005/8/layout/vList5"/>
    <dgm:cxn modelId="{844B6E19-14A7-415F-B789-24580F46CCE6}" srcId="{2D98E20B-78C2-4AFA-B329-945DC544D885}" destId="{58580923-A360-44F2-9273-2C355FF7AED1}" srcOrd="2" destOrd="0" parTransId="{93E904F5-037C-4BCF-A980-9F52B1559F55}" sibTransId="{529988B9-925E-4381-AC93-EDF1B55D32A4}"/>
    <dgm:cxn modelId="{A279802F-9DCC-4BAD-B0FA-A0D1E3E6BA97}" type="presOf" srcId="{E13CF4ED-D822-45D8-A5AC-AA3EF7061D2A}" destId="{A46117F5-A51E-4E19-90C8-46DE5A083F07}" srcOrd="0" destOrd="0" presId="urn:microsoft.com/office/officeart/2005/8/layout/vList5"/>
    <dgm:cxn modelId="{87C5D561-5CCD-4E78-A774-B339F3B0EE5B}" srcId="{C265E4F4-81F4-4571-8D60-A409BC8C07D0}" destId="{178EF01E-9896-46A8-80DB-4404485D78FC}" srcOrd="1" destOrd="0" parTransId="{B2449ED9-5950-4AB4-A4D1-D255E1BB0E02}" sibTransId="{8617C56A-8BF4-4336-A6BC-EC627BA76499}"/>
    <dgm:cxn modelId="{705707F5-3D5F-4D0A-AA37-C781D6D71EC2}" type="presOf" srcId="{51AFD5E9-E2C0-4C10-BD23-BCF959F20D78}" destId="{34A2F704-3688-46B2-B6D9-F8A7665E54B7}" srcOrd="0" destOrd="3" presId="urn:microsoft.com/office/officeart/2005/8/layout/vList5"/>
    <dgm:cxn modelId="{ED486D7C-C70E-4A4E-80C3-B48AA907D0C2}" type="presParOf" srcId="{E31E5822-7BBD-40A1-8701-F61DF7924313}" destId="{B684F604-0FF1-4C33-9CB5-E056EC95AD71}" srcOrd="0" destOrd="0" presId="urn:microsoft.com/office/officeart/2005/8/layout/vList5"/>
    <dgm:cxn modelId="{E57F3765-A7DE-4438-832E-C61C0C18FB54}" type="presParOf" srcId="{B684F604-0FF1-4C33-9CB5-E056EC95AD71}" destId="{A46117F5-A51E-4E19-90C8-46DE5A083F07}" srcOrd="0" destOrd="0" presId="urn:microsoft.com/office/officeart/2005/8/layout/vList5"/>
    <dgm:cxn modelId="{8181A458-14C1-4A6F-A2BA-9CA5DECA1192}" type="presParOf" srcId="{B684F604-0FF1-4C33-9CB5-E056EC95AD71}" destId="{C4B3E60D-DD3C-4867-8FD5-0A9812695CCB}" srcOrd="1" destOrd="0" presId="urn:microsoft.com/office/officeart/2005/8/layout/vList5"/>
    <dgm:cxn modelId="{02720FBD-A7AF-4D75-807F-7EFFCF9B659C}" type="presParOf" srcId="{E31E5822-7BBD-40A1-8701-F61DF7924313}" destId="{BEA48CA9-EC36-49ED-8A6F-43F5997E1972}" srcOrd="1" destOrd="0" presId="urn:microsoft.com/office/officeart/2005/8/layout/vList5"/>
    <dgm:cxn modelId="{B15EAA7D-E813-4C67-A649-768358CD0BCF}" type="presParOf" srcId="{E31E5822-7BBD-40A1-8701-F61DF7924313}" destId="{FAFD1942-BEDB-4664-B3DD-A363C3AC3588}" srcOrd="2" destOrd="0" presId="urn:microsoft.com/office/officeart/2005/8/layout/vList5"/>
    <dgm:cxn modelId="{90F43C45-A637-4936-9196-E1C5ABF25601}" type="presParOf" srcId="{FAFD1942-BEDB-4664-B3DD-A363C3AC3588}" destId="{9FCEF990-A166-4F5B-8977-D6337EEFD558}" srcOrd="0" destOrd="0" presId="urn:microsoft.com/office/officeart/2005/8/layout/vList5"/>
    <dgm:cxn modelId="{0DC39B64-2E1A-420C-93B6-4343C5B05509}" type="presParOf" srcId="{FAFD1942-BEDB-4664-B3DD-A363C3AC3588}" destId="{DE5A7539-D82D-4702-98A8-5DCA0423A39A}" srcOrd="1" destOrd="0" presId="urn:microsoft.com/office/officeart/2005/8/layout/vList5"/>
    <dgm:cxn modelId="{9E253F9A-2FBD-4B9A-8B57-119758004139}" type="presParOf" srcId="{E31E5822-7BBD-40A1-8701-F61DF7924313}" destId="{DC55C16A-E510-47E4-AC5E-9EBF75E73E1D}" srcOrd="3" destOrd="0" presId="urn:microsoft.com/office/officeart/2005/8/layout/vList5"/>
    <dgm:cxn modelId="{EA633276-A938-481A-A292-6BCF2CE5A565}" type="presParOf" srcId="{E31E5822-7BBD-40A1-8701-F61DF7924313}" destId="{5CFF288D-3DF0-4292-BFF4-447CEA387703}" srcOrd="4" destOrd="0" presId="urn:microsoft.com/office/officeart/2005/8/layout/vList5"/>
    <dgm:cxn modelId="{65827F17-0288-458D-9F5B-381A240956C9}" type="presParOf" srcId="{5CFF288D-3DF0-4292-BFF4-447CEA387703}" destId="{92205FC1-C23D-4DE6-8BAF-AB29FEF2B266}" srcOrd="0" destOrd="0" presId="urn:microsoft.com/office/officeart/2005/8/layout/vList5"/>
    <dgm:cxn modelId="{F7020F14-8194-4060-9148-ABA9977542B0}" type="presParOf" srcId="{5CFF288D-3DF0-4292-BFF4-447CEA387703}" destId="{34A2F704-3688-46B2-B6D9-F8A7665E54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355A4-E03F-46B0-AC9B-B8633C895210}" type="doc">
      <dgm:prSet loTypeId="urn:microsoft.com/office/officeart/2005/8/layout/chevron1" loCatId="process" qsTypeId="urn:microsoft.com/office/officeart/2005/8/quickstyle/simple3" qsCatId="simple" csTypeId="urn:microsoft.com/office/officeart/2005/8/colors/accent1_2" csCatId="accent1" phldr="1"/>
      <dgm:spPr/>
    </dgm:pt>
    <dgm:pt modelId="{2FED9707-8EF5-4C00-AD2B-740B62C26736}">
      <dgm:prSet phldrT="[Text]" custT="1">
        <dgm:style>
          <a:lnRef idx="1">
            <a:schemeClr val="accent1"/>
          </a:lnRef>
          <a:fillRef idx="3">
            <a:schemeClr val="accent1"/>
          </a:fillRef>
          <a:effectRef idx="2">
            <a:schemeClr val="accent1"/>
          </a:effectRef>
          <a:fontRef idx="minor">
            <a:schemeClr val="lt1"/>
          </a:fontRef>
        </dgm:style>
      </dgm:prSet>
      <dgm:spPr>
        <a:xfrm>
          <a:off x="2047" y="365942"/>
          <a:ext cx="2494087" cy="997635"/>
        </a:xfrm>
        <a:gradFill rotWithShape="0">
          <a:gsLst>
            <a:gs pos="0">
              <a:srgbClr val="4F81BD">
                <a:lumMod val="50000"/>
              </a:srgbClr>
            </a:gs>
            <a:gs pos="80000">
              <a:srgbClr val="4F81BD">
                <a:lumMod val="75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sx="87000" sy="87000" rotWithShape="0">
            <a:srgbClr val="000000">
              <a:alpha val="35000"/>
            </a:srgbClr>
          </a:outerShdw>
        </a:effectLst>
        <a:scene3d>
          <a:camera prst="orthographicFront"/>
          <a:lightRig rig="flat" dir="t"/>
        </a:scene3d>
        <a:sp3d/>
      </dgm:spPr>
      <dgm:t>
        <a:bodyPr/>
        <a:lstStyle/>
        <a:p>
          <a:r>
            <a:rPr lang="en-US" sz="1600" b="1" dirty="0">
              <a:solidFill>
                <a:sysClr val="window" lastClr="FFFFFF"/>
              </a:solidFill>
              <a:effectLst>
                <a:outerShdw blurRad="50800" dist="38100" dir="2700000" algn="tl" rotWithShape="0">
                  <a:prstClr val="black">
                    <a:alpha val="40000"/>
                  </a:prstClr>
                </a:outerShdw>
              </a:effectLst>
              <a:latin typeface="Calibri"/>
              <a:ea typeface="+mn-ea"/>
              <a:cs typeface="+mn-cs"/>
            </a:rPr>
            <a:t>Hospital Global Budgets</a:t>
          </a:r>
        </a:p>
      </dgm:t>
    </dgm:pt>
    <dgm:pt modelId="{1B2A572A-4F30-4145-9165-8775B82075C2}" type="parTrans" cxnId="{A174995D-66C9-4905-9D11-D04DEAFFD0DF}">
      <dgm:prSet/>
      <dgm:spPr/>
      <dgm:t>
        <a:bodyPr/>
        <a:lstStyle/>
        <a:p>
          <a:endParaRPr lang="en-US"/>
        </a:p>
      </dgm:t>
    </dgm:pt>
    <dgm:pt modelId="{9C6A3A30-FC08-414A-B2D7-26F0FDE179AA}" type="sibTrans" cxnId="{A174995D-66C9-4905-9D11-D04DEAFFD0DF}">
      <dgm:prSet/>
      <dgm:spPr/>
      <dgm:t>
        <a:bodyPr/>
        <a:lstStyle/>
        <a:p>
          <a:endParaRPr lang="en-US"/>
        </a:p>
      </dgm:t>
    </dgm:pt>
    <dgm:pt modelId="{BC4541FD-996F-48F7-BB3F-FDC361AF6D64}">
      <dgm:prSet phldrT="[Text]" custT="1">
        <dgm:style>
          <a:lnRef idx="0">
            <a:schemeClr val="accent1"/>
          </a:lnRef>
          <a:fillRef idx="3">
            <a:schemeClr val="accent1"/>
          </a:fillRef>
          <a:effectRef idx="3">
            <a:schemeClr val="accent1"/>
          </a:effectRef>
          <a:fontRef idx="minor">
            <a:schemeClr val="lt1"/>
          </a:fontRef>
        </dgm:style>
      </dgm:prSet>
      <dgm:spPr>
        <a:xfrm>
          <a:off x="2246726" y="365942"/>
          <a:ext cx="2494087" cy="997635"/>
        </a:xfrm>
        <a:gradFill rotWithShape="0">
          <a:gsLst>
            <a:gs pos="0">
              <a:srgbClr val="4F81BD">
                <a:lumMod val="50000"/>
              </a:srgbClr>
            </a:gs>
            <a:gs pos="80000">
              <a:srgbClr val="4F81BD">
                <a:lumMod val="75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gm:spPr>
      <dgm:t>
        <a:bodyPr/>
        <a:lstStyle/>
        <a:p>
          <a:r>
            <a:rPr lang="en-US" sz="1600" b="1" dirty="0">
              <a:solidFill>
                <a:sysClr val="window" lastClr="FFFFFF"/>
              </a:solidFill>
              <a:effectLst>
                <a:outerShdw blurRad="50800" dist="38100" dir="2700000" algn="tl" rotWithShape="0">
                  <a:prstClr val="black">
                    <a:alpha val="40000"/>
                  </a:prstClr>
                </a:outerShdw>
              </a:effectLst>
              <a:latin typeface="Calibri"/>
              <a:ea typeface="+mn-ea"/>
              <a:cs typeface="+mn-cs"/>
            </a:rPr>
            <a:t>Financial Alignment</a:t>
          </a:r>
        </a:p>
      </dgm:t>
    </dgm:pt>
    <dgm:pt modelId="{C24A29AB-7120-4B10-B133-CED68752FC19}" type="parTrans" cxnId="{25DD8530-C2A6-4A36-BA39-4F2078EA974F}">
      <dgm:prSet/>
      <dgm:spPr/>
      <dgm:t>
        <a:bodyPr/>
        <a:lstStyle/>
        <a:p>
          <a:endParaRPr lang="en-US"/>
        </a:p>
      </dgm:t>
    </dgm:pt>
    <dgm:pt modelId="{4B192CBF-2578-4CE4-8715-0F77B5817F25}" type="sibTrans" cxnId="{25DD8530-C2A6-4A36-BA39-4F2078EA974F}">
      <dgm:prSet/>
      <dgm:spPr/>
      <dgm:t>
        <a:bodyPr/>
        <a:lstStyle/>
        <a:p>
          <a:endParaRPr lang="en-US"/>
        </a:p>
      </dgm:t>
    </dgm:pt>
    <dgm:pt modelId="{342B67B7-A0FC-491C-B6A0-F6E4BBF08E61}">
      <dgm:prSet phldrT="[Text]" custT="1">
        <dgm:style>
          <a:lnRef idx="0">
            <a:schemeClr val="accent1"/>
          </a:lnRef>
          <a:fillRef idx="3">
            <a:schemeClr val="accent1"/>
          </a:fillRef>
          <a:effectRef idx="3">
            <a:schemeClr val="accent1"/>
          </a:effectRef>
          <a:fontRef idx="minor">
            <a:schemeClr val="lt1"/>
          </a:fontRef>
        </dgm:style>
      </dgm:prSet>
      <dgm:spPr>
        <a:xfrm>
          <a:off x="4491405" y="355048"/>
          <a:ext cx="2494087" cy="997635"/>
        </a:xfrm>
        <a:gradFill rotWithShape="0">
          <a:gsLst>
            <a:gs pos="0">
              <a:srgbClr val="4F81BD">
                <a:lumMod val="50000"/>
              </a:srgbClr>
            </a:gs>
            <a:gs pos="80000">
              <a:srgbClr val="4F81BD">
                <a:lumMod val="75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gm:spPr>
      <dgm:t>
        <a:bodyPr/>
        <a:lstStyle/>
        <a:p>
          <a:r>
            <a:rPr lang="en-US" sz="1600" b="1" dirty="0">
              <a:solidFill>
                <a:sysClr val="window" lastClr="FFFFFF"/>
              </a:solidFill>
              <a:effectLst>
                <a:outerShdw blurRad="50800" dist="38100" dir="2700000" algn="tl" rotWithShape="0">
                  <a:prstClr val="black">
                    <a:alpha val="40000"/>
                  </a:prstClr>
                </a:outerShdw>
              </a:effectLst>
              <a:latin typeface="Calibri"/>
              <a:ea typeface="+mn-ea"/>
              <a:cs typeface="+mn-cs"/>
            </a:rPr>
            <a:t>Total Cost of Care</a:t>
          </a:r>
        </a:p>
      </dgm:t>
    </dgm:pt>
    <dgm:pt modelId="{4E3BCF99-A291-492F-A0DF-F18358F28B56}" type="parTrans" cxnId="{2776F9EA-81F4-4ABF-9D84-30D45F7E86E2}">
      <dgm:prSet/>
      <dgm:spPr/>
      <dgm:t>
        <a:bodyPr/>
        <a:lstStyle/>
        <a:p>
          <a:endParaRPr lang="en-US"/>
        </a:p>
      </dgm:t>
    </dgm:pt>
    <dgm:pt modelId="{10206199-FDEC-4931-8E0B-579616D2C526}" type="sibTrans" cxnId="{2776F9EA-81F4-4ABF-9D84-30D45F7E86E2}">
      <dgm:prSet/>
      <dgm:spPr/>
      <dgm:t>
        <a:bodyPr/>
        <a:lstStyle/>
        <a:p>
          <a:endParaRPr lang="en-US"/>
        </a:p>
      </dgm:t>
    </dgm:pt>
    <dgm:pt modelId="{2B3FDE00-AE23-4703-9C5A-3339E573854F}" type="pres">
      <dgm:prSet presAssocID="{DA8355A4-E03F-46B0-AC9B-B8633C895210}" presName="Name0" presStyleCnt="0">
        <dgm:presLayoutVars>
          <dgm:dir/>
          <dgm:animLvl val="lvl"/>
          <dgm:resizeHandles val="exact"/>
        </dgm:presLayoutVars>
      </dgm:prSet>
      <dgm:spPr/>
    </dgm:pt>
    <dgm:pt modelId="{C2BB8A1F-BB7C-4194-997F-A189A58BC5E5}" type="pres">
      <dgm:prSet presAssocID="{2FED9707-8EF5-4C00-AD2B-740B62C26736}" presName="parTxOnly" presStyleLbl="node1" presStyleIdx="0" presStyleCnt="3">
        <dgm:presLayoutVars>
          <dgm:chMax val="0"/>
          <dgm:chPref val="0"/>
          <dgm:bulletEnabled val="1"/>
        </dgm:presLayoutVars>
      </dgm:prSet>
      <dgm:spPr>
        <a:prstGeom prst="chevron">
          <a:avLst/>
        </a:prstGeom>
      </dgm:spPr>
      <dgm:t>
        <a:bodyPr/>
        <a:lstStyle/>
        <a:p>
          <a:endParaRPr lang="en-US"/>
        </a:p>
      </dgm:t>
    </dgm:pt>
    <dgm:pt modelId="{F234B62C-0D6A-4828-ABD2-2633D4336D7B}" type="pres">
      <dgm:prSet presAssocID="{9C6A3A30-FC08-414A-B2D7-26F0FDE179AA}" presName="parTxOnlySpace" presStyleCnt="0"/>
      <dgm:spPr/>
    </dgm:pt>
    <dgm:pt modelId="{3488EF45-635F-40D4-9CEC-F9774C6D16CC}" type="pres">
      <dgm:prSet presAssocID="{BC4541FD-996F-48F7-BB3F-FDC361AF6D64}" presName="parTxOnly" presStyleLbl="node1" presStyleIdx="1" presStyleCnt="3">
        <dgm:presLayoutVars>
          <dgm:chMax val="0"/>
          <dgm:chPref val="0"/>
          <dgm:bulletEnabled val="1"/>
        </dgm:presLayoutVars>
      </dgm:prSet>
      <dgm:spPr>
        <a:prstGeom prst="chevron">
          <a:avLst/>
        </a:prstGeom>
      </dgm:spPr>
      <dgm:t>
        <a:bodyPr/>
        <a:lstStyle/>
        <a:p>
          <a:endParaRPr lang="en-US"/>
        </a:p>
      </dgm:t>
    </dgm:pt>
    <dgm:pt modelId="{7B1A5879-D28F-47A3-896A-83D7A26C2925}" type="pres">
      <dgm:prSet presAssocID="{4B192CBF-2578-4CE4-8715-0F77B5817F25}" presName="parTxOnlySpace" presStyleCnt="0"/>
      <dgm:spPr/>
    </dgm:pt>
    <dgm:pt modelId="{20F06528-86E0-405D-B98A-978736C6F74D}" type="pres">
      <dgm:prSet presAssocID="{342B67B7-A0FC-491C-B6A0-F6E4BBF08E61}" presName="parTxOnly" presStyleLbl="node1" presStyleIdx="2" presStyleCnt="3" custLinFactNeighborX="-2972" custLinFactNeighborY="11129">
        <dgm:presLayoutVars>
          <dgm:chMax val="0"/>
          <dgm:chPref val="0"/>
          <dgm:bulletEnabled val="1"/>
        </dgm:presLayoutVars>
      </dgm:prSet>
      <dgm:spPr>
        <a:prstGeom prst="chevron">
          <a:avLst/>
        </a:prstGeom>
      </dgm:spPr>
      <dgm:t>
        <a:bodyPr/>
        <a:lstStyle/>
        <a:p>
          <a:endParaRPr lang="en-US"/>
        </a:p>
      </dgm:t>
    </dgm:pt>
  </dgm:ptLst>
  <dgm:cxnLst>
    <dgm:cxn modelId="{AFD03F37-B2D3-4738-B8E4-52668839C72C}" type="presOf" srcId="{2FED9707-8EF5-4C00-AD2B-740B62C26736}" destId="{C2BB8A1F-BB7C-4194-997F-A189A58BC5E5}" srcOrd="0" destOrd="0" presId="urn:microsoft.com/office/officeart/2005/8/layout/chevron1"/>
    <dgm:cxn modelId="{6A3BD2D6-2BDE-4C57-B20E-1374CFC2ED83}" type="presOf" srcId="{342B67B7-A0FC-491C-B6A0-F6E4BBF08E61}" destId="{20F06528-86E0-405D-B98A-978736C6F74D}" srcOrd="0" destOrd="0" presId="urn:microsoft.com/office/officeart/2005/8/layout/chevron1"/>
    <dgm:cxn modelId="{958BA4E6-23E7-4077-9F8F-C8AE9C0128D8}" type="presOf" srcId="{BC4541FD-996F-48F7-BB3F-FDC361AF6D64}" destId="{3488EF45-635F-40D4-9CEC-F9774C6D16CC}" srcOrd="0" destOrd="0" presId="urn:microsoft.com/office/officeart/2005/8/layout/chevron1"/>
    <dgm:cxn modelId="{4B704B05-EDE9-4225-8704-3A89CBE3639B}" type="presOf" srcId="{DA8355A4-E03F-46B0-AC9B-B8633C895210}" destId="{2B3FDE00-AE23-4703-9C5A-3339E573854F}" srcOrd="0" destOrd="0" presId="urn:microsoft.com/office/officeart/2005/8/layout/chevron1"/>
    <dgm:cxn modelId="{2776F9EA-81F4-4ABF-9D84-30D45F7E86E2}" srcId="{DA8355A4-E03F-46B0-AC9B-B8633C895210}" destId="{342B67B7-A0FC-491C-B6A0-F6E4BBF08E61}" srcOrd="2" destOrd="0" parTransId="{4E3BCF99-A291-492F-A0DF-F18358F28B56}" sibTransId="{10206199-FDEC-4931-8E0B-579616D2C526}"/>
    <dgm:cxn modelId="{25DD8530-C2A6-4A36-BA39-4F2078EA974F}" srcId="{DA8355A4-E03F-46B0-AC9B-B8633C895210}" destId="{BC4541FD-996F-48F7-BB3F-FDC361AF6D64}" srcOrd="1" destOrd="0" parTransId="{C24A29AB-7120-4B10-B133-CED68752FC19}" sibTransId="{4B192CBF-2578-4CE4-8715-0F77B5817F25}"/>
    <dgm:cxn modelId="{A174995D-66C9-4905-9D11-D04DEAFFD0DF}" srcId="{DA8355A4-E03F-46B0-AC9B-B8633C895210}" destId="{2FED9707-8EF5-4C00-AD2B-740B62C26736}" srcOrd="0" destOrd="0" parTransId="{1B2A572A-4F30-4145-9165-8775B82075C2}" sibTransId="{9C6A3A30-FC08-414A-B2D7-26F0FDE179AA}"/>
    <dgm:cxn modelId="{E3568B29-8195-4ADF-A2C8-1F096146E7C8}" type="presParOf" srcId="{2B3FDE00-AE23-4703-9C5A-3339E573854F}" destId="{C2BB8A1F-BB7C-4194-997F-A189A58BC5E5}" srcOrd="0" destOrd="0" presId="urn:microsoft.com/office/officeart/2005/8/layout/chevron1"/>
    <dgm:cxn modelId="{62F28136-3CAC-4D1F-ABAA-CE9041CD1A51}" type="presParOf" srcId="{2B3FDE00-AE23-4703-9C5A-3339E573854F}" destId="{F234B62C-0D6A-4828-ABD2-2633D4336D7B}" srcOrd="1" destOrd="0" presId="urn:microsoft.com/office/officeart/2005/8/layout/chevron1"/>
    <dgm:cxn modelId="{6ECBC88C-866D-4D04-817F-F994CAB03146}" type="presParOf" srcId="{2B3FDE00-AE23-4703-9C5A-3339E573854F}" destId="{3488EF45-635F-40D4-9CEC-F9774C6D16CC}" srcOrd="2" destOrd="0" presId="urn:microsoft.com/office/officeart/2005/8/layout/chevron1"/>
    <dgm:cxn modelId="{4958A994-BEBE-4BC1-B009-E00FCA4E2045}" type="presParOf" srcId="{2B3FDE00-AE23-4703-9C5A-3339E573854F}" destId="{7B1A5879-D28F-47A3-896A-83D7A26C2925}" srcOrd="3" destOrd="0" presId="urn:microsoft.com/office/officeart/2005/8/layout/chevron1"/>
    <dgm:cxn modelId="{A052A570-893D-4FCD-9FA5-D9ED8E6EF60C}" type="presParOf" srcId="{2B3FDE00-AE23-4703-9C5A-3339E573854F}" destId="{20F06528-86E0-405D-B98A-978736C6F74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355A4-E03F-46B0-AC9B-B8633C895210}" type="doc">
      <dgm:prSet loTypeId="urn:microsoft.com/office/officeart/2005/8/layout/chevron1" loCatId="process" qsTypeId="urn:microsoft.com/office/officeart/2005/8/quickstyle/simple3" qsCatId="simple" csTypeId="urn:microsoft.com/office/officeart/2005/8/colors/accent1_2" csCatId="accent1" phldr="1"/>
      <dgm:spPr/>
    </dgm:pt>
    <dgm:pt modelId="{2FED9707-8EF5-4C00-AD2B-740B62C26736}">
      <dgm:prSet phldrT="[Text]" custT="1">
        <dgm:style>
          <a:lnRef idx="0">
            <a:schemeClr val="accent6"/>
          </a:lnRef>
          <a:fillRef idx="3">
            <a:schemeClr val="accent6"/>
          </a:fillRef>
          <a:effectRef idx="3">
            <a:schemeClr val="accent6"/>
          </a:effectRef>
          <a:fontRef idx="minor">
            <a:schemeClr val="lt1"/>
          </a:fontRef>
        </dgm:style>
      </dgm:prSet>
      <dgm:spPr>
        <a:xfrm>
          <a:off x="1147" y="431703"/>
          <a:ext cx="2340552" cy="936221"/>
        </a:xfrm>
        <a:gradFill rotWithShape="0">
          <a:gsLst>
            <a:gs pos="0">
              <a:srgbClr val="E97B01"/>
            </a:gs>
            <a:gs pos="80000">
              <a:srgbClr val="FCA304"/>
            </a:gs>
            <a:gs pos="100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gm:spPr>
      <dgm:t>
        <a:bodyPr/>
        <a:lstStyle/>
        <a:p>
          <a:r>
            <a:rPr lang="en-US" sz="1600" b="1" dirty="0">
              <a:solidFill>
                <a:sysClr val="window" lastClr="FFFFFF"/>
              </a:solidFill>
              <a:effectLst>
                <a:outerShdw blurRad="50800" dist="38100" dir="2700000" algn="tl" rotWithShape="0">
                  <a:prstClr val="black">
                    <a:alpha val="40000"/>
                  </a:prstClr>
                </a:outerShdw>
              </a:effectLst>
              <a:latin typeface="Calibri"/>
              <a:ea typeface="+mn-ea"/>
              <a:cs typeface="+mn-cs"/>
            </a:rPr>
            <a:t>SHIP and LHICs</a:t>
          </a:r>
        </a:p>
      </dgm:t>
    </dgm:pt>
    <dgm:pt modelId="{1B2A572A-4F30-4145-9165-8775B82075C2}" type="parTrans" cxnId="{A174995D-66C9-4905-9D11-D04DEAFFD0DF}">
      <dgm:prSet/>
      <dgm:spPr/>
      <dgm:t>
        <a:bodyPr/>
        <a:lstStyle/>
        <a:p>
          <a:endParaRPr lang="en-US"/>
        </a:p>
      </dgm:t>
    </dgm:pt>
    <dgm:pt modelId="{9C6A3A30-FC08-414A-B2D7-26F0FDE179AA}" type="sibTrans" cxnId="{A174995D-66C9-4905-9D11-D04DEAFFD0DF}">
      <dgm:prSet/>
      <dgm:spPr/>
      <dgm:t>
        <a:bodyPr/>
        <a:lstStyle/>
        <a:p>
          <a:endParaRPr lang="en-US"/>
        </a:p>
      </dgm:t>
    </dgm:pt>
    <dgm:pt modelId="{BC4541FD-996F-48F7-BB3F-FDC361AF6D64}">
      <dgm:prSet phldrT="[Text]" custT="1">
        <dgm:style>
          <a:lnRef idx="0">
            <a:schemeClr val="accent6"/>
          </a:lnRef>
          <a:fillRef idx="3">
            <a:schemeClr val="accent6"/>
          </a:fillRef>
          <a:effectRef idx="3">
            <a:schemeClr val="accent6"/>
          </a:effectRef>
          <a:fontRef idx="minor">
            <a:schemeClr val="lt1"/>
          </a:fontRef>
        </dgm:style>
      </dgm:prSet>
      <dgm:spPr>
        <a:xfrm>
          <a:off x="2116825" y="431703"/>
          <a:ext cx="2768406" cy="936221"/>
        </a:xfrm>
        <a:gradFill rotWithShape="0">
          <a:gsLst>
            <a:gs pos="0">
              <a:srgbClr val="E97B01"/>
            </a:gs>
            <a:gs pos="80000">
              <a:srgbClr val="FCA304"/>
            </a:gs>
            <a:gs pos="100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gm:spPr>
      <dgm:t>
        <a:bodyPr/>
        <a:lstStyle/>
        <a:p>
          <a:r>
            <a:rPr lang="en-US" sz="1600" b="1" dirty="0">
              <a:solidFill>
                <a:sysClr val="window" lastClr="FFFFFF"/>
              </a:solidFill>
              <a:effectLst>
                <a:outerShdw blurRad="50800" dist="38100" dir="2700000" algn="tl" rotWithShape="0">
                  <a:prstClr val="black">
                    <a:alpha val="40000"/>
                  </a:prstClr>
                </a:outerShdw>
              </a:effectLst>
              <a:latin typeface="Calibri"/>
              <a:ea typeface="+mn-ea"/>
              <a:cs typeface="+mn-cs"/>
            </a:rPr>
            <a:t>Formal Partnerships &amp; Infrastructure</a:t>
          </a:r>
        </a:p>
      </dgm:t>
    </dgm:pt>
    <dgm:pt modelId="{C24A29AB-7120-4B10-B133-CED68752FC19}" type="parTrans" cxnId="{25DD8530-C2A6-4A36-BA39-4F2078EA974F}">
      <dgm:prSet/>
      <dgm:spPr/>
      <dgm:t>
        <a:bodyPr/>
        <a:lstStyle/>
        <a:p>
          <a:endParaRPr lang="en-US"/>
        </a:p>
      </dgm:t>
    </dgm:pt>
    <dgm:pt modelId="{4B192CBF-2578-4CE4-8715-0F77B5817F25}" type="sibTrans" cxnId="{25DD8530-C2A6-4A36-BA39-4F2078EA974F}">
      <dgm:prSet/>
      <dgm:spPr/>
      <dgm:t>
        <a:bodyPr/>
        <a:lstStyle/>
        <a:p>
          <a:endParaRPr lang="en-US"/>
        </a:p>
      </dgm:t>
    </dgm:pt>
    <dgm:pt modelId="{342B67B7-A0FC-491C-B6A0-F6E4BBF08E61}">
      <dgm:prSet phldrT="[Text]" custT="1">
        <dgm:style>
          <a:lnRef idx="0">
            <a:schemeClr val="accent6"/>
          </a:lnRef>
          <a:fillRef idx="3">
            <a:schemeClr val="accent6"/>
          </a:fillRef>
          <a:effectRef idx="3">
            <a:schemeClr val="accent6"/>
          </a:effectRef>
          <a:fontRef idx="minor">
            <a:schemeClr val="lt1"/>
          </a:fontRef>
        </dgm:style>
      </dgm:prSet>
      <dgm:spPr>
        <a:xfrm>
          <a:off x="4643917" y="421479"/>
          <a:ext cx="2340552" cy="936221"/>
        </a:xfrm>
        <a:gradFill rotWithShape="0">
          <a:gsLst>
            <a:gs pos="0">
              <a:srgbClr val="E97B01"/>
            </a:gs>
            <a:gs pos="80000">
              <a:srgbClr val="FCA304"/>
            </a:gs>
            <a:gs pos="100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gm:spPr>
      <dgm:t>
        <a:bodyPr/>
        <a:lstStyle/>
        <a:p>
          <a:r>
            <a:rPr lang="en-US" sz="1600" b="1" dirty="0">
              <a:solidFill>
                <a:sysClr val="window" lastClr="FFFFFF"/>
              </a:solidFill>
              <a:effectLst>
                <a:outerShdw blurRad="50800" dist="38100" dir="2700000" algn="tl" rotWithShape="0">
                  <a:prstClr val="black">
                    <a:alpha val="40000"/>
                  </a:prstClr>
                </a:outerShdw>
              </a:effectLst>
              <a:latin typeface="Calibri"/>
              <a:ea typeface="+mn-ea"/>
              <a:cs typeface="+mn-cs"/>
            </a:rPr>
            <a:t>Sustainable Population Health Models</a:t>
          </a:r>
        </a:p>
      </dgm:t>
    </dgm:pt>
    <dgm:pt modelId="{4E3BCF99-A291-492F-A0DF-F18358F28B56}" type="parTrans" cxnId="{2776F9EA-81F4-4ABF-9D84-30D45F7E86E2}">
      <dgm:prSet/>
      <dgm:spPr/>
      <dgm:t>
        <a:bodyPr/>
        <a:lstStyle/>
        <a:p>
          <a:endParaRPr lang="en-US"/>
        </a:p>
      </dgm:t>
    </dgm:pt>
    <dgm:pt modelId="{10206199-FDEC-4931-8E0B-579616D2C526}" type="sibTrans" cxnId="{2776F9EA-81F4-4ABF-9D84-30D45F7E86E2}">
      <dgm:prSet/>
      <dgm:spPr/>
      <dgm:t>
        <a:bodyPr/>
        <a:lstStyle/>
        <a:p>
          <a:endParaRPr lang="en-US"/>
        </a:p>
      </dgm:t>
    </dgm:pt>
    <dgm:pt modelId="{2B3FDE00-AE23-4703-9C5A-3339E573854F}" type="pres">
      <dgm:prSet presAssocID="{DA8355A4-E03F-46B0-AC9B-B8633C895210}" presName="Name0" presStyleCnt="0">
        <dgm:presLayoutVars>
          <dgm:dir/>
          <dgm:animLvl val="lvl"/>
          <dgm:resizeHandles val="exact"/>
        </dgm:presLayoutVars>
      </dgm:prSet>
      <dgm:spPr/>
    </dgm:pt>
    <dgm:pt modelId="{C2BB8A1F-BB7C-4194-997F-A189A58BC5E5}" type="pres">
      <dgm:prSet presAssocID="{2FED9707-8EF5-4C00-AD2B-740B62C26736}" presName="parTxOnly" presStyleLbl="node1" presStyleIdx="0" presStyleCnt="3" custLinFactNeighborX="-821" custLinFactNeighborY="3276">
        <dgm:presLayoutVars>
          <dgm:chMax val="0"/>
          <dgm:chPref val="0"/>
          <dgm:bulletEnabled val="1"/>
        </dgm:presLayoutVars>
      </dgm:prSet>
      <dgm:spPr>
        <a:prstGeom prst="chevron">
          <a:avLst/>
        </a:prstGeom>
      </dgm:spPr>
      <dgm:t>
        <a:bodyPr/>
        <a:lstStyle/>
        <a:p>
          <a:endParaRPr lang="en-US"/>
        </a:p>
      </dgm:t>
    </dgm:pt>
    <dgm:pt modelId="{F234B62C-0D6A-4828-ABD2-2633D4336D7B}" type="pres">
      <dgm:prSet presAssocID="{9C6A3A30-FC08-414A-B2D7-26F0FDE179AA}" presName="parTxOnlySpace" presStyleCnt="0"/>
      <dgm:spPr/>
    </dgm:pt>
    <dgm:pt modelId="{3488EF45-635F-40D4-9CEC-F9774C6D16CC}" type="pres">
      <dgm:prSet presAssocID="{BC4541FD-996F-48F7-BB3F-FDC361AF6D64}" presName="parTxOnly" presStyleLbl="node1" presStyleIdx="1" presStyleCnt="3" custScaleX="118280" custLinFactNeighborX="3101" custLinFactNeighborY="3276">
        <dgm:presLayoutVars>
          <dgm:chMax val="0"/>
          <dgm:chPref val="0"/>
          <dgm:bulletEnabled val="1"/>
        </dgm:presLayoutVars>
      </dgm:prSet>
      <dgm:spPr>
        <a:prstGeom prst="chevron">
          <a:avLst/>
        </a:prstGeom>
      </dgm:spPr>
      <dgm:t>
        <a:bodyPr/>
        <a:lstStyle/>
        <a:p>
          <a:endParaRPr lang="en-US"/>
        </a:p>
      </dgm:t>
    </dgm:pt>
    <dgm:pt modelId="{7B1A5879-D28F-47A3-896A-83D7A26C2925}" type="pres">
      <dgm:prSet presAssocID="{4B192CBF-2578-4CE4-8715-0F77B5817F25}" presName="parTxOnlySpace" presStyleCnt="0"/>
      <dgm:spPr/>
    </dgm:pt>
    <dgm:pt modelId="{20F06528-86E0-405D-B98A-978736C6F74D}" type="pres">
      <dgm:prSet presAssocID="{342B67B7-A0FC-491C-B6A0-F6E4BBF08E61}" presName="parTxOnly" presStyleLbl="node1" presStyleIdx="2" presStyleCnt="3" custScaleX="111842" custScaleY="108050" custLinFactNeighborX="2126" custLinFactNeighborY="-5077">
        <dgm:presLayoutVars>
          <dgm:chMax val="0"/>
          <dgm:chPref val="0"/>
          <dgm:bulletEnabled val="1"/>
        </dgm:presLayoutVars>
      </dgm:prSet>
      <dgm:spPr>
        <a:prstGeom prst="chevron">
          <a:avLst/>
        </a:prstGeom>
      </dgm:spPr>
      <dgm:t>
        <a:bodyPr/>
        <a:lstStyle/>
        <a:p>
          <a:endParaRPr lang="en-US"/>
        </a:p>
      </dgm:t>
    </dgm:pt>
  </dgm:ptLst>
  <dgm:cxnLst>
    <dgm:cxn modelId="{A41C94BF-94D4-4AE8-91DC-A9647A5968FF}" type="presOf" srcId="{DA8355A4-E03F-46B0-AC9B-B8633C895210}" destId="{2B3FDE00-AE23-4703-9C5A-3339E573854F}" srcOrd="0" destOrd="0" presId="urn:microsoft.com/office/officeart/2005/8/layout/chevron1"/>
    <dgm:cxn modelId="{127128BE-16C0-44CB-BBBE-5F9FAD764C6C}" type="presOf" srcId="{342B67B7-A0FC-491C-B6A0-F6E4BBF08E61}" destId="{20F06528-86E0-405D-B98A-978736C6F74D}" srcOrd="0" destOrd="0" presId="urn:microsoft.com/office/officeart/2005/8/layout/chevron1"/>
    <dgm:cxn modelId="{9C1A945C-4266-4090-875E-C5516F63B723}" type="presOf" srcId="{BC4541FD-996F-48F7-BB3F-FDC361AF6D64}" destId="{3488EF45-635F-40D4-9CEC-F9774C6D16CC}" srcOrd="0" destOrd="0" presId="urn:microsoft.com/office/officeart/2005/8/layout/chevron1"/>
    <dgm:cxn modelId="{2776F9EA-81F4-4ABF-9D84-30D45F7E86E2}" srcId="{DA8355A4-E03F-46B0-AC9B-B8633C895210}" destId="{342B67B7-A0FC-491C-B6A0-F6E4BBF08E61}" srcOrd="2" destOrd="0" parTransId="{4E3BCF99-A291-492F-A0DF-F18358F28B56}" sibTransId="{10206199-FDEC-4931-8E0B-579616D2C526}"/>
    <dgm:cxn modelId="{25DD8530-C2A6-4A36-BA39-4F2078EA974F}" srcId="{DA8355A4-E03F-46B0-AC9B-B8633C895210}" destId="{BC4541FD-996F-48F7-BB3F-FDC361AF6D64}" srcOrd="1" destOrd="0" parTransId="{C24A29AB-7120-4B10-B133-CED68752FC19}" sibTransId="{4B192CBF-2578-4CE4-8715-0F77B5817F25}"/>
    <dgm:cxn modelId="{ABD3983F-6E6F-4BE4-B4C4-A6649DE13DAC}" type="presOf" srcId="{2FED9707-8EF5-4C00-AD2B-740B62C26736}" destId="{C2BB8A1F-BB7C-4194-997F-A189A58BC5E5}" srcOrd="0" destOrd="0" presId="urn:microsoft.com/office/officeart/2005/8/layout/chevron1"/>
    <dgm:cxn modelId="{A174995D-66C9-4905-9D11-D04DEAFFD0DF}" srcId="{DA8355A4-E03F-46B0-AC9B-B8633C895210}" destId="{2FED9707-8EF5-4C00-AD2B-740B62C26736}" srcOrd="0" destOrd="0" parTransId="{1B2A572A-4F30-4145-9165-8775B82075C2}" sibTransId="{9C6A3A30-FC08-414A-B2D7-26F0FDE179AA}"/>
    <dgm:cxn modelId="{43F8DCB2-6823-40D6-AB0D-9C4F26DF3A26}" type="presParOf" srcId="{2B3FDE00-AE23-4703-9C5A-3339E573854F}" destId="{C2BB8A1F-BB7C-4194-997F-A189A58BC5E5}" srcOrd="0" destOrd="0" presId="urn:microsoft.com/office/officeart/2005/8/layout/chevron1"/>
    <dgm:cxn modelId="{CE3B4DBE-C9CB-4FB2-AC4A-3A8914BF4CA8}" type="presParOf" srcId="{2B3FDE00-AE23-4703-9C5A-3339E573854F}" destId="{F234B62C-0D6A-4828-ABD2-2633D4336D7B}" srcOrd="1" destOrd="0" presId="urn:microsoft.com/office/officeart/2005/8/layout/chevron1"/>
    <dgm:cxn modelId="{C76CF0B9-2D1C-418B-8235-5341070ECD68}" type="presParOf" srcId="{2B3FDE00-AE23-4703-9C5A-3339E573854F}" destId="{3488EF45-635F-40D4-9CEC-F9774C6D16CC}" srcOrd="2" destOrd="0" presId="urn:microsoft.com/office/officeart/2005/8/layout/chevron1"/>
    <dgm:cxn modelId="{B9606EB5-2A36-4EF2-B61B-1B2FA0B7E53A}" type="presParOf" srcId="{2B3FDE00-AE23-4703-9C5A-3339E573854F}" destId="{7B1A5879-D28F-47A3-896A-83D7A26C2925}" srcOrd="3" destOrd="0" presId="urn:microsoft.com/office/officeart/2005/8/layout/chevron1"/>
    <dgm:cxn modelId="{67400813-E171-4328-BB7F-D5FD6D0CF906}" type="presParOf" srcId="{2B3FDE00-AE23-4703-9C5A-3339E573854F}" destId="{20F06528-86E0-405D-B98A-978736C6F74D}"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D3A2E1-B780-4E0F-A3A8-BABE892D4009}" type="doc">
      <dgm:prSet loTypeId="urn:microsoft.com/office/officeart/2005/8/layout/pyramid1" loCatId="pyramid" qsTypeId="urn:microsoft.com/office/officeart/2005/8/quickstyle/simple1" qsCatId="simple" csTypeId="urn:microsoft.com/office/officeart/2005/8/colors/colorful5" csCatId="colorful" phldr="1"/>
      <dgm:spPr/>
    </dgm:pt>
    <dgm:pt modelId="{3AA940BC-2434-4626-8679-16C6778E4263}">
      <dgm:prSet phldrT="[Text]" custT="1"/>
      <dgm:spPr>
        <a:xfrm>
          <a:off x="1729370" y="0"/>
          <a:ext cx="1152913" cy="1173347"/>
        </a:xfrm>
        <a:solidFill>
          <a:schemeClr val="tx2"/>
        </a:solidFill>
      </dgm:spPr>
      <dgm:t>
        <a:bodyPr/>
        <a:lstStyle/>
        <a:p>
          <a:endParaRPr lang="en-US" sz="2400" b="1" dirty="0">
            <a:solidFill>
              <a:schemeClr val="bg1"/>
            </a:solidFill>
            <a:latin typeface="Calibri"/>
            <a:ea typeface="+mn-ea"/>
            <a:cs typeface="+mn-cs"/>
          </a:endParaRPr>
        </a:p>
      </dgm:t>
    </dgm:pt>
    <dgm:pt modelId="{89177086-0817-4F79-8044-FDA04408430B}" type="parTrans" cxnId="{61EDD78D-09BF-4DB0-AA93-6CE383059F6A}">
      <dgm:prSet/>
      <dgm:spPr/>
      <dgm:t>
        <a:bodyPr/>
        <a:lstStyle/>
        <a:p>
          <a:endParaRPr lang="en-US" sz="4800" b="1">
            <a:solidFill>
              <a:schemeClr val="bg1"/>
            </a:solidFill>
          </a:endParaRPr>
        </a:p>
      </dgm:t>
    </dgm:pt>
    <dgm:pt modelId="{C0D185AC-CAC9-47D2-B63C-7CE4B5E66FB3}" type="sibTrans" cxnId="{61EDD78D-09BF-4DB0-AA93-6CE383059F6A}">
      <dgm:prSet/>
      <dgm:spPr/>
      <dgm:t>
        <a:bodyPr/>
        <a:lstStyle/>
        <a:p>
          <a:endParaRPr lang="en-US" sz="4800" b="1">
            <a:solidFill>
              <a:schemeClr val="bg1"/>
            </a:solidFill>
          </a:endParaRPr>
        </a:p>
      </dgm:t>
    </dgm:pt>
    <dgm:pt modelId="{CD8D892E-F360-4DCD-ABB0-66FD6F2AA4B8}">
      <dgm:prSet phldrT="[Text]" custT="1"/>
      <dgm:spPr>
        <a:xfrm>
          <a:off x="0" y="3520043"/>
          <a:ext cx="4611655" cy="1173347"/>
        </a:xfrm>
        <a:solidFill>
          <a:srgbClr val="002060"/>
        </a:solidFill>
      </dgm:spPr>
      <dgm:t>
        <a:bodyPr/>
        <a:lstStyle/>
        <a:p>
          <a:pPr marL="0" algn="ctr" defTabSz="457200" rtl="0" eaLnBrk="1" latinLnBrk="0" hangingPunct="1"/>
          <a:r>
            <a:rPr lang="en-US" sz="1800" b="1" kern="1200" dirty="0" smtClean="0">
              <a:solidFill>
                <a:schemeClr val="bg1"/>
              </a:solidFill>
              <a:latin typeface="+mn-lt"/>
              <a:ea typeface="+mn-ea"/>
              <a:cs typeface="+mn-cs"/>
            </a:rPr>
            <a:t>Healthy</a:t>
          </a:r>
          <a:endParaRPr lang="en-US" sz="1800" b="1" kern="1200" dirty="0">
            <a:solidFill>
              <a:schemeClr val="bg1"/>
            </a:solidFill>
            <a:latin typeface="+mn-lt"/>
            <a:ea typeface="+mn-ea"/>
            <a:cs typeface="+mn-cs"/>
          </a:endParaRPr>
        </a:p>
      </dgm:t>
    </dgm:pt>
    <dgm:pt modelId="{3AF3D275-B14F-4E93-A4AE-C6F31D4A48AC}" type="parTrans" cxnId="{E779E030-B832-4F8B-A897-BD2A443917B5}">
      <dgm:prSet/>
      <dgm:spPr/>
      <dgm:t>
        <a:bodyPr/>
        <a:lstStyle/>
        <a:p>
          <a:endParaRPr lang="en-US" sz="4800" b="1">
            <a:solidFill>
              <a:schemeClr val="bg1"/>
            </a:solidFill>
          </a:endParaRPr>
        </a:p>
      </dgm:t>
    </dgm:pt>
    <dgm:pt modelId="{1D0CE977-CF2F-4E1C-A3FB-E280C0958392}" type="sibTrans" cxnId="{E779E030-B832-4F8B-A897-BD2A443917B5}">
      <dgm:prSet/>
      <dgm:spPr/>
      <dgm:t>
        <a:bodyPr/>
        <a:lstStyle/>
        <a:p>
          <a:endParaRPr lang="en-US" sz="4800" b="1">
            <a:solidFill>
              <a:schemeClr val="bg1"/>
            </a:solidFill>
          </a:endParaRPr>
        </a:p>
      </dgm:t>
    </dgm:pt>
    <dgm:pt modelId="{DA891E70-7FC3-4CB8-94F7-55E423283F5E}">
      <dgm:prSet phldrT="[Text]" custT="1"/>
      <dgm:spPr>
        <a:xfrm>
          <a:off x="576456" y="2346695"/>
          <a:ext cx="3458741" cy="1173347"/>
        </a:xfrm>
        <a:solidFill>
          <a:schemeClr val="tx2">
            <a:lumMod val="60000"/>
            <a:lumOff val="40000"/>
          </a:schemeClr>
        </a:solidFill>
      </dgm:spPr>
      <dgm:t>
        <a:bodyPr/>
        <a:lstStyle/>
        <a:p>
          <a:pPr marL="0" algn="ctr" defTabSz="457200" rtl="0" eaLnBrk="1" latinLnBrk="0" hangingPunct="1"/>
          <a:r>
            <a:rPr lang="en-US" sz="1800" b="1" kern="1200" dirty="0" smtClean="0">
              <a:solidFill>
                <a:schemeClr val="bg1"/>
              </a:solidFill>
              <a:latin typeface="+mn-lt"/>
              <a:ea typeface="+mn-ea"/>
              <a:cs typeface="+mn-cs"/>
            </a:rPr>
            <a:t>Chronically ill but under control</a:t>
          </a:r>
          <a:endParaRPr lang="en-US" sz="1800" b="1" kern="1200" dirty="0">
            <a:solidFill>
              <a:schemeClr val="bg1"/>
            </a:solidFill>
            <a:latin typeface="+mn-lt"/>
            <a:ea typeface="+mn-ea"/>
            <a:cs typeface="+mn-cs"/>
          </a:endParaRPr>
        </a:p>
      </dgm:t>
    </dgm:pt>
    <dgm:pt modelId="{5AC7E70F-F389-4E32-81AB-FF23072EA6B1}" type="parTrans" cxnId="{E4C196CA-82A8-4149-BF4C-563E19EC53D0}">
      <dgm:prSet/>
      <dgm:spPr/>
      <dgm:t>
        <a:bodyPr/>
        <a:lstStyle/>
        <a:p>
          <a:endParaRPr lang="en-US" sz="4800" b="1">
            <a:solidFill>
              <a:schemeClr val="bg1"/>
            </a:solidFill>
          </a:endParaRPr>
        </a:p>
      </dgm:t>
    </dgm:pt>
    <dgm:pt modelId="{5E28947B-6458-424A-A853-FB3F8CF177C5}" type="sibTrans" cxnId="{E4C196CA-82A8-4149-BF4C-563E19EC53D0}">
      <dgm:prSet/>
      <dgm:spPr/>
      <dgm:t>
        <a:bodyPr/>
        <a:lstStyle/>
        <a:p>
          <a:endParaRPr lang="en-US" sz="4800" b="1">
            <a:solidFill>
              <a:schemeClr val="bg1"/>
            </a:solidFill>
          </a:endParaRPr>
        </a:p>
      </dgm:t>
    </dgm:pt>
    <dgm:pt modelId="{3D242967-94AC-400A-AA8D-9AA561A9A3C1}">
      <dgm:prSet phldrT="[Text]" custT="1"/>
      <dgm:spPr>
        <a:xfrm>
          <a:off x="1152913" y="1173347"/>
          <a:ext cx="2305827" cy="1173347"/>
        </a:xfrm>
        <a:solidFill>
          <a:schemeClr val="tx2">
            <a:lumMod val="60000"/>
            <a:lumOff val="40000"/>
          </a:schemeClr>
        </a:solidFill>
      </dgm:spPr>
      <dgm:t>
        <a:bodyPr/>
        <a:lstStyle/>
        <a:p>
          <a:endParaRPr lang="en-US" sz="1800" b="1" dirty="0">
            <a:solidFill>
              <a:schemeClr val="bg1"/>
            </a:solidFill>
            <a:latin typeface="Calibri"/>
            <a:ea typeface="+mn-ea"/>
            <a:cs typeface="+mn-cs"/>
          </a:endParaRPr>
        </a:p>
      </dgm:t>
    </dgm:pt>
    <dgm:pt modelId="{3FBE186E-9398-4F51-8D12-42AFE8BFA16C}" type="sibTrans" cxnId="{793F4DE3-417F-4EFB-8C4F-19A7F012AEB0}">
      <dgm:prSet/>
      <dgm:spPr/>
      <dgm:t>
        <a:bodyPr/>
        <a:lstStyle/>
        <a:p>
          <a:endParaRPr lang="en-US" sz="4800" b="1">
            <a:solidFill>
              <a:schemeClr val="bg1"/>
            </a:solidFill>
          </a:endParaRPr>
        </a:p>
      </dgm:t>
    </dgm:pt>
    <dgm:pt modelId="{BC3AE585-FA12-46DB-A3CC-27CDAB4528C5}" type="parTrans" cxnId="{793F4DE3-417F-4EFB-8C4F-19A7F012AEB0}">
      <dgm:prSet/>
      <dgm:spPr/>
      <dgm:t>
        <a:bodyPr/>
        <a:lstStyle/>
        <a:p>
          <a:endParaRPr lang="en-US" sz="4800" b="1">
            <a:solidFill>
              <a:schemeClr val="bg1"/>
            </a:solidFill>
          </a:endParaRPr>
        </a:p>
      </dgm:t>
    </dgm:pt>
    <dgm:pt modelId="{64D7BA3C-5F9C-4125-A208-4DB121720508}" type="pres">
      <dgm:prSet presAssocID="{E1D3A2E1-B780-4E0F-A3A8-BABE892D4009}" presName="Name0" presStyleCnt="0">
        <dgm:presLayoutVars>
          <dgm:dir/>
          <dgm:animLvl val="lvl"/>
          <dgm:resizeHandles val="exact"/>
        </dgm:presLayoutVars>
      </dgm:prSet>
      <dgm:spPr/>
    </dgm:pt>
    <dgm:pt modelId="{F8383DFF-BDC5-46D1-8067-F9DEDD057EA3}" type="pres">
      <dgm:prSet presAssocID="{3AA940BC-2434-4626-8679-16C6778E4263}" presName="Name8" presStyleCnt="0"/>
      <dgm:spPr/>
    </dgm:pt>
    <dgm:pt modelId="{B7A2BD3B-0467-4B53-9EC9-E39BED79B133}" type="pres">
      <dgm:prSet presAssocID="{3AA940BC-2434-4626-8679-16C6778E4263}" presName="level" presStyleLbl="node1" presStyleIdx="0" presStyleCnt="4" custLinFactNeighborX="258" custLinFactNeighborY="-2643">
        <dgm:presLayoutVars>
          <dgm:chMax val="1"/>
          <dgm:bulletEnabled val="1"/>
        </dgm:presLayoutVars>
      </dgm:prSet>
      <dgm:spPr>
        <a:prstGeom prst="trapezoid">
          <a:avLst>
            <a:gd name="adj" fmla="val 50000"/>
          </a:avLst>
        </a:prstGeom>
      </dgm:spPr>
      <dgm:t>
        <a:bodyPr/>
        <a:lstStyle/>
        <a:p>
          <a:endParaRPr lang="en-US"/>
        </a:p>
      </dgm:t>
    </dgm:pt>
    <dgm:pt modelId="{6DA2F3AE-E350-4F16-A010-93D13F40FC0C}" type="pres">
      <dgm:prSet presAssocID="{3AA940BC-2434-4626-8679-16C6778E4263}" presName="levelTx" presStyleLbl="revTx" presStyleIdx="0" presStyleCnt="0">
        <dgm:presLayoutVars>
          <dgm:chMax val="1"/>
          <dgm:bulletEnabled val="1"/>
        </dgm:presLayoutVars>
      </dgm:prSet>
      <dgm:spPr/>
      <dgm:t>
        <a:bodyPr/>
        <a:lstStyle/>
        <a:p>
          <a:endParaRPr lang="en-US"/>
        </a:p>
      </dgm:t>
    </dgm:pt>
    <dgm:pt modelId="{735F9974-55FF-4834-A0A2-732F0CB24723}" type="pres">
      <dgm:prSet presAssocID="{3D242967-94AC-400A-AA8D-9AA561A9A3C1}" presName="Name8" presStyleCnt="0"/>
      <dgm:spPr/>
    </dgm:pt>
    <dgm:pt modelId="{E614C8A0-699E-4260-B2EB-8855771A5AE6}" type="pres">
      <dgm:prSet presAssocID="{3D242967-94AC-400A-AA8D-9AA561A9A3C1}" presName="level" presStyleLbl="node1" presStyleIdx="1" presStyleCnt="4">
        <dgm:presLayoutVars>
          <dgm:chMax val="1"/>
          <dgm:bulletEnabled val="1"/>
        </dgm:presLayoutVars>
      </dgm:prSet>
      <dgm:spPr>
        <a:prstGeom prst="trapezoid">
          <a:avLst>
            <a:gd name="adj" fmla="val 49129"/>
          </a:avLst>
        </a:prstGeom>
      </dgm:spPr>
      <dgm:t>
        <a:bodyPr/>
        <a:lstStyle/>
        <a:p>
          <a:endParaRPr lang="en-US"/>
        </a:p>
      </dgm:t>
    </dgm:pt>
    <dgm:pt modelId="{5FB5E5F6-6C95-4D13-BA77-C50A05DB78CF}" type="pres">
      <dgm:prSet presAssocID="{3D242967-94AC-400A-AA8D-9AA561A9A3C1}" presName="levelTx" presStyleLbl="revTx" presStyleIdx="0" presStyleCnt="0">
        <dgm:presLayoutVars>
          <dgm:chMax val="1"/>
          <dgm:bulletEnabled val="1"/>
        </dgm:presLayoutVars>
      </dgm:prSet>
      <dgm:spPr/>
      <dgm:t>
        <a:bodyPr/>
        <a:lstStyle/>
        <a:p>
          <a:endParaRPr lang="en-US"/>
        </a:p>
      </dgm:t>
    </dgm:pt>
    <dgm:pt modelId="{E2AE5337-1A4F-4259-83EE-277F9F0D09C3}" type="pres">
      <dgm:prSet presAssocID="{DA891E70-7FC3-4CB8-94F7-55E423283F5E}" presName="Name8" presStyleCnt="0"/>
      <dgm:spPr/>
    </dgm:pt>
    <dgm:pt modelId="{EE7D0671-605C-4DA4-9F48-BD832D301675}" type="pres">
      <dgm:prSet presAssocID="{DA891E70-7FC3-4CB8-94F7-55E423283F5E}" presName="level" presStyleLbl="node1" presStyleIdx="2" presStyleCnt="4">
        <dgm:presLayoutVars>
          <dgm:chMax val="1"/>
          <dgm:bulletEnabled val="1"/>
        </dgm:presLayoutVars>
      </dgm:prSet>
      <dgm:spPr>
        <a:prstGeom prst="trapezoid">
          <a:avLst>
            <a:gd name="adj" fmla="val 49129"/>
          </a:avLst>
        </a:prstGeom>
      </dgm:spPr>
      <dgm:t>
        <a:bodyPr/>
        <a:lstStyle/>
        <a:p>
          <a:endParaRPr lang="en-US"/>
        </a:p>
      </dgm:t>
    </dgm:pt>
    <dgm:pt modelId="{C3AFFCE3-8B24-4FB4-A480-47794CFB99DB}" type="pres">
      <dgm:prSet presAssocID="{DA891E70-7FC3-4CB8-94F7-55E423283F5E}" presName="levelTx" presStyleLbl="revTx" presStyleIdx="0" presStyleCnt="0">
        <dgm:presLayoutVars>
          <dgm:chMax val="1"/>
          <dgm:bulletEnabled val="1"/>
        </dgm:presLayoutVars>
      </dgm:prSet>
      <dgm:spPr/>
      <dgm:t>
        <a:bodyPr/>
        <a:lstStyle/>
        <a:p>
          <a:endParaRPr lang="en-US"/>
        </a:p>
      </dgm:t>
    </dgm:pt>
    <dgm:pt modelId="{2783B27A-109E-4788-8CEB-5D34ED055149}" type="pres">
      <dgm:prSet presAssocID="{CD8D892E-F360-4DCD-ABB0-66FD6F2AA4B8}" presName="Name8" presStyleCnt="0"/>
      <dgm:spPr/>
    </dgm:pt>
    <dgm:pt modelId="{46C24DCD-9627-44FA-AC14-6BCD268F7BC1}" type="pres">
      <dgm:prSet presAssocID="{CD8D892E-F360-4DCD-ABB0-66FD6F2AA4B8}" presName="level" presStyleLbl="node1" presStyleIdx="3" presStyleCnt="4" custLinFactNeighborY="-2332">
        <dgm:presLayoutVars>
          <dgm:chMax val="1"/>
          <dgm:bulletEnabled val="1"/>
        </dgm:presLayoutVars>
      </dgm:prSet>
      <dgm:spPr>
        <a:prstGeom prst="trapezoid">
          <a:avLst>
            <a:gd name="adj" fmla="val 49129"/>
          </a:avLst>
        </a:prstGeom>
      </dgm:spPr>
      <dgm:t>
        <a:bodyPr/>
        <a:lstStyle/>
        <a:p>
          <a:endParaRPr lang="en-US"/>
        </a:p>
      </dgm:t>
    </dgm:pt>
    <dgm:pt modelId="{0B998D7E-B59F-4574-B934-B0A97FD5899E}" type="pres">
      <dgm:prSet presAssocID="{CD8D892E-F360-4DCD-ABB0-66FD6F2AA4B8}" presName="levelTx" presStyleLbl="revTx" presStyleIdx="0" presStyleCnt="0">
        <dgm:presLayoutVars>
          <dgm:chMax val="1"/>
          <dgm:bulletEnabled val="1"/>
        </dgm:presLayoutVars>
      </dgm:prSet>
      <dgm:spPr/>
      <dgm:t>
        <a:bodyPr/>
        <a:lstStyle/>
        <a:p>
          <a:endParaRPr lang="en-US"/>
        </a:p>
      </dgm:t>
    </dgm:pt>
  </dgm:ptLst>
  <dgm:cxnLst>
    <dgm:cxn modelId="{898C782D-FA88-4F13-8AFC-6B1B5FB2AF3D}" type="presOf" srcId="{CD8D892E-F360-4DCD-ABB0-66FD6F2AA4B8}" destId="{46C24DCD-9627-44FA-AC14-6BCD268F7BC1}" srcOrd="0" destOrd="0" presId="urn:microsoft.com/office/officeart/2005/8/layout/pyramid1"/>
    <dgm:cxn modelId="{793F4DE3-417F-4EFB-8C4F-19A7F012AEB0}" srcId="{E1D3A2E1-B780-4E0F-A3A8-BABE892D4009}" destId="{3D242967-94AC-400A-AA8D-9AA561A9A3C1}" srcOrd="1" destOrd="0" parTransId="{BC3AE585-FA12-46DB-A3CC-27CDAB4528C5}" sibTransId="{3FBE186E-9398-4F51-8D12-42AFE8BFA16C}"/>
    <dgm:cxn modelId="{2514E87D-DEF8-40AB-99C5-31065E7C3596}" type="presOf" srcId="{3D242967-94AC-400A-AA8D-9AA561A9A3C1}" destId="{5FB5E5F6-6C95-4D13-BA77-C50A05DB78CF}" srcOrd="1" destOrd="0" presId="urn:microsoft.com/office/officeart/2005/8/layout/pyramid1"/>
    <dgm:cxn modelId="{E4C196CA-82A8-4149-BF4C-563E19EC53D0}" srcId="{E1D3A2E1-B780-4E0F-A3A8-BABE892D4009}" destId="{DA891E70-7FC3-4CB8-94F7-55E423283F5E}" srcOrd="2" destOrd="0" parTransId="{5AC7E70F-F389-4E32-81AB-FF23072EA6B1}" sibTransId="{5E28947B-6458-424A-A853-FB3F8CF177C5}"/>
    <dgm:cxn modelId="{61EDD78D-09BF-4DB0-AA93-6CE383059F6A}" srcId="{E1D3A2E1-B780-4E0F-A3A8-BABE892D4009}" destId="{3AA940BC-2434-4626-8679-16C6778E4263}" srcOrd="0" destOrd="0" parTransId="{89177086-0817-4F79-8044-FDA04408430B}" sibTransId="{C0D185AC-CAC9-47D2-B63C-7CE4B5E66FB3}"/>
    <dgm:cxn modelId="{0B36F4FB-078D-4D9A-B181-784FFFD7E9BC}" type="presOf" srcId="{3D242967-94AC-400A-AA8D-9AA561A9A3C1}" destId="{E614C8A0-699E-4260-B2EB-8855771A5AE6}" srcOrd="0" destOrd="0" presId="urn:microsoft.com/office/officeart/2005/8/layout/pyramid1"/>
    <dgm:cxn modelId="{1FA7C703-E553-4220-AF0A-09D642A80232}" type="presOf" srcId="{DA891E70-7FC3-4CB8-94F7-55E423283F5E}" destId="{EE7D0671-605C-4DA4-9F48-BD832D301675}" srcOrd="0" destOrd="0" presId="urn:microsoft.com/office/officeart/2005/8/layout/pyramid1"/>
    <dgm:cxn modelId="{13DB7F48-1421-4532-ABA6-E1CED5B147EF}" type="presOf" srcId="{DA891E70-7FC3-4CB8-94F7-55E423283F5E}" destId="{C3AFFCE3-8B24-4FB4-A480-47794CFB99DB}" srcOrd="1" destOrd="0" presId="urn:microsoft.com/office/officeart/2005/8/layout/pyramid1"/>
    <dgm:cxn modelId="{F0F2F910-7B60-44FB-8985-30F70092FC6F}" type="presOf" srcId="{3AA940BC-2434-4626-8679-16C6778E4263}" destId="{6DA2F3AE-E350-4F16-A010-93D13F40FC0C}" srcOrd="1" destOrd="0" presId="urn:microsoft.com/office/officeart/2005/8/layout/pyramid1"/>
    <dgm:cxn modelId="{B6943B17-6926-4A62-86EB-7D0F226A4F91}" type="presOf" srcId="{CD8D892E-F360-4DCD-ABB0-66FD6F2AA4B8}" destId="{0B998D7E-B59F-4574-B934-B0A97FD5899E}" srcOrd="1" destOrd="0" presId="urn:microsoft.com/office/officeart/2005/8/layout/pyramid1"/>
    <dgm:cxn modelId="{663430DE-951E-4279-9B28-B7412EB51291}" type="presOf" srcId="{3AA940BC-2434-4626-8679-16C6778E4263}" destId="{B7A2BD3B-0467-4B53-9EC9-E39BED79B133}" srcOrd="0" destOrd="0" presId="urn:microsoft.com/office/officeart/2005/8/layout/pyramid1"/>
    <dgm:cxn modelId="{60AA4E96-0738-4C96-A53B-3D16BF141801}" type="presOf" srcId="{E1D3A2E1-B780-4E0F-A3A8-BABE892D4009}" destId="{64D7BA3C-5F9C-4125-A208-4DB121720508}" srcOrd="0" destOrd="0" presId="urn:microsoft.com/office/officeart/2005/8/layout/pyramid1"/>
    <dgm:cxn modelId="{E779E030-B832-4F8B-A897-BD2A443917B5}" srcId="{E1D3A2E1-B780-4E0F-A3A8-BABE892D4009}" destId="{CD8D892E-F360-4DCD-ABB0-66FD6F2AA4B8}" srcOrd="3" destOrd="0" parTransId="{3AF3D275-B14F-4E93-A4AE-C6F31D4A48AC}" sibTransId="{1D0CE977-CF2F-4E1C-A3FB-E280C0958392}"/>
    <dgm:cxn modelId="{F67C0CEF-C2D9-45CB-B9F6-A0D4B8FB37FF}" type="presParOf" srcId="{64D7BA3C-5F9C-4125-A208-4DB121720508}" destId="{F8383DFF-BDC5-46D1-8067-F9DEDD057EA3}" srcOrd="0" destOrd="0" presId="urn:microsoft.com/office/officeart/2005/8/layout/pyramid1"/>
    <dgm:cxn modelId="{AB957D9D-3D6C-4EE3-968D-4ADA654B984F}" type="presParOf" srcId="{F8383DFF-BDC5-46D1-8067-F9DEDD057EA3}" destId="{B7A2BD3B-0467-4B53-9EC9-E39BED79B133}" srcOrd="0" destOrd="0" presId="urn:microsoft.com/office/officeart/2005/8/layout/pyramid1"/>
    <dgm:cxn modelId="{FE80A32A-51D8-4FE9-BFFE-8567061202D0}" type="presParOf" srcId="{F8383DFF-BDC5-46D1-8067-F9DEDD057EA3}" destId="{6DA2F3AE-E350-4F16-A010-93D13F40FC0C}" srcOrd="1" destOrd="0" presId="urn:microsoft.com/office/officeart/2005/8/layout/pyramid1"/>
    <dgm:cxn modelId="{B5512758-59CB-49FE-AE50-62B5DA53B2CB}" type="presParOf" srcId="{64D7BA3C-5F9C-4125-A208-4DB121720508}" destId="{735F9974-55FF-4834-A0A2-732F0CB24723}" srcOrd="1" destOrd="0" presId="urn:microsoft.com/office/officeart/2005/8/layout/pyramid1"/>
    <dgm:cxn modelId="{4F709F8C-EE8E-4763-B3FF-85F92194F3B9}" type="presParOf" srcId="{735F9974-55FF-4834-A0A2-732F0CB24723}" destId="{E614C8A0-699E-4260-B2EB-8855771A5AE6}" srcOrd="0" destOrd="0" presId="urn:microsoft.com/office/officeart/2005/8/layout/pyramid1"/>
    <dgm:cxn modelId="{E234CFFC-D8EE-43CC-AEA1-9B29645D6365}" type="presParOf" srcId="{735F9974-55FF-4834-A0A2-732F0CB24723}" destId="{5FB5E5F6-6C95-4D13-BA77-C50A05DB78CF}" srcOrd="1" destOrd="0" presId="urn:microsoft.com/office/officeart/2005/8/layout/pyramid1"/>
    <dgm:cxn modelId="{1AB6ED81-FDBA-4790-BCB7-863D2CD4E381}" type="presParOf" srcId="{64D7BA3C-5F9C-4125-A208-4DB121720508}" destId="{E2AE5337-1A4F-4259-83EE-277F9F0D09C3}" srcOrd="2" destOrd="0" presId="urn:microsoft.com/office/officeart/2005/8/layout/pyramid1"/>
    <dgm:cxn modelId="{97D98C32-5837-4A52-9FDF-0EA1DE7FA5CF}" type="presParOf" srcId="{E2AE5337-1A4F-4259-83EE-277F9F0D09C3}" destId="{EE7D0671-605C-4DA4-9F48-BD832D301675}" srcOrd="0" destOrd="0" presId="urn:microsoft.com/office/officeart/2005/8/layout/pyramid1"/>
    <dgm:cxn modelId="{11F09FA1-C157-4948-B02C-2853DB756902}" type="presParOf" srcId="{E2AE5337-1A4F-4259-83EE-277F9F0D09C3}" destId="{C3AFFCE3-8B24-4FB4-A480-47794CFB99DB}" srcOrd="1" destOrd="0" presId="urn:microsoft.com/office/officeart/2005/8/layout/pyramid1"/>
    <dgm:cxn modelId="{965DF6E3-689E-418A-BCC1-B34CB608DDA2}" type="presParOf" srcId="{64D7BA3C-5F9C-4125-A208-4DB121720508}" destId="{2783B27A-109E-4788-8CEB-5D34ED055149}" srcOrd="3" destOrd="0" presId="urn:microsoft.com/office/officeart/2005/8/layout/pyramid1"/>
    <dgm:cxn modelId="{502E10FD-6C74-4F9D-A59F-40D01891ECC1}" type="presParOf" srcId="{2783B27A-109E-4788-8CEB-5D34ED055149}" destId="{46C24DCD-9627-44FA-AC14-6BCD268F7BC1}" srcOrd="0" destOrd="0" presId="urn:microsoft.com/office/officeart/2005/8/layout/pyramid1"/>
    <dgm:cxn modelId="{5841D66D-8C9B-4285-8D08-AFF6C2F2A7B6}" type="presParOf" srcId="{2783B27A-109E-4788-8CEB-5D34ED055149}" destId="{0B998D7E-B59F-4574-B934-B0A97FD5899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DAB0BD-D61F-4B83-BE00-DC81B4CB82D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82C4A9B-ECC4-4AED-BD11-73D610C9F355}">
      <dgm:prSet/>
      <dgm:spPr>
        <a:solidFill>
          <a:schemeClr val="bg2">
            <a:lumMod val="50000"/>
          </a:schemeClr>
        </a:solidFill>
      </dgm:spPr>
      <dgm:t>
        <a:bodyPr/>
        <a:lstStyle/>
        <a:p>
          <a:pPr rtl="0"/>
          <a:r>
            <a:rPr lang="en-US" b="1" dirty="0" smtClean="0"/>
            <a:t>Get Connected</a:t>
          </a:r>
          <a:endParaRPr lang="en-US" dirty="0"/>
        </a:p>
      </dgm:t>
    </dgm:pt>
    <dgm:pt modelId="{29608894-F571-4B85-9937-BC3A5E264167}" type="parTrans" cxnId="{9B2F8BBA-5194-4774-975A-408D5E9E0CA8}">
      <dgm:prSet/>
      <dgm:spPr/>
      <dgm:t>
        <a:bodyPr/>
        <a:lstStyle/>
        <a:p>
          <a:endParaRPr lang="en-US"/>
        </a:p>
      </dgm:t>
    </dgm:pt>
    <dgm:pt modelId="{2AD726E6-A1C3-42B9-8C71-ABDF8D4030D0}" type="sibTrans" cxnId="{9B2F8BBA-5194-4774-975A-408D5E9E0CA8}">
      <dgm:prSet/>
      <dgm:spPr/>
      <dgm:t>
        <a:bodyPr/>
        <a:lstStyle/>
        <a:p>
          <a:endParaRPr lang="en-US"/>
        </a:p>
      </dgm:t>
    </dgm:pt>
    <dgm:pt modelId="{AFE3E49B-DC32-42B1-983F-C3C674011FD0}">
      <dgm:prSet/>
      <dgm:spPr>
        <a:solidFill>
          <a:schemeClr val="bg2">
            <a:lumMod val="50000"/>
          </a:schemeClr>
        </a:solidFill>
      </dgm:spPr>
      <dgm:t>
        <a:bodyPr/>
        <a:lstStyle/>
        <a:p>
          <a:pPr rtl="0"/>
          <a:r>
            <a:rPr lang="en-US" dirty="0" smtClean="0"/>
            <a:t>Utilize CRISP encounter alerts, common care histories, and other care management tools</a:t>
          </a:r>
          <a:endParaRPr lang="en-US" dirty="0"/>
        </a:p>
      </dgm:t>
    </dgm:pt>
    <dgm:pt modelId="{A9EC24E4-57BF-4D4C-930A-F87B48C00862}" type="parTrans" cxnId="{DC57F2DB-6925-40CC-9A8C-57EA846122D1}">
      <dgm:prSet/>
      <dgm:spPr/>
      <dgm:t>
        <a:bodyPr/>
        <a:lstStyle/>
        <a:p>
          <a:endParaRPr lang="en-US"/>
        </a:p>
      </dgm:t>
    </dgm:pt>
    <dgm:pt modelId="{6A750E23-BF9A-4F10-92F3-412B97058D3A}" type="sibTrans" cxnId="{DC57F2DB-6925-40CC-9A8C-57EA846122D1}">
      <dgm:prSet/>
      <dgm:spPr/>
      <dgm:t>
        <a:bodyPr/>
        <a:lstStyle/>
        <a:p>
          <a:endParaRPr lang="en-US"/>
        </a:p>
      </dgm:t>
    </dgm:pt>
    <dgm:pt modelId="{0DBB17E5-7181-4CE4-BA1F-A5EB22EA20B6}">
      <dgm:prSet/>
      <dgm:spPr>
        <a:solidFill>
          <a:srgbClr val="002060"/>
        </a:solidFill>
      </dgm:spPr>
      <dgm:t>
        <a:bodyPr/>
        <a:lstStyle/>
        <a:p>
          <a:pPr rtl="0"/>
          <a:r>
            <a:rPr lang="en-US" b="1" dirty="0" smtClean="0"/>
            <a:t>Get Coordinated</a:t>
          </a:r>
          <a:endParaRPr lang="en-US" dirty="0"/>
        </a:p>
      </dgm:t>
    </dgm:pt>
    <dgm:pt modelId="{020E145F-9021-48EC-A184-21F4A74DCE5D}" type="parTrans" cxnId="{D7C1C3CC-8A4D-4AC7-B376-4C7ECC3A62B1}">
      <dgm:prSet/>
      <dgm:spPr/>
      <dgm:t>
        <a:bodyPr/>
        <a:lstStyle/>
        <a:p>
          <a:endParaRPr lang="en-US"/>
        </a:p>
      </dgm:t>
    </dgm:pt>
    <dgm:pt modelId="{B6AC9B10-3DE6-423C-90DF-7C37A509B79E}" type="sibTrans" cxnId="{D7C1C3CC-8A4D-4AC7-B376-4C7ECC3A62B1}">
      <dgm:prSet/>
      <dgm:spPr/>
      <dgm:t>
        <a:bodyPr/>
        <a:lstStyle/>
        <a:p>
          <a:endParaRPr lang="en-US"/>
        </a:p>
      </dgm:t>
    </dgm:pt>
    <dgm:pt modelId="{32E9DF1C-AB08-4BF7-AA00-1504081339FB}">
      <dgm:prSet/>
      <dgm:spPr>
        <a:solidFill>
          <a:srgbClr val="002060"/>
        </a:solidFill>
      </dgm:spPr>
      <dgm:t>
        <a:bodyPr/>
        <a:lstStyle/>
        <a:p>
          <a:pPr rtl="0"/>
          <a:r>
            <a:rPr lang="en-US" dirty="0" smtClean="0"/>
            <a:t>Coordinate your patients’ care with other providers across clinical and community settings</a:t>
          </a:r>
          <a:endParaRPr lang="en-US" dirty="0"/>
        </a:p>
      </dgm:t>
    </dgm:pt>
    <dgm:pt modelId="{259A895A-DCEF-4C58-9B1C-C7C290E100E3}" type="parTrans" cxnId="{0798EA4D-AB7C-403F-BF9E-CDEEF5DE1B9F}">
      <dgm:prSet/>
      <dgm:spPr/>
      <dgm:t>
        <a:bodyPr/>
        <a:lstStyle/>
        <a:p>
          <a:endParaRPr lang="en-US"/>
        </a:p>
      </dgm:t>
    </dgm:pt>
    <dgm:pt modelId="{D95D12C8-8C20-465C-9627-B85F7B979E0F}" type="sibTrans" cxnId="{0798EA4D-AB7C-403F-BF9E-CDEEF5DE1B9F}">
      <dgm:prSet/>
      <dgm:spPr/>
      <dgm:t>
        <a:bodyPr/>
        <a:lstStyle/>
        <a:p>
          <a:endParaRPr lang="en-US"/>
        </a:p>
      </dgm:t>
    </dgm:pt>
    <dgm:pt modelId="{1B78CD9C-7078-44D2-BB7C-A3BA466FFA7E}">
      <dgm:prSet/>
      <dgm:spPr>
        <a:solidFill>
          <a:srgbClr val="002060"/>
        </a:solidFill>
      </dgm:spPr>
      <dgm:t>
        <a:bodyPr/>
        <a:lstStyle/>
        <a:p>
          <a:pPr rtl="0"/>
          <a:r>
            <a:rPr lang="en-US" dirty="0" smtClean="0"/>
            <a:t>Work with case managers to address the medical and social needs of complex patients </a:t>
          </a:r>
          <a:endParaRPr lang="en-US" dirty="0"/>
        </a:p>
      </dgm:t>
    </dgm:pt>
    <dgm:pt modelId="{09B2063F-5ED6-4FF4-8E1D-27CA6908D1A6}" type="parTrans" cxnId="{C4EB25AC-B346-4D2C-A549-EEEFB35B5C11}">
      <dgm:prSet/>
      <dgm:spPr/>
      <dgm:t>
        <a:bodyPr/>
        <a:lstStyle/>
        <a:p>
          <a:endParaRPr lang="en-US"/>
        </a:p>
      </dgm:t>
    </dgm:pt>
    <dgm:pt modelId="{43F2A872-1955-41CA-96C9-E6F92ADF2C9D}" type="sibTrans" cxnId="{C4EB25AC-B346-4D2C-A549-EEEFB35B5C11}">
      <dgm:prSet/>
      <dgm:spPr/>
      <dgm:t>
        <a:bodyPr/>
        <a:lstStyle/>
        <a:p>
          <a:endParaRPr lang="en-US"/>
        </a:p>
      </dgm:t>
    </dgm:pt>
    <dgm:pt modelId="{C2EDAFB7-7242-4E93-A4A6-8AB320DED185}">
      <dgm:prSet/>
      <dgm:spPr>
        <a:solidFill>
          <a:srgbClr val="002060"/>
        </a:solidFill>
      </dgm:spPr>
      <dgm:t>
        <a:bodyPr/>
        <a:lstStyle/>
        <a:p>
          <a:pPr rtl="0"/>
          <a:r>
            <a:rPr lang="en-US" b="1" dirty="0" smtClean="0"/>
            <a:t>Participate</a:t>
          </a:r>
          <a:endParaRPr lang="en-US" dirty="0"/>
        </a:p>
      </dgm:t>
    </dgm:pt>
    <dgm:pt modelId="{50D605E0-F733-4F3B-B7B4-F6DBAA9A5ABD}" type="parTrans" cxnId="{ECD01BBA-B4E3-4E68-8110-FA5C7EFCB0D1}">
      <dgm:prSet/>
      <dgm:spPr/>
      <dgm:t>
        <a:bodyPr/>
        <a:lstStyle/>
        <a:p>
          <a:endParaRPr lang="en-US"/>
        </a:p>
      </dgm:t>
    </dgm:pt>
    <dgm:pt modelId="{3008DED5-C19F-4B8F-BDCA-8B3C9FC7C2F2}" type="sibTrans" cxnId="{ECD01BBA-B4E3-4E68-8110-FA5C7EFCB0D1}">
      <dgm:prSet/>
      <dgm:spPr/>
      <dgm:t>
        <a:bodyPr/>
        <a:lstStyle/>
        <a:p>
          <a:endParaRPr lang="en-US"/>
        </a:p>
      </dgm:t>
    </dgm:pt>
    <dgm:pt modelId="{72287199-9232-489C-A52D-57157129ADC6}">
      <dgm:prSet/>
      <dgm:spPr>
        <a:solidFill>
          <a:srgbClr val="002060"/>
        </a:solidFill>
      </dgm:spPr>
      <dgm:t>
        <a:bodyPr/>
        <a:lstStyle/>
        <a:p>
          <a:pPr rtl="0"/>
          <a:r>
            <a:rPr lang="en-US" dirty="0" smtClean="0"/>
            <a:t>Join Accountable Care Organizations, medical homes, geographic initiatives, etc.</a:t>
          </a:r>
          <a:endParaRPr lang="en-US" dirty="0"/>
        </a:p>
      </dgm:t>
    </dgm:pt>
    <dgm:pt modelId="{272C884F-7F5A-4704-BC37-9787493B02C3}" type="parTrans" cxnId="{01B1B5C5-ED6B-4996-B898-3776160DC193}">
      <dgm:prSet/>
      <dgm:spPr/>
      <dgm:t>
        <a:bodyPr/>
        <a:lstStyle/>
        <a:p>
          <a:endParaRPr lang="en-US"/>
        </a:p>
      </dgm:t>
    </dgm:pt>
    <dgm:pt modelId="{A79E3041-04AA-45C9-94C9-F586EF8F89D1}" type="sibTrans" cxnId="{01B1B5C5-ED6B-4996-B898-3776160DC193}">
      <dgm:prSet/>
      <dgm:spPr/>
      <dgm:t>
        <a:bodyPr/>
        <a:lstStyle/>
        <a:p>
          <a:endParaRPr lang="en-US"/>
        </a:p>
      </dgm:t>
    </dgm:pt>
    <dgm:pt modelId="{7094DBB1-2FE7-4153-A1FE-6F5028884972}">
      <dgm:prSet/>
      <dgm:spPr>
        <a:solidFill>
          <a:srgbClr val="002060"/>
        </a:solidFill>
      </dgm:spPr>
      <dgm:t>
        <a:bodyPr/>
        <a:lstStyle/>
        <a:p>
          <a:pPr rtl="0"/>
          <a:r>
            <a:rPr lang="en-US" dirty="0" smtClean="0"/>
            <a:t>Get involved in outcomes-based payment programs, etc.</a:t>
          </a:r>
          <a:endParaRPr lang="en-US" dirty="0"/>
        </a:p>
      </dgm:t>
    </dgm:pt>
    <dgm:pt modelId="{E195AAF9-D48B-420A-9F0C-B3B0310D1242}" type="parTrans" cxnId="{C33EB54F-AAF1-4FD2-AD84-73AC97280365}">
      <dgm:prSet/>
      <dgm:spPr/>
      <dgm:t>
        <a:bodyPr/>
        <a:lstStyle/>
        <a:p>
          <a:endParaRPr lang="en-US"/>
        </a:p>
      </dgm:t>
    </dgm:pt>
    <dgm:pt modelId="{91D68759-4FDF-4C99-BA19-CA7F9B9C65E9}" type="sibTrans" cxnId="{C33EB54F-AAF1-4FD2-AD84-73AC97280365}">
      <dgm:prSet/>
      <dgm:spPr/>
      <dgm:t>
        <a:bodyPr/>
        <a:lstStyle/>
        <a:p>
          <a:endParaRPr lang="en-US"/>
        </a:p>
      </dgm:t>
    </dgm:pt>
    <dgm:pt modelId="{3EE622C1-E3D8-4E0A-BFF8-0DE34DED0F8F}">
      <dgm:prSet/>
      <dgm:spPr>
        <a:solidFill>
          <a:schemeClr val="bg2">
            <a:lumMod val="50000"/>
          </a:schemeClr>
        </a:solidFill>
      </dgm:spPr>
      <dgm:t>
        <a:bodyPr/>
        <a:lstStyle/>
        <a:p>
          <a:pPr rtl="0"/>
          <a:r>
            <a:rPr lang="en-US" b="1" dirty="0" smtClean="0"/>
            <a:t>Be Proactive </a:t>
          </a:r>
          <a:endParaRPr lang="en-US" dirty="0"/>
        </a:p>
      </dgm:t>
    </dgm:pt>
    <dgm:pt modelId="{8F7E5811-9CDC-4711-8C8F-E9A516D436BC}" type="parTrans" cxnId="{C1D8EF1F-1437-49A7-98C9-EA4D4E2CBE80}">
      <dgm:prSet/>
      <dgm:spPr/>
      <dgm:t>
        <a:bodyPr/>
        <a:lstStyle/>
        <a:p>
          <a:endParaRPr lang="en-US"/>
        </a:p>
      </dgm:t>
    </dgm:pt>
    <dgm:pt modelId="{649EA1B7-09B4-4EBF-967F-8EB82B0DEEC8}" type="sibTrans" cxnId="{C1D8EF1F-1437-49A7-98C9-EA4D4E2CBE80}">
      <dgm:prSet/>
      <dgm:spPr/>
      <dgm:t>
        <a:bodyPr/>
        <a:lstStyle/>
        <a:p>
          <a:endParaRPr lang="en-US"/>
        </a:p>
      </dgm:t>
    </dgm:pt>
    <dgm:pt modelId="{6F5C15E7-A7E3-477D-A913-17C0FE793061}">
      <dgm:prSet/>
      <dgm:spPr>
        <a:solidFill>
          <a:schemeClr val="bg2">
            <a:lumMod val="50000"/>
          </a:schemeClr>
        </a:solidFill>
      </dgm:spPr>
      <dgm:t>
        <a:bodyPr/>
        <a:lstStyle/>
        <a:p>
          <a:pPr rtl="0"/>
          <a:r>
            <a:rPr lang="en-US" dirty="0" smtClean="0"/>
            <a:t>Be a watchdog</a:t>
          </a:r>
          <a:endParaRPr lang="en-US" dirty="0"/>
        </a:p>
      </dgm:t>
    </dgm:pt>
    <dgm:pt modelId="{27BA4B5A-9EFF-496B-BAC2-D4DBB0BFBA12}" type="parTrans" cxnId="{C8E9228E-8F10-4AD8-B66E-4472A8DF0E78}">
      <dgm:prSet/>
      <dgm:spPr/>
      <dgm:t>
        <a:bodyPr/>
        <a:lstStyle/>
        <a:p>
          <a:endParaRPr lang="en-US"/>
        </a:p>
      </dgm:t>
    </dgm:pt>
    <dgm:pt modelId="{87004C68-B551-4CFD-AC38-59C92E53BC0A}" type="sibTrans" cxnId="{C8E9228E-8F10-4AD8-B66E-4472A8DF0E78}">
      <dgm:prSet/>
      <dgm:spPr/>
      <dgm:t>
        <a:bodyPr/>
        <a:lstStyle/>
        <a:p>
          <a:endParaRPr lang="en-US"/>
        </a:p>
      </dgm:t>
    </dgm:pt>
    <dgm:pt modelId="{12310B84-1319-4E6B-888C-F7CB463D590A}">
      <dgm:prSet/>
      <dgm:spPr>
        <a:solidFill>
          <a:schemeClr val="bg2">
            <a:lumMod val="50000"/>
          </a:schemeClr>
        </a:solidFill>
      </dgm:spPr>
      <dgm:t>
        <a:bodyPr/>
        <a:lstStyle/>
        <a:p>
          <a:pPr rtl="0"/>
          <a:r>
            <a:rPr lang="en-US" dirty="0" smtClean="0"/>
            <a:t>Contribute to the redesign of the state’s healthcare delivery system</a:t>
          </a:r>
          <a:endParaRPr lang="en-US" dirty="0"/>
        </a:p>
      </dgm:t>
    </dgm:pt>
    <dgm:pt modelId="{2D6A97BF-EB20-4DD2-A980-5B27E6A30CC0}" type="parTrans" cxnId="{A6756373-9850-4978-9589-2D6F8E4D4611}">
      <dgm:prSet/>
      <dgm:spPr/>
      <dgm:t>
        <a:bodyPr/>
        <a:lstStyle/>
        <a:p>
          <a:endParaRPr lang="en-US"/>
        </a:p>
      </dgm:t>
    </dgm:pt>
    <dgm:pt modelId="{EEDC6F60-773B-4F30-A113-DBD0274A276F}" type="sibTrans" cxnId="{A6756373-9850-4978-9589-2D6F8E4D4611}">
      <dgm:prSet/>
      <dgm:spPr/>
      <dgm:t>
        <a:bodyPr/>
        <a:lstStyle/>
        <a:p>
          <a:endParaRPr lang="en-US"/>
        </a:p>
      </dgm:t>
    </dgm:pt>
    <dgm:pt modelId="{F6F967DD-62E7-4746-B7F5-D5CA07A7501C}">
      <dgm:prSet/>
      <dgm:spPr>
        <a:solidFill>
          <a:schemeClr val="bg2">
            <a:lumMod val="50000"/>
          </a:schemeClr>
        </a:solidFill>
      </dgm:spPr>
      <dgm:t>
        <a:bodyPr/>
        <a:lstStyle/>
        <a:p>
          <a:pPr rtl="0"/>
          <a:r>
            <a:rPr lang="en-US" dirty="0" smtClean="0"/>
            <a:t>Address gaps in patients’ health</a:t>
          </a:r>
          <a:endParaRPr lang="en-US" dirty="0"/>
        </a:p>
      </dgm:t>
    </dgm:pt>
    <dgm:pt modelId="{1D9BADA7-E611-43C7-B1B1-C5AB80FB3FCD}" type="parTrans" cxnId="{37DC5F5F-8588-4E3C-B776-8601A6DD9992}">
      <dgm:prSet/>
      <dgm:spPr/>
      <dgm:t>
        <a:bodyPr/>
        <a:lstStyle/>
        <a:p>
          <a:endParaRPr lang="en-US"/>
        </a:p>
      </dgm:t>
    </dgm:pt>
    <dgm:pt modelId="{94B40BD7-FB57-49BE-BC41-6D959CE3C183}" type="sibTrans" cxnId="{37DC5F5F-8588-4E3C-B776-8601A6DD9992}">
      <dgm:prSet/>
      <dgm:spPr/>
      <dgm:t>
        <a:bodyPr/>
        <a:lstStyle/>
        <a:p>
          <a:endParaRPr lang="en-US"/>
        </a:p>
      </dgm:t>
    </dgm:pt>
    <dgm:pt modelId="{19B4C629-F922-4788-81A1-89F2F84010E5}">
      <dgm:prSet/>
      <dgm:spPr>
        <a:solidFill>
          <a:srgbClr val="002060"/>
        </a:solidFill>
      </dgm:spPr>
      <dgm:t>
        <a:bodyPr/>
        <a:lstStyle/>
        <a:p>
          <a:pPr rtl="0"/>
          <a:r>
            <a:rPr lang="en-US" dirty="0" smtClean="0"/>
            <a:t>Use data and information to help improve outcomes and lower costs</a:t>
          </a:r>
          <a:endParaRPr lang="en-US" dirty="0"/>
        </a:p>
      </dgm:t>
    </dgm:pt>
    <dgm:pt modelId="{B401B35F-B6CA-4BF6-9624-85A3BBB12EB0}" type="parTrans" cxnId="{68C4E020-07E7-463C-9107-95E52469F2DA}">
      <dgm:prSet/>
      <dgm:spPr/>
      <dgm:t>
        <a:bodyPr/>
        <a:lstStyle/>
        <a:p>
          <a:endParaRPr lang="en-US"/>
        </a:p>
      </dgm:t>
    </dgm:pt>
    <dgm:pt modelId="{F352144C-2C28-47B2-99DE-7E9ABCB210FA}" type="sibTrans" cxnId="{68C4E020-07E7-463C-9107-95E52469F2DA}">
      <dgm:prSet/>
      <dgm:spPr/>
      <dgm:t>
        <a:bodyPr/>
        <a:lstStyle/>
        <a:p>
          <a:endParaRPr lang="en-US"/>
        </a:p>
      </dgm:t>
    </dgm:pt>
    <dgm:pt modelId="{42779126-CD4C-4CA9-BADB-FA8A763CE609}" type="pres">
      <dgm:prSet presAssocID="{A0DAB0BD-D61F-4B83-BE00-DC81B4CB82D3}" presName="diagram" presStyleCnt="0">
        <dgm:presLayoutVars>
          <dgm:dir/>
          <dgm:resizeHandles val="exact"/>
        </dgm:presLayoutVars>
      </dgm:prSet>
      <dgm:spPr/>
      <dgm:t>
        <a:bodyPr/>
        <a:lstStyle/>
        <a:p>
          <a:endParaRPr lang="en-US"/>
        </a:p>
      </dgm:t>
    </dgm:pt>
    <dgm:pt modelId="{0C02DABC-DE96-40DC-B488-FA6639437DCC}" type="pres">
      <dgm:prSet presAssocID="{082C4A9B-ECC4-4AED-BD11-73D610C9F355}" presName="node" presStyleLbl="node1" presStyleIdx="0" presStyleCnt="4">
        <dgm:presLayoutVars>
          <dgm:bulletEnabled val="1"/>
        </dgm:presLayoutVars>
      </dgm:prSet>
      <dgm:spPr/>
      <dgm:t>
        <a:bodyPr/>
        <a:lstStyle/>
        <a:p>
          <a:endParaRPr lang="en-US"/>
        </a:p>
      </dgm:t>
    </dgm:pt>
    <dgm:pt modelId="{A1B9C8DE-A740-4B99-A90F-22C648EC591E}" type="pres">
      <dgm:prSet presAssocID="{2AD726E6-A1C3-42B9-8C71-ABDF8D4030D0}" presName="sibTrans" presStyleCnt="0"/>
      <dgm:spPr/>
    </dgm:pt>
    <dgm:pt modelId="{1DE53311-BEFC-4629-B37E-2B7E32D6A478}" type="pres">
      <dgm:prSet presAssocID="{0DBB17E5-7181-4CE4-BA1F-A5EB22EA20B6}" presName="node" presStyleLbl="node1" presStyleIdx="1" presStyleCnt="4">
        <dgm:presLayoutVars>
          <dgm:bulletEnabled val="1"/>
        </dgm:presLayoutVars>
      </dgm:prSet>
      <dgm:spPr/>
      <dgm:t>
        <a:bodyPr/>
        <a:lstStyle/>
        <a:p>
          <a:endParaRPr lang="en-US"/>
        </a:p>
      </dgm:t>
    </dgm:pt>
    <dgm:pt modelId="{34770EDA-7ABA-4986-9239-8A13B3D2AFBD}" type="pres">
      <dgm:prSet presAssocID="{B6AC9B10-3DE6-423C-90DF-7C37A509B79E}" presName="sibTrans" presStyleCnt="0"/>
      <dgm:spPr/>
    </dgm:pt>
    <dgm:pt modelId="{1A3E6039-7B57-4961-BCDB-582FBC1C635A}" type="pres">
      <dgm:prSet presAssocID="{C2EDAFB7-7242-4E93-A4A6-8AB320DED185}" presName="node" presStyleLbl="node1" presStyleIdx="2" presStyleCnt="4">
        <dgm:presLayoutVars>
          <dgm:bulletEnabled val="1"/>
        </dgm:presLayoutVars>
      </dgm:prSet>
      <dgm:spPr/>
      <dgm:t>
        <a:bodyPr/>
        <a:lstStyle/>
        <a:p>
          <a:endParaRPr lang="en-US"/>
        </a:p>
      </dgm:t>
    </dgm:pt>
    <dgm:pt modelId="{C676FC66-B65C-4FD8-9285-9D386E47BD53}" type="pres">
      <dgm:prSet presAssocID="{3008DED5-C19F-4B8F-BDCA-8B3C9FC7C2F2}" presName="sibTrans" presStyleCnt="0"/>
      <dgm:spPr/>
    </dgm:pt>
    <dgm:pt modelId="{F3E17BD0-30FE-4AC4-B643-16ED40E6F8B3}" type="pres">
      <dgm:prSet presAssocID="{3EE622C1-E3D8-4E0A-BFF8-0DE34DED0F8F}" presName="node" presStyleLbl="node1" presStyleIdx="3" presStyleCnt="4">
        <dgm:presLayoutVars>
          <dgm:bulletEnabled val="1"/>
        </dgm:presLayoutVars>
      </dgm:prSet>
      <dgm:spPr/>
      <dgm:t>
        <a:bodyPr/>
        <a:lstStyle/>
        <a:p>
          <a:endParaRPr lang="en-US"/>
        </a:p>
      </dgm:t>
    </dgm:pt>
  </dgm:ptLst>
  <dgm:cxnLst>
    <dgm:cxn modelId="{FFAD891F-6351-484A-8C2E-86F5C737042A}" type="presOf" srcId="{72287199-9232-489C-A52D-57157129ADC6}" destId="{1A3E6039-7B57-4961-BCDB-582FBC1C635A}" srcOrd="0" destOrd="2" presId="urn:microsoft.com/office/officeart/2005/8/layout/default"/>
    <dgm:cxn modelId="{DC57F2DB-6925-40CC-9A8C-57EA846122D1}" srcId="{082C4A9B-ECC4-4AED-BD11-73D610C9F355}" destId="{AFE3E49B-DC32-42B1-983F-C3C674011FD0}" srcOrd="0" destOrd="0" parTransId="{A9EC24E4-57BF-4D4C-930A-F87B48C00862}" sibTransId="{6A750E23-BF9A-4F10-92F3-412B97058D3A}"/>
    <dgm:cxn modelId="{37DC5F5F-8588-4E3C-B776-8601A6DD9992}" srcId="{AFE3E49B-DC32-42B1-983F-C3C674011FD0}" destId="{F6F967DD-62E7-4746-B7F5-D5CA07A7501C}" srcOrd="0" destOrd="0" parTransId="{1D9BADA7-E611-43C7-B1B1-C5AB80FB3FCD}" sibTransId="{94B40BD7-FB57-49BE-BC41-6D959CE3C183}"/>
    <dgm:cxn modelId="{A36DEE0D-5A93-4506-82FE-C4716B74EA30}" type="presOf" srcId="{6F5C15E7-A7E3-477D-A913-17C0FE793061}" destId="{F3E17BD0-30FE-4AC4-B643-16ED40E6F8B3}" srcOrd="0" destOrd="1" presId="urn:microsoft.com/office/officeart/2005/8/layout/default"/>
    <dgm:cxn modelId="{A6756373-9850-4978-9589-2D6F8E4D4611}" srcId="{3EE622C1-E3D8-4E0A-BFF8-0DE34DED0F8F}" destId="{12310B84-1319-4E6B-888C-F7CB463D590A}" srcOrd="1" destOrd="0" parTransId="{2D6A97BF-EB20-4DD2-A980-5B27E6A30CC0}" sibTransId="{EEDC6F60-773B-4F30-A113-DBD0274A276F}"/>
    <dgm:cxn modelId="{383D8EE9-8FA0-4477-9C3D-318537A8CEC5}" type="presOf" srcId="{12310B84-1319-4E6B-888C-F7CB463D590A}" destId="{F3E17BD0-30FE-4AC4-B643-16ED40E6F8B3}" srcOrd="0" destOrd="2" presId="urn:microsoft.com/office/officeart/2005/8/layout/default"/>
    <dgm:cxn modelId="{FCE58F8F-C627-403C-84E7-3E5552B52F3E}" type="presOf" srcId="{A0DAB0BD-D61F-4B83-BE00-DC81B4CB82D3}" destId="{42779126-CD4C-4CA9-BADB-FA8A763CE609}" srcOrd="0" destOrd="0" presId="urn:microsoft.com/office/officeart/2005/8/layout/default"/>
    <dgm:cxn modelId="{C8E9228E-8F10-4AD8-B66E-4472A8DF0E78}" srcId="{3EE622C1-E3D8-4E0A-BFF8-0DE34DED0F8F}" destId="{6F5C15E7-A7E3-477D-A913-17C0FE793061}" srcOrd="0" destOrd="0" parTransId="{27BA4B5A-9EFF-496B-BAC2-D4DBB0BFBA12}" sibTransId="{87004C68-B551-4CFD-AC38-59C92E53BC0A}"/>
    <dgm:cxn modelId="{68C4E020-07E7-463C-9107-95E52469F2DA}" srcId="{C2EDAFB7-7242-4E93-A4A6-8AB320DED185}" destId="{19B4C629-F922-4788-81A1-89F2F84010E5}" srcOrd="0" destOrd="0" parTransId="{B401B35F-B6CA-4BF6-9624-85A3BBB12EB0}" sibTransId="{F352144C-2C28-47B2-99DE-7E9ABCB210FA}"/>
    <dgm:cxn modelId="{FAFD1863-6B85-4586-9FBF-E7C6078EE3C0}" type="presOf" srcId="{0DBB17E5-7181-4CE4-BA1F-A5EB22EA20B6}" destId="{1DE53311-BEFC-4629-B37E-2B7E32D6A478}" srcOrd="0" destOrd="0" presId="urn:microsoft.com/office/officeart/2005/8/layout/default"/>
    <dgm:cxn modelId="{4C11D4C8-4EC0-4622-B864-E9A4E6BF1E4B}" type="presOf" srcId="{C2EDAFB7-7242-4E93-A4A6-8AB320DED185}" destId="{1A3E6039-7B57-4961-BCDB-582FBC1C635A}" srcOrd="0" destOrd="0" presId="urn:microsoft.com/office/officeart/2005/8/layout/default"/>
    <dgm:cxn modelId="{A8AD7BB2-B5B2-4822-9838-FACC522CC501}" type="presOf" srcId="{F6F967DD-62E7-4746-B7F5-D5CA07A7501C}" destId="{0C02DABC-DE96-40DC-B488-FA6639437DCC}" srcOrd="0" destOrd="2" presId="urn:microsoft.com/office/officeart/2005/8/layout/default"/>
    <dgm:cxn modelId="{2889E7A2-6DE3-44FB-B053-870D7093502A}" type="presOf" srcId="{AFE3E49B-DC32-42B1-983F-C3C674011FD0}" destId="{0C02DABC-DE96-40DC-B488-FA6639437DCC}" srcOrd="0" destOrd="1" presId="urn:microsoft.com/office/officeart/2005/8/layout/default"/>
    <dgm:cxn modelId="{9B2F8BBA-5194-4774-975A-408D5E9E0CA8}" srcId="{A0DAB0BD-D61F-4B83-BE00-DC81B4CB82D3}" destId="{082C4A9B-ECC4-4AED-BD11-73D610C9F355}" srcOrd="0" destOrd="0" parTransId="{29608894-F571-4B85-9937-BC3A5E264167}" sibTransId="{2AD726E6-A1C3-42B9-8C71-ABDF8D4030D0}"/>
    <dgm:cxn modelId="{01B1B5C5-ED6B-4996-B898-3776160DC193}" srcId="{C2EDAFB7-7242-4E93-A4A6-8AB320DED185}" destId="{72287199-9232-489C-A52D-57157129ADC6}" srcOrd="1" destOrd="0" parTransId="{272C884F-7F5A-4704-BC37-9787493B02C3}" sibTransId="{A79E3041-04AA-45C9-94C9-F586EF8F89D1}"/>
    <dgm:cxn modelId="{ECD01BBA-B4E3-4E68-8110-FA5C7EFCB0D1}" srcId="{A0DAB0BD-D61F-4B83-BE00-DC81B4CB82D3}" destId="{C2EDAFB7-7242-4E93-A4A6-8AB320DED185}" srcOrd="2" destOrd="0" parTransId="{50D605E0-F733-4F3B-B7B4-F6DBAA9A5ABD}" sibTransId="{3008DED5-C19F-4B8F-BDCA-8B3C9FC7C2F2}"/>
    <dgm:cxn modelId="{08656EF7-74EF-47F4-B560-40418C108C74}" type="presOf" srcId="{082C4A9B-ECC4-4AED-BD11-73D610C9F355}" destId="{0C02DABC-DE96-40DC-B488-FA6639437DCC}" srcOrd="0" destOrd="0" presId="urn:microsoft.com/office/officeart/2005/8/layout/default"/>
    <dgm:cxn modelId="{D8C9644B-CE28-4E5B-B271-B38C0A262EE2}" type="presOf" srcId="{32E9DF1C-AB08-4BF7-AA00-1504081339FB}" destId="{1DE53311-BEFC-4629-B37E-2B7E32D6A478}" srcOrd="0" destOrd="1" presId="urn:microsoft.com/office/officeart/2005/8/layout/default"/>
    <dgm:cxn modelId="{D7C1C3CC-8A4D-4AC7-B376-4C7ECC3A62B1}" srcId="{A0DAB0BD-D61F-4B83-BE00-DC81B4CB82D3}" destId="{0DBB17E5-7181-4CE4-BA1F-A5EB22EA20B6}" srcOrd="1" destOrd="0" parTransId="{020E145F-9021-48EC-A184-21F4A74DCE5D}" sibTransId="{B6AC9B10-3DE6-423C-90DF-7C37A509B79E}"/>
    <dgm:cxn modelId="{C4EB25AC-B346-4D2C-A549-EEEFB35B5C11}" srcId="{0DBB17E5-7181-4CE4-BA1F-A5EB22EA20B6}" destId="{1B78CD9C-7078-44D2-BB7C-A3BA466FFA7E}" srcOrd="1" destOrd="0" parTransId="{09B2063F-5ED6-4FF4-8E1D-27CA6908D1A6}" sibTransId="{43F2A872-1955-41CA-96C9-E6F92ADF2C9D}"/>
    <dgm:cxn modelId="{0798EA4D-AB7C-403F-BF9E-CDEEF5DE1B9F}" srcId="{0DBB17E5-7181-4CE4-BA1F-A5EB22EA20B6}" destId="{32E9DF1C-AB08-4BF7-AA00-1504081339FB}" srcOrd="0" destOrd="0" parTransId="{259A895A-DCEF-4C58-9B1C-C7C290E100E3}" sibTransId="{D95D12C8-8C20-465C-9627-B85F7B979E0F}"/>
    <dgm:cxn modelId="{C1D8EF1F-1437-49A7-98C9-EA4D4E2CBE80}" srcId="{A0DAB0BD-D61F-4B83-BE00-DC81B4CB82D3}" destId="{3EE622C1-E3D8-4E0A-BFF8-0DE34DED0F8F}" srcOrd="3" destOrd="0" parTransId="{8F7E5811-9CDC-4711-8C8F-E9A516D436BC}" sibTransId="{649EA1B7-09B4-4EBF-967F-8EB82B0DEEC8}"/>
    <dgm:cxn modelId="{7A0C10DC-DA7D-4A91-A5AB-1F6E70958C08}" type="presOf" srcId="{1B78CD9C-7078-44D2-BB7C-A3BA466FFA7E}" destId="{1DE53311-BEFC-4629-B37E-2B7E32D6A478}" srcOrd="0" destOrd="2" presId="urn:microsoft.com/office/officeart/2005/8/layout/default"/>
    <dgm:cxn modelId="{C33EB54F-AAF1-4FD2-AD84-73AC97280365}" srcId="{C2EDAFB7-7242-4E93-A4A6-8AB320DED185}" destId="{7094DBB1-2FE7-4153-A1FE-6F5028884972}" srcOrd="2" destOrd="0" parTransId="{E195AAF9-D48B-420A-9F0C-B3B0310D1242}" sibTransId="{91D68759-4FDF-4C99-BA19-CA7F9B9C65E9}"/>
    <dgm:cxn modelId="{369FF8CB-CBC9-45AC-A1B0-0FAF738F2F7F}" type="presOf" srcId="{19B4C629-F922-4788-81A1-89F2F84010E5}" destId="{1A3E6039-7B57-4961-BCDB-582FBC1C635A}" srcOrd="0" destOrd="1" presId="urn:microsoft.com/office/officeart/2005/8/layout/default"/>
    <dgm:cxn modelId="{0246FB6B-C2B3-4172-BF01-5ABC4B8D57D8}" type="presOf" srcId="{3EE622C1-E3D8-4E0A-BFF8-0DE34DED0F8F}" destId="{F3E17BD0-30FE-4AC4-B643-16ED40E6F8B3}" srcOrd="0" destOrd="0" presId="urn:microsoft.com/office/officeart/2005/8/layout/default"/>
    <dgm:cxn modelId="{2C560EFA-2336-4D8D-A26E-C2EB2DC8CF93}" type="presOf" srcId="{7094DBB1-2FE7-4153-A1FE-6F5028884972}" destId="{1A3E6039-7B57-4961-BCDB-582FBC1C635A}" srcOrd="0" destOrd="3" presId="urn:microsoft.com/office/officeart/2005/8/layout/default"/>
    <dgm:cxn modelId="{A05BA6DA-4AAC-4862-AA01-2E70CD135568}" type="presParOf" srcId="{42779126-CD4C-4CA9-BADB-FA8A763CE609}" destId="{0C02DABC-DE96-40DC-B488-FA6639437DCC}" srcOrd="0" destOrd="0" presId="urn:microsoft.com/office/officeart/2005/8/layout/default"/>
    <dgm:cxn modelId="{9DF18096-CDDA-4D0F-BB78-D13060C8062D}" type="presParOf" srcId="{42779126-CD4C-4CA9-BADB-FA8A763CE609}" destId="{A1B9C8DE-A740-4B99-A90F-22C648EC591E}" srcOrd="1" destOrd="0" presId="urn:microsoft.com/office/officeart/2005/8/layout/default"/>
    <dgm:cxn modelId="{AE2167C4-A43D-4E0C-B68C-FAAA3B221507}" type="presParOf" srcId="{42779126-CD4C-4CA9-BADB-FA8A763CE609}" destId="{1DE53311-BEFC-4629-B37E-2B7E32D6A478}" srcOrd="2" destOrd="0" presId="urn:microsoft.com/office/officeart/2005/8/layout/default"/>
    <dgm:cxn modelId="{C65D106A-315A-48D0-9FD2-54235C67AD99}" type="presParOf" srcId="{42779126-CD4C-4CA9-BADB-FA8A763CE609}" destId="{34770EDA-7ABA-4986-9239-8A13B3D2AFBD}" srcOrd="3" destOrd="0" presId="urn:microsoft.com/office/officeart/2005/8/layout/default"/>
    <dgm:cxn modelId="{6DD91E23-980E-4482-9B85-814862922AEC}" type="presParOf" srcId="{42779126-CD4C-4CA9-BADB-FA8A763CE609}" destId="{1A3E6039-7B57-4961-BCDB-582FBC1C635A}" srcOrd="4" destOrd="0" presId="urn:microsoft.com/office/officeart/2005/8/layout/default"/>
    <dgm:cxn modelId="{7DD9E2F7-2D40-4617-BB8E-91D6F83FFD06}" type="presParOf" srcId="{42779126-CD4C-4CA9-BADB-FA8A763CE609}" destId="{C676FC66-B65C-4FD8-9285-9D386E47BD53}" srcOrd="5" destOrd="0" presId="urn:microsoft.com/office/officeart/2005/8/layout/default"/>
    <dgm:cxn modelId="{BE1E475C-BF86-417F-B393-CD7B60010AC6}" type="presParOf" srcId="{42779126-CD4C-4CA9-BADB-FA8A763CE609}" destId="{F3E17BD0-30FE-4AC4-B643-16ED40E6F8B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0.04917</cdr:x>
      <cdr:y>0.86903</cdr:y>
    </cdr:from>
    <cdr:to>
      <cdr:x>0.57302</cdr:x>
      <cdr:y>0.94876</cdr:y>
    </cdr:to>
    <cdr:sp macro="" textlink="">
      <cdr:nvSpPr>
        <cdr:cNvPr id="2" name="TextBox 1"/>
        <cdr:cNvSpPr txBox="1"/>
      </cdr:nvSpPr>
      <cdr:spPr>
        <a:xfrm xmlns:a="http://schemas.openxmlformats.org/drawingml/2006/main">
          <a:off x="249108" y="4441533"/>
          <a:ext cx="2653748" cy="4075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n~</a:t>
          </a:r>
          <a:r>
            <a:rPr lang="en-US" sz="1100" dirty="0"/>
            <a:t> 4700 Providers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4348" tIns="47172" rIns="94348" bIns="47172"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4820"/>
          </a:xfrm>
          <a:prstGeom prst="rect">
            <a:avLst/>
          </a:prstGeom>
        </p:spPr>
        <p:txBody>
          <a:bodyPr vert="horz" lIns="94348" tIns="47172" rIns="94348" bIns="47172" rtlCol="0"/>
          <a:lstStyle>
            <a:lvl1pPr algn="r">
              <a:defRPr sz="1200"/>
            </a:lvl1pPr>
          </a:lstStyle>
          <a:p>
            <a:fld id="{E0AEDC2B-0DB8-4188-8363-FF1C9CE62C0C}" type="datetimeFigureOut">
              <a:rPr lang="en-US" smtClean="0"/>
              <a:pPr/>
              <a:t>12/19/2016</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4348" tIns="47172" rIns="94348" bIns="47172"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7"/>
            <a:ext cx="3037840" cy="464820"/>
          </a:xfrm>
          <a:prstGeom prst="rect">
            <a:avLst/>
          </a:prstGeom>
        </p:spPr>
        <p:txBody>
          <a:bodyPr vert="horz" lIns="94348" tIns="47172" rIns="94348" bIns="47172" rtlCol="0" anchor="b"/>
          <a:lstStyle>
            <a:lvl1pPr algn="r">
              <a:defRPr sz="1200"/>
            </a:lvl1pPr>
          </a:lstStyle>
          <a:p>
            <a:fld id="{DF4E351C-DE38-4FEE-B5BC-F6592FE7BAEE}" type="slidenum">
              <a:rPr lang="en-US" smtClean="0"/>
              <a:pPr/>
              <a:t>‹#›</a:t>
            </a:fld>
            <a:endParaRPr lang="en-US"/>
          </a:p>
        </p:txBody>
      </p:sp>
    </p:spTree>
    <p:extLst>
      <p:ext uri="{BB962C8B-B14F-4D97-AF65-F5344CB8AC3E}">
        <p14:creationId xmlns:p14="http://schemas.microsoft.com/office/powerpoint/2010/main" val="346015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4348" tIns="47172" rIns="94348" bIns="47172"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4348" tIns="47172" rIns="94348" bIns="47172" rtlCol="0"/>
          <a:lstStyle>
            <a:lvl1pPr algn="r">
              <a:defRPr sz="1200"/>
            </a:lvl1pPr>
          </a:lstStyle>
          <a:p>
            <a:fld id="{E6B5CD00-5233-8B47-BB56-1990643FAA60}" type="datetimeFigureOut">
              <a:rPr lang="en-US" smtClean="0"/>
              <a:pPr/>
              <a:t>12/19/2016</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4348" tIns="47172" rIns="94348" bIns="47172"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4348" tIns="47172" rIns="94348" bIns="471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4348" tIns="47172" rIns="94348" bIns="47172"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4348" tIns="47172" rIns="94348" bIns="47172" rtlCol="0" anchor="b"/>
          <a:lstStyle>
            <a:lvl1pPr algn="r">
              <a:defRPr sz="1200"/>
            </a:lvl1pPr>
          </a:lstStyle>
          <a:p>
            <a:fld id="{D0F89A7E-C129-9145-8621-A4974F617E75}" type="slidenum">
              <a:rPr lang="en-US" smtClean="0"/>
              <a:pPr/>
              <a:t>‹#›</a:t>
            </a:fld>
            <a:endParaRPr lang="en-US"/>
          </a:p>
        </p:txBody>
      </p:sp>
    </p:spTree>
    <p:extLst>
      <p:ext uri="{BB962C8B-B14F-4D97-AF65-F5344CB8AC3E}">
        <p14:creationId xmlns:p14="http://schemas.microsoft.com/office/powerpoint/2010/main" val="197444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rylandhbe.com/policy-legislation/committees/standing-advisory-committe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mmcp.dhmh.maryland.gov/pages/maryland-medicaid-advisory-committee.aspx"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F94BC-83D5-7441-A320-9BC744097BB6}" type="slidenum">
              <a:rPr lang="en-US" smtClean="0"/>
              <a:pPr/>
              <a:t>1</a:t>
            </a:fld>
            <a:endParaRPr lang="en-US" dirty="0"/>
          </a:p>
        </p:txBody>
      </p:sp>
    </p:spTree>
    <p:extLst>
      <p:ext uri="{BB962C8B-B14F-4D97-AF65-F5344CB8AC3E}">
        <p14:creationId xmlns:p14="http://schemas.microsoft.com/office/powerpoint/2010/main" val="236814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89A7E-C129-9145-8621-A4974F617E75}" type="slidenum">
              <a:rPr lang="en-US" smtClean="0"/>
              <a:pPr/>
              <a:t>12</a:t>
            </a:fld>
            <a:endParaRPr lang="en-US"/>
          </a:p>
        </p:txBody>
      </p:sp>
    </p:spTree>
    <p:extLst>
      <p:ext uri="{BB962C8B-B14F-4D97-AF65-F5344CB8AC3E}">
        <p14:creationId xmlns:p14="http://schemas.microsoft.com/office/powerpoint/2010/main" val="225146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89A7E-C129-9145-8621-A4974F617E75}" type="slidenum">
              <a:rPr lang="en-US" smtClean="0"/>
              <a:pPr/>
              <a:t>13</a:t>
            </a:fld>
            <a:endParaRPr lang="en-US"/>
          </a:p>
        </p:txBody>
      </p:sp>
    </p:spTree>
    <p:extLst>
      <p:ext uri="{BB962C8B-B14F-4D97-AF65-F5344CB8AC3E}">
        <p14:creationId xmlns:p14="http://schemas.microsoft.com/office/powerpoint/2010/main" val="404642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14</a:t>
            </a:fld>
            <a:endParaRPr lang="en-US" dirty="0"/>
          </a:p>
        </p:txBody>
      </p:sp>
    </p:spTree>
    <p:extLst>
      <p:ext uri="{BB962C8B-B14F-4D97-AF65-F5344CB8AC3E}">
        <p14:creationId xmlns:p14="http://schemas.microsoft.com/office/powerpoint/2010/main" val="214995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Over the next slides, we will break down this complex diagram into more digestible chunks</a:t>
            </a:r>
            <a:r>
              <a:rPr lang="en-US" altLang="en-US" baseline="0" dirty="0"/>
              <a:t> of information</a:t>
            </a: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4629" indent="-282550">
              <a:defRPr>
                <a:solidFill>
                  <a:schemeClr val="tx1"/>
                </a:solidFill>
                <a:latin typeface="Arial" panose="020B0604020202020204" pitchFamily="34" charset="0"/>
                <a:cs typeface="Arial" panose="020B0604020202020204" pitchFamily="34" charset="0"/>
              </a:defRPr>
            </a:lvl2pPr>
            <a:lvl3pPr marL="1130198" indent="-226040">
              <a:defRPr>
                <a:solidFill>
                  <a:schemeClr val="tx1"/>
                </a:solidFill>
                <a:latin typeface="Arial" panose="020B0604020202020204" pitchFamily="34" charset="0"/>
                <a:cs typeface="Arial" panose="020B0604020202020204" pitchFamily="34" charset="0"/>
              </a:defRPr>
            </a:lvl3pPr>
            <a:lvl4pPr marL="1582278" indent="-226040">
              <a:defRPr>
                <a:solidFill>
                  <a:schemeClr val="tx1"/>
                </a:solidFill>
                <a:latin typeface="Arial" panose="020B0604020202020204" pitchFamily="34" charset="0"/>
                <a:cs typeface="Arial" panose="020B0604020202020204" pitchFamily="34" charset="0"/>
              </a:defRPr>
            </a:lvl4pPr>
            <a:lvl5pPr marL="2034357" indent="-226040">
              <a:defRPr>
                <a:solidFill>
                  <a:schemeClr val="tx1"/>
                </a:solidFill>
                <a:latin typeface="Arial" panose="020B0604020202020204" pitchFamily="34" charset="0"/>
                <a:cs typeface="Arial" panose="020B0604020202020204" pitchFamily="34" charset="0"/>
              </a:defRPr>
            </a:lvl5pPr>
            <a:lvl6pPr marL="2486436" indent="-226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8516" indent="-226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595" indent="-226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2675" indent="-226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805CAE-00CF-4AD8-8EC6-6B41E0935F0C}" type="slidenum">
              <a:rPr lang="en-US" altLang="en-US">
                <a:latin typeface="Calibri" panose="020F0502020204030204" pitchFamily="34" charset="0"/>
              </a:rPr>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18813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8A7C8C-EAB2-46DC-92EF-FA841598E537}" type="slidenum">
              <a:rPr lang="en-US" smtClean="0"/>
              <a:t>16</a:t>
            </a:fld>
            <a:endParaRPr lang="en-US"/>
          </a:p>
        </p:txBody>
      </p:sp>
    </p:spTree>
    <p:extLst>
      <p:ext uri="{BB962C8B-B14F-4D97-AF65-F5344CB8AC3E}">
        <p14:creationId xmlns:p14="http://schemas.microsoft.com/office/powerpoint/2010/main" val="357621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Moving</a:t>
            </a:r>
            <a:r>
              <a:rPr lang="en-US" baseline="0" dirty="0"/>
              <a:t> forward we envision patient selection of providers </a:t>
            </a:r>
            <a:endParaRPr lang="en-US" dirty="0"/>
          </a:p>
        </p:txBody>
      </p:sp>
      <p:sp>
        <p:nvSpPr>
          <p:cNvPr id="4" name="Slide Number Placeholder 3"/>
          <p:cNvSpPr>
            <a:spLocks noGrp="1"/>
          </p:cNvSpPr>
          <p:nvPr>
            <p:ph type="sldNum" sz="quarter" idx="10"/>
          </p:nvPr>
        </p:nvSpPr>
        <p:spPr/>
        <p:txBody>
          <a:bodyPr/>
          <a:lstStyle/>
          <a:p>
            <a:fld id="{4F85ED51-E8C6-416A-B902-B03AA4966655}" type="slidenum">
              <a:rPr lang="en-US" smtClean="0"/>
              <a:t>17</a:t>
            </a:fld>
            <a:endParaRPr lang="en-US" dirty="0"/>
          </a:p>
        </p:txBody>
      </p:sp>
    </p:spTree>
    <p:extLst>
      <p:ext uri="{BB962C8B-B14F-4D97-AF65-F5344CB8AC3E}">
        <p14:creationId xmlns:p14="http://schemas.microsoft.com/office/powerpoint/2010/main" val="303840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Services may include up</a:t>
            </a:r>
            <a:r>
              <a:rPr lang="en-US" baseline="0" dirty="0"/>
              <a:t> front investments or existing capacity consolidation to establish oneself as RCME; </a:t>
            </a:r>
            <a:r>
              <a:rPr lang="en-US" altLang="en-US" dirty="0"/>
              <a:t>leveraging existing resources such as ACOs, CINs, LHICs and other regional healthcare programs</a:t>
            </a:r>
          </a:p>
          <a:p>
            <a:endParaRPr lang="en-US" baseline="0" dirty="0"/>
          </a:p>
          <a:p>
            <a:pPr defTabSz="904159">
              <a:defRPr/>
            </a:pPr>
            <a:r>
              <a:rPr lang="en-US" baseline="0" dirty="0"/>
              <a:t>No regional requirement for RCMEs: </a:t>
            </a:r>
            <a:r>
              <a:rPr lang="en-US" altLang="en-US" dirty="0"/>
              <a:t>Regional Care </a:t>
            </a:r>
            <a:r>
              <a:rPr lang="en-US" altLang="en-US" dirty="0" err="1"/>
              <a:t>Coord</a:t>
            </a:r>
            <a:r>
              <a:rPr lang="en-US" altLang="en-US" dirty="0"/>
              <a:t> recognizes the importance of local control and provision of care as well as distribution of resources to address need</a:t>
            </a:r>
          </a:p>
          <a:p>
            <a:endParaRPr lang="en-US" baseline="0" dirty="0"/>
          </a:p>
          <a:p>
            <a:r>
              <a:rPr lang="en-US" baseline="0" dirty="0"/>
              <a:t>Still having a lot of discussion around what CE looks like </a:t>
            </a:r>
          </a:p>
          <a:p>
            <a:r>
              <a:rPr lang="en-US" dirty="0"/>
              <a:t>   Program payments from payers</a:t>
            </a:r>
          </a:p>
          <a:p>
            <a:r>
              <a:rPr lang="en-US" dirty="0"/>
              <a:t>                                                   ii.     Distribution of CM payments to practices and Regional Entity</a:t>
            </a:r>
          </a:p>
          <a:p>
            <a:r>
              <a:rPr lang="en-US" dirty="0"/>
              <a:t>                                                  iii.     Evaluation and analytics of program</a:t>
            </a:r>
          </a:p>
          <a:p>
            <a:r>
              <a:rPr lang="en-US" dirty="0"/>
              <a:t>                                                  iv.     Identification and targeting</a:t>
            </a:r>
          </a:p>
          <a:p>
            <a:r>
              <a:rPr lang="en-US" dirty="0"/>
              <a:t>                                                   v.     Coordinates functions with other models (e.g. Duals Model)</a:t>
            </a:r>
          </a:p>
          <a:p>
            <a:r>
              <a:rPr lang="en-US" dirty="0"/>
              <a:t>                                                  vi.     CE hold regional RE and providers accountable</a:t>
            </a:r>
          </a:p>
          <a:p>
            <a:r>
              <a:rPr lang="en-US" dirty="0"/>
              <a:t>                                                vii.     Advisory Board – oversight of CE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F85ED51-E8C6-416A-B902-B03AA4966655}" type="slidenum">
              <a:rPr lang="en-US" smtClean="0"/>
              <a:t>18</a:t>
            </a:fld>
            <a:endParaRPr lang="en-US"/>
          </a:p>
        </p:txBody>
      </p:sp>
    </p:spTree>
    <p:extLst>
      <p:ext uri="{BB962C8B-B14F-4D97-AF65-F5344CB8AC3E}">
        <p14:creationId xmlns:p14="http://schemas.microsoft.com/office/powerpoint/2010/main" val="43828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89A7E-C129-9145-8621-A4974F617E75}" type="slidenum">
              <a:rPr lang="en-US" smtClean="0"/>
              <a:pPr/>
              <a:t>19</a:t>
            </a:fld>
            <a:endParaRPr lang="en-US"/>
          </a:p>
        </p:txBody>
      </p:sp>
    </p:spTree>
    <p:extLst>
      <p:ext uri="{BB962C8B-B14F-4D97-AF65-F5344CB8AC3E}">
        <p14:creationId xmlns:p14="http://schemas.microsoft.com/office/powerpoint/2010/main" val="88537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89A7E-C129-9145-8621-A4974F617E75}" type="slidenum">
              <a:rPr lang="en-US" smtClean="0"/>
              <a:pPr/>
              <a:t>20</a:t>
            </a:fld>
            <a:endParaRPr lang="en-US"/>
          </a:p>
        </p:txBody>
      </p:sp>
    </p:spTree>
    <p:extLst>
      <p:ext uri="{BB962C8B-B14F-4D97-AF65-F5344CB8AC3E}">
        <p14:creationId xmlns:p14="http://schemas.microsoft.com/office/powerpoint/2010/main" val="2645523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21</a:t>
            </a:fld>
            <a:endParaRPr lang="en-US" dirty="0"/>
          </a:p>
        </p:txBody>
      </p:sp>
    </p:spTree>
    <p:extLst>
      <p:ext uri="{BB962C8B-B14F-4D97-AF65-F5344CB8AC3E}">
        <p14:creationId xmlns:p14="http://schemas.microsoft.com/office/powerpoint/2010/main" val="344832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515"/>
              </a:spcAft>
            </a:pPr>
            <a:r>
              <a:rPr lang="en-US" dirty="0">
                <a:latin typeface="Book Antiqua" panose="02040602050305030304" pitchFamily="18" charset="0"/>
                <a:ea typeface="Calibri" panose="020F0502020204030204" pitchFamily="34" charset="0"/>
                <a:cs typeface="Times New Roman" panose="02020603050405020304" pitchFamily="18" charset="0"/>
              </a:rPr>
              <a:t>The core three-part aim of the state’s healthcare system transformation work is better care, better health and lower cost.  In Maryland, this includes: ongoing work of the Health Services Cost Review Commission (“HSCRC” or “Commission”) to </a:t>
            </a:r>
            <a:r>
              <a:rPr lang="en-US" dirty="0">
                <a:solidFill>
                  <a:srgbClr val="000000"/>
                </a:solidFill>
                <a:latin typeface="Book Antiqua" panose="02040602050305030304" pitchFamily="18" charset="0"/>
                <a:ea typeface="Calibri" panose="020F0502020204030204" pitchFamily="34" charset="0"/>
                <a:cs typeface="Arial" panose="020B0604020202020204" pitchFamily="34" charset="0"/>
              </a:rPr>
              <a:t>modernize Maryland’s unique all-payer rate-setting system for hospital services—al</a:t>
            </a:r>
            <a:r>
              <a:rPr lang="en-US" dirty="0">
                <a:latin typeface="Book Antiqua" panose="02040602050305030304" pitchFamily="18" charset="0"/>
                <a:ea typeface="Calibri" panose="020F0502020204030204" pitchFamily="34" charset="0"/>
                <a:cs typeface="Times New Roman" panose="02020603050405020304" pitchFamily="18" charset="0"/>
              </a:rPr>
              <a:t>so known as the All-Payer Model (APM); and, the work of the Department of Health and Mental Hygiene (DHMH) in establishing a Comprehensive Primary Care Model—also known as </a:t>
            </a:r>
            <a:r>
              <a:rPr lang="en-US" dirty="0">
                <a:solidFill>
                  <a:srgbClr val="000000"/>
                </a:solidFill>
                <a:latin typeface="Book Antiqua" panose="02040602050305030304" pitchFamily="18" charset="0"/>
                <a:ea typeface="Calibri" panose="020F0502020204030204" pitchFamily="34" charset="0"/>
                <a:cs typeface="Arial" panose="020B0604020202020204" pitchFamily="34" charset="0"/>
              </a:rPr>
              <a:t>Comprehensive Primary Care Plus (CPC+)</a:t>
            </a:r>
            <a:r>
              <a:rPr lang="en-US" dirty="0">
                <a:latin typeface="Book Antiqua" panose="02040602050305030304" pitchFamily="18" charset="0"/>
                <a:ea typeface="Calibri" panose="020F0502020204030204" pitchFamily="34" charset="0"/>
                <a:cs typeface="Times New Roman" panose="02020603050405020304" pitchFamily="18" charset="0"/>
              </a:rPr>
              <a:t>.  To date, HSCRC and DHMH have worked with one another along with broad groups of public stakeholders to plan and implement each of their transformation initiatives.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Book Antiqua" panose="02040602050305030304" pitchFamily="18" charset="0"/>
                <a:ea typeface="Calibri" panose="020F0502020204030204" pitchFamily="34" charset="0"/>
                <a:cs typeface="Times New Roman" panose="02020603050405020304" pitchFamily="18" charset="0"/>
              </a:rPr>
              <a:t>Consumer engagement at all levels in planning and delivery of health care is essential to achieving the three-part aim.  </a:t>
            </a:r>
            <a:r>
              <a:rPr lang="en-US" dirty="0">
                <a:latin typeface="Book Antiqua" panose="02040602050305030304" pitchFamily="18" charset="0"/>
                <a:ea typeface="Calibri" panose="020F0502020204030204" pitchFamily="34" charset="0"/>
                <a:cs typeface="Calibri" panose="020F0502020204030204" pitchFamily="34" charset="0"/>
              </a:rPr>
              <a:t>HSCRC working with DHMH is, therefore, establishing the Consumer Standing Advisory Committee (CSAC) that builds on the consumer engagement and involvement to date across the various HSCRC and DHMH work groups, reflects the gender, racial, ethnic and geographic diversity of the state, and in the course of conducting its work brings together a diverse cross-section of consumers, consumer advocates, relevant subject matter experts, and other stakeholders.  </a:t>
            </a:r>
            <a:r>
              <a:rPr lang="en-US" sz="1050" dirty="0">
                <a:latin typeface="Book Antiqua" panose="02040602050305030304" pitchFamily="18" charset="0"/>
                <a:ea typeface="Calibri" panose="020F0502020204030204" pitchFamily="34" charset="0"/>
                <a:cs typeface="Calibri" panose="020F0502020204030204" pitchFamily="34" charset="0"/>
              </a:rPr>
              <a:t>See the Maryland Health Benefit Exchange (MHBE) </a:t>
            </a:r>
            <a:r>
              <a:rPr lang="en-US" sz="1050" u="sng" dirty="0">
                <a:solidFill>
                  <a:srgbClr val="0563C1"/>
                </a:solidFill>
                <a:latin typeface="Book Antiqua" panose="02040602050305030304" pitchFamily="18" charset="0"/>
                <a:ea typeface="Calibri" panose="020F0502020204030204" pitchFamily="34" charset="0"/>
                <a:cs typeface="Calibri" panose="020F0502020204030204" pitchFamily="34" charset="0"/>
                <a:hlinkClick r:id="rId3"/>
              </a:rPr>
              <a:t>http://www.marylandhbe.com/policy-legislation/committees/standing-advisory-committee/</a:t>
            </a:r>
            <a:r>
              <a:rPr lang="en-US" sz="1050" dirty="0">
                <a:latin typeface="Book Antiqua" panose="02040602050305030304" pitchFamily="18" charset="0"/>
                <a:ea typeface="Calibri" panose="020F0502020204030204" pitchFamily="34" charset="0"/>
                <a:cs typeface="Calibri" panose="020F0502020204030204" pitchFamily="34" charset="0"/>
              </a:rPr>
              <a:t> and the Maryland Medicaid Advisory Committee (MMAC) </a:t>
            </a:r>
            <a:r>
              <a:rPr lang="en-US" sz="1050" u="sng" dirty="0">
                <a:solidFill>
                  <a:srgbClr val="0563C1"/>
                </a:solidFill>
                <a:latin typeface="Book Antiqua" panose="02040602050305030304" pitchFamily="18" charset="0"/>
                <a:ea typeface="Calibri" panose="020F0502020204030204" pitchFamily="34" charset="0"/>
                <a:cs typeface="Calibri" panose="020F0502020204030204" pitchFamily="34" charset="0"/>
                <a:hlinkClick r:id="rId4"/>
              </a:rPr>
              <a:t>https://mmcp.dhmh.maryland.gov/pages/maryland-medicaid-advisory-committee.aspx</a:t>
            </a:r>
            <a:r>
              <a:rPr lang="en-US" sz="1050" dirty="0">
                <a:latin typeface="Book Antiqua" panose="02040602050305030304" pitchFamily="18" charset="0"/>
                <a:ea typeface="Calibri" panose="020F0502020204030204" pitchFamily="34" charset="0"/>
                <a:cs typeface="Calibri" panose="020F0502020204030204" pitchFamily="34" charset="0"/>
              </a:rPr>
              <a:t> as examples.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2</a:t>
            </a:fld>
            <a:endParaRPr lang="en-US"/>
          </a:p>
        </p:txBody>
      </p:sp>
    </p:spTree>
    <p:extLst>
      <p:ext uri="{BB962C8B-B14F-4D97-AF65-F5344CB8AC3E}">
        <p14:creationId xmlns:p14="http://schemas.microsoft.com/office/powerpoint/2010/main" val="4128957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89A7E-C129-9145-8621-A4974F617E75}" type="slidenum">
              <a:rPr lang="en-US" smtClean="0"/>
              <a:pPr/>
              <a:t>22</a:t>
            </a:fld>
            <a:endParaRPr lang="en-US"/>
          </a:p>
        </p:txBody>
      </p:sp>
    </p:spTree>
    <p:extLst>
      <p:ext uri="{BB962C8B-B14F-4D97-AF65-F5344CB8AC3E}">
        <p14:creationId xmlns:p14="http://schemas.microsoft.com/office/powerpoint/2010/main" val="1809324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a:t>What we have laid out is really just the start ... </a:t>
            </a:r>
            <a:endParaRPr lang="en-US" dirty="0"/>
          </a:p>
          <a:p>
            <a:pPr lvl="0"/>
            <a:r>
              <a:rPr lang="en-US" dirty="0"/>
              <a:t>Your actions to date have set already set a high bar for the Commission's leadership role on consumer engagement and establishes Maryland as a model for other states </a:t>
            </a:r>
          </a:p>
          <a:p>
            <a:pPr lvl="0"/>
            <a:r>
              <a:rPr lang="en-US" dirty="0"/>
              <a:t>At we said at the outset, however, we recognize that the institutions and organizations represented on the Task Force and many others have key roles to play and while I can't speak for all of them I can say we are grateful for your commitment and we are prepared to do what we can to ensure that we achieve success not only with consumer engagement but with the New All-Payer Model. </a:t>
            </a:r>
          </a:p>
          <a:p>
            <a:pPr lvl="0"/>
            <a:r>
              <a:rPr lang="en-US" dirty="0"/>
              <a:t>It has been a real privilege to work with such a terrific team and thank you for the opportunity.  </a:t>
            </a:r>
          </a:p>
          <a:p>
            <a:endParaRPr lang="en-US" dirty="0"/>
          </a:p>
        </p:txBody>
      </p:sp>
      <p:sp>
        <p:nvSpPr>
          <p:cNvPr id="4" name="Slide Number Placeholder 3"/>
          <p:cNvSpPr>
            <a:spLocks noGrp="1"/>
          </p:cNvSpPr>
          <p:nvPr>
            <p:ph type="sldNum" sz="quarter" idx="10"/>
          </p:nvPr>
        </p:nvSpPr>
        <p:spPr/>
        <p:txBody>
          <a:bodyPr/>
          <a:lstStyle/>
          <a:p>
            <a:fld id="{C07494C6-3F13-4655-B31B-6B4E49BB7AB4}" type="slidenum">
              <a:rPr lang="en-US" smtClean="0"/>
              <a:pPr/>
              <a:t>23</a:t>
            </a:fld>
            <a:endParaRPr lang="en-US"/>
          </a:p>
        </p:txBody>
      </p:sp>
    </p:spTree>
    <p:extLst>
      <p:ext uri="{BB962C8B-B14F-4D97-AF65-F5344CB8AC3E}">
        <p14:creationId xmlns:p14="http://schemas.microsoft.com/office/powerpoint/2010/main" val="51305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err="1"/>
              <a:t>Leni</a:t>
            </a:r>
            <a:r>
              <a:rPr lang="en-US" b="1" dirty="0"/>
              <a:t>) - Task Force Members </a:t>
            </a:r>
            <a:endParaRPr lang="en-US" dirty="0"/>
          </a:p>
          <a:p>
            <a:pPr lvl="0"/>
            <a:r>
              <a:rPr lang="en-US" dirty="0"/>
              <a:t>HSCRC commitment to process  - Donna, Steve &amp; Dianne </a:t>
            </a:r>
          </a:p>
          <a:p>
            <a:pPr lvl="0"/>
            <a:r>
              <a:rPr lang="en-US" dirty="0"/>
              <a:t>Members</a:t>
            </a:r>
          </a:p>
          <a:p>
            <a:pPr lvl="0"/>
            <a:r>
              <a:rPr lang="en-US" dirty="0"/>
              <a:t>diversity of expertise &amp; organizations</a:t>
            </a:r>
          </a:p>
          <a:p>
            <a:pPr lvl="0"/>
            <a:r>
              <a:rPr lang="en-US" b="1" dirty="0"/>
              <a:t>commitment during 9-month process </a:t>
            </a:r>
            <a:endParaRPr lang="en-US" dirty="0"/>
          </a:p>
          <a:p>
            <a:endParaRPr lang="en-US" dirty="0"/>
          </a:p>
        </p:txBody>
      </p:sp>
      <p:sp>
        <p:nvSpPr>
          <p:cNvPr id="4" name="Slide Number Placeholder 3"/>
          <p:cNvSpPr>
            <a:spLocks noGrp="1"/>
          </p:cNvSpPr>
          <p:nvPr>
            <p:ph type="sldNum" sz="quarter" idx="10"/>
          </p:nvPr>
        </p:nvSpPr>
        <p:spPr/>
        <p:txBody>
          <a:bodyPr/>
          <a:lstStyle/>
          <a:p>
            <a:fld id="{C07494C6-3F13-4655-B31B-6B4E49BB7AB4}" type="slidenum">
              <a:rPr lang="en-US" smtClean="0"/>
              <a:pPr/>
              <a:t>24</a:t>
            </a:fld>
            <a:endParaRPr lang="en-US"/>
          </a:p>
        </p:txBody>
      </p:sp>
    </p:spTree>
    <p:extLst>
      <p:ext uri="{BB962C8B-B14F-4D97-AF65-F5344CB8AC3E}">
        <p14:creationId xmlns:p14="http://schemas.microsoft.com/office/powerpoint/2010/main" val="2990760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err="1"/>
              <a:t>Leni</a:t>
            </a:r>
            <a:r>
              <a:rPr lang="en-US" b="1" dirty="0"/>
              <a:t>) - Review Charges</a:t>
            </a:r>
            <a:r>
              <a:rPr lang="en-US" dirty="0"/>
              <a:t> </a:t>
            </a:r>
          </a:p>
          <a:p>
            <a:pPr lvl="0"/>
            <a:r>
              <a:rPr lang="en-US" dirty="0"/>
              <a:t>Pleased to submit our report - this sets out the context and content for a consumer-focused communications plan w/ what we hope are clear goals and objectives and we have then broken those down into four categories - all stakeholders, policy makers, providers and hospitals and consumers - and have provided some specific strategies &amp; tactics for each </a:t>
            </a:r>
          </a:p>
          <a:p>
            <a:pPr lvl="0"/>
            <a:r>
              <a:rPr lang="en-US" dirty="0"/>
              <a:t>emphasize that this is not a full blown communications plan - but we have done our best to provide a platform for that &amp; we recognize that you can't do this alone</a:t>
            </a:r>
          </a:p>
          <a:p>
            <a:pPr lvl="0"/>
            <a:r>
              <a:rPr lang="en-US" dirty="0"/>
              <a:t>Need cooperation of other agencies and all stakeholders </a:t>
            </a:r>
          </a:p>
          <a:p>
            <a:pPr lvl="0"/>
            <a:r>
              <a:rPr lang="en-US" dirty="0"/>
              <a:t>that includes those of us on the Task Force, who are committed to ensuring that this doesn't sit on the shelf </a:t>
            </a:r>
          </a:p>
        </p:txBody>
      </p:sp>
      <p:sp>
        <p:nvSpPr>
          <p:cNvPr id="4" name="Slide Number Placeholder 3"/>
          <p:cNvSpPr>
            <a:spLocks noGrp="1"/>
          </p:cNvSpPr>
          <p:nvPr>
            <p:ph type="sldNum" sz="quarter" idx="10"/>
          </p:nvPr>
        </p:nvSpPr>
        <p:spPr/>
        <p:txBody>
          <a:bodyPr/>
          <a:lstStyle/>
          <a:p>
            <a:fld id="{D0F89A7E-C129-9145-8621-A4974F617E75}" type="slidenum">
              <a:rPr lang="en-US" smtClean="0"/>
              <a:pPr/>
              <a:t>25</a:t>
            </a:fld>
            <a:endParaRPr lang="en-US" dirty="0"/>
          </a:p>
        </p:txBody>
      </p:sp>
    </p:spTree>
    <p:extLst>
      <p:ext uri="{BB962C8B-B14F-4D97-AF65-F5344CB8AC3E}">
        <p14:creationId xmlns:p14="http://schemas.microsoft.com/office/powerpoint/2010/main" val="2315362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SLIDE (</a:t>
            </a:r>
            <a:r>
              <a:rPr lang="en-US" b="1" dirty="0" err="1"/>
              <a:t>Leni</a:t>
            </a:r>
            <a:r>
              <a:rPr lang="en-US" b="1" dirty="0"/>
              <a:t>) - Path to Consumer Engagement </a:t>
            </a:r>
            <a:endParaRPr lang="en-US" dirty="0"/>
          </a:p>
          <a:p>
            <a:pPr lvl="0"/>
            <a:r>
              <a:rPr lang="en-US" dirty="0"/>
              <a:t>TF's path to create this report almost as challenging as moving consumers along the path to full engagement - still looking for that magic wand </a:t>
            </a:r>
          </a:p>
          <a:p>
            <a:pPr lvl="0"/>
            <a:r>
              <a:rPr lang="en-US" dirty="0"/>
              <a:t>As Hillery pointed out at your last meeting - you can't leap in at the end</a:t>
            </a:r>
          </a:p>
          <a:p>
            <a:pPr lvl="0"/>
            <a:r>
              <a:rPr lang="en-US" dirty="0"/>
              <a:t>Requires a continuum of information and reinforcement &amp; it requires that collaboration that I just spoke of </a:t>
            </a:r>
          </a:p>
          <a:p>
            <a:r>
              <a:rPr lang="en-US" dirty="0"/>
              <a:t> </a:t>
            </a:r>
          </a:p>
          <a:p>
            <a:pPr lvl="0"/>
            <a:r>
              <a:rPr lang="en-US" dirty="0"/>
              <a:t>step #1 - health insurance (and financial) literacy - MHBE &amp; Connector Entities as well as organizations like the Coalition &amp; PCC </a:t>
            </a:r>
          </a:p>
          <a:p>
            <a:pPr lvl="0"/>
            <a:r>
              <a:rPr lang="en-US" dirty="0"/>
              <a:t>step #2 - health care literacy - understanding not only how to use insurance coverage effectively, but how to traverse the system </a:t>
            </a:r>
          </a:p>
          <a:p>
            <a:pPr lvl="0"/>
            <a:r>
              <a:rPr lang="en-US" dirty="0"/>
              <a:t>step #3 - empowered w/ knowledge - consumers "own" their own health and, in best of all worlds, are engaged in improving health of their communities </a:t>
            </a:r>
          </a:p>
        </p:txBody>
      </p:sp>
      <p:sp>
        <p:nvSpPr>
          <p:cNvPr id="4" name="Slide Number Placeholder 3"/>
          <p:cNvSpPr>
            <a:spLocks noGrp="1"/>
          </p:cNvSpPr>
          <p:nvPr>
            <p:ph type="sldNum" sz="quarter" idx="10"/>
          </p:nvPr>
        </p:nvSpPr>
        <p:spPr/>
        <p:txBody>
          <a:bodyPr/>
          <a:lstStyle/>
          <a:p>
            <a:fld id="{4A5BE1E0-7348-4978-B07F-FF694A5065B6}" type="slidenum">
              <a:rPr lang="en-US" smtClean="0"/>
              <a:pPr/>
              <a:t>26</a:t>
            </a:fld>
            <a:endParaRPr lang="en-US" dirty="0"/>
          </a:p>
        </p:txBody>
      </p:sp>
    </p:spTree>
    <p:extLst>
      <p:ext uri="{BB962C8B-B14F-4D97-AF65-F5344CB8AC3E}">
        <p14:creationId xmlns:p14="http://schemas.microsoft.com/office/powerpoint/2010/main" val="3939210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err="1"/>
              <a:t>Leni</a:t>
            </a:r>
            <a:r>
              <a:rPr lang="en-US" b="1" dirty="0"/>
              <a:t>) - CE Benefits to Consumers &amp; the Community </a:t>
            </a:r>
            <a:endParaRPr lang="en-US" dirty="0"/>
          </a:p>
        </p:txBody>
      </p:sp>
      <p:sp>
        <p:nvSpPr>
          <p:cNvPr id="4" name="Slide Number Placeholder 3"/>
          <p:cNvSpPr>
            <a:spLocks noGrp="1"/>
          </p:cNvSpPr>
          <p:nvPr>
            <p:ph type="sldNum" sz="quarter" idx="10"/>
          </p:nvPr>
        </p:nvSpPr>
        <p:spPr/>
        <p:txBody>
          <a:bodyPr/>
          <a:lstStyle/>
          <a:p>
            <a:fld id="{C07494C6-3F13-4655-B31B-6B4E49BB7AB4}" type="slidenum">
              <a:rPr lang="en-US" smtClean="0"/>
              <a:pPr/>
              <a:t>27</a:t>
            </a:fld>
            <a:endParaRPr lang="en-US"/>
          </a:p>
        </p:txBody>
      </p:sp>
    </p:spTree>
    <p:extLst>
      <p:ext uri="{BB962C8B-B14F-4D97-AF65-F5344CB8AC3E}">
        <p14:creationId xmlns:p14="http://schemas.microsoft.com/office/powerpoint/2010/main" val="257162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err="1"/>
              <a:t>Leni</a:t>
            </a:r>
            <a:r>
              <a:rPr lang="en-US" b="1" dirty="0"/>
              <a:t>) - CE Themes </a:t>
            </a:r>
            <a:endParaRPr lang="en-US" dirty="0"/>
          </a:p>
          <a:p>
            <a:pPr lvl="0"/>
            <a:r>
              <a:rPr lang="en-US" dirty="0"/>
              <a:t>In developing our construct and recommendations we looked at a set of overriding themes that emerged through our research phase</a:t>
            </a:r>
          </a:p>
          <a:p>
            <a:pPr lvl="0"/>
            <a:r>
              <a:rPr lang="en-US" dirty="0"/>
              <a:t>Literature review </a:t>
            </a:r>
          </a:p>
          <a:p>
            <a:pPr lvl="0"/>
            <a:r>
              <a:rPr lang="en-US" dirty="0"/>
              <a:t>presentations from Consumers Union, hospitals, and others working in Maryland </a:t>
            </a:r>
          </a:p>
          <a:p>
            <a:pPr lvl="0"/>
            <a:r>
              <a:rPr lang="en-US" dirty="0"/>
              <a:t>Themes</a:t>
            </a:r>
          </a:p>
          <a:p>
            <a:pPr lvl="0"/>
            <a:r>
              <a:rPr lang="en-US" dirty="0"/>
              <a:t>Call to action at the right time &amp; from the right messenger (trusted source) </a:t>
            </a:r>
          </a:p>
        </p:txBody>
      </p:sp>
      <p:sp>
        <p:nvSpPr>
          <p:cNvPr id="4" name="Slide Number Placeholder 3"/>
          <p:cNvSpPr>
            <a:spLocks noGrp="1"/>
          </p:cNvSpPr>
          <p:nvPr>
            <p:ph type="sldNum" sz="quarter" idx="10"/>
          </p:nvPr>
        </p:nvSpPr>
        <p:spPr/>
        <p:txBody>
          <a:bodyPr/>
          <a:lstStyle/>
          <a:p>
            <a:fld id="{C07494C6-3F13-4655-B31B-6B4E49BB7AB4}" type="slidenum">
              <a:rPr lang="en-US" smtClean="0"/>
              <a:pPr/>
              <a:t>28</a:t>
            </a:fld>
            <a:endParaRPr lang="en-US"/>
          </a:p>
        </p:txBody>
      </p:sp>
    </p:spTree>
    <p:extLst>
      <p:ext uri="{BB962C8B-B14F-4D97-AF65-F5344CB8AC3E}">
        <p14:creationId xmlns:p14="http://schemas.microsoft.com/office/powerpoint/2010/main" val="2364701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Task Force established two strategic goals for the recommended consumer engagement activities. </a:t>
            </a:r>
          </a:p>
          <a:p>
            <a:r>
              <a:rPr lang="en-US" baseline="0" dirty="0" smtClean="0"/>
              <a:t>These goals are informed by some of the themes </a:t>
            </a:r>
            <a:r>
              <a:rPr lang="en-US" baseline="0" dirty="0" err="1" smtClean="0"/>
              <a:t>Leni</a:t>
            </a:r>
            <a:r>
              <a:rPr lang="en-US" baseline="0" dirty="0" smtClean="0"/>
              <a:t> described earlier, most importantly the ideas that:</a:t>
            </a:r>
          </a:p>
          <a:p>
            <a:r>
              <a:rPr lang="en-US" baseline="0" dirty="0" smtClean="0"/>
              <a:t>1) Consumers’ continued engagement depends on them being able to see the impact of their input and actions</a:t>
            </a:r>
            <a:endParaRPr lang="en-US" dirty="0" smtClean="0"/>
          </a:p>
          <a:p>
            <a:r>
              <a:rPr lang="en-US" dirty="0" smtClean="0"/>
              <a:t>And</a:t>
            </a:r>
          </a:p>
          <a:p>
            <a:r>
              <a:rPr lang="en-US" dirty="0" smtClean="0"/>
              <a:t>2) Individuals motives for</a:t>
            </a:r>
            <a:r>
              <a:rPr lang="en-US" baseline="0" dirty="0" smtClean="0"/>
              <a:t> being engaged in their health and institutions motives for engaging consumers are different. </a:t>
            </a:r>
          </a:p>
          <a:p>
            <a:endParaRPr lang="en-US" baseline="0" dirty="0" smtClean="0"/>
          </a:p>
          <a:p>
            <a:r>
              <a:rPr lang="en-US" baseline="0" dirty="0" smtClean="0"/>
              <a:t>With these in mind it is clearly important to establish a person centered system with an ongoing and meaningful opportunities for consumers to participate. </a:t>
            </a:r>
          </a:p>
          <a:p>
            <a:endParaRPr lang="en-US" baseline="0" dirty="0" smtClean="0"/>
          </a:p>
          <a:p>
            <a:r>
              <a:rPr lang="en-US" baseline="0" dirty="0" smtClean="0"/>
              <a:t>Equally important is the need to educate and activate people in their own health and health care to promote efficient us of health services. </a:t>
            </a:r>
          </a:p>
          <a:p>
            <a:endParaRPr lang="en-US" dirty="0" smtClean="0"/>
          </a:p>
        </p:txBody>
      </p:sp>
      <p:sp>
        <p:nvSpPr>
          <p:cNvPr id="4" name="Slide Number Placeholder 3"/>
          <p:cNvSpPr>
            <a:spLocks noGrp="1"/>
          </p:cNvSpPr>
          <p:nvPr>
            <p:ph type="sldNum" sz="quarter" idx="10"/>
          </p:nvPr>
        </p:nvSpPr>
        <p:spPr/>
        <p:txBody>
          <a:bodyPr/>
          <a:lstStyle/>
          <a:p>
            <a:fld id="{C07494C6-3F13-4655-B31B-6B4E49BB7AB4}" type="slidenum">
              <a:rPr lang="en-US" smtClean="0"/>
              <a:pPr/>
              <a:t>29</a:t>
            </a:fld>
            <a:endParaRPr lang="en-US"/>
          </a:p>
        </p:txBody>
      </p:sp>
    </p:spTree>
    <p:extLst>
      <p:ext uri="{BB962C8B-B14F-4D97-AF65-F5344CB8AC3E}">
        <p14:creationId xmlns:p14="http://schemas.microsoft.com/office/powerpoint/2010/main" val="1734164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We</a:t>
            </a:r>
            <a:r>
              <a:rPr lang="en-US" baseline="0" dirty="0" smtClean="0"/>
              <a:t> then </a:t>
            </a:r>
            <a:r>
              <a:rPr lang="en-US" dirty="0" smtClean="0"/>
              <a:t>turned to segmenting target audiences. Because</a:t>
            </a:r>
            <a:r>
              <a:rPr lang="en-US" baseline="0" dirty="0" smtClean="0"/>
              <a:t> everyone in Maryland could potentially use hospital services, our universe of audiences is </a:t>
            </a:r>
            <a:r>
              <a:rPr lang="en-US" i="1" baseline="0" dirty="0" smtClean="0"/>
              <a:t>all Marylanders</a:t>
            </a:r>
            <a:r>
              <a:rPr lang="en-US" baseline="0" dirty="0" smtClean="0"/>
              <a:t>. Within the broad audience we have identified sub-groups that require additional messages as shown in the right hand column. </a:t>
            </a:r>
          </a:p>
          <a:p>
            <a:endParaRPr lang="en-US" baseline="0" dirty="0" smtClean="0"/>
          </a:p>
          <a:p>
            <a:r>
              <a:rPr lang="en-US" baseline="0" dirty="0" smtClean="0"/>
              <a:t>While it may be tempting to focus heavily on individuals at the tip of the pyramid (those who frequently use hospital services), it is extremely important to diversify your investment in terms of consumer engagement for </a:t>
            </a:r>
            <a:r>
              <a:rPr lang="en-US" b="1" baseline="0" dirty="0" smtClean="0"/>
              <a:t>three important reasons</a:t>
            </a:r>
            <a:r>
              <a:rPr lang="en-US" baseline="0" dirty="0" smtClean="0"/>
              <a:t>: </a:t>
            </a:r>
          </a:p>
          <a:p>
            <a:endParaRPr lang="en-US" baseline="0" dirty="0" smtClean="0"/>
          </a:p>
          <a:p>
            <a:r>
              <a:rPr lang="en-US" b="1" baseline="0" dirty="0" smtClean="0"/>
              <a:t>First: </a:t>
            </a:r>
            <a:r>
              <a:rPr lang="en-US" baseline="0" dirty="0" smtClean="0"/>
              <a:t>In order for people to take a desired action they must already be aware of the issues, informed, and ready to make a wise decision. A good example of this is an advanced medical directive – this is something that should be in place before someone becomes so ill they are in the tip of the pyramid. </a:t>
            </a:r>
          </a:p>
          <a:p>
            <a:endParaRPr lang="en-US" baseline="0" dirty="0" smtClean="0"/>
          </a:p>
          <a:p>
            <a:r>
              <a:rPr lang="en-US" b="1" baseline="0" dirty="0" smtClean="0"/>
              <a:t>Second: </a:t>
            </a:r>
            <a:r>
              <a:rPr lang="en-US" baseline="0" dirty="0" smtClean="0"/>
              <a:t>People in the very tip of the pyramid are extremely ill and don’t stay in that category for very long. Either their health improves, in which case they move into the middle category, or it declines, in which case they pass on. While intensive interventions among high users show quality improvements, there is still some debate about cost savings for programs that are heavily focused on this group. </a:t>
            </a:r>
          </a:p>
          <a:p>
            <a:endParaRPr lang="en-US" baseline="0" dirty="0" smtClean="0"/>
          </a:p>
          <a:p>
            <a:r>
              <a:rPr lang="en-US" b="1" baseline="0" dirty="0" smtClean="0"/>
              <a:t>Finally: </a:t>
            </a:r>
            <a:r>
              <a:rPr lang="en-US" baseline="0" dirty="0" smtClean="0"/>
              <a:t>Thinking only about disease burden means losing sight of the big picture of consumer engagement and involving consumers in a meaningful way in the design of a person-centered health care system. Because of the severity of their health when in the tip of the pyramid, those individuals are unlikely to get involved in the policy and design piece. </a:t>
            </a:r>
            <a:endParaRPr lang="en-US" dirty="0"/>
          </a:p>
        </p:txBody>
      </p:sp>
      <p:sp>
        <p:nvSpPr>
          <p:cNvPr id="4" name="Slide Number Placeholder 3"/>
          <p:cNvSpPr>
            <a:spLocks noGrp="1"/>
          </p:cNvSpPr>
          <p:nvPr>
            <p:ph type="sldNum" sz="quarter" idx="10"/>
          </p:nvPr>
        </p:nvSpPr>
        <p:spPr/>
        <p:txBody>
          <a:bodyPr/>
          <a:lstStyle/>
          <a:p>
            <a:fld id="{C07494C6-3F13-4655-B31B-6B4E49BB7AB4}" type="slidenum">
              <a:rPr lang="en-US" smtClean="0"/>
              <a:pPr/>
              <a:t>30</a:t>
            </a:fld>
            <a:endParaRPr lang="en-US"/>
          </a:p>
        </p:txBody>
      </p:sp>
    </p:spTree>
    <p:extLst>
      <p:ext uri="{BB962C8B-B14F-4D97-AF65-F5344CB8AC3E}">
        <p14:creationId xmlns:p14="http://schemas.microsoft.com/office/powerpoint/2010/main" val="305742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89A7E-C129-9145-8621-A4974F617E75}" type="slidenum">
              <a:rPr lang="en-US" smtClean="0"/>
              <a:pPr/>
              <a:t>31</a:t>
            </a:fld>
            <a:endParaRPr lang="en-US"/>
          </a:p>
        </p:txBody>
      </p:sp>
    </p:spTree>
    <p:extLst>
      <p:ext uri="{BB962C8B-B14F-4D97-AF65-F5344CB8AC3E}">
        <p14:creationId xmlns:p14="http://schemas.microsoft.com/office/powerpoint/2010/main" val="264979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3</a:t>
            </a:fld>
            <a:endParaRPr lang="en-US" dirty="0"/>
          </a:p>
        </p:txBody>
      </p:sp>
    </p:spTree>
    <p:extLst>
      <p:ext uri="{BB962C8B-B14F-4D97-AF65-F5344CB8AC3E}">
        <p14:creationId xmlns:p14="http://schemas.microsoft.com/office/powerpoint/2010/main" val="1146553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89A7E-C129-9145-8621-A4974F617E75}" type="slidenum">
              <a:rPr lang="en-US" smtClean="0"/>
              <a:pPr/>
              <a:t>32</a:t>
            </a:fld>
            <a:endParaRPr lang="en-US"/>
          </a:p>
        </p:txBody>
      </p:sp>
    </p:spTree>
    <p:extLst>
      <p:ext uri="{BB962C8B-B14F-4D97-AF65-F5344CB8AC3E}">
        <p14:creationId xmlns:p14="http://schemas.microsoft.com/office/powerpoint/2010/main" val="1097822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there are currently very few validated metrics or tools that could be used to evaluate the impact of these efforts the Taskforce has proposed an initial set of measures which could be adopted to evaluate these efforts. </a:t>
            </a:r>
            <a:r>
              <a:rPr lang="en-US" dirty="0" smtClean="0"/>
              <a:t>Consumer</a:t>
            </a:r>
            <a:r>
              <a:rPr lang="en-US" baseline="0" dirty="0" smtClean="0"/>
              <a:t> engagement is about behavior change, and is a long term proposition so while some of the recommendations will begin to demonstrate immediate changes, understand that behavior change takes time, but it is worth it to stick with it. </a:t>
            </a:r>
            <a:endParaRPr lang="en-US" dirty="0"/>
          </a:p>
        </p:txBody>
      </p:sp>
      <p:sp>
        <p:nvSpPr>
          <p:cNvPr id="4" name="Slide Number Placeholder 3"/>
          <p:cNvSpPr>
            <a:spLocks noGrp="1"/>
          </p:cNvSpPr>
          <p:nvPr>
            <p:ph type="sldNum" sz="quarter" idx="10"/>
          </p:nvPr>
        </p:nvSpPr>
        <p:spPr/>
        <p:txBody>
          <a:bodyPr/>
          <a:lstStyle/>
          <a:p>
            <a:fld id="{C07494C6-3F13-4655-B31B-6B4E49BB7AB4}" type="slidenum">
              <a:rPr lang="en-US" smtClean="0"/>
              <a:pPr/>
              <a:t>34</a:t>
            </a:fld>
            <a:endParaRPr lang="en-US"/>
          </a:p>
        </p:txBody>
      </p:sp>
    </p:spTree>
    <p:extLst>
      <p:ext uri="{BB962C8B-B14F-4D97-AF65-F5344CB8AC3E}">
        <p14:creationId xmlns:p14="http://schemas.microsoft.com/office/powerpoint/2010/main" val="402417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ED51-E8C6-416A-B902-B03AA4966655}" type="slidenum">
              <a:rPr lang="en-US" smtClean="0"/>
              <a:t>35</a:t>
            </a:fld>
            <a:endParaRPr lang="en-US"/>
          </a:p>
        </p:txBody>
      </p:sp>
    </p:spTree>
    <p:extLst>
      <p:ext uri="{BB962C8B-B14F-4D97-AF65-F5344CB8AC3E}">
        <p14:creationId xmlns:p14="http://schemas.microsoft.com/office/powerpoint/2010/main" val="1787752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36</a:t>
            </a:fld>
            <a:endParaRPr lang="en-US" dirty="0"/>
          </a:p>
        </p:txBody>
      </p:sp>
    </p:spTree>
    <p:extLst>
      <p:ext uri="{BB962C8B-B14F-4D97-AF65-F5344CB8AC3E}">
        <p14:creationId xmlns:p14="http://schemas.microsoft.com/office/powerpoint/2010/main" val="3206717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515"/>
              </a:spcAft>
            </a:pPr>
            <a:r>
              <a:rPr lang="en-US" dirty="0">
                <a:latin typeface="Book Antiqua" panose="02040602050305030304" pitchFamily="18" charset="0"/>
                <a:ea typeface="Calibri" panose="020F0502020204030204" pitchFamily="34" charset="0"/>
                <a:cs typeface="Times New Roman" panose="02020603050405020304" pitchFamily="18" charset="0"/>
              </a:rPr>
              <a:t>The core three-part aim of the state’s healthcare system transformation work is better care, better health and lower cost.  </a:t>
            </a:r>
            <a:endParaRPr lang="en-US" dirty="0" smtClean="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515"/>
              </a:spcAft>
            </a:pPr>
            <a:r>
              <a:rPr lang="en-US" dirty="0" smtClean="0">
                <a:latin typeface="Book Antiqua" panose="02040602050305030304" pitchFamily="18" charset="0"/>
                <a:ea typeface="Calibri" panose="020F0502020204030204" pitchFamily="34" charset="0"/>
                <a:cs typeface="Times New Roman" panose="02020603050405020304" pitchFamily="18" charset="0"/>
              </a:rPr>
              <a:t>In </a:t>
            </a:r>
            <a:r>
              <a:rPr lang="en-US" dirty="0">
                <a:latin typeface="Book Antiqua" panose="02040602050305030304" pitchFamily="18" charset="0"/>
                <a:ea typeface="Calibri" panose="020F0502020204030204" pitchFamily="34" charset="0"/>
                <a:cs typeface="Times New Roman" panose="02020603050405020304" pitchFamily="18" charset="0"/>
              </a:rPr>
              <a:t>Maryland, this includes: ongoing work of the Health Services Cost Review Commission (“HSCRC” or “Commission”) to </a:t>
            </a:r>
            <a:r>
              <a:rPr lang="en-US" dirty="0">
                <a:solidFill>
                  <a:srgbClr val="000000"/>
                </a:solidFill>
                <a:latin typeface="Book Antiqua" panose="02040602050305030304" pitchFamily="18" charset="0"/>
                <a:ea typeface="Calibri" panose="020F0502020204030204" pitchFamily="34" charset="0"/>
                <a:cs typeface="Arial" panose="020B0604020202020204" pitchFamily="34" charset="0"/>
              </a:rPr>
              <a:t>modernize Maryland’s unique all-payer rate-setting system for hospital services—al</a:t>
            </a:r>
            <a:r>
              <a:rPr lang="en-US" dirty="0">
                <a:latin typeface="Book Antiqua" panose="02040602050305030304" pitchFamily="18" charset="0"/>
                <a:ea typeface="Calibri" panose="020F0502020204030204" pitchFamily="34" charset="0"/>
                <a:cs typeface="Times New Roman" panose="02020603050405020304" pitchFamily="18" charset="0"/>
              </a:rPr>
              <a:t>so known as the All-Payer Model (APM); and, the work of the Department of Health and Mental Hygiene (DHMH) in establishing a Comprehensive Primary Care Model—also known as </a:t>
            </a:r>
            <a:r>
              <a:rPr lang="en-US" dirty="0">
                <a:solidFill>
                  <a:srgbClr val="000000"/>
                </a:solidFill>
                <a:latin typeface="Book Antiqua" panose="02040602050305030304" pitchFamily="18" charset="0"/>
                <a:ea typeface="Calibri" panose="020F0502020204030204" pitchFamily="34" charset="0"/>
                <a:cs typeface="Arial" panose="020B0604020202020204" pitchFamily="34" charset="0"/>
              </a:rPr>
              <a:t>Comprehensive Primary Care Plus (CPC+)</a:t>
            </a:r>
            <a:r>
              <a:rPr lang="en-US" dirty="0">
                <a:latin typeface="Book Antiqua" panose="02040602050305030304" pitchFamily="18" charset="0"/>
                <a:ea typeface="Calibri" panose="020F0502020204030204" pitchFamily="34" charset="0"/>
                <a:cs typeface="Times New Roman" panose="02020603050405020304" pitchFamily="18" charset="0"/>
              </a:rPr>
              <a:t>.  To date, HSCRC and DHMH have worked with one another along with broad groups of public stakeholders to plan and implement each of their transformation initiatives</a:t>
            </a:r>
            <a:r>
              <a:rPr lang="en-US" dirty="0" smtClean="0">
                <a:latin typeface="Book Antiqua" panose="02040602050305030304" pitchFamily="18" charset="0"/>
                <a:ea typeface="Calibri" panose="020F0502020204030204" pitchFamily="34" charset="0"/>
                <a:cs typeface="Times New Roman" panose="02020603050405020304" pitchFamily="18" charset="0"/>
              </a:rPr>
              <a:t>.</a:t>
            </a:r>
          </a:p>
          <a:p>
            <a:pPr>
              <a:lnSpc>
                <a:spcPct val="115000"/>
              </a:lnSpc>
              <a:spcAft>
                <a:spcPts val="515"/>
              </a:spcAft>
            </a:pPr>
            <a:endParaRPr lang="en-US" dirty="0">
              <a:latin typeface="Book Antiqua" panose="02040602050305030304" pitchFamily="18" charset="0"/>
              <a:ea typeface="Calibri" panose="020F0502020204030204" pitchFamily="34" charset="0"/>
              <a:cs typeface="Times New Roman" panose="02020603050405020304" pitchFamily="18" charset="0"/>
            </a:endParaRPr>
          </a:p>
          <a:p>
            <a:pPr>
              <a:lnSpc>
                <a:spcPct val="115000"/>
              </a:lnSpc>
              <a:spcAft>
                <a:spcPts val="515"/>
              </a:spcAft>
            </a:pPr>
            <a:r>
              <a:rPr lang="en-US" dirty="0">
                <a:solidFill>
                  <a:prstClr val="black"/>
                </a:solidFill>
              </a:rPr>
              <a:t>Builds on the </a:t>
            </a:r>
            <a:r>
              <a:rPr lang="en-US" dirty="0"/>
              <a:t>consumer engagement and involvement to date across the various HSCRC and DHMH work groups</a:t>
            </a:r>
          </a:p>
          <a:p>
            <a:pPr>
              <a:lnSpc>
                <a:spcPct val="115000"/>
              </a:lnSpc>
              <a:spcAft>
                <a:spcPts val="515"/>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37</a:t>
            </a:fld>
            <a:endParaRPr lang="en-US"/>
          </a:p>
        </p:txBody>
      </p:sp>
    </p:spTree>
    <p:extLst>
      <p:ext uri="{BB962C8B-B14F-4D97-AF65-F5344CB8AC3E}">
        <p14:creationId xmlns:p14="http://schemas.microsoft.com/office/powerpoint/2010/main" val="303012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5</a:t>
            </a:fld>
            <a:endParaRPr lang="en-US" dirty="0"/>
          </a:p>
        </p:txBody>
      </p:sp>
    </p:spTree>
    <p:extLst>
      <p:ext uri="{BB962C8B-B14F-4D97-AF65-F5344CB8AC3E}">
        <p14:creationId xmlns:p14="http://schemas.microsoft.com/office/powerpoint/2010/main" val="407105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89038"/>
            <a:ext cx="4281487" cy="3211512"/>
          </a:xfrm>
        </p:spPr>
      </p:sp>
      <p:sp>
        <p:nvSpPr>
          <p:cNvPr id="3" name="Notes Placeholder 2"/>
          <p:cNvSpPr>
            <a:spLocks noGrp="1"/>
          </p:cNvSpPr>
          <p:nvPr>
            <p:ph type="body" idx="1"/>
          </p:nvPr>
        </p:nvSpPr>
        <p:spPr/>
        <p:txBody>
          <a:bodyPr/>
          <a:lstStyle/>
          <a:p>
            <a:r>
              <a:rPr lang="en-US" dirty="0"/>
              <a:t>While All Payer Model Progression is moving forward, Pop Health Planning is moving in lockstep</a:t>
            </a:r>
          </a:p>
          <a:p>
            <a:endParaRPr lang="en-US" dirty="0"/>
          </a:p>
          <a:p>
            <a:r>
              <a:rPr lang="en-US" dirty="0"/>
              <a:t>2014 - 2015:  we are building on the success of SHIP and the LHICs</a:t>
            </a:r>
            <a:r>
              <a:rPr lang="en-US" baseline="0" dirty="0"/>
              <a:t> – not replacing them.  We want to take them to the next level.</a:t>
            </a:r>
          </a:p>
          <a:p>
            <a:endParaRPr lang="en-US" baseline="0" dirty="0"/>
          </a:p>
          <a:p>
            <a:r>
              <a:rPr lang="en-US" baseline="0" dirty="0"/>
              <a:t>2016 to 2018:  Hospitals are entering into new financial relationships with physicians and other entities.  There is a significant opportunity for local health departments and community organizations to enter into those financial relationships, share data, and coordinate services.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70E48DF-9A3C-47A7-BA37-DEFB243EBDE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8188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8</a:t>
            </a:fld>
            <a:endParaRPr lang="en-US" dirty="0"/>
          </a:p>
        </p:txBody>
      </p:sp>
    </p:spTree>
    <p:extLst>
      <p:ext uri="{BB962C8B-B14F-4D97-AF65-F5344CB8AC3E}">
        <p14:creationId xmlns:p14="http://schemas.microsoft.com/office/powerpoint/2010/main" val="59325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Old System = Volume Driven</a:t>
            </a:r>
          </a:p>
          <a:p>
            <a:endParaRPr lang="en-US" dirty="0"/>
          </a:p>
          <a:p>
            <a:r>
              <a:rPr lang="en-US" dirty="0" smtClean="0"/>
              <a:t>New System = Population and Value Driven</a:t>
            </a:r>
            <a:endParaRPr lang="en-US" dirty="0"/>
          </a:p>
          <a:p>
            <a:r>
              <a:rPr lang="en-US" dirty="0" smtClean="0"/>
              <a:t>Uses updates for trend, population, and value.</a:t>
            </a:r>
          </a:p>
        </p:txBody>
      </p:sp>
      <p:sp>
        <p:nvSpPr>
          <p:cNvPr id="4" name="Slide Number Placeholder 3"/>
          <p:cNvSpPr>
            <a:spLocks noGrp="1"/>
          </p:cNvSpPr>
          <p:nvPr>
            <p:ph type="sldNum" sz="quarter" idx="10"/>
          </p:nvPr>
        </p:nvSpPr>
        <p:spPr/>
        <p:txBody>
          <a:bodyPr/>
          <a:lstStyle/>
          <a:p>
            <a:fld id="{D0F89A7E-C129-9145-8621-A4974F617E75}" type="slidenum">
              <a:rPr lang="en-US" smtClean="0"/>
              <a:pPr/>
              <a:t>9</a:t>
            </a:fld>
            <a:endParaRPr lang="en-US" dirty="0"/>
          </a:p>
        </p:txBody>
      </p:sp>
    </p:spTree>
    <p:extLst>
      <p:ext uri="{BB962C8B-B14F-4D97-AF65-F5344CB8AC3E}">
        <p14:creationId xmlns:p14="http://schemas.microsoft.com/office/powerpoint/2010/main" val="240911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Total hospital revenue growth ceiling </a:t>
            </a:r>
          </a:p>
          <a:p>
            <a:pPr lvl="1"/>
            <a:r>
              <a:rPr lang="en-US" sz="1400" dirty="0"/>
              <a:t>Maximum 3.58% annual growth rate for first 3 years (Meeting)</a:t>
            </a:r>
          </a:p>
          <a:p>
            <a:r>
              <a:rPr lang="en-US" sz="1400" b="1" dirty="0"/>
              <a:t>Medicare payment savings</a:t>
            </a:r>
          </a:p>
          <a:p>
            <a:pPr lvl="1"/>
            <a:r>
              <a:rPr lang="en-US" sz="1400" dirty="0"/>
              <a:t>Minimum of $330 million in savings for Maryland beneficiaries (Meeting) </a:t>
            </a:r>
          </a:p>
          <a:p>
            <a:r>
              <a:rPr lang="en-US" sz="1400" b="1" dirty="0"/>
              <a:t>Patient and population centered-measures </a:t>
            </a:r>
          </a:p>
          <a:p>
            <a:pPr lvl="1"/>
            <a:r>
              <a:rPr lang="en-US" sz="1400" dirty="0"/>
              <a:t>Decrease the Medicare readmission levels to national average (Meeting)</a:t>
            </a:r>
          </a:p>
          <a:p>
            <a:pPr lvl="1"/>
            <a:r>
              <a:rPr lang="en-US" sz="1400" dirty="0"/>
              <a:t>Decrease potentially preventable complications over a 5 year period (2014-2018) by 30% as measured by the Maryland Hospital Acquired Conditions (</a:t>
            </a:r>
            <a:r>
              <a:rPr lang="en-US" sz="1400" dirty="0">
                <a:solidFill>
                  <a:schemeClr val="accent2">
                    <a:lumMod val="75000"/>
                  </a:schemeClr>
                </a:solidFill>
              </a:rPr>
              <a:t>MHAC</a:t>
            </a:r>
            <a:r>
              <a:rPr lang="en-US" sz="1400" dirty="0"/>
              <a:t>)program Many other quality improvement targets (Met)</a:t>
            </a:r>
          </a:p>
          <a:p>
            <a:endParaRPr lang="en-US" dirty="0"/>
          </a:p>
        </p:txBody>
      </p:sp>
      <p:sp>
        <p:nvSpPr>
          <p:cNvPr id="4" name="Slide Number Placeholder 3"/>
          <p:cNvSpPr>
            <a:spLocks noGrp="1"/>
          </p:cNvSpPr>
          <p:nvPr>
            <p:ph type="sldNum" sz="quarter" idx="10"/>
          </p:nvPr>
        </p:nvSpPr>
        <p:spPr/>
        <p:txBody>
          <a:bodyPr/>
          <a:lstStyle/>
          <a:p>
            <a:fld id="{D0F89A7E-C129-9145-8621-A4974F617E75}" type="slidenum">
              <a:rPr lang="en-US" smtClean="0"/>
              <a:pPr/>
              <a:t>10</a:t>
            </a:fld>
            <a:endParaRPr lang="en-US"/>
          </a:p>
        </p:txBody>
      </p:sp>
    </p:spTree>
    <p:extLst>
      <p:ext uri="{BB962C8B-B14F-4D97-AF65-F5344CB8AC3E}">
        <p14:creationId xmlns:p14="http://schemas.microsoft.com/office/powerpoint/2010/main" val="58021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latin typeface="Cambria" panose="02040503050406030204" pitchFamily="18"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859454" indent="-37403126">
              <a:defRPr>
                <a:solidFill>
                  <a:schemeClr val="tx1"/>
                </a:solidFill>
                <a:latin typeface="Arial" panose="020B0604020202020204" pitchFamily="34" charset="0"/>
                <a:ea typeface="ＭＳ Ｐゴシック" panose="020B0600070205080204" pitchFamily="34" charset="-128"/>
              </a:defRPr>
            </a:lvl2pPr>
            <a:lvl3pPr marL="1140822" indent="-228165">
              <a:defRPr>
                <a:solidFill>
                  <a:schemeClr val="tx1"/>
                </a:solidFill>
                <a:latin typeface="Arial" panose="020B0604020202020204" pitchFamily="34" charset="0"/>
                <a:ea typeface="ＭＳ Ｐゴシック" panose="020B0600070205080204" pitchFamily="34" charset="-128"/>
              </a:defRPr>
            </a:lvl3pPr>
            <a:lvl4pPr marL="1597151" indent="-228165">
              <a:defRPr>
                <a:solidFill>
                  <a:schemeClr val="tx1"/>
                </a:solidFill>
                <a:latin typeface="Arial" panose="020B0604020202020204" pitchFamily="34" charset="0"/>
                <a:ea typeface="ＭＳ Ｐゴシック" panose="020B0600070205080204" pitchFamily="34" charset="-128"/>
              </a:defRPr>
            </a:lvl4pPr>
            <a:lvl5pPr marL="2053481" indent="-228165">
              <a:defRPr>
                <a:solidFill>
                  <a:schemeClr val="tx1"/>
                </a:solidFill>
                <a:latin typeface="Arial" panose="020B0604020202020204" pitchFamily="34" charset="0"/>
                <a:ea typeface="ＭＳ Ｐゴシック" panose="020B0600070205080204" pitchFamily="34" charset="-128"/>
              </a:defRPr>
            </a:lvl5pPr>
            <a:lvl6pPr marL="2509809" indent="-228165" defTabSz="45632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66138" indent="-228165" defTabSz="45632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2467" indent="-228165" defTabSz="45632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78795" indent="-228165" defTabSz="45632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DFA456-022C-4D82-90C0-F57E53CA4995}" type="slidenum">
              <a:rPr lang="en-US" altLang="en-US" smtClean="0">
                <a:solidFill>
                  <a:srgbClr val="000000"/>
                </a:solidFill>
                <a:latin typeface="Calibri" panose="020F0502020204030204" pitchFamily="34" charset="0"/>
              </a:rPr>
              <a:pPr/>
              <a:t>11</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56528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maryland.gov/" TargetMode="Externa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maryland.gov/"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maryland.gov/"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754108"/>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4480691"/>
            <a:ext cx="6858000" cy="898754"/>
          </a:xfrm>
        </p:spPr>
        <p:txBody>
          <a:bodyPr/>
          <a:lstStyle>
            <a:lvl1pPr marL="0" indent="0" algn="r">
              <a:buNone/>
              <a:defRPr sz="20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1" name="Rectangle 20"/>
          <p:cNvSpPr/>
          <p:nvPr/>
        </p:nvSpPr>
        <p:spPr>
          <a:xfrm>
            <a:off x="904875" y="2515983"/>
            <a:ext cx="7315200" cy="1280160"/>
          </a:xfrm>
          <a:prstGeom prst="rect">
            <a:avLst/>
          </a:prstGeom>
          <a:noFill/>
          <a:ln w="6350" cap="rnd" cmpd="sng" algn="ctr">
            <a:solidFill>
              <a:srgbClr val="C00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4361553"/>
            <a:ext cx="7315200" cy="1155541"/>
          </a:xfrm>
          <a:prstGeom prst="rect">
            <a:avLst/>
          </a:prstGeom>
          <a:noFill/>
          <a:ln w="6350" cap="rnd" cmpd="sng"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2515983"/>
            <a:ext cx="228600" cy="1280160"/>
          </a:xfrm>
          <a:prstGeom prst="rect">
            <a:avLst/>
          </a:prstGeom>
          <a:solidFill>
            <a:srgbClr val="C00000"/>
          </a:solidFill>
          <a:ln w="6350" cap="rnd" cmpd="sng" algn="ctr">
            <a:solidFill>
              <a:srgbClr val="C00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4361553"/>
            <a:ext cx="228600" cy="1155541"/>
          </a:xfrm>
          <a:prstGeom prst="rect">
            <a:avLst/>
          </a:prstGeom>
          <a:solidFill>
            <a:schemeClr val="tx1">
              <a:lumMod val="50000"/>
              <a:lumOff val="5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565185A8-A803-3B40-8A76-D1B5A01A80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565185A8-A803-3B40-8A76-D1B5A01A80E0}"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8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0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696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941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08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945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86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12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493776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TextBox 12"/>
          <p:cNvSpPr txBox="1"/>
          <p:nvPr/>
        </p:nvSpPr>
        <p:spPr>
          <a:xfrm>
            <a:off x="786068" y="6367046"/>
            <a:ext cx="433132" cy="338554"/>
          </a:xfrm>
          <a:prstGeom prst="rect">
            <a:avLst/>
          </a:prstGeom>
          <a:noFill/>
        </p:spPr>
        <p:txBody>
          <a:bodyPr wrap="none" rtlCol="0">
            <a:spAutoFit/>
          </a:bodyPr>
          <a:lstStyle/>
          <a:p>
            <a:fld id="{60190AC2-481F-4502-89DE-7153DAFA5FF2}" type="slidenum">
              <a:rPr lang="en-US" sz="1600" smtClean="0">
                <a:solidFill>
                  <a:schemeClr val="bg1">
                    <a:lumMod val="50000"/>
                  </a:schemeClr>
                </a:solidFill>
              </a:rPr>
              <a:pPr/>
              <a:t>‹#›</a:t>
            </a:fld>
            <a:endParaRPr lang="en-US" sz="1600">
              <a:solidFill>
                <a:schemeClr val="bg1">
                  <a:lumMod val="50000"/>
                </a:scheme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907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743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F8A6EE-6F06-4E6D-B29B-038C3C4E3D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307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1" name="Rectangle 20"/>
          <p:cNvSpPr/>
          <p:nvPr/>
        </p:nvSpPr>
        <p:spPr>
          <a:xfrm>
            <a:off x="904875" y="3648075"/>
            <a:ext cx="7315200" cy="1280160"/>
          </a:xfrm>
          <a:prstGeom prst="rect">
            <a:avLst/>
          </a:prstGeom>
          <a:noFill/>
          <a:ln w="6350" cap="rnd" cmpd="sng" algn="ctr">
            <a:solidFill>
              <a:srgbClr val="00206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rgbClr val="002060"/>
          </a:solidFill>
          <a:ln w="6350" cap="rnd" cmpd="sng" algn="ctr">
            <a:solidFill>
              <a:srgbClr val="00206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tx1">
              <a:lumMod val="50000"/>
              <a:lumOff val="5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11" name="Picture 2" descr="maryland.gov">
            <a:hlinkClick r:id="rId2"/>
          </p:cNvPr>
          <p:cNvPicPr>
            <a:picLocks noChangeAspect="1" noChangeArrowheads="1"/>
          </p:cNvPicPr>
          <p:nvPr/>
        </p:nvPicPr>
        <p:blipFill>
          <a:blip r:embed="rId3" cstate="print"/>
          <a:srcRect/>
          <a:stretch>
            <a:fillRect/>
          </a:stretch>
        </p:blipFill>
        <p:spPr bwMode="auto">
          <a:xfrm>
            <a:off x="3739680" y="2620433"/>
            <a:ext cx="1600200" cy="742951"/>
          </a:xfrm>
          <a:prstGeom prst="rect">
            <a:avLst/>
          </a:prstGeom>
          <a:noFill/>
        </p:spPr>
      </p:pic>
      <p:pic>
        <p:nvPicPr>
          <p:cNvPr id="10" name="Picture 9" descr="HSCRC logo.png"/>
          <p:cNvPicPr>
            <a:picLocks noChangeAspect="1"/>
          </p:cNvPicPr>
          <p:nvPr userDrawn="1"/>
        </p:nvPicPr>
        <p:blipFill>
          <a:blip r:embed="rId4" cstate="print"/>
          <a:stretch>
            <a:fillRect/>
          </a:stretch>
        </p:blipFill>
        <p:spPr>
          <a:xfrm>
            <a:off x="7170821" y="6031922"/>
            <a:ext cx="1408030" cy="565727"/>
          </a:xfrm>
          <a:prstGeom prst="rect">
            <a:avLst/>
          </a:prstGeom>
        </p:spPr>
      </p:pic>
    </p:spTree>
    <p:extLst>
      <p:ext uri="{BB962C8B-B14F-4D97-AF65-F5344CB8AC3E}">
        <p14:creationId xmlns:p14="http://schemas.microsoft.com/office/powerpoint/2010/main" val="2041653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TextBox 12"/>
          <p:cNvSpPr txBox="1"/>
          <p:nvPr/>
        </p:nvSpPr>
        <p:spPr>
          <a:xfrm>
            <a:off x="786068" y="6367046"/>
            <a:ext cx="433132" cy="338554"/>
          </a:xfrm>
          <a:prstGeom prst="rect">
            <a:avLst/>
          </a:prstGeom>
          <a:noFill/>
        </p:spPr>
        <p:txBody>
          <a:bodyPr wrap="none" rtlCol="0">
            <a:spAutoFit/>
          </a:bodyPr>
          <a:lstStyle/>
          <a:p>
            <a:fld id="{60190AC2-481F-4502-89DE-7153DAFA5FF2}" type="slidenum">
              <a:rPr lang="en-US" sz="1600" smtClean="0">
                <a:solidFill>
                  <a:prstClr val="white">
                    <a:lumMod val="50000"/>
                  </a:prstClr>
                </a:solidFill>
              </a:rPr>
              <a:pPr/>
              <a:t>‹#›</a:t>
            </a:fld>
            <a:endParaRPr lang="en-US" sz="1600">
              <a:solidFill>
                <a:prstClr val="white">
                  <a:lumMod val="50000"/>
                </a:prstClr>
              </a:solidFill>
            </a:endParaRPr>
          </a:p>
        </p:txBody>
      </p:sp>
    </p:spTree>
    <p:extLst>
      <p:ext uri="{BB962C8B-B14F-4D97-AF65-F5344CB8AC3E}">
        <p14:creationId xmlns:p14="http://schemas.microsoft.com/office/powerpoint/2010/main" val="3829607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565185A8-A803-3B40-8A76-D1B5A01A80E0}"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rgbClr val="00206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rgbClr val="00206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2692685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Box 15"/>
          <p:cNvSpPr txBox="1"/>
          <p:nvPr/>
        </p:nvSpPr>
        <p:spPr>
          <a:xfrm>
            <a:off x="786068" y="6367046"/>
            <a:ext cx="433132" cy="338554"/>
          </a:xfrm>
          <a:prstGeom prst="rect">
            <a:avLst/>
          </a:prstGeom>
          <a:noFill/>
        </p:spPr>
        <p:txBody>
          <a:bodyPr wrap="none" rtlCol="0">
            <a:spAutoFit/>
          </a:bodyPr>
          <a:lstStyle/>
          <a:p>
            <a:fld id="{60190AC2-481F-4502-89DE-7153DAFA5FF2}" type="slidenum">
              <a:rPr lang="en-US" sz="1600" smtClean="0">
                <a:solidFill>
                  <a:prstClr val="white">
                    <a:lumMod val="50000"/>
                  </a:prstClr>
                </a:solidFill>
              </a:rPr>
              <a:pPr/>
              <a:t>‹#›</a:t>
            </a:fld>
            <a:endParaRPr lang="en-US" sz="1600">
              <a:solidFill>
                <a:prstClr val="white">
                  <a:lumMod val="50000"/>
                </a:prstClr>
              </a:solidFill>
            </a:endParaRPr>
          </a:p>
        </p:txBody>
      </p:sp>
      <p:pic>
        <p:nvPicPr>
          <p:cNvPr id="7" name="Picture 6" descr="HSCRC logo.png"/>
          <p:cNvPicPr>
            <a:picLocks noChangeAspect="1"/>
          </p:cNvPicPr>
          <p:nvPr userDrawn="1"/>
        </p:nvPicPr>
        <p:blipFill>
          <a:blip r:embed="rId2" cstate="print"/>
          <a:stretch>
            <a:fillRect/>
          </a:stretch>
        </p:blipFill>
        <p:spPr>
          <a:xfrm>
            <a:off x="6872438" y="6014537"/>
            <a:ext cx="1944303" cy="781193"/>
          </a:xfrm>
          <a:prstGeom prst="rect">
            <a:avLst/>
          </a:prstGeom>
        </p:spPr>
      </p:pic>
    </p:spTree>
    <p:extLst>
      <p:ext uri="{BB962C8B-B14F-4D97-AF65-F5344CB8AC3E}">
        <p14:creationId xmlns:p14="http://schemas.microsoft.com/office/powerpoint/2010/main" val="3473798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05AD4C7-8640-3744-BC60-962A88DAE811}" type="datetimeFigureOut">
              <a:rPr lang="en-US" smtClean="0">
                <a:solidFill>
                  <a:srgbClr val="464653"/>
                </a:solidFill>
              </a:rPr>
              <a:pPr/>
              <a:t>12/19/2016</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1334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13" name="TextBox 12"/>
          <p:cNvSpPr txBox="1"/>
          <p:nvPr/>
        </p:nvSpPr>
        <p:spPr>
          <a:xfrm>
            <a:off x="786068" y="6367046"/>
            <a:ext cx="433132" cy="338554"/>
          </a:xfrm>
          <a:prstGeom prst="rect">
            <a:avLst/>
          </a:prstGeom>
          <a:noFill/>
        </p:spPr>
        <p:txBody>
          <a:bodyPr wrap="none" rtlCol="0">
            <a:spAutoFit/>
          </a:bodyPr>
          <a:lstStyle/>
          <a:p>
            <a:fld id="{60190AC2-481F-4502-89DE-7153DAFA5FF2}" type="slidenum">
              <a:rPr lang="en-US" sz="1600" smtClean="0">
                <a:solidFill>
                  <a:prstClr val="white">
                    <a:lumMod val="50000"/>
                  </a:prstClr>
                </a:solidFill>
              </a:rPr>
              <a:pPr/>
              <a:t>‹#›</a:t>
            </a:fld>
            <a:endParaRPr lang="en-US" sz="1600">
              <a:solidFill>
                <a:prstClr val="white">
                  <a:lumMod val="50000"/>
                </a:prstClr>
              </a:solidFill>
            </a:endParaRPr>
          </a:p>
        </p:txBody>
      </p:sp>
    </p:spTree>
    <p:extLst>
      <p:ext uri="{BB962C8B-B14F-4D97-AF65-F5344CB8AC3E}">
        <p14:creationId xmlns:p14="http://schemas.microsoft.com/office/powerpoint/2010/main" val="2694508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1" name="Picture 2" descr="maryland.gov">
            <a:hlinkClick r:id="rId2"/>
          </p:cNvPr>
          <p:cNvPicPr>
            <a:picLocks noChangeAspect="1" noChangeArrowheads="1"/>
          </p:cNvPicPr>
          <p:nvPr/>
        </p:nvPicPr>
        <p:blipFill>
          <a:blip r:embed="rId3" cstate="print"/>
          <a:srcRect/>
          <a:stretch>
            <a:fillRect/>
          </a:stretch>
        </p:blipFill>
        <p:spPr bwMode="auto">
          <a:xfrm>
            <a:off x="7391400" y="6115049"/>
            <a:ext cx="1600200" cy="742951"/>
          </a:xfrm>
          <a:prstGeom prst="rect">
            <a:avLst/>
          </a:prstGeom>
          <a:noFill/>
        </p:spPr>
      </p:pic>
      <p:sp>
        <p:nvSpPr>
          <p:cNvPr id="13" name="TextBox 12"/>
          <p:cNvSpPr txBox="1"/>
          <p:nvPr/>
        </p:nvSpPr>
        <p:spPr>
          <a:xfrm>
            <a:off x="786068" y="6367046"/>
            <a:ext cx="433132" cy="338554"/>
          </a:xfrm>
          <a:prstGeom prst="rect">
            <a:avLst/>
          </a:prstGeom>
          <a:noFill/>
        </p:spPr>
        <p:txBody>
          <a:bodyPr wrap="none" rtlCol="0">
            <a:spAutoFit/>
          </a:bodyPr>
          <a:lstStyle/>
          <a:p>
            <a:fld id="{60190AC2-481F-4502-89DE-7153DAFA5FF2}" type="slidenum">
              <a:rPr lang="en-US" sz="1600" smtClean="0">
                <a:solidFill>
                  <a:prstClr val="white">
                    <a:lumMod val="50000"/>
                  </a:prstClr>
                </a:solidFill>
              </a:rPr>
              <a:pPr/>
              <a:t>‹#›</a:t>
            </a:fld>
            <a:endParaRPr lang="en-US" sz="1600">
              <a:solidFill>
                <a:prstClr val="white">
                  <a:lumMod val="50000"/>
                </a:prstClr>
              </a:solidFill>
            </a:endParaRPr>
          </a:p>
        </p:txBody>
      </p:sp>
    </p:spTree>
    <p:extLst>
      <p:ext uri="{BB962C8B-B14F-4D97-AF65-F5344CB8AC3E}">
        <p14:creationId xmlns:p14="http://schemas.microsoft.com/office/powerpoint/2010/main" val="85184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450784"/>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400800" y="6355080"/>
            <a:ext cx="2286000" cy="365760"/>
          </a:xfrm>
        </p:spPr>
        <p:txBody>
          <a:bodyPr/>
          <a:lstStyle/>
          <a:p>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Initial Draft for Staff Comment</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565185A8-A803-3B40-8A76-D1B5A01A80E0}" type="slidenum">
              <a:rPr lang="en-US" smtClean="0"/>
              <a:pPr/>
              <a:t>‹#›</a:t>
            </a:fld>
            <a:endParaRPr lang="en-US"/>
          </a:p>
        </p:txBody>
      </p:sp>
      <p:sp>
        <p:nvSpPr>
          <p:cNvPr id="7" name="Rectangle 6"/>
          <p:cNvSpPr/>
          <p:nvPr/>
        </p:nvSpPr>
        <p:spPr>
          <a:xfrm>
            <a:off x="914400" y="3352814"/>
            <a:ext cx="7315200" cy="128016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eaLnBrk="1" latinLnBrk="0" hangingPunct="1"/>
            <a:endParaRPr kumimoji="0" lang="en-US"/>
          </a:p>
        </p:txBody>
      </p:sp>
      <p:sp>
        <p:nvSpPr>
          <p:cNvPr id="8" name="Rectangle 7"/>
          <p:cNvSpPr/>
          <p:nvPr/>
        </p:nvSpPr>
        <p:spPr>
          <a:xfrm>
            <a:off x="914400" y="3352814"/>
            <a:ext cx="228600" cy="1280160"/>
          </a:xfrm>
          <a:prstGeom prst="rect">
            <a:avLst/>
          </a:prstGeom>
          <a:solidFill>
            <a:srgbClr val="002060"/>
          </a:solidFill>
          <a:ln w="6350" cap="rnd" cmpd="sng" algn="ctr">
            <a:solidFill>
              <a:srgbClr val="00206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9" name="Picture 2" descr="maryland.gov">
            <a:hlinkClick r:id="rId2"/>
          </p:cNvPr>
          <p:cNvPicPr>
            <a:picLocks noChangeAspect="1" noChangeArrowheads="1"/>
          </p:cNvPicPr>
          <p:nvPr userDrawn="1"/>
        </p:nvPicPr>
        <p:blipFill>
          <a:blip r:embed="rId3" cstate="print"/>
          <a:srcRect/>
          <a:stretch>
            <a:fillRect/>
          </a:stretch>
        </p:blipFill>
        <p:spPr bwMode="auto">
          <a:xfrm>
            <a:off x="7391400" y="6115049"/>
            <a:ext cx="1600200" cy="742951"/>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5AD4C7-8640-3744-BC60-962A88DAE811}" type="datetimeFigureOut">
              <a:rPr lang="en-US" smtClean="0">
                <a:solidFill>
                  <a:srgbClr val="464653"/>
                </a:solidFill>
              </a:rPr>
              <a:pPr/>
              <a:t>12/19/2016</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565185A8-A803-3B40-8A76-D1B5A01A80E0}"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1304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5AD4C7-8640-3744-BC60-962A88DAE811}" type="datetimeFigureOut">
              <a:rPr lang="en-US" smtClean="0">
                <a:solidFill>
                  <a:srgbClr val="DDE9EC"/>
                </a:solidFill>
              </a:rPr>
              <a:pPr/>
              <a:t>12/19/2016</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565185A8-A803-3B40-8A76-D1B5A01A80E0}"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20807576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AD4C7-8640-3744-BC60-962A88DAE811}" type="datetimeFigureOut">
              <a:rPr lang="en-US" smtClean="0">
                <a:solidFill>
                  <a:srgbClr val="464653"/>
                </a:solidFill>
              </a:rPr>
              <a:pPr/>
              <a:t>12/19/2016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565185A8-A803-3B40-8A76-D1B5A01A80E0}"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877377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AD4C7-8640-3744-BC60-962A88DAE811}" type="datetimeFigureOut">
              <a:rPr lang="en-US" smtClean="0">
                <a:solidFill>
                  <a:srgbClr val="464653"/>
                </a:solidFill>
              </a:rPr>
              <a:pPr/>
              <a:t>12/19/2016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565185A8-A803-3B40-8A76-D1B5A01A80E0}"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84799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450784"/>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400800" y="6355080"/>
            <a:ext cx="2286000" cy="365760"/>
          </a:xfrm>
        </p:spPr>
        <p:txBody>
          <a:bodyPr/>
          <a:lstStyle/>
          <a:p>
            <a:endParaRPr lang="en-US" dirty="0"/>
          </a:p>
        </p:txBody>
      </p:sp>
      <p:sp>
        <p:nvSpPr>
          <p:cNvPr id="5" name="Footer Placeholder 4"/>
          <p:cNvSpPr>
            <a:spLocks noGrp="1"/>
          </p:cNvSpPr>
          <p:nvPr>
            <p:ph type="ftr" sz="quarter" idx="11"/>
          </p:nvPr>
        </p:nvSpPr>
        <p:spPr>
          <a:xfrm>
            <a:off x="2898648" y="6355080"/>
            <a:ext cx="3474720" cy="365760"/>
          </a:xfrm>
        </p:spPr>
        <p:txBody>
          <a:bodyPr/>
          <a:lstStyle/>
          <a:p>
            <a:r>
              <a:rPr lang="en-US" dirty="0" smtClean="0"/>
              <a:t>Initial Draft for Staff Comment</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565185A8-A803-3B40-8A76-D1B5A01A80E0}" type="slidenum">
              <a:rPr lang="en-US" smtClean="0"/>
              <a:pPr/>
              <a:t>‹#›</a:t>
            </a:fld>
            <a:endParaRPr lang="en-US" dirty="0"/>
          </a:p>
        </p:txBody>
      </p:sp>
      <p:sp>
        <p:nvSpPr>
          <p:cNvPr id="7" name="Rectangle 6"/>
          <p:cNvSpPr/>
          <p:nvPr/>
        </p:nvSpPr>
        <p:spPr>
          <a:xfrm>
            <a:off x="914400" y="3352814"/>
            <a:ext cx="7315200" cy="128016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eaLnBrk="1" latinLnBrk="0" hangingPunct="1"/>
            <a:endParaRPr kumimoji="0" lang="en-US" dirty="0"/>
          </a:p>
        </p:txBody>
      </p:sp>
      <p:sp>
        <p:nvSpPr>
          <p:cNvPr id="8" name="Rectangle 7"/>
          <p:cNvSpPr/>
          <p:nvPr/>
        </p:nvSpPr>
        <p:spPr>
          <a:xfrm>
            <a:off x="914400" y="3352814"/>
            <a:ext cx="228600" cy="1280160"/>
          </a:xfrm>
          <a:prstGeom prst="rect">
            <a:avLst/>
          </a:prstGeom>
          <a:solidFill>
            <a:srgbClr val="002060"/>
          </a:solidFill>
          <a:ln w="6350" cap="rnd" cmpd="sng" algn="ctr">
            <a:solidFill>
              <a:srgbClr val="00206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49580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Box 15"/>
          <p:cNvSpPr txBox="1"/>
          <p:nvPr/>
        </p:nvSpPr>
        <p:spPr>
          <a:xfrm>
            <a:off x="786068" y="6367046"/>
            <a:ext cx="433132" cy="338554"/>
          </a:xfrm>
          <a:prstGeom prst="rect">
            <a:avLst/>
          </a:prstGeom>
          <a:noFill/>
        </p:spPr>
        <p:txBody>
          <a:bodyPr wrap="none" rtlCol="0">
            <a:spAutoFit/>
          </a:bodyPr>
          <a:lstStyle/>
          <a:p>
            <a:fld id="{60190AC2-481F-4502-89DE-7153DAFA5FF2}" type="slidenum">
              <a:rPr lang="en-US" sz="1600" smtClean="0">
                <a:solidFill>
                  <a:schemeClr val="bg1">
                    <a:lumMod val="50000"/>
                  </a:schemeClr>
                </a:solidFill>
              </a:rPr>
              <a:pPr/>
              <a:t>‹#›</a:t>
            </a:fld>
            <a:endParaRPr lang="en-US" sz="1600">
              <a:solidFill>
                <a:schemeClr val="bg1">
                  <a:lumMod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13" name="TextBox 12"/>
          <p:cNvSpPr txBox="1"/>
          <p:nvPr/>
        </p:nvSpPr>
        <p:spPr>
          <a:xfrm>
            <a:off x="786068" y="6367046"/>
            <a:ext cx="433132" cy="338554"/>
          </a:xfrm>
          <a:prstGeom prst="rect">
            <a:avLst/>
          </a:prstGeom>
          <a:noFill/>
        </p:spPr>
        <p:txBody>
          <a:bodyPr wrap="none" rtlCol="0">
            <a:spAutoFit/>
          </a:bodyPr>
          <a:lstStyle/>
          <a:p>
            <a:fld id="{60190AC2-481F-4502-89DE-7153DAFA5FF2}" type="slidenum">
              <a:rPr lang="en-US" sz="1600" smtClean="0">
                <a:solidFill>
                  <a:schemeClr val="bg1">
                    <a:lumMod val="50000"/>
                  </a:schemeClr>
                </a:solidFill>
              </a:rPr>
              <a:pPr/>
              <a:t>‹#›</a:t>
            </a:fld>
            <a:endParaRPr lang="en-US" sz="1600">
              <a:solidFill>
                <a:schemeClr val="bg1">
                  <a:lumMod val="50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Box 12"/>
          <p:cNvSpPr txBox="1"/>
          <p:nvPr/>
        </p:nvSpPr>
        <p:spPr>
          <a:xfrm>
            <a:off x="786068" y="6367046"/>
            <a:ext cx="433132" cy="338554"/>
          </a:xfrm>
          <a:prstGeom prst="rect">
            <a:avLst/>
          </a:prstGeom>
          <a:noFill/>
        </p:spPr>
        <p:txBody>
          <a:bodyPr wrap="none" rtlCol="0">
            <a:spAutoFit/>
          </a:bodyPr>
          <a:lstStyle/>
          <a:p>
            <a:fld id="{60190AC2-481F-4502-89DE-7153DAFA5FF2}" type="slidenum">
              <a:rPr lang="en-US" sz="1600" smtClean="0">
                <a:solidFill>
                  <a:schemeClr val="bg1">
                    <a:lumMod val="50000"/>
                  </a:schemeClr>
                </a:solidFill>
              </a:rPr>
              <a:pPr/>
              <a:t>‹#›</a:t>
            </a:fld>
            <a:endParaRPr lang="en-US" sz="1600">
              <a:solidFill>
                <a:schemeClr val="bg1">
                  <a:lumMod val="50000"/>
                </a:schemeClr>
              </a:solidFill>
            </a:endParaRPr>
          </a:p>
        </p:txBody>
      </p:sp>
      <p:pic>
        <p:nvPicPr>
          <p:cNvPr id="4" name="Picture 3" descr="HSCRC logo.png"/>
          <p:cNvPicPr>
            <a:picLocks noChangeAspect="1"/>
          </p:cNvPicPr>
          <p:nvPr userDrawn="1"/>
        </p:nvPicPr>
        <p:blipFill>
          <a:blip r:embed="rId2" cstate="print"/>
          <a:stretch>
            <a:fillRect/>
          </a:stretch>
        </p:blipFill>
        <p:spPr>
          <a:xfrm>
            <a:off x="298234" y="211721"/>
            <a:ext cx="1841932" cy="74006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565185A8-A803-3B40-8A76-D1B5A01A80E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565185A8-A803-3B40-8A76-D1B5A01A80E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Initial Draft for Staff Comment</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65185A8-A803-3B40-8A76-D1B5A01A80E0}"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Initial Draft for Staff Comment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8A6EE-6F06-4E6D-B29B-038C3C4E3D2B}"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96415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05AD4C7-8640-3744-BC60-962A88DAE811}" type="datetimeFigureOut">
              <a:rPr lang="en-US" smtClean="0">
                <a:solidFill>
                  <a:srgbClr val="464653"/>
                </a:solidFill>
              </a:rPr>
              <a:pPr/>
              <a:t>12/19/2016</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65185A8-A803-3B40-8A76-D1B5A01A80E0}"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9632590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157" y="3594847"/>
            <a:ext cx="6998043" cy="1073763"/>
          </a:xfrm>
        </p:spPr>
        <p:txBody>
          <a:bodyPr>
            <a:noAutofit/>
          </a:bodyPr>
          <a:lstStyle/>
          <a:p>
            <a:pPr algn="l"/>
            <a:r>
              <a:rPr lang="en-US" sz="1600" dirty="0" smtClean="0"/>
              <a:t>Maryland Healthcare System Transformation </a:t>
            </a:r>
            <a:br>
              <a:rPr lang="en-US" sz="1600" dirty="0" smtClean="0"/>
            </a:br>
            <a:r>
              <a:rPr lang="en-US" sz="1600" dirty="0" smtClean="0"/>
              <a:t>Consumer Standing Advisory Committee (CSAC)</a:t>
            </a:r>
            <a:br>
              <a:rPr lang="en-US" sz="1600" dirty="0" smtClean="0"/>
            </a:br>
            <a:r>
              <a:rPr lang="en-US" sz="1600" dirty="0" smtClean="0"/>
              <a:t/>
            </a:r>
            <a:br>
              <a:rPr lang="en-US" sz="1600" dirty="0" smtClean="0"/>
            </a:br>
            <a:r>
              <a:rPr lang="en-US" sz="1600" dirty="0" smtClean="0"/>
              <a:t>Co-Chairs: Katie </a:t>
            </a:r>
            <a:r>
              <a:rPr lang="en-US" sz="1600" dirty="0" err="1" smtClean="0"/>
              <a:t>Wunderlich</a:t>
            </a:r>
            <a:r>
              <a:rPr lang="en-US" sz="1600" dirty="0" smtClean="0"/>
              <a:t>, HSCRC</a:t>
            </a:r>
            <a:br>
              <a:rPr lang="en-US" sz="1600" dirty="0" smtClean="0"/>
            </a:br>
            <a:r>
              <a:rPr lang="en-US" sz="1600" dirty="0" smtClean="0"/>
              <a:t>Jennifer Barnhart, Public Health Services </a:t>
            </a:r>
            <a:endParaRPr lang="en-US" sz="1600" dirty="0"/>
          </a:p>
        </p:txBody>
      </p:sp>
      <p:sp>
        <p:nvSpPr>
          <p:cNvPr id="3" name="Subtitle 2"/>
          <p:cNvSpPr>
            <a:spLocks noGrp="1"/>
          </p:cNvSpPr>
          <p:nvPr>
            <p:ph type="subTitle" idx="1"/>
          </p:nvPr>
        </p:nvSpPr>
        <p:spPr>
          <a:xfrm>
            <a:off x="1219200" y="5124449"/>
            <a:ext cx="6858000" cy="629369"/>
          </a:xfrm>
        </p:spPr>
        <p:txBody>
          <a:bodyPr/>
          <a:lstStyle/>
          <a:p>
            <a:pPr algn="ctr"/>
            <a:r>
              <a:rPr lang="en-US" dirty="0" smtClean="0">
                <a:solidFill>
                  <a:schemeClr val="tx1"/>
                </a:solidFill>
              </a:rPr>
              <a:t>December 19, 2016</a:t>
            </a:r>
            <a:endParaRPr lang="en-US" dirty="0">
              <a:solidFill>
                <a:schemeClr val="tx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13690" y="5980056"/>
            <a:ext cx="905510" cy="599440"/>
          </a:xfrm>
          <a:prstGeom prst="rect">
            <a:avLst/>
          </a:prstGeom>
        </p:spPr>
      </p:pic>
    </p:spTree>
    <p:extLst>
      <p:ext uri="{BB962C8B-B14F-4D97-AF65-F5344CB8AC3E}">
        <p14:creationId xmlns:p14="http://schemas.microsoft.com/office/powerpoint/2010/main" val="3801764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do Global Budgets Mean?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Hospitals:</a:t>
            </a:r>
          </a:p>
          <a:p>
            <a:pPr lvl="1"/>
            <a:r>
              <a:rPr lang="en-US" dirty="0" smtClean="0"/>
              <a:t>Incentive to reduce potentially avoidable utilization</a:t>
            </a:r>
          </a:p>
          <a:p>
            <a:pPr lvl="2"/>
            <a:r>
              <a:rPr lang="en-US" dirty="0" smtClean="0"/>
              <a:t>Readmissions</a:t>
            </a:r>
          </a:p>
          <a:p>
            <a:pPr lvl="2"/>
            <a:r>
              <a:rPr lang="en-US" dirty="0" smtClean="0"/>
              <a:t>Complications</a:t>
            </a:r>
          </a:p>
          <a:p>
            <a:pPr lvl="2"/>
            <a:r>
              <a:rPr lang="en-US" dirty="0" smtClean="0"/>
              <a:t>Ambulatory sensitive conditions</a:t>
            </a:r>
          </a:p>
          <a:p>
            <a:pPr lvl="1"/>
            <a:r>
              <a:rPr lang="en-US" dirty="0" smtClean="0"/>
              <a:t>Prevent new admissions:</a:t>
            </a:r>
          </a:p>
          <a:p>
            <a:pPr lvl="2"/>
            <a:r>
              <a:rPr lang="en-US" dirty="0" smtClean="0"/>
              <a:t>Spearhead prevention</a:t>
            </a:r>
          </a:p>
          <a:p>
            <a:pPr lvl="2"/>
            <a:r>
              <a:rPr lang="en-US" dirty="0" smtClean="0"/>
              <a:t>Collaborate with community providers</a:t>
            </a:r>
          </a:p>
          <a:p>
            <a:pPr lvl="2"/>
            <a:r>
              <a:rPr lang="en-US" dirty="0" smtClean="0"/>
              <a:t>Help to address social determinants</a:t>
            </a:r>
          </a:p>
          <a:p>
            <a:r>
              <a:rPr lang="en-US" dirty="0" smtClean="0"/>
              <a:t>Payers</a:t>
            </a:r>
          </a:p>
          <a:p>
            <a:pPr lvl="1"/>
            <a:r>
              <a:rPr lang="en-US" dirty="0" smtClean="0"/>
              <a:t>Reduced unnecessary use</a:t>
            </a:r>
          </a:p>
          <a:p>
            <a:pPr lvl="1"/>
            <a:r>
              <a:rPr lang="en-US" dirty="0" smtClean="0"/>
              <a:t>Predictability in overall hospital costs</a:t>
            </a:r>
          </a:p>
          <a:p>
            <a:pPr lvl="1"/>
            <a:r>
              <a:rPr lang="en-US" dirty="0" smtClean="0"/>
              <a:t>Control on growth in hospital charges </a:t>
            </a:r>
          </a:p>
          <a:p>
            <a:pPr lvl="1"/>
            <a:r>
              <a:rPr lang="en-US" dirty="0" smtClean="0"/>
              <a:t>Consistent with Primary Care Medical Home (PCMH) and similar programs</a:t>
            </a:r>
          </a:p>
          <a:p>
            <a:pPr marL="0" indent="0">
              <a:buNone/>
            </a:pPr>
            <a:endParaRPr lang="en-US" dirty="0"/>
          </a:p>
        </p:txBody>
      </p:sp>
    </p:spTree>
    <p:extLst>
      <p:ext uri="{BB962C8B-B14F-4D97-AF65-F5344CB8AC3E}">
        <p14:creationId xmlns:p14="http://schemas.microsoft.com/office/powerpoint/2010/main" val="251743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Diagram 77"/>
          <p:cNvGraphicFramePr/>
          <p:nvPr>
            <p:extLst/>
          </p:nvPr>
        </p:nvGraphicFramePr>
        <p:xfrm>
          <a:off x="1712256" y="1766515"/>
          <a:ext cx="4611655" cy="443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7" name="Text Box 2"/>
          <p:cNvSpPr txBox="1">
            <a:spLocks noChangeArrowheads="1"/>
          </p:cNvSpPr>
          <p:nvPr/>
        </p:nvSpPr>
        <p:spPr bwMode="auto">
          <a:xfrm>
            <a:off x="7239791" y="1891023"/>
            <a:ext cx="1670050" cy="2009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dirty="0">
                <a:solidFill>
                  <a:srgbClr val="000000"/>
                </a:solidFill>
              </a:rPr>
              <a:t>Care plans, support services, case management, new models, and other interventions for individuals with significant demands on health care resources</a:t>
            </a:r>
          </a:p>
        </p:txBody>
      </p:sp>
      <p:sp>
        <p:nvSpPr>
          <p:cNvPr id="67588" name="Text Box 3"/>
          <p:cNvSpPr txBox="1">
            <a:spLocks noChangeArrowheads="1"/>
          </p:cNvSpPr>
          <p:nvPr/>
        </p:nvSpPr>
        <p:spPr bwMode="auto">
          <a:xfrm>
            <a:off x="236538" y="2514600"/>
            <a:ext cx="1676400" cy="3060290"/>
          </a:xfrm>
          <a:prstGeom prst="rect">
            <a:avLst/>
          </a:prstGeom>
          <a:solidFill>
            <a:srgbClr val="FFFFFF"/>
          </a:solidFill>
          <a:ln w="9525">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dirty="0">
                <a:solidFill>
                  <a:srgbClr val="000000"/>
                </a:solidFill>
              </a:rPr>
              <a:t>Address modifiable risks and integrate and coordinate care, develop advanced patient-centered medical homes, primary care disease management, public health, and social service supports, and integrated specialty care</a:t>
            </a:r>
          </a:p>
        </p:txBody>
      </p:sp>
      <p:sp>
        <p:nvSpPr>
          <p:cNvPr id="67589" name="Text Box 11"/>
          <p:cNvSpPr txBox="1">
            <a:spLocks noChangeArrowheads="1"/>
          </p:cNvSpPr>
          <p:nvPr/>
        </p:nvSpPr>
        <p:spPr bwMode="auto">
          <a:xfrm>
            <a:off x="7418388" y="4592638"/>
            <a:ext cx="1481137" cy="1087437"/>
          </a:xfrm>
          <a:prstGeom prst="rect">
            <a:avLst/>
          </a:prstGeom>
          <a:solidFill>
            <a:srgbClr val="FFFFFF"/>
          </a:solidFill>
          <a:ln w="9525">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dirty="0">
                <a:solidFill>
                  <a:srgbClr val="000000"/>
                </a:solidFill>
              </a:rPr>
              <a:t>Promote and maintain health (e.g. via patient-centered medical homes)</a:t>
            </a:r>
          </a:p>
        </p:txBody>
      </p:sp>
      <p:sp>
        <p:nvSpPr>
          <p:cNvPr id="67590" name="Left Brace 11"/>
          <p:cNvSpPr>
            <a:spLocks/>
          </p:cNvSpPr>
          <p:nvPr/>
        </p:nvSpPr>
        <p:spPr bwMode="auto">
          <a:xfrm flipH="1">
            <a:off x="7049292" y="1766514"/>
            <a:ext cx="182563" cy="1816135"/>
          </a:xfrm>
          <a:prstGeom prst="leftBrace">
            <a:avLst>
              <a:gd name="adj1" fmla="val 8253"/>
              <a:gd name="adj2" fmla="val 50000"/>
            </a:avLst>
          </a:prstGeom>
          <a:noFill/>
          <a:ln w="9525">
            <a:solidFill>
              <a:srgbClr val="4579B8"/>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67591" name="Left Brace 12"/>
          <p:cNvSpPr>
            <a:spLocks/>
          </p:cNvSpPr>
          <p:nvPr/>
        </p:nvSpPr>
        <p:spPr bwMode="auto">
          <a:xfrm>
            <a:off x="1865313" y="2514600"/>
            <a:ext cx="165100" cy="2400300"/>
          </a:xfrm>
          <a:prstGeom prst="leftBrace">
            <a:avLst>
              <a:gd name="adj1" fmla="val 8279"/>
              <a:gd name="adj2" fmla="val 50000"/>
            </a:avLst>
          </a:prstGeom>
          <a:noFill/>
          <a:ln w="9525">
            <a:solidFill>
              <a:srgbClr val="4579B8"/>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67592" name="Left Brace 12"/>
          <p:cNvSpPr>
            <a:spLocks/>
          </p:cNvSpPr>
          <p:nvPr/>
        </p:nvSpPr>
        <p:spPr bwMode="auto">
          <a:xfrm flipH="1">
            <a:off x="7098370" y="3983348"/>
            <a:ext cx="223838" cy="2298700"/>
          </a:xfrm>
          <a:prstGeom prst="leftBrace">
            <a:avLst>
              <a:gd name="adj1" fmla="val 8273"/>
              <a:gd name="adj2" fmla="val 50000"/>
            </a:avLst>
          </a:prstGeom>
          <a:noFill/>
          <a:ln w="9525">
            <a:solidFill>
              <a:srgbClr val="4579B8"/>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86" name="Oval 85"/>
          <p:cNvSpPr>
            <a:spLocks noChangeArrowheads="1"/>
          </p:cNvSpPr>
          <p:nvPr/>
        </p:nvSpPr>
        <p:spPr bwMode="auto">
          <a:xfrm>
            <a:off x="7335160" y="1472196"/>
            <a:ext cx="446088" cy="428625"/>
          </a:xfrm>
          <a:prstGeom prst="ellipse">
            <a:avLst/>
          </a:prstGeom>
          <a:solidFill>
            <a:schemeClr val="tx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r>
              <a:rPr lang="en-US" kern="0" dirty="0">
                <a:solidFill>
                  <a:prstClr val="white"/>
                </a:solidFill>
                <a:latin typeface="+mn-lt"/>
                <a:ea typeface="+mn-ea"/>
              </a:rPr>
              <a:t>A</a:t>
            </a:r>
          </a:p>
        </p:txBody>
      </p:sp>
      <p:sp>
        <p:nvSpPr>
          <p:cNvPr id="89" name="Oval 88"/>
          <p:cNvSpPr>
            <a:spLocks noChangeArrowheads="1"/>
          </p:cNvSpPr>
          <p:nvPr/>
        </p:nvSpPr>
        <p:spPr bwMode="auto">
          <a:xfrm>
            <a:off x="204011" y="2087563"/>
            <a:ext cx="427038" cy="427037"/>
          </a:xfrm>
          <a:prstGeom prst="ellipse">
            <a:avLst/>
          </a:prstGeom>
          <a:solidFill>
            <a:srgbClr val="8B8B9D"/>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r>
              <a:rPr lang="en-US" kern="0" dirty="0">
                <a:solidFill>
                  <a:prstClr val="white"/>
                </a:solidFill>
                <a:latin typeface="+mn-lt"/>
                <a:ea typeface="+mn-ea"/>
              </a:rPr>
              <a:t>B</a:t>
            </a:r>
          </a:p>
        </p:txBody>
      </p:sp>
      <p:sp>
        <p:nvSpPr>
          <p:cNvPr id="92" name="Oval 91"/>
          <p:cNvSpPr>
            <a:spLocks noChangeArrowheads="1"/>
          </p:cNvSpPr>
          <p:nvPr/>
        </p:nvSpPr>
        <p:spPr bwMode="auto">
          <a:xfrm>
            <a:off x="7362825" y="4164013"/>
            <a:ext cx="427038" cy="428625"/>
          </a:xfrm>
          <a:prstGeom prst="ellipse">
            <a:avLst/>
          </a:prstGeom>
          <a:solidFill>
            <a:srgbClr val="17375E"/>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r>
              <a:rPr lang="en-US" kern="0" dirty="0">
                <a:solidFill>
                  <a:schemeClr val="bg1"/>
                </a:solidFill>
                <a:latin typeface="+mn-lt"/>
                <a:ea typeface="+mn-ea"/>
              </a:rPr>
              <a:t>C</a:t>
            </a:r>
          </a:p>
        </p:txBody>
      </p:sp>
      <p:sp>
        <p:nvSpPr>
          <p:cNvPr id="67596" name="TextBox 2"/>
          <p:cNvSpPr txBox="1">
            <a:spLocks noChangeArrowheads="1"/>
          </p:cNvSpPr>
          <p:nvPr/>
        </p:nvSpPr>
        <p:spPr bwMode="auto">
          <a:xfrm>
            <a:off x="3538658" y="2071806"/>
            <a:ext cx="958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solidFill>
                  <a:schemeClr val="bg1"/>
                </a:solidFill>
                <a:latin typeface="+mn-lt"/>
              </a:rPr>
              <a:t>High need/</a:t>
            </a:r>
          </a:p>
          <a:p>
            <a:pPr algn="ctr" eaLnBrk="1" hangingPunct="1">
              <a:spcBef>
                <a:spcPct val="0"/>
              </a:spcBef>
              <a:buFontTx/>
              <a:buNone/>
            </a:pPr>
            <a:r>
              <a:rPr lang="en-US" altLang="en-US" sz="1400" b="1" dirty="0">
                <a:solidFill>
                  <a:schemeClr val="bg1"/>
                </a:solidFill>
                <a:latin typeface="+mn-lt"/>
              </a:rPr>
              <a:t>complex</a:t>
            </a:r>
          </a:p>
        </p:txBody>
      </p:sp>
      <p:sp>
        <p:nvSpPr>
          <p:cNvPr id="67597" name="TextBox 94"/>
          <p:cNvSpPr txBox="1">
            <a:spLocks noChangeArrowheads="1"/>
          </p:cNvSpPr>
          <p:nvPr/>
        </p:nvSpPr>
        <p:spPr bwMode="auto">
          <a:xfrm>
            <a:off x="3214808" y="3073855"/>
            <a:ext cx="1606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500" b="1" dirty="0">
                <a:solidFill>
                  <a:schemeClr val="bg1"/>
                </a:solidFill>
                <a:latin typeface="+mn-lt"/>
              </a:rPr>
              <a:t>Chronically ill  but at high risk to be high need</a:t>
            </a:r>
          </a:p>
        </p:txBody>
      </p:sp>
      <p:sp>
        <p:nvSpPr>
          <p:cNvPr id="67598" name="Title 3"/>
          <p:cNvSpPr txBox="1">
            <a:spLocks/>
          </p:cNvSpPr>
          <p:nvPr/>
        </p:nvSpPr>
        <p:spPr bwMode="auto">
          <a:xfrm>
            <a:off x="337344" y="88429"/>
            <a:ext cx="8274050" cy="104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None/>
            </a:pPr>
            <a:r>
              <a:rPr lang="en-US" altLang="en-US" sz="2300" dirty="0" smtClean="0">
                <a:solidFill>
                  <a:srgbClr val="464653"/>
                </a:solidFill>
                <a:latin typeface="Bookman Old Style" panose="02050604050505020204" pitchFamily="18" charset="0"/>
                <a:ea typeface="+mn-ea"/>
              </a:rPr>
              <a:t>Opportunities for Patients—Tailoring Care Delivery to Persons’ Needs = Better Outcomes &amp; Quality of Life, Fewer Hospitalizations </a:t>
            </a:r>
            <a:endParaRPr lang="en-US" altLang="en-US" sz="2300" dirty="0">
              <a:solidFill>
                <a:srgbClr val="464653"/>
              </a:solidFill>
              <a:latin typeface="Bookman Old Style" panose="02050604050505020204" pitchFamily="18" charset="0"/>
              <a:ea typeface="+mn-ea"/>
            </a:endParaRPr>
          </a:p>
        </p:txBody>
      </p:sp>
      <p:sp>
        <p:nvSpPr>
          <p:cNvPr id="3" name="TextBox 2"/>
          <p:cNvSpPr txBox="1"/>
          <p:nvPr/>
        </p:nvSpPr>
        <p:spPr>
          <a:xfrm>
            <a:off x="360364" y="1181740"/>
            <a:ext cx="6780212" cy="553998"/>
          </a:xfrm>
          <a:prstGeom prst="rect">
            <a:avLst/>
          </a:prstGeom>
          <a:noFill/>
        </p:spPr>
        <p:txBody>
          <a:bodyPr wrap="square" rtlCol="0">
            <a:spAutoFit/>
          </a:bodyPr>
          <a:lstStyle/>
          <a:p>
            <a:r>
              <a:rPr lang="en-US" altLang="en-US" sz="1500" b="1" i="1" dirty="0" smtClean="0">
                <a:solidFill>
                  <a:srgbClr val="002060"/>
                </a:solidFill>
                <a:latin typeface="Bookman Old Style" panose="02050604050505020204" pitchFamily="18" charset="0"/>
              </a:rPr>
              <a:t>Utilizing EHRs, analytics, health information exchange, and care coordination resources to improve care and health.               </a:t>
            </a:r>
            <a:endParaRPr lang="en-US" sz="1500" b="1" i="1" dirty="0">
              <a:solidFill>
                <a:srgbClr val="002060"/>
              </a:solidFill>
            </a:endParaRPr>
          </a:p>
        </p:txBody>
      </p:sp>
    </p:spTree>
    <p:extLst>
      <p:ext uri="{BB962C8B-B14F-4D97-AF65-F5344CB8AC3E}">
        <p14:creationId xmlns:p14="http://schemas.microsoft.com/office/powerpoint/2010/main" val="2824811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eaLnBrk="1" hangingPunct="1"/>
            <a:r>
              <a:rPr lang="en-US" altLang="en-US" sz="2800" dirty="0" smtClean="0"/>
              <a:t>Maryland’s Strategy Looking Forward—Care Coordination for High Needs Patients</a:t>
            </a:r>
          </a:p>
        </p:txBody>
      </p:sp>
      <p:sp>
        <p:nvSpPr>
          <p:cNvPr id="65539" name="Content Placeholder 2"/>
          <p:cNvSpPr>
            <a:spLocks noGrp="1"/>
          </p:cNvSpPr>
          <p:nvPr>
            <p:ph sz="quarter" idx="1"/>
          </p:nvPr>
        </p:nvSpPr>
        <p:spPr>
          <a:xfrm>
            <a:off x="457200" y="1192007"/>
            <a:ext cx="8229600" cy="5075237"/>
          </a:xfrm>
        </p:spPr>
        <p:txBody>
          <a:bodyPr>
            <a:normAutofit/>
          </a:bodyPr>
          <a:lstStyle/>
          <a:p>
            <a:pPr eaLnBrk="1" hangingPunct="1"/>
            <a:r>
              <a:rPr lang="en-US" altLang="en-US" sz="2400" dirty="0" smtClean="0"/>
              <a:t>Fully implement care coordination, first for complex and high needs chronically ill patients</a:t>
            </a:r>
          </a:p>
          <a:p>
            <a:pPr lvl="1"/>
            <a:r>
              <a:rPr lang="en-US" altLang="en-US" sz="2000" dirty="0" smtClean="0"/>
              <a:t>Organize and engage consumers, primary care, long-term care, and other providers in care coordination and chronic </a:t>
            </a:r>
            <a:r>
              <a:rPr lang="en-US" altLang="en-US" sz="2000" dirty="0"/>
              <a:t>care management</a:t>
            </a:r>
          </a:p>
          <a:p>
            <a:pPr lvl="1"/>
            <a:r>
              <a:rPr lang="en-US" altLang="en-US" sz="2000" dirty="0"/>
              <a:t>Intense focus on Medicare, where models do not exist or are </a:t>
            </a:r>
            <a:r>
              <a:rPr lang="en-US" altLang="en-US" sz="2000" dirty="0" smtClean="0"/>
              <a:t>immature </a:t>
            </a:r>
            <a:r>
              <a:rPr lang="en-US" altLang="en-US" sz="2000" dirty="0"/>
              <a:t>in Maryland</a:t>
            </a:r>
          </a:p>
          <a:p>
            <a:pPr lvl="1">
              <a:spcAft>
                <a:spcPts val="600"/>
              </a:spcAft>
            </a:pPr>
            <a:r>
              <a:rPr lang="en-US" altLang="en-US" sz="2000" dirty="0"/>
              <a:t>Build on growing </a:t>
            </a:r>
            <a:r>
              <a:rPr lang="en-US" altLang="en-US" sz="2000" dirty="0" smtClean="0"/>
              <a:t>Primary Care Medical Home (PCMH) </a:t>
            </a:r>
            <a:r>
              <a:rPr lang="en-US" altLang="en-US" sz="2000" dirty="0"/>
              <a:t>and </a:t>
            </a:r>
            <a:r>
              <a:rPr lang="en-US" altLang="en-US" sz="2000" dirty="0" smtClean="0"/>
              <a:t> other organized care models</a:t>
            </a:r>
            <a:r>
              <a:rPr lang="en-US" altLang="en-US" sz="2000" dirty="0"/>
              <a:t>, global budgets and geographic areas, and Medicare Chronic Care Management </a:t>
            </a:r>
            <a:r>
              <a:rPr lang="en-US" altLang="en-US" sz="2000" dirty="0" smtClean="0"/>
              <a:t>(CCM) fee </a:t>
            </a:r>
            <a:endParaRPr lang="en-US" altLang="en-US" sz="2000" dirty="0"/>
          </a:p>
          <a:p>
            <a:r>
              <a:rPr lang="en-US" altLang="en-US" sz="2400" dirty="0"/>
              <a:t>Develop financial alignment programs </a:t>
            </a:r>
            <a:r>
              <a:rPr lang="en-US" altLang="en-US" sz="2400" dirty="0" smtClean="0"/>
              <a:t>across hospitals </a:t>
            </a:r>
            <a:r>
              <a:rPr lang="en-US" altLang="en-US" sz="2400" dirty="0"/>
              <a:t>and </a:t>
            </a:r>
            <a:r>
              <a:rPr lang="en-US" altLang="en-US" sz="2400" dirty="0" smtClean="0"/>
              <a:t>other providers</a:t>
            </a:r>
            <a:r>
              <a:rPr lang="en-US" altLang="en-US" sz="2400" dirty="0"/>
              <a:t>, and get data and approvals needed for </a:t>
            </a:r>
            <a:r>
              <a:rPr lang="en-US" altLang="en-US" sz="2400" dirty="0" smtClean="0"/>
              <a:t>implementation (HCIP, CCIP, Comprehensive Primary Care program, Duals ACO)</a:t>
            </a:r>
            <a:endParaRPr lang="en-US" altLang="en-US" sz="2400" dirty="0"/>
          </a:p>
          <a:p>
            <a:endParaRPr lang="en-US" altLang="en-US" sz="2700" dirty="0" smtClean="0">
              <a:solidFill>
                <a:schemeClr val="tx1"/>
              </a:solidFill>
            </a:endParaRPr>
          </a:p>
        </p:txBody>
      </p:sp>
    </p:spTree>
    <p:extLst>
      <p:ext uri="{BB962C8B-B14F-4D97-AF65-F5344CB8AC3E}">
        <p14:creationId xmlns:p14="http://schemas.microsoft.com/office/powerpoint/2010/main" val="352858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All-Payer Model Extension</a:t>
            </a:r>
            <a:endParaRPr lang="en-US" dirty="0"/>
          </a:p>
        </p:txBody>
      </p:sp>
      <p:sp>
        <p:nvSpPr>
          <p:cNvPr id="3" name="Content Placeholder 2"/>
          <p:cNvSpPr>
            <a:spLocks noGrp="1"/>
          </p:cNvSpPr>
          <p:nvPr>
            <p:ph sz="quarter" idx="1"/>
          </p:nvPr>
        </p:nvSpPr>
        <p:spPr>
          <a:xfrm>
            <a:off x="457200" y="1158527"/>
            <a:ext cx="8229600" cy="4937760"/>
          </a:xfrm>
        </p:spPr>
        <p:txBody>
          <a:bodyPr>
            <a:normAutofit/>
          </a:bodyPr>
          <a:lstStyle/>
          <a:p>
            <a:pPr>
              <a:spcAft>
                <a:spcPts val="1200"/>
              </a:spcAft>
            </a:pPr>
            <a:r>
              <a:rPr lang="en-US" sz="2800" dirty="0" smtClean="0"/>
              <a:t>With stakeholder input, submit plan that </a:t>
            </a:r>
            <a:r>
              <a:rPr lang="en-US" sz="2800" dirty="0"/>
              <a:t>expands focus on total cost of care (due </a:t>
            </a:r>
            <a:r>
              <a:rPr lang="en-US" sz="2800" dirty="0" smtClean="0"/>
              <a:t>December 31, 2016 for implementation in 2019 and beyond)</a:t>
            </a:r>
          </a:p>
          <a:p>
            <a:pPr lvl="1">
              <a:spcAft>
                <a:spcPts val="1200"/>
              </a:spcAft>
            </a:pPr>
            <a:r>
              <a:rPr lang="en-US" sz="2500" dirty="0" smtClean="0"/>
              <a:t>Best approach is to focus on care redesign to reduce avoidable hospitalization costs</a:t>
            </a:r>
          </a:p>
          <a:p>
            <a:pPr lvl="1">
              <a:spcAft>
                <a:spcPts val="1200"/>
              </a:spcAft>
            </a:pPr>
            <a:r>
              <a:rPr lang="en-US" sz="2500" dirty="0" smtClean="0"/>
              <a:t>Alignment of incentives across multiple settings</a:t>
            </a:r>
          </a:p>
          <a:p>
            <a:pPr lvl="1">
              <a:spcAft>
                <a:spcPts val="1200"/>
              </a:spcAft>
            </a:pPr>
            <a:r>
              <a:rPr lang="en-US" sz="2500" dirty="0" smtClean="0"/>
              <a:t>Maryland will not propose rate-setting for other providers</a:t>
            </a:r>
            <a:endParaRPr lang="en-US" sz="2500" dirty="0"/>
          </a:p>
          <a:p>
            <a:endParaRPr lang="en-US" sz="2800" dirty="0"/>
          </a:p>
          <a:p>
            <a:endParaRPr lang="en-US" sz="2800" dirty="0" smtClean="0"/>
          </a:p>
        </p:txBody>
      </p:sp>
    </p:spTree>
    <p:extLst>
      <p:ext uri="{BB962C8B-B14F-4D97-AF65-F5344CB8AC3E}">
        <p14:creationId xmlns:p14="http://schemas.microsoft.com/office/powerpoint/2010/main" val="3749524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628571"/>
            <a:ext cx="6995886" cy="943428"/>
          </a:xfrm>
        </p:spPr>
        <p:txBody>
          <a:bodyPr>
            <a:normAutofit fontScale="90000"/>
          </a:bodyPr>
          <a:lstStyle/>
          <a:p>
            <a:r>
              <a:rPr lang="en-US" dirty="0" smtClean="0">
                <a:solidFill>
                  <a:schemeClr val="bg1"/>
                </a:solidFill>
              </a:rPr>
              <a:t>DHMH Comprehensive Primary Care Model </a:t>
            </a:r>
            <a:endParaRPr lang="en-US" dirty="0">
              <a:solidFill>
                <a:schemeClr val="bg1"/>
              </a:solidFill>
            </a:endParaRPr>
          </a:p>
        </p:txBody>
      </p:sp>
    </p:spTree>
    <p:extLst>
      <p:ext uri="{BB962C8B-B14F-4D97-AF65-F5344CB8AC3E}">
        <p14:creationId xmlns:p14="http://schemas.microsoft.com/office/powerpoint/2010/main" val="1027232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bwMode="auto">
          <a:xfrm>
            <a:off x="545726" y="67433"/>
            <a:ext cx="8229600" cy="606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1800" baseline="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000">
                <a:solidFill>
                  <a:schemeClr val="tx2"/>
                </a:solidFill>
                <a:latin typeface="Calibri" panose="020F0502020204030204" pitchFamily="34" charset="0"/>
                <a:cs typeface="Arial" charset="0"/>
              </a:defRPr>
            </a:lvl2pPr>
            <a:lvl3pPr algn="ctr" rtl="0" eaLnBrk="0" fontAlgn="base" hangingPunct="0">
              <a:spcBef>
                <a:spcPct val="0"/>
              </a:spcBef>
              <a:spcAft>
                <a:spcPct val="0"/>
              </a:spcAft>
              <a:defRPr sz="4000">
                <a:solidFill>
                  <a:schemeClr val="tx2"/>
                </a:solidFill>
                <a:latin typeface="Calibri" panose="020F0502020204030204" pitchFamily="34" charset="0"/>
                <a:cs typeface="Arial" charset="0"/>
              </a:defRPr>
            </a:lvl3pPr>
            <a:lvl4pPr algn="ctr" rtl="0" eaLnBrk="0" fontAlgn="base" hangingPunct="0">
              <a:spcBef>
                <a:spcPct val="0"/>
              </a:spcBef>
              <a:spcAft>
                <a:spcPct val="0"/>
              </a:spcAft>
              <a:defRPr sz="4000">
                <a:solidFill>
                  <a:schemeClr val="tx2"/>
                </a:solidFill>
                <a:latin typeface="Calibri" panose="020F0502020204030204" pitchFamily="34" charset="0"/>
                <a:cs typeface="Arial" charset="0"/>
              </a:defRPr>
            </a:lvl4pPr>
            <a:lvl5pPr algn="ctr" rtl="0" eaLnBrk="0" fontAlgn="base" hangingPunct="0">
              <a:spcBef>
                <a:spcPct val="0"/>
              </a:spcBef>
              <a:spcAft>
                <a:spcPct val="0"/>
              </a:spcAft>
              <a:defRPr sz="4000">
                <a:solidFill>
                  <a:schemeClr val="tx2"/>
                </a:solidFill>
                <a:latin typeface="Calibri" panose="020F0502020204030204"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US" altLang="en-US" sz="2800" b="1" kern="0" dirty="0" smtClean="0">
                <a:solidFill>
                  <a:srgbClr val="000000"/>
                </a:solidFill>
                <a:latin typeface="Bookman Old Style" panose="02050604050505020204" pitchFamily="18" charset="0"/>
              </a:rPr>
              <a:t>Public Health Services</a:t>
            </a:r>
          </a:p>
          <a:p>
            <a:pPr>
              <a:defRPr/>
            </a:pPr>
            <a:r>
              <a:rPr lang="en-US" altLang="en-US" sz="2800" b="1" kern="0" dirty="0" smtClean="0">
                <a:solidFill>
                  <a:srgbClr val="000000"/>
                </a:solidFill>
                <a:latin typeface="Bookman Old Style" panose="02050604050505020204" pitchFamily="18" charset="0"/>
              </a:rPr>
              <a:t>Maryland </a:t>
            </a:r>
            <a:r>
              <a:rPr lang="en-US" altLang="en-US" sz="2800" b="1" kern="0" dirty="0">
                <a:solidFill>
                  <a:srgbClr val="000000"/>
                </a:solidFill>
                <a:latin typeface="Bookman Old Style" panose="02050604050505020204" pitchFamily="18" charset="0"/>
              </a:rPr>
              <a:t>Primary Care Model</a:t>
            </a:r>
          </a:p>
        </p:txBody>
      </p:sp>
      <p:pic>
        <p:nvPicPr>
          <p:cNvPr id="286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0813" y="4295775"/>
            <a:ext cx="122237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056063" y="5510213"/>
            <a:ext cx="1031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1" dirty="0">
                <a:solidFill>
                  <a:srgbClr val="000000"/>
                </a:solidFill>
                <a:latin typeface="Arial" panose="020B0604020202020204" pitchFamily="34" charset="0"/>
              </a:rPr>
              <a:t>PATIENT</a:t>
            </a:r>
          </a:p>
        </p:txBody>
      </p:sp>
      <p:grpSp>
        <p:nvGrpSpPr>
          <p:cNvPr id="28677" name="Group 24"/>
          <p:cNvGrpSpPr>
            <a:grpSpLocks/>
          </p:cNvGrpSpPr>
          <p:nvPr/>
        </p:nvGrpSpPr>
        <p:grpSpPr bwMode="auto">
          <a:xfrm>
            <a:off x="2500313" y="3048000"/>
            <a:ext cx="4041775" cy="1119188"/>
            <a:chOff x="2670175" y="2338389"/>
            <a:chExt cx="4041775" cy="1120214"/>
          </a:xfrm>
        </p:grpSpPr>
        <p:sp>
          <p:nvSpPr>
            <p:cNvPr id="28715" name="Rectangle 15"/>
            <p:cNvSpPr>
              <a:spLocks noChangeArrowheads="1"/>
            </p:cNvSpPr>
            <p:nvPr/>
          </p:nvSpPr>
          <p:spPr bwMode="auto">
            <a:xfrm>
              <a:off x="2670175" y="2338389"/>
              <a:ext cx="4041775" cy="1120214"/>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800" b="1" dirty="0">
                <a:solidFill>
                  <a:srgbClr val="000000"/>
                </a:solidFill>
                <a:latin typeface="Arial" panose="020B0604020202020204" pitchFamily="34" charset="0"/>
              </a:endParaRPr>
            </a:p>
          </p:txBody>
        </p:sp>
        <p:sp>
          <p:nvSpPr>
            <p:cNvPr id="28716" name="TextBox 16"/>
            <p:cNvSpPr txBox="1">
              <a:spLocks noChangeArrowheads="1"/>
            </p:cNvSpPr>
            <p:nvPr/>
          </p:nvSpPr>
          <p:spPr bwMode="auto">
            <a:xfrm>
              <a:off x="2797175" y="2351018"/>
              <a:ext cx="389096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spcBef>
                  <a:spcPts val="1200"/>
                </a:spcBef>
                <a:buFontTx/>
                <a:buNone/>
              </a:pPr>
              <a:r>
                <a:rPr lang="en-US" altLang="en-US" sz="1800" dirty="0" smtClean="0">
                  <a:solidFill>
                    <a:srgbClr val="FFFFFF"/>
                  </a:solidFill>
                  <a:latin typeface="Arial" panose="020B0604020202020204" pitchFamily="34" charset="0"/>
                </a:rPr>
                <a:t>Care Transformation Organizations</a:t>
              </a:r>
              <a:endParaRPr lang="en-US" altLang="en-US" sz="1800" dirty="0">
                <a:solidFill>
                  <a:srgbClr val="FFFFFF"/>
                </a:solidFill>
                <a:latin typeface="Arial" panose="020B0604020202020204" pitchFamily="34" charset="0"/>
              </a:endParaRPr>
            </a:p>
            <a:p>
              <a:pPr algn="ctr" eaLnBrk="1" hangingPunct="1">
                <a:spcBef>
                  <a:spcPct val="0"/>
                </a:spcBef>
                <a:buFontTx/>
                <a:buNone/>
              </a:pPr>
              <a:r>
                <a:rPr lang="en-US" altLang="en-US" sz="1400" dirty="0">
                  <a:solidFill>
                    <a:srgbClr val="FFFFFF"/>
                  </a:solidFill>
                  <a:latin typeface="Arial" panose="020B0604020202020204" pitchFamily="34" charset="0"/>
                </a:rPr>
                <a:t>Care Management Resources &amp; Infrastructure </a:t>
              </a:r>
            </a:p>
            <a:p>
              <a:pPr algn="ctr" eaLnBrk="1" hangingPunct="1">
                <a:spcBef>
                  <a:spcPct val="0"/>
                </a:spcBef>
                <a:buFontTx/>
                <a:buNone/>
              </a:pPr>
              <a:r>
                <a:rPr lang="en-US" altLang="en-US" sz="1200" dirty="0">
                  <a:solidFill>
                    <a:srgbClr val="FFFFFF"/>
                  </a:solidFill>
                  <a:latin typeface="Arial" panose="020B0604020202020204" pitchFamily="34" charset="0"/>
                </a:rPr>
                <a:t>e.g., (ACO, CIN, LHIC, LHD, RP, Health Plan)</a:t>
              </a:r>
            </a:p>
          </p:txBody>
        </p:sp>
      </p:grpSp>
      <p:cxnSp>
        <p:nvCxnSpPr>
          <p:cNvPr id="28678" name="Straight Connector 52"/>
          <p:cNvCxnSpPr>
            <a:cxnSpLocks noChangeShapeType="1"/>
          </p:cNvCxnSpPr>
          <p:nvPr/>
        </p:nvCxnSpPr>
        <p:spPr bwMode="auto">
          <a:xfrm>
            <a:off x="6926263" y="2047875"/>
            <a:ext cx="0" cy="889000"/>
          </a:xfrm>
          <a:prstGeom prst="line">
            <a:avLst/>
          </a:prstGeom>
          <a:noFill/>
          <a:ln w="9525" algn="ctr">
            <a:solidFill>
              <a:srgbClr val="FFFFFF"/>
            </a:solidFill>
            <a:prstDash val="sysDot"/>
            <a:round/>
            <a:headEnd/>
            <a:tailEnd/>
          </a:ln>
          <a:extLst>
            <a:ext uri="{909E8E84-426E-40DD-AFC4-6F175D3DCCD1}">
              <a14:hiddenFill xmlns:a14="http://schemas.microsoft.com/office/drawing/2010/main">
                <a:noFill/>
              </a14:hiddenFill>
            </a:ext>
          </a:extLst>
        </p:spPr>
      </p:cxnSp>
      <p:sp>
        <p:nvSpPr>
          <p:cNvPr id="52" name="Rectangle 6"/>
          <p:cNvSpPr>
            <a:spLocks noChangeArrowheads="1"/>
          </p:cNvSpPr>
          <p:nvPr/>
        </p:nvSpPr>
        <p:spPr bwMode="auto">
          <a:xfrm>
            <a:off x="3636963" y="1069939"/>
            <a:ext cx="2133600" cy="895124"/>
          </a:xfrm>
          <a:prstGeom prst="rect">
            <a:avLst/>
          </a:prstGeom>
          <a:solidFill>
            <a:srgbClr val="0070C0"/>
          </a:solidFill>
          <a:ln w="9525" algn="ctr">
            <a:solidFill>
              <a:srgbClr val="000000"/>
            </a:solidFill>
            <a:round/>
            <a:headEnd/>
            <a:tailEnd/>
          </a:ln>
        </p:spPr>
        <p:txBody>
          <a:bodyPr wrap="none" anchor="ct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400" kern="0" dirty="0">
                <a:solidFill>
                  <a:srgbClr val="FFFFFF"/>
                </a:solidFill>
                <a:latin typeface="Arial" panose="020B0604020202020204" pitchFamily="34" charset="0"/>
              </a:rPr>
              <a:t>Medicare (Part B) moving </a:t>
            </a:r>
          </a:p>
          <a:p>
            <a:pPr algn="ctr" eaLnBrk="1" fontAlgn="auto" hangingPunct="1">
              <a:spcBef>
                <a:spcPct val="0"/>
              </a:spcBef>
              <a:spcAft>
                <a:spcPts val="0"/>
              </a:spcAft>
              <a:buFontTx/>
              <a:buNone/>
              <a:defRPr/>
            </a:pPr>
            <a:r>
              <a:rPr lang="en-US" altLang="en-US" sz="1400" kern="0" dirty="0">
                <a:solidFill>
                  <a:srgbClr val="FFFFFF"/>
                </a:solidFill>
                <a:latin typeface="Arial" panose="020B0604020202020204" pitchFamily="34" charset="0"/>
              </a:rPr>
              <a:t>to all-payer </a:t>
            </a:r>
          </a:p>
          <a:p>
            <a:pPr algn="ctr" eaLnBrk="1" fontAlgn="auto" hangingPunct="1">
              <a:spcBef>
                <a:spcPct val="0"/>
              </a:spcBef>
              <a:spcAft>
                <a:spcPts val="0"/>
              </a:spcAft>
              <a:buFontTx/>
              <a:buNone/>
              <a:defRPr/>
            </a:pPr>
            <a:r>
              <a:rPr lang="en-US" altLang="en-US" sz="1050" kern="0" dirty="0">
                <a:solidFill>
                  <a:srgbClr val="FFFFFF"/>
                </a:solidFill>
                <a:latin typeface="Arial" panose="020B0604020202020204" pitchFamily="34" charset="0"/>
              </a:rPr>
              <a:t>Care</a:t>
            </a:r>
          </a:p>
          <a:p>
            <a:pPr algn="ctr" eaLnBrk="1" fontAlgn="auto" hangingPunct="1">
              <a:spcBef>
                <a:spcPct val="0"/>
              </a:spcBef>
              <a:spcAft>
                <a:spcPts val="0"/>
              </a:spcAft>
              <a:buFontTx/>
              <a:buNone/>
              <a:defRPr/>
            </a:pPr>
            <a:r>
              <a:rPr lang="en-US" altLang="en-US" sz="1050" kern="0" dirty="0">
                <a:solidFill>
                  <a:srgbClr val="FFFFFF"/>
                </a:solidFill>
                <a:latin typeface="Arial" panose="020B0604020202020204" pitchFamily="34" charset="0"/>
              </a:rPr>
              <a:t>Management</a:t>
            </a:r>
          </a:p>
          <a:p>
            <a:pPr algn="ctr" eaLnBrk="1" fontAlgn="auto" hangingPunct="1">
              <a:spcBef>
                <a:spcPct val="0"/>
              </a:spcBef>
              <a:spcAft>
                <a:spcPts val="0"/>
              </a:spcAft>
              <a:buFontTx/>
              <a:buNone/>
              <a:defRPr/>
            </a:pPr>
            <a:r>
              <a:rPr lang="en-US" altLang="en-US" sz="1050" kern="0" dirty="0">
                <a:solidFill>
                  <a:srgbClr val="FFFFFF"/>
                </a:solidFill>
                <a:latin typeface="Arial" panose="020B0604020202020204" pitchFamily="34" charset="0"/>
              </a:rPr>
              <a:t>Payments</a:t>
            </a:r>
          </a:p>
        </p:txBody>
      </p:sp>
      <p:sp>
        <p:nvSpPr>
          <p:cNvPr id="53" name="TextBox 8"/>
          <p:cNvSpPr txBox="1">
            <a:spLocks noChangeArrowheads="1"/>
          </p:cNvSpPr>
          <p:nvPr/>
        </p:nvSpPr>
        <p:spPr bwMode="auto">
          <a:xfrm>
            <a:off x="611188" y="4503738"/>
            <a:ext cx="3187700" cy="2778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200" kern="0" dirty="0">
                <a:solidFill>
                  <a:srgbClr val="000000"/>
                </a:solidFill>
                <a:latin typeface="Arial" panose="020B0604020202020204" pitchFamily="34" charset="0"/>
              </a:rPr>
              <a:t>PDP </a:t>
            </a:r>
            <a:r>
              <a:rPr lang="en-US" altLang="en-US" sz="1200" b="1" kern="0" dirty="0">
                <a:solidFill>
                  <a:srgbClr val="000000"/>
                </a:solidFill>
                <a:latin typeface="Arial" panose="020B0604020202020204" pitchFamily="34" charset="0"/>
              </a:rPr>
              <a:t>embeds</a:t>
            </a:r>
            <a:r>
              <a:rPr lang="en-US" altLang="en-US" sz="1200" kern="0" dirty="0">
                <a:solidFill>
                  <a:srgbClr val="000000"/>
                </a:solidFill>
                <a:latin typeface="Arial" panose="020B0604020202020204" pitchFamily="34" charset="0"/>
              </a:rPr>
              <a:t> CM resources</a:t>
            </a:r>
          </a:p>
        </p:txBody>
      </p:sp>
      <p:sp>
        <p:nvSpPr>
          <p:cNvPr id="28681" name="TextBox 90"/>
          <p:cNvSpPr txBox="1">
            <a:spLocks noChangeArrowheads="1"/>
          </p:cNvSpPr>
          <p:nvPr/>
        </p:nvSpPr>
        <p:spPr bwMode="auto">
          <a:xfrm>
            <a:off x="4714875" y="2760663"/>
            <a:ext cx="1227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200" dirty="0">
                <a:solidFill>
                  <a:srgbClr val="000000"/>
                </a:solidFill>
                <a:latin typeface="Arial" panose="020B0604020202020204" pitchFamily="34" charset="0"/>
              </a:rPr>
              <a:t>xx% CM Funds</a:t>
            </a:r>
          </a:p>
        </p:txBody>
      </p:sp>
      <p:sp>
        <p:nvSpPr>
          <p:cNvPr id="55" name="TextBox 1"/>
          <p:cNvSpPr txBox="1">
            <a:spLocks noChangeArrowheads="1"/>
          </p:cNvSpPr>
          <p:nvPr/>
        </p:nvSpPr>
        <p:spPr bwMode="auto">
          <a:xfrm>
            <a:off x="1599578" y="6324600"/>
            <a:ext cx="1901483" cy="430887"/>
          </a:xfrm>
          <a:prstGeom prst="rect">
            <a:avLst/>
          </a:prstGeom>
          <a:solidFill>
            <a:srgbClr val="BBE0E3">
              <a:lumMod val="90000"/>
            </a:srgbClr>
          </a:solidFill>
          <a:ln>
            <a:noFill/>
          </a:ln>
        </p:spPr>
        <p:txBody>
          <a:bodyPr wrap="none">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200" kern="0" dirty="0">
                <a:solidFill>
                  <a:srgbClr val="000000"/>
                </a:solidFill>
                <a:latin typeface="Arial" panose="020B0604020202020204" pitchFamily="34" charset="0"/>
              </a:rPr>
              <a:t>Quality Payments at Risk</a:t>
            </a:r>
          </a:p>
          <a:p>
            <a:pPr algn="ctr" eaLnBrk="1" fontAlgn="auto" hangingPunct="1">
              <a:spcBef>
                <a:spcPct val="0"/>
              </a:spcBef>
              <a:spcAft>
                <a:spcPts val="0"/>
              </a:spcAft>
              <a:buFontTx/>
              <a:buNone/>
              <a:defRPr/>
            </a:pPr>
            <a:r>
              <a:rPr lang="en-US" altLang="en-US" sz="1000" kern="0" dirty="0">
                <a:solidFill>
                  <a:srgbClr val="000000"/>
                </a:solidFill>
                <a:latin typeface="Arial" panose="020B0604020202020204" pitchFamily="34" charset="0"/>
              </a:rPr>
              <a:t>(MACRA qualifying)</a:t>
            </a:r>
          </a:p>
        </p:txBody>
      </p:sp>
      <p:sp>
        <p:nvSpPr>
          <p:cNvPr id="28683" name="TextBox 1"/>
          <p:cNvSpPr txBox="1">
            <a:spLocks noChangeArrowheads="1"/>
          </p:cNvSpPr>
          <p:nvPr/>
        </p:nvSpPr>
        <p:spPr bwMode="auto">
          <a:xfrm>
            <a:off x="3636963" y="6294438"/>
            <a:ext cx="1870075" cy="46196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rPr>
              <a:t>Visit/Non-Visit-based Payments</a:t>
            </a:r>
            <a:endParaRPr lang="en-US" altLang="en-US" sz="1000" dirty="0">
              <a:solidFill>
                <a:srgbClr val="000000"/>
              </a:solidFill>
              <a:latin typeface="Arial" panose="020B0604020202020204" pitchFamily="34" charset="0"/>
            </a:endParaRPr>
          </a:p>
        </p:txBody>
      </p:sp>
      <p:sp>
        <p:nvSpPr>
          <p:cNvPr id="57" name="TextBox 1"/>
          <p:cNvSpPr txBox="1">
            <a:spLocks noChangeArrowheads="1"/>
          </p:cNvSpPr>
          <p:nvPr/>
        </p:nvSpPr>
        <p:spPr bwMode="auto">
          <a:xfrm>
            <a:off x="8663790" y="2319560"/>
            <a:ext cx="430887" cy="350602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defRPr/>
            </a:pPr>
            <a:r>
              <a:rPr lang="en-US" altLang="en-US" sz="1600" b="1" dirty="0">
                <a:solidFill>
                  <a:srgbClr val="FFFFFF"/>
                </a:solidFill>
                <a:latin typeface="Arial" panose="020B0604020202020204" pitchFamily="34" charset="0"/>
              </a:rPr>
              <a:t>HIT Infrastructure/CRISP</a:t>
            </a:r>
          </a:p>
        </p:txBody>
      </p:sp>
      <p:grpSp>
        <p:nvGrpSpPr>
          <p:cNvPr id="28685" name="Group 48"/>
          <p:cNvGrpSpPr>
            <a:grpSpLocks/>
          </p:cNvGrpSpPr>
          <p:nvPr/>
        </p:nvGrpSpPr>
        <p:grpSpPr bwMode="auto">
          <a:xfrm>
            <a:off x="539750" y="4786313"/>
            <a:ext cx="3394075" cy="1054100"/>
            <a:chOff x="2063751" y="5218633"/>
            <a:chExt cx="3708400" cy="1054100"/>
          </a:xfrm>
        </p:grpSpPr>
        <p:sp>
          <p:nvSpPr>
            <p:cNvPr id="59" name="Rectangle 10"/>
            <p:cNvSpPr>
              <a:spLocks noChangeArrowheads="1"/>
            </p:cNvSpPr>
            <p:nvPr/>
          </p:nvSpPr>
          <p:spPr bwMode="auto">
            <a:xfrm>
              <a:off x="2136601" y="5218633"/>
              <a:ext cx="3500258" cy="10541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endParaRPr lang="en-US" altLang="en-US" sz="800" b="1" kern="0" dirty="0">
                <a:solidFill>
                  <a:srgbClr val="000000"/>
                </a:solidFill>
                <a:latin typeface="Arial" panose="020B0604020202020204" pitchFamily="34" charset="0"/>
              </a:endParaRPr>
            </a:p>
          </p:txBody>
        </p:sp>
        <p:sp>
          <p:nvSpPr>
            <p:cNvPr id="60" name="TextBox 12"/>
            <p:cNvSpPr txBox="1">
              <a:spLocks noChangeArrowheads="1"/>
            </p:cNvSpPr>
            <p:nvPr/>
          </p:nvSpPr>
          <p:spPr bwMode="auto">
            <a:xfrm>
              <a:off x="2063751" y="5929833"/>
              <a:ext cx="370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400" b="1" kern="0" dirty="0">
                  <a:solidFill>
                    <a:srgbClr val="FFFFFF"/>
                  </a:solidFill>
                  <a:latin typeface="Arial" panose="020B0604020202020204" pitchFamily="34" charset="0"/>
                </a:rPr>
                <a:t>Patient-Designated Provider (PDP)</a:t>
              </a:r>
            </a:p>
          </p:txBody>
        </p:sp>
        <p:sp>
          <p:nvSpPr>
            <p:cNvPr id="61" name="Cross 60"/>
            <p:cNvSpPr/>
            <p:nvPr/>
          </p:nvSpPr>
          <p:spPr bwMode="auto">
            <a:xfrm>
              <a:off x="3144356" y="5271020"/>
              <a:ext cx="1417101" cy="673100"/>
            </a:xfrm>
            <a:prstGeom prst="plus">
              <a:avLst/>
            </a:prstGeom>
            <a:solidFill>
              <a:srgbClr val="FFFFFF"/>
            </a:solidFill>
            <a:ln w="25400" cap="flat" cmpd="sng" algn="ctr">
              <a:solidFill>
                <a:srgbClr val="333399"/>
              </a:solidFill>
              <a:prstDash val="solid"/>
              <a:headEnd type="none" w="med" len="med"/>
              <a:tailEnd type="none" w="med" len="med"/>
            </a:ln>
            <a:effectLst/>
          </p:spPr>
          <p:txBody>
            <a:bodyPr wrap="none" anchor="ctr"/>
            <a:lstStyle/>
            <a:p>
              <a:pPr algn="ctr" eaLnBrk="1" fontAlgn="auto" hangingPunct="1">
                <a:spcBef>
                  <a:spcPts val="0"/>
                </a:spcBef>
                <a:spcAft>
                  <a:spcPts val="0"/>
                </a:spcAft>
                <a:defRPr/>
              </a:pPr>
              <a:endParaRPr lang="en-US" sz="1000" b="1" kern="0" dirty="0">
                <a:solidFill>
                  <a:srgbClr val="000000"/>
                </a:solidFill>
                <a:latin typeface="Arial"/>
                <a:cs typeface="Arial"/>
              </a:endParaRPr>
            </a:p>
            <a:p>
              <a:pPr algn="ctr" eaLnBrk="1" fontAlgn="auto" hangingPunct="1">
                <a:spcBef>
                  <a:spcPts val="0"/>
                </a:spcBef>
                <a:spcAft>
                  <a:spcPts val="0"/>
                </a:spcAft>
                <a:defRPr/>
              </a:pPr>
              <a:r>
                <a:rPr lang="en-US" sz="1000" b="1" kern="0" dirty="0">
                  <a:solidFill>
                    <a:srgbClr val="000000"/>
                  </a:solidFill>
                  <a:latin typeface="Arial"/>
                  <a:cs typeface="Arial"/>
                </a:rPr>
                <a:t>Person-Centered </a:t>
              </a:r>
            </a:p>
            <a:p>
              <a:pPr algn="ctr" eaLnBrk="1" fontAlgn="auto" hangingPunct="1">
                <a:spcBef>
                  <a:spcPts val="0"/>
                </a:spcBef>
                <a:spcAft>
                  <a:spcPts val="0"/>
                </a:spcAft>
                <a:defRPr/>
              </a:pPr>
              <a:r>
                <a:rPr lang="en-US" sz="1000" b="1" kern="0" dirty="0">
                  <a:solidFill>
                    <a:srgbClr val="000000"/>
                  </a:solidFill>
                  <a:latin typeface="Arial"/>
                  <a:cs typeface="Arial"/>
                </a:rPr>
                <a:t>Home </a:t>
              </a:r>
            </a:p>
            <a:p>
              <a:pPr algn="ctr" eaLnBrk="1" fontAlgn="auto" hangingPunct="1">
                <a:spcBef>
                  <a:spcPts val="0"/>
                </a:spcBef>
                <a:spcAft>
                  <a:spcPts val="0"/>
                </a:spcAft>
                <a:defRPr/>
              </a:pPr>
              <a:r>
                <a:rPr lang="en-US" sz="1000" b="1" kern="0" dirty="0">
                  <a:solidFill>
                    <a:srgbClr val="000000"/>
                  </a:solidFill>
                  <a:latin typeface="Arial"/>
                  <a:cs typeface="Arial"/>
                </a:rPr>
                <a:t>(PCH)</a:t>
              </a:r>
            </a:p>
          </p:txBody>
        </p:sp>
        <p:sp>
          <p:nvSpPr>
            <p:cNvPr id="62" name="Rectangle 61"/>
            <p:cNvSpPr/>
            <p:nvPr/>
          </p:nvSpPr>
          <p:spPr bwMode="auto">
            <a:xfrm>
              <a:off x="2136601" y="5218633"/>
              <a:ext cx="600143" cy="333375"/>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anchor="ctr"/>
            <a:lstStyle/>
            <a:p>
              <a:pPr algn="ctr" eaLnBrk="1" fontAlgn="auto" hangingPunct="1">
                <a:spcBef>
                  <a:spcPts val="0"/>
                </a:spcBef>
                <a:spcAft>
                  <a:spcPts val="0"/>
                </a:spcAft>
                <a:defRPr/>
              </a:pPr>
              <a:r>
                <a:rPr lang="en-US" sz="1050" b="1" kern="0" dirty="0">
                  <a:solidFill>
                    <a:srgbClr val="000000"/>
                  </a:solidFill>
                  <a:latin typeface="Arial"/>
                  <a:cs typeface="Arial"/>
                </a:rPr>
                <a:t>CM</a:t>
              </a:r>
            </a:p>
          </p:txBody>
        </p:sp>
      </p:grpSp>
      <p:sp>
        <p:nvSpPr>
          <p:cNvPr id="28686" name="Slide Number Placeholder 3"/>
          <p:cNvSpPr txBox="1">
            <a:spLocks/>
          </p:cNvSpPr>
          <p:nvPr/>
        </p:nvSpPr>
        <p:spPr bwMode="auto">
          <a:xfrm>
            <a:off x="722313" y="6319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spcBef>
                <a:spcPct val="0"/>
              </a:spcBef>
              <a:buFontTx/>
              <a:buNone/>
            </a:pPr>
            <a:fld id="{A648A4AE-BF27-4E78-8FEF-34AF5F820BAE}" type="slidenum">
              <a:rPr lang="en-US" altLang="en-US" sz="1800">
                <a:solidFill>
                  <a:srgbClr val="FFFFFF"/>
                </a:solidFill>
                <a:latin typeface="Arial" panose="020B0604020202020204" pitchFamily="34" charset="0"/>
              </a:rPr>
              <a:pPr>
                <a:spcBef>
                  <a:spcPct val="0"/>
                </a:spcBef>
                <a:buFontTx/>
                <a:buNone/>
              </a:pPr>
              <a:t>15</a:t>
            </a:fld>
            <a:endParaRPr lang="en-US" altLang="en-US" sz="1800" dirty="0">
              <a:solidFill>
                <a:srgbClr val="FFFFFF"/>
              </a:solidFill>
              <a:latin typeface="Arial" panose="020B0604020202020204" pitchFamily="34" charset="0"/>
            </a:endParaRPr>
          </a:p>
        </p:txBody>
      </p:sp>
      <p:sp>
        <p:nvSpPr>
          <p:cNvPr id="28687" name="TextBox 39"/>
          <p:cNvSpPr txBox="1">
            <a:spLocks noChangeArrowheads="1"/>
          </p:cNvSpPr>
          <p:nvPr/>
        </p:nvSpPr>
        <p:spPr bwMode="auto">
          <a:xfrm>
            <a:off x="3373438" y="2355850"/>
            <a:ext cx="2397125"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n-US" altLang="en-US" sz="1800" dirty="0">
                <a:solidFill>
                  <a:srgbClr val="000000"/>
                </a:solidFill>
                <a:latin typeface="Arial" panose="020B0604020202020204" pitchFamily="34" charset="0"/>
              </a:rPr>
              <a:t>Coordinating Entity</a:t>
            </a:r>
          </a:p>
        </p:txBody>
      </p:sp>
      <p:sp>
        <p:nvSpPr>
          <p:cNvPr id="65" name="Rectangle 20"/>
          <p:cNvSpPr>
            <a:spLocks noChangeArrowheads="1"/>
          </p:cNvSpPr>
          <p:nvPr/>
        </p:nvSpPr>
        <p:spPr bwMode="auto">
          <a:xfrm>
            <a:off x="61913" y="2319338"/>
            <a:ext cx="1981200" cy="919162"/>
          </a:xfrm>
          <a:prstGeom prst="rect">
            <a:avLst/>
          </a:prstGeom>
          <a:noFill/>
          <a:ln>
            <a:solidFill>
              <a:srgbClr val="333399"/>
            </a:solidFill>
          </a:ln>
          <a:extLst/>
        </p:spPr>
        <p:txBody>
          <a:bodyPr wrap="none" anchor="ct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buFontTx/>
              <a:buNone/>
              <a:defRPr/>
            </a:pPr>
            <a:r>
              <a:rPr lang="en-US" sz="1200" b="1" kern="0" dirty="0">
                <a:solidFill>
                  <a:srgbClr val="000000"/>
                </a:solidFill>
                <a:latin typeface="Arial"/>
                <a:cs typeface="Arial"/>
              </a:rPr>
              <a:t>Hospital Chronic </a:t>
            </a:r>
          </a:p>
          <a:p>
            <a:pPr algn="ctr" eaLnBrk="1" fontAlgn="auto" hangingPunct="1">
              <a:spcBef>
                <a:spcPts val="0"/>
              </a:spcBef>
              <a:spcAft>
                <a:spcPts val="0"/>
              </a:spcAft>
              <a:buFontTx/>
              <a:buNone/>
              <a:defRPr/>
            </a:pPr>
            <a:r>
              <a:rPr lang="en-US" sz="1200" b="1" kern="0" dirty="0">
                <a:solidFill>
                  <a:srgbClr val="000000"/>
                </a:solidFill>
                <a:latin typeface="Arial"/>
                <a:cs typeface="Arial"/>
              </a:rPr>
              <a:t>Care Initiative (CCIP</a:t>
            </a:r>
            <a:r>
              <a:rPr lang="en-US" sz="1200" kern="0" dirty="0">
                <a:solidFill>
                  <a:srgbClr val="000000"/>
                </a:solidFill>
                <a:latin typeface="Arial"/>
                <a:cs typeface="Arial"/>
              </a:rPr>
              <a:t>)</a:t>
            </a:r>
            <a:br>
              <a:rPr lang="en-US" sz="1200" kern="0" dirty="0">
                <a:solidFill>
                  <a:srgbClr val="000000"/>
                </a:solidFill>
                <a:latin typeface="Arial"/>
                <a:cs typeface="Arial"/>
              </a:rPr>
            </a:br>
            <a:r>
              <a:rPr lang="en-US" sz="900" kern="0" dirty="0">
                <a:solidFill>
                  <a:srgbClr val="000000"/>
                </a:solidFill>
                <a:latin typeface="Arial"/>
                <a:cs typeface="Arial"/>
              </a:rPr>
              <a:t>High Risk Patients, </a:t>
            </a:r>
          </a:p>
          <a:p>
            <a:pPr algn="ctr" eaLnBrk="1" fontAlgn="auto" hangingPunct="1">
              <a:spcBef>
                <a:spcPts val="0"/>
              </a:spcBef>
              <a:spcAft>
                <a:spcPts val="0"/>
              </a:spcAft>
              <a:buFontTx/>
              <a:buNone/>
              <a:defRPr/>
            </a:pPr>
            <a:r>
              <a:rPr lang="en-US" sz="900" kern="0" dirty="0">
                <a:solidFill>
                  <a:srgbClr val="000000"/>
                </a:solidFill>
                <a:latin typeface="Arial"/>
                <a:cs typeface="Arial"/>
              </a:rPr>
              <a:t>Rising Risk Patients</a:t>
            </a:r>
          </a:p>
          <a:p>
            <a:pPr algn="ctr" eaLnBrk="1" fontAlgn="auto" hangingPunct="1">
              <a:spcBef>
                <a:spcPts val="0"/>
              </a:spcBef>
              <a:spcAft>
                <a:spcPts val="0"/>
              </a:spcAft>
              <a:buFontTx/>
              <a:buNone/>
              <a:defRPr/>
            </a:pPr>
            <a:r>
              <a:rPr lang="en-US" sz="1050" kern="0" dirty="0">
                <a:solidFill>
                  <a:srgbClr val="000000"/>
                </a:solidFill>
                <a:latin typeface="Arial"/>
                <a:cs typeface="Arial"/>
              </a:rPr>
              <a:t>PQI Bonuses</a:t>
            </a:r>
          </a:p>
        </p:txBody>
      </p:sp>
      <p:sp>
        <p:nvSpPr>
          <p:cNvPr id="28690" name="TextBox 90"/>
          <p:cNvSpPr txBox="1">
            <a:spLocks noChangeArrowheads="1"/>
          </p:cNvSpPr>
          <p:nvPr/>
        </p:nvSpPr>
        <p:spPr bwMode="auto">
          <a:xfrm>
            <a:off x="1076325" y="3754438"/>
            <a:ext cx="1227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200" dirty="0">
                <a:solidFill>
                  <a:srgbClr val="000000"/>
                </a:solidFill>
                <a:latin typeface="Arial" panose="020B0604020202020204" pitchFamily="34" charset="0"/>
              </a:rPr>
              <a:t>xx% CM Funds</a:t>
            </a:r>
          </a:p>
        </p:txBody>
      </p:sp>
      <p:cxnSp>
        <p:nvCxnSpPr>
          <p:cNvPr id="28691" name="Straight Arrow Connector 52"/>
          <p:cNvCxnSpPr>
            <a:cxnSpLocks noChangeShapeType="1"/>
            <a:stCxn id="28687" idx="2"/>
            <a:endCxn id="28716" idx="0"/>
          </p:cNvCxnSpPr>
          <p:nvPr/>
        </p:nvCxnSpPr>
        <p:spPr bwMode="auto">
          <a:xfrm>
            <a:off x="4572000" y="2725738"/>
            <a:ext cx="0" cy="33496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28692" name="Group 86"/>
          <p:cNvGrpSpPr>
            <a:grpSpLocks/>
          </p:cNvGrpSpPr>
          <p:nvPr/>
        </p:nvGrpSpPr>
        <p:grpSpPr bwMode="auto">
          <a:xfrm>
            <a:off x="5229225" y="4779963"/>
            <a:ext cx="3481388" cy="1054100"/>
            <a:chOff x="2063751" y="5218633"/>
            <a:chExt cx="3708400" cy="1054100"/>
          </a:xfrm>
        </p:grpSpPr>
        <p:sp>
          <p:nvSpPr>
            <p:cNvPr id="70" name="Rectangle 10"/>
            <p:cNvSpPr>
              <a:spLocks noChangeArrowheads="1"/>
            </p:cNvSpPr>
            <p:nvPr/>
          </p:nvSpPr>
          <p:spPr bwMode="auto">
            <a:xfrm>
              <a:off x="2161830" y="5218633"/>
              <a:ext cx="3321157" cy="1054100"/>
            </a:xfrm>
            <a:prstGeom prst="rect">
              <a:avLst/>
            </a:prstGeom>
            <a:solidFill>
              <a:srgbClr val="002060"/>
            </a:solidFill>
            <a:ln w="9525">
              <a:solidFill>
                <a:srgbClr val="000000"/>
              </a:solidFill>
              <a:miter lim="800000"/>
              <a:headEnd/>
              <a:tailEnd/>
            </a:ln>
          </p:spPr>
          <p:txBody>
            <a:bodyPr wrap="none" anchor="ct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endParaRPr lang="en-US" altLang="en-US" sz="800" b="1" kern="0" dirty="0">
                <a:solidFill>
                  <a:srgbClr val="000000"/>
                </a:solidFill>
                <a:latin typeface="Arial" panose="020B0604020202020204" pitchFamily="34" charset="0"/>
              </a:endParaRPr>
            </a:p>
          </p:txBody>
        </p:sp>
        <p:sp>
          <p:nvSpPr>
            <p:cNvPr id="71" name="TextBox 12"/>
            <p:cNvSpPr txBox="1">
              <a:spLocks noChangeArrowheads="1"/>
            </p:cNvSpPr>
            <p:nvPr/>
          </p:nvSpPr>
          <p:spPr bwMode="auto">
            <a:xfrm>
              <a:off x="2063751" y="5929833"/>
              <a:ext cx="3708400"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400" b="1" kern="0" dirty="0">
                  <a:solidFill>
                    <a:srgbClr val="FFFFFF"/>
                  </a:solidFill>
                  <a:latin typeface="Arial" panose="020B0604020202020204" pitchFamily="34" charset="0"/>
                </a:rPr>
                <a:t>Patient-Designated Provider (PDP)</a:t>
              </a:r>
            </a:p>
          </p:txBody>
        </p:sp>
        <p:sp>
          <p:nvSpPr>
            <p:cNvPr id="72" name="Cross 71"/>
            <p:cNvSpPr/>
            <p:nvPr/>
          </p:nvSpPr>
          <p:spPr bwMode="auto">
            <a:xfrm>
              <a:off x="3144311" y="5271020"/>
              <a:ext cx="1417072" cy="652463"/>
            </a:xfrm>
            <a:prstGeom prst="plus">
              <a:avLst/>
            </a:prstGeom>
            <a:solidFill>
              <a:srgbClr val="FFFFFF"/>
            </a:solidFill>
            <a:ln w="25400" cap="flat" cmpd="sng" algn="ctr">
              <a:noFill/>
              <a:prstDash val="solid"/>
              <a:headEnd type="none" w="med" len="med"/>
              <a:tailEnd type="none" w="med" len="med"/>
            </a:ln>
            <a:effectLst/>
          </p:spPr>
          <p:txBody>
            <a:bodyPr wrap="none" anchor="ctr"/>
            <a:lstStyle/>
            <a:p>
              <a:pPr algn="ctr" eaLnBrk="1" fontAlgn="auto" hangingPunct="1">
                <a:spcBef>
                  <a:spcPts val="0"/>
                </a:spcBef>
                <a:spcAft>
                  <a:spcPts val="0"/>
                </a:spcAft>
                <a:defRPr/>
              </a:pPr>
              <a:endParaRPr lang="en-US" sz="1000" b="1" kern="0" dirty="0">
                <a:solidFill>
                  <a:srgbClr val="000000"/>
                </a:solidFill>
                <a:latin typeface="Arial"/>
                <a:cs typeface="Arial"/>
              </a:endParaRPr>
            </a:p>
            <a:p>
              <a:pPr algn="ctr" eaLnBrk="1" fontAlgn="auto" hangingPunct="1">
                <a:spcBef>
                  <a:spcPts val="0"/>
                </a:spcBef>
                <a:spcAft>
                  <a:spcPts val="0"/>
                </a:spcAft>
                <a:defRPr/>
              </a:pPr>
              <a:r>
                <a:rPr lang="en-US" sz="1000" b="1" kern="0" dirty="0">
                  <a:solidFill>
                    <a:srgbClr val="000000"/>
                  </a:solidFill>
                  <a:latin typeface="Arial"/>
                  <a:cs typeface="Arial"/>
                </a:rPr>
                <a:t>Person-Centered </a:t>
              </a:r>
            </a:p>
            <a:p>
              <a:pPr algn="ctr" eaLnBrk="1" fontAlgn="auto" hangingPunct="1">
                <a:spcBef>
                  <a:spcPts val="0"/>
                </a:spcBef>
                <a:spcAft>
                  <a:spcPts val="0"/>
                </a:spcAft>
                <a:defRPr/>
              </a:pPr>
              <a:r>
                <a:rPr lang="en-US" sz="1000" b="1" kern="0" dirty="0">
                  <a:solidFill>
                    <a:srgbClr val="000000"/>
                  </a:solidFill>
                  <a:latin typeface="Arial"/>
                  <a:cs typeface="Arial"/>
                </a:rPr>
                <a:t>Home </a:t>
              </a:r>
            </a:p>
            <a:p>
              <a:pPr algn="ctr" eaLnBrk="1" fontAlgn="auto" hangingPunct="1">
                <a:spcBef>
                  <a:spcPts val="0"/>
                </a:spcBef>
                <a:spcAft>
                  <a:spcPts val="0"/>
                </a:spcAft>
                <a:defRPr/>
              </a:pPr>
              <a:r>
                <a:rPr lang="en-US" sz="1000" b="1" kern="0" dirty="0">
                  <a:solidFill>
                    <a:srgbClr val="000000"/>
                  </a:solidFill>
                  <a:latin typeface="Arial"/>
                  <a:cs typeface="Arial"/>
                </a:rPr>
                <a:t>(PCH)</a:t>
              </a:r>
            </a:p>
          </p:txBody>
        </p:sp>
      </p:grpSp>
      <p:sp>
        <p:nvSpPr>
          <p:cNvPr id="73" name="TextBox 8"/>
          <p:cNvSpPr txBox="1">
            <a:spLocks noChangeArrowheads="1"/>
          </p:cNvSpPr>
          <p:nvPr/>
        </p:nvSpPr>
        <p:spPr bwMode="auto">
          <a:xfrm>
            <a:off x="5334000" y="4497388"/>
            <a:ext cx="3105150" cy="2778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200" kern="0" dirty="0">
                <a:solidFill>
                  <a:srgbClr val="000000"/>
                </a:solidFill>
                <a:latin typeface="Arial" panose="020B0604020202020204" pitchFamily="34" charset="0"/>
              </a:rPr>
              <a:t>PDP requests </a:t>
            </a:r>
            <a:r>
              <a:rPr lang="en-US" altLang="en-US" sz="1200" b="1" kern="0" dirty="0">
                <a:solidFill>
                  <a:srgbClr val="000000"/>
                </a:solidFill>
                <a:latin typeface="Arial" panose="020B0604020202020204" pitchFamily="34" charset="0"/>
              </a:rPr>
              <a:t>unembedded</a:t>
            </a:r>
            <a:r>
              <a:rPr lang="en-US" altLang="en-US" sz="1200" kern="0" dirty="0">
                <a:solidFill>
                  <a:srgbClr val="000000"/>
                </a:solidFill>
                <a:latin typeface="Arial" panose="020B0604020202020204" pitchFamily="34" charset="0"/>
              </a:rPr>
              <a:t> CM resources</a:t>
            </a:r>
          </a:p>
        </p:txBody>
      </p:sp>
      <p:sp>
        <p:nvSpPr>
          <p:cNvPr id="28694" name="TextBox 90"/>
          <p:cNvSpPr txBox="1">
            <a:spLocks noChangeArrowheads="1"/>
          </p:cNvSpPr>
          <p:nvPr/>
        </p:nvSpPr>
        <p:spPr bwMode="auto">
          <a:xfrm>
            <a:off x="7143750" y="3754438"/>
            <a:ext cx="1227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200" dirty="0">
                <a:solidFill>
                  <a:srgbClr val="000000"/>
                </a:solidFill>
                <a:latin typeface="Arial" panose="020B0604020202020204" pitchFamily="34" charset="0"/>
              </a:rPr>
              <a:t>xx% CM Funds</a:t>
            </a:r>
          </a:p>
        </p:txBody>
      </p:sp>
      <p:cxnSp>
        <p:nvCxnSpPr>
          <p:cNvPr id="28695" name="Straight Arrow Connector 74"/>
          <p:cNvCxnSpPr>
            <a:cxnSpLocks noChangeShapeType="1"/>
          </p:cNvCxnSpPr>
          <p:nvPr/>
        </p:nvCxnSpPr>
        <p:spPr bwMode="auto">
          <a:xfrm flipH="1">
            <a:off x="3076575" y="4167188"/>
            <a:ext cx="1588" cy="330200"/>
          </a:xfrm>
          <a:prstGeom prst="straightConnector1">
            <a:avLst/>
          </a:prstGeom>
          <a:noFill/>
          <a:ln w="9525"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696" name="Straight Arrow Connector 75"/>
          <p:cNvCxnSpPr>
            <a:cxnSpLocks noChangeShapeType="1"/>
            <a:stCxn id="65" idx="3"/>
          </p:cNvCxnSpPr>
          <p:nvPr/>
        </p:nvCxnSpPr>
        <p:spPr bwMode="auto">
          <a:xfrm>
            <a:off x="2043113" y="2778125"/>
            <a:ext cx="382587" cy="719138"/>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697" name="Elbow Connector 76"/>
          <p:cNvCxnSpPr>
            <a:cxnSpLocks noChangeShapeType="1"/>
            <a:stCxn id="55" idx="0"/>
            <a:endCxn id="28683" idx="0"/>
          </p:cNvCxnSpPr>
          <p:nvPr/>
        </p:nvCxnSpPr>
        <p:spPr bwMode="auto">
          <a:xfrm rot="5400000" flipH="1" flipV="1">
            <a:off x="3546079" y="5298679"/>
            <a:ext cx="30162" cy="2021681"/>
          </a:xfrm>
          <a:prstGeom prst="bentConnector3">
            <a:avLst>
              <a:gd name="adj1" fmla="val 857907"/>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8698" name="Elbow Connector 77"/>
          <p:cNvCxnSpPr>
            <a:cxnSpLocks noChangeShapeType="1"/>
          </p:cNvCxnSpPr>
          <p:nvPr/>
        </p:nvCxnSpPr>
        <p:spPr bwMode="auto">
          <a:xfrm rot="16200000" flipH="1" flipV="1">
            <a:off x="5539921" y="5313222"/>
            <a:ext cx="44251" cy="1978506"/>
          </a:xfrm>
          <a:prstGeom prst="bentConnector3">
            <a:avLst>
              <a:gd name="adj1" fmla="val -516598"/>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8699" name="Straight Arrow Connector 78"/>
          <p:cNvCxnSpPr>
            <a:cxnSpLocks noChangeShapeType="1"/>
            <a:endCxn id="28687" idx="0"/>
          </p:cNvCxnSpPr>
          <p:nvPr/>
        </p:nvCxnSpPr>
        <p:spPr bwMode="auto">
          <a:xfrm>
            <a:off x="4572000" y="1965063"/>
            <a:ext cx="1" cy="39078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0" name="Left Brace 79"/>
          <p:cNvSpPr/>
          <p:nvPr/>
        </p:nvSpPr>
        <p:spPr bwMode="auto">
          <a:xfrm>
            <a:off x="8439150" y="2319338"/>
            <a:ext cx="311150" cy="3506787"/>
          </a:xfrm>
          <a:prstGeom prst="leftBrace">
            <a:avLst>
              <a:gd name="adj1" fmla="val 8333"/>
              <a:gd name="adj2" fmla="val 49648"/>
            </a:avLst>
          </a:prstGeom>
          <a:solidFill>
            <a:srgbClr val="00B050"/>
          </a:solidFill>
          <a:ln w="9525" cap="flat" cmpd="sng" algn="ctr">
            <a:solidFill>
              <a:srgbClr val="000000"/>
            </a:solidFill>
            <a:prstDash val="solid"/>
            <a:round/>
            <a:headEnd type="none" w="med" len="med"/>
            <a:tailEnd type="none" w="med" len="med"/>
          </a:ln>
          <a:effectLst/>
        </p:spPr>
        <p:txBody>
          <a:bodyPr wrap="none" anchor="ctr"/>
          <a:lstStyle/>
          <a:p>
            <a:pPr algn="ctr" eaLnBrk="1" fontAlgn="auto" hangingPunct="1">
              <a:spcBef>
                <a:spcPts val="0"/>
              </a:spcBef>
              <a:spcAft>
                <a:spcPts val="0"/>
              </a:spcAft>
              <a:defRPr/>
            </a:pPr>
            <a:endParaRPr lang="en-US" sz="800" b="1" kern="0" dirty="0">
              <a:solidFill>
                <a:srgbClr val="000000"/>
              </a:solidFill>
              <a:latin typeface="Arial" charset="0"/>
              <a:cs typeface="Arial" charset="0"/>
            </a:endParaRPr>
          </a:p>
        </p:txBody>
      </p:sp>
      <p:cxnSp>
        <p:nvCxnSpPr>
          <p:cNvPr id="28701" name="Elbow Connector 80"/>
          <p:cNvCxnSpPr>
            <a:cxnSpLocks noChangeShapeType="1"/>
            <a:stCxn id="28687" idx="1"/>
          </p:cNvCxnSpPr>
          <p:nvPr/>
        </p:nvCxnSpPr>
        <p:spPr bwMode="auto">
          <a:xfrm rot="10800000" flipV="1">
            <a:off x="2224088" y="2541588"/>
            <a:ext cx="1149350" cy="1882775"/>
          </a:xfrm>
          <a:prstGeom prst="bentConnector2">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8702" name="Straight Arrow Connector 81"/>
          <p:cNvCxnSpPr>
            <a:cxnSpLocks noChangeShapeType="1"/>
          </p:cNvCxnSpPr>
          <p:nvPr/>
        </p:nvCxnSpPr>
        <p:spPr bwMode="auto">
          <a:xfrm flipH="1">
            <a:off x="5770563" y="4167188"/>
            <a:ext cx="6350" cy="330200"/>
          </a:xfrm>
          <a:prstGeom prst="straightConnector1">
            <a:avLst/>
          </a:prstGeom>
          <a:noFill/>
          <a:ln w="9525"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3" name="Elbow Connector 82"/>
          <p:cNvCxnSpPr>
            <a:cxnSpLocks noChangeShapeType="1"/>
            <a:stCxn id="28687" idx="3"/>
          </p:cNvCxnSpPr>
          <p:nvPr/>
        </p:nvCxnSpPr>
        <p:spPr bwMode="auto">
          <a:xfrm>
            <a:off x="5770563" y="2540794"/>
            <a:ext cx="1373187" cy="1883569"/>
          </a:xfrm>
          <a:prstGeom prst="bentConnector2">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4" name="Rectangle 83"/>
          <p:cNvSpPr/>
          <p:nvPr/>
        </p:nvSpPr>
        <p:spPr bwMode="auto">
          <a:xfrm>
            <a:off x="5856288" y="4203700"/>
            <a:ext cx="327025" cy="244475"/>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wrap="none" anchor="ctr"/>
          <a:lstStyle/>
          <a:p>
            <a:pPr algn="ctr" eaLnBrk="1" fontAlgn="auto" hangingPunct="1">
              <a:spcBef>
                <a:spcPts val="0"/>
              </a:spcBef>
              <a:spcAft>
                <a:spcPts val="0"/>
              </a:spcAft>
              <a:defRPr/>
            </a:pPr>
            <a:r>
              <a:rPr lang="en-US" sz="1050" b="1" kern="0" dirty="0">
                <a:solidFill>
                  <a:srgbClr val="000000"/>
                </a:solidFill>
                <a:latin typeface="Arial"/>
                <a:cs typeface="Arial"/>
              </a:rPr>
              <a:t>CM</a:t>
            </a:r>
          </a:p>
        </p:txBody>
      </p:sp>
      <p:cxnSp>
        <p:nvCxnSpPr>
          <p:cNvPr id="28705" name="Straight Arrow Connector 84"/>
          <p:cNvCxnSpPr>
            <a:cxnSpLocks noChangeShapeType="1"/>
          </p:cNvCxnSpPr>
          <p:nvPr/>
        </p:nvCxnSpPr>
        <p:spPr bwMode="auto">
          <a:xfrm flipV="1">
            <a:off x="3560763" y="5848350"/>
            <a:ext cx="0" cy="219075"/>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8706" name="Straight Arrow Connector 85"/>
          <p:cNvCxnSpPr>
            <a:cxnSpLocks noChangeShapeType="1"/>
          </p:cNvCxnSpPr>
          <p:nvPr/>
        </p:nvCxnSpPr>
        <p:spPr bwMode="auto">
          <a:xfrm flipV="1">
            <a:off x="5553075" y="5848350"/>
            <a:ext cx="0" cy="219075"/>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 name="TextBox 7"/>
          <p:cNvSpPr txBox="1"/>
          <p:nvPr/>
        </p:nvSpPr>
        <p:spPr>
          <a:xfrm>
            <a:off x="5976488" y="1756609"/>
            <a:ext cx="1574470" cy="338554"/>
          </a:xfrm>
          <a:prstGeom prst="rect">
            <a:avLst/>
          </a:prstGeom>
          <a:noFill/>
          <a:ln>
            <a:solidFill>
              <a:schemeClr val="tx1"/>
            </a:solidFill>
          </a:ln>
        </p:spPr>
        <p:txBody>
          <a:bodyPr wrap="none" rtlCol="0">
            <a:spAutoFit/>
          </a:bodyPr>
          <a:lstStyle/>
          <a:p>
            <a:r>
              <a:rPr lang="en-US" sz="1600" dirty="0"/>
              <a:t>Advisory Board</a:t>
            </a:r>
          </a:p>
        </p:txBody>
      </p:sp>
      <p:cxnSp>
        <p:nvCxnSpPr>
          <p:cNvPr id="10" name="Straight Arrow Connector 9"/>
          <p:cNvCxnSpPr/>
          <p:nvPr/>
        </p:nvCxnSpPr>
        <p:spPr bwMode="auto">
          <a:xfrm flipH="1">
            <a:off x="5856288" y="2147094"/>
            <a:ext cx="486639" cy="26511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8" name="TextBox 1"/>
          <p:cNvSpPr txBox="1">
            <a:spLocks noChangeArrowheads="1"/>
          </p:cNvSpPr>
          <p:nvPr/>
        </p:nvSpPr>
        <p:spPr bwMode="auto">
          <a:xfrm>
            <a:off x="5537926" y="6305135"/>
            <a:ext cx="2036037" cy="429768"/>
          </a:xfrm>
          <a:prstGeom prst="rect">
            <a:avLst/>
          </a:prstGeom>
          <a:solidFill>
            <a:srgbClr val="BBE0E3">
              <a:lumMod val="90000"/>
            </a:srgbClr>
          </a:solidFill>
          <a:ln>
            <a:noFill/>
          </a:ln>
        </p:spPr>
        <p:txBody>
          <a:bodyPr wrap="square">
            <a:spAutoFit/>
          </a:bodyPr>
          <a:lstStyle>
            <a:lvl1pPr>
              <a:spcBef>
                <a:spcPct val="20000"/>
              </a:spcBef>
              <a:buChar char="•"/>
              <a:defRPr sz="24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200" kern="0" dirty="0">
                <a:solidFill>
                  <a:srgbClr val="000000"/>
                </a:solidFill>
                <a:latin typeface="Arial" panose="020B0604020202020204" pitchFamily="34" charset="0"/>
              </a:rPr>
              <a:t>MACRA Bonus Payments</a:t>
            </a:r>
          </a:p>
        </p:txBody>
      </p:sp>
    </p:spTree>
    <p:extLst>
      <p:ext uri="{BB962C8B-B14F-4D97-AF65-F5344CB8AC3E}">
        <p14:creationId xmlns:p14="http://schemas.microsoft.com/office/powerpoint/2010/main" val="385009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Primary Care Model: Patient Designated Providers</a:t>
            </a:r>
            <a:endParaRPr lang="en-US" dirty="0"/>
          </a:p>
        </p:txBody>
      </p:sp>
      <p:sp>
        <p:nvSpPr>
          <p:cNvPr id="6" name="Content Placeholder 5"/>
          <p:cNvSpPr>
            <a:spLocks noGrp="1"/>
          </p:cNvSpPr>
          <p:nvPr>
            <p:ph idx="1"/>
          </p:nvPr>
        </p:nvSpPr>
        <p:spPr>
          <a:xfrm>
            <a:off x="295154" y="1252959"/>
            <a:ext cx="3871731" cy="4525963"/>
          </a:xfrm>
        </p:spPr>
        <p:txBody>
          <a:bodyPr>
            <a:normAutofit lnSpcReduction="10000"/>
          </a:bodyPr>
          <a:lstStyle/>
          <a:p>
            <a:r>
              <a:rPr lang="en-US" dirty="0"/>
              <a:t>Patient Designated Providers (PDPs) </a:t>
            </a:r>
          </a:p>
          <a:p>
            <a:pPr lvl="1">
              <a:defRPr/>
            </a:pPr>
            <a:r>
              <a:rPr lang="en-US" altLang="en-US" sz="2000" dirty="0"/>
              <a:t>The most appropriate provider to manage the care of each patient</a:t>
            </a:r>
          </a:p>
          <a:p>
            <a:pPr lvl="1">
              <a:defRPr/>
            </a:pPr>
            <a:r>
              <a:rPr lang="en-US" altLang="en-US" sz="2000" dirty="0"/>
              <a:t>Provides preventive services</a:t>
            </a:r>
          </a:p>
          <a:p>
            <a:pPr lvl="1">
              <a:defRPr/>
            </a:pPr>
            <a:r>
              <a:rPr lang="en-US" altLang="en-US" sz="2000" dirty="0"/>
              <a:t>Coordinates care across the care continuum</a:t>
            </a:r>
          </a:p>
          <a:p>
            <a:pPr lvl="1">
              <a:defRPr/>
            </a:pPr>
            <a:r>
              <a:rPr lang="en-US" altLang="en-US" sz="2000" dirty="0"/>
              <a:t>Ensures enhanced access</a:t>
            </a:r>
          </a:p>
          <a:p>
            <a:pPr lvl="1">
              <a:defRPr/>
            </a:pPr>
            <a:r>
              <a:rPr lang="en-US" altLang="en-US" sz="2000" dirty="0"/>
              <a:t>Most often this is a PCP but may also be a specialist, behavioral health provider, or other depending on patients health needs</a:t>
            </a:r>
          </a:p>
          <a:p>
            <a:endParaRPr lang="en-US" dirty="0"/>
          </a:p>
          <a:p>
            <a:endParaRPr lang="en-US" dirty="0"/>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54A1A8F2-0B66-4C4D-958C-B2CC6B9CE77B}" type="slidenum">
              <a:rPr lang="en-US" smtClean="0">
                <a:solidFill>
                  <a:srgbClr val="000000"/>
                </a:solidFill>
              </a:rPr>
              <a:pPr/>
              <a:t>16</a:t>
            </a:fld>
            <a:endParaRPr lang="en-US">
              <a:solidFill>
                <a:srgbClr val="000000"/>
              </a:solidFill>
            </a:endParaRPr>
          </a:p>
        </p:txBody>
      </p:sp>
      <p:graphicFrame>
        <p:nvGraphicFramePr>
          <p:cNvPr id="7" name="Chart 6"/>
          <p:cNvGraphicFramePr>
            <a:graphicFrameLocks/>
          </p:cNvGraphicFramePr>
          <p:nvPr>
            <p:extLst/>
          </p:nvPr>
        </p:nvGraphicFramePr>
        <p:xfrm>
          <a:off x="4004840" y="1134319"/>
          <a:ext cx="5065853" cy="5110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117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66"/>
            <a:ext cx="8229600" cy="840483"/>
          </a:xfrm>
        </p:spPr>
        <p:txBody>
          <a:bodyPr>
            <a:noAutofit/>
          </a:bodyPr>
          <a:lstStyle/>
          <a:p>
            <a:r>
              <a:rPr lang="en-US" b="1" dirty="0" smtClean="0"/>
              <a:t/>
            </a:r>
            <a:br>
              <a:rPr lang="en-US" b="1" dirty="0" smtClean="0"/>
            </a:br>
            <a:r>
              <a:rPr lang="en-US" b="1" dirty="0"/>
              <a:t/>
            </a:r>
            <a:br>
              <a:rPr lang="en-US" b="1" dirty="0"/>
            </a:br>
            <a:r>
              <a:rPr lang="en-US" b="1" dirty="0" smtClean="0"/>
              <a:t>Primary Care Model:</a:t>
            </a:r>
            <a:br>
              <a:rPr lang="en-US" b="1" dirty="0" smtClean="0"/>
            </a:br>
            <a:r>
              <a:rPr lang="en-US" sz="2000" dirty="0" smtClean="0"/>
              <a:t>What </a:t>
            </a:r>
            <a:r>
              <a:rPr lang="en-US" sz="2000" dirty="0"/>
              <a:t>does a transformed practice look like </a:t>
            </a:r>
            <a:r>
              <a:rPr lang="en-US" sz="2000" dirty="0" smtClean="0"/>
              <a:t>to a patient?</a:t>
            </a:r>
            <a:endParaRPr lang="en-US" sz="2000" dirty="0"/>
          </a:p>
        </p:txBody>
      </p:sp>
      <p:sp>
        <p:nvSpPr>
          <p:cNvPr id="7" name="Content Placeholder 6"/>
          <p:cNvSpPr>
            <a:spLocks noGrp="1"/>
          </p:cNvSpPr>
          <p:nvPr>
            <p:ph idx="1"/>
          </p:nvPr>
        </p:nvSpPr>
        <p:spPr>
          <a:xfrm>
            <a:off x="295275" y="1381124"/>
            <a:ext cx="5460417" cy="5086351"/>
          </a:xfrm>
        </p:spPr>
        <p:txBody>
          <a:bodyPr>
            <a:normAutofit fontScale="62500" lnSpcReduction="20000"/>
          </a:bodyPr>
          <a:lstStyle/>
          <a:p>
            <a:pPr>
              <a:spcAft>
                <a:spcPts val="600"/>
              </a:spcAft>
            </a:pPr>
            <a:r>
              <a:rPr lang="en-US" sz="2600" dirty="0"/>
              <a:t>I am a Medicare beneficiary </a:t>
            </a:r>
          </a:p>
          <a:p>
            <a:pPr>
              <a:spcAft>
                <a:spcPts val="600"/>
              </a:spcAft>
            </a:pPr>
            <a:r>
              <a:rPr lang="en-US" sz="2600" dirty="0"/>
              <a:t>Provider selection by my historical preference</a:t>
            </a:r>
          </a:p>
          <a:p>
            <a:pPr>
              <a:spcAft>
                <a:spcPts val="600"/>
              </a:spcAft>
            </a:pPr>
            <a:r>
              <a:rPr lang="en-US" sz="2600" dirty="0"/>
              <a:t>I have a team caring for me led by my Doctor</a:t>
            </a:r>
          </a:p>
          <a:p>
            <a:pPr>
              <a:spcAft>
                <a:spcPts val="600"/>
              </a:spcAft>
            </a:pPr>
            <a:r>
              <a:rPr lang="en-US" sz="2600" dirty="0"/>
              <a:t>My practice has expanded office hours</a:t>
            </a:r>
          </a:p>
          <a:p>
            <a:pPr>
              <a:spcAft>
                <a:spcPts val="600"/>
              </a:spcAft>
            </a:pPr>
            <a:r>
              <a:rPr lang="en-US" sz="2600" dirty="0"/>
              <a:t>I can  take advantage of open access and flexible scheduling: </a:t>
            </a:r>
          </a:p>
          <a:p>
            <a:pPr lvl="1">
              <a:spcAft>
                <a:spcPts val="600"/>
              </a:spcAft>
            </a:pPr>
            <a:r>
              <a:rPr lang="en-US" sz="2300" dirty="0"/>
              <a:t>Telemedicine, group visits, home visits</a:t>
            </a:r>
          </a:p>
          <a:p>
            <a:pPr>
              <a:spcAft>
                <a:spcPts val="600"/>
              </a:spcAft>
            </a:pPr>
            <a:r>
              <a:rPr lang="en-US" sz="2600" dirty="0"/>
              <a:t>My care team knows me and speaks my language</a:t>
            </a:r>
          </a:p>
          <a:p>
            <a:pPr>
              <a:spcAft>
                <a:spcPts val="600"/>
              </a:spcAft>
            </a:pPr>
            <a:r>
              <a:rPr lang="en-US" sz="2600" dirty="0"/>
              <a:t>My records are available to all of my providers</a:t>
            </a:r>
          </a:p>
          <a:p>
            <a:pPr>
              <a:spcAft>
                <a:spcPts val="600"/>
              </a:spcAft>
            </a:pPr>
            <a:r>
              <a:rPr lang="en-US" sz="2600" dirty="0"/>
              <a:t>I get alerts from care team for important issues</a:t>
            </a:r>
          </a:p>
          <a:p>
            <a:pPr>
              <a:spcAft>
                <a:spcPts val="600"/>
              </a:spcAft>
            </a:pPr>
            <a:r>
              <a:rPr lang="en-US" sz="2600" dirty="0"/>
              <a:t>My Care Managers help smooth transitions of care</a:t>
            </a:r>
          </a:p>
          <a:p>
            <a:pPr>
              <a:spcAft>
                <a:spcPts val="600"/>
              </a:spcAft>
            </a:pPr>
            <a:r>
              <a:rPr lang="en-US" sz="2600" dirty="0"/>
              <a:t>I get Medication support and as much information as I need</a:t>
            </a:r>
          </a:p>
          <a:p>
            <a:pPr>
              <a:spcAft>
                <a:spcPts val="600"/>
              </a:spcAft>
            </a:pPr>
            <a:r>
              <a:rPr lang="en-US" sz="2600" dirty="0"/>
              <a:t>I can get community and social support linkages (e.g., transportation, safe housing)</a:t>
            </a:r>
          </a:p>
          <a:p>
            <a:endParaRPr lang="en-US" dirty="0"/>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692" y="1381124"/>
            <a:ext cx="3054933" cy="2033843"/>
          </a:xfrm>
          <a:prstGeom prst="rect">
            <a:avLst/>
          </a:prstGeom>
        </p:spPr>
      </p:pic>
      <p:pic>
        <p:nvPicPr>
          <p:cNvPr id="1026" name="Picture 2" descr="Image result for racially diverse doctor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5692" y="3686176"/>
            <a:ext cx="305321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0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487"/>
            <a:ext cx="8887522" cy="840483"/>
          </a:xfrm>
        </p:spPr>
        <p:txBody>
          <a:bodyPr>
            <a:normAutofit fontScale="90000"/>
          </a:bodyPr>
          <a:lstStyle/>
          <a:p>
            <a:r>
              <a:rPr lang="en-US" sz="3200" b="1" dirty="0" smtClean="0"/>
              <a:t>Primary Care Model: </a:t>
            </a:r>
            <a:br>
              <a:rPr lang="en-US" sz="3200" b="1" dirty="0" smtClean="0"/>
            </a:br>
            <a:r>
              <a:rPr lang="en-US" sz="3200" b="1" dirty="0" smtClean="0"/>
              <a:t>Care Transformation Organizations</a:t>
            </a:r>
            <a:endParaRPr lang="en-US" sz="3200" dirty="0"/>
          </a:p>
        </p:txBody>
      </p:sp>
      <p:sp>
        <p:nvSpPr>
          <p:cNvPr id="7" name="Content Placeholder 6"/>
          <p:cNvSpPr>
            <a:spLocks noGrp="1"/>
          </p:cNvSpPr>
          <p:nvPr>
            <p:ph idx="1"/>
          </p:nvPr>
        </p:nvSpPr>
        <p:spPr>
          <a:xfrm>
            <a:off x="457200" y="1323976"/>
            <a:ext cx="8229600" cy="4802188"/>
          </a:xfrm>
        </p:spPr>
        <p:txBody>
          <a:bodyPr>
            <a:normAutofit lnSpcReduction="10000"/>
          </a:bodyPr>
          <a:lstStyle/>
          <a:p>
            <a:pPr>
              <a:spcAft>
                <a:spcPts val="600"/>
              </a:spcAft>
            </a:pPr>
            <a:r>
              <a:rPr lang="en-US" sz="2000" dirty="0"/>
              <a:t>Certification by external accrediting body</a:t>
            </a:r>
          </a:p>
          <a:p>
            <a:pPr>
              <a:spcAft>
                <a:spcPts val="600"/>
              </a:spcAft>
            </a:pPr>
            <a:r>
              <a:rPr lang="en-US" sz="2000" dirty="0"/>
              <a:t>Apply through Coordinating Entity (CE)</a:t>
            </a:r>
          </a:p>
          <a:p>
            <a:pPr lvl="1">
              <a:spcAft>
                <a:spcPts val="600"/>
              </a:spcAft>
            </a:pPr>
            <a:r>
              <a:rPr lang="en-US" sz="1600" dirty="0"/>
              <a:t>CE holds </a:t>
            </a:r>
            <a:r>
              <a:rPr lang="en-US" sz="1600" dirty="0" smtClean="0"/>
              <a:t>CTO accountable </a:t>
            </a:r>
            <a:r>
              <a:rPr lang="en-US" sz="1600" dirty="0"/>
              <a:t>for requirements and outcomes</a:t>
            </a:r>
          </a:p>
          <a:p>
            <a:pPr>
              <a:spcAft>
                <a:spcPts val="600"/>
              </a:spcAft>
            </a:pPr>
            <a:r>
              <a:rPr lang="en-US" sz="2000" dirty="0"/>
              <a:t>Ability to provide following services includes: </a:t>
            </a:r>
          </a:p>
          <a:p>
            <a:pPr lvl="1">
              <a:spcAft>
                <a:spcPts val="600"/>
              </a:spcAft>
            </a:pPr>
            <a:r>
              <a:rPr lang="en-US" sz="1600" dirty="0"/>
              <a:t>Care management infrastructure</a:t>
            </a:r>
          </a:p>
          <a:p>
            <a:pPr lvl="2">
              <a:spcAft>
                <a:spcPts val="600"/>
              </a:spcAft>
            </a:pPr>
            <a:r>
              <a:rPr lang="en-US" sz="1400" dirty="0"/>
              <a:t>Nurses, pharmacists, nutritionists, Community Health Workers, LCSWs, Health educators</a:t>
            </a:r>
          </a:p>
          <a:p>
            <a:pPr lvl="1">
              <a:spcAft>
                <a:spcPts val="600"/>
              </a:spcAft>
            </a:pPr>
            <a:r>
              <a:rPr lang="en-US" sz="1600" dirty="0"/>
              <a:t>Technical assistance for 24/7 after-hours access</a:t>
            </a:r>
          </a:p>
          <a:p>
            <a:pPr lvl="1">
              <a:spcAft>
                <a:spcPts val="600"/>
              </a:spcAft>
            </a:pPr>
            <a:r>
              <a:rPr lang="en-US" sz="1600" dirty="0"/>
              <a:t>Social support connections – Community Health Workers</a:t>
            </a:r>
          </a:p>
          <a:p>
            <a:pPr lvl="1">
              <a:spcAft>
                <a:spcPts val="600"/>
              </a:spcAft>
            </a:pPr>
            <a:r>
              <a:rPr lang="en-US" sz="1600" dirty="0"/>
              <a:t>“Hot-spotting” areas with high and/or specific needs </a:t>
            </a:r>
          </a:p>
          <a:p>
            <a:pPr lvl="1">
              <a:spcAft>
                <a:spcPts val="600"/>
              </a:spcAft>
            </a:pPr>
            <a:r>
              <a:rPr lang="en-US" sz="1600" dirty="0"/>
              <a:t>Pharmacist support for medication management and consultations </a:t>
            </a:r>
          </a:p>
          <a:p>
            <a:pPr lvl="1">
              <a:spcAft>
                <a:spcPts val="600"/>
              </a:spcAft>
            </a:pPr>
            <a:r>
              <a:rPr lang="en-US" sz="1600" dirty="0"/>
              <a:t>Assisting practices in meeting Primary Care Model requirements</a:t>
            </a:r>
          </a:p>
          <a:p>
            <a:pPr lvl="1">
              <a:spcAft>
                <a:spcPts val="600"/>
              </a:spcAft>
            </a:pPr>
            <a:r>
              <a:rPr lang="en-US" sz="1600" dirty="0"/>
              <a:t>Physician training resources</a:t>
            </a:r>
          </a:p>
          <a:p>
            <a:pPr lvl="1">
              <a:spcAft>
                <a:spcPts val="600"/>
              </a:spcAft>
            </a:pPr>
            <a:r>
              <a:rPr lang="en-US" sz="1600" dirty="0"/>
              <a:t>CRISP connectivity</a:t>
            </a:r>
          </a:p>
        </p:txBody>
      </p:sp>
    </p:spTree>
    <p:extLst>
      <p:ext uri="{BB962C8B-B14F-4D97-AF65-F5344CB8AC3E}">
        <p14:creationId xmlns:p14="http://schemas.microsoft.com/office/powerpoint/2010/main" val="327599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Primary Care Model</a:t>
            </a:r>
            <a:endParaRPr lang="en-US" dirty="0"/>
          </a:p>
        </p:txBody>
      </p:sp>
      <p:sp>
        <p:nvSpPr>
          <p:cNvPr id="3" name="Content Placeholder 2"/>
          <p:cNvSpPr>
            <a:spLocks noGrp="1"/>
          </p:cNvSpPr>
          <p:nvPr>
            <p:ph sz="quarter" idx="1"/>
          </p:nvPr>
        </p:nvSpPr>
        <p:spPr>
          <a:xfrm>
            <a:off x="457200" y="1158527"/>
            <a:ext cx="8229600" cy="4937760"/>
          </a:xfrm>
        </p:spPr>
        <p:txBody>
          <a:bodyPr>
            <a:normAutofit/>
          </a:bodyPr>
          <a:lstStyle/>
          <a:p>
            <a:pPr>
              <a:spcAft>
                <a:spcPts val="1200"/>
              </a:spcAft>
            </a:pPr>
            <a:r>
              <a:rPr lang="en-US" sz="2800" dirty="0" smtClean="0"/>
              <a:t>Submit Concept Paper to CMS December 31, 2016</a:t>
            </a:r>
            <a:endParaRPr lang="en-US" sz="2800" dirty="0"/>
          </a:p>
          <a:p>
            <a:pPr>
              <a:spcAft>
                <a:spcPts val="1200"/>
              </a:spcAft>
            </a:pPr>
            <a:r>
              <a:rPr lang="en-US" sz="2800" dirty="0" smtClean="0"/>
              <a:t>Negotiate terms and clearance of Contract January – May 2017 with CMS</a:t>
            </a:r>
          </a:p>
          <a:p>
            <a:pPr>
              <a:spcAft>
                <a:spcPts val="1200"/>
              </a:spcAft>
            </a:pPr>
            <a:r>
              <a:rPr lang="en-US" sz="2800" dirty="0" smtClean="0"/>
              <a:t>Legislative approach to support Coordinating Entity function January through April 2017</a:t>
            </a:r>
          </a:p>
          <a:p>
            <a:pPr>
              <a:spcAft>
                <a:spcPts val="1200"/>
              </a:spcAft>
            </a:pPr>
            <a:r>
              <a:rPr lang="en-US" sz="2800" dirty="0" smtClean="0"/>
              <a:t>If approved, Primary Care Model is effective January 2018</a:t>
            </a:r>
          </a:p>
          <a:p>
            <a:endParaRPr lang="en-US" sz="2800" dirty="0"/>
          </a:p>
          <a:p>
            <a:endParaRPr lang="en-US" sz="2800" dirty="0" smtClean="0"/>
          </a:p>
        </p:txBody>
      </p:sp>
    </p:spTree>
    <p:extLst>
      <p:ext uri="{BB962C8B-B14F-4D97-AF65-F5344CB8AC3E}">
        <p14:creationId xmlns:p14="http://schemas.microsoft.com/office/powerpoint/2010/main" val="121618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53"/>
            <a:ext cx="8229600" cy="990600"/>
          </a:xfrm>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a:bodyPr>
          <a:lstStyle/>
          <a:p>
            <a:pPr>
              <a:spcAft>
                <a:spcPts val="600"/>
              </a:spcAft>
            </a:pPr>
            <a:r>
              <a:rPr lang="en-US" sz="3200" dirty="0" smtClean="0"/>
              <a:t>The Evolving Healthcare Landscape: National and State Perspective</a:t>
            </a:r>
          </a:p>
          <a:p>
            <a:pPr>
              <a:spcAft>
                <a:spcPts val="600"/>
              </a:spcAft>
            </a:pPr>
            <a:r>
              <a:rPr lang="en-US" sz="3200" dirty="0" smtClean="0"/>
              <a:t>All-Payer Model: Update and Future Plan</a:t>
            </a:r>
          </a:p>
          <a:p>
            <a:pPr>
              <a:spcAft>
                <a:spcPts val="600"/>
              </a:spcAft>
            </a:pPr>
            <a:r>
              <a:rPr lang="en-US" sz="3200" dirty="0" smtClean="0"/>
              <a:t>Public Health Primary Care Model</a:t>
            </a:r>
          </a:p>
          <a:p>
            <a:pPr>
              <a:spcAft>
                <a:spcPts val="600"/>
              </a:spcAft>
            </a:pPr>
            <a:r>
              <a:rPr lang="en-US" sz="3200" dirty="0" smtClean="0"/>
              <a:t>Consumer Engagement Work to Date</a:t>
            </a:r>
            <a:endParaRPr lang="en-US" sz="3200" dirty="0"/>
          </a:p>
          <a:p>
            <a:pPr>
              <a:spcAft>
                <a:spcPts val="600"/>
              </a:spcAft>
            </a:pPr>
            <a:r>
              <a:rPr lang="en-US" sz="3200" dirty="0" smtClean="0"/>
              <a:t>Consumer Standing Advisory Committee Proposed Charge and Work Plan  </a:t>
            </a:r>
          </a:p>
          <a:p>
            <a:pPr marL="0" indent="0">
              <a:spcAft>
                <a:spcPts val="600"/>
              </a:spcAft>
              <a:buNone/>
            </a:pPr>
            <a:endParaRPr lang="en-US" dirty="0"/>
          </a:p>
        </p:txBody>
      </p:sp>
    </p:spTree>
    <p:extLst>
      <p:ext uri="{BB962C8B-B14F-4D97-AF65-F5344CB8AC3E}">
        <p14:creationId xmlns:p14="http://schemas.microsoft.com/office/powerpoint/2010/main" val="1380846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Opportunities for Consumers and Providers in Maryland</a:t>
            </a:r>
            <a:endParaRPr lang="en-US" sz="2800" dirty="0"/>
          </a:p>
        </p:txBody>
      </p:sp>
      <p:graphicFrame>
        <p:nvGraphicFramePr>
          <p:cNvPr id="4" name="Content Placeholder 3"/>
          <p:cNvGraphicFramePr>
            <a:graphicFrameLocks noGrp="1"/>
          </p:cNvGraphicFramePr>
          <p:nvPr>
            <p:ph sz="quarter" idx="1"/>
            <p:extLst/>
          </p:nvPr>
        </p:nvGraphicFramePr>
        <p:xfrm>
          <a:off x="759940" y="1154895"/>
          <a:ext cx="7624119" cy="5193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127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628571"/>
            <a:ext cx="6995886" cy="943428"/>
          </a:xfrm>
        </p:spPr>
        <p:txBody>
          <a:bodyPr>
            <a:normAutofit fontScale="90000"/>
          </a:bodyPr>
          <a:lstStyle/>
          <a:p>
            <a:r>
              <a:rPr lang="en-US" dirty="0" smtClean="0">
                <a:solidFill>
                  <a:schemeClr val="bg1"/>
                </a:solidFill>
              </a:rPr>
              <a:t>Consumer Engagement Work To Date</a:t>
            </a:r>
            <a:endParaRPr lang="en-US" dirty="0">
              <a:solidFill>
                <a:schemeClr val="bg1"/>
              </a:solidFill>
            </a:endParaRPr>
          </a:p>
        </p:txBody>
      </p:sp>
    </p:spTree>
    <p:extLst>
      <p:ext uri="{BB962C8B-B14F-4D97-AF65-F5344CB8AC3E}">
        <p14:creationId xmlns:p14="http://schemas.microsoft.com/office/powerpoint/2010/main" val="85461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is Consumer Engagement?</a:t>
            </a:r>
            <a:endParaRPr lang="en-US" dirty="0">
              <a:solidFill>
                <a:srgbClr val="C00000"/>
              </a:solidFill>
            </a:endParaRPr>
          </a:p>
        </p:txBody>
      </p:sp>
      <p:sp>
        <p:nvSpPr>
          <p:cNvPr id="3" name="Content Placeholder 2"/>
          <p:cNvSpPr>
            <a:spLocks noGrp="1"/>
          </p:cNvSpPr>
          <p:nvPr>
            <p:ph sz="quarter" idx="1"/>
          </p:nvPr>
        </p:nvSpPr>
        <p:spPr/>
        <p:txBody>
          <a:bodyPr/>
          <a:lstStyle/>
          <a:p>
            <a:r>
              <a:rPr lang="en-US" b="1" dirty="0" smtClean="0"/>
              <a:t>CMS:  </a:t>
            </a:r>
            <a:r>
              <a:rPr lang="en-US" dirty="0" smtClean="0"/>
              <a:t>states should ensure that the voices of older adults, persons with disabilities, and their caregivers are heard in the design, implementation, and oversight of the demonstrations.</a:t>
            </a:r>
          </a:p>
          <a:p>
            <a:r>
              <a:rPr lang="en-US" b="1" dirty="0" smtClean="0"/>
              <a:t>Deloitte: </a:t>
            </a:r>
            <a:r>
              <a:rPr lang="en-US" dirty="0" smtClean="0"/>
              <a:t>relationship that helps individuals take action to improve their health, make informed decisions and enable them to engage effectively and efficiently with the health care system.</a:t>
            </a:r>
            <a:endParaRPr lang="en-US" dirty="0"/>
          </a:p>
        </p:txBody>
      </p:sp>
    </p:spTree>
    <p:extLst>
      <p:ext uri="{BB962C8B-B14F-4D97-AF65-F5344CB8AC3E}">
        <p14:creationId xmlns:p14="http://schemas.microsoft.com/office/powerpoint/2010/main" val="143241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rgbClr val="C00000"/>
                </a:solidFill>
                <a:latin typeface="Georgia" pitchFamily="18" charset="0"/>
              </a:rPr>
              <a:t>HSCRC: Engaging </a:t>
            </a:r>
            <a:br>
              <a:rPr lang="en-US" sz="3600" dirty="0" smtClean="0">
                <a:solidFill>
                  <a:srgbClr val="C00000"/>
                </a:solidFill>
                <a:latin typeface="Georgia" pitchFamily="18" charset="0"/>
              </a:rPr>
            </a:br>
            <a:r>
              <a:rPr lang="en-US" sz="3600" dirty="0" smtClean="0">
                <a:solidFill>
                  <a:srgbClr val="C00000"/>
                </a:solidFill>
                <a:latin typeface="Georgia" pitchFamily="18" charset="0"/>
              </a:rPr>
              <a:t>Multiple Agencies and Stakeholders</a:t>
            </a:r>
            <a:endParaRPr lang="en-US" sz="3600" dirty="0">
              <a:solidFill>
                <a:srgbClr val="C00000"/>
              </a:solidFill>
              <a:latin typeface="Georgia" pitchFamily="18" charset="0"/>
            </a:endParaRPr>
          </a:p>
        </p:txBody>
      </p:sp>
      <p:sp>
        <p:nvSpPr>
          <p:cNvPr id="3" name="Content Placeholder 2"/>
          <p:cNvSpPr>
            <a:spLocks noGrp="1"/>
          </p:cNvSpPr>
          <p:nvPr>
            <p:ph idx="1"/>
          </p:nvPr>
        </p:nvSpPr>
        <p:spPr/>
        <p:txBody>
          <a:bodyPr>
            <a:normAutofit/>
          </a:bodyPr>
          <a:lstStyle/>
          <a:p>
            <a:pPr>
              <a:buNone/>
            </a:pPr>
            <a:r>
              <a:rPr lang="en-US" dirty="0" smtClean="0"/>
              <a:t>“Successful </a:t>
            </a:r>
            <a:r>
              <a:rPr lang="en-US" dirty="0"/>
              <a:t>consumer engagement requires proactive and committed leadership.  It is imperative that the HSCRC embraces a continued leadership role to promote a coordinated, collaborative and person-centered health care system</a:t>
            </a:r>
            <a:r>
              <a:rPr lang="en-US" dirty="0" smtClean="0"/>
              <a:t>.”  </a:t>
            </a:r>
          </a:p>
          <a:p>
            <a:r>
              <a:rPr lang="en-US" dirty="0" smtClean="0"/>
              <a:t>HSCRC Advisory Council Representation</a:t>
            </a:r>
          </a:p>
          <a:p>
            <a:r>
              <a:rPr lang="en-US" dirty="0" smtClean="0"/>
              <a:t>HSCRC Consumer Engagement Task Force </a:t>
            </a:r>
          </a:p>
          <a:p>
            <a:r>
              <a:rPr lang="en-US" dirty="0" smtClean="0"/>
              <a:t>HSCRC Community Outreach Task Force</a:t>
            </a:r>
          </a:p>
          <a:p>
            <a:r>
              <a:rPr lang="en-US" dirty="0" smtClean="0"/>
              <a:t>HSCRC Consumer – Standing Advisory Committee </a:t>
            </a:r>
          </a:p>
          <a:p>
            <a:pPr>
              <a:buNone/>
            </a:pPr>
            <a:endParaRPr lang="en-US" dirty="0">
              <a:solidFill>
                <a:srgbClr val="7030A0"/>
              </a:solidFill>
            </a:endParaRPr>
          </a:p>
          <a:p>
            <a:endParaRPr lang="en-US" dirty="0">
              <a:solidFill>
                <a:srgbClr val="7030A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23</a:t>
            </a:fld>
            <a:endParaRPr lang="en-US"/>
          </a:p>
        </p:txBody>
      </p:sp>
    </p:spTree>
    <p:extLst>
      <p:ext uri="{BB962C8B-B14F-4D97-AF65-F5344CB8AC3E}">
        <p14:creationId xmlns:p14="http://schemas.microsoft.com/office/powerpoint/2010/main" val="184199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dirty="0" smtClean="0">
                <a:solidFill>
                  <a:srgbClr val="C00000"/>
                </a:solidFill>
                <a:latin typeface="Georgia" pitchFamily="18" charset="0"/>
              </a:rPr>
              <a:t/>
            </a:r>
            <a:br>
              <a:rPr lang="en-US" dirty="0" smtClean="0">
                <a:solidFill>
                  <a:srgbClr val="C00000"/>
                </a:solidFill>
                <a:latin typeface="Georgia" pitchFamily="18" charset="0"/>
              </a:rPr>
            </a:br>
            <a:r>
              <a:rPr lang="en-US" dirty="0" smtClean="0">
                <a:solidFill>
                  <a:srgbClr val="C00000"/>
                </a:solidFill>
                <a:latin typeface="Georgia" pitchFamily="18" charset="0"/>
              </a:rPr>
              <a:t>Consumer Engagement Task Force- March-September 2015</a:t>
            </a:r>
            <a:endParaRPr lang="en-US" dirty="0"/>
          </a:p>
        </p:txBody>
      </p:sp>
      <p:sp>
        <p:nvSpPr>
          <p:cNvPr id="3" name="Content Placeholder 2"/>
          <p:cNvSpPr>
            <a:spLocks noGrp="1"/>
          </p:cNvSpPr>
          <p:nvPr>
            <p:ph idx="1"/>
          </p:nvPr>
        </p:nvSpPr>
        <p:spPr>
          <a:xfrm>
            <a:off x="457200" y="1077191"/>
            <a:ext cx="8229600" cy="4525963"/>
          </a:xfrm>
        </p:spPr>
        <p:txBody>
          <a:bodyPr>
            <a:noAutofit/>
          </a:bodyPr>
          <a:lstStyle/>
          <a:p>
            <a:pPr lvl="0">
              <a:buNone/>
            </a:pPr>
            <a:r>
              <a:rPr lang="en-US" sz="1400" b="1" dirty="0" smtClean="0"/>
              <a:t>Task Force Roster:  </a:t>
            </a:r>
          </a:p>
          <a:p>
            <a:pPr lvl="0"/>
            <a:r>
              <a:rPr lang="en-US" sz="1400" dirty="0" smtClean="0"/>
              <a:t>Leni Preston, Chair – Maryland Women’s Coalition for Health Care Reform</a:t>
            </a:r>
          </a:p>
          <a:p>
            <a:pPr lvl="0"/>
            <a:r>
              <a:rPr lang="en-US" sz="1400" dirty="0" smtClean="0"/>
              <a:t>Linda Aldoory, Herschel Horowitz Center for Health Literacy, University of Maryland </a:t>
            </a:r>
          </a:p>
          <a:p>
            <a:pPr lvl="0"/>
            <a:r>
              <a:rPr lang="en-US" sz="1400" dirty="0" smtClean="0"/>
              <a:t>Barbara Brookmyer, Frederick County Health Officer </a:t>
            </a:r>
          </a:p>
          <a:p>
            <a:pPr lvl="0"/>
            <a:r>
              <a:rPr lang="en-US" sz="1400" dirty="0" smtClean="0"/>
              <a:t>Kim Burton, Mental Health Association of Maryland</a:t>
            </a:r>
          </a:p>
          <a:p>
            <a:r>
              <a:rPr lang="en-US" sz="1400" dirty="0" smtClean="0"/>
              <a:t>Tammy Bresnahan, AARP</a:t>
            </a:r>
          </a:p>
          <a:p>
            <a:pPr lvl="0"/>
            <a:r>
              <a:rPr lang="en-US" sz="1400" dirty="0" smtClean="0"/>
              <a:t>Michelle Clark, Maryland Rural Health Association</a:t>
            </a:r>
          </a:p>
          <a:p>
            <a:pPr lvl="0"/>
            <a:r>
              <a:rPr lang="en-US" sz="1400" dirty="0" smtClean="0"/>
              <a:t>Shannon Hines,  Kaiser Permanente</a:t>
            </a:r>
          </a:p>
          <a:p>
            <a:pPr lvl="0"/>
            <a:r>
              <a:rPr lang="en-US" sz="1400" dirty="0" smtClean="0"/>
              <a:t>Donna Jacobs, University of Maryland Medical System</a:t>
            </a:r>
          </a:p>
          <a:p>
            <a:pPr lvl="0"/>
            <a:r>
              <a:rPr lang="en-US" sz="1400" dirty="0" smtClean="0"/>
              <a:t>Michelle LaRue, CASA DE MARYLAND</a:t>
            </a:r>
          </a:p>
          <a:p>
            <a:pPr lvl="0"/>
            <a:r>
              <a:rPr lang="en-US" sz="1400" dirty="0" smtClean="0"/>
              <a:t>Karen Ann Lichtenstein, The Coordinating Center </a:t>
            </a:r>
          </a:p>
          <a:p>
            <a:pPr lvl="0"/>
            <a:r>
              <a:rPr lang="en-US" sz="1400" dirty="0" smtClean="0"/>
              <a:t>Susan Markley, HealthCare Access Maryland </a:t>
            </a:r>
          </a:p>
          <a:p>
            <a:pPr lvl="0"/>
            <a:r>
              <a:rPr lang="en-US" sz="1400" dirty="0" smtClean="0"/>
              <a:t>Suzanne Schlattman, Health Care for All!, MCHI </a:t>
            </a:r>
          </a:p>
          <a:p>
            <a:pPr lvl="0"/>
            <a:r>
              <a:rPr lang="en-US" sz="1400" dirty="0" smtClean="0"/>
              <a:t>Novella Tascoe, Keswick Multi-Care</a:t>
            </a:r>
          </a:p>
          <a:p>
            <a:pPr lvl="0"/>
            <a:r>
              <a:rPr lang="en-US" sz="1400" dirty="0" smtClean="0"/>
              <a:t>Hillery Tsumba Primary Care Coalition of Montgomery County</a:t>
            </a:r>
          </a:p>
          <a:p>
            <a:pPr lvl="0"/>
            <a:r>
              <a:rPr lang="en-US" sz="1400" dirty="0" smtClean="0"/>
              <a:t>Gary Vogan, Holy Cross Hospital</a:t>
            </a:r>
          </a:p>
          <a:p>
            <a:pPr marL="0" indent="0">
              <a:buNone/>
            </a:pPr>
            <a:r>
              <a:rPr lang="en-US" sz="1400" b="1" dirty="0" smtClean="0"/>
              <a:t>Staff:   </a:t>
            </a:r>
            <a:r>
              <a:rPr lang="en-US" sz="1400" dirty="0" smtClean="0"/>
              <a:t>Dianne Feeney &amp; Steve Ports, HSCRC; Theressa Lee, MHCC; &amp; Tiffany Tate, Consultant</a:t>
            </a:r>
          </a:p>
          <a:p>
            <a:pPr>
              <a:buNone/>
            </a:pPr>
            <a:endParaRPr lang="en-US" sz="1400" dirty="0">
              <a:solidFill>
                <a:srgbClr val="7030A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24</a:t>
            </a:fld>
            <a:endParaRPr lang="en-US"/>
          </a:p>
        </p:txBody>
      </p:sp>
    </p:spTree>
    <p:extLst>
      <p:ext uri="{BB962C8B-B14F-4D97-AF65-F5344CB8AC3E}">
        <p14:creationId xmlns:p14="http://schemas.microsoft.com/office/powerpoint/2010/main" val="3670328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sz="2800" b="1" dirty="0" smtClean="0">
                <a:solidFill>
                  <a:srgbClr val="C00000"/>
                </a:solidFill>
                <a:latin typeface="Georgia" pitchFamily="18" charset="0"/>
              </a:rPr>
              <a:t>HSCRC Consumer Engagement Task Force </a:t>
            </a:r>
            <a:br>
              <a:rPr lang="en-US" sz="2800" b="1" dirty="0" smtClean="0">
                <a:solidFill>
                  <a:srgbClr val="C00000"/>
                </a:solidFill>
                <a:latin typeface="Georgia" pitchFamily="18" charset="0"/>
              </a:rPr>
            </a:br>
            <a:r>
              <a:rPr lang="en-US" sz="2800" b="1" dirty="0" smtClean="0">
                <a:solidFill>
                  <a:srgbClr val="C00000"/>
                </a:solidFill>
                <a:latin typeface="Georgia" pitchFamily="18" charset="0"/>
              </a:rPr>
              <a:t>January – September 2015</a:t>
            </a:r>
            <a:endParaRPr lang="en-US" sz="2800" b="1" dirty="0">
              <a:solidFill>
                <a:srgbClr val="C00000"/>
              </a:solidFill>
              <a:latin typeface="Georgia" pitchFamily="18" charset="0"/>
            </a:endParaRPr>
          </a:p>
        </p:txBody>
      </p:sp>
      <p:sp>
        <p:nvSpPr>
          <p:cNvPr id="3" name="Content Placeholder 2"/>
          <p:cNvSpPr>
            <a:spLocks noGrp="1"/>
          </p:cNvSpPr>
          <p:nvPr>
            <p:ph sz="quarter" idx="1"/>
          </p:nvPr>
        </p:nvSpPr>
        <p:spPr>
          <a:xfrm>
            <a:off x="457200" y="1313592"/>
            <a:ext cx="8472616" cy="4937760"/>
          </a:xfrm>
        </p:spPr>
        <p:txBody>
          <a:bodyPr>
            <a:noAutofit/>
          </a:bodyPr>
          <a:lstStyle/>
          <a:p>
            <a:pPr marL="274320" lvl="1" indent="0">
              <a:lnSpc>
                <a:spcPct val="120000"/>
              </a:lnSpc>
              <a:buNone/>
            </a:pPr>
            <a:r>
              <a:rPr lang="en-US" sz="1600" b="1" dirty="0" smtClean="0">
                <a:solidFill>
                  <a:schemeClr val="tx1"/>
                </a:solidFill>
              </a:rPr>
              <a:t>Charge 1</a:t>
            </a:r>
          </a:p>
          <a:p>
            <a:pPr lvl="1">
              <a:lnSpc>
                <a:spcPct val="120000"/>
              </a:lnSpc>
            </a:pPr>
            <a:r>
              <a:rPr lang="en-US" sz="1600" dirty="0" smtClean="0">
                <a:solidFill>
                  <a:schemeClr val="tx1"/>
                </a:solidFill>
              </a:rPr>
              <a:t>Provide rationale for health literacy and consumer engagement within the context of the New All-Payer Model (NAPM)</a:t>
            </a:r>
          </a:p>
          <a:p>
            <a:pPr lvl="1">
              <a:lnSpc>
                <a:spcPct val="120000"/>
              </a:lnSpc>
            </a:pPr>
            <a:r>
              <a:rPr lang="en-US" sz="1600" dirty="0" smtClean="0">
                <a:solidFill>
                  <a:schemeClr val="tx1"/>
                </a:solidFill>
              </a:rPr>
              <a:t>Define audiences, identify messages, and propose engagement strategies as appropriate, including: </a:t>
            </a:r>
          </a:p>
          <a:p>
            <a:pPr lvl="2">
              <a:lnSpc>
                <a:spcPct val="120000"/>
              </a:lnSpc>
            </a:pPr>
            <a:r>
              <a:rPr lang="en-US" sz="1600" dirty="0" smtClean="0"/>
              <a:t>Systemic adjustments</a:t>
            </a:r>
          </a:p>
          <a:p>
            <a:pPr lvl="2">
              <a:lnSpc>
                <a:spcPct val="120000"/>
              </a:lnSpc>
            </a:pPr>
            <a:r>
              <a:rPr lang="en-US" sz="1600" dirty="0" smtClean="0"/>
              <a:t>Education and communication strategies</a:t>
            </a:r>
          </a:p>
          <a:p>
            <a:pPr marL="274320" lvl="1" indent="0">
              <a:lnSpc>
                <a:spcPct val="120000"/>
              </a:lnSpc>
              <a:buNone/>
            </a:pPr>
            <a:r>
              <a:rPr lang="en-US" sz="1600" b="1" dirty="0" smtClean="0">
                <a:solidFill>
                  <a:schemeClr val="tx1"/>
                </a:solidFill>
              </a:rPr>
              <a:t>Charge 2</a:t>
            </a:r>
          </a:p>
          <a:p>
            <a:pPr lvl="1">
              <a:lnSpc>
                <a:spcPct val="120000"/>
              </a:lnSpc>
            </a:pPr>
            <a:r>
              <a:rPr lang="en-US" sz="1600" dirty="0" smtClean="0">
                <a:solidFill>
                  <a:schemeClr val="tx1"/>
                </a:solidFill>
              </a:rPr>
              <a:t>Advise </a:t>
            </a:r>
            <a:r>
              <a:rPr lang="en-US" sz="1600" dirty="0">
                <a:solidFill>
                  <a:schemeClr val="tx1"/>
                </a:solidFill>
              </a:rPr>
              <a:t>decision-makers, regulators, etc. on the impact of system transformation on individual and community health issues </a:t>
            </a:r>
          </a:p>
          <a:p>
            <a:pPr lvl="1">
              <a:lnSpc>
                <a:spcPct val="120000"/>
              </a:lnSpc>
            </a:pPr>
            <a:r>
              <a:rPr lang="en-US" sz="1600" dirty="0" smtClean="0">
                <a:solidFill>
                  <a:schemeClr val="tx1"/>
                </a:solidFill>
              </a:rPr>
              <a:t>Provide </a:t>
            </a:r>
            <a:r>
              <a:rPr lang="en-US" sz="1600" dirty="0">
                <a:solidFill>
                  <a:schemeClr val="tx1"/>
                </a:solidFill>
              </a:rPr>
              <a:t>guidance for ensuring an appropriate and consumer-friendly communications process</a:t>
            </a:r>
          </a:p>
          <a:p>
            <a:pPr lvl="1">
              <a:lnSpc>
                <a:spcPct val="120000"/>
              </a:lnSpc>
            </a:pPr>
            <a:r>
              <a:rPr lang="en-US" sz="1600" dirty="0" smtClean="0">
                <a:solidFill>
                  <a:schemeClr val="tx1"/>
                </a:solidFill>
              </a:rPr>
              <a:t>Make </a:t>
            </a:r>
            <a:r>
              <a:rPr lang="en-US" sz="1600" dirty="0">
                <a:solidFill>
                  <a:schemeClr val="tx1"/>
                </a:solidFill>
              </a:rPr>
              <a:t>recommendations for enhanced ways for consumers to provide feedback and for hospitals to act on that input</a:t>
            </a:r>
          </a:p>
          <a:p>
            <a:pPr lvl="1">
              <a:lnSpc>
                <a:spcPct val="120000"/>
              </a:lnSpc>
            </a:pPr>
            <a:endParaRPr lang="en-US" sz="1600" dirty="0" smtClean="0">
              <a:solidFill>
                <a:srgbClr val="7030A0"/>
              </a:solidFill>
            </a:endParaRPr>
          </a:p>
          <a:p>
            <a:endParaRPr lang="en-US" sz="1600" dirty="0" smtClean="0">
              <a:solidFill>
                <a:srgbClr val="7030A0"/>
              </a:solidFill>
            </a:endParaRPr>
          </a:p>
          <a:p>
            <a:endParaRPr lang="en-US" sz="1600" dirty="0">
              <a:solidFill>
                <a:srgbClr val="7030A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25</a:t>
            </a:fld>
            <a:endParaRPr lang="en-US"/>
          </a:p>
        </p:txBody>
      </p:sp>
    </p:spTree>
    <p:extLst>
      <p:ext uri="{BB962C8B-B14F-4D97-AF65-F5344CB8AC3E}">
        <p14:creationId xmlns:p14="http://schemas.microsoft.com/office/powerpoint/2010/main" val="2475108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rotWithShape="1">
          <a:blip r:embed="rId3" cstate="print"/>
          <a:srcRect t="9846" b="2956"/>
          <a:stretch/>
        </p:blipFill>
        <p:spPr bwMode="auto">
          <a:xfrm>
            <a:off x="838200" y="1219200"/>
            <a:ext cx="7708392" cy="5192329"/>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sz="3200" b="1" dirty="0" smtClean="0">
                <a:solidFill>
                  <a:srgbClr val="C00000"/>
                </a:solidFill>
                <a:latin typeface="Georgia" pitchFamily="18" charset="0"/>
              </a:rPr>
              <a:t>Consumer Engagement – Get It!</a:t>
            </a:r>
            <a:endParaRPr lang="en-US" sz="3200" b="1" dirty="0">
              <a:solidFill>
                <a:srgbClr val="C00000"/>
              </a:solidFill>
              <a:latin typeface="Georgia" pitchFamily="18" charset="0"/>
            </a:endParaRPr>
          </a:p>
        </p:txBody>
      </p:sp>
      <p:sp>
        <p:nvSpPr>
          <p:cNvPr id="5" name="Slide Number Placeholder 4"/>
          <p:cNvSpPr>
            <a:spLocks noGrp="1"/>
          </p:cNvSpPr>
          <p:nvPr>
            <p:ph type="sldNum" sz="quarter" idx="4294967295"/>
          </p:nvPr>
        </p:nvSpPr>
        <p:spPr>
          <a:xfrm flipH="1">
            <a:off x="8686799" y="6477712"/>
            <a:ext cx="45719" cy="243763"/>
          </a:xfrm>
          <a:prstGeom prst="rect">
            <a:avLst/>
          </a:prstGeom>
        </p:spPr>
        <p:txBody>
          <a:bodyPr/>
          <a:lstStyle/>
          <a:p>
            <a:endParaRPr lang="en-US" dirty="0" smtClean="0"/>
          </a:p>
          <a:p>
            <a:endParaRPr lang="en-US" dirty="0"/>
          </a:p>
        </p:txBody>
      </p:sp>
    </p:spTree>
    <p:extLst>
      <p:ext uri="{BB962C8B-B14F-4D97-AF65-F5344CB8AC3E}">
        <p14:creationId xmlns:p14="http://schemas.microsoft.com/office/powerpoint/2010/main" val="1488936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181"/>
            <a:ext cx="8229600" cy="637286"/>
          </a:xfrm>
        </p:spPr>
        <p:txBody>
          <a:bodyPr>
            <a:normAutofit fontScale="90000"/>
          </a:bodyPr>
          <a:lstStyle/>
          <a:p>
            <a:pPr algn="l"/>
            <a:r>
              <a:rPr lang="en-US" sz="3600" dirty="0" smtClean="0">
                <a:solidFill>
                  <a:srgbClr val="C00000"/>
                </a:solidFill>
                <a:latin typeface="Georgia" pitchFamily="18" charset="0"/>
              </a:rPr>
              <a:t>Consumer Engagement: Who Benefits?</a:t>
            </a:r>
            <a:endParaRPr lang="en-US" dirty="0"/>
          </a:p>
        </p:txBody>
      </p:sp>
      <p:sp>
        <p:nvSpPr>
          <p:cNvPr id="3" name="Content Placeholder 2"/>
          <p:cNvSpPr>
            <a:spLocks noGrp="1"/>
          </p:cNvSpPr>
          <p:nvPr>
            <p:ph idx="1"/>
          </p:nvPr>
        </p:nvSpPr>
        <p:spPr>
          <a:xfrm>
            <a:off x="457200" y="1219200"/>
            <a:ext cx="8229600" cy="4937760"/>
          </a:xfrm>
        </p:spPr>
        <p:txBody>
          <a:bodyPr>
            <a:normAutofit fontScale="92500" lnSpcReduction="10000"/>
          </a:bodyPr>
          <a:lstStyle/>
          <a:p>
            <a:pPr>
              <a:buNone/>
            </a:pPr>
            <a:endParaRPr lang="en-US" b="1" dirty="0" smtClean="0">
              <a:solidFill>
                <a:srgbClr val="7030A0"/>
              </a:solidFill>
            </a:endParaRPr>
          </a:p>
          <a:p>
            <a:pPr>
              <a:buNone/>
            </a:pPr>
            <a:r>
              <a:rPr lang="en-US" sz="2000" b="1" dirty="0" smtClean="0"/>
              <a:t>Consumers &amp; the Community:</a:t>
            </a:r>
          </a:p>
          <a:p>
            <a:r>
              <a:rPr lang="en-US" sz="2000" dirty="0" smtClean="0"/>
              <a:t>Increased knowledge of condition, treatments &amp; access to services</a:t>
            </a:r>
          </a:p>
          <a:p>
            <a:r>
              <a:rPr lang="en-US" sz="2000" dirty="0" smtClean="0"/>
              <a:t>Improved relationships providers</a:t>
            </a:r>
          </a:p>
          <a:p>
            <a:pPr lvl="0"/>
            <a:r>
              <a:rPr lang="en-US" sz="2000" dirty="0" smtClean="0"/>
              <a:t>Sense of ownership with decision-making</a:t>
            </a:r>
          </a:p>
          <a:p>
            <a:pPr lvl="0"/>
            <a:r>
              <a:rPr lang="en-US" sz="2000" dirty="0" smtClean="0"/>
              <a:t>Informed, responsive, &amp; more efficient delivery system</a:t>
            </a:r>
          </a:p>
          <a:p>
            <a:pPr>
              <a:buNone/>
            </a:pPr>
            <a:endParaRPr lang="en-US" sz="2000" b="1" dirty="0" smtClean="0"/>
          </a:p>
          <a:p>
            <a:pPr>
              <a:buNone/>
            </a:pPr>
            <a:r>
              <a:rPr lang="en-US" sz="2000" b="1" dirty="0" smtClean="0"/>
              <a:t>Providers &amp; Institutions:</a:t>
            </a:r>
          </a:p>
          <a:p>
            <a:r>
              <a:rPr lang="en-US" sz="2000" dirty="0" smtClean="0"/>
              <a:t>Better outcomes &amp; more efficient use of resources</a:t>
            </a:r>
          </a:p>
          <a:p>
            <a:r>
              <a:rPr lang="en-US" sz="2000" dirty="0" smtClean="0"/>
              <a:t>Greater confidence that services are meeting patients’ needs</a:t>
            </a:r>
          </a:p>
          <a:p>
            <a:pPr lvl="0"/>
            <a:r>
              <a:rPr lang="en-US" sz="2000" dirty="0" smtClean="0"/>
              <a:t>Better &amp; more cooperative partnerships with individuals and communities they serve</a:t>
            </a:r>
          </a:p>
          <a:p>
            <a:pPr lvl="0"/>
            <a:r>
              <a:rPr lang="en-US" sz="2000" dirty="0" smtClean="0"/>
              <a:t>Streamlined processes to receive information and insight from the community and apply these to inform policy decisions</a:t>
            </a:r>
          </a:p>
          <a:p>
            <a:pPr>
              <a:buNone/>
            </a:pPr>
            <a:endParaRPr lang="en-US" sz="2000" b="1" dirty="0" smtClean="0"/>
          </a:p>
          <a:p>
            <a:pPr lvl="0"/>
            <a:endParaRPr lang="en-US" sz="2000" dirty="0" smtClean="0">
              <a:solidFill>
                <a:srgbClr val="7030A0"/>
              </a:solidFill>
            </a:endParaRPr>
          </a:p>
          <a:p>
            <a:pPr lvl="0">
              <a:buNone/>
            </a:pPr>
            <a:endParaRPr lang="en-US" sz="2000" dirty="0">
              <a:solidFill>
                <a:srgbClr val="7030A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27</a:t>
            </a:fld>
            <a:endParaRPr lang="en-US"/>
          </a:p>
        </p:txBody>
      </p:sp>
    </p:spTree>
    <p:extLst>
      <p:ext uri="{BB962C8B-B14F-4D97-AF65-F5344CB8AC3E}">
        <p14:creationId xmlns:p14="http://schemas.microsoft.com/office/powerpoint/2010/main" val="416125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solidFill>
                  <a:srgbClr val="C00000"/>
                </a:solidFill>
                <a:latin typeface="Georgia" pitchFamily="18" charset="0"/>
              </a:rPr>
              <a:t>Consumer Engagement: Themes/Factors</a:t>
            </a:r>
            <a:endParaRPr lang="en-US" sz="3600" dirty="0">
              <a:solidFill>
                <a:srgbClr val="C00000"/>
              </a:solidFill>
              <a:latin typeface="Georgia" pitchFamily="18" charset="0"/>
            </a:endParaRPr>
          </a:p>
        </p:txBody>
      </p:sp>
      <p:sp>
        <p:nvSpPr>
          <p:cNvPr id="3" name="Content Placeholder 2"/>
          <p:cNvSpPr>
            <a:spLocks noGrp="1"/>
          </p:cNvSpPr>
          <p:nvPr>
            <p:ph idx="1"/>
          </p:nvPr>
        </p:nvSpPr>
        <p:spPr/>
        <p:txBody>
          <a:bodyPr>
            <a:normAutofit fontScale="85000" lnSpcReduction="20000"/>
          </a:bodyPr>
          <a:lstStyle/>
          <a:p>
            <a:pPr lvl="0"/>
            <a:r>
              <a:rPr lang="en-US" dirty="0" smtClean="0"/>
              <a:t>Engagement </a:t>
            </a:r>
            <a:r>
              <a:rPr lang="en-US" dirty="0"/>
              <a:t>is dependent on </a:t>
            </a:r>
            <a:r>
              <a:rPr lang="en-US" dirty="0" smtClean="0"/>
              <a:t>individual’s </a:t>
            </a:r>
            <a:r>
              <a:rPr lang="en-US" dirty="0"/>
              <a:t>input and perception that their actions have an </a:t>
            </a:r>
            <a:r>
              <a:rPr lang="en-US" dirty="0" smtClean="0"/>
              <a:t>impact</a:t>
            </a:r>
          </a:p>
          <a:p>
            <a:pPr lvl="0"/>
            <a:r>
              <a:rPr lang="en-US" dirty="0" smtClean="0"/>
              <a:t>Individuals</a:t>
            </a:r>
            <a:r>
              <a:rPr lang="en-US" dirty="0"/>
              <a:t>’ motives are different than institutions</a:t>
            </a:r>
            <a:r>
              <a:rPr lang="en-US" dirty="0" smtClean="0"/>
              <a:t>’ – must identify motivating factors for </a:t>
            </a:r>
            <a:r>
              <a:rPr lang="en-US" dirty="0"/>
              <a:t>both groups</a:t>
            </a:r>
          </a:p>
          <a:p>
            <a:pPr lvl="0"/>
            <a:r>
              <a:rPr lang="en-US" dirty="0" smtClean="0"/>
              <a:t>Consumers must trust the source of the health </a:t>
            </a:r>
            <a:r>
              <a:rPr lang="en-US" dirty="0"/>
              <a:t>care </a:t>
            </a:r>
            <a:r>
              <a:rPr lang="en-US" dirty="0" smtClean="0"/>
              <a:t>information they receive</a:t>
            </a:r>
            <a:endParaRPr lang="en-US" dirty="0"/>
          </a:p>
          <a:p>
            <a:pPr lvl="0"/>
            <a:r>
              <a:rPr lang="en-US" dirty="0"/>
              <a:t>Sensitivity to diversity and the multitude of cultural differences are </a:t>
            </a:r>
            <a:r>
              <a:rPr lang="en-US" dirty="0" smtClean="0"/>
              <a:t>critical</a:t>
            </a:r>
            <a:endParaRPr lang="en-US" dirty="0"/>
          </a:p>
          <a:p>
            <a:pPr lvl="0"/>
            <a:r>
              <a:rPr lang="en-US" dirty="0" smtClean="0"/>
              <a:t>Extraordinary </a:t>
            </a:r>
            <a:r>
              <a:rPr lang="en-US" dirty="0"/>
              <a:t>commitment from health care leadership at all </a:t>
            </a:r>
            <a:r>
              <a:rPr lang="en-US" dirty="0" smtClean="0"/>
              <a:t>levels is critical</a:t>
            </a:r>
            <a:endParaRPr lang="en-US" dirty="0"/>
          </a:p>
          <a:p>
            <a:pPr lvl="0"/>
            <a:r>
              <a:rPr lang="en-US" dirty="0" smtClean="0"/>
              <a:t>Ideally, consumers should be engaged, both prior to, and at the point of contact with the health care system</a:t>
            </a:r>
          </a:p>
          <a:p>
            <a:pPr lvl="0"/>
            <a:r>
              <a:rPr lang="en-US" dirty="0" smtClean="0"/>
              <a:t>A </a:t>
            </a:r>
            <a:r>
              <a:rPr lang="en-US" dirty="0"/>
              <a:t>more robust and consumer-friendly feedback process (i.e. concerns, complaints and commendations) is </a:t>
            </a:r>
            <a:r>
              <a:rPr lang="en-US" dirty="0" smtClean="0"/>
              <a:t>needed</a:t>
            </a:r>
            <a:endParaRPr lang="en-US" dirty="0"/>
          </a:p>
          <a:p>
            <a:pPr lvl="0"/>
            <a:r>
              <a:rPr lang="en-US" dirty="0"/>
              <a:t>Advanced directives planning is indicative of consumer </a:t>
            </a:r>
            <a:r>
              <a:rPr lang="en-US" dirty="0" smtClean="0"/>
              <a:t>engagement</a:t>
            </a:r>
            <a:endParaRPr lang="en-US" dirty="0"/>
          </a:p>
          <a:p>
            <a:endParaRPr lang="en-US" dirty="0">
              <a:solidFill>
                <a:srgbClr val="7030A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28</a:t>
            </a:fld>
            <a:endParaRPr lang="en-US"/>
          </a:p>
        </p:txBody>
      </p:sp>
    </p:spTree>
    <p:extLst>
      <p:ext uri="{BB962C8B-B14F-4D97-AF65-F5344CB8AC3E}">
        <p14:creationId xmlns:p14="http://schemas.microsoft.com/office/powerpoint/2010/main" val="382485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solidFill>
                  <a:srgbClr val="C00000"/>
                </a:solidFill>
                <a:latin typeface="Georgia" pitchFamily="18" charset="0"/>
              </a:rPr>
              <a:t>Consumer Engagement:</a:t>
            </a:r>
            <a:br>
              <a:rPr lang="en-US" sz="3600" dirty="0" smtClean="0">
                <a:solidFill>
                  <a:srgbClr val="C00000"/>
                </a:solidFill>
                <a:latin typeface="Georgia" pitchFamily="18" charset="0"/>
              </a:rPr>
            </a:br>
            <a:r>
              <a:rPr lang="en-US" sz="3600" dirty="0" smtClean="0">
                <a:solidFill>
                  <a:srgbClr val="C00000"/>
                </a:solidFill>
                <a:latin typeface="Georgia" pitchFamily="18" charset="0"/>
              </a:rPr>
              <a:t>Strategic Communications Goals</a:t>
            </a:r>
            <a:endParaRPr lang="en-US" sz="3600" dirty="0">
              <a:solidFill>
                <a:srgbClr val="C00000"/>
              </a:solidFill>
              <a:latin typeface="Georgia" pitchFamily="18" charset="0"/>
            </a:endParaRPr>
          </a:p>
        </p:txBody>
      </p:sp>
      <p:sp>
        <p:nvSpPr>
          <p:cNvPr id="3" name="Content Placeholder 2"/>
          <p:cNvSpPr>
            <a:spLocks noGrp="1"/>
          </p:cNvSpPr>
          <p:nvPr>
            <p:ph idx="1"/>
          </p:nvPr>
        </p:nvSpPr>
        <p:spPr/>
        <p:txBody>
          <a:bodyPr>
            <a:normAutofit/>
          </a:bodyPr>
          <a:lstStyle/>
          <a:p>
            <a:pPr>
              <a:buNone/>
            </a:pPr>
            <a:r>
              <a:rPr lang="en-US" b="1" dirty="0" smtClean="0"/>
              <a:t>Goal #1 </a:t>
            </a:r>
            <a:endParaRPr lang="en-US" dirty="0" smtClean="0"/>
          </a:p>
          <a:p>
            <a:r>
              <a:rPr lang="en-US" dirty="0"/>
              <a:t>Establish a person-centered health care delivery system with an ongoing role for consumers to participate in the design and implementation of policies and procedures at all levels. </a:t>
            </a:r>
            <a:endParaRPr lang="en-US" dirty="0" smtClean="0"/>
          </a:p>
          <a:p>
            <a:pPr>
              <a:buNone/>
            </a:pPr>
            <a:r>
              <a:rPr lang="en-US" b="1" i="1" dirty="0"/>
              <a:t> </a:t>
            </a:r>
            <a:r>
              <a:rPr lang="en-US" b="1" dirty="0" smtClean="0"/>
              <a:t>Goal </a:t>
            </a:r>
            <a:r>
              <a:rPr lang="en-US" b="1" dirty="0"/>
              <a:t>#2</a:t>
            </a:r>
            <a:endParaRPr lang="en-US" dirty="0" smtClean="0"/>
          </a:p>
          <a:p>
            <a:r>
              <a:rPr lang="en-US" dirty="0"/>
              <a:t>Engage, educate, and activate people who </a:t>
            </a:r>
            <a:r>
              <a:rPr lang="en-US" dirty="0" smtClean="0"/>
              <a:t>use, </a:t>
            </a:r>
            <a:r>
              <a:rPr lang="en-US" dirty="0"/>
              <a:t>or are potential users </a:t>
            </a:r>
            <a:r>
              <a:rPr lang="en-US" dirty="0" smtClean="0"/>
              <a:t>of, </a:t>
            </a:r>
            <a:r>
              <a:rPr lang="en-US" dirty="0"/>
              <a:t>hospital services in their own health care in order to promote efficient and effective use of the health care system</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29</a:t>
            </a:fld>
            <a:endParaRPr lang="en-US"/>
          </a:p>
        </p:txBody>
      </p:sp>
    </p:spTree>
    <p:extLst>
      <p:ext uri="{BB962C8B-B14F-4D97-AF65-F5344CB8AC3E}">
        <p14:creationId xmlns:p14="http://schemas.microsoft.com/office/powerpoint/2010/main" val="57525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31" y="3477832"/>
            <a:ext cx="6858000" cy="898084"/>
          </a:xfrm>
        </p:spPr>
        <p:txBody>
          <a:bodyPr>
            <a:normAutofit fontScale="90000"/>
          </a:bodyPr>
          <a:lstStyle/>
          <a:p>
            <a:r>
              <a:rPr lang="en-US" dirty="0" smtClean="0">
                <a:solidFill>
                  <a:schemeClr val="bg1"/>
                </a:solidFill>
              </a:rPr>
              <a:t>The Evolving Healthcare Landscape</a:t>
            </a:r>
            <a:endParaRPr lang="en-US" dirty="0">
              <a:solidFill>
                <a:schemeClr val="bg1"/>
              </a:solidFill>
            </a:endParaRPr>
          </a:p>
        </p:txBody>
      </p:sp>
    </p:spTree>
    <p:extLst>
      <p:ext uri="{BB962C8B-B14F-4D97-AF65-F5344CB8AC3E}">
        <p14:creationId xmlns:p14="http://schemas.microsoft.com/office/powerpoint/2010/main" val="4163660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latin typeface="Georgia" pitchFamily="18" charset="0"/>
              </a:rPr>
              <a:t>Audiences &amp; Messengers</a:t>
            </a:r>
            <a:endParaRPr lang="en-US" sz="3600" dirty="0">
              <a:solidFill>
                <a:srgbClr val="C00000"/>
              </a:solidFill>
              <a:latin typeface="Georgia" pitchFamily="18" charset="0"/>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71383" y="1600200"/>
            <a:ext cx="7601233" cy="4525963"/>
          </a:xfrm>
          <a:prstGeom prst="rect">
            <a:avLst/>
          </a:prstGeom>
          <a:noFill/>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30</a:t>
            </a:fld>
            <a:endParaRPr lang="en-US"/>
          </a:p>
        </p:txBody>
      </p:sp>
    </p:spTree>
    <p:extLst>
      <p:ext uri="{BB962C8B-B14F-4D97-AF65-F5344CB8AC3E}">
        <p14:creationId xmlns:p14="http://schemas.microsoft.com/office/powerpoint/2010/main" val="1623435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C00000"/>
                </a:solidFill>
                <a:latin typeface="Georgia" pitchFamily="18" charset="0"/>
              </a:rPr>
              <a:t>Task Force Recommendations </a:t>
            </a:r>
            <a:endParaRPr lang="en-US" sz="3200" dirty="0">
              <a:solidFill>
                <a:srgbClr val="C00000"/>
              </a:solidFill>
              <a:latin typeface="Georgia" pitchFamily="18" charset="0"/>
            </a:endParaRPr>
          </a:p>
        </p:txBody>
      </p:sp>
      <p:sp>
        <p:nvSpPr>
          <p:cNvPr id="3" name="Content Placeholder 2"/>
          <p:cNvSpPr>
            <a:spLocks noGrp="1"/>
          </p:cNvSpPr>
          <p:nvPr>
            <p:ph idx="1"/>
          </p:nvPr>
        </p:nvSpPr>
        <p:spPr>
          <a:xfrm>
            <a:off x="457200" y="1066800"/>
            <a:ext cx="8229600" cy="4525963"/>
          </a:xfrm>
        </p:spPr>
        <p:txBody>
          <a:bodyPr>
            <a:noAutofit/>
          </a:bodyPr>
          <a:lstStyle/>
          <a:p>
            <a:pPr marL="514350" lvl="0" indent="-514350">
              <a:buFont typeface="+mj-lt"/>
              <a:buAutoNum type="arabicPeriod"/>
            </a:pPr>
            <a:endParaRPr lang="en-US" sz="2200" dirty="0" smtClean="0">
              <a:latin typeface="Georgia" panose="02040502050405020303" pitchFamily="18" charset="0"/>
            </a:endParaRPr>
          </a:p>
          <a:p>
            <a:pPr marL="514350" lvl="0" indent="-514350">
              <a:buFont typeface="+mj-lt"/>
              <a:buAutoNum type="arabicPeriod"/>
            </a:pPr>
            <a:r>
              <a:rPr lang="en-US" sz="2200" dirty="0" smtClean="0">
                <a:latin typeface="Georgia" panose="02040502050405020303" pitchFamily="18" charset="0"/>
              </a:rPr>
              <a:t>Allow </a:t>
            </a:r>
            <a:r>
              <a:rPr lang="en-US" sz="2200" dirty="0">
                <a:latin typeface="Georgia" panose="02040502050405020303" pitchFamily="18" charset="0"/>
              </a:rPr>
              <a:t>for </a:t>
            </a:r>
            <a:r>
              <a:rPr lang="en-US" sz="2200" b="1" dirty="0" smtClean="0">
                <a:latin typeface="Georgia" panose="02040502050405020303" pitchFamily="18" charset="0"/>
              </a:rPr>
              <a:t>meaningful</a:t>
            </a:r>
            <a:r>
              <a:rPr lang="en-US" sz="2200" b="1" dirty="0">
                <a:latin typeface="Georgia" panose="02040502050405020303" pitchFamily="18" charset="0"/>
              </a:rPr>
              <a:t>, ongoing role for </a:t>
            </a:r>
            <a:r>
              <a:rPr lang="en-US" sz="2200" b="1" dirty="0" smtClean="0">
                <a:latin typeface="Georgia" panose="02040502050405020303" pitchFamily="18" charset="0"/>
              </a:rPr>
              <a:t>consumers </a:t>
            </a:r>
            <a:r>
              <a:rPr lang="en-US" sz="2200" dirty="0">
                <a:latin typeface="Georgia" panose="02040502050405020303" pitchFamily="18" charset="0"/>
              </a:rPr>
              <a:t>at the HSCRC through continued </a:t>
            </a:r>
            <a:r>
              <a:rPr lang="en-US" sz="2200" dirty="0" smtClean="0">
                <a:latin typeface="Georgia" panose="02040502050405020303" pitchFamily="18" charset="0"/>
              </a:rPr>
              <a:t>representation </a:t>
            </a:r>
            <a:r>
              <a:rPr lang="en-US" sz="2200" dirty="0">
                <a:latin typeface="Georgia" panose="02040502050405020303" pitchFamily="18" charset="0"/>
              </a:rPr>
              <a:t>of Commissioner(s) with primary consumer interest, and through a newly created standing advisory committee with diverse </a:t>
            </a:r>
            <a:r>
              <a:rPr lang="en-US" sz="2200" dirty="0" smtClean="0">
                <a:latin typeface="Georgia" panose="02040502050405020303" pitchFamily="18" charset="0"/>
              </a:rPr>
              <a:t>representation.</a:t>
            </a:r>
            <a:endParaRPr lang="en-US" sz="2200" dirty="0">
              <a:latin typeface="Georgia" panose="02040502050405020303" pitchFamily="18" charset="0"/>
            </a:endParaRPr>
          </a:p>
          <a:p>
            <a:pPr marL="514350" lvl="0" indent="-514350">
              <a:buFont typeface="+mj-lt"/>
              <a:buAutoNum type="arabicPeriod"/>
            </a:pPr>
            <a:r>
              <a:rPr lang="en-US" sz="2200" dirty="0" smtClean="0">
                <a:latin typeface="Georgia" panose="02040502050405020303" pitchFamily="18" charset="0"/>
              </a:rPr>
              <a:t>In collaboration with key stakeholders, </a:t>
            </a:r>
            <a:r>
              <a:rPr lang="en-US" sz="2200" b="1" dirty="0" smtClean="0">
                <a:latin typeface="Georgia" panose="02040502050405020303" pitchFamily="18" charset="0"/>
              </a:rPr>
              <a:t>develop </a:t>
            </a:r>
            <a:r>
              <a:rPr lang="en-US" sz="2200" b="1" dirty="0">
                <a:latin typeface="Georgia" panose="02040502050405020303" pitchFamily="18" charset="0"/>
              </a:rPr>
              <a:t>a statewide public education campaign </a:t>
            </a:r>
            <a:r>
              <a:rPr lang="en-US" sz="2200" dirty="0">
                <a:latin typeface="Georgia" panose="02040502050405020303" pitchFamily="18" charset="0"/>
              </a:rPr>
              <a:t>specific to the NAPM that is part of a broader campaign to promote health and </a:t>
            </a:r>
            <a:r>
              <a:rPr lang="en-US" sz="2200" dirty="0" smtClean="0">
                <a:latin typeface="Georgia" panose="02040502050405020303" pitchFamily="18" charset="0"/>
              </a:rPr>
              <a:t>wellness. </a:t>
            </a:r>
            <a:endParaRPr lang="en-US" sz="2200" dirty="0">
              <a:latin typeface="Georgia" panose="02040502050405020303" pitchFamily="18" charset="0"/>
            </a:endParaRPr>
          </a:p>
          <a:p>
            <a:pPr marL="514350" lvl="0" indent="-514350">
              <a:buFont typeface="+mj-lt"/>
              <a:buAutoNum type="arabicPeriod"/>
            </a:pPr>
            <a:r>
              <a:rPr lang="en-US" sz="2200" dirty="0" smtClean="0">
                <a:latin typeface="Georgia" panose="02040502050405020303" pitchFamily="18" charset="0"/>
              </a:rPr>
              <a:t>Convene </a:t>
            </a:r>
            <a:r>
              <a:rPr lang="en-US" sz="2200" dirty="0">
                <a:latin typeface="Georgia" panose="02040502050405020303" pitchFamily="18" charset="0"/>
              </a:rPr>
              <a:t>an </a:t>
            </a:r>
            <a:r>
              <a:rPr lang="en-US" sz="2200" b="1" dirty="0">
                <a:latin typeface="Georgia" panose="02040502050405020303" pitchFamily="18" charset="0"/>
              </a:rPr>
              <a:t>interagency task force</a:t>
            </a:r>
            <a:r>
              <a:rPr lang="en-US" sz="2200" dirty="0">
                <a:latin typeface="Georgia" panose="02040502050405020303" pitchFamily="18" charset="0"/>
              </a:rPr>
              <a:t>, with consumer representation, to oversee the public education campaign including the development of related consumer-oriented </a:t>
            </a:r>
            <a:r>
              <a:rPr lang="en-US" sz="2200" dirty="0" smtClean="0">
                <a:latin typeface="Georgia" panose="02040502050405020303" pitchFamily="18" charset="0"/>
              </a:rPr>
              <a:t>information. </a:t>
            </a:r>
            <a:endParaRPr lang="en-US" sz="2200" dirty="0">
              <a:latin typeface="Georgia" panose="02040502050405020303" pitchFamily="18" charset="0"/>
            </a:endParaRPr>
          </a:p>
          <a:p>
            <a:endParaRPr lang="en-US" sz="2200" dirty="0">
              <a:latin typeface="Georgia" panose="02040502050405020303" pitchFamily="18"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31</a:t>
            </a:fld>
            <a:endParaRPr lang="en-US"/>
          </a:p>
        </p:txBody>
      </p:sp>
    </p:spTree>
    <p:extLst>
      <p:ext uri="{BB962C8B-B14F-4D97-AF65-F5344CB8AC3E}">
        <p14:creationId xmlns:p14="http://schemas.microsoft.com/office/powerpoint/2010/main" val="228585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latin typeface="Georgia" pitchFamily="18" charset="0"/>
              </a:rPr>
              <a:t>Task Force Recommendations</a:t>
            </a:r>
            <a:endParaRPr lang="en-US" sz="3600" dirty="0">
              <a:solidFill>
                <a:srgbClr val="C00000"/>
              </a:solidFill>
              <a:latin typeface="Georgia" pitchFamily="18" charset="0"/>
            </a:endParaRPr>
          </a:p>
        </p:txBody>
      </p:sp>
      <p:sp>
        <p:nvSpPr>
          <p:cNvPr id="3" name="Content Placeholder 2"/>
          <p:cNvSpPr>
            <a:spLocks noGrp="1"/>
          </p:cNvSpPr>
          <p:nvPr>
            <p:ph idx="1"/>
          </p:nvPr>
        </p:nvSpPr>
        <p:spPr>
          <a:xfrm>
            <a:off x="228600" y="1417638"/>
            <a:ext cx="8229600" cy="4525963"/>
          </a:xfrm>
        </p:spPr>
        <p:txBody>
          <a:bodyPr>
            <a:noAutofit/>
          </a:bodyPr>
          <a:lstStyle/>
          <a:p>
            <a:pPr marL="514350" lvl="0" indent="-514350">
              <a:buFont typeface="+mj-lt"/>
              <a:buAutoNum type="arabicPeriod" startAt="4"/>
            </a:pPr>
            <a:r>
              <a:rPr lang="en-US" sz="2200" dirty="0" smtClean="0">
                <a:latin typeface="Georgia" pitchFamily="18" charset="0"/>
              </a:rPr>
              <a:t>Provide </a:t>
            </a:r>
            <a:r>
              <a:rPr lang="en-US" sz="2200" dirty="0">
                <a:latin typeface="Georgia" pitchFamily="18" charset="0"/>
              </a:rPr>
              <a:t>options and opportunities that support </a:t>
            </a:r>
            <a:r>
              <a:rPr lang="en-US" sz="2200" b="1" dirty="0">
                <a:latin typeface="Georgia" pitchFamily="18" charset="0"/>
              </a:rPr>
              <a:t>regular, longitudinal and effective consumer engagement </a:t>
            </a:r>
            <a:r>
              <a:rPr lang="en-US" sz="2200" dirty="0">
                <a:latin typeface="Georgia" pitchFamily="18" charset="0"/>
              </a:rPr>
              <a:t>in the development of policies, procedures, and programs by hospitals, health care providers, health care payers, and government. </a:t>
            </a:r>
          </a:p>
          <a:p>
            <a:pPr marL="514350" lvl="0" indent="-514350">
              <a:buFont typeface="+mj-lt"/>
              <a:buAutoNum type="arabicPeriod" startAt="4"/>
            </a:pPr>
            <a:r>
              <a:rPr lang="en-US" sz="2200" dirty="0" smtClean="0">
                <a:latin typeface="Georgia" pitchFamily="18" charset="0"/>
              </a:rPr>
              <a:t>In </a:t>
            </a:r>
            <a:r>
              <a:rPr lang="en-US" sz="2200" dirty="0">
                <a:latin typeface="Georgia" pitchFamily="18" charset="0"/>
              </a:rPr>
              <a:t>coordination with the SAC, the MHCC and other key stakeholders, consider development of a </a:t>
            </a:r>
            <a:r>
              <a:rPr lang="en-US" sz="2200" b="1" dirty="0">
                <a:latin typeface="Georgia" pitchFamily="18" charset="0"/>
              </a:rPr>
              <a:t>Consumer Gold Star system for hospitals </a:t>
            </a:r>
            <a:r>
              <a:rPr lang="en-US" sz="2200" dirty="0">
                <a:latin typeface="Georgia" pitchFamily="18" charset="0"/>
              </a:rPr>
              <a:t>based upon consumer engagement </a:t>
            </a:r>
            <a:r>
              <a:rPr lang="en-US" sz="2200" dirty="0" smtClean="0">
                <a:latin typeface="Georgia" pitchFamily="18" charset="0"/>
              </a:rPr>
              <a:t>standards.</a:t>
            </a:r>
          </a:p>
          <a:p>
            <a:pPr marL="514350" lvl="0" indent="-514350">
              <a:buFont typeface="+mj-lt"/>
              <a:buAutoNum type="arabicPeriod" startAt="4"/>
            </a:pPr>
            <a:r>
              <a:rPr lang="en-US" sz="2200" dirty="0" smtClean="0">
                <a:latin typeface="Georgia" pitchFamily="18" charset="0"/>
              </a:rPr>
              <a:t>Define </a:t>
            </a:r>
            <a:r>
              <a:rPr lang="en-US" sz="2200" b="1" dirty="0">
                <a:latin typeface="Georgia" pitchFamily="18" charset="0"/>
              </a:rPr>
              <a:t>Community Benefit dollars to include consumer engagement </a:t>
            </a:r>
            <a:r>
              <a:rPr lang="en-US" sz="2200" dirty="0">
                <a:latin typeface="Georgia" pitchFamily="18" charset="0"/>
              </a:rPr>
              <a:t>initiatives and promote these dollars for this use, particularly for those supporting vulnerable populations. </a:t>
            </a:r>
          </a:p>
          <a:p>
            <a:endParaRPr lang="en-US" sz="2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32</a:t>
            </a:fld>
            <a:endParaRPr lang="en-US"/>
          </a:p>
        </p:txBody>
      </p:sp>
    </p:spTree>
    <p:extLst>
      <p:ext uri="{BB962C8B-B14F-4D97-AF65-F5344CB8AC3E}">
        <p14:creationId xmlns:p14="http://schemas.microsoft.com/office/powerpoint/2010/main" val="2168997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latin typeface="Georgia" pitchFamily="18" charset="0"/>
              </a:rPr>
              <a:t>Task Force Recommendations</a:t>
            </a:r>
            <a:endParaRPr lang="en-US" sz="3600" dirty="0">
              <a:solidFill>
                <a:srgbClr val="C00000"/>
              </a:solidFill>
              <a:latin typeface="Georgia" pitchFamily="18" charset="0"/>
            </a:endParaRPr>
          </a:p>
        </p:txBody>
      </p:sp>
      <p:sp>
        <p:nvSpPr>
          <p:cNvPr id="3" name="Content Placeholder 2"/>
          <p:cNvSpPr>
            <a:spLocks noGrp="1"/>
          </p:cNvSpPr>
          <p:nvPr>
            <p:ph idx="1"/>
          </p:nvPr>
        </p:nvSpPr>
        <p:spPr>
          <a:xfrm>
            <a:off x="304800" y="1417638"/>
            <a:ext cx="8229600" cy="4525963"/>
          </a:xfrm>
        </p:spPr>
        <p:txBody>
          <a:bodyPr>
            <a:noAutofit/>
          </a:bodyPr>
          <a:lstStyle/>
          <a:p>
            <a:pPr marL="514350" lvl="0" indent="-514350">
              <a:buFont typeface="+mj-lt"/>
              <a:buAutoNum type="arabicPeriod" startAt="7"/>
            </a:pPr>
            <a:r>
              <a:rPr lang="en-US" sz="2200" dirty="0" smtClean="0">
                <a:latin typeface="Georgia" pitchFamily="18" charset="0"/>
              </a:rPr>
              <a:t>Continue </a:t>
            </a:r>
            <a:r>
              <a:rPr lang="en-US" sz="2200" dirty="0">
                <a:latin typeface="Georgia" pitchFamily="18" charset="0"/>
              </a:rPr>
              <a:t>to encourage and </a:t>
            </a:r>
            <a:r>
              <a:rPr lang="en-US" sz="2200" b="1" dirty="0">
                <a:latin typeface="Georgia" pitchFamily="18" charset="0"/>
              </a:rPr>
              <a:t>incentivize independent and collaborative approaches </a:t>
            </a:r>
            <a:r>
              <a:rPr lang="en-US" sz="2200" dirty="0">
                <a:latin typeface="Georgia" pitchFamily="18" charset="0"/>
              </a:rPr>
              <a:t>to support people who are at risk of becoming high </a:t>
            </a:r>
            <a:r>
              <a:rPr lang="en-US" sz="2200" dirty="0" err="1">
                <a:latin typeface="Georgia" pitchFamily="18" charset="0"/>
              </a:rPr>
              <a:t>utilizers</a:t>
            </a:r>
            <a:r>
              <a:rPr lang="en-US" sz="2200" dirty="0">
                <a:latin typeface="Georgia" pitchFamily="18" charset="0"/>
              </a:rPr>
              <a:t>. </a:t>
            </a:r>
          </a:p>
          <a:p>
            <a:pPr marL="514350" lvl="0" indent="-514350">
              <a:buFont typeface="+mj-lt"/>
              <a:buAutoNum type="arabicPeriod" startAt="7"/>
            </a:pPr>
            <a:r>
              <a:rPr lang="en-US" sz="2200" dirty="0" smtClean="0">
                <a:latin typeface="Georgia" pitchFamily="18" charset="0"/>
              </a:rPr>
              <a:t>Encourage </a:t>
            </a:r>
            <a:r>
              <a:rPr lang="en-US" sz="2200" b="1" dirty="0">
                <a:latin typeface="Georgia" pitchFamily="18" charset="0"/>
              </a:rPr>
              <a:t>hospitals to provide current, consistent, and transparent information </a:t>
            </a:r>
            <a:r>
              <a:rPr lang="en-US" sz="2200" dirty="0">
                <a:latin typeface="Georgia" pitchFamily="18" charset="0"/>
              </a:rPr>
              <a:t>on average procedure costs using the data made readily available by the Maryland Health Care Commission (www.marylandqmdc.org) and new pricing transparency tools being created, and make this available on NAPM and/or other appropriate website(s</a:t>
            </a:r>
            <a:r>
              <a:rPr lang="en-US" sz="2200" dirty="0" smtClean="0">
                <a:latin typeface="Georgia" pitchFamily="18" charset="0"/>
              </a:rPr>
              <a:t>).</a:t>
            </a:r>
          </a:p>
          <a:p>
            <a:pPr marL="514350" lvl="0" indent="-514350">
              <a:buFont typeface="+mj-lt"/>
              <a:buAutoNum type="arabicPeriod" startAt="7"/>
            </a:pPr>
            <a:r>
              <a:rPr lang="en-US" sz="2200" dirty="0" smtClean="0">
                <a:latin typeface="Georgia" pitchFamily="18" charset="0"/>
              </a:rPr>
              <a:t>Include </a:t>
            </a:r>
            <a:r>
              <a:rPr lang="en-US" sz="2200" dirty="0">
                <a:latin typeface="Georgia" pitchFamily="18" charset="0"/>
              </a:rPr>
              <a:t>discussions about patient and family decision-making and preferences about </a:t>
            </a:r>
            <a:r>
              <a:rPr lang="en-US" sz="2200" b="1" dirty="0">
                <a:latin typeface="Georgia" pitchFamily="18" charset="0"/>
              </a:rPr>
              <a:t>advanced directives </a:t>
            </a:r>
            <a:r>
              <a:rPr lang="en-US" sz="2200" dirty="0">
                <a:latin typeface="Georgia" pitchFamily="18" charset="0"/>
              </a:rPr>
              <a:t>in the context of consumer engagement and educating consumers.</a:t>
            </a:r>
          </a:p>
          <a:p>
            <a:endParaRPr lang="en-US" sz="2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33</a:t>
            </a:fld>
            <a:endParaRPr lang="en-US"/>
          </a:p>
        </p:txBody>
      </p:sp>
    </p:spTree>
    <p:extLst>
      <p:ext uri="{BB962C8B-B14F-4D97-AF65-F5344CB8AC3E}">
        <p14:creationId xmlns:p14="http://schemas.microsoft.com/office/powerpoint/2010/main" val="117337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C00000"/>
                </a:solidFill>
              </a:rPr>
              <a:t>Consumer Engagement: </a:t>
            </a:r>
            <a:br>
              <a:rPr lang="en-US" dirty="0" smtClean="0">
                <a:solidFill>
                  <a:srgbClr val="C00000"/>
                </a:solidFill>
              </a:rPr>
            </a:br>
            <a:r>
              <a:rPr lang="en-US" dirty="0" smtClean="0">
                <a:solidFill>
                  <a:srgbClr val="C00000"/>
                </a:solidFill>
              </a:rPr>
              <a:t>How Do We Measure It?</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sz="2900" dirty="0" smtClean="0"/>
              <a:t>Currently </a:t>
            </a:r>
            <a:r>
              <a:rPr lang="en-US" sz="2900" b="1" dirty="0" smtClean="0"/>
              <a:t>few validated metrics or tools </a:t>
            </a:r>
            <a:r>
              <a:rPr lang="en-US" sz="2900" dirty="0" smtClean="0"/>
              <a:t>that could directly and comprehensively evaluate the impact of consumer engagement on health outcomes, patient experience or satisfaction, provider satisfaction, improved program design decision-making, access, or utilization.  </a:t>
            </a:r>
          </a:p>
          <a:p>
            <a:r>
              <a:rPr lang="en-US" sz="2900" dirty="0" smtClean="0"/>
              <a:t>Propose an </a:t>
            </a:r>
            <a:r>
              <a:rPr lang="en-US" sz="2900" b="1" dirty="0" smtClean="0"/>
              <a:t>initial non-exhaustive set of measures </a:t>
            </a:r>
            <a:r>
              <a:rPr lang="en-US" sz="2900" dirty="0" smtClean="0"/>
              <a:t>which could be adopted from currently available resources:</a:t>
            </a:r>
          </a:p>
          <a:p>
            <a:pPr lvl="1"/>
            <a:r>
              <a:rPr lang="en-US" sz="2900" dirty="0" smtClean="0">
                <a:solidFill>
                  <a:schemeClr val="tx1"/>
                </a:solidFill>
              </a:rPr>
              <a:t>Existing data sources (e.g., Hospital Consumer Assessment of Healthcare Providers and Systems (HCAHPS), Medicare claims, CRISP encounter information), </a:t>
            </a:r>
          </a:p>
          <a:p>
            <a:pPr lvl="1"/>
            <a:r>
              <a:rPr lang="en-US" sz="2900" dirty="0" smtClean="0">
                <a:solidFill>
                  <a:schemeClr val="tx1"/>
                </a:solidFill>
              </a:rPr>
              <a:t>Assess feasibility of collecting data on measures  not currently collected (e.g., the Communication Climate Assessment Toolkit (C-CAT)).   </a:t>
            </a:r>
          </a:p>
          <a:p>
            <a:pPr lvl="0"/>
            <a:r>
              <a:rPr lang="en-US" sz="2900" b="1" dirty="0" smtClean="0"/>
              <a:t>Propose others </a:t>
            </a:r>
            <a:r>
              <a:rPr lang="en-US" sz="2900" dirty="0" smtClean="0"/>
              <a:t>where there are currently measurement gaps, through:</a:t>
            </a:r>
          </a:p>
          <a:p>
            <a:pPr lvl="1"/>
            <a:r>
              <a:rPr lang="en-US" sz="2900" dirty="0" smtClean="0">
                <a:solidFill>
                  <a:schemeClr val="tx1"/>
                </a:solidFill>
              </a:rPr>
              <a:t>HSCRC Standing Advisory Committee</a:t>
            </a:r>
          </a:p>
          <a:p>
            <a:pPr lvl="1"/>
            <a:r>
              <a:rPr lang="en-US" sz="2900" dirty="0" smtClean="0">
                <a:solidFill>
                  <a:schemeClr val="tx1"/>
                </a:solidFill>
              </a:rPr>
              <a:t>Patient Family Advisory Committees at hospitals</a:t>
            </a:r>
          </a:p>
          <a:p>
            <a:endParaRPr lang="en-US" dirty="0">
              <a:solidFill>
                <a:srgbClr val="7030A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D2727B-6DFA-49F2-A5B1-B75D7A37740D}" type="slidenum">
              <a:rPr lang="en-US" smtClean="0"/>
              <a:pPr/>
              <a:t>34</a:t>
            </a:fld>
            <a:endParaRPr lang="en-US"/>
          </a:p>
        </p:txBody>
      </p:sp>
    </p:spTree>
    <p:extLst>
      <p:ext uri="{BB962C8B-B14F-4D97-AF65-F5344CB8AC3E}">
        <p14:creationId xmlns:p14="http://schemas.microsoft.com/office/powerpoint/2010/main" val="154243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793"/>
            <a:ext cx="8229600" cy="671749"/>
          </a:xfrm>
        </p:spPr>
        <p:txBody>
          <a:bodyPr/>
          <a:lstStyle/>
          <a:p>
            <a:r>
              <a:rPr lang="en-US" dirty="0"/>
              <a:t>Questions for you</a:t>
            </a:r>
          </a:p>
        </p:txBody>
      </p:sp>
      <p:sp>
        <p:nvSpPr>
          <p:cNvPr id="3" name="Content Placeholder 2"/>
          <p:cNvSpPr>
            <a:spLocks noGrp="1"/>
          </p:cNvSpPr>
          <p:nvPr>
            <p:ph idx="1"/>
          </p:nvPr>
        </p:nvSpPr>
        <p:spPr>
          <a:xfrm>
            <a:off x="457200" y="1140542"/>
            <a:ext cx="8229600" cy="4985624"/>
          </a:xfrm>
        </p:spPr>
        <p:txBody>
          <a:bodyPr>
            <a:normAutofit/>
          </a:bodyPr>
          <a:lstStyle/>
          <a:p>
            <a:endParaRPr lang="en-US" dirty="0"/>
          </a:p>
          <a:p>
            <a:r>
              <a:rPr lang="en-US" dirty="0"/>
              <a:t>How can we work with consumer groups to ensure that our </a:t>
            </a:r>
            <a:r>
              <a:rPr lang="en-US" dirty="0" smtClean="0"/>
              <a:t>All Payer and Primary </a:t>
            </a:r>
            <a:r>
              <a:rPr lang="en-US" dirty="0"/>
              <a:t>Care </a:t>
            </a:r>
            <a:r>
              <a:rPr lang="en-US" dirty="0" smtClean="0"/>
              <a:t>Models improve </a:t>
            </a:r>
            <a:r>
              <a:rPr lang="en-US" dirty="0"/>
              <a:t>the patient experience with care?</a:t>
            </a:r>
          </a:p>
          <a:p>
            <a:r>
              <a:rPr lang="en-US" dirty="0"/>
              <a:t>What is the best way of </a:t>
            </a:r>
            <a:r>
              <a:rPr lang="en-US" dirty="0" smtClean="0"/>
              <a:t>integrating community-based services?</a:t>
            </a:r>
            <a:endParaRPr lang="en-US" dirty="0"/>
          </a:p>
          <a:p>
            <a:r>
              <a:rPr lang="en-US" dirty="0"/>
              <a:t>How can we avoid “under-care” even as we strive to reduce inappropriate care?   </a:t>
            </a:r>
            <a:endParaRPr lang="en-US" dirty="0" smtClean="0"/>
          </a:p>
          <a:p>
            <a:r>
              <a:rPr lang="en-US" dirty="0" smtClean="0"/>
              <a:t>How can we ensure we are speaking the same language?</a:t>
            </a:r>
            <a:endParaRPr lang="en-US" dirty="0"/>
          </a:p>
          <a:p>
            <a:pPr marL="0" indent="0">
              <a:buNone/>
            </a:pPr>
            <a:endParaRPr lang="en-US" dirty="0"/>
          </a:p>
        </p:txBody>
      </p:sp>
      <p:sp>
        <p:nvSpPr>
          <p:cNvPr id="4" name="Slide Number Placeholder 3"/>
          <p:cNvSpPr>
            <a:spLocks noGrp="1"/>
          </p:cNvSpPr>
          <p:nvPr>
            <p:ph type="sldNum" sz="quarter" idx="4294967295"/>
          </p:nvPr>
        </p:nvSpPr>
        <p:spPr/>
        <p:txBody>
          <a:bodyPr/>
          <a:lstStyle/>
          <a:p>
            <a:r>
              <a:rPr lang="en-US" dirty="0" smtClean="0"/>
              <a:t>26</a:t>
            </a:r>
            <a:endParaRPr lang="en-US" dirty="0"/>
          </a:p>
        </p:txBody>
      </p:sp>
    </p:spTree>
    <p:extLst>
      <p:ext uri="{BB962C8B-B14F-4D97-AF65-F5344CB8AC3E}">
        <p14:creationId xmlns:p14="http://schemas.microsoft.com/office/powerpoint/2010/main" val="180399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628571"/>
            <a:ext cx="6995886" cy="943428"/>
          </a:xfrm>
        </p:spPr>
        <p:txBody>
          <a:bodyPr>
            <a:normAutofit/>
          </a:bodyPr>
          <a:lstStyle/>
          <a:p>
            <a:r>
              <a:rPr lang="en-US" sz="2400" dirty="0" smtClean="0">
                <a:solidFill>
                  <a:schemeClr val="bg1"/>
                </a:solidFill>
              </a:rPr>
              <a:t>Consumer Standing Advisory Committee: Scope of Work and Work Plan</a:t>
            </a:r>
            <a:endParaRPr lang="en-US" sz="2400" dirty="0">
              <a:solidFill>
                <a:schemeClr val="bg1"/>
              </a:solidFill>
            </a:endParaRPr>
          </a:p>
        </p:txBody>
      </p:sp>
    </p:spTree>
    <p:extLst>
      <p:ext uri="{BB962C8B-B14F-4D97-AF65-F5344CB8AC3E}">
        <p14:creationId xmlns:p14="http://schemas.microsoft.com/office/powerpoint/2010/main" val="756104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CSAC Charge</a:t>
            </a:r>
            <a:endParaRPr lang="en-US" sz="2800" dirty="0"/>
          </a:p>
        </p:txBody>
      </p:sp>
      <p:sp>
        <p:nvSpPr>
          <p:cNvPr id="3" name="Content Placeholder 2"/>
          <p:cNvSpPr>
            <a:spLocks noGrp="1"/>
          </p:cNvSpPr>
          <p:nvPr>
            <p:ph sz="quarter" idx="1"/>
          </p:nvPr>
        </p:nvSpPr>
        <p:spPr>
          <a:xfrm>
            <a:off x="470647" y="1178632"/>
            <a:ext cx="8229600" cy="5137762"/>
          </a:xfrm>
        </p:spPr>
        <p:txBody>
          <a:bodyPr>
            <a:normAutofit lnSpcReduction="10000"/>
          </a:bodyPr>
          <a:lstStyle/>
          <a:p>
            <a:pPr lvl="0">
              <a:buClr>
                <a:srgbClr val="C00000"/>
              </a:buClr>
            </a:pPr>
            <a:endParaRPr lang="en-US" sz="2200" dirty="0" smtClean="0">
              <a:solidFill>
                <a:prstClr val="black"/>
              </a:solidFill>
            </a:endParaRPr>
          </a:p>
          <a:p>
            <a:pPr lvl="0">
              <a:buClr>
                <a:srgbClr val="C00000"/>
              </a:buClr>
            </a:pPr>
            <a:r>
              <a:rPr lang="en-US" sz="2200" dirty="0" smtClean="0">
                <a:solidFill>
                  <a:prstClr val="black"/>
                </a:solidFill>
              </a:rPr>
              <a:t>Builds on the </a:t>
            </a:r>
            <a:r>
              <a:rPr lang="en-US" sz="2400" dirty="0"/>
              <a:t>consumer engagement and involvement to date </a:t>
            </a:r>
            <a:endParaRPr lang="en-US" sz="2400" dirty="0" smtClean="0"/>
          </a:p>
          <a:p>
            <a:pPr lvl="0">
              <a:buClr>
                <a:srgbClr val="C00000"/>
              </a:buClr>
            </a:pPr>
            <a:endParaRPr lang="en-US" sz="2200" dirty="0" smtClean="0">
              <a:solidFill>
                <a:prstClr val="black"/>
              </a:solidFill>
            </a:endParaRPr>
          </a:p>
          <a:p>
            <a:pPr lvl="0">
              <a:buClr>
                <a:srgbClr val="C00000"/>
              </a:buClr>
            </a:pPr>
            <a:r>
              <a:rPr lang="en-US" sz="2200" dirty="0" smtClean="0">
                <a:solidFill>
                  <a:prstClr val="black"/>
                </a:solidFill>
              </a:rPr>
              <a:t>R</a:t>
            </a:r>
            <a:r>
              <a:rPr lang="en-US" sz="2400" dirty="0" smtClean="0"/>
              <a:t>eflects </a:t>
            </a:r>
            <a:r>
              <a:rPr lang="en-US" sz="2400" dirty="0"/>
              <a:t>the gender, racial, ethnic and geographic diversity of the S</a:t>
            </a:r>
            <a:r>
              <a:rPr lang="en-US" sz="2400" dirty="0" smtClean="0"/>
              <a:t>tate</a:t>
            </a:r>
          </a:p>
          <a:p>
            <a:pPr>
              <a:buClr>
                <a:srgbClr val="C00000"/>
              </a:buClr>
            </a:pPr>
            <a:endParaRPr lang="en-US" sz="2400" dirty="0" smtClean="0"/>
          </a:p>
          <a:p>
            <a:pPr>
              <a:buClr>
                <a:srgbClr val="C00000"/>
              </a:buClr>
            </a:pPr>
            <a:r>
              <a:rPr lang="en-US" sz="2400" dirty="0" smtClean="0"/>
              <a:t>Brings </a:t>
            </a:r>
            <a:r>
              <a:rPr lang="en-US" sz="2400" dirty="0"/>
              <a:t>together a diverse cross-section of consumers, consumer advocates, relevant subject matter experts, and other </a:t>
            </a:r>
            <a:r>
              <a:rPr lang="en-US" sz="2400" dirty="0" smtClean="0"/>
              <a:t>stakeholders</a:t>
            </a:r>
          </a:p>
          <a:p>
            <a:pPr>
              <a:buClr>
                <a:srgbClr val="C00000"/>
              </a:buClr>
            </a:pPr>
            <a:endParaRPr lang="en-US" sz="2400" dirty="0" smtClean="0"/>
          </a:p>
          <a:p>
            <a:pPr>
              <a:buClr>
                <a:srgbClr val="C00000"/>
              </a:buClr>
            </a:pPr>
            <a:r>
              <a:rPr lang="en-US" sz="2400" dirty="0" smtClean="0"/>
              <a:t>Members are appointed </a:t>
            </a:r>
            <a:r>
              <a:rPr lang="en-US" sz="2400" dirty="0"/>
              <a:t>based upon their expertise, their potential contribution to the </a:t>
            </a:r>
            <a:r>
              <a:rPr lang="en-US" sz="2400" dirty="0" smtClean="0"/>
              <a:t>scope of work, </a:t>
            </a:r>
            <a:r>
              <a:rPr lang="en-US" sz="2400" dirty="0"/>
              <a:t>and the need for input from important stakeholder perspectives</a:t>
            </a:r>
          </a:p>
          <a:p>
            <a:pPr marL="594360" lvl="2" indent="0">
              <a:buNone/>
            </a:pPr>
            <a:endParaRPr lang="en-US" dirty="0"/>
          </a:p>
        </p:txBody>
      </p:sp>
    </p:spTree>
    <p:extLst>
      <p:ext uri="{BB962C8B-B14F-4D97-AF65-F5344CB8AC3E}">
        <p14:creationId xmlns:p14="http://schemas.microsoft.com/office/powerpoint/2010/main" val="2802365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CSAC Goals</a:t>
            </a:r>
            <a:endParaRPr lang="en-US" sz="2800" dirty="0"/>
          </a:p>
        </p:txBody>
      </p:sp>
      <p:sp>
        <p:nvSpPr>
          <p:cNvPr id="3" name="Content Placeholder 2"/>
          <p:cNvSpPr>
            <a:spLocks noGrp="1"/>
          </p:cNvSpPr>
          <p:nvPr>
            <p:ph sz="quarter" idx="1"/>
          </p:nvPr>
        </p:nvSpPr>
        <p:spPr>
          <a:xfrm>
            <a:off x="470647" y="1178632"/>
            <a:ext cx="8229600" cy="5137762"/>
          </a:xfrm>
        </p:spPr>
        <p:txBody>
          <a:bodyPr>
            <a:normAutofit fontScale="85000" lnSpcReduction="20000"/>
          </a:bodyPr>
          <a:lstStyle/>
          <a:p>
            <a:pPr marL="0" indent="0">
              <a:buNone/>
            </a:pPr>
            <a:endParaRPr lang="en-US" sz="2800" dirty="0"/>
          </a:p>
          <a:p>
            <a:pPr lvl="0"/>
            <a:r>
              <a:rPr lang="en-US" sz="2800" b="1" dirty="0"/>
              <a:t>Ensure the consumer perspective is reflected </a:t>
            </a:r>
            <a:r>
              <a:rPr lang="en-US" sz="2800" dirty="0"/>
              <a:t>in, and remains central </a:t>
            </a:r>
            <a:r>
              <a:rPr lang="en-US" sz="2800" dirty="0" smtClean="0"/>
              <a:t>to healthcare </a:t>
            </a:r>
            <a:r>
              <a:rPr lang="en-US" sz="2800" dirty="0"/>
              <a:t>system modernization work;</a:t>
            </a:r>
          </a:p>
          <a:p>
            <a:pPr lvl="0"/>
            <a:r>
              <a:rPr lang="en-US" sz="2800" dirty="0"/>
              <a:t>Provide expertise in the area of </a:t>
            </a:r>
            <a:r>
              <a:rPr lang="en-US" sz="2800" b="1" dirty="0"/>
              <a:t>consumer engagement</a:t>
            </a:r>
            <a:r>
              <a:rPr lang="en-US" sz="2800" dirty="0"/>
              <a:t> to the Commission and DHMH; </a:t>
            </a:r>
          </a:p>
          <a:p>
            <a:pPr lvl="0"/>
            <a:r>
              <a:rPr lang="en-US" sz="2800" b="1" dirty="0"/>
              <a:t>Promote broad understanding about the APM and CPC+</a:t>
            </a:r>
            <a:r>
              <a:rPr lang="en-US" sz="2800" dirty="0"/>
              <a:t> and their impact on improving health and health care for </a:t>
            </a:r>
            <a:r>
              <a:rPr lang="en-US" sz="2800" dirty="0" smtClean="0"/>
              <a:t>consumers/patients;</a:t>
            </a:r>
            <a:endParaRPr lang="en-US" sz="2800" dirty="0"/>
          </a:p>
          <a:p>
            <a:pPr lvl="0"/>
            <a:r>
              <a:rPr lang="en-US" sz="2800" b="1" dirty="0"/>
              <a:t>Gather input from patients and consumers </a:t>
            </a:r>
            <a:r>
              <a:rPr lang="en-US" sz="2800" dirty="0"/>
              <a:t>and represent their voices to ensure that the perspectives of patients / consumers are </a:t>
            </a:r>
            <a:r>
              <a:rPr lang="en-US" sz="2800" dirty="0" smtClean="0"/>
              <a:t>incorporated in health system transformation;</a:t>
            </a:r>
            <a:endParaRPr lang="en-US" sz="2800" dirty="0"/>
          </a:p>
          <a:p>
            <a:pPr lvl="0"/>
            <a:r>
              <a:rPr lang="en-US" sz="2800" b="1" dirty="0"/>
              <a:t>Advise on APM and CPC+ implementation</a:t>
            </a:r>
            <a:r>
              <a:rPr lang="en-US" sz="2800" dirty="0"/>
              <a:t>, including evaluation of responsiveness to consumer feedback (e.g., concerns, complaints and commendations).</a:t>
            </a:r>
          </a:p>
          <a:p>
            <a:pPr marL="594360" lvl="2" indent="0">
              <a:buNone/>
            </a:pPr>
            <a:endParaRPr lang="en-US" dirty="0"/>
          </a:p>
        </p:txBody>
      </p:sp>
    </p:spTree>
    <p:extLst>
      <p:ext uri="{BB962C8B-B14F-4D97-AF65-F5344CB8AC3E}">
        <p14:creationId xmlns:p14="http://schemas.microsoft.com/office/powerpoint/2010/main" val="39547371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Proposed Work Plan Through 2017</a:t>
            </a:r>
            <a:endParaRPr lang="en-US" sz="2800" dirty="0"/>
          </a:p>
        </p:txBody>
      </p:sp>
      <p:sp>
        <p:nvSpPr>
          <p:cNvPr id="3" name="Content Placeholder 2"/>
          <p:cNvSpPr>
            <a:spLocks noGrp="1"/>
          </p:cNvSpPr>
          <p:nvPr>
            <p:ph sz="quarter" idx="1"/>
          </p:nvPr>
        </p:nvSpPr>
        <p:spPr>
          <a:xfrm>
            <a:off x="470647" y="1178632"/>
            <a:ext cx="8229600" cy="5137762"/>
          </a:xfrm>
        </p:spPr>
        <p:txBody>
          <a:bodyPr>
            <a:normAutofit fontScale="92500" lnSpcReduction="10000"/>
          </a:bodyPr>
          <a:lstStyle/>
          <a:p>
            <a:pPr lvl="0"/>
            <a:endParaRPr lang="en-US" sz="2800" dirty="0" smtClean="0"/>
          </a:p>
          <a:p>
            <a:pPr lvl="0"/>
            <a:r>
              <a:rPr lang="en-US" sz="2800" dirty="0" smtClean="0"/>
              <a:t>CSAC will continue to provide critical feedback to the State as it develops and implements APM and CPC+</a:t>
            </a:r>
          </a:p>
          <a:p>
            <a:pPr marL="0" lvl="0" indent="0">
              <a:buNone/>
            </a:pPr>
            <a:endParaRPr lang="en-US" sz="2800" dirty="0" smtClean="0"/>
          </a:p>
          <a:p>
            <a:pPr lvl="0"/>
            <a:r>
              <a:rPr lang="en-US" sz="2800" dirty="0" smtClean="0"/>
              <a:t>Meeting </a:t>
            </a:r>
            <a:r>
              <a:rPr lang="en-US" sz="2800" dirty="0"/>
              <a:t>frequency is anticipated to be every two </a:t>
            </a:r>
            <a:r>
              <a:rPr lang="en-US" sz="2800" dirty="0" smtClean="0"/>
              <a:t>to three months. </a:t>
            </a:r>
          </a:p>
          <a:p>
            <a:pPr lvl="0"/>
            <a:endParaRPr lang="en-US" sz="2800" dirty="0" smtClean="0"/>
          </a:p>
          <a:p>
            <a:pPr lvl="0"/>
            <a:r>
              <a:rPr lang="en-US" sz="2800" dirty="0" smtClean="0"/>
              <a:t>Meeting </a:t>
            </a:r>
            <a:r>
              <a:rPr lang="en-US" sz="2800" dirty="0"/>
              <a:t>dates for the following year will be set in </a:t>
            </a:r>
            <a:r>
              <a:rPr lang="en-US" sz="2800" dirty="0" smtClean="0"/>
              <a:t>advance.</a:t>
            </a:r>
            <a:endParaRPr lang="en-US" sz="2800" dirty="0"/>
          </a:p>
          <a:p>
            <a:pPr lvl="0"/>
            <a:endParaRPr lang="en-US" sz="2800" dirty="0" smtClean="0"/>
          </a:p>
          <a:p>
            <a:pPr lvl="0"/>
            <a:r>
              <a:rPr lang="en-US" sz="2800" dirty="0" smtClean="0"/>
              <a:t>Meeting </a:t>
            </a:r>
            <a:r>
              <a:rPr lang="en-US" sz="2800" dirty="0"/>
              <a:t>participation options include in person or via conference call and webinar.</a:t>
            </a:r>
          </a:p>
          <a:p>
            <a:pPr marL="594360" lvl="2" indent="0">
              <a:buNone/>
            </a:pPr>
            <a:endParaRPr lang="en-US" dirty="0"/>
          </a:p>
        </p:txBody>
      </p:sp>
    </p:spTree>
    <p:extLst>
      <p:ext uri="{BB962C8B-B14F-4D97-AF65-F5344CB8AC3E}">
        <p14:creationId xmlns:p14="http://schemas.microsoft.com/office/powerpoint/2010/main" val="45375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4605" y="1512940"/>
            <a:ext cx="1371601" cy="338554"/>
          </a:xfrm>
          <a:prstGeom prst="rect">
            <a:avLst/>
          </a:prstGeom>
          <a:noFill/>
        </p:spPr>
        <p:txBody>
          <a:bodyPr wrap="square" rtlCol="0">
            <a:spAutoFit/>
          </a:bodyPr>
          <a:lstStyle/>
          <a:p>
            <a:r>
              <a:rPr lang="en-US" sz="1600" b="1" dirty="0" smtClean="0">
                <a:solidFill>
                  <a:schemeClr val="tx2"/>
                </a:solidFill>
              </a:rPr>
              <a:t>Focus Areas</a:t>
            </a:r>
            <a:endParaRPr lang="en-US" sz="1600" b="1" baseline="30000" dirty="0" smtClean="0">
              <a:solidFill>
                <a:schemeClr val="tx2"/>
              </a:solidFill>
            </a:endParaRPr>
          </a:p>
        </p:txBody>
      </p:sp>
      <p:cxnSp>
        <p:nvCxnSpPr>
          <p:cNvPr id="11" name="Straight Connector 10"/>
          <p:cNvCxnSpPr/>
          <p:nvPr/>
        </p:nvCxnSpPr>
        <p:spPr>
          <a:xfrm>
            <a:off x="784605" y="1855688"/>
            <a:ext cx="1371601"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71222" y="1499221"/>
            <a:ext cx="1828800" cy="338554"/>
          </a:xfrm>
          <a:prstGeom prst="rect">
            <a:avLst/>
          </a:prstGeom>
          <a:noFill/>
        </p:spPr>
        <p:txBody>
          <a:bodyPr wrap="square" rtlCol="0">
            <a:spAutoFit/>
          </a:bodyPr>
          <a:lstStyle/>
          <a:p>
            <a:r>
              <a:rPr lang="en-US" sz="1600" b="1" dirty="0" smtClean="0">
                <a:solidFill>
                  <a:schemeClr val="tx2"/>
                </a:solidFill>
              </a:rPr>
              <a:t>Description</a:t>
            </a:r>
            <a:endParaRPr lang="en-US" sz="1600" b="1" baseline="30000" dirty="0" smtClean="0">
              <a:solidFill>
                <a:schemeClr val="tx2"/>
              </a:solidFill>
            </a:endParaRPr>
          </a:p>
        </p:txBody>
      </p:sp>
      <p:graphicFrame>
        <p:nvGraphicFramePr>
          <p:cNvPr id="2" name="Diagram 1"/>
          <p:cNvGraphicFramePr/>
          <p:nvPr>
            <p:extLst>
              <p:ext uri="{D42A27DB-BD31-4B8C-83A1-F6EECF244321}">
                <p14:modId xmlns:p14="http://schemas.microsoft.com/office/powerpoint/2010/main" val="879878629"/>
              </p:ext>
            </p:extLst>
          </p:nvPr>
        </p:nvGraphicFramePr>
        <p:xfrm>
          <a:off x="56622" y="1983834"/>
          <a:ext cx="8915928" cy="389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itle 1"/>
          <p:cNvSpPr txBox="1">
            <a:spLocks/>
          </p:cNvSpPr>
          <p:nvPr/>
        </p:nvSpPr>
        <p:spPr bwMode="auto">
          <a:xfrm>
            <a:off x="476250" y="230144"/>
            <a:ext cx="86677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2800" b="0" dirty="0" smtClean="0"/>
              <a:t>Centers for Medicare and Medicaid (CMS) and National System Transformation Strategy</a:t>
            </a:r>
            <a:endParaRPr lang="en-US" sz="2000" b="0" dirty="0"/>
          </a:p>
        </p:txBody>
      </p:sp>
      <p:cxnSp>
        <p:nvCxnSpPr>
          <p:cNvPr id="17" name="Straight Connector 16"/>
          <p:cNvCxnSpPr/>
          <p:nvPr/>
        </p:nvCxnSpPr>
        <p:spPr>
          <a:xfrm>
            <a:off x="2571222" y="1856571"/>
            <a:ext cx="1371601"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53630" y="6381734"/>
            <a:ext cx="5399670" cy="246221"/>
          </a:xfrm>
          <a:prstGeom prst="rect">
            <a:avLst/>
          </a:prstGeom>
          <a:noFill/>
        </p:spPr>
        <p:txBody>
          <a:bodyPr wrap="square" rtlCol="0">
            <a:spAutoFit/>
          </a:bodyPr>
          <a:lstStyle/>
          <a:p>
            <a:r>
              <a:rPr lang="en-US" sz="1000" dirty="0" smtClean="0"/>
              <a:t>Source:  Summarized from Sylvia Burwell  (US Secretary of Health &amp; Human Services) presentation </a:t>
            </a:r>
            <a:endParaRPr lang="en-US" sz="1000" dirty="0"/>
          </a:p>
        </p:txBody>
      </p:sp>
    </p:spTree>
    <p:extLst>
      <p:ext uri="{BB962C8B-B14F-4D97-AF65-F5344CB8AC3E}">
        <p14:creationId xmlns:p14="http://schemas.microsoft.com/office/powerpoint/2010/main" val="2342139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756229"/>
            <a:ext cx="9144000" cy="4400096"/>
          </a:xfrm>
        </p:spPr>
        <p:txBody>
          <a:bodyPr vert="horz">
            <a:normAutofit/>
          </a:bodyPr>
          <a:lstStyle/>
          <a:p>
            <a:pPr marL="0" indent="0" algn="ctr">
              <a:spcBef>
                <a:spcPts val="0"/>
              </a:spcBef>
              <a:buNone/>
            </a:pPr>
            <a:r>
              <a:rPr lang="en-US" sz="3200" dirty="0"/>
              <a:t>Thank you for the opportunity to work </a:t>
            </a:r>
            <a:endParaRPr lang="en-US" sz="3200" dirty="0" smtClean="0"/>
          </a:p>
          <a:p>
            <a:pPr marL="0" indent="0" algn="ctr">
              <a:spcBef>
                <a:spcPts val="0"/>
              </a:spcBef>
              <a:buNone/>
            </a:pPr>
            <a:r>
              <a:rPr lang="en-US" sz="3200" dirty="0" smtClean="0"/>
              <a:t>together </a:t>
            </a:r>
            <a:r>
              <a:rPr lang="en-US" sz="3200" dirty="0"/>
              <a:t>to improve care </a:t>
            </a:r>
            <a:r>
              <a:rPr lang="en-US" sz="3200" dirty="0" smtClean="0"/>
              <a:t>and health for people and communities that receive care in Maryland!</a:t>
            </a:r>
            <a:endParaRPr lang="en-US" sz="3200" dirty="0"/>
          </a:p>
          <a:p>
            <a:pPr marL="274320" lvl="1" indent="0" algn="ctr">
              <a:spcBef>
                <a:spcPts val="0"/>
              </a:spcBef>
              <a:spcAft>
                <a:spcPts val="600"/>
              </a:spcAft>
              <a:buNone/>
            </a:pPr>
            <a:endParaRPr lang="en-US" sz="2800" dirty="0" smtClean="0"/>
          </a:p>
          <a:p>
            <a:pPr>
              <a:spcAft>
                <a:spcPts val="1200"/>
              </a:spcAft>
            </a:pPr>
            <a:endParaRPr lang="en-US" dirty="0"/>
          </a:p>
        </p:txBody>
      </p:sp>
    </p:spTree>
    <p:extLst>
      <p:ext uri="{BB962C8B-B14F-4D97-AF65-F5344CB8AC3E}">
        <p14:creationId xmlns:p14="http://schemas.microsoft.com/office/powerpoint/2010/main" val="215457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2670" y="1800604"/>
            <a:ext cx="1371602" cy="338554"/>
          </a:xfrm>
          <a:prstGeom prst="rect">
            <a:avLst/>
          </a:prstGeom>
          <a:noFill/>
        </p:spPr>
        <p:txBody>
          <a:bodyPr wrap="square" rtlCol="0">
            <a:spAutoFit/>
          </a:bodyPr>
          <a:lstStyle/>
          <a:p>
            <a:pPr algn="ctr"/>
            <a:r>
              <a:rPr lang="en-US" sz="1600" b="1" dirty="0">
                <a:solidFill>
                  <a:schemeClr val="tx2"/>
                </a:solidFill>
              </a:rPr>
              <a:t>Focus Areas</a:t>
            </a:r>
            <a:endParaRPr lang="en-US" sz="1600" b="1" baseline="30000" dirty="0">
              <a:solidFill>
                <a:schemeClr val="tx2"/>
              </a:solidFill>
            </a:endParaRPr>
          </a:p>
        </p:txBody>
      </p:sp>
      <p:cxnSp>
        <p:nvCxnSpPr>
          <p:cNvPr id="11" name="Straight Connector 10"/>
          <p:cNvCxnSpPr/>
          <p:nvPr/>
        </p:nvCxnSpPr>
        <p:spPr>
          <a:xfrm>
            <a:off x="642936" y="2150403"/>
            <a:ext cx="1371601"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42431" y="1800604"/>
            <a:ext cx="1828800" cy="338554"/>
          </a:xfrm>
          <a:prstGeom prst="rect">
            <a:avLst/>
          </a:prstGeom>
          <a:noFill/>
        </p:spPr>
        <p:txBody>
          <a:bodyPr wrap="square" rtlCol="0">
            <a:spAutoFit/>
          </a:bodyPr>
          <a:lstStyle/>
          <a:p>
            <a:r>
              <a:rPr lang="en-US" sz="1600" b="1" dirty="0">
                <a:solidFill>
                  <a:schemeClr val="tx2"/>
                </a:solidFill>
              </a:rPr>
              <a:t>Description</a:t>
            </a:r>
            <a:endParaRPr lang="en-US" sz="1600" b="1" baseline="30000" dirty="0">
              <a:solidFill>
                <a:schemeClr val="tx2"/>
              </a:solidFill>
            </a:endParaRPr>
          </a:p>
        </p:txBody>
      </p:sp>
      <p:graphicFrame>
        <p:nvGraphicFramePr>
          <p:cNvPr id="2" name="Diagram 1"/>
          <p:cNvGraphicFramePr/>
          <p:nvPr>
            <p:extLst>
              <p:ext uri="{D42A27DB-BD31-4B8C-83A1-F6EECF244321}">
                <p14:modId xmlns:p14="http://schemas.microsoft.com/office/powerpoint/2010/main" val="1667991978"/>
              </p:ext>
            </p:extLst>
          </p:nvPr>
        </p:nvGraphicFramePr>
        <p:xfrm>
          <a:off x="300518" y="2214798"/>
          <a:ext cx="8592078" cy="4098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p:cNvSpPr txBox="1">
            <a:spLocks/>
          </p:cNvSpPr>
          <p:nvPr/>
        </p:nvSpPr>
        <p:spPr bwMode="auto">
          <a:xfrm>
            <a:off x="339192" y="670116"/>
            <a:ext cx="86677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2800" b="0" dirty="0" smtClean="0"/>
              <a:t>Stakeholder-Driven </a:t>
            </a:r>
            <a:r>
              <a:rPr lang="en-US" sz="2800" b="0" dirty="0"/>
              <a:t>Strategy for Maryland</a:t>
            </a:r>
            <a:endParaRPr lang="en-US" sz="2000" b="0" dirty="0"/>
          </a:p>
        </p:txBody>
      </p:sp>
      <p:cxnSp>
        <p:nvCxnSpPr>
          <p:cNvPr id="17" name="Straight Connector 16"/>
          <p:cNvCxnSpPr/>
          <p:nvPr/>
        </p:nvCxnSpPr>
        <p:spPr>
          <a:xfrm>
            <a:off x="2442431" y="2150403"/>
            <a:ext cx="1371601"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60398" y="1173805"/>
            <a:ext cx="7825338" cy="584775"/>
          </a:xfrm>
          <a:prstGeom prst="rect">
            <a:avLst/>
          </a:prstGeom>
        </p:spPr>
        <p:txBody>
          <a:bodyPr wrap="square">
            <a:spAutoFit/>
          </a:bodyPr>
          <a:lstStyle/>
          <a:p>
            <a:pPr algn="ctr">
              <a:spcAft>
                <a:spcPts val="600"/>
              </a:spcAft>
            </a:pPr>
            <a:r>
              <a:rPr lang="en-US" sz="1600" b="1" dirty="0"/>
              <a:t>Aligning common interests and transforming the delivery system are key to sustainability and to meeting Maryland’s goals</a:t>
            </a:r>
          </a:p>
        </p:txBody>
      </p:sp>
    </p:spTree>
    <p:extLst>
      <p:ext uri="{BB962C8B-B14F-4D97-AF65-F5344CB8AC3E}">
        <p14:creationId xmlns:p14="http://schemas.microsoft.com/office/powerpoint/2010/main" val="88410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CMS is Focused on Progression to Alternative Payment Models (APMs)</a:t>
            </a:r>
            <a:endParaRPr lang="en-US" dirty="0"/>
          </a:p>
        </p:txBody>
      </p:sp>
      <p:pic>
        <p:nvPicPr>
          <p:cNvPr id="5" name="Picture 4"/>
          <p:cNvPicPr>
            <a:picLocks noChangeAspect="1"/>
          </p:cNvPicPr>
          <p:nvPr/>
        </p:nvPicPr>
        <p:blipFill>
          <a:blip r:embed="rId2"/>
          <a:stretch>
            <a:fillRect/>
          </a:stretch>
        </p:blipFill>
        <p:spPr>
          <a:xfrm>
            <a:off x="457199" y="1596635"/>
            <a:ext cx="8229601" cy="4540660"/>
          </a:xfrm>
          <a:prstGeom prst="rect">
            <a:avLst/>
          </a:prstGeom>
        </p:spPr>
      </p:pic>
      <p:sp>
        <p:nvSpPr>
          <p:cNvPr id="3" name="TextBox 2"/>
          <p:cNvSpPr txBox="1"/>
          <p:nvPr/>
        </p:nvSpPr>
        <p:spPr>
          <a:xfrm>
            <a:off x="457199" y="1242692"/>
            <a:ext cx="6510760" cy="707886"/>
          </a:xfrm>
          <a:prstGeom prst="rect">
            <a:avLst/>
          </a:prstGeom>
          <a:noFill/>
        </p:spPr>
        <p:txBody>
          <a:bodyPr wrap="square" rtlCol="0">
            <a:spAutoFit/>
          </a:bodyPr>
          <a:lstStyle/>
          <a:p>
            <a:r>
              <a:rPr lang="en-US" sz="2000" dirty="0" smtClean="0"/>
              <a:t>MACRA is expected to have extensive fee schedule effects on physicians in 2019 based on participation in APMs</a:t>
            </a:r>
          </a:p>
        </p:txBody>
      </p:sp>
      <p:sp>
        <p:nvSpPr>
          <p:cNvPr id="6" name="TextBox 5"/>
          <p:cNvSpPr txBox="1"/>
          <p:nvPr/>
        </p:nvSpPr>
        <p:spPr>
          <a:xfrm>
            <a:off x="1493950" y="6407336"/>
            <a:ext cx="7373155" cy="246221"/>
          </a:xfrm>
          <a:prstGeom prst="rect">
            <a:avLst/>
          </a:prstGeom>
          <a:noFill/>
        </p:spPr>
        <p:txBody>
          <a:bodyPr wrap="square" rtlCol="0">
            <a:spAutoFit/>
          </a:bodyPr>
          <a:lstStyle/>
          <a:p>
            <a:r>
              <a:rPr lang="en-US" sz="1000" dirty="0" smtClean="0"/>
              <a:t>Source:  Health Care Payment Learning &amp; Action Network Alternative Payment Model (APM) Framework Final White Paper</a:t>
            </a:r>
            <a:endParaRPr lang="en-US" sz="1000" dirty="0"/>
          </a:p>
        </p:txBody>
      </p:sp>
    </p:spTree>
    <p:extLst>
      <p:ext uri="{BB962C8B-B14F-4D97-AF65-F5344CB8AC3E}">
        <p14:creationId xmlns:p14="http://schemas.microsoft.com/office/powerpoint/2010/main" val="173503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579224" cy="523220"/>
          </a:xfrm>
        </p:spPr>
        <p:txBody>
          <a:bodyPr wrap="square">
            <a:spAutoFit/>
          </a:bodyPr>
          <a:lstStyle/>
          <a:p>
            <a:pPr eaLnBrk="1" hangingPunct="1"/>
            <a:r>
              <a:rPr lang="en-US" sz="2800" kern="1200" dirty="0" smtClean="0">
                <a:solidFill>
                  <a:srgbClr val="000000"/>
                </a:solidFill>
                <a:ea typeface="+mn-ea"/>
                <a:cs typeface="Times New Roman" pitchFamily="18" charset="0"/>
              </a:rPr>
              <a:t>DHMH Health Care Transformation </a:t>
            </a:r>
            <a:r>
              <a:rPr lang="en-US" sz="2800" kern="1200" dirty="0">
                <a:solidFill>
                  <a:srgbClr val="000000"/>
                </a:solidFill>
                <a:ea typeface="+mn-ea"/>
                <a:cs typeface="Times New Roman" pitchFamily="18" charset="0"/>
              </a:rPr>
              <a:t>Progression</a:t>
            </a:r>
          </a:p>
        </p:txBody>
      </p:sp>
      <p:graphicFrame>
        <p:nvGraphicFramePr>
          <p:cNvPr id="22" name="Content Placeholder 3"/>
          <p:cNvGraphicFramePr>
            <a:graphicFrameLocks/>
          </p:cNvGraphicFramePr>
          <p:nvPr>
            <p:extLst/>
          </p:nvPr>
        </p:nvGraphicFramePr>
        <p:xfrm>
          <a:off x="1528869" y="1723742"/>
          <a:ext cx="6987540" cy="172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p:cNvSpPr txBox="1"/>
          <p:nvPr/>
        </p:nvSpPr>
        <p:spPr>
          <a:xfrm>
            <a:off x="1520190" y="1524001"/>
            <a:ext cx="2125980" cy="3693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2014 – 2015</a:t>
            </a:r>
          </a:p>
        </p:txBody>
      </p:sp>
      <p:sp>
        <p:nvSpPr>
          <p:cNvPr id="24" name="TextBox 23"/>
          <p:cNvSpPr txBox="1"/>
          <p:nvPr/>
        </p:nvSpPr>
        <p:spPr>
          <a:xfrm>
            <a:off x="3822049" y="1524001"/>
            <a:ext cx="2064403" cy="3693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defPPr>
              <a:defRPr lang="en-US"/>
            </a:defPPr>
            <a:lvl1pPr algn="ctr">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2016 – 2018</a:t>
            </a:r>
          </a:p>
        </p:txBody>
      </p:sp>
      <p:sp>
        <p:nvSpPr>
          <p:cNvPr id="25" name="TextBox 24"/>
          <p:cNvSpPr txBox="1"/>
          <p:nvPr/>
        </p:nvSpPr>
        <p:spPr>
          <a:xfrm>
            <a:off x="6059137" y="1524001"/>
            <a:ext cx="2067595" cy="3693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defPPr>
              <a:defRPr lang="en-US"/>
            </a:defPPr>
            <a:lvl1pPr algn="ctr">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2019 and Beyond</a:t>
            </a:r>
          </a:p>
        </p:txBody>
      </p:sp>
      <p:graphicFrame>
        <p:nvGraphicFramePr>
          <p:cNvPr id="26" name="Content Placeholder 3"/>
          <p:cNvGraphicFramePr>
            <a:graphicFrameLocks/>
          </p:cNvGraphicFramePr>
          <p:nvPr>
            <p:extLst/>
          </p:nvPr>
        </p:nvGraphicFramePr>
        <p:xfrm>
          <a:off x="1528869" y="2879435"/>
          <a:ext cx="6987540" cy="17382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Table 26"/>
          <p:cNvGraphicFramePr>
            <a:graphicFrameLocks noGrp="1"/>
          </p:cNvGraphicFramePr>
          <p:nvPr>
            <p:extLst/>
          </p:nvPr>
        </p:nvGraphicFramePr>
        <p:xfrm>
          <a:off x="435102" y="2072640"/>
          <a:ext cx="1085088" cy="2245682"/>
        </p:xfrm>
        <a:graphic>
          <a:graphicData uri="http://schemas.openxmlformats.org/drawingml/2006/table">
            <a:tbl>
              <a:tblPr bandRow="1"/>
              <a:tblGrid>
                <a:gridCol w="1085088">
                  <a:extLst>
                    <a:ext uri="{9D8B030D-6E8A-4147-A177-3AD203B41FA5}">
                      <a16:colId xmlns="" xmlns:a16="http://schemas.microsoft.com/office/drawing/2014/main" val="20000"/>
                    </a:ext>
                  </a:extLst>
                </a:gridCol>
              </a:tblGrid>
              <a:tr h="1086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a:t>ALL</a:t>
                      </a:r>
                      <a:r>
                        <a:rPr lang="en-US" sz="1100" baseline="0" dirty="0"/>
                        <a:t>-PAYER</a:t>
                      </a:r>
                    </a:p>
                    <a:p>
                      <a:r>
                        <a:rPr lang="en-US" sz="1100" baseline="0" dirty="0"/>
                        <a:t>MODEL</a:t>
                      </a:r>
                      <a:endParaRPr lang="en-US" sz="1100" dirty="0"/>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0"/>
                  </a:ext>
                </a:extLst>
              </a:tr>
              <a:tr h="11590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a:t>POPULATION HEALTH</a:t>
                      </a:r>
                    </a:p>
                  </a:txBody>
                  <a:tcPr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1"/>
                  </a:ext>
                </a:extLst>
              </a:tr>
            </a:tbl>
          </a:graphicData>
        </a:graphic>
      </p:graphicFrame>
      <p:sp>
        <p:nvSpPr>
          <p:cNvPr id="28" name="Rectangle 27"/>
          <p:cNvSpPr/>
          <p:nvPr/>
        </p:nvSpPr>
        <p:spPr>
          <a:xfrm>
            <a:off x="3413760" y="4699100"/>
            <a:ext cx="1519831" cy="138565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Submit designs of:</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Primary Care Model</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State Population Health Plan</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1050" kern="0" dirty="0">
                <a:solidFill>
                  <a:prstClr val="white"/>
                </a:solidFill>
                <a:latin typeface="Calibri"/>
              </a:rPr>
              <a:t>All Payer Model Progression Plan</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Duals ACO</a:t>
            </a:r>
          </a:p>
        </p:txBody>
      </p:sp>
      <p:sp>
        <p:nvSpPr>
          <p:cNvPr id="29" name="TextBox 28"/>
          <p:cNvSpPr txBox="1"/>
          <p:nvPr/>
        </p:nvSpPr>
        <p:spPr>
          <a:xfrm>
            <a:off x="3599473" y="4437490"/>
            <a:ext cx="1219200" cy="261610"/>
          </a:xfrm>
          <a:prstGeom prst="rect">
            <a:avLst/>
          </a:prstGeom>
          <a:solidFill>
            <a:schemeClr val="bg1">
              <a:lumMod val="85000"/>
            </a:schemeClr>
          </a:solidFill>
        </p:spPr>
        <p:txBody>
          <a:bodyPr wrap="square" rtlCol="0">
            <a:spAutoFit/>
          </a:bodyPr>
          <a:lstStyle/>
          <a:p>
            <a:pPr algn="ctr"/>
            <a:r>
              <a:rPr lang="en-US" sz="1100" b="1" dirty="0">
                <a:solidFill>
                  <a:prstClr val="black"/>
                </a:solidFill>
                <a:latin typeface="Calibri"/>
              </a:rPr>
              <a:t>Dec 31, 2016</a:t>
            </a:r>
          </a:p>
        </p:txBody>
      </p:sp>
      <p:sp>
        <p:nvSpPr>
          <p:cNvPr id="30" name="Rectangle 29"/>
          <p:cNvSpPr/>
          <p:nvPr/>
        </p:nvSpPr>
        <p:spPr>
          <a:xfrm>
            <a:off x="5048252" y="4699100"/>
            <a:ext cx="1449037" cy="138883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All Payer Model Amendment, Population Health Plan – Design</a:t>
            </a:r>
            <a:r>
              <a:rPr kumimoji="0" lang="en-US" sz="1050" b="0" i="0" u="none" strike="noStrike" kern="0" cap="none" spc="0" normalizeH="0" noProof="0" dirty="0">
                <a:ln>
                  <a:noFill/>
                </a:ln>
                <a:solidFill>
                  <a:prstClr val="white"/>
                </a:solidFill>
                <a:effectLst/>
                <a:uLnTx/>
                <a:uFillTx/>
                <a:latin typeface="Calibri"/>
                <a:ea typeface="+mn-ea"/>
                <a:cs typeface="+mn-cs"/>
              </a:rPr>
              <a:t> </a:t>
            </a:r>
            <a:endParaRPr kumimoji="0" lang="en-US" sz="1050" b="0" i="0" u="none" strike="noStrike" kern="0" cap="none" spc="0" normalizeH="0" baseline="0" noProof="0" dirty="0">
              <a:ln>
                <a:noFill/>
              </a:ln>
              <a:solidFill>
                <a:prstClr val="white"/>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1050" kern="0" noProof="0" dirty="0">
                <a:solidFill>
                  <a:prstClr val="white"/>
                </a:solidFill>
                <a:latin typeface="Calibri"/>
              </a:rPr>
              <a:t>Primary Care Model – infrastructure development</a:t>
            </a:r>
            <a:endParaRPr kumimoji="0" lang="en-US" sz="105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TextBox 30"/>
          <p:cNvSpPr txBox="1"/>
          <p:nvPr/>
        </p:nvSpPr>
        <p:spPr>
          <a:xfrm>
            <a:off x="5048252" y="4426940"/>
            <a:ext cx="1219200" cy="261610"/>
          </a:xfrm>
          <a:prstGeom prst="rect">
            <a:avLst/>
          </a:prstGeom>
          <a:solidFill>
            <a:schemeClr val="bg1">
              <a:lumMod val="85000"/>
            </a:schemeClr>
          </a:solidFill>
        </p:spPr>
        <p:txBody>
          <a:bodyPr wrap="square" rtlCol="0">
            <a:spAutoFit/>
          </a:bodyPr>
          <a:lstStyle/>
          <a:p>
            <a:pPr algn="ctr"/>
            <a:r>
              <a:rPr lang="en-US" sz="1100" b="1" dirty="0">
                <a:solidFill>
                  <a:prstClr val="black"/>
                </a:solidFill>
                <a:latin typeface="Calibri"/>
              </a:rPr>
              <a:t>2017</a:t>
            </a:r>
          </a:p>
        </p:txBody>
      </p:sp>
      <p:sp>
        <p:nvSpPr>
          <p:cNvPr id="32" name="Rectangle 31"/>
          <p:cNvSpPr/>
          <p:nvPr/>
        </p:nvSpPr>
        <p:spPr>
          <a:xfrm>
            <a:off x="6591300" y="4713730"/>
            <a:ext cx="1508041" cy="137739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Primary Care Model – Year 1 Operation</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Additional Population Health Plan and VBP</a:t>
            </a:r>
            <a:r>
              <a:rPr kumimoji="0" lang="en-US" sz="1050" b="0" i="0" u="none" strike="noStrike" kern="0" cap="none" spc="0" normalizeH="0" noProof="0" dirty="0">
                <a:ln>
                  <a:noFill/>
                </a:ln>
                <a:solidFill>
                  <a:prstClr val="white"/>
                </a:solidFill>
                <a:effectLst/>
                <a:uLnTx/>
                <a:uFillTx/>
                <a:latin typeface="Calibri"/>
                <a:ea typeface="+mn-ea"/>
                <a:cs typeface="+mn-cs"/>
              </a:rPr>
              <a:t> - Planning</a:t>
            </a:r>
            <a:endParaRPr kumimoji="0" lang="en-US" sz="105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TextBox 32"/>
          <p:cNvSpPr txBox="1"/>
          <p:nvPr/>
        </p:nvSpPr>
        <p:spPr>
          <a:xfrm>
            <a:off x="6650305" y="4424620"/>
            <a:ext cx="1219200" cy="261610"/>
          </a:xfrm>
          <a:prstGeom prst="rect">
            <a:avLst/>
          </a:prstGeom>
          <a:solidFill>
            <a:schemeClr val="bg1">
              <a:lumMod val="85000"/>
            </a:schemeClr>
          </a:solidFill>
        </p:spPr>
        <p:txBody>
          <a:bodyPr wrap="square" rtlCol="0">
            <a:spAutoFit/>
          </a:bodyPr>
          <a:lstStyle/>
          <a:p>
            <a:pPr algn="ctr"/>
            <a:r>
              <a:rPr lang="en-US" sz="1100" b="1" dirty="0">
                <a:solidFill>
                  <a:prstClr val="black"/>
                </a:solidFill>
                <a:latin typeface="Calibri"/>
              </a:rPr>
              <a:t>2018</a:t>
            </a:r>
          </a:p>
        </p:txBody>
      </p:sp>
    </p:spTree>
    <p:extLst>
      <p:ext uri="{BB962C8B-B14F-4D97-AF65-F5344CB8AC3E}">
        <p14:creationId xmlns:p14="http://schemas.microsoft.com/office/powerpoint/2010/main" val="407743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628571"/>
            <a:ext cx="6995886" cy="943428"/>
          </a:xfrm>
        </p:spPr>
        <p:txBody>
          <a:bodyPr>
            <a:normAutofit fontScale="90000"/>
          </a:bodyPr>
          <a:lstStyle/>
          <a:p>
            <a:r>
              <a:rPr lang="en-US" dirty="0" smtClean="0">
                <a:solidFill>
                  <a:schemeClr val="bg1"/>
                </a:solidFill>
              </a:rPr>
              <a:t>All-Payer Model: Update and Future Plan</a:t>
            </a:r>
            <a:endParaRPr lang="en-US" dirty="0">
              <a:solidFill>
                <a:schemeClr val="bg1"/>
              </a:solidFill>
            </a:endParaRPr>
          </a:p>
        </p:txBody>
      </p:sp>
    </p:spTree>
    <p:extLst>
      <p:ext uri="{BB962C8B-B14F-4D97-AF65-F5344CB8AC3E}">
        <p14:creationId xmlns:p14="http://schemas.microsoft.com/office/powerpoint/2010/main" val="779565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 Maryland’s All-Payer Model</a:t>
            </a:r>
            <a:endParaRPr lang="en-US" sz="2700" dirty="0"/>
          </a:p>
        </p:txBody>
      </p:sp>
      <p:sp>
        <p:nvSpPr>
          <p:cNvPr id="3" name="Content Placeholder 2"/>
          <p:cNvSpPr>
            <a:spLocks noGrp="1"/>
          </p:cNvSpPr>
          <p:nvPr>
            <p:ph sz="quarter" idx="1"/>
          </p:nvPr>
        </p:nvSpPr>
        <p:spPr>
          <a:xfrm>
            <a:off x="388367" y="1143000"/>
            <a:ext cx="8298434" cy="5432204"/>
          </a:xfrm>
        </p:spPr>
        <p:txBody>
          <a:bodyPr vert="horz">
            <a:noAutofit/>
          </a:bodyPr>
          <a:lstStyle/>
          <a:p>
            <a:pPr lvl="1"/>
            <a:r>
              <a:rPr lang="en-US" sz="1800" dirty="0"/>
              <a:t>Oversees hospital </a:t>
            </a:r>
            <a:r>
              <a:rPr lang="en-US" sz="1800" dirty="0" smtClean="0"/>
              <a:t>rates </a:t>
            </a:r>
            <a:r>
              <a:rPr lang="en-US" sz="1800" dirty="0"/>
              <a:t>for all payers </a:t>
            </a:r>
          </a:p>
          <a:p>
            <a:pPr lvl="1"/>
            <a:r>
              <a:rPr lang="en-US" sz="1800" dirty="0"/>
              <a:t>Rate setting authority extends to all payers, Medicare waiver</a:t>
            </a:r>
          </a:p>
          <a:p>
            <a:pPr lvl="2"/>
            <a:r>
              <a:rPr lang="en-US" sz="1600" dirty="0"/>
              <a:t>Granted in 1977 and renewed under a different approach in 2014</a:t>
            </a:r>
          </a:p>
          <a:p>
            <a:pPr lvl="1"/>
            <a:r>
              <a:rPr lang="en-US" sz="1800" dirty="0"/>
              <a:t>Provides considerable value</a:t>
            </a:r>
          </a:p>
          <a:p>
            <a:pPr lvl="2"/>
            <a:r>
              <a:rPr lang="en-US" sz="1600" dirty="0"/>
              <a:t>Limits cost shifting- all payers share in medical education, uncompensated care, etc</a:t>
            </a:r>
            <a:r>
              <a:rPr lang="en-US" sz="1600" dirty="0" smtClean="0"/>
              <a:t>.</a:t>
            </a:r>
          </a:p>
          <a:p>
            <a:pPr lvl="2"/>
            <a:endParaRPr lang="en-US" sz="1600" dirty="0"/>
          </a:p>
          <a:p>
            <a:pPr lvl="2"/>
            <a:endParaRPr lang="en-US" sz="1600" dirty="0" smtClean="0"/>
          </a:p>
          <a:p>
            <a:pPr lvl="2"/>
            <a:endParaRPr lang="en-US" sz="1600" dirty="0"/>
          </a:p>
          <a:p>
            <a:pPr lvl="2"/>
            <a:endParaRPr lang="en-US" sz="1600" dirty="0" smtClean="0"/>
          </a:p>
          <a:p>
            <a:pPr lvl="2"/>
            <a:endParaRPr lang="en-US" sz="1600" dirty="0"/>
          </a:p>
          <a:p>
            <a:r>
              <a:rPr lang="en-US" sz="2000" dirty="0" smtClean="0"/>
              <a:t>Maryland </a:t>
            </a:r>
            <a:r>
              <a:rPr lang="en-US" sz="2000" dirty="0"/>
              <a:t>is implementing </a:t>
            </a:r>
            <a:r>
              <a:rPr lang="en-US" sz="2000" dirty="0" smtClean="0"/>
              <a:t>an All-Payer </a:t>
            </a:r>
            <a:r>
              <a:rPr lang="en-US" sz="2000" dirty="0"/>
              <a:t>Model for hospital payment </a:t>
            </a:r>
          </a:p>
          <a:p>
            <a:pPr lvl="1"/>
            <a:r>
              <a:rPr lang="en-US" sz="1800" dirty="0" smtClean="0"/>
              <a:t>Approved </a:t>
            </a:r>
            <a:r>
              <a:rPr lang="en-US" sz="1800" dirty="0"/>
              <a:t>by </a:t>
            </a:r>
            <a:r>
              <a:rPr lang="en-US" sz="1800" dirty="0" smtClean="0"/>
              <a:t>Centers </a:t>
            </a:r>
            <a:r>
              <a:rPr lang="en-US" sz="1800" dirty="0"/>
              <a:t>for Medicare </a:t>
            </a:r>
            <a:r>
              <a:rPr lang="en-US" sz="1800" dirty="0" smtClean="0"/>
              <a:t>&amp; Medicaid Services (CMS) </a:t>
            </a:r>
            <a:r>
              <a:rPr lang="en-US" sz="1800" dirty="0"/>
              <a:t>effective January 1, </a:t>
            </a:r>
            <a:r>
              <a:rPr lang="en-US" sz="1800" dirty="0" smtClean="0"/>
              <a:t>2014 for 5 years</a:t>
            </a:r>
            <a:endParaRPr lang="en-US" sz="1800" dirty="0"/>
          </a:p>
          <a:p>
            <a:pPr lvl="1"/>
            <a:r>
              <a:rPr lang="en-US" sz="1800" dirty="0"/>
              <a:t>Modernizes Maryland’s Medicare waiver and unique all-payer hospital rate </a:t>
            </a:r>
            <a:r>
              <a:rPr lang="en-US" sz="1800" dirty="0" smtClean="0"/>
              <a:t>system</a:t>
            </a:r>
          </a:p>
          <a:p>
            <a:pPr lvl="1"/>
            <a:r>
              <a:rPr lang="en-US" sz="1800" dirty="0" smtClean="0"/>
              <a:t>Health Services Cost Review Commission (HSCRC) is leading the effort</a:t>
            </a:r>
          </a:p>
          <a:p>
            <a:pPr lvl="1"/>
            <a:endParaRPr lang="en-US" sz="1800" dirty="0" smtClean="0"/>
          </a:p>
          <a:p>
            <a:pPr lvl="1"/>
            <a:endParaRPr lang="en-US" sz="1800" dirty="0"/>
          </a:p>
          <a:p>
            <a:pPr lvl="1"/>
            <a:endParaRPr lang="en-US" sz="1800" dirty="0" smtClean="0"/>
          </a:p>
          <a:p>
            <a:pPr marL="274320" lvl="1" indent="0">
              <a:buNone/>
            </a:pPr>
            <a:endParaRPr lang="en-US" sz="2400" dirty="0"/>
          </a:p>
          <a:p>
            <a:r>
              <a:rPr lang="en-US" sz="2000" dirty="0"/>
              <a:t>HSCRC back drop:</a:t>
            </a:r>
          </a:p>
          <a:p>
            <a:pPr lvl="2"/>
            <a:endParaRPr lang="en-US" sz="1500" dirty="0" smtClean="0"/>
          </a:p>
          <a:p>
            <a:pPr lvl="1"/>
            <a:endParaRPr lang="en-US" sz="1800" dirty="0"/>
          </a:p>
          <a:p>
            <a:pPr lvl="1"/>
            <a:endParaRPr lang="en-US" sz="1800" dirty="0"/>
          </a:p>
          <a:p>
            <a:pPr lvl="1"/>
            <a:endParaRPr lang="en-US" sz="1800" dirty="0" smtClean="0"/>
          </a:p>
          <a:p>
            <a:pPr lvl="1"/>
            <a:endParaRPr lang="en-US" sz="1800" dirty="0"/>
          </a:p>
          <a:p>
            <a:pPr lvl="1"/>
            <a:endParaRPr lang="en-US" sz="2400" dirty="0"/>
          </a:p>
        </p:txBody>
      </p:sp>
      <p:sp>
        <p:nvSpPr>
          <p:cNvPr id="5" name="Rounded Rectangle 4"/>
          <p:cNvSpPr/>
          <p:nvPr/>
        </p:nvSpPr>
        <p:spPr>
          <a:xfrm>
            <a:off x="1373089" y="2917934"/>
            <a:ext cx="2269616" cy="1233714"/>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bg1"/>
                </a:solidFill>
              </a:rPr>
              <a:t>Old Waiver</a:t>
            </a:r>
          </a:p>
          <a:p>
            <a:pPr algn="ctr"/>
            <a:r>
              <a:rPr lang="en-US" sz="1600" b="1" dirty="0" smtClean="0">
                <a:solidFill>
                  <a:schemeClr val="bg1"/>
                </a:solidFill>
              </a:rPr>
              <a:t>Per </a:t>
            </a:r>
            <a:r>
              <a:rPr lang="en-US" sz="1600" b="1" dirty="0">
                <a:solidFill>
                  <a:schemeClr val="bg1"/>
                </a:solidFill>
              </a:rPr>
              <a:t>inpatient admission hospital payment</a:t>
            </a:r>
          </a:p>
        </p:txBody>
      </p:sp>
      <p:sp>
        <p:nvSpPr>
          <p:cNvPr id="6" name="Rounded Rectangle 5"/>
          <p:cNvSpPr/>
          <p:nvPr/>
        </p:nvSpPr>
        <p:spPr>
          <a:xfrm>
            <a:off x="5336572" y="2917934"/>
            <a:ext cx="2370512" cy="1233714"/>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u="sng" dirty="0" smtClean="0">
                <a:solidFill>
                  <a:schemeClr val="bg1"/>
                </a:solidFill>
              </a:rPr>
              <a:t>New Model</a:t>
            </a:r>
          </a:p>
          <a:p>
            <a:pPr marL="0" lvl="1" algn="ctr"/>
            <a:r>
              <a:rPr lang="en-US" sz="1600" b="1" dirty="0" smtClean="0">
                <a:solidFill>
                  <a:schemeClr val="bg1"/>
                </a:solidFill>
              </a:rPr>
              <a:t>All-payer</a:t>
            </a:r>
            <a:r>
              <a:rPr lang="en-US" sz="1600" b="1" dirty="0">
                <a:solidFill>
                  <a:schemeClr val="bg1"/>
                </a:solidFill>
              </a:rPr>
              <a:t>, per capita, total hospital payment </a:t>
            </a:r>
            <a:r>
              <a:rPr lang="en-US" sz="1600" b="1" dirty="0" smtClean="0">
                <a:solidFill>
                  <a:schemeClr val="bg1"/>
                </a:solidFill>
              </a:rPr>
              <a:t>&amp; quality</a:t>
            </a:r>
            <a:endParaRPr lang="en-US" sz="1600" b="1" dirty="0">
              <a:solidFill>
                <a:schemeClr val="bg1"/>
              </a:solidFill>
            </a:endParaRPr>
          </a:p>
        </p:txBody>
      </p:sp>
      <p:cxnSp>
        <p:nvCxnSpPr>
          <p:cNvPr id="7" name="Straight Arrow Connector 6"/>
          <p:cNvCxnSpPr/>
          <p:nvPr/>
        </p:nvCxnSpPr>
        <p:spPr>
          <a:xfrm>
            <a:off x="4046154" y="3541675"/>
            <a:ext cx="87085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4649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SCRC - Maryland">
  <a:themeElements>
    <a:clrScheme name="Custom 1">
      <a:dk1>
        <a:sysClr val="windowText" lastClr="000000"/>
      </a:dk1>
      <a:lt1>
        <a:sysClr val="window" lastClr="FFFFFF"/>
      </a:lt1>
      <a:dk2>
        <a:srgbClr val="464653"/>
      </a:dk2>
      <a:lt2>
        <a:srgbClr val="DDE9EC"/>
      </a:lt2>
      <a:accent1>
        <a:srgbClr val="C00000"/>
      </a:accent1>
      <a:accent2>
        <a:srgbClr val="7F7F7F"/>
      </a:accent2>
      <a:accent3>
        <a:srgbClr val="E8E2E0"/>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SCRC - Maryland">
  <a:themeElements>
    <a:clrScheme name="Custom 1">
      <a:dk1>
        <a:sysClr val="windowText" lastClr="000000"/>
      </a:dk1>
      <a:lt1>
        <a:sysClr val="window" lastClr="FFFFFF"/>
      </a:lt1>
      <a:dk2>
        <a:srgbClr val="464653"/>
      </a:dk2>
      <a:lt2>
        <a:srgbClr val="DDE9EC"/>
      </a:lt2>
      <a:accent1>
        <a:srgbClr val="C00000"/>
      </a:accent1>
      <a:accent2>
        <a:srgbClr val="7F7F7F"/>
      </a:accent2>
      <a:accent3>
        <a:srgbClr val="E8E2E0"/>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64653"/>
    </a:dk2>
    <a:lt2>
      <a:srgbClr val="DDE9EC"/>
    </a:lt2>
    <a:accent1>
      <a:srgbClr val="C00000"/>
    </a:accent1>
    <a:accent2>
      <a:srgbClr val="7F7F7F"/>
    </a:accent2>
    <a:accent3>
      <a:srgbClr val="E8E2E0"/>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D3ADC1-0EEA-46A0-BD33-0A65B8F1649A}"/>
</file>

<file path=customXml/itemProps2.xml><?xml version="1.0" encoding="utf-8"?>
<ds:datastoreItem xmlns:ds="http://schemas.openxmlformats.org/officeDocument/2006/customXml" ds:itemID="{53AC8B08-8E2B-4F7A-9540-D4D3079A61F1}"/>
</file>

<file path=customXml/itemProps3.xml><?xml version="1.0" encoding="utf-8"?>
<ds:datastoreItem xmlns:ds="http://schemas.openxmlformats.org/officeDocument/2006/customXml" ds:itemID="{13664EAA-44E7-49F9-8321-CE2558D3DACF}"/>
</file>

<file path=docProps/app.xml><?xml version="1.0" encoding="utf-8"?>
<Properties xmlns="http://schemas.openxmlformats.org/officeDocument/2006/extended-properties" xmlns:vt="http://schemas.openxmlformats.org/officeDocument/2006/docPropsVTypes">
  <Template>HSCRC - Maryland.thmx</Template>
  <TotalTime>72998</TotalTime>
  <Words>4344</Words>
  <Application>Microsoft Office PowerPoint</Application>
  <PresentationFormat>On-screen Show (4:3)</PresentationFormat>
  <Paragraphs>487</Paragraphs>
  <Slides>40</Slides>
  <Notes>34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ＭＳ Ｐゴシック</vt:lpstr>
      <vt:lpstr>Arial</vt:lpstr>
      <vt:lpstr>Book Antiqua</vt:lpstr>
      <vt:lpstr>Bookman Old Style</vt:lpstr>
      <vt:lpstr>Calibri</vt:lpstr>
      <vt:lpstr>Cambria</vt:lpstr>
      <vt:lpstr>Georgia</vt:lpstr>
      <vt:lpstr>Gill Sans MT</vt:lpstr>
      <vt:lpstr>Times New Roman</vt:lpstr>
      <vt:lpstr>Wingdings</vt:lpstr>
      <vt:lpstr>Wingdings 3</vt:lpstr>
      <vt:lpstr>HSCRC - Maryland</vt:lpstr>
      <vt:lpstr>Office Theme</vt:lpstr>
      <vt:lpstr>1_HSCRC - Maryland</vt:lpstr>
      <vt:lpstr>Maryland Healthcare System Transformation  Consumer Standing Advisory Committee (CSAC)  Co-Chairs: Katie Wunderlich, HSCRC Jennifer Barnhart, Public Health Services </vt:lpstr>
      <vt:lpstr>Agenda</vt:lpstr>
      <vt:lpstr>The Evolving Healthcare Landscape</vt:lpstr>
      <vt:lpstr>PowerPoint Presentation</vt:lpstr>
      <vt:lpstr>PowerPoint Presentation</vt:lpstr>
      <vt:lpstr>CMS is Focused on Progression to Alternative Payment Models (APMs)</vt:lpstr>
      <vt:lpstr>DHMH Health Care Transformation Progression</vt:lpstr>
      <vt:lpstr>All-Payer Model: Update and Future Plan</vt:lpstr>
      <vt:lpstr> Maryland’s All-Payer Model</vt:lpstr>
      <vt:lpstr> What do Global Budgets Mean?</vt:lpstr>
      <vt:lpstr>PowerPoint Presentation</vt:lpstr>
      <vt:lpstr>Maryland’s Strategy Looking Forward—Care Coordination for High Needs Patients</vt:lpstr>
      <vt:lpstr>Next Steps: All-Payer Model Extension</vt:lpstr>
      <vt:lpstr>DHMH Comprehensive Primary Care Model </vt:lpstr>
      <vt:lpstr>PowerPoint Presentation</vt:lpstr>
      <vt:lpstr>Primary Care Model: Patient Designated Providers</vt:lpstr>
      <vt:lpstr>  Primary Care Model: What does a transformed practice look like to a patient?</vt:lpstr>
      <vt:lpstr>Primary Care Model:  Care Transformation Organizations</vt:lpstr>
      <vt:lpstr>Next Steps: Primary Care Model</vt:lpstr>
      <vt:lpstr>Opportunities for Consumers and Providers in Maryland</vt:lpstr>
      <vt:lpstr>Consumer Engagement Work To Date</vt:lpstr>
      <vt:lpstr>What is Consumer Engagement?</vt:lpstr>
      <vt:lpstr>HSCRC: Engaging  Multiple Agencies and Stakeholders</vt:lpstr>
      <vt:lpstr> Consumer Engagement Task Force- March-September 2015</vt:lpstr>
      <vt:lpstr>HSCRC Consumer Engagement Task Force  January – September 2015</vt:lpstr>
      <vt:lpstr>Consumer Engagement – Get It!</vt:lpstr>
      <vt:lpstr>Consumer Engagement: Who Benefits?</vt:lpstr>
      <vt:lpstr>Consumer Engagement: Themes/Factors</vt:lpstr>
      <vt:lpstr>Consumer Engagement: Strategic Communications Goals</vt:lpstr>
      <vt:lpstr>Audiences &amp; Messengers</vt:lpstr>
      <vt:lpstr>Task Force Recommendations </vt:lpstr>
      <vt:lpstr>Task Force Recommendations</vt:lpstr>
      <vt:lpstr>Task Force Recommendations</vt:lpstr>
      <vt:lpstr>Consumer Engagement:  How Do We Measure It?</vt:lpstr>
      <vt:lpstr>Questions for you</vt:lpstr>
      <vt:lpstr>Consumer Standing Advisory Committee: Scope of Work and Work Plan</vt:lpstr>
      <vt:lpstr>CSAC Charge</vt:lpstr>
      <vt:lpstr>CSAC Goals</vt:lpstr>
      <vt:lpstr>Proposed Work Plan Through 2017</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Lee</dc:creator>
  <cp:lastModifiedBy>Andrea Zumbrum</cp:lastModifiedBy>
  <cp:revision>2039</cp:revision>
  <cp:lastPrinted>2016-12-16T19:55:13Z</cp:lastPrinted>
  <dcterms:created xsi:type="dcterms:W3CDTF">2013-11-22T19:49:39Z</dcterms:created>
  <dcterms:modified xsi:type="dcterms:W3CDTF">2016-12-19T14:14:23Z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