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fntdata" ContentType="application/x-fontdata"/>
  <Default Extension="xml" ContentType="application/xml"/>
  <Default Extension="gif" ContentType="image/gif"/>
  <Default Extension="xlsx" ContentType="application/vnd.openxmlformats-officedocument.spreadsheetml.sheet"/>
  <Default Extension="jpg" ContentType="image/jpeg"/>
  <Override PartName="/docProps/app.xml" ContentType="application/vnd.openxmlformats-officedocument.extended-properties+xml"/>
  <Override PartName="/docProps/core.xml" ContentType="application/vnd.openxmlformats-package.core-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metadata" ContentType="application/binary"/>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21" r:id="rId2"/>
    <p:sldMasterId id="2147483778" r:id="rId3"/>
    <p:sldMasterId id="2147483816" r:id="rId4"/>
    <p:sldMasterId id="2147483840" r:id="rId5"/>
    <p:sldMasterId id="2147483913" r:id="rId6"/>
  </p:sldMasterIdLst>
  <p:notesMasterIdLst>
    <p:notesMasterId r:id="rId103"/>
  </p:notesMasterIdLst>
  <p:sldIdLst>
    <p:sldId id="256" r:id="rId7"/>
    <p:sldId id="257" r:id="rId8"/>
    <p:sldId id="258" r:id="rId9"/>
    <p:sldId id="259" r:id="rId10"/>
    <p:sldId id="260" r:id="rId11"/>
    <p:sldId id="261" r:id="rId12"/>
    <p:sldId id="262" r:id="rId13"/>
    <p:sldId id="263" r:id="rId14"/>
    <p:sldId id="264" r:id="rId15"/>
    <p:sldId id="265" r:id="rId16"/>
    <p:sldId id="266" r:id="rId17"/>
    <p:sldId id="1395" r:id="rId18"/>
    <p:sldId id="2809" r:id="rId19"/>
    <p:sldId id="2596" r:id="rId20"/>
    <p:sldId id="2630" r:id="rId21"/>
    <p:sldId id="2629" r:id="rId22"/>
    <p:sldId id="2619" r:id="rId23"/>
    <p:sldId id="2620" r:id="rId24"/>
    <p:sldId id="2624" r:id="rId25"/>
    <p:sldId id="2623" r:id="rId26"/>
    <p:sldId id="2622" r:id="rId27"/>
    <p:sldId id="2621" r:id="rId28"/>
    <p:sldId id="2628" r:id="rId29"/>
    <p:sldId id="2631" r:id="rId30"/>
    <p:sldId id="2810" r:id="rId31"/>
    <p:sldId id="2811" r:id="rId32"/>
    <p:sldId id="2812" r:id="rId33"/>
    <p:sldId id="2813" r:id="rId34"/>
    <p:sldId id="2604" r:id="rId35"/>
    <p:sldId id="2814" r:id="rId36"/>
    <p:sldId id="2815" r:id="rId37"/>
    <p:sldId id="2613" r:id="rId38"/>
    <p:sldId id="2627" r:id="rId39"/>
    <p:sldId id="330" r:id="rId40"/>
    <p:sldId id="2614" r:id="rId41"/>
    <p:sldId id="2615" r:id="rId42"/>
    <p:sldId id="2616" r:id="rId43"/>
    <p:sldId id="2617" r:id="rId44"/>
    <p:sldId id="2618" r:id="rId45"/>
    <p:sldId id="267" r:id="rId46"/>
    <p:sldId id="268" r:id="rId47"/>
    <p:sldId id="269" r:id="rId48"/>
    <p:sldId id="270" r:id="rId49"/>
    <p:sldId id="271" r:id="rId50"/>
    <p:sldId id="272" r:id="rId51"/>
    <p:sldId id="273" r:id="rId52"/>
    <p:sldId id="274"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 id="300" r:id="rId79"/>
    <p:sldId id="301"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 id="315" r:id="rId94"/>
    <p:sldId id="316" r:id="rId95"/>
    <p:sldId id="317" r:id="rId96"/>
    <p:sldId id="318" r:id="rId97"/>
    <p:sldId id="319" r:id="rId98"/>
    <p:sldId id="320" r:id="rId99"/>
    <p:sldId id="321" r:id="rId100"/>
    <p:sldId id="322" r:id="rId101"/>
    <p:sldId id="323" r:id="rId102"/>
  </p:sldIdLst>
  <p:sldSz cx="12192000" cy="6858000"/>
  <p:notesSz cx="6858000" cy="9144000"/>
  <p:embeddedFontLst>
    <p:embeddedFont>
      <p:font typeface="Arial Black" panose="020B0A04020102020204" pitchFamily="34" charset="0"/>
      <p:bold r:id="rId104"/>
    </p:embeddedFont>
    <p:embeddedFont>
      <p:font typeface="Helvetica" panose="020B0604020202020204" pitchFamily="34" charset="0"/>
      <p:regular r:id="rId105"/>
      <p:bold r:id="rId106"/>
      <p:italic r:id="rId107"/>
      <p:boldItalic r:id="rId108"/>
    </p:embeddedFont>
    <p:embeddedFont>
      <p:font typeface="Helvetica Neue" panose="020B0604020202020204" charset="0"/>
      <p:regular r:id="rId109"/>
      <p:bold r:id="rId110"/>
      <p:italic r:id="rId111"/>
      <p:boldItalic r:id="rId112"/>
    </p:embeddedFont>
    <p:embeddedFont>
      <p:font typeface="Helvetica Neue Light" panose="020B0604020202020204" charset="0"/>
      <p:regular r:id="rId113"/>
      <p:bold r:id="rId114"/>
      <p:italic r:id="rId115"/>
      <p:boldItalic r:id="rId116"/>
    </p:embeddedFont>
    <p:embeddedFont>
      <p:font typeface="Montserrat" panose="00000500000000000000" pitchFamily="2" charset="0"/>
      <p:regular r:id="rId117"/>
      <p:bold r:id="rId118"/>
      <p:italic r:id="rId119"/>
      <p:boldItalic r:id="rId120"/>
    </p:embeddedFont>
    <p:embeddedFont>
      <p:font typeface="Play" panose="020B0604020202020204" charset="0"/>
      <p:regular r:id="rId121"/>
      <p:bold r:id="rId122"/>
    </p:embeddedFont>
    <p:embeddedFont>
      <p:font typeface="Poppins" panose="00000500000000000000" pitchFamily="2" charset="0"/>
      <p:regular r:id="rId123"/>
      <p:bold r:id="rId124"/>
    </p:embeddedFont>
    <p:embeddedFont>
      <p:font typeface="Quattrocento Sans" panose="020B0502050000020003" pitchFamily="34" charset="0"/>
      <p:regular r:id="rId125"/>
    </p:embeddedFont>
    <p:embeddedFont>
      <p:font typeface="Raleway Light" pitchFamily="2" charset="0"/>
      <p:regular r:id="rId126"/>
      <p:bold r:id="rId127"/>
      <p:italic r:id="rId128"/>
      <p:boldItalic r:id="rId129"/>
    </p:embeddedFont>
    <p:embeddedFont>
      <p:font typeface="Roboto" panose="02000000000000000000" pitchFamily="2"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3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gvYfU5ogow4sOli6YDr6TX+h2n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E291D5-A25A-4222-BE5C-A05A2901CA1A}">
  <a:tblStyle styleId="{8AE291D5-A25A-4222-BE5C-A05A2901CA1A}"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A795995-ACE6-4AB9-A279-27E9D69E00B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03E304A-319F-4032-89DA-E00B842C4E39}"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B74AA2F-8076-4F72-9359-06DF184DB5A7}" styleName="Table_3">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7E8"/>
          </a:solidFill>
        </a:fill>
      </a:tcStyle>
    </a:band1H>
    <a:band2H>
      <a:tcTxStyle b="off" i="off"/>
      <a:tcStyle>
        <a:tcBdr/>
      </a:tcStyle>
    </a:band2H>
    <a:band1V>
      <a:tcTxStyle b="off" i="off"/>
      <a:tcStyle>
        <a:tcBdr/>
        <a:fill>
          <a:solidFill>
            <a:srgbClr val="E6E7E8"/>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06" y="41"/>
      </p:cViewPr>
      <p:guideLst>
        <p:guide orient="horz" pos="27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4.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07" Type="http://schemas.openxmlformats.org/officeDocument/2006/relationships/font" Target="fonts/font4.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20.fntdata"/><Relationship Id="rId128"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0.fntdata"/><Relationship Id="rId118" Type="http://schemas.openxmlformats.org/officeDocument/2006/relationships/font" Target="fonts/font15.fntdata"/><Relationship Id="rId134" Type="http://customschemas.google.com/relationships/presentationmetadata" Target="metadata"/><Relationship Id="rId139" Type="http://schemas.openxmlformats.org/officeDocument/2006/relationships/customXml" Target="../customXml/item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font" Target="fonts/font21.fntdata"/><Relationship Id="rId129" Type="http://schemas.openxmlformats.org/officeDocument/2006/relationships/font" Target="fonts/font26.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27.fntdata"/><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6.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141" Type="http://schemas.openxmlformats.org/officeDocument/2006/relationships/customXml" Target="../customXml/item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font" Target="fonts/font28.fntdata"/><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font" Target="fonts/font2.fntdata"/><Relationship Id="rId126"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3.fntdata"/><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8.fntdata"/><Relationship Id="rId132" Type="http://schemas.openxmlformats.org/officeDocument/2006/relationships/font" Target="fonts/font29.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3.fntdata"/><Relationship Id="rId127" Type="http://schemas.openxmlformats.org/officeDocument/2006/relationships/font" Target="fonts/font24.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9.fntdata"/><Relationship Id="rId133" Type="http://schemas.openxmlformats.org/officeDocument/2006/relationships/font" Target="fonts/font30.fntdata"/><Relationship Id="rId16"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65320735452813E-2"/>
          <c:y val="7.7264935811642829E-2"/>
          <c:w val="0.96496998878387685"/>
          <c:h val="0.85987261146496818"/>
        </c:manualLayout>
      </c:layout>
      <c:barChart>
        <c:barDir val="col"/>
        <c:grouping val="stacked"/>
        <c:varyColors val="0"/>
        <c:ser>
          <c:idx val="0"/>
          <c:order val="0"/>
          <c:tx>
            <c:strRef>
              <c:f>Sheet1!$B$1</c:f>
              <c:strCache>
                <c:ptCount val="1"/>
                <c:pt idx="0">
                  <c:v>eCQMs</c:v>
                </c:pt>
              </c:strCache>
            </c:strRef>
          </c:tx>
          <c:spPr>
            <a:solidFill>
              <a:schemeClr val="accent1"/>
            </a:solidFill>
            <a:ln>
              <a:noFill/>
            </a:ln>
            <a:effectLst/>
          </c:spPr>
          <c:invertIfNegative val="0"/>
          <c:dPt>
            <c:idx val="7"/>
            <c:invertIfNegative val="0"/>
            <c:bubble3D val="0"/>
            <c:spPr>
              <a:solidFill>
                <a:schemeClr val="accent1"/>
              </a:solidFill>
              <a:ln>
                <a:noFill/>
              </a:ln>
              <a:effectLst/>
            </c:spPr>
            <c:extLst>
              <c:ext xmlns:c16="http://schemas.microsoft.com/office/drawing/2014/chart" uri="{C3380CC4-5D6E-409C-BE32-E72D297353CC}">
                <c16:uniqueId val="{00000001-243C-0A49-B2ED-3C8FEB332B06}"/>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3-243C-0A49-B2ED-3C8FEB332B06}"/>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5-243C-0A49-B2ED-3C8FEB332B06}"/>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243C-0A49-B2ED-3C8FEB332B06}"/>
              </c:ext>
            </c:extLst>
          </c:dPt>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Sheet1!$B$2:$B$14</c:f>
              <c:numCache>
                <c:formatCode>General</c:formatCode>
                <c:ptCount val="13"/>
                <c:pt idx="0">
                  <c:v>4</c:v>
                </c:pt>
                <c:pt idx="1">
                  <c:v>4</c:v>
                </c:pt>
                <c:pt idx="2">
                  <c:v>4</c:v>
                </c:pt>
                <c:pt idx="3">
                  <c:v>4</c:v>
                </c:pt>
                <c:pt idx="4">
                  <c:v>4</c:v>
                </c:pt>
                <c:pt idx="5">
                  <c:v>4</c:v>
                </c:pt>
                <c:pt idx="6">
                  <c:v>7</c:v>
                </c:pt>
                <c:pt idx="7">
                  <c:v>7</c:v>
                </c:pt>
                <c:pt idx="8">
                  <c:v>9</c:v>
                </c:pt>
                <c:pt idx="9">
                  <c:v>11</c:v>
                </c:pt>
                <c:pt idx="10">
                  <c:v>16</c:v>
                </c:pt>
                <c:pt idx="11">
                  <c:v>16</c:v>
                </c:pt>
                <c:pt idx="12">
                  <c:v>17</c:v>
                </c:pt>
              </c:numCache>
            </c:numRef>
          </c:val>
          <c:extLst>
            <c:ext xmlns:c16="http://schemas.microsoft.com/office/drawing/2014/chart" uri="{C3380CC4-5D6E-409C-BE32-E72D297353CC}">
              <c16:uniqueId val="{00000008-243C-0A49-B2ED-3C8FEB332B06}"/>
            </c:ext>
          </c:extLst>
        </c:ser>
        <c:ser>
          <c:idx val="1"/>
          <c:order val="1"/>
          <c:tx>
            <c:strRef>
              <c:f>Sheet1!$C$1</c:f>
              <c:strCache>
                <c:ptCount val="1"/>
                <c:pt idx="0">
                  <c:v>Hybrid Measures</c:v>
                </c:pt>
              </c:strCache>
            </c:strRef>
          </c:tx>
          <c:spPr>
            <a:solidFill>
              <a:srgbClr val="FFC000"/>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Sheet1!$C$2:$C$14</c:f>
              <c:numCache>
                <c:formatCode>General</c:formatCode>
                <c:ptCount val="13"/>
                <c:pt idx="0">
                  <c:v>0</c:v>
                </c:pt>
                <c:pt idx="1">
                  <c:v>0</c:v>
                </c:pt>
                <c:pt idx="2">
                  <c:v>0</c:v>
                </c:pt>
                <c:pt idx="3">
                  <c:v>0</c:v>
                </c:pt>
                <c:pt idx="4">
                  <c:v>0</c:v>
                </c:pt>
                <c:pt idx="5">
                  <c:v>0</c:v>
                </c:pt>
                <c:pt idx="6">
                  <c:v>0</c:v>
                </c:pt>
                <c:pt idx="7">
                  <c:v>0</c:v>
                </c:pt>
                <c:pt idx="8">
                  <c:v>2</c:v>
                </c:pt>
                <c:pt idx="9">
                  <c:v>2</c:v>
                </c:pt>
                <c:pt idx="10">
                  <c:v>2</c:v>
                </c:pt>
                <c:pt idx="11">
                  <c:v>2</c:v>
                </c:pt>
                <c:pt idx="12">
                  <c:v>2</c:v>
                </c:pt>
              </c:numCache>
            </c:numRef>
          </c:val>
          <c:extLst>
            <c:ext xmlns:c16="http://schemas.microsoft.com/office/drawing/2014/chart" uri="{C3380CC4-5D6E-409C-BE32-E72D297353CC}">
              <c16:uniqueId val="{00000009-243C-0A49-B2ED-3C8FEB332B06}"/>
            </c:ext>
          </c:extLst>
        </c:ser>
        <c:ser>
          <c:idx val="2"/>
          <c:order val="2"/>
          <c:tx>
            <c:strRef>
              <c:f>Sheet1!$D$1</c:f>
              <c:strCache>
                <c:ptCount val="1"/>
                <c:pt idx="0">
                  <c:v>Abstracted Measures</c:v>
                </c:pt>
              </c:strCache>
            </c:strRef>
          </c:tx>
          <c:spPr>
            <a:solidFill>
              <a:srgbClr val="2583C6"/>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Sheet1!$D$2:$D$14</c:f>
              <c:numCache>
                <c:formatCode>General</c:formatCode>
                <c:ptCount val="13"/>
                <c:pt idx="0">
                  <c:v>18</c:v>
                </c:pt>
                <c:pt idx="1">
                  <c:v>11</c:v>
                </c:pt>
                <c:pt idx="2">
                  <c:v>9</c:v>
                </c:pt>
                <c:pt idx="3">
                  <c:v>7</c:v>
                </c:pt>
                <c:pt idx="4">
                  <c:v>7</c:v>
                </c:pt>
                <c:pt idx="5">
                  <c:v>7</c:v>
                </c:pt>
                <c:pt idx="6">
                  <c:v>3</c:v>
                </c:pt>
                <c:pt idx="7">
                  <c:v>3</c:v>
                </c:pt>
                <c:pt idx="8">
                  <c:v>3</c:v>
                </c:pt>
                <c:pt idx="9">
                  <c:v>3</c:v>
                </c:pt>
                <c:pt idx="10">
                  <c:v>2</c:v>
                </c:pt>
                <c:pt idx="11">
                  <c:v>2</c:v>
                </c:pt>
                <c:pt idx="12">
                  <c:v>2</c:v>
                </c:pt>
              </c:numCache>
            </c:numRef>
          </c:val>
          <c:extLst>
            <c:ext xmlns:c16="http://schemas.microsoft.com/office/drawing/2014/chart" uri="{C3380CC4-5D6E-409C-BE32-E72D297353CC}">
              <c16:uniqueId val="{0000000A-243C-0A49-B2ED-3C8FEB332B06}"/>
            </c:ext>
          </c:extLst>
        </c:ser>
        <c:ser>
          <c:idx val="3"/>
          <c:order val="3"/>
          <c:tx>
            <c:strRef>
              <c:f>Sheet1!$E$1</c:f>
              <c:strCache>
                <c:ptCount val="1"/>
                <c:pt idx="0">
                  <c:v>Structural Measures</c:v>
                </c:pt>
              </c:strCache>
            </c:strRef>
          </c:tx>
          <c:spPr>
            <a:solidFill>
              <a:srgbClr val="054FA4"/>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Sheet1!$E$2:$E$14</c:f>
              <c:numCache>
                <c:formatCode>General</c:formatCode>
                <c:ptCount val="13"/>
                <c:pt idx="0">
                  <c:v>2</c:v>
                </c:pt>
                <c:pt idx="1">
                  <c:v>0</c:v>
                </c:pt>
                <c:pt idx="2">
                  <c:v>0</c:v>
                </c:pt>
                <c:pt idx="3">
                  <c:v>0</c:v>
                </c:pt>
                <c:pt idx="4">
                  <c:v>1</c:v>
                </c:pt>
                <c:pt idx="5">
                  <c:v>2</c:v>
                </c:pt>
                <c:pt idx="6">
                  <c:v>2</c:v>
                </c:pt>
                <c:pt idx="7">
                  <c:v>3</c:v>
                </c:pt>
                <c:pt idx="8">
                  <c:v>3</c:v>
                </c:pt>
                <c:pt idx="9">
                  <c:v>3</c:v>
                </c:pt>
                <c:pt idx="10">
                  <c:v>3</c:v>
                </c:pt>
                <c:pt idx="11">
                  <c:v>3</c:v>
                </c:pt>
                <c:pt idx="12">
                  <c:v>3</c:v>
                </c:pt>
              </c:numCache>
            </c:numRef>
          </c:val>
          <c:extLst>
            <c:ext xmlns:c16="http://schemas.microsoft.com/office/drawing/2014/chart" uri="{C3380CC4-5D6E-409C-BE32-E72D297353CC}">
              <c16:uniqueId val="{0000000B-243C-0A49-B2ED-3C8FEB332B06}"/>
            </c:ext>
          </c:extLst>
        </c:ser>
        <c:ser>
          <c:idx val="4"/>
          <c:order val="4"/>
          <c:tx>
            <c:strRef>
              <c:f>Sheet1!$F$1</c:f>
              <c:strCache>
                <c:ptCount val="1"/>
                <c:pt idx="0">
                  <c:v>HAI Measures</c:v>
                </c:pt>
              </c:strCache>
            </c:strRef>
          </c:tx>
          <c:spPr>
            <a:solidFill>
              <a:srgbClr val="006D65"/>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Sheet1!$F$2:$F$14</c:f>
              <c:numCache>
                <c:formatCode>General</c:formatCode>
                <c:ptCount val="13"/>
                <c:pt idx="0">
                  <c:v>6</c:v>
                </c:pt>
                <c:pt idx="1">
                  <c:v>6</c:v>
                </c:pt>
                <c:pt idx="2">
                  <c:v>1</c:v>
                </c:pt>
                <c:pt idx="3">
                  <c:v>1</c:v>
                </c:pt>
                <c:pt idx="4">
                  <c:v>2</c:v>
                </c:pt>
                <c:pt idx="5">
                  <c:v>2</c:v>
                </c:pt>
                <c:pt idx="6">
                  <c:v>2</c:v>
                </c:pt>
                <c:pt idx="7">
                  <c:v>1</c:v>
                </c:pt>
                <c:pt idx="8">
                  <c:v>3</c:v>
                </c:pt>
                <c:pt idx="9">
                  <c:v>3</c:v>
                </c:pt>
                <c:pt idx="10">
                  <c:v>3</c:v>
                </c:pt>
                <c:pt idx="11">
                  <c:v>3</c:v>
                </c:pt>
                <c:pt idx="12">
                  <c:v>3</c:v>
                </c:pt>
              </c:numCache>
            </c:numRef>
          </c:val>
          <c:extLst>
            <c:ext xmlns:c16="http://schemas.microsoft.com/office/drawing/2014/chart" uri="{C3380CC4-5D6E-409C-BE32-E72D297353CC}">
              <c16:uniqueId val="{0000000C-243C-0A49-B2ED-3C8FEB332B06}"/>
            </c:ext>
          </c:extLst>
        </c:ser>
        <c:ser>
          <c:idx val="5"/>
          <c:order val="5"/>
          <c:tx>
            <c:strRef>
              <c:f>Sheet1!$G$1</c:f>
              <c:strCache>
                <c:ptCount val="1"/>
                <c:pt idx="0">
                  <c:v>Process Measures</c:v>
                </c:pt>
              </c:strCache>
            </c:strRef>
          </c:tx>
          <c:spPr>
            <a:solidFill>
              <a:schemeClr val="accent5"/>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Sheet1!$G$2:$G$14</c:f>
              <c:numCache>
                <c:formatCode>General</c:formatCode>
                <c:ptCount val="13"/>
                <c:pt idx="0">
                  <c:v>0</c:v>
                </c:pt>
                <c:pt idx="1">
                  <c:v>0</c:v>
                </c:pt>
                <c:pt idx="2">
                  <c:v>0</c:v>
                </c:pt>
                <c:pt idx="3">
                  <c:v>0</c:v>
                </c:pt>
                <c:pt idx="4">
                  <c:v>0</c:v>
                </c:pt>
                <c:pt idx="5">
                  <c:v>0</c:v>
                </c:pt>
                <c:pt idx="6">
                  <c:v>2</c:v>
                </c:pt>
                <c:pt idx="7">
                  <c:v>0</c:v>
                </c:pt>
                <c:pt idx="8">
                  <c:v>0</c:v>
                </c:pt>
                <c:pt idx="9">
                  <c:v>0</c:v>
                </c:pt>
                <c:pt idx="10">
                  <c:v>0</c:v>
                </c:pt>
                <c:pt idx="11">
                  <c:v>0</c:v>
                </c:pt>
                <c:pt idx="12">
                  <c:v>0</c:v>
                </c:pt>
              </c:numCache>
            </c:numRef>
          </c:val>
          <c:extLst>
            <c:ext xmlns:c16="http://schemas.microsoft.com/office/drawing/2014/chart" uri="{C3380CC4-5D6E-409C-BE32-E72D297353CC}">
              <c16:uniqueId val="{0000000D-243C-0A49-B2ED-3C8FEB332B06}"/>
            </c:ext>
          </c:extLst>
        </c:ser>
        <c:ser>
          <c:idx val="6"/>
          <c:order val="6"/>
          <c:tx>
            <c:strRef>
              <c:f>Sheet1!$H$1</c:f>
              <c:strCache>
                <c:ptCount val="1"/>
                <c:pt idx="0">
                  <c:v>PRO-PMs</c:v>
                </c:pt>
              </c:strCache>
            </c:strRef>
          </c:tx>
          <c:spPr>
            <a:solidFill>
              <a:srgbClr val="C00000"/>
            </a:solidFill>
            <a:ln>
              <a:noFill/>
            </a:ln>
            <a:effectLst/>
          </c:spPr>
          <c:invertIfNegative val="0"/>
          <c:cat>
            <c:numRef>
              <c:f>Sheet1!$A$2:$A$14</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Sheet1!$H$2:$H$14</c:f>
              <c:numCache>
                <c:formatCode>General</c:formatCode>
                <c:ptCount val="13"/>
                <c:pt idx="0">
                  <c:v>0</c:v>
                </c:pt>
                <c:pt idx="1">
                  <c:v>0</c:v>
                </c:pt>
                <c:pt idx="2">
                  <c:v>0</c:v>
                </c:pt>
                <c:pt idx="3">
                  <c:v>0</c:v>
                </c:pt>
                <c:pt idx="4">
                  <c:v>0</c:v>
                </c:pt>
                <c:pt idx="5">
                  <c:v>0</c:v>
                </c:pt>
                <c:pt idx="6">
                  <c:v>0</c:v>
                </c:pt>
                <c:pt idx="7">
                  <c:v>1</c:v>
                </c:pt>
                <c:pt idx="8">
                  <c:v>1</c:v>
                </c:pt>
                <c:pt idx="9">
                  <c:v>2</c:v>
                </c:pt>
                <c:pt idx="10">
                  <c:v>3</c:v>
                </c:pt>
                <c:pt idx="11">
                  <c:v>3</c:v>
                </c:pt>
                <c:pt idx="12">
                  <c:v>3</c:v>
                </c:pt>
              </c:numCache>
            </c:numRef>
          </c:val>
          <c:extLst>
            <c:ext xmlns:c16="http://schemas.microsoft.com/office/drawing/2014/chart" uri="{C3380CC4-5D6E-409C-BE32-E72D297353CC}">
              <c16:uniqueId val="{0000000E-243C-0A49-B2ED-3C8FEB332B06}"/>
            </c:ext>
          </c:extLst>
        </c:ser>
        <c:dLbls>
          <c:showLegendKey val="0"/>
          <c:showVal val="0"/>
          <c:showCatName val="0"/>
          <c:showSerName val="0"/>
          <c:showPercent val="0"/>
          <c:showBubbleSize val="0"/>
        </c:dLbls>
        <c:gapWidth val="182"/>
        <c:overlap val="100"/>
        <c:axId val="389073072"/>
        <c:axId val="389079960"/>
      </c:barChart>
      <c:dateAx>
        <c:axId val="389073072"/>
        <c:scaling>
          <c:orientation val="minMax"/>
        </c:scaling>
        <c:delete val="1"/>
        <c:axPos val="b"/>
        <c:numFmt formatCode="General" sourceLinked="0"/>
        <c:majorTickMark val="none"/>
        <c:minorTickMark val="none"/>
        <c:tickLblPos val="nextTo"/>
        <c:crossAx val="389079960"/>
        <c:crosses val="autoZero"/>
        <c:auto val="0"/>
        <c:lblOffset val="100"/>
        <c:baseTimeUnit val="days"/>
        <c:majorUnit val="1"/>
      </c:dateAx>
      <c:valAx>
        <c:axId val="389079960"/>
        <c:scaling>
          <c:orientation val="minMax"/>
        </c:scaling>
        <c:delete val="0"/>
        <c:axPos val="l"/>
        <c:majorGridlines>
          <c:spPr>
            <a:ln w="9525" cap="flat" cmpd="sng" algn="ctr">
              <a:solidFill>
                <a:schemeClr val="tx1">
                  <a:alpha val="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solidFill>
                <a:latin typeface="Poppins Light" panose="00000400000000000000"/>
                <a:ea typeface="+mn-ea"/>
                <a:cs typeface="+mn-cs"/>
              </a:defRPr>
            </a:pPr>
            <a:endParaRPr lang="en-US"/>
          </a:p>
        </c:txPr>
        <c:crossAx val="389073072"/>
        <c:crosses val="autoZero"/>
        <c:crossBetween val="between"/>
      </c:valAx>
      <c:spPr>
        <a:noFill/>
        <a:ln>
          <a:noFill/>
        </a:ln>
        <a:effectLst/>
      </c:spPr>
    </c:plotArea>
    <c:legend>
      <c:legendPos val="t"/>
      <c:layout>
        <c:manualLayout>
          <c:xMode val="edge"/>
          <c:yMode val="edge"/>
          <c:x val="0.19601716129129579"/>
          <c:y val="9.199540940492492E-3"/>
          <c:w val="0.74334127328364408"/>
          <c:h val="0.1590214784009169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2" name="Google Shape;14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3edc2f6c705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3edc2f6c705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2" name="Google Shape;1532;g3edc2f6c705_1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ed4ee13fd4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4" name="Google Shape;1554;g3ed4ee13fd4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5" name="Google Shape;1555;g3ed4ee13fd4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448B3-5518-A342-A6B1-D9751CC2D3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39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3986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17630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15677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001725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44489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3ed4ee13fd4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3ed4ee13fd4_0_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2" name="Google Shape;1562;g3ed4ee13fd4_0_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3ed4ee13fd4_0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3ed4ee13fd4_0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9" name="Google Shape;1569;g3ed4ee13fd4_0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90ee8eb9d9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9" name="Google Shape;1439;g390ee8eb9d9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ed4ee13fd4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ed4ee13fd4_0_5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7" name="Google Shape;1577;g3ed4ee13fd4_0_5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ed4ee13fd4_0_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ed4ee13fd4_0_6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5" name="Google Shape;1585;g3ed4ee13fd4_0_6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3ed4ee13fd4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3ed4ee13fd4_0_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3" name="Google Shape;1593;g3ed4ee13fd4_0_6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3eac7bdeef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3eac7bdeef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1" name="Google Shape;1601;g3eac7bdeef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3eac7bdeefd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3eac7bdeefd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9" name="Google Shape;1609;g3eac7bdeefd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ed4ee13fd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6" name="Google Shape;1616;g3ed4ee13fd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7" name="Google Shape;1617;g3ed4ee13fd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3ed4ee13fd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g3ed4ee13fd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4" name="Google Shape;1624;g3ed4ee13fd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3eded0866e1_0_10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1" name="Google Shape;1631;g3eded0866e1_0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3eded0866e1_0_10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6" name="Google Shape;1636;g3eded0866e1_0_10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3eded0866e1_0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3" name="Google Shape;1643;g3eded0866e1_0_10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44" name="Google Shape;1644;g3eded0866e1_0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3d5bb8d2de7_1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3d5bb8d2de7_1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7" name="Google Shape;1447;g3d5bb8d2de7_1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3eded0866e1_0_10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0" name="Google Shape;1650;g3eded0866e1_0_1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3eded0866e1_0_10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7" name="Google Shape;1657;g3eded0866e1_0_1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3eded0866e1_0_10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3" name="Google Shape;1663;g3eded0866e1_0_10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64" name="Google Shape;1664;g3eded0866e1_0_10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3eded0866e1_0_10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1" name="Google Shape;1671;g3eded0866e1_0_10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3eded0866e1_0_10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8" name="Google Shape;1678;g3eded0866e1_0_10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eded0866e1_0_1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6" name="Google Shape;1686;g3eded0866e1_0_1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3eded0866e1_0_1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2" name="Google Shape;1692;g3eded0866e1_0_1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3eded0866e1_0_1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8" name="Google Shape;1698;g3eded0866e1_0_1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3eded0866e1_0_1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5" name="Google Shape;1705;g3eded0866e1_0_1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3eded0866e1_0_1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2" name="Google Shape;1712;g3eded0866e1_0_1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3ed4ee13fd4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g3ed4ee13fd4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0" name="Google Shape;1720;g3ed4ee13fd4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3e3e13e4137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g3e3e13e4137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8" name="Google Shape;1728;g3e3e13e4137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3e33e953bb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g3e33e953bb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5" name="Google Shape;1735;g3e33e953bb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3eac7bdee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3eac7bdee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3" name="Google Shape;1743;g3eac7bdee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3e3e13e413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g3e3e13e4137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State overall goal of the program</a:t>
            </a:r>
            <a:endParaRPr/>
          </a:p>
        </p:txBody>
      </p:sp>
      <p:sp>
        <p:nvSpPr>
          <p:cNvPr id="1751" name="Google Shape;1751;g3e3e13e4137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3d5bb8d2de7_1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9" name="Google Shape;1759;g3d5bb8d2de7_1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0" name="Google Shape;1760;g3d5bb8d2de7_1_2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37fc1f59164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6" name="Google Shape;1766;g37fc1f59164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3d613456f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3" name="Google Shape;1773;g3d613456f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4" name="Google Shape;1774;g3d613456f8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3ed4ee13fd4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0" name="Google Shape;1780;g3ed4ee13fd4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1" name="Google Shape;1781;g3ed4ee13fd4_0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3ed4ee13fd4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g3ed4ee13fd4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8" name="Google Shape;1788;g3ed4ee13fd4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3ec16566d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g3ec16566d2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3" name="Google Shape;1463;g3ec16566d2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ed4ee13fd4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g3ed4ee13fd4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7" name="Google Shape;1797;g3ed4ee13fd4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3ed4ee13fd4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0" name="Google Shape;1810;g3ed4ee13fd4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1" name="Google Shape;1811;g3ed4ee13fd4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3ed4ee13fd4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8" name="Google Shape;1818;g3ed4ee13fd4_0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9" name="Google Shape;1819;g3ed4ee13fd4_0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3ed4ee13fd4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g3ed4ee13fd4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7" name="Google Shape;1827;g3ed4ee13fd4_0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3ed4ee13fd4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4" name="Google Shape;1834;g3ed4ee13fd4_0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5" name="Google Shape;1835;g3ed4ee13fd4_0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3ed4ee13fd4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2" name="Google Shape;1842;g3ed4ee13fd4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3" name="Google Shape;1843;g3ed4ee13fd4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3ed4ee13fd4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0" name="Google Shape;1850;g3ed4ee13fd4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1" name="Google Shape;1851;g3ed4ee13fd4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3ed4ee13fd4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7" name="Google Shape;1857;g3ed4ee13fd4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8" name="Google Shape;1858;g3ed4ee13fd4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3ed4ee13fd4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g3ed4ee13fd4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6" name="Google Shape;1866;g3ed4ee13fd4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3ed4ee13fd4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3" name="Google Shape;1873;g3ed4ee13fd4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4" name="Google Shape;1874;g3ed4ee13fd4_0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3ec16566d2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3ec16566d2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0" name="Google Shape;1470;g3ec16566d2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g3ed4ee13fd4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g3ed4ee13fd4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5" name="Google Shape;1885;g3ed4ee13fd4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3ed4ee13fd4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5" name="Google Shape;1895;g3ed4ee13fd4_0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6" name="Google Shape;1896;g3ed4ee13fd4_0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3ed4ee13fd4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g3ed4ee13fd4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7" name="Google Shape;1907;g3ed4ee13fd4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3e4082b0eb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7" name="Google Shape;1917;g3e4082b0eba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8" name="Google Shape;1918;g3e4082b0eba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85</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3a8ad68c211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4" name="Google Shape;1924;g3a8ad68c211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5" name="Google Shape;1925;g3a8ad68c211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3a8ad68c211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2" name="Google Shape;1932;g3a8ad68c211_1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3" name="Google Shape;1933;g3a8ad68c211_1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3edc2f6c705_1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0" name="Google Shape;1940;g3edc2f6c705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3edc2f6c705_1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5" name="Google Shape;1945;g3edc2f6c705_1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3edc2f6c705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1" name="Google Shape;1951;g3edc2f6c705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PCR, Hybrid HWR, RRIP, and </a:t>
            </a:r>
            <a:r>
              <a:rPr lang="en-US" sz="1200" b="1">
                <a:latin typeface="Calibri"/>
                <a:ea typeface="Calibri"/>
                <a:cs typeface="Calibri"/>
                <a:sym typeface="Calibri"/>
              </a:rPr>
              <a:t>the current contractual CMMI measure – compare to national </a:t>
            </a:r>
            <a:endParaRPr/>
          </a:p>
          <a:p>
            <a:pPr marL="0" lvl="0" indent="0" algn="l" rtl="0">
              <a:lnSpc>
                <a:spcPct val="100000"/>
              </a:lnSpc>
              <a:spcBef>
                <a:spcPts val="0"/>
              </a:spcBef>
              <a:spcAft>
                <a:spcPts val="0"/>
              </a:spcAft>
              <a:buSzPts val="1400"/>
              <a:buNone/>
            </a:pPr>
            <a:endParaRPr/>
          </a:p>
        </p:txBody>
      </p:sp>
      <p:sp>
        <p:nvSpPr>
          <p:cNvPr id="1952" name="Google Shape;1952;g3edc2f6c705_1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edc2f6c705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8" name="Google Shape;1958;g3edc2f6c705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PCR, Hybrid HWR, RRIP, and </a:t>
            </a:r>
            <a:r>
              <a:rPr lang="en-US" sz="1200" b="1">
                <a:latin typeface="Calibri"/>
                <a:ea typeface="Calibri"/>
                <a:cs typeface="Calibri"/>
                <a:sym typeface="Calibri"/>
              </a:rPr>
              <a:t>the current contractual CMMI measure – compare to national </a:t>
            </a:r>
            <a:endParaRPr/>
          </a:p>
          <a:p>
            <a:pPr marL="0" lvl="0" indent="0" algn="l" rtl="0">
              <a:lnSpc>
                <a:spcPct val="100000"/>
              </a:lnSpc>
              <a:spcBef>
                <a:spcPts val="0"/>
              </a:spcBef>
              <a:spcAft>
                <a:spcPts val="0"/>
              </a:spcAft>
              <a:buSzPts val="1400"/>
              <a:buNone/>
            </a:pPr>
            <a:endParaRPr/>
          </a:p>
        </p:txBody>
      </p:sp>
      <p:sp>
        <p:nvSpPr>
          <p:cNvPr id="1959" name="Google Shape;1959;g3edc2f6c705_1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3d5bb8d2de7_1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g3d5bb8d2de7_1_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8" name="Google Shape;1478;g3d5bb8d2de7_1_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3edc2f6c705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g3edc2f6c705_1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PCR, Hybrid HWR, RRIP, and </a:t>
            </a:r>
            <a:r>
              <a:rPr lang="en-US" sz="1200" b="1">
                <a:latin typeface="Calibri"/>
                <a:ea typeface="Calibri"/>
                <a:cs typeface="Calibri"/>
                <a:sym typeface="Calibri"/>
              </a:rPr>
              <a:t>the current contractual CMMI measure – compare to national </a:t>
            </a:r>
            <a:endParaRPr/>
          </a:p>
          <a:p>
            <a:pPr marL="0" lvl="0" indent="0" algn="l" rtl="0">
              <a:lnSpc>
                <a:spcPct val="100000"/>
              </a:lnSpc>
              <a:spcBef>
                <a:spcPts val="0"/>
              </a:spcBef>
              <a:spcAft>
                <a:spcPts val="0"/>
              </a:spcAft>
              <a:buSzPts val="1400"/>
              <a:buNone/>
            </a:pPr>
            <a:endParaRPr/>
          </a:p>
        </p:txBody>
      </p:sp>
      <p:sp>
        <p:nvSpPr>
          <p:cNvPr id="1966" name="Google Shape;1966;g3edc2f6c705_1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3edc2f6c705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2" name="Google Shape;1972;g3edc2f6c705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3d5bb8d2de7_1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8" name="Google Shape;1978;g3d5bb8d2de7_1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9" name="Google Shape;1979;g3d5bb8d2de7_1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3d613456f8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5" name="Google Shape;1985;g3d613456f8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6" name="Google Shape;1986;g3d613456f8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3d613456f87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3" name="Google Shape;1993;g3d613456f8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4" name="Google Shape;1994;g3d613456f87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3ec16566d2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3ec16566d2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g3ec16566d2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3edc2f6c705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3edc2f6c705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9" name="Google Shape;1509;g3edc2f6c705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11"/>
          <p:cNvSpPr txBox="1">
            <a:spLocks noGrp="1"/>
          </p:cNvSpPr>
          <p:nvPr>
            <p:ph type="ctrTitle"/>
          </p:nvPr>
        </p:nvSpPr>
        <p:spPr>
          <a:xfrm>
            <a:off x="1524000" y="3077521"/>
            <a:ext cx="9144000" cy="50642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1"/>
          <p:cNvSpPr txBox="1">
            <a:spLocks noGrp="1"/>
          </p:cNvSpPr>
          <p:nvPr>
            <p:ph type="subTitle" idx="1"/>
          </p:nvPr>
        </p:nvSpPr>
        <p:spPr>
          <a:xfrm>
            <a:off x="1524000" y="3580595"/>
            <a:ext cx="9144000" cy="4111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200"/>
              <a:buNone/>
              <a:defRPr sz="2200" b="0" i="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1"/>
          <p:cNvSpPr txBox="1">
            <a:spLocks noGrp="1"/>
          </p:cNvSpPr>
          <p:nvPr>
            <p:ph type="body" idx="2"/>
          </p:nvPr>
        </p:nvSpPr>
        <p:spPr>
          <a:xfrm>
            <a:off x="2758698" y="4620042"/>
            <a:ext cx="7909302" cy="10795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11"/>
          <p:cNvSpPr txBox="1">
            <a:spLocks noGrp="1"/>
          </p:cNvSpPr>
          <p:nvPr>
            <p:ph type="body" idx="3"/>
          </p:nvPr>
        </p:nvSpPr>
        <p:spPr>
          <a:xfrm>
            <a:off x="1107309" y="4015767"/>
            <a:ext cx="5483225" cy="4111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0066CC"/>
              </a:buClr>
              <a:buSzPts val="2000"/>
              <a:buFont typeface="Arial"/>
              <a:buNone/>
              <a:defRPr sz="2000" b="0" i="0">
                <a:solidFill>
                  <a:srgbClr val="0066CC"/>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sz="1800">
                <a:solidFill>
                  <a:srgbClr val="0066C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390eb331c24_2_2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90eb331c24_2_29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7" name="Google Shape;57;g390eb331c24_2_2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90eb331c24_2_2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90eb331c24_2_2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Subtitle &amp; Content">
  <p:cSld name="2_Title, Subtitle &amp; Content 2">
    <p:bg>
      <p:bgPr>
        <a:blipFill>
          <a:blip r:embed="rId2">
            <a:alphaModFix/>
          </a:blip>
          <a:stretch>
            <a:fillRect/>
          </a:stretch>
        </a:blipFill>
        <a:effectLst/>
      </p:bgPr>
    </p:bg>
    <p:spTree>
      <p:nvGrpSpPr>
        <p:cNvPr id="1" name="Shape 418"/>
        <p:cNvGrpSpPr/>
        <p:nvPr/>
      </p:nvGrpSpPr>
      <p:grpSpPr>
        <a:xfrm>
          <a:off x="0" y="0"/>
          <a:ext cx="0" cy="0"/>
          <a:chOff x="0" y="0"/>
          <a:chExt cx="0" cy="0"/>
        </a:xfrm>
      </p:grpSpPr>
      <p:sp>
        <p:nvSpPr>
          <p:cNvPr id="419" name="Google Shape;419;g390ee8eb9d9_0_342"/>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g390ee8eb9d9_0_342"/>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g390ee8eb9d9_0_34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22" name="Google Shape;422;g390ee8eb9d9_0_342"/>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g390ee8eb9d9_0_342"/>
          <p:cNvSpPr txBox="1">
            <a:spLocks noGrp="1"/>
          </p:cNvSpPr>
          <p:nvPr>
            <p:ph type="body" idx="3"/>
          </p:nvPr>
        </p:nvSpPr>
        <p:spPr>
          <a:xfrm>
            <a:off x="631317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4"/>
        <p:cNvGrpSpPr/>
        <p:nvPr/>
      </p:nvGrpSpPr>
      <p:grpSpPr>
        <a:xfrm>
          <a:off x="0" y="0"/>
          <a:ext cx="0" cy="0"/>
          <a:chOff x="0" y="0"/>
          <a:chExt cx="0" cy="0"/>
        </a:xfrm>
      </p:grpSpPr>
      <p:sp>
        <p:nvSpPr>
          <p:cNvPr id="425" name="Google Shape;425;g390ee8eb9d9_0_3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g390ee8eb9d9_0_34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7" name="Google Shape;427;g390ee8eb9d9_0_34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8" name="Google Shape;428;g390ee8eb9d9_0_3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390ee8eb9d9_0_3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g390ee8eb9d9_0_3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ubtitle &amp; Content 2">
  <p:cSld name="2_Title, Subtitle &amp; Content 2_1">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g390ee8eb9d9_0_35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3" name="Google Shape;433;g390ee8eb9d9_0_355"/>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ubtitle &amp; Content 3">
  <p:cSld name="2_Title, Subtitle &amp; Content 2_2">
    <p:bg>
      <p:bgPr>
        <a:blipFill>
          <a:blip r:embed="rId2">
            <a:alphaModFix/>
          </a:blip>
          <a:stretch>
            <a:fillRect/>
          </a:stretch>
        </a:blipFill>
        <a:effectLst/>
      </p:bgPr>
    </p:bg>
    <p:spTree>
      <p:nvGrpSpPr>
        <p:cNvPr id="1" name="Shape 434"/>
        <p:cNvGrpSpPr/>
        <p:nvPr/>
      </p:nvGrpSpPr>
      <p:grpSpPr>
        <a:xfrm>
          <a:off x="0" y="0"/>
          <a:ext cx="0" cy="0"/>
          <a:chOff x="0" y="0"/>
          <a:chExt cx="0" cy="0"/>
        </a:xfrm>
      </p:grpSpPr>
      <p:sp>
        <p:nvSpPr>
          <p:cNvPr id="435" name="Google Shape;435;g390ee8eb9d9_0_35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g390ee8eb9d9_0_35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7" name="Google Shape;437;g390ee8eb9d9_0_35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ubtitle &amp; Content 5">
  <p:cSld name="2_Title, Subtitle &amp; Content 2_4">
    <p:bg>
      <p:bgPr>
        <a:blipFill>
          <a:blip r:embed="rId2">
            <a:alphaModFix/>
          </a:blip>
          <a:stretch>
            <a:fillRect/>
          </a:stretch>
        </a:blipFill>
        <a:effectLst/>
      </p:bgPr>
    </p:bg>
    <p:spTree>
      <p:nvGrpSpPr>
        <p:cNvPr id="1" name="Shape 438"/>
        <p:cNvGrpSpPr/>
        <p:nvPr/>
      </p:nvGrpSpPr>
      <p:grpSpPr>
        <a:xfrm>
          <a:off x="0" y="0"/>
          <a:ext cx="0" cy="0"/>
          <a:chOff x="0" y="0"/>
          <a:chExt cx="0" cy="0"/>
        </a:xfrm>
      </p:grpSpPr>
      <p:sp>
        <p:nvSpPr>
          <p:cNvPr id="439" name="Google Shape;439;g390ee8eb9d9_0_36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g390ee8eb9d9_0_36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1" name="Google Shape;441;g390ee8eb9d9_0_36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ubtitle &amp; Content 6">
  <p:cSld name="2_Title, Subtitle &amp; Content 2_5">
    <p:bg>
      <p:bgPr>
        <a:blipFill>
          <a:blip r:embed="rId2">
            <a:alphaModFix/>
          </a:blip>
          <a:stretch>
            <a:fillRect/>
          </a:stretch>
        </a:blipFill>
        <a:effectLst/>
      </p:bgPr>
    </p:bg>
    <p:spTree>
      <p:nvGrpSpPr>
        <p:cNvPr id="1" name="Shape 442"/>
        <p:cNvGrpSpPr/>
        <p:nvPr/>
      </p:nvGrpSpPr>
      <p:grpSpPr>
        <a:xfrm>
          <a:off x="0" y="0"/>
          <a:ext cx="0" cy="0"/>
          <a:chOff x="0" y="0"/>
          <a:chExt cx="0" cy="0"/>
        </a:xfrm>
      </p:grpSpPr>
      <p:sp>
        <p:nvSpPr>
          <p:cNvPr id="443" name="Google Shape;443;g390ee8eb9d9_0_36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g390ee8eb9d9_0_36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5" name="Google Shape;445;g390ee8eb9d9_0_36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ubtitle &amp; Content 7">
  <p:cSld name="2_Title, Subtitle &amp; Content 2_6">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g390ee8eb9d9_0_37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 name="Google Shape;448;g390ee8eb9d9_0_37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9" name="Google Shape;449;g390ee8eb9d9_0_37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ubtitle &amp; Content 8">
  <p:cSld name="2_Title, Subtitle &amp; Content 2_7">
    <p:bg>
      <p:bgPr>
        <a:blipFill>
          <a:blip r:embed="rId2">
            <a:alphaModFix/>
          </a:blip>
          <a:stretch>
            <a:fillRect/>
          </a:stretch>
        </a:blipFill>
        <a:effectLst/>
      </p:bgPr>
    </p:bg>
    <p:spTree>
      <p:nvGrpSpPr>
        <p:cNvPr id="1" name="Shape 450"/>
        <p:cNvGrpSpPr/>
        <p:nvPr/>
      </p:nvGrpSpPr>
      <p:grpSpPr>
        <a:xfrm>
          <a:off x="0" y="0"/>
          <a:ext cx="0" cy="0"/>
          <a:chOff x="0" y="0"/>
          <a:chExt cx="0" cy="0"/>
        </a:xfrm>
      </p:grpSpPr>
      <p:sp>
        <p:nvSpPr>
          <p:cNvPr id="451" name="Google Shape;451;g390ee8eb9d9_0_37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g390ee8eb9d9_0_37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3" name="Google Shape;453;g390ee8eb9d9_0_37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ubtitle &amp; Content 9">
  <p:cSld name="2_Title, Subtitle &amp; Content 2_8">
    <p:bg>
      <p:bgPr>
        <a:blipFill>
          <a:blip r:embed="rId2">
            <a:alphaModFix/>
          </a:blip>
          <a:stretch>
            <a:fillRect/>
          </a:stretch>
        </a:blipFill>
        <a:effectLst/>
      </p:bgPr>
    </p:bg>
    <p:spTree>
      <p:nvGrpSpPr>
        <p:cNvPr id="1" name="Shape 454"/>
        <p:cNvGrpSpPr/>
        <p:nvPr/>
      </p:nvGrpSpPr>
      <p:grpSpPr>
        <a:xfrm>
          <a:off x="0" y="0"/>
          <a:ext cx="0" cy="0"/>
          <a:chOff x="0" y="0"/>
          <a:chExt cx="0" cy="0"/>
        </a:xfrm>
      </p:grpSpPr>
      <p:sp>
        <p:nvSpPr>
          <p:cNvPr id="455" name="Google Shape;455;g390ee8eb9d9_0_37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g390ee8eb9d9_0_37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7" name="Google Shape;457;g390ee8eb9d9_0_37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ubtitle &amp; Content 11">
  <p:cSld name="2_Title, Subtitle &amp; Content 2_10">
    <p:bg>
      <p:bgPr>
        <a:blipFill>
          <a:blip r:embed="rId2">
            <a:alphaModFix/>
          </a:blip>
          <a:stretch>
            <a:fillRect/>
          </a:stretch>
        </a:blipFill>
        <a:effectLst/>
      </p:bgPr>
    </p:bg>
    <p:spTree>
      <p:nvGrpSpPr>
        <p:cNvPr id="1" name="Shape 458"/>
        <p:cNvGrpSpPr/>
        <p:nvPr/>
      </p:nvGrpSpPr>
      <p:grpSpPr>
        <a:xfrm>
          <a:off x="0" y="0"/>
          <a:ext cx="0" cy="0"/>
          <a:chOff x="0" y="0"/>
          <a:chExt cx="0" cy="0"/>
        </a:xfrm>
      </p:grpSpPr>
      <p:sp>
        <p:nvSpPr>
          <p:cNvPr id="459" name="Google Shape;459;g390ee8eb9d9_0_38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g390ee8eb9d9_0_38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1" name="Google Shape;461;g390ee8eb9d9_0_38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g39e4924c4c0_1_16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39e4924c4c0_1_16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ubtitle &amp; Content 12">
  <p:cSld name="2_Title, Subtitle &amp; Content 2_11">
    <p:bg>
      <p:bgPr>
        <a:blipFill>
          <a:blip r:embed="rId2">
            <a:alphaModFix/>
          </a:blip>
          <a:stretch>
            <a:fillRect/>
          </a:stretch>
        </a:blipFill>
        <a:effectLst/>
      </p:bgPr>
    </p:bg>
    <p:spTree>
      <p:nvGrpSpPr>
        <p:cNvPr id="1" name="Shape 462"/>
        <p:cNvGrpSpPr/>
        <p:nvPr/>
      </p:nvGrpSpPr>
      <p:grpSpPr>
        <a:xfrm>
          <a:off x="0" y="0"/>
          <a:ext cx="0" cy="0"/>
          <a:chOff x="0" y="0"/>
          <a:chExt cx="0" cy="0"/>
        </a:xfrm>
      </p:grpSpPr>
      <p:sp>
        <p:nvSpPr>
          <p:cNvPr id="463" name="Google Shape;463;g390ee8eb9d9_0_38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g390ee8eb9d9_0_38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5" name="Google Shape;465;g390ee8eb9d9_0_38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ubtitle &amp; Content 13">
  <p:cSld name="2_Title, Subtitle &amp; Content 2_12">
    <p:bg>
      <p:bgPr>
        <a:blipFill>
          <a:blip r:embed="rId2">
            <a:alphaModFix/>
          </a:blip>
          <a:stretch>
            <a:fillRect/>
          </a:stretch>
        </a:blipFill>
        <a:effectLst/>
      </p:bgPr>
    </p:bg>
    <p:spTree>
      <p:nvGrpSpPr>
        <p:cNvPr id="1" name="Shape 466"/>
        <p:cNvGrpSpPr/>
        <p:nvPr/>
      </p:nvGrpSpPr>
      <p:grpSpPr>
        <a:xfrm>
          <a:off x="0" y="0"/>
          <a:ext cx="0" cy="0"/>
          <a:chOff x="0" y="0"/>
          <a:chExt cx="0" cy="0"/>
        </a:xfrm>
      </p:grpSpPr>
      <p:sp>
        <p:nvSpPr>
          <p:cNvPr id="467" name="Google Shape;467;g390ee8eb9d9_0_39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g390ee8eb9d9_0_39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9" name="Google Shape;469;g390ee8eb9d9_0_39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ubtitle &amp; Content 14">
  <p:cSld name="2_Title, Subtitle &amp; Content 2_13">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g390ee8eb9d9_0_39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g390ee8eb9d9_0_39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3" name="Google Shape;473;g390ee8eb9d9_0_39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mp; Content 1 1">
  <p:cSld name="2_Title, Subtitle &amp; Content_1">
    <p:bg>
      <p:bgPr>
        <a:blipFill>
          <a:blip r:embed="rId2">
            <a:alphaModFix/>
          </a:blip>
          <a:stretch>
            <a:fillRect/>
          </a:stretch>
        </a:blipFill>
        <a:effectLst/>
      </p:bgPr>
    </p:bg>
    <p:spTree>
      <p:nvGrpSpPr>
        <p:cNvPr id="1" name="Shape 474"/>
        <p:cNvGrpSpPr/>
        <p:nvPr/>
      </p:nvGrpSpPr>
      <p:grpSpPr>
        <a:xfrm>
          <a:off x="0" y="0"/>
          <a:ext cx="0" cy="0"/>
          <a:chOff x="0" y="0"/>
          <a:chExt cx="0" cy="0"/>
        </a:xfrm>
      </p:grpSpPr>
      <p:sp>
        <p:nvSpPr>
          <p:cNvPr id="475" name="Google Shape;475;g390ee8eb9d9_0_398"/>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g390ee8eb9d9_0_39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7" name="Google Shape;477;g390ee8eb9d9_0_398"/>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g390ee8eb9d9_0_398"/>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mp; Content 15">
  <p:cSld name="2_Title, Subtitle &amp; Content 2_14">
    <p:bg>
      <p:bgPr>
        <a:blipFill>
          <a:blip r:embed="rId2">
            <a:alphaModFix/>
          </a:blip>
          <a:stretch>
            <a:fillRect/>
          </a:stretch>
        </a:blipFill>
        <a:effectLst/>
      </p:bgPr>
    </p:bg>
    <p:spTree>
      <p:nvGrpSpPr>
        <p:cNvPr id="1" name="Shape 479"/>
        <p:cNvGrpSpPr/>
        <p:nvPr/>
      </p:nvGrpSpPr>
      <p:grpSpPr>
        <a:xfrm>
          <a:off x="0" y="0"/>
          <a:ext cx="0" cy="0"/>
          <a:chOff x="0" y="0"/>
          <a:chExt cx="0" cy="0"/>
        </a:xfrm>
      </p:grpSpPr>
      <p:sp>
        <p:nvSpPr>
          <p:cNvPr id="480" name="Google Shape;480;g390ee8eb9d9_0_40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1" name="Google Shape;481;g390ee8eb9d9_0_403"/>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2" name="Google Shape;482;g390ee8eb9d9_0_40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ubtitle &amp; Content 16">
  <p:cSld name="2_Title, Subtitle &amp; Content 2_15">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g390ee8eb9d9_0_40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5" name="Google Shape;485;g390ee8eb9d9_0_40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6" name="Google Shape;486;g390ee8eb9d9_0_40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ubtitle &amp; Content 17">
  <p:cSld name="2_Title, Subtitle &amp; Content 2_16">
    <p:bg>
      <p:bgPr>
        <a:blipFill>
          <a:blip r:embed="rId2">
            <a:alphaModFix/>
          </a:blip>
          <a:stretch>
            <a:fillRect/>
          </a:stretch>
        </a:blipFill>
        <a:effectLst/>
      </p:bgPr>
    </p:bg>
    <p:spTree>
      <p:nvGrpSpPr>
        <p:cNvPr id="1" name="Shape 487"/>
        <p:cNvGrpSpPr/>
        <p:nvPr/>
      </p:nvGrpSpPr>
      <p:grpSpPr>
        <a:xfrm>
          <a:off x="0" y="0"/>
          <a:ext cx="0" cy="0"/>
          <a:chOff x="0" y="0"/>
          <a:chExt cx="0" cy="0"/>
        </a:xfrm>
      </p:grpSpPr>
      <p:sp>
        <p:nvSpPr>
          <p:cNvPr id="488" name="Google Shape;488;g390ee8eb9d9_0_41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89" name="Google Shape;489;g390ee8eb9d9_0_411"/>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0" name="Google Shape;490;g390ee8eb9d9_0_41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ubtitle &amp; Content 18">
  <p:cSld name="2_Title, Subtitle &amp; Content 3">
    <p:bg>
      <p:bgPr>
        <a:blipFill>
          <a:blip r:embed="rId2">
            <a:alphaModFix/>
          </a:blip>
          <a:stretch>
            <a:fillRect/>
          </a:stretch>
        </a:blipFill>
        <a:effectLst/>
      </p:bgPr>
    </p:bg>
    <p:spTree>
      <p:nvGrpSpPr>
        <p:cNvPr id="1" name="Shape 491"/>
        <p:cNvGrpSpPr/>
        <p:nvPr/>
      </p:nvGrpSpPr>
      <p:grpSpPr>
        <a:xfrm>
          <a:off x="0" y="0"/>
          <a:ext cx="0" cy="0"/>
          <a:chOff x="0" y="0"/>
          <a:chExt cx="0" cy="0"/>
        </a:xfrm>
      </p:grpSpPr>
      <p:sp>
        <p:nvSpPr>
          <p:cNvPr id="492" name="Google Shape;492;g390ee8eb9d9_0_41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3" name="Google Shape;493;g390ee8eb9d9_0_415"/>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Content 19">
  <p:cSld name="2_Title, Subtitle &amp; Content 2_17">
    <p:bg>
      <p:bgPr>
        <a:blipFill>
          <a:blip r:embed="rId2">
            <a:alphaModFix/>
          </a:blip>
          <a:stretch>
            <a:fillRect/>
          </a:stretch>
        </a:blipFill>
        <a:effectLst/>
      </p:bgPr>
    </p:bg>
    <p:spTree>
      <p:nvGrpSpPr>
        <p:cNvPr id="1" name="Shape 494"/>
        <p:cNvGrpSpPr/>
        <p:nvPr/>
      </p:nvGrpSpPr>
      <p:grpSpPr>
        <a:xfrm>
          <a:off x="0" y="0"/>
          <a:ext cx="0" cy="0"/>
          <a:chOff x="0" y="0"/>
          <a:chExt cx="0" cy="0"/>
        </a:xfrm>
      </p:grpSpPr>
      <p:sp>
        <p:nvSpPr>
          <p:cNvPr id="495" name="Google Shape;495;g390ee8eb9d9_0_41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96" name="Google Shape;496;g390ee8eb9d9_0_41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7" name="Google Shape;497;g390ee8eb9d9_0_41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Content 20">
  <p:cSld name="2_Title, Subtitle &amp; Content 2_18">
    <p:bg>
      <p:bgPr>
        <a:blipFill>
          <a:blip r:embed="rId2">
            <a:alphaModFix/>
          </a:blip>
          <a:stretch>
            <a:fillRect/>
          </a:stretch>
        </a:blipFill>
        <a:effectLst/>
      </p:bgPr>
    </p:bg>
    <p:spTree>
      <p:nvGrpSpPr>
        <p:cNvPr id="1" name="Shape 498"/>
        <p:cNvGrpSpPr/>
        <p:nvPr/>
      </p:nvGrpSpPr>
      <p:grpSpPr>
        <a:xfrm>
          <a:off x="0" y="0"/>
          <a:ext cx="0" cy="0"/>
          <a:chOff x="0" y="0"/>
          <a:chExt cx="0" cy="0"/>
        </a:xfrm>
      </p:grpSpPr>
      <p:sp>
        <p:nvSpPr>
          <p:cNvPr id="499" name="Google Shape;499;g390ee8eb9d9_0_42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00" name="Google Shape;500;g390ee8eb9d9_0_42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1" name="Google Shape;501;g390ee8eb9d9_0_42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amp; Content 34">
  <p:cSld name="2_Title, Subtitle &amp; Content 2_23">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g390eb331c24_2_29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g390eb331c24_2_29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g390eb331c24_2_29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ubtitle &amp; Content 21">
  <p:cSld name="2_Title, Subtitle &amp; Content_2">
    <p:bg>
      <p:bgPr>
        <a:blipFill>
          <a:blip r:embed="rId2">
            <a:alphaModFix/>
          </a:blip>
          <a:stretch>
            <a:fillRect/>
          </a:stretch>
        </a:blipFill>
        <a:effectLst/>
      </p:bgPr>
    </p:bg>
    <p:spTree>
      <p:nvGrpSpPr>
        <p:cNvPr id="1" name="Shape 502"/>
        <p:cNvGrpSpPr/>
        <p:nvPr/>
      </p:nvGrpSpPr>
      <p:grpSpPr>
        <a:xfrm>
          <a:off x="0" y="0"/>
          <a:ext cx="0" cy="0"/>
          <a:chOff x="0" y="0"/>
          <a:chExt cx="0" cy="0"/>
        </a:xfrm>
      </p:grpSpPr>
      <p:sp>
        <p:nvSpPr>
          <p:cNvPr id="503" name="Google Shape;503;g390ee8eb9d9_0_42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g390ee8eb9d9_0_42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5" name="Google Shape;505;g390ee8eb9d9_0_42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ubtitle &amp; Content 22">
  <p:cSld name="2_Title, Subtitle &amp; Content_3">
    <p:bg>
      <p:bgPr>
        <a:blipFill>
          <a:blip r:embed="rId2">
            <a:alphaModFix/>
          </a:blip>
          <a:stretch>
            <a:fillRect/>
          </a:stretch>
        </a:blipFill>
        <a:effectLst/>
      </p:bgPr>
    </p:bg>
    <p:spTree>
      <p:nvGrpSpPr>
        <p:cNvPr id="1" name="Shape 506"/>
        <p:cNvGrpSpPr/>
        <p:nvPr/>
      </p:nvGrpSpPr>
      <p:grpSpPr>
        <a:xfrm>
          <a:off x="0" y="0"/>
          <a:ext cx="0" cy="0"/>
          <a:chOff x="0" y="0"/>
          <a:chExt cx="0" cy="0"/>
        </a:xfrm>
      </p:grpSpPr>
      <p:sp>
        <p:nvSpPr>
          <p:cNvPr id="507" name="Google Shape;507;g390ee8eb9d9_0_43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g390ee8eb9d9_0_43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9" name="Google Shape;509;g390ee8eb9d9_0_43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ubtitle &amp; Content 23">
  <p:cSld name="2_Title, Subtitle &amp; Content 2_19">
    <p:bg>
      <p:bgPr>
        <a:blipFill>
          <a:blip r:embed="rId2">
            <a:alphaModFix/>
          </a:blip>
          <a:stretch>
            <a:fillRect/>
          </a:stretch>
        </a:blipFill>
        <a:effectLst/>
      </p:bgPr>
    </p:bg>
    <p:spTree>
      <p:nvGrpSpPr>
        <p:cNvPr id="1" name="Shape 510"/>
        <p:cNvGrpSpPr/>
        <p:nvPr/>
      </p:nvGrpSpPr>
      <p:grpSpPr>
        <a:xfrm>
          <a:off x="0" y="0"/>
          <a:ext cx="0" cy="0"/>
          <a:chOff x="0" y="0"/>
          <a:chExt cx="0" cy="0"/>
        </a:xfrm>
      </p:grpSpPr>
      <p:sp>
        <p:nvSpPr>
          <p:cNvPr id="511" name="Google Shape;511;g390ee8eb9d9_0_43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12" name="Google Shape;512;g390ee8eb9d9_0_434"/>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3" name="Google Shape;513;g390ee8eb9d9_0_43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ubtitle &amp; Content 24">
  <p:cSld name="2_Title, Subtitle &amp; Content_4">
    <p:bg>
      <p:bgPr>
        <a:blipFill>
          <a:blip r:embed="rId2">
            <a:alphaModFix/>
          </a:blip>
          <a:stretch>
            <a:fillRect/>
          </a:stretch>
        </a:blipFill>
        <a:effectLst/>
      </p:bgPr>
    </p:bg>
    <p:spTree>
      <p:nvGrpSpPr>
        <p:cNvPr id="1" name="Shape 514"/>
        <p:cNvGrpSpPr/>
        <p:nvPr/>
      </p:nvGrpSpPr>
      <p:grpSpPr>
        <a:xfrm>
          <a:off x="0" y="0"/>
          <a:ext cx="0" cy="0"/>
          <a:chOff x="0" y="0"/>
          <a:chExt cx="0" cy="0"/>
        </a:xfrm>
      </p:grpSpPr>
      <p:sp>
        <p:nvSpPr>
          <p:cNvPr id="515" name="Google Shape;515;g390ee8eb9d9_0_43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6" name="Google Shape;516;g390ee8eb9d9_0_438"/>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ubtitle &amp; Content 25">
  <p:cSld name="2_Title, Subtitle &amp; Content_5">
    <p:bg>
      <p:bgPr>
        <a:blipFill>
          <a:blip r:embed="rId2">
            <a:alphaModFix/>
          </a:blip>
          <a:stretch>
            <a:fillRect/>
          </a:stretch>
        </a:blipFill>
        <a:effectLst/>
      </p:bgPr>
    </p:bg>
    <p:spTree>
      <p:nvGrpSpPr>
        <p:cNvPr id="1" name="Shape 517"/>
        <p:cNvGrpSpPr/>
        <p:nvPr/>
      </p:nvGrpSpPr>
      <p:grpSpPr>
        <a:xfrm>
          <a:off x="0" y="0"/>
          <a:ext cx="0" cy="0"/>
          <a:chOff x="0" y="0"/>
          <a:chExt cx="0" cy="0"/>
        </a:xfrm>
      </p:grpSpPr>
      <p:sp>
        <p:nvSpPr>
          <p:cNvPr id="518" name="Google Shape;518;g390ee8eb9d9_0_441"/>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9" name="Google Shape;519;g390ee8eb9d9_0_441"/>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ubtitle &amp; Content 2 1">
  <p:cSld name="2_Title, Subtitle &amp; Content_1_1">
    <p:bg>
      <p:bgPr>
        <a:blipFill>
          <a:blip r:embed="rId2">
            <a:alphaModFix/>
          </a:blip>
          <a:stretch>
            <a:fillRect/>
          </a:stretch>
        </a:blipFill>
        <a:effectLst/>
      </p:bgPr>
    </p:bg>
    <p:spTree>
      <p:nvGrpSpPr>
        <p:cNvPr id="1" name="Shape 520"/>
        <p:cNvGrpSpPr/>
        <p:nvPr/>
      </p:nvGrpSpPr>
      <p:grpSpPr>
        <a:xfrm>
          <a:off x="0" y="0"/>
          <a:ext cx="0" cy="0"/>
          <a:chOff x="0" y="0"/>
          <a:chExt cx="0" cy="0"/>
        </a:xfrm>
      </p:grpSpPr>
      <p:sp>
        <p:nvSpPr>
          <p:cNvPr id="521" name="Google Shape;521;g390ee8eb9d9_0_44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g390ee8eb9d9_0_44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3" name="Google Shape;523;g390ee8eb9d9_0_44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Title, Subtitle &amp; Content 1">
  <p:cSld name="1_Title, Subtitle &amp; Content_1">
    <p:bg>
      <p:bgPr>
        <a:blipFill>
          <a:blip r:embed="rId2">
            <a:alphaModFix/>
          </a:blip>
          <a:stretch>
            <a:fillRect/>
          </a:stretch>
        </a:blipFill>
        <a:effectLst/>
      </p:bgPr>
    </p:bg>
    <p:spTree>
      <p:nvGrpSpPr>
        <p:cNvPr id="1" name="Shape 524"/>
        <p:cNvGrpSpPr/>
        <p:nvPr/>
      </p:nvGrpSpPr>
      <p:grpSpPr>
        <a:xfrm>
          <a:off x="0" y="0"/>
          <a:ext cx="0" cy="0"/>
          <a:chOff x="0" y="0"/>
          <a:chExt cx="0" cy="0"/>
        </a:xfrm>
      </p:grpSpPr>
      <p:sp>
        <p:nvSpPr>
          <p:cNvPr id="525" name="Google Shape;525;g390ee8eb9d9_0_448"/>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g390ee8eb9d9_0_448"/>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g390ee8eb9d9_0_44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8" name="Google Shape;528;g390ee8eb9d9_0_448"/>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g390ee8eb9d9_0_448"/>
          <p:cNvSpPr txBox="1">
            <a:spLocks noGrp="1"/>
          </p:cNvSpPr>
          <p:nvPr>
            <p:ph type="body" idx="3"/>
          </p:nvPr>
        </p:nvSpPr>
        <p:spPr>
          <a:xfrm>
            <a:off x="631317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ubtitle &amp; Content 29">
  <p:cSld name="Title, Subtitle &amp; Content 29">
    <p:bg>
      <p:bgPr>
        <a:blipFill>
          <a:blip r:embed="rId2">
            <a:alphaModFix/>
          </a:blip>
          <a:stretch>
            <a:fillRect/>
          </a:stretch>
        </a:blipFill>
        <a:effectLst/>
      </p:bgPr>
    </p:bg>
    <p:spTree>
      <p:nvGrpSpPr>
        <p:cNvPr id="1" name="Shape 530"/>
        <p:cNvGrpSpPr/>
        <p:nvPr/>
      </p:nvGrpSpPr>
      <p:grpSpPr>
        <a:xfrm>
          <a:off x="0" y="0"/>
          <a:ext cx="0" cy="0"/>
          <a:chOff x="0" y="0"/>
          <a:chExt cx="0" cy="0"/>
        </a:xfrm>
      </p:grpSpPr>
      <p:sp>
        <p:nvSpPr>
          <p:cNvPr id="531" name="Google Shape;531;g390ee8eb9d9_0_45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g390ee8eb9d9_0_45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3" name="Google Shape;533;g390ee8eb9d9_0_45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Title, Subtitle &amp; Content 1 1">
  <p:cSld name="1_Title, Subtitle &amp; Content 1">
    <p:bg>
      <p:bgPr>
        <a:blipFill>
          <a:blip r:embed="rId2">
            <a:alphaModFix/>
          </a:blip>
          <a:stretch>
            <a:fillRect/>
          </a:stretch>
        </a:blipFill>
        <a:effectLst/>
      </p:bgPr>
    </p:bg>
    <p:spTree>
      <p:nvGrpSpPr>
        <p:cNvPr id="1" name="Shape 534"/>
        <p:cNvGrpSpPr/>
        <p:nvPr/>
      </p:nvGrpSpPr>
      <p:grpSpPr>
        <a:xfrm>
          <a:off x="0" y="0"/>
          <a:ext cx="0" cy="0"/>
          <a:chOff x="0" y="0"/>
          <a:chExt cx="0" cy="0"/>
        </a:xfrm>
      </p:grpSpPr>
      <p:sp>
        <p:nvSpPr>
          <p:cNvPr id="535" name="Google Shape;535;g390ee8eb9d9_0_458"/>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g390ee8eb9d9_0_45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7" name="Google Shape;537;g390ee8eb9d9_0_458"/>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8" name="Google Shape;538;g390ee8eb9d9_0_458"/>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ubtitle &amp; Content 38">
  <p:cSld name="Title, Subtitle &amp; Content 38">
    <p:bg>
      <p:bgPr>
        <a:blipFill>
          <a:blip r:embed="rId2">
            <a:alphaModFix/>
          </a:blip>
          <a:stretch>
            <a:fillRect/>
          </a:stretch>
        </a:blipFill>
        <a:effectLst/>
      </p:bgPr>
    </p:bg>
    <p:spTree>
      <p:nvGrpSpPr>
        <p:cNvPr id="1" name="Shape 539"/>
        <p:cNvGrpSpPr/>
        <p:nvPr/>
      </p:nvGrpSpPr>
      <p:grpSpPr>
        <a:xfrm>
          <a:off x="0" y="0"/>
          <a:ext cx="0" cy="0"/>
          <a:chOff x="0" y="0"/>
          <a:chExt cx="0" cy="0"/>
        </a:xfrm>
      </p:grpSpPr>
      <p:sp>
        <p:nvSpPr>
          <p:cNvPr id="540" name="Google Shape;540;g390ee8eb9d9_0_46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41" name="Google Shape;541;g390ee8eb9d9_0_463"/>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2" name="Google Shape;542;g390ee8eb9d9_0_46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ubtitle &amp; Content 1">
  <p:cSld name="Title, Subtitle &amp; Content">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1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9" name="Google Shape;69;p118"/>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8"/>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Main_Picture_Left">
  <p:cSld name="Main_Picture_Left">
    <p:spTree>
      <p:nvGrpSpPr>
        <p:cNvPr id="1" name="Shape 543"/>
        <p:cNvGrpSpPr/>
        <p:nvPr/>
      </p:nvGrpSpPr>
      <p:grpSpPr>
        <a:xfrm>
          <a:off x="0" y="0"/>
          <a:ext cx="0" cy="0"/>
          <a:chOff x="0" y="0"/>
          <a:chExt cx="0" cy="0"/>
        </a:xfrm>
      </p:grpSpPr>
      <p:sp>
        <p:nvSpPr>
          <p:cNvPr id="544" name="Google Shape;544;g390ee8eb9d9_0_4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g390ee8eb9d9_0_467"/>
          <p:cNvSpPr/>
          <p:nvPr/>
        </p:nvSpPr>
        <p:spPr>
          <a:xfrm>
            <a:off x="5760640" y="6453337"/>
            <a:ext cx="60960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Helvetica Neue Light"/>
                <a:ea typeface="Helvetica Neue Light"/>
                <a:cs typeface="Helvetica Neue Light"/>
                <a:sym typeface="Helvetica Neue Light"/>
              </a:rPr>
              <a:t>© Medisolv, Inc. All Rights Reserved | </a:t>
            </a:r>
            <a:fld id="{00000000-1234-1234-1234-123412341234}" type="slidenum">
              <a:rPr lang="en-US" sz="1000" b="0" i="0" u="none" strike="noStrike" cap="none">
                <a:solidFill>
                  <a:srgbClr val="000000"/>
                </a:solidFill>
                <a:latin typeface="Helvetica Neue Light"/>
                <a:ea typeface="Helvetica Neue Light"/>
                <a:cs typeface="Helvetica Neue Light"/>
                <a:sym typeface="Helvetica Neue Light"/>
              </a:rPr>
              <a:t>‹#›</a:t>
            </a:fld>
            <a:endParaRPr sz="1000" b="0" i="0" u="none" strike="noStrike" cap="none">
              <a:solidFill>
                <a:srgbClr val="000000"/>
              </a:solidFill>
              <a:latin typeface="Helvetica Neue Light"/>
              <a:ea typeface="Helvetica Neue Light"/>
              <a:cs typeface="Helvetica Neue Light"/>
              <a:sym typeface="Helvetica Neue Light"/>
            </a:endParaRPr>
          </a:p>
        </p:txBody>
      </p:sp>
      <p:sp>
        <p:nvSpPr>
          <p:cNvPr id="546" name="Google Shape;546;g390ee8eb9d9_0_467"/>
          <p:cNvSpPr/>
          <p:nvPr/>
        </p:nvSpPr>
        <p:spPr>
          <a:xfrm rot="-5400000">
            <a:off x="-538023" y="1761903"/>
            <a:ext cx="1273500" cy="473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7" name="Google Shape;547;g390ee8eb9d9_0_467"/>
          <p:cNvSpPr/>
          <p:nvPr/>
        </p:nvSpPr>
        <p:spPr>
          <a:xfrm rot="-5400000">
            <a:off x="-538023" y="3168376"/>
            <a:ext cx="1273500" cy="47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8" name="Google Shape;548;g390ee8eb9d9_0_467"/>
          <p:cNvSpPr/>
          <p:nvPr/>
        </p:nvSpPr>
        <p:spPr>
          <a:xfrm rot="-5400000">
            <a:off x="-538023" y="4574848"/>
            <a:ext cx="1273500" cy="473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9" name="Google Shape;549;g390ee8eb9d9_0_467"/>
          <p:cNvSpPr/>
          <p:nvPr/>
        </p:nvSpPr>
        <p:spPr>
          <a:xfrm rot="-5400000">
            <a:off x="-538023" y="5981320"/>
            <a:ext cx="1273500" cy="473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0" name="Google Shape;550;g390ee8eb9d9_0_467"/>
          <p:cNvSpPr txBox="1">
            <a:spLocks noGrp="1"/>
          </p:cNvSpPr>
          <p:nvPr>
            <p:ph type="body" idx="1"/>
          </p:nvPr>
        </p:nvSpPr>
        <p:spPr>
          <a:xfrm>
            <a:off x="5135034" y="1700809"/>
            <a:ext cx="6422100" cy="4392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b="1"/>
            </a:lvl1pPr>
            <a:lvl2pPr marL="914400" lvl="1" indent="-381000" algn="l">
              <a:lnSpc>
                <a:spcPct val="90000"/>
              </a:lnSpc>
              <a:spcBef>
                <a:spcPts val="500"/>
              </a:spcBef>
              <a:spcAft>
                <a:spcPts val="0"/>
              </a:spcAft>
              <a:buSzPts val="2400"/>
              <a:buChar char="•"/>
              <a:defRPr sz="2000"/>
            </a:lvl2pPr>
            <a:lvl3pPr marL="1371600" lvl="2" indent="-355600" algn="l">
              <a:lnSpc>
                <a:spcPct val="90000"/>
              </a:lnSpc>
              <a:spcBef>
                <a:spcPts val="500"/>
              </a:spcBef>
              <a:spcAft>
                <a:spcPts val="0"/>
              </a:spcAft>
              <a:buSzPts val="20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51" name="Google Shape;551;g390ee8eb9d9_0_467"/>
          <p:cNvSpPr>
            <a:spLocks noGrp="1"/>
          </p:cNvSpPr>
          <p:nvPr>
            <p:ph type="pic" idx="2"/>
          </p:nvPr>
        </p:nvSpPr>
        <p:spPr>
          <a:xfrm>
            <a:off x="635001" y="1700809"/>
            <a:ext cx="4200300" cy="4392000"/>
          </a:xfrm>
          <a:prstGeom prst="rect">
            <a:avLst/>
          </a:prstGeom>
          <a:noFill/>
          <a:ln>
            <a:noFill/>
          </a:ln>
        </p:spPr>
      </p:sp>
      <p:sp>
        <p:nvSpPr>
          <p:cNvPr id="552" name="Google Shape;552;g390ee8eb9d9_0_467"/>
          <p:cNvSpPr txBox="1">
            <a:spLocks noGrp="1"/>
          </p:cNvSpPr>
          <p:nvPr>
            <p:ph type="body" idx="3"/>
          </p:nvPr>
        </p:nvSpPr>
        <p:spPr>
          <a:xfrm>
            <a:off x="635000" y="1030289"/>
            <a:ext cx="10922100" cy="50280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SzPts val="2800"/>
              <a:buChar char="•"/>
              <a:defRPr sz="1400">
                <a:solidFill>
                  <a:srgbClr val="4391FF"/>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ubtitle &amp; Content 28">
  <p:cSld name="Title, Subtitle &amp; Content_1">
    <p:bg>
      <p:bgPr>
        <a:blipFill>
          <a:blip r:embed="rId2">
            <a:alphaModFix/>
          </a:blip>
          <a:stretch>
            <a:fillRect/>
          </a:stretch>
        </a:blipFill>
        <a:effectLst/>
      </p:bgPr>
    </p:bg>
    <p:spTree>
      <p:nvGrpSpPr>
        <p:cNvPr id="1" name="Shape 553"/>
        <p:cNvGrpSpPr/>
        <p:nvPr/>
      </p:nvGrpSpPr>
      <p:grpSpPr>
        <a:xfrm>
          <a:off x="0" y="0"/>
          <a:ext cx="0" cy="0"/>
          <a:chOff x="0" y="0"/>
          <a:chExt cx="0" cy="0"/>
        </a:xfrm>
      </p:grpSpPr>
      <p:sp>
        <p:nvSpPr>
          <p:cNvPr id="554" name="Google Shape;554;g390ee8eb9d9_0_47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5" name="Google Shape;555;g390ee8eb9d9_0_477"/>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_Title 1 Line &amp; Content 1 1">
  <p:cSld name="1_Title 1 Line &amp; Content_1">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g390ee8eb9d9_0_480"/>
          <p:cNvSpPr txBox="1">
            <a:spLocks noGrp="1"/>
          </p:cNvSpPr>
          <p:nvPr>
            <p:ph type="title"/>
          </p:nvPr>
        </p:nvSpPr>
        <p:spPr>
          <a:xfrm>
            <a:off x="972127" y="347852"/>
            <a:ext cx="10515600" cy="5955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700"/>
              <a:buFont typeface="Arial"/>
              <a:buNone/>
              <a:defRPr sz="2800" b="0" i="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558" name="Google Shape;558;g390ee8eb9d9_0_480"/>
          <p:cNvSpPr txBox="1">
            <a:spLocks noGrp="1"/>
          </p:cNvSpPr>
          <p:nvPr>
            <p:ph type="sldNum" idx="12"/>
          </p:nvPr>
        </p:nvSpPr>
        <p:spPr>
          <a:xfrm>
            <a:off x="11512549" y="6213475"/>
            <a:ext cx="5781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9" name="Google Shape;559;g390ee8eb9d9_0_480"/>
          <p:cNvSpPr>
            <a:spLocks noGrp="1"/>
          </p:cNvSpPr>
          <p:nvPr>
            <p:ph type="pic" idx="2"/>
          </p:nvPr>
        </p:nvSpPr>
        <p:spPr>
          <a:xfrm>
            <a:off x="961925" y="1087656"/>
            <a:ext cx="10541100" cy="4923300"/>
          </a:xfrm>
          <a:prstGeom prst="rect">
            <a:avLst/>
          </a:prstGeom>
          <a:noFill/>
          <a:ln>
            <a:noFill/>
          </a:ln>
        </p:spPr>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1 1">
  <p:cSld name="Section 1">
    <p:bg>
      <p:bgPr>
        <a:blipFill>
          <a:blip r:embed="rId2">
            <a:alphaModFix/>
          </a:blip>
          <a:stretch>
            <a:fillRect/>
          </a:stretch>
        </a:blipFill>
        <a:effectLst/>
      </p:bgPr>
    </p:bg>
    <p:spTree>
      <p:nvGrpSpPr>
        <p:cNvPr id="1" name="Shape 560"/>
        <p:cNvGrpSpPr/>
        <p:nvPr/>
      </p:nvGrpSpPr>
      <p:grpSpPr>
        <a:xfrm>
          <a:off x="0" y="0"/>
          <a:ext cx="0" cy="0"/>
          <a:chOff x="0" y="0"/>
          <a:chExt cx="0" cy="0"/>
        </a:xfrm>
      </p:grpSpPr>
      <p:sp>
        <p:nvSpPr>
          <p:cNvPr id="561" name="Google Shape;561;g390ee8eb9d9_0_484"/>
          <p:cNvSpPr txBox="1">
            <a:spLocks noGrp="1"/>
          </p:cNvSpPr>
          <p:nvPr>
            <p:ph type="title"/>
          </p:nvPr>
        </p:nvSpPr>
        <p:spPr>
          <a:xfrm>
            <a:off x="972127" y="1835089"/>
            <a:ext cx="10515600" cy="3945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2" name="Google Shape;562;g390ee8eb9d9_0_484"/>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Title, Subtitle &amp; Content 2">
  <p:cSld name="2_Title, Subtitle &amp; Content 2_22">
    <p:bg>
      <p:bgPr>
        <a:blipFill>
          <a:blip r:embed="rId2">
            <a:alphaModFix/>
          </a:blip>
          <a:stretch>
            <a:fillRect/>
          </a:stretch>
        </a:blipFill>
        <a:effectLst/>
      </p:bgPr>
    </p:bg>
    <p:spTree>
      <p:nvGrpSpPr>
        <p:cNvPr id="1" name="Shape 563"/>
        <p:cNvGrpSpPr/>
        <p:nvPr/>
      </p:nvGrpSpPr>
      <p:grpSpPr>
        <a:xfrm>
          <a:off x="0" y="0"/>
          <a:ext cx="0" cy="0"/>
          <a:chOff x="0" y="0"/>
          <a:chExt cx="0" cy="0"/>
        </a:xfrm>
      </p:grpSpPr>
      <p:sp>
        <p:nvSpPr>
          <p:cNvPr id="564" name="Google Shape;564;g390ee8eb9d9_0_487"/>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g390ee8eb9d9_0_48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66" name="Google Shape;566;g390ee8eb9d9_0_487"/>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7" name="Google Shape;567;g390ee8eb9d9_0_487"/>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1">
  <p:cSld name="Section 1">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g39c8a56f1cb_0_6"/>
          <p:cNvSpPr txBox="1">
            <a:spLocks noGrp="1"/>
          </p:cNvSpPr>
          <p:nvPr>
            <p:ph type="title"/>
          </p:nvPr>
        </p:nvSpPr>
        <p:spPr>
          <a:xfrm>
            <a:off x="972127" y="1835089"/>
            <a:ext cx="10515600" cy="3945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6" name="Google Shape;576;g39c8a56f1cb_0_6"/>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ubtitle &amp; Content">
  <p:cSld name="1_Title, Subtitle &amp; Content">
    <p:bg>
      <p:bgPr>
        <a:blipFill>
          <a:blip r:embed="rId2">
            <a:alphaModFix/>
          </a:blip>
          <a:stretch>
            <a:fillRect/>
          </a:stretch>
        </a:blipFill>
        <a:effectLst/>
      </p:bgPr>
    </p:bg>
    <p:spTree>
      <p:nvGrpSpPr>
        <p:cNvPr id="1" name="Shape 577"/>
        <p:cNvGrpSpPr/>
        <p:nvPr/>
      </p:nvGrpSpPr>
      <p:grpSpPr>
        <a:xfrm>
          <a:off x="0" y="0"/>
          <a:ext cx="0" cy="0"/>
          <a:chOff x="0" y="0"/>
          <a:chExt cx="0" cy="0"/>
        </a:xfrm>
      </p:grpSpPr>
      <p:sp>
        <p:nvSpPr>
          <p:cNvPr id="578" name="Google Shape;578;g38c7e55c319_3_19"/>
          <p:cNvSpPr txBox="1">
            <a:spLocks noGrp="1"/>
          </p:cNvSpPr>
          <p:nvPr>
            <p:ph type="body" idx="1"/>
          </p:nvPr>
        </p:nvSpPr>
        <p:spPr>
          <a:xfrm>
            <a:off x="394375" y="1235575"/>
            <a:ext cx="11682600" cy="4557900"/>
          </a:xfrm>
          <a:prstGeom prst="rect">
            <a:avLst/>
          </a:prstGeom>
          <a:noFill/>
          <a:ln>
            <a:noFill/>
          </a:ln>
        </p:spPr>
        <p:txBody>
          <a:bodyPr spcFirstLastPara="1" wrap="square" lIns="68575" tIns="34275" rIns="68575" bIns="34275" anchor="t" anchorCtr="0">
            <a:noAutofit/>
          </a:bodyPr>
          <a:lstStyle>
            <a:lvl1pPr marL="457200" lvl="0" indent="-304800" algn="l">
              <a:lnSpc>
                <a:spcPct val="114000"/>
              </a:lnSpc>
              <a:spcBef>
                <a:spcPts val="1067"/>
              </a:spcBef>
              <a:spcAft>
                <a:spcPts val="0"/>
              </a:spcAft>
              <a:buClr>
                <a:srgbClr val="0A0A0A"/>
              </a:buClr>
              <a:buSzPts val="1200"/>
              <a:buFont typeface="Roboto"/>
              <a:buChar char="●"/>
              <a:defRPr sz="2400" b="0" i="0">
                <a:latin typeface="Roboto"/>
                <a:ea typeface="Roboto"/>
                <a:cs typeface="Roboto"/>
                <a:sym typeface="Roboto"/>
              </a:defRPr>
            </a:lvl1pPr>
            <a:lvl2pPr marL="914400" lvl="1" indent="-304800" algn="l">
              <a:lnSpc>
                <a:spcPct val="150000"/>
              </a:lnSpc>
              <a:spcBef>
                <a:spcPts val="1800"/>
              </a:spcBef>
              <a:spcAft>
                <a:spcPts val="0"/>
              </a:spcAft>
              <a:buClr>
                <a:srgbClr val="0A0A0A"/>
              </a:buClr>
              <a:buSzPts val="1200"/>
              <a:buFont typeface="Roboto"/>
              <a:buChar char="○"/>
              <a:defRPr sz="1200" b="0" i="0">
                <a:solidFill>
                  <a:srgbClr val="0066CC"/>
                </a:solidFill>
                <a:latin typeface="Roboto"/>
                <a:ea typeface="Roboto"/>
                <a:cs typeface="Roboto"/>
                <a:sym typeface="Roboto"/>
              </a:defRPr>
            </a:lvl2pPr>
            <a:lvl3pPr marL="1371600" lvl="2" indent="-298450" algn="l">
              <a:lnSpc>
                <a:spcPct val="114000"/>
              </a:lnSpc>
              <a:spcBef>
                <a:spcPts val="2400"/>
              </a:spcBef>
              <a:spcAft>
                <a:spcPts val="0"/>
              </a:spcAft>
              <a:buClr>
                <a:srgbClr val="000000"/>
              </a:buClr>
              <a:buSzPts val="1100"/>
              <a:buAutoNum type="romanLcPeriod"/>
              <a:defRPr sz="1867" b="0" i="0">
                <a:solidFill>
                  <a:srgbClr val="0066CC"/>
                </a:solidFill>
                <a:latin typeface="Arial"/>
                <a:ea typeface="Arial"/>
                <a:cs typeface="Arial"/>
                <a:sym typeface="Arial"/>
              </a:defRPr>
            </a:lvl3pPr>
            <a:lvl4pPr marL="1828800" lvl="3" indent="-298450" algn="l">
              <a:lnSpc>
                <a:spcPct val="114000"/>
              </a:lnSpc>
              <a:spcBef>
                <a:spcPts val="533"/>
              </a:spcBef>
              <a:spcAft>
                <a:spcPts val="0"/>
              </a:spcAft>
              <a:buClr>
                <a:srgbClr val="000000"/>
              </a:buClr>
              <a:buSzPts val="1100"/>
              <a:buAutoNum type="arabicPeriod"/>
              <a:defRPr sz="1867" b="0" i="0">
                <a:solidFill>
                  <a:srgbClr val="0066CC"/>
                </a:solidFill>
                <a:latin typeface="Arial"/>
                <a:ea typeface="Arial"/>
                <a:cs typeface="Arial"/>
                <a:sym typeface="Arial"/>
              </a:defRPr>
            </a:lvl4pPr>
            <a:lvl5pPr marL="2286000" lvl="4" indent="-298450" algn="l">
              <a:lnSpc>
                <a:spcPct val="114000"/>
              </a:lnSpc>
              <a:spcBef>
                <a:spcPts val="533"/>
              </a:spcBef>
              <a:spcAft>
                <a:spcPts val="0"/>
              </a:spcAft>
              <a:buClr>
                <a:srgbClr val="000000"/>
              </a:buClr>
              <a:buSzPts val="1100"/>
              <a:buAutoNum type="alphaLcPeriod"/>
              <a:defRPr sz="1867" b="0" i="0">
                <a:solidFill>
                  <a:srgbClr val="0066CC"/>
                </a:solidFill>
                <a:latin typeface="Arial"/>
                <a:ea typeface="Arial"/>
                <a:cs typeface="Arial"/>
                <a:sym typeface="Arial"/>
              </a:defRPr>
            </a:lvl5pPr>
            <a:lvl6pPr marL="2743200" lvl="5" indent="-298450" algn="l">
              <a:lnSpc>
                <a:spcPct val="90000"/>
              </a:lnSpc>
              <a:spcBef>
                <a:spcPts val="533"/>
              </a:spcBef>
              <a:spcAft>
                <a:spcPts val="0"/>
              </a:spcAft>
              <a:buClr>
                <a:srgbClr val="000000"/>
              </a:buClr>
              <a:buSzPts val="1100"/>
              <a:buAutoNum type="romanLcPeriod"/>
              <a:defRPr/>
            </a:lvl6pPr>
            <a:lvl7pPr marL="3200400" lvl="6" indent="-298450" algn="l">
              <a:lnSpc>
                <a:spcPct val="90000"/>
              </a:lnSpc>
              <a:spcBef>
                <a:spcPts val="533"/>
              </a:spcBef>
              <a:spcAft>
                <a:spcPts val="0"/>
              </a:spcAft>
              <a:buClr>
                <a:srgbClr val="000000"/>
              </a:buClr>
              <a:buSzPts val="1100"/>
              <a:buAutoNum type="arabicPeriod"/>
              <a:defRPr/>
            </a:lvl7pPr>
            <a:lvl8pPr marL="3657600" lvl="7" indent="-298450" algn="l">
              <a:lnSpc>
                <a:spcPct val="90000"/>
              </a:lnSpc>
              <a:spcBef>
                <a:spcPts val="533"/>
              </a:spcBef>
              <a:spcAft>
                <a:spcPts val="0"/>
              </a:spcAft>
              <a:buClr>
                <a:srgbClr val="000000"/>
              </a:buClr>
              <a:buSzPts val="1100"/>
              <a:buAutoNum type="alphaLcPeriod"/>
              <a:defRPr/>
            </a:lvl8pPr>
            <a:lvl9pPr marL="4114800" lvl="8" indent="-298450" algn="l">
              <a:lnSpc>
                <a:spcPct val="90000"/>
              </a:lnSpc>
              <a:spcBef>
                <a:spcPts val="533"/>
              </a:spcBef>
              <a:spcAft>
                <a:spcPts val="0"/>
              </a:spcAft>
              <a:buClr>
                <a:srgbClr val="000000"/>
              </a:buClr>
              <a:buSzPts val="1100"/>
              <a:buAutoNum type="romanLcPeriod"/>
              <a:defRPr/>
            </a:lvl9pPr>
          </a:lstStyle>
          <a:p>
            <a:endParaRPr/>
          </a:p>
        </p:txBody>
      </p:sp>
      <p:sp>
        <p:nvSpPr>
          <p:cNvPr id="579" name="Google Shape;579;g38c7e55c319_3_19"/>
          <p:cNvSpPr txBox="1">
            <a:spLocks noGrp="1"/>
          </p:cNvSpPr>
          <p:nvPr>
            <p:ph type="sldNum" idx="12"/>
          </p:nvPr>
        </p:nvSpPr>
        <p:spPr>
          <a:xfrm>
            <a:off x="11512551" y="6213475"/>
            <a:ext cx="577851" cy="365125"/>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80" name="Google Shape;580;g38c7e55c319_3_19"/>
          <p:cNvSpPr txBox="1">
            <a:spLocks noGrp="1"/>
          </p:cNvSpPr>
          <p:nvPr>
            <p:ph type="body" idx="2"/>
          </p:nvPr>
        </p:nvSpPr>
        <p:spPr>
          <a:xfrm>
            <a:off x="849629" y="838200"/>
            <a:ext cx="10515600" cy="52298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67"/>
              </a:spcBef>
              <a:spcAft>
                <a:spcPts val="0"/>
              </a:spcAft>
              <a:buClr>
                <a:srgbClr val="0066CC"/>
              </a:buClr>
              <a:buSzPts val="1700"/>
              <a:buNone/>
              <a:defRPr sz="2267" b="0" i="0">
                <a:solidFill>
                  <a:srgbClr val="0066CC"/>
                </a:solidFill>
                <a:latin typeface="Arial"/>
                <a:ea typeface="Arial"/>
                <a:cs typeface="Arial"/>
                <a:sym typeface="Arial"/>
              </a:defRPr>
            </a:lvl1pPr>
            <a:lvl2pPr marL="914400" lvl="1" indent="-342900" algn="l">
              <a:lnSpc>
                <a:spcPct val="90000"/>
              </a:lnSpc>
              <a:spcBef>
                <a:spcPts val="533"/>
              </a:spcBef>
              <a:spcAft>
                <a:spcPts val="0"/>
              </a:spcAft>
              <a:buClr>
                <a:schemeClr val="dk2"/>
              </a:buClr>
              <a:buSzPts val="1800"/>
              <a:buChar char="•"/>
              <a:defRPr>
                <a:solidFill>
                  <a:schemeClr val="dk2"/>
                </a:solidFill>
              </a:defRPr>
            </a:lvl2pPr>
            <a:lvl3pPr marL="1371600" lvl="2" indent="-323850" algn="l">
              <a:lnSpc>
                <a:spcPct val="90000"/>
              </a:lnSpc>
              <a:spcBef>
                <a:spcPts val="533"/>
              </a:spcBef>
              <a:spcAft>
                <a:spcPts val="0"/>
              </a:spcAft>
              <a:buClr>
                <a:schemeClr val="dk2"/>
              </a:buClr>
              <a:buSzPts val="1500"/>
              <a:buChar char="•"/>
              <a:defRPr>
                <a:solidFill>
                  <a:schemeClr val="dk2"/>
                </a:solidFill>
              </a:defRPr>
            </a:lvl3pPr>
            <a:lvl4pPr marL="1828800" lvl="3" indent="-317500" algn="l">
              <a:lnSpc>
                <a:spcPct val="90000"/>
              </a:lnSpc>
              <a:spcBef>
                <a:spcPts val="533"/>
              </a:spcBef>
              <a:spcAft>
                <a:spcPts val="0"/>
              </a:spcAft>
              <a:buClr>
                <a:schemeClr val="dk2"/>
              </a:buClr>
              <a:buSzPts val="1400"/>
              <a:buChar char="•"/>
              <a:defRPr>
                <a:solidFill>
                  <a:schemeClr val="dk2"/>
                </a:solidFill>
              </a:defRPr>
            </a:lvl4pPr>
            <a:lvl5pPr marL="2286000" lvl="4" indent="-317500" algn="l">
              <a:lnSpc>
                <a:spcPct val="90000"/>
              </a:lnSpc>
              <a:spcBef>
                <a:spcPts val="533"/>
              </a:spcBef>
              <a:spcAft>
                <a:spcPts val="0"/>
              </a:spcAft>
              <a:buClr>
                <a:schemeClr val="dk2"/>
              </a:buClr>
              <a:buSzPts val="1400"/>
              <a:buChar char="•"/>
              <a:defRPr>
                <a:solidFill>
                  <a:schemeClr val="dk2"/>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581" name="Google Shape;581;g38c7e55c319_3_19"/>
          <p:cNvSpPr txBox="1">
            <a:spLocks noGrp="1"/>
          </p:cNvSpPr>
          <p:nvPr>
            <p:ph type="title"/>
          </p:nvPr>
        </p:nvSpPr>
        <p:spPr>
          <a:xfrm>
            <a:off x="972127" y="347852"/>
            <a:ext cx="10515600" cy="101333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p:cSld name="Section">
    <p:bg>
      <p:bgPr>
        <a:blipFill>
          <a:blip r:embed="rId2">
            <a:alphaModFix/>
          </a:blip>
          <a:stretch>
            <a:fillRect/>
          </a:stretch>
        </a:blipFill>
        <a:effectLst/>
      </p:bgPr>
    </p:bg>
    <p:spTree>
      <p:nvGrpSpPr>
        <p:cNvPr id="1" name="Shape 582"/>
        <p:cNvGrpSpPr/>
        <p:nvPr/>
      </p:nvGrpSpPr>
      <p:grpSpPr>
        <a:xfrm>
          <a:off x="0" y="0"/>
          <a:ext cx="0" cy="0"/>
          <a:chOff x="0" y="0"/>
          <a:chExt cx="0" cy="0"/>
        </a:xfrm>
      </p:grpSpPr>
      <p:sp>
        <p:nvSpPr>
          <p:cNvPr id="583" name="Google Shape;583;g39c8a56f1cb_0_9"/>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4" name="Google Shape;584;g39c8a56f1cb_0_9"/>
          <p:cNvSpPr txBox="1">
            <a:spLocks noGrp="1"/>
          </p:cNvSpPr>
          <p:nvPr>
            <p:ph type="body" idx="1"/>
          </p:nvPr>
        </p:nvSpPr>
        <p:spPr>
          <a:xfrm>
            <a:off x="971550" y="2394856"/>
            <a:ext cx="10515600" cy="3810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66CC"/>
              </a:buClr>
              <a:buSzPts val="2400"/>
              <a:buNone/>
              <a:defRPr sz="24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5" name="Google Shape;585;g39c8a56f1cb_0_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6"/>
        <p:cNvGrpSpPr/>
        <p:nvPr/>
      </p:nvGrpSpPr>
      <p:grpSpPr>
        <a:xfrm>
          <a:off x="0" y="0"/>
          <a:ext cx="0" cy="0"/>
          <a:chOff x="0" y="0"/>
          <a:chExt cx="0" cy="0"/>
        </a:xfrm>
      </p:grpSpPr>
      <p:sp>
        <p:nvSpPr>
          <p:cNvPr id="587" name="Google Shape;587;g38c7e55c319_3_7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ubtitle &amp; Content 6">
  <p:cSld name="2_Title, Subtitle &amp; Conten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g391c7e3ff69_0_582"/>
          <p:cNvSpPr txBox="1">
            <a:spLocks noGrp="1"/>
          </p:cNvSpPr>
          <p:nvPr>
            <p:ph type="body" idx="1"/>
          </p:nvPr>
        </p:nvSpPr>
        <p:spPr>
          <a:xfrm>
            <a:off x="971551" y="1361191"/>
            <a:ext cx="10515600" cy="44325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90" name="Google Shape;590;g391c7e3ff69_0_582"/>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1" name="Google Shape;591;g391c7e3ff69_0_582"/>
          <p:cNvSpPr txBox="1">
            <a:spLocks noGrp="1"/>
          </p:cNvSpPr>
          <p:nvPr>
            <p:ph type="body" idx="2"/>
          </p:nvPr>
        </p:nvSpPr>
        <p:spPr>
          <a:xfrm>
            <a:off x="849629"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92" name="Google Shape;592;g391c7e3ff69_0_582"/>
          <p:cNvSpPr txBox="1">
            <a:spLocks noGrp="1"/>
          </p:cNvSpPr>
          <p:nvPr>
            <p:ph type="title"/>
          </p:nvPr>
        </p:nvSpPr>
        <p:spPr>
          <a:xfrm>
            <a:off x="972127" y="347852"/>
            <a:ext cx="10515600" cy="1013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1 Line &amp; Content 1 1 2">
  <p:cSld name="1_Title 1 Line &amp; Content_1_2">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g3a582ac86f7_0_246"/>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3" name="Google Shape;73;g3a582ac86f7_0_246"/>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g3a582ac86f7_0_246"/>
          <p:cNvSpPr>
            <a:spLocks noGrp="1"/>
          </p:cNvSpPr>
          <p:nvPr>
            <p:ph type="pic" idx="2"/>
          </p:nvPr>
        </p:nvSpPr>
        <p:spPr>
          <a:xfrm>
            <a:off x="971551" y="1362456"/>
            <a:ext cx="10541100" cy="4648500"/>
          </a:xfrm>
          <a:prstGeom prst="rect">
            <a:avLst/>
          </a:prstGeom>
          <a:noFill/>
          <a:ln>
            <a:noFill/>
          </a:ln>
        </p:spPr>
      </p:sp>
      <p:sp>
        <p:nvSpPr>
          <p:cNvPr id="75" name="Google Shape;75;g3a582ac86f7_0_246"/>
          <p:cNvSpPr txBox="1">
            <a:spLocks noGrp="1"/>
          </p:cNvSpPr>
          <p:nvPr>
            <p:ph type="body" idx="1"/>
          </p:nvPr>
        </p:nvSpPr>
        <p:spPr>
          <a:xfrm>
            <a:off x="849629"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ubtitle &amp; Content 26">
  <p:cSld name="2_Title, Subtitle &amp; Content 2_20">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g391c7e3ff69_0_806"/>
          <p:cNvSpPr txBox="1">
            <a:spLocks noGrp="1"/>
          </p:cNvSpPr>
          <p:nvPr>
            <p:ph type="body" idx="1"/>
          </p:nvPr>
        </p:nvSpPr>
        <p:spPr>
          <a:xfrm>
            <a:off x="971551"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95" name="Google Shape;595;g391c7e3ff69_0_806"/>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6" name="Google Shape;596;g391c7e3ff69_0_80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ubtitle &amp; Content">
  <p:cSld name="Title, Subtitle &amp; Content">
    <p:bg>
      <p:bgPr>
        <a:blipFill>
          <a:blip r:embed="rId2">
            <a:alphaModFix/>
          </a:blip>
          <a:stretch>
            <a:fillRect/>
          </a:stretch>
        </a:blipFill>
        <a:effectLst/>
      </p:bgPr>
    </p:bg>
    <p:spTree>
      <p:nvGrpSpPr>
        <p:cNvPr id="1" name="Shape 597"/>
        <p:cNvGrpSpPr/>
        <p:nvPr/>
      </p:nvGrpSpPr>
      <p:grpSpPr>
        <a:xfrm>
          <a:off x="0" y="0"/>
          <a:ext cx="0" cy="0"/>
          <a:chOff x="0" y="0"/>
          <a:chExt cx="0" cy="0"/>
        </a:xfrm>
      </p:grpSpPr>
      <p:sp>
        <p:nvSpPr>
          <p:cNvPr id="598" name="Google Shape;598;g38c7e55c319_3_11"/>
          <p:cNvSpPr txBox="1">
            <a:spLocks noGrp="1"/>
          </p:cNvSpPr>
          <p:nvPr>
            <p:ph type="body" idx="1"/>
          </p:nvPr>
        </p:nvSpPr>
        <p:spPr>
          <a:xfrm>
            <a:off x="971550" y="1133475"/>
            <a:ext cx="10515600" cy="4660015"/>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9" name="Google Shape;599;g38c7e55c319_3_11"/>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00" name="Google Shape;600;g38c7e55c319_3_11"/>
          <p:cNvSpPr txBox="1">
            <a:spLocks noGrp="1"/>
          </p:cNvSpPr>
          <p:nvPr>
            <p:ph type="title"/>
          </p:nvPr>
        </p:nvSpPr>
        <p:spPr>
          <a:xfrm>
            <a:off x="972127" y="347853"/>
            <a:ext cx="10515600" cy="6008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Title 1 Line &amp; Content 1 2 4">
  <p:cSld name="2_Title 1 Line &amp; Content_2_4">
    <p:bg>
      <p:bgPr>
        <a:blipFill>
          <a:blip r:embed="rId2">
            <a:alphaModFix/>
          </a:blip>
          <a:stretch>
            <a:fillRect/>
          </a:stretch>
        </a:blipFill>
        <a:effectLst/>
      </p:bgPr>
    </p:bg>
    <p:spTree>
      <p:nvGrpSpPr>
        <p:cNvPr id="1" name="Shape 601"/>
        <p:cNvGrpSpPr/>
        <p:nvPr/>
      </p:nvGrpSpPr>
      <p:grpSpPr>
        <a:xfrm>
          <a:off x="0" y="0"/>
          <a:ext cx="0" cy="0"/>
          <a:chOff x="0" y="0"/>
          <a:chExt cx="0" cy="0"/>
        </a:xfrm>
      </p:grpSpPr>
      <p:sp>
        <p:nvSpPr>
          <p:cNvPr id="602" name="Google Shape;602;g3b81c39ddcd_0_642"/>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3" name="Google Shape;603;g3b81c39ddcd_0_64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04" name="Google Shape;604;g3b81c39ddcd_0_642"/>
          <p:cNvSpPr>
            <a:spLocks noGrp="1"/>
          </p:cNvSpPr>
          <p:nvPr>
            <p:ph type="pic" idx="2"/>
          </p:nvPr>
        </p:nvSpPr>
        <p:spPr>
          <a:xfrm>
            <a:off x="971550" y="1362456"/>
            <a:ext cx="10541100" cy="4648500"/>
          </a:xfrm>
          <a:prstGeom prst="rect">
            <a:avLst/>
          </a:prstGeom>
          <a:noFill/>
          <a:ln>
            <a:noFill/>
          </a:ln>
        </p:spPr>
      </p:sp>
      <p:sp>
        <p:nvSpPr>
          <p:cNvPr id="605" name="Google Shape;605;g3b81c39ddcd_0_642"/>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Title 1 Line &amp; Content 1 3">
  <p:cSld name="2_Title 1 Line &amp; Content_3">
    <p:bg>
      <p:bgPr>
        <a:blipFill>
          <a:blip r:embed="rId2">
            <a:alphaModFix/>
          </a:blip>
          <a:stretch>
            <a:fillRect/>
          </a:stretch>
        </a:blipFill>
        <a:effectLst/>
      </p:bgPr>
    </p:bg>
    <p:spTree>
      <p:nvGrpSpPr>
        <p:cNvPr id="1" name="Shape 606"/>
        <p:cNvGrpSpPr/>
        <p:nvPr/>
      </p:nvGrpSpPr>
      <p:grpSpPr>
        <a:xfrm>
          <a:off x="0" y="0"/>
          <a:ext cx="0" cy="0"/>
          <a:chOff x="0" y="0"/>
          <a:chExt cx="0" cy="0"/>
        </a:xfrm>
      </p:grpSpPr>
      <p:sp>
        <p:nvSpPr>
          <p:cNvPr id="607" name="Google Shape;607;g3b81c39ddcd_0_647"/>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8" name="Google Shape;608;g3b81c39ddcd_0_64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09" name="Google Shape;609;g3b81c39ddcd_0_647"/>
          <p:cNvSpPr>
            <a:spLocks noGrp="1"/>
          </p:cNvSpPr>
          <p:nvPr>
            <p:ph type="pic" idx="2"/>
          </p:nvPr>
        </p:nvSpPr>
        <p:spPr>
          <a:xfrm>
            <a:off x="971550" y="1362456"/>
            <a:ext cx="10541100" cy="4648500"/>
          </a:xfrm>
          <a:prstGeom prst="rect">
            <a:avLst/>
          </a:prstGeom>
          <a:noFill/>
          <a:ln>
            <a:noFill/>
          </a:ln>
        </p:spPr>
      </p:sp>
      <p:sp>
        <p:nvSpPr>
          <p:cNvPr id="610" name="Google Shape;610;g3b81c39ddcd_0_647"/>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Title 1 Line &amp; Content 1 2 1">
  <p:cSld name="2_Title 1 Line &amp; Content_2_1">
    <p:bg>
      <p:bgPr>
        <a:blipFill>
          <a:blip r:embed="rId2">
            <a:alphaModFix/>
          </a:blip>
          <a:stretch>
            <a:fillRect/>
          </a:stretch>
        </a:blipFill>
        <a:effectLst/>
      </p:bgPr>
    </p:bg>
    <p:spTree>
      <p:nvGrpSpPr>
        <p:cNvPr id="1" name="Shape 611"/>
        <p:cNvGrpSpPr/>
        <p:nvPr/>
      </p:nvGrpSpPr>
      <p:grpSpPr>
        <a:xfrm>
          <a:off x="0" y="0"/>
          <a:ext cx="0" cy="0"/>
          <a:chOff x="0" y="0"/>
          <a:chExt cx="0" cy="0"/>
        </a:xfrm>
      </p:grpSpPr>
      <p:sp>
        <p:nvSpPr>
          <p:cNvPr id="612" name="Google Shape;612;g3b81c39ddcd_0_132"/>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3" name="Google Shape;613;g3b81c39ddcd_0_13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14" name="Google Shape;614;g3b81c39ddcd_0_132"/>
          <p:cNvSpPr>
            <a:spLocks noGrp="1"/>
          </p:cNvSpPr>
          <p:nvPr>
            <p:ph type="pic" idx="2"/>
          </p:nvPr>
        </p:nvSpPr>
        <p:spPr>
          <a:xfrm>
            <a:off x="971550" y="1362456"/>
            <a:ext cx="10541100" cy="4648500"/>
          </a:xfrm>
          <a:prstGeom prst="rect">
            <a:avLst/>
          </a:prstGeom>
          <a:noFill/>
          <a:ln>
            <a:noFill/>
          </a:ln>
        </p:spPr>
      </p:sp>
      <p:sp>
        <p:nvSpPr>
          <p:cNvPr id="615" name="Google Shape;615;g3b81c39ddcd_0_132"/>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_Title 1 Line &amp; Content 1 2 2">
  <p:cSld name="2_Title 1 Line &amp; Content_2_2">
    <p:bg>
      <p:bgPr>
        <a:blipFill>
          <a:blip r:embed="rId2">
            <a:alphaModFix/>
          </a:blip>
          <a:stretch>
            <a:fillRect/>
          </a:stretch>
        </a:blipFill>
        <a:effectLst/>
      </p:bgPr>
    </p:bg>
    <p:spTree>
      <p:nvGrpSpPr>
        <p:cNvPr id="1" name="Shape 616"/>
        <p:cNvGrpSpPr/>
        <p:nvPr/>
      </p:nvGrpSpPr>
      <p:grpSpPr>
        <a:xfrm>
          <a:off x="0" y="0"/>
          <a:ext cx="0" cy="0"/>
          <a:chOff x="0" y="0"/>
          <a:chExt cx="0" cy="0"/>
        </a:xfrm>
      </p:grpSpPr>
      <p:sp>
        <p:nvSpPr>
          <p:cNvPr id="617" name="Google Shape;617;g3b81c39ddcd_0_269"/>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8" name="Google Shape;618;g3b81c39ddcd_0_269"/>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19" name="Google Shape;619;g3b81c39ddcd_0_269"/>
          <p:cNvSpPr>
            <a:spLocks noGrp="1"/>
          </p:cNvSpPr>
          <p:nvPr>
            <p:ph type="pic" idx="2"/>
          </p:nvPr>
        </p:nvSpPr>
        <p:spPr>
          <a:xfrm>
            <a:off x="971550" y="1362456"/>
            <a:ext cx="10541100" cy="4648500"/>
          </a:xfrm>
          <a:prstGeom prst="rect">
            <a:avLst/>
          </a:prstGeom>
          <a:noFill/>
          <a:ln>
            <a:noFill/>
          </a:ln>
        </p:spPr>
      </p:sp>
      <p:sp>
        <p:nvSpPr>
          <p:cNvPr id="620" name="Google Shape;620;g3b81c39ddcd_0_269"/>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_Title 1 Line &amp; Content 1 4">
  <p:cSld name="2_Title 1 Line &amp; Content_4">
    <p:bg>
      <p:bgPr>
        <a:blipFill>
          <a:blip r:embed="rId2">
            <a:alphaModFix/>
          </a:blip>
          <a:stretch>
            <a:fillRect/>
          </a:stretch>
        </a:blipFill>
        <a:effectLst/>
      </p:bgPr>
    </p:bg>
    <p:spTree>
      <p:nvGrpSpPr>
        <p:cNvPr id="1" name="Shape 621"/>
        <p:cNvGrpSpPr/>
        <p:nvPr/>
      </p:nvGrpSpPr>
      <p:grpSpPr>
        <a:xfrm>
          <a:off x="0" y="0"/>
          <a:ext cx="0" cy="0"/>
          <a:chOff x="0" y="0"/>
          <a:chExt cx="0" cy="0"/>
        </a:xfrm>
      </p:grpSpPr>
      <p:sp>
        <p:nvSpPr>
          <p:cNvPr id="622" name="Google Shape;622;g3b94bf92259_0_593"/>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3" name="Google Shape;623;g3b94bf92259_0_593"/>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24" name="Google Shape;624;g3b94bf92259_0_593"/>
          <p:cNvSpPr>
            <a:spLocks noGrp="1"/>
          </p:cNvSpPr>
          <p:nvPr>
            <p:ph type="pic" idx="2"/>
          </p:nvPr>
        </p:nvSpPr>
        <p:spPr>
          <a:xfrm>
            <a:off x="971550" y="1362456"/>
            <a:ext cx="10541100" cy="4648500"/>
          </a:xfrm>
          <a:prstGeom prst="rect">
            <a:avLst/>
          </a:prstGeom>
          <a:noFill/>
          <a:ln>
            <a:noFill/>
          </a:ln>
        </p:spPr>
      </p:sp>
      <p:sp>
        <p:nvSpPr>
          <p:cNvPr id="625" name="Google Shape;625;g3b94bf92259_0_593"/>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1 1">
  <p:cSld name="1_Section">
    <p:bg>
      <p:bgPr>
        <a:blipFill>
          <a:blip r:embed="rId2">
            <a:alphaModFix/>
          </a:blip>
          <a:stretch>
            <a:fillRect/>
          </a:stretch>
        </a:blipFill>
        <a:effectLst/>
      </p:bgPr>
    </p:bg>
    <p:spTree>
      <p:nvGrpSpPr>
        <p:cNvPr id="1" name="Shape 626"/>
        <p:cNvGrpSpPr/>
        <p:nvPr/>
      </p:nvGrpSpPr>
      <p:grpSpPr>
        <a:xfrm>
          <a:off x="0" y="0"/>
          <a:ext cx="0" cy="0"/>
          <a:chOff x="0" y="0"/>
          <a:chExt cx="0" cy="0"/>
        </a:xfrm>
      </p:grpSpPr>
      <p:sp>
        <p:nvSpPr>
          <p:cNvPr id="627" name="Google Shape;627;g3b94bf92259_0_598"/>
          <p:cNvSpPr txBox="1">
            <a:spLocks noGrp="1"/>
          </p:cNvSpPr>
          <p:nvPr>
            <p:ph type="title"/>
          </p:nvPr>
        </p:nvSpPr>
        <p:spPr>
          <a:xfrm>
            <a:off x="972127" y="1835088"/>
            <a:ext cx="10515600" cy="3945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8" name="Google Shape;628;g3b94bf92259_0_59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2 Lines &amp; Content">
  <p:cSld name="Title 2 Lines &amp; Content">
    <p:bg>
      <p:bgPr>
        <a:blipFill>
          <a:blip r:embed="rId2">
            <a:alphaModFix/>
          </a:blip>
          <a:stretch>
            <a:fillRect/>
          </a:stretch>
        </a:blipFill>
        <a:effectLst/>
      </p:bgPr>
    </p:bg>
    <p:spTree>
      <p:nvGrpSpPr>
        <p:cNvPr id="1" name="Shape 629"/>
        <p:cNvGrpSpPr/>
        <p:nvPr/>
      </p:nvGrpSpPr>
      <p:grpSpPr>
        <a:xfrm>
          <a:off x="0" y="0"/>
          <a:ext cx="0" cy="0"/>
          <a:chOff x="0" y="0"/>
          <a:chExt cx="0" cy="0"/>
        </a:xfrm>
      </p:grpSpPr>
      <p:sp>
        <p:nvSpPr>
          <p:cNvPr id="630" name="Google Shape;630;g39c8a56f1cb_0_17"/>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1" name="Google Shape;631;g39c8a56f1cb_0_17"/>
          <p:cNvSpPr txBox="1">
            <a:spLocks noGrp="1"/>
          </p:cNvSpPr>
          <p:nvPr>
            <p:ph type="body" idx="1"/>
          </p:nvPr>
        </p:nvSpPr>
        <p:spPr>
          <a:xfrm>
            <a:off x="971550" y="1361190"/>
            <a:ext cx="10515600" cy="44325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0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32" name="Google Shape;632;g39c8a56f1cb_0_1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Subtitle &amp; Content 10">
  <p:cSld name="2_Title, Subtitle &amp; Content 2_9">
    <p:bg>
      <p:bgPr>
        <a:blipFill>
          <a:blip r:embed="rId2">
            <a:alphaModFix/>
          </a:blip>
          <a:stretch>
            <a:fillRect/>
          </a:stretch>
        </a:blipFill>
        <a:effectLst/>
      </p:bgPr>
    </p:bg>
    <p:spTree>
      <p:nvGrpSpPr>
        <p:cNvPr id="1" name="Shape 633"/>
        <p:cNvGrpSpPr/>
        <p:nvPr/>
      </p:nvGrpSpPr>
      <p:grpSpPr>
        <a:xfrm>
          <a:off x="0" y="0"/>
          <a:ext cx="0" cy="0"/>
          <a:chOff x="0" y="0"/>
          <a:chExt cx="0" cy="0"/>
        </a:xfrm>
      </p:grpSpPr>
      <p:sp>
        <p:nvSpPr>
          <p:cNvPr id="634" name="Google Shape;634;g3b94bf92259_0_60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35" name="Google Shape;635;g3b94bf92259_0_601"/>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6" name="Google Shape;636;g3b94bf92259_0_60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ubtitle &amp; Content 35">
  <p:cSld name="2_Title, Subtitle &amp; Content 2_24">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g390eb331c24_2_30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g390eb331c24_2_30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g390eb331c24_2_30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ubtitle &amp; Content 1 3">
  <p:cSld name="1_Title, Subtitle &amp; Content_4">
    <p:bg>
      <p:bgPr>
        <a:blipFill>
          <a:blip r:embed="rId2">
            <a:alphaModFix/>
          </a:blip>
          <a:stretch>
            <a:fillRect/>
          </a:stretch>
        </a:blipFill>
        <a:effectLst/>
      </p:bgPr>
    </p:bg>
    <p:spTree>
      <p:nvGrpSpPr>
        <p:cNvPr id="1" name="Shape 637"/>
        <p:cNvGrpSpPr/>
        <p:nvPr/>
      </p:nvGrpSpPr>
      <p:grpSpPr>
        <a:xfrm>
          <a:off x="0" y="0"/>
          <a:ext cx="0" cy="0"/>
          <a:chOff x="0" y="0"/>
          <a:chExt cx="0" cy="0"/>
        </a:xfrm>
      </p:grpSpPr>
      <p:sp>
        <p:nvSpPr>
          <p:cNvPr id="638" name="Google Shape;638;g391c7e3ff69_0_58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39" name="Google Shape;639;g391c7e3ff69_0_58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0" name="Google Shape;640;g391c7e3ff69_0_58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itle 1 Line &amp; Content 1 1">
  <p:cSld name="2_Title 1 Line &amp; Content_1">
    <p:bg>
      <p:bgPr>
        <a:blipFill>
          <a:blip r:embed="rId2">
            <a:alphaModFix/>
          </a:blip>
          <a:stretch>
            <a:fillRect/>
          </a:stretch>
        </a:blipFill>
        <a:effectLst/>
      </p:bgPr>
    </p:bg>
    <p:spTree>
      <p:nvGrpSpPr>
        <p:cNvPr id="1" name="Shape 641"/>
        <p:cNvGrpSpPr/>
        <p:nvPr/>
      </p:nvGrpSpPr>
      <p:grpSpPr>
        <a:xfrm>
          <a:off x="0" y="0"/>
          <a:ext cx="0" cy="0"/>
          <a:chOff x="0" y="0"/>
          <a:chExt cx="0" cy="0"/>
        </a:xfrm>
      </p:grpSpPr>
      <p:sp>
        <p:nvSpPr>
          <p:cNvPr id="642" name="Google Shape;642;g390eb331c24_0_77"/>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3" name="Google Shape;643;g390eb331c24_0_77"/>
          <p:cNvSpPr txBox="1">
            <a:spLocks noGrp="1"/>
          </p:cNvSpPr>
          <p:nvPr>
            <p:ph type="sldNum" idx="12"/>
          </p:nvPr>
        </p:nvSpPr>
        <p:spPr>
          <a:xfrm>
            <a:off x="11512550" y="6213474"/>
            <a:ext cx="578100" cy="3384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4" name="Google Shape;644;g390eb331c24_0_77"/>
          <p:cNvSpPr>
            <a:spLocks noGrp="1"/>
          </p:cNvSpPr>
          <p:nvPr>
            <p:ph type="pic" idx="2"/>
          </p:nvPr>
        </p:nvSpPr>
        <p:spPr>
          <a:xfrm>
            <a:off x="971550" y="1362456"/>
            <a:ext cx="10541100" cy="4648500"/>
          </a:xfrm>
          <a:prstGeom prst="rect">
            <a:avLst/>
          </a:prstGeom>
          <a:noFill/>
          <a:ln>
            <a:noFill/>
          </a:ln>
        </p:spPr>
      </p:sp>
      <p:sp>
        <p:nvSpPr>
          <p:cNvPr id="645" name="Google Shape;645;g390eb331c24_0_77"/>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Subtitle &amp; Content 2">
  <p:cSld name="2_Title, Subtitle &amp; Content 2">
    <p:bg>
      <p:bgPr>
        <a:blipFill>
          <a:blip r:embed="rId2">
            <a:alphaModFix/>
          </a:blip>
          <a:stretch>
            <a:fillRect/>
          </a:stretch>
        </a:blipFill>
        <a:effectLst/>
      </p:bgPr>
    </p:bg>
    <p:spTree>
      <p:nvGrpSpPr>
        <p:cNvPr id="1" name="Shape 646"/>
        <p:cNvGrpSpPr/>
        <p:nvPr/>
      </p:nvGrpSpPr>
      <p:grpSpPr>
        <a:xfrm>
          <a:off x="0" y="0"/>
          <a:ext cx="0" cy="0"/>
          <a:chOff x="0" y="0"/>
          <a:chExt cx="0" cy="0"/>
        </a:xfrm>
      </p:grpSpPr>
      <p:sp>
        <p:nvSpPr>
          <p:cNvPr id="647" name="Google Shape;647;g3a58d12cb65_7_8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g3a58d12cb65_7_8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9" name="Google Shape;649;g3a58d12cb65_7_8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1 Line &amp; Content">
  <p:cSld name="2_Title 1 Line &amp; Content">
    <p:bg>
      <p:bgPr>
        <a:blipFill>
          <a:blip r:embed="rId2">
            <a:alphaModFix/>
          </a:blip>
          <a:stretch>
            <a:fillRect/>
          </a:stretch>
        </a:blipFill>
        <a:effectLst/>
      </p:bgPr>
    </p:bg>
    <p:spTree>
      <p:nvGrpSpPr>
        <p:cNvPr id="1" name="Shape 650"/>
        <p:cNvGrpSpPr/>
        <p:nvPr/>
      </p:nvGrpSpPr>
      <p:grpSpPr>
        <a:xfrm>
          <a:off x="0" y="0"/>
          <a:ext cx="0" cy="0"/>
          <a:chOff x="0" y="0"/>
          <a:chExt cx="0" cy="0"/>
        </a:xfrm>
      </p:grpSpPr>
      <p:sp>
        <p:nvSpPr>
          <p:cNvPr id="651" name="Google Shape;651;g38c7e55c319_3_15"/>
          <p:cNvSpPr txBox="1">
            <a:spLocks noGrp="1"/>
          </p:cNvSpPr>
          <p:nvPr>
            <p:ph type="title"/>
          </p:nvPr>
        </p:nvSpPr>
        <p:spPr>
          <a:xfrm>
            <a:off x="972127" y="347852"/>
            <a:ext cx="10515600" cy="59542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2" name="Google Shape;652;g38c7e55c319_3_15"/>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53" name="Google Shape;653;g38c7e55c319_3_15"/>
          <p:cNvSpPr>
            <a:spLocks noGrp="1"/>
          </p:cNvSpPr>
          <p:nvPr>
            <p:ph type="pic" idx="2"/>
          </p:nvPr>
        </p:nvSpPr>
        <p:spPr>
          <a:xfrm>
            <a:off x="961925" y="1087655"/>
            <a:ext cx="10541000" cy="4923001"/>
          </a:xfrm>
          <a:prstGeom prst="rect">
            <a:avLst/>
          </a:prstGeom>
          <a:noFill/>
          <a:ln>
            <a:noFill/>
          </a:ln>
        </p:spPr>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654"/>
        <p:cNvGrpSpPr/>
        <p:nvPr/>
      </p:nvGrpSpPr>
      <p:grpSpPr>
        <a:xfrm>
          <a:off x="0" y="0"/>
          <a:ext cx="0" cy="0"/>
          <a:chOff x="0" y="0"/>
          <a:chExt cx="0" cy="0"/>
        </a:xfrm>
      </p:grpSpPr>
      <p:sp>
        <p:nvSpPr>
          <p:cNvPr id="655" name="Google Shape;655;g38c7e55c319_3_6"/>
          <p:cNvSpPr txBox="1">
            <a:spLocks noGrp="1"/>
          </p:cNvSpPr>
          <p:nvPr>
            <p:ph type="ctrTitle"/>
          </p:nvPr>
        </p:nvSpPr>
        <p:spPr>
          <a:xfrm>
            <a:off x="1524000" y="3077521"/>
            <a:ext cx="9144000" cy="5064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6" name="Google Shape;656;g38c7e55c319_3_6"/>
          <p:cNvSpPr txBox="1">
            <a:spLocks noGrp="1"/>
          </p:cNvSpPr>
          <p:nvPr>
            <p:ph type="subTitle" idx="1"/>
          </p:nvPr>
        </p:nvSpPr>
        <p:spPr>
          <a:xfrm>
            <a:off x="1524000" y="3551164"/>
            <a:ext cx="9144000" cy="411162"/>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dk1"/>
              </a:buClr>
              <a:buSzPts val="2200"/>
              <a:buNone/>
              <a:defRPr sz="2200" b="0" i="0" u="none" strike="noStrike"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7" name="Google Shape;657;g38c7e55c319_3_6"/>
          <p:cNvSpPr txBox="1">
            <a:spLocks noGrp="1"/>
          </p:cNvSpPr>
          <p:nvPr>
            <p:ph type="body" idx="2"/>
          </p:nvPr>
        </p:nvSpPr>
        <p:spPr>
          <a:xfrm>
            <a:off x="2758698" y="4502475"/>
            <a:ext cx="7909302" cy="10795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g38c7e55c319_3_6"/>
          <p:cNvSpPr txBox="1">
            <a:spLocks noGrp="1"/>
          </p:cNvSpPr>
          <p:nvPr>
            <p:ph type="body" idx="3"/>
          </p:nvPr>
        </p:nvSpPr>
        <p:spPr>
          <a:xfrm>
            <a:off x="1482429" y="3891609"/>
            <a:ext cx="5033963" cy="4968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a:solidFill>
                  <a:srgbClr val="0066CC"/>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amp; Content 31">
  <p:cSld name="Title, Subtitle &amp; Content 31">
    <p:bg>
      <p:bgPr>
        <a:blipFill>
          <a:blip r:embed="rId2">
            <a:alphaModFix/>
          </a:blip>
          <a:stretch>
            <a:fillRect/>
          </a:stretch>
        </a:blipFill>
        <a:effectLst/>
      </p:bgPr>
    </p:bg>
    <p:spTree>
      <p:nvGrpSpPr>
        <p:cNvPr id="1" name="Shape 659"/>
        <p:cNvGrpSpPr/>
        <p:nvPr/>
      </p:nvGrpSpPr>
      <p:grpSpPr>
        <a:xfrm>
          <a:off x="0" y="0"/>
          <a:ext cx="0" cy="0"/>
          <a:chOff x="0" y="0"/>
          <a:chExt cx="0" cy="0"/>
        </a:xfrm>
      </p:grpSpPr>
      <p:sp>
        <p:nvSpPr>
          <p:cNvPr id="660" name="Google Shape;660;g38c7e55c319_3_24"/>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61" name="Google Shape;661;g38c7e55c319_3_24"/>
          <p:cNvSpPr txBox="1">
            <a:spLocks noGrp="1"/>
          </p:cNvSpPr>
          <p:nvPr>
            <p:ph type="title"/>
          </p:nvPr>
        </p:nvSpPr>
        <p:spPr>
          <a:xfrm>
            <a:off x="972127" y="347852"/>
            <a:ext cx="10515600" cy="6052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ubtitle &amp; Content 4">
  <p:cSld name="Title, Subtitle &amp; Content 4">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g38c7e55c319_3_27"/>
          <p:cNvSpPr txBox="1">
            <a:spLocks noGrp="1"/>
          </p:cNvSpPr>
          <p:nvPr>
            <p:ph type="body" idx="1"/>
          </p:nvPr>
        </p:nvSpPr>
        <p:spPr>
          <a:xfrm>
            <a:off x="971551" y="1133475"/>
            <a:ext cx="10515600" cy="46600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64" name="Google Shape;664;g38c7e55c319_3_27"/>
          <p:cNvSpPr txBox="1">
            <a:spLocks noGrp="1"/>
          </p:cNvSpPr>
          <p:nvPr>
            <p:ph type="sldNum" idx="12"/>
          </p:nvPr>
        </p:nvSpPr>
        <p:spPr>
          <a:xfrm>
            <a:off x="11512551" y="6213473"/>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65" name="Google Shape;665;g38c7e55c319_3_27"/>
          <p:cNvSpPr txBox="1">
            <a:spLocks noGrp="1"/>
          </p:cNvSpPr>
          <p:nvPr>
            <p:ph type="title"/>
          </p:nvPr>
        </p:nvSpPr>
        <p:spPr>
          <a:xfrm>
            <a:off x="972127" y="347853"/>
            <a:ext cx="10515600" cy="60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6"/>
        <p:cNvGrpSpPr/>
        <p:nvPr/>
      </p:nvGrpSpPr>
      <p:grpSpPr>
        <a:xfrm>
          <a:off x="0" y="0"/>
          <a:ext cx="0" cy="0"/>
          <a:chOff x="0" y="0"/>
          <a:chExt cx="0" cy="0"/>
        </a:xfrm>
      </p:grpSpPr>
      <p:sp>
        <p:nvSpPr>
          <p:cNvPr id="667" name="Google Shape;667;g38c7e55c319_3_3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8" name="Google Shape;668;g38c7e55c319_3_3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1067"/>
              </a:spcBef>
              <a:spcAft>
                <a:spcPts val="0"/>
              </a:spcAft>
              <a:buSzPts val="2100"/>
              <a:buChar char="•"/>
              <a:defRPr/>
            </a:lvl1pPr>
            <a:lvl2pPr marL="914400" lvl="1" indent="-342900" algn="l">
              <a:lnSpc>
                <a:spcPct val="90000"/>
              </a:lnSpc>
              <a:spcBef>
                <a:spcPts val="533"/>
              </a:spcBef>
              <a:spcAft>
                <a:spcPts val="0"/>
              </a:spcAft>
              <a:buSzPts val="1800"/>
              <a:buChar char="•"/>
              <a:defRPr/>
            </a:lvl2pPr>
            <a:lvl3pPr marL="1371600" lvl="2" indent="-323850" algn="l">
              <a:lnSpc>
                <a:spcPct val="90000"/>
              </a:lnSpc>
              <a:spcBef>
                <a:spcPts val="533"/>
              </a:spcBef>
              <a:spcAft>
                <a:spcPts val="0"/>
              </a:spcAft>
              <a:buSzPts val="1500"/>
              <a:buChar char="•"/>
              <a:defRPr/>
            </a:lvl3pPr>
            <a:lvl4pPr marL="1828800" lvl="3" indent="-317500" algn="l">
              <a:lnSpc>
                <a:spcPct val="90000"/>
              </a:lnSpc>
              <a:spcBef>
                <a:spcPts val="533"/>
              </a:spcBef>
              <a:spcAft>
                <a:spcPts val="0"/>
              </a:spcAft>
              <a:buSzPts val="1400"/>
              <a:buChar char="•"/>
              <a:defRPr/>
            </a:lvl4pPr>
            <a:lvl5pPr marL="2286000" lvl="4" indent="-317500" algn="l">
              <a:lnSpc>
                <a:spcPct val="90000"/>
              </a:lnSpc>
              <a:spcBef>
                <a:spcPts val="533"/>
              </a:spcBef>
              <a:spcAft>
                <a:spcPts val="0"/>
              </a:spcAft>
              <a:buSzPts val="1400"/>
              <a:buChar char="•"/>
              <a:defRPr/>
            </a:lvl5pPr>
            <a:lvl6pPr marL="2743200" lvl="5" indent="-317500" algn="l">
              <a:lnSpc>
                <a:spcPct val="90000"/>
              </a:lnSpc>
              <a:spcBef>
                <a:spcPts val="533"/>
              </a:spcBef>
              <a:spcAft>
                <a:spcPts val="0"/>
              </a:spcAft>
              <a:buSzPts val="1400"/>
              <a:buChar char="•"/>
              <a:defRPr/>
            </a:lvl6pPr>
            <a:lvl7pPr marL="3200400" lvl="6" indent="-317500" algn="l">
              <a:lnSpc>
                <a:spcPct val="90000"/>
              </a:lnSpc>
              <a:spcBef>
                <a:spcPts val="533"/>
              </a:spcBef>
              <a:spcAft>
                <a:spcPts val="0"/>
              </a:spcAft>
              <a:buSzPts val="1400"/>
              <a:buChar char="•"/>
              <a:defRPr/>
            </a:lvl7pPr>
            <a:lvl8pPr marL="3657600" lvl="7" indent="-317500" algn="l">
              <a:lnSpc>
                <a:spcPct val="90000"/>
              </a:lnSpc>
              <a:spcBef>
                <a:spcPts val="533"/>
              </a:spcBef>
              <a:spcAft>
                <a:spcPts val="0"/>
              </a:spcAft>
              <a:buSzPts val="1400"/>
              <a:buChar char="•"/>
              <a:defRPr/>
            </a:lvl8pPr>
            <a:lvl9pPr marL="4114800" lvl="8" indent="-317500" algn="l">
              <a:lnSpc>
                <a:spcPct val="90000"/>
              </a:lnSpc>
              <a:spcBef>
                <a:spcPts val="533"/>
              </a:spcBef>
              <a:spcAft>
                <a:spcPts val="0"/>
              </a:spcAft>
              <a:buSzPts val="1400"/>
              <a:buChar char="•"/>
              <a:defRPr/>
            </a:lvl9pPr>
          </a:lstStyle>
          <a:p>
            <a:endParaRPr/>
          </a:p>
        </p:txBody>
      </p:sp>
      <p:sp>
        <p:nvSpPr>
          <p:cNvPr id="669" name="Google Shape;669;g38c7e55c319_3_31"/>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1067"/>
              </a:spcBef>
              <a:spcAft>
                <a:spcPts val="0"/>
              </a:spcAft>
              <a:buSzPts val="2100"/>
              <a:buChar char="•"/>
              <a:defRPr/>
            </a:lvl1pPr>
            <a:lvl2pPr marL="914400" lvl="1" indent="-342900" algn="l">
              <a:lnSpc>
                <a:spcPct val="90000"/>
              </a:lnSpc>
              <a:spcBef>
                <a:spcPts val="533"/>
              </a:spcBef>
              <a:spcAft>
                <a:spcPts val="0"/>
              </a:spcAft>
              <a:buSzPts val="1800"/>
              <a:buChar char="•"/>
              <a:defRPr/>
            </a:lvl2pPr>
            <a:lvl3pPr marL="1371600" lvl="2" indent="-323850" algn="l">
              <a:lnSpc>
                <a:spcPct val="90000"/>
              </a:lnSpc>
              <a:spcBef>
                <a:spcPts val="533"/>
              </a:spcBef>
              <a:spcAft>
                <a:spcPts val="0"/>
              </a:spcAft>
              <a:buSzPts val="1500"/>
              <a:buChar char="•"/>
              <a:defRPr/>
            </a:lvl3pPr>
            <a:lvl4pPr marL="1828800" lvl="3" indent="-317500" algn="l">
              <a:lnSpc>
                <a:spcPct val="90000"/>
              </a:lnSpc>
              <a:spcBef>
                <a:spcPts val="533"/>
              </a:spcBef>
              <a:spcAft>
                <a:spcPts val="0"/>
              </a:spcAft>
              <a:buSzPts val="1400"/>
              <a:buChar char="•"/>
              <a:defRPr/>
            </a:lvl4pPr>
            <a:lvl5pPr marL="2286000" lvl="4" indent="-317500" algn="l">
              <a:lnSpc>
                <a:spcPct val="90000"/>
              </a:lnSpc>
              <a:spcBef>
                <a:spcPts val="533"/>
              </a:spcBef>
              <a:spcAft>
                <a:spcPts val="0"/>
              </a:spcAft>
              <a:buSzPts val="1400"/>
              <a:buChar char="•"/>
              <a:defRPr/>
            </a:lvl5pPr>
            <a:lvl6pPr marL="2743200" lvl="5" indent="-317500" algn="l">
              <a:lnSpc>
                <a:spcPct val="90000"/>
              </a:lnSpc>
              <a:spcBef>
                <a:spcPts val="533"/>
              </a:spcBef>
              <a:spcAft>
                <a:spcPts val="0"/>
              </a:spcAft>
              <a:buSzPts val="1400"/>
              <a:buChar char="•"/>
              <a:defRPr/>
            </a:lvl6pPr>
            <a:lvl7pPr marL="3200400" lvl="6" indent="-317500" algn="l">
              <a:lnSpc>
                <a:spcPct val="90000"/>
              </a:lnSpc>
              <a:spcBef>
                <a:spcPts val="533"/>
              </a:spcBef>
              <a:spcAft>
                <a:spcPts val="0"/>
              </a:spcAft>
              <a:buSzPts val="1400"/>
              <a:buChar char="•"/>
              <a:defRPr/>
            </a:lvl7pPr>
            <a:lvl8pPr marL="3657600" lvl="7" indent="-317500" algn="l">
              <a:lnSpc>
                <a:spcPct val="90000"/>
              </a:lnSpc>
              <a:spcBef>
                <a:spcPts val="533"/>
              </a:spcBef>
              <a:spcAft>
                <a:spcPts val="0"/>
              </a:spcAft>
              <a:buSzPts val="1400"/>
              <a:buChar char="•"/>
              <a:defRPr/>
            </a:lvl8pPr>
            <a:lvl9pPr marL="4114800" lvl="8" indent="-317500" algn="l">
              <a:lnSpc>
                <a:spcPct val="90000"/>
              </a:lnSpc>
              <a:spcBef>
                <a:spcPts val="533"/>
              </a:spcBef>
              <a:spcAft>
                <a:spcPts val="0"/>
              </a:spcAft>
              <a:buSzPts val="1400"/>
              <a:buChar char="•"/>
              <a:defRPr/>
            </a:lvl9pPr>
          </a:lstStyle>
          <a:p>
            <a:endParaRPr/>
          </a:p>
        </p:txBody>
      </p:sp>
      <p:sp>
        <p:nvSpPr>
          <p:cNvPr id="670" name="Google Shape;670;g38c7e55c319_3_3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1" name="Google Shape;671;g38c7e55c319_3_3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2" name="Google Shape;672;g38c7e55c319_3_3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ubtitle &amp; Content 23">
  <p:cSld name="Title, Subtitle &amp; Content 23">
    <p:bg>
      <p:bgPr>
        <a:blipFill>
          <a:blip r:embed="rId2">
            <a:alphaModFix/>
          </a:blip>
          <a:stretch>
            <a:fillRect/>
          </a:stretch>
        </a:blipFill>
        <a:effectLst/>
      </p:bgPr>
    </p:bg>
    <p:spTree>
      <p:nvGrpSpPr>
        <p:cNvPr id="1" name="Shape 673"/>
        <p:cNvGrpSpPr/>
        <p:nvPr/>
      </p:nvGrpSpPr>
      <p:grpSpPr>
        <a:xfrm>
          <a:off x="0" y="0"/>
          <a:ext cx="0" cy="0"/>
          <a:chOff x="0" y="0"/>
          <a:chExt cx="0" cy="0"/>
        </a:xfrm>
      </p:grpSpPr>
      <p:sp>
        <p:nvSpPr>
          <p:cNvPr id="674" name="Google Shape;674;g38c7e55c319_3_38"/>
          <p:cNvSpPr txBox="1">
            <a:spLocks noGrp="1"/>
          </p:cNvSpPr>
          <p:nvPr>
            <p:ph type="body" idx="1"/>
          </p:nvPr>
        </p:nvSpPr>
        <p:spPr>
          <a:xfrm>
            <a:off x="971551" y="1133475"/>
            <a:ext cx="10515600" cy="46600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75" name="Google Shape;675;g38c7e55c319_3_38"/>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6" name="Google Shape;676;g38c7e55c319_3_38"/>
          <p:cNvSpPr txBox="1">
            <a:spLocks noGrp="1"/>
          </p:cNvSpPr>
          <p:nvPr>
            <p:ph type="title"/>
          </p:nvPr>
        </p:nvSpPr>
        <p:spPr>
          <a:xfrm>
            <a:off x="972127" y="347853"/>
            <a:ext cx="10515600" cy="60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ubtitle &amp; Content 24">
  <p:cSld name="Title, Subtitle &amp; Content 24">
    <p:bg>
      <p:bgPr>
        <a:blipFill>
          <a:blip r:embed="rId2">
            <a:alphaModFix/>
          </a:blip>
          <a:stretch>
            <a:fillRect/>
          </a:stretch>
        </a:blipFill>
        <a:effectLst/>
      </p:bgPr>
    </p:bg>
    <p:spTree>
      <p:nvGrpSpPr>
        <p:cNvPr id="1" name="Shape 677"/>
        <p:cNvGrpSpPr/>
        <p:nvPr/>
      </p:nvGrpSpPr>
      <p:grpSpPr>
        <a:xfrm>
          <a:off x="0" y="0"/>
          <a:ext cx="0" cy="0"/>
          <a:chOff x="0" y="0"/>
          <a:chExt cx="0" cy="0"/>
        </a:xfrm>
      </p:grpSpPr>
      <p:sp>
        <p:nvSpPr>
          <p:cNvPr id="678" name="Google Shape;678;g38c7e55c319_3_42"/>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9" name="Google Shape;679;g38c7e55c319_3_42"/>
          <p:cNvSpPr txBox="1">
            <a:spLocks noGrp="1"/>
          </p:cNvSpPr>
          <p:nvPr>
            <p:ph type="title"/>
          </p:nvPr>
        </p:nvSpPr>
        <p:spPr>
          <a:xfrm>
            <a:off x="972127" y="347852"/>
            <a:ext cx="10515600" cy="6052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1">
  <p:cSld name="1_Section">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28"/>
          <p:cNvSpPr txBox="1">
            <a:spLocks noGrp="1"/>
          </p:cNvSpPr>
          <p:nvPr>
            <p:ph type="title"/>
          </p:nvPr>
        </p:nvSpPr>
        <p:spPr>
          <a:xfrm>
            <a:off x="972127" y="1835088"/>
            <a:ext cx="10515600" cy="3945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ubtitle &amp; Content 25">
  <p:cSld name="Title, Subtitle &amp; Content 25">
    <p:bg>
      <p:bgPr>
        <a:blipFill>
          <a:blip r:embed="rId2">
            <a:alphaModFix/>
          </a:blip>
          <a:stretch>
            <a:fillRect/>
          </a:stretch>
        </a:blipFill>
        <a:effectLst/>
      </p:bgPr>
    </p:bg>
    <p:spTree>
      <p:nvGrpSpPr>
        <p:cNvPr id="1" name="Shape 680"/>
        <p:cNvGrpSpPr/>
        <p:nvPr/>
      </p:nvGrpSpPr>
      <p:grpSpPr>
        <a:xfrm>
          <a:off x="0" y="0"/>
          <a:ext cx="0" cy="0"/>
          <a:chOff x="0" y="0"/>
          <a:chExt cx="0" cy="0"/>
        </a:xfrm>
      </p:grpSpPr>
      <p:sp>
        <p:nvSpPr>
          <p:cNvPr id="681" name="Google Shape;681;g38c7e55c319_3_45"/>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2" name="Google Shape;682;g38c7e55c319_3_45"/>
          <p:cNvSpPr txBox="1">
            <a:spLocks noGrp="1"/>
          </p:cNvSpPr>
          <p:nvPr>
            <p:ph type="title"/>
          </p:nvPr>
        </p:nvSpPr>
        <p:spPr>
          <a:xfrm>
            <a:off x="972127" y="347852"/>
            <a:ext cx="10515600" cy="6052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ubtitle &amp; Content 5">
  <p:cSld name="Title, Subtitle &amp; Content 5">
    <p:bg>
      <p:bgPr>
        <a:blipFill>
          <a:blip r:embed="rId2">
            <a:alphaModFix/>
          </a:blip>
          <a:stretch>
            <a:fillRect/>
          </a:stretch>
        </a:blipFill>
        <a:effectLst/>
      </p:bgPr>
    </p:bg>
    <p:spTree>
      <p:nvGrpSpPr>
        <p:cNvPr id="1" name="Shape 683"/>
        <p:cNvGrpSpPr/>
        <p:nvPr/>
      </p:nvGrpSpPr>
      <p:grpSpPr>
        <a:xfrm>
          <a:off x="0" y="0"/>
          <a:ext cx="0" cy="0"/>
          <a:chOff x="0" y="0"/>
          <a:chExt cx="0" cy="0"/>
        </a:xfrm>
      </p:grpSpPr>
      <p:sp>
        <p:nvSpPr>
          <p:cNvPr id="684" name="Google Shape;684;g38c7e55c319_3_48"/>
          <p:cNvSpPr txBox="1">
            <a:spLocks noGrp="1"/>
          </p:cNvSpPr>
          <p:nvPr>
            <p:ph type="body" idx="1"/>
          </p:nvPr>
        </p:nvSpPr>
        <p:spPr>
          <a:xfrm>
            <a:off x="971551" y="1133475"/>
            <a:ext cx="10515600" cy="46600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85" name="Google Shape;685;g38c7e55c319_3_48"/>
          <p:cNvSpPr txBox="1">
            <a:spLocks noGrp="1"/>
          </p:cNvSpPr>
          <p:nvPr>
            <p:ph type="sldNum" idx="12"/>
          </p:nvPr>
        </p:nvSpPr>
        <p:spPr>
          <a:xfrm>
            <a:off x="11512551" y="6213473"/>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6" name="Google Shape;686;g38c7e55c319_3_48"/>
          <p:cNvSpPr txBox="1">
            <a:spLocks noGrp="1"/>
          </p:cNvSpPr>
          <p:nvPr>
            <p:ph type="title"/>
          </p:nvPr>
        </p:nvSpPr>
        <p:spPr>
          <a:xfrm>
            <a:off x="972127" y="347853"/>
            <a:ext cx="10515600" cy="60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ubtitle &amp; Content 3">
  <p:cSld name="Title, Subtitle &amp; Content 3">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g38c7e55c319_3_52"/>
          <p:cNvSpPr txBox="1">
            <a:spLocks noGrp="1"/>
          </p:cNvSpPr>
          <p:nvPr>
            <p:ph type="body" idx="1"/>
          </p:nvPr>
        </p:nvSpPr>
        <p:spPr>
          <a:xfrm>
            <a:off x="971551" y="1133475"/>
            <a:ext cx="10515600" cy="46600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689" name="Google Shape;689;g38c7e55c319_3_52"/>
          <p:cNvSpPr txBox="1">
            <a:spLocks noGrp="1"/>
          </p:cNvSpPr>
          <p:nvPr>
            <p:ph type="sldNum" idx="12"/>
          </p:nvPr>
        </p:nvSpPr>
        <p:spPr>
          <a:xfrm>
            <a:off x="11512551" y="6213473"/>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90" name="Google Shape;690;g38c7e55c319_3_52"/>
          <p:cNvSpPr txBox="1">
            <a:spLocks noGrp="1"/>
          </p:cNvSpPr>
          <p:nvPr>
            <p:ph type="title"/>
          </p:nvPr>
        </p:nvSpPr>
        <p:spPr>
          <a:xfrm>
            <a:off x="972127" y="347853"/>
            <a:ext cx="10515600" cy="6008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1"/>
        <p:cNvGrpSpPr/>
        <p:nvPr/>
      </p:nvGrpSpPr>
      <p:grpSpPr>
        <a:xfrm>
          <a:off x="0" y="0"/>
          <a:ext cx="0" cy="0"/>
          <a:chOff x="0" y="0"/>
          <a:chExt cx="0" cy="0"/>
        </a:xfrm>
      </p:grpSpPr>
      <p:sp>
        <p:nvSpPr>
          <p:cNvPr id="692" name="Google Shape;692;g38c7e55c319_3_56"/>
          <p:cNvSpPr txBox="1">
            <a:spLocks noGrp="1"/>
          </p:cNvSpPr>
          <p:nvPr>
            <p:ph type="title"/>
          </p:nvPr>
        </p:nvSpPr>
        <p:spPr>
          <a:xfrm>
            <a:off x="653667" y="600200"/>
            <a:ext cx="8490400" cy="54544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6400"/>
            </a:lvl1pPr>
            <a:lvl2pPr lvl="1" algn="l">
              <a:lnSpc>
                <a:spcPct val="100000"/>
              </a:lnSpc>
              <a:spcBef>
                <a:spcPts val="0"/>
              </a:spcBef>
              <a:spcAft>
                <a:spcPts val="0"/>
              </a:spcAft>
              <a:buSzPts val="3600"/>
              <a:buNone/>
              <a:defRPr sz="6400"/>
            </a:lvl2pPr>
            <a:lvl3pPr lvl="2" algn="l">
              <a:lnSpc>
                <a:spcPct val="100000"/>
              </a:lnSpc>
              <a:spcBef>
                <a:spcPts val="0"/>
              </a:spcBef>
              <a:spcAft>
                <a:spcPts val="0"/>
              </a:spcAft>
              <a:buSzPts val="3600"/>
              <a:buNone/>
              <a:defRPr sz="6400"/>
            </a:lvl3pPr>
            <a:lvl4pPr lvl="3" algn="l">
              <a:lnSpc>
                <a:spcPct val="100000"/>
              </a:lnSpc>
              <a:spcBef>
                <a:spcPts val="0"/>
              </a:spcBef>
              <a:spcAft>
                <a:spcPts val="0"/>
              </a:spcAft>
              <a:buSzPts val="3600"/>
              <a:buNone/>
              <a:defRPr sz="6400"/>
            </a:lvl4pPr>
            <a:lvl5pPr lvl="4" algn="l">
              <a:lnSpc>
                <a:spcPct val="100000"/>
              </a:lnSpc>
              <a:spcBef>
                <a:spcPts val="0"/>
              </a:spcBef>
              <a:spcAft>
                <a:spcPts val="0"/>
              </a:spcAft>
              <a:buSzPts val="3600"/>
              <a:buNone/>
              <a:defRPr sz="6400"/>
            </a:lvl5pPr>
            <a:lvl6pPr lvl="5" algn="l">
              <a:lnSpc>
                <a:spcPct val="100000"/>
              </a:lnSpc>
              <a:spcBef>
                <a:spcPts val="0"/>
              </a:spcBef>
              <a:spcAft>
                <a:spcPts val="0"/>
              </a:spcAft>
              <a:buSzPts val="3600"/>
              <a:buNone/>
              <a:defRPr sz="6400"/>
            </a:lvl6pPr>
            <a:lvl7pPr lvl="6" algn="l">
              <a:lnSpc>
                <a:spcPct val="100000"/>
              </a:lnSpc>
              <a:spcBef>
                <a:spcPts val="0"/>
              </a:spcBef>
              <a:spcAft>
                <a:spcPts val="0"/>
              </a:spcAft>
              <a:buSzPts val="3600"/>
              <a:buNone/>
              <a:defRPr sz="6400"/>
            </a:lvl7pPr>
            <a:lvl8pPr lvl="7" algn="l">
              <a:lnSpc>
                <a:spcPct val="100000"/>
              </a:lnSpc>
              <a:spcBef>
                <a:spcPts val="0"/>
              </a:spcBef>
              <a:spcAft>
                <a:spcPts val="0"/>
              </a:spcAft>
              <a:buSzPts val="3600"/>
              <a:buNone/>
              <a:defRPr sz="6400"/>
            </a:lvl8pPr>
            <a:lvl9pPr lvl="8" algn="l">
              <a:lnSpc>
                <a:spcPct val="100000"/>
              </a:lnSpc>
              <a:spcBef>
                <a:spcPts val="0"/>
              </a:spcBef>
              <a:spcAft>
                <a:spcPts val="0"/>
              </a:spcAft>
              <a:buSzPts val="3600"/>
              <a:buNone/>
              <a:defRPr sz="6400"/>
            </a:lvl9pPr>
          </a:lstStyle>
          <a:p>
            <a:endParaRPr/>
          </a:p>
        </p:txBody>
      </p:sp>
      <p:sp>
        <p:nvSpPr>
          <p:cNvPr id="693" name="Google Shape;693;g38c7e55c319_3_56"/>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94"/>
        <p:cNvGrpSpPr/>
        <p:nvPr/>
      </p:nvGrpSpPr>
      <p:grpSpPr>
        <a:xfrm>
          <a:off x="0" y="0"/>
          <a:ext cx="0" cy="0"/>
          <a:chOff x="0" y="0"/>
          <a:chExt cx="0" cy="0"/>
        </a:xfrm>
      </p:grpSpPr>
      <p:sp>
        <p:nvSpPr>
          <p:cNvPr id="695" name="Google Shape;695;g38c7e55c319_3_59"/>
          <p:cNvSpPr txBox="1">
            <a:spLocks noGrp="1"/>
          </p:cNvSpPr>
          <p:nvPr>
            <p:ph type="sldNum" idx="12"/>
          </p:nvPr>
        </p:nvSpPr>
        <p:spPr>
          <a:xfrm>
            <a:off x="11647204" y="6492875"/>
            <a:ext cx="5334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96" name="Google Shape;696;g38c7e55c319_3_59"/>
          <p:cNvCxnSpPr/>
          <p:nvPr/>
        </p:nvCxnSpPr>
        <p:spPr>
          <a:xfrm>
            <a:off x="838200" y="1322507"/>
            <a:ext cx="10515600" cy="0"/>
          </a:xfrm>
          <a:prstGeom prst="straightConnector1">
            <a:avLst/>
          </a:prstGeom>
          <a:noFill/>
          <a:ln w="12700" cap="flat" cmpd="sng">
            <a:solidFill>
              <a:srgbClr val="F1CB03"/>
            </a:solidFill>
            <a:prstDash val="solid"/>
            <a:miter lim="8000"/>
            <a:headEnd type="none" w="sm" len="sm"/>
            <a:tailEnd type="none" w="sm" len="sm"/>
          </a:ln>
        </p:spPr>
      </p:cxnSp>
      <p:sp>
        <p:nvSpPr>
          <p:cNvPr id="697" name="Google Shape;697;g38c7e55c319_3_59"/>
          <p:cNvSpPr txBox="1">
            <a:spLocks noGrp="1"/>
          </p:cNvSpPr>
          <p:nvPr>
            <p:ph type="title"/>
          </p:nvPr>
        </p:nvSpPr>
        <p:spPr>
          <a:xfrm>
            <a:off x="838200" y="238998"/>
            <a:ext cx="105156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539B"/>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1 Line &amp; Content">
  <p:cSld name="2_Title 1 Line &amp; Content 2">
    <p:bg>
      <p:bgPr>
        <a:blipFill>
          <a:blip r:embed="rId2">
            <a:alphaModFix/>
          </a:blip>
          <a:stretch>
            <a:fillRect/>
          </a:stretch>
        </a:blipFill>
        <a:effectLst/>
      </p:bgPr>
    </p:bg>
    <p:spTree>
      <p:nvGrpSpPr>
        <p:cNvPr id="1" name="Shape 698"/>
        <p:cNvGrpSpPr/>
        <p:nvPr/>
      </p:nvGrpSpPr>
      <p:grpSpPr>
        <a:xfrm>
          <a:off x="0" y="0"/>
          <a:ext cx="0" cy="0"/>
          <a:chOff x="0" y="0"/>
          <a:chExt cx="0" cy="0"/>
        </a:xfrm>
      </p:grpSpPr>
      <p:sp>
        <p:nvSpPr>
          <p:cNvPr id="699" name="Google Shape;699;g38c7e55c319_3_63"/>
          <p:cNvSpPr txBox="1">
            <a:spLocks noGrp="1"/>
          </p:cNvSpPr>
          <p:nvPr>
            <p:ph type="title"/>
          </p:nvPr>
        </p:nvSpPr>
        <p:spPr>
          <a:xfrm>
            <a:off x="972127" y="347852"/>
            <a:ext cx="10515600" cy="8480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0" name="Google Shape;700;g38c7e55c319_3_63"/>
          <p:cNvSpPr txBox="1">
            <a:spLocks noGrp="1"/>
          </p:cNvSpPr>
          <p:nvPr>
            <p:ph type="sldNum" idx="12"/>
          </p:nvPr>
        </p:nvSpPr>
        <p:spPr>
          <a:xfrm>
            <a:off x="11512551" y="6213473"/>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01" name="Google Shape;701;g38c7e55c319_3_63"/>
          <p:cNvSpPr>
            <a:spLocks noGrp="1"/>
          </p:cNvSpPr>
          <p:nvPr>
            <p:ph type="pic" idx="2"/>
          </p:nvPr>
        </p:nvSpPr>
        <p:spPr>
          <a:xfrm>
            <a:off x="971551" y="1362456"/>
            <a:ext cx="10541200" cy="4648400"/>
          </a:xfrm>
          <a:prstGeom prst="rect">
            <a:avLst/>
          </a:prstGeom>
          <a:noFill/>
          <a:ln>
            <a:noFill/>
          </a:ln>
        </p:spPr>
      </p:sp>
      <p:sp>
        <p:nvSpPr>
          <p:cNvPr id="702" name="Google Shape;702;g38c7e55c319_3_63"/>
          <p:cNvSpPr txBox="1">
            <a:spLocks noGrp="1"/>
          </p:cNvSpPr>
          <p:nvPr>
            <p:ph type="body" idx="1"/>
          </p:nvPr>
        </p:nvSpPr>
        <p:spPr>
          <a:xfrm>
            <a:off x="849629" y="838200"/>
            <a:ext cx="10515600" cy="522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67"/>
              </a:spcBef>
              <a:spcAft>
                <a:spcPts val="0"/>
              </a:spcAft>
              <a:buClr>
                <a:srgbClr val="0066CC"/>
              </a:buClr>
              <a:buSzPts val="1700"/>
              <a:buNone/>
              <a:defRPr sz="2267" b="0" i="0">
                <a:solidFill>
                  <a:srgbClr val="0066CC"/>
                </a:solidFill>
                <a:latin typeface="Arial"/>
                <a:ea typeface="Arial"/>
                <a:cs typeface="Arial"/>
                <a:sym typeface="Arial"/>
              </a:defRPr>
            </a:lvl1pPr>
            <a:lvl2pPr marL="914400" lvl="1" indent="-342900" algn="l">
              <a:lnSpc>
                <a:spcPct val="90000"/>
              </a:lnSpc>
              <a:spcBef>
                <a:spcPts val="533"/>
              </a:spcBef>
              <a:spcAft>
                <a:spcPts val="0"/>
              </a:spcAft>
              <a:buClr>
                <a:schemeClr val="dk2"/>
              </a:buClr>
              <a:buSzPts val="1800"/>
              <a:buChar char="•"/>
              <a:defRPr>
                <a:solidFill>
                  <a:schemeClr val="dk2"/>
                </a:solidFill>
              </a:defRPr>
            </a:lvl2pPr>
            <a:lvl3pPr marL="1371600" lvl="2" indent="-323850" algn="l">
              <a:lnSpc>
                <a:spcPct val="90000"/>
              </a:lnSpc>
              <a:spcBef>
                <a:spcPts val="533"/>
              </a:spcBef>
              <a:spcAft>
                <a:spcPts val="0"/>
              </a:spcAft>
              <a:buClr>
                <a:schemeClr val="dk2"/>
              </a:buClr>
              <a:buSzPts val="1500"/>
              <a:buChar char="•"/>
              <a:defRPr>
                <a:solidFill>
                  <a:schemeClr val="dk2"/>
                </a:solidFill>
              </a:defRPr>
            </a:lvl3pPr>
            <a:lvl4pPr marL="1828800" lvl="3" indent="-317500" algn="l">
              <a:lnSpc>
                <a:spcPct val="90000"/>
              </a:lnSpc>
              <a:spcBef>
                <a:spcPts val="533"/>
              </a:spcBef>
              <a:spcAft>
                <a:spcPts val="0"/>
              </a:spcAft>
              <a:buClr>
                <a:schemeClr val="dk2"/>
              </a:buClr>
              <a:buSzPts val="1400"/>
              <a:buChar char="•"/>
              <a:defRPr>
                <a:solidFill>
                  <a:schemeClr val="dk2"/>
                </a:solidFill>
              </a:defRPr>
            </a:lvl4pPr>
            <a:lvl5pPr marL="2286000" lvl="4" indent="-317500" algn="l">
              <a:lnSpc>
                <a:spcPct val="90000"/>
              </a:lnSpc>
              <a:spcBef>
                <a:spcPts val="533"/>
              </a:spcBef>
              <a:spcAft>
                <a:spcPts val="0"/>
              </a:spcAft>
              <a:buClr>
                <a:schemeClr val="dk2"/>
              </a:buClr>
              <a:buSzPts val="1400"/>
              <a:buChar char="•"/>
              <a:defRPr>
                <a:solidFill>
                  <a:schemeClr val="dk2"/>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ubtitle &amp; Content 1">
  <p:cSld name="Title, Subtitle &amp; Content 1">
    <p:bg>
      <p:bgPr>
        <a:blipFill>
          <a:blip r:embed="rId2">
            <a:alphaModFix/>
          </a:blip>
          <a:stretch>
            <a:fillRect/>
          </a:stretch>
        </a:blipFill>
        <a:effectLst/>
      </p:bgPr>
    </p:bg>
    <p:spTree>
      <p:nvGrpSpPr>
        <p:cNvPr id="1" name="Shape 703"/>
        <p:cNvGrpSpPr/>
        <p:nvPr/>
      </p:nvGrpSpPr>
      <p:grpSpPr>
        <a:xfrm>
          <a:off x="0" y="0"/>
          <a:ext cx="0" cy="0"/>
          <a:chOff x="0" y="0"/>
          <a:chExt cx="0" cy="0"/>
        </a:xfrm>
      </p:grpSpPr>
      <p:sp>
        <p:nvSpPr>
          <p:cNvPr id="704" name="Google Shape;704;g38c7e55c319_3_6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g38c7e55c319_3_6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06" name="Google Shape;706;g38c7e55c319_3_6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ubtitle &amp; Content 31 1">
  <p:cSld name="Title, Subtitle &amp; Content 31 1">
    <p:bg>
      <p:bgPr>
        <a:blipFill>
          <a:blip r:embed="rId2">
            <a:alphaModFix/>
          </a:blip>
          <a:stretch>
            <a:fillRect/>
          </a:stretch>
        </a:blipFill>
        <a:effectLst/>
      </p:bgPr>
    </p:bg>
    <p:spTree>
      <p:nvGrpSpPr>
        <p:cNvPr id="1" name="Shape 707"/>
        <p:cNvGrpSpPr/>
        <p:nvPr/>
      </p:nvGrpSpPr>
      <p:grpSpPr>
        <a:xfrm>
          <a:off x="0" y="0"/>
          <a:ext cx="0" cy="0"/>
          <a:chOff x="0" y="0"/>
          <a:chExt cx="0" cy="0"/>
        </a:xfrm>
      </p:grpSpPr>
      <p:sp>
        <p:nvSpPr>
          <p:cNvPr id="708" name="Google Shape;708;g38c7e55c319_3_72"/>
          <p:cNvSpPr txBox="1">
            <a:spLocks noGrp="1"/>
          </p:cNvSpPr>
          <p:nvPr>
            <p:ph type="sldNum" idx="12"/>
          </p:nvPr>
        </p:nvSpPr>
        <p:spPr>
          <a:xfrm>
            <a:off x="11512551" y="6213475"/>
            <a:ext cx="5780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09" name="Google Shape;709;g38c7e55c319_3_72"/>
          <p:cNvSpPr txBox="1">
            <a:spLocks noGrp="1"/>
          </p:cNvSpPr>
          <p:nvPr>
            <p:ph type="title"/>
          </p:nvPr>
        </p:nvSpPr>
        <p:spPr>
          <a:xfrm>
            <a:off x="972127" y="347852"/>
            <a:ext cx="10515600" cy="6052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_Title 1 Line &amp; Content 1">
  <p:cSld name="1_Title 1 Line &amp; Content">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Google Shape;711;g39c8a56f1cb_0_13"/>
          <p:cNvSpPr txBox="1">
            <a:spLocks noGrp="1"/>
          </p:cNvSpPr>
          <p:nvPr>
            <p:ph type="title"/>
          </p:nvPr>
        </p:nvSpPr>
        <p:spPr>
          <a:xfrm>
            <a:off x="972127" y="347852"/>
            <a:ext cx="10515600" cy="5955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700"/>
              <a:buFont typeface="Arial"/>
              <a:buNone/>
              <a:defRPr sz="2800" b="0" i="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12" name="Google Shape;712;g39c8a56f1cb_0_13"/>
          <p:cNvSpPr txBox="1">
            <a:spLocks noGrp="1"/>
          </p:cNvSpPr>
          <p:nvPr>
            <p:ph type="sldNum" idx="12"/>
          </p:nvPr>
        </p:nvSpPr>
        <p:spPr>
          <a:xfrm>
            <a:off x="11512549" y="6213475"/>
            <a:ext cx="5781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13" name="Google Shape;713;g39c8a56f1cb_0_13"/>
          <p:cNvSpPr>
            <a:spLocks noGrp="1"/>
          </p:cNvSpPr>
          <p:nvPr>
            <p:ph type="pic" idx="2"/>
          </p:nvPr>
        </p:nvSpPr>
        <p:spPr>
          <a:xfrm>
            <a:off x="961925" y="1087656"/>
            <a:ext cx="10541100" cy="4923300"/>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714"/>
        <p:cNvGrpSpPr/>
        <p:nvPr/>
      </p:nvGrpSpPr>
      <p:grpSpPr>
        <a:xfrm>
          <a:off x="0" y="0"/>
          <a:ext cx="0" cy="0"/>
          <a:chOff x="0" y="0"/>
          <a:chExt cx="0" cy="0"/>
        </a:xfrm>
      </p:grpSpPr>
      <p:sp>
        <p:nvSpPr>
          <p:cNvPr id="715" name="Google Shape;715;g39c8a56f1cb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g39c8a56f1cb_0_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7" name="Google Shape;717;g39c8a56f1cb_0_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g39c8a56f1cb_0_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1 Line &amp; Content 1">
  <p:cSld name="2_Title 1 Line &amp; Content">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17"/>
          <p:cNvSpPr txBox="1">
            <a:spLocks noGrp="1"/>
          </p:cNvSpPr>
          <p:nvPr>
            <p:ph type="title"/>
          </p:nvPr>
        </p:nvSpPr>
        <p:spPr>
          <a:xfrm>
            <a:off x="972127" y="347852"/>
            <a:ext cx="10515600" cy="595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6" name="Google Shape;86;p117"/>
          <p:cNvSpPr>
            <a:spLocks noGrp="1"/>
          </p:cNvSpPr>
          <p:nvPr>
            <p:ph type="pic" idx="2"/>
          </p:nvPr>
        </p:nvSpPr>
        <p:spPr>
          <a:xfrm>
            <a:off x="961925" y="1087655"/>
            <a:ext cx="10541100" cy="4923000"/>
          </a:xfrm>
          <a:prstGeom prst="rect">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Title 1 Line &amp; Content 1 2">
  <p:cSld name="2_Title 1 Line &amp; Content_2">
    <p:bg>
      <p:bgPr>
        <a:blipFill>
          <a:blip r:embed="rId2">
            <a:alphaModFix/>
          </a:blip>
          <a:stretch>
            <a:fillRect/>
          </a:stretch>
        </a:blipFill>
        <a:effectLst/>
      </p:bgPr>
    </p:bg>
    <p:spTree>
      <p:nvGrpSpPr>
        <p:cNvPr id="1" name="Shape 719"/>
        <p:cNvGrpSpPr/>
        <p:nvPr/>
      </p:nvGrpSpPr>
      <p:grpSpPr>
        <a:xfrm>
          <a:off x="0" y="0"/>
          <a:ext cx="0" cy="0"/>
          <a:chOff x="0" y="0"/>
          <a:chExt cx="0" cy="0"/>
        </a:xfrm>
      </p:grpSpPr>
      <p:sp>
        <p:nvSpPr>
          <p:cNvPr id="720" name="Google Shape;720;g3b01bd860e8_0_110"/>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1" name="Google Shape;721;g3b01bd860e8_0_110"/>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22" name="Google Shape;722;g3b01bd860e8_0_110"/>
          <p:cNvSpPr>
            <a:spLocks noGrp="1"/>
          </p:cNvSpPr>
          <p:nvPr>
            <p:ph type="pic" idx="2"/>
          </p:nvPr>
        </p:nvSpPr>
        <p:spPr>
          <a:xfrm>
            <a:off x="971550" y="1362456"/>
            <a:ext cx="10541100" cy="4648500"/>
          </a:xfrm>
          <a:prstGeom prst="rect">
            <a:avLst/>
          </a:prstGeom>
          <a:noFill/>
          <a:ln>
            <a:noFill/>
          </a:ln>
        </p:spPr>
      </p:sp>
      <p:sp>
        <p:nvSpPr>
          <p:cNvPr id="723" name="Google Shape;723;g3b01bd860e8_0_110"/>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itle 1 Line &amp; Content 1 2 3">
  <p:cSld name="2_Title 1 Line &amp; Content_2_3">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g3b81c39ddcd_0_406"/>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6" name="Google Shape;726;g3b81c39ddcd_0_406"/>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27" name="Google Shape;727;g3b81c39ddcd_0_406"/>
          <p:cNvSpPr>
            <a:spLocks noGrp="1"/>
          </p:cNvSpPr>
          <p:nvPr>
            <p:ph type="pic" idx="2"/>
          </p:nvPr>
        </p:nvSpPr>
        <p:spPr>
          <a:xfrm>
            <a:off x="971550" y="1362456"/>
            <a:ext cx="10541100" cy="4648500"/>
          </a:xfrm>
          <a:prstGeom prst="rect">
            <a:avLst/>
          </a:prstGeom>
          <a:noFill/>
          <a:ln>
            <a:noFill/>
          </a:ln>
        </p:spPr>
      </p:sp>
      <p:sp>
        <p:nvSpPr>
          <p:cNvPr id="728" name="Google Shape;728;g3b81c39ddcd_0_406"/>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d_Section Opener">
  <p:cSld name="2d_Section Opener">
    <p:bg>
      <p:bgPr>
        <a:solidFill>
          <a:srgbClr val="EDE7D6"/>
        </a:solidFill>
        <a:effectLst/>
      </p:bgPr>
    </p:bg>
    <p:spTree>
      <p:nvGrpSpPr>
        <p:cNvPr id="1" name="Shape 735"/>
        <p:cNvGrpSpPr/>
        <p:nvPr/>
      </p:nvGrpSpPr>
      <p:grpSpPr>
        <a:xfrm>
          <a:off x="0" y="0"/>
          <a:ext cx="0" cy="0"/>
          <a:chOff x="0" y="0"/>
          <a:chExt cx="0" cy="0"/>
        </a:xfrm>
      </p:grpSpPr>
      <p:sp>
        <p:nvSpPr>
          <p:cNvPr id="736" name="Google Shape;736;g3a8c0a2bc02_2_497"/>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7200"/>
              <a:buFont typeface="Arial"/>
              <a:buNone/>
              <a:defRPr sz="7200" b="1">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7" name="Google Shape;737;g3a8c0a2bc02_2_49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38" name="Google Shape;738;g3a8c0a2bc02_2_49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39" name="Google Shape;739;g3a8c0a2bc02_2_497"/>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rgbClr val="F4C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740" name="Google Shape;740;g3a8c0a2bc02_2_497"/>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3f_1 Column Text, Graphic, or Table">
  <p:cSld name="1_3f_1 Column Text, Graphic, or Table">
    <p:spTree>
      <p:nvGrpSpPr>
        <p:cNvPr id="1" name="Shape 741"/>
        <p:cNvGrpSpPr/>
        <p:nvPr/>
      </p:nvGrpSpPr>
      <p:grpSpPr>
        <a:xfrm>
          <a:off x="0" y="0"/>
          <a:ext cx="0" cy="0"/>
          <a:chOff x="0" y="0"/>
          <a:chExt cx="0" cy="0"/>
        </a:xfrm>
      </p:grpSpPr>
      <p:sp>
        <p:nvSpPr>
          <p:cNvPr id="742" name="Google Shape;742;g3a8c0a2bc02_2_503"/>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3" name="Google Shape;743;g3a8c0a2bc02_2_503"/>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4" name="Google Shape;744;g3a8c0a2bc02_2_503"/>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accen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5" name="Google Shape;745;g3a8c0a2bc02_2_503"/>
          <p:cNvSpPr txBox="1"/>
          <p:nvPr/>
        </p:nvSpPr>
        <p:spPr>
          <a:xfrm>
            <a:off x="11314688" y="6085841"/>
            <a:ext cx="508800" cy="508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3"/>
              </a:buClr>
              <a:buSzPts val="1200"/>
              <a:buFont typeface="Times New Roman"/>
              <a:buNone/>
            </a:pPr>
            <a:fld id="{00000000-1234-1234-1234-123412341234}" type="slidenum">
              <a:rPr lang="en-US" sz="1200" b="0" i="0" u="none" strike="noStrike" cap="none">
                <a:solidFill>
                  <a:schemeClr val="accent3"/>
                </a:solidFill>
                <a:latin typeface="Times New Roman"/>
                <a:ea typeface="Times New Roman"/>
                <a:cs typeface="Times New Roman"/>
                <a:sym typeface="Times New Roman"/>
              </a:rPr>
              <a:t>‹#›</a:t>
            </a:fld>
            <a:endParaRPr sz="1200" b="0" i="0" u="none" strike="noStrike" cap="none">
              <a:solidFill>
                <a:schemeClr val="accent3"/>
              </a:solidFill>
              <a:latin typeface="Times New Roman"/>
              <a:ea typeface="Times New Roman"/>
              <a:cs typeface="Times New Roman"/>
              <a:sym typeface="Times New Roman"/>
            </a:endParaRPr>
          </a:p>
        </p:txBody>
      </p:sp>
      <p:sp>
        <p:nvSpPr>
          <p:cNvPr id="746" name="Google Shape;746;g3a8c0a2bc02_2_503"/>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endParaRPr sz="1800" b="0" i="0" u="none" strike="noStrike" cap="none">
              <a:solidFill>
                <a:schemeClr val="lt1"/>
              </a:solidFill>
              <a:latin typeface="Times New Roman"/>
              <a:ea typeface="Times New Roman"/>
              <a:cs typeface="Times New Roman"/>
              <a:sym typeface="Times New Roman"/>
            </a:endParaRPr>
          </a:p>
        </p:txBody>
      </p:sp>
      <p:cxnSp>
        <p:nvCxnSpPr>
          <p:cNvPr id="747" name="Google Shape;747;g3a8c0a2bc02_2_503"/>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748" name="Google Shape;748;g3a8c0a2bc02_2_503"/>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60">
          <p15:clr>
            <a:srgbClr val="FBAE40"/>
          </p15:clr>
        </p15:guide>
        <p15:guide id="2" pos="528">
          <p15:clr>
            <a:srgbClr val="FBAE40"/>
          </p15:clr>
        </p15:guide>
        <p15:guide id="3" orient="horz" pos="115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f_1 Column Text, Graphic, or Table">
  <p:cSld name="3f_1 Column Text, Graphic, or Table">
    <p:spTree>
      <p:nvGrpSpPr>
        <p:cNvPr id="1" name="Shape 749"/>
        <p:cNvGrpSpPr/>
        <p:nvPr/>
      </p:nvGrpSpPr>
      <p:grpSpPr>
        <a:xfrm>
          <a:off x="0" y="0"/>
          <a:ext cx="0" cy="0"/>
          <a:chOff x="0" y="0"/>
          <a:chExt cx="0" cy="0"/>
        </a:xfrm>
      </p:grpSpPr>
      <p:sp>
        <p:nvSpPr>
          <p:cNvPr id="750" name="Google Shape;750;g3a8c0a2bc02_2_511"/>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1" name="Google Shape;751;g3a8c0a2bc02_2_511"/>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2" name="Google Shape;752;g3a8c0a2bc02_2_511"/>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accen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g3a8c0a2bc02_2_511"/>
          <p:cNvSpPr txBox="1"/>
          <p:nvPr/>
        </p:nvSpPr>
        <p:spPr>
          <a:xfrm>
            <a:off x="11314688" y="6085841"/>
            <a:ext cx="508800" cy="508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accent3"/>
                </a:solidFill>
                <a:latin typeface="Times New Roman"/>
                <a:ea typeface="Times New Roman"/>
                <a:cs typeface="Times New Roman"/>
                <a:sym typeface="Times New Roman"/>
              </a:rPr>
              <a:t>‹#›</a:t>
            </a:fld>
            <a:endParaRPr sz="1200" b="0" i="0" u="none" strike="noStrike" cap="none">
              <a:solidFill>
                <a:schemeClr val="accent3"/>
              </a:solidFill>
              <a:latin typeface="Times New Roman"/>
              <a:ea typeface="Times New Roman"/>
              <a:cs typeface="Times New Roman"/>
              <a:sym typeface="Times New Roman"/>
            </a:endParaRPr>
          </a:p>
        </p:txBody>
      </p:sp>
      <p:sp>
        <p:nvSpPr>
          <p:cNvPr id="754" name="Google Shape;754;g3a8c0a2bc02_2_511"/>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755" name="Google Shape;755;g3a8c0a2bc02_2_511"/>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756" name="Google Shape;756;g3a8c0a2bc02_2_511"/>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60">
          <p15:clr>
            <a:srgbClr val="FBAE40"/>
          </p15:clr>
        </p15:guide>
        <p15:guide id="2" pos="528">
          <p15:clr>
            <a:srgbClr val="FBAE40"/>
          </p15:clr>
        </p15:guide>
        <p15:guide id="3" orient="horz" pos="115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7"/>
        <p:cNvGrpSpPr/>
        <p:nvPr/>
      </p:nvGrpSpPr>
      <p:grpSpPr>
        <a:xfrm>
          <a:off x="0" y="0"/>
          <a:ext cx="0" cy="0"/>
          <a:chOff x="0" y="0"/>
          <a:chExt cx="0" cy="0"/>
        </a:xfrm>
      </p:grpSpPr>
      <p:sp>
        <p:nvSpPr>
          <p:cNvPr id="758" name="Google Shape;758;g3a8c0a2bc02_2_66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9" name="Google Shape;759;g3a8c0a2bc02_2_66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760" name="Google Shape;760;g3a8c0a2bc02_2_6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1" name="Google Shape;761;g3a8c0a2bc02_2_6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g3a8c0a2bc02_2_6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3"/>
        <p:cNvGrpSpPr/>
        <p:nvPr/>
      </p:nvGrpSpPr>
      <p:grpSpPr>
        <a:xfrm>
          <a:off x="0" y="0"/>
          <a:ext cx="0" cy="0"/>
          <a:chOff x="0" y="0"/>
          <a:chExt cx="0" cy="0"/>
        </a:xfrm>
      </p:grpSpPr>
      <p:sp>
        <p:nvSpPr>
          <p:cNvPr id="764" name="Google Shape;764;g3a8c0a2bc02_2_6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5" name="Google Shape;765;g3a8c0a2bc02_2_67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o"/>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66" name="Google Shape;766;g3a8c0a2bc02_2_6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7" name="Google Shape;767;g3a8c0a2bc02_2_6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8" name="Google Shape;768;g3a8c0a2bc02_2_6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9"/>
        <p:cNvGrpSpPr/>
        <p:nvPr/>
      </p:nvGrpSpPr>
      <p:grpSpPr>
        <a:xfrm>
          <a:off x="0" y="0"/>
          <a:ext cx="0" cy="0"/>
          <a:chOff x="0" y="0"/>
          <a:chExt cx="0" cy="0"/>
        </a:xfrm>
      </p:grpSpPr>
      <p:sp>
        <p:nvSpPr>
          <p:cNvPr id="770" name="Google Shape;770;g3a8c0a2bc02_2_6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g3a8c0a2bc02_2_6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2" name="Google Shape;772;g3a8c0a2bc02_2_6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g3a8c0a2bc02_2_6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1b_Cover with Photo Diagonal">
  <p:cSld name="1_1b_Cover with Photo Diagonal">
    <p:spTree>
      <p:nvGrpSpPr>
        <p:cNvPr id="1" name="Shape 774"/>
        <p:cNvGrpSpPr/>
        <p:nvPr/>
      </p:nvGrpSpPr>
      <p:grpSpPr>
        <a:xfrm>
          <a:off x="0" y="0"/>
          <a:ext cx="0" cy="0"/>
          <a:chOff x="0" y="0"/>
          <a:chExt cx="0" cy="0"/>
        </a:xfrm>
      </p:grpSpPr>
      <p:sp>
        <p:nvSpPr>
          <p:cNvPr id="775" name="Google Shape;775;g3a8c0a2bc02_2_519"/>
          <p:cNvSpPr/>
          <p:nvPr/>
        </p:nvSpPr>
        <p:spPr>
          <a:xfrm>
            <a:off x="0" y="0"/>
            <a:ext cx="12192000" cy="6858000"/>
          </a:xfrm>
          <a:prstGeom prst="rect">
            <a:avLst/>
          </a:prstGeom>
          <a:solidFill>
            <a:srgbClr val="F2ED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76" name="Google Shape;776;g3a8c0a2bc02_2_519"/>
          <p:cNvSpPr txBox="1">
            <a:spLocks noGrp="1"/>
          </p:cNvSpPr>
          <p:nvPr>
            <p:ph type="ctrTitle"/>
          </p:nvPr>
        </p:nvSpPr>
        <p:spPr>
          <a:xfrm>
            <a:off x="1054671" y="1828800"/>
            <a:ext cx="50412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7" name="Google Shape;777;g3a8c0a2bc02_2_519"/>
          <p:cNvSpPr txBox="1">
            <a:spLocks noGrp="1"/>
          </p:cNvSpPr>
          <p:nvPr>
            <p:ph type="subTitle" idx="1"/>
          </p:nvPr>
        </p:nvSpPr>
        <p:spPr>
          <a:xfrm>
            <a:off x="1054671" y="3657600"/>
            <a:ext cx="3974400" cy="7773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SzPts val="2000"/>
              <a:buNone/>
              <a:defRPr sz="2000">
                <a:solidFill>
                  <a:schemeClr val="accen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8" name="Google Shape;778;g3a8c0a2bc02_2_519"/>
          <p:cNvSpPr txBox="1">
            <a:spLocks noGrp="1"/>
          </p:cNvSpPr>
          <p:nvPr>
            <p:ph type="body" idx="2"/>
          </p:nvPr>
        </p:nvSpPr>
        <p:spPr>
          <a:xfrm>
            <a:off x="1054671" y="4464988"/>
            <a:ext cx="3060000" cy="759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800"/>
              <a:buNone/>
              <a:defRPr sz="18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9" name="Google Shape;779;g3a8c0a2bc02_2_519"/>
          <p:cNvSpPr>
            <a:spLocks noGrp="1"/>
          </p:cNvSpPr>
          <p:nvPr>
            <p:ph type="pic" idx="3"/>
          </p:nvPr>
        </p:nvSpPr>
        <p:spPr>
          <a:xfrm>
            <a:off x="5762096" y="530225"/>
            <a:ext cx="1965900" cy="685800"/>
          </a:xfrm>
          <a:prstGeom prst="rect">
            <a:avLst/>
          </a:prstGeom>
          <a:noFill/>
          <a:ln>
            <a:noFill/>
          </a:ln>
        </p:spPr>
      </p:sp>
      <p:sp>
        <p:nvSpPr>
          <p:cNvPr id="780" name="Google Shape;780;g3a8c0a2bc02_2_519"/>
          <p:cNvSpPr>
            <a:spLocks noGrp="1"/>
          </p:cNvSpPr>
          <p:nvPr>
            <p:ph type="pic" idx="4"/>
          </p:nvPr>
        </p:nvSpPr>
        <p:spPr>
          <a:xfrm>
            <a:off x="3291806" y="530225"/>
            <a:ext cx="1965900" cy="685800"/>
          </a:xfrm>
          <a:prstGeom prst="rect">
            <a:avLst/>
          </a:prstGeom>
          <a:noFill/>
          <a:ln>
            <a:noFill/>
          </a:ln>
        </p:spPr>
      </p:sp>
      <p:sp>
        <p:nvSpPr>
          <p:cNvPr id="781" name="Google Shape;781;g3a8c0a2bc02_2_519"/>
          <p:cNvSpPr txBox="1">
            <a:spLocks noGrp="1"/>
          </p:cNvSpPr>
          <p:nvPr>
            <p:ph type="body" idx="5"/>
          </p:nvPr>
        </p:nvSpPr>
        <p:spPr>
          <a:xfrm>
            <a:off x="1054671" y="5486399"/>
            <a:ext cx="2237100" cy="640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600"/>
              <a:buNone/>
              <a:defRPr sz="16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2" name="Google Shape;782;g3a8c0a2bc02_2_519" descr="Five people in an office setting discuss data graphics displayed on a large screen."/>
          <p:cNvSpPr>
            <a:spLocks noGrp="1"/>
          </p:cNvSpPr>
          <p:nvPr>
            <p:ph type="pic" idx="6"/>
          </p:nvPr>
        </p:nvSpPr>
        <p:spPr>
          <a:xfrm>
            <a:off x="3097212" y="-26894"/>
            <a:ext cx="9096300" cy="6885000"/>
          </a:xfrm>
          <a:prstGeom prst="rect">
            <a:avLst/>
          </a:prstGeom>
          <a:noFill/>
          <a:ln>
            <a:noFill/>
          </a:ln>
        </p:spPr>
      </p:sp>
      <p:sp>
        <p:nvSpPr>
          <p:cNvPr id="783" name="Google Shape;783;g3a8c0a2bc02_2_519"/>
          <p:cNvSpPr/>
          <p:nvPr/>
        </p:nvSpPr>
        <p:spPr>
          <a:xfrm>
            <a:off x="9556786" y="4222786"/>
            <a:ext cx="2633836" cy="2633836"/>
          </a:xfrm>
          <a:custGeom>
            <a:avLst/>
            <a:gdLst/>
            <a:ahLst/>
            <a:cxnLst/>
            <a:rect l="l" t="t" r="r" b="b"/>
            <a:pathLst>
              <a:path w="3803374" h="3803374" extrusionOk="0">
                <a:moveTo>
                  <a:pt x="0" y="3803374"/>
                </a:moveTo>
                <a:lnTo>
                  <a:pt x="3803374" y="0"/>
                </a:lnTo>
                <a:lnTo>
                  <a:pt x="3803374" y="3803374"/>
                </a:lnTo>
                <a:lnTo>
                  <a:pt x="0" y="380337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784" name="Google Shape;784;g3a8c0a2bc02_2_519"/>
          <p:cNvPicPr preferRelativeResize="0"/>
          <p:nvPr/>
        </p:nvPicPr>
        <p:blipFill rotWithShape="1">
          <a:blip r:embed="rId2">
            <a:alphaModFix/>
          </a:blip>
          <a:srcRect/>
          <a:stretch/>
        </p:blipFill>
        <p:spPr>
          <a:xfrm>
            <a:off x="-628650" y="-869234"/>
            <a:ext cx="4477688" cy="3460033"/>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2_1c_Cover with Photo Rectangular">
  <p:cSld name="2_1c_Cover with Photo Rectangular">
    <p:spTree>
      <p:nvGrpSpPr>
        <p:cNvPr id="1" name="Shape 785"/>
        <p:cNvGrpSpPr/>
        <p:nvPr/>
      </p:nvGrpSpPr>
      <p:grpSpPr>
        <a:xfrm>
          <a:off x="0" y="0"/>
          <a:ext cx="0" cy="0"/>
          <a:chOff x="0" y="0"/>
          <a:chExt cx="0" cy="0"/>
        </a:xfrm>
      </p:grpSpPr>
      <p:sp>
        <p:nvSpPr>
          <p:cNvPr id="786" name="Google Shape;786;g3a8c0a2bc02_2_530"/>
          <p:cNvSpPr/>
          <p:nvPr/>
        </p:nvSpPr>
        <p:spPr>
          <a:xfrm>
            <a:off x="0" y="0"/>
            <a:ext cx="12192000" cy="6858000"/>
          </a:xfrm>
          <a:prstGeom prst="rect">
            <a:avLst/>
          </a:prstGeom>
          <a:solidFill>
            <a:srgbClr val="F2ED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87" name="Google Shape;787;g3a8c0a2bc02_2_530"/>
          <p:cNvSpPr txBox="1">
            <a:spLocks noGrp="1"/>
          </p:cNvSpPr>
          <p:nvPr>
            <p:ph type="ctrTitle"/>
          </p:nvPr>
        </p:nvSpPr>
        <p:spPr>
          <a:xfrm>
            <a:off x="1085130" y="1828800"/>
            <a:ext cx="64548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8" name="Google Shape;788;g3a8c0a2bc02_2_530"/>
          <p:cNvSpPr txBox="1">
            <a:spLocks noGrp="1"/>
          </p:cNvSpPr>
          <p:nvPr>
            <p:ph type="subTitle" idx="1"/>
          </p:nvPr>
        </p:nvSpPr>
        <p:spPr>
          <a:xfrm>
            <a:off x="1085130" y="3657600"/>
            <a:ext cx="6454800" cy="7773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None/>
              <a:defRPr sz="2000">
                <a:solidFill>
                  <a:schemeClr val="accen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89" name="Google Shape;789;g3a8c0a2bc02_2_530"/>
          <p:cNvPicPr preferRelativeResize="0"/>
          <p:nvPr/>
        </p:nvPicPr>
        <p:blipFill rotWithShape="1">
          <a:blip r:embed="rId2">
            <a:alphaModFix/>
          </a:blip>
          <a:srcRect/>
          <a:stretch/>
        </p:blipFill>
        <p:spPr>
          <a:xfrm>
            <a:off x="-638175" y="-916859"/>
            <a:ext cx="4477688" cy="3460033"/>
          </a:xfrm>
          <a:prstGeom prst="rect">
            <a:avLst/>
          </a:prstGeom>
          <a:noFill/>
          <a:ln>
            <a:noFill/>
          </a:ln>
        </p:spPr>
      </p:pic>
      <p:sp>
        <p:nvSpPr>
          <p:cNvPr id="790" name="Google Shape;790;g3a8c0a2bc02_2_530"/>
          <p:cNvSpPr txBox="1">
            <a:spLocks noGrp="1"/>
          </p:cNvSpPr>
          <p:nvPr>
            <p:ph type="body" idx="2"/>
          </p:nvPr>
        </p:nvSpPr>
        <p:spPr>
          <a:xfrm>
            <a:off x="1085130" y="4572000"/>
            <a:ext cx="4846200" cy="75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g3a8c0a2bc02_2_530"/>
          <p:cNvSpPr>
            <a:spLocks noGrp="1"/>
          </p:cNvSpPr>
          <p:nvPr>
            <p:ph type="pic" idx="3"/>
          </p:nvPr>
        </p:nvSpPr>
        <p:spPr>
          <a:xfrm>
            <a:off x="5573963" y="530225"/>
            <a:ext cx="1965900" cy="685800"/>
          </a:xfrm>
          <a:prstGeom prst="rect">
            <a:avLst/>
          </a:prstGeom>
          <a:noFill/>
          <a:ln>
            <a:noFill/>
          </a:ln>
        </p:spPr>
      </p:sp>
      <p:sp>
        <p:nvSpPr>
          <p:cNvPr id="792" name="Google Shape;792;g3a8c0a2bc02_2_530"/>
          <p:cNvSpPr>
            <a:spLocks noGrp="1"/>
          </p:cNvSpPr>
          <p:nvPr>
            <p:ph type="pic" idx="4"/>
          </p:nvPr>
        </p:nvSpPr>
        <p:spPr>
          <a:xfrm>
            <a:off x="3291806" y="530225"/>
            <a:ext cx="1965900" cy="685800"/>
          </a:xfrm>
          <a:prstGeom prst="rect">
            <a:avLst/>
          </a:prstGeom>
          <a:noFill/>
          <a:ln>
            <a:noFill/>
          </a:ln>
        </p:spPr>
      </p:sp>
      <p:sp>
        <p:nvSpPr>
          <p:cNvPr id="793" name="Google Shape;793;g3a8c0a2bc02_2_530"/>
          <p:cNvSpPr txBox="1">
            <a:spLocks noGrp="1"/>
          </p:cNvSpPr>
          <p:nvPr>
            <p:ph type="body" idx="5"/>
          </p:nvPr>
        </p:nvSpPr>
        <p:spPr>
          <a:xfrm>
            <a:off x="1085130" y="5486400"/>
            <a:ext cx="4846200" cy="64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4" name="Google Shape;794;g3a8c0a2bc02_2_530" descr="Three people engage in an informal conversation."/>
          <p:cNvSpPr>
            <a:spLocks noGrp="1"/>
          </p:cNvSpPr>
          <p:nvPr>
            <p:ph type="pic" idx="6"/>
          </p:nvPr>
        </p:nvSpPr>
        <p:spPr>
          <a:xfrm>
            <a:off x="7949431" y="-2872"/>
            <a:ext cx="4253100" cy="6865200"/>
          </a:xfrm>
          <a:prstGeom prst="rect">
            <a:avLst/>
          </a:prstGeom>
          <a:noFill/>
          <a:ln>
            <a:noFill/>
          </a:ln>
        </p:spPr>
      </p:sp>
      <p:sp>
        <p:nvSpPr>
          <p:cNvPr id="795" name="Google Shape;795;g3a8c0a2bc02_2_530"/>
          <p:cNvSpPr/>
          <p:nvPr/>
        </p:nvSpPr>
        <p:spPr>
          <a:xfrm>
            <a:off x="7952908" y="-5751"/>
            <a:ext cx="1667784" cy="1691200"/>
          </a:xfrm>
          <a:custGeom>
            <a:avLst/>
            <a:gdLst/>
            <a:ahLst/>
            <a:cxnLst/>
            <a:rect l="l" t="t" r="r" b="b"/>
            <a:pathLst>
              <a:path w="1547827" h="1555126" extrusionOk="0">
                <a:moveTo>
                  <a:pt x="0" y="0"/>
                </a:moveTo>
                <a:lnTo>
                  <a:pt x="1547827" y="0"/>
                </a:lnTo>
                <a:lnTo>
                  <a:pt x="0" y="155512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796" name="Google Shape;796;g3a8c0a2bc02_2_530"/>
          <p:cNvSpPr/>
          <p:nvPr/>
        </p:nvSpPr>
        <p:spPr>
          <a:xfrm>
            <a:off x="9561381" y="421957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ubtitle &amp; Content 37">
  <p:cSld name="2_Title, Subtitle &amp; Content 2_26">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3b0b9f35890_0_35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g3b0b9f35890_0_35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g3b0b9f35890_0_35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_2a_Section opener 4 presenter">
  <p:cSld name="1_2a_Section opener 4 presenter">
    <p:spTree>
      <p:nvGrpSpPr>
        <p:cNvPr id="1" name="Shape 797"/>
        <p:cNvGrpSpPr/>
        <p:nvPr/>
      </p:nvGrpSpPr>
      <p:grpSpPr>
        <a:xfrm>
          <a:off x="0" y="0"/>
          <a:ext cx="0" cy="0"/>
          <a:chOff x="0" y="0"/>
          <a:chExt cx="0" cy="0"/>
        </a:xfrm>
      </p:grpSpPr>
      <p:sp>
        <p:nvSpPr>
          <p:cNvPr id="798" name="Google Shape;798;g3a8c0a2bc02_2_542"/>
          <p:cNvSpPr txBox="1">
            <a:spLocks noGrp="1"/>
          </p:cNvSpPr>
          <p:nvPr>
            <p:ph type="title"/>
          </p:nvPr>
        </p:nvSpPr>
        <p:spPr>
          <a:xfrm>
            <a:off x="839788" y="569659"/>
            <a:ext cx="10515600" cy="112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9" name="Google Shape;799;g3a8c0a2bc02_2_542"/>
          <p:cNvSpPr txBox="1">
            <a:spLocks noGrp="1"/>
          </p:cNvSpPr>
          <p:nvPr>
            <p:ph type="body" idx="1"/>
          </p:nvPr>
        </p:nvSpPr>
        <p:spPr>
          <a:xfrm>
            <a:off x="836612"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0" name="Google Shape;800;g3a8c0a2bc02_2_542"/>
          <p:cNvSpPr txBox="1">
            <a:spLocks noGrp="1"/>
          </p:cNvSpPr>
          <p:nvPr>
            <p:ph type="body" idx="2"/>
          </p:nvPr>
        </p:nvSpPr>
        <p:spPr>
          <a:xfrm>
            <a:off x="3580871"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200"/>
              <a:buNone/>
              <a:defRPr sz="1200" b="0">
                <a:solidFill>
                  <a:schemeClr val="dk1"/>
                </a:solidFill>
                <a:latin typeface="Arial"/>
                <a:ea typeface="Arial"/>
                <a:cs typeface="Arial"/>
                <a:sym typeface="Arial"/>
              </a:defRPr>
            </a:lvl3pPr>
            <a:lvl4pPr marL="1828800" lvl="3" indent="-228600" algn="l">
              <a:lnSpc>
                <a:spcPct val="100000"/>
              </a:lnSpc>
              <a:spcBef>
                <a:spcPts val="500"/>
              </a:spcBef>
              <a:spcAft>
                <a:spcPts val="0"/>
              </a:spcAft>
              <a:buClr>
                <a:schemeClr val="dk1"/>
              </a:buClr>
              <a:buSzPts val="1200"/>
              <a:buNone/>
              <a:defRPr sz="1200" b="0">
                <a:solidFill>
                  <a:schemeClr val="dk1"/>
                </a:solidFill>
                <a:latin typeface="Arial"/>
                <a:ea typeface="Arial"/>
                <a:cs typeface="Arial"/>
                <a:sym typeface="Arial"/>
              </a:defRPr>
            </a:lvl4pPr>
            <a:lvl5pPr marL="2286000" lvl="4" indent="-228600" algn="l">
              <a:lnSpc>
                <a:spcPct val="100000"/>
              </a:lnSpc>
              <a:spcBef>
                <a:spcPts val="500"/>
              </a:spcBef>
              <a:spcAft>
                <a:spcPts val="0"/>
              </a:spcAft>
              <a:buClr>
                <a:schemeClr val="dk1"/>
              </a:buClr>
              <a:buSzPts val="1200"/>
              <a:buNone/>
              <a:defRPr sz="1200" b="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1" name="Google Shape;801;g3a8c0a2bc02_2_542"/>
          <p:cNvSpPr txBox="1">
            <a:spLocks noGrp="1"/>
          </p:cNvSpPr>
          <p:nvPr>
            <p:ph type="body" idx="3"/>
          </p:nvPr>
        </p:nvSpPr>
        <p:spPr>
          <a:xfrm>
            <a:off x="6325130"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2" name="Google Shape;802;g3a8c0a2bc02_2_542"/>
          <p:cNvSpPr txBox="1">
            <a:spLocks noGrp="1"/>
          </p:cNvSpPr>
          <p:nvPr>
            <p:ph type="body" idx="4"/>
          </p:nvPr>
        </p:nvSpPr>
        <p:spPr>
          <a:xfrm>
            <a:off x="9069388"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3" name="Google Shape;803;g3a8c0a2bc02_2_542"/>
          <p:cNvSpPr txBox="1">
            <a:spLocks noGrp="1"/>
          </p:cNvSpPr>
          <p:nvPr>
            <p:ph type="sldNum" idx="12"/>
          </p:nvPr>
        </p:nvSpPr>
        <p:spPr>
          <a:xfrm>
            <a:off x="11308458" y="6085840"/>
            <a:ext cx="5211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04" name="Google Shape;804;g3a8c0a2bc02_2_542"/>
          <p:cNvSpPr>
            <a:spLocks noGrp="1"/>
          </p:cNvSpPr>
          <p:nvPr>
            <p:ph type="pic" idx="5"/>
          </p:nvPr>
        </p:nvSpPr>
        <p:spPr>
          <a:xfrm>
            <a:off x="839788" y="1802707"/>
            <a:ext cx="1600200" cy="1600200"/>
          </a:xfrm>
          <a:prstGeom prst="rect">
            <a:avLst/>
          </a:prstGeom>
          <a:noFill/>
          <a:ln>
            <a:noFill/>
          </a:ln>
        </p:spPr>
      </p:sp>
      <p:sp>
        <p:nvSpPr>
          <p:cNvPr id="805" name="Google Shape;805;g3a8c0a2bc02_2_542"/>
          <p:cNvSpPr>
            <a:spLocks noGrp="1"/>
          </p:cNvSpPr>
          <p:nvPr>
            <p:ph type="pic" idx="6"/>
          </p:nvPr>
        </p:nvSpPr>
        <p:spPr>
          <a:xfrm>
            <a:off x="3588491" y="1814513"/>
            <a:ext cx="1600200" cy="1600200"/>
          </a:xfrm>
          <a:prstGeom prst="rect">
            <a:avLst/>
          </a:prstGeom>
          <a:noFill/>
          <a:ln>
            <a:noFill/>
          </a:ln>
        </p:spPr>
      </p:sp>
      <p:sp>
        <p:nvSpPr>
          <p:cNvPr id="806" name="Google Shape;806;g3a8c0a2bc02_2_542"/>
          <p:cNvSpPr>
            <a:spLocks noGrp="1"/>
          </p:cNvSpPr>
          <p:nvPr>
            <p:ph type="pic" idx="7"/>
          </p:nvPr>
        </p:nvSpPr>
        <p:spPr>
          <a:xfrm>
            <a:off x="6337194" y="1803400"/>
            <a:ext cx="1600200" cy="1600200"/>
          </a:xfrm>
          <a:prstGeom prst="rect">
            <a:avLst/>
          </a:prstGeom>
          <a:noFill/>
          <a:ln>
            <a:noFill/>
          </a:ln>
        </p:spPr>
      </p:sp>
      <p:sp>
        <p:nvSpPr>
          <p:cNvPr id="807" name="Google Shape;807;g3a8c0a2bc02_2_542"/>
          <p:cNvSpPr>
            <a:spLocks noGrp="1"/>
          </p:cNvSpPr>
          <p:nvPr>
            <p:ph type="pic" idx="8"/>
          </p:nvPr>
        </p:nvSpPr>
        <p:spPr>
          <a:xfrm>
            <a:off x="9069388" y="1814512"/>
            <a:ext cx="1600200" cy="1600200"/>
          </a:xfrm>
          <a:prstGeom prst="rect">
            <a:avLst/>
          </a:prstGeom>
          <a:noFill/>
          <a:ln>
            <a:noFill/>
          </a:ln>
        </p:spPr>
      </p:sp>
      <p:sp>
        <p:nvSpPr>
          <p:cNvPr id="808" name="Google Shape;808;g3a8c0a2bc02_2_542"/>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09" name="Google Shape;809;g3a8c0a2bc02_2_542"/>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10" name="Google Shape;810;g3a8c0a2bc02_2_542"/>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b_Section opener 2 Presenter">
  <p:cSld name="2b_Section opener 2 Presenter">
    <p:spTree>
      <p:nvGrpSpPr>
        <p:cNvPr id="1" name="Shape 811"/>
        <p:cNvGrpSpPr/>
        <p:nvPr/>
      </p:nvGrpSpPr>
      <p:grpSpPr>
        <a:xfrm>
          <a:off x="0" y="0"/>
          <a:ext cx="0" cy="0"/>
          <a:chOff x="0" y="0"/>
          <a:chExt cx="0" cy="0"/>
        </a:xfrm>
      </p:grpSpPr>
      <p:sp>
        <p:nvSpPr>
          <p:cNvPr id="812" name="Google Shape;812;g3a8c0a2bc02_2_556"/>
          <p:cNvSpPr txBox="1">
            <a:spLocks noGrp="1"/>
          </p:cNvSpPr>
          <p:nvPr>
            <p:ph type="title"/>
          </p:nvPr>
        </p:nvSpPr>
        <p:spPr>
          <a:xfrm>
            <a:off x="835152" y="585216"/>
            <a:ext cx="10474800" cy="112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g3a8c0a2bc02_2_556"/>
          <p:cNvSpPr txBox="1">
            <a:spLocks noGrp="1"/>
          </p:cNvSpPr>
          <p:nvPr>
            <p:ph type="body" idx="1"/>
          </p:nvPr>
        </p:nvSpPr>
        <p:spPr>
          <a:xfrm>
            <a:off x="839788" y="3510149"/>
            <a:ext cx="50019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4" name="Google Shape;814;g3a8c0a2bc02_2_556"/>
          <p:cNvSpPr txBox="1">
            <a:spLocks noGrp="1"/>
          </p:cNvSpPr>
          <p:nvPr>
            <p:ph type="body" idx="2"/>
          </p:nvPr>
        </p:nvSpPr>
        <p:spPr>
          <a:xfrm>
            <a:off x="6350374" y="3510149"/>
            <a:ext cx="49644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a:solidFill>
                  <a:schemeClr val="accent1"/>
                </a:solidFill>
              </a:defRPr>
            </a:lvl1pPr>
            <a:lvl2pPr marL="914400" lvl="1" indent="-228600" algn="l">
              <a:lnSpc>
                <a:spcPct val="100000"/>
              </a:lnSpc>
              <a:spcBef>
                <a:spcPts val="500"/>
              </a:spcBef>
              <a:spcAft>
                <a:spcPts val="0"/>
              </a:spcAft>
              <a:buSzPts val="1200"/>
              <a:buNone/>
              <a:defRPr sz="120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200"/>
              <a:buNone/>
              <a:defRPr sz="120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200"/>
              <a:buNone/>
              <a:defRPr sz="120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200"/>
              <a:buNone/>
              <a:defRPr sz="120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5" name="Google Shape;815;g3a8c0a2bc02_2_556"/>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16" name="Google Shape;816;g3a8c0a2bc02_2_556"/>
          <p:cNvSpPr>
            <a:spLocks noGrp="1"/>
          </p:cNvSpPr>
          <p:nvPr>
            <p:ph type="pic" idx="3"/>
          </p:nvPr>
        </p:nvSpPr>
        <p:spPr>
          <a:xfrm>
            <a:off x="839788" y="1802707"/>
            <a:ext cx="1600200" cy="1600200"/>
          </a:xfrm>
          <a:prstGeom prst="rect">
            <a:avLst/>
          </a:prstGeom>
          <a:noFill/>
          <a:ln>
            <a:noFill/>
          </a:ln>
        </p:spPr>
      </p:sp>
      <p:sp>
        <p:nvSpPr>
          <p:cNvPr id="817" name="Google Shape;817;g3a8c0a2bc02_2_556"/>
          <p:cNvSpPr>
            <a:spLocks noGrp="1"/>
          </p:cNvSpPr>
          <p:nvPr>
            <p:ph type="pic" idx="4"/>
          </p:nvPr>
        </p:nvSpPr>
        <p:spPr>
          <a:xfrm>
            <a:off x="6350374" y="1802707"/>
            <a:ext cx="1600200" cy="1600200"/>
          </a:xfrm>
          <a:prstGeom prst="rect">
            <a:avLst/>
          </a:prstGeom>
          <a:noFill/>
          <a:ln>
            <a:noFill/>
          </a:ln>
        </p:spPr>
      </p:sp>
      <p:sp>
        <p:nvSpPr>
          <p:cNvPr id="818" name="Google Shape;818;g3a8c0a2bc02_2_556"/>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819" name="Google Shape;819;g3a8c0a2bc02_2_556"/>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c_Section Opener">
  <p:cSld name="2c_Section Opener">
    <p:bg>
      <p:bgPr>
        <a:solidFill>
          <a:srgbClr val="414B66"/>
        </a:solidFill>
        <a:effectLst/>
      </p:bgPr>
    </p:bg>
    <p:spTree>
      <p:nvGrpSpPr>
        <p:cNvPr id="1" name="Shape 820"/>
        <p:cNvGrpSpPr/>
        <p:nvPr/>
      </p:nvGrpSpPr>
      <p:grpSpPr>
        <a:xfrm>
          <a:off x="0" y="0"/>
          <a:ext cx="0" cy="0"/>
          <a:chOff x="0" y="0"/>
          <a:chExt cx="0" cy="0"/>
        </a:xfrm>
      </p:grpSpPr>
      <p:sp>
        <p:nvSpPr>
          <p:cNvPr id="821" name="Google Shape;821;g3a8c0a2bc02_2_565"/>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2" name="Google Shape;822;g3a8c0a2bc02_2_565"/>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23" name="Google Shape;823;g3a8c0a2bc02_2_565"/>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24" name="Google Shape;824;g3a8c0a2bc02_2_565"/>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rgbClr val="6AB7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825" name="Google Shape;825;g3a8c0a2bc02_2_565"/>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e_Section Opener Banner Photo">
  <p:cSld name="2e_Section Opener Banner Photo">
    <p:spTree>
      <p:nvGrpSpPr>
        <p:cNvPr id="1" name="Shape 826"/>
        <p:cNvGrpSpPr/>
        <p:nvPr/>
      </p:nvGrpSpPr>
      <p:grpSpPr>
        <a:xfrm>
          <a:off x="0" y="0"/>
          <a:ext cx="0" cy="0"/>
          <a:chOff x="0" y="0"/>
          <a:chExt cx="0" cy="0"/>
        </a:xfrm>
      </p:grpSpPr>
      <p:sp>
        <p:nvSpPr>
          <p:cNvPr id="827" name="Google Shape;827;g3a8c0a2bc02_2_571"/>
          <p:cNvSpPr txBox="1">
            <a:spLocks noGrp="1"/>
          </p:cNvSpPr>
          <p:nvPr>
            <p:ph type="title"/>
          </p:nvPr>
        </p:nvSpPr>
        <p:spPr>
          <a:xfrm>
            <a:off x="1295400" y="3392424"/>
            <a:ext cx="9601200" cy="11613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2"/>
              </a:buClr>
              <a:buSzPts val="2800"/>
              <a:buFont typeface="Arial"/>
              <a:buNone/>
              <a:defRPr sz="28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8" name="Google Shape;828;g3a8c0a2bc02_2_571"/>
          <p:cNvSpPr txBox="1">
            <a:spLocks noGrp="1"/>
          </p:cNvSpPr>
          <p:nvPr>
            <p:ph type="sldNum" idx="12"/>
          </p:nvPr>
        </p:nvSpPr>
        <p:spPr>
          <a:xfrm>
            <a:off x="11314688" y="6085840"/>
            <a:ext cx="5211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29" name="Google Shape;829;g3a8c0a2bc02_2_571" descr="Five individuals seated in a conference room engage in discussion."/>
          <p:cNvSpPr>
            <a:spLocks noGrp="1"/>
          </p:cNvSpPr>
          <p:nvPr>
            <p:ph type="pic" idx="2"/>
          </p:nvPr>
        </p:nvSpPr>
        <p:spPr>
          <a:xfrm>
            <a:off x="-1" y="-1588"/>
            <a:ext cx="12202200" cy="2064300"/>
          </a:xfrm>
          <a:prstGeom prst="rect">
            <a:avLst/>
          </a:prstGeom>
          <a:noFill/>
          <a:ln>
            <a:noFill/>
          </a:ln>
        </p:spPr>
      </p:sp>
      <p:sp>
        <p:nvSpPr>
          <p:cNvPr id="830" name="Google Shape;830;g3a8c0a2bc02_2_571"/>
          <p:cNvSpPr/>
          <p:nvPr/>
        </p:nvSpPr>
        <p:spPr>
          <a:xfrm rot="5400000">
            <a:off x="23147" y="-23146"/>
            <a:ext cx="1127885" cy="1174176"/>
          </a:xfrm>
          <a:custGeom>
            <a:avLst/>
            <a:gdLst/>
            <a:ahLst/>
            <a:cxnLst/>
            <a:rect l="l" t="t" r="r" b="b"/>
            <a:pathLst>
              <a:path w="1127885" h="1174176" extrusionOk="0">
                <a:moveTo>
                  <a:pt x="0" y="0"/>
                </a:moveTo>
                <a:lnTo>
                  <a:pt x="1127885" y="1174176"/>
                </a:lnTo>
                <a:lnTo>
                  <a:pt x="0" y="1174176"/>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31" name="Google Shape;831;g3a8c0a2bc02_2_571"/>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32" name="Google Shape;832;g3a8c0a2bc02_2_571"/>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833" name="Google Shape;833;g3a8c0a2bc02_2_571"/>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834" name="Google Shape;834;g3a8c0a2bc02_2_571"/>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a_Banner Photo 1 column">
  <p:cSld name="3a_Banner Photo 1 column">
    <p:spTree>
      <p:nvGrpSpPr>
        <p:cNvPr id="1" name="Shape 835"/>
        <p:cNvGrpSpPr/>
        <p:nvPr/>
      </p:nvGrpSpPr>
      <p:grpSpPr>
        <a:xfrm>
          <a:off x="0" y="0"/>
          <a:ext cx="0" cy="0"/>
          <a:chOff x="0" y="0"/>
          <a:chExt cx="0" cy="0"/>
        </a:xfrm>
      </p:grpSpPr>
      <p:sp>
        <p:nvSpPr>
          <p:cNvPr id="836" name="Google Shape;836;g3a8c0a2bc02_2_580"/>
          <p:cNvSpPr txBox="1">
            <a:spLocks noGrp="1"/>
          </p:cNvSpPr>
          <p:nvPr>
            <p:ph type="title"/>
          </p:nvPr>
        </p:nvSpPr>
        <p:spPr>
          <a:xfrm>
            <a:off x="736252" y="2361443"/>
            <a:ext cx="10578300" cy="706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7" name="Google Shape;837;g3a8c0a2bc02_2_580"/>
          <p:cNvSpPr txBox="1">
            <a:spLocks noGrp="1"/>
          </p:cNvSpPr>
          <p:nvPr>
            <p:ph type="body" idx="1"/>
          </p:nvPr>
        </p:nvSpPr>
        <p:spPr>
          <a:xfrm>
            <a:off x="736252" y="3230123"/>
            <a:ext cx="10578300" cy="28260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g3a8c0a2bc02_2_580"/>
          <p:cNvSpPr txBox="1">
            <a:spLocks noGrp="1"/>
          </p:cNvSpPr>
          <p:nvPr>
            <p:ph type="sldNum" idx="12"/>
          </p:nvPr>
        </p:nvSpPr>
        <p:spPr>
          <a:xfrm>
            <a:off x="11314688" y="6055987"/>
            <a:ext cx="508800" cy="53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39" name="Google Shape;839;g3a8c0a2bc02_2_580" descr="Five individuals seated in a conference room engage in discussion."/>
          <p:cNvSpPr>
            <a:spLocks noGrp="1"/>
          </p:cNvSpPr>
          <p:nvPr>
            <p:ph type="pic" idx="2"/>
          </p:nvPr>
        </p:nvSpPr>
        <p:spPr>
          <a:xfrm>
            <a:off x="-1" y="-1588"/>
            <a:ext cx="12202200" cy="2064300"/>
          </a:xfrm>
          <a:prstGeom prst="rect">
            <a:avLst/>
          </a:prstGeom>
          <a:noFill/>
          <a:ln>
            <a:noFill/>
          </a:ln>
        </p:spPr>
      </p:sp>
      <p:sp>
        <p:nvSpPr>
          <p:cNvPr id="840" name="Google Shape;840;g3a8c0a2bc02_2_580"/>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41" name="Google Shape;841;g3a8c0a2bc02_2_580"/>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42" name="Google Shape;842;g3a8c0a2bc02_2_580"/>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43" name="Google Shape;843;g3a8c0a2bc02_2_580"/>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3b_Banner Photo 2 column">
  <p:cSld name="3b_Banner Photo 2 column">
    <p:spTree>
      <p:nvGrpSpPr>
        <p:cNvPr id="1" name="Shape 844"/>
        <p:cNvGrpSpPr/>
        <p:nvPr/>
      </p:nvGrpSpPr>
      <p:grpSpPr>
        <a:xfrm>
          <a:off x="0" y="0"/>
          <a:ext cx="0" cy="0"/>
          <a:chOff x="0" y="0"/>
          <a:chExt cx="0" cy="0"/>
        </a:xfrm>
      </p:grpSpPr>
      <p:sp>
        <p:nvSpPr>
          <p:cNvPr id="845" name="Google Shape;845;g3a8c0a2bc02_2_589"/>
          <p:cNvSpPr txBox="1">
            <a:spLocks noGrp="1"/>
          </p:cNvSpPr>
          <p:nvPr>
            <p:ph type="title"/>
          </p:nvPr>
        </p:nvSpPr>
        <p:spPr>
          <a:xfrm>
            <a:off x="736252" y="2342050"/>
            <a:ext cx="10578300" cy="759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6" name="Google Shape;846;g3a8c0a2bc02_2_589"/>
          <p:cNvSpPr txBox="1">
            <a:spLocks noGrp="1"/>
          </p:cNvSpPr>
          <p:nvPr>
            <p:ph type="body" idx="1"/>
          </p:nvPr>
        </p:nvSpPr>
        <p:spPr>
          <a:xfrm>
            <a:off x="736252" y="3313880"/>
            <a:ext cx="5105400" cy="2739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7" name="Google Shape;847;g3a8c0a2bc02_2_589"/>
          <p:cNvSpPr txBox="1">
            <a:spLocks noGrp="1"/>
          </p:cNvSpPr>
          <p:nvPr>
            <p:ph type="body" idx="2"/>
          </p:nvPr>
        </p:nvSpPr>
        <p:spPr>
          <a:xfrm>
            <a:off x="6350373" y="3313880"/>
            <a:ext cx="4964400" cy="2739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8" name="Google Shape;848;g3a8c0a2bc02_2_589"/>
          <p:cNvSpPr txBox="1">
            <a:spLocks noGrp="1"/>
          </p:cNvSpPr>
          <p:nvPr>
            <p:ph type="sldNum" idx="12"/>
          </p:nvPr>
        </p:nvSpPr>
        <p:spPr>
          <a:xfrm>
            <a:off x="11314688" y="6053328"/>
            <a:ext cx="508800" cy="540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49" name="Google Shape;849;g3a8c0a2bc02_2_589" descr="Five individuals seated in a conference room engage in discussion."/>
          <p:cNvSpPr>
            <a:spLocks noGrp="1"/>
          </p:cNvSpPr>
          <p:nvPr>
            <p:ph type="pic" idx="3"/>
          </p:nvPr>
        </p:nvSpPr>
        <p:spPr>
          <a:xfrm>
            <a:off x="-1" y="-1588"/>
            <a:ext cx="12202200" cy="2064300"/>
          </a:xfrm>
          <a:prstGeom prst="rect">
            <a:avLst/>
          </a:prstGeom>
          <a:noFill/>
          <a:ln>
            <a:noFill/>
          </a:ln>
        </p:spPr>
      </p:sp>
      <p:sp>
        <p:nvSpPr>
          <p:cNvPr id="850" name="Google Shape;850;g3a8c0a2bc02_2_589"/>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51" name="Google Shape;851;g3a8c0a2bc02_2_589"/>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52" name="Google Shape;852;g3a8c0a2bc02_2_589"/>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53" name="Google Shape;853;g3a8c0a2bc02_2_589"/>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3c_Sidebar Photo 1 column">
  <p:cSld name="3c_Sidebar Photo 1 column">
    <p:spTree>
      <p:nvGrpSpPr>
        <p:cNvPr id="1" name="Shape 854"/>
        <p:cNvGrpSpPr/>
        <p:nvPr/>
      </p:nvGrpSpPr>
      <p:grpSpPr>
        <a:xfrm>
          <a:off x="0" y="0"/>
          <a:ext cx="0" cy="0"/>
          <a:chOff x="0" y="0"/>
          <a:chExt cx="0" cy="0"/>
        </a:xfrm>
      </p:grpSpPr>
      <p:sp>
        <p:nvSpPr>
          <p:cNvPr id="855" name="Google Shape;855;g3a8c0a2bc02_2_599"/>
          <p:cNvSpPr txBox="1">
            <a:spLocks noGrp="1"/>
          </p:cNvSpPr>
          <p:nvPr>
            <p:ph type="title"/>
          </p:nvPr>
        </p:nvSpPr>
        <p:spPr>
          <a:xfrm>
            <a:off x="3230087" y="283464"/>
            <a:ext cx="8084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6" name="Google Shape;856;g3a8c0a2bc02_2_599"/>
          <p:cNvSpPr txBox="1">
            <a:spLocks noGrp="1"/>
          </p:cNvSpPr>
          <p:nvPr>
            <p:ph type="body" idx="1"/>
          </p:nvPr>
        </p:nvSpPr>
        <p:spPr>
          <a:xfrm>
            <a:off x="3230088" y="1517904"/>
            <a:ext cx="80847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7" name="Google Shape;857;g3a8c0a2bc02_2_599"/>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58" name="Google Shape;858;g3a8c0a2bc02_2_599" descr="Several individuals document a process using post-it notes and large sheets of paper taped to a wall."/>
          <p:cNvSpPr>
            <a:spLocks noGrp="1"/>
          </p:cNvSpPr>
          <p:nvPr>
            <p:ph type="pic" idx="2"/>
          </p:nvPr>
        </p:nvSpPr>
        <p:spPr>
          <a:xfrm>
            <a:off x="-1609" y="-178"/>
            <a:ext cx="2631300" cy="6860100"/>
          </a:xfrm>
          <a:prstGeom prst="rect">
            <a:avLst/>
          </a:prstGeom>
          <a:noFill/>
          <a:ln>
            <a:noFill/>
          </a:ln>
        </p:spPr>
      </p:sp>
      <p:sp>
        <p:nvSpPr>
          <p:cNvPr id="859" name="Google Shape;859;g3a8c0a2bc02_2_599"/>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60" name="Google Shape;860;g3a8c0a2bc02_2_599"/>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61" name="Google Shape;861;g3a8c0a2bc02_2_599"/>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62" name="Google Shape;862;g3a8c0a2bc02_2_599"/>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3d_Sidebar Photo 1 column">
  <p:cSld name="3d_Sidebar Photo 1 column">
    <p:spTree>
      <p:nvGrpSpPr>
        <p:cNvPr id="1" name="Shape 863"/>
        <p:cNvGrpSpPr/>
        <p:nvPr/>
      </p:nvGrpSpPr>
      <p:grpSpPr>
        <a:xfrm>
          <a:off x="0" y="0"/>
          <a:ext cx="0" cy="0"/>
          <a:chOff x="0" y="0"/>
          <a:chExt cx="0" cy="0"/>
        </a:xfrm>
      </p:grpSpPr>
      <p:sp>
        <p:nvSpPr>
          <p:cNvPr id="864" name="Google Shape;864;g3a8c0a2bc02_2_608"/>
          <p:cNvSpPr txBox="1">
            <a:spLocks noGrp="1"/>
          </p:cNvSpPr>
          <p:nvPr>
            <p:ph type="title"/>
          </p:nvPr>
        </p:nvSpPr>
        <p:spPr>
          <a:xfrm>
            <a:off x="3228478" y="283464"/>
            <a:ext cx="8084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5" name="Google Shape;865;g3a8c0a2bc02_2_608"/>
          <p:cNvSpPr txBox="1">
            <a:spLocks noGrp="1"/>
          </p:cNvSpPr>
          <p:nvPr>
            <p:ph type="body" idx="1"/>
          </p:nvPr>
        </p:nvSpPr>
        <p:spPr>
          <a:xfrm>
            <a:off x="3228478" y="1517904"/>
            <a:ext cx="80847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6" name="Google Shape;866;g3a8c0a2bc02_2_608"/>
          <p:cNvSpPr txBox="1">
            <a:spLocks noGrp="1"/>
          </p:cNvSpPr>
          <p:nvPr>
            <p:ph type="sldNum" idx="12"/>
          </p:nvPr>
        </p:nvSpPr>
        <p:spPr>
          <a:xfrm>
            <a:off x="11313079" y="6085840"/>
            <a:ext cx="5103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67" name="Google Shape;867;g3a8c0a2bc02_2_608" descr="Several individuals document a process using post-it notes and large sheets of paper taped to a wall."/>
          <p:cNvSpPr>
            <a:spLocks noGrp="1"/>
          </p:cNvSpPr>
          <p:nvPr>
            <p:ph type="pic" idx="2"/>
          </p:nvPr>
        </p:nvSpPr>
        <p:spPr>
          <a:xfrm>
            <a:off x="-1609" y="-178"/>
            <a:ext cx="2631300" cy="6860100"/>
          </a:xfrm>
          <a:prstGeom prst="rect">
            <a:avLst/>
          </a:prstGeom>
          <a:noFill/>
          <a:ln>
            <a:noFill/>
          </a:ln>
        </p:spPr>
      </p:sp>
      <p:sp>
        <p:nvSpPr>
          <p:cNvPr id="868" name="Google Shape;868;g3a8c0a2bc02_2_608"/>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69" name="Google Shape;869;g3a8c0a2bc02_2_608"/>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70" name="Google Shape;870;g3a8c0a2bc02_2_608"/>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71" name="Google Shape;871;g3a8c0a2bc02_2_608"/>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3e_Sidebar Photo 2 column">
  <p:cSld name="3e_Sidebar Photo 2 column">
    <p:spTree>
      <p:nvGrpSpPr>
        <p:cNvPr id="1" name="Shape 872"/>
        <p:cNvGrpSpPr/>
        <p:nvPr/>
      </p:nvGrpSpPr>
      <p:grpSpPr>
        <a:xfrm>
          <a:off x="0" y="0"/>
          <a:ext cx="0" cy="0"/>
          <a:chOff x="0" y="0"/>
          <a:chExt cx="0" cy="0"/>
        </a:xfrm>
      </p:grpSpPr>
      <p:sp>
        <p:nvSpPr>
          <p:cNvPr id="873" name="Google Shape;873;g3a8c0a2bc02_2_617"/>
          <p:cNvSpPr txBox="1">
            <a:spLocks noGrp="1"/>
          </p:cNvSpPr>
          <p:nvPr>
            <p:ph type="title"/>
          </p:nvPr>
        </p:nvSpPr>
        <p:spPr>
          <a:xfrm>
            <a:off x="3225261" y="283464"/>
            <a:ext cx="8087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4" name="Google Shape;874;g3a8c0a2bc02_2_617"/>
          <p:cNvSpPr txBox="1">
            <a:spLocks noGrp="1"/>
          </p:cNvSpPr>
          <p:nvPr>
            <p:ph type="body" idx="1"/>
          </p:nvPr>
        </p:nvSpPr>
        <p:spPr>
          <a:xfrm>
            <a:off x="3225260" y="1517904"/>
            <a:ext cx="37878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5" name="Google Shape;875;g3a8c0a2bc02_2_617"/>
          <p:cNvSpPr txBox="1">
            <a:spLocks noGrp="1"/>
          </p:cNvSpPr>
          <p:nvPr>
            <p:ph type="body" idx="2"/>
          </p:nvPr>
        </p:nvSpPr>
        <p:spPr>
          <a:xfrm>
            <a:off x="7523544" y="1517904"/>
            <a:ext cx="37896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6" name="Google Shape;876;g3a8c0a2bc02_2_617"/>
          <p:cNvSpPr txBox="1">
            <a:spLocks noGrp="1"/>
          </p:cNvSpPr>
          <p:nvPr>
            <p:ph type="sldNum" idx="12"/>
          </p:nvPr>
        </p:nvSpPr>
        <p:spPr>
          <a:xfrm>
            <a:off x="11313078" y="6066002"/>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877" name="Google Shape;877;g3a8c0a2bc02_2_617" descr="Several individuals document a process using post-it notes and large sheets of paper taped to a wall."/>
          <p:cNvSpPr>
            <a:spLocks noGrp="1"/>
          </p:cNvSpPr>
          <p:nvPr>
            <p:ph type="pic" idx="3"/>
          </p:nvPr>
        </p:nvSpPr>
        <p:spPr>
          <a:xfrm>
            <a:off x="-1609" y="-178"/>
            <a:ext cx="2631300" cy="6860100"/>
          </a:xfrm>
          <a:prstGeom prst="rect">
            <a:avLst/>
          </a:prstGeom>
          <a:noFill/>
          <a:ln>
            <a:noFill/>
          </a:ln>
        </p:spPr>
      </p:sp>
      <p:sp>
        <p:nvSpPr>
          <p:cNvPr id="878" name="Google Shape;878;g3a8c0a2bc02_2_617"/>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79" name="Google Shape;879;g3a8c0a2bc02_2_617"/>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880" name="Google Shape;880;g3a8c0a2bc02_2_617"/>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881" name="Google Shape;881;g3a8c0a2bc02_2_617"/>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3h_3 column">
  <p:cSld name="3h_3 column">
    <p:spTree>
      <p:nvGrpSpPr>
        <p:cNvPr id="1" name="Shape 882"/>
        <p:cNvGrpSpPr/>
        <p:nvPr/>
      </p:nvGrpSpPr>
      <p:grpSpPr>
        <a:xfrm>
          <a:off x="0" y="0"/>
          <a:ext cx="0" cy="0"/>
          <a:chOff x="0" y="0"/>
          <a:chExt cx="0" cy="0"/>
        </a:xfrm>
      </p:grpSpPr>
      <p:sp>
        <p:nvSpPr>
          <p:cNvPr id="883" name="Google Shape;883;g3a8c0a2bc02_2_627"/>
          <p:cNvSpPr txBox="1">
            <a:spLocks noGrp="1"/>
          </p:cNvSpPr>
          <p:nvPr>
            <p:ph type="title"/>
          </p:nvPr>
        </p:nvSpPr>
        <p:spPr>
          <a:xfrm>
            <a:off x="839788" y="559593"/>
            <a:ext cx="10515600" cy="1131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g3a8c0a2bc02_2_627"/>
          <p:cNvSpPr txBox="1">
            <a:spLocks noGrp="1"/>
          </p:cNvSpPr>
          <p:nvPr>
            <p:ph type="body" idx="1"/>
          </p:nvPr>
        </p:nvSpPr>
        <p:spPr>
          <a:xfrm>
            <a:off x="839788" y="1798983"/>
            <a:ext cx="3227700" cy="4151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Font typeface="Arial Black"/>
              <a:buChar char="⁄"/>
              <a:defRPr sz="2800" b="1"/>
            </a:lvl1pPr>
            <a:lvl2pPr marL="914400" lvl="1" indent="-381000" algn="l">
              <a:lnSpc>
                <a:spcPct val="100000"/>
              </a:lnSpc>
              <a:spcBef>
                <a:spcPts val="500"/>
              </a:spcBef>
              <a:spcAft>
                <a:spcPts val="0"/>
              </a:spcAft>
              <a:buSzPts val="2400"/>
              <a:buFont typeface="Times New Roman"/>
              <a:buChar char="-"/>
              <a:defRPr sz="2400" b="0"/>
            </a:lvl2pPr>
            <a:lvl3pPr marL="1371600" lvl="2" indent="-355600" algn="l">
              <a:lnSpc>
                <a:spcPct val="100000"/>
              </a:lnSpc>
              <a:spcBef>
                <a:spcPts val="500"/>
              </a:spcBef>
              <a:spcAft>
                <a:spcPts val="0"/>
              </a:spcAft>
              <a:buSzPts val="2000"/>
              <a:buFont typeface="Courier New"/>
              <a:buChar char="o"/>
              <a:defRPr sz="2000" b="0"/>
            </a:lvl3pPr>
            <a:lvl4pPr marL="1828800" lvl="3" indent="-342900" algn="l">
              <a:lnSpc>
                <a:spcPct val="100000"/>
              </a:lnSpc>
              <a:spcBef>
                <a:spcPts val="500"/>
              </a:spcBef>
              <a:spcAft>
                <a:spcPts val="0"/>
              </a:spcAft>
              <a:buClr>
                <a:schemeClr val="dk1"/>
              </a:buClr>
              <a:buSzPts val="1800"/>
              <a:buFont typeface="Times New Roman"/>
              <a:buChar char="-"/>
              <a:defRPr sz="1800" b="0"/>
            </a:lvl4pPr>
            <a:lvl5pPr marL="2286000" lvl="4" indent="-342900" algn="l">
              <a:lnSpc>
                <a:spcPct val="100000"/>
              </a:lnSpc>
              <a:spcBef>
                <a:spcPts val="500"/>
              </a:spcBef>
              <a:spcAft>
                <a:spcPts val="0"/>
              </a:spcAft>
              <a:buClr>
                <a:schemeClr val="dk1"/>
              </a:buClr>
              <a:buSzPts val="1800"/>
              <a:buFont typeface="Arial"/>
              <a:buChar char="•"/>
              <a:defRPr sz="1800" b="0"/>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5" name="Google Shape;885;g3a8c0a2bc02_2_627"/>
          <p:cNvSpPr txBox="1">
            <a:spLocks noGrp="1"/>
          </p:cNvSpPr>
          <p:nvPr>
            <p:ph type="body" idx="2"/>
          </p:nvPr>
        </p:nvSpPr>
        <p:spPr>
          <a:xfrm>
            <a:off x="4482084" y="1798983"/>
            <a:ext cx="3227700" cy="4151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6" name="Google Shape;886;g3a8c0a2bc02_2_627"/>
          <p:cNvSpPr txBox="1">
            <a:spLocks noGrp="1"/>
          </p:cNvSpPr>
          <p:nvPr>
            <p:ph type="body" idx="3"/>
          </p:nvPr>
        </p:nvSpPr>
        <p:spPr>
          <a:xfrm>
            <a:off x="8124380" y="1798983"/>
            <a:ext cx="3227700" cy="415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7" name="Google Shape;887;g3a8c0a2bc02_2_627"/>
          <p:cNvSpPr txBox="1">
            <a:spLocks noGrp="1"/>
          </p:cNvSpPr>
          <p:nvPr>
            <p:ph type="sldNum" idx="12"/>
          </p:nvPr>
        </p:nvSpPr>
        <p:spPr>
          <a:xfrm>
            <a:off x="11314687" y="6058654"/>
            <a:ext cx="508800" cy="5358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888" name="Google Shape;888;g3a8c0a2bc02_2_627"/>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889" name="Google Shape;889;g3a8c0a2bc02_2_62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890" name="Google Shape;890;g3a8c0a2bc02_2_627"/>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2a_Section opener 4 presenter">
  <p:cSld name="1_2a_Section opener 4 presenter">
    <p:spTree>
      <p:nvGrpSpPr>
        <p:cNvPr id="1" name="Shape 91"/>
        <p:cNvGrpSpPr/>
        <p:nvPr/>
      </p:nvGrpSpPr>
      <p:grpSpPr>
        <a:xfrm>
          <a:off x="0" y="0"/>
          <a:ext cx="0" cy="0"/>
          <a:chOff x="0" y="0"/>
          <a:chExt cx="0" cy="0"/>
        </a:xfrm>
      </p:grpSpPr>
      <p:sp>
        <p:nvSpPr>
          <p:cNvPr id="92" name="Google Shape;92;g3a58d12cb65_11_7"/>
          <p:cNvSpPr txBox="1">
            <a:spLocks noGrp="1"/>
          </p:cNvSpPr>
          <p:nvPr>
            <p:ph type="title"/>
          </p:nvPr>
        </p:nvSpPr>
        <p:spPr>
          <a:xfrm>
            <a:off x="839788" y="569659"/>
            <a:ext cx="10515600" cy="112083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44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a58d12cb65_11_7"/>
          <p:cNvSpPr txBox="1">
            <a:spLocks noGrp="1"/>
          </p:cNvSpPr>
          <p:nvPr>
            <p:ph type="body" idx="1"/>
          </p:nvPr>
        </p:nvSpPr>
        <p:spPr>
          <a:xfrm>
            <a:off x="836612"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dk1"/>
              </a:buClr>
              <a:buSzPts val="1200"/>
              <a:buNone/>
              <a:defRPr sz="1200" b="0">
                <a:latin typeface="Play"/>
                <a:ea typeface="Play"/>
                <a:cs typeface="Play"/>
                <a:sym typeface="Play"/>
              </a:defRPr>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g3a58d12cb65_11_7"/>
          <p:cNvSpPr txBox="1">
            <a:spLocks noGrp="1"/>
          </p:cNvSpPr>
          <p:nvPr>
            <p:ph type="body" idx="2"/>
          </p:nvPr>
        </p:nvSpPr>
        <p:spPr>
          <a:xfrm>
            <a:off x="3580871"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3pPr>
            <a:lvl4pPr marL="1828800" lvl="3"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4pPr>
            <a:lvl5pPr marL="2286000" lvl="4"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g3a58d12cb65_11_7"/>
          <p:cNvSpPr txBox="1">
            <a:spLocks noGrp="1"/>
          </p:cNvSpPr>
          <p:nvPr>
            <p:ph type="body" idx="3"/>
          </p:nvPr>
        </p:nvSpPr>
        <p:spPr>
          <a:xfrm>
            <a:off x="6325130"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6" name="Google Shape;96;g3a58d12cb65_11_7"/>
          <p:cNvSpPr txBox="1">
            <a:spLocks noGrp="1"/>
          </p:cNvSpPr>
          <p:nvPr>
            <p:ph type="body" idx="4"/>
          </p:nvPr>
        </p:nvSpPr>
        <p:spPr>
          <a:xfrm>
            <a:off x="9069388"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g3a58d12cb65_11_7"/>
          <p:cNvSpPr txBox="1">
            <a:spLocks noGrp="1"/>
          </p:cNvSpPr>
          <p:nvPr>
            <p:ph type="sldNum" idx="12"/>
          </p:nvPr>
        </p:nvSpPr>
        <p:spPr>
          <a:xfrm>
            <a:off x="11308458" y="6085840"/>
            <a:ext cx="521208" cy="508533"/>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g3a58d12cb65_11_7"/>
          <p:cNvSpPr>
            <a:spLocks noGrp="1"/>
          </p:cNvSpPr>
          <p:nvPr>
            <p:ph type="pic" idx="5"/>
          </p:nvPr>
        </p:nvSpPr>
        <p:spPr>
          <a:xfrm>
            <a:off x="839788" y="1802707"/>
            <a:ext cx="1600200" cy="1600200"/>
          </a:xfrm>
          <a:prstGeom prst="rect">
            <a:avLst/>
          </a:prstGeom>
          <a:noFill/>
          <a:ln>
            <a:noFill/>
          </a:ln>
        </p:spPr>
      </p:sp>
      <p:sp>
        <p:nvSpPr>
          <p:cNvPr id="99" name="Google Shape;99;g3a58d12cb65_11_7"/>
          <p:cNvSpPr>
            <a:spLocks noGrp="1"/>
          </p:cNvSpPr>
          <p:nvPr>
            <p:ph type="pic" idx="6"/>
          </p:nvPr>
        </p:nvSpPr>
        <p:spPr>
          <a:xfrm>
            <a:off x="3588491" y="1814513"/>
            <a:ext cx="1600200" cy="1600200"/>
          </a:xfrm>
          <a:prstGeom prst="rect">
            <a:avLst/>
          </a:prstGeom>
          <a:noFill/>
          <a:ln>
            <a:noFill/>
          </a:ln>
        </p:spPr>
      </p:sp>
      <p:sp>
        <p:nvSpPr>
          <p:cNvPr id="100" name="Google Shape;100;g3a58d12cb65_11_7"/>
          <p:cNvSpPr>
            <a:spLocks noGrp="1"/>
          </p:cNvSpPr>
          <p:nvPr>
            <p:ph type="pic" idx="7"/>
          </p:nvPr>
        </p:nvSpPr>
        <p:spPr>
          <a:xfrm>
            <a:off x="6337194" y="1803400"/>
            <a:ext cx="1600200" cy="1600200"/>
          </a:xfrm>
          <a:prstGeom prst="rect">
            <a:avLst/>
          </a:prstGeom>
          <a:noFill/>
          <a:ln>
            <a:noFill/>
          </a:ln>
        </p:spPr>
      </p:sp>
      <p:sp>
        <p:nvSpPr>
          <p:cNvPr id="101" name="Google Shape;101;g3a58d12cb65_11_7"/>
          <p:cNvSpPr>
            <a:spLocks noGrp="1"/>
          </p:cNvSpPr>
          <p:nvPr>
            <p:ph type="pic" idx="8"/>
          </p:nvPr>
        </p:nvSpPr>
        <p:spPr>
          <a:xfrm>
            <a:off x="9069388" y="1814512"/>
            <a:ext cx="1600200" cy="1600200"/>
          </a:xfrm>
          <a:prstGeom prst="rect">
            <a:avLst/>
          </a:prstGeom>
          <a:noFill/>
          <a:ln>
            <a:noFill/>
          </a:ln>
        </p:spPr>
      </p:sp>
      <p:sp>
        <p:nvSpPr>
          <p:cNvPr id="102" name="Google Shape;102;g3a58d12cb65_11_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3" name="Google Shape;103;g3a58d12cb65_11_7"/>
          <p:cNvCxnSpPr/>
          <p:nvPr/>
        </p:nvCxnSpPr>
        <p:spPr>
          <a:xfrm rot="10800000" flipH="1">
            <a:off x="11314688" y="6085840"/>
            <a:ext cx="508749" cy="508533"/>
          </a:xfrm>
          <a:prstGeom prst="straightConnector1">
            <a:avLst/>
          </a:prstGeom>
          <a:noFill/>
          <a:ln w="25400" cap="flat" cmpd="sng">
            <a:solidFill>
              <a:schemeClr val="accent4"/>
            </a:solidFill>
            <a:prstDash val="solid"/>
            <a:miter lim="8000"/>
            <a:headEnd type="none" w="sm" len="sm"/>
            <a:tailEnd type="none" w="sm" len="sm"/>
          </a:ln>
        </p:spPr>
      </p:cxnSp>
      <p:pic>
        <p:nvPicPr>
          <p:cNvPr id="104" name="Google Shape;104;g3a58d12cb65_11_7"/>
          <p:cNvPicPr preferRelativeResize="0"/>
          <p:nvPr/>
        </p:nvPicPr>
        <p:blipFill rotWithShape="1">
          <a:blip r:embed="rId2">
            <a:alphaModFix/>
          </a:blip>
          <a:srcRect l="11851" r="11852"/>
          <a:stretch/>
        </p:blipFill>
        <p:spPr>
          <a:xfrm>
            <a:off x="-958037" y="-993246"/>
            <a:ext cx="2596337" cy="2629547"/>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4b_Contacts">
  <p:cSld name="4b_Contacts">
    <p:spTree>
      <p:nvGrpSpPr>
        <p:cNvPr id="1" name="Shape 891"/>
        <p:cNvGrpSpPr/>
        <p:nvPr/>
      </p:nvGrpSpPr>
      <p:grpSpPr>
        <a:xfrm>
          <a:off x="0" y="0"/>
          <a:ext cx="0" cy="0"/>
          <a:chOff x="0" y="0"/>
          <a:chExt cx="0" cy="0"/>
        </a:xfrm>
      </p:grpSpPr>
      <p:sp>
        <p:nvSpPr>
          <p:cNvPr id="892" name="Google Shape;892;g3a8c0a2bc02_2_636"/>
          <p:cNvSpPr txBox="1">
            <a:spLocks noGrp="1"/>
          </p:cNvSpPr>
          <p:nvPr>
            <p:ph type="title"/>
          </p:nvPr>
        </p:nvSpPr>
        <p:spPr>
          <a:xfrm>
            <a:off x="839788" y="559595"/>
            <a:ext cx="10515600" cy="1170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3" name="Google Shape;893;g3a8c0a2bc02_2_636"/>
          <p:cNvSpPr txBox="1">
            <a:spLocks noGrp="1"/>
          </p:cNvSpPr>
          <p:nvPr>
            <p:ph type="body" idx="1"/>
          </p:nvPr>
        </p:nvSpPr>
        <p:spPr>
          <a:xfrm>
            <a:off x="839788" y="1990565"/>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b="1">
                <a:solidFill>
                  <a:schemeClr val="dk2"/>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b="0"/>
            </a:lvl2pPr>
            <a:lvl3pPr marL="1371600" lvl="2" indent="-228600" algn="l">
              <a:lnSpc>
                <a:spcPct val="100000"/>
              </a:lnSpc>
              <a:spcBef>
                <a:spcPts val="500"/>
              </a:spcBef>
              <a:spcAft>
                <a:spcPts val="0"/>
              </a:spcAft>
              <a:buSzPts val="1800"/>
              <a:buNone/>
              <a:defRPr sz="1800" b="0">
                <a:solidFill>
                  <a:schemeClr val="dk2"/>
                </a:solidFill>
              </a:defRPr>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4" name="Google Shape;894;g3a8c0a2bc02_2_636"/>
          <p:cNvSpPr txBox="1">
            <a:spLocks noGrp="1"/>
          </p:cNvSpPr>
          <p:nvPr>
            <p:ph type="body" idx="2"/>
          </p:nvPr>
        </p:nvSpPr>
        <p:spPr>
          <a:xfrm>
            <a:off x="839788" y="3674078"/>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2000"/>
              <a:buNone/>
              <a:defRPr sz="2000" b="0">
                <a:solidFill>
                  <a:schemeClr val="dk1"/>
                </a:solidFill>
                <a:latin typeface="Times New Roman"/>
                <a:ea typeface="Times New Roman"/>
                <a:cs typeface="Times New Roman"/>
                <a:sym typeface="Times New Roman"/>
              </a:defRPr>
            </a:lvl2pPr>
            <a:lvl3pPr marL="1371600" lvl="2" indent="-228600" algn="l">
              <a:lnSpc>
                <a:spcPct val="100000"/>
              </a:lnSpc>
              <a:spcBef>
                <a:spcPts val="500"/>
              </a:spcBef>
              <a:spcAft>
                <a:spcPts val="0"/>
              </a:spcAft>
              <a:buSzPts val="1800"/>
              <a:buNone/>
              <a:defRPr sz="1800" b="0">
                <a:solidFill>
                  <a:schemeClr val="dk2"/>
                </a:solidFill>
                <a:latin typeface="Times New Roman"/>
                <a:ea typeface="Times New Roman"/>
                <a:cs typeface="Times New Roman"/>
                <a:sym typeface="Times New Roman"/>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g3a8c0a2bc02_2_636"/>
          <p:cNvSpPr txBox="1">
            <a:spLocks noGrp="1"/>
          </p:cNvSpPr>
          <p:nvPr>
            <p:ph type="body" idx="3"/>
          </p:nvPr>
        </p:nvSpPr>
        <p:spPr>
          <a:xfrm>
            <a:off x="6323012" y="1989264"/>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0"/>
            </a:lvl2pPr>
            <a:lvl3pPr marL="1371600" lvl="2" indent="-228600" algn="l">
              <a:lnSpc>
                <a:spcPct val="100000"/>
              </a:lnSpc>
              <a:spcBef>
                <a:spcPts val="500"/>
              </a:spcBef>
              <a:spcAft>
                <a:spcPts val="0"/>
              </a:spcAft>
              <a:buSzPts val="1800"/>
              <a:buNone/>
              <a:defRPr sz="1800" b="0">
                <a:solidFill>
                  <a:schemeClr val="dk2"/>
                </a:solidFill>
              </a:defRPr>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6" name="Google Shape;896;g3a8c0a2bc02_2_636"/>
          <p:cNvSpPr txBox="1">
            <a:spLocks noGrp="1"/>
          </p:cNvSpPr>
          <p:nvPr>
            <p:ph type="body" idx="4"/>
          </p:nvPr>
        </p:nvSpPr>
        <p:spPr>
          <a:xfrm>
            <a:off x="6323014" y="3674078"/>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2000"/>
              <a:buNone/>
              <a:defRPr sz="2000"/>
            </a:lvl2pPr>
            <a:lvl3pPr marL="1371600" lvl="2" indent="-228600" algn="l">
              <a:lnSpc>
                <a:spcPct val="100000"/>
              </a:lnSpc>
              <a:spcBef>
                <a:spcPts val="500"/>
              </a:spcBef>
              <a:spcAft>
                <a:spcPts val="0"/>
              </a:spcAft>
              <a:buSzPts val="1800"/>
              <a:buFont typeface="Arial"/>
              <a:buNone/>
              <a:defRPr sz="1800">
                <a:solidFill>
                  <a:schemeClr val="dk2"/>
                </a:solidFill>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7" name="Google Shape;897;g3a8c0a2bc02_2_636"/>
          <p:cNvSpPr txBox="1">
            <a:spLocks noGrp="1"/>
          </p:cNvSpPr>
          <p:nvPr>
            <p:ph type="sldNum" idx="12"/>
          </p:nvPr>
        </p:nvSpPr>
        <p:spPr>
          <a:xfrm>
            <a:off x="11314688"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898" name="Google Shape;898;g3a8c0a2bc02_2_636"/>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899" name="Google Shape;899;g3a8c0a2bc02_2_636"/>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900" name="Google Shape;900;g3a8c0a2bc02_2_636"/>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4c_References">
  <p:cSld name="4c_References">
    <p:spTree>
      <p:nvGrpSpPr>
        <p:cNvPr id="1" name="Shape 901"/>
        <p:cNvGrpSpPr/>
        <p:nvPr/>
      </p:nvGrpSpPr>
      <p:grpSpPr>
        <a:xfrm>
          <a:off x="0" y="0"/>
          <a:ext cx="0" cy="0"/>
          <a:chOff x="0" y="0"/>
          <a:chExt cx="0" cy="0"/>
        </a:xfrm>
      </p:grpSpPr>
      <p:sp>
        <p:nvSpPr>
          <p:cNvPr id="902" name="Google Shape;902;g3a8c0a2bc02_2_646"/>
          <p:cNvSpPr txBox="1">
            <a:spLocks noGrp="1"/>
          </p:cNvSpPr>
          <p:nvPr>
            <p:ph type="title"/>
          </p:nvPr>
        </p:nvSpPr>
        <p:spPr>
          <a:xfrm>
            <a:off x="841248" y="575921"/>
            <a:ext cx="10473300" cy="112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 name="Google Shape;903;g3a8c0a2bc02_2_646"/>
          <p:cNvSpPr txBox="1">
            <a:spLocks noGrp="1"/>
          </p:cNvSpPr>
          <p:nvPr>
            <p:ph type="body" idx="1"/>
          </p:nvPr>
        </p:nvSpPr>
        <p:spPr>
          <a:xfrm>
            <a:off x="841248" y="1820235"/>
            <a:ext cx="10473300" cy="3730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500"/>
              </a:spcBef>
              <a:spcAft>
                <a:spcPts val="0"/>
              </a:spcAft>
              <a:buSzPts val="1600"/>
              <a:buNone/>
              <a:defRPr sz="1600"/>
            </a:lvl2pPr>
            <a:lvl3pPr marL="1371600" lvl="2" indent="-228600" algn="l">
              <a:lnSpc>
                <a:spcPct val="100000"/>
              </a:lnSpc>
              <a:spcBef>
                <a:spcPts val="500"/>
              </a:spcBef>
              <a:spcAft>
                <a:spcPts val="0"/>
              </a:spcAft>
              <a:buSzPts val="2000"/>
              <a:buNone/>
              <a:defRPr sz="2000"/>
            </a:lvl3pPr>
            <a:lvl4pPr marL="1828800" lvl="3" indent="-228600" algn="l">
              <a:lnSpc>
                <a:spcPct val="100000"/>
              </a:lnSpc>
              <a:spcBef>
                <a:spcPts val="500"/>
              </a:spcBef>
              <a:spcAft>
                <a:spcPts val="0"/>
              </a:spcAft>
              <a:buClr>
                <a:schemeClr val="dk1"/>
              </a:buClr>
              <a:buSzPts val="1800"/>
              <a:buNone/>
              <a:defRPr sz="1800"/>
            </a:lvl4pPr>
            <a:lvl5pPr marL="2286000" lvl="4" indent="-228600" algn="l">
              <a:lnSpc>
                <a:spcPct val="100000"/>
              </a:lnSpc>
              <a:spcBef>
                <a:spcPts val="500"/>
              </a:spcBef>
              <a:spcAft>
                <a:spcPts val="0"/>
              </a:spcAft>
              <a:buClr>
                <a:schemeClr val="dk1"/>
              </a:buClr>
              <a:buSzPts val="1800"/>
              <a:buNone/>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4" name="Google Shape;904;g3a8c0a2bc02_2_646"/>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g3a8c0a2bc02_2_646"/>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906" name="Google Shape;906;g3a8c0a2bc02_2_646"/>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907" name="Google Shape;907;g3a8c0a2bc02_2_646"/>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4d_Questions_A">
  <p:cSld name="4d_Questions_A">
    <p:bg>
      <p:bgPr>
        <a:blipFill>
          <a:blip r:embed="rId2">
            <a:alphaModFix/>
          </a:blip>
          <a:stretch>
            <a:fillRect/>
          </a:stretch>
        </a:blipFill>
        <a:effectLst/>
      </p:bgPr>
    </p:bg>
    <p:spTree>
      <p:nvGrpSpPr>
        <p:cNvPr id="1" name="Shape 908"/>
        <p:cNvGrpSpPr/>
        <p:nvPr/>
      </p:nvGrpSpPr>
      <p:grpSpPr>
        <a:xfrm>
          <a:off x="0" y="0"/>
          <a:ext cx="0" cy="0"/>
          <a:chOff x="0" y="0"/>
          <a:chExt cx="0" cy="0"/>
        </a:xfrm>
      </p:grpSpPr>
      <p:sp>
        <p:nvSpPr>
          <p:cNvPr id="909" name="Google Shape;909;g3a8c0a2bc02_2_653"/>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10" name="Google Shape;910;g3a8c0a2bc02_2_653"/>
          <p:cNvSpPr txBox="1">
            <a:spLocks noGrp="1"/>
          </p:cNvSpPr>
          <p:nvPr>
            <p:ph type="title"/>
          </p:nvPr>
        </p:nvSpPr>
        <p:spPr>
          <a:xfrm>
            <a:off x="740664" y="2926080"/>
            <a:ext cx="6263700" cy="1097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1" name="Google Shape;911;g3a8c0a2bc02_2_653"/>
          <p:cNvSpPr/>
          <p:nvPr/>
        </p:nvSpPr>
        <p:spPr>
          <a:xfrm>
            <a:off x="0" y="-6706"/>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12" name="Google Shape;912;g3a8c0a2bc02_2_653"/>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913" name="Google Shape;913;g3a8c0a2bc02_2_653"/>
          <p:cNvPicPr preferRelativeResize="0"/>
          <p:nvPr/>
        </p:nvPicPr>
        <p:blipFill rotWithShape="1">
          <a:blip r:embed="rId3">
            <a:alphaModFix/>
          </a:blip>
          <a:srcRect l="11849" r="11856"/>
          <a:stretch/>
        </p:blipFill>
        <p:spPr>
          <a:xfrm>
            <a:off x="-958037" y="-993246"/>
            <a:ext cx="2596338" cy="2629549"/>
          </a:xfrm>
          <a:prstGeom prst="rect">
            <a:avLst/>
          </a:prstGeom>
          <a:noFill/>
          <a:ln>
            <a:noFill/>
          </a:ln>
        </p:spPr>
      </p:pic>
      <p:sp>
        <p:nvSpPr>
          <p:cNvPr id="914" name="Google Shape;914;g3a8c0a2bc02_2_653"/>
          <p:cNvSpPr txBox="1">
            <a:spLocks noGrp="1"/>
          </p:cNvSpPr>
          <p:nvPr>
            <p:ph type="body" idx="1"/>
          </p:nvPr>
        </p:nvSpPr>
        <p:spPr>
          <a:xfrm>
            <a:off x="838200" y="6252094"/>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4d_Questions_B">
  <p:cSld name="4d_Questions_B">
    <p:bg>
      <p:bgPr>
        <a:solidFill>
          <a:schemeClr val="accent1"/>
        </a:solidFill>
        <a:effectLst/>
      </p:bgPr>
    </p:bg>
    <p:spTree>
      <p:nvGrpSpPr>
        <p:cNvPr id="1" name="Shape 915"/>
        <p:cNvGrpSpPr/>
        <p:nvPr/>
      </p:nvGrpSpPr>
      <p:grpSpPr>
        <a:xfrm>
          <a:off x="0" y="0"/>
          <a:ext cx="0" cy="0"/>
          <a:chOff x="0" y="0"/>
          <a:chExt cx="0" cy="0"/>
        </a:xfrm>
      </p:grpSpPr>
      <p:sp>
        <p:nvSpPr>
          <p:cNvPr id="916" name="Google Shape;916;g3a8c0a2bc02_2_660"/>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accent6">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17" name="Google Shape;917;g3a8c0a2bc02_2_660"/>
          <p:cNvSpPr txBox="1">
            <a:spLocks noGrp="1"/>
          </p:cNvSpPr>
          <p:nvPr>
            <p:ph type="title"/>
          </p:nvPr>
        </p:nvSpPr>
        <p:spPr>
          <a:xfrm>
            <a:off x="740664" y="2926080"/>
            <a:ext cx="6263700" cy="1097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8" name="Google Shape;918;g3a8c0a2bc02_2_660"/>
          <p:cNvSpPr/>
          <p:nvPr/>
        </p:nvSpPr>
        <p:spPr>
          <a:xfrm>
            <a:off x="0" y="-6706"/>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19" name="Google Shape;919;g3a8c0a2bc02_2_660"/>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920" name="Google Shape;920;g3a8c0a2bc02_2_660"/>
          <p:cNvPicPr preferRelativeResize="0"/>
          <p:nvPr/>
        </p:nvPicPr>
        <p:blipFill rotWithShape="1">
          <a:blip r:embed="rId2">
            <a:alphaModFix/>
          </a:blip>
          <a:srcRect l="11849" r="11856"/>
          <a:stretch/>
        </p:blipFill>
        <p:spPr>
          <a:xfrm>
            <a:off x="-958037" y="-993246"/>
            <a:ext cx="2596338" cy="2629549"/>
          </a:xfrm>
          <a:prstGeom prst="rect">
            <a:avLst/>
          </a:prstGeom>
          <a:noFill/>
          <a:ln>
            <a:noFill/>
          </a:ln>
        </p:spPr>
      </p:pic>
      <p:sp>
        <p:nvSpPr>
          <p:cNvPr id="921" name="Google Shape;921;g3a8c0a2bc02_2_660"/>
          <p:cNvSpPr txBox="1">
            <a:spLocks noGrp="1"/>
          </p:cNvSpPr>
          <p:nvPr>
            <p:ph type="body" idx="1"/>
          </p:nvPr>
        </p:nvSpPr>
        <p:spPr>
          <a:xfrm>
            <a:off x="838200" y="6252094"/>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2" name="Google Shape;922;g3a8c0a2bc02_2_660"/>
          <p:cNvPicPr preferRelativeResize="0"/>
          <p:nvPr/>
        </p:nvPicPr>
        <p:blipFill rotWithShape="1">
          <a:blip r:embed="rId3">
            <a:alphaModFix/>
          </a:blip>
          <a:srcRect/>
          <a:stretch/>
        </p:blipFill>
        <p:spPr>
          <a:xfrm>
            <a:off x="8156448" y="2057400"/>
            <a:ext cx="2743200" cy="2743200"/>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g3edc2f6c705_0_239"/>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5" name="Google Shape;925;g3edc2f6c705_0_23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26" name="Google Shape;926;g3edc2f6c705_0_23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27" name="Google Shape;927;g3edc2f6c705_0_2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8" name="Google Shape;928;g3edc2f6c705_0_2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9" name="Google Shape;929;g3edc2f6c705_0_2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36"/>
        <p:cNvGrpSpPr/>
        <p:nvPr/>
      </p:nvGrpSpPr>
      <p:grpSpPr>
        <a:xfrm>
          <a:off x="0" y="0"/>
          <a:ext cx="0" cy="0"/>
          <a:chOff x="0" y="0"/>
          <a:chExt cx="0" cy="0"/>
        </a:xfrm>
      </p:grpSpPr>
      <p:sp>
        <p:nvSpPr>
          <p:cNvPr id="937" name="Google Shape;937;g3ec16566d2a_0_406"/>
          <p:cNvSpPr txBox="1">
            <a:spLocks noGrp="1"/>
          </p:cNvSpPr>
          <p:nvPr>
            <p:ph type="ctrTitle"/>
          </p:nvPr>
        </p:nvSpPr>
        <p:spPr>
          <a:xfrm>
            <a:off x="1524000" y="3077521"/>
            <a:ext cx="9144000" cy="5064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8" name="Google Shape;938;g3ec16566d2a_0_406"/>
          <p:cNvSpPr txBox="1">
            <a:spLocks noGrp="1"/>
          </p:cNvSpPr>
          <p:nvPr>
            <p:ph type="subTitle" idx="1"/>
          </p:nvPr>
        </p:nvSpPr>
        <p:spPr>
          <a:xfrm>
            <a:off x="1524000" y="3580595"/>
            <a:ext cx="9144000" cy="411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200"/>
              <a:buNone/>
              <a:defRPr sz="2200" b="0" i="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9" name="Google Shape;939;g3ec16566d2a_0_406"/>
          <p:cNvSpPr txBox="1">
            <a:spLocks noGrp="1"/>
          </p:cNvSpPr>
          <p:nvPr>
            <p:ph type="body" idx="2"/>
          </p:nvPr>
        </p:nvSpPr>
        <p:spPr>
          <a:xfrm>
            <a:off x="2758698" y="4620042"/>
            <a:ext cx="7909200" cy="10794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0" name="Google Shape;940;g3ec16566d2a_0_406"/>
          <p:cNvSpPr txBox="1">
            <a:spLocks noGrp="1"/>
          </p:cNvSpPr>
          <p:nvPr>
            <p:ph type="body" idx="3"/>
          </p:nvPr>
        </p:nvSpPr>
        <p:spPr>
          <a:xfrm>
            <a:off x="1107309" y="4015767"/>
            <a:ext cx="5483100" cy="4113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0066CC"/>
              </a:buClr>
              <a:buSzPts val="2000"/>
              <a:buFont typeface="Arial"/>
              <a:buNone/>
              <a:defRPr sz="2000" b="0" i="0">
                <a:solidFill>
                  <a:srgbClr val="0066CC"/>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sz="1800">
                <a:solidFill>
                  <a:srgbClr val="0066C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Subtitle &amp; Content 31 1">
  <p:cSld name="1_Title, Subtitle &amp; Content_1_1">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g3ec16566d2a_0_411"/>
          <p:cNvSpPr txBox="1">
            <a:spLocks noGrp="1"/>
          </p:cNvSpPr>
          <p:nvPr>
            <p:ph type="body" idx="1"/>
          </p:nvPr>
        </p:nvSpPr>
        <p:spPr>
          <a:xfrm>
            <a:off x="971551" y="1133475"/>
            <a:ext cx="10515600" cy="46599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943" name="Google Shape;943;g3ec16566d2a_0_411"/>
          <p:cNvSpPr txBox="1">
            <a:spLocks noGrp="1"/>
          </p:cNvSpPr>
          <p:nvPr>
            <p:ph type="sldNum" idx="12"/>
          </p:nvPr>
        </p:nvSpPr>
        <p:spPr>
          <a:xfrm>
            <a:off x="11512551" y="6213475"/>
            <a:ext cx="5781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44" name="Google Shape;944;g3ec16566d2a_0_411"/>
          <p:cNvSpPr txBox="1">
            <a:spLocks noGrp="1"/>
          </p:cNvSpPr>
          <p:nvPr>
            <p:ph type="title"/>
          </p:nvPr>
        </p:nvSpPr>
        <p:spPr>
          <a:xfrm>
            <a:off x="972127" y="347853"/>
            <a:ext cx="10515600" cy="6009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Subtitle &amp; Content 39">
  <p:cSld name="1_Title, Subtitle &amp; Content_7">
    <p:bg>
      <p:bgPr>
        <a:blipFill>
          <a:blip r:embed="rId2">
            <a:alphaModFix/>
          </a:blip>
          <a:stretch>
            <a:fillRect/>
          </a:stretch>
        </a:blipFill>
        <a:effectLst/>
      </p:bgPr>
    </p:bg>
    <p:spTree>
      <p:nvGrpSpPr>
        <p:cNvPr id="1" name="Shape 945"/>
        <p:cNvGrpSpPr/>
        <p:nvPr/>
      </p:nvGrpSpPr>
      <p:grpSpPr>
        <a:xfrm>
          <a:off x="0" y="0"/>
          <a:ext cx="0" cy="0"/>
          <a:chOff x="0" y="0"/>
          <a:chExt cx="0" cy="0"/>
        </a:xfrm>
      </p:grpSpPr>
      <p:sp>
        <p:nvSpPr>
          <p:cNvPr id="946" name="Google Shape;946;g3ec16566d2a_0_41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7" name="Google Shape;947;g3ec16566d2a_0_41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48" name="Google Shape;948;g3ec16566d2a_0_41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p:cSld name="Section">
    <p:bg>
      <p:bgPr>
        <a:blipFill>
          <a:blip r:embed="rId2">
            <a:alphaModFix/>
          </a:blip>
          <a:stretch>
            <a:fillRect/>
          </a:stretch>
        </a:blipFill>
        <a:effectLst/>
      </p:bgPr>
    </p:bg>
    <p:spTree>
      <p:nvGrpSpPr>
        <p:cNvPr id="1" name="Shape 949"/>
        <p:cNvGrpSpPr/>
        <p:nvPr/>
      </p:nvGrpSpPr>
      <p:grpSpPr>
        <a:xfrm>
          <a:off x="0" y="0"/>
          <a:ext cx="0" cy="0"/>
          <a:chOff x="0" y="0"/>
          <a:chExt cx="0" cy="0"/>
        </a:xfrm>
      </p:grpSpPr>
      <p:sp>
        <p:nvSpPr>
          <p:cNvPr id="950" name="Google Shape;950;g3ec16566d2a_0_419"/>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1" name="Google Shape;951;g3ec16566d2a_0_419"/>
          <p:cNvSpPr txBox="1">
            <a:spLocks noGrp="1"/>
          </p:cNvSpPr>
          <p:nvPr>
            <p:ph type="body" idx="1"/>
          </p:nvPr>
        </p:nvSpPr>
        <p:spPr>
          <a:xfrm>
            <a:off x="971550" y="2394856"/>
            <a:ext cx="10515600" cy="3810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2400"/>
              <a:buNone/>
              <a:defRPr sz="24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2" name="Google Shape;952;g3ec16566d2a_0_41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ubtitle &amp; Content">
  <p:cSld name="2_Title, Subtitle &amp; Content">
    <p:bg>
      <p:bgPr>
        <a:blipFill>
          <a:blip r:embed="rId2">
            <a:alphaModFix/>
          </a:blip>
          <a:stretch>
            <a:fillRect/>
          </a:stretch>
        </a:blipFill>
        <a:effectLst/>
      </p:bgPr>
    </p:bg>
    <p:spTree>
      <p:nvGrpSpPr>
        <p:cNvPr id="1" name="Shape 953"/>
        <p:cNvGrpSpPr/>
        <p:nvPr/>
      </p:nvGrpSpPr>
      <p:grpSpPr>
        <a:xfrm>
          <a:off x="0" y="0"/>
          <a:ext cx="0" cy="0"/>
          <a:chOff x="0" y="0"/>
          <a:chExt cx="0" cy="0"/>
        </a:xfrm>
      </p:grpSpPr>
      <p:sp>
        <p:nvSpPr>
          <p:cNvPr id="954" name="Google Shape;954;g3ec16566d2a_0_423"/>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5" name="Google Shape;955;g3ec16566d2a_0_42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56" name="Google Shape;956;g3ec16566d2a_0_423"/>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7" name="Google Shape;957;g3ec16566d2a_0_423"/>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amp; Content 31 1">
  <p:cSld name="1_Title, Subtitle &amp; Content_1_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113"/>
          <p:cNvSpPr txBox="1">
            <a:spLocks noGrp="1"/>
          </p:cNvSpPr>
          <p:nvPr>
            <p:ph type="body" idx="1"/>
          </p:nvPr>
        </p:nvSpPr>
        <p:spPr>
          <a:xfrm>
            <a:off x="971551" y="1133475"/>
            <a:ext cx="10515600" cy="46599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2" name="Google Shape;22;p113"/>
          <p:cNvSpPr txBox="1">
            <a:spLocks noGrp="1"/>
          </p:cNvSpPr>
          <p:nvPr>
            <p:ph type="sldNum" idx="12"/>
          </p:nvPr>
        </p:nvSpPr>
        <p:spPr>
          <a:xfrm>
            <a:off x="11512551" y="6213475"/>
            <a:ext cx="5781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113"/>
          <p:cNvSpPr txBox="1">
            <a:spLocks noGrp="1"/>
          </p:cNvSpPr>
          <p:nvPr>
            <p:ph type="title"/>
          </p:nvPr>
        </p:nvSpPr>
        <p:spPr>
          <a:xfrm>
            <a:off x="972127" y="347853"/>
            <a:ext cx="10515600" cy="6009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Content 1 1">
  <p:cSld name="2_Title, Subtitle &amp; Content_1">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43"/>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143"/>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43"/>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HSCRC PMWG Template">
  <p:cSld name="Title 2 Lines &amp; Content">
    <p:bg>
      <p:bgPr>
        <a:blipFill>
          <a:blip r:embed="rId2">
            <a:alphaModFix/>
          </a:blip>
          <a:stretch>
            <a:fillRect/>
          </a:stretch>
        </a:blipFill>
        <a:effectLst/>
      </p:bgPr>
    </p:bg>
    <p:spTree>
      <p:nvGrpSpPr>
        <p:cNvPr id="1" name="Shape 958"/>
        <p:cNvGrpSpPr/>
        <p:nvPr/>
      </p:nvGrpSpPr>
      <p:grpSpPr>
        <a:xfrm>
          <a:off x="0" y="0"/>
          <a:ext cx="0" cy="0"/>
          <a:chOff x="0" y="0"/>
          <a:chExt cx="0" cy="0"/>
        </a:xfrm>
      </p:grpSpPr>
      <p:sp>
        <p:nvSpPr>
          <p:cNvPr id="959" name="Google Shape;959;g3ec16566d2a_0_428"/>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0" name="Google Shape;960;g3ec16566d2a_0_428"/>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100000"/>
              </a:lnSpc>
              <a:spcBef>
                <a:spcPts val="1000"/>
              </a:spcBef>
              <a:spcAft>
                <a:spcPts val="0"/>
              </a:spcAft>
              <a:buClr>
                <a:schemeClr val="dk1"/>
              </a:buClr>
              <a:buSzPts val="1800"/>
              <a:buChar char="•"/>
              <a:defRPr/>
            </a:lvl6pPr>
            <a:lvl7pPr marL="3200400" lvl="6" indent="-342900" algn="l">
              <a:lnSpc>
                <a:spcPct val="100000"/>
              </a:lnSpc>
              <a:spcBef>
                <a:spcPts val="1000"/>
              </a:spcBef>
              <a:spcAft>
                <a:spcPts val="0"/>
              </a:spcAft>
              <a:buClr>
                <a:schemeClr val="dk1"/>
              </a:buClr>
              <a:buSzPts val="1800"/>
              <a:buChar char="•"/>
              <a:defRPr/>
            </a:lvl7pPr>
            <a:lvl8pPr marL="3657600" lvl="7" indent="-342900" algn="l">
              <a:lnSpc>
                <a:spcPct val="100000"/>
              </a:lnSpc>
              <a:spcBef>
                <a:spcPts val="1000"/>
              </a:spcBef>
              <a:spcAft>
                <a:spcPts val="0"/>
              </a:spcAft>
              <a:buClr>
                <a:schemeClr val="dk1"/>
              </a:buClr>
              <a:buSzPts val="1800"/>
              <a:buChar char="•"/>
              <a:defRPr/>
            </a:lvl8pPr>
            <a:lvl9pPr marL="4114800" lvl="8" indent="-342900" algn="l">
              <a:lnSpc>
                <a:spcPct val="100000"/>
              </a:lnSpc>
              <a:spcBef>
                <a:spcPts val="1000"/>
              </a:spcBef>
              <a:spcAft>
                <a:spcPts val="1000"/>
              </a:spcAft>
              <a:buClr>
                <a:schemeClr val="dk1"/>
              </a:buClr>
              <a:buSzPts val="1800"/>
              <a:buChar char="•"/>
              <a:defRPr/>
            </a:lvl9pPr>
          </a:lstStyle>
          <a:p>
            <a:endParaRPr/>
          </a:p>
        </p:txBody>
      </p:sp>
      <p:sp>
        <p:nvSpPr>
          <p:cNvPr id="961" name="Google Shape;961;g3ec16566d2a_0_42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ubtitle &amp; Content 1 2">
  <p:cSld name="1_Title, Subtitle &amp; Content">
    <p:bg>
      <p:bgPr>
        <a:blipFill>
          <a:blip r:embed="rId2">
            <a:alphaModFix/>
          </a:blip>
          <a:stretch>
            <a:fillRect/>
          </a:stretch>
        </a:blipFill>
        <a:effectLst/>
      </p:bgPr>
    </p:bg>
    <p:spTree>
      <p:nvGrpSpPr>
        <p:cNvPr id="1" name="Shape 962"/>
        <p:cNvGrpSpPr/>
        <p:nvPr/>
      </p:nvGrpSpPr>
      <p:grpSpPr>
        <a:xfrm>
          <a:off x="0" y="0"/>
          <a:ext cx="0" cy="0"/>
          <a:chOff x="0" y="0"/>
          <a:chExt cx="0" cy="0"/>
        </a:xfrm>
      </p:grpSpPr>
      <p:sp>
        <p:nvSpPr>
          <p:cNvPr id="963" name="Google Shape;963;g3ec16566d2a_0_432"/>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4" name="Google Shape;964;g3ec16566d2a_0_43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5" name="Google Shape;965;g3ec16566d2a_0_432"/>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6" name="Google Shape;966;g3ec16566d2a_0_432"/>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ubtitle &amp; Content 33 1">
  <p:cSld name="1_Title, Subtitle &amp; Content_3">
    <p:bg>
      <p:bgPr>
        <a:blipFill>
          <a:blip r:embed="rId2">
            <a:alphaModFix/>
          </a:blip>
          <a:stretch>
            <a:fillRect/>
          </a:stretch>
        </a:blipFill>
        <a:effectLst/>
      </p:bgPr>
    </p:bg>
    <p:spTree>
      <p:nvGrpSpPr>
        <p:cNvPr id="1" name="Shape 967"/>
        <p:cNvGrpSpPr/>
        <p:nvPr/>
      </p:nvGrpSpPr>
      <p:grpSpPr>
        <a:xfrm>
          <a:off x="0" y="0"/>
          <a:ext cx="0" cy="0"/>
          <a:chOff x="0" y="0"/>
          <a:chExt cx="0" cy="0"/>
        </a:xfrm>
      </p:grpSpPr>
      <p:sp>
        <p:nvSpPr>
          <p:cNvPr id="968" name="Google Shape;968;g3ec16566d2a_0_43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g3ec16566d2a_0_43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70" name="Google Shape;970;g3ec16566d2a_0_43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ubtitle &amp; Content 34 1">
  <p:cSld name="Title, Subtitle &amp; Content 34">
    <p:bg>
      <p:bgPr>
        <a:blipFill>
          <a:blip r:embed="rId2">
            <a:alphaModFix/>
          </a:blip>
          <a:stretch>
            <a:fillRect/>
          </a:stretch>
        </a:blipFill>
        <a:effectLst/>
      </p:bgPr>
    </p:bg>
    <p:spTree>
      <p:nvGrpSpPr>
        <p:cNvPr id="1" name="Shape 971"/>
        <p:cNvGrpSpPr/>
        <p:nvPr/>
      </p:nvGrpSpPr>
      <p:grpSpPr>
        <a:xfrm>
          <a:off x="0" y="0"/>
          <a:ext cx="0" cy="0"/>
          <a:chOff x="0" y="0"/>
          <a:chExt cx="0" cy="0"/>
        </a:xfrm>
      </p:grpSpPr>
      <p:sp>
        <p:nvSpPr>
          <p:cNvPr id="972" name="Google Shape;972;g3ec16566d2a_0_44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73" name="Google Shape;973;g3ec16566d2a_0_441"/>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74" name="Google Shape;974;g3ec16566d2a_0_44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5"/>
        <p:cNvGrpSpPr/>
        <p:nvPr/>
      </p:nvGrpSpPr>
      <p:grpSpPr>
        <a:xfrm>
          <a:off x="0" y="0"/>
          <a:ext cx="0" cy="0"/>
          <a:chOff x="0" y="0"/>
          <a:chExt cx="0" cy="0"/>
        </a:xfrm>
      </p:grpSpPr>
      <p:sp>
        <p:nvSpPr>
          <p:cNvPr id="976" name="Google Shape;976;g3ec16566d2a_0_4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g3ec16566d2a_0_4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78" name="Google Shape;978;g3ec16566d2a_0_4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9" name="Google Shape;979;g3ec16566d2a_0_4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0" name="Google Shape;980;g3ec16566d2a_0_4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1"/>
        <p:cNvGrpSpPr/>
        <p:nvPr/>
      </p:nvGrpSpPr>
      <p:grpSpPr>
        <a:xfrm>
          <a:off x="0" y="0"/>
          <a:ext cx="0" cy="0"/>
          <a:chOff x="0" y="0"/>
          <a:chExt cx="0" cy="0"/>
        </a:xfrm>
      </p:grpSpPr>
      <p:sp>
        <p:nvSpPr>
          <p:cNvPr id="982" name="Google Shape;982;g3ec16566d2a_0_45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3" name="Google Shape;983;g3ec16566d2a_0_45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ubtitle &amp; Content 34">
  <p:cSld name="2_Title, Subtitle &amp; Content 2_23">
    <p:bg>
      <p:bgPr>
        <a:blipFill>
          <a:blip r:embed="rId2">
            <a:alphaModFix/>
          </a:blip>
          <a:stretch>
            <a:fillRect/>
          </a:stretch>
        </a:blipFill>
        <a:effectLst/>
      </p:bgPr>
    </p:bg>
    <p:spTree>
      <p:nvGrpSpPr>
        <p:cNvPr id="1" name="Shape 984"/>
        <p:cNvGrpSpPr/>
        <p:nvPr/>
      </p:nvGrpSpPr>
      <p:grpSpPr>
        <a:xfrm>
          <a:off x="0" y="0"/>
          <a:ext cx="0" cy="0"/>
          <a:chOff x="0" y="0"/>
          <a:chExt cx="0" cy="0"/>
        </a:xfrm>
      </p:grpSpPr>
      <p:sp>
        <p:nvSpPr>
          <p:cNvPr id="985" name="Google Shape;985;g3ec16566d2a_0_45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6" name="Google Shape;986;g3ec16566d2a_0_45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87" name="Google Shape;987;g3ec16566d2a_0_45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Subtitle &amp; Content 1">
  <p:cSld name="Title, Subtitle &amp; Content">
    <p:bg>
      <p:bgPr>
        <a:blipFill>
          <a:blip r:embed="rId2">
            <a:alphaModFix/>
          </a:blip>
          <a:stretch>
            <a:fillRect/>
          </a:stretch>
        </a:blipFill>
        <a:effectLst/>
      </p:bgPr>
    </p:bg>
    <p:spTree>
      <p:nvGrpSpPr>
        <p:cNvPr id="1" name="Shape 988"/>
        <p:cNvGrpSpPr/>
        <p:nvPr/>
      </p:nvGrpSpPr>
      <p:grpSpPr>
        <a:xfrm>
          <a:off x="0" y="0"/>
          <a:ext cx="0" cy="0"/>
          <a:chOff x="0" y="0"/>
          <a:chExt cx="0" cy="0"/>
        </a:xfrm>
      </p:grpSpPr>
      <p:sp>
        <p:nvSpPr>
          <p:cNvPr id="989" name="Google Shape;989;g3ec16566d2a_0_45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0" name="Google Shape;990;g3ec16566d2a_0_458"/>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1" name="Google Shape;991;g3ec16566d2a_0_458"/>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Title 1 Line &amp; Content 1 1 2">
  <p:cSld name="1_Title 1 Line &amp; Content_1_2">
    <p:bg>
      <p:bgPr>
        <a:blipFill>
          <a:blip r:embed="rId2">
            <a:alphaModFix/>
          </a:blip>
          <a:stretch>
            <a:fillRect/>
          </a:stretch>
        </a:blipFill>
        <a:effectLst/>
      </p:bgPr>
    </p:bg>
    <p:spTree>
      <p:nvGrpSpPr>
        <p:cNvPr id="1" name="Shape 992"/>
        <p:cNvGrpSpPr/>
        <p:nvPr/>
      </p:nvGrpSpPr>
      <p:grpSpPr>
        <a:xfrm>
          <a:off x="0" y="0"/>
          <a:ext cx="0" cy="0"/>
          <a:chOff x="0" y="0"/>
          <a:chExt cx="0" cy="0"/>
        </a:xfrm>
      </p:grpSpPr>
      <p:sp>
        <p:nvSpPr>
          <p:cNvPr id="993" name="Google Shape;993;g3ec16566d2a_0_462"/>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94" name="Google Shape;994;g3ec16566d2a_0_462"/>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5" name="Google Shape;995;g3ec16566d2a_0_462"/>
          <p:cNvSpPr>
            <a:spLocks noGrp="1"/>
          </p:cNvSpPr>
          <p:nvPr>
            <p:ph type="pic" idx="2"/>
          </p:nvPr>
        </p:nvSpPr>
        <p:spPr>
          <a:xfrm>
            <a:off x="971551" y="1362456"/>
            <a:ext cx="10541100" cy="4648500"/>
          </a:xfrm>
          <a:prstGeom prst="rect">
            <a:avLst/>
          </a:prstGeom>
          <a:noFill/>
          <a:ln>
            <a:noFill/>
          </a:ln>
        </p:spPr>
      </p:sp>
      <p:sp>
        <p:nvSpPr>
          <p:cNvPr id="996" name="Google Shape;996;g3ec16566d2a_0_462"/>
          <p:cNvSpPr txBox="1">
            <a:spLocks noGrp="1"/>
          </p:cNvSpPr>
          <p:nvPr>
            <p:ph type="body" idx="1"/>
          </p:nvPr>
        </p:nvSpPr>
        <p:spPr>
          <a:xfrm>
            <a:off x="849629"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ubtitle &amp; Content 35">
  <p:cSld name="2_Title, Subtitle &amp; Content 2_24">
    <p:bg>
      <p:bgPr>
        <a:blipFill>
          <a:blip r:embed="rId2">
            <a:alphaModFix/>
          </a:blip>
          <a:stretch>
            <a:fillRect/>
          </a:stretch>
        </a:blipFill>
        <a:effectLst/>
      </p:bgPr>
    </p:bg>
    <p:spTree>
      <p:nvGrpSpPr>
        <p:cNvPr id="1" name="Shape 997"/>
        <p:cNvGrpSpPr/>
        <p:nvPr/>
      </p:nvGrpSpPr>
      <p:grpSpPr>
        <a:xfrm>
          <a:off x="0" y="0"/>
          <a:ext cx="0" cy="0"/>
          <a:chOff x="0" y="0"/>
          <a:chExt cx="0" cy="0"/>
        </a:xfrm>
      </p:grpSpPr>
      <p:sp>
        <p:nvSpPr>
          <p:cNvPr id="998" name="Google Shape;998;g3ec16566d2a_0_46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9" name="Google Shape;999;g3ec16566d2a_0_46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00" name="Google Shape;1000;g3ec16566d2a_0_46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Content 30">
  <p:cSld name="Title, Subtitle &amp; Content_2">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1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p116"/>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1">
  <p:cSld name="1_Section">
    <p:bg>
      <p:bgPr>
        <a:blipFill>
          <a:blip r:embed="rId2">
            <a:alphaModFix/>
          </a:blip>
          <a:stretch>
            <a:fillRect/>
          </a:stretch>
        </a:blipFill>
        <a:effectLst/>
      </p:bgPr>
    </p:bg>
    <p:spTree>
      <p:nvGrpSpPr>
        <p:cNvPr id="1" name="Shape 1001"/>
        <p:cNvGrpSpPr/>
        <p:nvPr/>
      </p:nvGrpSpPr>
      <p:grpSpPr>
        <a:xfrm>
          <a:off x="0" y="0"/>
          <a:ext cx="0" cy="0"/>
          <a:chOff x="0" y="0"/>
          <a:chExt cx="0" cy="0"/>
        </a:xfrm>
      </p:grpSpPr>
      <p:sp>
        <p:nvSpPr>
          <p:cNvPr id="1002" name="Google Shape;1002;g3ec16566d2a_0_471"/>
          <p:cNvSpPr txBox="1">
            <a:spLocks noGrp="1"/>
          </p:cNvSpPr>
          <p:nvPr>
            <p:ph type="title"/>
          </p:nvPr>
        </p:nvSpPr>
        <p:spPr>
          <a:xfrm>
            <a:off x="972127" y="1835088"/>
            <a:ext cx="10515600" cy="3945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3" name="Google Shape;1003;g3ec16566d2a_0_47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_Title 1 Line &amp; Content 1">
  <p:cSld name="2_Title 1 Line &amp; Content">
    <p:bg>
      <p:bgPr>
        <a:blipFill>
          <a:blip r:embed="rId2">
            <a:alphaModFix/>
          </a:blip>
          <a:stretch>
            <a:fillRect/>
          </a:stretch>
        </a:blipFill>
        <a:effectLst/>
      </p:bgPr>
    </p:bg>
    <p:spTree>
      <p:nvGrpSpPr>
        <p:cNvPr id="1" name="Shape 1004"/>
        <p:cNvGrpSpPr/>
        <p:nvPr/>
      </p:nvGrpSpPr>
      <p:grpSpPr>
        <a:xfrm>
          <a:off x="0" y="0"/>
          <a:ext cx="0" cy="0"/>
          <a:chOff x="0" y="0"/>
          <a:chExt cx="0" cy="0"/>
        </a:xfrm>
      </p:grpSpPr>
      <p:sp>
        <p:nvSpPr>
          <p:cNvPr id="1005" name="Google Shape;1005;g3ec16566d2a_0_474"/>
          <p:cNvSpPr txBox="1">
            <a:spLocks noGrp="1"/>
          </p:cNvSpPr>
          <p:nvPr>
            <p:ph type="title"/>
          </p:nvPr>
        </p:nvSpPr>
        <p:spPr>
          <a:xfrm>
            <a:off x="972127" y="347852"/>
            <a:ext cx="10515600" cy="595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6" name="Google Shape;1006;g3ec16566d2a_0_47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07" name="Google Shape;1007;g3ec16566d2a_0_474"/>
          <p:cNvSpPr>
            <a:spLocks noGrp="1"/>
          </p:cNvSpPr>
          <p:nvPr>
            <p:ph type="pic" idx="2"/>
          </p:nvPr>
        </p:nvSpPr>
        <p:spPr>
          <a:xfrm>
            <a:off x="961925" y="1087655"/>
            <a:ext cx="10541100" cy="4923000"/>
          </a:xfrm>
          <a:prstGeom prst="rect">
            <a:avLst/>
          </a:prstGeom>
          <a:noFill/>
          <a:ln>
            <a:noFill/>
          </a:ln>
        </p:spPr>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ubtitle &amp; Content 37">
  <p:cSld name="2_Title, Subtitle &amp; Content 2_26">
    <p:bg>
      <p:bgPr>
        <a:blipFill>
          <a:blip r:embed="rId2">
            <a:alphaModFix/>
          </a:blip>
          <a:stretch>
            <a:fillRect/>
          </a:stretch>
        </a:blipFill>
        <a:effectLst/>
      </p:bgPr>
    </p:bg>
    <p:spTree>
      <p:nvGrpSpPr>
        <p:cNvPr id="1" name="Shape 1008"/>
        <p:cNvGrpSpPr/>
        <p:nvPr/>
      </p:nvGrpSpPr>
      <p:grpSpPr>
        <a:xfrm>
          <a:off x="0" y="0"/>
          <a:ext cx="0" cy="0"/>
          <a:chOff x="0" y="0"/>
          <a:chExt cx="0" cy="0"/>
        </a:xfrm>
      </p:grpSpPr>
      <p:sp>
        <p:nvSpPr>
          <p:cNvPr id="1009" name="Google Shape;1009;g3ec16566d2a_0_47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0" name="Google Shape;1010;g3ec16566d2a_0_47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11" name="Google Shape;1011;g3ec16566d2a_0_47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_2a_Section opener 4 presenter">
  <p:cSld name="1_2a_Section opener 4 presenter">
    <p:spTree>
      <p:nvGrpSpPr>
        <p:cNvPr id="1" name="Shape 1012"/>
        <p:cNvGrpSpPr/>
        <p:nvPr/>
      </p:nvGrpSpPr>
      <p:grpSpPr>
        <a:xfrm>
          <a:off x="0" y="0"/>
          <a:ext cx="0" cy="0"/>
          <a:chOff x="0" y="0"/>
          <a:chExt cx="0" cy="0"/>
        </a:xfrm>
      </p:grpSpPr>
      <p:sp>
        <p:nvSpPr>
          <p:cNvPr id="1013" name="Google Shape;1013;g3ec16566d2a_0_482"/>
          <p:cNvSpPr txBox="1">
            <a:spLocks noGrp="1"/>
          </p:cNvSpPr>
          <p:nvPr>
            <p:ph type="title"/>
          </p:nvPr>
        </p:nvSpPr>
        <p:spPr>
          <a:xfrm>
            <a:off x="839788" y="569659"/>
            <a:ext cx="10515600" cy="112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44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4" name="Google Shape;1014;g3ec16566d2a_0_482"/>
          <p:cNvSpPr txBox="1">
            <a:spLocks noGrp="1"/>
          </p:cNvSpPr>
          <p:nvPr>
            <p:ph type="body" idx="1"/>
          </p:nvPr>
        </p:nvSpPr>
        <p:spPr>
          <a:xfrm>
            <a:off x="836612"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dk1"/>
              </a:buClr>
              <a:buSzPts val="1200"/>
              <a:buNone/>
              <a:defRPr sz="1200" b="0">
                <a:latin typeface="Play"/>
                <a:ea typeface="Play"/>
                <a:cs typeface="Play"/>
                <a:sym typeface="Play"/>
              </a:defRPr>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5" name="Google Shape;1015;g3ec16566d2a_0_482"/>
          <p:cNvSpPr txBox="1">
            <a:spLocks noGrp="1"/>
          </p:cNvSpPr>
          <p:nvPr>
            <p:ph type="body" idx="2"/>
          </p:nvPr>
        </p:nvSpPr>
        <p:spPr>
          <a:xfrm>
            <a:off x="3580871"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3pPr>
            <a:lvl4pPr marL="1828800" lvl="3"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4pPr>
            <a:lvl5pPr marL="2286000" lvl="4" indent="-228600" algn="l">
              <a:lnSpc>
                <a:spcPct val="90000"/>
              </a:lnSpc>
              <a:spcBef>
                <a:spcPts val="500"/>
              </a:spcBef>
              <a:spcAft>
                <a:spcPts val="0"/>
              </a:spcAft>
              <a:buClr>
                <a:schemeClr val="dk1"/>
              </a:buClr>
              <a:buSzPts val="1200"/>
              <a:buNone/>
              <a:defRPr sz="1200" b="0">
                <a:solidFill>
                  <a:schemeClr val="dk1"/>
                </a:solidFill>
                <a:latin typeface="Play"/>
                <a:ea typeface="Play"/>
                <a:cs typeface="Play"/>
                <a:sym typeface="Play"/>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6" name="Google Shape;1016;g3ec16566d2a_0_482"/>
          <p:cNvSpPr txBox="1">
            <a:spLocks noGrp="1"/>
          </p:cNvSpPr>
          <p:nvPr>
            <p:ph type="body" idx="3"/>
          </p:nvPr>
        </p:nvSpPr>
        <p:spPr>
          <a:xfrm>
            <a:off x="6325130"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7" name="Google Shape;1017;g3ec16566d2a_0_482"/>
          <p:cNvSpPr txBox="1">
            <a:spLocks noGrp="1"/>
          </p:cNvSpPr>
          <p:nvPr>
            <p:ph type="body" idx="4"/>
          </p:nvPr>
        </p:nvSpPr>
        <p:spPr>
          <a:xfrm>
            <a:off x="9069388"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1200"/>
              <a:buNone/>
              <a:defRPr sz="1200" b="1">
                <a:solidFill>
                  <a:schemeClr val="accent1"/>
                </a:solidFill>
                <a:latin typeface="Play"/>
                <a:ea typeface="Play"/>
                <a:cs typeface="Play"/>
                <a:sym typeface="Play"/>
              </a:defRPr>
            </a:lvl1pPr>
            <a:lvl2pPr marL="914400" lvl="1" indent="-228600" algn="l">
              <a:lnSpc>
                <a:spcPct val="90000"/>
              </a:lnSpc>
              <a:spcBef>
                <a:spcPts val="500"/>
              </a:spcBef>
              <a:spcAft>
                <a:spcPts val="0"/>
              </a:spcAft>
              <a:buClr>
                <a:schemeClr val="accent1"/>
              </a:buClr>
              <a:buSzPts val="1200"/>
              <a:buNone/>
              <a:defRPr sz="1200" b="0">
                <a:solidFill>
                  <a:schemeClr val="accent1"/>
                </a:solidFill>
                <a:latin typeface="Play"/>
                <a:ea typeface="Play"/>
                <a:cs typeface="Play"/>
                <a:sym typeface="Play"/>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8" name="Google Shape;1018;g3ec16566d2a_0_482"/>
          <p:cNvSpPr txBox="1">
            <a:spLocks noGrp="1"/>
          </p:cNvSpPr>
          <p:nvPr>
            <p:ph type="sldNum" idx="12"/>
          </p:nvPr>
        </p:nvSpPr>
        <p:spPr>
          <a:xfrm>
            <a:off x="11308458" y="6085840"/>
            <a:ext cx="5211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19" name="Google Shape;1019;g3ec16566d2a_0_482"/>
          <p:cNvSpPr>
            <a:spLocks noGrp="1"/>
          </p:cNvSpPr>
          <p:nvPr>
            <p:ph type="pic" idx="5"/>
          </p:nvPr>
        </p:nvSpPr>
        <p:spPr>
          <a:xfrm>
            <a:off x="839788" y="1802707"/>
            <a:ext cx="1600200" cy="1600200"/>
          </a:xfrm>
          <a:prstGeom prst="rect">
            <a:avLst/>
          </a:prstGeom>
          <a:noFill/>
          <a:ln>
            <a:noFill/>
          </a:ln>
        </p:spPr>
      </p:sp>
      <p:sp>
        <p:nvSpPr>
          <p:cNvPr id="1020" name="Google Shape;1020;g3ec16566d2a_0_482"/>
          <p:cNvSpPr>
            <a:spLocks noGrp="1"/>
          </p:cNvSpPr>
          <p:nvPr>
            <p:ph type="pic" idx="6"/>
          </p:nvPr>
        </p:nvSpPr>
        <p:spPr>
          <a:xfrm>
            <a:off x="3588491" y="1814513"/>
            <a:ext cx="1600200" cy="1600200"/>
          </a:xfrm>
          <a:prstGeom prst="rect">
            <a:avLst/>
          </a:prstGeom>
          <a:noFill/>
          <a:ln>
            <a:noFill/>
          </a:ln>
        </p:spPr>
      </p:sp>
      <p:sp>
        <p:nvSpPr>
          <p:cNvPr id="1021" name="Google Shape;1021;g3ec16566d2a_0_482"/>
          <p:cNvSpPr>
            <a:spLocks noGrp="1"/>
          </p:cNvSpPr>
          <p:nvPr>
            <p:ph type="pic" idx="7"/>
          </p:nvPr>
        </p:nvSpPr>
        <p:spPr>
          <a:xfrm>
            <a:off x="6337194" y="1803400"/>
            <a:ext cx="1600200" cy="1600200"/>
          </a:xfrm>
          <a:prstGeom prst="rect">
            <a:avLst/>
          </a:prstGeom>
          <a:noFill/>
          <a:ln>
            <a:noFill/>
          </a:ln>
        </p:spPr>
      </p:sp>
      <p:sp>
        <p:nvSpPr>
          <p:cNvPr id="1022" name="Google Shape;1022;g3ec16566d2a_0_482"/>
          <p:cNvSpPr>
            <a:spLocks noGrp="1"/>
          </p:cNvSpPr>
          <p:nvPr>
            <p:ph type="pic" idx="8"/>
          </p:nvPr>
        </p:nvSpPr>
        <p:spPr>
          <a:xfrm>
            <a:off x="9069388" y="1814512"/>
            <a:ext cx="1600200" cy="1600200"/>
          </a:xfrm>
          <a:prstGeom prst="rect">
            <a:avLst/>
          </a:prstGeom>
          <a:noFill/>
          <a:ln>
            <a:noFill/>
          </a:ln>
        </p:spPr>
      </p:sp>
      <p:sp>
        <p:nvSpPr>
          <p:cNvPr id="1023" name="Google Shape;1023;g3ec16566d2a_0_482"/>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24" name="Google Shape;1024;g3ec16566d2a_0_482"/>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025" name="Google Shape;1025;g3ec16566d2a_0_482"/>
          <p:cNvPicPr preferRelativeResize="0"/>
          <p:nvPr/>
        </p:nvPicPr>
        <p:blipFill rotWithShape="1">
          <a:blip r:embed="rId2">
            <a:alphaModFix/>
          </a:blip>
          <a:srcRect l="11851" r="11852"/>
          <a:stretch/>
        </p:blipFill>
        <p:spPr>
          <a:xfrm>
            <a:off x="-958037" y="-993246"/>
            <a:ext cx="2596338" cy="2629547"/>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Subtitle &amp; Content 1 1">
  <p:cSld name="2_Title, Subtitle &amp; Content_1">
    <p:bg>
      <p:bgPr>
        <a:blipFill>
          <a:blip r:embed="rId2">
            <a:alphaModFix/>
          </a:blip>
          <a:stretch>
            <a:fillRect/>
          </a:stretch>
        </a:blipFill>
        <a:effectLst/>
      </p:bgPr>
    </p:bg>
    <p:spTree>
      <p:nvGrpSpPr>
        <p:cNvPr id="1" name="Shape 1026"/>
        <p:cNvGrpSpPr/>
        <p:nvPr/>
      </p:nvGrpSpPr>
      <p:grpSpPr>
        <a:xfrm>
          <a:off x="0" y="0"/>
          <a:ext cx="0" cy="0"/>
          <a:chOff x="0" y="0"/>
          <a:chExt cx="0" cy="0"/>
        </a:xfrm>
      </p:grpSpPr>
      <p:sp>
        <p:nvSpPr>
          <p:cNvPr id="1027" name="Google Shape;1027;g3ec16566d2a_0_496"/>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g3ec16566d2a_0_49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29" name="Google Shape;1029;g3ec16566d2a_0_496"/>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0" name="Google Shape;1030;g3ec16566d2a_0_496"/>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Subtitle &amp; Content 30">
  <p:cSld name="Title, Subtitle &amp; Content_2">
    <p:bg>
      <p:bgPr>
        <a:blipFill>
          <a:blip r:embed="rId2">
            <a:alphaModFix/>
          </a:blip>
          <a:stretch>
            <a:fillRect/>
          </a:stretch>
        </a:blipFill>
        <a:effectLst/>
      </p:bgPr>
    </p:bg>
    <p:spTree>
      <p:nvGrpSpPr>
        <p:cNvPr id="1" name="Shape 1031"/>
        <p:cNvGrpSpPr/>
        <p:nvPr/>
      </p:nvGrpSpPr>
      <p:grpSpPr>
        <a:xfrm>
          <a:off x="0" y="0"/>
          <a:ext cx="0" cy="0"/>
          <a:chOff x="0" y="0"/>
          <a:chExt cx="0" cy="0"/>
        </a:xfrm>
      </p:grpSpPr>
      <p:sp>
        <p:nvSpPr>
          <p:cNvPr id="1032" name="Google Shape;1032;g3ec16566d2a_0_50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33" name="Google Shape;1033;g3ec16566d2a_0_501"/>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_Title, Subtitle &amp; Content 2">
  <p:cSld name="2_Title, Subtitle &amp; Content 2_22">
    <p:bg>
      <p:bgPr>
        <a:blipFill>
          <a:blip r:embed="rId2">
            <a:alphaModFix/>
          </a:blip>
          <a:stretch>
            <a:fillRect/>
          </a:stretch>
        </a:blipFill>
        <a:effectLst/>
      </p:bgPr>
    </p:bg>
    <p:spTree>
      <p:nvGrpSpPr>
        <p:cNvPr id="1" name="Shape 1034"/>
        <p:cNvGrpSpPr/>
        <p:nvPr/>
      </p:nvGrpSpPr>
      <p:grpSpPr>
        <a:xfrm>
          <a:off x="0" y="0"/>
          <a:ext cx="0" cy="0"/>
          <a:chOff x="0" y="0"/>
          <a:chExt cx="0" cy="0"/>
        </a:xfrm>
      </p:grpSpPr>
      <p:sp>
        <p:nvSpPr>
          <p:cNvPr id="1035" name="Google Shape;1035;g3ec16566d2a_0_504"/>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6" name="Google Shape;1036;g3ec16566d2a_0_50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37" name="Google Shape;1037;g3ec16566d2a_0_504"/>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g3ec16566d2a_0_504"/>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Subtitle &amp; Content 33">
  <p:cSld name="2_Title, Subtitle &amp; Content_11">
    <p:bg>
      <p:bgPr>
        <a:blipFill>
          <a:blip r:embed="rId2">
            <a:alphaModFix/>
          </a:blip>
          <a:stretch>
            <a:fillRect/>
          </a:stretch>
        </a:blipFill>
        <a:effectLst/>
      </p:bgPr>
    </p:bg>
    <p:spTree>
      <p:nvGrpSpPr>
        <p:cNvPr id="1" name="Shape 1039"/>
        <p:cNvGrpSpPr/>
        <p:nvPr/>
      </p:nvGrpSpPr>
      <p:grpSpPr>
        <a:xfrm>
          <a:off x="0" y="0"/>
          <a:ext cx="0" cy="0"/>
          <a:chOff x="0" y="0"/>
          <a:chExt cx="0" cy="0"/>
        </a:xfrm>
      </p:grpSpPr>
      <p:sp>
        <p:nvSpPr>
          <p:cNvPr id="1040" name="Google Shape;1040;g3ec16566d2a_0_50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41" name="Google Shape;1041;g3ec16566d2a_0_509"/>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2 Lines &amp; Content 1">
  <p:cSld name="Title 2 Lines &amp; Content_1">
    <p:bg>
      <p:bgPr>
        <a:blipFill>
          <a:blip r:embed="rId2">
            <a:alphaModFix/>
          </a:blip>
          <a:stretch>
            <a:fillRect/>
          </a:stretch>
        </a:blipFill>
        <a:effectLst/>
      </p:bgPr>
    </p:bg>
    <p:spTree>
      <p:nvGrpSpPr>
        <p:cNvPr id="1" name="Shape 1042"/>
        <p:cNvGrpSpPr/>
        <p:nvPr/>
      </p:nvGrpSpPr>
      <p:grpSpPr>
        <a:xfrm>
          <a:off x="0" y="0"/>
          <a:ext cx="0" cy="0"/>
          <a:chOff x="0" y="0"/>
          <a:chExt cx="0" cy="0"/>
        </a:xfrm>
      </p:grpSpPr>
      <p:sp>
        <p:nvSpPr>
          <p:cNvPr id="1043" name="Google Shape;1043;g3ec16566d2a_0_512"/>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44" name="Google Shape;1044;g3ec16566d2a_0_512"/>
          <p:cNvSpPr txBox="1">
            <a:spLocks noGrp="1"/>
          </p:cNvSpPr>
          <p:nvPr>
            <p:ph type="body" idx="1"/>
          </p:nvPr>
        </p:nvSpPr>
        <p:spPr>
          <a:xfrm>
            <a:off x="971550" y="1361190"/>
            <a:ext cx="10515600" cy="44325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0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45" name="Google Shape;1045;g3ec16566d2a_0_51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Subtitle &amp; Content 26">
  <p:cSld name="2_Title, Subtitle &amp; Content 2_20">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g3ec16566d2a_0_51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48" name="Google Shape;1048;g3ec16566d2a_0_516"/>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49" name="Google Shape;1049;g3ec16566d2a_0_51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ubtitle &amp; Content 2">
  <p:cSld name="2_Title, Subtitle &amp; Content 2_22">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g368dd4cd84c_1_51"/>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368dd4cd84c_1_5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6" name="Google Shape;116;g368dd4cd84c_1_51"/>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g368dd4cd84c_1_51"/>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ubtitle &amp; Content 31 1 1">
  <p:cSld name="2_Title, Subtitle &amp; Content_10">
    <p:bg>
      <p:bgPr>
        <a:blipFill>
          <a:blip r:embed="rId2">
            <a:alphaModFix/>
          </a:blip>
          <a:stretch>
            <a:fillRect/>
          </a:stretch>
        </a:blipFill>
        <a:effectLst/>
      </p:bgPr>
    </p:bg>
    <p:spTree>
      <p:nvGrpSpPr>
        <p:cNvPr id="1" name="Shape 1050"/>
        <p:cNvGrpSpPr/>
        <p:nvPr/>
      </p:nvGrpSpPr>
      <p:grpSpPr>
        <a:xfrm>
          <a:off x="0" y="0"/>
          <a:ext cx="0" cy="0"/>
          <a:chOff x="0" y="0"/>
          <a:chExt cx="0" cy="0"/>
        </a:xfrm>
      </p:grpSpPr>
      <p:sp>
        <p:nvSpPr>
          <p:cNvPr id="1051" name="Google Shape;1051;g3ec16566d2a_0_520"/>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52" name="Google Shape;1052;g3ec16566d2a_0_520"/>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ubtitle &amp; Content 4">
  <p:cSld name="2_Title, Subtitle &amp; Content 2_3">
    <p:bg>
      <p:bgPr>
        <a:blipFill>
          <a:blip r:embed="rId2">
            <a:alphaModFix/>
          </a:blip>
          <a:stretch>
            <a:fillRect/>
          </a:stretch>
        </a:blipFill>
        <a:effectLst/>
      </p:bgPr>
    </p:bg>
    <p:spTree>
      <p:nvGrpSpPr>
        <p:cNvPr id="1" name="Shape 1053"/>
        <p:cNvGrpSpPr/>
        <p:nvPr/>
      </p:nvGrpSpPr>
      <p:grpSpPr>
        <a:xfrm>
          <a:off x="0" y="0"/>
          <a:ext cx="0" cy="0"/>
          <a:chOff x="0" y="0"/>
          <a:chExt cx="0" cy="0"/>
        </a:xfrm>
      </p:grpSpPr>
      <p:sp>
        <p:nvSpPr>
          <p:cNvPr id="1054" name="Google Shape;1054;g3ec16566d2a_0_52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5" name="Google Shape;1055;g3ec16566d2a_0_52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56" name="Google Shape;1056;g3ec16566d2a_0_52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ubtitle &amp; Content 27">
  <p:cSld name="1_Title, Subtitle &amp; Content_2">
    <p:bg>
      <p:bgPr>
        <a:blipFill>
          <a:blip r:embed="rId2">
            <a:alphaModFix/>
          </a:blip>
          <a:stretch>
            <a:fillRect/>
          </a:stretch>
        </a:blipFill>
        <a:effectLst/>
      </p:bgPr>
    </p:bg>
    <p:spTree>
      <p:nvGrpSpPr>
        <p:cNvPr id="1" name="Shape 1057"/>
        <p:cNvGrpSpPr/>
        <p:nvPr/>
      </p:nvGrpSpPr>
      <p:grpSpPr>
        <a:xfrm>
          <a:off x="0" y="0"/>
          <a:ext cx="0" cy="0"/>
          <a:chOff x="0" y="0"/>
          <a:chExt cx="0" cy="0"/>
        </a:xfrm>
      </p:grpSpPr>
      <p:sp>
        <p:nvSpPr>
          <p:cNvPr id="1058" name="Google Shape;1058;g3ec16566d2a_0_52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9" name="Google Shape;1059;g3ec16566d2a_0_52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60" name="Google Shape;1060;g3ec16566d2a_0_52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Subtitle &amp; Content 10">
  <p:cSld name="2_Title, Subtitle &amp; Content 2_9">
    <p:bg>
      <p:bgPr>
        <a:blipFill>
          <a:blip r:embed="rId2">
            <a:alphaModFix/>
          </a:blip>
          <a:stretch>
            <a:fillRect/>
          </a:stretch>
        </a:blipFill>
        <a:effectLst/>
      </p:bgPr>
    </p:bg>
    <p:spTree>
      <p:nvGrpSpPr>
        <p:cNvPr id="1" name="Shape 1061"/>
        <p:cNvGrpSpPr/>
        <p:nvPr/>
      </p:nvGrpSpPr>
      <p:grpSpPr>
        <a:xfrm>
          <a:off x="0" y="0"/>
          <a:ext cx="0" cy="0"/>
          <a:chOff x="0" y="0"/>
          <a:chExt cx="0" cy="0"/>
        </a:xfrm>
      </p:grpSpPr>
      <p:sp>
        <p:nvSpPr>
          <p:cNvPr id="1062" name="Google Shape;1062;g3ec16566d2a_0_53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g3ec16566d2a_0_53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64" name="Google Shape;1064;g3ec16566d2a_0_53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_Title Slide 1">
  <p:cSld name="Title Slide">
    <p:bg>
      <p:bgPr>
        <a:blipFill>
          <a:blip r:embed="rId2">
            <a:alphaModFix/>
          </a:blip>
          <a:stretch>
            <a:fillRect/>
          </a:stretch>
        </a:blipFill>
        <a:effectLst/>
      </p:bgPr>
    </p:bg>
    <p:spTree>
      <p:nvGrpSpPr>
        <p:cNvPr id="1" name="Shape 1065"/>
        <p:cNvGrpSpPr/>
        <p:nvPr/>
      </p:nvGrpSpPr>
      <p:grpSpPr>
        <a:xfrm>
          <a:off x="0" y="0"/>
          <a:ext cx="0" cy="0"/>
          <a:chOff x="0" y="0"/>
          <a:chExt cx="0" cy="0"/>
        </a:xfrm>
      </p:grpSpPr>
      <p:sp>
        <p:nvSpPr>
          <p:cNvPr id="1066" name="Google Shape;1066;g3ec16566d2a_0_535"/>
          <p:cNvSpPr txBox="1">
            <a:spLocks noGrp="1"/>
          </p:cNvSpPr>
          <p:nvPr>
            <p:ph type="ctrTitle"/>
          </p:nvPr>
        </p:nvSpPr>
        <p:spPr>
          <a:xfrm>
            <a:off x="1524000" y="3077521"/>
            <a:ext cx="9144000" cy="506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7" name="Google Shape;1067;g3ec16566d2a_0_535"/>
          <p:cNvSpPr txBox="1">
            <a:spLocks noGrp="1"/>
          </p:cNvSpPr>
          <p:nvPr>
            <p:ph type="subTitle" idx="1"/>
          </p:nvPr>
        </p:nvSpPr>
        <p:spPr>
          <a:xfrm>
            <a:off x="1524000" y="3551164"/>
            <a:ext cx="9144000" cy="411300"/>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dk1"/>
              </a:buClr>
              <a:buSzPts val="2200"/>
              <a:buNone/>
              <a:defRPr sz="2200" b="0" i="0" u="none" strike="noStrike"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8" name="Google Shape;1068;g3ec16566d2a_0_535"/>
          <p:cNvSpPr txBox="1">
            <a:spLocks noGrp="1"/>
          </p:cNvSpPr>
          <p:nvPr>
            <p:ph type="body" idx="2"/>
          </p:nvPr>
        </p:nvSpPr>
        <p:spPr>
          <a:xfrm>
            <a:off x="2758698" y="4502475"/>
            <a:ext cx="7909200" cy="10794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9" name="Google Shape;1069;g3ec16566d2a_0_535"/>
          <p:cNvSpPr txBox="1">
            <a:spLocks noGrp="1"/>
          </p:cNvSpPr>
          <p:nvPr>
            <p:ph type="body" idx="3"/>
          </p:nvPr>
        </p:nvSpPr>
        <p:spPr>
          <a:xfrm>
            <a:off x="1482429" y="3891609"/>
            <a:ext cx="5034000" cy="49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a:solidFill>
                  <a:srgbClr val="0066CC"/>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ubtitle &amp; Content 31">
  <p:cSld name="2_Title, Subtitle &amp; Content_6">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g3ec16566d2a_0_54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72" name="Google Shape;1072;g3ec16566d2a_0_540"/>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ubtitle &amp; Content 32">
  <p:cSld name="2_Title, Subtitle &amp; Content 2_21">
    <p:bg>
      <p:bgPr>
        <a:blipFill>
          <a:blip r:embed="rId2">
            <a:alphaModFix/>
          </a:blip>
          <a:stretch>
            <a:fillRect/>
          </a:stretch>
        </a:blipFill>
        <a:effectLst/>
      </p:bgPr>
    </p:bg>
    <p:spTree>
      <p:nvGrpSpPr>
        <p:cNvPr id="1" name="Shape 1073"/>
        <p:cNvGrpSpPr/>
        <p:nvPr/>
      </p:nvGrpSpPr>
      <p:grpSpPr>
        <a:xfrm>
          <a:off x="0" y="0"/>
          <a:ext cx="0" cy="0"/>
          <a:chOff x="0" y="0"/>
          <a:chExt cx="0" cy="0"/>
        </a:xfrm>
      </p:grpSpPr>
      <p:sp>
        <p:nvSpPr>
          <p:cNvPr id="1074" name="Google Shape;1074;g3ec16566d2a_0_54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5" name="Google Shape;1075;g3ec16566d2a_0_54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76" name="Google Shape;1076;g3ec16566d2a_0_54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_Title 1 Line &amp; Content">
  <p:cSld name="1_Title 1 Line &amp; Content">
    <p:bg>
      <p:bgPr>
        <a:blipFill>
          <a:blip r:embed="rId2">
            <a:alphaModFix/>
          </a:blip>
          <a:stretch>
            <a:fillRect/>
          </a:stretch>
        </a:blipFill>
        <a:effectLst/>
      </p:bgPr>
    </p:bg>
    <p:spTree>
      <p:nvGrpSpPr>
        <p:cNvPr id="1" name="Shape 1077"/>
        <p:cNvGrpSpPr/>
        <p:nvPr/>
      </p:nvGrpSpPr>
      <p:grpSpPr>
        <a:xfrm>
          <a:off x="0" y="0"/>
          <a:ext cx="0" cy="0"/>
          <a:chOff x="0" y="0"/>
          <a:chExt cx="0" cy="0"/>
        </a:xfrm>
      </p:grpSpPr>
      <p:sp>
        <p:nvSpPr>
          <p:cNvPr id="1078" name="Google Shape;1078;g3ec16566d2a_0_547"/>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9" name="Google Shape;1079;g3ec16566d2a_0_54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0" name="Google Shape;1080;g3ec16566d2a_0_547"/>
          <p:cNvSpPr>
            <a:spLocks noGrp="1"/>
          </p:cNvSpPr>
          <p:nvPr>
            <p:ph type="pic" idx="2"/>
          </p:nvPr>
        </p:nvSpPr>
        <p:spPr>
          <a:xfrm>
            <a:off x="971550" y="1362456"/>
            <a:ext cx="10541100" cy="4648200"/>
          </a:xfrm>
          <a:prstGeom prst="rect">
            <a:avLst/>
          </a:prstGeom>
          <a:noFill/>
          <a:ln>
            <a:noFill/>
          </a:ln>
        </p:spPr>
      </p:sp>
      <p:sp>
        <p:nvSpPr>
          <p:cNvPr id="1081" name="Google Shape;1081;g3ec16566d2a_0_547"/>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_Title, Subtitle &amp; Content">
  <p:cSld name="2_Title, Subtitle &amp; Content 2">
    <p:bg>
      <p:bgPr>
        <a:blipFill>
          <a:blip r:embed="rId2">
            <a:alphaModFix/>
          </a:blip>
          <a:stretch>
            <a:fillRect/>
          </a:stretch>
        </a:blipFill>
        <a:effectLst/>
      </p:bgPr>
    </p:bg>
    <p:spTree>
      <p:nvGrpSpPr>
        <p:cNvPr id="1" name="Shape 1082"/>
        <p:cNvGrpSpPr/>
        <p:nvPr/>
      </p:nvGrpSpPr>
      <p:grpSpPr>
        <a:xfrm>
          <a:off x="0" y="0"/>
          <a:ext cx="0" cy="0"/>
          <a:chOff x="0" y="0"/>
          <a:chExt cx="0" cy="0"/>
        </a:xfrm>
      </p:grpSpPr>
      <p:sp>
        <p:nvSpPr>
          <p:cNvPr id="1083" name="Google Shape;1083;g3ec16566d2a_0_552"/>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4" name="Google Shape;1084;g3ec16566d2a_0_552"/>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5" name="Google Shape;1085;g3ec16566d2a_0_55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6" name="Google Shape;1086;g3ec16566d2a_0_552"/>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7" name="Google Shape;1087;g3ec16566d2a_0_552"/>
          <p:cNvSpPr txBox="1">
            <a:spLocks noGrp="1"/>
          </p:cNvSpPr>
          <p:nvPr>
            <p:ph type="body" idx="3"/>
          </p:nvPr>
        </p:nvSpPr>
        <p:spPr>
          <a:xfrm>
            <a:off x="631317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8"/>
        <p:cNvGrpSpPr/>
        <p:nvPr/>
      </p:nvGrpSpPr>
      <p:grpSpPr>
        <a:xfrm>
          <a:off x="0" y="0"/>
          <a:ext cx="0" cy="0"/>
          <a:chOff x="0" y="0"/>
          <a:chExt cx="0" cy="0"/>
        </a:xfrm>
      </p:grpSpPr>
      <p:sp>
        <p:nvSpPr>
          <p:cNvPr id="1089" name="Google Shape;1089;g3ec16566d2a_0_5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g3ec16566d2a_0_55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91" name="Google Shape;1091;g3ec16566d2a_0_55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92" name="Google Shape;1092;g3ec16566d2a_0_5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3" name="Google Shape;1093;g3ec16566d2a_0_5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4" name="Google Shape;1094;g3ec16566d2a_0_5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ontent 33">
  <p:cSld name="2_Title, Subtitle &amp; Content_11">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g37af0b24f8e_0_5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g37af0b24f8e_0_59"/>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Subtitle &amp; Content 2">
  <p:cSld name="2_Title, Subtitle &amp; Content 2_1">
    <p:bg>
      <p:bgPr>
        <a:blipFill>
          <a:blip r:embed="rId2">
            <a:alphaModFix/>
          </a:blip>
          <a:stretch>
            <a:fillRect/>
          </a:stretch>
        </a:blipFill>
        <a:effectLst/>
      </p:bgPr>
    </p:bg>
    <p:spTree>
      <p:nvGrpSpPr>
        <p:cNvPr id="1" name="Shape 1095"/>
        <p:cNvGrpSpPr/>
        <p:nvPr/>
      </p:nvGrpSpPr>
      <p:grpSpPr>
        <a:xfrm>
          <a:off x="0" y="0"/>
          <a:ext cx="0" cy="0"/>
          <a:chOff x="0" y="0"/>
          <a:chExt cx="0" cy="0"/>
        </a:xfrm>
      </p:grpSpPr>
      <p:sp>
        <p:nvSpPr>
          <p:cNvPr id="1096" name="Google Shape;1096;g3ec16566d2a_0_56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97" name="Google Shape;1097;g3ec16566d2a_0_565"/>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Subtitle &amp; Content 3">
  <p:cSld name="2_Title, Subtitle &amp; Content 2_2">
    <p:bg>
      <p:bgPr>
        <a:blipFill>
          <a:blip r:embed="rId2">
            <a:alphaModFix/>
          </a:blip>
          <a:stretch>
            <a:fillRect/>
          </a:stretch>
        </a:blipFill>
        <a:effectLst/>
      </p:bgPr>
    </p:bg>
    <p:spTree>
      <p:nvGrpSpPr>
        <p:cNvPr id="1" name="Shape 1098"/>
        <p:cNvGrpSpPr/>
        <p:nvPr/>
      </p:nvGrpSpPr>
      <p:grpSpPr>
        <a:xfrm>
          <a:off x="0" y="0"/>
          <a:ext cx="0" cy="0"/>
          <a:chOff x="0" y="0"/>
          <a:chExt cx="0" cy="0"/>
        </a:xfrm>
      </p:grpSpPr>
      <p:sp>
        <p:nvSpPr>
          <p:cNvPr id="1099" name="Google Shape;1099;g3ec16566d2a_0_56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0" name="Google Shape;1100;g3ec16566d2a_0_56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01" name="Google Shape;1101;g3ec16566d2a_0_56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ubtitle &amp; Content 5">
  <p:cSld name="2_Title, Subtitle &amp; Content 2_4">
    <p:bg>
      <p:bgPr>
        <a:blipFill>
          <a:blip r:embed="rId2">
            <a:alphaModFix/>
          </a:blip>
          <a:stretch>
            <a:fillRect/>
          </a:stretch>
        </a:blipFill>
        <a:effectLst/>
      </p:bgPr>
    </p:bg>
    <p:spTree>
      <p:nvGrpSpPr>
        <p:cNvPr id="1" name="Shape 1102"/>
        <p:cNvGrpSpPr/>
        <p:nvPr/>
      </p:nvGrpSpPr>
      <p:grpSpPr>
        <a:xfrm>
          <a:off x="0" y="0"/>
          <a:ext cx="0" cy="0"/>
          <a:chOff x="0" y="0"/>
          <a:chExt cx="0" cy="0"/>
        </a:xfrm>
      </p:grpSpPr>
      <p:sp>
        <p:nvSpPr>
          <p:cNvPr id="1103" name="Google Shape;1103;g3ec16566d2a_0_57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4" name="Google Shape;1104;g3ec16566d2a_0_57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05" name="Google Shape;1105;g3ec16566d2a_0_57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ubtitle &amp; Content 6">
  <p:cSld name="2_Title, Subtitle &amp; Content 2_5">
    <p:bg>
      <p:bgPr>
        <a:blipFill>
          <a:blip r:embed="rId2">
            <a:alphaModFix/>
          </a:blip>
          <a:stretch>
            <a:fillRect/>
          </a:stretch>
        </a:blipFill>
        <a:effectLst/>
      </p:bgPr>
    </p:bg>
    <p:spTree>
      <p:nvGrpSpPr>
        <p:cNvPr id="1" name="Shape 1106"/>
        <p:cNvGrpSpPr/>
        <p:nvPr/>
      </p:nvGrpSpPr>
      <p:grpSpPr>
        <a:xfrm>
          <a:off x="0" y="0"/>
          <a:ext cx="0" cy="0"/>
          <a:chOff x="0" y="0"/>
          <a:chExt cx="0" cy="0"/>
        </a:xfrm>
      </p:grpSpPr>
      <p:sp>
        <p:nvSpPr>
          <p:cNvPr id="1107" name="Google Shape;1107;g3ec16566d2a_0_57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8" name="Google Shape;1108;g3ec16566d2a_0_57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09" name="Google Shape;1109;g3ec16566d2a_0_57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Subtitle &amp; Content 7">
  <p:cSld name="2_Title, Subtitle &amp; Content 2_6">
    <p:bg>
      <p:bgPr>
        <a:blipFill>
          <a:blip r:embed="rId2">
            <a:alphaModFix/>
          </a:blip>
          <a:stretch>
            <a:fillRect/>
          </a:stretch>
        </a:blipFill>
        <a:effectLst/>
      </p:bgPr>
    </p:bg>
    <p:spTree>
      <p:nvGrpSpPr>
        <p:cNvPr id="1" name="Shape 1110"/>
        <p:cNvGrpSpPr/>
        <p:nvPr/>
      </p:nvGrpSpPr>
      <p:grpSpPr>
        <a:xfrm>
          <a:off x="0" y="0"/>
          <a:ext cx="0" cy="0"/>
          <a:chOff x="0" y="0"/>
          <a:chExt cx="0" cy="0"/>
        </a:xfrm>
      </p:grpSpPr>
      <p:sp>
        <p:nvSpPr>
          <p:cNvPr id="1111" name="Google Shape;1111;g3ec16566d2a_0_58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2" name="Google Shape;1112;g3ec16566d2a_0_58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13" name="Google Shape;1113;g3ec16566d2a_0_58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Subtitle &amp; Content 8">
  <p:cSld name="2_Title, Subtitle &amp; Content 2_7">
    <p:bg>
      <p:bgPr>
        <a:blipFill>
          <a:blip r:embed="rId2">
            <a:alphaModFix/>
          </a:blip>
          <a:stretch>
            <a:fillRect/>
          </a:stretch>
        </a:blipFill>
        <a:effectLst/>
      </p:bgPr>
    </p:bg>
    <p:spTree>
      <p:nvGrpSpPr>
        <p:cNvPr id="1" name="Shape 1114"/>
        <p:cNvGrpSpPr/>
        <p:nvPr/>
      </p:nvGrpSpPr>
      <p:grpSpPr>
        <a:xfrm>
          <a:off x="0" y="0"/>
          <a:ext cx="0" cy="0"/>
          <a:chOff x="0" y="0"/>
          <a:chExt cx="0" cy="0"/>
        </a:xfrm>
      </p:grpSpPr>
      <p:sp>
        <p:nvSpPr>
          <p:cNvPr id="1115" name="Google Shape;1115;g3ec16566d2a_0_58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6" name="Google Shape;1116;g3ec16566d2a_0_58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g3ec16566d2a_0_58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Subtitle &amp; Content 9">
  <p:cSld name="2_Title, Subtitle &amp; Content 2_8">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g3ec16566d2a_0_58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0" name="Google Shape;1120;g3ec16566d2a_0_58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1" name="Google Shape;1121;g3ec16566d2a_0_58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Subtitle &amp; Content 11">
  <p:cSld name="2_Title, Subtitle &amp; Content 2_10">
    <p:bg>
      <p:bgPr>
        <a:blipFill>
          <a:blip r:embed="rId2">
            <a:alphaModFix/>
          </a:blip>
          <a:stretch>
            <a:fillRect/>
          </a:stretch>
        </a:blipFill>
        <a:effectLst/>
      </p:bgPr>
    </p:bg>
    <p:spTree>
      <p:nvGrpSpPr>
        <p:cNvPr id="1" name="Shape 1122"/>
        <p:cNvGrpSpPr/>
        <p:nvPr/>
      </p:nvGrpSpPr>
      <p:grpSpPr>
        <a:xfrm>
          <a:off x="0" y="0"/>
          <a:ext cx="0" cy="0"/>
          <a:chOff x="0" y="0"/>
          <a:chExt cx="0" cy="0"/>
        </a:xfrm>
      </p:grpSpPr>
      <p:sp>
        <p:nvSpPr>
          <p:cNvPr id="1123" name="Google Shape;1123;g3ec16566d2a_0_59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4" name="Google Shape;1124;g3ec16566d2a_0_59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5" name="Google Shape;1125;g3ec16566d2a_0_59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Subtitle &amp; Content 12">
  <p:cSld name="2_Title, Subtitle &amp; Content 2_11">
    <p:bg>
      <p:bgPr>
        <a:blipFill>
          <a:blip r:embed="rId2">
            <a:alphaModFix/>
          </a:blip>
          <a:stretch>
            <a:fillRect/>
          </a:stretch>
        </a:blipFill>
        <a:effectLst/>
      </p:bgPr>
    </p:bg>
    <p:spTree>
      <p:nvGrpSpPr>
        <p:cNvPr id="1" name="Shape 1126"/>
        <p:cNvGrpSpPr/>
        <p:nvPr/>
      </p:nvGrpSpPr>
      <p:grpSpPr>
        <a:xfrm>
          <a:off x="0" y="0"/>
          <a:ext cx="0" cy="0"/>
          <a:chOff x="0" y="0"/>
          <a:chExt cx="0" cy="0"/>
        </a:xfrm>
      </p:grpSpPr>
      <p:sp>
        <p:nvSpPr>
          <p:cNvPr id="1127" name="Google Shape;1127;g3ec16566d2a_0_59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8" name="Google Shape;1128;g3ec16566d2a_0_59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29" name="Google Shape;1129;g3ec16566d2a_0_59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Subtitle &amp; Content 13">
  <p:cSld name="2_Title, Subtitle &amp; Content 2_12">
    <p:bg>
      <p:bgPr>
        <a:blipFill>
          <a:blip r:embed="rId2">
            <a:alphaModFix/>
          </a:blip>
          <a:stretch>
            <a:fillRect/>
          </a:stretch>
        </a:blipFill>
        <a:effectLst/>
      </p:bgPr>
    </p:bg>
    <p:spTree>
      <p:nvGrpSpPr>
        <p:cNvPr id="1" name="Shape 1130"/>
        <p:cNvGrpSpPr/>
        <p:nvPr/>
      </p:nvGrpSpPr>
      <p:grpSpPr>
        <a:xfrm>
          <a:off x="0" y="0"/>
          <a:ext cx="0" cy="0"/>
          <a:chOff x="0" y="0"/>
          <a:chExt cx="0" cy="0"/>
        </a:xfrm>
      </p:grpSpPr>
      <p:sp>
        <p:nvSpPr>
          <p:cNvPr id="1131" name="Google Shape;1131;g3ec16566d2a_0_60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2" name="Google Shape;1132;g3ec16566d2a_0_60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33" name="Google Shape;1133;g3ec16566d2a_0_60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2 Lines &amp; Content 1">
  <p:cSld name="Title 2 Lines &amp; Content_1">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20"/>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3" name="Google Shape;123;p120"/>
          <p:cNvSpPr txBox="1">
            <a:spLocks noGrp="1"/>
          </p:cNvSpPr>
          <p:nvPr>
            <p:ph type="body" idx="1"/>
          </p:nvPr>
        </p:nvSpPr>
        <p:spPr>
          <a:xfrm>
            <a:off x="971550" y="1361190"/>
            <a:ext cx="10515600" cy="44325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0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24" name="Google Shape;124;p120"/>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ubtitle &amp; Content 14">
  <p:cSld name="2_Title, Subtitle &amp; Content 2_13">
    <p:bg>
      <p:bgPr>
        <a:blipFill>
          <a:blip r:embed="rId2">
            <a:alphaModFix/>
          </a:blip>
          <a:stretch>
            <a:fillRect/>
          </a:stretch>
        </a:blipFill>
        <a:effectLst/>
      </p:bgPr>
    </p:bg>
    <p:spTree>
      <p:nvGrpSpPr>
        <p:cNvPr id="1" name="Shape 1134"/>
        <p:cNvGrpSpPr/>
        <p:nvPr/>
      </p:nvGrpSpPr>
      <p:grpSpPr>
        <a:xfrm>
          <a:off x="0" y="0"/>
          <a:ext cx="0" cy="0"/>
          <a:chOff x="0" y="0"/>
          <a:chExt cx="0" cy="0"/>
        </a:xfrm>
      </p:grpSpPr>
      <p:sp>
        <p:nvSpPr>
          <p:cNvPr id="1135" name="Google Shape;1135;g3ec16566d2a_0_60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6" name="Google Shape;1136;g3ec16566d2a_0_60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37" name="Google Shape;1137;g3ec16566d2a_0_60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ubtitle &amp; Content 15">
  <p:cSld name="2_Title, Subtitle &amp; Content 2_14">
    <p:bg>
      <p:bgPr>
        <a:blipFill>
          <a:blip r:embed="rId2">
            <a:alphaModFix/>
          </a:blip>
          <a:stretch>
            <a:fillRect/>
          </a:stretch>
        </a:blipFill>
        <a:effectLst/>
      </p:bgPr>
    </p:bg>
    <p:spTree>
      <p:nvGrpSpPr>
        <p:cNvPr id="1" name="Shape 1138"/>
        <p:cNvGrpSpPr/>
        <p:nvPr/>
      </p:nvGrpSpPr>
      <p:grpSpPr>
        <a:xfrm>
          <a:off x="0" y="0"/>
          <a:ext cx="0" cy="0"/>
          <a:chOff x="0" y="0"/>
          <a:chExt cx="0" cy="0"/>
        </a:xfrm>
      </p:grpSpPr>
      <p:sp>
        <p:nvSpPr>
          <p:cNvPr id="1139" name="Google Shape;1139;g3ec16566d2a_0_60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40" name="Google Shape;1140;g3ec16566d2a_0_60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41" name="Google Shape;1141;g3ec16566d2a_0_60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ubtitle &amp; Content 16">
  <p:cSld name="2_Title, Subtitle &amp; Content 2_15">
    <p:bg>
      <p:bgPr>
        <a:blipFill>
          <a:blip r:embed="rId2">
            <a:alphaModFix/>
          </a:blip>
          <a:stretch>
            <a:fillRect/>
          </a:stretch>
        </a:blipFill>
        <a:effectLst/>
      </p:bgPr>
    </p:bg>
    <p:spTree>
      <p:nvGrpSpPr>
        <p:cNvPr id="1" name="Shape 1142"/>
        <p:cNvGrpSpPr/>
        <p:nvPr/>
      </p:nvGrpSpPr>
      <p:grpSpPr>
        <a:xfrm>
          <a:off x="0" y="0"/>
          <a:ext cx="0" cy="0"/>
          <a:chOff x="0" y="0"/>
          <a:chExt cx="0" cy="0"/>
        </a:xfrm>
      </p:grpSpPr>
      <p:sp>
        <p:nvSpPr>
          <p:cNvPr id="1143" name="Google Shape;1143;g3ec16566d2a_0_61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44" name="Google Shape;1144;g3ec16566d2a_0_61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45" name="Google Shape;1145;g3ec16566d2a_0_61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Subtitle &amp; Content 17">
  <p:cSld name="2_Title, Subtitle &amp; Content 2_16">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g3ec16566d2a_0_61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48" name="Google Shape;1148;g3ec16566d2a_0_616"/>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49" name="Google Shape;1149;g3ec16566d2a_0_61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ubtitle &amp; Content 18">
  <p:cSld name="2_Title, Subtitle &amp; Content 3">
    <p:bg>
      <p:bgPr>
        <a:blipFill>
          <a:blip r:embed="rId2">
            <a:alphaModFix/>
          </a:blip>
          <a:stretch>
            <a:fillRect/>
          </a:stretch>
        </a:blipFill>
        <a:effectLst/>
      </p:bgPr>
    </p:bg>
    <p:spTree>
      <p:nvGrpSpPr>
        <p:cNvPr id="1" name="Shape 1150"/>
        <p:cNvGrpSpPr/>
        <p:nvPr/>
      </p:nvGrpSpPr>
      <p:grpSpPr>
        <a:xfrm>
          <a:off x="0" y="0"/>
          <a:ext cx="0" cy="0"/>
          <a:chOff x="0" y="0"/>
          <a:chExt cx="0" cy="0"/>
        </a:xfrm>
      </p:grpSpPr>
      <p:sp>
        <p:nvSpPr>
          <p:cNvPr id="1151" name="Google Shape;1151;g3ec16566d2a_0_62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52" name="Google Shape;1152;g3ec16566d2a_0_620"/>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Subtitle &amp; Content 19">
  <p:cSld name="2_Title, Subtitle &amp; Content 2_17">
    <p:bg>
      <p:bgPr>
        <a:blipFill>
          <a:blip r:embed="rId2">
            <a:alphaModFix/>
          </a:blip>
          <a:stretch>
            <a:fillRect/>
          </a:stretch>
        </a:blipFill>
        <a:effectLst/>
      </p:bgPr>
    </p:bg>
    <p:spTree>
      <p:nvGrpSpPr>
        <p:cNvPr id="1" name="Shape 1153"/>
        <p:cNvGrpSpPr/>
        <p:nvPr/>
      </p:nvGrpSpPr>
      <p:grpSpPr>
        <a:xfrm>
          <a:off x="0" y="0"/>
          <a:ext cx="0" cy="0"/>
          <a:chOff x="0" y="0"/>
          <a:chExt cx="0" cy="0"/>
        </a:xfrm>
      </p:grpSpPr>
      <p:sp>
        <p:nvSpPr>
          <p:cNvPr id="1154" name="Google Shape;1154;g3ec16566d2a_0_62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55" name="Google Shape;1155;g3ec16566d2a_0_623"/>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56" name="Google Shape;1156;g3ec16566d2a_0_62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Subtitle &amp; Content 20">
  <p:cSld name="2_Title, Subtitle &amp; Content 2_18">
    <p:bg>
      <p:bgPr>
        <a:blipFill>
          <a:blip r:embed="rId2">
            <a:alphaModFix/>
          </a:blip>
          <a:stretch>
            <a:fillRect/>
          </a:stretch>
        </a:blipFill>
        <a:effectLst/>
      </p:bgPr>
    </p:bg>
    <p:spTree>
      <p:nvGrpSpPr>
        <p:cNvPr id="1" name="Shape 1157"/>
        <p:cNvGrpSpPr/>
        <p:nvPr/>
      </p:nvGrpSpPr>
      <p:grpSpPr>
        <a:xfrm>
          <a:off x="0" y="0"/>
          <a:ext cx="0" cy="0"/>
          <a:chOff x="0" y="0"/>
          <a:chExt cx="0" cy="0"/>
        </a:xfrm>
      </p:grpSpPr>
      <p:sp>
        <p:nvSpPr>
          <p:cNvPr id="1158" name="Google Shape;1158;g3ec16566d2a_0_62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59" name="Google Shape;1159;g3ec16566d2a_0_62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60" name="Google Shape;1160;g3ec16566d2a_0_62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Subtitle &amp; Content 21">
  <p:cSld name="2_Title, Subtitle &amp; Content_2">
    <p:bg>
      <p:bgPr>
        <a:blipFill>
          <a:blip r:embed="rId2">
            <a:alphaModFix/>
          </a:blip>
          <a:stretch>
            <a:fillRect/>
          </a:stretch>
        </a:blipFill>
        <a:effectLst/>
      </p:bgPr>
    </p:bg>
    <p:spTree>
      <p:nvGrpSpPr>
        <p:cNvPr id="1" name="Shape 1161"/>
        <p:cNvGrpSpPr/>
        <p:nvPr/>
      </p:nvGrpSpPr>
      <p:grpSpPr>
        <a:xfrm>
          <a:off x="0" y="0"/>
          <a:ext cx="0" cy="0"/>
          <a:chOff x="0" y="0"/>
          <a:chExt cx="0" cy="0"/>
        </a:xfrm>
      </p:grpSpPr>
      <p:sp>
        <p:nvSpPr>
          <p:cNvPr id="1162" name="Google Shape;1162;g3ec16566d2a_0_63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3" name="Google Shape;1163;g3ec16566d2a_0_63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64" name="Google Shape;1164;g3ec16566d2a_0_63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Subtitle &amp; Content 22">
  <p:cSld name="2_Title, Subtitle &amp; Content_3">
    <p:bg>
      <p:bgPr>
        <a:blipFill>
          <a:blip r:embed="rId2">
            <a:alphaModFix/>
          </a:blip>
          <a:stretch>
            <a:fillRect/>
          </a:stretch>
        </a:blipFill>
        <a:effectLst/>
      </p:bgPr>
    </p:bg>
    <p:spTree>
      <p:nvGrpSpPr>
        <p:cNvPr id="1" name="Shape 1165"/>
        <p:cNvGrpSpPr/>
        <p:nvPr/>
      </p:nvGrpSpPr>
      <p:grpSpPr>
        <a:xfrm>
          <a:off x="0" y="0"/>
          <a:ext cx="0" cy="0"/>
          <a:chOff x="0" y="0"/>
          <a:chExt cx="0" cy="0"/>
        </a:xfrm>
      </p:grpSpPr>
      <p:sp>
        <p:nvSpPr>
          <p:cNvPr id="1166" name="Google Shape;1166;g3ec16566d2a_0_63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7" name="Google Shape;1167;g3ec16566d2a_0_63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68" name="Google Shape;1168;g3ec16566d2a_0_63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Subtitle &amp; Content 23">
  <p:cSld name="2_Title, Subtitle &amp; Content 2_19">
    <p:bg>
      <p:bgPr>
        <a:blipFill>
          <a:blip r:embed="rId2">
            <a:alphaModFix/>
          </a:blip>
          <a:stretch>
            <a:fillRect/>
          </a:stretch>
        </a:blipFill>
        <a:effectLst/>
      </p:bgPr>
    </p:bg>
    <p:spTree>
      <p:nvGrpSpPr>
        <p:cNvPr id="1" name="Shape 1169"/>
        <p:cNvGrpSpPr/>
        <p:nvPr/>
      </p:nvGrpSpPr>
      <p:grpSpPr>
        <a:xfrm>
          <a:off x="0" y="0"/>
          <a:ext cx="0" cy="0"/>
          <a:chOff x="0" y="0"/>
          <a:chExt cx="0" cy="0"/>
        </a:xfrm>
      </p:grpSpPr>
      <p:sp>
        <p:nvSpPr>
          <p:cNvPr id="1170" name="Google Shape;1170;g3ec16566d2a_0_63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171" name="Google Shape;1171;g3ec16566d2a_0_639"/>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72" name="Google Shape;1172;g3ec16566d2a_0_63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ubtitle &amp; Content 26">
  <p:cSld name="2_Title, Subtitle &amp; Content 2_20">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1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27" name="Google Shape;127;p115"/>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11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Subtitle &amp; Content 24">
  <p:cSld name="2_Title, Subtitle &amp; Content_4">
    <p:bg>
      <p:bgPr>
        <a:blipFill>
          <a:blip r:embed="rId2">
            <a:alphaModFix/>
          </a:blip>
          <a:stretch>
            <a:fillRect/>
          </a:stretch>
        </a:blipFill>
        <a:effectLst/>
      </p:bgPr>
    </p:bg>
    <p:spTree>
      <p:nvGrpSpPr>
        <p:cNvPr id="1" name="Shape 1173"/>
        <p:cNvGrpSpPr/>
        <p:nvPr/>
      </p:nvGrpSpPr>
      <p:grpSpPr>
        <a:xfrm>
          <a:off x="0" y="0"/>
          <a:ext cx="0" cy="0"/>
          <a:chOff x="0" y="0"/>
          <a:chExt cx="0" cy="0"/>
        </a:xfrm>
      </p:grpSpPr>
      <p:sp>
        <p:nvSpPr>
          <p:cNvPr id="1174" name="Google Shape;1174;g3ec16566d2a_0_64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75" name="Google Shape;1175;g3ec16566d2a_0_643"/>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ubtitle &amp; Content 25">
  <p:cSld name="2_Title, Subtitle &amp; Content_5">
    <p:bg>
      <p:bgPr>
        <a:blipFill>
          <a:blip r:embed="rId2">
            <a:alphaModFix/>
          </a:blip>
          <a:stretch>
            <a:fillRect/>
          </a:stretch>
        </a:blipFill>
        <a:effectLst/>
      </p:bgPr>
    </p:bg>
    <p:spTree>
      <p:nvGrpSpPr>
        <p:cNvPr id="1" name="Shape 1176"/>
        <p:cNvGrpSpPr/>
        <p:nvPr/>
      </p:nvGrpSpPr>
      <p:grpSpPr>
        <a:xfrm>
          <a:off x="0" y="0"/>
          <a:ext cx="0" cy="0"/>
          <a:chOff x="0" y="0"/>
          <a:chExt cx="0" cy="0"/>
        </a:xfrm>
      </p:grpSpPr>
      <p:sp>
        <p:nvSpPr>
          <p:cNvPr id="1177" name="Google Shape;1177;g3ec16566d2a_0_646"/>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78" name="Google Shape;1178;g3ec16566d2a_0_646"/>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Subtitle &amp; Content 2 1">
  <p:cSld name="2_Title, Subtitle &amp; Content_1_1">
    <p:bg>
      <p:bgPr>
        <a:blipFill>
          <a:blip r:embed="rId2">
            <a:alphaModFix/>
          </a:blip>
          <a:stretch>
            <a:fillRect/>
          </a:stretch>
        </a:blipFill>
        <a:effectLst/>
      </p:bgPr>
    </p:bg>
    <p:spTree>
      <p:nvGrpSpPr>
        <p:cNvPr id="1" name="Shape 1179"/>
        <p:cNvGrpSpPr/>
        <p:nvPr/>
      </p:nvGrpSpPr>
      <p:grpSpPr>
        <a:xfrm>
          <a:off x="0" y="0"/>
          <a:ext cx="0" cy="0"/>
          <a:chOff x="0" y="0"/>
          <a:chExt cx="0" cy="0"/>
        </a:xfrm>
      </p:grpSpPr>
      <p:sp>
        <p:nvSpPr>
          <p:cNvPr id="1180" name="Google Shape;1180;g3ec16566d2a_0_64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1" name="Google Shape;1181;g3ec16566d2a_0_64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82" name="Google Shape;1182;g3ec16566d2a_0_64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_Title, Subtitle &amp; Content 1">
  <p:cSld name="1_Title, Subtitle &amp; Content_1">
    <p:bg>
      <p:bgPr>
        <a:blipFill>
          <a:blip r:embed="rId2">
            <a:alphaModFix/>
          </a:blip>
          <a:stretch>
            <a:fillRect/>
          </a:stretch>
        </a:blipFill>
        <a:effectLst/>
      </p:bgPr>
    </p:bg>
    <p:spTree>
      <p:nvGrpSpPr>
        <p:cNvPr id="1" name="Shape 1183"/>
        <p:cNvGrpSpPr/>
        <p:nvPr/>
      </p:nvGrpSpPr>
      <p:grpSpPr>
        <a:xfrm>
          <a:off x="0" y="0"/>
          <a:ext cx="0" cy="0"/>
          <a:chOff x="0" y="0"/>
          <a:chExt cx="0" cy="0"/>
        </a:xfrm>
      </p:grpSpPr>
      <p:sp>
        <p:nvSpPr>
          <p:cNvPr id="1184" name="Google Shape;1184;g3ec16566d2a_0_653"/>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5" name="Google Shape;1185;g3ec16566d2a_0_653"/>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6" name="Google Shape;1186;g3ec16566d2a_0_65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87" name="Google Shape;1187;g3ec16566d2a_0_653"/>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8" name="Google Shape;1188;g3ec16566d2a_0_653"/>
          <p:cNvSpPr txBox="1">
            <a:spLocks noGrp="1"/>
          </p:cNvSpPr>
          <p:nvPr>
            <p:ph type="body" idx="3"/>
          </p:nvPr>
        </p:nvSpPr>
        <p:spPr>
          <a:xfrm>
            <a:off x="631317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Subtitle &amp; Content 29">
  <p:cSld name="Title, Subtitle &amp; Content 29">
    <p:bg>
      <p:bgPr>
        <a:blipFill>
          <a:blip r:embed="rId2">
            <a:alphaModFix/>
          </a:blip>
          <a:stretch>
            <a:fillRect/>
          </a:stretch>
        </a:blipFill>
        <a:effectLst/>
      </p:bgPr>
    </p:bg>
    <p:spTree>
      <p:nvGrpSpPr>
        <p:cNvPr id="1" name="Shape 1189"/>
        <p:cNvGrpSpPr/>
        <p:nvPr/>
      </p:nvGrpSpPr>
      <p:grpSpPr>
        <a:xfrm>
          <a:off x="0" y="0"/>
          <a:ext cx="0" cy="0"/>
          <a:chOff x="0" y="0"/>
          <a:chExt cx="0" cy="0"/>
        </a:xfrm>
      </p:grpSpPr>
      <p:sp>
        <p:nvSpPr>
          <p:cNvPr id="1190" name="Google Shape;1190;g3ec16566d2a_0_65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1" name="Google Shape;1191;g3ec16566d2a_0_65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92" name="Google Shape;1192;g3ec16566d2a_0_65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_Title, Subtitle &amp; Content 1 1">
  <p:cSld name="1_Title, Subtitle &amp; Content 1">
    <p:bg>
      <p:bgPr>
        <a:blipFill>
          <a:blip r:embed="rId2">
            <a:alphaModFix/>
          </a:blip>
          <a:stretch>
            <a:fillRect/>
          </a:stretch>
        </a:blipFill>
        <a:effectLst/>
      </p:bgPr>
    </p:bg>
    <p:spTree>
      <p:nvGrpSpPr>
        <p:cNvPr id="1" name="Shape 1193"/>
        <p:cNvGrpSpPr/>
        <p:nvPr/>
      </p:nvGrpSpPr>
      <p:grpSpPr>
        <a:xfrm>
          <a:off x="0" y="0"/>
          <a:ext cx="0" cy="0"/>
          <a:chOff x="0" y="0"/>
          <a:chExt cx="0" cy="0"/>
        </a:xfrm>
      </p:grpSpPr>
      <p:sp>
        <p:nvSpPr>
          <p:cNvPr id="1194" name="Google Shape;1194;g3ec16566d2a_0_663"/>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5" name="Google Shape;1195;g3ec16566d2a_0_66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96" name="Google Shape;1196;g3ec16566d2a_0_663"/>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7" name="Google Shape;1197;g3ec16566d2a_0_663"/>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Subtitle &amp; Content 38">
  <p:cSld name="Title, Subtitle &amp; Content 38">
    <p:bg>
      <p:bgPr>
        <a:blipFill>
          <a:blip r:embed="rId2">
            <a:alphaModFix/>
          </a:blip>
          <a:stretch>
            <a:fillRect/>
          </a:stretch>
        </a:blipFill>
        <a:effectLst/>
      </p:bgPr>
    </p:bg>
    <p:spTree>
      <p:nvGrpSpPr>
        <p:cNvPr id="1" name="Shape 1198"/>
        <p:cNvGrpSpPr/>
        <p:nvPr/>
      </p:nvGrpSpPr>
      <p:grpSpPr>
        <a:xfrm>
          <a:off x="0" y="0"/>
          <a:ext cx="0" cy="0"/>
          <a:chOff x="0" y="0"/>
          <a:chExt cx="0" cy="0"/>
        </a:xfrm>
      </p:grpSpPr>
      <p:sp>
        <p:nvSpPr>
          <p:cNvPr id="1199" name="Google Shape;1199;g3ec16566d2a_0_66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200" name="Google Shape;1200;g3ec16566d2a_0_66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01" name="Google Shape;1201;g3ec16566d2a_0_66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Main_Picture_Left">
  <p:cSld name="Main_Picture_Left">
    <p:spTree>
      <p:nvGrpSpPr>
        <p:cNvPr id="1" name="Shape 1202"/>
        <p:cNvGrpSpPr/>
        <p:nvPr/>
      </p:nvGrpSpPr>
      <p:grpSpPr>
        <a:xfrm>
          <a:off x="0" y="0"/>
          <a:ext cx="0" cy="0"/>
          <a:chOff x="0" y="0"/>
          <a:chExt cx="0" cy="0"/>
        </a:xfrm>
      </p:grpSpPr>
      <p:sp>
        <p:nvSpPr>
          <p:cNvPr id="1203" name="Google Shape;1203;g3ec16566d2a_0_6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g3ec16566d2a_0_672"/>
          <p:cNvSpPr/>
          <p:nvPr/>
        </p:nvSpPr>
        <p:spPr>
          <a:xfrm>
            <a:off x="5760640" y="6453337"/>
            <a:ext cx="60960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Helvetica Neue Light"/>
                <a:ea typeface="Helvetica Neue Light"/>
                <a:cs typeface="Helvetica Neue Light"/>
                <a:sym typeface="Helvetica Neue Light"/>
              </a:rPr>
              <a:t>© Medisolv, Inc. All Rights Reserved | </a:t>
            </a:r>
            <a:fld id="{00000000-1234-1234-1234-123412341234}" type="slidenum">
              <a:rPr lang="en-US" sz="1000" b="0" i="0" u="none" strike="noStrike" cap="none">
                <a:solidFill>
                  <a:srgbClr val="000000"/>
                </a:solidFill>
                <a:latin typeface="Helvetica Neue Light"/>
                <a:ea typeface="Helvetica Neue Light"/>
                <a:cs typeface="Helvetica Neue Light"/>
                <a:sym typeface="Helvetica Neue Light"/>
              </a:rPr>
              <a:t>‹#›</a:t>
            </a:fld>
            <a:endParaRPr sz="1000" b="0" i="0" u="none" strike="noStrike" cap="none">
              <a:solidFill>
                <a:srgbClr val="000000"/>
              </a:solidFill>
              <a:latin typeface="Helvetica Neue Light"/>
              <a:ea typeface="Helvetica Neue Light"/>
              <a:cs typeface="Helvetica Neue Light"/>
              <a:sym typeface="Helvetica Neue Light"/>
            </a:endParaRPr>
          </a:p>
        </p:txBody>
      </p:sp>
      <p:sp>
        <p:nvSpPr>
          <p:cNvPr id="1205" name="Google Shape;1205;g3ec16566d2a_0_672"/>
          <p:cNvSpPr/>
          <p:nvPr/>
        </p:nvSpPr>
        <p:spPr>
          <a:xfrm rot="-5400000">
            <a:off x="-538023" y="1761903"/>
            <a:ext cx="1273500" cy="473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6" name="Google Shape;1206;g3ec16566d2a_0_672"/>
          <p:cNvSpPr/>
          <p:nvPr/>
        </p:nvSpPr>
        <p:spPr>
          <a:xfrm rot="-5400000">
            <a:off x="-538023" y="3168376"/>
            <a:ext cx="1273500" cy="47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7" name="Google Shape;1207;g3ec16566d2a_0_672"/>
          <p:cNvSpPr/>
          <p:nvPr/>
        </p:nvSpPr>
        <p:spPr>
          <a:xfrm rot="-5400000">
            <a:off x="-538023" y="4574848"/>
            <a:ext cx="1273500" cy="473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8" name="Google Shape;1208;g3ec16566d2a_0_672"/>
          <p:cNvSpPr/>
          <p:nvPr/>
        </p:nvSpPr>
        <p:spPr>
          <a:xfrm rot="-5400000">
            <a:off x="-538023" y="5981320"/>
            <a:ext cx="1273500" cy="473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9" name="Google Shape;1209;g3ec16566d2a_0_672"/>
          <p:cNvSpPr txBox="1">
            <a:spLocks noGrp="1"/>
          </p:cNvSpPr>
          <p:nvPr>
            <p:ph type="body" idx="1"/>
          </p:nvPr>
        </p:nvSpPr>
        <p:spPr>
          <a:xfrm>
            <a:off x="5135034" y="1700809"/>
            <a:ext cx="6422100" cy="4392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b="1"/>
            </a:lvl1pPr>
            <a:lvl2pPr marL="914400" lvl="1" indent="-381000" algn="l">
              <a:lnSpc>
                <a:spcPct val="90000"/>
              </a:lnSpc>
              <a:spcBef>
                <a:spcPts val="500"/>
              </a:spcBef>
              <a:spcAft>
                <a:spcPts val="0"/>
              </a:spcAft>
              <a:buSzPts val="2400"/>
              <a:buChar char="•"/>
              <a:defRPr sz="2000"/>
            </a:lvl2pPr>
            <a:lvl3pPr marL="1371600" lvl="2" indent="-355600" algn="l">
              <a:lnSpc>
                <a:spcPct val="90000"/>
              </a:lnSpc>
              <a:spcBef>
                <a:spcPts val="500"/>
              </a:spcBef>
              <a:spcAft>
                <a:spcPts val="0"/>
              </a:spcAft>
              <a:buSzPts val="20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10" name="Google Shape;1210;g3ec16566d2a_0_672"/>
          <p:cNvSpPr>
            <a:spLocks noGrp="1"/>
          </p:cNvSpPr>
          <p:nvPr>
            <p:ph type="pic" idx="2"/>
          </p:nvPr>
        </p:nvSpPr>
        <p:spPr>
          <a:xfrm>
            <a:off x="635001" y="1700809"/>
            <a:ext cx="4200300" cy="4392000"/>
          </a:xfrm>
          <a:prstGeom prst="rect">
            <a:avLst/>
          </a:prstGeom>
          <a:noFill/>
          <a:ln>
            <a:noFill/>
          </a:ln>
        </p:spPr>
      </p:sp>
      <p:sp>
        <p:nvSpPr>
          <p:cNvPr id="1211" name="Google Shape;1211;g3ec16566d2a_0_672"/>
          <p:cNvSpPr txBox="1">
            <a:spLocks noGrp="1"/>
          </p:cNvSpPr>
          <p:nvPr>
            <p:ph type="body" idx="3"/>
          </p:nvPr>
        </p:nvSpPr>
        <p:spPr>
          <a:xfrm>
            <a:off x="635000" y="1030289"/>
            <a:ext cx="10922100" cy="50280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SzPts val="2800"/>
              <a:buChar char="•"/>
              <a:defRPr sz="1400">
                <a:solidFill>
                  <a:srgbClr val="4391FF"/>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Subtitle &amp; Content 28">
  <p:cSld name="Title, Subtitle &amp; Content_1">
    <p:bg>
      <p:bgPr>
        <a:blipFill>
          <a:blip r:embed="rId2">
            <a:alphaModFix/>
          </a:blip>
          <a:stretch>
            <a:fillRect/>
          </a:stretch>
        </a:blipFill>
        <a:effectLst/>
      </p:bgPr>
    </p:bg>
    <p:spTree>
      <p:nvGrpSpPr>
        <p:cNvPr id="1" name="Shape 1212"/>
        <p:cNvGrpSpPr/>
        <p:nvPr/>
      </p:nvGrpSpPr>
      <p:grpSpPr>
        <a:xfrm>
          <a:off x="0" y="0"/>
          <a:ext cx="0" cy="0"/>
          <a:chOff x="0" y="0"/>
          <a:chExt cx="0" cy="0"/>
        </a:xfrm>
      </p:grpSpPr>
      <p:sp>
        <p:nvSpPr>
          <p:cNvPr id="1213" name="Google Shape;1213;g3ec16566d2a_0_68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4" name="Google Shape;1214;g3ec16566d2a_0_682"/>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_Title 1 Line &amp; Content 1 1">
  <p:cSld name="1_Title 1 Line &amp; Content_1">
    <p:bg>
      <p:bgPr>
        <a:blipFill>
          <a:blip r:embed="rId2">
            <a:alphaModFix/>
          </a:blip>
          <a:stretch>
            <a:fillRect/>
          </a:stretch>
        </a:blipFill>
        <a:effectLst/>
      </p:bgPr>
    </p:bg>
    <p:spTree>
      <p:nvGrpSpPr>
        <p:cNvPr id="1" name="Shape 1215"/>
        <p:cNvGrpSpPr/>
        <p:nvPr/>
      </p:nvGrpSpPr>
      <p:grpSpPr>
        <a:xfrm>
          <a:off x="0" y="0"/>
          <a:ext cx="0" cy="0"/>
          <a:chOff x="0" y="0"/>
          <a:chExt cx="0" cy="0"/>
        </a:xfrm>
      </p:grpSpPr>
      <p:sp>
        <p:nvSpPr>
          <p:cNvPr id="1216" name="Google Shape;1216;g3ec16566d2a_0_685"/>
          <p:cNvSpPr txBox="1">
            <a:spLocks noGrp="1"/>
          </p:cNvSpPr>
          <p:nvPr>
            <p:ph type="title"/>
          </p:nvPr>
        </p:nvSpPr>
        <p:spPr>
          <a:xfrm>
            <a:off x="972127" y="347852"/>
            <a:ext cx="10515600" cy="5955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700"/>
              <a:buFont typeface="Arial"/>
              <a:buNone/>
              <a:defRPr sz="2800" b="0" i="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17" name="Google Shape;1217;g3ec16566d2a_0_685"/>
          <p:cNvSpPr txBox="1">
            <a:spLocks noGrp="1"/>
          </p:cNvSpPr>
          <p:nvPr>
            <p:ph type="sldNum" idx="12"/>
          </p:nvPr>
        </p:nvSpPr>
        <p:spPr>
          <a:xfrm>
            <a:off x="11512549" y="6213475"/>
            <a:ext cx="5781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18" name="Google Shape;1218;g3ec16566d2a_0_685"/>
          <p:cNvSpPr>
            <a:spLocks noGrp="1"/>
          </p:cNvSpPr>
          <p:nvPr>
            <p:ph type="pic" idx="2"/>
          </p:nvPr>
        </p:nvSpPr>
        <p:spPr>
          <a:xfrm>
            <a:off x="961925" y="1087656"/>
            <a:ext cx="10541100" cy="49233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ubtitle &amp; Content 31 1 1">
  <p:cSld name="2_Title, Subtitle &amp; Content_10">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121"/>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1" name="Google Shape;131;p121"/>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Section 1 1">
  <p:cSld name="Section 1">
    <p:bg>
      <p:bgPr>
        <a:blipFill>
          <a:blip r:embed="rId2">
            <a:alphaModFix/>
          </a:blip>
          <a:stretch>
            <a:fillRect/>
          </a:stretch>
        </a:blipFill>
        <a:effectLst/>
      </p:bgPr>
    </p:bg>
    <p:spTree>
      <p:nvGrpSpPr>
        <p:cNvPr id="1" name="Shape 1219"/>
        <p:cNvGrpSpPr/>
        <p:nvPr/>
      </p:nvGrpSpPr>
      <p:grpSpPr>
        <a:xfrm>
          <a:off x="0" y="0"/>
          <a:ext cx="0" cy="0"/>
          <a:chOff x="0" y="0"/>
          <a:chExt cx="0" cy="0"/>
        </a:xfrm>
      </p:grpSpPr>
      <p:sp>
        <p:nvSpPr>
          <p:cNvPr id="1220" name="Google Shape;1220;g3ec16566d2a_0_689"/>
          <p:cNvSpPr txBox="1">
            <a:spLocks noGrp="1"/>
          </p:cNvSpPr>
          <p:nvPr>
            <p:ph type="title"/>
          </p:nvPr>
        </p:nvSpPr>
        <p:spPr>
          <a:xfrm>
            <a:off x="972127" y="1835089"/>
            <a:ext cx="10515600" cy="3945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1" name="Google Shape;1221;g3ec16566d2a_0_689"/>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222"/>
        <p:cNvGrpSpPr/>
        <p:nvPr/>
      </p:nvGrpSpPr>
      <p:grpSpPr>
        <a:xfrm>
          <a:off x="0" y="0"/>
          <a:ext cx="0" cy="0"/>
          <a:chOff x="0" y="0"/>
          <a:chExt cx="0" cy="0"/>
        </a:xfrm>
      </p:grpSpPr>
      <p:sp>
        <p:nvSpPr>
          <p:cNvPr id="1223" name="Google Shape;1223;g3ec16566d2a_0_692"/>
          <p:cNvSpPr txBox="1">
            <a:spLocks noGrp="1"/>
          </p:cNvSpPr>
          <p:nvPr>
            <p:ph type="title"/>
          </p:nvPr>
        </p:nvSpPr>
        <p:spPr>
          <a:xfrm>
            <a:off x="838200" y="365126"/>
            <a:ext cx="10515600" cy="1325700"/>
          </a:xfrm>
          <a:prstGeom prst="rect">
            <a:avLst/>
          </a:prstGeom>
          <a:noFill/>
          <a:ln>
            <a:noFill/>
          </a:ln>
        </p:spPr>
        <p:txBody>
          <a:bodyPr spcFirstLastPara="1" wrap="square" lIns="111975" tIns="55975" rIns="111975" bIns="55975" anchor="ctr" anchorCtr="0">
            <a:normAutofit/>
          </a:bodyPr>
          <a:lstStyle>
            <a:lvl1pPr lvl="0" algn="l">
              <a:lnSpc>
                <a:spcPct val="90000"/>
              </a:lnSpc>
              <a:spcBef>
                <a:spcPts val="0"/>
              </a:spcBef>
              <a:spcAft>
                <a:spcPts val="0"/>
              </a:spcAft>
              <a:buClr>
                <a:schemeClr val="dk1"/>
              </a:buClr>
              <a:buSzPts val="23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a:endParaRPr/>
          </a:p>
        </p:txBody>
      </p:sp>
      <p:sp>
        <p:nvSpPr>
          <p:cNvPr id="1224" name="Google Shape;1224;g3ec16566d2a_0_692"/>
          <p:cNvSpPr txBox="1">
            <a:spLocks noGrp="1"/>
          </p:cNvSpPr>
          <p:nvPr>
            <p:ph type="body" idx="1"/>
          </p:nvPr>
        </p:nvSpPr>
        <p:spPr>
          <a:xfrm>
            <a:off x="838200" y="1825625"/>
            <a:ext cx="10515600" cy="4351200"/>
          </a:xfrm>
          <a:prstGeom prst="rect">
            <a:avLst/>
          </a:prstGeom>
          <a:noFill/>
          <a:ln>
            <a:noFill/>
          </a:ln>
        </p:spPr>
        <p:txBody>
          <a:bodyPr spcFirstLastPara="1" wrap="square" lIns="111975" tIns="55975" rIns="111975" bIns="55975" anchor="t" anchorCtr="0">
            <a:normAutofit/>
          </a:bodyPr>
          <a:lstStyle>
            <a:lvl1pPr marL="457200" lvl="0" indent="-450850" algn="l">
              <a:lnSpc>
                <a:spcPct val="90000"/>
              </a:lnSpc>
              <a:spcBef>
                <a:spcPts val="1200"/>
              </a:spcBef>
              <a:spcAft>
                <a:spcPts val="0"/>
              </a:spcAft>
              <a:buClr>
                <a:srgbClr val="262626"/>
              </a:buClr>
              <a:buSzPts val="3500"/>
              <a:buChar char="•"/>
              <a:defRPr>
                <a:solidFill>
                  <a:srgbClr val="262626"/>
                </a:solidFill>
              </a:defRPr>
            </a:lvl1pPr>
            <a:lvl2pPr marL="914400" lvl="1" indent="-412750" algn="l">
              <a:lnSpc>
                <a:spcPct val="90000"/>
              </a:lnSpc>
              <a:spcBef>
                <a:spcPts val="700"/>
              </a:spcBef>
              <a:spcAft>
                <a:spcPts val="0"/>
              </a:spcAft>
              <a:buClr>
                <a:srgbClr val="262626"/>
              </a:buClr>
              <a:buSzPts val="2900"/>
              <a:buChar char="•"/>
              <a:defRPr>
                <a:solidFill>
                  <a:srgbClr val="262626"/>
                </a:solidFill>
              </a:defRPr>
            </a:lvl2pPr>
            <a:lvl3pPr marL="1371600" lvl="2" indent="-412750" algn="l">
              <a:lnSpc>
                <a:spcPct val="90000"/>
              </a:lnSpc>
              <a:spcBef>
                <a:spcPts val="700"/>
              </a:spcBef>
              <a:spcAft>
                <a:spcPts val="0"/>
              </a:spcAft>
              <a:buClr>
                <a:srgbClr val="262626"/>
              </a:buClr>
              <a:buSzPts val="2900"/>
              <a:buChar char="•"/>
              <a:defRPr>
                <a:solidFill>
                  <a:srgbClr val="262626"/>
                </a:solidFill>
              </a:defRPr>
            </a:lvl3pPr>
            <a:lvl4pPr marL="1828800" lvl="3" indent="-412750" algn="l">
              <a:lnSpc>
                <a:spcPct val="90000"/>
              </a:lnSpc>
              <a:spcBef>
                <a:spcPts val="700"/>
              </a:spcBef>
              <a:spcAft>
                <a:spcPts val="0"/>
              </a:spcAft>
              <a:buClr>
                <a:srgbClr val="262626"/>
              </a:buClr>
              <a:buSzPts val="2900"/>
              <a:buChar char="•"/>
              <a:defRPr>
                <a:solidFill>
                  <a:srgbClr val="262626"/>
                </a:solidFill>
              </a:defRPr>
            </a:lvl4pPr>
            <a:lvl5pPr marL="2286000" lvl="4" indent="-412750" algn="l">
              <a:lnSpc>
                <a:spcPct val="90000"/>
              </a:lnSpc>
              <a:spcBef>
                <a:spcPts val="700"/>
              </a:spcBef>
              <a:spcAft>
                <a:spcPts val="0"/>
              </a:spcAft>
              <a:buClr>
                <a:srgbClr val="262626"/>
              </a:buClr>
              <a:buSzPts val="2900"/>
              <a:buChar char="•"/>
              <a:defRPr>
                <a:solidFill>
                  <a:srgbClr val="262626"/>
                </a:solidFill>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sp>
        <p:nvSpPr>
          <p:cNvPr id="1225" name="Google Shape;1225;g3ec16566d2a_0_692"/>
          <p:cNvSpPr txBox="1">
            <a:spLocks noGrp="1"/>
          </p:cNvSpPr>
          <p:nvPr>
            <p:ph type="sldNum" idx="12"/>
          </p:nvPr>
        </p:nvSpPr>
        <p:spPr>
          <a:xfrm>
            <a:off x="770282" y="6152495"/>
            <a:ext cx="666000" cy="365100"/>
          </a:xfrm>
          <a:prstGeom prst="rect">
            <a:avLst/>
          </a:prstGeom>
          <a:noFill/>
          <a:ln>
            <a:noFill/>
          </a:ln>
        </p:spPr>
        <p:txBody>
          <a:bodyPr spcFirstLastPara="1" wrap="square" lIns="111975" tIns="55975" rIns="111975" bIns="55975" anchor="ctr"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26" name="Google Shape;1226;g3ec16566d2a_0_692"/>
          <p:cNvSpPr txBox="1">
            <a:spLocks noGrp="1"/>
          </p:cNvSpPr>
          <p:nvPr>
            <p:ph type="body" idx="2"/>
          </p:nvPr>
        </p:nvSpPr>
        <p:spPr>
          <a:xfrm>
            <a:off x="838200" y="365126"/>
            <a:ext cx="10515600" cy="447600"/>
          </a:xfrm>
          <a:prstGeom prst="rect">
            <a:avLst/>
          </a:prstGeom>
          <a:noFill/>
          <a:ln>
            <a:noFill/>
          </a:ln>
        </p:spPr>
        <p:txBody>
          <a:bodyPr spcFirstLastPara="1" wrap="square" lIns="111975" tIns="55975" rIns="111975" bIns="55975" anchor="t" anchorCtr="0">
            <a:normAutofit/>
          </a:bodyPr>
          <a:lstStyle>
            <a:lvl1pPr marL="457200" lvl="0" indent="-228600" algn="l">
              <a:lnSpc>
                <a:spcPct val="90000"/>
              </a:lnSpc>
              <a:spcBef>
                <a:spcPts val="1200"/>
              </a:spcBef>
              <a:spcAft>
                <a:spcPts val="0"/>
              </a:spcAft>
              <a:buClr>
                <a:srgbClr val="7F7F7F"/>
              </a:buClr>
              <a:buSzPts val="2400"/>
              <a:buNone/>
              <a:defRPr sz="2400" i="1">
                <a:solidFill>
                  <a:srgbClr val="7F7F7F"/>
                </a:solidFill>
                <a:latin typeface="Calibri"/>
                <a:ea typeface="Calibri"/>
                <a:cs typeface="Calibri"/>
                <a:sym typeface="Calibri"/>
              </a:defRPr>
            </a:lvl1pPr>
            <a:lvl2pPr marL="914400" lvl="1" indent="-374650" algn="l">
              <a:lnSpc>
                <a:spcPct val="90000"/>
              </a:lnSpc>
              <a:spcBef>
                <a:spcPts val="700"/>
              </a:spcBef>
              <a:spcAft>
                <a:spcPts val="0"/>
              </a:spcAft>
              <a:buClr>
                <a:srgbClr val="262626"/>
              </a:buClr>
              <a:buSzPts val="2300"/>
              <a:buChar char="•"/>
              <a:defRPr/>
            </a:lvl2pPr>
            <a:lvl3pPr marL="1371600" lvl="2" indent="-374650" algn="l">
              <a:lnSpc>
                <a:spcPct val="90000"/>
              </a:lnSpc>
              <a:spcBef>
                <a:spcPts val="700"/>
              </a:spcBef>
              <a:spcAft>
                <a:spcPts val="0"/>
              </a:spcAft>
              <a:buClr>
                <a:srgbClr val="262626"/>
              </a:buClr>
              <a:buSzPts val="2300"/>
              <a:buChar char="•"/>
              <a:defRPr/>
            </a:lvl3pPr>
            <a:lvl4pPr marL="1828800" lvl="3" indent="-374650" algn="l">
              <a:lnSpc>
                <a:spcPct val="90000"/>
              </a:lnSpc>
              <a:spcBef>
                <a:spcPts val="700"/>
              </a:spcBef>
              <a:spcAft>
                <a:spcPts val="0"/>
              </a:spcAft>
              <a:buClr>
                <a:srgbClr val="262626"/>
              </a:buClr>
              <a:buSzPts val="2300"/>
              <a:buChar char="•"/>
              <a:defRPr/>
            </a:lvl4pPr>
            <a:lvl5pPr marL="2286000" lvl="4" indent="-374650" algn="l">
              <a:lnSpc>
                <a:spcPct val="90000"/>
              </a:lnSpc>
              <a:spcBef>
                <a:spcPts val="700"/>
              </a:spcBef>
              <a:spcAft>
                <a:spcPts val="0"/>
              </a:spcAft>
              <a:buClr>
                <a:srgbClr val="262626"/>
              </a:buClr>
              <a:buSzPts val="2300"/>
              <a:buChar char="•"/>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cxnSp>
        <p:nvCxnSpPr>
          <p:cNvPr id="1227" name="Google Shape;1227;g3ec16566d2a_0_692"/>
          <p:cNvCxnSpPr/>
          <p:nvPr/>
        </p:nvCxnSpPr>
        <p:spPr>
          <a:xfrm>
            <a:off x="985382" y="1394181"/>
            <a:ext cx="11206500" cy="0"/>
          </a:xfrm>
          <a:prstGeom prst="straightConnector1">
            <a:avLst/>
          </a:prstGeom>
          <a:noFill/>
          <a:ln w="38100" cap="flat" cmpd="sng">
            <a:solidFill>
              <a:srgbClr val="C40E3E"/>
            </a:solidFill>
            <a:prstDash val="solid"/>
            <a:round/>
            <a:headEnd type="none" w="sm" len="sm"/>
            <a:tailEnd type="none" w="sm" len="sm"/>
          </a:ln>
        </p:spPr>
      </p:cxn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Subtitle &amp; Content 1 3">
  <p:cSld name="1_Title, Subtitle &amp; Content_4">
    <p:bg>
      <p:bgPr>
        <a:blipFill>
          <a:blip r:embed="rId2">
            <a:alphaModFix/>
          </a:blip>
          <a:stretch>
            <a:fillRect/>
          </a:stretch>
        </a:blipFill>
        <a:effectLst/>
      </p:bgPr>
    </p:bg>
    <p:spTree>
      <p:nvGrpSpPr>
        <p:cNvPr id="1" name="Shape 1228"/>
        <p:cNvGrpSpPr/>
        <p:nvPr/>
      </p:nvGrpSpPr>
      <p:grpSpPr>
        <a:xfrm>
          <a:off x="0" y="0"/>
          <a:ext cx="0" cy="0"/>
          <a:chOff x="0" y="0"/>
          <a:chExt cx="0" cy="0"/>
        </a:xfrm>
      </p:grpSpPr>
      <p:sp>
        <p:nvSpPr>
          <p:cNvPr id="1229" name="Google Shape;1229;g3ec16566d2a_0_69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g3ec16566d2a_0_69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31" name="Google Shape;1231;g3ec16566d2a_0_69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1_Title 1 Line &amp; Content 1 1 1">
  <p:cSld name="1_Title 1 Line &amp; Content_1_1">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g3ec16566d2a_0_702"/>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34" name="Google Shape;1234;g3ec16566d2a_0_702"/>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35" name="Google Shape;1235;g3ec16566d2a_0_702"/>
          <p:cNvSpPr>
            <a:spLocks noGrp="1"/>
          </p:cNvSpPr>
          <p:nvPr>
            <p:ph type="pic" idx="2"/>
          </p:nvPr>
        </p:nvSpPr>
        <p:spPr>
          <a:xfrm>
            <a:off x="971551" y="1362456"/>
            <a:ext cx="10541100" cy="4648500"/>
          </a:xfrm>
          <a:prstGeom prst="rect">
            <a:avLst/>
          </a:prstGeom>
          <a:noFill/>
          <a:ln>
            <a:noFill/>
          </a:ln>
        </p:spPr>
      </p:sp>
      <p:sp>
        <p:nvSpPr>
          <p:cNvPr id="1236" name="Google Shape;1236;g3ec16566d2a_0_702"/>
          <p:cNvSpPr txBox="1">
            <a:spLocks noGrp="1"/>
          </p:cNvSpPr>
          <p:nvPr>
            <p:ph type="body" idx="1"/>
          </p:nvPr>
        </p:nvSpPr>
        <p:spPr>
          <a:xfrm>
            <a:off x="849629"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Subtitle &amp; Content 1 4">
  <p:cSld name="1_Title, Subtitle &amp; Content_5">
    <p:bg>
      <p:bgPr>
        <a:blipFill>
          <a:blip r:embed="rId2">
            <a:alphaModFix/>
          </a:blip>
          <a:stretch>
            <a:fillRect/>
          </a:stretch>
        </a:blipFill>
        <a:effectLst/>
      </p:bgPr>
    </p:bg>
    <p:spTree>
      <p:nvGrpSpPr>
        <p:cNvPr id="1" name="Shape 1237"/>
        <p:cNvGrpSpPr/>
        <p:nvPr/>
      </p:nvGrpSpPr>
      <p:grpSpPr>
        <a:xfrm>
          <a:off x="0" y="0"/>
          <a:ext cx="0" cy="0"/>
          <a:chOff x="0" y="0"/>
          <a:chExt cx="0" cy="0"/>
        </a:xfrm>
      </p:grpSpPr>
      <p:sp>
        <p:nvSpPr>
          <p:cNvPr id="1238" name="Google Shape;1238;g3ec16566d2a_0_70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9" name="Google Shape;1239;g3ec16566d2a_0_70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40" name="Google Shape;1240;g3ec16566d2a_0_70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Subtitle &amp; Content 36">
  <p:cSld name="2_Title, Subtitle &amp; Content 2_25">
    <p:bg>
      <p:bgPr>
        <a:blipFill>
          <a:blip r:embed="rId2">
            <a:alphaModFix/>
          </a:blip>
          <a:stretch>
            <a:fillRect/>
          </a:stretch>
        </a:blipFill>
        <a:effectLst/>
      </p:bgPr>
    </p:bg>
    <p:spTree>
      <p:nvGrpSpPr>
        <p:cNvPr id="1" name="Shape 1241"/>
        <p:cNvGrpSpPr/>
        <p:nvPr/>
      </p:nvGrpSpPr>
      <p:grpSpPr>
        <a:xfrm>
          <a:off x="0" y="0"/>
          <a:ext cx="0" cy="0"/>
          <a:chOff x="0" y="0"/>
          <a:chExt cx="0" cy="0"/>
        </a:xfrm>
      </p:grpSpPr>
      <p:sp>
        <p:nvSpPr>
          <p:cNvPr id="1242" name="Google Shape;1242;g3ec16566d2a_0_71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g3ec16566d2a_0_71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44" name="Google Shape;1244;g3ec16566d2a_0_71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Subtitle &amp; Content 1 5">
  <p:cSld name="1_Title, Subtitle &amp; Content_6">
    <p:bg>
      <p:bgPr>
        <a:blipFill>
          <a:blip r:embed="rId2">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g3ec16566d2a_0_71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7" name="Google Shape;1247;g3ec16566d2a_0_71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48" name="Google Shape;1248;g3ec16566d2a_0_71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d_Section Opener">
  <p:cSld name="2d_Section Opener">
    <p:bg>
      <p:bgPr>
        <a:solidFill>
          <a:srgbClr val="EDE7D6"/>
        </a:solidFill>
        <a:effectLst/>
      </p:bgPr>
    </p:bg>
    <p:spTree>
      <p:nvGrpSpPr>
        <p:cNvPr id="1" name="Shape 1255"/>
        <p:cNvGrpSpPr/>
        <p:nvPr/>
      </p:nvGrpSpPr>
      <p:grpSpPr>
        <a:xfrm>
          <a:off x="0" y="0"/>
          <a:ext cx="0" cy="0"/>
          <a:chOff x="0" y="0"/>
          <a:chExt cx="0" cy="0"/>
        </a:xfrm>
      </p:grpSpPr>
      <p:sp>
        <p:nvSpPr>
          <p:cNvPr id="1256" name="Google Shape;1256;g3eded0866e1_0_1134"/>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7200"/>
              <a:buFont typeface="Arial"/>
              <a:buNone/>
              <a:defRPr sz="7200" b="1">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7" name="Google Shape;1257;g3eded0866e1_0_1134"/>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58" name="Google Shape;1258;g3eded0866e1_0_1134"/>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59" name="Google Shape;1259;g3eded0866e1_0_1134"/>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rgbClr val="F4C5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260" name="Google Shape;1260;g3eded0866e1_0_1134"/>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3f_1 Column Text, Graphic, or Table">
  <p:cSld name="3f_1 Column Text, Graphic, or Table">
    <p:spTree>
      <p:nvGrpSpPr>
        <p:cNvPr id="1" name="Shape 1261"/>
        <p:cNvGrpSpPr/>
        <p:nvPr/>
      </p:nvGrpSpPr>
      <p:grpSpPr>
        <a:xfrm>
          <a:off x="0" y="0"/>
          <a:ext cx="0" cy="0"/>
          <a:chOff x="0" y="0"/>
          <a:chExt cx="0" cy="0"/>
        </a:xfrm>
      </p:grpSpPr>
      <p:sp>
        <p:nvSpPr>
          <p:cNvPr id="1262" name="Google Shape;1262;g3eded0866e1_0_1140"/>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3" name="Google Shape;1263;g3eded0866e1_0_1140"/>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4" name="Google Shape;1264;g3eded0866e1_0_1140"/>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accen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5" name="Google Shape;1265;g3eded0866e1_0_1140"/>
          <p:cNvSpPr txBox="1"/>
          <p:nvPr/>
        </p:nvSpPr>
        <p:spPr>
          <a:xfrm>
            <a:off x="11314688" y="6085841"/>
            <a:ext cx="508800" cy="5085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accent3"/>
                </a:solidFill>
                <a:latin typeface="Times New Roman"/>
                <a:ea typeface="Times New Roman"/>
                <a:cs typeface="Times New Roman"/>
                <a:sym typeface="Times New Roman"/>
              </a:rPr>
              <a:t>‹#›</a:t>
            </a:fld>
            <a:endParaRPr sz="1200" b="0" i="0" u="none" strike="noStrike" cap="none">
              <a:solidFill>
                <a:schemeClr val="accent3"/>
              </a:solidFill>
              <a:latin typeface="Times New Roman"/>
              <a:ea typeface="Times New Roman"/>
              <a:cs typeface="Times New Roman"/>
              <a:sym typeface="Times New Roman"/>
            </a:endParaRPr>
          </a:p>
        </p:txBody>
      </p:sp>
      <p:sp>
        <p:nvSpPr>
          <p:cNvPr id="1266" name="Google Shape;1266;g3eded0866e1_0_1140"/>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267" name="Google Shape;1267;g3eded0866e1_0_1140"/>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268" name="Google Shape;1268;g3eded0866e1_0_1140"/>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60">
          <p15:clr>
            <a:srgbClr val="FBAE40"/>
          </p15:clr>
        </p15:guide>
        <p15:guide id="2" pos="528">
          <p15:clr>
            <a:srgbClr val="FBAE40"/>
          </p15:clr>
        </p15:guide>
        <p15:guide id="3" orient="horz" pos="1152">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9"/>
        <p:cNvGrpSpPr/>
        <p:nvPr/>
      </p:nvGrpSpPr>
      <p:grpSpPr>
        <a:xfrm>
          <a:off x="0" y="0"/>
          <a:ext cx="0" cy="0"/>
          <a:chOff x="0" y="0"/>
          <a:chExt cx="0" cy="0"/>
        </a:xfrm>
      </p:grpSpPr>
      <p:sp>
        <p:nvSpPr>
          <p:cNvPr id="1270" name="Google Shape;1270;g3eded0866e1_0_1148"/>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1" name="Google Shape;1271;g3eded0866e1_0_1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2" name="Google Shape;1272;g3eded0866e1_0_1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3" name="Google Shape;1273;g3eded0866e1_0_1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ubtitle &amp; Content 4">
  <p:cSld name="2_Title, Subtitle &amp; Content 2_3">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12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2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2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4"/>
        <p:cNvGrpSpPr/>
        <p:nvPr/>
      </p:nvGrpSpPr>
      <p:grpSpPr>
        <a:xfrm>
          <a:off x="0" y="0"/>
          <a:ext cx="0" cy="0"/>
          <a:chOff x="0" y="0"/>
          <a:chExt cx="0" cy="0"/>
        </a:xfrm>
      </p:grpSpPr>
      <p:sp>
        <p:nvSpPr>
          <p:cNvPr id="1275" name="Google Shape;1275;g3eded0866e1_0_1153"/>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6" name="Google Shape;1276;g3eded0866e1_0_115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7" name="Google Shape;1277;g3eded0866e1_0_115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8" name="Google Shape;1278;g3eded0866e1_0_11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9" name="Google Shape;1279;g3eded0866e1_0_11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0" name="Google Shape;1280;g3eded0866e1_0_1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1_1b_Cover with Photo Diagonal">
  <p:cSld name="1_1b_Cover with Photo Diagonal">
    <p:spTree>
      <p:nvGrpSpPr>
        <p:cNvPr id="1" name="Shape 1281"/>
        <p:cNvGrpSpPr/>
        <p:nvPr/>
      </p:nvGrpSpPr>
      <p:grpSpPr>
        <a:xfrm>
          <a:off x="0" y="0"/>
          <a:ext cx="0" cy="0"/>
          <a:chOff x="0" y="0"/>
          <a:chExt cx="0" cy="0"/>
        </a:xfrm>
      </p:grpSpPr>
      <p:sp>
        <p:nvSpPr>
          <p:cNvPr id="1282" name="Google Shape;1282;g3eded0866e1_0_1160"/>
          <p:cNvSpPr/>
          <p:nvPr/>
        </p:nvSpPr>
        <p:spPr>
          <a:xfrm>
            <a:off x="0" y="0"/>
            <a:ext cx="12192000" cy="6858000"/>
          </a:xfrm>
          <a:prstGeom prst="rect">
            <a:avLst/>
          </a:prstGeom>
          <a:solidFill>
            <a:srgbClr val="F2ED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83" name="Google Shape;1283;g3eded0866e1_0_1160"/>
          <p:cNvSpPr txBox="1">
            <a:spLocks noGrp="1"/>
          </p:cNvSpPr>
          <p:nvPr>
            <p:ph type="ctrTitle"/>
          </p:nvPr>
        </p:nvSpPr>
        <p:spPr>
          <a:xfrm>
            <a:off x="1054671" y="1828800"/>
            <a:ext cx="50412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4" name="Google Shape;1284;g3eded0866e1_0_1160"/>
          <p:cNvSpPr txBox="1">
            <a:spLocks noGrp="1"/>
          </p:cNvSpPr>
          <p:nvPr>
            <p:ph type="subTitle" idx="1"/>
          </p:nvPr>
        </p:nvSpPr>
        <p:spPr>
          <a:xfrm>
            <a:off x="1054671" y="3657600"/>
            <a:ext cx="3974400" cy="777300"/>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SzPts val="2000"/>
              <a:buNone/>
              <a:defRPr sz="2000">
                <a:solidFill>
                  <a:schemeClr val="accen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85" name="Google Shape;1285;g3eded0866e1_0_1160"/>
          <p:cNvSpPr txBox="1">
            <a:spLocks noGrp="1"/>
          </p:cNvSpPr>
          <p:nvPr>
            <p:ph type="body" idx="2"/>
          </p:nvPr>
        </p:nvSpPr>
        <p:spPr>
          <a:xfrm>
            <a:off x="1054671" y="4464988"/>
            <a:ext cx="3060000" cy="759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800"/>
              <a:buNone/>
              <a:defRPr sz="18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6" name="Google Shape;1286;g3eded0866e1_0_1160"/>
          <p:cNvSpPr>
            <a:spLocks noGrp="1"/>
          </p:cNvSpPr>
          <p:nvPr>
            <p:ph type="pic" idx="3"/>
          </p:nvPr>
        </p:nvSpPr>
        <p:spPr>
          <a:xfrm>
            <a:off x="5762096" y="530225"/>
            <a:ext cx="1965900" cy="685800"/>
          </a:xfrm>
          <a:prstGeom prst="rect">
            <a:avLst/>
          </a:prstGeom>
          <a:noFill/>
          <a:ln>
            <a:noFill/>
          </a:ln>
        </p:spPr>
      </p:sp>
      <p:sp>
        <p:nvSpPr>
          <p:cNvPr id="1287" name="Google Shape;1287;g3eded0866e1_0_1160"/>
          <p:cNvSpPr>
            <a:spLocks noGrp="1"/>
          </p:cNvSpPr>
          <p:nvPr>
            <p:ph type="pic" idx="4"/>
          </p:nvPr>
        </p:nvSpPr>
        <p:spPr>
          <a:xfrm>
            <a:off x="3291806" y="530225"/>
            <a:ext cx="1965900" cy="685800"/>
          </a:xfrm>
          <a:prstGeom prst="rect">
            <a:avLst/>
          </a:prstGeom>
          <a:noFill/>
          <a:ln>
            <a:noFill/>
          </a:ln>
        </p:spPr>
      </p:sp>
      <p:sp>
        <p:nvSpPr>
          <p:cNvPr id="1288" name="Google Shape;1288;g3eded0866e1_0_1160"/>
          <p:cNvSpPr txBox="1">
            <a:spLocks noGrp="1"/>
          </p:cNvSpPr>
          <p:nvPr>
            <p:ph type="body" idx="5"/>
          </p:nvPr>
        </p:nvSpPr>
        <p:spPr>
          <a:xfrm>
            <a:off x="1054671" y="5486399"/>
            <a:ext cx="2237100" cy="640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600"/>
              <a:buNone/>
              <a:defRPr sz="16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9" name="Google Shape;1289;g3eded0866e1_0_1160" descr="Five people in an office setting discuss data graphics displayed on a large screen."/>
          <p:cNvSpPr>
            <a:spLocks noGrp="1"/>
          </p:cNvSpPr>
          <p:nvPr>
            <p:ph type="pic" idx="6"/>
          </p:nvPr>
        </p:nvSpPr>
        <p:spPr>
          <a:xfrm>
            <a:off x="3097212" y="-26894"/>
            <a:ext cx="9096300" cy="6885000"/>
          </a:xfrm>
          <a:prstGeom prst="rect">
            <a:avLst/>
          </a:prstGeom>
          <a:noFill/>
          <a:ln>
            <a:noFill/>
          </a:ln>
        </p:spPr>
      </p:sp>
      <p:sp>
        <p:nvSpPr>
          <p:cNvPr id="1290" name="Google Shape;1290;g3eded0866e1_0_1160"/>
          <p:cNvSpPr/>
          <p:nvPr/>
        </p:nvSpPr>
        <p:spPr>
          <a:xfrm>
            <a:off x="9556786" y="4222786"/>
            <a:ext cx="2633836" cy="2633836"/>
          </a:xfrm>
          <a:custGeom>
            <a:avLst/>
            <a:gdLst/>
            <a:ahLst/>
            <a:cxnLst/>
            <a:rect l="l" t="t" r="r" b="b"/>
            <a:pathLst>
              <a:path w="3803374" h="3803374" extrusionOk="0">
                <a:moveTo>
                  <a:pt x="0" y="3803374"/>
                </a:moveTo>
                <a:lnTo>
                  <a:pt x="3803374" y="0"/>
                </a:lnTo>
                <a:lnTo>
                  <a:pt x="3803374" y="3803374"/>
                </a:lnTo>
                <a:lnTo>
                  <a:pt x="0" y="380337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291" name="Google Shape;1291;g3eded0866e1_0_1160"/>
          <p:cNvPicPr preferRelativeResize="0"/>
          <p:nvPr/>
        </p:nvPicPr>
        <p:blipFill rotWithShape="1">
          <a:blip r:embed="rId2">
            <a:alphaModFix/>
          </a:blip>
          <a:srcRect/>
          <a:stretch/>
        </p:blipFill>
        <p:spPr>
          <a:xfrm>
            <a:off x="-628650" y="-869234"/>
            <a:ext cx="4477685" cy="3460034"/>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_1c_Cover with Photo Rectangular">
  <p:cSld name="2_1c_Cover with Photo Rectangular">
    <p:spTree>
      <p:nvGrpSpPr>
        <p:cNvPr id="1" name="Shape 1292"/>
        <p:cNvGrpSpPr/>
        <p:nvPr/>
      </p:nvGrpSpPr>
      <p:grpSpPr>
        <a:xfrm>
          <a:off x="0" y="0"/>
          <a:ext cx="0" cy="0"/>
          <a:chOff x="0" y="0"/>
          <a:chExt cx="0" cy="0"/>
        </a:xfrm>
      </p:grpSpPr>
      <p:sp>
        <p:nvSpPr>
          <p:cNvPr id="1293" name="Google Shape;1293;g3eded0866e1_0_1171"/>
          <p:cNvSpPr/>
          <p:nvPr/>
        </p:nvSpPr>
        <p:spPr>
          <a:xfrm>
            <a:off x="0" y="0"/>
            <a:ext cx="12192000" cy="6858000"/>
          </a:xfrm>
          <a:prstGeom prst="rect">
            <a:avLst/>
          </a:prstGeom>
          <a:solidFill>
            <a:srgbClr val="F2ED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94" name="Google Shape;1294;g3eded0866e1_0_1171"/>
          <p:cNvSpPr txBox="1">
            <a:spLocks noGrp="1"/>
          </p:cNvSpPr>
          <p:nvPr>
            <p:ph type="ctrTitle"/>
          </p:nvPr>
        </p:nvSpPr>
        <p:spPr>
          <a:xfrm>
            <a:off x="1085130" y="1828800"/>
            <a:ext cx="64548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5" name="Google Shape;1295;g3eded0866e1_0_1171"/>
          <p:cNvSpPr txBox="1">
            <a:spLocks noGrp="1"/>
          </p:cNvSpPr>
          <p:nvPr>
            <p:ph type="subTitle" idx="1"/>
          </p:nvPr>
        </p:nvSpPr>
        <p:spPr>
          <a:xfrm>
            <a:off x="1085130" y="3657600"/>
            <a:ext cx="6454800" cy="777300"/>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None/>
              <a:defRPr sz="2000">
                <a:solidFill>
                  <a:schemeClr val="accen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96" name="Google Shape;1296;g3eded0866e1_0_1171"/>
          <p:cNvPicPr preferRelativeResize="0"/>
          <p:nvPr/>
        </p:nvPicPr>
        <p:blipFill rotWithShape="1">
          <a:blip r:embed="rId2">
            <a:alphaModFix/>
          </a:blip>
          <a:srcRect/>
          <a:stretch/>
        </p:blipFill>
        <p:spPr>
          <a:xfrm>
            <a:off x="-638175" y="-916859"/>
            <a:ext cx="4477685" cy="3460034"/>
          </a:xfrm>
          <a:prstGeom prst="rect">
            <a:avLst/>
          </a:prstGeom>
          <a:noFill/>
          <a:ln>
            <a:noFill/>
          </a:ln>
        </p:spPr>
      </p:pic>
      <p:sp>
        <p:nvSpPr>
          <p:cNvPr id="1297" name="Google Shape;1297;g3eded0866e1_0_1171"/>
          <p:cNvSpPr txBox="1">
            <a:spLocks noGrp="1"/>
          </p:cNvSpPr>
          <p:nvPr>
            <p:ph type="body" idx="2"/>
          </p:nvPr>
        </p:nvSpPr>
        <p:spPr>
          <a:xfrm>
            <a:off x="1085130" y="4572000"/>
            <a:ext cx="4846200" cy="75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sz="18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8" name="Google Shape;1298;g3eded0866e1_0_1171"/>
          <p:cNvSpPr>
            <a:spLocks noGrp="1"/>
          </p:cNvSpPr>
          <p:nvPr>
            <p:ph type="pic" idx="3"/>
          </p:nvPr>
        </p:nvSpPr>
        <p:spPr>
          <a:xfrm>
            <a:off x="5573963" y="530225"/>
            <a:ext cx="1965900" cy="685800"/>
          </a:xfrm>
          <a:prstGeom prst="rect">
            <a:avLst/>
          </a:prstGeom>
          <a:noFill/>
          <a:ln>
            <a:noFill/>
          </a:ln>
        </p:spPr>
      </p:sp>
      <p:sp>
        <p:nvSpPr>
          <p:cNvPr id="1299" name="Google Shape;1299;g3eded0866e1_0_1171"/>
          <p:cNvSpPr>
            <a:spLocks noGrp="1"/>
          </p:cNvSpPr>
          <p:nvPr>
            <p:ph type="pic" idx="4"/>
          </p:nvPr>
        </p:nvSpPr>
        <p:spPr>
          <a:xfrm>
            <a:off x="3291806" y="530225"/>
            <a:ext cx="1965900" cy="685800"/>
          </a:xfrm>
          <a:prstGeom prst="rect">
            <a:avLst/>
          </a:prstGeom>
          <a:noFill/>
          <a:ln>
            <a:noFill/>
          </a:ln>
        </p:spPr>
      </p:sp>
      <p:sp>
        <p:nvSpPr>
          <p:cNvPr id="1300" name="Google Shape;1300;g3eded0866e1_0_1171"/>
          <p:cNvSpPr txBox="1">
            <a:spLocks noGrp="1"/>
          </p:cNvSpPr>
          <p:nvPr>
            <p:ph type="body" idx="5"/>
          </p:nvPr>
        </p:nvSpPr>
        <p:spPr>
          <a:xfrm>
            <a:off x="1085130" y="5486400"/>
            <a:ext cx="4846200" cy="64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b="0">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600"/>
              <a:buNone/>
              <a:defRPr sz="1600" b="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600"/>
              <a:buNone/>
              <a:defRPr sz="1600" b="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g3eded0866e1_0_1171" descr="Three people engage in an informal conversation."/>
          <p:cNvSpPr>
            <a:spLocks noGrp="1"/>
          </p:cNvSpPr>
          <p:nvPr>
            <p:ph type="pic" idx="6"/>
          </p:nvPr>
        </p:nvSpPr>
        <p:spPr>
          <a:xfrm>
            <a:off x="7949431" y="-2872"/>
            <a:ext cx="4253100" cy="6865200"/>
          </a:xfrm>
          <a:prstGeom prst="rect">
            <a:avLst/>
          </a:prstGeom>
          <a:noFill/>
          <a:ln>
            <a:noFill/>
          </a:ln>
        </p:spPr>
      </p:sp>
      <p:sp>
        <p:nvSpPr>
          <p:cNvPr id="1302" name="Google Shape;1302;g3eded0866e1_0_1171"/>
          <p:cNvSpPr/>
          <p:nvPr/>
        </p:nvSpPr>
        <p:spPr>
          <a:xfrm>
            <a:off x="7952908" y="-5751"/>
            <a:ext cx="1667784" cy="1691200"/>
          </a:xfrm>
          <a:custGeom>
            <a:avLst/>
            <a:gdLst/>
            <a:ahLst/>
            <a:cxnLst/>
            <a:rect l="l" t="t" r="r" b="b"/>
            <a:pathLst>
              <a:path w="1547827" h="1555126" extrusionOk="0">
                <a:moveTo>
                  <a:pt x="0" y="0"/>
                </a:moveTo>
                <a:lnTo>
                  <a:pt x="1547827" y="0"/>
                </a:lnTo>
                <a:lnTo>
                  <a:pt x="0" y="1555126"/>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03" name="Google Shape;1303;g3eded0866e1_0_1171"/>
          <p:cNvSpPr/>
          <p:nvPr/>
        </p:nvSpPr>
        <p:spPr>
          <a:xfrm>
            <a:off x="9561381" y="421957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1_2a_Section opener 4 presenter">
  <p:cSld name="1_2a_Section opener 4 presenter">
    <p:spTree>
      <p:nvGrpSpPr>
        <p:cNvPr id="1" name="Shape 1304"/>
        <p:cNvGrpSpPr/>
        <p:nvPr/>
      </p:nvGrpSpPr>
      <p:grpSpPr>
        <a:xfrm>
          <a:off x="0" y="0"/>
          <a:ext cx="0" cy="0"/>
          <a:chOff x="0" y="0"/>
          <a:chExt cx="0" cy="0"/>
        </a:xfrm>
      </p:grpSpPr>
      <p:sp>
        <p:nvSpPr>
          <p:cNvPr id="1305" name="Google Shape;1305;g3eded0866e1_0_1183"/>
          <p:cNvSpPr txBox="1">
            <a:spLocks noGrp="1"/>
          </p:cNvSpPr>
          <p:nvPr>
            <p:ph type="title"/>
          </p:nvPr>
        </p:nvSpPr>
        <p:spPr>
          <a:xfrm>
            <a:off x="839788" y="569659"/>
            <a:ext cx="10515600" cy="112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6" name="Google Shape;1306;g3eded0866e1_0_1183"/>
          <p:cNvSpPr txBox="1">
            <a:spLocks noGrp="1"/>
          </p:cNvSpPr>
          <p:nvPr>
            <p:ph type="body" idx="1"/>
          </p:nvPr>
        </p:nvSpPr>
        <p:spPr>
          <a:xfrm>
            <a:off x="836612"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7" name="Google Shape;1307;g3eded0866e1_0_1183"/>
          <p:cNvSpPr txBox="1">
            <a:spLocks noGrp="1"/>
          </p:cNvSpPr>
          <p:nvPr>
            <p:ph type="body" idx="2"/>
          </p:nvPr>
        </p:nvSpPr>
        <p:spPr>
          <a:xfrm>
            <a:off x="3580871"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200"/>
              <a:buNone/>
              <a:defRPr sz="1200" b="0">
                <a:solidFill>
                  <a:schemeClr val="dk1"/>
                </a:solidFill>
                <a:latin typeface="Arial"/>
                <a:ea typeface="Arial"/>
                <a:cs typeface="Arial"/>
                <a:sym typeface="Arial"/>
              </a:defRPr>
            </a:lvl3pPr>
            <a:lvl4pPr marL="1828800" lvl="3" indent="-228600" algn="l">
              <a:lnSpc>
                <a:spcPct val="100000"/>
              </a:lnSpc>
              <a:spcBef>
                <a:spcPts val="500"/>
              </a:spcBef>
              <a:spcAft>
                <a:spcPts val="0"/>
              </a:spcAft>
              <a:buClr>
                <a:schemeClr val="dk1"/>
              </a:buClr>
              <a:buSzPts val="1200"/>
              <a:buNone/>
              <a:defRPr sz="1200" b="0">
                <a:solidFill>
                  <a:schemeClr val="dk1"/>
                </a:solidFill>
                <a:latin typeface="Arial"/>
                <a:ea typeface="Arial"/>
                <a:cs typeface="Arial"/>
                <a:sym typeface="Arial"/>
              </a:defRPr>
            </a:lvl4pPr>
            <a:lvl5pPr marL="2286000" lvl="4" indent="-228600" algn="l">
              <a:lnSpc>
                <a:spcPct val="100000"/>
              </a:lnSpc>
              <a:spcBef>
                <a:spcPts val="500"/>
              </a:spcBef>
              <a:spcAft>
                <a:spcPts val="0"/>
              </a:spcAft>
              <a:buClr>
                <a:schemeClr val="dk1"/>
              </a:buClr>
              <a:buSzPts val="1200"/>
              <a:buNone/>
              <a:defRPr sz="1200" b="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g3eded0866e1_0_1183"/>
          <p:cNvSpPr txBox="1">
            <a:spLocks noGrp="1"/>
          </p:cNvSpPr>
          <p:nvPr>
            <p:ph type="body" idx="3"/>
          </p:nvPr>
        </p:nvSpPr>
        <p:spPr>
          <a:xfrm>
            <a:off x="6325130"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9" name="Google Shape;1309;g3eded0866e1_0_1183"/>
          <p:cNvSpPr txBox="1">
            <a:spLocks noGrp="1"/>
          </p:cNvSpPr>
          <p:nvPr>
            <p:ph type="body" idx="4"/>
          </p:nvPr>
        </p:nvSpPr>
        <p:spPr>
          <a:xfrm>
            <a:off x="9069388" y="3538728"/>
            <a:ext cx="22860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latin typeface="Arial"/>
                <a:ea typeface="Arial"/>
                <a:cs typeface="Arial"/>
                <a:sym typeface="Aria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0" name="Google Shape;1310;g3eded0866e1_0_1183"/>
          <p:cNvSpPr txBox="1">
            <a:spLocks noGrp="1"/>
          </p:cNvSpPr>
          <p:nvPr>
            <p:ph type="sldNum" idx="12"/>
          </p:nvPr>
        </p:nvSpPr>
        <p:spPr>
          <a:xfrm>
            <a:off x="11308458" y="6085840"/>
            <a:ext cx="5211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11" name="Google Shape;1311;g3eded0866e1_0_1183"/>
          <p:cNvSpPr>
            <a:spLocks noGrp="1"/>
          </p:cNvSpPr>
          <p:nvPr>
            <p:ph type="pic" idx="5"/>
          </p:nvPr>
        </p:nvSpPr>
        <p:spPr>
          <a:xfrm>
            <a:off x="839788" y="1802707"/>
            <a:ext cx="1600200" cy="1600200"/>
          </a:xfrm>
          <a:prstGeom prst="rect">
            <a:avLst/>
          </a:prstGeom>
          <a:noFill/>
          <a:ln>
            <a:noFill/>
          </a:ln>
        </p:spPr>
      </p:sp>
      <p:sp>
        <p:nvSpPr>
          <p:cNvPr id="1312" name="Google Shape;1312;g3eded0866e1_0_1183"/>
          <p:cNvSpPr>
            <a:spLocks noGrp="1"/>
          </p:cNvSpPr>
          <p:nvPr>
            <p:ph type="pic" idx="6"/>
          </p:nvPr>
        </p:nvSpPr>
        <p:spPr>
          <a:xfrm>
            <a:off x="3588491" y="1814513"/>
            <a:ext cx="1600200" cy="1600200"/>
          </a:xfrm>
          <a:prstGeom prst="rect">
            <a:avLst/>
          </a:prstGeom>
          <a:noFill/>
          <a:ln>
            <a:noFill/>
          </a:ln>
        </p:spPr>
      </p:sp>
      <p:sp>
        <p:nvSpPr>
          <p:cNvPr id="1313" name="Google Shape;1313;g3eded0866e1_0_1183"/>
          <p:cNvSpPr>
            <a:spLocks noGrp="1"/>
          </p:cNvSpPr>
          <p:nvPr>
            <p:ph type="pic" idx="7"/>
          </p:nvPr>
        </p:nvSpPr>
        <p:spPr>
          <a:xfrm>
            <a:off x="6337194" y="1803400"/>
            <a:ext cx="1600200" cy="1600200"/>
          </a:xfrm>
          <a:prstGeom prst="rect">
            <a:avLst/>
          </a:prstGeom>
          <a:noFill/>
          <a:ln>
            <a:noFill/>
          </a:ln>
        </p:spPr>
      </p:sp>
      <p:sp>
        <p:nvSpPr>
          <p:cNvPr id="1314" name="Google Shape;1314;g3eded0866e1_0_1183"/>
          <p:cNvSpPr>
            <a:spLocks noGrp="1"/>
          </p:cNvSpPr>
          <p:nvPr>
            <p:ph type="pic" idx="8"/>
          </p:nvPr>
        </p:nvSpPr>
        <p:spPr>
          <a:xfrm>
            <a:off x="9069388" y="1814512"/>
            <a:ext cx="1600200" cy="1600200"/>
          </a:xfrm>
          <a:prstGeom prst="rect">
            <a:avLst/>
          </a:prstGeom>
          <a:noFill/>
          <a:ln>
            <a:noFill/>
          </a:ln>
        </p:spPr>
      </p:sp>
      <p:sp>
        <p:nvSpPr>
          <p:cNvPr id="1315" name="Google Shape;1315;g3eded0866e1_0_1183"/>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16" name="Google Shape;1316;g3eded0866e1_0_1183"/>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17" name="Google Shape;1317;g3eded0866e1_0_1183"/>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2b_Section opener 2 Presenter">
  <p:cSld name="2b_Section opener 2 Presenter">
    <p:spTree>
      <p:nvGrpSpPr>
        <p:cNvPr id="1" name="Shape 1318"/>
        <p:cNvGrpSpPr/>
        <p:nvPr/>
      </p:nvGrpSpPr>
      <p:grpSpPr>
        <a:xfrm>
          <a:off x="0" y="0"/>
          <a:ext cx="0" cy="0"/>
          <a:chOff x="0" y="0"/>
          <a:chExt cx="0" cy="0"/>
        </a:xfrm>
      </p:grpSpPr>
      <p:sp>
        <p:nvSpPr>
          <p:cNvPr id="1319" name="Google Shape;1319;g3eded0866e1_0_1197"/>
          <p:cNvSpPr txBox="1">
            <a:spLocks noGrp="1"/>
          </p:cNvSpPr>
          <p:nvPr>
            <p:ph type="title"/>
          </p:nvPr>
        </p:nvSpPr>
        <p:spPr>
          <a:xfrm>
            <a:off x="835152" y="585216"/>
            <a:ext cx="10474800" cy="112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0" name="Google Shape;1320;g3eded0866e1_0_1197"/>
          <p:cNvSpPr txBox="1">
            <a:spLocks noGrp="1"/>
          </p:cNvSpPr>
          <p:nvPr>
            <p:ph type="body" idx="1"/>
          </p:nvPr>
        </p:nvSpPr>
        <p:spPr>
          <a:xfrm>
            <a:off x="839788" y="3510149"/>
            <a:ext cx="50019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b="1">
                <a:solidFill>
                  <a:schemeClr val="accent1"/>
                </a:solidFill>
              </a:defRPr>
            </a:lvl1pPr>
            <a:lvl2pPr marL="914400" lvl="1" indent="-228600" algn="l">
              <a:lnSpc>
                <a:spcPct val="100000"/>
              </a:lnSpc>
              <a:spcBef>
                <a:spcPts val="500"/>
              </a:spcBef>
              <a:spcAft>
                <a:spcPts val="0"/>
              </a:spcAft>
              <a:buSzPts val="1200"/>
              <a:buNone/>
              <a:defRPr sz="1200" b="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1" name="Google Shape;1321;g3eded0866e1_0_1197"/>
          <p:cNvSpPr txBox="1">
            <a:spLocks noGrp="1"/>
          </p:cNvSpPr>
          <p:nvPr>
            <p:ph type="body" idx="2"/>
          </p:nvPr>
        </p:nvSpPr>
        <p:spPr>
          <a:xfrm>
            <a:off x="6350374" y="3510149"/>
            <a:ext cx="4964400" cy="2514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None/>
              <a:defRPr sz="1200">
                <a:solidFill>
                  <a:schemeClr val="accent1"/>
                </a:solidFill>
              </a:defRPr>
            </a:lvl1pPr>
            <a:lvl2pPr marL="914400" lvl="1" indent="-228600" algn="l">
              <a:lnSpc>
                <a:spcPct val="100000"/>
              </a:lnSpc>
              <a:spcBef>
                <a:spcPts val="500"/>
              </a:spcBef>
              <a:spcAft>
                <a:spcPts val="0"/>
              </a:spcAft>
              <a:buSzPts val="1200"/>
              <a:buNone/>
              <a:defRPr sz="1200">
                <a:solidFill>
                  <a:schemeClr val="accent1"/>
                </a:solidFill>
                <a:latin typeface="Arial"/>
                <a:ea typeface="Arial"/>
                <a:cs typeface="Arial"/>
                <a:sym typeface="Arial"/>
              </a:defRPr>
            </a:lvl2pPr>
            <a:lvl3pPr marL="1371600" lvl="2" indent="-228600" algn="l">
              <a:lnSpc>
                <a:spcPct val="100000"/>
              </a:lnSpc>
              <a:spcBef>
                <a:spcPts val="500"/>
              </a:spcBef>
              <a:spcAft>
                <a:spcPts val="0"/>
              </a:spcAft>
              <a:buSzPts val="1200"/>
              <a:buNone/>
              <a:defRPr sz="1200">
                <a:solidFill>
                  <a:schemeClr val="accent1"/>
                </a:solidFill>
                <a:latin typeface="Arial"/>
                <a:ea typeface="Arial"/>
                <a:cs typeface="Arial"/>
                <a:sym typeface="Arial"/>
              </a:defRPr>
            </a:lvl3pPr>
            <a:lvl4pPr marL="1828800" lvl="3" indent="-228600" algn="l">
              <a:lnSpc>
                <a:spcPct val="100000"/>
              </a:lnSpc>
              <a:spcBef>
                <a:spcPts val="500"/>
              </a:spcBef>
              <a:spcAft>
                <a:spcPts val="0"/>
              </a:spcAft>
              <a:buClr>
                <a:schemeClr val="accent1"/>
              </a:buClr>
              <a:buSzPts val="1200"/>
              <a:buNone/>
              <a:defRPr sz="1200">
                <a:solidFill>
                  <a:schemeClr val="accent1"/>
                </a:solidFill>
                <a:latin typeface="Arial"/>
                <a:ea typeface="Arial"/>
                <a:cs typeface="Arial"/>
                <a:sym typeface="Arial"/>
              </a:defRPr>
            </a:lvl4pPr>
            <a:lvl5pPr marL="2286000" lvl="4" indent="-228600" algn="l">
              <a:lnSpc>
                <a:spcPct val="100000"/>
              </a:lnSpc>
              <a:spcBef>
                <a:spcPts val="500"/>
              </a:spcBef>
              <a:spcAft>
                <a:spcPts val="0"/>
              </a:spcAft>
              <a:buClr>
                <a:schemeClr val="accent1"/>
              </a:buClr>
              <a:buSzPts val="1200"/>
              <a:buNone/>
              <a:defRPr sz="1200">
                <a:solidFill>
                  <a:schemeClr val="accen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2" name="Google Shape;1322;g3eded0866e1_0_1197"/>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23" name="Google Shape;1323;g3eded0866e1_0_1197"/>
          <p:cNvSpPr>
            <a:spLocks noGrp="1"/>
          </p:cNvSpPr>
          <p:nvPr>
            <p:ph type="pic" idx="3"/>
          </p:nvPr>
        </p:nvSpPr>
        <p:spPr>
          <a:xfrm>
            <a:off x="839788" y="1802707"/>
            <a:ext cx="1600200" cy="1600200"/>
          </a:xfrm>
          <a:prstGeom prst="rect">
            <a:avLst/>
          </a:prstGeom>
          <a:noFill/>
          <a:ln>
            <a:noFill/>
          </a:ln>
        </p:spPr>
      </p:sp>
      <p:sp>
        <p:nvSpPr>
          <p:cNvPr id="1324" name="Google Shape;1324;g3eded0866e1_0_1197"/>
          <p:cNvSpPr>
            <a:spLocks noGrp="1"/>
          </p:cNvSpPr>
          <p:nvPr>
            <p:ph type="pic" idx="4"/>
          </p:nvPr>
        </p:nvSpPr>
        <p:spPr>
          <a:xfrm>
            <a:off x="6350374" y="1802707"/>
            <a:ext cx="1600200" cy="1600200"/>
          </a:xfrm>
          <a:prstGeom prst="rect">
            <a:avLst/>
          </a:prstGeom>
          <a:noFill/>
          <a:ln>
            <a:noFill/>
          </a:ln>
        </p:spPr>
      </p:sp>
      <p:sp>
        <p:nvSpPr>
          <p:cNvPr id="1325" name="Google Shape;1325;g3eded0866e1_0_119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326" name="Google Shape;1326;g3eded0866e1_0_1197"/>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2c_Section Opener">
  <p:cSld name="2c_Section Opener">
    <p:bg>
      <p:bgPr>
        <a:solidFill>
          <a:srgbClr val="414B66"/>
        </a:solidFill>
        <a:effectLst/>
      </p:bgPr>
    </p:bg>
    <p:spTree>
      <p:nvGrpSpPr>
        <p:cNvPr id="1" name="Shape 1327"/>
        <p:cNvGrpSpPr/>
        <p:nvPr/>
      </p:nvGrpSpPr>
      <p:grpSpPr>
        <a:xfrm>
          <a:off x="0" y="0"/>
          <a:ext cx="0" cy="0"/>
          <a:chOff x="0" y="0"/>
          <a:chExt cx="0" cy="0"/>
        </a:xfrm>
      </p:grpSpPr>
      <p:sp>
        <p:nvSpPr>
          <p:cNvPr id="1328" name="Google Shape;1328;g3eded0866e1_0_1206"/>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g3eded0866e1_0_1206"/>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30" name="Google Shape;1330;g3eded0866e1_0_1206"/>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31" name="Google Shape;1331;g3eded0866e1_0_1206"/>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rgbClr val="6AB7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332" name="Google Shape;1332;g3eded0866e1_0_1206"/>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e_Section Opener Banner Photo">
  <p:cSld name="2e_Section Opener Banner Photo">
    <p:spTree>
      <p:nvGrpSpPr>
        <p:cNvPr id="1" name="Shape 1333"/>
        <p:cNvGrpSpPr/>
        <p:nvPr/>
      </p:nvGrpSpPr>
      <p:grpSpPr>
        <a:xfrm>
          <a:off x="0" y="0"/>
          <a:ext cx="0" cy="0"/>
          <a:chOff x="0" y="0"/>
          <a:chExt cx="0" cy="0"/>
        </a:xfrm>
      </p:grpSpPr>
      <p:sp>
        <p:nvSpPr>
          <p:cNvPr id="1334" name="Google Shape;1334;g3eded0866e1_0_1212"/>
          <p:cNvSpPr txBox="1">
            <a:spLocks noGrp="1"/>
          </p:cNvSpPr>
          <p:nvPr>
            <p:ph type="title"/>
          </p:nvPr>
        </p:nvSpPr>
        <p:spPr>
          <a:xfrm>
            <a:off x="1295400" y="3392424"/>
            <a:ext cx="9601200" cy="11613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2"/>
              </a:buClr>
              <a:buSzPts val="2800"/>
              <a:buFont typeface="Arial"/>
              <a:buNone/>
              <a:defRPr sz="28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5" name="Google Shape;1335;g3eded0866e1_0_1212"/>
          <p:cNvSpPr txBox="1">
            <a:spLocks noGrp="1"/>
          </p:cNvSpPr>
          <p:nvPr>
            <p:ph type="sldNum" idx="12"/>
          </p:nvPr>
        </p:nvSpPr>
        <p:spPr>
          <a:xfrm>
            <a:off x="11314688" y="6085840"/>
            <a:ext cx="5211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36" name="Google Shape;1336;g3eded0866e1_0_1212" descr="Five individuals seated in a conference room engage in discussion."/>
          <p:cNvSpPr>
            <a:spLocks noGrp="1"/>
          </p:cNvSpPr>
          <p:nvPr>
            <p:ph type="pic" idx="2"/>
          </p:nvPr>
        </p:nvSpPr>
        <p:spPr>
          <a:xfrm>
            <a:off x="-1" y="-1588"/>
            <a:ext cx="12202200" cy="2064300"/>
          </a:xfrm>
          <a:prstGeom prst="rect">
            <a:avLst/>
          </a:prstGeom>
          <a:noFill/>
          <a:ln>
            <a:noFill/>
          </a:ln>
        </p:spPr>
      </p:sp>
      <p:sp>
        <p:nvSpPr>
          <p:cNvPr id="1337" name="Google Shape;1337;g3eded0866e1_0_1212"/>
          <p:cNvSpPr/>
          <p:nvPr/>
        </p:nvSpPr>
        <p:spPr>
          <a:xfrm rot="5400000">
            <a:off x="23147" y="-23146"/>
            <a:ext cx="1127885" cy="1174176"/>
          </a:xfrm>
          <a:custGeom>
            <a:avLst/>
            <a:gdLst/>
            <a:ahLst/>
            <a:cxnLst/>
            <a:rect l="l" t="t" r="r" b="b"/>
            <a:pathLst>
              <a:path w="1127885" h="1174176" extrusionOk="0">
                <a:moveTo>
                  <a:pt x="0" y="0"/>
                </a:moveTo>
                <a:lnTo>
                  <a:pt x="1127885" y="1174176"/>
                </a:lnTo>
                <a:lnTo>
                  <a:pt x="0" y="1174176"/>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38" name="Google Shape;1338;g3eded0866e1_0_1212"/>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39" name="Google Shape;1339;g3eded0866e1_0_1212"/>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1340" name="Google Shape;1340;g3eded0866e1_0_1212"/>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341" name="Google Shape;1341;g3eded0866e1_0_1212"/>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3a_Banner Photo 1 column">
  <p:cSld name="3a_Banner Photo 1 column">
    <p:spTree>
      <p:nvGrpSpPr>
        <p:cNvPr id="1" name="Shape 1342"/>
        <p:cNvGrpSpPr/>
        <p:nvPr/>
      </p:nvGrpSpPr>
      <p:grpSpPr>
        <a:xfrm>
          <a:off x="0" y="0"/>
          <a:ext cx="0" cy="0"/>
          <a:chOff x="0" y="0"/>
          <a:chExt cx="0" cy="0"/>
        </a:xfrm>
      </p:grpSpPr>
      <p:sp>
        <p:nvSpPr>
          <p:cNvPr id="1343" name="Google Shape;1343;g3eded0866e1_0_1221"/>
          <p:cNvSpPr txBox="1">
            <a:spLocks noGrp="1"/>
          </p:cNvSpPr>
          <p:nvPr>
            <p:ph type="title"/>
          </p:nvPr>
        </p:nvSpPr>
        <p:spPr>
          <a:xfrm>
            <a:off x="736252" y="2361443"/>
            <a:ext cx="10578300" cy="706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4" name="Google Shape;1344;g3eded0866e1_0_1221"/>
          <p:cNvSpPr txBox="1">
            <a:spLocks noGrp="1"/>
          </p:cNvSpPr>
          <p:nvPr>
            <p:ph type="body" idx="1"/>
          </p:nvPr>
        </p:nvSpPr>
        <p:spPr>
          <a:xfrm>
            <a:off x="736252" y="3230123"/>
            <a:ext cx="10578300" cy="28260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g3eded0866e1_0_1221"/>
          <p:cNvSpPr txBox="1">
            <a:spLocks noGrp="1"/>
          </p:cNvSpPr>
          <p:nvPr>
            <p:ph type="sldNum" idx="12"/>
          </p:nvPr>
        </p:nvSpPr>
        <p:spPr>
          <a:xfrm>
            <a:off x="11314688" y="6055987"/>
            <a:ext cx="508800" cy="53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46" name="Google Shape;1346;g3eded0866e1_0_1221" descr="Five individuals seated in a conference room engage in discussion."/>
          <p:cNvSpPr>
            <a:spLocks noGrp="1"/>
          </p:cNvSpPr>
          <p:nvPr>
            <p:ph type="pic" idx="2"/>
          </p:nvPr>
        </p:nvSpPr>
        <p:spPr>
          <a:xfrm>
            <a:off x="-1" y="-1588"/>
            <a:ext cx="12202200" cy="2064300"/>
          </a:xfrm>
          <a:prstGeom prst="rect">
            <a:avLst/>
          </a:prstGeom>
          <a:noFill/>
          <a:ln>
            <a:noFill/>
          </a:ln>
        </p:spPr>
      </p:sp>
      <p:sp>
        <p:nvSpPr>
          <p:cNvPr id="1347" name="Google Shape;1347;g3eded0866e1_0_1221"/>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48" name="Google Shape;1348;g3eded0866e1_0_1221"/>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49" name="Google Shape;1349;g3eded0866e1_0_1221"/>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50" name="Google Shape;1350;g3eded0866e1_0_1221"/>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3b_Banner Photo 2 column">
  <p:cSld name="3b_Banner Photo 2 column">
    <p:spTree>
      <p:nvGrpSpPr>
        <p:cNvPr id="1" name="Shape 1351"/>
        <p:cNvGrpSpPr/>
        <p:nvPr/>
      </p:nvGrpSpPr>
      <p:grpSpPr>
        <a:xfrm>
          <a:off x="0" y="0"/>
          <a:ext cx="0" cy="0"/>
          <a:chOff x="0" y="0"/>
          <a:chExt cx="0" cy="0"/>
        </a:xfrm>
      </p:grpSpPr>
      <p:sp>
        <p:nvSpPr>
          <p:cNvPr id="1352" name="Google Shape;1352;g3eded0866e1_0_1230"/>
          <p:cNvSpPr txBox="1">
            <a:spLocks noGrp="1"/>
          </p:cNvSpPr>
          <p:nvPr>
            <p:ph type="title"/>
          </p:nvPr>
        </p:nvSpPr>
        <p:spPr>
          <a:xfrm>
            <a:off x="736252" y="2342050"/>
            <a:ext cx="10578300" cy="759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3" name="Google Shape;1353;g3eded0866e1_0_1230"/>
          <p:cNvSpPr txBox="1">
            <a:spLocks noGrp="1"/>
          </p:cNvSpPr>
          <p:nvPr>
            <p:ph type="body" idx="1"/>
          </p:nvPr>
        </p:nvSpPr>
        <p:spPr>
          <a:xfrm>
            <a:off x="736252" y="3313880"/>
            <a:ext cx="5105400" cy="2739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4" name="Google Shape;1354;g3eded0866e1_0_1230"/>
          <p:cNvSpPr txBox="1">
            <a:spLocks noGrp="1"/>
          </p:cNvSpPr>
          <p:nvPr>
            <p:ph type="body" idx="2"/>
          </p:nvPr>
        </p:nvSpPr>
        <p:spPr>
          <a:xfrm>
            <a:off x="6350373" y="3313880"/>
            <a:ext cx="4964400" cy="2739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5" name="Google Shape;1355;g3eded0866e1_0_1230"/>
          <p:cNvSpPr txBox="1">
            <a:spLocks noGrp="1"/>
          </p:cNvSpPr>
          <p:nvPr>
            <p:ph type="sldNum" idx="12"/>
          </p:nvPr>
        </p:nvSpPr>
        <p:spPr>
          <a:xfrm>
            <a:off x="11314688" y="6053328"/>
            <a:ext cx="508800" cy="540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56" name="Google Shape;1356;g3eded0866e1_0_1230" descr="Five individuals seated in a conference room engage in discussion."/>
          <p:cNvSpPr>
            <a:spLocks noGrp="1"/>
          </p:cNvSpPr>
          <p:nvPr>
            <p:ph type="pic" idx="3"/>
          </p:nvPr>
        </p:nvSpPr>
        <p:spPr>
          <a:xfrm>
            <a:off x="-1" y="-1588"/>
            <a:ext cx="12202200" cy="2064300"/>
          </a:xfrm>
          <a:prstGeom prst="rect">
            <a:avLst/>
          </a:prstGeom>
          <a:noFill/>
          <a:ln>
            <a:noFill/>
          </a:ln>
        </p:spPr>
      </p:sp>
      <p:sp>
        <p:nvSpPr>
          <p:cNvPr id="1357" name="Google Shape;1357;g3eded0866e1_0_1230"/>
          <p:cNvSpPr/>
          <p:nvPr/>
        </p:nvSpPr>
        <p:spPr>
          <a:xfrm rot="-5400000">
            <a:off x="10100671" y="-49515"/>
            <a:ext cx="2059789" cy="2144329"/>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58" name="Google Shape;1358;g3eded0866e1_0_1230"/>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59" name="Google Shape;1359;g3eded0866e1_0_1230"/>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60" name="Google Shape;1360;g3eded0866e1_0_1230"/>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3c_Sidebar Photo 1 column">
  <p:cSld name="3c_Sidebar Photo 1 column">
    <p:spTree>
      <p:nvGrpSpPr>
        <p:cNvPr id="1" name="Shape 1361"/>
        <p:cNvGrpSpPr/>
        <p:nvPr/>
      </p:nvGrpSpPr>
      <p:grpSpPr>
        <a:xfrm>
          <a:off x="0" y="0"/>
          <a:ext cx="0" cy="0"/>
          <a:chOff x="0" y="0"/>
          <a:chExt cx="0" cy="0"/>
        </a:xfrm>
      </p:grpSpPr>
      <p:sp>
        <p:nvSpPr>
          <p:cNvPr id="1362" name="Google Shape;1362;g3eded0866e1_0_1240"/>
          <p:cNvSpPr txBox="1">
            <a:spLocks noGrp="1"/>
          </p:cNvSpPr>
          <p:nvPr>
            <p:ph type="title"/>
          </p:nvPr>
        </p:nvSpPr>
        <p:spPr>
          <a:xfrm>
            <a:off x="3230087" y="283464"/>
            <a:ext cx="8084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3" name="Google Shape;1363;g3eded0866e1_0_1240"/>
          <p:cNvSpPr txBox="1">
            <a:spLocks noGrp="1"/>
          </p:cNvSpPr>
          <p:nvPr>
            <p:ph type="body" idx="1"/>
          </p:nvPr>
        </p:nvSpPr>
        <p:spPr>
          <a:xfrm>
            <a:off x="3230088" y="1517904"/>
            <a:ext cx="80847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4" name="Google Shape;1364;g3eded0866e1_0_1240"/>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65" name="Google Shape;1365;g3eded0866e1_0_1240" descr="Several individuals document a process using post-it notes and large sheets of paper taped to a wall."/>
          <p:cNvSpPr>
            <a:spLocks noGrp="1"/>
          </p:cNvSpPr>
          <p:nvPr>
            <p:ph type="pic" idx="2"/>
          </p:nvPr>
        </p:nvSpPr>
        <p:spPr>
          <a:xfrm>
            <a:off x="-1609" y="-178"/>
            <a:ext cx="2631300" cy="6860100"/>
          </a:xfrm>
          <a:prstGeom prst="rect">
            <a:avLst/>
          </a:prstGeom>
          <a:noFill/>
          <a:ln>
            <a:noFill/>
          </a:ln>
        </p:spPr>
      </p:sp>
      <p:sp>
        <p:nvSpPr>
          <p:cNvPr id="1366" name="Google Shape;1366;g3eded0866e1_0_1240"/>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67" name="Google Shape;1367;g3eded0866e1_0_1240"/>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68" name="Google Shape;1368;g3eded0866e1_0_1240"/>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69" name="Google Shape;1369;g3eded0866e1_0_1240"/>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amp; Content 27">
  <p:cSld name="1_Title, Subtitle &amp; Content_2">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12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2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2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3d_Sidebar Photo 1 column">
  <p:cSld name="3d_Sidebar Photo 1 column">
    <p:spTree>
      <p:nvGrpSpPr>
        <p:cNvPr id="1" name="Shape 1370"/>
        <p:cNvGrpSpPr/>
        <p:nvPr/>
      </p:nvGrpSpPr>
      <p:grpSpPr>
        <a:xfrm>
          <a:off x="0" y="0"/>
          <a:ext cx="0" cy="0"/>
          <a:chOff x="0" y="0"/>
          <a:chExt cx="0" cy="0"/>
        </a:xfrm>
      </p:grpSpPr>
      <p:sp>
        <p:nvSpPr>
          <p:cNvPr id="1371" name="Google Shape;1371;g3eded0866e1_0_1249"/>
          <p:cNvSpPr txBox="1">
            <a:spLocks noGrp="1"/>
          </p:cNvSpPr>
          <p:nvPr>
            <p:ph type="title"/>
          </p:nvPr>
        </p:nvSpPr>
        <p:spPr>
          <a:xfrm>
            <a:off x="3228478" y="283464"/>
            <a:ext cx="8084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2" name="Google Shape;1372;g3eded0866e1_0_1249"/>
          <p:cNvSpPr txBox="1">
            <a:spLocks noGrp="1"/>
          </p:cNvSpPr>
          <p:nvPr>
            <p:ph type="body" idx="1"/>
          </p:nvPr>
        </p:nvSpPr>
        <p:spPr>
          <a:xfrm>
            <a:off x="3228478" y="1517904"/>
            <a:ext cx="80847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3" name="Google Shape;1373;g3eded0866e1_0_1249"/>
          <p:cNvSpPr txBox="1">
            <a:spLocks noGrp="1"/>
          </p:cNvSpPr>
          <p:nvPr>
            <p:ph type="sldNum" idx="12"/>
          </p:nvPr>
        </p:nvSpPr>
        <p:spPr>
          <a:xfrm>
            <a:off x="11313079" y="6085840"/>
            <a:ext cx="5103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74" name="Google Shape;1374;g3eded0866e1_0_1249" descr="Several individuals document a process using post-it notes and large sheets of paper taped to a wall."/>
          <p:cNvSpPr>
            <a:spLocks noGrp="1"/>
          </p:cNvSpPr>
          <p:nvPr>
            <p:ph type="pic" idx="2"/>
          </p:nvPr>
        </p:nvSpPr>
        <p:spPr>
          <a:xfrm>
            <a:off x="-1609" y="-178"/>
            <a:ext cx="2631300" cy="6860100"/>
          </a:xfrm>
          <a:prstGeom prst="rect">
            <a:avLst/>
          </a:prstGeom>
          <a:noFill/>
          <a:ln>
            <a:noFill/>
          </a:ln>
        </p:spPr>
      </p:sp>
      <p:sp>
        <p:nvSpPr>
          <p:cNvPr id="1375" name="Google Shape;1375;g3eded0866e1_0_1249"/>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76" name="Google Shape;1376;g3eded0866e1_0_1249"/>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77" name="Google Shape;1377;g3eded0866e1_0_1249"/>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78" name="Google Shape;1378;g3eded0866e1_0_1249"/>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3e_Sidebar Photo 2 column">
  <p:cSld name="3e_Sidebar Photo 2 column">
    <p:spTree>
      <p:nvGrpSpPr>
        <p:cNvPr id="1" name="Shape 1379"/>
        <p:cNvGrpSpPr/>
        <p:nvPr/>
      </p:nvGrpSpPr>
      <p:grpSpPr>
        <a:xfrm>
          <a:off x="0" y="0"/>
          <a:ext cx="0" cy="0"/>
          <a:chOff x="0" y="0"/>
          <a:chExt cx="0" cy="0"/>
        </a:xfrm>
      </p:grpSpPr>
      <p:sp>
        <p:nvSpPr>
          <p:cNvPr id="1380" name="Google Shape;1380;g3eded0866e1_0_1258"/>
          <p:cNvSpPr txBox="1">
            <a:spLocks noGrp="1"/>
          </p:cNvSpPr>
          <p:nvPr>
            <p:ph type="title"/>
          </p:nvPr>
        </p:nvSpPr>
        <p:spPr>
          <a:xfrm>
            <a:off x="3225261" y="283464"/>
            <a:ext cx="8087700" cy="1124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1" name="Google Shape;1381;g3eded0866e1_0_1258"/>
          <p:cNvSpPr txBox="1">
            <a:spLocks noGrp="1"/>
          </p:cNvSpPr>
          <p:nvPr>
            <p:ph type="body" idx="1"/>
          </p:nvPr>
        </p:nvSpPr>
        <p:spPr>
          <a:xfrm>
            <a:off x="3225260" y="1517904"/>
            <a:ext cx="37878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2" name="Google Shape;1382;g3eded0866e1_0_1258"/>
          <p:cNvSpPr txBox="1">
            <a:spLocks noGrp="1"/>
          </p:cNvSpPr>
          <p:nvPr>
            <p:ph type="body" idx="2"/>
          </p:nvPr>
        </p:nvSpPr>
        <p:spPr>
          <a:xfrm>
            <a:off x="7523544" y="1517904"/>
            <a:ext cx="3789600" cy="4288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3" name="Google Shape;1383;g3eded0866e1_0_1258"/>
          <p:cNvSpPr txBox="1">
            <a:spLocks noGrp="1"/>
          </p:cNvSpPr>
          <p:nvPr>
            <p:ph type="sldNum" idx="12"/>
          </p:nvPr>
        </p:nvSpPr>
        <p:spPr>
          <a:xfrm>
            <a:off x="11313078" y="6066002"/>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384" name="Google Shape;1384;g3eded0866e1_0_1258" descr="Several individuals document a process using post-it notes and large sheets of paper taped to a wall."/>
          <p:cNvSpPr>
            <a:spLocks noGrp="1"/>
          </p:cNvSpPr>
          <p:nvPr>
            <p:ph type="pic" idx="3"/>
          </p:nvPr>
        </p:nvSpPr>
        <p:spPr>
          <a:xfrm>
            <a:off x="-1609" y="-178"/>
            <a:ext cx="2631300" cy="6860100"/>
          </a:xfrm>
          <a:prstGeom prst="rect">
            <a:avLst/>
          </a:prstGeom>
          <a:noFill/>
          <a:ln>
            <a:noFill/>
          </a:ln>
        </p:spPr>
      </p:sp>
      <p:sp>
        <p:nvSpPr>
          <p:cNvPr id="1385" name="Google Shape;1385;g3eded0866e1_0_1258"/>
          <p:cNvSpPr/>
          <p:nvPr/>
        </p:nvSpPr>
        <p:spPr>
          <a:xfrm rot="-5400000">
            <a:off x="51898" y="4277164"/>
            <a:ext cx="2528939" cy="2632733"/>
          </a:xfrm>
          <a:custGeom>
            <a:avLst/>
            <a:gdLst/>
            <a:ahLst/>
            <a:cxnLst/>
            <a:rect l="l" t="t" r="r" b="b"/>
            <a:pathLst>
              <a:path w="1787236" h="1860589" extrusionOk="0">
                <a:moveTo>
                  <a:pt x="0" y="0"/>
                </a:moveTo>
                <a:lnTo>
                  <a:pt x="1787236" y="1860589"/>
                </a:lnTo>
                <a:lnTo>
                  <a:pt x="0" y="1860589"/>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86" name="Google Shape;1386;g3eded0866e1_0_1258"/>
          <p:cNvSpPr/>
          <p:nvPr/>
        </p:nvSpPr>
        <p:spPr>
          <a:xfrm rot="5400000">
            <a:off x="1187" y="-594"/>
            <a:ext cx="1612270" cy="1613457"/>
          </a:xfrm>
          <a:custGeom>
            <a:avLst/>
            <a:gdLst/>
            <a:ahLst/>
            <a:cxnLst/>
            <a:rect l="l" t="t" r="r" b="b"/>
            <a:pathLst>
              <a:path w="1170432" h="1171294" extrusionOk="0">
                <a:moveTo>
                  <a:pt x="0" y="0"/>
                </a:moveTo>
                <a:lnTo>
                  <a:pt x="1170432" y="1171294"/>
                </a:lnTo>
                <a:lnTo>
                  <a:pt x="0" y="1171294"/>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387" name="Google Shape;1387;g3eded0866e1_0_1258"/>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388" name="Google Shape;1388;g3eded0866e1_0_1258"/>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3h_3 column">
  <p:cSld name="3h_3 column">
    <p:spTree>
      <p:nvGrpSpPr>
        <p:cNvPr id="1" name="Shape 1389"/>
        <p:cNvGrpSpPr/>
        <p:nvPr/>
      </p:nvGrpSpPr>
      <p:grpSpPr>
        <a:xfrm>
          <a:off x="0" y="0"/>
          <a:ext cx="0" cy="0"/>
          <a:chOff x="0" y="0"/>
          <a:chExt cx="0" cy="0"/>
        </a:xfrm>
      </p:grpSpPr>
      <p:sp>
        <p:nvSpPr>
          <p:cNvPr id="1390" name="Google Shape;1390;g3eded0866e1_0_1268"/>
          <p:cNvSpPr txBox="1">
            <a:spLocks noGrp="1"/>
          </p:cNvSpPr>
          <p:nvPr>
            <p:ph type="title"/>
          </p:nvPr>
        </p:nvSpPr>
        <p:spPr>
          <a:xfrm>
            <a:off x="839788" y="559593"/>
            <a:ext cx="10515600" cy="1131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1" name="Google Shape;1391;g3eded0866e1_0_1268"/>
          <p:cNvSpPr txBox="1">
            <a:spLocks noGrp="1"/>
          </p:cNvSpPr>
          <p:nvPr>
            <p:ph type="body" idx="1"/>
          </p:nvPr>
        </p:nvSpPr>
        <p:spPr>
          <a:xfrm>
            <a:off x="839788" y="1798983"/>
            <a:ext cx="3227700" cy="4151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SzPts val="2800"/>
              <a:buFont typeface="Arial Black"/>
              <a:buChar char="⁄"/>
              <a:defRPr sz="2800" b="1"/>
            </a:lvl1pPr>
            <a:lvl2pPr marL="914400" lvl="1" indent="-381000" algn="l">
              <a:lnSpc>
                <a:spcPct val="100000"/>
              </a:lnSpc>
              <a:spcBef>
                <a:spcPts val="500"/>
              </a:spcBef>
              <a:spcAft>
                <a:spcPts val="0"/>
              </a:spcAft>
              <a:buSzPts val="2400"/>
              <a:buFont typeface="Times New Roman"/>
              <a:buChar char="-"/>
              <a:defRPr sz="2400" b="0"/>
            </a:lvl2pPr>
            <a:lvl3pPr marL="1371600" lvl="2" indent="-355600" algn="l">
              <a:lnSpc>
                <a:spcPct val="100000"/>
              </a:lnSpc>
              <a:spcBef>
                <a:spcPts val="500"/>
              </a:spcBef>
              <a:spcAft>
                <a:spcPts val="0"/>
              </a:spcAft>
              <a:buSzPts val="2000"/>
              <a:buFont typeface="Courier New"/>
              <a:buChar char="o"/>
              <a:defRPr sz="2000" b="0"/>
            </a:lvl3pPr>
            <a:lvl4pPr marL="1828800" lvl="3" indent="-342900" algn="l">
              <a:lnSpc>
                <a:spcPct val="100000"/>
              </a:lnSpc>
              <a:spcBef>
                <a:spcPts val="500"/>
              </a:spcBef>
              <a:spcAft>
                <a:spcPts val="0"/>
              </a:spcAft>
              <a:buClr>
                <a:schemeClr val="dk1"/>
              </a:buClr>
              <a:buSzPts val="1800"/>
              <a:buFont typeface="Times New Roman"/>
              <a:buChar char="-"/>
              <a:defRPr sz="1800" b="0"/>
            </a:lvl4pPr>
            <a:lvl5pPr marL="2286000" lvl="4" indent="-342900" algn="l">
              <a:lnSpc>
                <a:spcPct val="100000"/>
              </a:lnSpc>
              <a:spcBef>
                <a:spcPts val="500"/>
              </a:spcBef>
              <a:spcAft>
                <a:spcPts val="0"/>
              </a:spcAft>
              <a:buClr>
                <a:schemeClr val="dk1"/>
              </a:buClr>
              <a:buSzPts val="1800"/>
              <a:buFont typeface="Arial"/>
              <a:buChar char="•"/>
              <a:defRPr sz="1800" b="0"/>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2" name="Google Shape;1392;g3eded0866e1_0_1268"/>
          <p:cNvSpPr txBox="1">
            <a:spLocks noGrp="1"/>
          </p:cNvSpPr>
          <p:nvPr>
            <p:ph type="body" idx="2"/>
          </p:nvPr>
        </p:nvSpPr>
        <p:spPr>
          <a:xfrm>
            <a:off x="4482084" y="1798983"/>
            <a:ext cx="3227700" cy="41514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00"/>
              </a:spcBef>
              <a:spcAft>
                <a:spcPts val="0"/>
              </a:spcAft>
              <a:buSzPts val="2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3" name="Google Shape;1393;g3eded0866e1_0_1268"/>
          <p:cNvSpPr txBox="1">
            <a:spLocks noGrp="1"/>
          </p:cNvSpPr>
          <p:nvPr>
            <p:ph type="body" idx="3"/>
          </p:nvPr>
        </p:nvSpPr>
        <p:spPr>
          <a:xfrm>
            <a:off x="8124380" y="1798983"/>
            <a:ext cx="3227700" cy="415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4" name="Google Shape;1394;g3eded0866e1_0_1268"/>
          <p:cNvSpPr txBox="1">
            <a:spLocks noGrp="1"/>
          </p:cNvSpPr>
          <p:nvPr>
            <p:ph type="sldNum" idx="12"/>
          </p:nvPr>
        </p:nvSpPr>
        <p:spPr>
          <a:xfrm>
            <a:off x="11314687" y="6058654"/>
            <a:ext cx="508800" cy="5358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1395" name="Google Shape;1395;g3eded0866e1_0_1268"/>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1396" name="Google Shape;1396;g3eded0866e1_0_1268"/>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397" name="Google Shape;1397;g3eded0866e1_0_1268"/>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4b_Contacts">
  <p:cSld name="4b_Contacts">
    <p:spTree>
      <p:nvGrpSpPr>
        <p:cNvPr id="1" name="Shape 1398"/>
        <p:cNvGrpSpPr/>
        <p:nvPr/>
      </p:nvGrpSpPr>
      <p:grpSpPr>
        <a:xfrm>
          <a:off x="0" y="0"/>
          <a:ext cx="0" cy="0"/>
          <a:chOff x="0" y="0"/>
          <a:chExt cx="0" cy="0"/>
        </a:xfrm>
      </p:grpSpPr>
      <p:sp>
        <p:nvSpPr>
          <p:cNvPr id="1399" name="Google Shape;1399;g3eded0866e1_0_1277"/>
          <p:cNvSpPr txBox="1">
            <a:spLocks noGrp="1"/>
          </p:cNvSpPr>
          <p:nvPr>
            <p:ph type="title"/>
          </p:nvPr>
        </p:nvSpPr>
        <p:spPr>
          <a:xfrm>
            <a:off x="839788" y="559595"/>
            <a:ext cx="10515600" cy="1170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0" name="Google Shape;1400;g3eded0866e1_0_1277"/>
          <p:cNvSpPr txBox="1">
            <a:spLocks noGrp="1"/>
          </p:cNvSpPr>
          <p:nvPr>
            <p:ph type="body" idx="1"/>
          </p:nvPr>
        </p:nvSpPr>
        <p:spPr>
          <a:xfrm>
            <a:off x="839788" y="1990565"/>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b="1">
                <a:solidFill>
                  <a:schemeClr val="dk2"/>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b="0"/>
            </a:lvl2pPr>
            <a:lvl3pPr marL="1371600" lvl="2" indent="-228600" algn="l">
              <a:lnSpc>
                <a:spcPct val="100000"/>
              </a:lnSpc>
              <a:spcBef>
                <a:spcPts val="500"/>
              </a:spcBef>
              <a:spcAft>
                <a:spcPts val="0"/>
              </a:spcAft>
              <a:buSzPts val="1800"/>
              <a:buNone/>
              <a:defRPr sz="1800" b="0">
                <a:solidFill>
                  <a:schemeClr val="dk2"/>
                </a:solidFill>
              </a:defRPr>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1" name="Google Shape;1401;g3eded0866e1_0_1277"/>
          <p:cNvSpPr txBox="1">
            <a:spLocks noGrp="1"/>
          </p:cNvSpPr>
          <p:nvPr>
            <p:ph type="body" idx="2"/>
          </p:nvPr>
        </p:nvSpPr>
        <p:spPr>
          <a:xfrm>
            <a:off x="839788" y="3674078"/>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2000"/>
              <a:buNone/>
              <a:defRPr sz="2000" b="0">
                <a:solidFill>
                  <a:schemeClr val="dk1"/>
                </a:solidFill>
                <a:latin typeface="Times New Roman"/>
                <a:ea typeface="Times New Roman"/>
                <a:cs typeface="Times New Roman"/>
                <a:sym typeface="Times New Roman"/>
              </a:defRPr>
            </a:lvl2pPr>
            <a:lvl3pPr marL="1371600" lvl="2" indent="-228600" algn="l">
              <a:lnSpc>
                <a:spcPct val="100000"/>
              </a:lnSpc>
              <a:spcBef>
                <a:spcPts val="500"/>
              </a:spcBef>
              <a:spcAft>
                <a:spcPts val="0"/>
              </a:spcAft>
              <a:buSzPts val="1800"/>
              <a:buNone/>
              <a:defRPr sz="1800" b="0">
                <a:solidFill>
                  <a:schemeClr val="dk2"/>
                </a:solidFill>
                <a:latin typeface="Times New Roman"/>
                <a:ea typeface="Times New Roman"/>
                <a:cs typeface="Times New Roman"/>
                <a:sym typeface="Times New Roman"/>
              </a:defRPr>
            </a:lvl3pPr>
            <a:lvl4pPr marL="1828800" lvl="3" indent="-228600" algn="l">
              <a:lnSpc>
                <a:spcPct val="100000"/>
              </a:lnSpc>
              <a:spcBef>
                <a:spcPts val="500"/>
              </a:spcBef>
              <a:spcAft>
                <a:spcPts val="0"/>
              </a:spcAft>
              <a:buClr>
                <a:schemeClr val="dk1"/>
              </a:buClr>
              <a:buSzPts val="1800"/>
              <a:buNone/>
              <a:defRPr/>
            </a:lvl4pPr>
            <a:lvl5pPr marL="2286000" lvl="4" indent="-228600" algn="l">
              <a:lnSpc>
                <a:spcPct val="10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2" name="Google Shape;1402;g3eded0866e1_0_1277"/>
          <p:cNvSpPr txBox="1">
            <a:spLocks noGrp="1"/>
          </p:cNvSpPr>
          <p:nvPr>
            <p:ph type="body" idx="3"/>
          </p:nvPr>
        </p:nvSpPr>
        <p:spPr>
          <a:xfrm>
            <a:off x="6323012" y="1989264"/>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0"/>
            </a:lvl2pPr>
            <a:lvl3pPr marL="1371600" lvl="2" indent="-228600" algn="l">
              <a:lnSpc>
                <a:spcPct val="100000"/>
              </a:lnSpc>
              <a:spcBef>
                <a:spcPts val="500"/>
              </a:spcBef>
              <a:spcAft>
                <a:spcPts val="0"/>
              </a:spcAft>
              <a:buSzPts val="1800"/>
              <a:buNone/>
              <a:defRPr sz="1800" b="0">
                <a:solidFill>
                  <a:schemeClr val="dk2"/>
                </a:solidFill>
              </a:defRPr>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3" name="Google Shape;1403;g3eded0866e1_0_1277"/>
          <p:cNvSpPr txBox="1">
            <a:spLocks noGrp="1"/>
          </p:cNvSpPr>
          <p:nvPr>
            <p:ph type="body" idx="4"/>
          </p:nvPr>
        </p:nvSpPr>
        <p:spPr>
          <a:xfrm>
            <a:off x="6323014" y="3674078"/>
            <a:ext cx="5029200" cy="145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400"/>
              <a:buNone/>
              <a:defRPr sz="2400"/>
            </a:lvl1pPr>
            <a:lvl2pPr marL="914400" lvl="1" indent="-228600" algn="l">
              <a:lnSpc>
                <a:spcPct val="100000"/>
              </a:lnSpc>
              <a:spcBef>
                <a:spcPts val="500"/>
              </a:spcBef>
              <a:spcAft>
                <a:spcPts val="0"/>
              </a:spcAft>
              <a:buSzPts val="2000"/>
              <a:buNone/>
              <a:defRPr sz="2000"/>
            </a:lvl2pPr>
            <a:lvl3pPr marL="1371600" lvl="2" indent="-228600" algn="l">
              <a:lnSpc>
                <a:spcPct val="100000"/>
              </a:lnSpc>
              <a:spcBef>
                <a:spcPts val="500"/>
              </a:spcBef>
              <a:spcAft>
                <a:spcPts val="0"/>
              </a:spcAft>
              <a:buSzPts val="1800"/>
              <a:buFont typeface="Arial"/>
              <a:buNone/>
              <a:defRPr sz="1800">
                <a:solidFill>
                  <a:schemeClr val="dk2"/>
                </a:solidFill>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4" name="Google Shape;1404;g3eded0866e1_0_1277"/>
          <p:cNvSpPr txBox="1">
            <a:spLocks noGrp="1"/>
          </p:cNvSpPr>
          <p:nvPr>
            <p:ph type="sldNum" idx="12"/>
          </p:nvPr>
        </p:nvSpPr>
        <p:spPr>
          <a:xfrm>
            <a:off x="11314688"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cxnSp>
        <p:nvCxnSpPr>
          <p:cNvPr id="1405" name="Google Shape;1405;g3eded0866e1_0_1277"/>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sp>
        <p:nvSpPr>
          <p:cNvPr id="1406" name="Google Shape;1406;g3eded0866e1_0_127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1407" name="Google Shape;1407;g3eded0866e1_0_1277"/>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4c_References">
  <p:cSld name="4c_References">
    <p:spTree>
      <p:nvGrpSpPr>
        <p:cNvPr id="1" name="Shape 1408"/>
        <p:cNvGrpSpPr/>
        <p:nvPr/>
      </p:nvGrpSpPr>
      <p:grpSpPr>
        <a:xfrm>
          <a:off x="0" y="0"/>
          <a:ext cx="0" cy="0"/>
          <a:chOff x="0" y="0"/>
          <a:chExt cx="0" cy="0"/>
        </a:xfrm>
      </p:grpSpPr>
      <p:sp>
        <p:nvSpPr>
          <p:cNvPr id="1409" name="Google Shape;1409;g3eded0866e1_0_1287"/>
          <p:cNvSpPr txBox="1">
            <a:spLocks noGrp="1"/>
          </p:cNvSpPr>
          <p:nvPr>
            <p:ph type="title"/>
          </p:nvPr>
        </p:nvSpPr>
        <p:spPr>
          <a:xfrm>
            <a:off x="841248" y="575921"/>
            <a:ext cx="10473300" cy="112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0" name="Google Shape;1410;g3eded0866e1_0_1287"/>
          <p:cNvSpPr txBox="1">
            <a:spLocks noGrp="1"/>
          </p:cNvSpPr>
          <p:nvPr>
            <p:ph type="body" idx="1"/>
          </p:nvPr>
        </p:nvSpPr>
        <p:spPr>
          <a:xfrm>
            <a:off x="841248" y="1820235"/>
            <a:ext cx="10473300" cy="3730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500"/>
              </a:spcBef>
              <a:spcAft>
                <a:spcPts val="0"/>
              </a:spcAft>
              <a:buSzPts val="1600"/>
              <a:buNone/>
              <a:defRPr sz="1600"/>
            </a:lvl2pPr>
            <a:lvl3pPr marL="1371600" lvl="2" indent="-228600" algn="l">
              <a:lnSpc>
                <a:spcPct val="100000"/>
              </a:lnSpc>
              <a:spcBef>
                <a:spcPts val="500"/>
              </a:spcBef>
              <a:spcAft>
                <a:spcPts val="0"/>
              </a:spcAft>
              <a:buSzPts val="2000"/>
              <a:buNone/>
              <a:defRPr sz="2000"/>
            </a:lvl3pPr>
            <a:lvl4pPr marL="1828800" lvl="3" indent="-228600" algn="l">
              <a:lnSpc>
                <a:spcPct val="100000"/>
              </a:lnSpc>
              <a:spcBef>
                <a:spcPts val="500"/>
              </a:spcBef>
              <a:spcAft>
                <a:spcPts val="0"/>
              </a:spcAft>
              <a:buClr>
                <a:schemeClr val="dk1"/>
              </a:buClr>
              <a:buSzPts val="1800"/>
              <a:buNone/>
              <a:defRPr sz="1800"/>
            </a:lvl4pPr>
            <a:lvl5pPr marL="2286000" lvl="4" indent="-228600" algn="l">
              <a:lnSpc>
                <a:spcPct val="100000"/>
              </a:lnSpc>
              <a:spcBef>
                <a:spcPts val="500"/>
              </a:spcBef>
              <a:spcAft>
                <a:spcPts val="0"/>
              </a:spcAft>
              <a:buClr>
                <a:schemeClr val="dk1"/>
              </a:buClr>
              <a:buSzPts val="1800"/>
              <a:buNone/>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11" name="Google Shape;1411;g3eded0866e1_0_1287"/>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412" name="Google Shape;1412;g3eded0866e1_0_1287"/>
          <p:cNvSpPr/>
          <p:nvPr/>
        </p:nvSpPr>
        <p:spPr>
          <a:xfrm>
            <a:off x="0" y="0"/>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cxnSp>
        <p:nvCxnSpPr>
          <p:cNvPr id="1413" name="Google Shape;1413;g3eded0866e1_0_1287"/>
          <p:cNvCxnSpPr/>
          <p:nvPr/>
        </p:nvCxnSpPr>
        <p:spPr>
          <a:xfrm rot="10800000" flipH="1">
            <a:off x="11314688" y="6085873"/>
            <a:ext cx="508800" cy="508500"/>
          </a:xfrm>
          <a:prstGeom prst="straightConnector1">
            <a:avLst/>
          </a:prstGeom>
          <a:noFill/>
          <a:ln w="25400" cap="flat" cmpd="sng">
            <a:solidFill>
              <a:schemeClr val="accent4"/>
            </a:solidFill>
            <a:prstDash val="solid"/>
            <a:miter lim="8000"/>
            <a:headEnd type="none" w="sm" len="sm"/>
            <a:tailEnd type="none" w="sm" len="sm"/>
          </a:ln>
        </p:spPr>
      </p:cxnSp>
      <p:pic>
        <p:nvPicPr>
          <p:cNvPr id="1414" name="Google Shape;1414;g3eded0866e1_0_1287"/>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4d_Questions_A">
  <p:cSld name="4d_Questions_A">
    <p:bg>
      <p:bgPr>
        <a:blipFill>
          <a:blip r:embed="rId2">
            <a:alphaModFix/>
          </a:blip>
          <a:stretch>
            <a:fillRect/>
          </a:stretch>
        </a:blipFill>
        <a:effectLst/>
      </p:bgPr>
    </p:bg>
    <p:spTree>
      <p:nvGrpSpPr>
        <p:cNvPr id="1" name="Shape 1415"/>
        <p:cNvGrpSpPr/>
        <p:nvPr/>
      </p:nvGrpSpPr>
      <p:grpSpPr>
        <a:xfrm>
          <a:off x="0" y="0"/>
          <a:ext cx="0" cy="0"/>
          <a:chOff x="0" y="0"/>
          <a:chExt cx="0" cy="0"/>
        </a:xfrm>
      </p:grpSpPr>
      <p:sp>
        <p:nvSpPr>
          <p:cNvPr id="1416" name="Google Shape;1416;g3eded0866e1_0_1294"/>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417" name="Google Shape;1417;g3eded0866e1_0_1294"/>
          <p:cNvSpPr txBox="1">
            <a:spLocks noGrp="1"/>
          </p:cNvSpPr>
          <p:nvPr>
            <p:ph type="title"/>
          </p:nvPr>
        </p:nvSpPr>
        <p:spPr>
          <a:xfrm>
            <a:off x="740664" y="2926080"/>
            <a:ext cx="6263700" cy="1097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8" name="Google Shape;1418;g3eded0866e1_0_1294"/>
          <p:cNvSpPr/>
          <p:nvPr/>
        </p:nvSpPr>
        <p:spPr>
          <a:xfrm>
            <a:off x="0" y="-6706"/>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419" name="Google Shape;1419;g3eded0866e1_0_1294"/>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1420" name="Google Shape;1420;g3eded0866e1_0_1294"/>
          <p:cNvPicPr preferRelativeResize="0"/>
          <p:nvPr/>
        </p:nvPicPr>
        <p:blipFill rotWithShape="1">
          <a:blip r:embed="rId3">
            <a:alphaModFix/>
          </a:blip>
          <a:srcRect l="11849" r="11856"/>
          <a:stretch/>
        </p:blipFill>
        <p:spPr>
          <a:xfrm>
            <a:off x="-958037" y="-993246"/>
            <a:ext cx="2596338" cy="2629547"/>
          </a:xfrm>
          <a:prstGeom prst="rect">
            <a:avLst/>
          </a:prstGeom>
          <a:noFill/>
          <a:ln>
            <a:noFill/>
          </a:ln>
        </p:spPr>
      </p:pic>
      <p:sp>
        <p:nvSpPr>
          <p:cNvPr id="1421" name="Google Shape;1421;g3eded0866e1_0_1294"/>
          <p:cNvSpPr txBox="1">
            <a:spLocks noGrp="1"/>
          </p:cNvSpPr>
          <p:nvPr>
            <p:ph type="body" idx="1"/>
          </p:nvPr>
        </p:nvSpPr>
        <p:spPr>
          <a:xfrm>
            <a:off x="838200" y="6252094"/>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4d_Questions_B">
  <p:cSld name="4d_Questions_B">
    <p:bg>
      <p:bgPr>
        <a:solidFill>
          <a:schemeClr val="accent1"/>
        </a:solidFill>
        <a:effectLst/>
      </p:bgPr>
    </p:bg>
    <p:spTree>
      <p:nvGrpSpPr>
        <p:cNvPr id="1" name="Shape 1422"/>
        <p:cNvGrpSpPr/>
        <p:nvPr/>
      </p:nvGrpSpPr>
      <p:grpSpPr>
        <a:xfrm>
          <a:off x="0" y="0"/>
          <a:ext cx="0" cy="0"/>
          <a:chOff x="0" y="0"/>
          <a:chExt cx="0" cy="0"/>
        </a:xfrm>
      </p:grpSpPr>
      <p:sp>
        <p:nvSpPr>
          <p:cNvPr id="1423" name="Google Shape;1423;g3eded0866e1_0_1301"/>
          <p:cNvSpPr/>
          <p:nvPr/>
        </p:nvSpPr>
        <p:spPr>
          <a:xfrm>
            <a:off x="9546777" y="4213825"/>
            <a:ext cx="2647635" cy="2642963"/>
          </a:xfrm>
          <a:custGeom>
            <a:avLst/>
            <a:gdLst/>
            <a:ahLst/>
            <a:cxnLst/>
            <a:rect l="l" t="t" r="r" b="b"/>
            <a:pathLst>
              <a:path w="1975847" h="1983462" extrusionOk="0">
                <a:moveTo>
                  <a:pt x="0" y="1983462"/>
                </a:moveTo>
                <a:lnTo>
                  <a:pt x="1975847" y="0"/>
                </a:lnTo>
                <a:lnTo>
                  <a:pt x="1975847" y="1983462"/>
                </a:lnTo>
                <a:lnTo>
                  <a:pt x="0" y="1983462"/>
                </a:lnTo>
                <a:close/>
              </a:path>
            </a:pathLst>
          </a:custGeom>
          <a:solidFill>
            <a:schemeClr val="accent6">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424" name="Google Shape;1424;g3eded0866e1_0_1301"/>
          <p:cNvSpPr txBox="1">
            <a:spLocks noGrp="1"/>
          </p:cNvSpPr>
          <p:nvPr>
            <p:ph type="title"/>
          </p:nvPr>
        </p:nvSpPr>
        <p:spPr>
          <a:xfrm>
            <a:off x="740664" y="2926080"/>
            <a:ext cx="6263700" cy="1097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5" name="Google Shape;1425;g3eded0866e1_0_1301"/>
          <p:cNvSpPr/>
          <p:nvPr/>
        </p:nvSpPr>
        <p:spPr>
          <a:xfrm>
            <a:off x="0" y="-6706"/>
            <a:ext cx="1170432" cy="1170432"/>
          </a:xfrm>
          <a:custGeom>
            <a:avLst/>
            <a:gdLst/>
            <a:ahLst/>
            <a:cxnLst/>
            <a:rect l="l" t="t" r="r" b="b"/>
            <a:pathLst>
              <a:path w="1170432" h="1170432" extrusionOk="0">
                <a:moveTo>
                  <a:pt x="0" y="0"/>
                </a:moveTo>
                <a:lnTo>
                  <a:pt x="1170432" y="0"/>
                </a:lnTo>
                <a:lnTo>
                  <a:pt x="0" y="1170432"/>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426" name="Google Shape;1426;g3eded0866e1_0_1301"/>
          <p:cNvSpPr txBox="1">
            <a:spLocks noGrp="1"/>
          </p:cNvSpPr>
          <p:nvPr>
            <p:ph type="sldNum" idx="12"/>
          </p:nvPr>
        </p:nvSpPr>
        <p:spPr>
          <a:xfrm>
            <a:off x="11314687" y="6085840"/>
            <a:ext cx="508800" cy="5085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pic>
        <p:nvPicPr>
          <p:cNvPr id="1427" name="Google Shape;1427;g3eded0866e1_0_1301"/>
          <p:cNvPicPr preferRelativeResize="0"/>
          <p:nvPr/>
        </p:nvPicPr>
        <p:blipFill rotWithShape="1">
          <a:blip r:embed="rId2">
            <a:alphaModFix/>
          </a:blip>
          <a:srcRect l="11849" r="11856"/>
          <a:stretch/>
        </p:blipFill>
        <p:spPr>
          <a:xfrm>
            <a:off x="-958037" y="-993246"/>
            <a:ext cx="2596338" cy="2629547"/>
          </a:xfrm>
          <a:prstGeom prst="rect">
            <a:avLst/>
          </a:prstGeom>
          <a:noFill/>
          <a:ln>
            <a:noFill/>
          </a:ln>
        </p:spPr>
      </p:pic>
      <p:sp>
        <p:nvSpPr>
          <p:cNvPr id="1428" name="Google Shape;1428;g3eded0866e1_0_1301"/>
          <p:cNvSpPr txBox="1">
            <a:spLocks noGrp="1"/>
          </p:cNvSpPr>
          <p:nvPr>
            <p:ph type="body" idx="1"/>
          </p:nvPr>
        </p:nvSpPr>
        <p:spPr>
          <a:xfrm>
            <a:off x="838200" y="6252094"/>
            <a:ext cx="10512600" cy="2559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SzPts val="1200"/>
              <a:buNone/>
              <a:defRPr sz="1200" b="0">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9" name="Google Shape;1429;g3eded0866e1_0_1301"/>
          <p:cNvPicPr preferRelativeResize="0"/>
          <p:nvPr/>
        </p:nvPicPr>
        <p:blipFill rotWithShape="1">
          <a:blip r:embed="rId3">
            <a:alphaModFix/>
          </a:blip>
          <a:srcRect/>
          <a:stretch/>
        </p:blipFill>
        <p:spPr>
          <a:xfrm>
            <a:off x="8156448" y="2057400"/>
            <a:ext cx="2743200" cy="27432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ubtitle &amp; Content 10">
  <p:cSld name="2_Title, Subtitle &amp; Content 2_9">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p12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2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12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amp; Content 39">
  <p:cSld name="1_Title, Subtitle &amp; Content_7">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g3d05409aef1_1_14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3d05409aef1_1_14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g3d05409aef1_1_14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1">
  <p:cSld name="Title Slide">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125"/>
          <p:cNvSpPr txBox="1">
            <a:spLocks noGrp="1"/>
          </p:cNvSpPr>
          <p:nvPr>
            <p:ph type="ctrTitle"/>
          </p:nvPr>
        </p:nvSpPr>
        <p:spPr>
          <a:xfrm>
            <a:off x="1524000" y="3077521"/>
            <a:ext cx="9144000" cy="506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25"/>
          <p:cNvSpPr txBox="1">
            <a:spLocks noGrp="1"/>
          </p:cNvSpPr>
          <p:nvPr>
            <p:ph type="subTitle" idx="1"/>
          </p:nvPr>
        </p:nvSpPr>
        <p:spPr>
          <a:xfrm>
            <a:off x="1524000" y="3551164"/>
            <a:ext cx="9144000" cy="411300"/>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dk1"/>
              </a:buClr>
              <a:buSzPts val="2200"/>
              <a:buNone/>
              <a:defRPr sz="2200" b="0" i="0" u="none" strike="noStrike"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7" name="Google Shape;147;p125"/>
          <p:cNvSpPr txBox="1">
            <a:spLocks noGrp="1"/>
          </p:cNvSpPr>
          <p:nvPr>
            <p:ph type="body" idx="2"/>
          </p:nvPr>
        </p:nvSpPr>
        <p:spPr>
          <a:xfrm>
            <a:off x="2758698" y="4502475"/>
            <a:ext cx="7909200" cy="10794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25"/>
          <p:cNvSpPr txBox="1">
            <a:spLocks noGrp="1"/>
          </p:cNvSpPr>
          <p:nvPr>
            <p:ph type="body" idx="3"/>
          </p:nvPr>
        </p:nvSpPr>
        <p:spPr>
          <a:xfrm>
            <a:off x="1482429" y="3891609"/>
            <a:ext cx="5034000" cy="49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a:solidFill>
                  <a:srgbClr val="0066CC"/>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amp; Content 31">
  <p:cSld name="2_Title, Subtitle &amp; Content_6">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2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1" name="Google Shape;151;p126"/>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amp; Content 32">
  <p:cSld name="2_Title, Subtitle &amp; Content 2_21">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12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2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12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1 Line &amp; Content">
  <p:cSld name="1_Title 1 Line &amp; Content">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129"/>
          <p:cNvSpPr txBox="1">
            <a:spLocks noGrp="1"/>
          </p:cNvSpPr>
          <p:nvPr>
            <p:ph type="title"/>
          </p:nvPr>
        </p:nvSpPr>
        <p:spPr>
          <a:xfrm>
            <a:off x="972127" y="347852"/>
            <a:ext cx="10515600" cy="84823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29"/>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9" name="Google Shape;159;p129"/>
          <p:cNvSpPr>
            <a:spLocks noGrp="1"/>
          </p:cNvSpPr>
          <p:nvPr>
            <p:ph type="pic" idx="2"/>
          </p:nvPr>
        </p:nvSpPr>
        <p:spPr>
          <a:xfrm>
            <a:off x="971550" y="1362456"/>
            <a:ext cx="10541000" cy="4648200"/>
          </a:xfrm>
          <a:prstGeom prst="rect">
            <a:avLst/>
          </a:prstGeom>
          <a:noFill/>
          <a:ln>
            <a:noFill/>
          </a:ln>
        </p:spPr>
      </p:sp>
      <p:sp>
        <p:nvSpPr>
          <p:cNvPr id="160" name="Google Shape;160;p129"/>
          <p:cNvSpPr txBox="1">
            <a:spLocks noGrp="1"/>
          </p:cNvSpPr>
          <p:nvPr>
            <p:ph type="body" idx="1"/>
          </p:nvPr>
        </p:nvSpPr>
        <p:spPr>
          <a:xfrm>
            <a:off x="849630" y="838200"/>
            <a:ext cx="10515600" cy="5229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ubtitle &amp; Content">
  <p:cSld name="2_Title, Subtitle &amp; Content 2">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130"/>
          <p:cNvSpPr txBox="1">
            <a:spLocks noGrp="1"/>
          </p:cNvSpPr>
          <p:nvPr>
            <p:ph type="title"/>
          </p:nvPr>
        </p:nvSpPr>
        <p:spPr>
          <a:xfrm>
            <a:off x="972127" y="347852"/>
            <a:ext cx="10515600" cy="87363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130"/>
          <p:cNvSpPr txBox="1">
            <a:spLocks noGrp="1"/>
          </p:cNvSpPr>
          <p:nvPr>
            <p:ph type="body" idx="1"/>
          </p:nvPr>
        </p:nvSpPr>
        <p:spPr>
          <a:xfrm>
            <a:off x="971550" y="1361190"/>
            <a:ext cx="5124450" cy="44323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30"/>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65" name="Google Shape;165;p130"/>
          <p:cNvSpPr txBox="1">
            <a:spLocks noGrp="1"/>
          </p:cNvSpPr>
          <p:nvPr>
            <p:ph type="body" idx="2"/>
          </p:nvPr>
        </p:nvSpPr>
        <p:spPr>
          <a:xfrm>
            <a:off x="849630" y="838200"/>
            <a:ext cx="10515600" cy="5229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30"/>
          <p:cNvSpPr txBox="1">
            <a:spLocks noGrp="1"/>
          </p:cNvSpPr>
          <p:nvPr>
            <p:ph type="body" idx="3"/>
          </p:nvPr>
        </p:nvSpPr>
        <p:spPr>
          <a:xfrm>
            <a:off x="6313170" y="1361190"/>
            <a:ext cx="5124450" cy="44323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7"/>
        <p:cNvGrpSpPr/>
        <p:nvPr/>
      </p:nvGrpSpPr>
      <p:grpSpPr>
        <a:xfrm>
          <a:off x="0" y="0"/>
          <a:ext cx="0" cy="0"/>
          <a:chOff x="0" y="0"/>
          <a:chExt cx="0" cy="0"/>
        </a:xfrm>
      </p:grpSpPr>
      <p:sp>
        <p:nvSpPr>
          <p:cNvPr id="168" name="Google Shape;168;p1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70" name="Google Shape;170;p1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71" name="Google Shape;171;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amp; Content 2">
  <p:cSld name="2_Title, Subtitle &amp; Content 2_1">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p13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76" name="Google Shape;176;p132"/>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amp; Content 3">
  <p:cSld name="2_Title, Subtitle &amp; Content 2_2">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13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13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13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amp; Content 5">
  <p:cSld name="2_Title, Subtitle &amp; Content 2_4">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13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13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13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amp; Content 6">
  <p:cSld name="2_Title, Subtitle &amp; Content 2_5">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13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3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8" name="Google Shape;188;p13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p:cSld name="Section">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14"/>
          <p:cNvSpPr txBox="1">
            <a:spLocks noGrp="1"/>
          </p:cNvSpPr>
          <p:nvPr>
            <p:ph type="title"/>
          </p:nvPr>
        </p:nvSpPr>
        <p:spPr>
          <a:xfrm>
            <a:off x="972127" y="1835088"/>
            <a:ext cx="10515600" cy="873638"/>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4"/>
          <p:cNvSpPr txBox="1">
            <a:spLocks noGrp="1"/>
          </p:cNvSpPr>
          <p:nvPr>
            <p:ph type="body" idx="1"/>
          </p:nvPr>
        </p:nvSpPr>
        <p:spPr>
          <a:xfrm>
            <a:off x="971550" y="2394856"/>
            <a:ext cx="10515600" cy="3810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2400"/>
              <a:buNone/>
              <a:defRPr sz="24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14"/>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amp; Content 7">
  <p:cSld name="2_Title, Subtitle &amp; Content 2_6">
    <p:bg>
      <p:bgPr>
        <a:blipFill>
          <a:blip r:embed="rId2">
            <a:alphaModFix/>
          </a:blip>
          <a:stretch>
            <a:fillRect/>
          </a:stretch>
        </a:blipFill>
        <a:effectLst/>
      </p:bgPr>
    </p:bg>
    <p:spTree>
      <p:nvGrpSpPr>
        <p:cNvPr id="1" name="Shape 189"/>
        <p:cNvGrpSpPr/>
        <p:nvPr/>
      </p:nvGrpSpPr>
      <p:grpSpPr>
        <a:xfrm>
          <a:off x="0" y="0"/>
          <a:ext cx="0" cy="0"/>
          <a:chOff x="0" y="0"/>
          <a:chExt cx="0" cy="0"/>
        </a:xfrm>
      </p:grpSpPr>
      <p:sp>
        <p:nvSpPr>
          <p:cNvPr id="190" name="Google Shape;190;p13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13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13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ubtitle &amp; Content 8">
  <p:cSld name="2_Title, Subtitle &amp; Content 2_7">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3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3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6" name="Google Shape;196;p13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btitle &amp; Content 9">
  <p:cSld name="2_Title, Subtitle &amp; Content 2_8">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13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13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13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ubtitle &amp; Content 11">
  <p:cSld name="2_Title, Subtitle &amp; Content 2_10">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p13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3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13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ubtitle &amp; Content 12">
  <p:cSld name="2_Title, Subtitle &amp; Content 2_11">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14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14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8" name="Google Shape;208;p14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ubtitle &amp; Content 13">
  <p:cSld name="2_Title, Subtitle &amp; Content 2_12">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14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4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2" name="Google Shape;212;p14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ubtitle &amp; Content 14">
  <p:cSld name="2_Title, Subtitle &amp; Content 2_13">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p14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14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6" name="Google Shape;216;p14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ubtitle &amp; Content 15">
  <p:cSld name="2_Title, Subtitle &amp; Content 2_14">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14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19" name="Google Shape;219;p144"/>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0" name="Google Shape;220;p14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ubtitle &amp; Content 16">
  <p:cSld name="2_Title, Subtitle &amp; Content 2_15">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14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23" name="Google Shape;223;p145"/>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14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ubtitle &amp; Content 17">
  <p:cSld name="2_Title, Subtitle &amp; Content 2_16">
    <p:bg>
      <p:bgPr>
        <a:blipFill>
          <a:blip r:embed="rId2">
            <a:alphaModFix/>
          </a:blip>
          <a:stretch>
            <a:fillRect/>
          </a:stretch>
        </a:blipFill>
        <a:effectLst/>
      </p:bgPr>
    </p:bg>
    <p:spTree>
      <p:nvGrpSpPr>
        <p:cNvPr id="1" name="Shape 225"/>
        <p:cNvGrpSpPr/>
        <p:nvPr/>
      </p:nvGrpSpPr>
      <p:grpSpPr>
        <a:xfrm>
          <a:off x="0" y="0"/>
          <a:ext cx="0" cy="0"/>
          <a:chOff x="0" y="0"/>
          <a:chExt cx="0" cy="0"/>
        </a:xfrm>
      </p:grpSpPr>
      <p:sp>
        <p:nvSpPr>
          <p:cNvPr id="226" name="Google Shape;226;p14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27" name="Google Shape;227;p146"/>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8" name="Google Shape;228;p14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amp; Content">
  <p:cSld name="2_Title, Subtitle &amp; Conten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12"/>
          <p:cNvSpPr txBox="1">
            <a:spLocks noGrp="1"/>
          </p:cNvSpPr>
          <p:nvPr>
            <p:ph type="body" idx="1"/>
          </p:nvPr>
        </p:nvSpPr>
        <p:spPr>
          <a:xfrm>
            <a:off x="971550" y="1361190"/>
            <a:ext cx="10515600" cy="44323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12"/>
          <p:cNvSpPr txBox="1">
            <a:spLocks noGrp="1"/>
          </p:cNvSpPr>
          <p:nvPr>
            <p:ph type="sldNum" idx="12"/>
          </p:nvPr>
        </p:nvSpPr>
        <p:spPr>
          <a:xfrm>
            <a:off x="11512550" y="6213474"/>
            <a:ext cx="57785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112"/>
          <p:cNvSpPr txBox="1">
            <a:spLocks noGrp="1"/>
          </p:cNvSpPr>
          <p:nvPr>
            <p:ph type="body" idx="2"/>
          </p:nvPr>
        </p:nvSpPr>
        <p:spPr>
          <a:xfrm>
            <a:off x="849630" y="838200"/>
            <a:ext cx="10515600" cy="5229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2"/>
          <p:cNvSpPr txBox="1">
            <a:spLocks noGrp="1"/>
          </p:cNvSpPr>
          <p:nvPr>
            <p:ph type="title"/>
          </p:nvPr>
        </p:nvSpPr>
        <p:spPr>
          <a:xfrm>
            <a:off x="972127" y="347852"/>
            <a:ext cx="10515600" cy="101333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ubtitle &amp; Content 18">
  <p:cSld name="2_Title, Subtitle &amp; Content 3">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14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1" name="Google Shape;231;p147"/>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ubtitle &amp; Content 19">
  <p:cSld name="2_Title, Subtitle &amp; Content 2_17">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4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34" name="Google Shape;234;p14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5" name="Google Shape;235;p14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ubtitle &amp; Content 20">
  <p:cSld name="2_Title, Subtitle &amp; Content 2_18">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14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38" name="Google Shape;238;p149"/>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9" name="Google Shape;239;p14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ubtitle &amp; Content 21">
  <p:cSld name="2_Title, Subtitle &amp; Content_2">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15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15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15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ubtitle &amp; Content 22">
  <p:cSld name="2_Title, Subtitle &amp; Content_3">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p15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15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47" name="Google Shape;247;p15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ubtitle &amp; Content 23">
  <p:cSld name="2_Title, Subtitle &amp; Content 2_19">
    <p:bg>
      <p:bgPr>
        <a:blipFill>
          <a:blip r:embed="rId2">
            <a:alphaModFix/>
          </a:blip>
          <a:stretch>
            <a:fillRect/>
          </a:stretch>
        </a:blipFill>
        <a:effectLst/>
      </p:bgPr>
    </p:bg>
    <p:spTree>
      <p:nvGrpSpPr>
        <p:cNvPr id="1" name="Shape 248"/>
        <p:cNvGrpSpPr/>
        <p:nvPr/>
      </p:nvGrpSpPr>
      <p:grpSpPr>
        <a:xfrm>
          <a:off x="0" y="0"/>
          <a:ext cx="0" cy="0"/>
          <a:chOff x="0" y="0"/>
          <a:chExt cx="0" cy="0"/>
        </a:xfrm>
      </p:grpSpPr>
      <p:sp>
        <p:nvSpPr>
          <p:cNvPr id="249" name="Google Shape;249;p15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50" name="Google Shape;250;p152"/>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15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ubtitle &amp; Content 24">
  <p:cSld name="2_Title, Subtitle &amp; Content_4">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15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153"/>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ubtitle &amp; Content 25">
  <p:cSld name="2_Title, Subtitle &amp; Content_5">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155"/>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7" name="Google Shape;257;p155"/>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ubtitle &amp; Content 2 1">
  <p:cSld name="2_Title, Subtitle &amp; Content_1_1">
    <p:bg>
      <p:bgPr>
        <a:blipFill>
          <a:blip r:embed="rId2">
            <a:alphaModFix/>
          </a:blip>
          <a:stretch>
            <a:fillRect/>
          </a:stretch>
        </a:blipFill>
        <a:effectLst/>
      </p:bgPr>
    </p:bg>
    <p:spTree>
      <p:nvGrpSpPr>
        <p:cNvPr id="1" name="Shape 258"/>
        <p:cNvGrpSpPr/>
        <p:nvPr/>
      </p:nvGrpSpPr>
      <p:grpSpPr>
        <a:xfrm>
          <a:off x="0" y="0"/>
          <a:ext cx="0" cy="0"/>
          <a:chOff x="0" y="0"/>
          <a:chExt cx="0" cy="0"/>
        </a:xfrm>
      </p:grpSpPr>
      <p:sp>
        <p:nvSpPr>
          <p:cNvPr id="259" name="Google Shape;259;p156"/>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15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15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Content 1">
  <p:cSld name="1_Title, Subtitle &amp; Content_1">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157"/>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157"/>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228600" algn="l">
              <a:lnSpc>
                <a:spcPct val="114000"/>
              </a:lnSpc>
              <a:spcBef>
                <a:spcPts val="500"/>
              </a:spcBef>
              <a:spcAft>
                <a:spcPts val="0"/>
              </a:spcAft>
              <a:buClr>
                <a:srgbClr val="0066CC"/>
              </a:buClr>
              <a:buSzPts val="1800"/>
              <a:buNone/>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15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157"/>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157"/>
          <p:cNvSpPr txBox="1">
            <a:spLocks noGrp="1"/>
          </p:cNvSpPr>
          <p:nvPr>
            <p:ph type="body" idx="3"/>
          </p:nvPr>
        </p:nvSpPr>
        <p:spPr>
          <a:xfrm>
            <a:off x="6313170" y="1361190"/>
            <a:ext cx="5124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Raleway Light"/>
                <a:ea typeface="Raleway Light"/>
                <a:cs typeface="Raleway Light"/>
                <a:sym typeface="Raleway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SCRC PMWG Template">
  <p:cSld name="Title 2 Lines &amp; Conten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9"/>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9"/>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00000"/>
              </a:lnSpc>
              <a:spcBef>
                <a:spcPts val="10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100000"/>
              </a:lnSpc>
              <a:spcBef>
                <a:spcPts val="1000"/>
              </a:spcBef>
              <a:spcAft>
                <a:spcPts val="0"/>
              </a:spcAft>
              <a:buClr>
                <a:schemeClr val="dk1"/>
              </a:buClr>
              <a:buSzPts val="1800"/>
              <a:buChar char="•"/>
              <a:defRPr/>
            </a:lvl6pPr>
            <a:lvl7pPr marL="3200400" lvl="6" indent="-342900" algn="l">
              <a:lnSpc>
                <a:spcPct val="100000"/>
              </a:lnSpc>
              <a:spcBef>
                <a:spcPts val="1000"/>
              </a:spcBef>
              <a:spcAft>
                <a:spcPts val="0"/>
              </a:spcAft>
              <a:buClr>
                <a:schemeClr val="dk1"/>
              </a:buClr>
              <a:buSzPts val="1800"/>
              <a:buChar char="•"/>
              <a:defRPr/>
            </a:lvl7pPr>
            <a:lvl8pPr marL="3657600" lvl="7" indent="-342900" algn="l">
              <a:lnSpc>
                <a:spcPct val="100000"/>
              </a:lnSpc>
              <a:spcBef>
                <a:spcPts val="1000"/>
              </a:spcBef>
              <a:spcAft>
                <a:spcPts val="0"/>
              </a:spcAft>
              <a:buClr>
                <a:schemeClr val="dk1"/>
              </a:buClr>
              <a:buSzPts val="1800"/>
              <a:buChar char="•"/>
              <a:defRPr/>
            </a:lvl8pPr>
            <a:lvl9pPr marL="4114800" lvl="8" indent="-342900" algn="l">
              <a:lnSpc>
                <a:spcPct val="100000"/>
              </a:lnSpc>
              <a:spcBef>
                <a:spcPts val="1000"/>
              </a:spcBef>
              <a:spcAft>
                <a:spcPts val="1000"/>
              </a:spcAft>
              <a:buClr>
                <a:schemeClr val="dk1"/>
              </a:buClr>
              <a:buSzPts val="1800"/>
              <a:buChar char="•"/>
              <a:defRPr/>
            </a:lvl9pPr>
          </a:lstStyle>
          <a:p>
            <a:endParaRPr/>
          </a:p>
        </p:txBody>
      </p:sp>
      <p:sp>
        <p:nvSpPr>
          <p:cNvPr id="40" name="Google Shape;40;p11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ubtitle &amp; Content 29">
  <p:cSld name="Title, Subtitle &amp; Content 29">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15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5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1" name="Google Shape;271;p15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ontent 1 1">
  <p:cSld name="1_Title, Subtitle &amp; Content 1">
    <p:bg>
      <p:bgPr>
        <a:blipFill>
          <a:blip r:embed="rId2">
            <a:alphaModFix/>
          </a:blip>
          <a:stretch>
            <a:fillRect/>
          </a:stretch>
        </a:blipFill>
        <a:effectLst/>
      </p:bgPr>
    </p:bg>
    <p:spTree>
      <p:nvGrpSpPr>
        <p:cNvPr id="1" name="Shape 272"/>
        <p:cNvGrpSpPr/>
        <p:nvPr/>
      </p:nvGrpSpPr>
      <p:grpSpPr>
        <a:xfrm>
          <a:off x="0" y="0"/>
          <a:ext cx="0" cy="0"/>
          <a:chOff x="0" y="0"/>
          <a:chExt cx="0" cy="0"/>
        </a:xfrm>
      </p:grpSpPr>
      <p:sp>
        <p:nvSpPr>
          <p:cNvPr id="273" name="Google Shape;273;p159"/>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5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5" name="Google Shape;275;p159"/>
          <p:cNvSpPr txBox="1">
            <a:spLocks noGrp="1"/>
          </p:cNvSpPr>
          <p:nvPr>
            <p:ph type="body" idx="1"/>
          </p:nvPr>
        </p:nvSpPr>
        <p:spPr>
          <a:xfrm>
            <a:off x="971550"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159"/>
          <p:cNvSpPr txBox="1">
            <a:spLocks noGrp="1"/>
          </p:cNvSpPr>
          <p:nvPr>
            <p:ph type="body" idx="2"/>
          </p:nvPr>
        </p:nvSpPr>
        <p:spPr>
          <a:xfrm>
            <a:off x="6359096" y="1361190"/>
            <a:ext cx="5124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Font typeface="Arial"/>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Font typeface="Arial"/>
              <a:buAutoNum type="arabicPeriod"/>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mp; Content 38">
  <p:cSld name="Title, Subtitle &amp; Content 38">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16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79" name="Google Shape;279;p160"/>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38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80" name="Google Shape;280;p16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_Picture_Left">
  <p:cSld name="Main_Picture_Left">
    <p:spTree>
      <p:nvGrpSpPr>
        <p:cNvPr id="1" name="Shape 281"/>
        <p:cNvGrpSpPr/>
        <p:nvPr/>
      </p:nvGrpSpPr>
      <p:grpSpPr>
        <a:xfrm>
          <a:off x="0" y="0"/>
          <a:ext cx="0" cy="0"/>
          <a:chOff x="0" y="0"/>
          <a:chExt cx="0" cy="0"/>
        </a:xfrm>
      </p:grpSpPr>
      <p:sp>
        <p:nvSpPr>
          <p:cNvPr id="282" name="Google Shape;282;p1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161"/>
          <p:cNvSpPr/>
          <p:nvPr/>
        </p:nvSpPr>
        <p:spPr>
          <a:xfrm>
            <a:off x="5760640" y="6453337"/>
            <a:ext cx="60960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Helvetica Neue Light"/>
                <a:ea typeface="Helvetica Neue Light"/>
                <a:cs typeface="Helvetica Neue Light"/>
                <a:sym typeface="Helvetica Neue Light"/>
              </a:rPr>
              <a:t>© Medisolv, Inc. All Rights Reserved | </a:t>
            </a:r>
            <a:fld id="{00000000-1234-1234-1234-123412341234}" type="slidenum">
              <a:rPr lang="en-US" sz="1000" b="0" i="0" u="none" strike="noStrike" cap="none">
                <a:solidFill>
                  <a:srgbClr val="000000"/>
                </a:solidFill>
                <a:latin typeface="Helvetica Neue Light"/>
                <a:ea typeface="Helvetica Neue Light"/>
                <a:cs typeface="Helvetica Neue Light"/>
                <a:sym typeface="Helvetica Neue Light"/>
              </a:rPr>
              <a:t>‹#›</a:t>
            </a:fld>
            <a:endParaRPr sz="1000" b="0" i="0" u="none" strike="noStrike" cap="none">
              <a:solidFill>
                <a:srgbClr val="000000"/>
              </a:solidFill>
              <a:latin typeface="Helvetica Neue Light"/>
              <a:ea typeface="Helvetica Neue Light"/>
              <a:cs typeface="Helvetica Neue Light"/>
              <a:sym typeface="Helvetica Neue Light"/>
            </a:endParaRPr>
          </a:p>
        </p:txBody>
      </p:sp>
      <p:sp>
        <p:nvSpPr>
          <p:cNvPr id="284" name="Google Shape;284;p161"/>
          <p:cNvSpPr/>
          <p:nvPr/>
        </p:nvSpPr>
        <p:spPr>
          <a:xfrm rot="-5400000">
            <a:off x="-538023" y="1761903"/>
            <a:ext cx="1273500" cy="473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5" name="Google Shape;285;p161"/>
          <p:cNvSpPr/>
          <p:nvPr/>
        </p:nvSpPr>
        <p:spPr>
          <a:xfrm rot="-5400000">
            <a:off x="-538023" y="3168376"/>
            <a:ext cx="1273500" cy="47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p161"/>
          <p:cNvSpPr/>
          <p:nvPr/>
        </p:nvSpPr>
        <p:spPr>
          <a:xfrm rot="-5400000">
            <a:off x="-538023" y="4574848"/>
            <a:ext cx="1273500" cy="473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p161"/>
          <p:cNvSpPr/>
          <p:nvPr/>
        </p:nvSpPr>
        <p:spPr>
          <a:xfrm rot="-5400000">
            <a:off x="-538023" y="5981320"/>
            <a:ext cx="1273500" cy="473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p161"/>
          <p:cNvSpPr txBox="1">
            <a:spLocks noGrp="1"/>
          </p:cNvSpPr>
          <p:nvPr>
            <p:ph type="body" idx="1"/>
          </p:nvPr>
        </p:nvSpPr>
        <p:spPr>
          <a:xfrm>
            <a:off x="5135034" y="1700809"/>
            <a:ext cx="6422100" cy="4392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b="1"/>
            </a:lvl1pPr>
            <a:lvl2pPr marL="914400" lvl="1" indent="-381000" algn="l">
              <a:lnSpc>
                <a:spcPct val="90000"/>
              </a:lnSpc>
              <a:spcBef>
                <a:spcPts val="500"/>
              </a:spcBef>
              <a:spcAft>
                <a:spcPts val="0"/>
              </a:spcAft>
              <a:buSzPts val="2400"/>
              <a:buChar char="•"/>
              <a:defRPr sz="2000"/>
            </a:lvl2pPr>
            <a:lvl3pPr marL="1371600" lvl="2" indent="-355600" algn="l">
              <a:lnSpc>
                <a:spcPct val="90000"/>
              </a:lnSpc>
              <a:spcBef>
                <a:spcPts val="500"/>
              </a:spcBef>
              <a:spcAft>
                <a:spcPts val="0"/>
              </a:spcAft>
              <a:buSzPts val="20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9" name="Google Shape;289;p161"/>
          <p:cNvSpPr>
            <a:spLocks noGrp="1"/>
          </p:cNvSpPr>
          <p:nvPr>
            <p:ph type="pic" idx="2"/>
          </p:nvPr>
        </p:nvSpPr>
        <p:spPr>
          <a:xfrm>
            <a:off x="635001" y="1700809"/>
            <a:ext cx="4200300" cy="4392000"/>
          </a:xfrm>
          <a:prstGeom prst="rect">
            <a:avLst/>
          </a:prstGeom>
          <a:noFill/>
          <a:ln>
            <a:noFill/>
          </a:ln>
        </p:spPr>
      </p:sp>
      <p:sp>
        <p:nvSpPr>
          <p:cNvPr id="290" name="Google Shape;290;p161"/>
          <p:cNvSpPr txBox="1">
            <a:spLocks noGrp="1"/>
          </p:cNvSpPr>
          <p:nvPr>
            <p:ph type="body" idx="3"/>
          </p:nvPr>
        </p:nvSpPr>
        <p:spPr>
          <a:xfrm>
            <a:off x="635000" y="1030289"/>
            <a:ext cx="10922100" cy="50280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SzPts val="2800"/>
              <a:buChar char="•"/>
              <a:defRPr sz="1400">
                <a:solidFill>
                  <a:srgbClr val="4391FF"/>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ubtitle &amp; Content 28">
  <p:cSld name="Title, Subtitle &amp; Content_1">
    <p:bg>
      <p:bgPr>
        <a:blipFill>
          <a:blip r:embed="rId2">
            <a:alphaModFix/>
          </a:blip>
          <a:stretch>
            <a:fillRect/>
          </a:stretch>
        </a:blipFill>
        <a:effectLst/>
      </p:bgPr>
    </p:bg>
    <p:spTree>
      <p:nvGrpSpPr>
        <p:cNvPr id="1" name="Shape 291"/>
        <p:cNvGrpSpPr/>
        <p:nvPr/>
      </p:nvGrpSpPr>
      <p:grpSpPr>
        <a:xfrm>
          <a:off x="0" y="0"/>
          <a:ext cx="0" cy="0"/>
          <a:chOff x="0" y="0"/>
          <a:chExt cx="0" cy="0"/>
        </a:xfrm>
      </p:grpSpPr>
      <p:sp>
        <p:nvSpPr>
          <p:cNvPr id="292" name="Google Shape;292;p16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3" name="Google Shape;293;p162"/>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1 Line &amp; Content 1 1">
  <p:cSld name="1_Title 1 Line &amp; Content_1">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g37e761a9860_1_172"/>
          <p:cNvSpPr txBox="1">
            <a:spLocks noGrp="1"/>
          </p:cNvSpPr>
          <p:nvPr>
            <p:ph type="title"/>
          </p:nvPr>
        </p:nvSpPr>
        <p:spPr>
          <a:xfrm>
            <a:off x="972127" y="347852"/>
            <a:ext cx="10515600" cy="595500"/>
          </a:xfrm>
          <a:prstGeom prst="rect">
            <a:avLst/>
          </a:prstGeom>
          <a:noFill/>
          <a:ln>
            <a:noFill/>
          </a:ln>
        </p:spPr>
        <p:txBody>
          <a:bodyPr spcFirstLastPara="1" wrap="square" lIns="121900" tIns="60925" rIns="121900" bIns="60925" anchor="t" anchorCtr="0">
            <a:noAutofit/>
          </a:bodyPr>
          <a:lstStyle>
            <a:lvl1pPr lvl="0" algn="l">
              <a:lnSpc>
                <a:spcPct val="100000"/>
              </a:lnSpc>
              <a:spcBef>
                <a:spcPts val="0"/>
              </a:spcBef>
              <a:spcAft>
                <a:spcPts val="0"/>
              </a:spcAft>
              <a:buClr>
                <a:schemeClr val="dk1"/>
              </a:buClr>
              <a:buSzPts val="3700"/>
              <a:buFont typeface="Arial"/>
              <a:buNone/>
              <a:defRPr sz="2800" b="0" i="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96" name="Google Shape;296;g37e761a9860_1_172"/>
          <p:cNvSpPr txBox="1">
            <a:spLocks noGrp="1"/>
          </p:cNvSpPr>
          <p:nvPr>
            <p:ph type="sldNum" idx="12"/>
          </p:nvPr>
        </p:nvSpPr>
        <p:spPr>
          <a:xfrm>
            <a:off x="11512549" y="6213475"/>
            <a:ext cx="578100" cy="36510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1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7" name="Google Shape;297;g37e761a9860_1_172"/>
          <p:cNvSpPr>
            <a:spLocks noGrp="1"/>
          </p:cNvSpPr>
          <p:nvPr>
            <p:ph type="pic" idx="2"/>
          </p:nvPr>
        </p:nvSpPr>
        <p:spPr>
          <a:xfrm>
            <a:off x="961925" y="1087656"/>
            <a:ext cx="10541100" cy="49233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1 1">
  <p:cSld name="Section 1">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g37e761a9860_1_176"/>
          <p:cNvSpPr txBox="1">
            <a:spLocks noGrp="1"/>
          </p:cNvSpPr>
          <p:nvPr>
            <p:ph type="title"/>
          </p:nvPr>
        </p:nvSpPr>
        <p:spPr>
          <a:xfrm>
            <a:off x="972127" y="1835089"/>
            <a:ext cx="10515600" cy="3945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Clr>
                <a:schemeClr val="dk1"/>
              </a:buClr>
              <a:buSzPts val="2400"/>
              <a:buFont typeface="Arial"/>
              <a:buNone/>
              <a:defRPr sz="32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0" name="Google Shape;300;g37e761a9860_1_176"/>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301"/>
        <p:cNvGrpSpPr/>
        <p:nvPr/>
      </p:nvGrpSpPr>
      <p:grpSpPr>
        <a:xfrm>
          <a:off x="0" y="0"/>
          <a:ext cx="0" cy="0"/>
          <a:chOff x="0" y="0"/>
          <a:chExt cx="0" cy="0"/>
        </a:xfrm>
      </p:grpSpPr>
      <p:sp>
        <p:nvSpPr>
          <p:cNvPr id="302" name="Google Shape;302;g39e4924c4c0_1_162"/>
          <p:cNvSpPr txBox="1">
            <a:spLocks noGrp="1"/>
          </p:cNvSpPr>
          <p:nvPr>
            <p:ph type="title"/>
          </p:nvPr>
        </p:nvSpPr>
        <p:spPr>
          <a:xfrm>
            <a:off x="838200" y="365126"/>
            <a:ext cx="10515600" cy="1325700"/>
          </a:xfrm>
          <a:prstGeom prst="rect">
            <a:avLst/>
          </a:prstGeom>
          <a:noFill/>
          <a:ln>
            <a:noFill/>
          </a:ln>
        </p:spPr>
        <p:txBody>
          <a:bodyPr spcFirstLastPara="1" wrap="square" lIns="111975" tIns="55975" rIns="111975" bIns="55975" anchor="ctr" anchorCtr="0">
            <a:normAutofit/>
          </a:bodyPr>
          <a:lstStyle>
            <a:lvl1pPr lvl="0" algn="l">
              <a:lnSpc>
                <a:spcPct val="90000"/>
              </a:lnSpc>
              <a:spcBef>
                <a:spcPts val="0"/>
              </a:spcBef>
              <a:spcAft>
                <a:spcPts val="0"/>
              </a:spcAft>
              <a:buClr>
                <a:schemeClr val="dk1"/>
              </a:buClr>
              <a:buSzPts val="2300"/>
              <a:buNone/>
              <a:defRPr/>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a:endParaRPr/>
          </a:p>
        </p:txBody>
      </p:sp>
      <p:sp>
        <p:nvSpPr>
          <p:cNvPr id="303" name="Google Shape;303;g39e4924c4c0_1_162"/>
          <p:cNvSpPr txBox="1">
            <a:spLocks noGrp="1"/>
          </p:cNvSpPr>
          <p:nvPr>
            <p:ph type="body" idx="1"/>
          </p:nvPr>
        </p:nvSpPr>
        <p:spPr>
          <a:xfrm>
            <a:off x="838200" y="1825625"/>
            <a:ext cx="10515600" cy="4351200"/>
          </a:xfrm>
          <a:prstGeom prst="rect">
            <a:avLst/>
          </a:prstGeom>
          <a:noFill/>
          <a:ln>
            <a:noFill/>
          </a:ln>
        </p:spPr>
        <p:txBody>
          <a:bodyPr spcFirstLastPara="1" wrap="square" lIns="111975" tIns="55975" rIns="111975" bIns="55975" anchor="t" anchorCtr="0">
            <a:normAutofit/>
          </a:bodyPr>
          <a:lstStyle>
            <a:lvl1pPr marL="457200" lvl="0" indent="-450850" algn="l">
              <a:lnSpc>
                <a:spcPct val="90000"/>
              </a:lnSpc>
              <a:spcBef>
                <a:spcPts val="1200"/>
              </a:spcBef>
              <a:spcAft>
                <a:spcPts val="0"/>
              </a:spcAft>
              <a:buClr>
                <a:srgbClr val="262626"/>
              </a:buClr>
              <a:buSzPts val="3500"/>
              <a:buChar char="•"/>
              <a:defRPr>
                <a:solidFill>
                  <a:srgbClr val="262626"/>
                </a:solidFill>
              </a:defRPr>
            </a:lvl1pPr>
            <a:lvl2pPr marL="914400" lvl="1" indent="-412750" algn="l">
              <a:lnSpc>
                <a:spcPct val="90000"/>
              </a:lnSpc>
              <a:spcBef>
                <a:spcPts val="700"/>
              </a:spcBef>
              <a:spcAft>
                <a:spcPts val="0"/>
              </a:spcAft>
              <a:buClr>
                <a:srgbClr val="262626"/>
              </a:buClr>
              <a:buSzPts val="2900"/>
              <a:buChar char="•"/>
              <a:defRPr>
                <a:solidFill>
                  <a:srgbClr val="262626"/>
                </a:solidFill>
              </a:defRPr>
            </a:lvl2pPr>
            <a:lvl3pPr marL="1371600" lvl="2" indent="-412750" algn="l">
              <a:lnSpc>
                <a:spcPct val="90000"/>
              </a:lnSpc>
              <a:spcBef>
                <a:spcPts val="700"/>
              </a:spcBef>
              <a:spcAft>
                <a:spcPts val="0"/>
              </a:spcAft>
              <a:buClr>
                <a:srgbClr val="262626"/>
              </a:buClr>
              <a:buSzPts val="2900"/>
              <a:buChar char="•"/>
              <a:defRPr>
                <a:solidFill>
                  <a:srgbClr val="262626"/>
                </a:solidFill>
              </a:defRPr>
            </a:lvl3pPr>
            <a:lvl4pPr marL="1828800" lvl="3" indent="-412750" algn="l">
              <a:lnSpc>
                <a:spcPct val="90000"/>
              </a:lnSpc>
              <a:spcBef>
                <a:spcPts val="700"/>
              </a:spcBef>
              <a:spcAft>
                <a:spcPts val="0"/>
              </a:spcAft>
              <a:buClr>
                <a:srgbClr val="262626"/>
              </a:buClr>
              <a:buSzPts val="2900"/>
              <a:buChar char="•"/>
              <a:defRPr>
                <a:solidFill>
                  <a:srgbClr val="262626"/>
                </a:solidFill>
              </a:defRPr>
            </a:lvl4pPr>
            <a:lvl5pPr marL="2286000" lvl="4" indent="-412750" algn="l">
              <a:lnSpc>
                <a:spcPct val="90000"/>
              </a:lnSpc>
              <a:spcBef>
                <a:spcPts val="700"/>
              </a:spcBef>
              <a:spcAft>
                <a:spcPts val="0"/>
              </a:spcAft>
              <a:buClr>
                <a:srgbClr val="262626"/>
              </a:buClr>
              <a:buSzPts val="2900"/>
              <a:buChar char="•"/>
              <a:defRPr>
                <a:solidFill>
                  <a:srgbClr val="262626"/>
                </a:solidFill>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sp>
        <p:nvSpPr>
          <p:cNvPr id="304" name="Google Shape;304;g39e4924c4c0_1_162"/>
          <p:cNvSpPr txBox="1">
            <a:spLocks noGrp="1"/>
          </p:cNvSpPr>
          <p:nvPr>
            <p:ph type="sldNum" idx="12"/>
          </p:nvPr>
        </p:nvSpPr>
        <p:spPr>
          <a:xfrm>
            <a:off x="770282" y="6152495"/>
            <a:ext cx="666000" cy="365100"/>
          </a:xfrm>
          <a:prstGeom prst="rect">
            <a:avLst/>
          </a:prstGeom>
          <a:noFill/>
          <a:ln>
            <a:noFill/>
          </a:ln>
        </p:spPr>
        <p:txBody>
          <a:bodyPr spcFirstLastPara="1" wrap="square" lIns="111975" tIns="55975" rIns="111975" bIns="55975" anchor="ctr" anchorCtr="0">
            <a:noAutofit/>
          </a:bodyPr>
          <a:lstStyle>
            <a:lvl1pPr marL="0" marR="0" lvl="0"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5" name="Google Shape;305;g39e4924c4c0_1_162"/>
          <p:cNvSpPr txBox="1">
            <a:spLocks noGrp="1"/>
          </p:cNvSpPr>
          <p:nvPr>
            <p:ph type="body" idx="2"/>
          </p:nvPr>
        </p:nvSpPr>
        <p:spPr>
          <a:xfrm>
            <a:off x="838200" y="365126"/>
            <a:ext cx="10515600" cy="447600"/>
          </a:xfrm>
          <a:prstGeom prst="rect">
            <a:avLst/>
          </a:prstGeom>
          <a:noFill/>
          <a:ln>
            <a:noFill/>
          </a:ln>
        </p:spPr>
        <p:txBody>
          <a:bodyPr spcFirstLastPara="1" wrap="square" lIns="111975" tIns="55975" rIns="111975" bIns="55975" anchor="t" anchorCtr="0">
            <a:normAutofit/>
          </a:bodyPr>
          <a:lstStyle>
            <a:lvl1pPr marL="457200" lvl="0" indent="-228600" algn="l">
              <a:lnSpc>
                <a:spcPct val="90000"/>
              </a:lnSpc>
              <a:spcBef>
                <a:spcPts val="1200"/>
              </a:spcBef>
              <a:spcAft>
                <a:spcPts val="0"/>
              </a:spcAft>
              <a:buClr>
                <a:srgbClr val="7F7F7F"/>
              </a:buClr>
              <a:buSzPts val="2400"/>
              <a:buNone/>
              <a:defRPr sz="2400" i="1">
                <a:solidFill>
                  <a:srgbClr val="7F7F7F"/>
                </a:solidFill>
                <a:latin typeface="Calibri"/>
                <a:ea typeface="Calibri"/>
                <a:cs typeface="Calibri"/>
                <a:sym typeface="Calibri"/>
              </a:defRPr>
            </a:lvl1pPr>
            <a:lvl2pPr marL="914400" lvl="1" indent="-374650" algn="l">
              <a:lnSpc>
                <a:spcPct val="90000"/>
              </a:lnSpc>
              <a:spcBef>
                <a:spcPts val="700"/>
              </a:spcBef>
              <a:spcAft>
                <a:spcPts val="0"/>
              </a:spcAft>
              <a:buClr>
                <a:srgbClr val="262626"/>
              </a:buClr>
              <a:buSzPts val="2300"/>
              <a:buChar char="•"/>
              <a:defRPr/>
            </a:lvl2pPr>
            <a:lvl3pPr marL="1371600" lvl="2" indent="-374650" algn="l">
              <a:lnSpc>
                <a:spcPct val="90000"/>
              </a:lnSpc>
              <a:spcBef>
                <a:spcPts val="700"/>
              </a:spcBef>
              <a:spcAft>
                <a:spcPts val="0"/>
              </a:spcAft>
              <a:buClr>
                <a:srgbClr val="262626"/>
              </a:buClr>
              <a:buSzPts val="2300"/>
              <a:buChar char="•"/>
              <a:defRPr/>
            </a:lvl3pPr>
            <a:lvl4pPr marL="1828800" lvl="3" indent="-374650" algn="l">
              <a:lnSpc>
                <a:spcPct val="90000"/>
              </a:lnSpc>
              <a:spcBef>
                <a:spcPts val="700"/>
              </a:spcBef>
              <a:spcAft>
                <a:spcPts val="0"/>
              </a:spcAft>
              <a:buClr>
                <a:srgbClr val="262626"/>
              </a:buClr>
              <a:buSzPts val="2300"/>
              <a:buChar char="•"/>
              <a:defRPr/>
            </a:lvl4pPr>
            <a:lvl5pPr marL="2286000" lvl="4" indent="-374650" algn="l">
              <a:lnSpc>
                <a:spcPct val="90000"/>
              </a:lnSpc>
              <a:spcBef>
                <a:spcPts val="700"/>
              </a:spcBef>
              <a:spcAft>
                <a:spcPts val="0"/>
              </a:spcAft>
              <a:buClr>
                <a:srgbClr val="262626"/>
              </a:buClr>
              <a:buSzPts val="2300"/>
              <a:buChar char="•"/>
              <a:defRPr/>
            </a:lvl5pPr>
            <a:lvl6pPr marL="2743200" lvl="5" indent="-374650" algn="l">
              <a:lnSpc>
                <a:spcPct val="90000"/>
              </a:lnSpc>
              <a:spcBef>
                <a:spcPts val="700"/>
              </a:spcBef>
              <a:spcAft>
                <a:spcPts val="0"/>
              </a:spcAft>
              <a:buClr>
                <a:schemeClr val="dk1"/>
              </a:buClr>
              <a:buSzPts val="2300"/>
              <a:buChar char="•"/>
              <a:defRPr/>
            </a:lvl6pPr>
            <a:lvl7pPr marL="3200400" lvl="6" indent="-374650" algn="l">
              <a:lnSpc>
                <a:spcPct val="90000"/>
              </a:lnSpc>
              <a:spcBef>
                <a:spcPts val="700"/>
              </a:spcBef>
              <a:spcAft>
                <a:spcPts val="0"/>
              </a:spcAft>
              <a:buClr>
                <a:schemeClr val="dk1"/>
              </a:buClr>
              <a:buSzPts val="2300"/>
              <a:buChar char="•"/>
              <a:defRPr/>
            </a:lvl7pPr>
            <a:lvl8pPr marL="3657600" lvl="7" indent="-374650" algn="l">
              <a:lnSpc>
                <a:spcPct val="90000"/>
              </a:lnSpc>
              <a:spcBef>
                <a:spcPts val="700"/>
              </a:spcBef>
              <a:spcAft>
                <a:spcPts val="0"/>
              </a:spcAft>
              <a:buClr>
                <a:schemeClr val="dk1"/>
              </a:buClr>
              <a:buSzPts val="2300"/>
              <a:buChar char="•"/>
              <a:defRPr/>
            </a:lvl8pPr>
            <a:lvl9pPr marL="4114800" lvl="8" indent="-374650" algn="l">
              <a:lnSpc>
                <a:spcPct val="90000"/>
              </a:lnSpc>
              <a:spcBef>
                <a:spcPts val="700"/>
              </a:spcBef>
              <a:spcAft>
                <a:spcPts val="0"/>
              </a:spcAft>
              <a:buClr>
                <a:schemeClr val="dk1"/>
              </a:buClr>
              <a:buSzPts val="2300"/>
              <a:buChar char="•"/>
              <a:defRPr/>
            </a:lvl9pPr>
          </a:lstStyle>
          <a:p>
            <a:endParaRPr/>
          </a:p>
        </p:txBody>
      </p:sp>
      <p:cxnSp>
        <p:nvCxnSpPr>
          <p:cNvPr id="306" name="Google Shape;306;g39e4924c4c0_1_162"/>
          <p:cNvCxnSpPr/>
          <p:nvPr/>
        </p:nvCxnSpPr>
        <p:spPr>
          <a:xfrm>
            <a:off x="985382" y="1394181"/>
            <a:ext cx="11206500" cy="0"/>
          </a:xfrm>
          <a:prstGeom prst="straightConnector1">
            <a:avLst/>
          </a:prstGeom>
          <a:noFill/>
          <a:ln w="38100" cap="flat" cmpd="sng">
            <a:solidFill>
              <a:srgbClr val="C40E3E"/>
            </a:solidFill>
            <a:prstDash val="solid"/>
            <a:round/>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ubtitle &amp; Content 1 3">
  <p:cSld name="1_Title, Subtitle &amp; Content_4">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g390eb331c24_3_30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g390eb331c24_3_30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g390eb331c24_3_30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1 Line &amp; Content 1 1 1">
  <p:cSld name="1_Title 1 Line &amp; Content_1_1">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g390eb331c24_3_315"/>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3" name="Google Shape;313;g390eb331c24_3_315"/>
          <p:cNvSpPr txBox="1">
            <a:spLocks noGrp="1"/>
          </p:cNvSpPr>
          <p:nvPr>
            <p:ph type="sldNum" idx="12"/>
          </p:nvPr>
        </p:nvSpPr>
        <p:spPr>
          <a:xfrm>
            <a:off x="11512551" y="6213473"/>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4" name="Google Shape;314;g390eb331c24_3_315"/>
          <p:cNvSpPr>
            <a:spLocks noGrp="1"/>
          </p:cNvSpPr>
          <p:nvPr>
            <p:ph type="pic" idx="2"/>
          </p:nvPr>
        </p:nvSpPr>
        <p:spPr>
          <a:xfrm>
            <a:off x="971551" y="1362456"/>
            <a:ext cx="10541100" cy="4648500"/>
          </a:xfrm>
          <a:prstGeom prst="rect">
            <a:avLst/>
          </a:prstGeom>
          <a:noFill/>
          <a:ln>
            <a:noFill/>
          </a:ln>
        </p:spPr>
      </p:sp>
      <p:sp>
        <p:nvSpPr>
          <p:cNvPr id="315" name="Google Shape;315;g390eb331c24_3_315"/>
          <p:cNvSpPr txBox="1">
            <a:spLocks noGrp="1"/>
          </p:cNvSpPr>
          <p:nvPr>
            <p:ph type="body" idx="1"/>
          </p:nvPr>
        </p:nvSpPr>
        <p:spPr>
          <a:xfrm>
            <a:off x="849629"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100"/>
              </a:spcBef>
              <a:spcAft>
                <a:spcPts val="0"/>
              </a:spcAft>
              <a:buClr>
                <a:srgbClr val="0066CC"/>
              </a:buClr>
              <a:buSzPts val="2300"/>
              <a:buNone/>
              <a:defRPr sz="23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9250" algn="l">
              <a:lnSpc>
                <a:spcPct val="90000"/>
              </a:lnSpc>
              <a:spcBef>
                <a:spcPts val="500"/>
              </a:spcBef>
              <a:spcAft>
                <a:spcPts val="0"/>
              </a:spcAft>
              <a:buClr>
                <a:schemeClr val="dk2"/>
              </a:buClr>
              <a:buSzPts val="1900"/>
              <a:buChar char="•"/>
              <a:defRPr>
                <a:solidFill>
                  <a:schemeClr val="dk2"/>
                </a:solidFill>
              </a:defRPr>
            </a:lvl4pPr>
            <a:lvl5pPr marL="2286000" lvl="4" indent="-349250" algn="l">
              <a:lnSpc>
                <a:spcPct val="90000"/>
              </a:lnSpc>
              <a:spcBef>
                <a:spcPts val="500"/>
              </a:spcBef>
              <a:spcAft>
                <a:spcPts val="0"/>
              </a:spcAft>
              <a:buClr>
                <a:schemeClr val="dk2"/>
              </a:buClr>
              <a:buSzPts val="1900"/>
              <a:buChar char="•"/>
              <a:defRPr>
                <a:solidFill>
                  <a:schemeClr val="dk2"/>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amp; Content 1 2">
  <p:cSld name="1_Title, Subtitle &amp; Content">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54"/>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5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 name="Google Shape;44;p154"/>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54"/>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ubtitle &amp; Content 1 4">
  <p:cSld name="1_Title, Subtitle &amp; Content_5">
    <p:bg>
      <p:bgPr>
        <a:blipFill>
          <a:blip r:embed="rId2">
            <a:alphaModFix/>
          </a:blip>
          <a:stretch>
            <a:fillRect/>
          </a:stretch>
        </a:blipFill>
        <a:effectLst/>
      </p:bgPr>
    </p:bg>
    <p:spTree>
      <p:nvGrpSpPr>
        <p:cNvPr id="1" name="Shape 316"/>
        <p:cNvGrpSpPr/>
        <p:nvPr/>
      </p:nvGrpSpPr>
      <p:grpSpPr>
        <a:xfrm>
          <a:off x="0" y="0"/>
          <a:ext cx="0" cy="0"/>
          <a:chOff x="0" y="0"/>
          <a:chExt cx="0" cy="0"/>
        </a:xfrm>
      </p:grpSpPr>
      <p:sp>
        <p:nvSpPr>
          <p:cNvPr id="317" name="Google Shape;317;g3b0b9f35890_0_343"/>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g3b0b9f35890_0_34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9" name="Google Shape;319;g3b0b9f35890_0_34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ubtitle &amp; Content 36">
  <p:cSld name="2_Title, Subtitle &amp; Content 2_25">
    <p:bg>
      <p:bgPr>
        <a:blipFill>
          <a:blip r:embed="rId2">
            <a:alphaModFix/>
          </a:blip>
          <a:stretch>
            <a:fillRect/>
          </a:stretch>
        </a:blipFill>
        <a:effectLst/>
      </p:bgPr>
    </p:bg>
    <p:spTree>
      <p:nvGrpSpPr>
        <p:cNvPr id="1" name="Shape 320"/>
        <p:cNvGrpSpPr/>
        <p:nvPr/>
      </p:nvGrpSpPr>
      <p:grpSpPr>
        <a:xfrm>
          <a:off x="0" y="0"/>
          <a:ext cx="0" cy="0"/>
          <a:chOff x="0" y="0"/>
          <a:chExt cx="0" cy="0"/>
        </a:xfrm>
      </p:grpSpPr>
      <p:sp>
        <p:nvSpPr>
          <p:cNvPr id="321" name="Google Shape;321;g3b0b9f35890_0_347"/>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g3b0b9f35890_0_34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3" name="Google Shape;323;g3b0b9f35890_0_347"/>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ubtitle &amp; Content 1 5">
  <p:cSld name="1_Title, Subtitle &amp; Content_6">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g3d05409aef1_1_75"/>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g3d05409aef1_1_7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7" name="Google Shape;327;g3d05409aef1_1_75"/>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LI_Title Slide">
    <p:spTree>
      <p:nvGrpSpPr>
        <p:cNvPr id="1" name=""/>
        <p:cNvGrpSpPr/>
        <p:nvPr/>
      </p:nvGrpSpPr>
      <p:grpSpPr>
        <a:xfrm>
          <a:off x="0" y="0"/>
          <a:ext cx="0" cy="0"/>
          <a:chOff x="0" y="0"/>
          <a:chExt cx="0" cy="0"/>
        </a:xfrm>
      </p:grpSpPr>
      <p:pic>
        <p:nvPicPr>
          <p:cNvPr id="11" name="Picture 10" descr="A picture containing person, electronics&#10;&#10;Description automatically generated">
            <a:extLst>
              <a:ext uri="{FF2B5EF4-FFF2-40B4-BE49-F238E27FC236}">
                <a16:creationId xmlns:a16="http://schemas.microsoft.com/office/drawing/2014/main" id="{7E50A534-67BC-465A-9446-9211F65994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p:cNvSpPr>
            <a:spLocks noGrp="1"/>
          </p:cNvSpPr>
          <p:nvPr userDrawn="1">
            <p:ph type="subTitle" idx="1" hasCustomPrompt="1"/>
          </p:nvPr>
        </p:nvSpPr>
        <p:spPr>
          <a:xfrm>
            <a:off x="9313585" y="6264522"/>
            <a:ext cx="2633472" cy="402336"/>
          </a:xfrm>
          <a:solidFill>
            <a:schemeClr val="accent4"/>
          </a:solidFill>
        </p:spPr>
        <p:txBody>
          <a:bodyPr lIns="0" tIns="0" rIns="0" bIns="0" anchor="ctr" anchorCtr="0">
            <a:noAutofit/>
          </a:bodyPr>
          <a:lstStyle>
            <a:lvl1pPr marL="0" indent="0" algn="ctr">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
        <p:nvSpPr>
          <p:cNvPr id="13" name="Rectangle 12">
            <a:extLst>
              <a:ext uri="{FF2B5EF4-FFF2-40B4-BE49-F238E27FC236}">
                <a16:creationId xmlns:a16="http://schemas.microsoft.com/office/drawing/2014/main" id="{05FA95AB-04CC-46D2-B0B5-A60CE2D073A0}"/>
              </a:ext>
            </a:extLst>
          </p:cNvPr>
          <p:cNvSpPr/>
          <p:nvPr userDrawn="1"/>
        </p:nvSpPr>
        <p:spPr>
          <a:xfrm>
            <a:off x="0" y="4631924"/>
            <a:ext cx="12192000" cy="1500642"/>
          </a:xfrm>
          <a:prstGeom prst="rect">
            <a:avLst/>
          </a:prstGeom>
          <a:solidFill>
            <a:srgbClr val="004977">
              <a:alpha val="83922"/>
            </a:srgbClr>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endParaRPr lang="en-US" sz="1000" dirty="0">
              <a:solidFill>
                <a:schemeClr val="tx1"/>
              </a:solidFill>
            </a:endParaRPr>
          </a:p>
        </p:txBody>
      </p:sp>
      <p:sp>
        <p:nvSpPr>
          <p:cNvPr id="2" name="Title 1"/>
          <p:cNvSpPr>
            <a:spLocks noGrp="1"/>
          </p:cNvSpPr>
          <p:nvPr userDrawn="1">
            <p:ph type="ctrTitle" hasCustomPrompt="1"/>
          </p:nvPr>
        </p:nvSpPr>
        <p:spPr>
          <a:xfrm>
            <a:off x="1060770" y="5103353"/>
            <a:ext cx="10886287" cy="557784"/>
          </a:xfrm>
        </p:spPr>
        <p:txBody>
          <a:bodyPr lIns="0" anchor="ctr"/>
          <a:lstStyle>
            <a:lvl1pPr algn="r">
              <a:defRPr sz="3600">
                <a:solidFill>
                  <a:schemeClr val="bg1"/>
                </a:solidFill>
              </a:defRPr>
            </a:lvl1pPr>
          </a:lstStyle>
          <a:p>
            <a:r>
              <a:rPr lang="en-US" dirty="0"/>
              <a:t>Confidential Information Presentation</a:t>
            </a:r>
          </a:p>
        </p:txBody>
      </p:sp>
      <p:pic>
        <p:nvPicPr>
          <p:cNvPr id="12" name="Graphic 11">
            <a:extLst>
              <a:ext uri="{FF2B5EF4-FFF2-40B4-BE49-F238E27FC236}">
                <a16:creationId xmlns:a16="http://schemas.microsoft.com/office/drawing/2014/main" id="{48D456F0-F899-4BDA-A834-F4346F0154F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60770" y="1556896"/>
            <a:ext cx="3007520" cy="897682"/>
          </a:xfrm>
          <a:prstGeom prst="rect">
            <a:avLst/>
          </a:prstGeom>
        </p:spPr>
      </p:pic>
    </p:spTree>
    <p:extLst>
      <p:ext uri="{BB962C8B-B14F-4D97-AF65-F5344CB8AC3E}">
        <p14:creationId xmlns:p14="http://schemas.microsoft.com/office/powerpoint/2010/main" val="4258478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One Column Bullet Li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EB1388-C30E-632D-61F4-D7CEAA7D2190}"/>
              </a:ext>
            </a:extLst>
          </p:cNvPr>
          <p:cNvSpPr>
            <a:spLocks noGrp="1" noRot="1" noMove="1" noResize="1" noEditPoints="1" noAdjustHandles="1" noChangeArrowheads="1" noChangeShapeType="1"/>
          </p:cNvSpPr>
          <p:nvPr/>
        </p:nvSpPr>
        <p:spPr>
          <a:xfrm>
            <a:off x="2337" y="2286000"/>
            <a:ext cx="175463" cy="2286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59B3EE-8AC3-16E0-B872-FA20B4F67EA1}"/>
              </a:ext>
            </a:extLst>
          </p:cNvPr>
          <p:cNvSpPr>
            <a:spLocks noGrp="1" noRot="1" noMove="1" noResize="1" noEditPoints="1" noAdjustHandles="1" noChangeArrowheads="1" noChangeShapeType="1"/>
          </p:cNvSpPr>
          <p:nvPr/>
        </p:nvSpPr>
        <p:spPr>
          <a:xfrm>
            <a:off x="2337" y="4572000"/>
            <a:ext cx="175463" cy="228600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11115A-CBAB-1194-E767-8E308389D410}"/>
              </a:ext>
            </a:extLst>
          </p:cNvPr>
          <p:cNvSpPr>
            <a:spLocks noGrp="1" noRot="1" noMove="1" noResize="1" noEditPoints="1" noAdjustHandles="1" noChangeArrowheads="1" noChangeShapeType="1"/>
          </p:cNvSpPr>
          <p:nvPr/>
        </p:nvSpPr>
        <p:spPr bwMode="auto">
          <a:xfrm>
            <a:off x="0" y="0"/>
            <a:ext cx="175463" cy="2286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7" name="Title 6">
            <a:extLst>
              <a:ext uri="{FF2B5EF4-FFF2-40B4-BE49-F238E27FC236}">
                <a16:creationId xmlns:a16="http://schemas.microsoft.com/office/drawing/2014/main" id="{096688B4-04EE-6430-8168-D01E404D7110}"/>
              </a:ext>
            </a:extLst>
          </p:cNvPr>
          <p:cNvSpPr>
            <a:spLocks noGrp="1"/>
          </p:cNvSpPr>
          <p:nvPr>
            <p:ph type="title"/>
          </p:nvPr>
        </p:nvSpPr>
        <p:spPr>
          <a:xfrm>
            <a:off x="647700" y="262240"/>
            <a:ext cx="10515600" cy="549275"/>
          </a:xfr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p>
        </p:txBody>
      </p:sp>
      <p:sp>
        <p:nvSpPr>
          <p:cNvPr id="15" name="Content Placeholder 14">
            <a:extLst>
              <a:ext uri="{FF2B5EF4-FFF2-40B4-BE49-F238E27FC236}">
                <a16:creationId xmlns:a16="http://schemas.microsoft.com/office/drawing/2014/main" id="{CDEC375A-FB70-8C08-9440-CEC1C540B420}"/>
              </a:ext>
            </a:extLst>
          </p:cNvPr>
          <p:cNvSpPr>
            <a:spLocks noGrp="1"/>
          </p:cNvSpPr>
          <p:nvPr>
            <p:ph sz="quarter" idx="19" hasCustomPrompt="1"/>
          </p:nvPr>
        </p:nvSpPr>
        <p:spPr>
          <a:xfrm>
            <a:off x="647700" y="1351815"/>
            <a:ext cx="10515600" cy="4815570"/>
          </a:xfrm>
        </p:spPr>
        <p:txBody>
          <a:bodyPr>
            <a:normAutofit/>
          </a:bodyPr>
          <a:lstStyle>
            <a:lvl1pPr>
              <a:defRPr sz="1800"/>
            </a:lvl1pPr>
          </a:lstStyle>
          <a:p>
            <a:pPr lvl="0"/>
            <a:r>
              <a:rPr lang="en-US"/>
              <a:t>Bullet Text</a:t>
            </a:r>
          </a:p>
        </p:txBody>
      </p:sp>
      <p:pic>
        <p:nvPicPr>
          <p:cNvPr id="11" name="Picture 10" descr="A blue and black logo&#10;&#10;AI-generated content may be incorrect.">
            <a:extLst>
              <a:ext uri="{FF2B5EF4-FFF2-40B4-BE49-F238E27FC236}">
                <a16:creationId xmlns:a16="http://schemas.microsoft.com/office/drawing/2014/main" id="{7C770641-37AB-7B86-889B-94ACAF9852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09160" y="6266952"/>
            <a:ext cx="1246910" cy="365760"/>
          </a:xfrm>
          <a:prstGeom prst="rect">
            <a:avLst/>
          </a:prstGeom>
        </p:spPr>
      </p:pic>
      <p:sp>
        <p:nvSpPr>
          <p:cNvPr id="12" name="Footer Placeholder 48">
            <a:extLst>
              <a:ext uri="{FF2B5EF4-FFF2-40B4-BE49-F238E27FC236}">
                <a16:creationId xmlns:a16="http://schemas.microsoft.com/office/drawing/2014/main" id="{49C29737-2FE1-24DA-1D9B-012B1F114727}"/>
              </a:ext>
            </a:extLst>
          </p:cNvPr>
          <p:cNvSpPr>
            <a:spLocks noGrp="1" noRot="1" noMove="1" noResize="1" noEditPoints="1" noAdjustHandles="1" noChangeArrowheads="1" noChangeShapeType="1"/>
          </p:cNvSpPr>
          <p:nvPr>
            <p:ph type="ftr" sz="quarter" idx="22"/>
          </p:nvPr>
        </p:nvSpPr>
        <p:spPr>
          <a:xfrm>
            <a:off x="9739794" y="6449832"/>
            <a:ext cx="2159000" cy="252731"/>
          </a:xfrm>
        </p:spPr>
        <p:txBody>
          <a:bodyPr/>
          <a:lstStyle/>
          <a:p>
            <a:pPr algn="r"/>
            <a:r>
              <a:rPr lang="en-US">
                <a:latin typeface="Lato" panose="020F0502020204030203" pitchFamily="34" charset="0"/>
                <a:ea typeface="Lato" panose="020F0502020204030203" pitchFamily="34" charset="0"/>
                <a:cs typeface="Lato" panose="020F0502020204030203" pitchFamily="34" charset="0"/>
              </a:rPr>
              <a:t>© </a:t>
            </a:r>
            <a:r>
              <a:rPr lang="en-US" err="1">
                <a:latin typeface="Lato" panose="020F0502020204030203" pitchFamily="34" charset="0"/>
                <a:ea typeface="Lato" panose="020F0502020204030203" pitchFamily="34" charset="0"/>
                <a:cs typeface="Lato" panose="020F0502020204030203" pitchFamily="34" charset="0"/>
              </a:rPr>
              <a:t>Medisolv</a:t>
            </a:r>
            <a:r>
              <a:rPr lang="en-US">
                <a:latin typeface="Lato" panose="020F0502020204030203" pitchFamily="34" charset="0"/>
                <a:ea typeface="Lato" panose="020F0502020204030203" pitchFamily="34" charset="0"/>
                <a:cs typeface="Lato" panose="020F0502020204030203" pitchFamily="34" charset="0"/>
              </a:rPr>
              <a:t>, Inc. All Rights Reserved | </a:t>
            </a:r>
            <a:fld id="{FD7B4D35-9E73-6141-9F27-1973C2246ABF}" type="slidenum">
              <a:rPr lang="en-US" smtClean="0">
                <a:latin typeface="Lato" panose="020F0502020204030203" pitchFamily="34" charset="0"/>
                <a:ea typeface="Lato" panose="020F0502020204030203" pitchFamily="34" charset="0"/>
                <a:cs typeface="Lato" panose="020F0502020204030203" pitchFamily="34" charset="0"/>
              </a:rPr>
              <a:pPr algn="r"/>
              <a:t>‹#›</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73794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LI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0398" y="74628"/>
            <a:ext cx="11576802" cy="585216"/>
          </a:xfrm>
        </p:spPr>
        <p:txBody>
          <a:bodyPr/>
          <a:lstStyle>
            <a:lvl1pPr marL="0" indent="0">
              <a:defRPr>
                <a:solidFill>
                  <a:schemeClr val="accent2"/>
                </a:solidFill>
              </a:defRPr>
            </a:lvl1pPr>
          </a:lstStyle>
          <a:p>
            <a:r>
              <a:rPr lang="en-US" dirty="0"/>
              <a:t>[Slide Title]</a:t>
            </a:r>
          </a:p>
        </p:txBody>
      </p:sp>
      <p:sp>
        <p:nvSpPr>
          <p:cNvPr id="4" name="Text Placeholder 5">
            <a:extLst>
              <a:ext uri="{FF2B5EF4-FFF2-40B4-BE49-F238E27FC236}">
                <a16:creationId xmlns:a16="http://schemas.microsoft.com/office/drawing/2014/main" id="{0A0C6975-D444-4C71-B956-4FC2C95D6468}"/>
              </a:ext>
            </a:extLst>
          </p:cNvPr>
          <p:cNvSpPr>
            <a:spLocks noGrp="1"/>
          </p:cNvSpPr>
          <p:nvPr>
            <p:ph type="body" sz="quarter" idx="12" hasCustomPrompt="1"/>
          </p:nvPr>
        </p:nvSpPr>
        <p:spPr>
          <a:xfrm>
            <a:off x="310398" y="771492"/>
            <a:ext cx="11576802" cy="307777"/>
          </a:xfrm>
        </p:spPr>
        <p:txBody>
          <a:bodyPr lIns="0">
            <a:noAutofit/>
          </a:bodyPr>
          <a:lstStyle>
            <a:lvl1pPr marL="0" indent="0">
              <a:buNone/>
              <a:defRPr sz="1400">
                <a:solidFill>
                  <a:schemeClr val="accent3"/>
                </a:solidFill>
              </a:defRPr>
            </a:lvl1pPr>
          </a:lstStyle>
          <a:p>
            <a:pPr lvl="0"/>
            <a:r>
              <a:rPr lang="en-US" dirty="0"/>
              <a:t>[Subtitle]</a:t>
            </a:r>
          </a:p>
        </p:txBody>
      </p:sp>
      <p:cxnSp>
        <p:nvCxnSpPr>
          <p:cNvPr id="8" name="Straight Connector 7" hidden="1">
            <a:extLst>
              <a:ext uri="{FF2B5EF4-FFF2-40B4-BE49-F238E27FC236}">
                <a16:creationId xmlns:a16="http://schemas.microsoft.com/office/drawing/2014/main" id="{C75C7B9F-85A4-4248-9289-46822BCEC733}"/>
              </a:ext>
            </a:extLst>
          </p:cNvPr>
          <p:cNvCxnSpPr>
            <a:cxnSpLocks/>
          </p:cNvCxnSpPr>
          <p:nvPr userDrawn="1"/>
        </p:nvCxnSpPr>
        <p:spPr>
          <a:xfrm>
            <a:off x="0" y="720004"/>
            <a:ext cx="1188160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Oval 8" hidden="1">
            <a:extLst>
              <a:ext uri="{FF2B5EF4-FFF2-40B4-BE49-F238E27FC236}">
                <a16:creationId xmlns:a16="http://schemas.microsoft.com/office/drawing/2014/main" id="{E5116B0F-68CB-4EE5-9C9E-6552857B99D5}"/>
              </a:ext>
            </a:extLst>
          </p:cNvPr>
          <p:cNvSpPr/>
          <p:nvPr userDrawn="1"/>
        </p:nvSpPr>
        <p:spPr>
          <a:xfrm rot="16200000">
            <a:off x="11860739" y="628564"/>
            <a:ext cx="182880" cy="182880"/>
          </a:xfrm>
          <a:prstGeom prst="ellipse">
            <a:avLst/>
          </a:prstGeom>
          <a:solidFill>
            <a:schemeClr val="accent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endParaRPr lang="en-US" sz="1000" dirty="0">
              <a:solidFill>
                <a:schemeClr val="tx1"/>
              </a:solidFill>
            </a:endParaRPr>
          </a:p>
        </p:txBody>
      </p:sp>
      <p:pic>
        <p:nvPicPr>
          <p:cNvPr id="10" name="Picture 9">
            <a:extLst>
              <a:ext uri="{FF2B5EF4-FFF2-40B4-BE49-F238E27FC236}">
                <a16:creationId xmlns:a16="http://schemas.microsoft.com/office/drawing/2014/main" id="{AB202859-7E7F-4CD9-A8C4-C805856A0964}"/>
              </a:ext>
            </a:extLst>
          </p:cNvPr>
          <p:cNvPicPr>
            <a:picLocks noChangeAspect="1"/>
          </p:cNvPicPr>
          <p:nvPr userDrawn="1"/>
        </p:nvPicPr>
        <p:blipFill>
          <a:blip r:embed="rId2">
            <a:biLevel thresh="25000"/>
          </a:blip>
          <a:stretch>
            <a:fillRect/>
          </a:stretch>
        </p:blipFill>
        <p:spPr>
          <a:xfrm>
            <a:off x="322808" y="6547104"/>
            <a:ext cx="829964" cy="246888"/>
          </a:xfrm>
          <a:prstGeom prst="rect">
            <a:avLst/>
          </a:prstGeom>
        </p:spPr>
      </p:pic>
      <p:pic>
        <p:nvPicPr>
          <p:cNvPr id="13" name="Graphic 12">
            <a:extLst>
              <a:ext uri="{FF2B5EF4-FFF2-40B4-BE49-F238E27FC236}">
                <a16:creationId xmlns:a16="http://schemas.microsoft.com/office/drawing/2014/main" id="{DE7A9628-6274-4858-9A19-D1EDC4532DA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37744" y="6497226"/>
            <a:ext cx="827153" cy="246888"/>
          </a:xfrm>
          <a:prstGeom prst="rect">
            <a:avLst/>
          </a:prstGeom>
        </p:spPr>
      </p:pic>
      <p:sp>
        <p:nvSpPr>
          <p:cNvPr id="11" name="Slide Number Placeholder 3">
            <a:extLst>
              <a:ext uri="{FF2B5EF4-FFF2-40B4-BE49-F238E27FC236}">
                <a16:creationId xmlns:a16="http://schemas.microsoft.com/office/drawing/2014/main" id="{485FD4CC-CC77-4B7D-B540-50445856BABA}"/>
              </a:ext>
            </a:extLst>
          </p:cNvPr>
          <p:cNvSpPr>
            <a:spLocks noGrp="1"/>
          </p:cNvSpPr>
          <p:nvPr>
            <p:ph type="sldNum" sz="quarter" idx="4"/>
          </p:nvPr>
        </p:nvSpPr>
        <p:spPr>
          <a:xfrm>
            <a:off x="9144000" y="64420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DA3CF-0619-4873-B8FA-C109775294F9}" type="slidenum">
              <a:rPr lang="en-US" smtClean="0"/>
              <a:t>‹#›</a:t>
            </a:fld>
            <a:endParaRPr lang="en-US" dirty="0"/>
          </a:p>
        </p:txBody>
      </p:sp>
    </p:spTree>
    <p:extLst>
      <p:ext uri="{BB962C8B-B14F-4D97-AF65-F5344CB8AC3E}">
        <p14:creationId xmlns:p14="http://schemas.microsoft.com/office/powerpoint/2010/main" val="68088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180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eader_Foot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08245-1191-C24A-BF12-3AFC9D939E70}"/>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7DF7A17-D850-0644-8A59-4F3DBB40306E}"/>
              </a:ext>
            </a:extLst>
          </p:cNvPr>
          <p:cNvSpPr/>
          <p:nvPr userDrawn="1"/>
        </p:nvSpPr>
        <p:spPr>
          <a:xfrm>
            <a:off x="5760640" y="6453337"/>
            <a:ext cx="6096000" cy="246221"/>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 Medisolv, Inc. All Rights Reserved | </a:t>
            </a:r>
            <a:fld id="{FD7B4D35-9E73-6141-9F27-1973C2246ABF}" type="slidenum">
              <a:rPr kumimoji="0" lang="en-US" sz="1000" b="0" i="0" u="none" strike="noStrike" kern="1200" cap="none" spc="0" normalizeH="0" baseline="0" noProof="0" smtClean="0">
                <a:ln>
                  <a:noFill/>
                </a:ln>
                <a:solidFill>
                  <a:srgbClr val="000000"/>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endParaRPr>
          </a:p>
        </p:txBody>
      </p:sp>
      <p:sp>
        <p:nvSpPr>
          <p:cNvPr id="6" name="Text Placeholder 5">
            <a:extLst>
              <a:ext uri="{FF2B5EF4-FFF2-40B4-BE49-F238E27FC236}">
                <a16:creationId xmlns:a16="http://schemas.microsoft.com/office/drawing/2014/main" id="{0A1A1579-2AC0-AC40-B7C3-6F891881902E}"/>
              </a:ext>
            </a:extLst>
          </p:cNvPr>
          <p:cNvSpPr>
            <a:spLocks noGrp="1"/>
          </p:cNvSpPr>
          <p:nvPr>
            <p:ph type="body" sz="quarter" idx="10"/>
          </p:nvPr>
        </p:nvSpPr>
        <p:spPr>
          <a:xfrm>
            <a:off x="635000" y="1030289"/>
            <a:ext cx="10922000" cy="502749"/>
          </a:xfrm>
          <a:prstGeom prst="rect">
            <a:avLst/>
          </a:prstGeom>
        </p:spPr>
        <p:txBody>
          <a:bodyPr/>
          <a:lstStyle>
            <a:lvl1pPr algn="ctr">
              <a:defRPr sz="1400">
                <a:solidFill>
                  <a:schemeClr val="tx1">
                    <a:lumMod val="50000"/>
                    <a:lumOff val="50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902969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Multi-Content Tab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AA5F31-D60B-1109-734D-6F625297DE78}"/>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3872AA-0366-FE41-D8EA-5966544B04A3}"/>
              </a:ext>
            </a:extLst>
          </p:cNvPr>
          <p:cNvSpPr>
            <a:spLocks noChangeArrowheads="1"/>
          </p:cNvSpPr>
          <p:nvPr userDrawn="1"/>
        </p:nvSpPr>
        <p:spPr bwMode="auto">
          <a:xfrm>
            <a:off x="-21304" y="-6678"/>
            <a:ext cx="3826387" cy="686467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able Placeholder 7">
            <a:extLst>
              <a:ext uri="{FF2B5EF4-FFF2-40B4-BE49-F238E27FC236}">
                <a16:creationId xmlns:a16="http://schemas.microsoft.com/office/drawing/2014/main" id="{7A3A74C8-44D4-C9FE-D975-B4BBD154647E}"/>
              </a:ext>
            </a:extLst>
          </p:cNvPr>
          <p:cNvSpPr>
            <a:spLocks noGrp="1"/>
          </p:cNvSpPr>
          <p:nvPr>
            <p:ph type="tbl" sz="quarter" idx="10"/>
          </p:nvPr>
        </p:nvSpPr>
        <p:spPr>
          <a:xfrm>
            <a:off x="5840185" y="880611"/>
            <a:ext cx="5969158" cy="5222898"/>
          </a:xfrm>
          <a:prstGeom prst="rect">
            <a:avLst/>
          </a:prstGeom>
        </p:spPr>
        <p:txBody>
          <a:bodyPr/>
          <a:lstStyle>
            <a:lvl1pPr marL="0" indent="0">
              <a:buNone/>
              <a:defRPr/>
            </a:lvl1pPr>
          </a:lstStyle>
          <a:p>
            <a:r>
              <a:rPr lang="en-US"/>
              <a:t>Click icon to add table</a:t>
            </a:r>
          </a:p>
        </p:txBody>
      </p:sp>
      <p:sp>
        <p:nvSpPr>
          <p:cNvPr id="18" name="Rectangle 17">
            <a:extLst>
              <a:ext uri="{FF2B5EF4-FFF2-40B4-BE49-F238E27FC236}">
                <a16:creationId xmlns:a16="http://schemas.microsoft.com/office/drawing/2014/main" id="{A12A980A-8BDE-099E-0C6F-5F8DD6844754}"/>
              </a:ext>
            </a:extLst>
          </p:cNvPr>
          <p:cNvSpPr/>
          <p:nvPr userDrawn="1"/>
        </p:nvSpPr>
        <p:spPr>
          <a:xfrm>
            <a:off x="3776709" y="2286000"/>
            <a:ext cx="95902" cy="2286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A39DCD-7313-6757-4795-53C80837AF7D}"/>
              </a:ext>
            </a:extLst>
          </p:cNvPr>
          <p:cNvSpPr/>
          <p:nvPr userDrawn="1"/>
        </p:nvSpPr>
        <p:spPr>
          <a:xfrm>
            <a:off x="3776709" y="4572000"/>
            <a:ext cx="95902" cy="2286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BF6C57-367E-C812-4AAB-928D6BBDD899}"/>
              </a:ext>
            </a:extLst>
          </p:cNvPr>
          <p:cNvSpPr>
            <a:spLocks noChangeArrowheads="1"/>
          </p:cNvSpPr>
          <p:nvPr userDrawn="1"/>
        </p:nvSpPr>
        <p:spPr bwMode="auto">
          <a:xfrm>
            <a:off x="3774372" y="1"/>
            <a:ext cx="95902" cy="22860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F9F17169-90BB-576F-1C4F-A1DE0BA0D0EF}"/>
              </a:ext>
            </a:extLst>
          </p:cNvPr>
          <p:cNvSpPr/>
          <p:nvPr userDrawn="1"/>
        </p:nvSpPr>
        <p:spPr>
          <a:xfrm>
            <a:off x="350419" y="355869"/>
            <a:ext cx="5181600" cy="6146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ACE12B-3A4A-3525-32BB-573D0ABDB334}"/>
              </a:ext>
            </a:extLst>
          </p:cNvPr>
          <p:cNvSpPr>
            <a:spLocks noGrp="1"/>
          </p:cNvSpPr>
          <p:nvPr>
            <p:ph idx="1" hasCustomPrompt="1"/>
          </p:nvPr>
        </p:nvSpPr>
        <p:spPr>
          <a:xfrm>
            <a:off x="731952" y="2429384"/>
            <a:ext cx="4479145" cy="3814100"/>
          </a:xfrm>
          <a:prstGeom prst="rect">
            <a:avLst/>
          </a:prstGeom>
        </p:spPr>
        <p:txBody>
          <a:bodyPr>
            <a:normAutofit/>
          </a:bodyPr>
          <a:lstStyle>
            <a:lvl1pPr>
              <a:defRPr sz="1800">
                <a:latin typeface="Lato" panose="020F0502020204030203" pitchFamily="34" charset="0"/>
                <a:ea typeface="Lato" panose="020F0502020204030203" pitchFamily="34" charset="0"/>
                <a:cs typeface="Lato" panose="020F0502020204030203" pitchFamily="34" charset="0"/>
              </a:defRPr>
            </a:lvl1pPr>
            <a:lvl2pPr marL="457200" indent="0">
              <a:buNone/>
              <a:defRPr sz="18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800">
                <a:latin typeface="Lato" panose="020F0502020204030203" pitchFamily="34" charset="0"/>
                <a:ea typeface="Lato" panose="020F0502020204030203" pitchFamily="34" charset="0"/>
                <a:cs typeface="Lato" panose="020F0502020204030203" pitchFamily="34" charset="0"/>
              </a:defRPr>
            </a:lvl4pPr>
            <a:lvl5pPr>
              <a:defRPr sz="1800">
                <a:latin typeface="Lato" panose="020F0502020204030203" pitchFamily="34" charset="0"/>
                <a:ea typeface="Lato" panose="020F0502020204030203" pitchFamily="34" charset="0"/>
                <a:cs typeface="Lato" panose="020F0502020204030203" pitchFamily="34" charset="0"/>
              </a:defRPr>
            </a:lvl5pPr>
          </a:lstStyle>
          <a:p>
            <a:pPr lvl="0"/>
            <a:r>
              <a:rPr lang="en-US"/>
              <a:t>Bullet One</a:t>
            </a:r>
          </a:p>
          <a:p>
            <a:pPr lvl="1"/>
            <a:endParaRPr lang="en-US"/>
          </a:p>
        </p:txBody>
      </p:sp>
      <p:sp>
        <p:nvSpPr>
          <p:cNvPr id="5" name="Title 4">
            <a:extLst>
              <a:ext uri="{FF2B5EF4-FFF2-40B4-BE49-F238E27FC236}">
                <a16:creationId xmlns:a16="http://schemas.microsoft.com/office/drawing/2014/main" id="{E88E46E1-0000-84B3-817F-7F2824A9A3B2}"/>
              </a:ext>
            </a:extLst>
          </p:cNvPr>
          <p:cNvSpPr>
            <a:spLocks noGrp="1"/>
          </p:cNvSpPr>
          <p:nvPr>
            <p:ph type="title" hasCustomPrompt="1"/>
          </p:nvPr>
        </p:nvSpPr>
        <p:spPr>
          <a:xfrm>
            <a:off x="646150" y="914400"/>
            <a:ext cx="4564948" cy="1371599"/>
          </a:xfrm>
        </p:spPr>
        <p:txBody>
          <a:bodyPr/>
          <a:lstStyle>
            <a:lvl1pPr>
              <a:defRPr b="1" i="0">
                <a:latin typeface="Arial Black" panose="020B0604020202020204" pitchFamily="34" charset="0"/>
                <a:cs typeface="Arial Black" panose="020B0604020202020204" pitchFamily="34" charset="0"/>
              </a:defRPr>
            </a:lvl1pPr>
          </a:lstStyle>
          <a:p>
            <a:r>
              <a:rPr lang="en-US"/>
              <a:t>Slide Title</a:t>
            </a:r>
          </a:p>
        </p:txBody>
      </p:sp>
      <p:sp>
        <p:nvSpPr>
          <p:cNvPr id="8" name="Footer Placeholder 48">
            <a:extLst>
              <a:ext uri="{FF2B5EF4-FFF2-40B4-BE49-F238E27FC236}">
                <a16:creationId xmlns:a16="http://schemas.microsoft.com/office/drawing/2014/main" id="{6377C770-09CC-9082-4835-AC12F72063C2}"/>
              </a:ext>
            </a:extLst>
          </p:cNvPr>
          <p:cNvSpPr>
            <a:spLocks noGrp="1" noRot="1" noMove="1" noResize="1" noEditPoints="1" noAdjustHandles="1" noChangeArrowheads="1" noChangeShapeType="1"/>
          </p:cNvSpPr>
          <p:nvPr>
            <p:ph type="ftr" sz="quarter" idx="22"/>
          </p:nvPr>
        </p:nvSpPr>
        <p:spPr>
          <a:xfrm>
            <a:off x="9650343" y="6426834"/>
            <a:ext cx="2159000" cy="252731"/>
          </a:xfrm>
        </p:spPr>
        <p:txBody>
          <a:bodyPr/>
          <a:lstStyle/>
          <a:p>
            <a:pPr algn="r"/>
            <a:r>
              <a:rPr lang="en-US">
                <a:latin typeface="Lato" panose="020F0502020204030203" pitchFamily="34" charset="0"/>
                <a:ea typeface="Lato" panose="020F0502020204030203" pitchFamily="34" charset="0"/>
                <a:cs typeface="Lato" panose="020F0502020204030203" pitchFamily="34" charset="0"/>
              </a:rPr>
              <a:t>© </a:t>
            </a:r>
            <a:r>
              <a:rPr lang="en-US" err="1">
                <a:latin typeface="Lato" panose="020F0502020204030203" pitchFamily="34" charset="0"/>
                <a:ea typeface="Lato" panose="020F0502020204030203" pitchFamily="34" charset="0"/>
                <a:cs typeface="Lato" panose="020F0502020204030203" pitchFamily="34" charset="0"/>
              </a:rPr>
              <a:t>Medisolv</a:t>
            </a:r>
            <a:r>
              <a:rPr lang="en-US">
                <a:latin typeface="Lato" panose="020F0502020204030203" pitchFamily="34" charset="0"/>
                <a:ea typeface="Lato" panose="020F0502020204030203" pitchFamily="34" charset="0"/>
                <a:cs typeface="Lato" panose="020F0502020204030203" pitchFamily="34" charset="0"/>
              </a:rPr>
              <a:t>, Inc. All Rights Reserved | </a:t>
            </a:r>
            <a:fld id="{FD7B4D35-9E73-6141-9F27-1973C2246ABF}" type="slidenum">
              <a:rPr lang="en-US" smtClean="0">
                <a:latin typeface="Lato" panose="020F0502020204030203" pitchFamily="34" charset="0"/>
                <a:ea typeface="Lato" panose="020F0502020204030203" pitchFamily="34" charset="0"/>
                <a:cs typeface="Lato" panose="020F0502020204030203" pitchFamily="34" charset="0"/>
              </a:rPr>
              <a:pPr algn="r"/>
              <a:t>‹#›</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21110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ubtitle &amp; Content">
  <p:cSld name="2_Title, Subtitle &amp; Content">
    <p:bg>
      <p:bgPr>
        <a:blipFill>
          <a:blip r:embed="rId2">
            <a:alphaModFix/>
          </a:blip>
          <a:stretch>
            <a:fillRect/>
          </a:stretch>
        </a:blipFill>
        <a:effectLst/>
      </p:bgPr>
    </p:bg>
    <p:spTree>
      <p:nvGrpSpPr>
        <p:cNvPr id="1" name="Shape 334"/>
        <p:cNvGrpSpPr/>
        <p:nvPr/>
      </p:nvGrpSpPr>
      <p:grpSpPr>
        <a:xfrm>
          <a:off x="0" y="0"/>
          <a:ext cx="0" cy="0"/>
          <a:chOff x="0" y="0"/>
          <a:chExt cx="0" cy="0"/>
        </a:xfrm>
      </p:grpSpPr>
      <p:sp>
        <p:nvSpPr>
          <p:cNvPr id="335" name="Google Shape;335;g390ee8eb9d9_0_263"/>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g390ee8eb9d9_0_26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37" name="Google Shape;337;g390ee8eb9d9_0_263"/>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g390ee8eb9d9_0_263"/>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ubtitle &amp; Content 33 1">
  <p:cSld name="1_Title, Subtitle &amp; Content_3">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g390eb331c24_3_311"/>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390eb331c24_3_31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g390eb331c24_3_311"/>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g390ee8eb9d9_0_258"/>
          <p:cNvSpPr txBox="1">
            <a:spLocks noGrp="1"/>
          </p:cNvSpPr>
          <p:nvPr>
            <p:ph type="ctrTitle"/>
          </p:nvPr>
        </p:nvSpPr>
        <p:spPr>
          <a:xfrm>
            <a:off x="1524000" y="3077521"/>
            <a:ext cx="9144000" cy="5064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g390ee8eb9d9_0_258"/>
          <p:cNvSpPr txBox="1">
            <a:spLocks noGrp="1"/>
          </p:cNvSpPr>
          <p:nvPr>
            <p:ph type="subTitle" idx="1"/>
          </p:nvPr>
        </p:nvSpPr>
        <p:spPr>
          <a:xfrm>
            <a:off x="1524000" y="3580595"/>
            <a:ext cx="9144000" cy="411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200"/>
              <a:buNone/>
              <a:defRPr sz="2200" b="0" i="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2" name="Google Shape;342;g390ee8eb9d9_0_258"/>
          <p:cNvSpPr txBox="1">
            <a:spLocks noGrp="1"/>
          </p:cNvSpPr>
          <p:nvPr>
            <p:ph type="body" idx="2"/>
          </p:nvPr>
        </p:nvSpPr>
        <p:spPr>
          <a:xfrm>
            <a:off x="2758698" y="4620042"/>
            <a:ext cx="7909200" cy="10794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g390ee8eb9d9_0_258"/>
          <p:cNvSpPr txBox="1">
            <a:spLocks noGrp="1"/>
          </p:cNvSpPr>
          <p:nvPr>
            <p:ph type="body" idx="3"/>
          </p:nvPr>
        </p:nvSpPr>
        <p:spPr>
          <a:xfrm>
            <a:off x="1107309" y="4015767"/>
            <a:ext cx="5483100" cy="4113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0066CC"/>
              </a:buClr>
              <a:buSzPts val="2000"/>
              <a:buFont typeface="Arial"/>
              <a:buNone/>
              <a:defRPr sz="2000" b="0" i="0">
                <a:solidFill>
                  <a:srgbClr val="0066CC"/>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sz="1800">
                <a:solidFill>
                  <a:srgbClr val="0066C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ubtitle &amp; Content 31 1">
  <p:cSld name="1_Title, Subtitle &amp; Content_1_1">
    <p:bg>
      <p:bgPr>
        <a:blipFill>
          <a:blip r:embed="rId2">
            <a:alphaModFix/>
          </a:blip>
          <a:stretch>
            <a:fillRect/>
          </a:stretch>
        </a:blipFill>
        <a:effectLst/>
      </p:bgPr>
    </p:bg>
    <p:spTree>
      <p:nvGrpSpPr>
        <p:cNvPr id="1" name="Shape 344"/>
        <p:cNvGrpSpPr/>
        <p:nvPr/>
      </p:nvGrpSpPr>
      <p:grpSpPr>
        <a:xfrm>
          <a:off x="0" y="0"/>
          <a:ext cx="0" cy="0"/>
          <a:chOff x="0" y="0"/>
          <a:chExt cx="0" cy="0"/>
        </a:xfrm>
      </p:grpSpPr>
      <p:sp>
        <p:nvSpPr>
          <p:cNvPr id="345" name="Google Shape;345;g390ee8eb9d9_0_268"/>
          <p:cNvSpPr txBox="1">
            <a:spLocks noGrp="1"/>
          </p:cNvSpPr>
          <p:nvPr>
            <p:ph type="body" idx="1"/>
          </p:nvPr>
        </p:nvSpPr>
        <p:spPr>
          <a:xfrm>
            <a:off x="971551" y="1133475"/>
            <a:ext cx="10515600" cy="4659900"/>
          </a:xfrm>
          <a:prstGeom prst="rect">
            <a:avLst/>
          </a:prstGeom>
          <a:noFill/>
          <a:ln>
            <a:noFill/>
          </a:ln>
        </p:spPr>
        <p:txBody>
          <a:bodyPr spcFirstLastPara="1" wrap="square" lIns="68575" tIns="34275" rIns="68575" bIns="34275" anchor="t" anchorCtr="0">
            <a:normAutofit/>
          </a:bodyPr>
          <a:lstStyle>
            <a:lvl1pPr marL="457200" lvl="0" indent="-323850" algn="l">
              <a:lnSpc>
                <a:spcPct val="114000"/>
              </a:lnSpc>
              <a:spcBef>
                <a:spcPts val="1067"/>
              </a:spcBef>
              <a:spcAft>
                <a:spcPts val="0"/>
              </a:spcAft>
              <a:buClr>
                <a:schemeClr val="dk1"/>
              </a:buClr>
              <a:buSzPts val="1500"/>
              <a:buChar char="•"/>
              <a:defRPr sz="2400" b="0" i="0">
                <a:latin typeface="Arial"/>
                <a:ea typeface="Arial"/>
                <a:cs typeface="Arial"/>
                <a:sym typeface="Arial"/>
              </a:defRPr>
            </a:lvl1pPr>
            <a:lvl2pPr marL="914400" lvl="1"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2pPr>
            <a:lvl3pPr marL="1371600" lvl="2"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3pPr>
            <a:lvl4pPr marL="1828800" lvl="3"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4pPr>
            <a:lvl5pPr marL="2286000" lvl="4" indent="-317500" algn="l">
              <a:lnSpc>
                <a:spcPct val="114000"/>
              </a:lnSpc>
              <a:spcBef>
                <a:spcPts val="533"/>
              </a:spcBef>
              <a:spcAft>
                <a:spcPts val="0"/>
              </a:spcAft>
              <a:buClr>
                <a:srgbClr val="0066CC"/>
              </a:buClr>
              <a:buSzPts val="1400"/>
              <a:buChar char="•"/>
              <a:defRPr sz="1867" b="0" i="0">
                <a:solidFill>
                  <a:srgbClr val="0066CC"/>
                </a:solidFill>
                <a:latin typeface="Arial"/>
                <a:ea typeface="Arial"/>
                <a:cs typeface="Arial"/>
                <a:sym typeface="Aria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346" name="Google Shape;346;g390ee8eb9d9_0_268"/>
          <p:cNvSpPr txBox="1">
            <a:spLocks noGrp="1"/>
          </p:cNvSpPr>
          <p:nvPr>
            <p:ph type="sldNum" idx="12"/>
          </p:nvPr>
        </p:nvSpPr>
        <p:spPr>
          <a:xfrm>
            <a:off x="11512551" y="6213475"/>
            <a:ext cx="578100" cy="365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47" name="Google Shape;347;g390ee8eb9d9_0_268"/>
          <p:cNvSpPr txBox="1">
            <a:spLocks noGrp="1"/>
          </p:cNvSpPr>
          <p:nvPr>
            <p:ph type="title"/>
          </p:nvPr>
        </p:nvSpPr>
        <p:spPr>
          <a:xfrm>
            <a:off x="972127" y="347853"/>
            <a:ext cx="10515600" cy="6009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2100"/>
              <a:buFont typeface="Arial"/>
              <a:buNone/>
              <a:defRPr sz="2800"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p:cSld name="Section">
    <p:bg>
      <p:bgPr>
        <a:blipFill>
          <a:blip r:embed="rId2">
            <a:alphaModFix/>
          </a:blip>
          <a:stretch>
            <a:fillRect/>
          </a:stretch>
        </a:blipFill>
        <a:effectLst/>
      </p:bgPr>
    </p:bg>
    <p:spTree>
      <p:nvGrpSpPr>
        <p:cNvPr id="1" name="Shape 348"/>
        <p:cNvGrpSpPr/>
        <p:nvPr/>
      </p:nvGrpSpPr>
      <p:grpSpPr>
        <a:xfrm>
          <a:off x="0" y="0"/>
          <a:ext cx="0" cy="0"/>
          <a:chOff x="0" y="0"/>
          <a:chExt cx="0" cy="0"/>
        </a:xfrm>
      </p:grpSpPr>
      <p:sp>
        <p:nvSpPr>
          <p:cNvPr id="349" name="Google Shape;349;g390ee8eb9d9_0_272"/>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g390ee8eb9d9_0_272"/>
          <p:cNvSpPr txBox="1">
            <a:spLocks noGrp="1"/>
          </p:cNvSpPr>
          <p:nvPr>
            <p:ph type="body" idx="1"/>
          </p:nvPr>
        </p:nvSpPr>
        <p:spPr>
          <a:xfrm>
            <a:off x="971550" y="2394856"/>
            <a:ext cx="10515600" cy="3810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66CC"/>
              </a:buClr>
              <a:buSzPts val="2400"/>
              <a:buNone/>
              <a:defRPr sz="24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g390ee8eb9d9_0_27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2 Lines &amp; Content">
  <p:cSld name="Title 2 Lines &amp; Content">
    <p:bg>
      <p:bgPr>
        <a:blipFill>
          <a:blip r:embed="rId2">
            <a:alphaModFix/>
          </a:blip>
          <a:stretch>
            <a:fillRect/>
          </a:stretch>
        </a:blipFill>
        <a:effectLst/>
      </p:bgPr>
    </p:bg>
    <p:spTree>
      <p:nvGrpSpPr>
        <p:cNvPr id="1" name="Shape 352"/>
        <p:cNvGrpSpPr/>
        <p:nvPr/>
      </p:nvGrpSpPr>
      <p:grpSpPr>
        <a:xfrm>
          <a:off x="0" y="0"/>
          <a:ext cx="0" cy="0"/>
          <a:chOff x="0" y="0"/>
          <a:chExt cx="0" cy="0"/>
        </a:xfrm>
      </p:grpSpPr>
      <p:sp>
        <p:nvSpPr>
          <p:cNvPr id="353" name="Google Shape;353;g390ee8eb9d9_0_276"/>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g390ee8eb9d9_0_276"/>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g390ee8eb9d9_0_27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ubtitle &amp; Content 1 2">
  <p:cSld name="1_Title, Subtitle &amp; Content">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g390ee8eb9d9_0_280"/>
          <p:cNvSpPr txBox="1">
            <a:spLocks noGrp="1"/>
          </p:cNvSpPr>
          <p:nvPr>
            <p:ph type="body" idx="1"/>
          </p:nvPr>
        </p:nvSpPr>
        <p:spPr>
          <a:xfrm>
            <a:off x="971550" y="1361190"/>
            <a:ext cx="10515600" cy="44322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0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g390ee8eb9d9_0_28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59" name="Google Shape;359;g390ee8eb9d9_0_280"/>
          <p:cNvSpPr txBox="1">
            <a:spLocks noGrp="1"/>
          </p:cNvSpPr>
          <p:nvPr>
            <p:ph type="body" idx="2"/>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390ee8eb9d9_0_280"/>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ubtitle &amp; Content 30">
  <p:cSld name="Title, Subtitle &amp; Content_2">
    <p:bg>
      <p:bgPr>
        <a:blipFill>
          <a:blip r:embed="rId2">
            <a:alphaModFix/>
          </a:blip>
          <a:stretch>
            <a:fillRect/>
          </a:stretch>
        </a:blipFill>
        <a:effectLst/>
      </p:bgPr>
    </p:bg>
    <p:spTree>
      <p:nvGrpSpPr>
        <p:cNvPr id="1" name="Shape 361"/>
        <p:cNvGrpSpPr/>
        <p:nvPr/>
      </p:nvGrpSpPr>
      <p:grpSpPr>
        <a:xfrm>
          <a:off x="0" y="0"/>
          <a:ext cx="0" cy="0"/>
          <a:chOff x="0" y="0"/>
          <a:chExt cx="0" cy="0"/>
        </a:xfrm>
      </p:grpSpPr>
      <p:sp>
        <p:nvSpPr>
          <p:cNvPr id="362" name="Google Shape;362;g390ee8eb9d9_0_28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3" name="Google Shape;363;g390ee8eb9d9_0_285"/>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1 Line &amp; Content 1">
  <p:cSld name="2_Title 1 Line &amp; Content">
    <p:bg>
      <p:bgPr>
        <a:blipFill>
          <a:blip r:embed="rId2">
            <a:alphaModFix/>
          </a:blip>
          <a:stretch>
            <a:fillRect/>
          </a:stretch>
        </a:blipFill>
        <a:effectLst/>
      </p:bgPr>
    </p:bg>
    <p:spTree>
      <p:nvGrpSpPr>
        <p:cNvPr id="1" name="Shape 364"/>
        <p:cNvGrpSpPr/>
        <p:nvPr/>
      </p:nvGrpSpPr>
      <p:grpSpPr>
        <a:xfrm>
          <a:off x="0" y="0"/>
          <a:ext cx="0" cy="0"/>
          <a:chOff x="0" y="0"/>
          <a:chExt cx="0" cy="0"/>
        </a:xfrm>
      </p:grpSpPr>
      <p:sp>
        <p:nvSpPr>
          <p:cNvPr id="365" name="Google Shape;365;g390ee8eb9d9_0_288"/>
          <p:cNvSpPr txBox="1">
            <a:spLocks noGrp="1"/>
          </p:cNvSpPr>
          <p:nvPr>
            <p:ph type="title"/>
          </p:nvPr>
        </p:nvSpPr>
        <p:spPr>
          <a:xfrm>
            <a:off x="972127" y="347852"/>
            <a:ext cx="10515600" cy="595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390ee8eb9d9_0_28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7" name="Google Shape;367;g390ee8eb9d9_0_288"/>
          <p:cNvSpPr>
            <a:spLocks noGrp="1"/>
          </p:cNvSpPr>
          <p:nvPr>
            <p:ph type="pic" idx="2"/>
          </p:nvPr>
        </p:nvSpPr>
        <p:spPr>
          <a:xfrm>
            <a:off x="961925" y="1087655"/>
            <a:ext cx="10541100" cy="49230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ubtitle &amp; Content 33">
  <p:cSld name="2_Title, Subtitle &amp; Content_11">
    <p:bg>
      <p:bgPr>
        <a:blipFill>
          <a:blip r:embed="rId2">
            <a:alphaModFix/>
          </a:blip>
          <a:stretch>
            <a:fillRect/>
          </a:stretch>
        </a:blipFill>
        <a:effectLst/>
      </p:bgPr>
    </p:bg>
    <p:spTree>
      <p:nvGrpSpPr>
        <p:cNvPr id="1" name="Shape 368"/>
        <p:cNvGrpSpPr/>
        <p:nvPr/>
      </p:nvGrpSpPr>
      <p:grpSpPr>
        <a:xfrm>
          <a:off x="0" y="0"/>
          <a:ext cx="0" cy="0"/>
          <a:chOff x="0" y="0"/>
          <a:chExt cx="0" cy="0"/>
        </a:xfrm>
      </p:grpSpPr>
      <p:sp>
        <p:nvSpPr>
          <p:cNvPr id="369" name="Google Shape;369;g390ee8eb9d9_0_29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0" name="Google Shape;370;g390ee8eb9d9_0_292"/>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2 Lines &amp; Content 1">
  <p:cSld name="Title 2 Lines &amp; Content_1">
    <p:bg>
      <p:bgPr>
        <a:blipFill>
          <a:blip r:embed="rId2">
            <a:alphaModFix/>
          </a:blip>
          <a:stretch>
            <a:fillRect/>
          </a:stretch>
        </a:blipFill>
        <a:effectLst/>
      </p:bgPr>
    </p:bg>
    <p:spTree>
      <p:nvGrpSpPr>
        <p:cNvPr id="1" name="Shape 371"/>
        <p:cNvGrpSpPr/>
        <p:nvPr/>
      </p:nvGrpSpPr>
      <p:grpSpPr>
        <a:xfrm>
          <a:off x="0" y="0"/>
          <a:ext cx="0" cy="0"/>
          <a:chOff x="0" y="0"/>
          <a:chExt cx="0" cy="0"/>
        </a:xfrm>
      </p:grpSpPr>
      <p:sp>
        <p:nvSpPr>
          <p:cNvPr id="372" name="Google Shape;372;g390ee8eb9d9_0_295"/>
          <p:cNvSpPr txBox="1">
            <a:spLocks noGrp="1"/>
          </p:cNvSpPr>
          <p:nvPr>
            <p:ph type="title"/>
          </p:nvPr>
        </p:nvSpPr>
        <p:spPr>
          <a:xfrm>
            <a:off x="972127" y="347852"/>
            <a:ext cx="10515600" cy="87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73" name="Google Shape;373;g390ee8eb9d9_0_295"/>
          <p:cNvSpPr txBox="1">
            <a:spLocks noGrp="1"/>
          </p:cNvSpPr>
          <p:nvPr>
            <p:ph type="body" idx="1"/>
          </p:nvPr>
        </p:nvSpPr>
        <p:spPr>
          <a:xfrm>
            <a:off x="971550" y="1361190"/>
            <a:ext cx="10515600" cy="44325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0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4" name="Google Shape;374;g390ee8eb9d9_0_295"/>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ubtitle &amp; Content 26">
  <p:cSld name="2_Title, Subtitle &amp; Content 2_20">
    <p:bg>
      <p:bgPr>
        <a:blipFill>
          <a:blip r:embed="rId2">
            <a:alphaModFix/>
          </a:blip>
          <a:stretch>
            <a:fillRect/>
          </a:stretch>
        </a:blipFill>
        <a:effectLst/>
      </p:bgPr>
    </p:bg>
    <p:spTree>
      <p:nvGrpSpPr>
        <p:cNvPr id="1" name="Shape 375"/>
        <p:cNvGrpSpPr/>
        <p:nvPr/>
      </p:nvGrpSpPr>
      <p:grpSpPr>
        <a:xfrm>
          <a:off x="0" y="0"/>
          <a:ext cx="0" cy="0"/>
          <a:chOff x="0" y="0"/>
          <a:chExt cx="0" cy="0"/>
        </a:xfrm>
      </p:grpSpPr>
      <p:sp>
        <p:nvSpPr>
          <p:cNvPr id="376" name="Google Shape;376;g390ee8eb9d9_0_299"/>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7" name="Google Shape;377;g390ee8eb9d9_0_299"/>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8" name="Google Shape;378;g390ee8eb9d9_0_299"/>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ubtitle &amp; Content 34 1">
  <p:cSld name="Title, Subtitle &amp; Content 34">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g3c8a33c540f_7_22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100"/>
              </a:spcBef>
              <a:spcAft>
                <a:spcPts val="0"/>
              </a:spcAft>
              <a:buClr>
                <a:schemeClr val="dk1"/>
              </a:buClr>
              <a:buSzPts val="2000"/>
              <a:buChar char="•"/>
              <a:defRPr sz="2400" b="0" i="0">
                <a:latin typeface="Arial"/>
                <a:ea typeface="Arial"/>
                <a:cs typeface="Arial"/>
                <a:sym typeface="Arial"/>
              </a:defRPr>
            </a:lvl1pPr>
            <a:lvl2pPr marL="914400" lvl="1"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2pPr>
            <a:lvl3pPr marL="1371600" lvl="2"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3pPr>
            <a:lvl4pPr marL="1828800" lvl="3"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4pPr>
            <a:lvl5pPr marL="2286000" lvl="4" indent="-349250" algn="l">
              <a:lnSpc>
                <a:spcPct val="114000"/>
              </a:lnSpc>
              <a:spcBef>
                <a:spcPts val="500"/>
              </a:spcBef>
              <a:spcAft>
                <a:spcPts val="0"/>
              </a:spcAft>
              <a:buClr>
                <a:srgbClr val="0066CC"/>
              </a:buClr>
              <a:buSzPts val="1900"/>
              <a:buChar char="•"/>
              <a:defRPr sz="1900" b="0" i="0">
                <a:solidFill>
                  <a:srgbClr val="0066CC"/>
                </a:solidFill>
                <a:latin typeface="Arial"/>
                <a:ea typeface="Arial"/>
                <a:cs typeface="Arial"/>
                <a:sym typeface="Aria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2" name="Google Shape;52;g3c8a33c540f_7_228"/>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g3c8a33c540f_7_22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ubtitle &amp; Content 1">
  <p:cSld name="Title, Subtitle &amp; Content">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g390ee8eb9d9_0_30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1pPr>
            <a:lvl2pPr marL="0" marR="0" lvl="1"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2pPr>
            <a:lvl3pPr marL="0" marR="0" lvl="2"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3pPr>
            <a:lvl4pPr marL="0" marR="0" lvl="3"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4pPr>
            <a:lvl5pPr marL="0" marR="0" lvl="4"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5pPr>
            <a:lvl6pPr marL="0" marR="0" lvl="5"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6pPr>
            <a:lvl7pPr marL="0" marR="0" lvl="6"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7pPr>
            <a:lvl8pPr marL="0" marR="0" lvl="7"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8pPr>
            <a:lvl9pPr marL="0" marR="0" lvl="8" indent="0" algn="l">
              <a:lnSpc>
                <a:spcPct val="100000"/>
              </a:lnSpc>
              <a:spcBef>
                <a:spcPts val="0"/>
              </a:spcBef>
              <a:spcAft>
                <a:spcPts val="0"/>
              </a:spcAft>
              <a:buClr>
                <a:srgbClr val="464653"/>
              </a:buClr>
              <a:buSzPts val="1600"/>
              <a:buFont typeface="Arial"/>
              <a:buNone/>
              <a:defRPr sz="1600" b="0" i="0" u="none" strike="noStrike" cap="none">
                <a:solidFill>
                  <a:srgbClr val="46465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81" name="Google Shape;381;g390ee8eb9d9_0_303"/>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g390ee8eb9d9_0_303"/>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ubtitle &amp; Content 31 1 1">
  <p:cSld name="2_Title, Subtitle &amp; Content_10">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g390ee8eb9d9_0_307"/>
          <p:cNvSpPr txBox="1">
            <a:spLocks noGrp="1"/>
          </p:cNvSpPr>
          <p:nvPr>
            <p:ph type="sldNum" idx="12"/>
          </p:nvPr>
        </p:nvSpPr>
        <p:spPr>
          <a:xfrm>
            <a:off x="11512550" y="6213474"/>
            <a:ext cx="5781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85" name="Google Shape;385;g390ee8eb9d9_0_307"/>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ubtitle &amp; Content 4">
  <p:cSld name="2_Title, Subtitle &amp; Content 2_3">
    <p:bg>
      <p:bgPr>
        <a:blipFill>
          <a:blip r:embed="rId2">
            <a:alphaModFix/>
          </a:blip>
          <a:stretch>
            <a:fillRect/>
          </a:stretch>
        </a:blipFill>
        <a:effectLst/>
      </p:bgPr>
    </p:bg>
    <p:spTree>
      <p:nvGrpSpPr>
        <p:cNvPr id="1" name="Shape 386"/>
        <p:cNvGrpSpPr/>
        <p:nvPr/>
      </p:nvGrpSpPr>
      <p:grpSpPr>
        <a:xfrm>
          <a:off x="0" y="0"/>
          <a:ext cx="0" cy="0"/>
          <a:chOff x="0" y="0"/>
          <a:chExt cx="0" cy="0"/>
        </a:xfrm>
      </p:grpSpPr>
      <p:sp>
        <p:nvSpPr>
          <p:cNvPr id="387" name="Google Shape;387;g390ee8eb9d9_0_31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g390ee8eb9d9_0_31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89" name="Google Shape;389;g390ee8eb9d9_0_31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ubtitle &amp; Content 27">
  <p:cSld name="1_Title, Subtitle &amp; Content_2">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g390ee8eb9d9_0_314"/>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g390ee8eb9d9_0_31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93" name="Google Shape;393;g390ee8eb9d9_0_31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ubtitle &amp; Content 10">
  <p:cSld name="2_Title, Subtitle &amp; Content 2_9">
    <p:bg>
      <p:bgPr>
        <a:blipFill>
          <a:blip r:embed="rId2">
            <a:alphaModFix/>
          </a:blip>
          <a:stretch>
            <a:fillRect/>
          </a:stretch>
        </a:blipFill>
        <a:effectLst/>
      </p:bgPr>
    </p:bg>
    <p:spTree>
      <p:nvGrpSpPr>
        <p:cNvPr id="1" name="Shape 394"/>
        <p:cNvGrpSpPr/>
        <p:nvPr/>
      </p:nvGrpSpPr>
      <p:grpSpPr>
        <a:xfrm>
          <a:off x="0" y="0"/>
          <a:ext cx="0" cy="0"/>
          <a:chOff x="0" y="0"/>
          <a:chExt cx="0" cy="0"/>
        </a:xfrm>
      </p:grpSpPr>
      <p:sp>
        <p:nvSpPr>
          <p:cNvPr id="395" name="Google Shape;395;g390ee8eb9d9_0_318"/>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g390ee8eb9d9_0_31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97" name="Google Shape;397;g390ee8eb9d9_0_318"/>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le Slide 1">
  <p:cSld name="Title Slide">
    <p:bg>
      <p:bgPr>
        <a:blipFill>
          <a:blip r:embed="rId2">
            <a:alphaModFix/>
          </a:blip>
          <a:stretch>
            <a:fillRect/>
          </a:stretch>
        </a:blipFill>
        <a:effectLst/>
      </p:bgPr>
    </p:bg>
    <p:spTree>
      <p:nvGrpSpPr>
        <p:cNvPr id="1" name="Shape 398"/>
        <p:cNvGrpSpPr/>
        <p:nvPr/>
      </p:nvGrpSpPr>
      <p:grpSpPr>
        <a:xfrm>
          <a:off x="0" y="0"/>
          <a:ext cx="0" cy="0"/>
          <a:chOff x="0" y="0"/>
          <a:chExt cx="0" cy="0"/>
        </a:xfrm>
      </p:grpSpPr>
      <p:sp>
        <p:nvSpPr>
          <p:cNvPr id="399" name="Google Shape;399;g390ee8eb9d9_0_322"/>
          <p:cNvSpPr txBox="1">
            <a:spLocks noGrp="1"/>
          </p:cNvSpPr>
          <p:nvPr>
            <p:ph type="ctrTitle"/>
          </p:nvPr>
        </p:nvSpPr>
        <p:spPr>
          <a:xfrm>
            <a:off x="1524000" y="3077521"/>
            <a:ext cx="9144000" cy="506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g390ee8eb9d9_0_322"/>
          <p:cNvSpPr txBox="1">
            <a:spLocks noGrp="1"/>
          </p:cNvSpPr>
          <p:nvPr>
            <p:ph type="subTitle" idx="1"/>
          </p:nvPr>
        </p:nvSpPr>
        <p:spPr>
          <a:xfrm>
            <a:off x="1524000" y="3551164"/>
            <a:ext cx="9144000" cy="411300"/>
          </a:xfrm>
          <a:prstGeom prst="rect">
            <a:avLst/>
          </a:prstGeom>
          <a:noFill/>
          <a:ln>
            <a:noFill/>
          </a:ln>
        </p:spPr>
        <p:txBody>
          <a:bodyPr spcFirstLastPara="1" wrap="square" lIns="91425" tIns="45700" rIns="91425" bIns="45700" anchor="b" anchorCtr="0">
            <a:noAutofit/>
          </a:bodyPr>
          <a:lstStyle>
            <a:lvl1pPr lvl="0" algn="l">
              <a:lnSpc>
                <a:spcPct val="90000"/>
              </a:lnSpc>
              <a:spcBef>
                <a:spcPts val="1000"/>
              </a:spcBef>
              <a:spcAft>
                <a:spcPts val="0"/>
              </a:spcAft>
              <a:buClr>
                <a:schemeClr val="dk1"/>
              </a:buClr>
              <a:buSzPts val="2200"/>
              <a:buNone/>
              <a:defRPr sz="2200" b="0" i="0" u="none" strike="noStrike" cap="none">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1" name="Google Shape;401;g390ee8eb9d9_0_322"/>
          <p:cNvSpPr txBox="1">
            <a:spLocks noGrp="1"/>
          </p:cNvSpPr>
          <p:nvPr>
            <p:ph type="body" idx="2"/>
          </p:nvPr>
        </p:nvSpPr>
        <p:spPr>
          <a:xfrm>
            <a:off x="2758698" y="4502475"/>
            <a:ext cx="7909200" cy="10794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66CC"/>
              </a:buClr>
              <a:buSzPts val="1400"/>
              <a:buFont typeface="Arial"/>
              <a:buNone/>
              <a:defRPr sz="1400" b="0" i="0">
                <a:solidFill>
                  <a:srgbClr val="0066CC"/>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g390ee8eb9d9_0_322"/>
          <p:cNvSpPr txBox="1">
            <a:spLocks noGrp="1"/>
          </p:cNvSpPr>
          <p:nvPr>
            <p:ph type="body" idx="3"/>
          </p:nvPr>
        </p:nvSpPr>
        <p:spPr>
          <a:xfrm>
            <a:off x="1482429" y="3891609"/>
            <a:ext cx="5034000" cy="49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a:solidFill>
                  <a:srgbClr val="0066CC"/>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ubtitle &amp; Content 31">
  <p:cSld name="2_Title, Subtitle &amp; Content_6">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g390ee8eb9d9_0_32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5" name="Google Shape;405;g390ee8eb9d9_0_327"/>
          <p:cNvSpPr txBox="1">
            <a:spLocks noGrp="1"/>
          </p:cNvSpPr>
          <p:nvPr>
            <p:ph type="title"/>
          </p:nvPr>
        </p:nvSpPr>
        <p:spPr>
          <a:xfrm>
            <a:off x="972127" y="347852"/>
            <a:ext cx="10515600" cy="60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ubtitle &amp; Content 32">
  <p:cSld name="2_Title, Subtitle &amp; Content 2_21">
    <p:bg>
      <p:bgPr>
        <a:blipFill>
          <a:blip r:embed="rId2">
            <a:alphaModFix/>
          </a:blip>
          <a:stretch>
            <a:fillRect/>
          </a:stretch>
        </a:blipFill>
        <a:effectLst/>
      </p:bgPr>
    </p:bg>
    <p:spTree>
      <p:nvGrpSpPr>
        <p:cNvPr id="1" name="Shape 406"/>
        <p:cNvGrpSpPr/>
        <p:nvPr/>
      </p:nvGrpSpPr>
      <p:grpSpPr>
        <a:xfrm>
          <a:off x="0" y="0"/>
          <a:ext cx="0" cy="0"/>
          <a:chOff x="0" y="0"/>
          <a:chExt cx="0" cy="0"/>
        </a:xfrm>
      </p:grpSpPr>
      <p:sp>
        <p:nvSpPr>
          <p:cNvPr id="407" name="Google Shape;407;g390ee8eb9d9_0_330"/>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lvl1pPr marL="457200" lvl="0" indent="-355600" algn="l">
              <a:lnSpc>
                <a:spcPct val="114000"/>
              </a:lnSpc>
              <a:spcBef>
                <a:spcPts val="1000"/>
              </a:spcBef>
              <a:spcAft>
                <a:spcPts val="0"/>
              </a:spcAft>
              <a:buClr>
                <a:schemeClr val="dk1"/>
              </a:buClr>
              <a:buSzPts val="2000"/>
              <a:buChar char="•"/>
              <a:defRPr sz="2400" b="0" i="0">
                <a:latin typeface="Arial"/>
                <a:ea typeface="Arial"/>
                <a:cs typeface="Arial"/>
                <a:sym typeface="Arial"/>
              </a:defRPr>
            </a:lvl1pPr>
            <a:lvl2pPr marL="914400" lvl="1"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2pPr>
            <a:lvl3pPr marL="1371600" lvl="2"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3pPr>
            <a:lvl4pPr marL="1828800" lvl="3"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4pPr>
            <a:lvl5pPr marL="2286000" lvl="4" indent="-342900" algn="l">
              <a:lnSpc>
                <a:spcPct val="114000"/>
              </a:lnSpc>
              <a:spcBef>
                <a:spcPts val="500"/>
              </a:spcBef>
              <a:spcAft>
                <a:spcPts val="0"/>
              </a:spcAft>
              <a:buClr>
                <a:srgbClr val="0066CC"/>
              </a:buClr>
              <a:buSzPts val="1800"/>
              <a:buChar char="•"/>
              <a:defRPr sz="1800" b="0" i="0">
                <a:solidFill>
                  <a:srgbClr val="0066C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g390ee8eb9d9_0_33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9" name="Google Shape;409;g390ee8eb9d9_0_330"/>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1">
  <p:cSld name="1_Section">
    <p:bg>
      <p:bgPr>
        <a:blipFill>
          <a:blip r:embed="rId2">
            <a:alphaModFix/>
          </a:blip>
          <a:stretch>
            <a:fillRect/>
          </a:stretch>
        </a:blipFill>
        <a:effectLst/>
      </p:bgPr>
    </p:bg>
    <p:spTree>
      <p:nvGrpSpPr>
        <p:cNvPr id="1" name="Shape 410"/>
        <p:cNvGrpSpPr/>
        <p:nvPr/>
      </p:nvGrpSpPr>
      <p:grpSpPr>
        <a:xfrm>
          <a:off x="0" y="0"/>
          <a:ext cx="0" cy="0"/>
          <a:chOff x="0" y="0"/>
          <a:chExt cx="0" cy="0"/>
        </a:xfrm>
      </p:grpSpPr>
      <p:sp>
        <p:nvSpPr>
          <p:cNvPr id="411" name="Google Shape;411;g390ee8eb9d9_0_334"/>
          <p:cNvSpPr txBox="1">
            <a:spLocks noGrp="1"/>
          </p:cNvSpPr>
          <p:nvPr>
            <p:ph type="title"/>
          </p:nvPr>
        </p:nvSpPr>
        <p:spPr>
          <a:xfrm>
            <a:off x="972127" y="1835088"/>
            <a:ext cx="10515600" cy="39450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dk1"/>
              </a:buClr>
              <a:buSzPts val="3200"/>
              <a:buFont typeface="Arial"/>
              <a:buNone/>
              <a:defRPr sz="3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g390ee8eb9d9_0_33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Title 1 Line &amp; Content">
  <p:cSld name="1_Title 1 Line &amp; Content">
    <p:bg>
      <p:bgPr>
        <a:blipFill>
          <a:blip r:embed="rId2">
            <a:alphaModFix/>
          </a:blip>
          <a:stretch>
            <a:fillRect/>
          </a:stretch>
        </a:blipFill>
        <a:effectLst/>
      </p:bgPr>
    </p:bg>
    <p:spTree>
      <p:nvGrpSpPr>
        <p:cNvPr id="1" name="Shape 413"/>
        <p:cNvGrpSpPr/>
        <p:nvPr/>
      </p:nvGrpSpPr>
      <p:grpSpPr>
        <a:xfrm>
          <a:off x="0" y="0"/>
          <a:ext cx="0" cy="0"/>
          <a:chOff x="0" y="0"/>
          <a:chExt cx="0" cy="0"/>
        </a:xfrm>
      </p:grpSpPr>
      <p:sp>
        <p:nvSpPr>
          <p:cNvPr id="414" name="Google Shape;414;g390ee8eb9d9_0_337"/>
          <p:cNvSpPr txBox="1">
            <a:spLocks noGrp="1"/>
          </p:cNvSpPr>
          <p:nvPr>
            <p:ph type="title"/>
          </p:nvPr>
        </p:nvSpPr>
        <p:spPr>
          <a:xfrm>
            <a:off x="972127" y="347852"/>
            <a:ext cx="10515600" cy="848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2800"/>
              <a:buFont typeface="Arial"/>
              <a:buNone/>
              <a:defRPr sz="28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g390ee8eb9d9_0_337"/>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16" name="Google Shape;416;g390ee8eb9d9_0_337"/>
          <p:cNvSpPr>
            <a:spLocks noGrp="1"/>
          </p:cNvSpPr>
          <p:nvPr>
            <p:ph type="pic" idx="2"/>
          </p:nvPr>
        </p:nvSpPr>
        <p:spPr>
          <a:xfrm>
            <a:off x="971550" y="1362456"/>
            <a:ext cx="10541100" cy="4648200"/>
          </a:xfrm>
          <a:prstGeom prst="rect">
            <a:avLst/>
          </a:prstGeom>
          <a:noFill/>
          <a:ln>
            <a:noFill/>
          </a:ln>
        </p:spPr>
      </p:sp>
      <p:sp>
        <p:nvSpPr>
          <p:cNvPr id="417" name="Google Shape;417;g390ee8eb9d9_0_337"/>
          <p:cNvSpPr txBox="1">
            <a:spLocks noGrp="1"/>
          </p:cNvSpPr>
          <p:nvPr>
            <p:ph type="body" idx="1"/>
          </p:nvPr>
        </p:nvSpPr>
        <p:spPr>
          <a:xfrm>
            <a:off x="849630" y="838200"/>
            <a:ext cx="10515600" cy="5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0066CC"/>
              </a:buClr>
              <a:buSzPts val="2200"/>
              <a:buNone/>
              <a:defRPr sz="2200" b="0" i="0">
                <a:solidFill>
                  <a:srgbClr val="0066CC"/>
                </a:solidFill>
                <a:latin typeface="Arial"/>
                <a:ea typeface="Arial"/>
                <a:cs typeface="Arial"/>
                <a:sym typeface="Arial"/>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theme" Target="../theme/theme2.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theme" Target="../theme/theme3.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theme" Target="../theme/theme4.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9" Type="http://schemas.openxmlformats.org/officeDocument/2006/relationships/slideLayout" Target="../slideLayouts/slideLayout233.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42" Type="http://schemas.openxmlformats.org/officeDocument/2006/relationships/slideLayout" Target="../slideLayouts/slideLayout236.xml"/><Relationship Id="rId47" Type="http://schemas.openxmlformats.org/officeDocument/2006/relationships/slideLayout" Target="../slideLayouts/slideLayout241.xml"/><Relationship Id="rId50" Type="http://schemas.openxmlformats.org/officeDocument/2006/relationships/slideLayout" Target="../slideLayouts/slideLayout244.xml"/><Relationship Id="rId55" Type="http://schemas.openxmlformats.org/officeDocument/2006/relationships/slideLayout" Target="../slideLayouts/slideLayout249.xml"/><Relationship Id="rId63" Type="http://schemas.openxmlformats.org/officeDocument/2006/relationships/slideLayout" Target="../slideLayouts/slideLayout257.xml"/><Relationship Id="rId68" Type="http://schemas.openxmlformats.org/officeDocument/2006/relationships/slideLayout" Target="../slideLayouts/slideLayout262.xml"/><Relationship Id="rId7" Type="http://schemas.openxmlformats.org/officeDocument/2006/relationships/slideLayout" Target="../slideLayouts/slideLayout201.xml"/><Relationship Id="rId71" Type="http://schemas.openxmlformats.org/officeDocument/2006/relationships/slideLayout" Target="../slideLayouts/slideLayout265.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9" Type="http://schemas.openxmlformats.org/officeDocument/2006/relationships/slideLayout" Target="../slideLayouts/slideLayout223.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53" Type="http://schemas.openxmlformats.org/officeDocument/2006/relationships/slideLayout" Target="../slideLayouts/slideLayout247.xml"/><Relationship Id="rId58" Type="http://schemas.openxmlformats.org/officeDocument/2006/relationships/slideLayout" Target="../slideLayouts/slideLayout252.xml"/><Relationship Id="rId66" Type="http://schemas.openxmlformats.org/officeDocument/2006/relationships/slideLayout" Target="../slideLayouts/slideLayout260.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slideLayout" Target="../slideLayouts/slideLayout230.xml"/><Relationship Id="rId49" Type="http://schemas.openxmlformats.org/officeDocument/2006/relationships/slideLayout" Target="../slideLayouts/slideLayout243.xml"/><Relationship Id="rId57" Type="http://schemas.openxmlformats.org/officeDocument/2006/relationships/slideLayout" Target="../slideLayouts/slideLayout251.xml"/><Relationship Id="rId61" Type="http://schemas.openxmlformats.org/officeDocument/2006/relationships/slideLayout" Target="../slideLayouts/slideLayout255.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4" Type="http://schemas.openxmlformats.org/officeDocument/2006/relationships/slideLayout" Target="../slideLayouts/slideLayout238.xml"/><Relationship Id="rId52" Type="http://schemas.openxmlformats.org/officeDocument/2006/relationships/slideLayout" Target="../slideLayouts/slideLayout246.xml"/><Relationship Id="rId60" Type="http://schemas.openxmlformats.org/officeDocument/2006/relationships/slideLayout" Target="../slideLayouts/slideLayout254.xml"/><Relationship Id="rId65" Type="http://schemas.openxmlformats.org/officeDocument/2006/relationships/slideLayout" Target="../slideLayouts/slideLayout259.xml"/><Relationship Id="rId73" Type="http://schemas.openxmlformats.org/officeDocument/2006/relationships/theme" Target="../theme/theme5.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43" Type="http://schemas.openxmlformats.org/officeDocument/2006/relationships/slideLayout" Target="../slideLayouts/slideLayout237.xml"/><Relationship Id="rId48" Type="http://schemas.openxmlformats.org/officeDocument/2006/relationships/slideLayout" Target="../slideLayouts/slideLayout242.xml"/><Relationship Id="rId56" Type="http://schemas.openxmlformats.org/officeDocument/2006/relationships/slideLayout" Target="../slideLayouts/slideLayout250.xml"/><Relationship Id="rId64" Type="http://schemas.openxmlformats.org/officeDocument/2006/relationships/slideLayout" Target="../slideLayouts/slideLayout258.xml"/><Relationship Id="rId69" Type="http://schemas.openxmlformats.org/officeDocument/2006/relationships/slideLayout" Target="../slideLayouts/slideLayout263.xml"/><Relationship Id="rId8" Type="http://schemas.openxmlformats.org/officeDocument/2006/relationships/slideLayout" Target="../slideLayouts/slideLayout202.xml"/><Relationship Id="rId51" Type="http://schemas.openxmlformats.org/officeDocument/2006/relationships/slideLayout" Target="../slideLayouts/slideLayout245.xml"/><Relationship Id="rId72" Type="http://schemas.openxmlformats.org/officeDocument/2006/relationships/slideLayout" Target="../slideLayouts/slideLayout266.xml"/><Relationship Id="rId3" Type="http://schemas.openxmlformats.org/officeDocument/2006/relationships/slideLayout" Target="../slideLayouts/slideLayout197.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46" Type="http://schemas.openxmlformats.org/officeDocument/2006/relationships/slideLayout" Target="../slideLayouts/slideLayout240.xml"/><Relationship Id="rId59" Type="http://schemas.openxmlformats.org/officeDocument/2006/relationships/slideLayout" Target="../slideLayouts/slideLayout253.xml"/><Relationship Id="rId67" Type="http://schemas.openxmlformats.org/officeDocument/2006/relationships/slideLayout" Target="../slideLayouts/slideLayout261.xml"/><Relationship Id="rId20" Type="http://schemas.openxmlformats.org/officeDocument/2006/relationships/slideLayout" Target="../slideLayouts/slideLayout214.xml"/><Relationship Id="rId41" Type="http://schemas.openxmlformats.org/officeDocument/2006/relationships/slideLayout" Target="../slideLayouts/slideLayout235.xml"/><Relationship Id="rId54" Type="http://schemas.openxmlformats.org/officeDocument/2006/relationships/slideLayout" Target="../slideLayouts/slideLayout248.xml"/><Relationship Id="rId62" Type="http://schemas.openxmlformats.org/officeDocument/2006/relationships/slideLayout" Target="../slideLayouts/slideLayout256.xml"/><Relationship Id="rId70" Type="http://schemas.openxmlformats.org/officeDocument/2006/relationships/slideLayout" Target="../slideLayouts/slideLayout264.xml"/><Relationship Id="rId1" Type="http://schemas.openxmlformats.org/officeDocument/2006/relationships/slideLayout" Target="../slideLayouts/slideLayout195.xml"/><Relationship Id="rId6" Type="http://schemas.openxmlformats.org/officeDocument/2006/relationships/slideLayout" Target="../slideLayouts/slideLayout2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21" Type="http://schemas.openxmlformats.org/officeDocument/2006/relationships/theme" Target="../theme/theme6.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934" r:id="rId73"/>
    <p:sldLayoutId id="2147483935" r:id="rId74"/>
    <p:sldLayoutId id="2147483936" r:id="rId75"/>
    <p:sldLayoutId id="2147483937" r:id="rId76"/>
    <p:sldLayoutId id="2147483938" r:id="rId77"/>
    <p:sldLayoutId id="2147483939" r:id="rId7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g390ee8eb9d9_0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0" name="Google Shape;330;g390ee8eb9d9_0_25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1" name="Google Shape;331;g390ee8eb9d9_0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2" name="Google Shape;332;g390ee8eb9d9_0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3" name="Google Shape;333;g390ee8eb9d9_0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g38c7e55c319_3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0" name="Google Shape;570;g38c7e55c319_3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1" name="Google Shape;571;g38c7e55c319_3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2" name="Google Shape;572;g38c7e55c319_3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3" name="Google Shape;573;g38c7e55c319_3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
        <p:cNvGrpSpPr/>
        <p:nvPr/>
      </p:nvGrpSpPr>
      <p:grpSpPr>
        <a:xfrm>
          <a:off x="0" y="0"/>
          <a:ext cx="0" cy="0"/>
          <a:chOff x="0" y="0"/>
          <a:chExt cx="0" cy="0"/>
        </a:xfrm>
      </p:grpSpPr>
      <p:sp>
        <p:nvSpPr>
          <p:cNvPr id="730" name="Google Shape;730;g3a8c0a2bc02_2_491"/>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1" name="Google Shape;731;g3a8c0a2bc02_2_49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accent3"/>
              </a:buClr>
              <a:buSzPts val="2800"/>
              <a:buFont typeface="Arial Black"/>
              <a:buChar char="⁄"/>
              <a:defRPr sz="2800" b="1" i="0" u="none" strike="noStrike" cap="none">
                <a:solidFill>
                  <a:schemeClr val="dk2"/>
                </a:solidFill>
                <a:latin typeface="Arial"/>
                <a:ea typeface="Arial"/>
                <a:cs typeface="Arial"/>
                <a:sym typeface="Arial"/>
              </a:defRPr>
            </a:lvl1pPr>
            <a:lvl2pPr marL="914400" marR="0" lvl="1" indent="-381000" algn="l" rtl="0">
              <a:lnSpc>
                <a:spcPct val="100000"/>
              </a:lnSpc>
              <a:spcBef>
                <a:spcPts val="500"/>
              </a:spcBef>
              <a:spcAft>
                <a:spcPts val="0"/>
              </a:spcAft>
              <a:buClr>
                <a:schemeClr val="dk2"/>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100000"/>
              </a:lnSpc>
              <a:spcBef>
                <a:spcPts val="500"/>
              </a:spcBef>
              <a:spcAft>
                <a:spcPts val="0"/>
              </a:spcAft>
              <a:buClr>
                <a:schemeClr val="dk2"/>
              </a:buClr>
              <a:buSzPts val="2000"/>
              <a:buFont typeface="Courier New"/>
              <a:buChar char="o"/>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100000"/>
              </a:lnSpc>
              <a:spcBef>
                <a:spcPts val="50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2" name="Google Shape;732;g3a8c0a2bc02_2_4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3" name="Google Shape;733;g3a8c0a2bc02_2_4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34" name="Google Shape;734;g3a8c0a2bc02_2_4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g3ec16566d2a_0_4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2" name="Google Shape;932;g3ec16566d2a_0_40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3" name="Google Shape;933;g3ec16566d2a_0_40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34" name="Google Shape;934;g3ec16566d2a_0_40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B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35" name="Google Shape;935;g3ec16566d2a_0_4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EB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 id="2147483893" r:id="rId53"/>
    <p:sldLayoutId id="2147483894" r:id="rId54"/>
    <p:sldLayoutId id="2147483895" r:id="rId55"/>
    <p:sldLayoutId id="2147483896" r:id="rId56"/>
    <p:sldLayoutId id="2147483897" r:id="rId57"/>
    <p:sldLayoutId id="2147483898" r:id="rId58"/>
    <p:sldLayoutId id="2147483899" r:id="rId59"/>
    <p:sldLayoutId id="2147483900" r:id="rId60"/>
    <p:sldLayoutId id="2147483901" r:id="rId61"/>
    <p:sldLayoutId id="2147483902" r:id="rId62"/>
    <p:sldLayoutId id="2147483903" r:id="rId63"/>
    <p:sldLayoutId id="2147483904" r:id="rId64"/>
    <p:sldLayoutId id="2147483905" r:id="rId65"/>
    <p:sldLayoutId id="2147483906" r:id="rId66"/>
    <p:sldLayoutId id="2147483907" r:id="rId67"/>
    <p:sldLayoutId id="2147483908" r:id="rId68"/>
    <p:sldLayoutId id="2147483909" r:id="rId69"/>
    <p:sldLayoutId id="2147483910" r:id="rId70"/>
    <p:sldLayoutId id="2147483911" r:id="rId71"/>
    <p:sldLayoutId id="2147483912" r:id="rId7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9"/>
        <p:cNvGrpSpPr/>
        <p:nvPr/>
      </p:nvGrpSpPr>
      <p:grpSpPr>
        <a:xfrm>
          <a:off x="0" y="0"/>
          <a:ext cx="0" cy="0"/>
          <a:chOff x="0" y="0"/>
          <a:chExt cx="0" cy="0"/>
        </a:xfrm>
      </p:grpSpPr>
      <p:sp>
        <p:nvSpPr>
          <p:cNvPr id="1250" name="Google Shape;1250;g3eded0866e1_0_1128"/>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1" name="Google Shape;1251;g3eded0866e1_0_11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100000"/>
              </a:lnSpc>
              <a:spcBef>
                <a:spcPts val="1000"/>
              </a:spcBef>
              <a:spcAft>
                <a:spcPts val="0"/>
              </a:spcAft>
              <a:buClr>
                <a:schemeClr val="accent3"/>
              </a:buClr>
              <a:buSzPts val="2800"/>
              <a:buFont typeface="Arial Black"/>
              <a:buChar char="⁄"/>
              <a:defRPr sz="2800" b="1" i="0" u="none" strike="noStrike" cap="none">
                <a:solidFill>
                  <a:schemeClr val="dk2"/>
                </a:solidFill>
                <a:latin typeface="Arial"/>
                <a:ea typeface="Arial"/>
                <a:cs typeface="Arial"/>
                <a:sym typeface="Arial"/>
              </a:defRPr>
            </a:lvl1pPr>
            <a:lvl2pPr marL="914400" marR="0" lvl="1" indent="-381000" algn="l">
              <a:lnSpc>
                <a:spcPct val="100000"/>
              </a:lnSpc>
              <a:spcBef>
                <a:spcPts val="500"/>
              </a:spcBef>
              <a:spcAft>
                <a:spcPts val="0"/>
              </a:spcAft>
              <a:buClr>
                <a:schemeClr val="dk2"/>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a:lnSpc>
                <a:spcPct val="100000"/>
              </a:lnSpc>
              <a:spcBef>
                <a:spcPts val="500"/>
              </a:spcBef>
              <a:spcAft>
                <a:spcPts val="0"/>
              </a:spcAft>
              <a:buClr>
                <a:schemeClr val="dk2"/>
              </a:buClr>
              <a:buSzPts val="2000"/>
              <a:buFont typeface="Courier New"/>
              <a:buChar char="o"/>
              <a:defRPr sz="2000" b="0" i="0" u="none" strike="noStrike" cap="none">
                <a:solidFill>
                  <a:schemeClr val="dk1"/>
                </a:solidFill>
                <a:latin typeface="Times New Roman"/>
                <a:ea typeface="Times New Roman"/>
                <a:cs typeface="Times New Roman"/>
                <a:sym typeface="Times New Roman"/>
              </a:defRPr>
            </a:lvl3pPr>
            <a:lvl4pPr marL="1828800" marR="0" lvl="3" indent="-342900" algn="l">
              <a:lnSpc>
                <a:spcPct val="100000"/>
              </a:lnSpc>
              <a:spcBef>
                <a:spcPts val="50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52" name="Google Shape;1252;g3eded0866e1_0_1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53" name="Google Shape;1253;g3eded0866e1_0_1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54" name="Google Shape;1254;g3eded0866e1_0_1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3"/>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slideLayout" Target="../slideLayouts/slideLayout75.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svg"/><Relationship Id="rId18" Type="http://schemas.openxmlformats.org/officeDocument/2006/relationships/image" Target="../media/image6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svg"/><Relationship Id="rId17" Type="http://schemas.openxmlformats.org/officeDocument/2006/relationships/image" Target="../media/image61.svg"/><Relationship Id="rId2" Type="http://schemas.openxmlformats.org/officeDocument/2006/relationships/notesSlide" Target="../notesSlides/notesSlide16.xml"/><Relationship Id="rId16" Type="http://schemas.openxmlformats.org/officeDocument/2006/relationships/image" Target="../media/image60.svg"/><Relationship Id="rId1" Type="http://schemas.openxmlformats.org/officeDocument/2006/relationships/slideLayout" Target="../slideLayouts/slideLayout7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sv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svg"/><Relationship Id="rId1" Type="http://schemas.openxmlformats.org/officeDocument/2006/relationships/slideLayout" Target="../slideLayouts/slideLayout75.xml"/><Relationship Id="rId5" Type="http://schemas.openxmlformats.org/officeDocument/2006/relationships/image" Target="../media/image67.png"/><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svg"/><Relationship Id="rId2" Type="http://schemas.openxmlformats.org/officeDocument/2006/relationships/notesSlide" Target="../notesSlides/notesSlide17.xml"/><Relationship Id="rId1" Type="http://schemas.openxmlformats.org/officeDocument/2006/relationships/slideLayout" Target="../slideLayouts/slideLayout76.xml"/><Relationship Id="rId6" Type="http://schemas.openxmlformats.org/officeDocument/2006/relationships/image" Target="../media/image71.sv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8" Type="http://schemas.openxmlformats.org/officeDocument/2006/relationships/hyperlink" Target="https://mmshub.cms.gov/measure-lifecycle/measure-implementation/pre-rulemaking/overview" TargetMode="External"/><Relationship Id="rId3" Type="http://schemas.openxmlformats.org/officeDocument/2006/relationships/hyperlink" Target="https://oncprojectracking.healthit.gov/support/projects/QRDA" TargetMode="External"/><Relationship Id="rId7" Type="http://schemas.openxmlformats.org/officeDocument/2006/relationships/hyperlink" Target="https://qpp.cms.gov/login" TargetMode="External"/><Relationship Id="rId2" Type="http://schemas.openxmlformats.org/officeDocument/2006/relationships/hyperlink" Target="https://cmit.cms.gov/cmit/#/MeasureInventory" TargetMode="External"/><Relationship Id="rId1" Type="http://schemas.openxmlformats.org/officeDocument/2006/relationships/slideLayout" Target="../slideLayouts/slideLayout77.xml"/><Relationship Id="rId6" Type="http://schemas.openxmlformats.org/officeDocument/2006/relationships/hyperlink" Target="https://qpp.cms.gov/reporting-requirements/measures-activities/benchmarks" TargetMode="External"/><Relationship Id="rId5" Type="http://schemas.openxmlformats.org/officeDocument/2006/relationships/hyperlink" Target="https://hqr.cms.gov/hqrng/login" TargetMode="External"/><Relationship Id="rId4" Type="http://schemas.openxmlformats.org/officeDocument/2006/relationships/hyperlink" Target="https://oncprojectracking.healthit.gov/support/projects/CQM/summary" TargetMode="External"/><Relationship Id="rId9" Type="http://schemas.openxmlformats.org/officeDocument/2006/relationships/hyperlink" Target="https://p4qm.org/prmr/about"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mmshub.cms.gov/measure-lifecycle/measure-implementation/pre-rulemaking/overview" TargetMode="External"/><Relationship Id="rId3" Type="http://schemas.openxmlformats.org/officeDocument/2006/relationships/hyperlink" Target="https://ecqi.healthit.gov/qrda" TargetMode="External"/><Relationship Id="rId7" Type="http://schemas.openxmlformats.org/officeDocument/2006/relationships/hyperlink" Target="https://www.cms.gov/Medicare/Medicare-Fee-for-Service-Payment/AcuteInpatientPPS/index.html" TargetMode="External"/><Relationship Id="rId2" Type="http://schemas.openxmlformats.org/officeDocument/2006/relationships/hyperlink" Target="https://cmit.cms.gov/cmit/#/MeasureInventory" TargetMode="External"/><Relationship Id="rId1" Type="http://schemas.openxmlformats.org/officeDocument/2006/relationships/slideLayout" Target="../slideLayouts/slideLayout77.xml"/><Relationship Id="rId6" Type="http://schemas.openxmlformats.org/officeDocument/2006/relationships/hyperlink" Target="https://www.emeasuretool.cms.gov/" TargetMode="External"/><Relationship Id="rId5" Type="http://schemas.openxmlformats.org/officeDocument/2006/relationships/hyperlink" Target="https://ecqi.healthit.gov/" TargetMode="External"/><Relationship Id="rId4" Type="http://schemas.openxmlformats.org/officeDocument/2006/relationships/hyperlink" Target="https://oncprojectracking.healthit.gov/support/projects/QRDA"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cms.gov/Medicare/Medicare-Fee-for-Service-Payment/AcuteInpatientPPS/index.html" TargetMode="External"/><Relationship Id="rId3" Type="http://schemas.openxmlformats.org/officeDocument/2006/relationships/hyperlink" Target="https://ecqi.healthit.gov/qrda" TargetMode="External"/><Relationship Id="rId7" Type="http://schemas.openxmlformats.org/officeDocument/2006/relationships/hyperlink" Target="https://hqr.cms.gov/hqrng/login" TargetMode="External"/><Relationship Id="rId2" Type="http://schemas.openxmlformats.org/officeDocument/2006/relationships/hyperlink" Target="https://cmit.cms.gov/cmit/#/MeasureInventory" TargetMode="External"/><Relationship Id="rId1" Type="http://schemas.openxmlformats.org/officeDocument/2006/relationships/slideLayout" Target="../slideLayouts/slideLayout77.xml"/><Relationship Id="rId6" Type="http://schemas.openxmlformats.org/officeDocument/2006/relationships/hyperlink" Target="https://ecqi.healthit.gov/eh-cah?qt-tabs_eh=0&amp;globalyearfilter=&amp;global_measure_group=" TargetMode="External"/><Relationship Id="rId5" Type="http://schemas.openxmlformats.org/officeDocument/2006/relationships/hyperlink" Target="https://ecqi.healthit.gov/ep-ec?qt-tabs_ep=0&amp;globalyearfilter=2024&amp;global_measure_group=3716" TargetMode="External"/><Relationship Id="rId10" Type="http://schemas.openxmlformats.org/officeDocument/2006/relationships/hyperlink" Target="https://qpp.cms.gov/about/resource-library" TargetMode="External"/><Relationship Id="rId4" Type="http://schemas.openxmlformats.org/officeDocument/2006/relationships/hyperlink" Target="https://www.healthit.gov/cypress/" TargetMode="External"/><Relationship Id="rId9" Type="http://schemas.openxmlformats.org/officeDocument/2006/relationships/hyperlink" Target="https://www.cms.gov/Medicare/Medicare-Fee-for-Service-Payment/HospitalOutpatientPP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p4qm.org/prmr/about" TargetMode="External"/><Relationship Id="rId3" Type="http://schemas.openxmlformats.org/officeDocument/2006/relationships/hyperlink" Target="https://mmshub.cms.gov/measure-lifecycle/measure-implementation/pre-rulemaking/lists-and-reports" TargetMode="External"/><Relationship Id="rId7" Type="http://schemas.openxmlformats.org/officeDocument/2006/relationships/hyperlink" Target="https://qpp.cms.gov/about/resource-library" TargetMode="External"/><Relationship Id="rId2" Type="http://schemas.openxmlformats.org/officeDocument/2006/relationships/hyperlink" Target="https://cmit.cms.gov/cmit/#/MeasureInventory" TargetMode="External"/><Relationship Id="rId1" Type="http://schemas.openxmlformats.org/officeDocument/2006/relationships/slideLayout" Target="../slideLayouts/slideLayout77.xml"/><Relationship Id="rId6" Type="http://schemas.openxmlformats.org/officeDocument/2006/relationships/hyperlink" Target="https://www.cms.gov/Medicare/Medicare-Fee-for-Service-Payment/HospitalOutpatientPPS" TargetMode="External"/><Relationship Id="rId5" Type="http://schemas.openxmlformats.org/officeDocument/2006/relationships/hyperlink" Target="https://qpp.cms.gov/" TargetMode="External"/><Relationship Id="rId4" Type="http://schemas.openxmlformats.org/officeDocument/2006/relationships/hyperlink" Target="https://hqr.cms.gov/hqrng/logi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mmshub.cms.gov/" TargetMode="External"/><Relationship Id="rId2" Type="http://schemas.openxmlformats.org/officeDocument/2006/relationships/hyperlink" Target="https://mmshub.cms.gov/get-involved/call-for-measures" TargetMode="External"/><Relationship Id="rId1" Type="http://schemas.openxmlformats.org/officeDocument/2006/relationships/slideLayout" Target="../slideLayouts/slideLayout77.xml"/><Relationship Id="rId5" Type="http://schemas.openxmlformats.org/officeDocument/2006/relationships/hyperlink" Target="https://mmshub.cms.gov/get-involved/public-comments/overview" TargetMode="External"/><Relationship Id="rId4" Type="http://schemas.openxmlformats.org/officeDocument/2006/relationships/hyperlink" Target="https://mmshub.cms.gov/get-involved/technical-expert-panel/overvie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sepsis/about/index.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health.maryland.gov/newsroom/Pages/Sepsis-Awareness-Month-Highlights-Leading-Cause-Of-Deaths-In-US-Hospitals.aspx"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8.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69.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69.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69.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69.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69.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70.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69.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69.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69.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136.xml"/><Relationship Id="rId5" Type="http://schemas.openxmlformats.org/officeDocument/2006/relationships/image" Target="../media/image94.png"/><Relationship Id="rId4" Type="http://schemas.openxmlformats.org/officeDocument/2006/relationships/image" Target="../media/image93.gi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openxmlformats.org/officeDocument/2006/relationships/hyperlink" Target="https://p4qm.org/taxonomy/term/4356" TargetMode="External"/><Relationship Id="rId2" Type="http://schemas.openxmlformats.org/officeDocument/2006/relationships/notesSlide" Target="../notesSlides/notesSlide52.xml"/><Relationship Id="rId1" Type="http://schemas.openxmlformats.org/officeDocument/2006/relationships/slideLayout" Target="../slideLayouts/slideLayout136.xml"/><Relationship Id="rId4" Type="http://schemas.openxmlformats.org/officeDocument/2006/relationships/hyperlink" Target="https://p4qm.org/taxonomy/term/4691"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p4qm.org/taxonomy/term/4356" TargetMode="External"/><Relationship Id="rId2" Type="http://schemas.openxmlformats.org/officeDocument/2006/relationships/notesSlide" Target="../notesSlides/notesSlide53.xml"/><Relationship Id="rId1" Type="http://schemas.openxmlformats.org/officeDocument/2006/relationships/slideLayout" Target="../slideLayouts/slideLayout136.xml"/><Relationship Id="rId4" Type="http://schemas.openxmlformats.org/officeDocument/2006/relationships/hyperlink" Target="https://p4qm.org/taxonomy/term/4691"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36.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1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8" Type="http://schemas.openxmlformats.org/officeDocument/2006/relationships/hyperlink" Target="https://p4qm.org/taxonomy/term/4006" TargetMode="External"/><Relationship Id="rId3" Type="http://schemas.openxmlformats.org/officeDocument/2006/relationships/hyperlink" Target="https://p4qm.org/taxonomy/term/4356" TargetMode="External"/><Relationship Id="rId7" Type="http://schemas.openxmlformats.org/officeDocument/2006/relationships/hyperlink" Target="https://p4qm.org/taxonomy/term/861"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s://p4qm.org/taxonomy/term/6" TargetMode="External"/><Relationship Id="rId5" Type="http://schemas.openxmlformats.org/officeDocument/2006/relationships/hyperlink" Target="https://p4qm.org/taxonomy/term/4346" TargetMode="External"/><Relationship Id="rId4" Type="http://schemas.openxmlformats.org/officeDocument/2006/relationships/hyperlink" Target="https://p4qm.org/taxonomy/term/4691" TargetMode="External"/><Relationship Id="rId9" Type="http://schemas.openxmlformats.org/officeDocument/2006/relationships/hyperlink" Target="https://p4qm.org/taxonomy/term/11"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7.xml"/></Relationships>
</file>

<file path=ppt/slides/_rels/slide80.xml.rels><?xml version="1.0" encoding="UTF-8" standalone="yes"?>
<Relationships xmlns="http://schemas.openxmlformats.org/package/2006/relationships"><Relationship Id="rId3" Type="http://schemas.openxmlformats.org/officeDocument/2006/relationships/hyperlink" Target="https://p4qm.org/taxonomy/term/1706" TargetMode="External"/><Relationship Id="rId7" Type="http://schemas.openxmlformats.org/officeDocument/2006/relationships/hyperlink" Target="https://p4qm.org/taxonomy/term/631"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hyperlink" Target="https://p4qm.org/taxonomy/term/866" TargetMode="External"/><Relationship Id="rId5" Type="http://schemas.openxmlformats.org/officeDocument/2006/relationships/hyperlink" Target="https://p4qm.org/taxonomy/term/626" TargetMode="External"/><Relationship Id="rId4" Type="http://schemas.openxmlformats.org/officeDocument/2006/relationships/hyperlink" Target="https://p4qm.org/taxonomy/term/611"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4.xml"/></Relationships>
</file>

<file path=ppt/slides/_rels/slide94.xml.rels><?xml version="1.0" encoding="UTF-8" standalone="yes"?>
<Relationships xmlns="http://schemas.openxmlformats.org/package/2006/relationships"><Relationship Id="rId3" Type="http://schemas.openxmlformats.org/officeDocument/2006/relationships/hyperlink" Target="https://event.on24.com/wcc/r/5257402/95F7D05A99E38B7DD00225E0BB0387FD"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
          <p:cNvSpPr txBox="1">
            <a:spLocks noGrp="1"/>
          </p:cNvSpPr>
          <p:nvPr>
            <p:ph type="ctrTitle"/>
          </p:nvPr>
        </p:nvSpPr>
        <p:spPr>
          <a:xfrm>
            <a:off x="1534886" y="3077521"/>
            <a:ext cx="9144000" cy="5064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900"/>
              <a:buFont typeface="Arial"/>
              <a:buNone/>
            </a:pPr>
            <a:r>
              <a:rPr lang="en-US" sz="2880"/>
              <a:t>Hospital Clinical Adverse Events (CAEM) Subgroup</a:t>
            </a:r>
            <a:endParaRPr sz="2880"/>
          </a:p>
        </p:txBody>
      </p:sp>
      <p:sp>
        <p:nvSpPr>
          <p:cNvPr id="1435" name="Google Shape;1435;p1"/>
          <p:cNvSpPr txBox="1">
            <a:spLocks noGrp="1"/>
          </p:cNvSpPr>
          <p:nvPr>
            <p:ph type="subTitle" idx="1"/>
          </p:nvPr>
        </p:nvSpPr>
        <p:spPr>
          <a:xfrm>
            <a:off x="1534886" y="3580595"/>
            <a:ext cx="9144000" cy="41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a:t>June 24, 2026</a:t>
            </a:r>
            <a:endParaRPr/>
          </a:p>
        </p:txBody>
      </p:sp>
      <p:sp>
        <p:nvSpPr>
          <p:cNvPr id="1436" name="Google Shape;1436;p1"/>
          <p:cNvSpPr txBox="1">
            <a:spLocks noGrp="1"/>
          </p:cNvSpPr>
          <p:nvPr>
            <p:ph type="body" idx="2"/>
          </p:nvPr>
        </p:nvSpPr>
        <p:spPr>
          <a:xfrm>
            <a:off x="2141348" y="4345167"/>
            <a:ext cx="7909200" cy="10794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0066CC"/>
              </a:buClr>
              <a:buSzPts val="1400"/>
              <a:buFont typeface="Arial"/>
              <a:buNone/>
            </a:pPr>
            <a:r>
              <a:rPr lang="en-US" sz="1600"/>
              <a:t>HSCRC Quality Team</a:t>
            </a:r>
            <a:endParaRPr sz="1600"/>
          </a:p>
          <a:p>
            <a:pPr marL="0" lvl="0" indent="0" algn="r" rtl="0">
              <a:lnSpc>
                <a:spcPct val="90000"/>
              </a:lnSpc>
              <a:spcBef>
                <a:spcPts val="0"/>
              </a:spcBef>
              <a:spcAft>
                <a:spcPts val="0"/>
              </a:spcAft>
              <a:buClr>
                <a:srgbClr val="0066CC"/>
              </a:buClr>
              <a:buSzPts val="1400"/>
              <a:buFont typeface="Arial"/>
              <a:buNone/>
            </a:pP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pSp>
        <p:nvGrpSpPr>
          <p:cNvPr id="1534" name="Google Shape;1534;g3edc2f6c705_1_28"/>
          <p:cNvGrpSpPr/>
          <p:nvPr/>
        </p:nvGrpSpPr>
        <p:grpSpPr>
          <a:xfrm>
            <a:off x="762123" y="948715"/>
            <a:ext cx="4988515" cy="2192434"/>
            <a:chOff x="762000" y="1238250"/>
            <a:chExt cx="3333900" cy="2190900"/>
          </a:xfrm>
        </p:grpSpPr>
        <p:sp>
          <p:nvSpPr>
            <p:cNvPr id="1535" name="Google Shape;1535;g3edc2f6c705_1_28"/>
            <p:cNvSpPr/>
            <p:nvPr/>
          </p:nvSpPr>
          <p:spPr>
            <a:xfrm>
              <a:off x="762000" y="1238250"/>
              <a:ext cx="3333900" cy="2190900"/>
            </a:xfrm>
            <a:prstGeom prst="roundRect">
              <a:avLst>
                <a:gd name="adj" fmla="val 4347"/>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36" name="Google Shape;1536;g3edc2f6c705_1_28"/>
            <p:cNvSpPr/>
            <p:nvPr/>
          </p:nvSpPr>
          <p:spPr>
            <a:xfrm>
              <a:off x="76200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37" name="Google Shape;1537;g3edc2f6c705_1_28"/>
            <p:cNvSpPr/>
            <p:nvPr/>
          </p:nvSpPr>
          <p:spPr>
            <a:xfrm>
              <a:off x="76200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38" name="Google Shape;1538;g3edc2f6c705_1_28"/>
            <p:cNvSpPr txBox="1"/>
            <p:nvPr/>
          </p:nvSpPr>
          <p:spPr>
            <a:xfrm>
              <a:off x="762000" y="1238250"/>
              <a:ext cx="3333900" cy="476400"/>
            </a:xfrm>
            <a:prstGeom prst="rect">
              <a:avLst/>
            </a:prstGeom>
            <a:noFill/>
            <a:ln>
              <a:noFill/>
            </a:ln>
          </p:spPr>
          <p:txBody>
            <a:bodyPr spcFirstLastPara="1" wrap="square" lIns="1905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RY2028 Maryland QBR </a:t>
              </a:r>
              <a:endParaRPr sz="1600" b="1">
                <a:solidFill>
                  <a:srgbClr val="FFFFFF"/>
                </a:solidFill>
                <a:latin typeface="Arial"/>
                <a:ea typeface="Arial"/>
                <a:cs typeface="Arial"/>
                <a:sym typeface="Arial"/>
              </a:endParaRPr>
            </a:p>
          </p:txBody>
        </p:sp>
        <p:sp>
          <p:nvSpPr>
            <p:cNvPr id="1539" name="Google Shape;1539;g3edc2f6c705_1_28"/>
            <p:cNvSpPr txBox="1"/>
            <p:nvPr/>
          </p:nvSpPr>
          <p:spPr>
            <a:xfrm>
              <a:off x="762000" y="1714500"/>
              <a:ext cx="3333900" cy="1714500"/>
            </a:xfrm>
            <a:prstGeom prst="rect">
              <a:avLst/>
            </a:prstGeom>
            <a:noFill/>
            <a:ln>
              <a:noFill/>
            </a:ln>
          </p:spPr>
          <p:txBody>
            <a:bodyPr spcFirstLastPara="1" wrap="square" lIns="142875" tIns="142875" rIns="142875" bIns="142875" anchor="t" anchorCtr="0">
              <a:noAutofit/>
            </a:bodyPr>
            <a:lstStyle/>
            <a:p>
              <a:pPr marL="457200" lvl="0" indent="-323850" algn="l" rtl="0">
                <a:spcBef>
                  <a:spcPts val="0"/>
                </a:spcBef>
                <a:spcAft>
                  <a:spcPts val="0"/>
                </a:spcAft>
                <a:buClr>
                  <a:srgbClr val="334155"/>
                </a:buClr>
                <a:buSzPts val="1500"/>
                <a:buFont typeface="Arial"/>
                <a:buChar char="●"/>
              </a:pPr>
              <a:r>
                <a:rPr lang="en-US" sz="1500">
                  <a:solidFill>
                    <a:srgbClr val="334155"/>
                  </a:solidFill>
                </a:rPr>
                <a:t>Clinical Outcomes Domain </a:t>
              </a:r>
              <a:endParaRPr sz="1500">
                <a:solidFill>
                  <a:srgbClr val="334155"/>
                </a:solidFill>
                <a:latin typeface="Arial"/>
                <a:ea typeface="Arial"/>
                <a:cs typeface="Arial"/>
                <a:sym typeface="Aria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latin typeface="Arial"/>
                  <a:ea typeface="Arial"/>
                  <a:cs typeface="Arial"/>
                  <a:sym typeface="Arial"/>
                </a:rPr>
                <a:t>All-Payer</a:t>
              </a:r>
              <a:r>
                <a:rPr lang="en-US" sz="1500">
                  <a:solidFill>
                    <a:srgbClr val="334155"/>
                  </a:solidFill>
                </a:rPr>
                <a:t>, all-condition, all-cause mortality measures, inpatient and 30-day</a:t>
              </a:r>
              <a:endParaRPr sz="1500">
                <a:solidFill>
                  <a:srgbClr val="334155"/>
                </a:solidFil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rPr>
                <a:t>Total hip/knee arthroplasty complications</a:t>
              </a:r>
              <a:endParaRPr sz="1500">
                <a:solidFill>
                  <a:srgbClr val="334155"/>
                </a:solidFil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latin typeface="Arial"/>
                  <a:ea typeface="Arial"/>
                  <a:cs typeface="Arial"/>
                  <a:sym typeface="Arial"/>
                </a:rPr>
                <a:t>State performance standards, 2% scaled rewards and penalties, </a:t>
              </a:r>
              <a:r>
                <a:rPr lang="en-US" sz="1500">
                  <a:solidFill>
                    <a:srgbClr val="334155"/>
                  </a:solidFill>
                </a:rPr>
                <a:t>domain weighted at 31%</a:t>
              </a:r>
              <a:endParaRPr sz="1500">
                <a:solidFill>
                  <a:srgbClr val="334155"/>
                </a:solidFill>
                <a:latin typeface="Arial"/>
                <a:ea typeface="Arial"/>
                <a:cs typeface="Arial"/>
                <a:sym typeface="Arial"/>
              </a:endParaRPr>
            </a:p>
          </p:txBody>
        </p:sp>
      </p:grpSp>
      <p:sp>
        <p:nvSpPr>
          <p:cNvPr id="1540" name="Google Shape;1540;g3edc2f6c705_1_28"/>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10</a:t>
            </a:fld>
            <a:endParaRPr/>
          </a:p>
        </p:txBody>
      </p:sp>
      <p:grpSp>
        <p:nvGrpSpPr>
          <p:cNvPr id="1541" name="Google Shape;1541;g3edc2f6c705_1_28"/>
          <p:cNvGrpSpPr/>
          <p:nvPr/>
        </p:nvGrpSpPr>
        <p:grpSpPr>
          <a:xfrm>
            <a:off x="6136900" y="807334"/>
            <a:ext cx="5491169" cy="2475202"/>
            <a:chOff x="4286244" y="1238250"/>
            <a:chExt cx="3517500" cy="2330918"/>
          </a:xfrm>
        </p:grpSpPr>
        <p:sp>
          <p:nvSpPr>
            <p:cNvPr id="1542" name="Google Shape;1542;g3edc2f6c705_1_28"/>
            <p:cNvSpPr/>
            <p:nvPr/>
          </p:nvSpPr>
          <p:spPr>
            <a:xfrm>
              <a:off x="4286250" y="1238250"/>
              <a:ext cx="3333900" cy="2190900"/>
            </a:xfrm>
            <a:prstGeom prst="roundRect">
              <a:avLst>
                <a:gd name="adj" fmla="val 4347"/>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43" name="Google Shape;1543;g3edc2f6c705_1_28"/>
            <p:cNvSpPr/>
            <p:nvPr/>
          </p:nvSpPr>
          <p:spPr>
            <a:xfrm>
              <a:off x="428625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44" name="Google Shape;1544;g3edc2f6c705_1_28"/>
            <p:cNvSpPr/>
            <p:nvPr/>
          </p:nvSpPr>
          <p:spPr>
            <a:xfrm>
              <a:off x="428625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45" name="Google Shape;1545;g3edc2f6c705_1_28"/>
            <p:cNvSpPr txBox="1"/>
            <p:nvPr/>
          </p:nvSpPr>
          <p:spPr>
            <a:xfrm>
              <a:off x="4286250" y="1238250"/>
              <a:ext cx="3333900" cy="476400"/>
            </a:xfrm>
            <a:prstGeom prst="rect">
              <a:avLst/>
            </a:prstGeom>
            <a:noFill/>
            <a:ln>
              <a:noFill/>
            </a:ln>
          </p:spPr>
          <p:txBody>
            <a:bodyPr spcFirstLastPara="1" wrap="square" lIns="1905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FY2028 HVBP</a:t>
              </a:r>
              <a:endParaRPr sz="1600" b="1">
                <a:solidFill>
                  <a:srgbClr val="FFFFFF"/>
                </a:solidFill>
                <a:latin typeface="Arial"/>
                <a:ea typeface="Arial"/>
                <a:cs typeface="Arial"/>
                <a:sym typeface="Arial"/>
              </a:endParaRPr>
            </a:p>
          </p:txBody>
        </p:sp>
        <p:sp>
          <p:nvSpPr>
            <p:cNvPr id="1546" name="Google Shape;1546;g3edc2f6c705_1_28"/>
            <p:cNvSpPr txBox="1"/>
            <p:nvPr/>
          </p:nvSpPr>
          <p:spPr>
            <a:xfrm>
              <a:off x="4286244" y="1785668"/>
              <a:ext cx="3517500" cy="1783500"/>
            </a:xfrm>
            <a:prstGeom prst="rect">
              <a:avLst/>
            </a:prstGeom>
            <a:noFill/>
            <a:ln>
              <a:noFill/>
            </a:ln>
          </p:spPr>
          <p:txBody>
            <a:bodyPr spcFirstLastPara="1" wrap="square" lIns="142875" tIns="142875" rIns="142875" bIns="142875" anchor="t" anchorCtr="0">
              <a:noAutofit/>
            </a:bodyPr>
            <a:lstStyle/>
            <a:p>
              <a:pPr marL="457200" lvl="0" indent="-323850" algn="l" rtl="0">
                <a:spcBef>
                  <a:spcPts val="0"/>
                </a:spcBef>
                <a:spcAft>
                  <a:spcPts val="0"/>
                </a:spcAft>
                <a:buClr>
                  <a:srgbClr val="334155"/>
                </a:buClr>
                <a:buSzPts val="1500"/>
                <a:buFont typeface="Arial"/>
                <a:buChar char="●"/>
              </a:pPr>
              <a:r>
                <a:rPr lang="en-US" sz="1500">
                  <a:solidFill>
                    <a:srgbClr val="334155"/>
                  </a:solidFill>
                </a:rPr>
                <a:t>Clinical Outcomes Domain</a:t>
              </a:r>
              <a:endParaRPr sz="1500">
                <a:solidFill>
                  <a:srgbClr val="334155"/>
                </a:solidFill>
                <a:latin typeface="Arial"/>
                <a:ea typeface="Arial"/>
                <a:cs typeface="Arial"/>
                <a:sym typeface="Aria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rPr>
                <a:t>All-cause 30-day condition specific mortality for AMI, CABG, COPD, CHF and Pneumonia.</a:t>
              </a:r>
              <a:endParaRPr sz="1500">
                <a:solidFill>
                  <a:srgbClr val="334155"/>
                </a:solidFil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rPr>
                <a:t>Total hip/knee arthroplasty complications</a:t>
              </a:r>
              <a:endParaRPr sz="1500">
                <a:solidFill>
                  <a:srgbClr val="334155"/>
                </a:solidFill>
              </a:endParaRPr>
            </a:p>
            <a:p>
              <a:pPr marL="457200" lvl="0" indent="-323850" algn="l" rtl="0">
                <a:spcBef>
                  <a:spcPts val="600"/>
                </a:spcBef>
                <a:spcAft>
                  <a:spcPts val="0"/>
                </a:spcAft>
                <a:buClr>
                  <a:srgbClr val="334155"/>
                </a:buClr>
                <a:buSzPts val="1500"/>
                <a:buFont typeface="Arial"/>
                <a:buChar char="●"/>
              </a:pPr>
              <a:r>
                <a:rPr lang="en-US" sz="1500">
                  <a:solidFill>
                    <a:srgbClr val="334155"/>
                  </a:solidFill>
                  <a:latin typeface="Arial"/>
                  <a:ea typeface="Arial"/>
                  <a:cs typeface="Arial"/>
                  <a:sym typeface="Arial"/>
                </a:rPr>
                <a:t>National performance standards,  2% scaled rewards, revenue neu</a:t>
              </a:r>
              <a:r>
                <a:rPr lang="en-US" sz="1500">
                  <a:solidFill>
                    <a:srgbClr val="334155"/>
                  </a:solidFill>
                </a:rPr>
                <a:t>tral with domain weighted at  25%</a:t>
              </a:r>
              <a:endParaRPr sz="1500">
                <a:solidFill>
                  <a:srgbClr val="334155"/>
                </a:solidFill>
                <a:latin typeface="Arial"/>
                <a:ea typeface="Arial"/>
                <a:cs typeface="Arial"/>
                <a:sym typeface="Arial"/>
              </a:endParaRPr>
            </a:p>
          </p:txBody>
        </p:sp>
      </p:grpSp>
      <p:sp>
        <p:nvSpPr>
          <p:cNvPr id="1547" name="Google Shape;1547;g3edc2f6c705_1_28"/>
          <p:cNvSpPr txBox="1">
            <a:spLocks noGrp="1"/>
          </p:cNvSpPr>
          <p:nvPr>
            <p:ph type="title"/>
          </p:nvPr>
        </p:nvSpPr>
        <p:spPr>
          <a:xfrm>
            <a:off x="972127" y="347853"/>
            <a:ext cx="10515600" cy="60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Mortality Measures Recap</a:t>
            </a:r>
            <a:endParaRPr/>
          </a:p>
        </p:txBody>
      </p:sp>
      <p:grpSp>
        <p:nvGrpSpPr>
          <p:cNvPr id="1548" name="Google Shape;1548;g3edc2f6c705_1_28"/>
          <p:cNvGrpSpPr/>
          <p:nvPr/>
        </p:nvGrpSpPr>
        <p:grpSpPr>
          <a:xfrm>
            <a:off x="762000" y="3173413"/>
            <a:ext cx="10668000" cy="3608451"/>
            <a:chOff x="694375" y="3264640"/>
            <a:chExt cx="10668000" cy="2286000"/>
          </a:xfrm>
        </p:grpSpPr>
        <p:sp>
          <p:nvSpPr>
            <p:cNvPr id="1549" name="Google Shape;1549;g3edc2f6c705_1_28"/>
            <p:cNvSpPr/>
            <p:nvPr/>
          </p:nvSpPr>
          <p:spPr>
            <a:xfrm>
              <a:off x="694375" y="3264640"/>
              <a:ext cx="10668000" cy="2286000"/>
            </a:xfrm>
            <a:prstGeom prst="roundRect">
              <a:avLst>
                <a:gd name="adj" fmla="val 4166"/>
              </a:avLst>
            </a:prstGeom>
            <a:solidFill>
              <a:srgbClr val="EFF6FF"/>
            </a:solidFill>
            <a:ln w="9525" cap="flat" cmpd="sng">
              <a:solidFill>
                <a:srgbClr val="BFDBF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sz="1500"/>
            </a:p>
          </p:txBody>
        </p:sp>
        <p:sp>
          <p:nvSpPr>
            <p:cNvPr id="1550" name="Google Shape;1550;g3edc2f6c705_1_28"/>
            <p:cNvSpPr txBox="1"/>
            <p:nvPr/>
          </p:nvSpPr>
          <p:spPr>
            <a:xfrm>
              <a:off x="763150" y="3370610"/>
              <a:ext cx="102870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500" b="1">
                  <a:solidFill>
                    <a:srgbClr val="1E3A8A"/>
                  </a:solidFill>
                  <a:latin typeface="Arial"/>
                  <a:ea typeface="Arial"/>
                  <a:cs typeface="Arial"/>
                  <a:sym typeface="Arial"/>
                </a:rPr>
                <a:t>CAEM Measure-Related Discussion to Date</a:t>
              </a:r>
              <a:endParaRPr sz="1500" b="1">
                <a:solidFill>
                  <a:srgbClr val="1E3A8A"/>
                </a:solidFill>
                <a:latin typeface="Arial"/>
                <a:ea typeface="Arial"/>
                <a:cs typeface="Arial"/>
                <a:sym typeface="Arial"/>
              </a:endParaRPr>
            </a:p>
          </p:txBody>
        </p:sp>
        <p:sp>
          <p:nvSpPr>
            <p:cNvPr id="1551" name="Google Shape;1551;g3edc2f6c705_1_28"/>
            <p:cNvSpPr txBox="1"/>
            <p:nvPr/>
          </p:nvSpPr>
          <p:spPr>
            <a:xfrm>
              <a:off x="884875" y="3699951"/>
              <a:ext cx="102870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500" b="1">
                  <a:solidFill>
                    <a:srgbClr val="1E40AF"/>
                  </a:solidFill>
                  <a:latin typeface="Arial"/>
                  <a:ea typeface="Arial"/>
                  <a:cs typeface="Arial"/>
                  <a:sym typeface="Arial"/>
                </a:rPr>
                <a:t>Align with CMS exactly on mortality measures</a:t>
              </a:r>
              <a:endParaRPr sz="1500" b="1">
                <a:solidFill>
                  <a:srgbClr val="1E40AF"/>
                </a:solidFill>
                <a:latin typeface="Arial"/>
                <a:ea typeface="Arial"/>
                <a:cs typeface="Arial"/>
                <a:sym typeface="Arial"/>
              </a:endParaRPr>
            </a:p>
            <a:p>
              <a:pPr marL="457200" lvl="0" indent="-323850" algn="l" rtl="0">
                <a:spcBef>
                  <a:spcPts val="900"/>
                </a:spcBef>
                <a:spcAft>
                  <a:spcPts val="0"/>
                </a:spcAft>
                <a:buClr>
                  <a:srgbClr val="1E40AF"/>
                </a:buClr>
                <a:buSzPts val="1500"/>
                <a:buChar char="●"/>
              </a:pPr>
              <a:r>
                <a:rPr lang="en-US" sz="1500">
                  <a:solidFill>
                    <a:srgbClr val="1E40AF"/>
                  </a:solidFill>
                </a:rPr>
                <a:t>Discussed consensus to not adopt condition specific in QBR</a:t>
              </a:r>
              <a:endParaRPr sz="1500">
                <a:solidFill>
                  <a:srgbClr val="1E40AF"/>
                </a:solidFill>
              </a:endParaRPr>
            </a:p>
            <a:p>
              <a:pPr marL="457200" lvl="0" indent="-323850" algn="l" rtl="0">
                <a:spcBef>
                  <a:spcPts val="0"/>
                </a:spcBef>
                <a:spcAft>
                  <a:spcPts val="0"/>
                </a:spcAft>
                <a:buClr>
                  <a:srgbClr val="1E40AF"/>
                </a:buClr>
                <a:buSzPts val="1500"/>
                <a:buChar char="●"/>
              </a:pPr>
              <a:r>
                <a:rPr lang="en-US" sz="1500">
                  <a:solidFill>
                    <a:srgbClr val="1E40AF"/>
                  </a:solidFill>
                </a:rPr>
                <a:t>Current options is to retain all payer 30-day and inpatient mortality measures</a:t>
              </a:r>
              <a:endParaRPr sz="1500">
                <a:solidFill>
                  <a:srgbClr val="1E40AF"/>
                </a:solidFill>
              </a:endParaRPr>
            </a:p>
            <a:p>
              <a:pPr marL="457200" lvl="0" indent="-323850" algn="l" rtl="0">
                <a:spcBef>
                  <a:spcPts val="0"/>
                </a:spcBef>
                <a:spcAft>
                  <a:spcPts val="0"/>
                </a:spcAft>
                <a:buClr>
                  <a:srgbClr val="1E40AF"/>
                </a:buClr>
                <a:buSzPts val="1500"/>
                <a:buChar char="●"/>
              </a:pPr>
              <a:r>
                <a:rPr lang="en-US" sz="1500">
                  <a:solidFill>
                    <a:srgbClr val="1E40AF"/>
                  </a:solidFill>
                </a:rPr>
                <a:t>Today we will discuss the capture of sepsis in our current mortality measures and implications</a:t>
              </a:r>
              <a:endParaRPr sz="1500">
                <a:solidFill>
                  <a:srgbClr val="1E40AF"/>
                </a:solidFill>
              </a:endParaRPr>
            </a:p>
            <a:p>
              <a:pPr marL="0" lvl="0" indent="0" algn="l" rtl="0">
                <a:spcBef>
                  <a:spcPts val="900"/>
                </a:spcBef>
                <a:spcAft>
                  <a:spcPts val="0"/>
                </a:spcAft>
                <a:buNone/>
              </a:pPr>
              <a:r>
                <a:rPr lang="en-US" sz="1500" b="1">
                  <a:solidFill>
                    <a:srgbClr val="1E40AF"/>
                  </a:solidFill>
                </a:rPr>
                <a:t>Maintain alignment with CMS with use of THK complications measure</a:t>
              </a:r>
              <a:endParaRPr sz="1500" b="1">
                <a:solidFill>
                  <a:srgbClr val="1E40AF"/>
                </a:solidFill>
              </a:endParaRPr>
            </a:p>
            <a:p>
              <a:pPr marL="457200" lvl="0" indent="-323850" algn="l" rtl="0">
                <a:spcBef>
                  <a:spcPts val="900"/>
                </a:spcBef>
                <a:spcAft>
                  <a:spcPts val="0"/>
                </a:spcAft>
                <a:buClr>
                  <a:srgbClr val="1E40AF"/>
                </a:buClr>
                <a:buSzPts val="1500"/>
                <a:buChar char="●"/>
              </a:pPr>
              <a:r>
                <a:rPr lang="en-US" sz="1500">
                  <a:solidFill>
                    <a:srgbClr val="1E40AF"/>
                  </a:solidFill>
                </a:rPr>
                <a:t>Discussed concerns related to majority of procedures having moved to out-patient</a:t>
              </a:r>
              <a:endParaRPr sz="1500">
                <a:solidFill>
                  <a:srgbClr val="1E40AF"/>
                </a:solidFill>
              </a:endParaRPr>
            </a:p>
            <a:p>
              <a:pPr marL="457200" lvl="0" indent="-323850" algn="l" rtl="0">
                <a:spcBef>
                  <a:spcPts val="0"/>
                </a:spcBef>
                <a:spcAft>
                  <a:spcPts val="0"/>
                </a:spcAft>
                <a:buClr>
                  <a:srgbClr val="1E40AF"/>
                </a:buClr>
                <a:buSzPts val="1500"/>
                <a:buChar char="●"/>
              </a:pPr>
              <a:r>
                <a:rPr lang="en-US" sz="1500">
                  <a:solidFill>
                    <a:srgbClr val="1E40AF"/>
                  </a:solidFill>
                </a:rPr>
                <a:t>Today we will discuss whether to recommend retaining this measure after RY 2028</a:t>
              </a:r>
              <a:endParaRPr sz="1500">
                <a:solidFill>
                  <a:srgbClr val="1E40AF"/>
                </a:solidFill>
              </a:endParaRPr>
            </a:p>
            <a:p>
              <a:pPr marL="0" lvl="0" indent="0" algn="l" rtl="0">
                <a:spcBef>
                  <a:spcPts val="900"/>
                </a:spcBef>
                <a:spcAft>
                  <a:spcPts val="0"/>
                </a:spcAft>
                <a:buNone/>
              </a:pPr>
              <a:r>
                <a:rPr lang="en-US" sz="1500" b="1">
                  <a:solidFill>
                    <a:srgbClr val="1E40AF"/>
                  </a:solidFill>
                </a:rPr>
                <a:t>Identify Incubator measures for future adoption </a:t>
              </a:r>
              <a:endParaRPr sz="1500" b="1">
                <a:solidFill>
                  <a:srgbClr val="1E40AF"/>
                </a:solidFill>
              </a:endParaRPr>
            </a:p>
            <a:p>
              <a:pPr marL="457200" lvl="0" indent="-323850" algn="l" rtl="0">
                <a:spcBef>
                  <a:spcPts val="900"/>
                </a:spcBef>
                <a:spcAft>
                  <a:spcPts val="0"/>
                </a:spcAft>
                <a:buClr>
                  <a:srgbClr val="1E40AF"/>
                </a:buClr>
                <a:buSzPts val="1500"/>
                <a:buChar char="●"/>
              </a:pPr>
              <a:r>
                <a:rPr lang="en-US" sz="1500">
                  <a:solidFill>
                    <a:srgbClr val="1E40AF"/>
                  </a:solidFill>
                </a:rPr>
                <a:t>CAEM has discussed</a:t>
              </a:r>
              <a:r>
                <a:rPr lang="en-US" sz="1500" b="1">
                  <a:solidFill>
                    <a:srgbClr val="1E40AF"/>
                  </a:solidFill>
                </a:rPr>
                <a:t> </a:t>
              </a:r>
              <a:r>
                <a:rPr lang="en-US" sz="1500">
                  <a:solidFill>
                    <a:srgbClr val="1E40AF"/>
                  </a:solidFill>
                </a:rPr>
                <a:t>Adult Community Onset Sepsis 30-day mortality measure and HWM hybrid measure</a:t>
              </a:r>
              <a:endParaRPr sz="1500">
                <a:solidFill>
                  <a:srgbClr val="1E40AF"/>
                </a:solidFill>
              </a:endParaRPr>
            </a:p>
            <a:p>
              <a:pPr marL="457200" lvl="0" indent="-323850" algn="l" rtl="0">
                <a:spcBef>
                  <a:spcPts val="0"/>
                </a:spcBef>
                <a:spcAft>
                  <a:spcPts val="0"/>
                </a:spcAft>
                <a:buClr>
                  <a:srgbClr val="1E40AF"/>
                </a:buClr>
                <a:buSzPts val="1500"/>
                <a:buChar char="●"/>
              </a:pPr>
              <a:r>
                <a:rPr lang="en-US" sz="1500">
                  <a:solidFill>
                    <a:srgbClr val="1E40AF"/>
                  </a:solidFill>
                </a:rPr>
                <a:t>Today we will discuss options for timing of measure adoption for Non-Medicare hospital GBRs</a:t>
              </a:r>
              <a:endParaRPr sz="1500">
                <a:solidFill>
                  <a:srgbClr val="1E40AF"/>
                </a:solidFill>
              </a:endParaRPr>
            </a:p>
            <a:p>
              <a:pPr marL="0" lvl="0" indent="0" algn="l" rtl="0">
                <a:spcBef>
                  <a:spcPts val="900"/>
                </a:spcBef>
                <a:spcAft>
                  <a:spcPts val="0"/>
                </a:spcAft>
                <a:buNone/>
              </a:pPr>
              <a:r>
                <a:rPr lang="en-US" sz="1500" b="1">
                  <a:solidFill>
                    <a:srgbClr val="1E40AF"/>
                  </a:solidFill>
                </a:rPr>
                <a:t> </a:t>
              </a:r>
              <a:endParaRPr sz="1500" b="1">
                <a:solidFill>
                  <a:srgbClr val="1E40AF"/>
                </a:solidFill>
              </a:endParaRPr>
            </a:p>
            <a:p>
              <a:pPr marL="0" lvl="0" indent="0" algn="l" rtl="0">
                <a:spcBef>
                  <a:spcPts val="900"/>
                </a:spcBef>
                <a:spcAft>
                  <a:spcPts val="0"/>
                </a:spcAft>
                <a:buNone/>
              </a:pPr>
              <a:endParaRPr sz="1500">
                <a:solidFill>
                  <a:srgbClr val="1E40AF"/>
                </a:solidFill>
              </a:endParaRPr>
            </a:p>
            <a:p>
              <a:pPr marL="0" lvl="0" indent="0" algn="l" rtl="0">
                <a:spcBef>
                  <a:spcPts val="900"/>
                </a:spcBef>
                <a:spcAft>
                  <a:spcPts val="0"/>
                </a:spcAft>
                <a:buNone/>
              </a:pPr>
              <a:endParaRPr sz="1500">
                <a:solidFill>
                  <a:srgbClr val="1E40AF"/>
                </a:solidFill>
              </a:endParaRPr>
            </a:p>
            <a:p>
              <a:pPr marL="0" lvl="0" indent="0" algn="l" rtl="0">
                <a:spcBef>
                  <a:spcPts val="900"/>
                </a:spcBef>
                <a:spcAft>
                  <a:spcPts val="0"/>
                </a:spcAft>
                <a:buNone/>
              </a:pPr>
              <a:endParaRPr sz="1500">
                <a:solidFill>
                  <a:srgbClr val="1E40AF"/>
                </a:solidFill>
              </a:endParaRPr>
            </a:p>
            <a:p>
              <a:pPr marL="0" lvl="0" indent="0" algn="l" rtl="0">
                <a:spcBef>
                  <a:spcPts val="900"/>
                </a:spcBef>
                <a:spcAft>
                  <a:spcPts val="900"/>
                </a:spcAft>
                <a:buNone/>
              </a:pPr>
              <a:endParaRPr sz="1500">
                <a:solidFill>
                  <a:srgbClr val="1E40AF"/>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g3ed4ee13fd4_0_15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a:t>
            </a:fld>
            <a:endParaRPr/>
          </a:p>
        </p:txBody>
      </p:sp>
      <p:sp>
        <p:nvSpPr>
          <p:cNvPr id="1558" name="Google Shape;1558;g3ed4ee13fd4_0_151"/>
          <p:cNvSpPr txBox="1">
            <a:spLocks noGrp="1"/>
          </p:cNvSpPr>
          <p:nvPr>
            <p:ph type="title"/>
          </p:nvPr>
        </p:nvSpPr>
        <p:spPr>
          <a:xfrm>
            <a:off x="2803200" y="2137721"/>
            <a:ext cx="9232800" cy="84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200"/>
              <a:buNone/>
            </a:pPr>
            <a:r>
              <a:rPr lang="en-US" sz="3600" dirty="0"/>
              <a:t>Digital </a:t>
            </a:r>
            <a:r>
              <a:rPr lang="en-US" sz="3600"/>
              <a:t>Measures Overview</a:t>
            </a:r>
            <a:endParaRPr sz="3600">
              <a:solidFill>
                <a:srgbClr val="A61C00"/>
              </a:solidFill>
            </a:endParaRPr>
          </a:p>
          <a:p>
            <a:pPr marL="0" lvl="0" indent="0" algn="l" rtl="0">
              <a:lnSpc>
                <a:spcPct val="115000"/>
              </a:lnSpc>
              <a:spcBef>
                <a:spcPts val="0"/>
              </a:spcBef>
              <a:spcAft>
                <a:spcPts val="0"/>
              </a:spcAft>
              <a:buSzPts val="3200"/>
              <a:buNone/>
            </a:pPr>
            <a:endParaRPr sz="3600" dirty="0"/>
          </a:p>
          <a:p>
            <a:pPr marL="0" lvl="0" indent="0" algn="l" rtl="0">
              <a:lnSpc>
                <a:spcPct val="90000"/>
              </a:lnSpc>
              <a:spcBef>
                <a:spcPts val="0"/>
              </a:spcBef>
              <a:spcAft>
                <a:spcPts val="0"/>
              </a:spcAft>
              <a:buSzPts val="3200"/>
              <a:buNone/>
            </a:pPr>
            <a:endParaRPr sz="3600" dirty="0">
              <a:solidFill>
                <a:srgbClr val="A61C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209057-4275-4FEB-8A14-46A124A9224A}"/>
              </a:ext>
            </a:extLst>
          </p:cNvPr>
          <p:cNvSpPr>
            <a:spLocks noGrp="1"/>
          </p:cNvSpPr>
          <p:nvPr>
            <p:ph type="subTitle" idx="1"/>
          </p:nvPr>
        </p:nvSpPr>
        <p:spPr>
          <a:xfrm>
            <a:off x="8420768" y="5742494"/>
            <a:ext cx="3053314" cy="402336"/>
          </a:xfrm>
          <a:solidFill>
            <a:srgbClr val="0C4F7A"/>
          </a:solidFill>
          <a:ln>
            <a:noFill/>
          </a:ln>
        </p:spPr>
        <p:txBody>
          <a:bodyPr/>
          <a:lstStyle/>
          <a:p>
            <a:r>
              <a:rPr lang="en-US" sz="2000" dirty="0">
                <a:latin typeface="+mn-lt"/>
              </a:rPr>
              <a:t>June 24, 2026</a:t>
            </a:r>
          </a:p>
        </p:txBody>
      </p:sp>
      <p:sp>
        <p:nvSpPr>
          <p:cNvPr id="2" name="Title 1">
            <a:extLst>
              <a:ext uri="{FF2B5EF4-FFF2-40B4-BE49-F238E27FC236}">
                <a16:creationId xmlns:a16="http://schemas.microsoft.com/office/drawing/2014/main" id="{38D42CF0-B780-4969-B0F4-23F31084771C}"/>
              </a:ext>
            </a:extLst>
          </p:cNvPr>
          <p:cNvSpPr>
            <a:spLocks noGrp="1"/>
          </p:cNvSpPr>
          <p:nvPr>
            <p:ph type="ctrTitle"/>
          </p:nvPr>
        </p:nvSpPr>
        <p:spPr>
          <a:xfrm>
            <a:off x="919595" y="4841788"/>
            <a:ext cx="10641274" cy="140653"/>
          </a:xfrm>
        </p:spPr>
        <p:txBody>
          <a:bodyPr/>
          <a:lstStyle/>
          <a:p>
            <a:br>
              <a:rPr lang="en-US" dirty="0">
                <a:latin typeface="+mn-lt"/>
              </a:rPr>
            </a:br>
            <a:r>
              <a:rPr lang="en-US" dirty="0">
                <a:latin typeface="+mn-lt"/>
              </a:rPr>
              <a:t>Digital Quality Measures Overview</a:t>
            </a:r>
            <a:br>
              <a:rPr lang="en-US" dirty="0">
                <a:latin typeface="+mn-lt"/>
              </a:rPr>
            </a:br>
            <a:r>
              <a:rPr lang="en-US" dirty="0">
                <a:latin typeface="+mn-lt"/>
              </a:rPr>
              <a:t>HSCRC: CAEM Workgroup</a:t>
            </a:r>
            <a:endParaRPr lang="en-US" sz="2800" dirty="0">
              <a:latin typeface="+mn-lt"/>
            </a:endParaRPr>
          </a:p>
        </p:txBody>
      </p:sp>
      <p:sp>
        <p:nvSpPr>
          <p:cNvPr id="4" name="Title 1">
            <a:extLst>
              <a:ext uri="{FF2B5EF4-FFF2-40B4-BE49-F238E27FC236}">
                <a16:creationId xmlns:a16="http://schemas.microsoft.com/office/drawing/2014/main" id="{42F7AD2E-4F52-4B6E-B37A-CED7B53DDE6A}"/>
              </a:ext>
            </a:extLst>
          </p:cNvPr>
          <p:cNvSpPr txBox="1">
            <a:spLocks/>
          </p:cNvSpPr>
          <p:nvPr/>
        </p:nvSpPr>
        <p:spPr>
          <a:xfrm>
            <a:off x="1060770" y="5470637"/>
            <a:ext cx="10886287" cy="557784"/>
          </a:xfrm>
          <a:prstGeom prst="rect">
            <a:avLst/>
          </a:prstGeom>
        </p:spPr>
        <p:txBody>
          <a:bodyPr vert="horz" wrap="square" lIns="0" tIns="0" rIns="0" bIns="0" rtlCol="0" anchor="ctr">
            <a:noAutofit/>
          </a:bodyPr>
          <a:lstStyle>
            <a:lvl1pPr algn="r" defTabSz="914400" rtl="0" eaLnBrk="1" latinLnBrk="0" hangingPunct="1">
              <a:spcBef>
                <a:spcPct val="0"/>
              </a:spcBef>
              <a:buNone/>
              <a:defRPr sz="3600" b="1" kern="1200">
                <a:solidFill>
                  <a:schemeClr val="bg1"/>
                </a:solidFill>
                <a:latin typeface="+mj-lt"/>
                <a:ea typeface="+mj-ea"/>
                <a:cs typeface="+mj-cs"/>
              </a:defRPr>
            </a:lvl1pPr>
          </a:lstStyle>
          <a:p>
            <a:endParaRPr lang="en-US" sz="4800" i="1" dirty="0">
              <a:latin typeface="+mn-lt"/>
            </a:endParaRPr>
          </a:p>
        </p:txBody>
      </p:sp>
      <p:sp>
        <p:nvSpPr>
          <p:cNvPr id="6" name="Rectangle 5">
            <a:extLst>
              <a:ext uri="{FF2B5EF4-FFF2-40B4-BE49-F238E27FC236}">
                <a16:creationId xmlns:a16="http://schemas.microsoft.com/office/drawing/2014/main" id="{3596387C-F22E-7BF5-F35E-E05407F0C011}"/>
              </a:ext>
            </a:extLst>
          </p:cNvPr>
          <p:cNvSpPr/>
          <p:nvPr/>
        </p:nvSpPr>
        <p:spPr>
          <a:xfrm>
            <a:off x="1060769" y="1491096"/>
            <a:ext cx="3121571" cy="1168976"/>
          </a:xfrm>
          <a:prstGeom prst="rect">
            <a:avLst/>
          </a:prstGeom>
          <a:gradFill flip="none" rotWithShape="1">
            <a:gsLst>
              <a:gs pos="0">
                <a:schemeClr val="accent1">
                  <a:lumMod val="5000"/>
                  <a:lumOff val="95000"/>
                </a:schemeClr>
              </a:gs>
              <a:gs pos="74000">
                <a:schemeClr val="accent1">
                  <a:lumMod val="45000"/>
                  <a:lumOff val="55000"/>
                </a:schemeClr>
              </a:gs>
              <a:gs pos="83000">
                <a:srgbClr val="A4D4ED"/>
              </a:gs>
              <a:gs pos="100000">
                <a:schemeClr val="accent1">
                  <a:lumMod val="30000"/>
                  <a:lumOff val="7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Zahid Butt</a:t>
            </a:r>
          </a:p>
        </p:txBody>
      </p:sp>
    </p:spTree>
    <p:extLst>
      <p:ext uri="{BB962C8B-B14F-4D97-AF65-F5344CB8AC3E}">
        <p14:creationId xmlns:p14="http://schemas.microsoft.com/office/powerpoint/2010/main" val="50831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635ABA-E0CC-5650-1247-DB973D3E9912}"/>
              </a:ext>
            </a:extLst>
          </p:cNvPr>
          <p:cNvSpPr>
            <a:spLocks noGrp="1"/>
          </p:cNvSpPr>
          <p:nvPr/>
        </p:nvSpPr>
        <p:spPr>
          <a:xfrm>
            <a:off x="1554220" y="161731"/>
            <a:ext cx="9665277" cy="60211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u="none" strike="noStrike" kern="120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CMS Quality &amp; Safety Reporting Programs</a:t>
            </a:r>
          </a:p>
        </p:txBody>
      </p:sp>
      <p:graphicFrame>
        <p:nvGraphicFramePr>
          <p:cNvPr id="5" name="Chart 4">
            <a:extLst>
              <a:ext uri="{FF2B5EF4-FFF2-40B4-BE49-F238E27FC236}">
                <a16:creationId xmlns:a16="http://schemas.microsoft.com/office/drawing/2014/main" id="{33DA6E36-B984-1302-8B13-32BB1CFBFF13}"/>
              </a:ext>
            </a:extLst>
          </p:cNvPr>
          <p:cNvGraphicFramePr/>
          <p:nvPr/>
        </p:nvGraphicFramePr>
        <p:xfrm>
          <a:off x="983672" y="898839"/>
          <a:ext cx="10474037" cy="52907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6C67E3C-04A7-D651-7547-F18103717E15}"/>
              </a:ext>
            </a:extLst>
          </p:cNvPr>
          <p:cNvSpPr txBox="1"/>
          <p:nvPr/>
        </p:nvSpPr>
        <p:spPr>
          <a:xfrm>
            <a:off x="6999519" y="3510114"/>
            <a:ext cx="41526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15</a:t>
            </a:r>
          </a:p>
        </p:txBody>
      </p:sp>
      <p:sp>
        <p:nvSpPr>
          <p:cNvPr id="8" name="TextBox 7">
            <a:extLst>
              <a:ext uri="{FF2B5EF4-FFF2-40B4-BE49-F238E27FC236}">
                <a16:creationId xmlns:a16="http://schemas.microsoft.com/office/drawing/2014/main" id="{99674AF6-4479-9AB5-0389-955CF365065C}"/>
              </a:ext>
            </a:extLst>
          </p:cNvPr>
          <p:cNvSpPr txBox="1"/>
          <p:nvPr/>
        </p:nvSpPr>
        <p:spPr>
          <a:xfrm>
            <a:off x="5831849" y="3665473"/>
            <a:ext cx="41526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18</a:t>
            </a:r>
          </a:p>
        </p:txBody>
      </p:sp>
      <p:sp>
        <p:nvSpPr>
          <p:cNvPr id="10" name="TextBox 9">
            <a:extLst>
              <a:ext uri="{FF2B5EF4-FFF2-40B4-BE49-F238E27FC236}">
                <a16:creationId xmlns:a16="http://schemas.microsoft.com/office/drawing/2014/main" id="{60F81EB0-A338-B2A0-1FEE-00BC4365763E}"/>
              </a:ext>
            </a:extLst>
          </p:cNvPr>
          <p:cNvSpPr txBox="1"/>
          <p:nvPr/>
        </p:nvSpPr>
        <p:spPr>
          <a:xfrm>
            <a:off x="5181154"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2023</a:t>
            </a:r>
          </a:p>
        </p:txBody>
      </p:sp>
      <p:sp>
        <p:nvSpPr>
          <p:cNvPr id="11" name="TextBox 10">
            <a:extLst>
              <a:ext uri="{FF2B5EF4-FFF2-40B4-BE49-F238E27FC236}">
                <a16:creationId xmlns:a16="http://schemas.microsoft.com/office/drawing/2014/main" id="{D041BC56-05F4-F4B2-B9E4-AEA86F0E2C90}"/>
              </a:ext>
            </a:extLst>
          </p:cNvPr>
          <p:cNvSpPr txBox="1"/>
          <p:nvPr/>
        </p:nvSpPr>
        <p:spPr>
          <a:xfrm>
            <a:off x="5940201"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2024</a:t>
            </a:r>
          </a:p>
        </p:txBody>
      </p:sp>
      <p:sp>
        <p:nvSpPr>
          <p:cNvPr id="12" name="TextBox 11">
            <a:extLst>
              <a:ext uri="{FF2B5EF4-FFF2-40B4-BE49-F238E27FC236}">
                <a16:creationId xmlns:a16="http://schemas.microsoft.com/office/drawing/2014/main" id="{F0058BF4-6ADE-F2CB-9EE8-F95A1A83FFE2}"/>
              </a:ext>
            </a:extLst>
          </p:cNvPr>
          <p:cNvSpPr txBox="1"/>
          <p:nvPr/>
        </p:nvSpPr>
        <p:spPr>
          <a:xfrm>
            <a:off x="6750342"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2025</a:t>
            </a:r>
          </a:p>
        </p:txBody>
      </p:sp>
      <p:sp>
        <p:nvSpPr>
          <p:cNvPr id="13" name="TextBox 12">
            <a:extLst>
              <a:ext uri="{FF2B5EF4-FFF2-40B4-BE49-F238E27FC236}">
                <a16:creationId xmlns:a16="http://schemas.microsoft.com/office/drawing/2014/main" id="{4D06F28A-9A73-8DD9-7AFA-8EF6825067A4}"/>
              </a:ext>
            </a:extLst>
          </p:cNvPr>
          <p:cNvSpPr txBox="1"/>
          <p:nvPr/>
        </p:nvSpPr>
        <p:spPr>
          <a:xfrm>
            <a:off x="7485517"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2026</a:t>
            </a:r>
          </a:p>
        </p:txBody>
      </p:sp>
      <p:sp>
        <p:nvSpPr>
          <p:cNvPr id="14" name="TextBox 13">
            <a:extLst>
              <a:ext uri="{FF2B5EF4-FFF2-40B4-BE49-F238E27FC236}">
                <a16:creationId xmlns:a16="http://schemas.microsoft.com/office/drawing/2014/main" id="{C63BB9D5-DC06-7646-8133-267EAC677A56}"/>
              </a:ext>
            </a:extLst>
          </p:cNvPr>
          <p:cNvSpPr txBox="1"/>
          <p:nvPr/>
        </p:nvSpPr>
        <p:spPr>
          <a:xfrm>
            <a:off x="8281105"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2027</a:t>
            </a:r>
          </a:p>
        </p:txBody>
      </p:sp>
      <p:sp>
        <p:nvSpPr>
          <p:cNvPr id="15" name="TextBox 14">
            <a:extLst>
              <a:ext uri="{FF2B5EF4-FFF2-40B4-BE49-F238E27FC236}">
                <a16:creationId xmlns:a16="http://schemas.microsoft.com/office/drawing/2014/main" id="{76BB15F0-F2A4-C6BA-44DE-B29CFA2FEF4F}"/>
              </a:ext>
            </a:extLst>
          </p:cNvPr>
          <p:cNvSpPr txBox="1"/>
          <p:nvPr/>
        </p:nvSpPr>
        <p:spPr>
          <a:xfrm rot="16200000">
            <a:off x="913017" y="5154023"/>
            <a:ext cx="9621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8FA"/>
                </a:solidFill>
                <a:effectLst/>
                <a:uLnTx/>
                <a:uFillTx/>
                <a:latin typeface="Poppins" pitchFamily="2" charset="77"/>
                <a:ea typeface="+mn-ea"/>
                <a:cs typeface="Poppins" pitchFamily="2" charset="77"/>
              </a:rPr>
              <a:t>Measures</a:t>
            </a:r>
          </a:p>
        </p:txBody>
      </p:sp>
      <p:sp>
        <p:nvSpPr>
          <p:cNvPr id="16" name="TextBox 15">
            <a:extLst>
              <a:ext uri="{FF2B5EF4-FFF2-40B4-BE49-F238E27FC236}">
                <a16:creationId xmlns:a16="http://schemas.microsoft.com/office/drawing/2014/main" id="{26025D73-0666-8C55-ABB1-5C175CDECA3B}"/>
              </a:ext>
            </a:extLst>
          </p:cNvPr>
          <p:cNvSpPr txBox="1"/>
          <p:nvPr/>
        </p:nvSpPr>
        <p:spPr>
          <a:xfrm rot="16200000">
            <a:off x="1482009" y="5063536"/>
            <a:ext cx="12025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1A1BC"/>
                </a:solidFill>
                <a:effectLst/>
                <a:uLnTx/>
                <a:uFillTx/>
                <a:latin typeface="Poppins" pitchFamily="2" charset="77"/>
                <a:ea typeface="+mn-ea"/>
                <a:cs typeface="Poppins" pitchFamily="2" charset="77"/>
              </a:rPr>
              <a:t>Submissions</a:t>
            </a:r>
          </a:p>
        </p:txBody>
      </p:sp>
      <p:cxnSp>
        <p:nvCxnSpPr>
          <p:cNvPr id="17" name="Straight Connector 16">
            <a:extLst>
              <a:ext uri="{FF2B5EF4-FFF2-40B4-BE49-F238E27FC236}">
                <a16:creationId xmlns:a16="http://schemas.microsoft.com/office/drawing/2014/main" id="{47D2A067-4472-813E-59E8-D5F24D8D5FE9}"/>
              </a:ext>
            </a:extLst>
          </p:cNvPr>
          <p:cNvCxnSpPr>
            <a:cxnSpLocks/>
          </p:cNvCxnSpPr>
          <p:nvPr/>
        </p:nvCxnSpPr>
        <p:spPr>
          <a:xfrm flipV="1">
            <a:off x="1390408" y="1885714"/>
            <a:ext cx="3671" cy="29257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701C85-5677-8382-6E93-CF7DB29C57A0}"/>
              </a:ext>
            </a:extLst>
          </p:cNvPr>
          <p:cNvCxnSpPr>
            <a:cxnSpLocks/>
          </p:cNvCxnSpPr>
          <p:nvPr/>
        </p:nvCxnSpPr>
        <p:spPr>
          <a:xfrm>
            <a:off x="1390408" y="1885714"/>
            <a:ext cx="236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E9564-2414-AF67-69AD-B72E162803A0}"/>
              </a:ext>
            </a:extLst>
          </p:cNvPr>
          <p:cNvCxnSpPr>
            <a:cxnSpLocks/>
          </p:cNvCxnSpPr>
          <p:nvPr/>
        </p:nvCxnSpPr>
        <p:spPr>
          <a:xfrm>
            <a:off x="5893782" y="4005432"/>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E6885B-5BA4-1619-E50A-499C0642038A}"/>
              </a:ext>
            </a:extLst>
          </p:cNvPr>
          <p:cNvCxnSpPr>
            <a:cxnSpLocks/>
          </p:cNvCxnSpPr>
          <p:nvPr/>
        </p:nvCxnSpPr>
        <p:spPr>
          <a:xfrm>
            <a:off x="6041087" y="4005432"/>
            <a:ext cx="0" cy="1804963"/>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F5C78CD-7EBA-9D82-A41F-9F7B69CEE60F}"/>
              </a:ext>
            </a:extLst>
          </p:cNvPr>
          <p:cNvSpPr txBox="1"/>
          <p:nvPr/>
        </p:nvSpPr>
        <p:spPr>
          <a:xfrm>
            <a:off x="7738848" y="2752896"/>
            <a:ext cx="45733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21</a:t>
            </a:r>
          </a:p>
        </p:txBody>
      </p:sp>
      <p:sp>
        <p:nvSpPr>
          <p:cNvPr id="22" name="TextBox 21">
            <a:extLst>
              <a:ext uri="{FF2B5EF4-FFF2-40B4-BE49-F238E27FC236}">
                <a16:creationId xmlns:a16="http://schemas.microsoft.com/office/drawing/2014/main" id="{B9049EE0-43BA-B9DB-EE41-66EDB9B4BB77}"/>
              </a:ext>
            </a:extLst>
          </p:cNvPr>
          <p:cNvSpPr txBox="1"/>
          <p:nvPr/>
        </p:nvSpPr>
        <p:spPr>
          <a:xfrm>
            <a:off x="8530796" y="2259077"/>
            <a:ext cx="45390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23</a:t>
            </a:r>
          </a:p>
        </p:txBody>
      </p:sp>
      <p:sp>
        <p:nvSpPr>
          <p:cNvPr id="23" name="TextBox 22">
            <a:extLst>
              <a:ext uri="{FF2B5EF4-FFF2-40B4-BE49-F238E27FC236}">
                <a16:creationId xmlns:a16="http://schemas.microsoft.com/office/drawing/2014/main" id="{767EBE5A-660B-F111-B3CD-AEF395D22B54}"/>
              </a:ext>
            </a:extLst>
          </p:cNvPr>
          <p:cNvSpPr txBox="1"/>
          <p:nvPr/>
        </p:nvSpPr>
        <p:spPr>
          <a:xfrm>
            <a:off x="9280478" y="1693727"/>
            <a:ext cx="4601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26</a:t>
            </a:r>
          </a:p>
        </p:txBody>
      </p:sp>
      <p:sp>
        <p:nvSpPr>
          <p:cNvPr id="24" name="TextBox 23">
            <a:extLst>
              <a:ext uri="{FF2B5EF4-FFF2-40B4-BE49-F238E27FC236}">
                <a16:creationId xmlns:a16="http://schemas.microsoft.com/office/drawing/2014/main" id="{7607B917-9565-F0AE-B782-56E5F93B5D9B}"/>
              </a:ext>
            </a:extLst>
          </p:cNvPr>
          <p:cNvSpPr txBox="1"/>
          <p:nvPr/>
        </p:nvSpPr>
        <p:spPr>
          <a:xfrm>
            <a:off x="10059594" y="1656189"/>
            <a:ext cx="4601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26</a:t>
            </a:r>
          </a:p>
        </p:txBody>
      </p:sp>
      <p:sp>
        <p:nvSpPr>
          <p:cNvPr id="25" name="TextBox 24">
            <a:extLst>
              <a:ext uri="{FF2B5EF4-FFF2-40B4-BE49-F238E27FC236}">
                <a16:creationId xmlns:a16="http://schemas.microsoft.com/office/drawing/2014/main" id="{E6AF26A4-7196-1822-BEAF-0EF0A7970578}"/>
              </a:ext>
            </a:extLst>
          </p:cNvPr>
          <p:cNvSpPr txBox="1"/>
          <p:nvPr/>
        </p:nvSpPr>
        <p:spPr>
          <a:xfrm>
            <a:off x="6599610" y="3432020"/>
            <a:ext cx="45064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a:t>
            </a:r>
          </a:p>
        </p:txBody>
      </p:sp>
      <p:cxnSp>
        <p:nvCxnSpPr>
          <p:cNvPr id="26" name="Straight Connector 25">
            <a:extLst>
              <a:ext uri="{FF2B5EF4-FFF2-40B4-BE49-F238E27FC236}">
                <a16:creationId xmlns:a16="http://schemas.microsoft.com/office/drawing/2014/main" id="{A544336E-0231-60BA-0293-BDD3E71AC4EC}"/>
              </a:ext>
            </a:extLst>
          </p:cNvPr>
          <p:cNvCxnSpPr>
            <a:cxnSpLocks/>
          </p:cNvCxnSpPr>
          <p:nvPr/>
        </p:nvCxnSpPr>
        <p:spPr>
          <a:xfrm>
            <a:off x="6667820" y="3792436"/>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3CC95D-13A6-2C21-FA04-7D263650454B}"/>
              </a:ext>
            </a:extLst>
          </p:cNvPr>
          <p:cNvCxnSpPr>
            <a:cxnSpLocks/>
          </p:cNvCxnSpPr>
          <p:nvPr/>
        </p:nvCxnSpPr>
        <p:spPr>
          <a:xfrm>
            <a:off x="6801693" y="3792436"/>
            <a:ext cx="4958" cy="2017959"/>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90D99A0-932B-DBD4-C570-CED9ECCC04B4}"/>
              </a:ext>
            </a:extLst>
          </p:cNvPr>
          <p:cNvSpPr txBox="1"/>
          <p:nvPr/>
        </p:nvSpPr>
        <p:spPr>
          <a:xfrm>
            <a:off x="7346795" y="3585362"/>
            <a:ext cx="45119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19</a:t>
            </a:r>
          </a:p>
        </p:txBody>
      </p:sp>
      <p:cxnSp>
        <p:nvCxnSpPr>
          <p:cNvPr id="29" name="Straight Connector 28">
            <a:extLst>
              <a:ext uri="{FF2B5EF4-FFF2-40B4-BE49-F238E27FC236}">
                <a16:creationId xmlns:a16="http://schemas.microsoft.com/office/drawing/2014/main" id="{F85BBE3B-3F46-DED8-1CE9-DC99117413B3}"/>
              </a:ext>
            </a:extLst>
          </p:cNvPr>
          <p:cNvCxnSpPr>
            <a:cxnSpLocks/>
          </p:cNvCxnSpPr>
          <p:nvPr/>
        </p:nvCxnSpPr>
        <p:spPr>
          <a:xfrm>
            <a:off x="7426087" y="3914828"/>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9D19393-F104-A982-991C-1D0F9752B3C9}"/>
              </a:ext>
            </a:extLst>
          </p:cNvPr>
          <p:cNvCxnSpPr>
            <a:cxnSpLocks/>
          </p:cNvCxnSpPr>
          <p:nvPr/>
        </p:nvCxnSpPr>
        <p:spPr>
          <a:xfrm>
            <a:off x="7562806" y="3914828"/>
            <a:ext cx="2112" cy="1858756"/>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D4F0282-9219-B47B-B430-ED287F4ED5D1}"/>
              </a:ext>
            </a:extLst>
          </p:cNvPr>
          <p:cNvSpPr txBox="1"/>
          <p:nvPr/>
        </p:nvSpPr>
        <p:spPr>
          <a:xfrm>
            <a:off x="8118372" y="2953645"/>
            <a:ext cx="4522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25</a:t>
            </a:r>
          </a:p>
        </p:txBody>
      </p:sp>
      <p:cxnSp>
        <p:nvCxnSpPr>
          <p:cNvPr id="32" name="Straight Connector 31">
            <a:extLst>
              <a:ext uri="{FF2B5EF4-FFF2-40B4-BE49-F238E27FC236}">
                <a16:creationId xmlns:a16="http://schemas.microsoft.com/office/drawing/2014/main" id="{AD21B0B9-AAFD-BDED-4F95-8409EAFE0B1D}"/>
              </a:ext>
            </a:extLst>
          </p:cNvPr>
          <p:cNvCxnSpPr>
            <a:cxnSpLocks/>
          </p:cNvCxnSpPr>
          <p:nvPr/>
        </p:nvCxnSpPr>
        <p:spPr>
          <a:xfrm>
            <a:off x="8197664" y="3285125"/>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6B53B9-D0C2-A703-2663-98437DB8E17C}"/>
              </a:ext>
            </a:extLst>
          </p:cNvPr>
          <p:cNvCxnSpPr>
            <a:cxnSpLocks/>
          </p:cNvCxnSpPr>
          <p:nvPr/>
        </p:nvCxnSpPr>
        <p:spPr>
          <a:xfrm>
            <a:off x="8344493" y="3285125"/>
            <a:ext cx="0" cy="2532344"/>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C3D40F-B859-0F0E-0572-D2FD0D122B96}"/>
              </a:ext>
            </a:extLst>
          </p:cNvPr>
          <p:cNvSpPr txBox="1"/>
          <p:nvPr/>
        </p:nvSpPr>
        <p:spPr>
          <a:xfrm>
            <a:off x="8908262" y="2635132"/>
            <a:ext cx="4522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27</a:t>
            </a:r>
          </a:p>
        </p:txBody>
      </p:sp>
      <p:cxnSp>
        <p:nvCxnSpPr>
          <p:cNvPr id="35" name="Straight Connector 34">
            <a:extLst>
              <a:ext uri="{FF2B5EF4-FFF2-40B4-BE49-F238E27FC236}">
                <a16:creationId xmlns:a16="http://schemas.microsoft.com/office/drawing/2014/main" id="{978AA9B3-B8E9-4E6D-3B16-D3CE34FF1363}"/>
              </a:ext>
            </a:extLst>
          </p:cNvPr>
          <p:cNvCxnSpPr>
            <a:cxnSpLocks/>
          </p:cNvCxnSpPr>
          <p:nvPr/>
        </p:nvCxnSpPr>
        <p:spPr>
          <a:xfrm>
            <a:off x="8995551" y="3014291"/>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644E45E-8ECF-266B-2BBB-5C1640FF8CF0}"/>
              </a:ext>
            </a:extLst>
          </p:cNvPr>
          <p:cNvSpPr txBox="1"/>
          <p:nvPr/>
        </p:nvSpPr>
        <p:spPr>
          <a:xfrm>
            <a:off x="1550518" y="1572752"/>
            <a:ext cx="4527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30</a:t>
            </a:r>
          </a:p>
        </p:txBody>
      </p:sp>
      <p:sp>
        <p:nvSpPr>
          <p:cNvPr id="37" name="TextBox 36">
            <a:extLst>
              <a:ext uri="{FF2B5EF4-FFF2-40B4-BE49-F238E27FC236}">
                <a16:creationId xmlns:a16="http://schemas.microsoft.com/office/drawing/2014/main" id="{72D38305-988A-CE06-76C9-1CDB90C608B9}"/>
              </a:ext>
            </a:extLst>
          </p:cNvPr>
          <p:cNvSpPr txBox="1"/>
          <p:nvPr/>
        </p:nvSpPr>
        <p:spPr>
          <a:xfrm>
            <a:off x="2340901" y="2758596"/>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21</a:t>
            </a:r>
          </a:p>
        </p:txBody>
      </p:sp>
      <p:sp>
        <p:nvSpPr>
          <p:cNvPr id="38" name="TextBox 37">
            <a:extLst>
              <a:ext uri="{FF2B5EF4-FFF2-40B4-BE49-F238E27FC236}">
                <a16:creationId xmlns:a16="http://schemas.microsoft.com/office/drawing/2014/main" id="{0281045A-7270-7C7C-4ED1-997CE0CDF4BE}"/>
              </a:ext>
            </a:extLst>
          </p:cNvPr>
          <p:cNvSpPr txBox="1"/>
          <p:nvPr/>
        </p:nvSpPr>
        <p:spPr>
          <a:xfrm>
            <a:off x="3120633" y="3649517"/>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14</a:t>
            </a:r>
          </a:p>
        </p:txBody>
      </p:sp>
      <p:sp>
        <p:nvSpPr>
          <p:cNvPr id="39" name="TextBox 38">
            <a:extLst>
              <a:ext uri="{FF2B5EF4-FFF2-40B4-BE49-F238E27FC236}">
                <a16:creationId xmlns:a16="http://schemas.microsoft.com/office/drawing/2014/main" id="{6FB60B09-F743-9956-73C6-6E254E559100}"/>
              </a:ext>
            </a:extLst>
          </p:cNvPr>
          <p:cNvSpPr txBox="1"/>
          <p:nvPr/>
        </p:nvSpPr>
        <p:spPr>
          <a:xfrm>
            <a:off x="3894577" y="3953729"/>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11</a:t>
            </a:r>
          </a:p>
        </p:txBody>
      </p:sp>
      <p:sp>
        <p:nvSpPr>
          <p:cNvPr id="40" name="TextBox 39">
            <a:extLst>
              <a:ext uri="{FF2B5EF4-FFF2-40B4-BE49-F238E27FC236}">
                <a16:creationId xmlns:a16="http://schemas.microsoft.com/office/drawing/2014/main" id="{6C46127E-3682-F71C-1C3B-CFD997BC0922}"/>
              </a:ext>
            </a:extLst>
          </p:cNvPr>
          <p:cNvSpPr txBox="1"/>
          <p:nvPr/>
        </p:nvSpPr>
        <p:spPr>
          <a:xfrm>
            <a:off x="4659986" y="3751235"/>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14</a:t>
            </a:r>
          </a:p>
        </p:txBody>
      </p:sp>
      <p:sp>
        <p:nvSpPr>
          <p:cNvPr id="41" name="TextBox 40">
            <a:extLst>
              <a:ext uri="{FF2B5EF4-FFF2-40B4-BE49-F238E27FC236}">
                <a16:creationId xmlns:a16="http://schemas.microsoft.com/office/drawing/2014/main" id="{C3DE0731-4939-3E10-0DC6-C8338E9E2E9A}"/>
              </a:ext>
            </a:extLst>
          </p:cNvPr>
          <p:cNvSpPr txBox="1"/>
          <p:nvPr/>
        </p:nvSpPr>
        <p:spPr>
          <a:xfrm>
            <a:off x="6224529" y="3413236"/>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16</a:t>
            </a:r>
          </a:p>
        </p:txBody>
      </p:sp>
      <p:sp>
        <p:nvSpPr>
          <p:cNvPr id="42" name="TextBox 41">
            <a:extLst>
              <a:ext uri="{FF2B5EF4-FFF2-40B4-BE49-F238E27FC236}">
                <a16:creationId xmlns:a16="http://schemas.microsoft.com/office/drawing/2014/main" id="{00F861BE-FD81-AF4F-F980-0F32ED5CD7E8}"/>
              </a:ext>
            </a:extLst>
          </p:cNvPr>
          <p:cNvSpPr txBox="1"/>
          <p:nvPr/>
        </p:nvSpPr>
        <p:spPr>
          <a:xfrm>
            <a:off x="5406375" y="3584814"/>
            <a:ext cx="41526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15</a:t>
            </a:r>
          </a:p>
        </p:txBody>
      </p:sp>
      <p:sp>
        <p:nvSpPr>
          <p:cNvPr id="46" name="TextBox 45">
            <a:extLst>
              <a:ext uri="{FF2B5EF4-FFF2-40B4-BE49-F238E27FC236}">
                <a16:creationId xmlns:a16="http://schemas.microsoft.com/office/drawing/2014/main" id="{EAF89AF1-2C53-B479-C521-21E5CE5C8BC7}"/>
              </a:ext>
            </a:extLst>
          </p:cNvPr>
          <p:cNvSpPr txBox="1"/>
          <p:nvPr/>
        </p:nvSpPr>
        <p:spPr>
          <a:xfrm>
            <a:off x="1296962"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2018</a:t>
            </a:r>
          </a:p>
        </p:txBody>
      </p:sp>
      <p:sp>
        <p:nvSpPr>
          <p:cNvPr id="47" name="TextBox 46">
            <a:extLst>
              <a:ext uri="{FF2B5EF4-FFF2-40B4-BE49-F238E27FC236}">
                <a16:creationId xmlns:a16="http://schemas.microsoft.com/office/drawing/2014/main" id="{9BFFB168-EA4D-1794-9625-BFD5541C4119}"/>
              </a:ext>
            </a:extLst>
          </p:cNvPr>
          <p:cNvSpPr txBox="1"/>
          <p:nvPr/>
        </p:nvSpPr>
        <p:spPr>
          <a:xfrm>
            <a:off x="2099233"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2019</a:t>
            </a:r>
          </a:p>
        </p:txBody>
      </p:sp>
      <p:sp>
        <p:nvSpPr>
          <p:cNvPr id="48" name="TextBox 47">
            <a:extLst>
              <a:ext uri="{FF2B5EF4-FFF2-40B4-BE49-F238E27FC236}">
                <a16:creationId xmlns:a16="http://schemas.microsoft.com/office/drawing/2014/main" id="{521D2154-82A8-B649-DCF8-12D7F5F454BC}"/>
              </a:ext>
            </a:extLst>
          </p:cNvPr>
          <p:cNvSpPr txBox="1"/>
          <p:nvPr/>
        </p:nvSpPr>
        <p:spPr>
          <a:xfrm>
            <a:off x="2832665"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2020</a:t>
            </a:r>
          </a:p>
        </p:txBody>
      </p:sp>
      <p:sp>
        <p:nvSpPr>
          <p:cNvPr id="49" name="TextBox 48">
            <a:extLst>
              <a:ext uri="{FF2B5EF4-FFF2-40B4-BE49-F238E27FC236}">
                <a16:creationId xmlns:a16="http://schemas.microsoft.com/office/drawing/2014/main" id="{0C3A3BD5-7153-1E46-9D07-BA8C848FAA98}"/>
              </a:ext>
            </a:extLst>
          </p:cNvPr>
          <p:cNvSpPr txBox="1"/>
          <p:nvPr/>
        </p:nvSpPr>
        <p:spPr>
          <a:xfrm>
            <a:off x="3611853"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2021</a:t>
            </a:r>
          </a:p>
        </p:txBody>
      </p:sp>
      <p:sp>
        <p:nvSpPr>
          <p:cNvPr id="50" name="TextBox 49">
            <a:extLst>
              <a:ext uri="{FF2B5EF4-FFF2-40B4-BE49-F238E27FC236}">
                <a16:creationId xmlns:a16="http://schemas.microsoft.com/office/drawing/2014/main" id="{72DD1ED9-7A04-4305-F1BA-E2F7F25D692A}"/>
              </a:ext>
            </a:extLst>
          </p:cNvPr>
          <p:cNvSpPr txBox="1"/>
          <p:nvPr/>
        </p:nvSpPr>
        <p:spPr>
          <a:xfrm>
            <a:off x="4378883"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2022</a:t>
            </a:r>
          </a:p>
        </p:txBody>
      </p:sp>
      <p:cxnSp>
        <p:nvCxnSpPr>
          <p:cNvPr id="56" name="Straight Connector 55">
            <a:extLst>
              <a:ext uri="{FF2B5EF4-FFF2-40B4-BE49-F238E27FC236}">
                <a16:creationId xmlns:a16="http://schemas.microsoft.com/office/drawing/2014/main" id="{B57364DF-91B8-3CE3-20CE-033E0769B364}"/>
              </a:ext>
            </a:extLst>
          </p:cNvPr>
          <p:cNvCxnSpPr>
            <a:cxnSpLocks/>
          </p:cNvCxnSpPr>
          <p:nvPr/>
        </p:nvCxnSpPr>
        <p:spPr>
          <a:xfrm>
            <a:off x="2040015" y="4445495"/>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647C04-CE90-18B1-11D9-E513D8793F0D}"/>
              </a:ext>
            </a:extLst>
          </p:cNvPr>
          <p:cNvCxnSpPr>
            <a:cxnSpLocks/>
          </p:cNvCxnSpPr>
          <p:nvPr/>
        </p:nvCxnSpPr>
        <p:spPr>
          <a:xfrm>
            <a:off x="2178846" y="4450740"/>
            <a:ext cx="0" cy="1344468"/>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7B1FEE9-DC10-CBC7-8A9A-67ABDF45C124}"/>
              </a:ext>
            </a:extLst>
          </p:cNvPr>
          <p:cNvSpPr txBox="1"/>
          <p:nvPr/>
        </p:nvSpPr>
        <p:spPr>
          <a:xfrm>
            <a:off x="1951446" y="4051287"/>
            <a:ext cx="4527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14</a:t>
            </a:r>
          </a:p>
        </p:txBody>
      </p:sp>
      <p:cxnSp>
        <p:nvCxnSpPr>
          <p:cNvPr id="59" name="Straight Connector 58">
            <a:extLst>
              <a:ext uri="{FF2B5EF4-FFF2-40B4-BE49-F238E27FC236}">
                <a16:creationId xmlns:a16="http://schemas.microsoft.com/office/drawing/2014/main" id="{F501DF26-6D52-117B-3239-72CBD1DB60E6}"/>
              </a:ext>
            </a:extLst>
          </p:cNvPr>
          <p:cNvCxnSpPr>
            <a:cxnSpLocks/>
          </p:cNvCxnSpPr>
          <p:nvPr/>
        </p:nvCxnSpPr>
        <p:spPr>
          <a:xfrm>
            <a:off x="2810441" y="4482561"/>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497F20-8415-0814-92B6-4EFE03B7F970}"/>
              </a:ext>
            </a:extLst>
          </p:cNvPr>
          <p:cNvCxnSpPr>
            <a:cxnSpLocks/>
          </p:cNvCxnSpPr>
          <p:nvPr/>
        </p:nvCxnSpPr>
        <p:spPr>
          <a:xfrm>
            <a:off x="2949272" y="4482561"/>
            <a:ext cx="0" cy="1312647"/>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99F1C85-1080-D5D6-AD83-8BF081806050}"/>
              </a:ext>
            </a:extLst>
          </p:cNvPr>
          <p:cNvSpPr txBox="1"/>
          <p:nvPr/>
        </p:nvSpPr>
        <p:spPr>
          <a:xfrm>
            <a:off x="2636581" y="4142963"/>
            <a:ext cx="63867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13</a:t>
            </a:r>
          </a:p>
        </p:txBody>
      </p:sp>
      <p:cxnSp>
        <p:nvCxnSpPr>
          <p:cNvPr id="62" name="Straight Connector 61">
            <a:extLst>
              <a:ext uri="{FF2B5EF4-FFF2-40B4-BE49-F238E27FC236}">
                <a16:creationId xmlns:a16="http://schemas.microsoft.com/office/drawing/2014/main" id="{C6357396-91AD-51CC-F490-B8B2B0422743}"/>
              </a:ext>
            </a:extLst>
          </p:cNvPr>
          <p:cNvCxnSpPr>
            <a:cxnSpLocks/>
          </p:cNvCxnSpPr>
          <p:nvPr/>
        </p:nvCxnSpPr>
        <p:spPr>
          <a:xfrm>
            <a:off x="3568839" y="4819142"/>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B5DE03A-4AFD-0DFF-39BA-F7352242A45C}"/>
              </a:ext>
            </a:extLst>
          </p:cNvPr>
          <p:cNvCxnSpPr>
            <a:cxnSpLocks/>
          </p:cNvCxnSpPr>
          <p:nvPr/>
        </p:nvCxnSpPr>
        <p:spPr>
          <a:xfrm>
            <a:off x="3707670" y="4821254"/>
            <a:ext cx="0" cy="973954"/>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ED5202B-623B-FA31-DC51-068506EB4502}"/>
              </a:ext>
            </a:extLst>
          </p:cNvPr>
          <p:cNvSpPr txBox="1"/>
          <p:nvPr/>
        </p:nvSpPr>
        <p:spPr>
          <a:xfrm>
            <a:off x="3480270" y="4486642"/>
            <a:ext cx="4527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10</a:t>
            </a:r>
          </a:p>
        </p:txBody>
      </p:sp>
      <p:cxnSp>
        <p:nvCxnSpPr>
          <p:cNvPr id="65" name="Straight Connector 64">
            <a:extLst>
              <a:ext uri="{FF2B5EF4-FFF2-40B4-BE49-F238E27FC236}">
                <a16:creationId xmlns:a16="http://schemas.microsoft.com/office/drawing/2014/main" id="{DED3FCE7-B4A1-DC6A-F985-50D6E7A484BE}"/>
              </a:ext>
            </a:extLst>
          </p:cNvPr>
          <p:cNvCxnSpPr>
            <a:cxnSpLocks/>
          </p:cNvCxnSpPr>
          <p:nvPr/>
        </p:nvCxnSpPr>
        <p:spPr>
          <a:xfrm>
            <a:off x="4345306" y="4605308"/>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169529-E7FB-2DD7-C84C-7588015226FA}"/>
              </a:ext>
            </a:extLst>
          </p:cNvPr>
          <p:cNvCxnSpPr>
            <a:cxnSpLocks/>
          </p:cNvCxnSpPr>
          <p:nvPr/>
        </p:nvCxnSpPr>
        <p:spPr>
          <a:xfrm>
            <a:off x="4462518" y="4600749"/>
            <a:ext cx="0" cy="1194459"/>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E59F684-A476-D4F2-9806-3C762BA1B438}"/>
              </a:ext>
            </a:extLst>
          </p:cNvPr>
          <p:cNvSpPr txBox="1"/>
          <p:nvPr/>
        </p:nvSpPr>
        <p:spPr>
          <a:xfrm>
            <a:off x="4257751" y="4263248"/>
            <a:ext cx="4527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12</a:t>
            </a:r>
          </a:p>
        </p:txBody>
      </p:sp>
      <p:cxnSp>
        <p:nvCxnSpPr>
          <p:cNvPr id="68" name="Straight Connector 67">
            <a:extLst>
              <a:ext uri="{FF2B5EF4-FFF2-40B4-BE49-F238E27FC236}">
                <a16:creationId xmlns:a16="http://schemas.microsoft.com/office/drawing/2014/main" id="{BF58CC52-A679-D71E-540E-E907025F763B}"/>
              </a:ext>
            </a:extLst>
          </p:cNvPr>
          <p:cNvCxnSpPr>
            <a:cxnSpLocks/>
          </p:cNvCxnSpPr>
          <p:nvPr/>
        </p:nvCxnSpPr>
        <p:spPr>
          <a:xfrm>
            <a:off x="5123867" y="4085816"/>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8239F53-063C-7482-E6BD-A2E50C2D59C7}"/>
              </a:ext>
            </a:extLst>
          </p:cNvPr>
          <p:cNvCxnSpPr>
            <a:cxnSpLocks/>
          </p:cNvCxnSpPr>
          <p:nvPr/>
        </p:nvCxnSpPr>
        <p:spPr>
          <a:xfrm flipH="1">
            <a:off x="5262698" y="4092890"/>
            <a:ext cx="1410" cy="1702318"/>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28E1D06-BA64-5011-89C1-813CED427786}"/>
              </a:ext>
            </a:extLst>
          </p:cNvPr>
          <p:cNvSpPr txBox="1"/>
          <p:nvPr/>
        </p:nvSpPr>
        <p:spPr>
          <a:xfrm>
            <a:off x="5063454" y="3792436"/>
            <a:ext cx="4527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oppins" pitchFamily="2" charset="77"/>
                <a:ea typeface="+mn-ea"/>
                <a:cs typeface="Poppins" pitchFamily="2" charset="77"/>
              </a:rPr>
              <a:t>17</a:t>
            </a:r>
          </a:p>
        </p:txBody>
      </p:sp>
      <p:cxnSp>
        <p:nvCxnSpPr>
          <p:cNvPr id="71" name="Straight Connector 70">
            <a:extLst>
              <a:ext uri="{FF2B5EF4-FFF2-40B4-BE49-F238E27FC236}">
                <a16:creationId xmlns:a16="http://schemas.microsoft.com/office/drawing/2014/main" id="{6C5F6F1E-EA8A-A964-4A61-E6A760A1E10B}"/>
              </a:ext>
            </a:extLst>
          </p:cNvPr>
          <p:cNvCxnSpPr>
            <a:cxnSpLocks/>
          </p:cNvCxnSpPr>
          <p:nvPr/>
        </p:nvCxnSpPr>
        <p:spPr>
          <a:xfrm>
            <a:off x="1310338" y="5810395"/>
            <a:ext cx="103719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CDC69D4-8D5A-1E22-A639-3780CFDE01F0}"/>
              </a:ext>
            </a:extLst>
          </p:cNvPr>
          <p:cNvCxnSpPr>
            <a:cxnSpLocks/>
          </p:cNvCxnSpPr>
          <p:nvPr/>
        </p:nvCxnSpPr>
        <p:spPr>
          <a:xfrm flipH="1">
            <a:off x="9126181" y="3037290"/>
            <a:ext cx="4943" cy="2744926"/>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E2D004D-8142-47AB-E9B7-DECC6D275CE4}"/>
              </a:ext>
            </a:extLst>
          </p:cNvPr>
          <p:cNvSpPr txBox="1"/>
          <p:nvPr/>
        </p:nvSpPr>
        <p:spPr>
          <a:xfrm>
            <a:off x="9030833"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2028</a:t>
            </a:r>
          </a:p>
        </p:txBody>
      </p:sp>
      <p:sp>
        <p:nvSpPr>
          <p:cNvPr id="75" name="TextBox 74">
            <a:extLst>
              <a:ext uri="{FF2B5EF4-FFF2-40B4-BE49-F238E27FC236}">
                <a16:creationId xmlns:a16="http://schemas.microsoft.com/office/drawing/2014/main" id="{579D2DF6-F381-16D4-2F24-46580F802B27}"/>
              </a:ext>
            </a:extLst>
          </p:cNvPr>
          <p:cNvSpPr txBox="1"/>
          <p:nvPr/>
        </p:nvSpPr>
        <p:spPr>
          <a:xfrm>
            <a:off x="10834753" y="1562956"/>
            <a:ext cx="4601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27</a:t>
            </a:r>
          </a:p>
        </p:txBody>
      </p:sp>
      <p:sp>
        <p:nvSpPr>
          <p:cNvPr id="76" name="TextBox 75">
            <a:extLst>
              <a:ext uri="{FF2B5EF4-FFF2-40B4-BE49-F238E27FC236}">
                <a16:creationId xmlns:a16="http://schemas.microsoft.com/office/drawing/2014/main" id="{4EBEBF35-6D05-3C8C-A193-74B9166E949A}"/>
              </a:ext>
            </a:extLst>
          </p:cNvPr>
          <p:cNvSpPr txBox="1"/>
          <p:nvPr/>
        </p:nvSpPr>
        <p:spPr>
          <a:xfrm>
            <a:off x="9670049" y="2484826"/>
            <a:ext cx="4522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29</a:t>
            </a:r>
          </a:p>
        </p:txBody>
      </p:sp>
      <p:cxnSp>
        <p:nvCxnSpPr>
          <p:cNvPr id="77" name="Straight Connector 76">
            <a:extLst>
              <a:ext uri="{FF2B5EF4-FFF2-40B4-BE49-F238E27FC236}">
                <a16:creationId xmlns:a16="http://schemas.microsoft.com/office/drawing/2014/main" id="{810A274A-DCD2-527D-F0F8-413AF15929FC}"/>
              </a:ext>
            </a:extLst>
          </p:cNvPr>
          <p:cNvCxnSpPr>
            <a:cxnSpLocks/>
          </p:cNvCxnSpPr>
          <p:nvPr/>
        </p:nvCxnSpPr>
        <p:spPr>
          <a:xfrm>
            <a:off x="9765540" y="2860857"/>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0857F96-26DB-CFCB-658B-61DADE8CF4CF}"/>
              </a:ext>
            </a:extLst>
          </p:cNvPr>
          <p:cNvCxnSpPr>
            <a:cxnSpLocks/>
          </p:cNvCxnSpPr>
          <p:nvPr/>
        </p:nvCxnSpPr>
        <p:spPr>
          <a:xfrm>
            <a:off x="9901112" y="2870321"/>
            <a:ext cx="0" cy="2923797"/>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90238174-C80C-46B7-D6BD-CE1983368D18}"/>
              </a:ext>
            </a:extLst>
          </p:cNvPr>
          <p:cNvSpPr/>
          <p:nvPr/>
        </p:nvSpPr>
        <p:spPr>
          <a:xfrm rot="16200000">
            <a:off x="5080119" y="4911295"/>
            <a:ext cx="266994" cy="283274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09813446-9207-43A9-401E-ADBADA4ABF4A}"/>
              </a:ext>
            </a:extLst>
          </p:cNvPr>
          <p:cNvSpPr txBox="1"/>
          <p:nvPr/>
        </p:nvSpPr>
        <p:spPr>
          <a:xfrm>
            <a:off x="2853200" y="6424126"/>
            <a:ext cx="7290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Current Public Reporting Reflects 2021 – 2024 Performance Yrs</a:t>
            </a:r>
          </a:p>
        </p:txBody>
      </p:sp>
      <p:sp>
        <p:nvSpPr>
          <p:cNvPr id="2" name="TextBox 1">
            <a:extLst>
              <a:ext uri="{FF2B5EF4-FFF2-40B4-BE49-F238E27FC236}">
                <a16:creationId xmlns:a16="http://schemas.microsoft.com/office/drawing/2014/main" id="{EDAECBFB-EDAB-0308-B61A-B61831C5EE58}"/>
              </a:ext>
            </a:extLst>
          </p:cNvPr>
          <p:cNvSpPr txBox="1"/>
          <p:nvPr/>
        </p:nvSpPr>
        <p:spPr>
          <a:xfrm>
            <a:off x="9838908"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2029</a:t>
            </a:r>
          </a:p>
        </p:txBody>
      </p:sp>
      <p:sp>
        <p:nvSpPr>
          <p:cNvPr id="3" name="TextBox 2">
            <a:extLst>
              <a:ext uri="{FF2B5EF4-FFF2-40B4-BE49-F238E27FC236}">
                <a16:creationId xmlns:a16="http://schemas.microsoft.com/office/drawing/2014/main" id="{53E79AA2-C67D-5491-BDF2-3E3401F7F412}"/>
              </a:ext>
            </a:extLst>
          </p:cNvPr>
          <p:cNvSpPr txBox="1"/>
          <p:nvPr/>
        </p:nvSpPr>
        <p:spPr>
          <a:xfrm>
            <a:off x="10604452" y="5942219"/>
            <a:ext cx="8506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2030</a:t>
            </a:r>
          </a:p>
        </p:txBody>
      </p:sp>
      <p:sp>
        <p:nvSpPr>
          <p:cNvPr id="4" name="TextBox 3">
            <a:extLst>
              <a:ext uri="{FF2B5EF4-FFF2-40B4-BE49-F238E27FC236}">
                <a16:creationId xmlns:a16="http://schemas.microsoft.com/office/drawing/2014/main" id="{505F4C16-9772-7604-D70C-CD0E046D821A}"/>
              </a:ext>
            </a:extLst>
          </p:cNvPr>
          <p:cNvSpPr txBox="1"/>
          <p:nvPr/>
        </p:nvSpPr>
        <p:spPr>
          <a:xfrm>
            <a:off x="10461900" y="2484826"/>
            <a:ext cx="4522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29</a:t>
            </a:r>
          </a:p>
        </p:txBody>
      </p:sp>
      <p:cxnSp>
        <p:nvCxnSpPr>
          <p:cNvPr id="79" name="Straight Connector 78">
            <a:extLst>
              <a:ext uri="{FF2B5EF4-FFF2-40B4-BE49-F238E27FC236}">
                <a16:creationId xmlns:a16="http://schemas.microsoft.com/office/drawing/2014/main" id="{F0E1E9BC-2620-4895-006D-46A8877B9FC2}"/>
              </a:ext>
            </a:extLst>
          </p:cNvPr>
          <p:cNvCxnSpPr>
            <a:cxnSpLocks/>
          </p:cNvCxnSpPr>
          <p:nvPr/>
        </p:nvCxnSpPr>
        <p:spPr>
          <a:xfrm>
            <a:off x="10557391" y="2860857"/>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46EA85E-6550-F05B-1304-62A67617159F}"/>
              </a:ext>
            </a:extLst>
          </p:cNvPr>
          <p:cNvCxnSpPr>
            <a:cxnSpLocks/>
          </p:cNvCxnSpPr>
          <p:nvPr/>
        </p:nvCxnSpPr>
        <p:spPr>
          <a:xfrm>
            <a:off x="10692963" y="2870321"/>
            <a:ext cx="0" cy="2923797"/>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7C44041-19C0-B090-776F-2E48818E1B1C}"/>
              </a:ext>
            </a:extLst>
          </p:cNvPr>
          <p:cNvSpPr txBox="1"/>
          <p:nvPr/>
        </p:nvSpPr>
        <p:spPr>
          <a:xfrm>
            <a:off x="11216044" y="2484826"/>
            <a:ext cx="4522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mn-ea"/>
                <a:cs typeface="Poppins" pitchFamily="2" charset="77"/>
              </a:rPr>
              <a:t>29</a:t>
            </a:r>
          </a:p>
        </p:txBody>
      </p:sp>
      <p:cxnSp>
        <p:nvCxnSpPr>
          <p:cNvPr id="82" name="Straight Connector 81">
            <a:extLst>
              <a:ext uri="{FF2B5EF4-FFF2-40B4-BE49-F238E27FC236}">
                <a16:creationId xmlns:a16="http://schemas.microsoft.com/office/drawing/2014/main" id="{2BA61260-28C7-E61F-02D2-5B6AD11DA93A}"/>
              </a:ext>
            </a:extLst>
          </p:cNvPr>
          <p:cNvCxnSpPr>
            <a:cxnSpLocks/>
          </p:cNvCxnSpPr>
          <p:nvPr/>
        </p:nvCxnSpPr>
        <p:spPr>
          <a:xfrm>
            <a:off x="11311535" y="2860857"/>
            <a:ext cx="277663" cy="0"/>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64D4A0-2C6C-B21C-1E08-2C997AD95615}"/>
              </a:ext>
            </a:extLst>
          </p:cNvPr>
          <p:cNvCxnSpPr>
            <a:cxnSpLocks/>
          </p:cNvCxnSpPr>
          <p:nvPr/>
        </p:nvCxnSpPr>
        <p:spPr>
          <a:xfrm>
            <a:off x="11447107" y="2870321"/>
            <a:ext cx="0" cy="2923797"/>
          </a:xfrm>
          <a:prstGeom prst="line">
            <a:avLst/>
          </a:prstGeom>
          <a:ln w="28575">
            <a:solidFill>
              <a:srgbClr val="81A1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910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A2E8999-39CA-4039-9661-523FDD592E06}"/>
              </a:ext>
            </a:extLst>
          </p:cNvPr>
          <p:cNvSpPr>
            <a:spLocks noGrp="1"/>
          </p:cNvSpPr>
          <p:nvPr>
            <p:ph type="title"/>
          </p:nvPr>
        </p:nvSpPr>
        <p:spPr>
          <a:xfrm>
            <a:off x="419124" y="333372"/>
            <a:ext cx="11021268" cy="585216"/>
          </a:xfrm>
        </p:spPr>
        <p:txBody>
          <a:bodyPr/>
          <a:lstStyle/>
          <a:p>
            <a:r>
              <a:rPr lang="en-US" sz="2800" dirty="0">
                <a:solidFill>
                  <a:schemeClr val="accent5">
                    <a:lumMod val="75000"/>
                  </a:schemeClr>
                </a:solidFill>
                <a:latin typeface="+mj-lt"/>
              </a:rPr>
              <a:t>Types of Quality Measures in CMS Programs</a:t>
            </a:r>
            <a:endParaRPr lang="en-US" sz="2800" dirty="0">
              <a:solidFill>
                <a:schemeClr val="accent5">
                  <a:lumMod val="75000"/>
                </a:schemeClr>
              </a:solidFill>
            </a:endParaRPr>
          </a:p>
        </p:txBody>
      </p:sp>
      <p:sp>
        <p:nvSpPr>
          <p:cNvPr id="26" name="Slide Number Placeholder 3">
            <a:extLst>
              <a:ext uri="{FF2B5EF4-FFF2-40B4-BE49-F238E27FC236}">
                <a16:creationId xmlns:a16="http://schemas.microsoft.com/office/drawing/2014/main" id="{D3FBBC43-C369-4BFB-806E-49951D1391D6}"/>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CA1DA3CF-0619-4873-B8FA-C109775294F9}" type="slidenum">
              <a:rPr lang="en-US" smtClean="0"/>
              <a:t>14</a:t>
            </a:fld>
            <a:endParaRPr lang="en-US" dirty="0"/>
          </a:p>
        </p:txBody>
      </p:sp>
      <p:pic>
        <p:nvPicPr>
          <p:cNvPr id="9" name="Graphic 8" descr="Database with solid fill">
            <a:extLst>
              <a:ext uri="{FF2B5EF4-FFF2-40B4-BE49-F238E27FC236}">
                <a16:creationId xmlns:a16="http://schemas.microsoft.com/office/drawing/2014/main" id="{700BDFA4-66F4-4EF6-A4F9-9FBC26F10E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1287" y="2497300"/>
            <a:ext cx="687003" cy="687003"/>
          </a:xfrm>
          <a:prstGeom prst="rect">
            <a:avLst/>
          </a:prstGeom>
        </p:spPr>
      </p:pic>
      <p:pic>
        <p:nvPicPr>
          <p:cNvPr id="11" name="Graphic 10" descr="Arrow: Slight curve with solid fill">
            <a:extLst>
              <a:ext uri="{FF2B5EF4-FFF2-40B4-BE49-F238E27FC236}">
                <a16:creationId xmlns:a16="http://schemas.microsoft.com/office/drawing/2014/main" id="{37C0B056-9FFC-401B-B0B6-A0B48C9D51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91287" y="5393322"/>
            <a:ext cx="687003" cy="687003"/>
          </a:xfrm>
          <a:prstGeom prst="rect">
            <a:avLst/>
          </a:prstGeom>
        </p:spPr>
      </p:pic>
      <p:pic>
        <p:nvPicPr>
          <p:cNvPr id="13" name="Graphic 12" descr="Court with solid fill">
            <a:extLst>
              <a:ext uri="{FF2B5EF4-FFF2-40B4-BE49-F238E27FC236}">
                <a16:creationId xmlns:a16="http://schemas.microsoft.com/office/drawing/2014/main" id="{185A13E6-ABC3-48AA-8A72-7136EA9297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1287" y="3452010"/>
            <a:ext cx="687003" cy="687003"/>
          </a:xfrm>
          <a:prstGeom prst="rect">
            <a:avLst/>
          </a:prstGeom>
        </p:spPr>
      </p:pic>
      <p:pic>
        <p:nvPicPr>
          <p:cNvPr id="15" name="Graphic 14" descr="Register with solid fill">
            <a:extLst>
              <a:ext uri="{FF2B5EF4-FFF2-40B4-BE49-F238E27FC236}">
                <a16:creationId xmlns:a16="http://schemas.microsoft.com/office/drawing/2014/main" id="{608B1481-4DCC-4E22-A465-54F0A75C95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1287" y="4429087"/>
            <a:ext cx="687003" cy="687003"/>
          </a:xfrm>
          <a:prstGeom prst="rect">
            <a:avLst/>
          </a:prstGeom>
        </p:spPr>
      </p:pic>
      <p:pic>
        <p:nvPicPr>
          <p:cNvPr id="17" name="Graphic 16" descr="Cloud Computing with solid fill">
            <a:extLst>
              <a:ext uri="{FF2B5EF4-FFF2-40B4-BE49-F238E27FC236}">
                <a16:creationId xmlns:a16="http://schemas.microsoft.com/office/drawing/2014/main" id="{D35CD23F-2863-4B85-823F-9CF93EB2FF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1287" y="1520223"/>
            <a:ext cx="687003" cy="687003"/>
          </a:xfrm>
          <a:prstGeom prst="rect">
            <a:avLst/>
          </a:prstGeom>
        </p:spPr>
      </p:pic>
      <p:pic>
        <p:nvPicPr>
          <p:cNvPr id="3" name="Picture 2">
            <a:extLst>
              <a:ext uri="{FF2B5EF4-FFF2-40B4-BE49-F238E27FC236}">
                <a16:creationId xmlns:a16="http://schemas.microsoft.com/office/drawing/2014/main" id="{1A39FF17-7AF3-05C0-42AC-73ECC8CAC532}"/>
              </a:ext>
            </a:extLst>
          </p:cNvPr>
          <p:cNvPicPr>
            <a:picLocks noChangeAspect="1"/>
          </p:cNvPicPr>
          <p:nvPr/>
        </p:nvPicPr>
        <p:blipFill>
          <a:blip r:embed="rId7"/>
          <a:stretch>
            <a:fillRect/>
          </a:stretch>
        </p:blipFill>
        <p:spPr>
          <a:xfrm>
            <a:off x="1292614" y="1148668"/>
            <a:ext cx="9566939" cy="5293407"/>
          </a:xfrm>
          <a:prstGeom prst="rect">
            <a:avLst/>
          </a:prstGeom>
        </p:spPr>
      </p:pic>
      <p:sp>
        <p:nvSpPr>
          <p:cNvPr id="4" name="Oval 3">
            <a:extLst>
              <a:ext uri="{FF2B5EF4-FFF2-40B4-BE49-F238E27FC236}">
                <a16:creationId xmlns:a16="http://schemas.microsoft.com/office/drawing/2014/main" id="{3E58A9B3-11D3-5474-13F1-819BA1483CC2}"/>
              </a:ext>
            </a:extLst>
          </p:cNvPr>
          <p:cNvSpPr/>
          <p:nvPr/>
        </p:nvSpPr>
        <p:spPr>
          <a:xfrm>
            <a:off x="9064042" y="5179869"/>
            <a:ext cx="1429967" cy="112789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dQM</a:t>
            </a:r>
          </a:p>
        </p:txBody>
      </p:sp>
      <p:sp>
        <p:nvSpPr>
          <p:cNvPr id="10" name="Rectangle 9">
            <a:extLst>
              <a:ext uri="{FF2B5EF4-FFF2-40B4-BE49-F238E27FC236}">
                <a16:creationId xmlns:a16="http://schemas.microsoft.com/office/drawing/2014/main" id="{D61128C7-BD52-D75E-750B-D6275DFD3763}"/>
              </a:ext>
            </a:extLst>
          </p:cNvPr>
          <p:cNvSpPr/>
          <p:nvPr/>
        </p:nvSpPr>
        <p:spPr>
          <a:xfrm>
            <a:off x="5325341" y="2913154"/>
            <a:ext cx="1501486" cy="42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NLP</a:t>
            </a:r>
          </a:p>
        </p:txBody>
      </p:sp>
      <p:sp>
        <p:nvSpPr>
          <p:cNvPr id="2" name="Oval 1">
            <a:extLst>
              <a:ext uri="{FF2B5EF4-FFF2-40B4-BE49-F238E27FC236}">
                <a16:creationId xmlns:a16="http://schemas.microsoft.com/office/drawing/2014/main" id="{852AB2D5-B6A1-A847-3B92-B6C815462242}"/>
              </a:ext>
            </a:extLst>
          </p:cNvPr>
          <p:cNvSpPr/>
          <p:nvPr/>
        </p:nvSpPr>
        <p:spPr>
          <a:xfrm>
            <a:off x="8894619" y="1333873"/>
            <a:ext cx="1693718" cy="749793"/>
          </a:xfrm>
          <a:prstGeom prst="ellipse">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Attestation</a:t>
            </a:r>
          </a:p>
        </p:txBody>
      </p:sp>
    </p:spTree>
    <p:extLst>
      <p:ext uri="{BB962C8B-B14F-4D97-AF65-F5344CB8AC3E}">
        <p14:creationId xmlns:p14="http://schemas.microsoft.com/office/powerpoint/2010/main" val="316718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7830F-A326-6577-E032-8A375016C1C7}"/>
              </a:ext>
            </a:extLst>
          </p:cNvPr>
          <p:cNvPicPr>
            <a:picLocks noChangeAspect="1"/>
          </p:cNvPicPr>
          <p:nvPr/>
        </p:nvPicPr>
        <p:blipFill>
          <a:blip r:embed="rId2"/>
          <a:stretch>
            <a:fillRect/>
          </a:stretch>
        </p:blipFill>
        <p:spPr>
          <a:xfrm>
            <a:off x="0" y="323070"/>
            <a:ext cx="12192000" cy="6211860"/>
          </a:xfrm>
          <a:prstGeom prst="rect">
            <a:avLst/>
          </a:prstGeom>
        </p:spPr>
      </p:pic>
    </p:spTree>
    <p:extLst>
      <p:ext uri="{BB962C8B-B14F-4D97-AF65-F5344CB8AC3E}">
        <p14:creationId xmlns:p14="http://schemas.microsoft.com/office/powerpoint/2010/main" val="217440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81426-BDF0-0042-A710-EF90B3735BC5}"/>
              </a:ext>
            </a:extLst>
          </p:cNvPr>
          <p:cNvPicPr>
            <a:picLocks noChangeAspect="1"/>
          </p:cNvPicPr>
          <p:nvPr/>
        </p:nvPicPr>
        <p:blipFill>
          <a:blip r:embed="rId2"/>
          <a:stretch>
            <a:fillRect/>
          </a:stretch>
        </p:blipFill>
        <p:spPr>
          <a:xfrm>
            <a:off x="570612" y="475811"/>
            <a:ext cx="10631482" cy="5906378"/>
          </a:xfrm>
          <a:prstGeom prst="rect">
            <a:avLst/>
          </a:prstGeom>
        </p:spPr>
      </p:pic>
      <p:sp>
        <p:nvSpPr>
          <p:cNvPr id="6" name="Rectangle 5">
            <a:extLst>
              <a:ext uri="{FF2B5EF4-FFF2-40B4-BE49-F238E27FC236}">
                <a16:creationId xmlns:a16="http://schemas.microsoft.com/office/drawing/2014/main" id="{987F2E36-A12C-5DB7-ADC7-87EF95B7FBE6}"/>
              </a:ext>
            </a:extLst>
          </p:cNvPr>
          <p:cNvSpPr/>
          <p:nvPr/>
        </p:nvSpPr>
        <p:spPr>
          <a:xfrm>
            <a:off x="9725891" y="2644486"/>
            <a:ext cx="1194954" cy="128327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EHR or 3</a:t>
            </a:r>
            <a:r>
              <a:rPr lang="en-US" b="1" baseline="30000" dirty="0">
                <a:solidFill>
                  <a:schemeClr val="accent6">
                    <a:lumMod val="75000"/>
                  </a:schemeClr>
                </a:solidFill>
              </a:rPr>
              <a:t>rd</a:t>
            </a:r>
            <a:r>
              <a:rPr lang="en-US" b="1" dirty="0">
                <a:solidFill>
                  <a:schemeClr val="accent6">
                    <a:lumMod val="75000"/>
                  </a:schemeClr>
                </a:solidFill>
              </a:rPr>
              <a:t> Party Vendor</a:t>
            </a:r>
          </a:p>
          <a:p>
            <a:pPr algn="ctr"/>
            <a:r>
              <a:rPr lang="en-US" b="1" dirty="0">
                <a:solidFill>
                  <a:schemeClr val="accent6">
                    <a:lumMod val="75000"/>
                  </a:schemeClr>
                </a:solidFill>
              </a:rPr>
              <a:t>Products</a:t>
            </a:r>
          </a:p>
        </p:txBody>
      </p:sp>
      <p:sp>
        <p:nvSpPr>
          <p:cNvPr id="9" name="Arrow: Bent-Up 8">
            <a:extLst>
              <a:ext uri="{FF2B5EF4-FFF2-40B4-BE49-F238E27FC236}">
                <a16:creationId xmlns:a16="http://schemas.microsoft.com/office/drawing/2014/main" id="{ACBF6477-F663-B0B5-AFB2-A00A680EFFCB}"/>
              </a:ext>
            </a:extLst>
          </p:cNvPr>
          <p:cNvSpPr/>
          <p:nvPr/>
        </p:nvSpPr>
        <p:spPr>
          <a:xfrm rot="16200000" flipH="1">
            <a:off x="9771564" y="4175631"/>
            <a:ext cx="885397" cy="389663"/>
          </a:xfrm>
          <a:prstGeom prst="bentUpArrow">
            <a:avLst>
              <a:gd name="adj1" fmla="val 18151"/>
              <a:gd name="adj2" fmla="val 18452"/>
              <a:gd name="adj3" fmla="val 34434"/>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F7A9365-D096-AD35-F933-6A6D1EB02EEA}"/>
              </a:ext>
            </a:extLst>
          </p:cNvPr>
          <p:cNvSpPr/>
          <p:nvPr/>
        </p:nvSpPr>
        <p:spPr>
          <a:xfrm>
            <a:off x="3490175" y="1854558"/>
            <a:ext cx="2287170" cy="1236372"/>
          </a:xfrm>
          <a:prstGeom prst="roundRect">
            <a:avLst/>
          </a:prstGeom>
          <a:solidFill>
            <a:schemeClr val="bg1"/>
          </a:solidFill>
          <a:ln w="635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Program Specific eCQM Specs </a:t>
            </a:r>
          </a:p>
          <a:p>
            <a:pPr algn="ctr"/>
            <a:r>
              <a:rPr lang="en-US" b="1" dirty="0">
                <a:solidFill>
                  <a:schemeClr val="accent5">
                    <a:lumMod val="50000"/>
                  </a:schemeClr>
                </a:solidFill>
              </a:rPr>
              <a:t>Dev &amp; Testing</a:t>
            </a:r>
          </a:p>
        </p:txBody>
      </p:sp>
      <p:sp>
        <p:nvSpPr>
          <p:cNvPr id="7" name="Rectangle 6">
            <a:extLst>
              <a:ext uri="{FF2B5EF4-FFF2-40B4-BE49-F238E27FC236}">
                <a16:creationId xmlns:a16="http://schemas.microsoft.com/office/drawing/2014/main" id="{C6DE674F-0046-5F7B-3BCF-3EEED6D03359}"/>
              </a:ext>
            </a:extLst>
          </p:cNvPr>
          <p:cNvSpPr/>
          <p:nvPr/>
        </p:nvSpPr>
        <p:spPr>
          <a:xfrm>
            <a:off x="675409" y="592282"/>
            <a:ext cx="6192982" cy="6702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rPr>
              <a:t>CMS eCQM Basic Reporting Cycle*</a:t>
            </a:r>
          </a:p>
        </p:txBody>
      </p:sp>
      <p:sp>
        <p:nvSpPr>
          <p:cNvPr id="8" name="TextBox 7">
            <a:extLst>
              <a:ext uri="{FF2B5EF4-FFF2-40B4-BE49-F238E27FC236}">
                <a16:creationId xmlns:a16="http://schemas.microsoft.com/office/drawing/2014/main" id="{CCC14975-0CF4-8574-5112-8D9BD029D154}"/>
              </a:ext>
            </a:extLst>
          </p:cNvPr>
          <p:cNvSpPr txBox="1"/>
          <p:nvPr/>
        </p:nvSpPr>
        <p:spPr>
          <a:xfrm>
            <a:off x="9570025" y="5959187"/>
            <a:ext cx="1632069" cy="369332"/>
          </a:xfrm>
          <a:prstGeom prst="rect">
            <a:avLst/>
          </a:prstGeom>
          <a:noFill/>
        </p:spPr>
        <p:txBody>
          <a:bodyPr wrap="square" rtlCol="0">
            <a:spAutoFit/>
          </a:bodyPr>
          <a:lstStyle/>
          <a:p>
            <a:r>
              <a:rPr lang="en-US" b="1" dirty="0">
                <a:solidFill>
                  <a:srgbClr val="2B5680"/>
                </a:solidFill>
              </a:rPr>
              <a:t>Implement</a:t>
            </a:r>
          </a:p>
        </p:txBody>
      </p:sp>
      <p:sp>
        <p:nvSpPr>
          <p:cNvPr id="10" name="Rectangle 9">
            <a:extLst>
              <a:ext uri="{FF2B5EF4-FFF2-40B4-BE49-F238E27FC236}">
                <a16:creationId xmlns:a16="http://schemas.microsoft.com/office/drawing/2014/main" id="{43B64234-D87E-4865-66F2-5C493B9E3419}"/>
              </a:ext>
            </a:extLst>
          </p:cNvPr>
          <p:cNvSpPr/>
          <p:nvPr/>
        </p:nvSpPr>
        <p:spPr>
          <a:xfrm>
            <a:off x="4119996" y="5959186"/>
            <a:ext cx="3392632" cy="3065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 Detailed links in Appendix</a:t>
            </a:r>
          </a:p>
        </p:txBody>
      </p:sp>
    </p:spTree>
    <p:extLst>
      <p:ext uri="{BB962C8B-B14F-4D97-AF65-F5344CB8AC3E}">
        <p14:creationId xmlns:p14="http://schemas.microsoft.com/office/powerpoint/2010/main" val="247268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933EA0-8FFD-B787-B42B-55D3DB0D3384}"/>
              </a:ext>
            </a:extLst>
          </p:cNvPr>
          <p:cNvPicPr>
            <a:picLocks noChangeAspect="1"/>
          </p:cNvPicPr>
          <p:nvPr/>
        </p:nvPicPr>
        <p:blipFill>
          <a:blip r:embed="rId2"/>
          <a:stretch>
            <a:fillRect/>
          </a:stretch>
        </p:blipFill>
        <p:spPr>
          <a:xfrm>
            <a:off x="817378" y="195239"/>
            <a:ext cx="10451563" cy="6291322"/>
          </a:xfrm>
          <a:prstGeom prst="rect">
            <a:avLst/>
          </a:prstGeom>
        </p:spPr>
      </p:pic>
      <p:pic>
        <p:nvPicPr>
          <p:cNvPr id="3" name="Picture 2">
            <a:extLst>
              <a:ext uri="{FF2B5EF4-FFF2-40B4-BE49-F238E27FC236}">
                <a16:creationId xmlns:a16="http://schemas.microsoft.com/office/drawing/2014/main" id="{0B748A1C-E9F7-547C-DB5E-0E87E7C2210B}"/>
              </a:ext>
            </a:extLst>
          </p:cNvPr>
          <p:cNvPicPr>
            <a:picLocks noChangeAspect="1"/>
          </p:cNvPicPr>
          <p:nvPr/>
        </p:nvPicPr>
        <p:blipFill>
          <a:blip r:embed="rId3"/>
          <a:stretch>
            <a:fillRect/>
          </a:stretch>
        </p:blipFill>
        <p:spPr>
          <a:xfrm>
            <a:off x="2954719" y="2139351"/>
            <a:ext cx="7566198" cy="635021"/>
          </a:xfrm>
          <a:prstGeom prst="rect">
            <a:avLst/>
          </a:prstGeom>
        </p:spPr>
      </p:pic>
    </p:spTree>
    <p:extLst>
      <p:ext uri="{BB962C8B-B14F-4D97-AF65-F5344CB8AC3E}">
        <p14:creationId xmlns:p14="http://schemas.microsoft.com/office/powerpoint/2010/main" val="43489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4F4D-EB4B-F5B9-586A-54878B230F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FC9CE4-EF80-993A-5661-0EE4567F7CBA}"/>
              </a:ext>
            </a:extLst>
          </p:cNvPr>
          <p:cNvPicPr>
            <a:picLocks noChangeAspect="1"/>
          </p:cNvPicPr>
          <p:nvPr/>
        </p:nvPicPr>
        <p:blipFill>
          <a:blip r:embed="rId2"/>
          <a:stretch>
            <a:fillRect/>
          </a:stretch>
        </p:blipFill>
        <p:spPr>
          <a:xfrm>
            <a:off x="979178" y="240699"/>
            <a:ext cx="10233644" cy="6264010"/>
          </a:xfrm>
          <a:prstGeom prst="rect">
            <a:avLst/>
          </a:prstGeom>
        </p:spPr>
      </p:pic>
    </p:spTree>
    <p:extLst>
      <p:ext uri="{BB962C8B-B14F-4D97-AF65-F5344CB8AC3E}">
        <p14:creationId xmlns:p14="http://schemas.microsoft.com/office/powerpoint/2010/main" val="384264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05B9-2371-3B48-0AE4-71D14C403B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DD7CAF-0BB2-D15F-397E-2B51D9E7064D}"/>
              </a:ext>
            </a:extLst>
          </p:cNvPr>
          <p:cNvPicPr>
            <a:picLocks noChangeAspect="1"/>
          </p:cNvPicPr>
          <p:nvPr/>
        </p:nvPicPr>
        <p:blipFill>
          <a:blip r:embed="rId2"/>
          <a:stretch>
            <a:fillRect/>
          </a:stretch>
        </p:blipFill>
        <p:spPr>
          <a:xfrm>
            <a:off x="1003982" y="141120"/>
            <a:ext cx="10337695" cy="6402584"/>
          </a:xfrm>
          <a:prstGeom prst="rect">
            <a:avLst/>
          </a:prstGeom>
        </p:spPr>
      </p:pic>
      <p:pic>
        <p:nvPicPr>
          <p:cNvPr id="4" name="Picture 3">
            <a:extLst>
              <a:ext uri="{FF2B5EF4-FFF2-40B4-BE49-F238E27FC236}">
                <a16:creationId xmlns:a16="http://schemas.microsoft.com/office/drawing/2014/main" id="{0769AC57-BC4F-8807-E73D-747EB181058E}"/>
              </a:ext>
            </a:extLst>
          </p:cNvPr>
          <p:cNvPicPr>
            <a:picLocks noChangeAspect="1"/>
          </p:cNvPicPr>
          <p:nvPr/>
        </p:nvPicPr>
        <p:blipFill>
          <a:blip r:embed="rId3"/>
          <a:stretch>
            <a:fillRect/>
          </a:stretch>
        </p:blipFill>
        <p:spPr>
          <a:xfrm>
            <a:off x="3143250" y="141120"/>
            <a:ext cx="2613314" cy="331666"/>
          </a:xfrm>
          <a:prstGeom prst="rect">
            <a:avLst/>
          </a:prstGeom>
        </p:spPr>
      </p:pic>
    </p:spTree>
    <p:extLst>
      <p:ext uri="{BB962C8B-B14F-4D97-AF65-F5344CB8AC3E}">
        <p14:creationId xmlns:p14="http://schemas.microsoft.com/office/powerpoint/2010/main" val="368982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g390ee8eb9d9_0_246"/>
          <p:cNvSpPr txBox="1">
            <a:spLocks noGrp="1"/>
          </p:cNvSpPr>
          <p:nvPr>
            <p:ph type="body" idx="1"/>
          </p:nvPr>
        </p:nvSpPr>
        <p:spPr>
          <a:xfrm>
            <a:off x="597326" y="1087178"/>
            <a:ext cx="10681200" cy="5430600"/>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1000"/>
              </a:spcBef>
              <a:spcAft>
                <a:spcPts val="0"/>
              </a:spcAft>
              <a:buSzPts val="2900"/>
              <a:buChar char="●"/>
            </a:pPr>
            <a:r>
              <a:rPr lang="en-US" sz="2900"/>
              <a:t>CAEM Goals and Work to Date</a:t>
            </a:r>
            <a:endParaRPr sz="2900"/>
          </a:p>
          <a:p>
            <a:pPr marL="457200" lvl="0" indent="-406400" algn="l" rtl="0">
              <a:lnSpc>
                <a:spcPct val="100000"/>
              </a:lnSpc>
              <a:spcBef>
                <a:spcPts val="1000"/>
              </a:spcBef>
              <a:spcAft>
                <a:spcPts val="0"/>
              </a:spcAft>
              <a:buSzPts val="2800"/>
              <a:buChar char="●"/>
            </a:pPr>
            <a:r>
              <a:rPr lang="en-US" sz="2800"/>
              <a:t>Digital measures overview</a:t>
            </a:r>
            <a:endParaRPr sz="2800"/>
          </a:p>
          <a:p>
            <a:pPr marL="457200" lvl="0" indent="-406400" algn="l" rtl="0">
              <a:lnSpc>
                <a:spcPct val="100000"/>
              </a:lnSpc>
              <a:spcBef>
                <a:spcPts val="1000"/>
              </a:spcBef>
              <a:spcAft>
                <a:spcPts val="0"/>
              </a:spcAft>
              <a:buSzPts val="2800"/>
              <a:buChar char="●"/>
            </a:pPr>
            <a:r>
              <a:rPr lang="en-US" sz="2800"/>
              <a:t>Mortality measures </a:t>
            </a:r>
            <a:endParaRPr sz="2800"/>
          </a:p>
          <a:p>
            <a:pPr marL="914400" lvl="1" indent="-406400" algn="l" rtl="0">
              <a:lnSpc>
                <a:spcPct val="100000"/>
              </a:lnSpc>
              <a:spcBef>
                <a:spcPts val="1000"/>
              </a:spcBef>
              <a:spcAft>
                <a:spcPts val="0"/>
              </a:spcAft>
              <a:buSzPts val="2800"/>
              <a:buChar char="○"/>
            </a:pPr>
            <a:r>
              <a:rPr lang="en-US" sz="2800"/>
              <a:t>Sepsis mortality</a:t>
            </a:r>
            <a:endParaRPr sz="2800"/>
          </a:p>
          <a:p>
            <a:pPr marL="457200" lvl="0" indent="-406400" algn="l" rtl="0">
              <a:lnSpc>
                <a:spcPct val="100000"/>
              </a:lnSpc>
              <a:spcBef>
                <a:spcPts val="1000"/>
              </a:spcBef>
              <a:spcAft>
                <a:spcPts val="0"/>
              </a:spcAft>
              <a:buSzPts val="2800"/>
              <a:buChar char="●"/>
            </a:pPr>
            <a:r>
              <a:rPr lang="en-US" sz="2800"/>
              <a:t>PPC-PSI overlap updated analysis</a:t>
            </a:r>
            <a:endParaRPr sz="2800"/>
          </a:p>
          <a:p>
            <a:pPr marL="457200" lvl="0" indent="-406400" algn="l" rtl="0">
              <a:lnSpc>
                <a:spcPct val="100000"/>
              </a:lnSpc>
              <a:spcBef>
                <a:spcPts val="1000"/>
              </a:spcBef>
              <a:spcAft>
                <a:spcPts val="0"/>
              </a:spcAft>
              <a:buSzPts val="2800"/>
              <a:buChar char="●"/>
            </a:pPr>
            <a:r>
              <a:rPr lang="en-US" sz="2800"/>
              <a:t>Measures of interest Matrix: complications measures</a:t>
            </a:r>
            <a:endParaRPr sz="2800"/>
          </a:p>
          <a:p>
            <a:pPr marL="457200" lvl="0" indent="-406400" algn="l" rtl="0">
              <a:lnSpc>
                <a:spcPct val="100000"/>
              </a:lnSpc>
              <a:spcBef>
                <a:spcPts val="1000"/>
              </a:spcBef>
              <a:spcAft>
                <a:spcPts val="1000"/>
              </a:spcAft>
              <a:buSzPts val="2800"/>
              <a:buChar char="●"/>
            </a:pPr>
            <a:r>
              <a:rPr lang="en-US" sz="2800"/>
              <a:t>CAEM next steps</a:t>
            </a:r>
            <a:endParaRPr sz="2800"/>
          </a:p>
        </p:txBody>
      </p:sp>
      <p:sp>
        <p:nvSpPr>
          <p:cNvPr id="1442" name="Google Shape;1442;g390ee8eb9d9_0_24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a:t>
            </a:fld>
            <a:endParaRPr/>
          </a:p>
        </p:txBody>
      </p:sp>
      <p:sp>
        <p:nvSpPr>
          <p:cNvPr id="1443" name="Google Shape;1443;g390ee8eb9d9_0_246"/>
          <p:cNvSpPr txBox="1">
            <a:spLocks noGrp="1"/>
          </p:cNvSpPr>
          <p:nvPr>
            <p:ph type="title"/>
          </p:nvPr>
        </p:nvSpPr>
        <p:spPr>
          <a:xfrm>
            <a:off x="996952" y="294103"/>
            <a:ext cx="10515600" cy="101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3600"/>
              <a:t>Meeting Agenda</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43A4-C441-1496-AA6B-84BD62E4FD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5F3E7C-88B7-4145-CB9A-1EBBCFEC564E}"/>
              </a:ext>
            </a:extLst>
          </p:cNvPr>
          <p:cNvPicPr>
            <a:picLocks noChangeAspect="1"/>
          </p:cNvPicPr>
          <p:nvPr/>
        </p:nvPicPr>
        <p:blipFill>
          <a:blip r:embed="rId2"/>
          <a:stretch>
            <a:fillRect/>
          </a:stretch>
        </p:blipFill>
        <p:spPr>
          <a:xfrm>
            <a:off x="733386" y="819131"/>
            <a:ext cx="10725228" cy="5219738"/>
          </a:xfrm>
          <a:prstGeom prst="rect">
            <a:avLst/>
          </a:prstGeom>
        </p:spPr>
      </p:pic>
      <p:sp>
        <p:nvSpPr>
          <p:cNvPr id="2" name="Rectangle 1">
            <a:extLst>
              <a:ext uri="{FF2B5EF4-FFF2-40B4-BE49-F238E27FC236}">
                <a16:creationId xmlns:a16="http://schemas.microsoft.com/office/drawing/2014/main" id="{51C2A550-DBDB-8474-14C4-A4F681DADA84}"/>
              </a:ext>
            </a:extLst>
          </p:cNvPr>
          <p:cNvSpPr/>
          <p:nvPr/>
        </p:nvSpPr>
        <p:spPr>
          <a:xfrm>
            <a:off x="2973238" y="819131"/>
            <a:ext cx="7338204" cy="87739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6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1779-FDF6-65EB-895F-CCD79B43F5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CE1D6-BB05-47F8-6492-B6CD70635A40}"/>
              </a:ext>
            </a:extLst>
          </p:cNvPr>
          <p:cNvPicPr>
            <a:picLocks noChangeAspect="1"/>
          </p:cNvPicPr>
          <p:nvPr/>
        </p:nvPicPr>
        <p:blipFill>
          <a:blip r:embed="rId2"/>
          <a:stretch>
            <a:fillRect/>
          </a:stretch>
        </p:blipFill>
        <p:spPr>
          <a:xfrm>
            <a:off x="1158586" y="204764"/>
            <a:ext cx="10328603" cy="6177088"/>
          </a:xfrm>
          <a:prstGeom prst="rect">
            <a:avLst/>
          </a:prstGeom>
        </p:spPr>
      </p:pic>
      <p:pic>
        <p:nvPicPr>
          <p:cNvPr id="4" name="Picture 3">
            <a:extLst>
              <a:ext uri="{FF2B5EF4-FFF2-40B4-BE49-F238E27FC236}">
                <a16:creationId xmlns:a16="http://schemas.microsoft.com/office/drawing/2014/main" id="{46304A35-52AE-7BDA-7848-F5D6F227051B}"/>
              </a:ext>
            </a:extLst>
          </p:cNvPr>
          <p:cNvPicPr>
            <a:picLocks noChangeAspect="1"/>
          </p:cNvPicPr>
          <p:nvPr/>
        </p:nvPicPr>
        <p:blipFill>
          <a:blip r:embed="rId3"/>
          <a:stretch>
            <a:fillRect/>
          </a:stretch>
        </p:blipFill>
        <p:spPr>
          <a:xfrm>
            <a:off x="1974747" y="4774890"/>
            <a:ext cx="4121253" cy="207282"/>
          </a:xfrm>
          <a:prstGeom prst="rect">
            <a:avLst/>
          </a:prstGeom>
        </p:spPr>
      </p:pic>
      <p:pic>
        <p:nvPicPr>
          <p:cNvPr id="6" name="Picture 5">
            <a:extLst>
              <a:ext uri="{FF2B5EF4-FFF2-40B4-BE49-F238E27FC236}">
                <a16:creationId xmlns:a16="http://schemas.microsoft.com/office/drawing/2014/main" id="{ABE69460-6390-5A03-46D4-269158DD3AB3}"/>
              </a:ext>
            </a:extLst>
          </p:cNvPr>
          <p:cNvPicPr>
            <a:picLocks noChangeAspect="1"/>
          </p:cNvPicPr>
          <p:nvPr/>
        </p:nvPicPr>
        <p:blipFill>
          <a:blip r:embed="rId3"/>
          <a:stretch>
            <a:fillRect/>
          </a:stretch>
        </p:blipFill>
        <p:spPr>
          <a:xfrm>
            <a:off x="3219686" y="204765"/>
            <a:ext cx="6223672" cy="377126"/>
          </a:xfrm>
          <a:prstGeom prst="rect">
            <a:avLst/>
          </a:prstGeom>
        </p:spPr>
      </p:pic>
    </p:spTree>
    <p:extLst>
      <p:ext uri="{BB962C8B-B14F-4D97-AF65-F5344CB8AC3E}">
        <p14:creationId xmlns:p14="http://schemas.microsoft.com/office/powerpoint/2010/main" val="265486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E4EEA-5E6F-9887-F84B-CC108E26DC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CEAB5D-57FB-9B89-930D-8E40275DA41C}"/>
              </a:ext>
            </a:extLst>
          </p:cNvPr>
          <p:cNvPicPr>
            <a:picLocks noChangeAspect="1"/>
          </p:cNvPicPr>
          <p:nvPr/>
        </p:nvPicPr>
        <p:blipFill>
          <a:blip r:embed="rId2"/>
          <a:stretch>
            <a:fillRect/>
          </a:stretch>
        </p:blipFill>
        <p:spPr>
          <a:xfrm>
            <a:off x="1470314" y="226186"/>
            <a:ext cx="9187855" cy="6361649"/>
          </a:xfrm>
          <a:prstGeom prst="rect">
            <a:avLst/>
          </a:prstGeom>
        </p:spPr>
      </p:pic>
      <p:sp>
        <p:nvSpPr>
          <p:cNvPr id="2" name="Rectangle 1">
            <a:extLst>
              <a:ext uri="{FF2B5EF4-FFF2-40B4-BE49-F238E27FC236}">
                <a16:creationId xmlns:a16="http://schemas.microsoft.com/office/drawing/2014/main" id="{E3125EF0-3BDF-9AEC-7246-0532DE8F241D}"/>
              </a:ext>
            </a:extLst>
          </p:cNvPr>
          <p:cNvSpPr/>
          <p:nvPr/>
        </p:nvSpPr>
        <p:spPr>
          <a:xfrm>
            <a:off x="2145723" y="888423"/>
            <a:ext cx="4109604" cy="1974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08CF3FB-A0A2-3CBE-F1EC-0C0FF72B0795}"/>
              </a:ext>
            </a:extLst>
          </p:cNvPr>
          <p:cNvPicPr>
            <a:picLocks noChangeAspect="1"/>
          </p:cNvPicPr>
          <p:nvPr/>
        </p:nvPicPr>
        <p:blipFill>
          <a:blip r:embed="rId3"/>
          <a:stretch>
            <a:fillRect/>
          </a:stretch>
        </p:blipFill>
        <p:spPr>
          <a:xfrm>
            <a:off x="2145723" y="3221717"/>
            <a:ext cx="5803322" cy="207283"/>
          </a:xfrm>
          <a:prstGeom prst="rect">
            <a:avLst/>
          </a:prstGeom>
        </p:spPr>
      </p:pic>
      <p:pic>
        <p:nvPicPr>
          <p:cNvPr id="9" name="Picture 8">
            <a:extLst>
              <a:ext uri="{FF2B5EF4-FFF2-40B4-BE49-F238E27FC236}">
                <a16:creationId xmlns:a16="http://schemas.microsoft.com/office/drawing/2014/main" id="{6AF51470-D184-1C6F-042F-81601FF8B6E5}"/>
              </a:ext>
            </a:extLst>
          </p:cNvPr>
          <p:cNvPicPr>
            <a:picLocks noChangeAspect="1"/>
          </p:cNvPicPr>
          <p:nvPr/>
        </p:nvPicPr>
        <p:blipFill>
          <a:blip r:embed="rId3"/>
          <a:stretch>
            <a:fillRect/>
          </a:stretch>
        </p:blipFill>
        <p:spPr>
          <a:xfrm>
            <a:off x="2145723" y="1620311"/>
            <a:ext cx="4121253" cy="207282"/>
          </a:xfrm>
          <a:prstGeom prst="rect">
            <a:avLst/>
          </a:prstGeom>
        </p:spPr>
      </p:pic>
    </p:spTree>
    <p:extLst>
      <p:ext uri="{BB962C8B-B14F-4D97-AF65-F5344CB8AC3E}">
        <p14:creationId xmlns:p14="http://schemas.microsoft.com/office/powerpoint/2010/main" val="518567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8A12B-BC51-9C9B-024E-62E8C381FD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346373-8ED7-51D8-61A3-1F1D8B2845CC}"/>
              </a:ext>
            </a:extLst>
          </p:cNvPr>
          <p:cNvPicPr>
            <a:picLocks noChangeAspect="1"/>
          </p:cNvPicPr>
          <p:nvPr/>
        </p:nvPicPr>
        <p:blipFill>
          <a:blip r:embed="rId2"/>
          <a:stretch>
            <a:fillRect/>
          </a:stretch>
        </p:blipFill>
        <p:spPr>
          <a:xfrm>
            <a:off x="1026371" y="384463"/>
            <a:ext cx="10009049" cy="5813714"/>
          </a:xfrm>
          <a:prstGeom prst="rect">
            <a:avLst/>
          </a:prstGeom>
        </p:spPr>
      </p:pic>
    </p:spTree>
    <p:extLst>
      <p:ext uri="{BB962C8B-B14F-4D97-AF65-F5344CB8AC3E}">
        <p14:creationId xmlns:p14="http://schemas.microsoft.com/office/powerpoint/2010/main" val="760727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B7B4-0DF6-5E00-3BA9-82D14432B8DE}"/>
              </a:ext>
            </a:extLst>
          </p:cNvPr>
          <p:cNvSpPr>
            <a:spLocks noGrp="1"/>
          </p:cNvSpPr>
          <p:nvPr>
            <p:ph type="title"/>
          </p:nvPr>
        </p:nvSpPr>
        <p:spPr>
          <a:xfrm>
            <a:off x="207780" y="168146"/>
            <a:ext cx="11576802" cy="585216"/>
          </a:xfrm>
        </p:spPr>
        <p:txBody>
          <a:bodyPr/>
          <a:lstStyle/>
          <a:p>
            <a:r>
              <a:rPr lang="en-US" dirty="0">
                <a:solidFill>
                  <a:srgbClr val="002060"/>
                </a:solidFill>
              </a:rPr>
              <a:t>eCQM vs “FHIR eCQM” vs dQM</a:t>
            </a:r>
          </a:p>
        </p:txBody>
      </p:sp>
      <p:pic>
        <p:nvPicPr>
          <p:cNvPr id="5" name="Picture 4">
            <a:extLst>
              <a:ext uri="{FF2B5EF4-FFF2-40B4-BE49-F238E27FC236}">
                <a16:creationId xmlns:a16="http://schemas.microsoft.com/office/drawing/2014/main" id="{72D2B9C9-3195-302B-846A-60B3C027422B}"/>
              </a:ext>
            </a:extLst>
          </p:cNvPr>
          <p:cNvPicPr>
            <a:picLocks noChangeAspect="1"/>
          </p:cNvPicPr>
          <p:nvPr/>
        </p:nvPicPr>
        <p:blipFill>
          <a:blip r:embed="rId2"/>
          <a:stretch>
            <a:fillRect/>
          </a:stretch>
        </p:blipFill>
        <p:spPr>
          <a:xfrm>
            <a:off x="992958" y="910902"/>
            <a:ext cx="9946125" cy="5188562"/>
          </a:xfrm>
          <a:prstGeom prst="rect">
            <a:avLst/>
          </a:prstGeom>
        </p:spPr>
      </p:pic>
      <p:sp>
        <p:nvSpPr>
          <p:cNvPr id="6" name="Rectangle: Rounded Corners 5">
            <a:extLst>
              <a:ext uri="{FF2B5EF4-FFF2-40B4-BE49-F238E27FC236}">
                <a16:creationId xmlns:a16="http://schemas.microsoft.com/office/drawing/2014/main" id="{612E9E96-E13D-5A29-BEB0-33D1CEACD596}"/>
              </a:ext>
            </a:extLst>
          </p:cNvPr>
          <p:cNvSpPr/>
          <p:nvPr/>
        </p:nvSpPr>
        <p:spPr>
          <a:xfrm>
            <a:off x="5346123" y="3174423"/>
            <a:ext cx="1184563" cy="1761259"/>
          </a:xfrm>
          <a:prstGeom prst="roundRect">
            <a:avLst/>
          </a:prstGeom>
          <a:solidFill>
            <a:srgbClr val="7EC1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EHR</a:t>
            </a:r>
          </a:p>
          <a:p>
            <a:pPr algn="ctr"/>
            <a:r>
              <a:rPr lang="en-US" sz="2000" b="1" dirty="0">
                <a:solidFill>
                  <a:schemeClr val="tx1"/>
                </a:solidFill>
              </a:rPr>
              <a:t>DATA</a:t>
            </a:r>
          </a:p>
        </p:txBody>
      </p:sp>
    </p:spTree>
    <p:extLst>
      <p:ext uri="{BB962C8B-B14F-4D97-AF65-F5344CB8AC3E}">
        <p14:creationId xmlns:p14="http://schemas.microsoft.com/office/powerpoint/2010/main" val="1194378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gradFill rotWithShape="1">
            <a:gsLst>
              <a:gs pos="0">
                <a:srgbClr val="00B4C8">
                  <a:alpha val="4000"/>
                </a:srgbClr>
              </a:gs>
              <a:gs pos="100000">
                <a:srgbClr val="000000">
                  <a:alpha val="0"/>
                </a:srgbClr>
              </a:gs>
            </a:gsLst>
            <a:lin ang="5400000" scaled="1"/>
          </a:gradFill>
          <a:ln/>
        </p:spPr>
        <p:txBody>
          <a:bodyPr wrap="square" rtlCol="0" anchor="t"/>
          <a:lstStyle/>
          <a:p>
            <a:endParaRPr lang="en-US" sz="2400" dirty="0"/>
          </a:p>
        </p:txBody>
      </p:sp>
      <p:sp>
        <p:nvSpPr>
          <p:cNvPr id="3" name="Text 1"/>
          <p:cNvSpPr/>
          <p:nvPr/>
        </p:nvSpPr>
        <p:spPr>
          <a:xfrm>
            <a:off x="0" y="0"/>
            <a:ext cx="12192000" cy="6858000"/>
          </a:xfrm>
          <a:prstGeom prst="rect">
            <a:avLst/>
          </a:prstGeom>
          <a:gradFill rotWithShape="1">
            <a:gsLst>
              <a:gs pos="0">
                <a:srgbClr val="00B4C8">
                  <a:alpha val="4000"/>
                </a:srgbClr>
              </a:gs>
              <a:gs pos="100000">
                <a:srgbClr val="000000">
                  <a:alpha val="0"/>
                </a:srgbClr>
              </a:gs>
            </a:gsLst>
            <a:lin ang="0" scaled="1"/>
          </a:gradFill>
          <a:ln/>
        </p:spPr>
        <p:txBody>
          <a:bodyPr wrap="square" rtlCol="0" anchor="t"/>
          <a:lstStyle/>
          <a:p>
            <a:endParaRPr lang="en-US" sz="2400" dirty="0"/>
          </a:p>
        </p:txBody>
      </p:sp>
      <p:sp>
        <p:nvSpPr>
          <p:cNvPr id="4" name="Text 2"/>
          <p:cNvSpPr/>
          <p:nvPr/>
        </p:nvSpPr>
        <p:spPr>
          <a:xfrm>
            <a:off x="0" y="0"/>
            <a:ext cx="3429000" cy="3429000"/>
          </a:xfrm>
          <a:prstGeom prst="ellipse">
            <a:avLst/>
          </a:prstGeom>
          <a:gradFill rotWithShape="1">
            <a:gsLst>
              <a:gs pos="0">
                <a:srgbClr val="1E4A7A">
                  <a:alpha val="45000"/>
                </a:srgbClr>
              </a:gs>
              <a:gs pos="70000">
                <a:srgbClr val="000000">
                  <a:alpha val="0"/>
                </a:srgbClr>
              </a:gs>
            </a:gsLst>
            <a:path path="circle">
              <a:fillToRect l="50000" t="50000" r="50000" b="50000"/>
            </a:path>
          </a:gradFill>
          <a:ln/>
        </p:spPr>
        <p:txBody>
          <a:bodyPr wrap="square" rtlCol="0" anchor="t"/>
          <a:lstStyle/>
          <a:p>
            <a:endParaRPr lang="en-US" sz="2400" dirty="0"/>
          </a:p>
        </p:txBody>
      </p:sp>
      <p:sp>
        <p:nvSpPr>
          <p:cNvPr id="5" name="Text 3"/>
          <p:cNvSpPr/>
          <p:nvPr/>
        </p:nvSpPr>
        <p:spPr>
          <a:xfrm>
            <a:off x="9335293" y="4001293"/>
            <a:ext cx="2856707" cy="2856707"/>
          </a:xfrm>
          <a:prstGeom prst="ellipse">
            <a:avLst/>
          </a:prstGeom>
          <a:gradFill rotWithShape="1">
            <a:gsLst>
              <a:gs pos="0">
                <a:srgbClr val="00B4C8">
                  <a:alpha val="18000"/>
                </a:srgbClr>
              </a:gs>
              <a:gs pos="70000">
                <a:srgbClr val="000000">
                  <a:alpha val="0"/>
                </a:srgbClr>
              </a:gs>
            </a:gsLst>
            <a:path path="circle">
              <a:fillToRect l="50000" t="50000" r="50000" b="50000"/>
            </a:path>
          </a:gradFill>
          <a:ln/>
        </p:spPr>
        <p:txBody>
          <a:bodyPr wrap="square" rtlCol="0" anchor="t"/>
          <a:lstStyle/>
          <a:p>
            <a:endParaRPr lang="en-US" sz="2400" dirty="0"/>
          </a:p>
        </p:txBody>
      </p:sp>
      <p:sp>
        <p:nvSpPr>
          <p:cNvPr id="6" name="Text 4"/>
          <p:cNvSpPr/>
          <p:nvPr/>
        </p:nvSpPr>
        <p:spPr>
          <a:xfrm>
            <a:off x="622300" y="1119188"/>
            <a:ext cx="5003800" cy="28773"/>
          </a:xfrm>
          <a:custGeom>
            <a:avLst/>
            <a:gdLst/>
            <a:ahLst/>
            <a:cxnLst/>
            <a:rect l="l" t="t" r="r" b="b"/>
            <a:pathLst>
              <a:path w="3752850" h="21580">
                <a:moveTo>
                  <a:pt x="114300" y="0"/>
                </a:moveTo>
                <a:lnTo>
                  <a:pt x="3638550" y="0"/>
                </a:lnTo>
                <a:lnTo>
                  <a:pt x="3663235" y="2698"/>
                </a:lnTo>
                <a:lnTo>
                  <a:pt x="3673251" y="5395"/>
                </a:lnTo>
                <a:lnTo>
                  <a:pt x="3680793" y="8093"/>
                </a:lnTo>
                <a:lnTo>
                  <a:pt x="3687029" y="10790"/>
                </a:lnTo>
                <a:lnTo>
                  <a:pt x="3692414" y="13488"/>
                </a:lnTo>
                <a:lnTo>
                  <a:pt x="3697184" y="16185"/>
                </a:lnTo>
                <a:lnTo>
                  <a:pt x="3701478" y="18883"/>
                </a:lnTo>
                <a:lnTo>
                  <a:pt x="3705389" y="21580"/>
                </a:lnTo>
                <a:lnTo>
                  <a:pt x="47461" y="21580"/>
                </a:lnTo>
                <a:lnTo>
                  <a:pt x="51372" y="18883"/>
                </a:lnTo>
                <a:lnTo>
                  <a:pt x="55666" y="16185"/>
                </a:lnTo>
                <a:lnTo>
                  <a:pt x="60436" y="13488"/>
                </a:lnTo>
                <a:lnTo>
                  <a:pt x="65821" y="10790"/>
                </a:lnTo>
                <a:lnTo>
                  <a:pt x="72057" y="8093"/>
                </a:lnTo>
                <a:lnTo>
                  <a:pt x="79599" y="5395"/>
                </a:lnTo>
                <a:lnTo>
                  <a:pt x="89615" y="2698"/>
                </a:lnTo>
                <a:close/>
              </a:path>
            </a:pathLst>
          </a:custGeom>
          <a:gradFill rotWithShape="1">
            <a:gsLst>
              <a:gs pos="0">
                <a:srgbClr val="1E4A7A"/>
              </a:gs>
              <a:gs pos="50000">
                <a:srgbClr val="2E6FBA"/>
              </a:gs>
              <a:gs pos="100000">
                <a:srgbClr val="1E4A7A"/>
              </a:gs>
            </a:gsLst>
            <a:lin ang="0" scaled="1"/>
          </a:gradFill>
          <a:ln/>
        </p:spPr>
        <p:txBody>
          <a:bodyPr wrap="none" rtlCol="0" anchor="t"/>
          <a:lstStyle/>
          <a:p>
            <a:endParaRPr lang="en-US" sz="2400" dirty="0"/>
          </a:p>
        </p:txBody>
      </p:sp>
      <p:sp>
        <p:nvSpPr>
          <p:cNvPr id="7" name="Text 5"/>
          <p:cNvSpPr/>
          <p:nvPr/>
        </p:nvSpPr>
        <p:spPr>
          <a:xfrm>
            <a:off x="6565900" y="1119188"/>
            <a:ext cx="5003800" cy="28773"/>
          </a:xfrm>
          <a:custGeom>
            <a:avLst/>
            <a:gdLst/>
            <a:ahLst/>
            <a:cxnLst/>
            <a:rect l="l" t="t" r="r" b="b"/>
            <a:pathLst>
              <a:path w="3752850" h="21580">
                <a:moveTo>
                  <a:pt x="114300" y="0"/>
                </a:moveTo>
                <a:lnTo>
                  <a:pt x="3638550" y="0"/>
                </a:lnTo>
                <a:lnTo>
                  <a:pt x="3663235" y="2698"/>
                </a:lnTo>
                <a:lnTo>
                  <a:pt x="3673251" y="5395"/>
                </a:lnTo>
                <a:lnTo>
                  <a:pt x="3680793" y="8093"/>
                </a:lnTo>
                <a:lnTo>
                  <a:pt x="3687029" y="10790"/>
                </a:lnTo>
                <a:lnTo>
                  <a:pt x="3692414" y="13488"/>
                </a:lnTo>
                <a:lnTo>
                  <a:pt x="3697184" y="16185"/>
                </a:lnTo>
                <a:lnTo>
                  <a:pt x="3701478" y="18883"/>
                </a:lnTo>
                <a:lnTo>
                  <a:pt x="3705389" y="21580"/>
                </a:lnTo>
                <a:lnTo>
                  <a:pt x="47461" y="21580"/>
                </a:lnTo>
                <a:lnTo>
                  <a:pt x="51372" y="18883"/>
                </a:lnTo>
                <a:lnTo>
                  <a:pt x="55666" y="16185"/>
                </a:lnTo>
                <a:lnTo>
                  <a:pt x="60436" y="13488"/>
                </a:lnTo>
                <a:lnTo>
                  <a:pt x="65821" y="10790"/>
                </a:lnTo>
                <a:lnTo>
                  <a:pt x="72057" y="8093"/>
                </a:lnTo>
                <a:lnTo>
                  <a:pt x="79599" y="5395"/>
                </a:lnTo>
                <a:lnTo>
                  <a:pt x="89615" y="2698"/>
                </a:lnTo>
                <a:close/>
              </a:path>
            </a:pathLst>
          </a:custGeom>
          <a:gradFill rotWithShape="1">
            <a:gsLst>
              <a:gs pos="0">
                <a:srgbClr val="00B4C8"/>
              </a:gs>
              <a:gs pos="50000">
                <a:srgbClr val="00D4EA"/>
              </a:gs>
              <a:gs pos="100000">
                <a:srgbClr val="00B4C8"/>
              </a:gs>
            </a:gsLst>
            <a:lin ang="0" scaled="1"/>
          </a:gradFill>
          <a:ln/>
        </p:spPr>
        <p:txBody>
          <a:bodyPr wrap="none" rtlCol="0" anchor="t"/>
          <a:lstStyle/>
          <a:p>
            <a:endParaRPr lang="en-US" sz="2400" dirty="0"/>
          </a:p>
        </p:txBody>
      </p:sp>
      <p:sp>
        <p:nvSpPr>
          <p:cNvPr id="8" name="Text 6"/>
          <p:cNvSpPr/>
          <p:nvPr/>
        </p:nvSpPr>
        <p:spPr>
          <a:xfrm>
            <a:off x="609600" y="343694"/>
            <a:ext cx="5417127" cy="429220"/>
          </a:xfrm>
          <a:prstGeom prst="rect">
            <a:avLst/>
          </a:prstGeom>
          <a:noFill/>
          <a:ln/>
        </p:spPr>
        <p:txBody>
          <a:bodyPr wrap="none" lIns="0" tIns="0" rIns="0" bIns="0" rtlCol="0" anchor="t"/>
          <a:lstStyle/>
          <a:p>
            <a:pPr>
              <a:lnSpc>
                <a:spcPts val="3380"/>
              </a:lnSpc>
            </a:pPr>
            <a:r>
              <a:rPr lang="en-US" sz="2253" b="1" kern="0" spc="91" dirty="0">
                <a:latin typeface="Calibri Light" pitchFamily="34" charset="0"/>
                <a:ea typeface="Calibri Light" pitchFamily="34" charset="-122"/>
                <a:cs typeface="Calibri Light" pitchFamily="34" charset="-120"/>
              </a:rPr>
              <a:t>AT A GLANCE: DEFINITIONS </a:t>
            </a:r>
            <a:r>
              <a:rPr lang="en-US" sz="2253" b="1" i="1" kern="0" spc="91" dirty="0">
                <a:latin typeface="Calibri Light" pitchFamily="34" charset="0"/>
                <a:ea typeface="Calibri Light" pitchFamily="34" charset="-122"/>
                <a:cs typeface="Calibri Light" pitchFamily="34" charset="-120"/>
              </a:rPr>
              <a:t>(AI Generated)</a:t>
            </a:r>
            <a:endParaRPr lang="en-US" sz="2253" b="1" i="1" dirty="0"/>
          </a:p>
        </p:txBody>
      </p:sp>
      <p:sp>
        <p:nvSpPr>
          <p:cNvPr id="9" name="Text 7"/>
          <p:cNvSpPr/>
          <p:nvPr/>
        </p:nvSpPr>
        <p:spPr>
          <a:xfrm>
            <a:off x="609600" y="849115"/>
            <a:ext cx="609600" cy="28773"/>
          </a:xfrm>
          <a:prstGeom prst="roundRect">
            <a:avLst>
              <a:gd name="adj" fmla="val 64736"/>
            </a:avLst>
          </a:prstGeom>
          <a:solidFill>
            <a:srgbClr val="00B4C8"/>
          </a:solidFill>
          <a:ln/>
        </p:spPr>
        <p:txBody>
          <a:bodyPr wrap="none" rtlCol="0" anchor="t"/>
          <a:lstStyle/>
          <a:p>
            <a:endParaRPr lang="en-US" sz="2400" dirty="0"/>
          </a:p>
        </p:txBody>
      </p:sp>
      <p:sp>
        <p:nvSpPr>
          <p:cNvPr id="11" name="Text 9"/>
          <p:cNvSpPr/>
          <p:nvPr/>
        </p:nvSpPr>
        <p:spPr>
          <a:xfrm>
            <a:off x="616149" y="1106488"/>
            <a:ext cx="5029200" cy="4724400"/>
          </a:xfrm>
          <a:prstGeom prst="roundRect">
            <a:avLst>
              <a:gd name="adj" fmla="val 3226"/>
            </a:avLst>
          </a:prstGeom>
          <a:gradFill rotWithShape="1">
            <a:gsLst>
              <a:gs pos="0">
                <a:srgbClr val="0D2340"/>
              </a:gs>
              <a:gs pos="60000">
                <a:srgbClr val="0A1C30"/>
              </a:gs>
              <a:gs pos="100000">
                <a:srgbClr val="0B2237"/>
              </a:gs>
            </a:gsLst>
            <a:lin ang="3300000" scaled="1"/>
          </a:gradFill>
          <a:ln w="9525">
            <a:solidFill>
              <a:srgbClr val="1E4A7A"/>
            </a:solidFill>
          </a:ln>
        </p:spPr>
        <p:txBody>
          <a:bodyPr wrap="square" rtlCol="0" anchor="t"/>
          <a:lstStyle/>
          <a:p>
            <a:endParaRPr lang="en-US" sz="2400" dirty="0"/>
          </a:p>
        </p:txBody>
      </p:sp>
      <p:pic>
        <p:nvPicPr>
          <p:cNvPr id="12" name="Image 0" descr="preencoded.png"/>
          <p:cNvPicPr>
            <a:picLocks noChangeAspect="1"/>
          </p:cNvPicPr>
          <p:nvPr/>
        </p:nvPicPr>
        <p:blipFill>
          <a:blip>
            <a:alphaModFix amt="4000"/>
            <a:extLst>
              <a:ext uri="{96DAC541-7B7A-43D3-8B79-37D633B846F1}">
                <asvg:svgBlip xmlns:asvg="http://schemas.microsoft.com/office/drawing/2016/SVG/main" r:embed="rId3"/>
              </a:ext>
            </a:extLst>
          </a:blip>
          <a:stretch>
            <a:fillRect/>
          </a:stretch>
        </p:blipFill>
        <p:spPr>
          <a:xfrm>
            <a:off x="4245174" y="4437262"/>
            <a:ext cx="1572220" cy="1572220"/>
          </a:xfrm>
          <a:prstGeom prst="rect">
            <a:avLst/>
          </a:prstGeom>
        </p:spPr>
      </p:pic>
      <p:sp>
        <p:nvSpPr>
          <p:cNvPr id="13" name="Text 10"/>
          <p:cNvSpPr/>
          <p:nvPr/>
        </p:nvSpPr>
        <p:spPr>
          <a:xfrm>
            <a:off x="965993" y="1462881"/>
            <a:ext cx="609600" cy="609600"/>
          </a:xfrm>
          <a:prstGeom prst="ellipse">
            <a:avLst/>
          </a:prstGeom>
          <a:solidFill>
            <a:srgbClr val="1E4A7A">
              <a:alpha val="30000"/>
            </a:srgbClr>
          </a:solidFill>
          <a:ln w="9525">
            <a:solidFill>
              <a:srgbClr val="2E6FBA">
                <a:alpha val="50000"/>
              </a:srgbClr>
            </a:solidFill>
          </a:ln>
        </p:spPr>
        <p:txBody>
          <a:bodyPr wrap="square" rtlCol="0" anchor="t"/>
          <a:lstStyle/>
          <a:p>
            <a:endParaRPr lang="en-US" sz="2400" dirty="0"/>
          </a:p>
        </p:txBody>
      </p:sp>
      <p:pic>
        <p:nvPicPr>
          <p:cNvPr id="1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6493" y="1653381"/>
            <a:ext cx="228600" cy="228600"/>
          </a:xfrm>
          <a:prstGeom prst="rect">
            <a:avLst/>
          </a:prstGeom>
        </p:spPr>
      </p:pic>
      <p:sp>
        <p:nvSpPr>
          <p:cNvPr id="15" name="Text 11"/>
          <p:cNvSpPr/>
          <p:nvPr/>
        </p:nvSpPr>
        <p:spPr>
          <a:xfrm>
            <a:off x="1727993" y="1567061"/>
            <a:ext cx="918107" cy="401240"/>
          </a:xfrm>
          <a:prstGeom prst="rect">
            <a:avLst/>
          </a:prstGeom>
          <a:noFill/>
          <a:ln/>
        </p:spPr>
        <p:txBody>
          <a:bodyPr wrap="none" lIns="0" tIns="0" rIns="0" bIns="0" rtlCol="0" anchor="ctr"/>
          <a:lstStyle/>
          <a:p>
            <a:pPr>
              <a:lnSpc>
                <a:spcPts val="3160"/>
              </a:lnSpc>
            </a:pPr>
            <a:r>
              <a:rPr lang="en-US" sz="2107" b="1" dirty="0">
                <a:solidFill>
                  <a:srgbClr val="5A9FD4"/>
                </a:solidFill>
                <a:latin typeface="Calibri" pitchFamily="34" charset="0"/>
                <a:ea typeface="Calibri" pitchFamily="34" charset="-122"/>
                <a:cs typeface="Calibri" pitchFamily="34" charset="-120"/>
              </a:rPr>
              <a:t>eCQM</a:t>
            </a:r>
            <a:endParaRPr lang="en-US" sz="2107" dirty="0"/>
          </a:p>
        </p:txBody>
      </p:sp>
      <p:sp>
        <p:nvSpPr>
          <p:cNvPr id="16" name="Text 12"/>
          <p:cNvSpPr/>
          <p:nvPr/>
        </p:nvSpPr>
        <p:spPr>
          <a:xfrm>
            <a:off x="2680693" y="1647428"/>
            <a:ext cx="1084857" cy="264339"/>
          </a:xfrm>
          <a:prstGeom prst="roundRect">
            <a:avLst>
              <a:gd name="adj" fmla="val 21780"/>
            </a:avLst>
          </a:prstGeom>
          <a:solidFill>
            <a:srgbClr val="1E4A7A">
              <a:alpha val="50000"/>
            </a:srgbClr>
          </a:solidFill>
          <a:ln w="9525">
            <a:solidFill>
              <a:srgbClr val="2E6FBA"/>
            </a:solidFill>
          </a:ln>
        </p:spPr>
        <p:txBody>
          <a:bodyPr wrap="none" lIns="0" tIns="0" rIns="0" bIns="0" rtlCol="0" anchor="ctr"/>
          <a:lstStyle/>
          <a:p>
            <a:pPr algn="ctr"/>
            <a:r>
              <a:rPr lang="en-US" sz="1200" b="1" dirty="0">
                <a:solidFill>
                  <a:srgbClr val="7AAFC8"/>
                </a:solidFill>
                <a:latin typeface="Calibri" pitchFamily="34" charset="0"/>
                <a:ea typeface="Calibri" pitchFamily="34" charset="-122"/>
                <a:cs typeface="Calibri" pitchFamily="34" charset="-120"/>
              </a:rPr>
              <a:t>ESTABLISHED</a:t>
            </a:r>
            <a:endParaRPr lang="en-US" sz="1200" dirty="0"/>
          </a:p>
        </p:txBody>
      </p:sp>
      <p:sp>
        <p:nvSpPr>
          <p:cNvPr id="17" name="Text 13"/>
          <p:cNvSpPr/>
          <p:nvPr/>
        </p:nvSpPr>
        <p:spPr>
          <a:xfrm>
            <a:off x="965994" y="2416176"/>
            <a:ext cx="4748053" cy="199033"/>
          </a:xfrm>
          <a:prstGeom prst="rect">
            <a:avLst/>
          </a:prstGeom>
          <a:noFill/>
          <a:ln/>
        </p:spPr>
        <p:txBody>
          <a:bodyPr wrap="none" lIns="0" tIns="0" rIns="0" bIns="0" rtlCol="0" anchor="t"/>
          <a:lstStyle/>
          <a:p>
            <a:pPr>
              <a:lnSpc>
                <a:spcPts val="1568"/>
              </a:lnSpc>
            </a:pPr>
            <a:r>
              <a:rPr lang="en-US" sz="1400" kern="0" spc="23" dirty="0">
                <a:solidFill>
                  <a:srgbClr val="5A9FD4"/>
                </a:solidFill>
                <a:latin typeface="Calibri Light" pitchFamily="34" charset="0"/>
                <a:ea typeface="Calibri Light" pitchFamily="34" charset="-122"/>
                <a:cs typeface="Calibri Light" pitchFamily="34" charset="-120"/>
              </a:rPr>
              <a:t>Electronic Clinical Quality Measures</a:t>
            </a:r>
            <a:endParaRPr lang="en-US" sz="1400" dirty="0"/>
          </a:p>
        </p:txBody>
      </p:sp>
      <p:sp>
        <p:nvSpPr>
          <p:cNvPr id="18" name="Text 14"/>
          <p:cNvSpPr/>
          <p:nvPr/>
        </p:nvSpPr>
        <p:spPr>
          <a:xfrm>
            <a:off x="965993" y="2732822"/>
            <a:ext cx="4402741" cy="1840231"/>
          </a:xfrm>
          <a:prstGeom prst="rect">
            <a:avLst/>
          </a:prstGeom>
          <a:noFill/>
          <a:ln/>
        </p:spPr>
        <p:txBody>
          <a:bodyPr wrap="square" lIns="0" tIns="0" rIns="0" bIns="0" rtlCol="0" anchor="ctr"/>
          <a:lstStyle/>
          <a:p>
            <a:pPr>
              <a:lnSpc>
                <a:spcPts val="2156"/>
              </a:lnSpc>
            </a:pPr>
            <a:r>
              <a:rPr lang="en-US" sz="1400" dirty="0">
                <a:solidFill>
                  <a:srgbClr val="C8DFF0"/>
                </a:solidFill>
                <a:latin typeface="Calibri" pitchFamily="34" charset="0"/>
                <a:ea typeface="Calibri" pitchFamily="34" charset="-122"/>
                <a:cs typeface="Calibri" pitchFamily="34" charset="-120"/>
              </a:rPr>
              <a:t>Standardized tools that use data extracted from </a:t>
            </a:r>
            <a:r>
              <a:rPr lang="en-US" sz="1400" b="1" dirty="0">
                <a:solidFill>
                  <a:srgbClr val="7AAFC8"/>
                </a:solidFill>
                <a:latin typeface="Calibri" pitchFamily="34" charset="0"/>
                <a:ea typeface="Calibri" pitchFamily="34" charset="-122"/>
                <a:cs typeface="Calibri" pitchFamily="34" charset="-120"/>
              </a:rPr>
              <a:t>certified EHRs (CEHRT)</a:t>
            </a:r>
            <a:r>
              <a:rPr lang="en-US" sz="1400" dirty="0">
                <a:solidFill>
                  <a:srgbClr val="C8DFF0"/>
                </a:solidFill>
                <a:latin typeface="Calibri" pitchFamily="34" charset="0"/>
                <a:ea typeface="Calibri" pitchFamily="34" charset="-122"/>
                <a:cs typeface="Calibri" pitchFamily="34" charset="-120"/>
              </a:rPr>
              <a:t> to assess clinical quality. A </a:t>
            </a:r>
            <a:r>
              <a:rPr lang="en-US" sz="1400" b="1" dirty="0">
                <a:solidFill>
                  <a:srgbClr val="7AAFC8"/>
                </a:solidFill>
                <a:latin typeface="Calibri" pitchFamily="34" charset="0"/>
                <a:ea typeface="Calibri" pitchFamily="34" charset="-122"/>
                <a:cs typeface="Calibri" pitchFamily="34" charset="-120"/>
              </a:rPr>
              <a:t>mature, widely deployed</a:t>
            </a:r>
            <a:r>
              <a:rPr lang="en-US" sz="1400" dirty="0">
                <a:solidFill>
                  <a:srgbClr val="C8DFF0"/>
                </a:solidFill>
                <a:latin typeface="Calibri" pitchFamily="34" charset="0"/>
                <a:ea typeface="Calibri" pitchFamily="34" charset="-122"/>
                <a:cs typeface="Calibri" pitchFamily="34" charset="-120"/>
              </a:rPr>
              <a:t> subset of digital measures used across CMS reporting programs including MIPS, Hospital IQR, OQR, and Medicaid Core Sets.</a:t>
            </a:r>
            <a:endParaRPr lang="en-US" sz="1400" dirty="0"/>
          </a:p>
        </p:txBody>
      </p:sp>
      <p:sp>
        <p:nvSpPr>
          <p:cNvPr id="19" name="Text 15"/>
          <p:cNvSpPr/>
          <p:nvPr/>
        </p:nvSpPr>
        <p:spPr>
          <a:xfrm>
            <a:off x="965993" y="4910931"/>
            <a:ext cx="798512" cy="295116"/>
          </a:xfrm>
          <a:prstGeom prst="roundRect">
            <a:avLst>
              <a:gd name="adj" fmla="val 13197"/>
            </a:avLst>
          </a:prstGeom>
          <a:solidFill>
            <a:srgbClr val="1E4A7A">
              <a:alpha val="40000"/>
            </a:srgbClr>
          </a:solidFill>
          <a:ln w="9525">
            <a:solidFill>
              <a:srgbClr val="2E6FBA">
                <a:alpha val="30000"/>
              </a:srgbClr>
            </a:solidFill>
          </a:ln>
        </p:spPr>
        <p:txBody>
          <a:bodyPr wrap="none" lIns="0" tIns="0" rIns="0" bIns="0" rtlCol="0" anchor="ctr"/>
          <a:lstStyle/>
          <a:p>
            <a:pPr algn="ctr"/>
            <a:r>
              <a:rPr lang="en-US" sz="867" b="1" dirty="0">
                <a:solidFill>
                  <a:srgbClr val="7AAFC8"/>
                </a:solidFill>
                <a:latin typeface="Calibri" pitchFamily="34" charset="0"/>
                <a:ea typeface="Calibri" pitchFamily="34" charset="-122"/>
                <a:cs typeface="Calibri" pitchFamily="34" charset="-120"/>
              </a:rPr>
              <a:t>QDM V5.6</a:t>
            </a:r>
            <a:endParaRPr lang="en-US" sz="867" dirty="0"/>
          </a:p>
        </p:txBody>
      </p:sp>
      <p:sp>
        <p:nvSpPr>
          <p:cNvPr id="20" name="Text 16"/>
          <p:cNvSpPr/>
          <p:nvPr/>
        </p:nvSpPr>
        <p:spPr>
          <a:xfrm>
            <a:off x="1830388" y="4910931"/>
            <a:ext cx="1050528" cy="295116"/>
          </a:xfrm>
          <a:prstGeom prst="roundRect">
            <a:avLst>
              <a:gd name="adj" fmla="val 13197"/>
            </a:avLst>
          </a:prstGeom>
          <a:solidFill>
            <a:srgbClr val="1E4A7A">
              <a:alpha val="40000"/>
            </a:srgbClr>
          </a:solidFill>
          <a:ln w="9525">
            <a:solidFill>
              <a:srgbClr val="2E6FBA">
                <a:alpha val="30000"/>
              </a:srgbClr>
            </a:solidFill>
          </a:ln>
        </p:spPr>
        <p:txBody>
          <a:bodyPr wrap="none" lIns="0" tIns="0" rIns="0" bIns="0" rtlCol="0" anchor="ctr"/>
          <a:lstStyle/>
          <a:p>
            <a:pPr algn="ctr"/>
            <a:r>
              <a:rPr lang="en-US" sz="867" b="1" dirty="0">
                <a:solidFill>
                  <a:srgbClr val="7AAFC8"/>
                </a:solidFill>
                <a:latin typeface="Calibri" pitchFamily="34" charset="0"/>
                <a:ea typeface="Calibri" pitchFamily="34" charset="-122"/>
                <a:cs typeface="Calibri" pitchFamily="34" charset="-120"/>
              </a:rPr>
              <a:t>HQMF / QRDA</a:t>
            </a:r>
            <a:endParaRPr lang="en-US" sz="867" dirty="0"/>
          </a:p>
        </p:txBody>
      </p:sp>
      <p:sp>
        <p:nvSpPr>
          <p:cNvPr id="21" name="Text 17"/>
          <p:cNvSpPr/>
          <p:nvPr/>
        </p:nvSpPr>
        <p:spPr>
          <a:xfrm>
            <a:off x="2946798" y="4910931"/>
            <a:ext cx="637580" cy="295116"/>
          </a:xfrm>
          <a:prstGeom prst="roundRect">
            <a:avLst>
              <a:gd name="adj" fmla="val 13197"/>
            </a:avLst>
          </a:prstGeom>
          <a:solidFill>
            <a:srgbClr val="1E4A7A">
              <a:alpha val="40000"/>
            </a:srgbClr>
          </a:solidFill>
          <a:ln w="9525">
            <a:solidFill>
              <a:srgbClr val="2E6FBA">
                <a:alpha val="30000"/>
              </a:srgbClr>
            </a:solidFill>
          </a:ln>
        </p:spPr>
        <p:txBody>
          <a:bodyPr wrap="none" lIns="0" tIns="0" rIns="0" bIns="0" rtlCol="0" anchor="ctr"/>
          <a:lstStyle/>
          <a:p>
            <a:pPr algn="ctr"/>
            <a:r>
              <a:rPr lang="en-US" sz="867" b="1" dirty="0">
                <a:solidFill>
                  <a:srgbClr val="7AAFC8"/>
                </a:solidFill>
                <a:latin typeface="Calibri" pitchFamily="34" charset="0"/>
                <a:ea typeface="Calibri" pitchFamily="34" charset="-122"/>
                <a:cs typeface="Calibri" pitchFamily="34" charset="-120"/>
              </a:rPr>
              <a:t>CEHRT</a:t>
            </a:r>
            <a:endParaRPr lang="en-US" sz="867" dirty="0"/>
          </a:p>
        </p:txBody>
      </p:sp>
      <p:sp>
        <p:nvSpPr>
          <p:cNvPr id="22" name="Text 18"/>
          <p:cNvSpPr/>
          <p:nvPr/>
        </p:nvSpPr>
        <p:spPr>
          <a:xfrm>
            <a:off x="3650258" y="4910931"/>
            <a:ext cx="473273" cy="295116"/>
          </a:xfrm>
          <a:prstGeom prst="roundRect">
            <a:avLst>
              <a:gd name="adj" fmla="val 13197"/>
            </a:avLst>
          </a:prstGeom>
          <a:solidFill>
            <a:srgbClr val="1E4A7A">
              <a:alpha val="40000"/>
            </a:srgbClr>
          </a:solidFill>
          <a:ln w="9525">
            <a:solidFill>
              <a:srgbClr val="2E6FBA">
                <a:alpha val="30000"/>
              </a:srgbClr>
            </a:solidFill>
          </a:ln>
        </p:spPr>
        <p:txBody>
          <a:bodyPr wrap="none" lIns="0" tIns="0" rIns="0" bIns="0" rtlCol="0" anchor="ctr"/>
          <a:lstStyle/>
          <a:p>
            <a:pPr algn="ctr"/>
            <a:r>
              <a:rPr lang="en-US" sz="867" b="1" dirty="0">
                <a:solidFill>
                  <a:srgbClr val="7AAFC8"/>
                </a:solidFill>
                <a:latin typeface="Calibri" pitchFamily="34" charset="0"/>
                <a:ea typeface="Calibri" pitchFamily="34" charset="-122"/>
                <a:cs typeface="Calibri" pitchFamily="34" charset="-120"/>
              </a:rPr>
              <a:t>CQL</a:t>
            </a:r>
            <a:endParaRPr lang="en-US" sz="867" dirty="0"/>
          </a:p>
        </p:txBody>
      </p:sp>
      <p:sp>
        <p:nvSpPr>
          <p:cNvPr id="23" name="Text 19"/>
          <p:cNvSpPr/>
          <p:nvPr/>
        </p:nvSpPr>
        <p:spPr>
          <a:xfrm>
            <a:off x="965994" y="5245101"/>
            <a:ext cx="1257697" cy="295116"/>
          </a:xfrm>
          <a:prstGeom prst="roundRect">
            <a:avLst>
              <a:gd name="adj" fmla="val 13197"/>
            </a:avLst>
          </a:prstGeom>
          <a:solidFill>
            <a:srgbClr val="1E4A7A">
              <a:alpha val="40000"/>
            </a:srgbClr>
          </a:solidFill>
          <a:ln w="9525">
            <a:solidFill>
              <a:srgbClr val="2E6FBA">
                <a:alpha val="30000"/>
              </a:srgbClr>
            </a:solidFill>
          </a:ln>
        </p:spPr>
        <p:txBody>
          <a:bodyPr wrap="none" lIns="0" tIns="0" rIns="0" bIns="0" rtlCol="0" anchor="ctr"/>
          <a:lstStyle/>
          <a:p>
            <a:pPr algn="ctr"/>
            <a:r>
              <a:rPr lang="en-US" sz="867" b="1" dirty="0">
                <a:solidFill>
                  <a:srgbClr val="7AAFC8"/>
                </a:solidFill>
                <a:latin typeface="Calibri" pitchFamily="34" charset="0"/>
                <a:ea typeface="Calibri" pitchFamily="34" charset="-122"/>
                <a:cs typeface="Calibri" pitchFamily="34" charset="-120"/>
              </a:rPr>
              <a:t>RETROSPECTIVE</a:t>
            </a:r>
            <a:endParaRPr lang="en-US" sz="867" dirty="0"/>
          </a:p>
        </p:txBody>
      </p:sp>
      <p:sp>
        <p:nvSpPr>
          <p:cNvPr id="24" name="Text 20"/>
          <p:cNvSpPr/>
          <p:nvPr/>
        </p:nvSpPr>
        <p:spPr>
          <a:xfrm>
            <a:off x="6090840" y="1106489"/>
            <a:ext cx="10120" cy="2171700"/>
          </a:xfrm>
          <a:prstGeom prst="rect">
            <a:avLst/>
          </a:prstGeom>
          <a:gradFill rotWithShape="1">
            <a:gsLst>
              <a:gs pos="0">
                <a:srgbClr val="000000">
                  <a:alpha val="0"/>
                </a:srgbClr>
              </a:gs>
              <a:gs pos="50000">
                <a:srgbClr val="00B4C8">
                  <a:alpha val="30000"/>
                </a:srgbClr>
              </a:gs>
              <a:gs pos="100000">
                <a:srgbClr val="000000">
                  <a:alpha val="0"/>
                </a:srgbClr>
              </a:gs>
            </a:gsLst>
            <a:lin ang="5400000" scaled="1"/>
          </a:gradFill>
          <a:ln/>
        </p:spPr>
        <p:txBody>
          <a:bodyPr wrap="square" rtlCol="0" anchor="t"/>
          <a:lstStyle/>
          <a:p>
            <a:endParaRPr lang="en-US" sz="2400" dirty="0"/>
          </a:p>
        </p:txBody>
      </p:sp>
      <p:sp>
        <p:nvSpPr>
          <p:cNvPr id="25" name="Text 21"/>
          <p:cNvSpPr/>
          <p:nvPr/>
        </p:nvSpPr>
        <p:spPr>
          <a:xfrm>
            <a:off x="5905500" y="3278189"/>
            <a:ext cx="381000" cy="419100"/>
          </a:xfrm>
          <a:prstGeom prst="ellipse">
            <a:avLst/>
          </a:prstGeom>
          <a:solidFill>
            <a:srgbClr val="0B1F35"/>
          </a:solidFill>
          <a:ln w="9525">
            <a:solidFill>
              <a:srgbClr val="00B4C8">
                <a:alpha val="40000"/>
              </a:srgbClr>
            </a:solidFill>
          </a:ln>
        </p:spPr>
        <p:txBody>
          <a:bodyPr wrap="none" lIns="0" tIns="0" rIns="0" bIns="0" rtlCol="0" anchor="ctr"/>
          <a:lstStyle/>
          <a:p>
            <a:pPr algn="ctr"/>
            <a:r>
              <a:rPr lang="en-US" sz="907" b="1" kern="0" spc="45" dirty="0">
                <a:solidFill>
                  <a:srgbClr val="00B4C8"/>
                </a:solidFill>
                <a:latin typeface="Calibri" pitchFamily="34" charset="0"/>
                <a:ea typeface="Calibri" pitchFamily="34" charset="-122"/>
                <a:cs typeface="Calibri" pitchFamily="34" charset="-120"/>
              </a:rPr>
              <a:t>VS</a:t>
            </a:r>
            <a:endParaRPr lang="en-US" sz="907" dirty="0"/>
          </a:p>
        </p:txBody>
      </p:sp>
      <p:sp>
        <p:nvSpPr>
          <p:cNvPr id="26" name="Text 22"/>
          <p:cNvSpPr/>
          <p:nvPr/>
        </p:nvSpPr>
        <p:spPr>
          <a:xfrm>
            <a:off x="6090840" y="3659189"/>
            <a:ext cx="10120" cy="2171700"/>
          </a:xfrm>
          <a:prstGeom prst="rect">
            <a:avLst/>
          </a:prstGeom>
          <a:gradFill rotWithShape="1">
            <a:gsLst>
              <a:gs pos="0">
                <a:srgbClr val="000000">
                  <a:alpha val="0"/>
                </a:srgbClr>
              </a:gs>
              <a:gs pos="50000">
                <a:srgbClr val="00B4C8">
                  <a:alpha val="30000"/>
                </a:srgbClr>
              </a:gs>
              <a:gs pos="100000">
                <a:srgbClr val="000000">
                  <a:alpha val="0"/>
                </a:srgbClr>
              </a:gs>
            </a:gsLst>
            <a:lin ang="5400000" scaled="1"/>
          </a:gradFill>
          <a:ln/>
        </p:spPr>
        <p:txBody>
          <a:bodyPr wrap="square" rtlCol="0" anchor="t"/>
          <a:lstStyle/>
          <a:p>
            <a:endParaRPr lang="en-US" sz="2400" dirty="0"/>
          </a:p>
        </p:txBody>
      </p:sp>
      <p:sp>
        <p:nvSpPr>
          <p:cNvPr id="27" name="Text 23"/>
          <p:cNvSpPr/>
          <p:nvPr/>
        </p:nvSpPr>
        <p:spPr>
          <a:xfrm>
            <a:off x="6553200" y="1106488"/>
            <a:ext cx="5029200" cy="4724400"/>
          </a:xfrm>
          <a:prstGeom prst="roundRect">
            <a:avLst>
              <a:gd name="adj" fmla="val 3226"/>
            </a:avLst>
          </a:prstGeom>
          <a:gradFill rotWithShape="1">
            <a:gsLst>
              <a:gs pos="0">
                <a:srgbClr val="063D47"/>
              </a:gs>
              <a:gs pos="60000">
                <a:srgbClr val="042E37"/>
              </a:gs>
              <a:gs pos="100000">
                <a:srgbClr val="053540"/>
              </a:gs>
            </a:gsLst>
            <a:lin ang="3300000" scaled="1"/>
          </a:gradFill>
          <a:ln w="9525">
            <a:solidFill>
              <a:srgbClr val="00B4C8">
                <a:alpha val="45000"/>
              </a:srgbClr>
            </a:solidFill>
          </a:ln>
        </p:spPr>
        <p:txBody>
          <a:bodyPr wrap="square" rtlCol="0" anchor="t"/>
          <a:lstStyle/>
          <a:p>
            <a:endParaRPr lang="en-US" sz="2400" dirty="0"/>
          </a:p>
        </p:txBody>
      </p:sp>
      <p:pic>
        <p:nvPicPr>
          <p:cNvPr id="28" name="Image 2" descr="preencoded.png"/>
          <p:cNvPicPr>
            <a:picLocks noChangeAspect="1"/>
          </p:cNvPicPr>
          <p:nvPr/>
        </p:nvPicPr>
        <p:blipFill>
          <a:blip>
            <a:alphaModFix amt="5000"/>
            <a:extLst>
              <a:ext uri="{96DAC541-7B7A-43D3-8B79-37D633B846F1}">
                <asvg:svgBlip xmlns:asvg="http://schemas.microsoft.com/office/drawing/2016/SVG/main" r:embed="rId5"/>
              </a:ext>
            </a:extLst>
          </a:blip>
          <a:stretch>
            <a:fillRect/>
          </a:stretch>
        </p:blipFill>
        <p:spPr>
          <a:xfrm>
            <a:off x="10188774" y="4437262"/>
            <a:ext cx="1572220" cy="1572220"/>
          </a:xfrm>
          <a:prstGeom prst="rect">
            <a:avLst/>
          </a:prstGeom>
        </p:spPr>
      </p:pic>
      <p:sp>
        <p:nvSpPr>
          <p:cNvPr id="29" name="Text 24"/>
          <p:cNvSpPr/>
          <p:nvPr/>
        </p:nvSpPr>
        <p:spPr>
          <a:xfrm>
            <a:off x="6909593" y="1462881"/>
            <a:ext cx="609600" cy="609600"/>
          </a:xfrm>
          <a:prstGeom prst="ellipse">
            <a:avLst/>
          </a:prstGeom>
          <a:solidFill>
            <a:srgbClr val="00B4C8">
              <a:alpha val="12000"/>
            </a:srgbClr>
          </a:solidFill>
          <a:ln w="9525">
            <a:solidFill>
              <a:srgbClr val="00B4C8">
                <a:alpha val="40000"/>
              </a:srgbClr>
            </a:solidFill>
          </a:ln>
        </p:spPr>
        <p:txBody>
          <a:bodyPr wrap="square" rtlCol="0" anchor="t"/>
          <a:lstStyle/>
          <a:p>
            <a:endParaRPr lang="en-US" sz="2400" dirty="0"/>
          </a:p>
        </p:txBody>
      </p:sp>
      <p:pic>
        <p:nvPicPr>
          <p:cNvPr id="3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00093" y="1653381"/>
            <a:ext cx="228600" cy="228600"/>
          </a:xfrm>
          <a:prstGeom prst="rect">
            <a:avLst/>
          </a:prstGeom>
        </p:spPr>
      </p:pic>
      <p:sp>
        <p:nvSpPr>
          <p:cNvPr id="31" name="Text 25"/>
          <p:cNvSpPr/>
          <p:nvPr/>
        </p:nvSpPr>
        <p:spPr>
          <a:xfrm>
            <a:off x="7671594" y="1567061"/>
            <a:ext cx="704292" cy="401240"/>
          </a:xfrm>
          <a:prstGeom prst="rect">
            <a:avLst/>
          </a:prstGeom>
          <a:noFill/>
          <a:ln/>
        </p:spPr>
        <p:txBody>
          <a:bodyPr wrap="none" lIns="0" tIns="0" rIns="0" bIns="0" rtlCol="0" anchor="ctr"/>
          <a:lstStyle/>
          <a:p>
            <a:pPr>
              <a:lnSpc>
                <a:spcPts val="3160"/>
              </a:lnSpc>
            </a:pPr>
            <a:r>
              <a:rPr lang="en-US" sz="2107" b="1" dirty="0">
                <a:solidFill>
                  <a:srgbClr val="00B4C8"/>
                </a:solidFill>
                <a:latin typeface="Calibri" pitchFamily="34" charset="0"/>
                <a:ea typeface="Calibri" pitchFamily="34" charset="-122"/>
                <a:cs typeface="Calibri" pitchFamily="34" charset="-120"/>
              </a:rPr>
              <a:t>dQM</a:t>
            </a:r>
            <a:endParaRPr lang="en-US" sz="2107" dirty="0"/>
          </a:p>
        </p:txBody>
      </p:sp>
      <p:sp>
        <p:nvSpPr>
          <p:cNvPr id="32" name="Text 26"/>
          <p:cNvSpPr/>
          <p:nvPr/>
        </p:nvSpPr>
        <p:spPr>
          <a:xfrm>
            <a:off x="8424466" y="1647428"/>
            <a:ext cx="2039541" cy="264339"/>
          </a:xfrm>
          <a:prstGeom prst="roundRect">
            <a:avLst>
              <a:gd name="adj" fmla="val 21780"/>
            </a:avLst>
          </a:prstGeom>
          <a:solidFill>
            <a:srgbClr val="00B4C8">
              <a:alpha val="12000"/>
            </a:srgbClr>
          </a:solidFill>
          <a:ln w="9525">
            <a:solidFill>
              <a:srgbClr val="00B4C8">
                <a:alpha val="40000"/>
              </a:srgbClr>
            </a:solidFill>
          </a:ln>
        </p:spPr>
        <p:txBody>
          <a:bodyPr wrap="none" lIns="0" tIns="0" rIns="0" bIns="0" rtlCol="0" anchor="ctr"/>
          <a:lstStyle/>
          <a:p>
            <a:pPr algn="ctr"/>
            <a:r>
              <a:rPr lang="en-US" sz="1400" b="1" dirty="0">
                <a:solidFill>
                  <a:srgbClr val="00B4C8"/>
                </a:solidFill>
                <a:latin typeface="Calibri" pitchFamily="34" charset="0"/>
                <a:ea typeface="Calibri" pitchFamily="34" charset="-122"/>
                <a:cs typeface="Calibri" pitchFamily="34" charset="-120"/>
              </a:rPr>
              <a:t>CMS FUTURE DIRECTION</a:t>
            </a:r>
            <a:endParaRPr lang="en-US" sz="1400" dirty="0"/>
          </a:p>
        </p:txBody>
      </p:sp>
      <p:sp>
        <p:nvSpPr>
          <p:cNvPr id="33" name="Text 27"/>
          <p:cNvSpPr/>
          <p:nvPr/>
        </p:nvSpPr>
        <p:spPr>
          <a:xfrm>
            <a:off x="6909594" y="2416176"/>
            <a:ext cx="4748053" cy="199033"/>
          </a:xfrm>
          <a:prstGeom prst="rect">
            <a:avLst/>
          </a:prstGeom>
          <a:noFill/>
          <a:ln/>
        </p:spPr>
        <p:txBody>
          <a:bodyPr wrap="none" lIns="0" tIns="0" rIns="0" bIns="0" rtlCol="0" anchor="t"/>
          <a:lstStyle/>
          <a:p>
            <a:pPr>
              <a:lnSpc>
                <a:spcPts val="1568"/>
              </a:lnSpc>
            </a:pPr>
            <a:r>
              <a:rPr lang="en-US" sz="1400" kern="0" spc="23" dirty="0">
                <a:solidFill>
                  <a:srgbClr val="00C8DC"/>
                </a:solidFill>
                <a:latin typeface="Calibri Light" pitchFamily="34" charset="0"/>
                <a:ea typeface="Calibri Light" pitchFamily="34" charset="-122"/>
                <a:cs typeface="Calibri Light" pitchFamily="34" charset="-120"/>
              </a:rPr>
              <a:t>Digital Quality Measures</a:t>
            </a:r>
            <a:endParaRPr lang="en-US" sz="1400" dirty="0"/>
          </a:p>
        </p:txBody>
      </p:sp>
      <p:sp>
        <p:nvSpPr>
          <p:cNvPr id="34" name="Text 28"/>
          <p:cNvSpPr/>
          <p:nvPr/>
        </p:nvSpPr>
        <p:spPr>
          <a:xfrm>
            <a:off x="6909394" y="2690615"/>
            <a:ext cx="4402741" cy="1840231"/>
          </a:xfrm>
          <a:prstGeom prst="rect">
            <a:avLst/>
          </a:prstGeom>
          <a:noFill/>
          <a:ln/>
        </p:spPr>
        <p:txBody>
          <a:bodyPr wrap="square" lIns="0" tIns="0" rIns="0" bIns="0" rtlCol="0" anchor="ctr"/>
          <a:lstStyle/>
          <a:p>
            <a:pPr>
              <a:lnSpc>
                <a:spcPts val="2156"/>
              </a:lnSpc>
            </a:pPr>
            <a:r>
              <a:rPr lang="en-US" sz="1400" dirty="0">
                <a:solidFill>
                  <a:srgbClr val="C8DFF0"/>
                </a:solidFill>
                <a:latin typeface="Calibri" pitchFamily="34" charset="0"/>
                <a:ea typeface="Calibri" pitchFamily="34" charset="-122"/>
                <a:cs typeface="Calibri" pitchFamily="34" charset="-120"/>
              </a:rPr>
              <a:t>A </a:t>
            </a:r>
            <a:r>
              <a:rPr lang="en-US" sz="1400" b="1" dirty="0">
                <a:solidFill>
                  <a:srgbClr val="00B4C8"/>
                </a:solidFill>
                <a:latin typeface="Calibri" pitchFamily="34" charset="0"/>
                <a:ea typeface="Calibri" pitchFamily="34" charset="-122"/>
                <a:cs typeface="Calibri" pitchFamily="34" charset="-120"/>
              </a:rPr>
              <a:t>broader category</a:t>
            </a:r>
            <a:r>
              <a:rPr lang="en-US" sz="1400" dirty="0">
                <a:solidFill>
                  <a:srgbClr val="C8DFF0"/>
                </a:solidFill>
                <a:latin typeface="Calibri" pitchFamily="34" charset="0"/>
                <a:ea typeface="Calibri" pitchFamily="34" charset="-122"/>
                <a:cs typeface="Calibri" pitchFamily="34" charset="-120"/>
              </a:rPr>
              <a:t> that uses </a:t>
            </a:r>
            <a:r>
              <a:rPr lang="en-US" sz="1400" b="1" u="sng" dirty="0">
                <a:solidFill>
                  <a:srgbClr val="C8DFF0"/>
                </a:solidFill>
                <a:latin typeface="Calibri" pitchFamily="34" charset="0"/>
                <a:ea typeface="Calibri" pitchFamily="34" charset="-122"/>
                <a:cs typeface="Calibri" pitchFamily="34" charset="-120"/>
              </a:rPr>
              <a:t>standardized digital data </a:t>
            </a:r>
            <a:r>
              <a:rPr lang="en-US" sz="1400" dirty="0">
                <a:solidFill>
                  <a:srgbClr val="C8DFF0"/>
                </a:solidFill>
                <a:latin typeface="Calibri" pitchFamily="34" charset="0"/>
                <a:ea typeface="Calibri" pitchFamily="34" charset="-122"/>
                <a:cs typeface="Calibri" pitchFamily="34" charset="-120"/>
              </a:rPr>
              <a:t>from </a:t>
            </a:r>
            <a:r>
              <a:rPr lang="en-US" sz="1400" b="1" dirty="0">
                <a:solidFill>
                  <a:srgbClr val="00B4C8"/>
                </a:solidFill>
                <a:latin typeface="Calibri" pitchFamily="34" charset="0"/>
                <a:ea typeface="Calibri" pitchFamily="34" charset="-122"/>
                <a:cs typeface="Calibri" pitchFamily="34" charset="-120"/>
              </a:rPr>
              <a:t>multiple source types</a:t>
            </a:r>
            <a:r>
              <a:rPr lang="en-US" sz="1400" dirty="0">
                <a:solidFill>
                  <a:srgbClr val="C8DFF0"/>
                </a:solidFill>
                <a:latin typeface="Calibri" pitchFamily="34" charset="0"/>
                <a:ea typeface="Calibri" pitchFamily="34" charset="-122"/>
                <a:cs typeface="Calibri" pitchFamily="34" charset="-120"/>
              </a:rPr>
              <a:t> — including EHRs, administrative systems, HIEs, wearables, and patient-reported data. The CMS strategic direction for </a:t>
            </a:r>
            <a:r>
              <a:rPr lang="en-US" sz="1400" b="1" dirty="0">
                <a:solidFill>
                  <a:srgbClr val="00B4C8"/>
                </a:solidFill>
                <a:latin typeface="Calibri" pitchFamily="34" charset="0"/>
                <a:ea typeface="Calibri" pitchFamily="34" charset="-122"/>
                <a:cs typeface="Calibri" pitchFamily="34" charset="-120"/>
              </a:rPr>
              <a:t>ALL future quality measures</a:t>
            </a:r>
            <a:r>
              <a:rPr lang="en-US" sz="1400" dirty="0">
                <a:solidFill>
                  <a:srgbClr val="C8DFF0"/>
                </a:solidFill>
                <a:latin typeface="Calibri" pitchFamily="34" charset="0"/>
                <a:ea typeface="Calibri" pitchFamily="34" charset="-122"/>
                <a:cs typeface="Calibri" pitchFamily="34" charset="-120"/>
              </a:rPr>
              <a:t>, leveraging FHIR APIs and real-time data pipelines.</a:t>
            </a:r>
            <a:endParaRPr lang="en-US" sz="1400" dirty="0"/>
          </a:p>
        </p:txBody>
      </p:sp>
      <p:sp>
        <p:nvSpPr>
          <p:cNvPr id="35" name="Text 29"/>
          <p:cNvSpPr/>
          <p:nvPr/>
        </p:nvSpPr>
        <p:spPr>
          <a:xfrm>
            <a:off x="6909593" y="4910931"/>
            <a:ext cx="704056"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FHIR R4</a:t>
            </a:r>
            <a:endParaRPr lang="en-US" sz="867" dirty="0"/>
          </a:p>
        </p:txBody>
      </p:sp>
      <p:sp>
        <p:nvSpPr>
          <p:cNvPr id="36" name="Text 30"/>
          <p:cNvSpPr/>
          <p:nvPr/>
        </p:nvSpPr>
        <p:spPr>
          <a:xfrm>
            <a:off x="7679531" y="4910931"/>
            <a:ext cx="746720"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QI-CORE</a:t>
            </a:r>
            <a:endParaRPr lang="en-US" sz="867" dirty="0"/>
          </a:p>
        </p:txBody>
      </p:sp>
      <p:sp>
        <p:nvSpPr>
          <p:cNvPr id="37" name="Text 31"/>
          <p:cNvSpPr/>
          <p:nvPr/>
        </p:nvSpPr>
        <p:spPr>
          <a:xfrm>
            <a:off x="8492133" y="4910931"/>
            <a:ext cx="752872"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DEQM IG</a:t>
            </a:r>
            <a:endParaRPr lang="en-US" sz="867" dirty="0"/>
          </a:p>
        </p:txBody>
      </p:sp>
      <p:sp>
        <p:nvSpPr>
          <p:cNvPr id="38" name="Text 32"/>
          <p:cNvSpPr/>
          <p:nvPr/>
        </p:nvSpPr>
        <p:spPr>
          <a:xfrm>
            <a:off x="9310886" y="4910931"/>
            <a:ext cx="473273"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CQL</a:t>
            </a:r>
            <a:endParaRPr lang="en-US" sz="867" dirty="0"/>
          </a:p>
        </p:txBody>
      </p:sp>
      <p:sp>
        <p:nvSpPr>
          <p:cNvPr id="39" name="Text 33"/>
          <p:cNvSpPr/>
          <p:nvPr/>
        </p:nvSpPr>
        <p:spPr>
          <a:xfrm>
            <a:off x="9850041" y="4910931"/>
            <a:ext cx="892572"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REAL-TIME</a:t>
            </a:r>
            <a:endParaRPr lang="en-US" sz="867" dirty="0"/>
          </a:p>
        </p:txBody>
      </p:sp>
      <p:sp>
        <p:nvSpPr>
          <p:cNvPr id="40" name="Text 34"/>
          <p:cNvSpPr/>
          <p:nvPr/>
        </p:nvSpPr>
        <p:spPr>
          <a:xfrm>
            <a:off x="6909594" y="5245101"/>
            <a:ext cx="1155105" cy="295116"/>
          </a:xfrm>
          <a:prstGeom prst="roundRect">
            <a:avLst>
              <a:gd name="adj" fmla="val 13197"/>
            </a:avLst>
          </a:prstGeom>
          <a:solidFill>
            <a:srgbClr val="00B4C8">
              <a:alpha val="10000"/>
            </a:srgbClr>
          </a:solidFill>
          <a:ln w="9525">
            <a:solidFill>
              <a:srgbClr val="00B4C8">
                <a:alpha val="30000"/>
              </a:srgbClr>
            </a:solidFill>
          </a:ln>
        </p:spPr>
        <p:txBody>
          <a:bodyPr wrap="none" lIns="0" tIns="0" rIns="0" bIns="0" rtlCol="0" anchor="ctr"/>
          <a:lstStyle/>
          <a:p>
            <a:pPr algn="ctr"/>
            <a:r>
              <a:rPr lang="en-US" sz="867" b="1" dirty="0">
                <a:solidFill>
                  <a:srgbClr val="00B4C8"/>
                </a:solidFill>
                <a:latin typeface="Calibri" pitchFamily="34" charset="0"/>
                <a:ea typeface="Calibri" pitchFamily="34" charset="-122"/>
                <a:cs typeface="Calibri" pitchFamily="34" charset="-120"/>
              </a:rPr>
              <a:t>MULTI-SOURCE</a:t>
            </a:r>
            <a:endParaRPr lang="en-US" sz="867" dirty="0"/>
          </a:p>
        </p:txBody>
      </p:sp>
      <p:sp>
        <p:nvSpPr>
          <p:cNvPr id="41" name="Text 35"/>
          <p:cNvSpPr/>
          <p:nvPr/>
        </p:nvSpPr>
        <p:spPr>
          <a:xfrm>
            <a:off x="609600" y="6084888"/>
            <a:ext cx="3073003" cy="10120"/>
          </a:xfrm>
          <a:prstGeom prst="rect">
            <a:avLst/>
          </a:prstGeom>
          <a:gradFill rotWithShape="1">
            <a:gsLst>
              <a:gs pos="0">
                <a:srgbClr val="000000">
                  <a:alpha val="0"/>
                </a:srgbClr>
              </a:gs>
              <a:gs pos="50000">
                <a:srgbClr val="00B4C8">
                  <a:alpha val="40000"/>
                </a:srgbClr>
              </a:gs>
              <a:gs pos="100000">
                <a:srgbClr val="000000">
                  <a:alpha val="0"/>
                </a:srgbClr>
              </a:gs>
            </a:gsLst>
            <a:lin ang="0" scaled="1"/>
          </a:gradFill>
          <a:ln/>
        </p:spPr>
        <p:txBody>
          <a:bodyPr wrap="none" rtlCol="0" anchor="t"/>
          <a:lstStyle/>
          <a:p>
            <a:endParaRPr lang="en-US" sz="2400" dirty="0"/>
          </a:p>
        </p:txBody>
      </p:sp>
      <p:sp>
        <p:nvSpPr>
          <p:cNvPr id="43" name="Text 37"/>
          <p:cNvSpPr/>
          <p:nvPr/>
        </p:nvSpPr>
        <p:spPr>
          <a:xfrm>
            <a:off x="3803877" y="6187281"/>
            <a:ext cx="4594165" cy="465735"/>
          </a:xfrm>
          <a:prstGeom prst="rect">
            <a:avLst/>
          </a:prstGeom>
          <a:noFill/>
          <a:ln/>
        </p:spPr>
        <p:txBody>
          <a:bodyPr wrap="none" lIns="0" tIns="0" rIns="0" bIns="0" rtlCol="0" anchor="ctr"/>
          <a:lstStyle/>
          <a:p>
            <a:pPr algn="ctr">
              <a:lnSpc>
                <a:spcPts val="1680"/>
              </a:lnSpc>
            </a:pPr>
            <a:r>
              <a:rPr lang="en-US" sz="2000" b="1" kern="0" spc="67" dirty="0">
                <a:latin typeface="Calibri" pitchFamily="34" charset="0"/>
                <a:ea typeface="Calibri" pitchFamily="34" charset="-122"/>
                <a:cs typeface="Calibri" pitchFamily="34" charset="-120"/>
              </a:rPr>
              <a:t>eCQMs are a subset of dQMs — not a parallel category.</a:t>
            </a:r>
            <a:endParaRPr lang="en-US" sz="2000" dirty="0"/>
          </a:p>
        </p:txBody>
      </p:sp>
      <p:sp>
        <p:nvSpPr>
          <p:cNvPr id="45" name="Text 39"/>
          <p:cNvSpPr/>
          <p:nvPr/>
        </p:nvSpPr>
        <p:spPr>
          <a:xfrm>
            <a:off x="8509200" y="6084888"/>
            <a:ext cx="3073201" cy="10120"/>
          </a:xfrm>
          <a:prstGeom prst="rect">
            <a:avLst/>
          </a:prstGeom>
          <a:gradFill rotWithShape="1">
            <a:gsLst>
              <a:gs pos="0">
                <a:srgbClr val="000000">
                  <a:alpha val="0"/>
                </a:srgbClr>
              </a:gs>
              <a:gs pos="50000">
                <a:srgbClr val="00B4C8">
                  <a:alpha val="40000"/>
                </a:srgbClr>
              </a:gs>
              <a:gs pos="100000">
                <a:srgbClr val="000000">
                  <a:alpha val="0"/>
                </a:srgbClr>
              </a:gs>
            </a:gsLst>
            <a:lin ang="0" scaled="1"/>
          </a:gradFill>
          <a:ln/>
        </p:spPr>
        <p:txBody>
          <a:bodyPr wrap="none" rtlCol="0" anchor="t"/>
          <a:lstStyle/>
          <a:p>
            <a:endParaRPr lang="en-US" sz="2400" dirty="0"/>
          </a:p>
        </p:txBody>
      </p:sp>
    </p:spTree>
    <p:extLst>
      <p:ext uri="{BB962C8B-B14F-4D97-AF65-F5344CB8AC3E}">
        <p14:creationId xmlns:p14="http://schemas.microsoft.com/office/powerpoint/2010/main" val="1658378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gradFill rotWithShape="1">
            <a:gsLst>
              <a:gs pos="0">
                <a:srgbClr val="0B1F35"/>
              </a:gs>
              <a:gs pos="50000">
                <a:srgbClr val="0E2840"/>
              </a:gs>
              <a:gs pos="100000">
                <a:srgbClr val="081828"/>
              </a:gs>
            </a:gsLst>
            <a:lin ang="2700000" scaled="1"/>
          </a:gradFill>
          <a:ln/>
        </p:spPr>
        <p:txBody>
          <a:bodyPr wrap="square" rtlCol="0" anchor="t"/>
          <a:lstStyle/>
          <a:p>
            <a:endParaRPr lang="en-US" sz="2400" dirty="0"/>
          </a:p>
        </p:txBody>
      </p:sp>
      <p:sp>
        <p:nvSpPr>
          <p:cNvPr id="3" name="Text 1"/>
          <p:cNvSpPr/>
          <p:nvPr/>
        </p:nvSpPr>
        <p:spPr>
          <a:xfrm>
            <a:off x="0" y="0"/>
            <a:ext cx="12192000" cy="6858000"/>
          </a:xfrm>
          <a:prstGeom prst="rect">
            <a:avLst/>
          </a:prstGeom>
          <a:gradFill rotWithShape="1">
            <a:gsLst>
              <a:gs pos="0">
                <a:srgbClr val="00B4C8">
                  <a:alpha val="3000"/>
                </a:srgbClr>
              </a:gs>
              <a:gs pos="100000">
                <a:srgbClr val="000000">
                  <a:alpha val="0"/>
                </a:srgbClr>
              </a:gs>
            </a:gsLst>
            <a:lin ang="5400000" scaled="1"/>
          </a:gradFill>
          <a:ln/>
        </p:spPr>
        <p:txBody>
          <a:bodyPr wrap="square" rtlCol="0" anchor="t"/>
          <a:lstStyle/>
          <a:p>
            <a:endParaRPr lang="en-US" sz="2400" dirty="0"/>
          </a:p>
        </p:txBody>
      </p:sp>
      <p:sp>
        <p:nvSpPr>
          <p:cNvPr id="4" name="Text 2"/>
          <p:cNvSpPr/>
          <p:nvPr/>
        </p:nvSpPr>
        <p:spPr>
          <a:xfrm>
            <a:off x="0" y="0"/>
            <a:ext cx="12192000" cy="6858000"/>
          </a:xfrm>
          <a:prstGeom prst="rect">
            <a:avLst/>
          </a:prstGeom>
          <a:gradFill rotWithShape="1">
            <a:gsLst>
              <a:gs pos="0">
                <a:srgbClr val="00B4C8">
                  <a:alpha val="3000"/>
                </a:srgbClr>
              </a:gs>
              <a:gs pos="100000">
                <a:srgbClr val="000000">
                  <a:alpha val="0"/>
                </a:srgbClr>
              </a:gs>
            </a:gsLst>
            <a:lin ang="0" scaled="1"/>
          </a:gradFill>
          <a:ln/>
        </p:spPr>
        <p:txBody>
          <a:bodyPr wrap="square" rtlCol="0" anchor="t"/>
          <a:lstStyle/>
          <a:p>
            <a:endParaRPr lang="en-US" sz="2400" dirty="0"/>
          </a:p>
        </p:txBody>
      </p:sp>
      <p:sp>
        <p:nvSpPr>
          <p:cNvPr id="5" name="Text 3"/>
          <p:cNvSpPr/>
          <p:nvPr/>
        </p:nvSpPr>
        <p:spPr>
          <a:xfrm>
            <a:off x="496093" y="343694"/>
            <a:ext cx="457200" cy="28773"/>
          </a:xfrm>
          <a:prstGeom prst="roundRect">
            <a:avLst>
              <a:gd name="adj" fmla="val 64736"/>
            </a:avLst>
          </a:prstGeom>
          <a:solidFill>
            <a:srgbClr val="00B4C8"/>
          </a:solidFill>
          <a:ln/>
        </p:spPr>
        <p:txBody>
          <a:bodyPr wrap="none" rtlCol="0" anchor="t"/>
          <a:lstStyle/>
          <a:p>
            <a:endParaRPr lang="en-US" sz="2400" dirty="0"/>
          </a:p>
        </p:txBody>
      </p:sp>
      <p:sp>
        <p:nvSpPr>
          <p:cNvPr id="6" name="Text 4"/>
          <p:cNvSpPr/>
          <p:nvPr/>
        </p:nvSpPr>
        <p:spPr>
          <a:xfrm>
            <a:off x="496094" y="430015"/>
            <a:ext cx="4365253" cy="355799"/>
          </a:xfrm>
          <a:prstGeom prst="rect">
            <a:avLst/>
          </a:prstGeom>
          <a:noFill/>
          <a:ln/>
        </p:spPr>
        <p:txBody>
          <a:bodyPr wrap="none" lIns="0" tIns="0" rIns="0" bIns="0" rtlCol="0" anchor="t"/>
          <a:lstStyle/>
          <a:p>
            <a:pPr>
              <a:lnSpc>
                <a:spcPts val="2801"/>
              </a:lnSpc>
            </a:pPr>
            <a:r>
              <a:rPr lang="en-US" sz="2547" kern="0" spc="25" dirty="0">
                <a:solidFill>
                  <a:srgbClr val="EAF2FB"/>
                </a:solidFill>
                <a:latin typeface="Calibri Light" pitchFamily="34" charset="0"/>
                <a:ea typeface="Calibri Light" pitchFamily="34" charset="-122"/>
                <a:cs typeface="Calibri Light" pitchFamily="34" charset="-120"/>
              </a:rPr>
              <a:t>Standards &amp; Interoperability</a:t>
            </a:r>
            <a:endParaRPr lang="en-US" sz="2547" dirty="0"/>
          </a:p>
        </p:txBody>
      </p:sp>
      <p:sp>
        <p:nvSpPr>
          <p:cNvPr id="7" name="Text 5"/>
          <p:cNvSpPr/>
          <p:nvPr/>
        </p:nvSpPr>
        <p:spPr>
          <a:xfrm>
            <a:off x="4728172" y="569715"/>
            <a:ext cx="2444313" cy="213320"/>
          </a:xfrm>
          <a:prstGeom prst="rect">
            <a:avLst/>
          </a:prstGeom>
          <a:noFill/>
          <a:ln/>
        </p:spPr>
        <p:txBody>
          <a:bodyPr wrap="none" lIns="0" tIns="0" rIns="0" bIns="0" rtlCol="0" anchor="ctr"/>
          <a:lstStyle/>
          <a:p>
            <a:pPr>
              <a:lnSpc>
                <a:spcPts val="1680"/>
              </a:lnSpc>
            </a:pPr>
            <a:r>
              <a:rPr lang="en-US" sz="2000" dirty="0">
                <a:solidFill>
                  <a:srgbClr val="7AAFC8"/>
                </a:solidFill>
                <a:latin typeface="Calibri" pitchFamily="34" charset="0"/>
                <a:ea typeface="Calibri" pitchFamily="34" charset="-122"/>
                <a:cs typeface="Calibri" pitchFamily="34" charset="-120"/>
              </a:rPr>
              <a:t>Technical Standards Overview </a:t>
            </a:r>
            <a:r>
              <a:rPr lang="en-US" sz="2000" b="1" i="1" kern="0" spc="91" dirty="0">
                <a:solidFill>
                  <a:schemeClr val="bg2"/>
                </a:solidFill>
                <a:latin typeface="Calibri Light" pitchFamily="34" charset="0"/>
                <a:ea typeface="Calibri Light" pitchFamily="34" charset="-122"/>
                <a:cs typeface="Calibri Light" pitchFamily="34" charset="-120"/>
              </a:rPr>
              <a:t>(AI Generated)</a:t>
            </a:r>
            <a:endParaRPr lang="en-US" sz="2000" i="1" dirty="0">
              <a:solidFill>
                <a:schemeClr val="bg2"/>
              </a:solidFill>
            </a:endParaRPr>
          </a:p>
        </p:txBody>
      </p:sp>
      <p:sp>
        <p:nvSpPr>
          <p:cNvPr id="8" name="Text 6"/>
          <p:cNvSpPr/>
          <p:nvPr/>
        </p:nvSpPr>
        <p:spPr>
          <a:xfrm>
            <a:off x="496093" y="862013"/>
            <a:ext cx="768568" cy="157361"/>
          </a:xfrm>
          <a:prstGeom prst="rect">
            <a:avLst/>
          </a:prstGeom>
          <a:noFill/>
          <a:ln/>
        </p:spPr>
        <p:txBody>
          <a:bodyPr wrap="none" lIns="0" tIns="0" rIns="0" bIns="0" rtlCol="0" anchor="ctr"/>
          <a:lstStyle/>
          <a:p>
            <a:pPr>
              <a:lnSpc>
                <a:spcPts val="1240"/>
              </a:lnSpc>
            </a:pPr>
            <a:r>
              <a:rPr lang="en-US" sz="827" dirty="0">
                <a:solidFill>
                  <a:srgbClr val="7AAFC8"/>
                </a:solidFill>
                <a:latin typeface="Calibri" pitchFamily="34" charset="0"/>
                <a:ea typeface="Calibri" pitchFamily="34" charset="-122"/>
                <a:cs typeface="Calibri" pitchFamily="34" charset="-120"/>
              </a:rPr>
              <a:t>EACH CARD:</a:t>
            </a:r>
            <a:endParaRPr lang="en-US" sz="827" dirty="0"/>
          </a:p>
        </p:txBody>
      </p:sp>
      <p:sp>
        <p:nvSpPr>
          <p:cNvPr id="9" name="Text 7"/>
          <p:cNvSpPr/>
          <p:nvPr/>
        </p:nvSpPr>
        <p:spPr>
          <a:xfrm>
            <a:off x="1560066" y="861120"/>
            <a:ext cx="520383" cy="157361"/>
          </a:xfrm>
          <a:prstGeom prst="rect">
            <a:avLst/>
          </a:prstGeom>
          <a:noFill/>
          <a:ln/>
        </p:spPr>
        <p:txBody>
          <a:bodyPr wrap="none" lIns="0" tIns="0" rIns="0" bIns="0" rtlCol="0" anchor="ctr"/>
          <a:lstStyle/>
          <a:p>
            <a:pPr>
              <a:lnSpc>
                <a:spcPts val="2400"/>
              </a:lnSpc>
            </a:pPr>
            <a:r>
              <a:rPr lang="en-US" sz="1600" dirty="0">
                <a:solidFill>
                  <a:srgbClr val="EAF2FB"/>
                </a:solidFill>
                <a:latin typeface="Calibri" pitchFamily="34" charset="0"/>
                <a:ea typeface="Calibri" pitchFamily="34" charset="-122"/>
                <a:cs typeface="Calibri" pitchFamily="34" charset="-120"/>
              </a:rPr>
              <a:t>eCQM</a:t>
            </a:r>
            <a:endParaRPr lang="en-US" sz="1600" dirty="0"/>
          </a:p>
        </p:txBody>
      </p:sp>
      <p:sp>
        <p:nvSpPr>
          <p:cNvPr id="10" name="Text 8"/>
          <p:cNvSpPr/>
          <p:nvPr/>
        </p:nvSpPr>
        <p:spPr>
          <a:xfrm>
            <a:off x="1392383" y="893366"/>
            <a:ext cx="125666" cy="125115"/>
          </a:xfrm>
          <a:prstGeom prst="roundRect">
            <a:avLst>
              <a:gd name="adj" fmla="val 19679"/>
            </a:avLst>
          </a:prstGeom>
          <a:solidFill>
            <a:srgbClr val="2A6099"/>
          </a:solidFill>
          <a:ln w="9525">
            <a:solidFill>
              <a:srgbClr val="4A88BB"/>
            </a:solidFill>
          </a:ln>
        </p:spPr>
        <p:txBody>
          <a:bodyPr wrap="none" rtlCol="0" anchor="t"/>
          <a:lstStyle/>
          <a:p>
            <a:endParaRPr lang="en-US" sz="2400" dirty="0"/>
          </a:p>
        </p:txBody>
      </p:sp>
      <p:sp>
        <p:nvSpPr>
          <p:cNvPr id="11" name="Text 9"/>
          <p:cNvSpPr/>
          <p:nvPr/>
        </p:nvSpPr>
        <p:spPr>
          <a:xfrm>
            <a:off x="2976533" y="861120"/>
            <a:ext cx="438964" cy="157361"/>
          </a:xfrm>
          <a:prstGeom prst="rect">
            <a:avLst/>
          </a:prstGeom>
          <a:noFill/>
          <a:ln/>
        </p:spPr>
        <p:txBody>
          <a:bodyPr wrap="none" lIns="0" tIns="0" rIns="0" bIns="0" rtlCol="0" anchor="ctr"/>
          <a:lstStyle/>
          <a:p>
            <a:pPr>
              <a:lnSpc>
                <a:spcPts val="2400"/>
              </a:lnSpc>
            </a:pPr>
            <a:r>
              <a:rPr lang="en-US" sz="1600" dirty="0">
                <a:solidFill>
                  <a:srgbClr val="EAF2FB"/>
                </a:solidFill>
                <a:latin typeface="Calibri" pitchFamily="34" charset="0"/>
                <a:ea typeface="Calibri" pitchFamily="34" charset="-122"/>
                <a:cs typeface="Calibri" pitchFamily="34" charset="-120"/>
              </a:rPr>
              <a:t>dQM</a:t>
            </a:r>
            <a:endParaRPr lang="en-US" sz="1600" dirty="0"/>
          </a:p>
        </p:txBody>
      </p:sp>
      <p:sp>
        <p:nvSpPr>
          <p:cNvPr id="12" name="Text 10"/>
          <p:cNvSpPr/>
          <p:nvPr/>
        </p:nvSpPr>
        <p:spPr>
          <a:xfrm>
            <a:off x="2824726" y="909044"/>
            <a:ext cx="115437" cy="109437"/>
          </a:xfrm>
          <a:prstGeom prst="roundRect">
            <a:avLst>
              <a:gd name="adj" fmla="val 19679"/>
            </a:avLst>
          </a:prstGeom>
          <a:solidFill>
            <a:srgbClr val="00B4C8"/>
          </a:solidFill>
          <a:ln w="9525">
            <a:solidFill>
              <a:srgbClr val="00D4EA"/>
            </a:solidFill>
          </a:ln>
        </p:spPr>
        <p:txBody>
          <a:bodyPr wrap="none" rtlCol="0" anchor="t"/>
          <a:lstStyle/>
          <a:p>
            <a:endParaRPr lang="en-US" sz="2400" dirty="0"/>
          </a:p>
        </p:txBody>
      </p:sp>
      <p:sp>
        <p:nvSpPr>
          <p:cNvPr id="13" name="Text 11"/>
          <p:cNvSpPr/>
          <p:nvPr/>
        </p:nvSpPr>
        <p:spPr>
          <a:xfrm>
            <a:off x="496093" y="1190228"/>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14" name="Text 12"/>
          <p:cNvSpPr/>
          <p:nvPr/>
        </p:nvSpPr>
        <p:spPr>
          <a:xfrm>
            <a:off x="508793" y="1202929"/>
            <a:ext cx="5516960" cy="368895"/>
          </a:xfrm>
          <a:prstGeom prst="rect">
            <a:avLst/>
          </a:prstGeom>
          <a:solidFill>
            <a:srgbClr val="00B4C8">
              <a:alpha val="7000"/>
            </a:srgbClr>
          </a:solidFill>
          <a:ln/>
        </p:spPr>
        <p:txBody>
          <a:bodyPr wrap="square" rtlCol="0" anchor="t"/>
          <a:lstStyle/>
          <a:p>
            <a:endParaRPr lang="en-US" sz="2400" dirty="0"/>
          </a:p>
        </p:txBody>
      </p:sp>
      <p:sp>
        <p:nvSpPr>
          <p:cNvPr id="15" name="Text 13"/>
          <p:cNvSpPr/>
          <p:nvPr/>
        </p:nvSpPr>
        <p:spPr>
          <a:xfrm>
            <a:off x="508793" y="1559125"/>
            <a:ext cx="5516960" cy="12700"/>
          </a:xfrm>
          <a:prstGeom prst="rect">
            <a:avLst/>
          </a:prstGeom>
          <a:solidFill>
            <a:srgbClr val="00B4C8">
              <a:alpha val="12000"/>
            </a:srgbClr>
          </a:solidFill>
          <a:ln/>
        </p:spPr>
        <p:txBody>
          <a:bodyPr wrap="none" rtlCol="0" anchor="t"/>
          <a:lstStyle/>
          <a:p>
            <a:endParaRPr lang="en-US" sz="2400" dirty="0"/>
          </a:p>
        </p:txBody>
      </p:sp>
      <p:pic>
        <p:nvPicPr>
          <p:cNvPr id="1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5884" y="1301761"/>
            <a:ext cx="176784" cy="176784"/>
          </a:xfrm>
          <a:prstGeom prst="rect">
            <a:avLst/>
          </a:prstGeom>
        </p:spPr>
      </p:pic>
      <p:sp>
        <p:nvSpPr>
          <p:cNvPr id="17" name="Text 14"/>
          <p:cNvSpPr/>
          <p:nvPr/>
        </p:nvSpPr>
        <p:spPr>
          <a:xfrm>
            <a:off x="880666" y="1297583"/>
            <a:ext cx="961529"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DATA MODEL</a:t>
            </a:r>
            <a:endParaRPr lang="en-US" sz="973" dirty="0"/>
          </a:p>
        </p:txBody>
      </p:sp>
      <p:sp>
        <p:nvSpPr>
          <p:cNvPr id="18" name="Text 15"/>
          <p:cNvSpPr/>
          <p:nvPr/>
        </p:nvSpPr>
        <p:spPr>
          <a:xfrm>
            <a:off x="518258" y="1609513"/>
            <a:ext cx="2764829" cy="1201539"/>
          </a:xfrm>
          <a:prstGeom prst="rect">
            <a:avLst/>
          </a:prstGeom>
          <a:solidFill>
            <a:srgbClr val="0D2A45">
              <a:alpha val="85000"/>
            </a:srgbClr>
          </a:solidFill>
          <a:ln/>
        </p:spPr>
        <p:txBody>
          <a:bodyPr wrap="square" rtlCol="0" anchor="t"/>
          <a:lstStyle/>
          <a:p>
            <a:endParaRPr lang="en-US" sz="2400" dirty="0"/>
          </a:p>
        </p:txBody>
      </p:sp>
      <p:sp>
        <p:nvSpPr>
          <p:cNvPr id="19" name="Text 16"/>
          <p:cNvSpPr/>
          <p:nvPr/>
        </p:nvSpPr>
        <p:spPr>
          <a:xfrm>
            <a:off x="508794" y="1571824"/>
            <a:ext cx="12700" cy="1201539"/>
          </a:xfrm>
          <a:prstGeom prst="rect">
            <a:avLst/>
          </a:prstGeom>
          <a:solidFill>
            <a:srgbClr val="2A6099"/>
          </a:solidFill>
          <a:ln/>
        </p:spPr>
        <p:txBody>
          <a:bodyPr wrap="square" rtlCol="0" anchor="t"/>
          <a:lstStyle/>
          <a:p>
            <a:endParaRPr lang="en-US" sz="2400" dirty="0"/>
          </a:p>
        </p:txBody>
      </p:sp>
      <p:sp>
        <p:nvSpPr>
          <p:cNvPr id="20" name="Text 17"/>
          <p:cNvSpPr/>
          <p:nvPr/>
        </p:nvSpPr>
        <p:spPr>
          <a:xfrm>
            <a:off x="3260925" y="1571824"/>
            <a:ext cx="12700" cy="1201539"/>
          </a:xfrm>
          <a:prstGeom prst="rect">
            <a:avLst/>
          </a:prstGeom>
          <a:solidFill>
            <a:srgbClr val="00B4C8">
              <a:alpha val="10000"/>
            </a:srgbClr>
          </a:solidFill>
          <a:ln/>
        </p:spPr>
        <p:txBody>
          <a:bodyPr wrap="square" rtlCol="0" anchor="t"/>
          <a:lstStyle/>
          <a:p>
            <a:endParaRPr lang="en-US" sz="2400" dirty="0"/>
          </a:p>
        </p:txBody>
      </p:sp>
      <p:sp>
        <p:nvSpPr>
          <p:cNvPr id="21" name="Text 18"/>
          <p:cNvSpPr/>
          <p:nvPr/>
        </p:nvSpPr>
        <p:spPr>
          <a:xfrm>
            <a:off x="636589" y="1658144"/>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22" name="Text 19"/>
          <p:cNvSpPr/>
          <p:nvPr/>
        </p:nvSpPr>
        <p:spPr>
          <a:xfrm>
            <a:off x="768874" y="2031076"/>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QDM v5.6Quality Data Model — structured clinical data elements mapped from EHR fields</a:t>
            </a:r>
            <a:endParaRPr lang="en-US" sz="1400" dirty="0"/>
          </a:p>
        </p:txBody>
      </p:sp>
      <p:sp>
        <p:nvSpPr>
          <p:cNvPr id="23" name="Text 20"/>
          <p:cNvSpPr/>
          <p:nvPr/>
        </p:nvSpPr>
        <p:spPr>
          <a:xfrm>
            <a:off x="3273625" y="1571824"/>
            <a:ext cx="2752129" cy="1201539"/>
          </a:xfrm>
          <a:prstGeom prst="rect">
            <a:avLst/>
          </a:prstGeom>
          <a:solidFill>
            <a:srgbClr val="0A3040">
              <a:alpha val="85000"/>
            </a:srgbClr>
          </a:solidFill>
          <a:ln/>
        </p:spPr>
        <p:txBody>
          <a:bodyPr wrap="square" rtlCol="0" anchor="t"/>
          <a:lstStyle/>
          <a:p>
            <a:endParaRPr lang="en-US" sz="2400" dirty="0"/>
          </a:p>
        </p:txBody>
      </p:sp>
      <p:sp>
        <p:nvSpPr>
          <p:cNvPr id="24" name="Text 21"/>
          <p:cNvSpPr/>
          <p:nvPr/>
        </p:nvSpPr>
        <p:spPr>
          <a:xfrm>
            <a:off x="3273625" y="1571824"/>
            <a:ext cx="12700" cy="1201539"/>
          </a:xfrm>
          <a:prstGeom prst="rect">
            <a:avLst/>
          </a:prstGeom>
          <a:solidFill>
            <a:srgbClr val="00B4C8"/>
          </a:solidFill>
          <a:ln/>
        </p:spPr>
        <p:txBody>
          <a:bodyPr wrap="square" rtlCol="0" anchor="t"/>
          <a:lstStyle/>
          <a:p>
            <a:endParaRPr lang="en-US" sz="2400" dirty="0"/>
          </a:p>
        </p:txBody>
      </p:sp>
      <p:sp>
        <p:nvSpPr>
          <p:cNvPr id="25" name="Text 22"/>
          <p:cNvSpPr/>
          <p:nvPr/>
        </p:nvSpPr>
        <p:spPr>
          <a:xfrm>
            <a:off x="3401417" y="1658144"/>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26" name="Text 23"/>
          <p:cNvSpPr/>
          <p:nvPr/>
        </p:nvSpPr>
        <p:spPr>
          <a:xfrm>
            <a:off x="3401417" y="2042316"/>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QI-Core FHIR-based profiles extending US Core — standardized, computable clinical resources</a:t>
            </a:r>
            <a:endParaRPr lang="en-US" sz="1400" dirty="0"/>
          </a:p>
        </p:txBody>
      </p:sp>
      <p:sp>
        <p:nvSpPr>
          <p:cNvPr id="27" name="Text 24"/>
          <p:cNvSpPr/>
          <p:nvPr/>
        </p:nvSpPr>
        <p:spPr>
          <a:xfrm>
            <a:off x="6153547" y="1190228"/>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28" name="Text 25"/>
          <p:cNvSpPr/>
          <p:nvPr/>
        </p:nvSpPr>
        <p:spPr>
          <a:xfrm>
            <a:off x="6166247" y="1202929"/>
            <a:ext cx="5516960" cy="368895"/>
          </a:xfrm>
          <a:prstGeom prst="rect">
            <a:avLst/>
          </a:prstGeom>
          <a:solidFill>
            <a:srgbClr val="00B4C8">
              <a:alpha val="7000"/>
            </a:srgbClr>
          </a:solidFill>
          <a:ln/>
        </p:spPr>
        <p:txBody>
          <a:bodyPr wrap="square" rtlCol="0" anchor="t"/>
          <a:lstStyle/>
          <a:p>
            <a:endParaRPr lang="en-US" sz="2400" dirty="0"/>
          </a:p>
        </p:txBody>
      </p:sp>
      <p:sp>
        <p:nvSpPr>
          <p:cNvPr id="29" name="Text 26"/>
          <p:cNvSpPr/>
          <p:nvPr/>
        </p:nvSpPr>
        <p:spPr>
          <a:xfrm>
            <a:off x="6166247" y="1559125"/>
            <a:ext cx="5516960" cy="12700"/>
          </a:xfrm>
          <a:prstGeom prst="rect">
            <a:avLst/>
          </a:prstGeom>
          <a:solidFill>
            <a:srgbClr val="00B4C8">
              <a:alpha val="12000"/>
            </a:srgbClr>
          </a:solidFill>
          <a:ln/>
        </p:spPr>
        <p:txBody>
          <a:bodyPr wrap="none" rtlCol="0" anchor="t"/>
          <a:lstStyle/>
          <a:p>
            <a:endParaRPr lang="en-US" sz="2400" dirty="0"/>
          </a:p>
        </p:txBody>
      </p:sp>
      <p:pic>
        <p:nvPicPr>
          <p:cNvPr id="3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83337" y="1301761"/>
            <a:ext cx="176784" cy="176784"/>
          </a:xfrm>
          <a:prstGeom prst="rect">
            <a:avLst/>
          </a:prstGeom>
        </p:spPr>
      </p:pic>
      <p:sp>
        <p:nvSpPr>
          <p:cNvPr id="31" name="Text 27"/>
          <p:cNvSpPr/>
          <p:nvPr/>
        </p:nvSpPr>
        <p:spPr>
          <a:xfrm>
            <a:off x="6538119" y="1297583"/>
            <a:ext cx="1401584"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MEASURE FORMAT</a:t>
            </a:r>
            <a:endParaRPr lang="en-US" sz="973" dirty="0"/>
          </a:p>
        </p:txBody>
      </p:sp>
      <p:sp>
        <p:nvSpPr>
          <p:cNvPr id="32" name="Text 28"/>
          <p:cNvSpPr/>
          <p:nvPr/>
        </p:nvSpPr>
        <p:spPr>
          <a:xfrm>
            <a:off x="6153545" y="1578174"/>
            <a:ext cx="2764829" cy="1201539"/>
          </a:xfrm>
          <a:prstGeom prst="rect">
            <a:avLst/>
          </a:prstGeom>
          <a:solidFill>
            <a:srgbClr val="0D2A45">
              <a:alpha val="85000"/>
            </a:srgbClr>
          </a:solidFill>
          <a:ln/>
        </p:spPr>
        <p:txBody>
          <a:bodyPr wrap="square" rtlCol="0" anchor="t"/>
          <a:lstStyle/>
          <a:p>
            <a:endParaRPr lang="en-US" sz="2400" dirty="0"/>
          </a:p>
        </p:txBody>
      </p:sp>
      <p:sp>
        <p:nvSpPr>
          <p:cNvPr id="33" name="Text 29"/>
          <p:cNvSpPr/>
          <p:nvPr/>
        </p:nvSpPr>
        <p:spPr>
          <a:xfrm>
            <a:off x="6166247" y="1571824"/>
            <a:ext cx="12700" cy="1201539"/>
          </a:xfrm>
          <a:prstGeom prst="rect">
            <a:avLst/>
          </a:prstGeom>
          <a:solidFill>
            <a:srgbClr val="2A6099"/>
          </a:solidFill>
          <a:ln/>
        </p:spPr>
        <p:txBody>
          <a:bodyPr wrap="square" rtlCol="0" anchor="t"/>
          <a:lstStyle/>
          <a:p>
            <a:endParaRPr lang="en-US" sz="2400" dirty="0"/>
          </a:p>
        </p:txBody>
      </p:sp>
      <p:sp>
        <p:nvSpPr>
          <p:cNvPr id="34" name="Text 30"/>
          <p:cNvSpPr/>
          <p:nvPr/>
        </p:nvSpPr>
        <p:spPr>
          <a:xfrm>
            <a:off x="8918377" y="1571824"/>
            <a:ext cx="12700" cy="1201539"/>
          </a:xfrm>
          <a:prstGeom prst="rect">
            <a:avLst/>
          </a:prstGeom>
          <a:solidFill>
            <a:srgbClr val="00B4C8">
              <a:alpha val="10000"/>
            </a:srgbClr>
          </a:solidFill>
          <a:ln/>
        </p:spPr>
        <p:txBody>
          <a:bodyPr wrap="square" rtlCol="0" anchor="t"/>
          <a:lstStyle/>
          <a:p>
            <a:endParaRPr lang="en-US" sz="2400" dirty="0"/>
          </a:p>
        </p:txBody>
      </p:sp>
      <p:sp>
        <p:nvSpPr>
          <p:cNvPr id="35" name="Text 31"/>
          <p:cNvSpPr/>
          <p:nvPr/>
        </p:nvSpPr>
        <p:spPr>
          <a:xfrm>
            <a:off x="6294041" y="1658144"/>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36" name="Text 32"/>
          <p:cNvSpPr/>
          <p:nvPr/>
        </p:nvSpPr>
        <p:spPr>
          <a:xfrm>
            <a:off x="6378000" y="2057434"/>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HQMF (XML)Health Quality Measure Format —    HL7 v3 XML-based measure specification standard</a:t>
            </a:r>
            <a:endParaRPr lang="en-US" sz="1400" dirty="0"/>
          </a:p>
        </p:txBody>
      </p:sp>
      <p:sp>
        <p:nvSpPr>
          <p:cNvPr id="37" name="Text 33"/>
          <p:cNvSpPr/>
          <p:nvPr/>
        </p:nvSpPr>
        <p:spPr>
          <a:xfrm>
            <a:off x="8931077" y="1552776"/>
            <a:ext cx="2752129" cy="1201539"/>
          </a:xfrm>
          <a:prstGeom prst="rect">
            <a:avLst/>
          </a:prstGeom>
          <a:solidFill>
            <a:srgbClr val="0A3040">
              <a:alpha val="85000"/>
            </a:srgbClr>
          </a:solidFill>
          <a:ln/>
        </p:spPr>
        <p:txBody>
          <a:bodyPr wrap="square" rtlCol="0" anchor="t"/>
          <a:lstStyle/>
          <a:p>
            <a:endParaRPr lang="en-US" sz="2400" dirty="0"/>
          </a:p>
        </p:txBody>
      </p:sp>
      <p:sp>
        <p:nvSpPr>
          <p:cNvPr id="38" name="Text 34"/>
          <p:cNvSpPr/>
          <p:nvPr/>
        </p:nvSpPr>
        <p:spPr>
          <a:xfrm>
            <a:off x="8931077" y="1571824"/>
            <a:ext cx="12700" cy="1201539"/>
          </a:xfrm>
          <a:prstGeom prst="rect">
            <a:avLst/>
          </a:prstGeom>
          <a:solidFill>
            <a:srgbClr val="00B4C8"/>
          </a:solidFill>
          <a:ln/>
        </p:spPr>
        <p:txBody>
          <a:bodyPr wrap="square" rtlCol="0" anchor="t"/>
          <a:lstStyle/>
          <a:p>
            <a:endParaRPr lang="en-US" sz="2400" dirty="0"/>
          </a:p>
        </p:txBody>
      </p:sp>
      <p:sp>
        <p:nvSpPr>
          <p:cNvPr id="39" name="Text 35"/>
          <p:cNvSpPr/>
          <p:nvPr/>
        </p:nvSpPr>
        <p:spPr>
          <a:xfrm>
            <a:off x="9058871" y="1658144"/>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40" name="Text 36"/>
          <p:cNvSpPr/>
          <p:nvPr/>
        </p:nvSpPr>
        <p:spPr>
          <a:xfrm>
            <a:off x="9142830" y="2119288"/>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FHIR Measure Resource (R4) Machine-readable measure definition using FHIR R4 Measure &amp; Library resources</a:t>
            </a:r>
            <a:endParaRPr lang="en-US" sz="1400" dirty="0"/>
          </a:p>
        </p:txBody>
      </p:sp>
      <p:sp>
        <p:nvSpPr>
          <p:cNvPr id="41" name="Text 37"/>
          <p:cNvSpPr/>
          <p:nvPr/>
        </p:nvSpPr>
        <p:spPr>
          <a:xfrm>
            <a:off x="496093" y="2901156"/>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42" name="Text 38"/>
          <p:cNvSpPr/>
          <p:nvPr/>
        </p:nvSpPr>
        <p:spPr>
          <a:xfrm>
            <a:off x="508793" y="2913856"/>
            <a:ext cx="5516960" cy="388144"/>
          </a:xfrm>
          <a:prstGeom prst="rect">
            <a:avLst/>
          </a:prstGeom>
          <a:solidFill>
            <a:srgbClr val="00B4C8">
              <a:alpha val="7000"/>
            </a:srgbClr>
          </a:solidFill>
          <a:ln/>
        </p:spPr>
        <p:txBody>
          <a:bodyPr wrap="square" rtlCol="0" anchor="t"/>
          <a:lstStyle/>
          <a:p>
            <a:endParaRPr lang="en-US" sz="2400" dirty="0"/>
          </a:p>
        </p:txBody>
      </p:sp>
      <p:sp>
        <p:nvSpPr>
          <p:cNvPr id="43" name="Text 39"/>
          <p:cNvSpPr/>
          <p:nvPr/>
        </p:nvSpPr>
        <p:spPr>
          <a:xfrm>
            <a:off x="508793" y="3289301"/>
            <a:ext cx="5516960" cy="12700"/>
          </a:xfrm>
          <a:prstGeom prst="rect">
            <a:avLst/>
          </a:prstGeom>
          <a:solidFill>
            <a:srgbClr val="00B4C8">
              <a:alpha val="12000"/>
            </a:srgbClr>
          </a:solidFill>
          <a:ln/>
        </p:spPr>
        <p:txBody>
          <a:bodyPr wrap="none" rtlCol="0" anchor="t"/>
          <a:lstStyle/>
          <a:p>
            <a:endParaRPr lang="en-US" sz="2400" dirty="0"/>
          </a:p>
        </p:txBody>
      </p:sp>
      <p:pic>
        <p:nvPicPr>
          <p:cNvPr id="4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5884" y="3022413"/>
            <a:ext cx="176784" cy="176784"/>
          </a:xfrm>
          <a:prstGeom prst="rect">
            <a:avLst/>
          </a:prstGeom>
        </p:spPr>
      </p:pic>
      <p:sp>
        <p:nvSpPr>
          <p:cNvPr id="45" name="Text 40"/>
          <p:cNvSpPr/>
          <p:nvPr/>
        </p:nvSpPr>
        <p:spPr>
          <a:xfrm>
            <a:off x="880666" y="3018037"/>
            <a:ext cx="1358801"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LOGIC LANGUAGE</a:t>
            </a:r>
            <a:endParaRPr lang="en-US" sz="973" dirty="0"/>
          </a:p>
        </p:txBody>
      </p:sp>
      <p:sp>
        <p:nvSpPr>
          <p:cNvPr id="46" name="Text 41"/>
          <p:cNvSpPr/>
          <p:nvPr/>
        </p:nvSpPr>
        <p:spPr>
          <a:xfrm>
            <a:off x="4692848" y="3008511"/>
            <a:ext cx="1199157" cy="225048"/>
          </a:xfrm>
          <a:prstGeom prst="roundRect">
            <a:avLst>
              <a:gd name="adj" fmla="val 42136"/>
            </a:avLst>
          </a:prstGeom>
          <a:solidFill>
            <a:srgbClr val="00B4C8">
              <a:alpha val="18000"/>
            </a:srgbClr>
          </a:solidFill>
          <a:ln w="9525">
            <a:solidFill>
              <a:srgbClr val="00B4C8">
                <a:alpha val="40000"/>
              </a:srgbClr>
            </a:solidFill>
          </a:ln>
        </p:spPr>
        <p:txBody>
          <a:bodyPr wrap="none" lIns="0" tIns="0" rIns="0" bIns="0" rtlCol="0" anchor="ctr"/>
          <a:lstStyle/>
          <a:p>
            <a:pPr algn="ctr"/>
            <a:r>
              <a:rPr lang="en-US" sz="747" b="1" dirty="0">
                <a:solidFill>
                  <a:srgbClr val="00B4C8"/>
                </a:solidFill>
                <a:latin typeface="Calibri" pitchFamily="34" charset="0"/>
                <a:ea typeface="Calibri" pitchFamily="34" charset="-122"/>
                <a:cs typeface="Calibri" pitchFamily="34" charset="-120"/>
              </a:rPr>
              <a:t>SHARED STANDARD</a:t>
            </a:r>
            <a:endParaRPr lang="en-US" sz="747" dirty="0"/>
          </a:p>
        </p:txBody>
      </p:sp>
      <p:sp>
        <p:nvSpPr>
          <p:cNvPr id="47" name="Text 42"/>
          <p:cNvSpPr/>
          <p:nvPr/>
        </p:nvSpPr>
        <p:spPr>
          <a:xfrm>
            <a:off x="393702" y="3291617"/>
            <a:ext cx="2764829" cy="1182291"/>
          </a:xfrm>
          <a:prstGeom prst="rect">
            <a:avLst/>
          </a:prstGeom>
          <a:solidFill>
            <a:srgbClr val="0D2A45">
              <a:alpha val="85000"/>
            </a:srgbClr>
          </a:solidFill>
          <a:ln/>
        </p:spPr>
        <p:txBody>
          <a:bodyPr wrap="square" rtlCol="0" anchor="t"/>
          <a:lstStyle/>
          <a:p>
            <a:endParaRPr lang="en-US" sz="2400" dirty="0"/>
          </a:p>
        </p:txBody>
      </p:sp>
      <p:sp>
        <p:nvSpPr>
          <p:cNvPr id="48" name="Text 43"/>
          <p:cNvSpPr/>
          <p:nvPr/>
        </p:nvSpPr>
        <p:spPr>
          <a:xfrm>
            <a:off x="508794" y="3302000"/>
            <a:ext cx="12700" cy="1182291"/>
          </a:xfrm>
          <a:prstGeom prst="rect">
            <a:avLst/>
          </a:prstGeom>
          <a:solidFill>
            <a:srgbClr val="2A6099"/>
          </a:solidFill>
          <a:ln/>
        </p:spPr>
        <p:txBody>
          <a:bodyPr wrap="square" rtlCol="0" anchor="t"/>
          <a:lstStyle/>
          <a:p>
            <a:endParaRPr lang="en-US" sz="2400" dirty="0"/>
          </a:p>
        </p:txBody>
      </p:sp>
      <p:sp>
        <p:nvSpPr>
          <p:cNvPr id="49" name="Text 44"/>
          <p:cNvSpPr/>
          <p:nvPr/>
        </p:nvSpPr>
        <p:spPr>
          <a:xfrm>
            <a:off x="3260925" y="3302000"/>
            <a:ext cx="12700" cy="1182291"/>
          </a:xfrm>
          <a:prstGeom prst="rect">
            <a:avLst/>
          </a:prstGeom>
          <a:solidFill>
            <a:srgbClr val="00B4C8">
              <a:alpha val="10000"/>
            </a:srgbClr>
          </a:solidFill>
          <a:ln/>
        </p:spPr>
        <p:txBody>
          <a:bodyPr wrap="square" rtlCol="0" anchor="t"/>
          <a:lstStyle/>
          <a:p>
            <a:endParaRPr lang="en-US" sz="2400" dirty="0"/>
          </a:p>
        </p:txBody>
      </p:sp>
      <p:sp>
        <p:nvSpPr>
          <p:cNvPr id="50" name="Text 45"/>
          <p:cNvSpPr/>
          <p:nvPr/>
        </p:nvSpPr>
        <p:spPr>
          <a:xfrm>
            <a:off x="636589" y="3388320"/>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51" name="Text 46"/>
          <p:cNvSpPr/>
          <p:nvPr/>
        </p:nvSpPr>
        <p:spPr>
          <a:xfrm>
            <a:off x="743371" y="3709375"/>
            <a:ext cx="2559427" cy="769342"/>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CQL:  Clinical Quality Language — human-readable, machine-executable logic layer</a:t>
            </a:r>
          </a:p>
          <a:p>
            <a:pPr>
              <a:lnSpc>
                <a:spcPts val="1260"/>
              </a:lnSpc>
            </a:pPr>
            <a:endParaRPr lang="en-US" sz="933" dirty="0">
              <a:solidFill>
                <a:srgbClr val="C8DFF0"/>
              </a:solidFill>
              <a:latin typeface="Calibri" pitchFamily="34" charset="0"/>
              <a:ea typeface="Calibri" pitchFamily="34" charset="-122"/>
              <a:cs typeface="Calibri" pitchFamily="34" charset="-120"/>
            </a:endParaRPr>
          </a:p>
        </p:txBody>
      </p:sp>
      <p:sp>
        <p:nvSpPr>
          <p:cNvPr id="52" name="Text 47"/>
          <p:cNvSpPr/>
          <p:nvPr/>
        </p:nvSpPr>
        <p:spPr>
          <a:xfrm>
            <a:off x="3273625" y="3302000"/>
            <a:ext cx="2752129" cy="1182291"/>
          </a:xfrm>
          <a:prstGeom prst="rect">
            <a:avLst/>
          </a:prstGeom>
          <a:solidFill>
            <a:srgbClr val="0A3040">
              <a:alpha val="85000"/>
            </a:srgbClr>
          </a:solidFill>
          <a:ln/>
        </p:spPr>
        <p:txBody>
          <a:bodyPr wrap="square" rtlCol="0" anchor="t"/>
          <a:lstStyle/>
          <a:p>
            <a:endParaRPr lang="en-US" sz="2400" dirty="0"/>
          </a:p>
        </p:txBody>
      </p:sp>
      <p:sp>
        <p:nvSpPr>
          <p:cNvPr id="53" name="Text 48"/>
          <p:cNvSpPr/>
          <p:nvPr/>
        </p:nvSpPr>
        <p:spPr>
          <a:xfrm>
            <a:off x="3273625" y="3302000"/>
            <a:ext cx="12700" cy="1182291"/>
          </a:xfrm>
          <a:prstGeom prst="rect">
            <a:avLst/>
          </a:prstGeom>
          <a:solidFill>
            <a:srgbClr val="00B4C8"/>
          </a:solidFill>
          <a:ln/>
        </p:spPr>
        <p:txBody>
          <a:bodyPr wrap="square" rtlCol="0" anchor="t"/>
          <a:lstStyle/>
          <a:p>
            <a:endParaRPr lang="en-US" sz="2400" dirty="0"/>
          </a:p>
        </p:txBody>
      </p:sp>
      <p:sp>
        <p:nvSpPr>
          <p:cNvPr id="54" name="Text 49"/>
          <p:cNvSpPr/>
          <p:nvPr/>
        </p:nvSpPr>
        <p:spPr>
          <a:xfrm>
            <a:off x="3401417" y="3388320"/>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55" name="Text 50"/>
          <p:cNvSpPr/>
          <p:nvPr/>
        </p:nvSpPr>
        <p:spPr>
          <a:xfrm>
            <a:off x="3426817" y="3762702"/>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CQL: CQL logic language retained, enabling incremental eCQM → dQM migration</a:t>
            </a:r>
            <a:endParaRPr lang="en-US" sz="1400" dirty="0"/>
          </a:p>
        </p:txBody>
      </p:sp>
      <p:sp>
        <p:nvSpPr>
          <p:cNvPr id="56" name="Text 51"/>
          <p:cNvSpPr/>
          <p:nvPr/>
        </p:nvSpPr>
        <p:spPr>
          <a:xfrm>
            <a:off x="6153547" y="2901156"/>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57" name="Text 52"/>
          <p:cNvSpPr/>
          <p:nvPr/>
        </p:nvSpPr>
        <p:spPr>
          <a:xfrm>
            <a:off x="6166247" y="2913857"/>
            <a:ext cx="5516960" cy="368895"/>
          </a:xfrm>
          <a:prstGeom prst="rect">
            <a:avLst/>
          </a:prstGeom>
          <a:solidFill>
            <a:srgbClr val="00B4C8">
              <a:alpha val="7000"/>
            </a:srgbClr>
          </a:solidFill>
          <a:ln/>
        </p:spPr>
        <p:txBody>
          <a:bodyPr wrap="square" rtlCol="0" anchor="t"/>
          <a:lstStyle/>
          <a:p>
            <a:endParaRPr lang="en-US" sz="2400" dirty="0"/>
          </a:p>
        </p:txBody>
      </p:sp>
      <p:sp>
        <p:nvSpPr>
          <p:cNvPr id="58" name="Text 53"/>
          <p:cNvSpPr/>
          <p:nvPr/>
        </p:nvSpPr>
        <p:spPr>
          <a:xfrm>
            <a:off x="6166247" y="3270053"/>
            <a:ext cx="5516960" cy="12700"/>
          </a:xfrm>
          <a:prstGeom prst="rect">
            <a:avLst/>
          </a:prstGeom>
          <a:solidFill>
            <a:srgbClr val="00B4C8">
              <a:alpha val="12000"/>
            </a:srgbClr>
          </a:solidFill>
          <a:ln/>
        </p:spPr>
        <p:txBody>
          <a:bodyPr wrap="none" rtlCol="0" anchor="t"/>
          <a:lstStyle/>
          <a:p>
            <a:endParaRPr lang="en-US" sz="2400" dirty="0"/>
          </a:p>
        </p:txBody>
      </p:sp>
      <p:pic>
        <p:nvPicPr>
          <p:cNvPr id="5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83337" y="3012691"/>
            <a:ext cx="176784" cy="176784"/>
          </a:xfrm>
          <a:prstGeom prst="rect">
            <a:avLst/>
          </a:prstGeom>
        </p:spPr>
      </p:pic>
      <p:sp>
        <p:nvSpPr>
          <p:cNvPr id="60" name="Text 54"/>
          <p:cNvSpPr/>
          <p:nvPr/>
        </p:nvSpPr>
        <p:spPr>
          <a:xfrm>
            <a:off x="6538119" y="3008511"/>
            <a:ext cx="1265159"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DATA EXCHANGE</a:t>
            </a:r>
            <a:endParaRPr lang="en-US" sz="973" dirty="0"/>
          </a:p>
        </p:txBody>
      </p:sp>
      <p:sp>
        <p:nvSpPr>
          <p:cNvPr id="61" name="Text 55"/>
          <p:cNvSpPr/>
          <p:nvPr/>
        </p:nvSpPr>
        <p:spPr>
          <a:xfrm>
            <a:off x="6166247" y="3282752"/>
            <a:ext cx="2764829" cy="1201539"/>
          </a:xfrm>
          <a:prstGeom prst="rect">
            <a:avLst/>
          </a:prstGeom>
          <a:solidFill>
            <a:srgbClr val="0D2A45">
              <a:alpha val="85000"/>
            </a:srgbClr>
          </a:solidFill>
          <a:ln/>
        </p:spPr>
        <p:txBody>
          <a:bodyPr wrap="square" rtlCol="0" anchor="t"/>
          <a:lstStyle/>
          <a:p>
            <a:endParaRPr lang="en-US" sz="2400" dirty="0"/>
          </a:p>
        </p:txBody>
      </p:sp>
      <p:sp>
        <p:nvSpPr>
          <p:cNvPr id="62" name="Text 56"/>
          <p:cNvSpPr/>
          <p:nvPr/>
        </p:nvSpPr>
        <p:spPr>
          <a:xfrm>
            <a:off x="6166247" y="3282752"/>
            <a:ext cx="12700" cy="1201539"/>
          </a:xfrm>
          <a:prstGeom prst="rect">
            <a:avLst/>
          </a:prstGeom>
          <a:solidFill>
            <a:srgbClr val="2A6099"/>
          </a:solidFill>
          <a:ln/>
        </p:spPr>
        <p:txBody>
          <a:bodyPr wrap="square" rtlCol="0" anchor="t"/>
          <a:lstStyle/>
          <a:p>
            <a:endParaRPr lang="en-US" sz="2400" dirty="0"/>
          </a:p>
        </p:txBody>
      </p:sp>
      <p:sp>
        <p:nvSpPr>
          <p:cNvPr id="63" name="Text 57"/>
          <p:cNvSpPr/>
          <p:nvPr/>
        </p:nvSpPr>
        <p:spPr>
          <a:xfrm>
            <a:off x="8918377" y="3282752"/>
            <a:ext cx="12700" cy="1201539"/>
          </a:xfrm>
          <a:prstGeom prst="rect">
            <a:avLst/>
          </a:prstGeom>
          <a:solidFill>
            <a:srgbClr val="00B4C8">
              <a:alpha val="10000"/>
            </a:srgbClr>
          </a:solidFill>
          <a:ln/>
        </p:spPr>
        <p:txBody>
          <a:bodyPr wrap="square" rtlCol="0" anchor="t"/>
          <a:lstStyle/>
          <a:p>
            <a:endParaRPr lang="en-US" sz="2400" dirty="0"/>
          </a:p>
        </p:txBody>
      </p:sp>
      <p:sp>
        <p:nvSpPr>
          <p:cNvPr id="64" name="Text 58"/>
          <p:cNvSpPr/>
          <p:nvPr/>
        </p:nvSpPr>
        <p:spPr>
          <a:xfrm>
            <a:off x="6294041" y="3369072"/>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65" name="Text 59"/>
          <p:cNvSpPr/>
          <p:nvPr/>
        </p:nvSpPr>
        <p:spPr>
          <a:xfrm>
            <a:off x="6314103" y="3770146"/>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QRDA I / QRDA III XML-based reporting formats — patient-level (Cat I) and aggregate (Cat III)</a:t>
            </a:r>
            <a:endParaRPr lang="en-US" sz="1400" dirty="0"/>
          </a:p>
        </p:txBody>
      </p:sp>
      <p:sp>
        <p:nvSpPr>
          <p:cNvPr id="66" name="Text 60"/>
          <p:cNvSpPr/>
          <p:nvPr/>
        </p:nvSpPr>
        <p:spPr>
          <a:xfrm>
            <a:off x="8905675" y="3297487"/>
            <a:ext cx="2752129" cy="1201539"/>
          </a:xfrm>
          <a:prstGeom prst="rect">
            <a:avLst/>
          </a:prstGeom>
          <a:solidFill>
            <a:srgbClr val="0A3040">
              <a:alpha val="85000"/>
            </a:srgbClr>
          </a:solidFill>
          <a:ln/>
        </p:spPr>
        <p:txBody>
          <a:bodyPr wrap="square" rtlCol="0" anchor="t"/>
          <a:lstStyle/>
          <a:p>
            <a:endParaRPr lang="en-US" sz="2400" dirty="0"/>
          </a:p>
        </p:txBody>
      </p:sp>
      <p:sp>
        <p:nvSpPr>
          <p:cNvPr id="67" name="Text 61"/>
          <p:cNvSpPr/>
          <p:nvPr/>
        </p:nvSpPr>
        <p:spPr>
          <a:xfrm>
            <a:off x="8931077" y="3282752"/>
            <a:ext cx="12700" cy="1201539"/>
          </a:xfrm>
          <a:prstGeom prst="rect">
            <a:avLst/>
          </a:prstGeom>
          <a:solidFill>
            <a:srgbClr val="00B4C8"/>
          </a:solidFill>
          <a:ln/>
        </p:spPr>
        <p:txBody>
          <a:bodyPr wrap="square" rtlCol="0" anchor="t"/>
          <a:lstStyle/>
          <a:p>
            <a:endParaRPr lang="en-US" sz="2400" dirty="0"/>
          </a:p>
        </p:txBody>
      </p:sp>
      <p:sp>
        <p:nvSpPr>
          <p:cNvPr id="68" name="Text 62"/>
          <p:cNvSpPr/>
          <p:nvPr/>
        </p:nvSpPr>
        <p:spPr>
          <a:xfrm>
            <a:off x="9058871" y="3369072"/>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69" name="Text 63"/>
          <p:cNvSpPr/>
          <p:nvPr/>
        </p:nvSpPr>
        <p:spPr>
          <a:xfrm>
            <a:off x="9058871" y="3606800"/>
            <a:ext cx="2559427" cy="670917"/>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FHIR APIs + DEQM IG Data Exchange for Quality Measures IG — REST API exchange in JSON/XML via MeasureReport</a:t>
            </a:r>
            <a:endParaRPr lang="en-US" sz="1400" dirty="0"/>
          </a:p>
        </p:txBody>
      </p:sp>
      <p:sp>
        <p:nvSpPr>
          <p:cNvPr id="70" name="Text 64"/>
          <p:cNvSpPr/>
          <p:nvPr/>
        </p:nvSpPr>
        <p:spPr>
          <a:xfrm>
            <a:off x="496093" y="4612084"/>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71" name="Text 65"/>
          <p:cNvSpPr/>
          <p:nvPr/>
        </p:nvSpPr>
        <p:spPr>
          <a:xfrm>
            <a:off x="508793" y="4624785"/>
            <a:ext cx="5516960" cy="368895"/>
          </a:xfrm>
          <a:prstGeom prst="rect">
            <a:avLst/>
          </a:prstGeom>
          <a:solidFill>
            <a:srgbClr val="00B4C8">
              <a:alpha val="7000"/>
            </a:srgbClr>
          </a:solidFill>
          <a:ln/>
        </p:spPr>
        <p:txBody>
          <a:bodyPr wrap="square" rtlCol="0" anchor="t"/>
          <a:lstStyle/>
          <a:p>
            <a:endParaRPr lang="en-US" sz="2400" dirty="0"/>
          </a:p>
        </p:txBody>
      </p:sp>
      <p:sp>
        <p:nvSpPr>
          <p:cNvPr id="72" name="Text 66"/>
          <p:cNvSpPr/>
          <p:nvPr/>
        </p:nvSpPr>
        <p:spPr>
          <a:xfrm>
            <a:off x="508793" y="4980981"/>
            <a:ext cx="5516960" cy="12700"/>
          </a:xfrm>
          <a:prstGeom prst="rect">
            <a:avLst/>
          </a:prstGeom>
          <a:solidFill>
            <a:srgbClr val="00B4C8">
              <a:alpha val="12000"/>
            </a:srgbClr>
          </a:solidFill>
          <a:ln/>
        </p:spPr>
        <p:txBody>
          <a:bodyPr wrap="none" rtlCol="0" anchor="t"/>
          <a:lstStyle/>
          <a:p>
            <a:endParaRPr lang="en-US" sz="2400" dirty="0"/>
          </a:p>
        </p:txBody>
      </p:sp>
      <p:pic>
        <p:nvPicPr>
          <p:cNvPr id="73"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5884" y="4723619"/>
            <a:ext cx="176784" cy="176784"/>
          </a:xfrm>
          <a:prstGeom prst="rect">
            <a:avLst/>
          </a:prstGeom>
        </p:spPr>
      </p:pic>
      <p:sp>
        <p:nvSpPr>
          <p:cNvPr id="74" name="Text 67"/>
          <p:cNvSpPr/>
          <p:nvPr/>
        </p:nvSpPr>
        <p:spPr>
          <a:xfrm>
            <a:off x="880666" y="4719439"/>
            <a:ext cx="1100575"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TERMINOLOGY</a:t>
            </a:r>
            <a:endParaRPr lang="en-US" sz="973" dirty="0"/>
          </a:p>
        </p:txBody>
      </p:sp>
      <p:sp>
        <p:nvSpPr>
          <p:cNvPr id="75" name="Text 68"/>
          <p:cNvSpPr/>
          <p:nvPr/>
        </p:nvSpPr>
        <p:spPr>
          <a:xfrm>
            <a:off x="533886" y="5040067"/>
            <a:ext cx="2764829" cy="1201539"/>
          </a:xfrm>
          <a:prstGeom prst="rect">
            <a:avLst/>
          </a:prstGeom>
          <a:solidFill>
            <a:srgbClr val="0D2A45">
              <a:alpha val="85000"/>
            </a:srgbClr>
          </a:solidFill>
          <a:ln/>
        </p:spPr>
        <p:txBody>
          <a:bodyPr wrap="square" rtlCol="0" anchor="t"/>
          <a:lstStyle/>
          <a:p>
            <a:endParaRPr lang="en-US" sz="2400" dirty="0"/>
          </a:p>
        </p:txBody>
      </p:sp>
      <p:sp>
        <p:nvSpPr>
          <p:cNvPr id="76" name="Text 69"/>
          <p:cNvSpPr/>
          <p:nvPr/>
        </p:nvSpPr>
        <p:spPr>
          <a:xfrm>
            <a:off x="508794" y="4993680"/>
            <a:ext cx="12700" cy="1201539"/>
          </a:xfrm>
          <a:prstGeom prst="rect">
            <a:avLst/>
          </a:prstGeom>
          <a:solidFill>
            <a:srgbClr val="2A6099"/>
          </a:solidFill>
          <a:ln/>
        </p:spPr>
        <p:txBody>
          <a:bodyPr wrap="square" rtlCol="0" anchor="t"/>
          <a:lstStyle/>
          <a:p>
            <a:endParaRPr lang="en-US" sz="2400" dirty="0"/>
          </a:p>
        </p:txBody>
      </p:sp>
      <p:sp>
        <p:nvSpPr>
          <p:cNvPr id="77" name="Text 70"/>
          <p:cNvSpPr/>
          <p:nvPr/>
        </p:nvSpPr>
        <p:spPr>
          <a:xfrm>
            <a:off x="3260925" y="4993680"/>
            <a:ext cx="12700" cy="1201539"/>
          </a:xfrm>
          <a:prstGeom prst="rect">
            <a:avLst/>
          </a:prstGeom>
          <a:solidFill>
            <a:srgbClr val="00B4C8">
              <a:alpha val="10000"/>
            </a:srgbClr>
          </a:solidFill>
          <a:ln/>
        </p:spPr>
        <p:txBody>
          <a:bodyPr wrap="square" rtlCol="0" anchor="t"/>
          <a:lstStyle/>
          <a:p>
            <a:endParaRPr lang="en-US" sz="2400" dirty="0"/>
          </a:p>
        </p:txBody>
      </p:sp>
      <p:sp>
        <p:nvSpPr>
          <p:cNvPr id="78" name="Text 71"/>
          <p:cNvSpPr/>
          <p:nvPr/>
        </p:nvSpPr>
        <p:spPr>
          <a:xfrm>
            <a:off x="636589" y="5080000"/>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79" name="Text 72"/>
          <p:cNvSpPr/>
          <p:nvPr/>
        </p:nvSpPr>
        <p:spPr>
          <a:xfrm>
            <a:off x="676408" y="5469981"/>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VSAC Value Sets SNOMED CT · LOINC · RxNorm · ICD-10-CM — managed via NLM VSAC repository</a:t>
            </a:r>
            <a:endParaRPr lang="en-US" sz="1400" dirty="0"/>
          </a:p>
        </p:txBody>
      </p:sp>
      <p:sp>
        <p:nvSpPr>
          <p:cNvPr id="80" name="Text 73"/>
          <p:cNvSpPr/>
          <p:nvPr/>
        </p:nvSpPr>
        <p:spPr>
          <a:xfrm>
            <a:off x="3273625" y="4993680"/>
            <a:ext cx="2752129" cy="1201539"/>
          </a:xfrm>
          <a:prstGeom prst="rect">
            <a:avLst/>
          </a:prstGeom>
          <a:solidFill>
            <a:srgbClr val="0A3040">
              <a:alpha val="85000"/>
            </a:srgbClr>
          </a:solidFill>
          <a:ln/>
        </p:spPr>
        <p:txBody>
          <a:bodyPr wrap="square" rtlCol="0" anchor="t"/>
          <a:lstStyle/>
          <a:p>
            <a:endParaRPr lang="en-US" sz="2400" dirty="0"/>
          </a:p>
        </p:txBody>
      </p:sp>
      <p:sp>
        <p:nvSpPr>
          <p:cNvPr id="81" name="Text 74"/>
          <p:cNvSpPr/>
          <p:nvPr/>
        </p:nvSpPr>
        <p:spPr>
          <a:xfrm>
            <a:off x="3273625" y="4993680"/>
            <a:ext cx="12700" cy="1201539"/>
          </a:xfrm>
          <a:prstGeom prst="rect">
            <a:avLst/>
          </a:prstGeom>
          <a:solidFill>
            <a:srgbClr val="00B4C8"/>
          </a:solidFill>
          <a:ln/>
        </p:spPr>
        <p:txBody>
          <a:bodyPr wrap="square" rtlCol="0" anchor="t"/>
          <a:lstStyle/>
          <a:p>
            <a:endParaRPr lang="en-US" sz="2400" dirty="0"/>
          </a:p>
        </p:txBody>
      </p:sp>
      <p:sp>
        <p:nvSpPr>
          <p:cNvPr id="82" name="Text 75"/>
          <p:cNvSpPr/>
          <p:nvPr/>
        </p:nvSpPr>
        <p:spPr>
          <a:xfrm>
            <a:off x="3401417" y="5080000"/>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83" name="Text 76"/>
          <p:cNvSpPr/>
          <p:nvPr/>
        </p:nvSpPr>
        <p:spPr>
          <a:xfrm>
            <a:off x="3441237" y="5469981"/>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Same as ECQM  + USCDI+ Quality All eCQM terminologies plus USCDI+ Quality Data Elements for expanded data coverage</a:t>
            </a:r>
            <a:endParaRPr lang="en-US" sz="1400" dirty="0"/>
          </a:p>
        </p:txBody>
      </p:sp>
      <p:sp>
        <p:nvSpPr>
          <p:cNvPr id="84" name="Text 77"/>
          <p:cNvSpPr/>
          <p:nvPr/>
        </p:nvSpPr>
        <p:spPr>
          <a:xfrm>
            <a:off x="6153547" y="4612084"/>
            <a:ext cx="5542360" cy="1595835"/>
          </a:xfrm>
          <a:prstGeom prst="roundRect">
            <a:avLst>
              <a:gd name="adj" fmla="val 5942"/>
            </a:avLst>
          </a:prstGeom>
          <a:noFill/>
          <a:ln w="9525">
            <a:solidFill>
              <a:srgbClr val="00B4C8">
                <a:alpha val="14000"/>
              </a:srgbClr>
            </a:solidFill>
          </a:ln>
        </p:spPr>
        <p:txBody>
          <a:bodyPr wrap="square" rtlCol="0" anchor="t"/>
          <a:lstStyle/>
          <a:p>
            <a:endParaRPr lang="en-US" sz="2400" dirty="0"/>
          </a:p>
        </p:txBody>
      </p:sp>
      <p:sp>
        <p:nvSpPr>
          <p:cNvPr id="85" name="Text 78"/>
          <p:cNvSpPr/>
          <p:nvPr/>
        </p:nvSpPr>
        <p:spPr>
          <a:xfrm>
            <a:off x="6166247" y="4624785"/>
            <a:ext cx="5516960" cy="368895"/>
          </a:xfrm>
          <a:prstGeom prst="rect">
            <a:avLst/>
          </a:prstGeom>
          <a:solidFill>
            <a:srgbClr val="00B4C8">
              <a:alpha val="7000"/>
            </a:srgbClr>
          </a:solidFill>
          <a:ln/>
        </p:spPr>
        <p:txBody>
          <a:bodyPr wrap="square" rtlCol="0" anchor="t"/>
          <a:lstStyle/>
          <a:p>
            <a:endParaRPr lang="en-US" sz="2400" dirty="0"/>
          </a:p>
        </p:txBody>
      </p:sp>
      <p:sp>
        <p:nvSpPr>
          <p:cNvPr id="86" name="Text 79"/>
          <p:cNvSpPr/>
          <p:nvPr/>
        </p:nvSpPr>
        <p:spPr>
          <a:xfrm>
            <a:off x="6166247" y="4980981"/>
            <a:ext cx="5516960" cy="12700"/>
          </a:xfrm>
          <a:prstGeom prst="rect">
            <a:avLst/>
          </a:prstGeom>
          <a:solidFill>
            <a:srgbClr val="00B4C8">
              <a:alpha val="12000"/>
            </a:srgbClr>
          </a:solidFill>
          <a:ln/>
        </p:spPr>
        <p:txBody>
          <a:bodyPr wrap="none" rtlCol="0" anchor="t"/>
          <a:lstStyle/>
          <a:p>
            <a:endParaRPr lang="en-US" sz="2400" dirty="0"/>
          </a:p>
        </p:txBody>
      </p:sp>
      <p:pic>
        <p:nvPicPr>
          <p:cNvPr id="87"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83337" y="4723619"/>
            <a:ext cx="176784" cy="176784"/>
          </a:xfrm>
          <a:prstGeom prst="rect">
            <a:avLst/>
          </a:prstGeom>
        </p:spPr>
      </p:pic>
      <p:sp>
        <p:nvSpPr>
          <p:cNvPr id="88" name="Text 80"/>
          <p:cNvSpPr/>
          <p:nvPr/>
        </p:nvSpPr>
        <p:spPr>
          <a:xfrm>
            <a:off x="6538120" y="4719439"/>
            <a:ext cx="1450697" cy="185340"/>
          </a:xfrm>
          <a:prstGeom prst="rect">
            <a:avLst/>
          </a:prstGeom>
          <a:noFill/>
          <a:ln/>
        </p:spPr>
        <p:txBody>
          <a:bodyPr wrap="none" lIns="0" tIns="0" rIns="0" bIns="0" rtlCol="0" anchor="ctr"/>
          <a:lstStyle/>
          <a:p>
            <a:pPr>
              <a:lnSpc>
                <a:spcPts val="1460"/>
              </a:lnSpc>
            </a:pPr>
            <a:r>
              <a:rPr lang="en-US" sz="973" b="1" dirty="0">
                <a:solidFill>
                  <a:srgbClr val="EAF2FB"/>
                </a:solidFill>
                <a:latin typeface="Calibri" pitchFamily="34" charset="0"/>
                <a:ea typeface="Calibri" pitchFamily="34" charset="-122"/>
                <a:cs typeface="Calibri" pitchFamily="34" charset="-120"/>
              </a:rPr>
              <a:t>INTEROPERABILITY</a:t>
            </a:r>
            <a:endParaRPr lang="en-US" sz="973" dirty="0"/>
          </a:p>
        </p:txBody>
      </p:sp>
      <p:sp>
        <p:nvSpPr>
          <p:cNvPr id="89" name="Text 81"/>
          <p:cNvSpPr/>
          <p:nvPr/>
        </p:nvSpPr>
        <p:spPr>
          <a:xfrm>
            <a:off x="6166247" y="4993680"/>
            <a:ext cx="2764829" cy="1201539"/>
          </a:xfrm>
          <a:prstGeom prst="rect">
            <a:avLst/>
          </a:prstGeom>
          <a:solidFill>
            <a:srgbClr val="0D2A45">
              <a:alpha val="85000"/>
            </a:srgbClr>
          </a:solidFill>
          <a:ln/>
        </p:spPr>
        <p:txBody>
          <a:bodyPr wrap="square" rtlCol="0" anchor="t"/>
          <a:lstStyle/>
          <a:p>
            <a:endParaRPr lang="en-US" sz="2400" dirty="0"/>
          </a:p>
        </p:txBody>
      </p:sp>
      <p:sp>
        <p:nvSpPr>
          <p:cNvPr id="90" name="Text 82"/>
          <p:cNvSpPr/>
          <p:nvPr/>
        </p:nvSpPr>
        <p:spPr>
          <a:xfrm>
            <a:off x="6166247" y="4993680"/>
            <a:ext cx="12700" cy="1201539"/>
          </a:xfrm>
          <a:prstGeom prst="rect">
            <a:avLst/>
          </a:prstGeom>
          <a:solidFill>
            <a:srgbClr val="2A6099"/>
          </a:solidFill>
          <a:ln/>
        </p:spPr>
        <p:txBody>
          <a:bodyPr wrap="square" rtlCol="0" anchor="t"/>
          <a:lstStyle/>
          <a:p>
            <a:endParaRPr lang="en-US" sz="2400" dirty="0"/>
          </a:p>
        </p:txBody>
      </p:sp>
      <p:sp>
        <p:nvSpPr>
          <p:cNvPr id="91" name="Text 83"/>
          <p:cNvSpPr/>
          <p:nvPr/>
        </p:nvSpPr>
        <p:spPr>
          <a:xfrm>
            <a:off x="8918377" y="4993680"/>
            <a:ext cx="12700" cy="1201539"/>
          </a:xfrm>
          <a:prstGeom prst="rect">
            <a:avLst/>
          </a:prstGeom>
          <a:solidFill>
            <a:srgbClr val="00B4C8">
              <a:alpha val="10000"/>
            </a:srgbClr>
          </a:solidFill>
          <a:ln/>
        </p:spPr>
        <p:txBody>
          <a:bodyPr wrap="square" rtlCol="0" anchor="t"/>
          <a:lstStyle/>
          <a:p>
            <a:endParaRPr lang="en-US" sz="2400" dirty="0"/>
          </a:p>
        </p:txBody>
      </p:sp>
      <p:sp>
        <p:nvSpPr>
          <p:cNvPr id="92" name="Text 84"/>
          <p:cNvSpPr/>
          <p:nvPr/>
        </p:nvSpPr>
        <p:spPr>
          <a:xfrm>
            <a:off x="6294041" y="5080000"/>
            <a:ext cx="437753" cy="198200"/>
          </a:xfrm>
          <a:prstGeom prst="roundRect">
            <a:avLst>
              <a:gd name="adj" fmla="val 14524"/>
            </a:avLst>
          </a:prstGeom>
          <a:solidFill>
            <a:srgbClr val="1E508C">
              <a:alpha val="50000"/>
            </a:srgbClr>
          </a:solidFill>
          <a:ln w="9525">
            <a:solidFill>
              <a:srgbClr val="64AAE6">
                <a:alpha val="25000"/>
              </a:srgbClr>
            </a:solidFill>
          </a:ln>
        </p:spPr>
        <p:txBody>
          <a:bodyPr wrap="none" lIns="0" tIns="0" rIns="0" bIns="0" rtlCol="0" anchor="ctr"/>
          <a:lstStyle/>
          <a:p>
            <a:pPr algn="ctr"/>
            <a:r>
              <a:rPr lang="en-US" sz="707" b="1" dirty="0">
                <a:solidFill>
                  <a:srgbClr val="7ABFEA"/>
                </a:solidFill>
                <a:latin typeface="Calibri" pitchFamily="34" charset="0"/>
                <a:ea typeface="Calibri" pitchFamily="34" charset="-122"/>
                <a:cs typeface="Calibri" pitchFamily="34" charset="-120"/>
              </a:rPr>
              <a:t>ECQM</a:t>
            </a:r>
            <a:endParaRPr lang="en-US" sz="707" dirty="0"/>
          </a:p>
        </p:txBody>
      </p:sp>
      <p:sp>
        <p:nvSpPr>
          <p:cNvPr id="93" name="Text 85"/>
          <p:cNvSpPr/>
          <p:nvPr/>
        </p:nvSpPr>
        <p:spPr>
          <a:xfrm>
            <a:off x="6384350" y="5468397"/>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HL7 v3 / C-CDA Document-centric exchange; limited cross-system integration — vendor mapping required</a:t>
            </a:r>
            <a:endParaRPr lang="en-US" sz="1400" dirty="0"/>
          </a:p>
        </p:txBody>
      </p:sp>
      <p:sp>
        <p:nvSpPr>
          <p:cNvPr id="94" name="Text 86"/>
          <p:cNvSpPr/>
          <p:nvPr/>
        </p:nvSpPr>
        <p:spPr>
          <a:xfrm>
            <a:off x="8918374" y="5006380"/>
            <a:ext cx="2752129" cy="1201539"/>
          </a:xfrm>
          <a:prstGeom prst="rect">
            <a:avLst/>
          </a:prstGeom>
          <a:solidFill>
            <a:srgbClr val="0A3040">
              <a:alpha val="85000"/>
            </a:srgbClr>
          </a:solidFill>
          <a:ln/>
        </p:spPr>
        <p:txBody>
          <a:bodyPr wrap="square" rtlCol="0" anchor="t"/>
          <a:lstStyle/>
          <a:p>
            <a:endParaRPr lang="en-US" sz="2400" dirty="0"/>
          </a:p>
        </p:txBody>
      </p:sp>
      <p:sp>
        <p:nvSpPr>
          <p:cNvPr id="95" name="Text 87"/>
          <p:cNvSpPr/>
          <p:nvPr/>
        </p:nvSpPr>
        <p:spPr>
          <a:xfrm>
            <a:off x="8931077" y="4993680"/>
            <a:ext cx="12700" cy="1201539"/>
          </a:xfrm>
          <a:prstGeom prst="rect">
            <a:avLst/>
          </a:prstGeom>
          <a:solidFill>
            <a:srgbClr val="00B4C8"/>
          </a:solidFill>
          <a:ln/>
        </p:spPr>
        <p:txBody>
          <a:bodyPr wrap="square" rtlCol="0" anchor="t"/>
          <a:lstStyle/>
          <a:p>
            <a:endParaRPr lang="en-US" sz="2400" dirty="0"/>
          </a:p>
        </p:txBody>
      </p:sp>
      <p:sp>
        <p:nvSpPr>
          <p:cNvPr id="96" name="Text 88"/>
          <p:cNvSpPr/>
          <p:nvPr/>
        </p:nvSpPr>
        <p:spPr>
          <a:xfrm>
            <a:off x="9058871" y="5080000"/>
            <a:ext cx="370880" cy="198200"/>
          </a:xfrm>
          <a:prstGeom prst="roundRect">
            <a:avLst>
              <a:gd name="adj" fmla="val 14524"/>
            </a:avLst>
          </a:prstGeom>
          <a:solidFill>
            <a:srgbClr val="006478">
              <a:alpha val="45000"/>
            </a:srgbClr>
          </a:solidFill>
          <a:ln w="9525">
            <a:solidFill>
              <a:srgbClr val="00B4C8">
                <a:alpha val="30000"/>
              </a:srgbClr>
            </a:solidFill>
          </a:ln>
        </p:spPr>
        <p:txBody>
          <a:bodyPr wrap="none" lIns="0" tIns="0" rIns="0" bIns="0" rtlCol="0" anchor="ctr"/>
          <a:lstStyle/>
          <a:p>
            <a:pPr algn="ctr"/>
            <a:r>
              <a:rPr lang="en-US" sz="707" b="1" dirty="0">
                <a:solidFill>
                  <a:srgbClr val="00D4EA"/>
                </a:solidFill>
                <a:latin typeface="Calibri" pitchFamily="34" charset="0"/>
                <a:ea typeface="Calibri" pitchFamily="34" charset="-122"/>
                <a:cs typeface="Calibri" pitchFamily="34" charset="-120"/>
              </a:rPr>
              <a:t>DQM</a:t>
            </a:r>
            <a:endParaRPr lang="en-US" sz="707" dirty="0"/>
          </a:p>
        </p:txBody>
      </p:sp>
      <p:sp>
        <p:nvSpPr>
          <p:cNvPr id="97" name="Text 89"/>
          <p:cNvSpPr/>
          <p:nvPr/>
        </p:nvSpPr>
        <p:spPr>
          <a:xfrm>
            <a:off x="9058871" y="5478788"/>
            <a:ext cx="2559427" cy="503188"/>
          </a:xfrm>
          <a:prstGeom prst="rect">
            <a:avLst/>
          </a:prstGeom>
          <a:noFill/>
          <a:ln/>
        </p:spPr>
        <p:txBody>
          <a:bodyPr wrap="square" lIns="0" tIns="0" rIns="0" bIns="0" rtlCol="0" anchor="ctr"/>
          <a:lstStyle/>
          <a:p>
            <a:pPr>
              <a:lnSpc>
                <a:spcPts val="1260"/>
              </a:lnSpc>
            </a:pPr>
            <a:r>
              <a:rPr lang="en-US" sz="1400" dirty="0">
                <a:solidFill>
                  <a:srgbClr val="C8DFF0"/>
                </a:solidFill>
                <a:latin typeface="Calibri" pitchFamily="34" charset="0"/>
                <a:ea typeface="Calibri" pitchFamily="34" charset="-122"/>
                <a:cs typeface="Calibri" pitchFamily="34" charset="-120"/>
              </a:rPr>
              <a:t>HL7 FHIR R4 REST APIs Broad cross-system interoperability — machine-to-machine, standardized, scalable</a:t>
            </a:r>
            <a:endParaRPr lang="en-US" sz="1400" dirty="0"/>
          </a:p>
        </p:txBody>
      </p:sp>
      <p:sp>
        <p:nvSpPr>
          <p:cNvPr id="98" name="Text 90"/>
          <p:cNvSpPr/>
          <p:nvPr/>
        </p:nvSpPr>
        <p:spPr>
          <a:xfrm>
            <a:off x="496094" y="6323012"/>
            <a:ext cx="28773" cy="267493"/>
          </a:xfrm>
          <a:prstGeom prst="roundRect">
            <a:avLst>
              <a:gd name="adj" fmla="val 64736"/>
            </a:avLst>
          </a:prstGeom>
          <a:solidFill>
            <a:srgbClr val="00B4C8"/>
          </a:solidFill>
          <a:ln/>
        </p:spPr>
        <p:txBody>
          <a:bodyPr wrap="none" rtlCol="0" anchor="t"/>
          <a:lstStyle/>
          <a:p>
            <a:endParaRPr lang="en-US" sz="2400" dirty="0"/>
          </a:p>
        </p:txBody>
      </p:sp>
      <p:sp>
        <p:nvSpPr>
          <p:cNvPr id="99" name="Text 91"/>
          <p:cNvSpPr/>
          <p:nvPr/>
        </p:nvSpPr>
        <p:spPr>
          <a:xfrm>
            <a:off x="619521" y="6373813"/>
            <a:ext cx="10775891" cy="165695"/>
          </a:xfrm>
          <a:prstGeom prst="rect">
            <a:avLst/>
          </a:prstGeom>
          <a:noFill/>
          <a:ln/>
        </p:spPr>
        <p:txBody>
          <a:bodyPr wrap="none" lIns="0" tIns="0" rIns="0" bIns="0" rtlCol="0" anchor="ctr"/>
          <a:lstStyle/>
          <a:p>
            <a:pPr>
              <a:lnSpc>
                <a:spcPts val="1307"/>
              </a:lnSpc>
            </a:pPr>
            <a:r>
              <a:rPr lang="en-US" sz="1400" b="1" dirty="0">
                <a:solidFill>
                  <a:srgbClr val="00B4C8"/>
                </a:solidFill>
                <a:latin typeface="Calibri" pitchFamily="34" charset="0"/>
                <a:ea typeface="Calibri" pitchFamily="34" charset="-122"/>
                <a:cs typeface="Calibri" pitchFamily="34" charset="-120"/>
              </a:rPr>
              <a:t>CQL is the key bridge</a:t>
            </a:r>
            <a:r>
              <a:rPr lang="en-US" sz="1400" dirty="0">
                <a:solidFill>
                  <a:srgbClr val="7AAFC8"/>
                </a:solidFill>
                <a:latin typeface="Calibri" pitchFamily="34" charset="0"/>
                <a:ea typeface="Calibri" pitchFamily="34" charset="-122"/>
                <a:cs typeface="Calibri" pitchFamily="34" charset="-120"/>
              </a:rPr>
              <a:t> — Clinical Quality Language is the only standard fully shared across both eCQM and dQM, making the transition evolutionary rather </a:t>
            </a:r>
          </a:p>
          <a:p>
            <a:pPr>
              <a:lnSpc>
                <a:spcPts val="1307"/>
              </a:lnSpc>
            </a:pPr>
            <a:r>
              <a:rPr lang="en-US" sz="1400" dirty="0">
                <a:solidFill>
                  <a:srgbClr val="7AAFC8"/>
                </a:solidFill>
                <a:latin typeface="Calibri" pitchFamily="34" charset="0"/>
                <a:ea typeface="Calibri" pitchFamily="34" charset="-122"/>
                <a:cs typeface="Calibri" pitchFamily="34" charset="-120"/>
              </a:rPr>
              <a:t>than a wholesale replacement.</a:t>
            </a:r>
            <a:endParaRPr lang="en-US" sz="1400" dirty="0"/>
          </a:p>
        </p:txBody>
      </p:sp>
    </p:spTree>
    <p:extLst>
      <p:ext uri="{BB962C8B-B14F-4D97-AF65-F5344CB8AC3E}">
        <p14:creationId xmlns:p14="http://schemas.microsoft.com/office/powerpoint/2010/main" val="1432052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 y="0"/>
            <a:ext cx="47228" cy="6858000"/>
          </a:xfrm>
          <a:prstGeom prst="rect">
            <a:avLst/>
          </a:prstGeom>
          <a:gradFill rotWithShape="1">
            <a:gsLst>
              <a:gs pos="0">
                <a:srgbClr val="00B4C8"/>
              </a:gs>
              <a:gs pos="100000">
                <a:srgbClr val="005F6B"/>
              </a:gs>
            </a:gsLst>
            <a:lin ang="5400000" scaled="1"/>
          </a:gradFill>
          <a:ln/>
        </p:spPr>
        <p:txBody>
          <a:bodyPr wrap="square" rtlCol="0" anchor="t"/>
          <a:lstStyle/>
          <a:p>
            <a:endParaRPr lang="en-US" sz="2400" dirty="0"/>
          </a:p>
        </p:txBody>
      </p:sp>
      <p:sp>
        <p:nvSpPr>
          <p:cNvPr id="3" name="Text 1"/>
          <p:cNvSpPr/>
          <p:nvPr/>
        </p:nvSpPr>
        <p:spPr>
          <a:xfrm>
            <a:off x="467122" y="343694"/>
            <a:ext cx="2137295" cy="323453"/>
          </a:xfrm>
          <a:prstGeom prst="rect">
            <a:avLst/>
          </a:prstGeom>
          <a:noFill/>
          <a:ln/>
        </p:spPr>
        <p:txBody>
          <a:bodyPr wrap="none" lIns="0" tIns="0" rIns="0" bIns="0" rtlCol="0" anchor="t"/>
          <a:lstStyle/>
          <a:p>
            <a:pPr>
              <a:lnSpc>
                <a:spcPts val="2547"/>
              </a:lnSpc>
            </a:pPr>
            <a:r>
              <a:rPr lang="en-US" sz="2547" b="1" kern="0" spc="25" dirty="0">
                <a:solidFill>
                  <a:schemeClr val="accent5">
                    <a:lumMod val="75000"/>
                  </a:schemeClr>
                </a:solidFill>
                <a:latin typeface="Calibri Light" pitchFamily="34" charset="0"/>
                <a:ea typeface="Calibri Light" pitchFamily="34" charset="-122"/>
                <a:cs typeface="Calibri Light" pitchFamily="34" charset="-120"/>
              </a:rPr>
              <a:t>Data Sources</a:t>
            </a:r>
            <a:endParaRPr lang="en-US" sz="2547" b="1" dirty="0">
              <a:solidFill>
                <a:schemeClr val="accent5">
                  <a:lumMod val="75000"/>
                </a:schemeClr>
              </a:solidFill>
            </a:endParaRPr>
          </a:p>
        </p:txBody>
      </p:sp>
      <p:sp>
        <p:nvSpPr>
          <p:cNvPr id="4" name="Text 2"/>
          <p:cNvSpPr/>
          <p:nvPr/>
        </p:nvSpPr>
        <p:spPr>
          <a:xfrm>
            <a:off x="2598340" y="591939"/>
            <a:ext cx="7904560" cy="18455"/>
          </a:xfrm>
          <a:prstGeom prst="rect">
            <a:avLst/>
          </a:prstGeom>
          <a:gradFill rotWithShape="1">
            <a:gsLst>
              <a:gs pos="0">
                <a:srgbClr val="00B4C8"/>
              </a:gs>
              <a:gs pos="100000">
                <a:srgbClr val="000000">
                  <a:alpha val="0"/>
                </a:srgbClr>
              </a:gs>
            </a:gsLst>
            <a:lin ang="0" scaled="1"/>
          </a:gradFill>
          <a:ln/>
        </p:spPr>
        <p:txBody>
          <a:bodyPr wrap="none" rtlCol="0" anchor="t"/>
          <a:lstStyle/>
          <a:p>
            <a:endParaRPr lang="en-US" sz="2400" dirty="0"/>
          </a:p>
        </p:txBody>
      </p:sp>
      <p:sp>
        <p:nvSpPr>
          <p:cNvPr id="5" name="Text 3"/>
          <p:cNvSpPr/>
          <p:nvPr/>
        </p:nvSpPr>
        <p:spPr>
          <a:xfrm>
            <a:off x="10636647" y="470694"/>
            <a:ext cx="1207968" cy="200620"/>
          </a:xfrm>
          <a:prstGeom prst="rect">
            <a:avLst/>
          </a:prstGeom>
          <a:noFill/>
          <a:ln/>
        </p:spPr>
        <p:txBody>
          <a:bodyPr wrap="none" lIns="0" tIns="0" rIns="0" bIns="0" rtlCol="0" anchor="ctr"/>
          <a:lstStyle/>
          <a:p>
            <a:pPr>
              <a:lnSpc>
                <a:spcPts val="1580"/>
              </a:lnSpc>
            </a:pPr>
            <a:r>
              <a:rPr lang="en-US" sz="1053" dirty="0">
                <a:solidFill>
                  <a:srgbClr val="7AAFC8"/>
                </a:solidFill>
                <a:latin typeface="Calibri" pitchFamily="34" charset="0"/>
                <a:ea typeface="Calibri" pitchFamily="34" charset="-122"/>
                <a:cs typeface="Calibri" pitchFamily="34" charset="-120"/>
              </a:rPr>
              <a:t>eCQM VS. dQM</a:t>
            </a:r>
            <a:endParaRPr lang="en-US" sz="1053" dirty="0"/>
          </a:p>
        </p:txBody>
      </p:sp>
      <p:sp>
        <p:nvSpPr>
          <p:cNvPr id="8" name="Text 5"/>
          <p:cNvSpPr/>
          <p:nvPr/>
        </p:nvSpPr>
        <p:spPr>
          <a:xfrm>
            <a:off x="4098133" y="858639"/>
            <a:ext cx="915591" cy="395744"/>
          </a:xfrm>
          <a:prstGeom prst="roundRect">
            <a:avLst>
              <a:gd name="adj" fmla="val 14548"/>
            </a:avLst>
          </a:prstGeom>
          <a:solidFill>
            <a:srgbClr val="1E4976"/>
          </a:solidFill>
          <a:ln w="9525">
            <a:solidFill>
              <a:srgbClr val="2A5F9E"/>
            </a:solidFill>
          </a:ln>
        </p:spPr>
        <p:txBody>
          <a:bodyPr wrap="none" lIns="0" tIns="0" rIns="0" bIns="0" rtlCol="0" anchor="ctr"/>
          <a:lstStyle/>
          <a:p>
            <a:pPr algn="ctr"/>
            <a:r>
              <a:rPr lang="en-US" sz="1347" b="1" dirty="0">
                <a:solidFill>
                  <a:srgbClr val="EAF2FB"/>
                </a:solidFill>
                <a:latin typeface="Calibri Light" pitchFamily="34" charset="0"/>
                <a:ea typeface="Calibri Light" pitchFamily="34" charset="-122"/>
                <a:cs typeface="Calibri Light" pitchFamily="34" charset="-120"/>
              </a:rPr>
              <a:t>eCQM</a:t>
            </a:r>
            <a:endParaRPr lang="en-US" sz="1347" dirty="0"/>
          </a:p>
        </p:txBody>
      </p:sp>
      <p:sp>
        <p:nvSpPr>
          <p:cNvPr id="11" name="Text 7"/>
          <p:cNvSpPr/>
          <p:nvPr/>
        </p:nvSpPr>
        <p:spPr>
          <a:xfrm>
            <a:off x="8498381" y="858639"/>
            <a:ext cx="787797" cy="395744"/>
          </a:xfrm>
          <a:prstGeom prst="roundRect">
            <a:avLst>
              <a:gd name="adj" fmla="val 14548"/>
            </a:avLst>
          </a:prstGeom>
          <a:solidFill>
            <a:srgbClr val="006E7F"/>
          </a:solidFill>
          <a:ln w="9525">
            <a:solidFill>
              <a:srgbClr val="00B4C8"/>
            </a:solidFill>
          </a:ln>
        </p:spPr>
        <p:txBody>
          <a:bodyPr wrap="none" lIns="0" tIns="0" rIns="0" bIns="0" rtlCol="0" anchor="ctr"/>
          <a:lstStyle/>
          <a:p>
            <a:pPr algn="ctr"/>
            <a:r>
              <a:rPr lang="en-US" sz="1347" b="1" dirty="0">
                <a:solidFill>
                  <a:srgbClr val="EAF2FB"/>
                </a:solidFill>
                <a:latin typeface="Calibri Light" pitchFamily="34" charset="0"/>
                <a:ea typeface="Calibri Light" pitchFamily="34" charset="-122"/>
                <a:cs typeface="Calibri Light" pitchFamily="34" charset="-120"/>
              </a:rPr>
              <a:t>dQM</a:t>
            </a:r>
            <a:endParaRPr lang="en-US" sz="1347" dirty="0"/>
          </a:p>
        </p:txBody>
      </p:sp>
      <p:sp>
        <p:nvSpPr>
          <p:cNvPr id="12" name="Text 8"/>
          <p:cNvSpPr/>
          <p:nvPr/>
        </p:nvSpPr>
        <p:spPr>
          <a:xfrm>
            <a:off x="467121" y="1374577"/>
            <a:ext cx="2118514" cy="576857"/>
          </a:xfrm>
          <a:custGeom>
            <a:avLst/>
            <a:gdLst/>
            <a:ahLst/>
            <a:cxnLst/>
            <a:rect l="l" t="t" r="r" b="b"/>
            <a:pathLst>
              <a:path w="1143000" h="432643">
                <a:moveTo>
                  <a:pt x="57150" y="0"/>
                </a:moveTo>
                <a:lnTo>
                  <a:pt x="46001" y="1098"/>
                </a:lnTo>
                <a:lnTo>
                  <a:pt x="35280" y="4350"/>
                </a:lnTo>
                <a:lnTo>
                  <a:pt x="25399" y="9632"/>
                </a:lnTo>
                <a:lnTo>
                  <a:pt x="16739" y="16739"/>
                </a:lnTo>
                <a:lnTo>
                  <a:pt x="9632" y="25399"/>
                </a:lnTo>
                <a:lnTo>
                  <a:pt x="4350" y="35280"/>
                </a:lnTo>
                <a:lnTo>
                  <a:pt x="1098" y="46001"/>
                </a:lnTo>
                <a:lnTo>
                  <a:pt x="0" y="57150"/>
                </a:lnTo>
                <a:lnTo>
                  <a:pt x="0" y="375493"/>
                </a:lnTo>
                <a:lnTo>
                  <a:pt x="1098" y="386643"/>
                </a:lnTo>
                <a:lnTo>
                  <a:pt x="4350" y="397364"/>
                </a:lnTo>
                <a:lnTo>
                  <a:pt x="9632" y="407244"/>
                </a:lnTo>
                <a:lnTo>
                  <a:pt x="16739" y="415905"/>
                </a:lnTo>
                <a:lnTo>
                  <a:pt x="25399" y="423012"/>
                </a:lnTo>
                <a:lnTo>
                  <a:pt x="35280" y="428293"/>
                </a:lnTo>
                <a:lnTo>
                  <a:pt x="46001" y="431545"/>
                </a:lnTo>
                <a:lnTo>
                  <a:pt x="57150" y="432643"/>
                </a:lnTo>
                <a:lnTo>
                  <a:pt x="1143000" y="432643"/>
                </a:lnTo>
                <a:lnTo>
                  <a:pt x="1143000" y="0"/>
                </a:lnTo>
                <a:close/>
              </a:path>
            </a:pathLst>
          </a:custGeom>
          <a:solidFill>
            <a:srgbClr val="122F52"/>
          </a:solidFill>
          <a:ln/>
        </p:spPr>
        <p:txBody>
          <a:bodyPr wrap="square" rtlCol="0" anchor="t"/>
          <a:lstStyle/>
          <a:p>
            <a:endParaRPr lang="en-US" sz="2400" dirty="0"/>
          </a:p>
        </p:txBody>
      </p:sp>
      <p:sp>
        <p:nvSpPr>
          <p:cNvPr id="13" name="Text 9"/>
          <p:cNvSpPr/>
          <p:nvPr/>
        </p:nvSpPr>
        <p:spPr>
          <a:xfrm>
            <a:off x="1978422" y="1374577"/>
            <a:ext cx="12700" cy="576857"/>
          </a:xfrm>
          <a:prstGeom prst="rect">
            <a:avLst/>
          </a:prstGeom>
          <a:solidFill>
            <a:srgbClr val="1E3D5C"/>
          </a:solidFill>
          <a:ln/>
        </p:spPr>
        <p:txBody>
          <a:bodyPr wrap="square" rtlCol="0" anchor="t"/>
          <a:lstStyle/>
          <a:p>
            <a:endParaRPr lang="en-US" sz="2400" dirty="0"/>
          </a:p>
        </p:txBody>
      </p:sp>
      <p:pic>
        <p:nvPicPr>
          <p:cNvPr id="14"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6777" y="1574515"/>
            <a:ext cx="176784" cy="176784"/>
          </a:xfrm>
          <a:prstGeom prst="rect">
            <a:avLst/>
          </a:prstGeom>
        </p:spPr>
      </p:pic>
      <p:sp>
        <p:nvSpPr>
          <p:cNvPr id="15" name="Text 10"/>
          <p:cNvSpPr/>
          <p:nvPr/>
        </p:nvSpPr>
        <p:spPr>
          <a:xfrm>
            <a:off x="905667" y="1514674"/>
            <a:ext cx="1162123" cy="311289"/>
          </a:xfrm>
          <a:prstGeom prst="rect">
            <a:avLst/>
          </a:prstGeom>
          <a:noFill/>
          <a:ln/>
        </p:spPr>
        <p:txBody>
          <a:bodyPr wrap="square" lIns="0" tIns="0" rIns="0" bIns="0" rtlCol="0" anchor="ctr"/>
          <a:lstStyle/>
          <a:p>
            <a:pPr>
              <a:lnSpc>
                <a:spcPts val="1168"/>
              </a:lnSpc>
            </a:pPr>
            <a:r>
              <a:rPr lang="en-US" sz="1200" b="1" dirty="0">
                <a:solidFill>
                  <a:srgbClr val="7AAFC8"/>
                </a:solidFill>
                <a:latin typeface="Calibri" pitchFamily="34" charset="0"/>
                <a:ea typeface="Calibri" pitchFamily="34" charset="-122"/>
                <a:cs typeface="Calibri" pitchFamily="34" charset="-120"/>
              </a:rPr>
              <a:t>PRIMARY SOURCE</a:t>
            </a:r>
            <a:endParaRPr lang="en-US" sz="1200" dirty="0"/>
          </a:p>
        </p:txBody>
      </p:sp>
      <p:sp>
        <p:nvSpPr>
          <p:cNvPr id="16" name="Text 11"/>
          <p:cNvSpPr/>
          <p:nvPr/>
        </p:nvSpPr>
        <p:spPr>
          <a:xfrm>
            <a:off x="2598340" y="1374577"/>
            <a:ext cx="4251921" cy="594164"/>
          </a:xfrm>
          <a:prstGeom prst="rect">
            <a:avLst/>
          </a:prstGeom>
          <a:solidFill>
            <a:srgbClr val="1A3460"/>
          </a:solidFill>
          <a:ln/>
        </p:spPr>
        <p:txBody>
          <a:bodyPr wrap="none" lIns="152400" tIns="94827" rIns="152400" bIns="94827" rtlCol="0" anchor="ctr"/>
          <a:lstStyle/>
          <a:p>
            <a:r>
              <a:rPr lang="en-US" sz="1400" b="1" dirty="0">
                <a:solidFill>
                  <a:srgbClr val="DAEEFF"/>
                </a:solidFill>
                <a:latin typeface="Calibri" pitchFamily="34" charset="0"/>
                <a:ea typeface="Calibri" pitchFamily="34" charset="-122"/>
                <a:cs typeface="Calibri" pitchFamily="34" charset="-120"/>
              </a:rPr>
              <a:t>Certified EHRs (CEHRT)</a:t>
            </a:r>
            <a:r>
              <a:rPr lang="en-US" sz="1400" dirty="0">
                <a:solidFill>
                  <a:srgbClr val="CCE4F6"/>
                </a:solidFill>
                <a:latin typeface="Calibri" pitchFamily="34" charset="0"/>
                <a:ea typeface="Calibri" pitchFamily="34" charset="-122"/>
                <a:cs typeface="Calibri" pitchFamily="34" charset="-120"/>
              </a:rPr>
              <a:t> </a:t>
            </a:r>
            <a:r>
              <a:rPr lang="en-US" sz="1400" dirty="0">
                <a:solidFill>
                  <a:srgbClr val="7AAFC8"/>
                </a:solidFill>
                <a:latin typeface="Calibri" pitchFamily="34" charset="0"/>
                <a:ea typeface="Calibri" pitchFamily="34" charset="-122"/>
                <a:cs typeface="Calibri" pitchFamily="34" charset="-120"/>
              </a:rPr>
              <a:t>mandated source system</a:t>
            </a:r>
            <a:endParaRPr lang="en-US" sz="1400" dirty="0"/>
          </a:p>
        </p:txBody>
      </p:sp>
      <p:sp>
        <p:nvSpPr>
          <p:cNvPr id="17" name="Text 12"/>
          <p:cNvSpPr/>
          <p:nvPr/>
        </p:nvSpPr>
        <p:spPr>
          <a:xfrm>
            <a:off x="6712527" y="1374577"/>
            <a:ext cx="150435" cy="576857"/>
          </a:xfrm>
          <a:prstGeom prst="rect">
            <a:avLst/>
          </a:prstGeom>
          <a:solidFill>
            <a:srgbClr val="1E3D5C"/>
          </a:solidFill>
          <a:ln/>
        </p:spPr>
        <p:txBody>
          <a:bodyPr wrap="square" rtlCol="0" anchor="t"/>
          <a:lstStyle/>
          <a:p>
            <a:endParaRPr lang="en-US" sz="2400" dirty="0"/>
          </a:p>
        </p:txBody>
      </p:sp>
      <p:sp>
        <p:nvSpPr>
          <p:cNvPr id="18" name="Text 13"/>
          <p:cNvSpPr/>
          <p:nvPr/>
        </p:nvSpPr>
        <p:spPr>
          <a:xfrm>
            <a:off x="6862961" y="1374577"/>
            <a:ext cx="4871835" cy="592337"/>
          </a:xfrm>
          <a:custGeom>
            <a:avLst/>
            <a:gdLst/>
            <a:ahLst/>
            <a:cxnLst/>
            <a:rect l="l" t="t" r="r" b="b"/>
            <a:pathLst>
              <a:path w="3653876" h="432643">
                <a:moveTo>
                  <a:pt x="0" y="0"/>
                </a:moveTo>
                <a:lnTo>
                  <a:pt x="0" y="432643"/>
                </a:lnTo>
                <a:lnTo>
                  <a:pt x="3596729" y="432643"/>
                </a:lnTo>
                <a:lnTo>
                  <a:pt x="3607879" y="431545"/>
                </a:lnTo>
                <a:lnTo>
                  <a:pt x="3618600" y="428293"/>
                </a:lnTo>
                <a:lnTo>
                  <a:pt x="3628480" y="423012"/>
                </a:lnTo>
                <a:lnTo>
                  <a:pt x="3637140" y="415905"/>
                </a:lnTo>
                <a:lnTo>
                  <a:pt x="3644248" y="407244"/>
                </a:lnTo>
                <a:lnTo>
                  <a:pt x="3649529" y="397364"/>
                </a:lnTo>
                <a:lnTo>
                  <a:pt x="3652781" y="386643"/>
                </a:lnTo>
                <a:lnTo>
                  <a:pt x="3653876" y="375493"/>
                </a:lnTo>
                <a:lnTo>
                  <a:pt x="3653876" y="57150"/>
                </a:lnTo>
                <a:lnTo>
                  <a:pt x="3652781" y="46001"/>
                </a:lnTo>
                <a:lnTo>
                  <a:pt x="3649529" y="35280"/>
                </a:lnTo>
                <a:lnTo>
                  <a:pt x="3644248" y="25399"/>
                </a:lnTo>
                <a:lnTo>
                  <a:pt x="3637140" y="16739"/>
                </a:lnTo>
                <a:lnTo>
                  <a:pt x="3628480" y="9632"/>
                </a:lnTo>
                <a:lnTo>
                  <a:pt x="3618600" y="4350"/>
                </a:lnTo>
                <a:lnTo>
                  <a:pt x="3607879" y="1098"/>
                </a:lnTo>
                <a:lnTo>
                  <a:pt x="3596729" y="0"/>
                </a:lnTo>
                <a:close/>
              </a:path>
            </a:pathLst>
          </a:custGeom>
          <a:solidFill>
            <a:srgbClr val="0E3246"/>
          </a:solidFill>
          <a:ln/>
        </p:spPr>
        <p:txBody>
          <a:bodyPr wrap="square" rtlCol="0" anchor="t"/>
          <a:lstStyle/>
          <a:p>
            <a:endParaRPr lang="en-US" sz="2400" dirty="0"/>
          </a:p>
        </p:txBody>
      </p:sp>
      <p:sp>
        <p:nvSpPr>
          <p:cNvPr id="19" name="Text 14"/>
          <p:cNvSpPr/>
          <p:nvPr/>
        </p:nvSpPr>
        <p:spPr>
          <a:xfrm>
            <a:off x="6875662" y="1374577"/>
            <a:ext cx="4859134" cy="594164"/>
          </a:xfrm>
          <a:prstGeom prst="rect">
            <a:avLst/>
          </a:prstGeom>
          <a:noFill/>
          <a:ln/>
        </p:spPr>
        <p:txBody>
          <a:bodyPr wrap="none" lIns="152400" tIns="94827" rIns="152400" bIns="94827" rtlCol="0" anchor="ctr"/>
          <a:lstStyle/>
          <a:p>
            <a:r>
              <a:rPr lang="en-US" sz="1400" b="1" dirty="0">
                <a:solidFill>
                  <a:srgbClr val="D0F5F9"/>
                </a:solidFill>
                <a:latin typeface="Calibri" pitchFamily="34" charset="0"/>
                <a:ea typeface="Calibri" pitchFamily="34" charset="-122"/>
                <a:cs typeface="Calibri" pitchFamily="34" charset="-120"/>
              </a:rPr>
              <a:t>EHRs, HIEs, clinical registries, administrative systems</a:t>
            </a:r>
            <a:r>
              <a:rPr lang="en-US" sz="1400" dirty="0">
                <a:solidFill>
                  <a:srgbClr val="CEF2F7"/>
                </a:solidFill>
                <a:latin typeface="Calibri" pitchFamily="34" charset="0"/>
                <a:ea typeface="Calibri" pitchFamily="34" charset="-122"/>
                <a:cs typeface="Calibri" pitchFamily="34" charset="-120"/>
              </a:rPr>
              <a:t> </a:t>
            </a:r>
          </a:p>
          <a:p>
            <a:r>
              <a:rPr lang="en-US" sz="1400" dirty="0">
                <a:solidFill>
                  <a:srgbClr val="5FC8D4"/>
                </a:solidFill>
                <a:latin typeface="Calibri" pitchFamily="34" charset="0"/>
                <a:ea typeface="Calibri" pitchFamily="34" charset="-122"/>
                <a:cs typeface="Calibri" pitchFamily="34" charset="-120"/>
              </a:rPr>
              <a:t>Multi-system, federated data landscape</a:t>
            </a:r>
            <a:endParaRPr lang="en-US" sz="1400" dirty="0"/>
          </a:p>
        </p:txBody>
      </p:sp>
      <p:sp>
        <p:nvSpPr>
          <p:cNvPr id="20" name="Text 15"/>
          <p:cNvSpPr/>
          <p:nvPr/>
        </p:nvSpPr>
        <p:spPr>
          <a:xfrm>
            <a:off x="467121" y="1975642"/>
            <a:ext cx="2118512" cy="683023"/>
          </a:xfrm>
          <a:prstGeom prst="rect">
            <a:avLst/>
          </a:prstGeom>
          <a:solidFill>
            <a:srgbClr val="0F2841"/>
          </a:solidFill>
          <a:ln/>
        </p:spPr>
        <p:txBody>
          <a:bodyPr wrap="square" rtlCol="0" anchor="t"/>
          <a:lstStyle/>
          <a:p>
            <a:endParaRPr lang="en-US" sz="2400" dirty="0"/>
          </a:p>
        </p:txBody>
      </p:sp>
      <p:sp>
        <p:nvSpPr>
          <p:cNvPr id="21" name="Text 16"/>
          <p:cNvSpPr/>
          <p:nvPr/>
        </p:nvSpPr>
        <p:spPr>
          <a:xfrm>
            <a:off x="1978422" y="2017316"/>
            <a:ext cx="12700" cy="641349"/>
          </a:xfrm>
          <a:prstGeom prst="rect">
            <a:avLst/>
          </a:prstGeom>
          <a:solidFill>
            <a:srgbClr val="1E3D5C"/>
          </a:solidFill>
          <a:ln/>
        </p:spPr>
        <p:txBody>
          <a:bodyPr wrap="square" rtlCol="0" anchor="t"/>
          <a:lstStyle/>
          <a:p>
            <a:endParaRPr lang="en-US" sz="2400" dirty="0"/>
          </a:p>
        </p:txBody>
      </p:sp>
      <p:pic>
        <p:nvPicPr>
          <p:cNvPr id="22" name="Image 3"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6777" y="2249599"/>
            <a:ext cx="176784" cy="176784"/>
          </a:xfrm>
          <a:prstGeom prst="rect">
            <a:avLst/>
          </a:prstGeom>
        </p:spPr>
      </p:pic>
      <p:sp>
        <p:nvSpPr>
          <p:cNvPr id="23" name="Text 17"/>
          <p:cNvSpPr/>
          <p:nvPr/>
        </p:nvSpPr>
        <p:spPr>
          <a:xfrm>
            <a:off x="905670" y="2189758"/>
            <a:ext cx="1060050" cy="311289"/>
          </a:xfrm>
          <a:prstGeom prst="rect">
            <a:avLst/>
          </a:prstGeom>
          <a:noFill/>
          <a:ln/>
        </p:spPr>
        <p:txBody>
          <a:bodyPr wrap="square" lIns="0" tIns="0" rIns="0" bIns="0" rtlCol="0" anchor="ctr"/>
          <a:lstStyle/>
          <a:p>
            <a:pPr>
              <a:lnSpc>
                <a:spcPts val="1168"/>
              </a:lnSpc>
            </a:pPr>
            <a:r>
              <a:rPr lang="en-US" sz="1200" b="1" dirty="0">
                <a:solidFill>
                  <a:srgbClr val="7AAFC8"/>
                </a:solidFill>
                <a:latin typeface="Calibri" pitchFamily="34" charset="0"/>
                <a:ea typeface="Calibri" pitchFamily="34" charset="-122"/>
                <a:cs typeface="Calibri" pitchFamily="34" charset="-120"/>
              </a:rPr>
              <a:t>PATIENT DATA</a:t>
            </a:r>
            <a:endParaRPr lang="en-US" sz="1200" dirty="0"/>
          </a:p>
        </p:txBody>
      </p:sp>
      <p:sp>
        <p:nvSpPr>
          <p:cNvPr id="24" name="Text 18"/>
          <p:cNvSpPr/>
          <p:nvPr/>
        </p:nvSpPr>
        <p:spPr>
          <a:xfrm>
            <a:off x="2598335" y="1984221"/>
            <a:ext cx="4264626" cy="693688"/>
          </a:xfrm>
          <a:prstGeom prst="rect">
            <a:avLst/>
          </a:prstGeom>
          <a:solidFill>
            <a:srgbClr val="112640"/>
          </a:solidFill>
          <a:ln/>
        </p:spPr>
        <p:txBody>
          <a:bodyPr wrap="square" lIns="152400" tIns="94827" rIns="152400" bIns="94827" rtlCol="0" anchor="ctr"/>
          <a:lstStyle/>
          <a:p>
            <a:r>
              <a:rPr lang="en-US" sz="1400" dirty="0">
                <a:solidFill>
                  <a:srgbClr val="7AAFC8"/>
                </a:solidFill>
                <a:highlight>
                  <a:srgbClr val="7AAFC8">
                    <a:alpha val="10000"/>
                  </a:srgbClr>
                </a:highlight>
                <a:latin typeface="Calibri" pitchFamily="34" charset="0"/>
                <a:ea typeface="Calibri" pitchFamily="34" charset="-122"/>
                <a:cs typeface="Calibri" pitchFamily="34" charset="-120"/>
              </a:rPr>
              <a:t>Limited:</a:t>
            </a:r>
            <a:r>
              <a:rPr lang="en-US" sz="1400" dirty="0">
                <a:solidFill>
                  <a:srgbClr val="CCE4F6"/>
                </a:solidFill>
                <a:highlight>
                  <a:srgbClr val="7AAFC8">
                    <a:alpha val="10000"/>
                  </a:srgbClr>
                </a:highlight>
                <a:latin typeface="Calibri" pitchFamily="34" charset="0"/>
                <a:ea typeface="Calibri" pitchFamily="34" charset="-122"/>
                <a:cs typeface="Calibri" pitchFamily="34" charset="-120"/>
              </a:rPr>
              <a:t> </a:t>
            </a:r>
            <a:r>
              <a:rPr lang="en-US" sz="1400" dirty="0">
                <a:solidFill>
                  <a:srgbClr val="7AAFC8"/>
                </a:solidFill>
                <a:highlight>
                  <a:srgbClr val="7AAFC8">
                    <a:alpha val="10000"/>
                  </a:srgbClr>
                </a:highlight>
                <a:latin typeface="Calibri" pitchFamily="34" charset="0"/>
                <a:ea typeface="Calibri" pitchFamily="34" charset="-122"/>
                <a:cs typeface="Calibri" pitchFamily="34" charset="-120"/>
              </a:rPr>
              <a:t>Not typically included</a:t>
            </a:r>
            <a:endParaRPr lang="en-US" sz="1400" dirty="0">
              <a:highlight>
                <a:srgbClr val="7AAFC8">
                  <a:alpha val="10000"/>
                </a:srgbClr>
              </a:highlight>
            </a:endParaRPr>
          </a:p>
        </p:txBody>
      </p:sp>
      <p:sp>
        <p:nvSpPr>
          <p:cNvPr id="25" name="Text 19"/>
          <p:cNvSpPr/>
          <p:nvPr/>
        </p:nvSpPr>
        <p:spPr>
          <a:xfrm>
            <a:off x="6850262" y="2017316"/>
            <a:ext cx="12700" cy="641349"/>
          </a:xfrm>
          <a:prstGeom prst="rect">
            <a:avLst/>
          </a:prstGeom>
          <a:solidFill>
            <a:srgbClr val="1E3D5C"/>
          </a:solidFill>
          <a:ln/>
        </p:spPr>
        <p:txBody>
          <a:bodyPr wrap="square" rtlCol="0" anchor="t"/>
          <a:lstStyle/>
          <a:p>
            <a:endParaRPr lang="en-US" sz="2400" dirty="0"/>
          </a:p>
        </p:txBody>
      </p:sp>
      <p:sp>
        <p:nvSpPr>
          <p:cNvPr id="26" name="Text 20"/>
          <p:cNvSpPr/>
          <p:nvPr/>
        </p:nvSpPr>
        <p:spPr>
          <a:xfrm>
            <a:off x="6862962" y="1988149"/>
            <a:ext cx="4871839" cy="689760"/>
          </a:xfrm>
          <a:prstGeom prst="rect">
            <a:avLst/>
          </a:prstGeom>
          <a:solidFill>
            <a:srgbClr val="0D2E3E"/>
          </a:solidFill>
          <a:ln/>
        </p:spPr>
        <p:txBody>
          <a:bodyPr wrap="square" lIns="152400" tIns="94827" rIns="152400" bIns="94827" rtlCol="0" anchor="ctr"/>
          <a:lstStyle/>
          <a:p>
            <a:r>
              <a:rPr lang="en-US" sz="1400" dirty="0">
                <a:solidFill>
                  <a:srgbClr val="CEF2F7"/>
                </a:solidFill>
                <a:latin typeface="Calibri" pitchFamily="34" charset="0"/>
                <a:ea typeface="Calibri" pitchFamily="34" charset="-122"/>
                <a:cs typeface="Calibri" pitchFamily="34" charset="-120"/>
              </a:rPr>
              <a:t>Structured and Unstructured clinical data captured during clinical care plus Patient Generated: Wearables, home monitors, patient portals, PROs</a:t>
            </a:r>
            <a:endParaRPr lang="en-US" sz="1400" dirty="0"/>
          </a:p>
        </p:txBody>
      </p:sp>
      <p:sp>
        <p:nvSpPr>
          <p:cNvPr id="27" name="Text 21"/>
          <p:cNvSpPr/>
          <p:nvPr/>
        </p:nvSpPr>
        <p:spPr>
          <a:xfrm>
            <a:off x="467121" y="2677909"/>
            <a:ext cx="2118512" cy="717756"/>
          </a:xfrm>
          <a:prstGeom prst="rect">
            <a:avLst/>
          </a:prstGeom>
          <a:solidFill>
            <a:srgbClr val="0F2841"/>
          </a:solidFill>
          <a:ln/>
        </p:spPr>
        <p:txBody>
          <a:bodyPr wrap="square" rtlCol="0" anchor="t"/>
          <a:lstStyle/>
          <a:p>
            <a:endParaRPr lang="en-US" sz="2400" dirty="0"/>
          </a:p>
        </p:txBody>
      </p:sp>
      <p:sp>
        <p:nvSpPr>
          <p:cNvPr id="28" name="Text 22"/>
          <p:cNvSpPr/>
          <p:nvPr/>
        </p:nvSpPr>
        <p:spPr>
          <a:xfrm>
            <a:off x="1978422" y="2724547"/>
            <a:ext cx="12700" cy="634405"/>
          </a:xfrm>
          <a:prstGeom prst="rect">
            <a:avLst/>
          </a:prstGeom>
          <a:solidFill>
            <a:srgbClr val="1E3D5C"/>
          </a:solidFill>
          <a:ln/>
        </p:spPr>
        <p:txBody>
          <a:bodyPr wrap="square" rtlCol="0" anchor="t"/>
          <a:lstStyle/>
          <a:p>
            <a:endParaRPr lang="en-US" sz="2400" dirty="0"/>
          </a:p>
        </p:txBody>
      </p:sp>
      <p:pic>
        <p:nvPicPr>
          <p:cNvPr id="29" name="Image 4"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6777" y="2953259"/>
            <a:ext cx="176784" cy="176784"/>
          </a:xfrm>
          <a:prstGeom prst="rect">
            <a:avLst/>
          </a:prstGeom>
        </p:spPr>
      </p:pic>
      <p:sp>
        <p:nvSpPr>
          <p:cNvPr id="30" name="Text 23"/>
          <p:cNvSpPr/>
          <p:nvPr/>
        </p:nvSpPr>
        <p:spPr>
          <a:xfrm>
            <a:off x="905670" y="2893418"/>
            <a:ext cx="1104236" cy="311289"/>
          </a:xfrm>
          <a:prstGeom prst="rect">
            <a:avLst/>
          </a:prstGeom>
          <a:noFill/>
          <a:ln/>
        </p:spPr>
        <p:txBody>
          <a:bodyPr wrap="square" lIns="0" tIns="0" rIns="0" bIns="0" rtlCol="0" anchor="ctr"/>
          <a:lstStyle/>
          <a:p>
            <a:pPr>
              <a:lnSpc>
                <a:spcPts val="1168"/>
              </a:lnSpc>
            </a:pPr>
            <a:r>
              <a:rPr lang="en-US" sz="1200" b="1" dirty="0">
                <a:solidFill>
                  <a:srgbClr val="7AAFC8"/>
                </a:solidFill>
                <a:latin typeface="Calibri" pitchFamily="34" charset="0"/>
                <a:ea typeface="Calibri" pitchFamily="34" charset="-122"/>
                <a:cs typeface="Calibri" pitchFamily="34" charset="-120"/>
              </a:rPr>
              <a:t>ADMIN DATA</a:t>
            </a:r>
            <a:endParaRPr lang="en-US" sz="1200" dirty="0"/>
          </a:p>
        </p:txBody>
      </p:sp>
      <p:sp>
        <p:nvSpPr>
          <p:cNvPr id="31" name="Text 24"/>
          <p:cNvSpPr/>
          <p:nvPr/>
        </p:nvSpPr>
        <p:spPr>
          <a:xfrm>
            <a:off x="2604417" y="2691761"/>
            <a:ext cx="4258544" cy="713666"/>
          </a:xfrm>
          <a:prstGeom prst="rect">
            <a:avLst/>
          </a:prstGeom>
          <a:solidFill>
            <a:srgbClr val="112640"/>
          </a:solidFill>
          <a:ln/>
        </p:spPr>
        <p:txBody>
          <a:bodyPr wrap="none" lIns="152400" tIns="94827" rIns="152400" bIns="94827" rtlCol="0" anchor="ctr"/>
          <a:lstStyle/>
          <a:p>
            <a:r>
              <a:rPr lang="en-US" sz="1400" dirty="0">
                <a:solidFill>
                  <a:srgbClr val="7AAFC8"/>
                </a:solidFill>
                <a:latin typeface="Calibri" pitchFamily="34" charset="0"/>
                <a:ea typeface="Calibri" pitchFamily="34" charset="-122"/>
                <a:cs typeface="Calibri" pitchFamily="34" charset="-120"/>
              </a:rPr>
              <a:t>Limited administrative context</a:t>
            </a:r>
            <a:endParaRPr lang="en-US" sz="1400" dirty="0"/>
          </a:p>
        </p:txBody>
      </p:sp>
      <p:sp>
        <p:nvSpPr>
          <p:cNvPr id="32" name="Text 25"/>
          <p:cNvSpPr/>
          <p:nvPr/>
        </p:nvSpPr>
        <p:spPr>
          <a:xfrm>
            <a:off x="6850262" y="2724547"/>
            <a:ext cx="12700" cy="634405"/>
          </a:xfrm>
          <a:prstGeom prst="rect">
            <a:avLst/>
          </a:prstGeom>
          <a:solidFill>
            <a:srgbClr val="1E3D5C"/>
          </a:solidFill>
          <a:ln/>
        </p:spPr>
        <p:txBody>
          <a:bodyPr wrap="square" rtlCol="0" anchor="t"/>
          <a:lstStyle/>
          <a:p>
            <a:endParaRPr lang="en-US" sz="2400" dirty="0"/>
          </a:p>
        </p:txBody>
      </p:sp>
      <p:sp>
        <p:nvSpPr>
          <p:cNvPr id="33" name="Text 26"/>
          <p:cNvSpPr/>
          <p:nvPr/>
        </p:nvSpPr>
        <p:spPr>
          <a:xfrm>
            <a:off x="6862962" y="2688225"/>
            <a:ext cx="4871839" cy="717202"/>
          </a:xfrm>
          <a:prstGeom prst="rect">
            <a:avLst/>
          </a:prstGeom>
          <a:solidFill>
            <a:srgbClr val="0D2E3E"/>
          </a:solidFill>
          <a:ln/>
        </p:spPr>
        <p:txBody>
          <a:bodyPr wrap="none" lIns="152400" tIns="94827" rIns="152400" bIns="94827" rtlCol="0" anchor="ctr"/>
          <a:lstStyle/>
          <a:p>
            <a:r>
              <a:rPr lang="en-US" sz="1400" dirty="0">
                <a:solidFill>
                  <a:srgbClr val="CEF2F7"/>
                </a:solidFill>
                <a:latin typeface="Calibri" pitchFamily="34" charset="0"/>
                <a:ea typeface="Calibri" pitchFamily="34" charset="-122"/>
                <a:cs typeface="Calibri" pitchFamily="34" charset="-120"/>
              </a:rPr>
              <a:t>Full claims, enrollment, encounter &amp; vital records</a:t>
            </a:r>
            <a:endParaRPr lang="en-US" sz="1400" dirty="0"/>
          </a:p>
        </p:txBody>
      </p:sp>
      <p:sp>
        <p:nvSpPr>
          <p:cNvPr id="34" name="Text 27"/>
          <p:cNvSpPr/>
          <p:nvPr/>
        </p:nvSpPr>
        <p:spPr>
          <a:xfrm>
            <a:off x="467121" y="3424834"/>
            <a:ext cx="2118512" cy="676077"/>
          </a:xfrm>
          <a:prstGeom prst="rect">
            <a:avLst/>
          </a:prstGeom>
          <a:solidFill>
            <a:srgbClr val="0F2841"/>
          </a:solidFill>
          <a:ln/>
        </p:spPr>
        <p:txBody>
          <a:bodyPr wrap="square" rtlCol="0" anchor="t"/>
          <a:lstStyle/>
          <a:p>
            <a:endParaRPr lang="en-US" sz="2400" dirty="0"/>
          </a:p>
        </p:txBody>
      </p:sp>
      <p:sp>
        <p:nvSpPr>
          <p:cNvPr id="35" name="Text 28"/>
          <p:cNvSpPr/>
          <p:nvPr/>
        </p:nvSpPr>
        <p:spPr>
          <a:xfrm>
            <a:off x="1978422" y="3424834"/>
            <a:ext cx="12700" cy="634405"/>
          </a:xfrm>
          <a:prstGeom prst="rect">
            <a:avLst/>
          </a:prstGeom>
          <a:solidFill>
            <a:srgbClr val="1E3D5C"/>
          </a:solidFill>
          <a:ln/>
        </p:spPr>
        <p:txBody>
          <a:bodyPr wrap="square" rtlCol="0" anchor="t"/>
          <a:lstStyle/>
          <a:p>
            <a:endParaRPr lang="en-US" sz="2400" dirty="0"/>
          </a:p>
        </p:txBody>
      </p:sp>
      <p:pic>
        <p:nvPicPr>
          <p:cNvPr id="36" name="Image 5"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6777" y="3653544"/>
            <a:ext cx="176784" cy="176784"/>
          </a:xfrm>
          <a:prstGeom prst="rect">
            <a:avLst/>
          </a:prstGeom>
        </p:spPr>
      </p:pic>
      <p:sp>
        <p:nvSpPr>
          <p:cNvPr id="37" name="Text 29"/>
          <p:cNvSpPr/>
          <p:nvPr/>
        </p:nvSpPr>
        <p:spPr>
          <a:xfrm>
            <a:off x="905670" y="3667920"/>
            <a:ext cx="441365" cy="148233"/>
          </a:xfrm>
          <a:prstGeom prst="rect">
            <a:avLst/>
          </a:prstGeom>
          <a:noFill/>
          <a:ln/>
        </p:spPr>
        <p:txBody>
          <a:bodyPr wrap="none" lIns="0" tIns="0" rIns="0" bIns="0" rtlCol="0" anchor="ctr"/>
          <a:lstStyle/>
          <a:p>
            <a:pPr>
              <a:lnSpc>
                <a:spcPts val="1168"/>
              </a:lnSpc>
            </a:pPr>
            <a:r>
              <a:rPr lang="en-US" sz="1200" b="1" dirty="0">
                <a:solidFill>
                  <a:srgbClr val="7AAFC8"/>
                </a:solidFill>
                <a:latin typeface="Calibri" pitchFamily="34" charset="0"/>
                <a:ea typeface="Calibri" pitchFamily="34" charset="-122"/>
                <a:cs typeface="Calibri" pitchFamily="34" charset="-120"/>
              </a:rPr>
              <a:t>SDOH</a:t>
            </a:r>
            <a:endParaRPr lang="en-US" sz="1200" dirty="0"/>
          </a:p>
        </p:txBody>
      </p:sp>
      <p:sp>
        <p:nvSpPr>
          <p:cNvPr id="38" name="Text 30"/>
          <p:cNvSpPr/>
          <p:nvPr/>
        </p:nvSpPr>
        <p:spPr>
          <a:xfrm>
            <a:off x="2598333" y="3424834"/>
            <a:ext cx="4264628" cy="682979"/>
          </a:xfrm>
          <a:prstGeom prst="rect">
            <a:avLst/>
          </a:prstGeom>
          <a:solidFill>
            <a:srgbClr val="112640"/>
          </a:solidFill>
          <a:ln/>
        </p:spPr>
        <p:txBody>
          <a:bodyPr wrap="none" lIns="152400" tIns="94827" rIns="152400" bIns="94827" rtlCol="0" anchor="ctr"/>
          <a:lstStyle/>
          <a:p>
            <a:r>
              <a:rPr lang="en-US" sz="1400" dirty="0">
                <a:solidFill>
                  <a:schemeClr val="bg1"/>
                </a:solidFill>
                <a:highlight>
                  <a:srgbClr val="7AAFC8">
                    <a:alpha val="10000"/>
                  </a:srgbClr>
                </a:highlight>
                <a:latin typeface="Calibri" pitchFamily="34" charset="0"/>
                <a:ea typeface="Calibri" pitchFamily="34" charset="-122"/>
                <a:cs typeface="Calibri" pitchFamily="34" charset="-120"/>
              </a:rPr>
              <a:t>Not captured </a:t>
            </a:r>
            <a:r>
              <a:rPr lang="en-US" sz="1400" dirty="0">
                <a:solidFill>
                  <a:srgbClr val="7AAFC8"/>
                </a:solidFill>
                <a:highlight>
                  <a:srgbClr val="7AAFC8">
                    <a:alpha val="10000"/>
                  </a:srgbClr>
                </a:highlight>
                <a:latin typeface="Calibri" pitchFamily="34" charset="0"/>
                <a:ea typeface="Calibri" pitchFamily="34" charset="-122"/>
                <a:cs typeface="Calibri" pitchFamily="34" charset="-120"/>
              </a:rPr>
              <a:t>Outside eCQM scope</a:t>
            </a:r>
            <a:endParaRPr lang="en-US" sz="1400" dirty="0">
              <a:highlight>
                <a:srgbClr val="7AAFC8">
                  <a:alpha val="10000"/>
                </a:srgbClr>
              </a:highlight>
            </a:endParaRPr>
          </a:p>
        </p:txBody>
      </p:sp>
      <p:sp>
        <p:nvSpPr>
          <p:cNvPr id="39" name="Text 31"/>
          <p:cNvSpPr/>
          <p:nvPr/>
        </p:nvSpPr>
        <p:spPr>
          <a:xfrm>
            <a:off x="6850262" y="3424834"/>
            <a:ext cx="12700" cy="634405"/>
          </a:xfrm>
          <a:prstGeom prst="rect">
            <a:avLst/>
          </a:prstGeom>
          <a:solidFill>
            <a:srgbClr val="1E3D5C"/>
          </a:solidFill>
          <a:ln/>
        </p:spPr>
        <p:txBody>
          <a:bodyPr wrap="square" rtlCol="0" anchor="t"/>
          <a:lstStyle/>
          <a:p>
            <a:endParaRPr lang="en-US" sz="2400" dirty="0"/>
          </a:p>
        </p:txBody>
      </p:sp>
      <p:sp>
        <p:nvSpPr>
          <p:cNvPr id="40" name="Text 32"/>
          <p:cNvSpPr/>
          <p:nvPr/>
        </p:nvSpPr>
        <p:spPr>
          <a:xfrm>
            <a:off x="6862962" y="3424834"/>
            <a:ext cx="4871839" cy="682979"/>
          </a:xfrm>
          <a:prstGeom prst="rect">
            <a:avLst/>
          </a:prstGeom>
          <a:solidFill>
            <a:srgbClr val="0D2E3E"/>
          </a:solidFill>
          <a:ln/>
        </p:spPr>
        <p:txBody>
          <a:bodyPr wrap="square" rtlCol="0" anchor="t"/>
          <a:lstStyle/>
          <a:p>
            <a:endParaRPr lang="en-US" sz="2400" dirty="0"/>
          </a:p>
        </p:txBody>
      </p:sp>
      <p:sp>
        <p:nvSpPr>
          <p:cNvPr id="42" name="Text 34"/>
          <p:cNvSpPr/>
          <p:nvPr/>
        </p:nvSpPr>
        <p:spPr>
          <a:xfrm>
            <a:off x="7065982" y="3648174"/>
            <a:ext cx="2417247" cy="187524"/>
          </a:xfrm>
          <a:prstGeom prst="rect">
            <a:avLst/>
          </a:prstGeom>
          <a:noFill/>
          <a:ln/>
        </p:spPr>
        <p:txBody>
          <a:bodyPr wrap="none" lIns="0" tIns="0" rIns="0" bIns="0" rtlCol="0" anchor="ctr"/>
          <a:lstStyle/>
          <a:p>
            <a:pPr>
              <a:lnSpc>
                <a:spcPts val="1476"/>
              </a:lnSpc>
            </a:pPr>
            <a:r>
              <a:rPr lang="en-US" sz="1400" dirty="0">
                <a:solidFill>
                  <a:srgbClr val="CEF2F7"/>
                </a:solidFill>
                <a:latin typeface="Calibri" pitchFamily="34" charset="0"/>
                <a:ea typeface="Calibri" pitchFamily="34" charset="-122"/>
                <a:cs typeface="Calibri" pitchFamily="34" charset="-120"/>
              </a:rPr>
              <a:t>Social needs assessments included</a:t>
            </a:r>
            <a:endParaRPr lang="en-US" sz="1400" dirty="0"/>
          </a:p>
        </p:txBody>
      </p:sp>
      <p:sp>
        <p:nvSpPr>
          <p:cNvPr id="43" name="Text 35"/>
          <p:cNvSpPr/>
          <p:nvPr/>
        </p:nvSpPr>
        <p:spPr>
          <a:xfrm>
            <a:off x="467121" y="4125119"/>
            <a:ext cx="2118512" cy="676077"/>
          </a:xfrm>
          <a:prstGeom prst="rect">
            <a:avLst/>
          </a:prstGeom>
          <a:solidFill>
            <a:srgbClr val="0E2438"/>
          </a:solidFill>
          <a:ln/>
        </p:spPr>
        <p:txBody>
          <a:bodyPr wrap="square" rtlCol="0" anchor="t"/>
          <a:lstStyle/>
          <a:p>
            <a:endParaRPr lang="en-US" sz="2400" dirty="0"/>
          </a:p>
        </p:txBody>
      </p:sp>
      <p:sp>
        <p:nvSpPr>
          <p:cNvPr id="44" name="Text 36"/>
          <p:cNvSpPr/>
          <p:nvPr/>
        </p:nvSpPr>
        <p:spPr>
          <a:xfrm>
            <a:off x="1978422" y="4125119"/>
            <a:ext cx="12700" cy="646907"/>
          </a:xfrm>
          <a:prstGeom prst="rect">
            <a:avLst/>
          </a:prstGeom>
          <a:solidFill>
            <a:srgbClr val="1E3D5C"/>
          </a:solidFill>
          <a:ln/>
        </p:spPr>
        <p:txBody>
          <a:bodyPr wrap="square" rtlCol="0" anchor="t"/>
          <a:lstStyle/>
          <a:p>
            <a:endParaRPr lang="en-US" sz="2400" dirty="0"/>
          </a:p>
        </p:txBody>
      </p:sp>
      <p:pic>
        <p:nvPicPr>
          <p:cNvPr id="45" name="Image 6"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6777" y="4360180"/>
            <a:ext cx="176784" cy="176784"/>
          </a:xfrm>
          <a:prstGeom prst="rect">
            <a:avLst/>
          </a:prstGeom>
        </p:spPr>
      </p:pic>
      <p:sp>
        <p:nvSpPr>
          <p:cNvPr id="46" name="Text 37"/>
          <p:cNvSpPr/>
          <p:nvPr/>
        </p:nvSpPr>
        <p:spPr>
          <a:xfrm>
            <a:off x="905670" y="4374357"/>
            <a:ext cx="548759" cy="148233"/>
          </a:xfrm>
          <a:prstGeom prst="rect">
            <a:avLst/>
          </a:prstGeom>
          <a:noFill/>
          <a:ln/>
        </p:spPr>
        <p:txBody>
          <a:bodyPr wrap="none" lIns="0" tIns="0" rIns="0" bIns="0" rtlCol="0" anchor="ctr"/>
          <a:lstStyle/>
          <a:p>
            <a:pPr>
              <a:lnSpc>
                <a:spcPts val="1168"/>
              </a:lnSpc>
            </a:pPr>
            <a:r>
              <a:rPr lang="en-US" sz="1200" b="1" dirty="0">
                <a:solidFill>
                  <a:srgbClr val="7AAFC8"/>
                </a:solidFill>
                <a:latin typeface="Calibri" pitchFamily="34" charset="0"/>
                <a:ea typeface="Calibri" pitchFamily="34" charset="-122"/>
                <a:cs typeface="Calibri" pitchFamily="34" charset="-120"/>
              </a:rPr>
              <a:t>TIMING</a:t>
            </a:r>
            <a:endParaRPr lang="en-US" sz="1200" dirty="0"/>
          </a:p>
        </p:txBody>
      </p:sp>
      <p:sp>
        <p:nvSpPr>
          <p:cNvPr id="47" name="Text 38"/>
          <p:cNvSpPr/>
          <p:nvPr/>
        </p:nvSpPr>
        <p:spPr>
          <a:xfrm>
            <a:off x="2598333" y="4125120"/>
            <a:ext cx="4264628" cy="676076"/>
          </a:xfrm>
          <a:prstGeom prst="rect">
            <a:avLst/>
          </a:prstGeom>
          <a:solidFill>
            <a:srgbClr val="102035"/>
          </a:solidFill>
          <a:ln/>
        </p:spPr>
        <p:txBody>
          <a:bodyPr wrap="square" lIns="152400" tIns="94827" rIns="152400" bIns="94827" rtlCol="0" anchor="ctr"/>
          <a:lstStyle/>
          <a:p>
            <a:r>
              <a:rPr lang="en-US" sz="1400" b="1" dirty="0">
                <a:solidFill>
                  <a:srgbClr val="C0D8EF"/>
                </a:solidFill>
                <a:latin typeface="Calibri" pitchFamily="34" charset="0"/>
                <a:ea typeface="Calibri" pitchFamily="34" charset="-122"/>
                <a:cs typeface="Calibri" pitchFamily="34" charset="-120"/>
              </a:rPr>
              <a:t>Retrospective extraction</a:t>
            </a:r>
            <a:r>
              <a:rPr lang="en-US" sz="1400" dirty="0">
                <a:solidFill>
                  <a:srgbClr val="CCE4F6"/>
                </a:solidFill>
                <a:latin typeface="Calibri" pitchFamily="34" charset="0"/>
                <a:ea typeface="Calibri" pitchFamily="34" charset="-122"/>
                <a:cs typeface="Calibri" pitchFamily="34" charset="-120"/>
              </a:rPr>
              <a:t> </a:t>
            </a:r>
            <a:r>
              <a:rPr lang="en-US" sz="1400" dirty="0">
                <a:solidFill>
                  <a:srgbClr val="7AAFC8"/>
                </a:solidFill>
                <a:latin typeface="Calibri" pitchFamily="34" charset="0"/>
                <a:ea typeface="Calibri" pitchFamily="34" charset="-122"/>
                <a:cs typeface="Calibri" pitchFamily="34" charset="-120"/>
              </a:rPr>
              <a:t>At measurement period end</a:t>
            </a:r>
            <a:endParaRPr lang="en-US" sz="1400" dirty="0"/>
          </a:p>
        </p:txBody>
      </p:sp>
      <p:sp>
        <p:nvSpPr>
          <p:cNvPr id="48" name="Text 39"/>
          <p:cNvSpPr/>
          <p:nvPr/>
        </p:nvSpPr>
        <p:spPr>
          <a:xfrm>
            <a:off x="6850262" y="4125119"/>
            <a:ext cx="12700" cy="646907"/>
          </a:xfrm>
          <a:prstGeom prst="rect">
            <a:avLst/>
          </a:prstGeom>
          <a:solidFill>
            <a:srgbClr val="1E3D5C"/>
          </a:solidFill>
          <a:ln/>
        </p:spPr>
        <p:txBody>
          <a:bodyPr wrap="square" rtlCol="0" anchor="t"/>
          <a:lstStyle/>
          <a:p>
            <a:endParaRPr lang="en-US" sz="2400" dirty="0"/>
          </a:p>
        </p:txBody>
      </p:sp>
      <p:sp>
        <p:nvSpPr>
          <p:cNvPr id="49" name="Text 40"/>
          <p:cNvSpPr/>
          <p:nvPr/>
        </p:nvSpPr>
        <p:spPr>
          <a:xfrm>
            <a:off x="6862962" y="4125120"/>
            <a:ext cx="4871839" cy="676076"/>
          </a:xfrm>
          <a:prstGeom prst="rect">
            <a:avLst/>
          </a:prstGeom>
          <a:solidFill>
            <a:srgbClr val="0C2832"/>
          </a:solidFill>
          <a:ln/>
        </p:spPr>
        <p:txBody>
          <a:bodyPr wrap="square" lIns="152400" tIns="94827" rIns="152400" bIns="94827" rtlCol="0" anchor="ctr"/>
          <a:lstStyle/>
          <a:p>
            <a:endParaRPr lang="en-US" sz="1093" b="1" dirty="0">
              <a:solidFill>
                <a:srgbClr val="D0F5F9"/>
              </a:solidFill>
              <a:latin typeface="Calibri" pitchFamily="34" charset="0"/>
              <a:ea typeface="Calibri" pitchFamily="34" charset="-122"/>
              <a:cs typeface="Calibri" pitchFamily="34" charset="-120"/>
            </a:endParaRPr>
          </a:p>
          <a:p>
            <a:r>
              <a:rPr lang="en-US" sz="1200" b="1" dirty="0">
                <a:solidFill>
                  <a:srgbClr val="D0F5F9"/>
                </a:solidFill>
                <a:latin typeface="Calibri" pitchFamily="34" charset="0"/>
                <a:ea typeface="Calibri" pitchFamily="34" charset="-122"/>
                <a:cs typeface="Calibri" pitchFamily="34" charset="-120"/>
              </a:rPr>
              <a:t>Measure results + reusing same CQL logic for real-time &amp; near-real-time Clinical Decision Support </a:t>
            </a:r>
            <a:r>
              <a:rPr lang="en-US" sz="1200" dirty="0">
                <a:solidFill>
                  <a:srgbClr val="CEF2F7"/>
                </a:solidFill>
                <a:latin typeface="Calibri" pitchFamily="34" charset="0"/>
                <a:ea typeface="Calibri" pitchFamily="34" charset="-122"/>
                <a:cs typeface="Calibri" pitchFamily="34" charset="-120"/>
              </a:rPr>
              <a:t> </a:t>
            </a:r>
            <a:r>
              <a:rPr lang="en-US" sz="1200" b="1" dirty="0">
                <a:solidFill>
                  <a:srgbClr val="00B4C8"/>
                </a:solidFill>
                <a:highlight>
                  <a:srgbClr val="00B4C8">
                    <a:alpha val="15000"/>
                  </a:srgbClr>
                </a:highlight>
                <a:latin typeface="Calibri" pitchFamily="34" charset="0"/>
                <a:ea typeface="Calibri" pitchFamily="34" charset="-122"/>
                <a:cs typeface="Calibri" pitchFamily="34" charset="-120"/>
              </a:rPr>
              <a:t>via FHIR APIs</a:t>
            </a:r>
          </a:p>
          <a:p>
            <a:endParaRPr lang="en-US" sz="1120" dirty="0"/>
          </a:p>
        </p:txBody>
      </p:sp>
      <p:sp>
        <p:nvSpPr>
          <p:cNvPr id="50" name="Text 41"/>
          <p:cNvSpPr/>
          <p:nvPr/>
        </p:nvSpPr>
        <p:spPr>
          <a:xfrm>
            <a:off x="0" y="6571853"/>
            <a:ext cx="12192000" cy="286147"/>
          </a:xfrm>
          <a:prstGeom prst="rect">
            <a:avLst/>
          </a:prstGeom>
          <a:gradFill rotWithShape="1">
            <a:gsLst>
              <a:gs pos="0">
                <a:srgbClr val="0D2238"/>
              </a:gs>
              <a:gs pos="100000">
                <a:srgbClr val="0B1F35"/>
              </a:gs>
            </a:gsLst>
            <a:lin ang="0" scaled="1"/>
          </a:gradFill>
          <a:ln/>
        </p:spPr>
        <p:txBody>
          <a:bodyPr wrap="none" rtlCol="0" anchor="t"/>
          <a:lstStyle/>
          <a:p>
            <a:endParaRPr lang="en-US" sz="2400" dirty="0"/>
          </a:p>
        </p:txBody>
      </p:sp>
      <p:sp>
        <p:nvSpPr>
          <p:cNvPr id="51" name="Text 42"/>
          <p:cNvSpPr/>
          <p:nvPr/>
        </p:nvSpPr>
        <p:spPr>
          <a:xfrm>
            <a:off x="0" y="6571854"/>
            <a:ext cx="12192000" cy="12700"/>
          </a:xfrm>
          <a:prstGeom prst="rect">
            <a:avLst/>
          </a:prstGeom>
          <a:solidFill>
            <a:srgbClr val="1E3D5C"/>
          </a:solidFill>
          <a:ln/>
        </p:spPr>
        <p:txBody>
          <a:bodyPr wrap="none" rtlCol="0" anchor="t"/>
          <a:lstStyle/>
          <a:p>
            <a:endParaRPr lang="en-US" sz="2400" dirty="0"/>
          </a:p>
        </p:txBody>
      </p:sp>
      <p:pic>
        <p:nvPicPr>
          <p:cNvPr id="52" name="Image 7"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18913" y="6632785"/>
            <a:ext cx="176784" cy="176784"/>
          </a:xfrm>
          <a:prstGeom prst="rect">
            <a:avLst/>
          </a:prstGeom>
        </p:spPr>
      </p:pic>
      <p:sp>
        <p:nvSpPr>
          <p:cNvPr id="53" name="Text 43"/>
          <p:cNvSpPr/>
          <p:nvPr/>
        </p:nvSpPr>
        <p:spPr>
          <a:xfrm>
            <a:off x="633612" y="6634956"/>
            <a:ext cx="8361481" cy="172640"/>
          </a:xfrm>
          <a:prstGeom prst="rect">
            <a:avLst/>
          </a:prstGeom>
          <a:noFill/>
          <a:ln/>
        </p:spPr>
        <p:txBody>
          <a:bodyPr wrap="none" lIns="0" tIns="0" rIns="0" bIns="0" rtlCol="0" anchor="ctr"/>
          <a:lstStyle/>
          <a:p>
            <a:pPr>
              <a:lnSpc>
                <a:spcPts val="1360"/>
              </a:lnSpc>
            </a:pPr>
            <a:r>
              <a:rPr lang="en-US" sz="907" dirty="0">
                <a:solidFill>
                  <a:srgbClr val="7AAFC8"/>
                </a:solidFill>
                <a:latin typeface="Calibri" pitchFamily="34" charset="0"/>
                <a:ea typeface="Calibri" pitchFamily="34" charset="-122"/>
                <a:cs typeface="Calibri" pitchFamily="34" charset="-120"/>
              </a:rPr>
              <a:t>dQMs expand data diversity across every dimension — from single-source EHR extraction to real-time, multi-system digital data pipelines</a:t>
            </a:r>
            <a:endParaRPr lang="en-US" sz="907" dirty="0"/>
          </a:p>
        </p:txBody>
      </p:sp>
      <p:sp>
        <p:nvSpPr>
          <p:cNvPr id="6" name="TextBox 5">
            <a:extLst>
              <a:ext uri="{FF2B5EF4-FFF2-40B4-BE49-F238E27FC236}">
                <a16:creationId xmlns:a16="http://schemas.microsoft.com/office/drawing/2014/main" id="{799A336B-2793-6239-85CE-FAEDCEAA1759}"/>
              </a:ext>
            </a:extLst>
          </p:cNvPr>
          <p:cNvSpPr txBox="1"/>
          <p:nvPr/>
        </p:nvSpPr>
        <p:spPr>
          <a:xfrm>
            <a:off x="2571382" y="266252"/>
            <a:ext cx="2983923" cy="369332"/>
          </a:xfrm>
          <a:prstGeom prst="rect">
            <a:avLst/>
          </a:prstGeom>
          <a:noFill/>
        </p:spPr>
        <p:txBody>
          <a:bodyPr wrap="square" rtlCol="0">
            <a:spAutoFit/>
          </a:bodyPr>
          <a:lstStyle/>
          <a:p>
            <a:r>
              <a:rPr lang="en-US" b="1" i="1" kern="0" spc="91" dirty="0">
                <a:latin typeface="Calibri Light" pitchFamily="34" charset="0"/>
                <a:ea typeface="Calibri Light" pitchFamily="34" charset="-122"/>
                <a:cs typeface="Calibri Light" pitchFamily="34" charset="-120"/>
              </a:rPr>
              <a:t>(AI Generated)</a:t>
            </a:r>
            <a:endParaRPr lang="en-US" i="1" dirty="0"/>
          </a:p>
        </p:txBody>
      </p:sp>
    </p:spTree>
    <p:extLst>
      <p:ext uri="{BB962C8B-B14F-4D97-AF65-F5344CB8AC3E}">
        <p14:creationId xmlns:p14="http://schemas.microsoft.com/office/powerpoint/2010/main" val="2683813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6093" y="539949"/>
            <a:ext cx="8871311" cy="314721"/>
          </a:xfrm>
          <a:prstGeom prst="rect">
            <a:avLst/>
          </a:prstGeom>
          <a:noFill/>
          <a:ln/>
        </p:spPr>
        <p:txBody>
          <a:bodyPr wrap="none" lIns="0" tIns="0" rIns="0" bIns="0" rtlCol="0" anchor="t"/>
          <a:lstStyle/>
          <a:p>
            <a:pPr>
              <a:lnSpc>
                <a:spcPts val="2479"/>
              </a:lnSpc>
            </a:pPr>
            <a:r>
              <a:rPr lang="en-US" sz="2253" b="1" kern="0" spc="-23" dirty="0">
                <a:latin typeface="Calibri Light" pitchFamily="34" charset="0"/>
                <a:ea typeface="Calibri Light" pitchFamily="34" charset="-122"/>
                <a:cs typeface="Calibri Light" pitchFamily="34" charset="-120"/>
              </a:rPr>
              <a:t>Quality Measurement Data Flows: eCQM vs. dQM </a:t>
            </a:r>
            <a:r>
              <a:rPr lang="en-US" sz="2253" b="1" i="1" kern="0" spc="91" dirty="0">
                <a:latin typeface="Calibri Light" pitchFamily="34" charset="0"/>
                <a:ea typeface="Calibri Light" pitchFamily="34" charset="-122"/>
                <a:cs typeface="Calibri Light" pitchFamily="34" charset="-120"/>
              </a:rPr>
              <a:t>(AI Generated)</a:t>
            </a:r>
            <a:r>
              <a:rPr lang="en-US" sz="2253" b="1" i="1" kern="0" spc="-23" dirty="0">
                <a:latin typeface="Calibri Light" pitchFamily="34" charset="0"/>
                <a:ea typeface="Calibri Light" pitchFamily="34" charset="-122"/>
                <a:cs typeface="Calibri Light" pitchFamily="34" charset="-120"/>
              </a:rPr>
              <a:t>  </a:t>
            </a:r>
            <a:endParaRPr lang="en-US" sz="2253" b="1" i="1" dirty="0"/>
          </a:p>
        </p:txBody>
      </p:sp>
      <p:sp>
        <p:nvSpPr>
          <p:cNvPr id="4" name="Text 2"/>
          <p:cNvSpPr/>
          <p:nvPr/>
        </p:nvSpPr>
        <p:spPr>
          <a:xfrm>
            <a:off x="8818960" y="650640"/>
            <a:ext cx="115093" cy="115093"/>
          </a:xfrm>
          <a:prstGeom prst="roundRect">
            <a:avLst>
              <a:gd name="adj" fmla="val 25012"/>
            </a:avLst>
          </a:prstGeom>
          <a:solidFill>
            <a:srgbClr val="2256A0"/>
          </a:solidFill>
          <a:ln/>
        </p:spPr>
        <p:txBody>
          <a:bodyPr wrap="none" rtlCol="0" anchor="t"/>
          <a:lstStyle/>
          <a:p>
            <a:endParaRPr lang="en-US" sz="2400" dirty="0"/>
          </a:p>
        </p:txBody>
      </p:sp>
      <p:sp>
        <p:nvSpPr>
          <p:cNvPr id="5" name="Text 3"/>
          <p:cNvSpPr/>
          <p:nvPr/>
        </p:nvSpPr>
        <p:spPr>
          <a:xfrm>
            <a:off x="8998181" y="621866"/>
            <a:ext cx="738445" cy="172640"/>
          </a:xfrm>
          <a:prstGeom prst="rect">
            <a:avLst/>
          </a:prstGeom>
          <a:noFill/>
          <a:ln/>
        </p:spPr>
        <p:txBody>
          <a:bodyPr wrap="none" lIns="0" tIns="0" rIns="0" bIns="0" rtlCol="0" anchor="ctr"/>
          <a:lstStyle/>
          <a:p>
            <a:pPr>
              <a:lnSpc>
                <a:spcPts val="1360"/>
              </a:lnSpc>
            </a:pPr>
            <a:r>
              <a:rPr lang="en-US" sz="1200" b="1" dirty="0">
                <a:latin typeface="Calibri" pitchFamily="34" charset="0"/>
                <a:ea typeface="Calibri" pitchFamily="34" charset="-122"/>
                <a:cs typeface="Calibri" pitchFamily="34" charset="-120"/>
              </a:rPr>
              <a:t>eCQM Lane</a:t>
            </a:r>
            <a:endParaRPr lang="en-US" sz="1200" b="1" dirty="0"/>
          </a:p>
        </p:txBody>
      </p:sp>
      <p:sp>
        <p:nvSpPr>
          <p:cNvPr id="6" name="Text 4"/>
          <p:cNvSpPr/>
          <p:nvPr/>
        </p:nvSpPr>
        <p:spPr>
          <a:xfrm>
            <a:off x="10121828" y="679413"/>
            <a:ext cx="115093" cy="115093"/>
          </a:xfrm>
          <a:prstGeom prst="roundRect">
            <a:avLst>
              <a:gd name="adj" fmla="val 25012"/>
            </a:avLst>
          </a:prstGeom>
          <a:solidFill>
            <a:srgbClr val="00B4C8"/>
          </a:solidFill>
          <a:ln/>
        </p:spPr>
        <p:txBody>
          <a:bodyPr wrap="none" rtlCol="0" anchor="t"/>
          <a:lstStyle/>
          <a:p>
            <a:endParaRPr lang="en-US" sz="2400" dirty="0"/>
          </a:p>
        </p:txBody>
      </p:sp>
      <p:sp>
        <p:nvSpPr>
          <p:cNvPr id="7" name="Text 5"/>
          <p:cNvSpPr/>
          <p:nvPr/>
        </p:nvSpPr>
        <p:spPr>
          <a:xfrm>
            <a:off x="10301686" y="630668"/>
            <a:ext cx="640873" cy="172640"/>
          </a:xfrm>
          <a:prstGeom prst="rect">
            <a:avLst/>
          </a:prstGeom>
          <a:noFill/>
          <a:ln/>
        </p:spPr>
        <p:txBody>
          <a:bodyPr wrap="none" lIns="0" tIns="0" rIns="0" bIns="0" rtlCol="0" anchor="ctr"/>
          <a:lstStyle/>
          <a:p>
            <a:pPr>
              <a:lnSpc>
                <a:spcPts val="1360"/>
              </a:lnSpc>
            </a:pPr>
            <a:r>
              <a:rPr lang="en-US" sz="1200" b="1" dirty="0">
                <a:latin typeface="Calibri" pitchFamily="34" charset="0"/>
                <a:ea typeface="Calibri" pitchFamily="34" charset="-122"/>
                <a:cs typeface="Calibri" pitchFamily="34" charset="-120"/>
              </a:rPr>
              <a:t>dQM Lane</a:t>
            </a:r>
            <a:endParaRPr lang="en-US" sz="1200" b="1" dirty="0"/>
          </a:p>
        </p:txBody>
      </p:sp>
      <p:sp>
        <p:nvSpPr>
          <p:cNvPr id="8" name="Text 6"/>
          <p:cNvSpPr/>
          <p:nvPr/>
        </p:nvSpPr>
        <p:spPr>
          <a:xfrm>
            <a:off x="519795" y="1061338"/>
            <a:ext cx="11199812" cy="2390775"/>
          </a:xfrm>
          <a:prstGeom prst="roundRect">
            <a:avLst>
              <a:gd name="adj" fmla="val 4816"/>
            </a:avLst>
          </a:prstGeom>
          <a:solidFill>
            <a:srgbClr val="1A3A5C">
              <a:alpha val="18000"/>
            </a:srgbClr>
          </a:solidFill>
          <a:ln w="9525">
            <a:solidFill>
              <a:srgbClr val="2256A0">
                <a:alpha val="30000"/>
              </a:srgbClr>
            </a:solidFill>
          </a:ln>
        </p:spPr>
        <p:txBody>
          <a:bodyPr wrap="square" rtlCol="0" anchor="t"/>
          <a:lstStyle/>
          <a:p>
            <a:endParaRPr lang="en-US" sz="2400" dirty="0"/>
          </a:p>
        </p:txBody>
      </p:sp>
      <p:sp>
        <p:nvSpPr>
          <p:cNvPr id="9" name="Text 7"/>
          <p:cNvSpPr/>
          <p:nvPr/>
        </p:nvSpPr>
        <p:spPr>
          <a:xfrm>
            <a:off x="827882" y="1342628"/>
            <a:ext cx="28773" cy="667147"/>
          </a:xfrm>
          <a:prstGeom prst="roundRect">
            <a:avLst>
              <a:gd name="adj" fmla="val 64736"/>
            </a:avLst>
          </a:prstGeom>
          <a:gradFill rotWithShape="1">
            <a:gsLst>
              <a:gs pos="0">
                <a:srgbClr val="2256A0"/>
              </a:gs>
              <a:gs pos="100000">
                <a:srgbClr val="1A3A5C">
                  <a:alpha val="53000"/>
                </a:srgbClr>
              </a:gs>
            </a:gsLst>
            <a:lin ang="5400000" scaled="1"/>
          </a:gradFill>
          <a:ln/>
        </p:spPr>
        <p:txBody>
          <a:bodyPr wrap="square" rtlCol="0" anchor="t"/>
          <a:lstStyle/>
          <a:p>
            <a:endParaRPr lang="en-US" sz="2400" dirty="0"/>
          </a:p>
        </p:txBody>
      </p:sp>
      <p:sp>
        <p:nvSpPr>
          <p:cNvPr id="10" name="Text 8"/>
          <p:cNvSpPr/>
          <p:nvPr/>
        </p:nvSpPr>
        <p:spPr>
          <a:xfrm>
            <a:off x="763589" y="2067322"/>
            <a:ext cx="281796" cy="365463"/>
          </a:xfrm>
          <a:prstGeom prst="rect">
            <a:avLst/>
          </a:prstGeom>
          <a:noFill/>
          <a:ln/>
        </p:spPr>
        <p:txBody>
          <a:bodyPr wrap="square" lIns="0" tIns="0" rIns="0" bIns="0" rtlCol="0" anchor="ctr"/>
          <a:lstStyle/>
          <a:p>
            <a:pPr>
              <a:lnSpc>
                <a:spcPts val="1240"/>
              </a:lnSpc>
            </a:pPr>
            <a:r>
              <a:rPr lang="en-US" sz="827" b="1" dirty="0">
                <a:solidFill>
                  <a:srgbClr val="5A8FC8"/>
                </a:solidFill>
                <a:latin typeface="Calibri" panose="020F0502020204030204" pitchFamily="34" charset="0"/>
                <a:ea typeface="Calibri" panose="020F0502020204030204" pitchFamily="34" charset="0"/>
                <a:cs typeface="Calibri" panose="020F0502020204030204" pitchFamily="34" charset="0"/>
              </a:rPr>
              <a:t>eCQM</a:t>
            </a:r>
            <a:endParaRPr lang="en-US" sz="827"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 9"/>
          <p:cNvSpPr/>
          <p:nvPr/>
        </p:nvSpPr>
        <p:spPr>
          <a:xfrm>
            <a:off x="827882" y="2472928"/>
            <a:ext cx="28773" cy="667147"/>
          </a:xfrm>
          <a:prstGeom prst="roundRect">
            <a:avLst>
              <a:gd name="adj" fmla="val 64736"/>
            </a:avLst>
          </a:prstGeom>
          <a:gradFill rotWithShape="1">
            <a:gsLst>
              <a:gs pos="0">
                <a:srgbClr val="2256A0"/>
              </a:gs>
              <a:gs pos="100000">
                <a:srgbClr val="1A3A5C">
                  <a:alpha val="53000"/>
                </a:srgbClr>
              </a:gs>
            </a:gsLst>
            <a:lin ang="5400000" scaled="1"/>
          </a:gradFill>
          <a:ln/>
        </p:spPr>
        <p:txBody>
          <a:bodyPr wrap="square" rtlCol="0" anchor="t"/>
          <a:lstStyle/>
          <a:p>
            <a:endParaRPr lang="en-US" sz="2400" dirty="0"/>
          </a:p>
        </p:txBody>
      </p:sp>
      <p:sp>
        <p:nvSpPr>
          <p:cNvPr id="12" name="Text 10"/>
          <p:cNvSpPr/>
          <p:nvPr/>
        </p:nvSpPr>
        <p:spPr>
          <a:xfrm>
            <a:off x="1140718" y="1704845"/>
            <a:ext cx="2020093" cy="1090415"/>
          </a:xfrm>
          <a:prstGeom prst="roundRect">
            <a:avLst>
              <a:gd name="adj" fmla="val 8696"/>
            </a:avLst>
          </a:prstGeom>
          <a:gradFill rotWithShape="1">
            <a:gsLst>
              <a:gs pos="0">
                <a:srgbClr val="1A3A5C"/>
              </a:gs>
              <a:gs pos="100000">
                <a:srgbClr val="0E2540"/>
              </a:gs>
            </a:gsLst>
            <a:lin ang="3300000" scaled="1"/>
          </a:gradFill>
          <a:ln w="9525">
            <a:solidFill>
              <a:srgbClr val="2256A0">
                <a:alpha val="50000"/>
              </a:srgbClr>
            </a:solidFill>
          </a:ln>
        </p:spPr>
        <p:txBody>
          <a:bodyPr wrap="square" rtlCol="0" anchor="t"/>
          <a:lstStyle/>
          <a:p>
            <a:endParaRPr lang="en-US" sz="2400" dirty="0"/>
          </a:p>
        </p:txBody>
      </p:sp>
      <p:sp>
        <p:nvSpPr>
          <p:cNvPr id="13" name="Text 11"/>
          <p:cNvSpPr/>
          <p:nvPr/>
        </p:nvSpPr>
        <p:spPr>
          <a:xfrm>
            <a:off x="1303735" y="1837135"/>
            <a:ext cx="304800" cy="304800"/>
          </a:xfrm>
          <a:prstGeom prst="roundRect">
            <a:avLst>
              <a:gd name="adj" fmla="val 25000"/>
            </a:avLst>
          </a:prstGeom>
          <a:solidFill>
            <a:srgbClr val="2256A0">
              <a:alpha val="25000"/>
            </a:srgbClr>
          </a:solidFill>
          <a:ln/>
        </p:spPr>
        <p:txBody>
          <a:bodyPr wrap="none" rtlCol="0" anchor="t"/>
          <a:lstStyle/>
          <a:p>
            <a:endParaRPr lang="en-US" sz="2400" dirty="0"/>
          </a:p>
        </p:txBody>
      </p:sp>
      <p:pic>
        <p:nvPicPr>
          <p:cNvPr id="1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67743" y="1901143"/>
            <a:ext cx="176784" cy="176784"/>
          </a:xfrm>
          <a:prstGeom prst="rect">
            <a:avLst/>
          </a:prstGeom>
        </p:spPr>
      </p:pic>
      <p:sp>
        <p:nvSpPr>
          <p:cNvPr id="15" name="Text 12"/>
          <p:cNvSpPr/>
          <p:nvPr/>
        </p:nvSpPr>
        <p:spPr>
          <a:xfrm>
            <a:off x="1684735" y="1823839"/>
            <a:ext cx="781884" cy="142280"/>
          </a:xfrm>
          <a:prstGeom prst="rect">
            <a:avLst/>
          </a:prstGeom>
          <a:noFill/>
          <a:ln/>
        </p:spPr>
        <p:txBody>
          <a:bodyPr wrap="none" lIns="0" tIns="0" rIns="0" bIns="0" rtlCol="0" anchor="t"/>
          <a:lstStyle/>
          <a:p>
            <a:pPr>
              <a:lnSpc>
                <a:spcPts val="1120"/>
              </a:lnSpc>
            </a:pPr>
            <a:r>
              <a:rPr lang="en-US" sz="747" b="1" kern="0" spc="75" dirty="0">
                <a:solidFill>
                  <a:srgbClr val="5A8FC8"/>
                </a:solidFill>
                <a:latin typeface="Calibri" pitchFamily="34" charset="0"/>
                <a:ea typeface="Calibri" pitchFamily="34" charset="-122"/>
                <a:cs typeface="Calibri" pitchFamily="34" charset="-120"/>
              </a:rPr>
              <a:t>STEP 01</a:t>
            </a:r>
            <a:endParaRPr lang="en-US" sz="747" dirty="0"/>
          </a:p>
        </p:txBody>
      </p:sp>
      <p:sp>
        <p:nvSpPr>
          <p:cNvPr id="16" name="Text 13"/>
          <p:cNvSpPr/>
          <p:nvPr/>
        </p:nvSpPr>
        <p:spPr>
          <a:xfrm>
            <a:off x="1684735" y="1984573"/>
            <a:ext cx="781884"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Data Entry</a:t>
            </a:r>
            <a:endParaRPr lang="en-US" sz="1120" dirty="0"/>
          </a:p>
        </p:txBody>
      </p:sp>
      <p:sp>
        <p:nvSpPr>
          <p:cNvPr id="17" name="Text 14"/>
          <p:cNvSpPr/>
          <p:nvPr/>
        </p:nvSpPr>
        <p:spPr>
          <a:xfrm>
            <a:off x="1303735" y="2212776"/>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Clinician enters structured data into certified EHR during clinical encounter</a:t>
            </a:r>
            <a:endParaRPr lang="en-US" sz="1200" dirty="0"/>
          </a:p>
        </p:txBody>
      </p:sp>
      <p:pic>
        <p:nvPicPr>
          <p:cNvPr id="1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7382" y="2184202"/>
            <a:ext cx="200620" cy="114300"/>
          </a:xfrm>
          <a:prstGeom prst="rect">
            <a:avLst/>
          </a:prstGeom>
        </p:spPr>
      </p:pic>
      <p:sp>
        <p:nvSpPr>
          <p:cNvPr id="19" name="Text 15"/>
          <p:cNvSpPr/>
          <p:nvPr/>
        </p:nvSpPr>
        <p:spPr>
          <a:xfrm>
            <a:off x="3444875" y="1696046"/>
            <a:ext cx="2020093" cy="1090415"/>
          </a:xfrm>
          <a:prstGeom prst="roundRect">
            <a:avLst>
              <a:gd name="adj" fmla="val 8696"/>
            </a:avLst>
          </a:prstGeom>
          <a:gradFill rotWithShape="1">
            <a:gsLst>
              <a:gs pos="0">
                <a:srgbClr val="1A3A5C"/>
              </a:gs>
              <a:gs pos="100000">
                <a:srgbClr val="0E2540"/>
              </a:gs>
            </a:gsLst>
            <a:lin ang="3300000" scaled="1"/>
          </a:gradFill>
          <a:ln w="9525">
            <a:solidFill>
              <a:srgbClr val="2256A0">
                <a:alpha val="50000"/>
              </a:srgbClr>
            </a:solidFill>
          </a:ln>
        </p:spPr>
        <p:txBody>
          <a:bodyPr wrap="square" rtlCol="0" anchor="t"/>
          <a:lstStyle/>
          <a:p>
            <a:endParaRPr lang="en-US" sz="2400" dirty="0"/>
          </a:p>
        </p:txBody>
      </p:sp>
      <p:sp>
        <p:nvSpPr>
          <p:cNvPr id="20" name="Text 16"/>
          <p:cNvSpPr/>
          <p:nvPr/>
        </p:nvSpPr>
        <p:spPr>
          <a:xfrm>
            <a:off x="3591321" y="1837135"/>
            <a:ext cx="304800" cy="304800"/>
          </a:xfrm>
          <a:prstGeom prst="roundRect">
            <a:avLst>
              <a:gd name="adj" fmla="val 25000"/>
            </a:avLst>
          </a:prstGeom>
          <a:solidFill>
            <a:srgbClr val="2256A0">
              <a:alpha val="25000"/>
            </a:srgbClr>
          </a:solidFill>
          <a:ln/>
        </p:spPr>
        <p:txBody>
          <a:bodyPr wrap="none" rtlCol="0" anchor="t"/>
          <a:lstStyle/>
          <a:p>
            <a:endParaRPr lang="en-US" sz="2400" dirty="0"/>
          </a:p>
        </p:txBody>
      </p:sp>
      <p:pic>
        <p:nvPicPr>
          <p:cNvPr id="2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55329" y="1901143"/>
            <a:ext cx="176784" cy="176784"/>
          </a:xfrm>
          <a:prstGeom prst="rect">
            <a:avLst/>
          </a:prstGeom>
        </p:spPr>
      </p:pic>
      <p:sp>
        <p:nvSpPr>
          <p:cNvPr id="22" name="Text 17"/>
          <p:cNvSpPr/>
          <p:nvPr/>
        </p:nvSpPr>
        <p:spPr>
          <a:xfrm>
            <a:off x="3972322" y="1823839"/>
            <a:ext cx="764421" cy="142280"/>
          </a:xfrm>
          <a:prstGeom prst="rect">
            <a:avLst/>
          </a:prstGeom>
          <a:noFill/>
          <a:ln/>
        </p:spPr>
        <p:txBody>
          <a:bodyPr wrap="none" lIns="0" tIns="0" rIns="0" bIns="0" rtlCol="0" anchor="t"/>
          <a:lstStyle/>
          <a:p>
            <a:pPr>
              <a:lnSpc>
                <a:spcPts val="1120"/>
              </a:lnSpc>
            </a:pPr>
            <a:r>
              <a:rPr lang="en-US" sz="747" b="1" kern="0" spc="75" dirty="0">
                <a:solidFill>
                  <a:srgbClr val="5A8FC8"/>
                </a:solidFill>
                <a:latin typeface="Calibri" pitchFamily="34" charset="0"/>
                <a:ea typeface="Calibri" pitchFamily="34" charset="-122"/>
                <a:cs typeface="Calibri" pitchFamily="34" charset="-120"/>
              </a:rPr>
              <a:t>STEP 02</a:t>
            </a:r>
            <a:endParaRPr lang="en-US" sz="747" dirty="0"/>
          </a:p>
        </p:txBody>
      </p:sp>
      <p:sp>
        <p:nvSpPr>
          <p:cNvPr id="23" name="Text 18"/>
          <p:cNvSpPr/>
          <p:nvPr/>
        </p:nvSpPr>
        <p:spPr>
          <a:xfrm>
            <a:off x="3972322" y="1984573"/>
            <a:ext cx="764421"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Extraction</a:t>
            </a:r>
            <a:endParaRPr lang="en-US" sz="1120" dirty="0"/>
          </a:p>
        </p:txBody>
      </p:sp>
      <p:sp>
        <p:nvSpPr>
          <p:cNvPr id="24" name="Text 19"/>
          <p:cNvSpPr/>
          <p:nvPr/>
        </p:nvSpPr>
        <p:spPr>
          <a:xfrm>
            <a:off x="3535370" y="2227268"/>
            <a:ext cx="1873645"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Manual / semi-automated EHR extract; vendor mapping required for each program</a:t>
            </a:r>
            <a:endParaRPr lang="en-US" sz="1200" dirty="0"/>
          </a:p>
        </p:txBody>
      </p:sp>
      <p:pic>
        <p:nvPicPr>
          <p:cNvPr id="2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464970" y="2184202"/>
            <a:ext cx="200620" cy="114300"/>
          </a:xfrm>
          <a:prstGeom prst="rect">
            <a:avLst/>
          </a:prstGeom>
        </p:spPr>
      </p:pic>
      <p:sp>
        <p:nvSpPr>
          <p:cNvPr id="26" name="Text 20"/>
          <p:cNvSpPr/>
          <p:nvPr/>
        </p:nvSpPr>
        <p:spPr>
          <a:xfrm>
            <a:off x="5732463" y="1696046"/>
            <a:ext cx="2020093" cy="1090415"/>
          </a:xfrm>
          <a:prstGeom prst="roundRect">
            <a:avLst>
              <a:gd name="adj" fmla="val 8696"/>
            </a:avLst>
          </a:prstGeom>
          <a:gradFill rotWithShape="1">
            <a:gsLst>
              <a:gs pos="0">
                <a:srgbClr val="1A3A5C"/>
              </a:gs>
              <a:gs pos="100000">
                <a:srgbClr val="0E2540"/>
              </a:gs>
            </a:gsLst>
            <a:lin ang="3300000" scaled="1"/>
          </a:gradFill>
          <a:ln w="9525">
            <a:solidFill>
              <a:srgbClr val="2256A0">
                <a:alpha val="50000"/>
              </a:srgbClr>
            </a:solidFill>
          </a:ln>
        </p:spPr>
        <p:txBody>
          <a:bodyPr wrap="square" rtlCol="0" anchor="t"/>
          <a:lstStyle/>
          <a:p>
            <a:endParaRPr lang="en-US" sz="2400" dirty="0"/>
          </a:p>
        </p:txBody>
      </p:sp>
      <p:sp>
        <p:nvSpPr>
          <p:cNvPr id="27" name="Text 21"/>
          <p:cNvSpPr/>
          <p:nvPr/>
        </p:nvSpPr>
        <p:spPr>
          <a:xfrm>
            <a:off x="5878909" y="1837135"/>
            <a:ext cx="304800" cy="304800"/>
          </a:xfrm>
          <a:prstGeom prst="roundRect">
            <a:avLst>
              <a:gd name="adj" fmla="val 25000"/>
            </a:avLst>
          </a:prstGeom>
          <a:solidFill>
            <a:srgbClr val="2256A0">
              <a:alpha val="25000"/>
            </a:srgbClr>
          </a:solidFill>
          <a:ln/>
        </p:spPr>
        <p:txBody>
          <a:bodyPr wrap="none" rtlCol="0" anchor="t"/>
          <a:lstStyle/>
          <a:p>
            <a:endParaRPr lang="en-US" sz="2400" dirty="0"/>
          </a:p>
        </p:txBody>
      </p:sp>
      <p:pic>
        <p:nvPicPr>
          <p:cNvPr id="28"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42917" y="1901143"/>
            <a:ext cx="176784" cy="176784"/>
          </a:xfrm>
          <a:prstGeom prst="rect">
            <a:avLst/>
          </a:prstGeom>
        </p:spPr>
      </p:pic>
      <p:sp>
        <p:nvSpPr>
          <p:cNvPr id="29" name="Text 22"/>
          <p:cNvSpPr/>
          <p:nvPr/>
        </p:nvSpPr>
        <p:spPr>
          <a:xfrm>
            <a:off x="6259910" y="1823839"/>
            <a:ext cx="842348" cy="142280"/>
          </a:xfrm>
          <a:prstGeom prst="rect">
            <a:avLst/>
          </a:prstGeom>
          <a:noFill/>
          <a:ln/>
        </p:spPr>
        <p:txBody>
          <a:bodyPr wrap="none" lIns="0" tIns="0" rIns="0" bIns="0" rtlCol="0" anchor="t"/>
          <a:lstStyle/>
          <a:p>
            <a:pPr>
              <a:lnSpc>
                <a:spcPts val="1120"/>
              </a:lnSpc>
            </a:pPr>
            <a:r>
              <a:rPr lang="en-US" sz="747" b="1" kern="0" spc="75" dirty="0">
                <a:solidFill>
                  <a:srgbClr val="5A8FC8"/>
                </a:solidFill>
                <a:latin typeface="Calibri" pitchFamily="34" charset="0"/>
                <a:ea typeface="Calibri" pitchFamily="34" charset="-122"/>
                <a:cs typeface="Calibri" pitchFamily="34" charset="-120"/>
              </a:rPr>
              <a:t>STEP 03</a:t>
            </a:r>
            <a:endParaRPr lang="en-US" sz="747" dirty="0"/>
          </a:p>
        </p:txBody>
      </p:sp>
      <p:sp>
        <p:nvSpPr>
          <p:cNvPr id="30" name="Text 23"/>
          <p:cNvSpPr/>
          <p:nvPr/>
        </p:nvSpPr>
        <p:spPr>
          <a:xfrm>
            <a:off x="6259910" y="1984573"/>
            <a:ext cx="842348"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Calculation</a:t>
            </a:r>
            <a:endParaRPr lang="en-US" sz="1120" dirty="0"/>
          </a:p>
        </p:txBody>
      </p:sp>
      <p:sp>
        <p:nvSpPr>
          <p:cNvPr id="31" name="Text 24"/>
          <p:cNvSpPr/>
          <p:nvPr/>
        </p:nvSpPr>
        <p:spPr>
          <a:xfrm>
            <a:off x="5878909" y="2212776"/>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Measure logic runs within EHR or at facility level using CQL over QDM data</a:t>
            </a:r>
            <a:endParaRPr lang="en-US" sz="1200" dirty="0"/>
          </a:p>
        </p:txBody>
      </p:sp>
      <p:pic>
        <p:nvPicPr>
          <p:cNvPr id="32"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752557" y="2184202"/>
            <a:ext cx="200620" cy="114300"/>
          </a:xfrm>
          <a:prstGeom prst="rect">
            <a:avLst/>
          </a:prstGeom>
        </p:spPr>
      </p:pic>
      <p:sp>
        <p:nvSpPr>
          <p:cNvPr id="33" name="Text 25"/>
          <p:cNvSpPr/>
          <p:nvPr/>
        </p:nvSpPr>
        <p:spPr>
          <a:xfrm>
            <a:off x="8020051" y="1696046"/>
            <a:ext cx="2020093" cy="1090415"/>
          </a:xfrm>
          <a:prstGeom prst="roundRect">
            <a:avLst>
              <a:gd name="adj" fmla="val 8696"/>
            </a:avLst>
          </a:prstGeom>
          <a:gradFill rotWithShape="1">
            <a:gsLst>
              <a:gs pos="0">
                <a:srgbClr val="1A3A5C"/>
              </a:gs>
              <a:gs pos="100000">
                <a:srgbClr val="0E2540"/>
              </a:gs>
            </a:gsLst>
            <a:lin ang="3300000" scaled="1"/>
          </a:gradFill>
          <a:ln w="9525">
            <a:solidFill>
              <a:srgbClr val="2256A0">
                <a:alpha val="50000"/>
              </a:srgbClr>
            </a:solidFill>
          </a:ln>
        </p:spPr>
        <p:txBody>
          <a:bodyPr wrap="square" rtlCol="0" anchor="t"/>
          <a:lstStyle/>
          <a:p>
            <a:endParaRPr lang="en-US" sz="2400" dirty="0"/>
          </a:p>
        </p:txBody>
      </p:sp>
      <p:sp>
        <p:nvSpPr>
          <p:cNvPr id="34" name="Text 26"/>
          <p:cNvSpPr/>
          <p:nvPr/>
        </p:nvSpPr>
        <p:spPr>
          <a:xfrm>
            <a:off x="8166497" y="1837135"/>
            <a:ext cx="304800" cy="304800"/>
          </a:xfrm>
          <a:prstGeom prst="roundRect">
            <a:avLst>
              <a:gd name="adj" fmla="val 25000"/>
            </a:avLst>
          </a:prstGeom>
          <a:solidFill>
            <a:srgbClr val="2256A0">
              <a:alpha val="25000"/>
            </a:srgbClr>
          </a:solidFill>
          <a:ln/>
        </p:spPr>
        <p:txBody>
          <a:bodyPr wrap="none" rtlCol="0" anchor="t"/>
          <a:lstStyle/>
          <a:p>
            <a:endParaRPr lang="en-US" sz="2400" dirty="0"/>
          </a:p>
        </p:txBody>
      </p:sp>
      <p:pic>
        <p:nvPicPr>
          <p:cNvPr id="35" name="Image 6" descr="preencoded.png"/>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230505" y="1901143"/>
            <a:ext cx="176784" cy="176784"/>
          </a:xfrm>
          <a:prstGeom prst="rect">
            <a:avLst/>
          </a:prstGeom>
        </p:spPr>
      </p:pic>
      <p:sp>
        <p:nvSpPr>
          <p:cNvPr id="36" name="Text 27"/>
          <p:cNvSpPr/>
          <p:nvPr/>
        </p:nvSpPr>
        <p:spPr>
          <a:xfrm>
            <a:off x="8547498" y="1823839"/>
            <a:ext cx="885785" cy="142280"/>
          </a:xfrm>
          <a:prstGeom prst="rect">
            <a:avLst/>
          </a:prstGeom>
          <a:noFill/>
          <a:ln/>
        </p:spPr>
        <p:txBody>
          <a:bodyPr wrap="none" lIns="0" tIns="0" rIns="0" bIns="0" rtlCol="0" anchor="t"/>
          <a:lstStyle/>
          <a:p>
            <a:pPr>
              <a:lnSpc>
                <a:spcPts val="1120"/>
              </a:lnSpc>
            </a:pPr>
            <a:r>
              <a:rPr lang="en-US" sz="747" b="1" kern="0" spc="75" dirty="0">
                <a:solidFill>
                  <a:srgbClr val="5A8FC8"/>
                </a:solidFill>
                <a:latin typeface="Calibri" pitchFamily="34" charset="0"/>
                <a:ea typeface="Calibri" pitchFamily="34" charset="-122"/>
                <a:cs typeface="Calibri" pitchFamily="34" charset="-120"/>
              </a:rPr>
              <a:t>STEP 04</a:t>
            </a:r>
            <a:endParaRPr lang="en-US" sz="747" dirty="0"/>
          </a:p>
        </p:txBody>
      </p:sp>
      <p:sp>
        <p:nvSpPr>
          <p:cNvPr id="37" name="Text 28"/>
          <p:cNvSpPr/>
          <p:nvPr/>
        </p:nvSpPr>
        <p:spPr>
          <a:xfrm>
            <a:off x="8547498" y="1984573"/>
            <a:ext cx="885785"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Submission</a:t>
            </a:r>
            <a:endParaRPr lang="en-US" sz="1120" dirty="0"/>
          </a:p>
        </p:txBody>
      </p:sp>
      <p:sp>
        <p:nvSpPr>
          <p:cNvPr id="38" name="Text 29"/>
          <p:cNvSpPr/>
          <p:nvPr/>
        </p:nvSpPr>
        <p:spPr>
          <a:xfrm>
            <a:off x="8166497" y="2212776"/>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QRDA I (patient-level) or QRDA III (summary) XML files uploaded to CMS portal</a:t>
            </a:r>
            <a:endParaRPr lang="en-US" sz="1200" dirty="0"/>
          </a:p>
        </p:txBody>
      </p:sp>
      <p:sp>
        <p:nvSpPr>
          <p:cNvPr id="39" name="Text 30"/>
          <p:cNvSpPr/>
          <p:nvPr/>
        </p:nvSpPr>
        <p:spPr>
          <a:xfrm>
            <a:off x="572294" y="3516121"/>
            <a:ext cx="11199812" cy="2390775"/>
          </a:xfrm>
          <a:prstGeom prst="roundRect">
            <a:avLst>
              <a:gd name="adj" fmla="val 4816"/>
            </a:avLst>
          </a:prstGeom>
          <a:solidFill>
            <a:srgbClr val="006E7F">
              <a:alpha val="12000"/>
            </a:srgbClr>
          </a:solidFill>
          <a:ln w="9525">
            <a:solidFill>
              <a:srgbClr val="00B4C8">
                <a:alpha val="28000"/>
              </a:srgbClr>
            </a:solidFill>
          </a:ln>
        </p:spPr>
        <p:txBody>
          <a:bodyPr wrap="square" rtlCol="0" anchor="t"/>
          <a:lstStyle/>
          <a:p>
            <a:endParaRPr lang="en-US" sz="2400" dirty="0"/>
          </a:p>
        </p:txBody>
      </p:sp>
      <p:sp>
        <p:nvSpPr>
          <p:cNvPr id="40" name="Text 31"/>
          <p:cNvSpPr/>
          <p:nvPr/>
        </p:nvSpPr>
        <p:spPr>
          <a:xfrm>
            <a:off x="827882" y="3867151"/>
            <a:ext cx="28773" cy="667147"/>
          </a:xfrm>
          <a:prstGeom prst="roundRect">
            <a:avLst>
              <a:gd name="adj" fmla="val 64736"/>
            </a:avLst>
          </a:prstGeom>
          <a:gradFill rotWithShape="1">
            <a:gsLst>
              <a:gs pos="0">
                <a:srgbClr val="00B4C8"/>
              </a:gs>
              <a:gs pos="100000">
                <a:srgbClr val="00B4C8">
                  <a:alpha val="30000"/>
                </a:srgbClr>
              </a:gs>
            </a:gsLst>
            <a:lin ang="5400000" scaled="1"/>
          </a:gradFill>
          <a:ln/>
        </p:spPr>
        <p:txBody>
          <a:bodyPr wrap="square" rtlCol="0" anchor="t"/>
          <a:lstStyle/>
          <a:p>
            <a:endParaRPr lang="en-US" sz="2400" dirty="0"/>
          </a:p>
        </p:txBody>
      </p:sp>
      <p:sp>
        <p:nvSpPr>
          <p:cNvPr id="41" name="Text 32"/>
          <p:cNvSpPr/>
          <p:nvPr/>
        </p:nvSpPr>
        <p:spPr>
          <a:xfrm>
            <a:off x="763588" y="4591844"/>
            <a:ext cx="223547" cy="283160"/>
          </a:xfrm>
          <a:prstGeom prst="rect">
            <a:avLst/>
          </a:prstGeom>
          <a:noFill/>
          <a:ln/>
        </p:spPr>
        <p:txBody>
          <a:bodyPr wrap="square" lIns="0" tIns="0" rIns="0" bIns="0" rtlCol="0" anchor="ctr"/>
          <a:lstStyle/>
          <a:p>
            <a:pPr>
              <a:lnSpc>
                <a:spcPts val="1240"/>
              </a:lnSpc>
            </a:pPr>
            <a:r>
              <a:rPr lang="en-US" sz="827" b="1" dirty="0">
                <a:solidFill>
                  <a:srgbClr val="00B4C8"/>
                </a:solidFill>
                <a:latin typeface="Calibri Light" pitchFamily="34" charset="0"/>
                <a:ea typeface="Calibri Light" pitchFamily="34" charset="-122"/>
                <a:cs typeface="Calibri Light" pitchFamily="34" charset="-120"/>
              </a:rPr>
              <a:t>dQM</a:t>
            </a:r>
            <a:endParaRPr lang="en-US" sz="827" dirty="0"/>
          </a:p>
        </p:txBody>
      </p:sp>
      <p:sp>
        <p:nvSpPr>
          <p:cNvPr id="42" name="Text 33"/>
          <p:cNvSpPr/>
          <p:nvPr/>
        </p:nvSpPr>
        <p:spPr>
          <a:xfrm>
            <a:off x="827882" y="4919067"/>
            <a:ext cx="28773" cy="667147"/>
          </a:xfrm>
          <a:prstGeom prst="roundRect">
            <a:avLst>
              <a:gd name="adj" fmla="val 64736"/>
            </a:avLst>
          </a:prstGeom>
          <a:gradFill rotWithShape="1">
            <a:gsLst>
              <a:gs pos="0">
                <a:srgbClr val="00B4C8"/>
              </a:gs>
              <a:gs pos="100000">
                <a:srgbClr val="00B4C8">
                  <a:alpha val="30000"/>
                </a:srgbClr>
              </a:gs>
            </a:gsLst>
            <a:lin ang="5400000" scaled="1"/>
          </a:gradFill>
          <a:ln/>
        </p:spPr>
        <p:txBody>
          <a:bodyPr wrap="square" rtlCol="0" anchor="t"/>
          <a:lstStyle/>
          <a:p>
            <a:endParaRPr lang="en-US" sz="2400" dirty="0"/>
          </a:p>
        </p:txBody>
      </p:sp>
      <p:sp>
        <p:nvSpPr>
          <p:cNvPr id="43" name="Text 34"/>
          <p:cNvSpPr/>
          <p:nvPr/>
        </p:nvSpPr>
        <p:spPr>
          <a:xfrm>
            <a:off x="1157288" y="4181475"/>
            <a:ext cx="2020093" cy="1090415"/>
          </a:xfrm>
          <a:prstGeom prst="roundRect">
            <a:avLst>
              <a:gd name="adj" fmla="val 8696"/>
            </a:avLst>
          </a:prstGeom>
          <a:gradFill rotWithShape="1">
            <a:gsLst>
              <a:gs pos="0">
                <a:srgbClr val="0A3340"/>
              </a:gs>
              <a:gs pos="100000">
                <a:srgbClr val="062530"/>
              </a:gs>
            </a:gsLst>
            <a:lin ang="3300000" scaled="1"/>
          </a:gradFill>
          <a:ln w="9525">
            <a:solidFill>
              <a:srgbClr val="00B4C8">
                <a:alpha val="40000"/>
              </a:srgbClr>
            </a:solidFill>
          </a:ln>
        </p:spPr>
        <p:txBody>
          <a:bodyPr wrap="square" rtlCol="0" anchor="t"/>
          <a:lstStyle/>
          <a:p>
            <a:endParaRPr lang="en-US" sz="2400" dirty="0"/>
          </a:p>
        </p:txBody>
      </p:sp>
      <p:sp>
        <p:nvSpPr>
          <p:cNvPr id="44" name="Text 35"/>
          <p:cNvSpPr/>
          <p:nvPr/>
        </p:nvSpPr>
        <p:spPr>
          <a:xfrm>
            <a:off x="1303735" y="4322564"/>
            <a:ext cx="304800" cy="304800"/>
          </a:xfrm>
          <a:prstGeom prst="roundRect">
            <a:avLst>
              <a:gd name="adj" fmla="val 25000"/>
            </a:avLst>
          </a:prstGeom>
          <a:solidFill>
            <a:srgbClr val="00B4C8">
              <a:alpha val="15000"/>
            </a:srgbClr>
          </a:solidFill>
          <a:ln/>
        </p:spPr>
        <p:txBody>
          <a:bodyPr wrap="none" rtlCol="0" anchor="t"/>
          <a:lstStyle/>
          <a:p>
            <a:endParaRPr lang="en-US" sz="2400" dirty="0"/>
          </a:p>
        </p:txBody>
      </p:sp>
      <p:pic>
        <p:nvPicPr>
          <p:cNvPr id="45"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367743" y="4386572"/>
            <a:ext cx="176784" cy="176784"/>
          </a:xfrm>
          <a:prstGeom prst="rect">
            <a:avLst/>
          </a:prstGeom>
        </p:spPr>
      </p:pic>
      <p:sp>
        <p:nvSpPr>
          <p:cNvPr id="46" name="Text 36"/>
          <p:cNvSpPr/>
          <p:nvPr/>
        </p:nvSpPr>
        <p:spPr>
          <a:xfrm>
            <a:off x="1684735" y="4309269"/>
            <a:ext cx="972880" cy="142280"/>
          </a:xfrm>
          <a:prstGeom prst="rect">
            <a:avLst/>
          </a:prstGeom>
          <a:noFill/>
          <a:ln/>
        </p:spPr>
        <p:txBody>
          <a:bodyPr wrap="none" lIns="0" tIns="0" rIns="0" bIns="0" rtlCol="0" anchor="t"/>
          <a:lstStyle/>
          <a:p>
            <a:pPr>
              <a:lnSpc>
                <a:spcPts val="1120"/>
              </a:lnSpc>
            </a:pPr>
            <a:r>
              <a:rPr lang="en-US" sz="747" b="1" kern="0" spc="75" dirty="0">
                <a:solidFill>
                  <a:srgbClr val="00B4C8"/>
                </a:solidFill>
                <a:latin typeface="Calibri" pitchFamily="34" charset="0"/>
                <a:ea typeface="Calibri" pitchFamily="34" charset="-122"/>
                <a:cs typeface="Calibri" pitchFamily="34" charset="-120"/>
              </a:rPr>
              <a:t>STEP 01</a:t>
            </a:r>
            <a:endParaRPr lang="en-US" sz="747" dirty="0"/>
          </a:p>
        </p:txBody>
      </p:sp>
      <p:sp>
        <p:nvSpPr>
          <p:cNvPr id="47" name="Text 37"/>
          <p:cNvSpPr/>
          <p:nvPr/>
        </p:nvSpPr>
        <p:spPr>
          <a:xfrm>
            <a:off x="1684735" y="4470003"/>
            <a:ext cx="972880"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Data Capture</a:t>
            </a:r>
            <a:endParaRPr lang="en-US" sz="1120" dirty="0"/>
          </a:p>
        </p:txBody>
      </p:sp>
      <p:sp>
        <p:nvSpPr>
          <p:cNvPr id="48" name="Text 38"/>
          <p:cNvSpPr/>
          <p:nvPr/>
        </p:nvSpPr>
        <p:spPr>
          <a:xfrm>
            <a:off x="1303735" y="4698207"/>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Automated ingestion across EHRs, wearables, patient portals &amp; admin systems</a:t>
            </a:r>
            <a:endParaRPr lang="en-US" sz="1200" dirty="0"/>
          </a:p>
        </p:txBody>
      </p:sp>
      <p:pic>
        <p:nvPicPr>
          <p:cNvPr id="49" name="Image 8" descr="preencoded.png"/>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177382" y="4669631"/>
            <a:ext cx="200620" cy="114300"/>
          </a:xfrm>
          <a:prstGeom prst="rect">
            <a:avLst/>
          </a:prstGeom>
        </p:spPr>
      </p:pic>
      <p:sp>
        <p:nvSpPr>
          <p:cNvPr id="50" name="Text 39"/>
          <p:cNvSpPr/>
          <p:nvPr/>
        </p:nvSpPr>
        <p:spPr>
          <a:xfrm>
            <a:off x="3444875" y="4181475"/>
            <a:ext cx="2020093" cy="1090415"/>
          </a:xfrm>
          <a:prstGeom prst="roundRect">
            <a:avLst>
              <a:gd name="adj" fmla="val 8696"/>
            </a:avLst>
          </a:prstGeom>
          <a:gradFill rotWithShape="1">
            <a:gsLst>
              <a:gs pos="0">
                <a:srgbClr val="0A3340"/>
              </a:gs>
              <a:gs pos="100000">
                <a:srgbClr val="062530"/>
              </a:gs>
            </a:gsLst>
            <a:lin ang="3300000" scaled="1"/>
          </a:gradFill>
          <a:ln w="9525">
            <a:solidFill>
              <a:srgbClr val="00B4C8">
                <a:alpha val="40000"/>
              </a:srgbClr>
            </a:solidFill>
          </a:ln>
        </p:spPr>
        <p:txBody>
          <a:bodyPr wrap="square" rtlCol="0" anchor="t"/>
          <a:lstStyle/>
          <a:p>
            <a:endParaRPr lang="en-US" sz="2400" dirty="0"/>
          </a:p>
        </p:txBody>
      </p:sp>
      <p:sp>
        <p:nvSpPr>
          <p:cNvPr id="51" name="Text 40"/>
          <p:cNvSpPr/>
          <p:nvPr/>
        </p:nvSpPr>
        <p:spPr>
          <a:xfrm>
            <a:off x="3591321" y="4322564"/>
            <a:ext cx="304800" cy="304800"/>
          </a:xfrm>
          <a:prstGeom prst="roundRect">
            <a:avLst>
              <a:gd name="adj" fmla="val 25000"/>
            </a:avLst>
          </a:prstGeom>
          <a:solidFill>
            <a:srgbClr val="00B4C8">
              <a:alpha val="15000"/>
            </a:srgbClr>
          </a:solidFill>
          <a:ln/>
        </p:spPr>
        <p:txBody>
          <a:bodyPr wrap="none" rtlCol="0" anchor="t"/>
          <a:lstStyle/>
          <a:p>
            <a:endParaRPr lang="en-US" sz="2400" dirty="0"/>
          </a:p>
        </p:txBody>
      </p:sp>
      <p:pic>
        <p:nvPicPr>
          <p:cNvPr id="52"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655329" y="4386572"/>
            <a:ext cx="176784" cy="176784"/>
          </a:xfrm>
          <a:prstGeom prst="rect">
            <a:avLst/>
          </a:prstGeom>
        </p:spPr>
      </p:pic>
      <p:sp>
        <p:nvSpPr>
          <p:cNvPr id="53" name="Text 41"/>
          <p:cNvSpPr/>
          <p:nvPr/>
        </p:nvSpPr>
        <p:spPr>
          <a:xfrm>
            <a:off x="3972322" y="4309269"/>
            <a:ext cx="660301" cy="142280"/>
          </a:xfrm>
          <a:prstGeom prst="rect">
            <a:avLst/>
          </a:prstGeom>
          <a:noFill/>
          <a:ln/>
        </p:spPr>
        <p:txBody>
          <a:bodyPr wrap="none" lIns="0" tIns="0" rIns="0" bIns="0" rtlCol="0" anchor="t"/>
          <a:lstStyle/>
          <a:p>
            <a:pPr>
              <a:lnSpc>
                <a:spcPts val="1120"/>
              </a:lnSpc>
            </a:pPr>
            <a:r>
              <a:rPr lang="en-US" sz="747" b="1" kern="0" spc="75" dirty="0">
                <a:solidFill>
                  <a:srgbClr val="00B4C8"/>
                </a:solidFill>
                <a:latin typeface="Calibri" pitchFamily="34" charset="0"/>
                <a:ea typeface="Calibri" pitchFamily="34" charset="-122"/>
                <a:cs typeface="Calibri" pitchFamily="34" charset="-120"/>
              </a:rPr>
              <a:t>STEP 02</a:t>
            </a:r>
            <a:endParaRPr lang="en-US" sz="747" dirty="0"/>
          </a:p>
        </p:txBody>
      </p:sp>
      <p:sp>
        <p:nvSpPr>
          <p:cNvPr id="54" name="Text 42"/>
          <p:cNvSpPr/>
          <p:nvPr/>
        </p:nvSpPr>
        <p:spPr>
          <a:xfrm>
            <a:off x="3972322" y="4470003"/>
            <a:ext cx="660301"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Retrieval</a:t>
            </a:r>
            <a:endParaRPr lang="en-US" sz="1120" dirty="0"/>
          </a:p>
        </p:txBody>
      </p:sp>
      <p:sp>
        <p:nvSpPr>
          <p:cNvPr id="55" name="Text 43"/>
          <p:cNvSpPr/>
          <p:nvPr/>
        </p:nvSpPr>
        <p:spPr>
          <a:xfrm>
            <a:off x="3591321" y="4698207"/>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Standardized FHIR API query — fully automated, </a:t>
            </a:r>
            <a:r>
              <a:rPr lang="en-US" sz="1200" b="1" dirty="0">
                <a:solidFill>
                  <a:schemeClr val="bg1"/>
                </a:solidFill>
                <a:latin typeface="Calibri" pitchFamily="34" charset="0"/>
                <a:ea typeface="Calibri" pitchFamily="34" charset="-122"/>
                <a:cs typeface="Calibri" pitchFamily="34" charset="-120"/>
              </a:rPr>
              <a:t>no manual mapping needed</a:t>
            </a:r>
            <a:endParaRPr lang="en-US" sz="1200" b="1" dirty="0">
              <a:solidFill>
                <a:schemeClr val="bg1"/>
              </a:solidFill>
            </a:endParaRPr>
          </a:p>
        </p:txBody>
      </p:sp>
      <p:pic>
        <p:nvPicPr>
          <p:cNvPr id="56" name="Image 10" descr="preencoded.png"/>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464970" y="4669631"/>
            <a:ext cx="200620" cy="114300"/>
          </a:xfrm>
          <a:prstGeom prst="rect">
            <a:avLst/>
          </a:prstGeom>
        </p:spPr>
      </p:pic>
      <p:sp>
        <p:nvSpPr>
          <p:cNvPr id="57" name="Text 44"/>
          <p:cNvSpPr/>
          <p:nvPr/>
        </p:nvSpPr>
        <p:spPr>
          <a:xfrm>
            <a:off x="5732463" y="4181475"/>
            <a:ext cx="2020093" cy="1090415"/>
          </a:xfrm>
          <a:prstGeom prst="roundRect">
            <a:avLst>
              <a:gd name="adj" fmla="val 8696"/>
            </a:avLst>
          </a:prstGeom>
          <a:gradFill rotWithShape="1">
            <a:gsLst>
              <a:gs pos="0">
                <a:srgbClr val="0A3340"/>
              </a:gs>
              <a:gs pos="100000">
                <a:srgbClr val="062530"/>
              </a:gs>
            </a:gsLst>
            <a:lin ang="3300000" scaled="1"/>
          </a:gradFill>
          <a:ln w="9525">
            <a:solidFill>
              <a:srgbClr val="00B4C8">
                <a:alpha val="40000"/>
              </a:srgbClr>
            </a:solidFill>
          </a:ln>
        </p:spPr>
        <p:txBody>
          <a:bodyPr wrap="square" rtlCol="0" anchor="t"/>
          <a:lstStyle/>
          <a:p>
            <a:endParaRPr lang="en-US" sz="2400" dirty="0"/>
          </a:p>
        </p:txBody>
      </p:sp>
      <p:sp>
        <p:nvSpPr>
          <p:cNvPr id="58" name="Text 45"/>
          <p:cNvSpPr/>
          <p:nvPr/>
        </p:nvSpPr>
        <p:spPr>
          <a:xfrm>
            <a:off x="5878909" y="4322564"/>
            <a:ext cx="304800" cy="304800"/>
          </a:xfrm>
          <a:prstGeom prst="roundRect">
            <a:avLst>
              <a:gd name="adj" fmla="val 25000"/>
            </a:avLst>
          </a:prstGeom>
          <a:solidFill>
            <a:srgbClr val="00B4C8">
              <a:alpha val="15000"/>
            </a:srgbClr>
          </a:solidFill>
          <a:ln/>
        </p:spPr>
        <p:txBody>
          <a:bodyPr wrap="none" rtlCol="0" anchor="t"/>
          <a:lstStyle/>
          <a:p>
            <a:endParaRPr lang="en-US" sz="2400" dirty="0"/>
          </a:p>
        </p:txBody>
      </p:sp>
      <p:pic>
        <p:nvPicPr>
          <p:cNvPr id="59" name="Image 11" descr="preencoded.png"/>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942917" y="4386572"/>
            <a:ext cx="176784" cy="176784"/>
          </a:xfrm>
          <a:prstGeom prst="rect">
            <a:avLst/>
          </a:prstGeom>
        </p:spPr>
      </p:pic>
      <p:sp>
        <p:nvSpPr>
          <p:cNvPr id="60" name="Text 46"/>
          <p:cNvSpPr/>
          <p:nvPr/>
        </p:nvSpPr>
        <p:spPr>
          <a:xfrm>
            <a:off x="6259910" y="4309269"/>
            <a:ext cx="842348" cy="142280"/>
          </a:xfrm>
          <a:prstGeom prst="rect">
            <a:avLst/>
          </a:prstGeom>
          <a:noFill/>
          <a:ln/>
        </p:spPr>
        <p:txBody>
          <a:bodyPr wrap="none" lIns="0" tIns="0" rIns="0" bIns="0" rtlCol="0" anchor="t"/>
          <a:lstStyle/>
          <a:p>
            <a:pPr>
              <a:lnSpc>
                <a:spcPts val="1120"/>
              </a:lnSpc>
            </a:pPr>
            <a:r>
              <a:rPr lang="en-US" sz="747" b="1" kern="0" spc="75" dirty="0">
                <a:solidFill>
                  <a:srgbClr val="00B4C8"/>
                </a:solidFill>
                <a:latin typeface="Calibri" pitchFamily="34" charset="0"/>
                <a:ea typeface="Calibri" pitchFamily="34" charset="-122"/>
                <a:cs typeface="Calibri" pitchFamily="34" charset="-120"/>
              </a:rPr>
              <a:t>STEP 03</a:t>
            </a:r>
            <a:endParaRPr lang="en-US" sz="747" dirty="0"/>
          </a:p>
        </p:txBody>
      </p:sp>
      <p:sp>
        <p:nvSpPr>
          <p:cNvPr id="61" name="Text 47"/>
          <p:cNvSpPr/>
          <p:nvPr/>
        </p:nvSpPr>
        <p:spPr>
          <a:xfrm>
            <a:off x="6259910" y="4470003"/>
            <a:ext cx="842348"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Calculation</a:t>
            </a:r>
            <a:endParaRPr lang="en-US" sz="1120" dirty="0"/>
          </a:p>
        </p:txBody>
      </p:sp>
      <p:sp>
        <p:nvSpPr>
          <p:cNvPr id="62" name="Text 48"/>
          <p:cNvSpPr/>
          <p:nvPr/>
        </p:nvSpPr>
        <p:spPr>
          <a:xfrm>
            <a:off x="5878909" y="4698207"/>
            <a:ext cx="1761744"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Distributed or centralized computable CQL measure logic over </a:t>
            </a:r>
            <a:r>
              <a:rPr lang="en-US" sz="1200" dirty="0">
                <a:solidFill>
                  <a:schemeClr val="bg1"/>
                </a:solidFill>
                <a:latin typeface="Calibri" pitchFamily="34" charset="0"/>
                <a:ea typeface="Calibri" pitchFamily="34" charset="-122"/>
                <a:cs typeface="Calibri" pitchFamily="34" charset="-120"/>
              </a:rPr>
              <a:t>QI-Core FHIR data</a:t>
            </a:r>
            <a:endParaRPr lang="en-US" sz="1200" dirty="0">
              <a:solidFill>
                <a:schemeClr val="bg1"/>
              </a:solidFill>
            </a:endParaRPr>
          </a:p>
        </p:txBody>
      </p:sp>
      <p:pic>
        <p:nvPicPr>
          <p:cNvPr id="63" name="Image 12" descr="preencoded.png"/>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7752557" y="4669631"/>
            <a:ext cx="200620" cy="114300"/>
          </a:xfrm>
          <a:prstGeom prst="rect">
            <a:avLst/>
          </a:prstGeom>
        </p:spPr>
      </p:pic>
      <p:sp>
        <p:nvSpPr>
          <p:cNvPr id="64" name="Text 49"/>
          <p:cNvSpPr/>
          <p:nvPr/>
        </p:nvSpPr>
        <p:spPr>
          <a:xfrm>
            <a:off x="8020052" y="4181475"/>
            <a:ext cx="2101776" cy="1090415"/>
          </a:xfrm>
          <a:prstGeom prst="roundRect">
            <a:avLst>
              <a:gd name="adj" fmla="val 8696"/>
            </a:avLst>
          </a:prstGeom>
          <a:gradFill rotWithShape="1">
            <a:gsLst>
              <a:gs pos="0">
                <a:srgbClr val="0A3340"/>
              </a:gs>
              <a:gs pos="100000">
                <a:srgbClr val="062530"/>
              </a:gs>
            </a:gsLst>
            <a:lin ang="3300000" scaled="1"/>
          </a:gradFill>
          <a:ln w="9525">
            <a:solidFill>
              <a:srgbClr val="00B4C8">
                <a:alpha val="40000"/>
              </a:srgbClr>
            </a:solidFill>
          </a:ln>
        </p:spPr>
        <p:txBody>
          <a:bodyPr wrap="square" rtlCol="0" anchor="t"/>
          <a:lstStyle/>
          <a:p>
            <a:endParaRPr lang="en-US" sz="2400" dirty="0"/>
          </a:p>
        </p:txBody>
      </p:sp>
      <p:sp>
        <p:nvSpPr>
          <p:cNvPr id="65" name="Text 50"/>
          <p:cNvSpPr/>
          <p:nvPr/>
        </p:nvSpPr>
        <p:spPr>
          <a:xfrm>
            <a:off x="8166497" y="4322564"/>
            <a:ext cx="304800" cy="304800"/>
          </a:xfrm>
          <a:prstGeom prst="roundRect">
            <a:avLst>
              <a:gd name="adj" fmla="val 25000"/>
            </a:avLst>
          </a:prstGeom>
          <a:solidFill>
            <a:srgbClr val="00B4C8">
              <a:alpha val="15000"/>
            </a:srgbClr>
          </a:solidFill>
          <a:ln/>
        </p:spPr>
        <p:txBody>
          <a:bodyPr wrap="none" rtlCol="0" anchor="t"/>
          <a:lstStyle/>
          <a:p>
            <a:endParaRPr lang="en-US" sz="2400" dirty="0"/>
          </a:p>
        </p:txBody>
      </p:sp>
      <p:pic>
        <p:nvPicPr>
          <p:cNvPr id="66" name="Image 13" descr="preencoded.png"/>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230505" y="4386572"/>
            <a:ext cx="176784" cy="176784"/>
          </a:xfrm>
          <a:prstGeom prst="rect">
            <a:avLst/>
          </a:prstGeom>
        </p:spPr>
      </p:pic>
      <p:sp>
        <p:nvSpPr>
          <p:cNvPr id="67" name="Text 51"/>
          <p:cNvSpPr/>
          <p:nvPr/>
        </p:nvSpPr>
        <p:spPr>
          <a:xfrm>
            <a:off x="8547498" y="4309269"/>
            <a:ext cx="885785" cy="142280"/>
          </a:xfrm>
          <a:prstGeom prst="rect">
            <a:avLst/>
          </a:prstGeom>
          <a:noFill/>
          <a:ln/>
        </p:spPr>
        <p:txBody>
          <a:bodyPr wrap="none" lIns="0" tIns="0" rIns="0" bIns="0" rtlCol="0" anchor="t"/>
          <a:lstStyle/>
          <a:p>
            <a:pPr>
              <a:lnSpc>
                <a:spcPts val="1120"/>
              </a:lnSpc>
            </a:pPr>
            <a:r>
              <a:rPr lang="en-US" sz="747" b="1" kern="0" spc="75" dirty="0">
                <a:solidFill>
                  <a:srgbClr val="00B4C8"/>
                </a:solidFill>
                <a:latin typeface="Calibri" pitchFamily="34" charset="0"/>
                <a:ea typeface="Calibri" pitchFamily="34" charset="-122"/>
                <a:cs typeface="Calibri" pitchFamily="34" charset="-120"/>
              </a:rPr>
              <a:t>STEP 04</a:t>
            </a:r>
            <a:endParaRPr lang="en-US" sz="747" dirty="0"/>
          </a:p>
        </p:txBody>
      </p:sp>
      <p:sp>
        <p:nvSpPr>
          <p:cNvPr id="68" name="Text 52"/>
          <p:cNvSpPr/>
          <p:nvPr/>
        </p:nvSpPr>
        <p:spPr>
          <a:xfrm>
            <a:off x="8547498" y="4470003"/>
            <a:ext cx="885785" cy="170656"/>
          </a:xfrm>
          <a:prstGeom prst="rect">
            <a:avLst/>
          </a:prstGeom>
          <a:noFill/>
          <a:ln/>
        </p:spPr>
        <p:txBody>
          <a:bodyPr wrap="none" lIns="0" tIns="0" rIns="0" bIns="0" rtlCol="0" anchor="t"/>
          <a:lstStyle/>
          <a:p>
            <a:pPr>
              <a:lnSpc>
                <a:spcPts val="1344"/>
              </a:lnSpc>
            </a:pPr>
            <a:r>
              <a:rPr lang="en-US" sz="1120" b="1" dirty="0">
                <a:solidFill>
                  <a:srgbClr val="EAF2FB"/>
                </a:solidFill>
                <a:latin typeface="Calibri Light" pitchFamily="34" charset="0"/>
                <a:ea typeface="Calibri Light" pitchFamily="34" charset="-122"/>
                <a:cs typeface="Calibri Light" pitchFamily="34" charset="-120"/>
              </a:rPr>
              <a:t>Submission</a:t>
            </a:r>
            <a:endParaRPr lang="en-US" sz="1120" dirty="0"/>
          </a:p>
        </p:txBody>
      </p:sp>
      <p:sp>
        <p:nvSpPr>
          <p:cNvPr id="69" name="Text 53"/>
          <p:cNvSpPr/>
          <p:nvPr/>
        </p:nvSpPr>
        <p:spPr>
          <a:xfrm>
            <a:off x="8166497" y="4698207"/>
            <a:ext cx="1820656" cy="468184"/>
          </a:xfrm>
          <a:prstGeom prst="rect">
            <a:avLst/>
          </a:prstGeom>
          <a:noFill/>
          <a:ln/>
        </p:spPr>
        <p:txBody>
          <a:bodyPr wrap="square" lIns="0" tIns="0" rIns="0" bIns="0" rtlCol="0" anchor="t"/>
          <a:lstStyle/>
          <a:p>
            <a:pPr>
              <a:lnSpc>
                <a:spcPts val="1171"/>
              </a:lnSpc>
            </a:pPr>
            <a:r>
              <a:rPr lang="en-US" sz="1200" dirty="0">
                <a:solidFill>
                  <a:srgbClr val="7AAFC8"/>
                </a:solidFill>
                <a:latin typeface="Calibri" pitchFamily="34" charset="0"/>
                <a:ea typeface="Calibri" pitchFamily="34" charset="-122"/>
                <a:cs typeface="Calibri" pitchFamily="34" charset="-120"/>
              </a:rPr>
              <a:t>FHIR MeasureReport via FHIR API — fully machine-to-machine, no portal upload</a:t>
            </a:r>
            <a:endParaRPr lang="en-US" sz="1200" dirty="0"/>
          </a:p>
        </p:txBody>
      </p:sp>
      <p:sp>
        <p:nvSpPr>
          <p:cNvPr id="70" name="Text 54"/>
          <p:cNvSpPr/>
          <p:nvPr/>
        </p:nvSpPr>
        <p:spPr>
          <a:xfrm>
            <a:off x="496093" y="6037263"/>
            <a:ext cx="5523707" cy="553244"/>
          </a:xfrm>
          <a:prstGeom prst="roundRect">
            <a:avLst>
              <a:gd name="adj" fmla="val 13773"/>
            </a:avLst>
          </a:prstGeom>
          <a:solidFill>
            <a:srgbClr val="1A3A5C">
              <a:alpha val="55000"/>
            </a:srgbClr>
          </a:solidFill>
          <a:ln w="9525">
            <a:solidFill>
              <a:srgbClr val="5A8FC8">
                <a:alpha val="35000"/>
              </a:srgbClr>
            </a:solidFill>
          </a:ln>
        </p:spPr>
        <p:txBody>
          <a:bodyPr wrap="square" rtlCol="0" anchor="t"/>
          <a:lstStyle/>
          <a:p>
            <a:endParaRPr lang="en-US" sz="2400" dirty="0"/>
          </a:p>
        </p:txBody>
      </p:sp>
      <p:pic>
        <p:nvPicPr>
          <p:cNvPr id="71" name="Image 14" descr="preencoded.png"/>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29059" y="6213178"/>
            <a:ext cx="176784" cy="201415"/>
          </a:xfrm>
          <a:prstGeom prst="rect">
            <a:avLst/>
          </a:prstGeom>
        </p:spPr>
      </p:pic>
      <p:sp>
        <p:nvSpPr>
          <p:cNvPr id="72" name="Text 55"/>
          <p:cNvSpPr/>
          <p:nvPr/>
        </p:nvSpPr>
        <p:spPr>
          <a:xfrm>
            <a:off x="868363" y="6136283"/>
            <a:ext cx="5086064" cy="372963"/>
          </a:xfrm>
          <a:prstGeom prst="rect">
            <a:avLst/>
          </a:prstGeom>
          <a:noFill/>
          <a:ln/>
        </p:spPr>
        <p:txBody>
          <a:bodyPr wrap="square" lIns="0" tIns="0" rIns="0" bIns="0" rtlCol="0" anchor="ctr"/>
          <a:lstStyle/>
          <a:p>
            <a:pPr>
              <a:lnSpc>
                <a:spcPts val="1400"/>
              </a:lnSpc>
            </a:pPr>
            <a:r>
              <a:rPr lang="en-US" sz="1400" b="1" dirty="0">
                <a:latin typeface="Calibri" pitchFamily="34" charset="0"/>
                <a:ea typeface="Calibri" pitchFamily="34" charset="-122"/>
                <a:cs typeface="Calibri" pitchFamily="34" charset="-120"/>
              </a:rPr>
              <a:t>eCQM:</a:t>
            </a:r>
            <a:r>
              <a:rPr lang="en-US" sz="1400" dirty="0">
                <a:latin typeface="Calibri" pitchFamily="34" charset="0"/>
                <a:ea typeface="Calibri" pitchFamily="34" charset="-122"/>
                <a:cs typeface="Calibri" pitchFamily="34" charset="-120"/>
              </a:rPr>
              <a:t> Moderate-to-high burden — requires IT mapping effort and vendor coordination per reporting period</a:t>
            </a:r>
            <a:endParaRPr lang="en-US" sz="1400" dirty="0"/>
          </a:p>
        </p:txBody>
      </p:sp>
      <p:sp>
        <p:nvSpPr>
          <p:cNvPr id="73" name="Text 56"/>
          <p:cNvSpPr/>
          <p:nvPr/>
        </p:nvSpPr>
        <p:spPr>
          <a:xfrm>
            <a:off x="6172200" y="6037263"/>
            <a:ext cx="5523707" cy="553244"/>
          </a:xfrm>
          <a:prstGeom prst="roundRect">
            <a:avLst>
              <a:gd name="adj" fmla="val 13773"/>
            </a:avLst>
          </a:prstGeom>
          <a:solidFill>
            <a:srgbClr val="006E7F">
              <a:alpha val="25000"/>
            </a:srgbClr>
          </a:solidFill>
          <a:ln w="9525">
            <a:solidFill>
              <a:srgbClr val="00B4C8">
                <a:alpha val="35000"/>
              </a:srgbClr>
            </a:solidFill>
          </a:ln>
        </p:spPr>
        <p:txBody>
          <a:bodyPr wrap="square" rtlCol="0" anchor="t"/>
          <a:lstStyle/>
          <a:p>
            <a:endParaRPr lang="en-US" sz="2400" dirty="0"/>
          </a:p>
        </p:txBody>
      </p:sp>
      <p:pic>
        <p:nvPicPr>
          <p:cNvPr id="74" name="Image 15" descr="preencoded.png"/>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307447" y="6217103"/>
            <a:ext cx="176784" cy="193564"/>
          </a:xfrm>
          <a:prstGeom prst="rect">
            <a:avLst/>
          </a:prstGeom>
        </p:spPr>
      </p:pic>
      <p:sp>
        <p:nvSpPr>
          <p:cNvPr id="75" name="Text 57"/>
          <p:cNvSpPr/>
          <p:nvPr/>
        </p:nvSpPr>
        <p:spPr>
          <a:xfrm>
            <a:off x="6549034" y="6136283"/>
            <a:ext cx="5081409" cy="372963"/>
          </a:xfrm>
          <a:prstGeom prst="rect">
            <a:avLst/>
          </a:prstGeom>
          <a:noFill/>
          <a:ln/>
        </p:spPr>
        <p:txBody>
          <a:bodyPr wrap="square" lIns="0" tIns="0" rIns="0" bIns="0" rtlCol="0" anchor="ctr"/>
          <a:lstStyle/>
          <a:p>
            <a:pPr>
              <a:lnSpc>
                <a:spcPts val="1400"/>
              </a:lnSpc>
            </a:pPr>
            <a:r>
              <a:rPr lang="en-US" sz="1400" b="1" dirty="0">
                <a:latin typeface="Calibri" pitchFamily="34" charset="0"/>
                <a:ea typeface="Calibri" pitchFamily="34" charset="-122"/>
                <a:cs typeface="Calibri" pitchFamily="34" charset="-120"/>
              </a:rPr>
              <a:t>dQM</a:t>
            </a:r>
            <a:r>
              <a:rPr lang="en-US" sz="1400" dirty="0">
                <a:latin typeface="Calibri" pitchFamily="34" charset="0"/>
                <a:ea typeface="Calibri" pitchFamily="34" charset="-122"/>
                <a:cs typeface="Calibri" pitchFamily="34" charset="-120"/>
              </a:rPr>
              <a:t>: Lower clinician burden goal — automated pipelines may reduce some manual errors and potentially accelerate reporting cycles </a:t>
            </a:r>
            <a:endParaRPr lang="en-US" sz="1400" dirty="0"/>
          </a:p>
        </p:txBody>
      </p:sp>
      <p:sp>
        <p:nvSpPr>
          <p:cNvPr id="76" name="Arrow: Right 75">
            <a:extLst>
              <a:ext uri="{FF2B5EF4-FFF2-40B4-BE49-F238E27FC236}">
                <a16:creationId xmlns:a16="http://schemas.microsoft.com/office/drawing/2014/main" id="{DE17F8FF-D8B1-D7B0-7438-BF1129AC8EC0}"/>
              </a:ext>
            </a:extLst>
          </p:cNvPr>
          <p:cNvSpPr/>
          <p:nvPr/>
        </p:nvSpPr>
        <p:spPr>
          <a:xfrm>
            <a:off x="3177381" y="2184202"/>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4B6923EA-E67B-0637-AC3F-514906BBFF60}"/>
              </a:ext>
            </a:extLst>
          </p:cNvPr>
          <p:cNvSpPr/>
          <p:nvPr/>
        </p:nvSpPr>
        <p:spPr>
          <a:xfrm>
            <a:off x="5464971" y="2174379"/>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Right 79">
            <a:extLst>
              <a:ext uri="{FF2B5EF4-FFF2-40B4-BE49-F238E27FC236}">
                <a16:creationId xmlns:a16="http://schemas.microsoft.com/office/drawing/2014/main" id="{5B281A26-2961-C2EB-786D-A3EF0953E38A}"/>
              </a:ext>
            </a:extLst>
          </p:cNvPr>
          <p:cNvSpPr/>
          <p:nvPr/>
        </p:nvSpPr>
        <p:spPr>
          <a:xfrm>
            <a:off x="7752556" y="2184103"/>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6997B3CF-86B7-7A0E-DF09-A68D050FD3F0}"/>
              </a:ext>
            </a:extLst>
          </p:cNvPr>
          <p:cNvSpPr/>
          <p:nvPr/>
        </p:nvSpPr>
        <p:spPr>
          <a:xfrm>
            <a:off x="3177381" y="4676274"/>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Right 83">
            <a:extLst>
              <a:ext uri="{FF2B5EF4-FFF2-40B4-BE49-F238E27FC236}">
                <a16:creationId xmlns:a16="http://schemas.microsoft.com/office/drawing/2014/main" id="{0AC69FC5-E7A6-ED0B-A7D3-0240BF079C06}"/>
              </a:ext>
            </a:extLst>
          </p:cNvPr>
          <p:cNvSpPr/>
          <p:nvPr/>
        </p:nvSpPr>
        <p:spPr>
          <a:xfrm>
            <a:off x="5477671" y="4676274"/>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Right 85">
            <a:extLst>
              <a:ext uri="{FF2B5EF4-FFF2-40B4-BE49-F238E27FC236}">
                <a16:creationId xmlns:a16="http://schemas.microsoft.com/office/drawing/2014/main" id="{EC0B5266-8702-52A8-9420-536A047F4992}"/>
              </a:ext>
            </a:extLst>
          </p:cNvPr>
          <p:cNvSpPr/>
          <p:nvPr/>
        </p:nvSpPr>
        <p:spPr>
          <a:xfrm>
            <a:off x="7765256" y="4676274"/>
            <a:ext cx="267492"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269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28EBE-798A-C7DC-B634-5C7B7DBEA9CC}"/>
            </a:ext>
          </a:extLst>
        </p:cNvPr>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BAB20274-6048-E7DE-CB09-FEDA1C16E024}"/>
              </a:ext>
            </a:extLst>
          </p:cNvPr>
          <p:cNvPicPr>
            <a:picLocks noChangeAspect="1"/>
          </p:cNvPicPr>
          <p:nvPr/>
        </p:nvPicPr>
        <p:blipFill>
          <a:blip r:embed="rId2"/>
          <a:stretch>
            <a:fillRect/>
          </a:stretch>
        </p:blipFill>
        <p:spPr>
          <a:xfrm>
            <a:off x="3148445" y="1072061"/>
            <a:ext cx="8379643" cy="5378824"/>
          </a:xfrm>
          <a:prstGeom prst="rect">
            <a:avLst/>
          </a:prstGeom>
        </p:spPr>
      </p:pic>
      <p:sp>
        <p:nvSpPr>
          <p:cNvPr id="7" name="Rectangle: Rounded Corners 4">
            <a:extLst>
              <a:ext uri="{FF2B5EF4-FFF2-40B4-BE49-F238E27FC236}">
                <a16:creationId xmlns:a16="http://schemas.microsoft.com/office/drawing/2014/main" id="{240E6E33-9536-E0DB-B2FF-D4A30EB8ADE4}"/>
              </a:ext>
            </a:extLst>
          </p:cNvPr>
          <p:cNvSpPr/>
          <p:nvPr/>
        </p:nvSpPr>
        <p:spPr>
          <a:xfrm>
            <a:off x="505766" y="2699117"/>
            <a:ext cx="1763013" cy="3088367"/>
          </a:xfrm>
          <a:prstGeom prst="roundRect">
            <a:avLst/>
          </a:prstGeom>
          <a:solidFill>
            <a:schemeClr val="accent1">
              <a:lumMod val="40000"/>
              <a:lumOff val="6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Helvetica" pitchFamily="2" charset="0"/>
              </a:rPr>
              <a:t>Internal Improvement</a:t>
            </a:r>
          </a:p>
          <a:p>
            <a:pPr algn="ctr"/>
            <a:endParaRPr lang="en-US" sz="1400" b="1" dirty="0">
              <a:solidFill>
                <a:schemeClr val="tx1"/>
              </a:solidFill>
              <a:latin typeface="Helvetica" pitchFamily="2" charset="0"/>
            </a:endParaRPr>
          </a:p>
          <a:p>
            <a:pPr algn="ctr"/>
            <a:r>
              <a:rPr lang="en-US" sz="1400" b="1" dirty="0">
                <a:solidFill>
                  <a:schemeClr val="tx1"/>
                </a:solidFill>
                <a:latin typeface="Helvetica" pitchFamily="2" charset="0"/>
              </a:rPr>
              <a:t>Regulatory Reporting</a:t>
            </a:r>
          </a:p>
          <a:p>
            <a:pPr algn="ctr"/>
            <a:endParaRPr lang="en-US" sz="1400" b="1" dirty="0">
              <a:solidFill>
                <a:schemeClr val="tx1"/>
              </a:solidFill>
              <a:latin typeface="Helvetica" pitchFamily="2" charset="0"/>
            </a:endParaRPr>
          </a:p>
          <a:p>
            <a:pPr algn="ctr"/>
            <a:r>
              <a:rPr lang="en-US" sz="1400" b="1" dirty="0">
                <a:solidFill>
                  <a:srgbClr val="FF0000"/>
                </a:solidFill>
                <a:latin typeface="Helvetica" pitchFamily="2" charset="0"/>
              </a:rPr>
              <a:t>Value-Based Payments</a:t>
            </a:r>
          </a:p>
          <a:p>
            <a:pPr algn="ctr"/>
            <a:endParaRPr lang="en-US" sz="1400" b="1" dirty="0">
              <a:solidFill>
                <a:srgbClr val="FF0000"/>
              </a:solidFill>
              <a:latin typeface="Helvetica" pitchFamily="2" charset="0"/>
            </a:endParaRPr>
          </a:p>
          <a:p>
            <a:pPr algn="ctr"/>
            <a:r>
              <a:rPr lang="en-US" sz="1400" b="1" dirty="0">
                <a:solidFill>
                  <a:srgbClr val="FF0000"/>
                </a:solidFill>
                <a:latin typeface="Helvetica" pitchFamily="2" charset="0"/>
              </a:rPr>
              <a:t>Public Reporting</a:t>
            </a:r>
          </a:p>
        </p:txBody>
      </p:sp>
      <p:sp>
        <p:nvSpPr>
          <p:cNvPr id="8" name="Title 7">
            <a:extLst>
              <a:ext uri="{FF2B5EF4-FFF2-40B4-BE49-F238E27FC236}">
                <a16:creationId xmlns:a16="http://schemas.microsoft.com/office/drawing/2014/main" id="{0F3350F7-99DD-011B-937D-966C805C8990}"/>
              </a:ext>
            </a:extLst>
          </p:cNvPr>
          <p:cNvSpPr>
            <a:spLocks noGrp="1"/>
          </p:cNvSpPr>
          <p:nvPr>
            <p:ph type="title"/>
          </p:nvPr>
        </p:nvSpPr>
        <p:spPr>
          <a:xfrm>
            <a:off x="1756064" y="276539"/>
            <a:ext cx="9424554" cy="502749"/>
          </a:xfrm>
        </p:spPr>
        <p:txBody>
          <a:bodyPr/>
          <a:lstStyle/>
          <a:p>
            <a:r>
              <a:rPr lang="en-US" dirty="0">
                <a:solidFill>
                  <a:schemeClr val="accent5">
                    <a:lumMod val="75000"/>
                  </a:schemeClr>
                </a:solidFill>
              </a:rPr>
              <a:t>Quality Measurement &amp; The Learning Health System</a:t>
            </a:r>
          </a:p>
        </p:txBody>
      </p:sp>
      <p:sp>
        <p:nvSpPr>
          <p:cNvPr id="10" name="Right Arrow 9">
            <a:extLst>
              <a:ext uri="{FF2B5EF4-FFF2-40B4-BE49-F238E27FC236}">
                <a16:creationId xmlns:a16="http://schemas.microsoft.com/office/drawing/2014/main" id="{AB715732-2077-838B-41B4-268D2F08CC7C}"/>
              </a:ext>
            </a:extLst>
          </p:cNvPr>
          <p:cNvSpPr/>
          <p:nvPr/>
        </p:nvSpPr>
        <p:spPr>
          <a:xfrm rot="10800000">
            <a:off x="2299191" y="3959943"/>
            <a:ext cx="849254" cy="566714"/>
          </a:xfrm>
          <a:prstGeom prst="rightArrow">
            <a:avLst/>
          </a:prstGeom>
          <a:noFill/>
          <a:ln>
            <a:solidFill>
              <a:srgbClr val="2B5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43CEB29-E464-6410-040B-26933EACBE60}"/>
              </a:ext>
            </a:extLst>
          </p:cNvPr>
          <p:cNvSpPr/>
          <p:nvPr/>
        </p:nvSpPr>
        <p:spPr>
          <a:xfrm>
            <a:off x="3239857" y="5912426"/>
            <a:ext cx="5712286" cy="53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23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g3d5bb8d2de7_1_351"/>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a:p>
        </p:txBody>
      </p:sp>
      <p:sp>
        <p:nvSpPr>
          <p:cNvPr id="1450" name="Google Shape;1450;g3d5bb8d2de7_1_351"/>
          <p:cNvSpPr txBox="1">
            <a:spLocks noGrp="1"/>
          </p:cNvSpPr>
          <p:nvPr>
            <p:ph type="title"/>
          </p:nvPr>
        </p:nvSpPr>
        <p:spPr>
          <a:xfrm>
            <a:off x="972127" y="347852"/>
            <a:ext cx="10515600" cy="101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CAEM Members</a:t>
            </a:r>
            <a:endParaRPr/>
          </a:p>
        </p:txBody>
      </p:sp>
      <p:graphicFrame>
        <p:nvGraphicFramePr>
          <p:cNvPr id="1451" name="Google Shape;1451;g3d5bb8d2de7_1_351"/>
          <p:cNvGraphicFramePr/>
          <p:nvPr/>
        </p:nvGraphicFramePr>
        <p:xfrm>
          <a:off x="1823750" y="1097988"/>
          <a:ext cx="3000000" cy="3000000"/>
        </p:xfrm>
        <a:graphic>
          <a:graphicData uri="http://schemas.openxmlformats.org/drawingml/2006/table">
            <a:tbl>
              <a:tblPr>
                <a:noFill/>
                <a:tableStyleId>{8AE291D5-A25A-4222-BE5C-A05A2901CA1A}</a:tableStyleId>
              </a:tblPr>
              <a:tblGrid>
                <a:gridCol w="1294475">
                  <a:extLst>
                    <a:ext uri="{9D8B030D-6E8A-4147-A177-3AD203B41FA5}">
                      <a16:colId xmlns:a16="http://schemas.microsoft.com/office/drawing/2014/main" val="20000"/>
                    </a:ext>
                  </a:extLst>
                </a:gridCol>
                <a:gridCol w="1294475">
                  <a:extLst>
                    <a:ext uri="{9D8B030D-6E8A-4147-A177-3AD203B41FA5}">
                      <a16:colId xmlns:a16="http://schemas.microsoft.com/office/drawing/2014/main" val="20001"/>
                    </a:ext>
                  </a:extLst>
                </a:gridCol>
                <a:gridCol w="3132650">
                  <a:extLst>
                    <a:ext uri="{9D8B030D-6E8A-4147-A177-3AD203B41FA5}">
                      <a16:colId xmlns:a16="http://schemas.microsoft.com/office/drawing/2014/main" val="20002"/>
                    </a:ext>
                  </a:extLst>
                </a:gridCol>
              </a:tblGrid>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Kelly</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Arthur</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Qlarant</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Sophia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Batallas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Adventist Health Care</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Kaitlyn</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Beeman</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Western MD</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928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Teresa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Brown</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MHCC</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Zahid</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Butt</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Digital Measures SME</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Samantha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Crandall</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GBMC</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153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Jacqueline</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Hartford</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MD Pt Safety Center</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Sofia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Liarakos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Lifebridge</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Chris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Mccoy</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UMS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Ashka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Mehta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Maryland MCH REP</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Jonathan</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Patrick</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MedStar</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358500">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Rebecca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Perlmutter</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rgbClr val="222222"/>
                          </a:solidFill>
                        </a:rPr>
                        <a:t>MPH, CIC MDH, HAI Infec Program Coordinator</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Edward</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Seferian</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JHHS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34082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Geeta</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Sood</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Infectious Disease SME</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45500">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Michael</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Staley</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Meritus</a:t>
                      </a:r>
                      <a:endParaRPr sz="1600" u="none" strike="noStrike" cap="none"/>
                    </a:p>
                  </a:txBody>
                  <a:tcPr marL="25400" marR="25400" marT="25400" marB="254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B7225C-FD77-4B28-8075-A8D933BCE30C}"/>
              </a:ext>
            </a:extLst>
          </p:cNvPr>
          <p:cNvSpPr/>
          <p:nvPr/>
        </p:nvSpPr>
        <p:spPr>
          <a:xfrm>
            <a:off x="4251524" y="1174024"/>
            <a:ext cx="3688951" cy="2709333"/>
          </a:xfrm>
          <a:custGeom>
            <a:avLst/>
            <a:gdLst>
              <a:gd name="connsiteX0" fmla="*/ 0 w 2709333"/>
              <a:gd name="connsiteY0" fmla="*/ 2709333 h 2709333"/>
              <a:gd name="connsiteX1" fmla="*/ 1354667 w 2709333"/>
              <a:gd name="connsiteY1" fmla="*/ 0 h 2709333"/>
              <a:gd name="connsiteX2" fmla="*/ 2709333 w 2709333"/>
              <a:gd name="connsiteY2" fmla="*/ 2709333 h 2709333"/>
              <a:gd name="connsiteX3" fmla="*/ 0 w 2709333"/>
              <a:gd name="connsiteY3" fmla="*/ 2709333 h 2709333"/>
            </a:gdLst>
            <a:ahLst/>
            <a:cxnLst>
              <a:cxn ang="0">
                <a:pos x="connsiteX0" y="connsiteY0"/>
              </a:cxn>
              <a:cxn ang="0">
                <a:pos x="connsiteX1" y="connsiteY1"/>
              </a:cxn>
              <a:cxn ang="0">
                <a:pos x="connsiteX2" y="connsiteY2"/>
              </a:cxn>
              <a:cxn ang="0">
                <a:pos x="connsiteX3" y="connsiteY3"/>
              </a:cxn>
            </a:cxnLst>
            <a:rect l="l" t="t" r="r" b="b"/>
            <a:pathLst>
              <a:path w="2709333" h="2709333">
                <a:moveTo>
                  <a:pt x="0" y="2709333"/>
                </a:moveTo>
                <a:lnTo>
                  <a:pt x="1354667" y="0"/>
                </a:lnTo>
                <a:lnTo>
                  <a:pt x="2709333" y="2709333"/>
                </a:lnTo>
                <a:lnTo>
                  <a:pt x="0" y="2709333"/>
                </a:lnTo>
                <a:close/>
              </a:path>
            </a:pathLst>
          </a:custGeom>
          <a:gradFill flip="none" rotWithShape="1">
            <a:gsLst>
              <a:gs pos="25000">
                <a:schemeClr val="accent2"/>
              </a:gs>
              <a:gs pos="75000">
                <a:schemeClr val="accent2">
                  <a:lumMod val="50000"/>
                </a:schemeClr>
              </a:gs>
            </a:gsLst>
            <a:path path="circle">
              <a:fillToRect l="50000" t="50000" r="50000" b="5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683" tIns="548640" rIns="810683" bIns="133350" numCol="1" spcCol="1270" anchor="ctr" anchorCtr="0">
            <a:noAutofit/>
          </a:bodyPr>
          <a:lstStyle/>
          <a:p>
            <a:pPr marL="0" lvl="0" indent="0" algn="ctr" defTabSz="1555750">
              <a:lnSpc>
                <a:spcPct val="90000"/>
              </a:lnSpc>
              <a:spcBef>
                <a:spcPct val="0"/>
              </a:spcBef>
              <a:spcAft>
                <a:spcPct val="35000"/>
              </a:spcAft>
              <a:buNone/>
            </a:pPr>
            <a:r>
              <a:rPr lang="en-US" sz="1600" b="1" kern="1200" dirty="0"/>
              <a:t>Clinical Practice Guidelines</a:t>
            </a:r>
          </a:p>
          <a:p>
            <a:pPr marL="0" lvl="0" indent="0" algn="ctr" defTabSz="1555750">
              <a:lnSpc>
                <a:spcPct val="90000"/>
              </a:lnSpc>
              <a:spcBef>
                <a:spcPct val="0"/>
              </a:spcBef>
              <a:spcAft>
                <a:spcPct val="35000"/>
              </a:spcAft>
              <a:buNone/>
            </a:pPr>
            <a:r>
              <a:rPr lang="en-US" sz="1200" dirty="0"/>
              <a:t>Treatment • Testing • Staging</a:t>
            </a:r>
            <a:endParaRPr lang="en-US" sz="1200" kern="1200" dirty="0"/>
          </a:p>
        </p:txBody>
      </p:sp>
      <p:sp>
        <p:nvSpPr>
          <p:cNvPr id="9" name="Freeform: Shape 8">
            <a:extLst>
              <a:ext uri="{FF2B5EF4-FFF2-40B4-BE49-F238E27FC236}">
                <a16:creationId xmlns:a16="http://schemas.microsoft.com/office/drawing/2014/main" id="{2DE9C081-EB7B-46F3-99CF-03BF015FB4B3}"/>
              </a:ext>
            </a:extLst>
          </p:cNvPr>
          <p:cNvSpPr/>
          <p:nvPr/>
        </p:nvSpPr>
        <p:spPr>
          <a:xfrm>
            <a:off x="2407048" y="3883357"/>
            <a:ext cx="3688951" cy="2709333"/>
          </a:xfrm>
          <a:custGeom>
            <a:avLst/>
            <a:gdLst>
              <a:gd name="connsiteX0" fmla="*/ 0 w 2709333"/>
              <a:gd name="connsiteY0" fmla="*/ 2709333 h 2709333"/>
              <a:gd name="connsiteX1" fmla="*/ 1354667 w 2709333"/>
              <a:gd name="connsiteY1" fmla="*/ 0 h 2709333"/>
              <a:gd name="connsiteX2" fmla="*/ 2709333 w 2709333"/>
              <a:gd name="connsiteY2" fmla="*/ 2709333 h 2709333"/>
              <a:gd name="connsiteX3" fmla="*/ 0 w 2709333"/>
              <a:gd name="connsiteY3" fmla="*/ 2709333 h 2709333"/>
            </a:gdLst>
            <a:ahLst/>
            <a:cxnLst>
              <a:cxn ang="0">
                <a:pos x="connsiteX0" y="connsiteY0"/>
              </a:cxn>
              <a:cxn ang="0">
                <a:pos x="connsiteX1" y="connsiteY1"/>
              </a:cxn>
              <a:cxn ang="0">
                <a:pos x="connsiteX2" y="connsiteY2"/>
              </a:cxn>
              <a:cxn ang="0">
                <a:pos x="connsiteX3" y="connsiteY3"/>
              </a:cxn>
            </a:cxnLst>
            <a:rect l="l" t="t" r="r" b="b"/>
            <a:pathLst>
              <a:path w="2709333" h="2709333">
                <a:moveTo>
                  <a:pt x="0" y="2709333"/>
                </a:moveTo>
                <a:lnTo>
                  <a:pt x="1354667" y="0"/>
                </a:lnTo>
                <a:lnTo>
                  <a:pt x="2709333" y="2709333"/>
                </a:lnTo>
                <a:lnTo>
                  <a:pt x="0" y="2709333"/>
                </a:lnTo>
                <a:close/>
              </a:path>
            </a:pathLst>
          </a:custGeom>
          <a:gradFill flip="none" rotWithShape="1">
            <a:gsLst>
              <a:gs pos="25000">
                <a:schemeClr val="accent2"/>
              </a:gs>
              <a:gs pos="75000">
                <a:schemeClr val="accent2">
                  <a:lumMod val="50000"/>
                </a:schemeClr>
              </a:gs>
            </a:gsLst>
            <a:path path="circle">
              <a:fillToRect l="50000" t="50000" r="50000" b="5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555750">
              <a:spcBef>
                <a:spcPct val="0"/>
              </a:spcBef>
              <a:buNone/>
            </a:pPr>
            <a:endParaRPr lang="en-US" b="1" kern="1200" dirty="0"/>
          </a:p>
          <a:p>
            <a:pPr marL="0" lvl="0" indent="0" algn="ctr" defTabSz="1555750">
              <a:spcBef>
                <a:spcPct val="0"/>
              </a:spcBef>
              <a:buNone/>
            </a:pPr>
            <a:endParaRPr lang="en-US" b="1" dirty="0"/>
          </a:p>
          <a:p>
            <a:pPr marL="0" lvl="0" indent="0" algn="ctr" defTabSz="1555750">
              <a:spcBef>
                <a:spcPct val="0"/>
              </a:spcBef>
              <a:buNone/>
            </a:pPr>
            <a:r>
              <a:rPr lang="en-US" sz="1600" b="1" kern="1200" dirty="0"/>
              <a:t>Measurement</a:t>
            </a:r>
          </a:p>
          <a:p>
            <a:pPr marL="0" lvl="0" indent="0" algn="ctr" defTabSz="1555750">
              <a:spcBef>
                <a:spcPct val="0"/>
              </a:spcBef>
              <a:buNone/>
            </a:pPr>
            <a:r>
              <a:rPr lang="en-US" sz="1200" dirty="0"/>
              <a:t>Process</a:t>
            </a:r>
          </a:p>
          <a:p>
            <a:pPr marL="0" lvl="0" indent="0" algn="ctr" defTabSz="1555750">
              <a:spcBef>
                <a:spcPct val="0"/>
              </a:spcBef>
              <a:buNone/>
            </a:pPr>
            <a:r>
              <a:rPr lang="en-US" sz="1200" dirty="0"/>
              <a:t>Outcomes</a:t>
            </a:r>
          </a:p>
          <a:p>
            <a:pPr marL="0" lvl="0" indent="0" algn="ctr" defTabSz="1555750">
              <a:spcBef>
                <a:spcPct val="0"/>
              </a:spcBef>
              <a:buNone/>
            </a:pPr>
            <a:r>
              <a:rPr lang="en-US" sz="1200" dirty="0"/>
              <a:t>Case Reports</a:t>
            </a:r>
            <a:endParaRPr lang="en-US" sz="1200" kern="1200" dirty="0"/>
          </a:p>
        </p:txBody>
      </p:sp>
      <p:sp>
        <p:nvSpPr>
          <p:cNvPr id="10" name="Freeform: Shape 9">
            <a:extLst>
              <a:ext uri="{FF2B5EF4-FFF2-40B4-BE49-F238E27FC236}">
                <a16:creationId xmlns:a16="http://schemas.microsoft.com/office/drawing/2014/main" id="{8E3FE086-9E6D-47A7-8EF6-A702FD2B88A6}"/>
              </a:ext>
            </a:extLst>
          </p:cNvPr>
          <p:cNvSpPr/>
          <p:nvPr/>
        </p:nvSpPr>
        <p:spPr>
          <a:xfrm>
            <a:off x="4251524" y="3883356"/>
            <a:ext cx="3688951" cy="2709334"/>
          </a:xfrm>
          <a:custGeom>
            <a:avLst/>
            <a:gdLst>
              <a:gd name="connsiteX0" fmla="*/ 0 w 2709333"/>
              <a:gd name="connsiteY0" fmla="*/ 2709333 h 2709333"/>
              <a:gd name="connsiteX1" fmla="*/ 1354667 w 2709333"/>
              <a:gd name="connsiteY1" fmla="*/ 0 h 2709333"/>
              <a:gd name="connsiteX2" fmla="*/ 2709333 w 2709333"/>
              <a:gd name="connsiteY2" fmla="*/ 2709333 h 2709333"/>
              <a:gd name="connsiteX3" fmla="*/ 0 w 2709333"/>
              <a:gd name="connsiteY3" fmla="*/ 2709333 h 2709333"/>
            </a:gdLst>
            <a:ahLst/>
            <a:cxnLst>
              <a:cxn ang="0">
                <a:pos x="connsiteX0" y="connsiteY0"/>
              </a:cxn>
              <a:cxn ang="0">
                <a:pos x="connsiteX1" y="connsiteY1"/>
              </a:cxn>
              <a:cxn ang="0">
                <a:pos x="connsiteX2" y="connsiteY2"/>
              </a:cxn>
              <a:cxn ang="0">
                <a:pos x="connsiteX3" y="connsiteY3"/>
              </a:cxn>
            </a:cxnLst>
            <a:rect l="l" t="t" r="r" b="b"/>
            <a:pathLst>
              <a:path w="2709333" h="2709333">
                <a:moveTo>
                  <a:pt x="2709333" y="0"/>
                </a:moveTo>
                <a:lnTo>
                  <a:pt x="1354666" y="2709333"/>
                </a:lnTo>
                <a:lnTo>
                  <a:pt x="0" y="0"/>
                </a:lnTo>
                <a:lnTo>
                  <a:pt x="2709333"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1440" rIns="0" bIns="0" numCol="1" spcCol="1270" anchor="t" anchorCtr="0">
            <a:noAutofit/>
          </a:bodyPr>
          <a:lstStyle/>
          <a:p>
            <a:pPr marL="0" lvl="0" indent="0" algn="ctr" defTabSz="1555750">
              <a:spcBef>
                <a:spcPct val="0"/>
              </a:spcBef>
              <a:buNone/>
            </a:pPr>
            <a:r>
              <a:rPr lang="en-US" sz="1600" b="1" kern="1200" dirty="0"/>
              <a:t>SHARED TOOLS,</a:t>
            </a:r>
          </a:p>
          <a:p>
            <a:pPr marL="0" lvl="0" indent="0" algn="ctr" defTabSz="1555750">
              <a:spcBef>
                <a:spcPct val="0"/>
              </a:spcBef>
              <a:buNone/>
            </a:pPr>
            <a:r>
              <a:rPr lang="en-US" sz="1600" b="1" kern="1200" dirty="0"/>
              <a:t>INFRASTRUCTURE,</a:t>
            </a:r>
          </a:p>
          <a:p>
            <a:pPr marL="0" lvl="0" indent="0" algn="ctr" defTabSz="1555750">
              <a:spcBef>
                <a:spcPct val="0"/>
              </a:spcBef>
              <a:buNone/>
            </a:pPr>
            <a:r>
              <a:rPr lang="en-US" sz="1600" b="1" kern="1200" dirty="0"/>
              <a:t>APPROACHES</a:t>
            </a:r>
          </a:p>
          <a:p>
            <a:pPr marL="0" lvl="0" indent="0" algn="ctr" defTabSz="1555750">
              <a:spcBef>
                <a:spcPct val="0"/>
              </a:spcBef>
              <a:buNone/>
            </a:pPr>
            <a:r>
              <a:rPr lang="en-US" sz="1600" kern="1200" dirty="0"/>
              <a:t>Speed</a:t>
            </a:r>
          </a:p>
          <a:p>
            <a:pPr marL="0" lvl="0" indent="0" algn="ctr" defTabSz="1555750">
              <a:spcBef>
                <a:spcPct val="0"/>
              </a:spcBef>
              <a:buNone/>
            </a:pPr>
            <a:r>
              <a:rPr lang="en-US" sz="1600" dirty="0"/>
              <a:t>Real-time</a:t>
            </a:r>
          </a:p>
          <a:p>
            <a:pPr marL="0" lvl="0" indent="0" algn="ctr" defTabSz="1555750">
              <a:spcBef>
                <a:spcPct val="0"/>
              </a:spcBef>
              <a:buNone/>
            </a:pPr>
            <a:r>
              <a:rPr lang="en-US" sz="1600" kern="1200" dirty="0"/>
              <a:t>End</a:t>
            </a:r>
            <a:r>
              <a:rPr lang="en-US" sz="1600" dirty="0"/>
              <a:t>-to-end</a:t>
            </a:r>
          </a:p>
          <a:p>
            <a:pPr marL="0" lvl="0" indent="0" algn="ctr" defTabSz="1555750">
              <a:spcBef>
                <a:spcPct val="0"/>
              </a:spcBef>
              <a:buNone/>
            </a:pPr>
            <a:r>
              <a:rPr lang="en-US" sz="1600" kern="1200" dirty="0"/>
              <a:t>Efficient</a:t>
            </a:r>
          </a:p>
          <a:p>
            <a:pPr marL="0" lvl="0" indent="0" algn="ctr" defTabSz="1555750">
              <a:spcBef>
                <a:spcPct val="0"/>
              </a:spcBef>
              <a:buNone/>
            </a:pPr>
            <a:r>
              <a:rPr lang="en-US" sz="1600" b="1" dirty="0"/>
              <a:t>TRUSTED</a:t>
            </a:r>
            <a:endParaRPr lang="en-US" sz="1600" b="1" kern="1200" dirty="0"/>
          </a:p>
        </p:txBody>
      </p:sp>
      <p:sp>
        <p:nvSpPr>
          <p:cNvPr id="11" name="Freeform: Shape 10">
            <a:extLst>
              <a:ext uri="{FF2B5EF4-FFF2-40B4-BE49-F238E27FC236}">
                <a16:creationId xmlns:a16="http://schemas.microsoft.com/office/drawing/2014/main" id="{FA5352D2-E0D9-4C59-B1B3-11EC382F54DF}"/>
              </a:ext>
            </a:extLst>
          </p:cNvPr>
          <p:cNvSpPr/>
          <p:nvPr/>
        </p:nvSpPr>
        <p:spPr>
          <a:xfrm>
            <a:off x="6096001" y="3883357"/>
            <a:ext cx="3688951" cy="2709333"/>
          </a:xfrm>
          <a:custGeom>
            <a:avLst/>
            <a:gdLst>
              <a:gd name="connsiteX0" fmla="*/ 0 w 2709333"/>
              <a:gd name="connsiteY0" fmla="*/ 2709333 h 2709333"/>
              <a:gd name="connsiteX1" fmla="*/ 1354667 w 2709333"/>
              <a:gd name="connsiteY1" fmla="*/ 0 h 2709333"/>
              <a:gd name="connsiteX2" fmla="*/ 2709333 w 2709333"/>
              <a:gd name="connsiteY2" fmla="*/ 2709333 h 2709333"/>
              <a:gd name="connsiteX3" fmla="*/ 0 w 2709333"/>
              <a:gd name="connsiteY3" fmla="*/ 2709333 h 2709333"/>
            </a:gdLst>
            <a:ahLst/>
            <a:cxnLst>
              <a:cxn ang="0">
                <a:pos x="connsiteX0" y="connsiteY0"/>
              </a:cxn>
              <a:cxn ang="0">
                <a:pos x="connsiteX1" y="connsiteY1"/>
              </a:cxn>
              <a:cxn ang="0">
                <a:pos x="connsiteX2" y="connsiteY2"/>
              </a:cxn>
              <a:cxn ang="0">
                <a:pos x="connsiteX3" y="connsiteY3"/>
              </a:cxn>
            </a:cxnLst>
            <a:rect l="l" t="t" r="r" b="b"/>
            <a:pathLst>
              <a:path w="2709333" h="2709333">
                <a:moveTo>
                  <a:pt x="0" y="2709333"/>
                </a:moveTo>
                <a:lnTo>
                  <a:pt x="1354667" y="0"/>
                </a:lnTo>
                <a:lnTo>
                  <a:pt x="2709333" y="2709333"/>
                </a:lnTo>
                <a:lnTo>
                  <a:pt x="0" y="2709333"/>
                </a:lnTo>
                <a:close/>
              </a:path>
            </a:pathLst>
          </a:custGeom>
          <a:gradFill flip="none" rotWithShape="1">
            <a:gsLst>
              <a:gs pos="25000">
                <a:schemeClr val="accent2"/>
              </a:gs>
              <a:gs pos="75000">
                <a:schemeClr val="accent2">
                  <a:lumMod val="50000"/>
                </a:schemeClr>
              </a:gs>
            </a:gsLst>
            <a:path path="circle">
              <a:fillToRect l="50000" t="50000" r="50000" b="5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683" tIns="822960" rIns="810683" bIns="133350" numCol="1" spcCol="1270" anchor="ctr" anchorCtr="0">
            <a:noAutofit/>
          </a:bodyPr>
          <a:lstStyle/>
          <a:p>
            <a:pPr marL="0" lvl="0" indent="0" algn="ctr" defTabSz="1555750">
              <a:lnSpc>
                <a:spcPct val="90000"/>
              </a:lnSpc>
              <a:spcBef>
                <a:spcPct val="0"/>
              </a:spcBef>
              <a:spcAft>
                <a:spcPct val="35000"/>
              </a:spcAft>
              <a:buNone/>
            </a:pPr>
            <a:r>
              <a:rPr lang="en-US" sz="1600" b="1" kern="1200" dirty="0"/>
              <a:t>Data Collection</a:t>
            </a:r>
            <a:br>
              <a:rPr lang="en-US" sz="1600" b="1" kern="1200" dirty="0"/>
            </a:br>
            <a:r>
              <a:rPr lang="en-US" sz="1600" b="1" kern="1200" dirty="0"/>
              <a:t>&amp; Reporting</a:t>
            </a:r>
          </a:p>
          <a:p>
            <a:pPr marL="0" lvl="0" indent="0" defTabSz="1555750">
              <a:lnSpc>
                <a:spcPct val="90000"/>
              </a:lnSpc>
              <a:spcBef>
                <a:spcPct val="0"/>
              </a:spcBef>
              <a:spcAft>
                <a:spcPct val="35000"/>
              </a:spcAft>
              <a:buNone/>
              <a:tabLst>
                <a:tab pos="1085850" algn="l"/>
              </a:tabLst>
            </a:pPr>
            <a:r>
              <a:rPr lang="en-US" sz="1100" kern="1200" dirty="0"/>
              <a:t>FHIR Services	Integration</a:t>
            </a:r>
          </a:p>
          <a:p>
            <a:pPr marL="0" lvl="0" indent="0" defTabSz="1555750">
              <a:lnSpc>
                <a:spcPct val="90000"/>
              </a:lnSpc>
              <a:spcBef>
                <a:spcPct val="0"/>
              </a:spcBef>
              <a:spcAft>
                <a:spcPct val="35000"/>
              </a:spcAft>
              <a:buNone/>
              <a:tabLst>
                <a:tab pos="1085850" algn="l"/>
              </a:tabLst>
            </a:pPr>
            <a:r>
              <a:rPr lang="en-US" sz="1100" kern="1200" dirty="0"/>
              <a:t>NLP	Registries</a:t>
            </a:r>
          </a:p>
          <a:p>
            <a:pPr marL="0" lvl="0" indent="0" defTabSz="1555750">
              <a:lnSpc>
                <a:spcPct val="90000"/>
              </a:lnSpc>
              <a:spcBef>
                <a:spcPct val="0"/>
              </a:spcBef>
              <a:spcAft>
                <a:spcPct val="35000"/>
              </a:spcAft>
              <a:buNone/>
              <a:tabLst>
                <a:tab pos="1085850" algn="l"/>
              </a:tabLst>
            </a:pPr>
            <a:r>
              <a:rPr lang="en-US" sz="1100" dirty="0"/>
              <a:t>EHR/CDR	Term Mappings</a:t>
            </a:r>
            <a:endParaRPr lang="en-US" sz="1100" kern="1200" dirty="0"/>
          </a:p>
        </p:txBody>
      </p:sp>
      <p:sp>
        <p:nvSpPr>
          <p:cNvPr id="13" name="Rectangle: Rounded Corners 12">
            <a:extLst>
              <a:ext uri="{FF2B5EF4-FFF2-40B4-BE49-F238E27FC236}">
                <a16:creationId xmlns:a16="http://schemas.microsoft.com/office/drawing/2014/main" id="{04B5DA19-C596-4C3A-86E0-B418D9779A7E}"/>
              </a:ext>
            </a:extLst>
          </p:cNvPr>
          <p:cNvSpPr/>
          <p:nvPr/>
        </p:nvSpPr>
        <p:spPr>
          <a:xfrm>
            <a:off x="3450751" y="6189810"/>
            <a:ext cx="1601543" cy="280657"/>
          </a:xfrm>
          <a:prstGeom prst="roundRect">
            <a:avLst>
              <a:gd name="adj" fmla="val 50000"/>
            </a:avLst>
          </a:prstGeom>
          <a:solidFill>
            <a:schemeClr val="accent4"/>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000" dirty="0">
                <a:solidFill>
                  <a:schemeClr val="bg1"/>
                </a:solidFill>
              </a:rPr>
              <a:t>dQMs, eCQMs, ECDS</a:t>
            </a:r>
          </a:p>
        </p:txBody>
      </p:sp>
      <p:sp>
        <p:nvSpPr>
          <p:cNvPr id="14" name="Rectangle: Rounded Corners 13">
            <a:extLst>
              <a:ext uri="{FF2B5EF4-FFF2-40B4-BE49-F238E27FC236}">
                <a16:creationId xmlns:a16="http://schemas.microsoft.com/office/drawing/2014/main" id="{622AE1B0-BD73-4450-A272-AC31DA9A8F72}"/>
              </a:ext>
            </a:extLst>
          </p:cNvPr>
          <p:cNvSpPr/>
          <p:nvPr/>
        </p:nvSpPr>
        <p:spPr>
          <a:xfrm>
            <a:off x="7139702" y="6189810"/>
            <a:ext cx="1601543" cy="280657"/>
          </a:xfrm>
          <a:prstGeom prst="roundRect">
            <a:avLst>
              <a:gd name="adj" fmla="val 50000"/>
            </a:avLst>
          </a:prstGeom>
          <a:solidFill>
            <a:schemeClr val="accent4"/>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000" dirty="0">
                <a:solidFill>
                  <a:schemeClr val="bg1"/>
                </a:solidFill>
              </a:rPr>
              <a:t>QI Core, eCR, CCD</a:t>
            </a:r>
          </a:p>
        </p:txBody>
      </p:sp>
      <p:sp>
        <p:nvSpPr>
          <p:cNvPr id="15" name="Rectangle: Rounded Corners 14">
            <a:extLst>
              <a:ext uri="{FF2B5EF4-FFF2-40B4-BE49-F238E27FC236}">
                <a16:creationId xmlns:a16="http://schemas.microsoft.com/office/drawing/2014/main" id="{E695E500-B656-488B-9AC7-671857BACF53}"/>
              </a:ext>
            </a:extLst>
          </p:cNvPr>
          <p:cNvSpPr/>
          <p:nvPr/>
        </p:nvSpPr>
        <p:spPr>
          <a:xfrm>
            <a:off x="5295227" y="3161457"/>
            <a:ext cx="1601543" cy="280657"/>
          </a:xfrm>
          <a:prstGeom prst="roundRect">
            <a:avLst>
              <a:gd name="adj" fmla="val 50000"/>
            </a:avLst>
          </a:prstGeom>
          <a:solidFill>
            <a:schemeClr val="accent4"/>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000" dirty="0">
                <a:solidFill>
                  <a:schemeClr val="bg1"/>
                </a:solidFill>
              </a:rPr>
              <a:t>CPG, CDS, Rules</a:t>
            </a:r>
          </a:p>
        </p:txBody>
      </p:sp>
      <p:sp>
        <p:nvSpPr>
          <p:cNvPr id="16" name="Speech Bubble: Rectangle 15">
            <a:extLst>
              <a:ext uri="{FF2B5EF4-FFF2-40B4-BE49-F238E27FC236}">
                <a16:creationId xmlns:a16="http://schemas.microsoft.com/office/drawing/2014/main" id="{99C70456-6E91-49D9-8282-85C97E6241D9}"/>
              </a:ext>
            </a:extLst>
          </p:cNvPr>
          <p:cNvSpPr/>
          <p:nvPr/>
        </p:nvSpPr>
        <p:spPr>
          <a:xfrm>
            <a:off x="982035" y="4779101"/>
            <a:ext cx="1830351" cy="612648"/>
          </a:xfrm>
          <a:prstGeom prst="wedgeRectCallout">
            <a:avLst>
              <a:gd name="adj1" fmla="val 64565"/>
              <a:gd name="adj2" fmla="val 80091"/>
            </a:avLst>
          </a:prstGeom>
          <a:solidFill>
            <a:schemeClr val="accent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r>
              <a:rPr lang="en-US" sz="1600" dirty="0">
                <a:solidFill>
                  <a:schemeClr val="bg1"/>
                </a:solidFill>
              </a:rPr>
              <a:t>NCQA HEDIS</a:t>
            </a:r>
          </a:p>
          <a:p>
            <a:pPr algn="ctr"/>
            <a:r>
              <a:rPr lang="en-US" sz="1600" dirty="0">
                <a:solidFill>
                  <a:schemeClr val="bg1"/>
                </a:solidFill>
              </a:rPr>
              <a:t>CMS Programs</a:t>
            </a:r>
          </a:p>
        </p:txBody>
      </p:sp>
      <p:sp>
        <p:nvSpPr>
          <p:cNvPr id="17" name="Speech Bubble: Rectangle 16">
            <a:extLst>
              <a:ext uri="{FF2B5EF4-FFF2-40B4-BE49-F238E27FC236}">
                <a16:creationId xmlns:a16="http://schemas.microsoft.com/office/drawing/2014/main" id="{2060FA0E-984B-4FB9-B13F-702BFE5A33F8}"/>
              </a:ext>
            </a:extLst>
          </p:cNvPr>
          <p:cNvSpPr/>
          <p:nvPr/>
        </p:nvSpPr>
        <p:spPr>
          <a:xfrm>
            <a:off x="9549246" y="4454160"/>
            <a:ext cx="1443920" cy="717843"/>
          </a:xfrm>
          <a:prstGeom prst="wedgeRectCallout">
            <a:avLst>
              <a:gd name="adj1" fmla="val -85453"/>
              <a:gd name="adj2" fmla="val 103512"/>
            </a:avLst>
          </a:prstGeom>
          <a:solidFill>
            <a:schemeClr val="accent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dirty="0">
                <a:solidFill>
                  <a:schemeClr val="bg1"/>
                </a:solidFill>
              </a:rPr>
              <a:t>Clinical Data Repositories, HIEs, EHRs</a:t>
            </a:r>
          </a:p>
        </p:txBody>
      </p:sp>
      <p:sp>
        <p:nvSpPr>
          <p:cNvPr id="18" name="Speech Bubble: Rectangle 17">
            <a:extLst>
              <a:ext uri="{FF2B5EF4-FFF2-40B4-BE49-F238E27FC236}">
                <a16:creationId xmlns:a16="http://schemas.microsoft.com/office/drawing/2014/main" id="{C86C12D9-D538-4C9F-9F8A-4275358E85AD}"/>
              </a:ext>
            </a:extLst>
          </p:cNvPr>
          <p:cNvSpPr/>
          <p:nvPr/>
        </p:nvSpPr>
        <p:spPr>
          <a:xfrm>
            <a:off x="6775261" y="1161575"/>
            <a:ext cx="1165212" cy="612648"/>
          </a:xfrm>
          <a:prstGeom prst="wedgeRectCallout">
            <a:avLst>
              <a:gd name="adj1" fmla="val -38799"/>
              <a:gd name="adj2" fmla="val 139864"/>
            </a:avLst>
          </a:prstGeom>
          <a:solidFill>
            <a:schemeClr val="accent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dirty="0">
                <a:solidFill>
                  <a:schemeClr val="bg1"/>
                </a:solidFill>
              </a:rPr>
              <a:t>Prof Societies, CDC, AHRQ</a:t>
            </a:r>
          </a:p>
        </p:txBody>
      </p:sp>
      <p:sp>
        <p:nvSpPr>
          <p:cNvPr id="19" name="Arrow: Right 18">
            <a:extLst>
              <a:ext uri="{FF2B5EF4-FFF2-40B4-BE49-F238E27FC236}">
                <a16:creationId xmlns:a16="http://schemas.microsoft.com/office/drawing/2014/main" id="{3528CD72-A484-4C87-9176-E8D4DDD85EFD}"/>
              </a:ext>
            </a:extLst>
          </p:cNvPr>
          <p:cNvSpPr/>
          <p:nvPr/>
        </p:nvSpPr>
        <p:spPr>
          <a:xfrm>
            <a:off x="2407047" y="1175602"/>
            <a:ext cx="3287583" cy="432625"/>
          </a:xfrm>
          <a:prstGeom prst="rightArrow">
            <a:avLst/>
          </a:prstGeom>
          <a:solidFill>
            <a:schemeClr val="tx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nchorCtr="0"/>
          <a:lstStyle/>
          <a:p>
            <a:pPr algn="r"/>
            <a:r>
              <a:rPr lang="en-US" sz="1200" b="1" dirty="0">
                <a:solidFill>
                  <a:schemeClr val="bg1"/>
                </a:solidFill>
              </a:rPr>
              <a:t>Research</a:t>
            </a:r>
          </a:p>
        </p:txBody>
      </p:sp>
      <p:sp>
        <p:nvSpPr>
          <p:cNvPr id="20" name="Arrow: Right 19">
            <a:extLst>
              <a:ext uri="{FF2B5EF4-FFF2-40B4-BE49-F238E27FC236}">
                <a16:creationId xmlns:a16="http://schemas.microsoft.com/office/drawing/2014/main" id="{376E3970-50F2-4533-85CC-E8ED25B2E951}"/>
              </a:ext>
            </a:extLst>
          </p:cNvPr>
          <p:cNvSpPr/>
          <p:nvPr/>
        </p:nvSpPr>
        <p:spPr>
          <a:xfrm>
            <a:off x="2407047" y="1680894"/>
            <a:ext cx="3009693" cy="432625"/>
          </a:xfrm>
          <a:prstGeom prst="rightArrow">
            <a:avLst/>
          </a:prstGeom>
          <a:solidFill>
            <a:schemeClr val="tx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nchorCtr="0"/>
          <a:lstStyle/>
          <a:p>
            <a:pPr algn="r"/>
            <a:r>
              <a:rPr lang="en-US" sz="1200" b="1" dirty="0">
                <a:solidFill>
                  <a:schemeClr val="bg1"/>
                </a:solidFill>
              </a:rPr>
              <a:t>Data Science</a:t>
            </a:r>
          </a:p>
        </p:txBody>
      </p:sp>
      <p:sp>
        <p:nvSpPr>
          <p:cNvPr id="21" name="Arrow: Right 20">
            <a:extLst>
              <a:ext uri="{FF2B5EF4-FFF2-40B4-BE49-F238E27FC236}">
                <a16:creationId xmlns:a16="http://schemas.microsoft.com/office/drawing/2014/main" id="{F221A21A-F7D2-42BE-B942-3ABCAC110EE0}"/>
              </a:ext>
            </a:extLst>
          </p:cNvPr>
          <p:cNvSpPr/>
          <p:nvPr/>
        </p:nvSpPr>
        <p:spPr>
          <a:xfrm>
            <a:off x="2407047" y="2186186"/>
            <a:ext cx="2731803" cy="432625"/>
          </a:xfrm>
          <a:prstGeom prst="rightArrow">
            <a:avLst/>
          </a:prstGeom>
          <a:solidFill>
            <a:schemeClr val="tx2"/>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nchorCtr="0"/>
          <a:lstStyle/>
          <a:p>
            <a:pPr algn="r"/>
            <a:r>
              <a:rPr lang="en-US" sz="1200" b="1" dirty="0">
                <a:solidFill>
                  <a:schemeClr val="bg1"/>
                </a:solidFill>
              </a:rPr>
              <a:t>Evidence-Based Medicine</a:t>
            </a:r>
          </a:p>
        </p:txBody>
      </p:sp>
      <p:cxnSp>
        <p:nvCxnSpPr>
          <p:cNvPr id="23" name="Straight Arrow Connector 22">
            <a:extLst>
              <a:ext uri="{FF2B5EF4-FFF2-40B4-BE49-F238E27FC236}">
                <a16:creationId xmlns:a16="http://schemas.microsoft.com/office/drawing/2014/main" id="{BCFF61DC-9679-46B4-9CC3-201BCD610C99}"/>
              </a:ext>
            </a:extLst>
          </p:cNvPr>
          <p:cNvCxnSpPr/>
          <p:nvPr/>
        </p:nvCxnSpPr>
        <p:spPr>
          <a:xfrm flipV="1">
            <a:off x="3186820" y="2835419"/>
            <a:ext cx="1593410" cy="227434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0EA62B-1F04-495E-A35D-DCA60FDA7A7B}"/>
              </a:ext>
            </a:extLst>
          </p:cNvPr>
          <p:cNvCxnSpPr>
            <a:cxnSpLocks/>
          </p:cNvCxnSpPr>
          <p:nvPr/>
        </p:nvCxnSpPr>
        <p:spPr>
          <a:xfrm>
            <a:off x="7269303" y="2618811"/>
            <a:ext cx="1593410" cy="2290399"/>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Arrow: Left-Right 26">
            <a:extLst>
              <a:ext uri="{FF2B5EF4-FFF2-40B4-BE49-F238E27FC236}">
                <a16:creationId xmlns:a16="http://schemas.microsoft.com/office/drawing/2014/main" id="{36381BDD-F22E-4529-B4DC-51620C7B59C8}"/>
              </a:ext>
            </a:extLst>
          </p:cNvPr>
          <p:cNvSpPr/>
          <p:nvPr/>
        </p:nvSpPr>
        <p:spPr>
          <a:xfrm rot="19800000">
            <a:off x="4441228" y="4630331"/>
            <a:ext cx="771039" cy="307256"/>
          </a:xfrm>
          <a:prstGeom prst="leftRightArrow">
            <a:avLst/>
          </a:prstGeom>
          <a:solidFill>
            <a:schemeClr val="bg1"/>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endParaRPr lang="en-US" sz="1000" dirty="0">
              <a:solidFill>
                <a:schemeClr val="tx1"/>
              </a:solidFill>
            </a:endParaRPr>
          </a:p>
        </p:txBody>
      </p:sp>
      <p:sp>
        <p:nvSpPr>
          <p:cNvPr id="28" name="Arrow: Left-Right 27">
            <a:extLst>
              <a:ext uri="{FF2B5EF4-FFF2-40B4-BE49-F238E27FC236}">
                <a16:creationId xmlns:a16="http://schemas.microsoft.com/office/drawing/2014/main" id="{B4C5A913-BD5F-4159-B79E-98C87ABC7529}"/>
              </a:ext>
            </a:extLst>
          </p:cNvPr>
          <p:cNvSpPr/>
          <p:nvPr/>
        </p:nvSpPr>
        <p:spPr>
          <a:xfrm rot="1800000">
            <a:off x="6955016" y="4626338"/>
            <a:ext cx="771039" cy="307256"/>
          </a:xfrm>
          <a:prstGeom prst="leftRightArrow">
            <a:avLst/>
          </a:prstGeom>
          <a:solidFill>
            <a:schemeClr val="bg1"/>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endParaRPr lang="en-US" sz="1000" dirty="0">
              <a:solidFill>
                <a:schemeClr val="tx1"/>
              </a:solidFill>
            </a:endParaRPr>
          </a:p>
        </p:txBody>
      </p:sp>
      <p:sp>
        <p:nvSpPr>
          <p:cNvPr id="29" name="Arrow: Left-Right 28">
            <a:extLst>
              <a:ext uri="{FF2B5EF4-FFF2-40B4-BE49-F238E27FC236}">
                <a16:creationId xmlns:a16="http://schemas.microsoft.com/office/drawing/2014/main" id="{CF35DA2E-D2DD-45D4-8323-CA0AA32D4401}"/>
              </a:ext>
            </a:extLst>
          </p:cNvPr>
          <p:cNvSpPr/>
          <p:nvPr/>
        </p:nvSpPr>
        <p:spPr>
          <a:xfrm rot="5400000">
            <a:off x="5822678" y="3561810"/>
            <a:ext cx="546643" cy="307256"/>
          </a:xfrm>
          <a:prstGeom prst="leftRightArrow">
            <a:avLst>
              <a:gd name="adj1" fmla="val 44107"/>
              <a:gd name="adj2" fmla="val 50000"/>
            </a:avLst>
          </a:prstGeom>
          <a:solidFill>
            <a:schemeClr val="bg1"/>
          </a:solidFill>
          <a:ln w="9525">
            <a:noFill/>
            <a:beve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algn="ctr"/>
            <a:endParaRPr lang="en-US" sz="1000" dirty="0">
              <a:solidFill>
                <a:schemeClr val="tx1"/>
              </a:solidFill>
            </a:endParaRPr>
          </a:p>
        </p:txBody>
      </p:sp>
      <p:pic>
        <p:nvPicPr>
          <p:cNvPr id="31" name="Graphic 30">
            <a:extLst>
              <a:ext uri="{FF2B5EF4-FFF2-40B4-BE49-F238E27FC236}">
                <a16:creationId xmlns:a16="http://schemas.microsoft.com/office/drawing/2014/main" id="{3706D728-57B4-408B-AFDF-24869FEF891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877111" y="4288508"/>
            <a:ext cx="620702" cy="620702"/>
          </a:xfrm>
          <a:prstGeom prst="rect">
            <a:avLst/>
          </a:prstGeom>
        </p:spPr>
      </p:pic>
      <p:pic>
        <p:nvPicPr>
          <p:cNvPr id="33" name="Graphic 32">
            <a:extLst>
              <a:ext uri="{FF2B5EF4-FFF2-40B4-BE49-F238E27FC236}">
                <a16:creationId xmlns:a16="http://schemas.microsoft.com/office/drawing/2014/main" id="{D04A8F30-CFD2-40A4-A214-F0EF563089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3721" y="1658163"/>
            <a:ext cx="549924" cy="549924"/>
          </a:xfrm>
          <a:prstGeom prst="rect">
            <a:avLst/>
          </a:prstGeom>
        </p:spPr>
      </p:pic>
      <p:pic>
        <p:nvPicPr>
          <p:cNvPr id="35" name="Graphic 34">
            <a:extLst>
              <a:ext uri="{FF2B5EF4-FFF2-40B4-BE49-F238E27FC236}">
                <a16:creationId xmlns:a16="http://schemas.microsoft.com/office/drawing/2014/main" id="{1C706E16-B3EA-4D29-9923-C6C0EE0FF1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6664" y="4331937"/>
            <a:ext cx="447164" cy="447164"/>
          </a:xfrm>
          <a:prstGeom prst="rect">
            <a:avLst/>
          </a:prstGeom>
        </p:spPr>
      </p:pic>
      <p:cxnSp>
        <p:nvCxnSpPr>
          <p:cNvPr id="25" name="Straight Arrow Connector 24">
            <a:extLst>
              <a:ext uri="{FF2B5EF4-FFF2-40B4-BE49-F238E27FC236}">
                <a16:creationId xmlns:a16="http://schemas.microsoft.com/office/drawing/2014/main" id="{D988CC26-091F-4EC6-B39E-B9BAE02B6795}"/>
              </a:ext>
            </a:extLst>
          </p:cNvPr>
          <p:cNvCxnSpPr>
            <a:cxnSpLocks/>
          </p:cNvCxnSpPr>
          <p:nvPr/>
        </p:nvCxnSpPr>
        <p:spPr>
          <a:xfrm flipH="1">
            <a:off x="4335360" y="6732565"/>
            <a:ext cx="3463061"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1F2398A6-C150-44B7-8BAE-3FEC8AA41394}"/>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CA1DA3CF-0619-4873-B8FA-C109775294F9}" type="slidenum">
              <a:rPr lang="en-US" smtClean="0"/>
              <a:t>30</a:t>
            </a:fld>
            <a:endParaRPr lang="en-US" dirty="0"/>
          </a:p>
        </p:txBody>
      </p:sp>
      <p:sp>
        <p:nvSpPr>
          <p:cNvPr id="26" name="Title 1">
            <a:extLst>
              <a:ext uri="{FF2B5EF4-FFF2-40B4-BE49-F238E27FC236}">
                <a16:creationId xmlns:a16="http://schemas.microsoft.com/office/drawing/2014/main" id="{DDE24841-DF22-47D2-A52B-F6AFD5014BE3}"/>
              </a:ext>
            </a:extLst>
          </p:cNvPr>
          <p:cNvSpPr txBox="1">
            <a:spLocks/>
          </p:cNvSpPr>
          <p:nvPr/>
        </p:nvSpPr>
        <p:spPr>
          <a:xfrm>
            <a:off x="896612" y="216528"/>
            <a:ext cx="10203188" cy="585216"/>
          </a:xfrm>
          <a:prstGeom prst="rect">
            <a:avLst/>
          </a:prstGeom>
        </p:spPr>
        <p:txBody>
          <a:bodyPr vert="horz" lIns="91440" tIns="45720" rIns="91440" bIns="45720" rtlCol="0" anchor="ctr">
            <a:noAutofit/>
          </a:bodyPr>
          <a:lstStyle>
            <a:lvl1pPr indent="0" algn="ctr" defTabSz="914301">
              <a:lnSpc>
                <a:spcPct val="90000"/>
              </a:lnSpc>
              <a:spcBef>
                <a:spcPct val="0"/>
              </a:spcBef>
              <a:buNone/>
              <a:defRPr sz="2800" b="1" i="0">
                <a:latin typeface="Helvetica" pitchFamily="2" charset="0"/>
                <a:ea typeface="+mj-ea"/>
                <a:cs typeface="+mj-cs"/>
              </a:defRPr>
            </a:lvl1pPr>
          </a:lstStyle>
          <a:p>
            <a:r>
              <a:rPr lang="en-US" dirty="0">
                <a:solidFill>
                  <a:schemeClr val="accent4">
                    <a:lumMod val="75000"/>
                  </a:schemeClr>
                </a:solidFill>
              </a:rPr>
              <a:t>Supporting NCQA’s Vision for Digital HEDIS &amp; FHIR dQM</a:t>
            </a:r>
          </a:p>
        </p:txBody>
      </p:sp>
      <p:pic>
        <p:nvPicPr>
          <p:cNvPr id="1026" name="Picture 2" descr="Health Care Accreditation, Health Plan Accreditation Organization - NCQA -  NCQA">
            <a:extLst>
              <a:ext uri="{FF2B5EF4-FFF2-40B4-BE49-F238E27FC236}">
                <a16:creationId xmlns:a16="http://schemas.microsoft.com/office/drawing/2014/main" id="{E7E3872D-26CD-B7B5-7DB4-D5CDD6B4E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519" y="2095867"/>
            <a:ext cx="3157958" cy="16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45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gradFill rotWithShape="1">
            <a:gsLst>
              <a:gs pos="0">
                <a:srgbClr val="00B4C8">
                  <a:alpha val="4000"/>
                </a:srgbClr>
              </a:gs>
              <a:gs pos="100000">
                <a:srgbClr val="000000">
                  <a:alpha val="0"/>
                </a:srgbClr>
              </a:gs>
            </a:gsLst>
            <a:lin ang="5400000" scaled="1"/>
          </a:gradFill>
          <a:ln/>
        </p:spPr>
        <p:txBody>
          <a:bodyPr wrap="square" rtlCol="0" anchor="t"/>
          <a:lstStyle/>
          <a:p>
            <a:endParaRPr lang="en-US" sz="2400" dirty="0"/>
          </a:p>
        </p:txBody>
      </p:sp>
      <p:sp>
        <p:nvSpPr>
          <p:cNvPr id="4" name="Text 2"/>
          <p:cNvSpPr/>
          <p:nvPr/>
        </p:nvSpPr>
        <p:spPr>
          <a:xfrm>
            <a:off x="0" y="0"/>
            <a:ext cx="3048000" cy="3048000"/>
          </a:xfrm>
          <a:prstGeom prst="ellipse">
            <a:avLst/>
          </a:prstGeom>
          <a:gradFill rotWithShape="1">
            <a:gsLst>
              <a:gs pos="0">
                <a:srgbClr val="00B4C8">
                  <a:alpha val="10000"/>
                </a:srgbClr>
              </a:gs>
              <a:gs pos="70000">
                <a:srgbClr val="000000">
                  <a:alpha val="0"/>
                </a:srgbClr>
              </a:gs>
            </a:gsLst>
            <a:path path="circle">
              <a:fillToRect l="50000" t="50000" r="50000" b="50000"/>
            </a:path>
          </a:gradFill>
          <a:ln/>
        </p:spPr>
        <p:txBody>
          <a:bodyPr wrap="square" rtlCol="0" anchor="t"/>
          <a:lstStyle/>
          <a:p>
            <a:endParaRPr lang="en-US" sz="2400" dirty="0"/>
          </a:p>
        </p:txBody>
      </p:sp>
      <p:sp>
        <p:nvSpPr>
          <p:cNvPr id="6" name="Text 4"/>
          <p:cNvSpPr/>
          <p:nvPr/>
        </p:nvSpPr>
        <p:spPr>
          <a:xfrm>
            <a:off x="630436" y="948929"/>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7" name="Text 5"/>
          <p:cNvSpPr/>
          <p:nvPr/>
        </p:nvSpPr>
        <p:spPr>
          <a:xfrm>
            <a:off x="2931319" y="948929"/>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8" name="Text 6"/>
          <p:cNvSpPr/>
          <p:nvPr/>
        </p:nvSpPr>
        <p:spPr>
          <a:xfrm>
            <a:off x="2931319" y="2636835"/>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9" name="Text 7"/>
          <p:cNvSpPr/>
          <p:nvPr/>
        </p:nvSpPr>
        <p:spPr>
          <a:xfrm>
            <a:off x="5232201" y="948929"/>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10" name="Text 8"/>
          <p:cNvSpPr/>
          <p:nvPr/>
        </p:nvSpPr>
        <p:spPr>
          <a:xfrm>
            <a:off x="7533084" y="1109862"/>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11" name="Text 9"/>
          <p:cNvSpPr/>
          <p:nvPr/>
        </p:nvSpPr>
        <p:spPr>
          <a:xfrm>
            <a:off x="7533084" y="2636834"/>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12" name="Text 10"/>
          <p:cNvSpPr/>
          <p:nvPr/>
        </p:nvSpPr>
        <p:spPr>
          <a:xfrm>
            <a:off x="9834165" y="948929"/>
            <a:ext cx="1727200" cy="18455"/>
          </a:xfrm>
          <a:prstGeom prst="roundRect">
            <a:avLst>
              <a:gd name="adj" fmla="val 55054"/>
            </a:avLst>
          </a:prstGeom>
          <a:gradFill rotWithShape="1">
            <a:gsLst>
              <a:gs pos="0">
                <a:srgbClr val="000000">
                  <a:alpha val="0"/>
                </a:srgbClr>
              </a:gs>
              <a:gs pos="50000">
                <a:srgbClr val="00B4C8">
                  <a:alpha val="50000"/>
                </a:srgbClr>
              </a:gs>
              <a:gs pos="100000">
                <a:srgbClr val="000000">
                  <a:alpha val="0"/>
                </a:srgbClr>
              </a:gs>
            </a:gsLst>
            <a:lin ang="0" scaled="1"/>
          </a:gradFill>
          <a:ln/>
        </p:spPr>
        <p:txBody>
          <a:bodyPr wrap="none" rtlCol="0" anchor="t"/>
          <a:lstStyle/>
          <a:p>
            <a:endParaRPr lang="en-US" sz="2400" dirty="0"/>
          </a:p>
        </p:txBody>
      </p:sp>
      <p:sp>
        <p:nvSpPr>
          <p:cNvPr id="13" name="Text 11"/>
          <p:cNvSpPr/>
          <p:nvPr/>
        </p:nvSpPr>
        <p:spPr>
          <a:xfrm>
            <a:off x="343694" y="2889251"/>
            <a:ext cx="11504612" cy="28773"/>
          </a:xfrm>
          <a:prstGeom prst="roundRect">
            <a:avLst>
              <a:gd name="adj" fmla="val 64736"/>
            </a:avLst>
          </a:prstGeom>
          <a:gradFill rotWithShape="1">
            <a:gsLst>
              <a:gs pos="0">
                <a:srgbClr val="0B1F35">
                  <a:alpha val="0"/>
                </a:srgbClr>
              </a:gs>
              <a:gs pos="5000">
                <a:srgbClr val="00B4C8"/>
              </a:gs>
              <a:gs pos="95000">
                <a:srgbClr val="00B4C8"/>
              </a:gs>
              <a:gs pos="100000">
                <a:srgbClr val="0B1F35">
                  <a:alpha val="0"/>
                </a:srgbClr>
              </a:gs>
            </a:gsLst>
            <a:lin ang="0" scaled="1"/>
          </a:gradFill>
          <a:ln/>
          <a:effectLst>
            <a:outerShdw blurRad="86360" dist="50800" dir="16200000" algn="bl" rotWithShape="0">
              <a:srgbClr val="00B4C8">
                <a:alpha val="35000"/>
              </a:srgbClr>
            </a:outerShdw>
          </a:effectLst>
        </p:spPr>
        <p:txBody>
          <a:bodyPr wrap="none" rtlCol="0" anchor="t"/>
          <a:lstStyle/>
          <a:p>
            <a:endParaRPr lang="en-US" sz="2400" dirty="0"/>
          </a:p>
        </p:txBody>
      </p:sp>
      <p:sp>
        <p:nvSpPr>
          <p:cNvPr id="14" name="Text 12"/>
          <p:cNvSpPr/>
          <p:nvPr/>
        </p:nvSpPr>
        <p:spPr>
          <a:xfrm rot="5400000">
            <a:off x="11791554" y="2819400"/>
            <a:ext cx="114300" cy="127000"/>
          </a:xfrm>
          <a:prstGeom prst="triangle">
            <a:avLst/>
          </a:prstGeom>
          <a:solidFill>
            <a:srgbClr val="00B4C8"/>
          </a:solidFill>
          <a:ln/>
        </p:spPr>
        <p:txBody>
          <a:bodyPr wrap="none" rtlCol="0" anchor="t"/>
          <a:lstStyle/>
          <a:p>
            <a:endParaRPr lang="en-US" sz="2400" dirty="0"/>
          </a:p>
        </p:txBody>
      </p:sp>
      <p:sp>
        <p:nvSpPr>
          <p:cNvPr id="15" name="Text 13"/>
          <p:cNvSpPr/>
          <p:nvPr/>
        </p:nvSpPr>
        <p:spPr>
          <a:xfrm>
            <a:off x="496094" y="344488"/>
            <a:ext cx="38893" cy="343693"/>
          </a:xfrm>
          <a:prstGeom prst="roundRect">
            <a:avLst>
              <a:gd name="adj" fmla="val 47892"/>
            </a:avLst>
          </a:prstGeom>
          <a:gradFill rotWithShape="1">
            <a:gsLst>
              <a:gs pos="0">
                <a:srgbClr val="00B4C8"/>
              </a:gs>
              <a:gs pos="100000">
                <a:srgbClr val="00B4C8">
                  <a:alpha val="30000"/>
                </a:srgbClr>
              </a:gs>
            </a:gsLst>
            <a:lin ang="5400000" scaled="1"/>
          </a:gradFill>
          <a:ln/>
        </p:spPr>
        <p:txBody>
          <a:bodyPr wrap="none" rtlCol="0" anchor="t"/>
          <a:lstStyle/>
          <a:p>
            <a:endParaRPr lang="en-US" sz="2400" dirty="0"/>
          </a:p>
        </p:txBody>
      </p:sp>
      <p:sp>
        <p:nvSpPr>
          <p:cNvPr id="16" name="Text 14"/>
          <p:cNvSpPr/>
          <p:nvPr/>
        </p:nvSpPr>
        <p:spPr>
          <a:xfrm>
            <a:off x="687389" y="267494"/>
            <a:ext cx="5333471" cy="294084"/>
          </a:xfrm>
          <a:prstGeom prst="rect">
            <a:avLst/>
          </a:prstGeom>
          <a:noFill/>
          <a:ln/>
        </p:spPr>
        <p:txBody>
          <a:bodyPr wrap="none" lIns="0" tIns="0" rIns="0" bIns="0" rtlCol="0" anchor="t"/>
          <a:lstStyle/>
          <a:p>
            <a:pPr>
              <a:lnSpc>
                <a:spcPts val="2317"/>
              </a:lnSpc>
            </a:pPr>
            <a:r>
              <a:rPr lang="en-US" sz="2107" kern="0" spc="43" dirty="0">
                <a:solidFill>
                  <a:srgbClr val="EAF2FB"/>
                </a:solidFill>
                <a:latin typeface="Calibri Light" pitchFamily="34" charset="0"/>
                <a:ea typeface="Calibri Light" pitchFamily="34" charset="-122"/>
                <a:cs typeface="Calibri Light" pitchFamily="34" charset="-120"/>
              </a:rPr>
              <a:t>The Path from eCQM to dQM</a:t>
            </a:r>
            <a:endParaRPr lang="en-US" sz="2107" dirty="0"/>
          </a:p>
        </p:txBody>
      </p:sp>
      <p:sp>
        <p:nvSpPr>
          <p:cNvPr id="17" name="Text 15"/>
          <p:cNvSpPr/>
          <p:nvPr/>
        </p:nvSpPr>
        <p:spPr>
          <a:xfrm>
            <a:off x="687389" y="580034"/>
            <a:ext cx="5483007" cy="185340"/>
          </a:xfrm>
          <a:prstGeom prst="rect">
            <a:avLst/>
          </a:prstGeom>
          <a:noFill/>
          <a:ln/>
        </p:spPr>
        <p:txBody>
          <a:bodyPr wrap="none" lIns="0" tIns="0" rIns="0" bIns="0" rtlCol="0" anchor="t"/>
          <a:lstStyle/>
          <a:p>
            <a:pPr>
              <a:lnSpc>
                <a:spcPts val="1460"/>
              </a:lnSpc>
            </a:pPr>
            <a:r>
              <a:rPr lang="en-US" sz="1400" b="1" kern="0" spc="117" dirty="0">
                <a:latin typeface="Calibri" pitchFamily="34" charset="0"/>
                <a:ea typeface="Calibri" pitchFamily="34" charset="-122"/>
                <a:cs typeface="Calibri" pitchFamily="34" charset="-120"/>
              </a:rPr>
              <a:t>CMS/NCQA TRANSITION ROADMAP  ·  QUALITY MEASUREMENT EVOLUTION </a:t>
            </a:r>
            <a:r>
              <a:rPr lang="en-US" sz="1400" b="1" i="1" kern="0" spc="91" dirty="0">
                <a:solidFill>
                  <a:schemeClr val="tx2"/>
                </a:solidFill>
                <a:latin typeface="Calibri Light" pitchFamily="34" charset="0"/>
                <a:ea typeface="Calibri Light" pitchFamily="34" charset="-122"/>
                <a:cs typeface="Calibri Light" pitchFamily="34" charset="-120"/>
              </a:rPr>
              <a:t>(Top Row AI Generated)</a:t>
            </a:r>
            <a:r>
              <a:rPr lang="en-US" sz="1400" b="1" i="1" kern="0" spc="-23" dirty="0">
                <a:solidFill>
                  <a:schemeClr val="tx2"/>
                </a:solidFill>
                <a:latin typeface="Calibri Light" pitchFamily="34" charset="0"/>
                <a:ea typeface="Calibri Light" pitchFamily="34" charset="-122"/>
                <a:cs typeface="Calibri Light" pitchFamily="34" charset="-120"/>
              </a:rPr>
              <a:t> </a:t>
            </a:r>
            <a:endParaRPr lang="en-US" sz="1400" b="1" dirty="0">
              <a:solidFill>
                <a:schemeClr val="tx2"/>
              </a:solidFill>
            </a:endParaRPr>
          </a:p>
        </p:txBody>
      </p:sp>
      <p:sp>
        <p:nvSpPr>
          <p:cNvPr id="18" name="Text 16"/>
          <p:cNvSpPr/>
          <p:nvPr/>
        </p:nvSpPr>
        <p:spPr>
          <a:xfrm>
            <a:off x="465336" y="936229"/>
            <a:ext cx="2057400" cy="1719060"/>
          </a:xfrm>
          <a:prstGeom prst="roundRect">
            <a:avLst>
              <a:gd name="adj" fmla="val 6037"/>
            </a:avLst>
          </a:prstGeom>
          <a:solidFill>
            <a:srgbClr val="0E2540"/>
          </a:solidFill>
          <a:ln w="9525">
            <a:solidFill>
              <a:srgbClr val="00B4C8">
                <a:alpha val="18000"/>
              </a:srgbClr>
            </a:solidFill>
          </a:ln>
          <a:effectLst>
            <a:outerShdw blurRad="128270" dist="29210" dir="5400000" algn="bl" rotWithShape="0">
              <a:srgbClr val="000000">
                <a:alpha val="35000"/>
              </a:srgbClr>
            </a:outerShdw>
          </a:effectLst>
        </p:spPr>
        <p:txBody>
          <a:bodyPr wrap="square" rtlCol="0" anchor="t"/>
          <a:lstStyle/>
          <a:p>
            <a:endParaRPr lang="en-US" sz="2400" dirty="0"/>
          </a:p>
        </p:txBody>
      </p:sp>
      <p:sp>
        <p:nvSpPr>
          <p:cNvPr id="19" name="Text 17"/>
          <p:cNvSpPr/>
          <p:nvPr/>
        </p:nvSpPr>
        <p:spPr>
          <a:xfrm>
            <a:off x="762001" y="1072357"/>
            <a:ext cx="414297" cy="157361"/>
          </a:xfrm>
          <a:prstGeom prst="rect">
            <a:avLst/>
          </a:prstGeom>
          <a:noFill/>
          <a:ln/>
        </p:spPr>
        <p:txBody>
          <a:bodyPr wrap="none" lIns="0" tIns="0" rIns="0" bIns="0" rtlCol="0" anchor="ctr"/>
          <a:lstStyle/>
          <a:p>
            <a:pPr>
              <a:lnSpc>
                <a:spcPts val="1240"/>
              </a:lnSpc>
            </a:pPr>
            <a:r>
              <a:rPr lang="en-US" sz="827" b="1" kern="0" spc="116" dirty="0">
                <a:solidFill>
                  <a:srgbClr val="00B4C8"/>
                </a:solidFill>
                <a:latin typeface="Calibri Light" pitchFamily="34" charset="0"/>
                <a:ea typeface="Calibri Light" pitchFamily="34" charset="-122"/>
                <a:cs typeface="Calibri Light" pitchFamily="34" charset="-120"/>
              </a:rPr>
              <a:t>2010</a:t>
            </a:r>
            <a:endParaRPr lang="en-US" sz="827" dirty="0"/>
          </a:p>
        </p:txBody>
      </p:sp>
      <p:pic>
        <p:nvPicPr>
          <p:cNvPr id="20" name="Image 0" descr="preencoded.png"/>
          <p:cNvPicPr>
            <a:picLocks noChangeAspect="1"/>
          </p:cNvPicPr>
          <p:nvPr/>
        </p:nvPicPr>
        <p:blipFill>
          <a:blip>
            <a:alphaModFix amt="90000"/>
            <a:extLst>
              <a:ext uri="{96DAC541-7B7A-43D3-8B79-37D633B846F1}">
                <asvg:svgBlip xmlns:asvg="http://schemas.microsoft.com/office/drawing/2016/SVG/main" r:embed="rId3"/>
              </a:ext>
            </a:extLst>
          </a:blip>
          <a:stretch>
            <a:fillRect/>
          </a:stretch>
        </p:blipFill>
        <p:spPr>
          <a:xfrm>
            <a:off x="569725" y="1062645"/>
            <a:ext cx="176784" cy="176784"/>
          </a:xfrm>
          <a:prstGeom prst="rect">
            <a:avLst/>
          </a:prstGeom>
        </p:spPr>
      </p:pic>
      <p:sp>
        <p:nvSpPr>
          <p:cNvPr id="21" name="Text 18"/>
          <p:cNvSpPr/>
          <p:nvPr/>
        </p:nvSpPr>
        <p:spPr>
          <a:xfrm>
            <a:off x="611783" y="1276946"/>
            <a:ext cx="1940957" cy="160933"/>
          </a:xfrm>
          <a:prstGeom prst="rect">
            <a:avLst/>
          </a:prstGeom>
          <a:noFill/>
          <a:ln/>
        </p:spPr>
        <p:txBody>
          <a:bodyPr wrap="none" lIns="0" tIns="0" rIns="0" bIns="0" rtlCol="0" anchor="t"/>
          <a:lstStyle/>
          <a:p>
            <a:pPr>
              <a:lnSpc>
                <a:spcPts val="1267"/>
              </a:lnSpc>
            </a:pPr>
            <a:r>
              <a:rPr lang="en-US" sz="1013" b="1" dirty="0">
                <a:solidFill>
                  <a:srgbClr val="EAF2FB"/>
                </a:solidFill>
                <a:latin typeface="Calibri Light" pitchFamily="34" charset="0"/>
                <a:ea typeface="Calibri Light" pitchFamily="34" charset="-122"/>
                <a:cs typeface="Calibri Light" pitchFamily="34" charset="-120"/>
              </a:rPr>
              <a:t>eCQM Era Begins</a:t>
            </a:r>
            <a:endParaRPr lang="en-US" sz="1013" dirty="0"/>
          </a:p>
        </p:txBody>
      </p:sp>
      <p:sp>
        <p:nvSpPr>
          <p:cNvPr id="22" name="Text 19"/>
          <p:cNvSpPr/>
          <p:nvPr/>
        </p:nvSpPr>
        <p:spPr>
          <a:xfrm>
            <a:off x="611783" y="1495426"/>
            <a:ext cx="1799796" cy="660916"/>
          </a:xfrm>
          <a:prstGeom prst="rect">
            <a:avLst/>
          </a:prstGeom>
          <a:noFill/>
          <a:ln/>
        </p:spPr>
        <p:txBody>
          <a:bodyPr wrap="square" lIns="0" tIns="0" rIns="0" bIns="0" rtlCol="0" anchor="t"/>
          <a:lstStyle/>
          <a:p>
            <a:pPr>
              <a:lnSpc>
                <a:spcPts val="1240"/>
              </a:lnSpc>
            </a:pPr>
            <a:r>
              <a:rPr lang="en-US" sz="1050" dirty="0">
                <a:solidFill>
                  <a:schemeClr val="bg1"/>
                </a:solidFill>
                <a:latin typeface="Calibri" pitchFamily="34" charset="0"/>
                <a:ea typeface="Calibri" pitchFamily="34" charset="-122"/>
                <a:cs typeface="Calibri" pitchFamily="34" charset="-120"/>
              </a:rPr>
              <a:t>EHR incentive programs drive eCQM adoption across hospitals &amp; clinicians. QDM, HQMF, and QRDA formats established.</a:t>
            </a:r>
            <a:endParaRPr lang="en-US" sz="1050" dirty="0">
              <a:solidFill>
                <a:schemeClr val="bg1"/>
              </a:solidFill>
            </a:endParaRPr>
          </a:p>
        </p:txBody>
      </p:sp>
      <p:sp>
        <p:nvSpPr>
          <p:cNvPr id="23" name="Text 20"/>
          <p:cNvSpPr/>
          <p:nvPr/>
        </p:nvSpPr>
        <p:spPr>
          <a:xfrm>
            <a:off x="611783" y="2182416"/>
            <a:ext cx="997256" cy="196851"/>
          </a:xfrm>
          <a:prstGeom prst="roundRect">
            <a:avLst>
              <a:gd name="adj" fmla="val 97204"/>
            </a:avLst>
          </a:prstGeom>
          <a:solidFill>
            <a:srgbClr val="00B4C8">
              <a:alpha val="15000"/>
            </a:srgbClr>
          </a:solidFill>
          <a:ln w="9525">
            <a:solidFill>
              <a:srgbClr val="00B4C8">
                <a:alpha val="30000"/>
              </a:srgbClr>
            </a:solidFill>
          </a:ln>
        </p:spPr>
        <p:txBody>
          <a:bodyPr wrap="none" lIns="172297" tIns="18627" rIns="76200" bIns="18627" rtlCol="0" anchor="ctr"/>
          <a:lstStyle/>
          <a:p>
            <a:r>
              <a:rPr lang="en-US" sz="707" b="1" kern="0" spc="56" dirty="0">
                <a:solidFill>
                  <a:srgbClr val="00B4C8"/>
                </a:solidFill>
                <a:latin typeface="Calibri" pitchFamily="34" charset="0"/>
                <a:ea typeface="Calibri" pitchFamily="34" charset="-122"/>
                <a:cs typeface="Calibri" pitchFamily="34" charset="-120"/>
              </a:rPr>
              <a:t>ESTABLISHED</a:t>
            </a:r>
            <a:endParaRPr lang="en-US" sz="707" dirty="0"/>
          </a:p>
        </p:txBody>
      </p:sp>
      <p:pic>
        <p:nvPicPr>
          <p:cNvPr id="2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0865" y="2192448"/>
            <a:ext cx="176784" cy="176784"/>
          </a:xfrm>
          <a:prstGeom prst="rect">
            <a:avLst/>
          </a:prstGeom>
        </p:spPr>
      </p:pic>
      <p:sp>
        <p:nvSpPr>
          <p:cNvPr id="25" name="Text 21"/>
          <p:cNvSpPr/>
          <p:nvPr/>
        </p:nvSpPr>
        <p:spPr>
          <a:xfrm>
            <a:off x="1484909" y="2507060"/>
            <a:ext cx="18455" cy="228600"/>
          </a:xfrm>
          <a:prstGeom prst="rect">
            <a:avLst/>
          </a:prstGeom>
          <a:gradFill rotWithShape="1">
            <a:gsLst>
              <a:gs pos="0">
                <a:srgbClr val="00B4C8"/>
              </a:gs>
              <a:gs pos="100000">
                <a:srgbClr val="00B4C8">
                  <a:alpha val="25000"/>
                </a:srgbClr>
              </a:gs>
            </a:gsLst>
            <a:lin ang="5400000" scaled="1"/>
          </a:gradFill>
          <a:ln/>
        </p:spPr>
        <p:txBody>
          <a:bodyPr wrap="none" rtlCol="0" anchor="t"/>
          <a:lstStyle/>
          <a:p>
            <a:endParaRPr lang="en-US" sz="2400" dirty="0"/>
          </a:p>
        </p:txBody>
      </p:sp>
      <p:sp>
        <p:nvSpPr>
          <p:cNvPr id="26" name="Text 22"/>
          <p:cNvSpPr/>
          <p:nvPr/>
        </p:nvSpPr>
        <p:spPr>
          <a:xfrm>
            <a:off x="1417836" y="2735660"/>
            <a:ext cx="152400" cy="152400"/>
          </a:xfrm>
          <a:prstGeom prst="ellipse">
            <a:avLst/>
          </a:prstGeom>
          <a:solidFill>
            <a:srgbClr val="00B4C8"/>
          </a:solidFill>
          <a:ln w="19050">
            <a:solidFill>
              <a:srgbClr val="0B1F35"/>
            </a:solidFill>
          </a:ln>
          <a:effectLst>
            <a:outerShdw blurRad="101600" dist="50800" dir="16200000" algn="bl" rotWithShape="0">
              <a:srgbClr val="00B4C8">
                <a:alpha val="75000"/>
              </a:srgbClr>
            </a:outerShdw>
          </a:effectLst>
        </p:spPr>
        <p:txBody>
          <a:bodyPr wrap="none" rtlCol="0" anchor="t"/>
          <a:lstStyle/>
          <a:p>
            <a:endParaRPr lang="en-US" sz="2400" dirty="0"/>
          </a:p>
        </p:txBody>
      </p:sp>
      <p:sp>
        <p:nvSpPr>
          <p:cNvPr id="27" name="Text 23"/>
          <p:cNvSpPr/>
          <p:nvPr/>
        </p:nvSpPr>
        <p:spPr>
          <a:xfrm>
            <a:off x="3718719" y="2896592"/>
            <a:ext cx="152400" cy="152400"/>
          </a:xfrm>
          <a:prstGeom prst="ellipse">
            <a:avLst/>
          </a:prstGeom>
          <a:solidFill>
            <a:srgbClr val="00B4C8"/>
          </a:solidFill>
          <a:ln w="19050">
            <a:solidFill>
              <a:srgbClr val="0B1F35"/>
            </a:solidFill>
          </a:ln>
          <a:effectLst>
            <a:outerShdw blurRad="101600" dist="50800" dir="16200000" algn="bl" rotWithShape="0">
              <a:srgbClr val="00B4C8">
                <a:alpha val="75000"/>
              </a:srgbClr>
            </a:outerShdw>
          </a:effectLst>
        </p:spPr>
        <p:txBody>
          <a:bodyPr wrap="none" rtlCol="0" anchor="t"/>
          <a:lstStyle/>
          <a:p>
            <a:endParaRPr lang="en-US" sz="2400" dirty="0"/>
          </a:p>
        </p:txBody>
      </p:sp>
      <p:sp>
        <p:nvSpPr>
          <p:cNvPr id="28" name="Text 24"/>
          <p:cNvSpPr/>
          <p:nvPr/>
        </p:nvSpPr>
        <p:spPr>
          <a:xfrm>
            <a:off x="3785791" y="2667992"/>
            <a:ext cx="18455" cy="228600"/>
          </a:xfrm>
          <a:prstGeom prst="rect">
            <a:avLst/>
          </a:prstGeom>
          <a:gradFill rotWithShape="1">
            <a:gsLst>
              <a:gs pos="0">
                <a:srgbClr val="00B4C8"/>
              </a:gs>
              <a:gs pos="100000">
                <a:srgbClr val="00B4C8">
                  <a:alpha val="25000"/>
                </a:srgbClr>
              </a:gs>
            </a:gsLst>
            <a:lin ang="16200000" scaled="1"/>
          </a:gradFill>
          <a:ln/>
        </p:spPr>
        <p:txBody>
          <a:bodyPr wrap="none" rtlCol="0" anchor="t"/>
          <a:lstStyle/>
          <a:p>
            <a:endParaRPr lang="en-US" sz="2400" dirty="0"/>
          </a:p>
        </p:txBody>
      </p:sp>
      <p:sp>
        <p:nvSpPr>
          <p:cNvPr id="29" name="Text 25"/>
          <p:cNvSpPr/>
          <p:nvPr/>
        </p:nvSpPr>
        <p:spPr>
          <a:xfrm>
            <a:off x="2648002" y="936229"/>
            <a:ext cx="2175617" cy="1731764"/>
          </a:xfrm>
          <a:prstGeom prst="roundRect">
            <a:avLst>
              <a:gd name="adj" fmla="val 5476"/>
            </a:avLst>
          </a:prstGeom>
          <a:solidFill>
            <a:srgbClr val="1E4060"/>
          </a:solidFill>
          <a:ln w="9525">
            <a:solidFill>
              <a:srgbClr val="00B4C8">
                <a:alpha val="18000"/>
              </a:srgbClr>
            </a:solidFill>
          </a:ln>
          <a:effectLst>
            <a:outerShdw blurRad="128270" dist="29210" dir="5400000" algn="bl" rotWithShape="0">
              <a:srgbClr val="000000">
                <a:alpha val="25000"/>
              </a:srgbClr>
            </a:outerShdw>
          </a:effectLst>
        </p:spPr>
        <p:txBody>
          <a:bodyPr wrap="square" rtlCol="0" anchor="t"/>
          <a:lstStyle/>
          <a:p>
            <a:endParaRPr lang="en-US" sz="2400" dirty="0"/>
          </a:p>
        </p:txBody>
      </p:sp>
      <p:sp>
        <p:nvSpPr>
          <p:cNvPr id="30" name="Text 26"/>
          <p:cNvSpPr/>
          <p:nvPr/>
        </p:nvSpPr>
        <p:spPr>
          <a:xfrm>
            <a:off x="3062883" y="1072357"/>
            <a:ext cx="321092" cy="157361"/>
          </a:xfrm>
          <a:prstGeom prst="rect">
            <a:avLst/>
          </a:prstGeom>
          <a:noFill/>
          <a:ln/>
        </p:spPr>
        <p:txBody>
          <a:bodyPr wrap="none" lIns="0" tIns="0" rIns="0" bIns="0" rtlCol="0" anchor="ctr"/>
          <a:lstStyle/>
          <a:p>
            <a:pPr>
              <a:lnSpc>
                <a:spcPts val="1240"/>
              </a:lnSpc>
            </a:pPr>
            <a:r>
              <a:rPr lang="en-US" sz="827" b="1" kern="0" spc="116" dirty="0">
                <a:solidFill>
                  <a:srgbClr val="00B4C8"/>
                </a:solidFill>
                <a:latin typeface="Calibri Light" pitchFamily="34" charset="0"/>
                <a:ea typeface="Calibri Light" pitchFamily="34" charset="-122"/>
                <a:cs typeface="Calibri Light" pitchFamily="34" charset="-120"/>
              </a:rPr>
              <a:t>2022</a:t>
            </a:r>
            <a:endParaRPr lang="en-US" sz="827" dirty="0"/>
          </a:p>
        </p:txBody>
      </p:sp>
      <p:pic>
        <p:nvPicPr>
          <p:cNvPr id="31" name="Image 2" descr="preencoded.png"/>
          <p:cNvPicPr>
            <a:picLocks noChangeAspect="1"/>
          </p:cNvPicPr>
          <p:nvPr/>
        </p:nvPicPr>
        <p:blipFill>
          <a:blip>
            <a:alphaModFix amt="90000"/>
            <a:extLst>
              <a:ext uri="{96DAC541-7B7A-43D3-8B79-37D633B846F1}">
                <asvg:svgBlip xmlns:asvg="http://schemas.microsoft.com/office/drawing/2016/SVG/main" r:embed="rId5"/>
              </a:ext>
            </a:extLst>
          </a:blip>
          <a:stretch>
            <a:fillRect/>
          </a:stretch>
        </p:blipFill>
        <p:spPr>
          <a:xfrm>
            <a:off x="2870609" y="1062645"/>
            <a:ext cx="176784" cy="176784"/>
          </a:xfrm>
          <a:prstGeom prst="rect">
            <a:avLst/>
          </a:prstGeom>
        </p:spPr>
      </p:pic>
      <p:sp>
        <p:nvSpPr>
          <p:cNvPr id="32" name="Text 27"/>
          <p:cNvSpPr/>
          <p:nvPr/>
        </p:nvSpPr>
        <p:spPr>
          <a:xfrm>
            <a:off x="2745425" y="1276946"/>
            <a:ext cx="1980772" cy="337959"/>
          </a:xfrm>
          <a:prstGeom prst="rect">
            <a:avLst/>
          </a:prstGeom>
          <a:noFill/>
          <a:ln/>
        </p:spPr>
        <p:txBody>
          <a:bodyPr wrap="square" lIns="0" tIns="0" rIns="0" bIns="0" rtlCol="0" anchor="t"/>
          <a:lstStyle/>
          <a:p>
            <a:pPr>
              <a:lnSpc>
                <a:spcPts val="1267"/>
              </a:lnSpc>
            </a:pPr>
            <a:r>
              <a:rPr lang="en-US" sz="1013" b="1" dirty="0">
                <a:solidFill>
                  <a:srgbClr val="EAF2FB"/>
                </a:solidFill>
                <a:latin typeface="Calibri Light" pitchFamily="34" charset="0"/>
                <a:ea typeface="Calibri Light" pitchFamily="34" charset="-122"/>
                <a:cs typeface="Calibri Light" pitchFamily="34" charset="-120"/>
              </a:rPr>
              <a:t>CMS dQM Strategic Roadmap Released</a:t>
            </a:r>
            <a:endParaRPr lang="en-US" sz="1013" dirty="0"/>
          </a:p>
        </p:txBody>
      </p:sp>
      <p:sp>
        <p:nvSpPr>
          <p:cNvPr id="33" name="Text 28"/>
          <p:cNvSpPr/>
          <p:nvPr/>
        </p:nvSpPr>
        <p:spPr>
          <a:xfrm>
            <a:off x="2783036" y="1559541"/>
            <a:ext cx="1895059" cy="660916"/>
          </a:xfrm>
          <a:prstGeom prst="rect">
            <a:avLst/>
          </a:prstGeom>
          <a:noFill/>
          <a:ln/>
        </p:spPr>
        <p:txBody>
          <a:bodyPr wrap="square" lIns="0" tIns="0" rIns="0" bIns="0" rtlCol="0" anchor="t"/>
          <a:lstStyle/>
          <a:p>
            <a:pPr>
              <a:lnSpc>
                <a:spcPts val="1240"/>
              </a:lnSpc>
            </a:pPr>
            <a:r>
              <a:rPr lang="en-US" sz="1050" dirty="0">
                <a:solidFill>
                  <a:schemeClr val="bg1"/>
                </a:solidFill>
                <a:latin typeface="Calibri" pitchFamily="34" charset="0"/>
                <a:ea typeface="Calibri" pitchFamily="34" charset="-122"/>
                <a:cs typeface="Calibri" pitchFamily="34" charset="-120"/>
              </a:rPr>
              <a:t>CMS publishes vision for transitioning all quality measures to digital standards based on FHIR and QI-Core profiles</a:t>
            </a:r>
            <a:r>
              <a:rPr lang="en-US" sz="827" dirty="0">
                <a:solidFill>
                  <a:srgbClr val="7AAFC8"/>
                </a:solidFill>
                <a:latin typeface="Calibri" pitchFamily="34" charset="0"/>
                <a:ea typeface="Calibri" pitchFamily="34" charset="-122"/>
                <a:cs typeface="Calibri" pitchFamily="34" charset="-120"/>
              </a:rPr>
              <a:t>.</a:t>
            </a:r>
            <a:endParaRPr lang="en-US" sz="827" dirty="0"/>
          </a:p>
        </p:txBody>
      </p:sp>
      <p:sp>
        <p:nvSpPr>
          <p:cNvPr id="34" name="Text 29"/>
          <p:cNvSpPr/>
          <p:nvPr/>
        </p:nvSpPr>
        <p:spPr>
          <a:xfrm>
            <a:off x="2912666" y="2343348"/>
            <a:ext cx="918317" cy="196851"/>
          </a:xfrm>
          <a:prstGeom prst="roundRect">
            <a:avLst>
              <a:gd name="adj" fmla="val 97204"/>
            </a:avLst>
          </a:prstGeom>
          <a:solidFill>
            <a:srgbClr val="00B4C8">
              <a:alpha val="15000"/>
            </a:srgbClr>
          </a:solidFill>
          <a:ln w="9525">
            <a:solidFill>
              <a:srgbClr val="00B4C8">
                <a:alpha val="30000"/>
              </a:srgbClr>
            </a:solidFill>
          </a:ln>
        </p:spPr>
        <p:txBody>
          <a:bodyPr wrap="none" lIns="172297" tIns="18627" rIns="76200" bIns="18627" rtlCol="0" anchor="ctr"/>
          <a:lstStyle/>
          <a:p>
            <a:r>
              <a:rPr lang="en-US" sz="707" b="1" kern="0" spc="56" dirty="0">
                <a:solidFill>
                  <a:srgbClr val="00B4C8"/>
                </a:solidFill>
                <a:latin typeface="Calibri" pitchFamily="34" charset="0"/>
                <a:ea typeface="Calibri" pitchFamily="34" charset="-122"/>
                <a:cs typeface="Calibri" pitchFamily="34" charset="-120"/>
              </a:rPr>
              <a:t>COMPLETED</a:t>
            </a:r>
            <a:endParaRPr lang="en-US" sz="707" dirty="0"/>
          </a:p>
        </p:txBody>
      </p:sp>
      <p:pic>
        <p:nvPicPr>
          <p:cNvPr id="3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941748" y="2353381"/>
            <a:ext cx="176784" cy="176784"/>
          </a:xfrm>
          <a:prstGeom prst="rect">
            <a:avLst/>
          </a:prstGeom>
        </p:spPr>
      </p:pic>
      <p:sp>
        <p:nvSpPr>
          <p:cNvPr id="36" name="Text 30"/>
          <p:cNvSpPr/>
          <p:nvPr/>
        </p:nvSpPr>
        <p:spPr>
          <a:xfrm>
            <a:off x="4918882" y="936229"/>
            <a:ext cx="2277310" cy="1731764"/>
          </a:xfrm>
          <a:prstGeom prst="roundRect">
            <a:avLst>
              <a:gd name="adj" fmla="val 5476"/>
            </a:avLst>
          </a:prstGeom>
          <a:solidFill>
            <a:srgbClr val="0E2540"/>
          </a:solidFill>
          <a:ln w="9525">
            <a:solidFill>
              <a:srgbClr val="F5C842">
                <a:alpha val="25000"/>
              </a:srgbClr>
            </a:solidFill>
          </a:ln>
          <a:effectLst>
            <a:outerShdw blurRad="128270" dist="29210" dir="5400000" algn="bl" rotWithShape="0">
              <a:srgbClr val="000000">
                <a:alpha val="35000"/>
              </a:srgbClr>
            </a:outerShdw>
          </a:effectLst>
        </p:spPr>
        <p:txBody>
          <a:bodyPr wrap="square" rtlCol="0" anchor="t"/>
          <a:lstStyle/>
          <a:p>
            <a:endParaRPr lang="en-US" sz="2400" dirty="0"/>
          </a:p>
        </p:txBody>
      </p:sp>
      <p:sp>
        <p:nvSpPr>
          <p:cNvPr id="37" name="Text 31"/>
          <p:cNvSpPr/>
          <p:nvPr/>
        </p:nvSpPr>
        <p:spPr>
          <a:xfrm>
            <a:off x="5363766" y="1072357"/>
            <a:ext cx="818773" cy="157361"/>
          </a:xfrm>
          <a:prstGeom prst="rect">
            <a:avLst/>
          </a:prstGeom>
          <a:noFill/>
          <a:ln/>
        </p:spPr>
        <p:txBody>
          <a:bodyPr wrap="none" lIns="0" tIns="0" rIns="0" bIns="0" rtlCol="0" anchor="ctr"/>
          <a:lstStyle/>
          <a:p>
            <a:pPr>
              <a:lnSpc>
                <a:spcPts val="1240"/>
              </a:lnSpc>
            </a:pPr>
            <a:r>
              <a:rPr lang="en-US" sz="827" b="1" kern="0" spc="116" dirty="0">
                <a:solidFill>
                  <a:srgbClr val="F5C842"/>
                </a:solidFill>
                <a:latin typeface="Calibri Light" pitchFamily="34" charset="0"/>
                <a:ea typeface="Calibri Light" pitchFamily="34" charset="-122"/>
                <a:cs typeface="Calibri Light" pitchFamily="34" charset="-120"/>
              </a:rPr>
              <a:t>2024 – 2025</a:t>
            </a:r>
            <a:endParaRPr lang="en-US" sz="827" dirty="0"/>
          </a:p>
        </p:txBody>
      </p:sp>
      <p:pic>
        <p:nvPicPr>
          <p:cNvPr id="38" name="Image 4" descr="preencoded.png"/>
          <p:cNvPicPr>
            <a:picLocks noChangeAspect="1"/>
          </p:cNvPicPr>
          <p:nvPr/>
        </p:nvPicPr>
        <p:blipFill>
          <a:blip>
            <a:alphaModFix amt="90000"/>
            <a:extLst>
              <a:ext uri="{96DAC541-7B7A-43D3-8B79-37D633B846F1}">
                <asvg:svgBlip xmlns:asvg="http://schemas.microsoft.com/office/drawing/2016/SVG/main" r:embed="rId7"/>
              </a:ext>
            </a:extLst>
          </a:blip>
          <a:stretch>
            <a:fillRect/>
          </a:stretch>
        </p:blipFill>
        <p:spPr>
          <a:xfrm>
            <a:off x="5171492" y="1062645"/>
            <a:ext cx="176784" cy="176784"/>
          </a:xfrm>
          <a:prstGeom prst="rect">
            <a:avLst/>
          </a:prstGeom>
        </p:spPr>
      </p:pic>
      <p:sp>
        <p:nvSpPr>
          <p:cNvPr id="39" name="Text 32"/>
          <p:cNvSpPr/>
          <p:nvPr/>
        </p:nvSpPr>
        <p:spPr>
          <a:xfrm>
            <a:off x="5213549" y="1276946"/>
            <a:ext cx="1799796" cy="337959"/>
          </a:xfrm>
          <a:prstGeom prst="rect">
            <a:avLst/>
          </a:prstGeom>
          <a:noFill/>
          <a:ln/>
        </p:spPr>
        <p:txBody>
          <a:bodyPr wrap="square" lIns="0" tIns="0" rIns="0" bIns="0" rtlCol="0" anchor="t"/>
          <a:lstStyle/>
          <a:p>
            <a:pPr>
              <a:lnSpc>
                <a:spcPts val="1267"/>
              </a:lnSpc>
            </a:pPr>
            <a:r>
              <a:rPr lang="en-US" sz="1013" b="1" dirty="0">
                <a:solidFill>
                  <a:srgbClr val="EAF2FB"/>
                </a:solidFill>
                <a:latin typeface="Calibri Light" pitchFamily="34" charset="0"/>
                <a:ea typeface="Calibri Light" pitchFamily="34" charset="-122"/>
                <a:cs typeface="Calibri Light" pitchFamily="34" charset="-120"/>
              </a:rPr>
              <a:t>Pilot Programs &amp; Connectathons</a:t>
            </a:r>
            <a:endParaRPr lang="en-US" sz="1013" dirty="0"/>
          </a:p>
        </p:txBody>
      </p:sp>
      <p:sp>
        <p:nvSpPr>
          <p:cNvPr id="40" name="Text 33"/>
          <p:cNvSpPr/>
          <p:nvPr/>
        </p:nvSpPr>
        <p:spPr>
          <a:xfrm>
            <a:off x="5213549" y="1547554"/>
            <a:ext cx="1799796" cy="660916"/>
          </a:xfrm>
          <a:prstGeom prst="rect">
            <a:avLst/>
          </a:prstGeom>
          <a:noFill/>
          <a:ln/>
        </p:spPr>
        <p:txBody>
          <a:bodyPr wrap="square" lIns="0" tIns="0" rIns="0" bIns="0" rtlCol="0" anchor="t"/>
          <a:lstStyle/>
          <a:p>
            <a:pPr>
              <a:lnSpc>
                <a:spcPts val="1240"/>
              </a:lnSpc>
            </a:pPr>
            <a:r>
              <a:rPr lang="en-US" sz="1050" dirty="0">
                <a:solidFill>
                  <a:schemeClr val="bg1"/>
                </a:solidFill>
                <a:latin typeface="Calibri" pitchFamily="34" charset="0"/>
                <a:ea typeface="Calibri" pitchFamily="34" charset="-122"/>
                <a:cs typeface="Calibri" pitchFamily="34" charset="-120"/>
              </a:rPr>
              <a:t>FHIR-based measure testing underway. NCQA ECDS specs added to 2025 Medicaid Core Sets. MADiE updated for FHIR authoring.</a:t>
            </a:r>
            <a:endParaRPr lang="en-US" sz="1050" dirty="0">
              <a:solidFill>
                <a:schemeClr val="bg1"/>
              </a:solidFill>
            </a:endParaRPr>
          </a:p>
        </p:txBody>
      </p:sp>
      <p:sp>
        <p:nvSpPr>
          <p:cNvPr id="41" name="Text 34"/>
          <p:cNvSpPr/>
          <p:nvPr/>
        </p:nvSpPr>
        <p:spPr>
          <a:xfrm>
            <a:off x="5213549" y="2343348"/>
            <a:ext cx="994017" cy="196851"/>
          </a:xfrm>
          <a:prstGeom prst="roundRect">
            <a:avLst>
              <a:gd name="adj" fmla="val 97204"/>
            </a:avLst>
          </a:prstGeom>
          <a:solidFill>
            <a:srgbClr val="FFBE3C">
              <a:alpha val="12000"/>
            </a:srgbClr>
          </a:solidFill>
          <a:ln w="9525">
            <a:solidFill>
              <a:srgbClr val="FFBE3C">
                <a:alpha val="30000"/>
              </a:srgbClr>
            </a:solidFill>
          </a:ln>
        </p:spPr>
        <p:txBody>
          <a:bodyPr wrap="none" lIns="172297" tIns="18627" rIns="76200" bIns="18627" rtlCol="0" anchor="ctr"/>
          <a:lstStyle/>
          <a:p>
            <a:r>
              <a:rPr lang="en-US" sz="707" b="1" kern="0" spc="56" dirty="0">
                <a:solidFill>
                  <a:srgbClr val="F5C842"/>
                </a:solidFill>
                <a:latin typeface="Calibri" pitchFamily="34" charset="0"/>
                <a:ea typeface="Calibri" pitchFamily="34" charset="-122"/>
                <a:cs typeface="Calibri" pitchFamily="34" charset="-120"/>
              </a:rPr>
              <a:t>IN PROGRESS</a:t>
            </a:r>
            <a:endParaRPr lang="en-US" sz="707" dirty="0"/>
          </a:p>
        </p:txBody>
      </p:sp>
      <p:pic>
        <p:nvPicPr>
          <p:cNvPr id="42"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42632" y="2353381"/>
            <a:ext cx="176784" cy="176784"/>
          </a:xfrm>
          <a:prstGeom prst="rect">
            <a:avLst/>
          </a:prstGeom>
        </p:spPr>
      </p:pic>
      <p:sp>
        <p:nvSpPr>
          <p:cNvPr id="43" name="Text 35"/>
          <p:cNvSpPr/>
          <p:nvPr/>
        </p:nvSpPr>
        <p:spPr>
          <a:xfrm>
            <a:off x="6086674" y="2667992"/>
            <a:ext cx="18455" cy="228600"/>
          </a:xfrm>
          <a:prstGeom prst="rect">
            <a:avLst/>
          </a:prstGeom>
          <a:gradFill rotWithShape="1">
            <a:gsLst>
              <a:gs pos="0">
                <a:srgbClr val="00B4C8"/>
              </a:gs>
              <a:gs pos="100000">
                <a:srgbClr val="00B4C8">
                  <a:alpha val="25000"/>
                </a:srgbClr>
              </a:gs>
            </a:gsLst>
            <a:lin ang="5400000" scaled="1"/>
          </a:gradFill>
          <a:ln/>
        </p:spPr>
        <p:txBody>
          <a:bodyPr wrap="none" rtlCol="0" anchor="t"/>
          <a:lstStyle/>
          <a:p>
            <a:endParaRPr lang="en-US" sz="2400" dirty="0"/>
          </a:p>
        </p:txBody>
      </p:sp>
      <p:sp>
        <p:nvSpPr>
          <p:cNvPr id="44" name="Text 36"/>
          <p:cNvSpPr/>
          <p:nvPr/>
        </p:nvSpPr>
        <p:spPr>
          <a:xfrm>
            <a:off x="6019601" y="2896592"/>
            <a:ext cx="152400" cy="152400"/>
          </a:xfrm>
          <a:prstGeom prst="ellipse">
            <a:avLst/>
          </a:prstGeom>
          <a:solidFill>
            <a:srgbClr val="00B4C8"/>
          </a:solidFill>
          <a:ln w="19050">
            <a:solidFill>
              <a:srgbClr val="F5C842"/>
            </a:solidFill>
          </a:ln>
          <a:effectLst>
            <a:outerShdw blurRad="101600" dist="50800" dir="16200000" algn="bl" rotWithShape="0">
              <a:srgbClr val="F5C842">
                <a:alpha val="75000"/>
              </a:srgbClr>
            </a:outerShdw>
          </a:effectLst>
        </p:spPr>
        <p:txBody>
          <a:bodyPr wrap="none" rtlCol="0" anchor="t"/>
          <a:lstStyle/>
          <a:p>
            <a:endParaRPr lang="en-US" sz="2400" dirty="0"/>
          </a:p>
        </p:txBody>
      </p:sp>
      <p:sp>
        <p:nvSpPr>
          <p:cNvPr id="45" name="Text 37"/>
          <p:cNvSpPr/>
          <p:nvPr/>
        </p:nvSpPr>
        <p:spPr>
          <a:xfrm>
            <a:off x="8320484" y="2896592"/>
            <a:ext cx="152400" cy="152400"/>
          </a:xfrm>
          <a:prstGeom prst="ellipse">
            <a:avLst/>
          </a:prstGeom>
          <a:solidFill>
            <a:srgbClr val="7AAFC8"/>
          </a:solidFill>
          <a:ln w="19050">
            <a:solidFill>
              <a:srgbClr val="0B1F35"/>
            </a:solidFill>
          </a:ln>
          <a:effectLst>
            <a:outerShdw blurRad="101600" dist="50800" dir="16200000" algn="bl" rotWithShape="0">
              <a:srgbClr val="7AAFC8">
                <a:alpha val="75000"/>
              </a:srgbClr>
            </a:outerShdw>
          </a:effectLst>
        </p:spPr>
        <p:txBody>
          <a:bodyPr wrap="none" rtlCol="0" anchor="t"/>
          <a:lstStyle/>
          <a:p>
            <a:endParaRPr lang="en-US" sz="2400" dirty="0"/>
          </a:p>
        </p:txBody>
      </p:sp>
      <p:sp>
        <p:nvSpPr>
          <p:cNvPr id="46" name="Text 38"/>
          <p:cNvSpPr/>
          <p:nvPr/>
        </p:nvSpPr>
        <p:spPr>
          <a:xfrm>
            <a:off x="8387557" y="2667992"/>
            <a:ext cx="18455" cy="228600"/>
          </a:xfrm>
          <a:prstGeom prst="rect">
            <a:avLst/>
          </a:prstGeom>
          <a:gradFill rotWithShape="1">
            <a:gsLst>
              <a:gs pos="0">
                <a:srgbClr val="7AAFC8"/>
              </a:gs>
              <a:gs pos="100000">
                <a:srgbClr val="78A0C8">
                  <a:alpha val="20000"/>
                </a:srgbClr>
              </a:gs>
            </a:gsLst>
            <a:lin ang="16200000" scaled="1"/>
          </a:gradFill>
          <a:ln/>
        </p:spPr>
        <p:txBody>
          <a:bodyPr wrap="none" rtlCol="0" anchor="t"/>
          <a:lstStyle/>
          <a:p>
            <a:endParaRPr lang="en-US" sz="2400" dirty="0"/>
          </a:p>
        </p:txBody>
      </p:sp>
      <p:sp>
        <p:nvSpPr>
          <p:cNvPr id="47" name="Text 39"/>
          <p:cNvSpPr/>
          <p:nvPr/>
        </p:nvSpPr>
        <p:spPr>
          <a:xfrm>
            <a:off x="7278642" y="936228"/>
            <a:ext cx="2150983" cy="1745782"/>
          </a:xfrm>
          <a:prstGeom prst="roundRect">
            <a:avLst>
              <a:gd name="adj" fmla="val 6037"/>
            </a:avLst>
          </a:prstGeom>
          <a:solidFill>
            <a:srgbClr val="1E4060"/>
          </a:solidFill>
          <a:ln w="9525">
            <a:solidFill>
              <a:srgbClr val="78A0C8">
                <a:alpha val="25000"/>
              </a:srgbClr>
            </a:solidFill>
          </a:ln>
          <a:effectLst>
            <a:outerShdw blurRad="128270" dist="29210" dir="5400000" algn="bl" rotWithShape="0">
              <a:srgbClr val="000000">
                <a:alpha val="25000"/>
              </a:srgbClr>
            </a:outerShdw>
          </a:effectLst>
        </p:spPr>
        <p:txBody>
          <a:bodyPr wrap="square" rtlCol="0" anchor="t"/>
          <a:lstStyle/>
          <a:p>
            <a:endParaRPr lang="en-US" sz="2400" dirty="0"/>
          </a:p>
        </p:txBody>
      </p:sp>
      <p:sp>
        <p:nvSpPr>
          <p:cNvPr id="48" name="Text 40"/>
          <p:cNvSpPr/>
          <p:nvPr/>
        </p:nvSpPr>
        <p:spPr>
          <a:xfrm>
            <a:off x="7684175" y="1098217"/>
            <a:ext cx="404693" cy="157361"/>
          </a:xfrm>
          <a:prstGeom prst="rect">
            <a:avLst/>
          </a:prstGeom>
          <a:noFill/>
          <a:ln/>
        </p:spPr>
        <p:txBody>
          <a:bodyPr wrap="none" lIns="0" tIns="0" rIns="0" bIns="0" rtlCol="0" anchor="ctr"/>
          <a:lstStyle/>
          <a:p>
            <a:pPr>
              <a:lnSpc>
                <a:spcPts val="1240"/>
              </a:lnSpc>
            </a:pPr>
            <a:r>
              <a:rPr lang="en-US" sz="827" b="1" kern="0" spc="116" dirty="0">
                <a:solidFill>
                  <a:srgbClr val="7AAFC8"/>
                </a:solidFill>
                <a:latin typeface="Calibri Light" pitchFamily="34" charset="0"/>
                <a:ea typeface="Calibri Light" pitchFamily="34" charset="-122"/>
                <a:cs typeface="Calibri Light" pitchFamily="34" charset="-120"/>
              </a:rPr>
              <a:t>2026+</a:t>
            </a:r>
            <a:endParaRPr lang="en-US" sz="827" dirty="0"/>
          </a:p>
        </p:txBody>
      </p:sp>
      <p:pic>
        <p:nvPicPr>
          <p:cNvPr id="49" name="Image 6" descr="preencoded.png"/>
          <p:cNvPicPr>
            <a:picLocks noChangeAspect="1"/>
          </p:cNvPicPr>
          <p:nvPr/>
        </p:nvPicPr>
        <p:blipFill>
          <a:blip>
            <a:alphaModFix amt="90000"/>
            <a:extLst>
              <a:ext uri="{96DAC541-7B7A-43D3-8B79-37D633B846F1}">
                <asvg:svgBlip xmlns:asvg="http://schemas.microsoft.com/office/drawing/2016/SVG/main" r:embed="rId9"/>
              </a:ext>
            </a:extLst>
          </a:blip>
          <a:stretch>
            <a:fillRect/>
          </a:stretch>
        </p:blipFill>
        <p:spPr>
          <a:xfrm>
            <a:off x="7461489" y="1094924"/>
            <a:ext cx="176784" cy="178215"/>
          </a:xfrm>
          <a:prstGeom prst="rect">
            <a:avLst/>
          </a:prstGeom>
        </p:spPr>
      </p:pic>
      <p:sp>
        <p:nvSpPr>
          <p:cNvPr id="50" name="Text 41"/>
          <p:cNvSpPr/>
          <p:nvPr/>
        </p:nvSpPr>
        <p:spPr>
          <a:xfrm>
            <a:off x="7488668" y="1286581"/>
            <a:ext cx="1940957" cy="160933"/>
          </a:xfrm>
          <a:prstGeom prst="rect">
            <a:avLst/>
          </a:prstGeom>
          <a:noFill/>
          <a:ln/>
        </p:spPr>
        <p:txBody>
          <a:bodyPr wrap="none" lIns="0" tIns="0" rIns="0" bIns="0" rtlCol="0" anchor="t"/>
          <a:lstStyle/>
          <a:p>
            <a:pPr>
              <a:lnSpc>
                <a:spcPts val="1267"/>
              </a:lnSpc>
            </a:pPr>
            <a:r>
              <a:rPr lang="en-US" sz="1013" b="1" dirty="0">
                <a:solidFill>
                  <a:srgbClr val="EAF2FB"/>
                </a:solidFill>
                <a:latin typeface="Calibri Light" pitchFamily="34" charset="0"/>
                <a:ea typeface="Calibri Light" pitchFamily="34" charset="-122"/>
                <a:cs typeface="Calibri Light" pitchFamily="34" charset="-120"/>
              </a:rPr>
              <a:t>Active Transition</a:t>
            </a:r>
            <a:endParaRPr lang="en-US" sz="1013" dirty="0"/>
          </a:p>
        </p:txBody>
      </p:sp>
      <p:sp>
        <p:nvSpPr>
          <p:cNvPr id="51" name="Text 42"/>
          <p:cNvSpPr/>
          <p:nvPr/>
        </p:nvSpPr>
        <p:spPr>
          <a:xfrm>
            <a:off x="7381354" y="1485224"/>
            <a:ext cx="2057400" cy="660916"/>
          </a:xfrm>
          <a:prstGeom prst="rect">
            <a:avLst/>
          </a:prstGeom>
          <a:noFill/>
          <a:ln/>
        </p:spPr>
        <p:txBody>
          <a:bodyPr wrap="square" lIns="0" tIns="0" rIns="0" bIns="0" rtlCol="0" anchor="t"/>
          <a:lstStyle/>
          <a:p>
            <a:pPr>
              <a:lnSpc>
                <a:spcPts val="1240"/>
              </a:lnSpc>
            </a:pPr>
            <a:r>
              <a:rPr lang="en-US" sz="1050" dirty="0">
                <a:solidFill>
                  <a:schemeClr val="bg1"/>
                </a:solidFill>
                <a:latin typeface="Calibri" pitchFamily="34" charset="0"/>
                <a:ea typeface="Calibri" pitchFamily="34" charset="-122"/>
                <a:cs typeface="Calibri" pitchFamily="34" charset="-120"/>
              </a:rPr>
              <a:t>eCQM programs begin parallel dQM reporting paths. New measures authored natively as dQMs using </a:t>
            </a:r>
          </a:p>
          <a:p>
            <a:pPr>
              <a:lnSpc>
                <a:spcPts val="1240"/>
              </a:lnSpc>
            </a:pPr>
            <a:r>
              <a:rPr lang="en-US" sz="1050" dirty="0">
                <a:solidFill>
                  <a:schemeClr val="bg1"/>
                </a:solidFill>
                <a:latin typeface="Calibri" pitchFamily="34" charset="0"/>
                <a:ea typeface="Calibri" pitchFamily="34" charset="-122"/>
                <a:cs typeface="Calibri" pitchFamily="34" charset="-120"/>
              </a:rPr>
              <a:t>QI-Core &amp; FHIR Measure Report</a:t>
            </a:r>
            <a:endParaRPr lang="en-US" sz="1050" dirty="0">
              <a:solidFill>
                <a:schemeClr val="bg1"/>
              </a:solidFill>
            </a:endParaRPr>
          </a:p>
        </p:txBody>
      </p:sp>
      <p:sp>
        <p:nvSpPr>
          <p:cNvPr id="52" name="Text 43"/>
          <p:cNvSpPr/>
          <p:nvPr/>
        </p:nvSpPr>
        <p:spPr>
          <a:xfrm>
            <a:off x="7652598" y="2343348"/>
            <a:ext cx="839985" cy="196851"/>
          </a:xfrm>
          <a:prstGeom prst="roundRect">
            <a:avLst>
              <a:gd name="adj" fmla="val 97204"/>
            </a:avLst>
          </a:prstGeom>
          <a:solidFill>
            <a:srgbClr val="78A0C8">
              <a:alpha val="12000"/>
            </a:srgbClr>
          </a:solidFill>
          <a:ln w="9525">
            <a:solidFill>
              <a:srgbClr val="78A0C8">
                <a:alpha val="20000"/>
              </a:srgbClr>
            </a:solidFill>
          </a:ln>
        </p:spPr>
        <p:txBody>
          <a:bodyPr wrap="none" lIns="172297" tIns="18627" rIns="76200" bIns="18627" rtlCol="0" anchor="ctr"/>
          <a:lstStyle/>
          <a:p>
            <a:r>
              <a:rPr lang="en-US" sz="707" b="1" kern="0" spc="56" dirty="0">
                <a:solidFill>
                  <a:srgbClr val="7AAFC8"/>
                </a:solidFill>
                <a:latin typeface="Calibri" pitchFamily="34" charset="0"/>
                <a:ea typeface="Calibri" pitchFamily="34" charset="-122"/>
                <a:cs typeface="Calibri" pitchFamily="34" charset="-120"/>
              </a:rPr>
              <a:t>UPCOMING</a:t>
            </a:r>
            <a:endParaRPr lang="en-US" sz="707" dirty="0"/>
          </a:p>
        </p:txBody>
      </p:sp>
      <p:pic>
        <p:nvPicPr>
          <p:cNvPr id="53"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543515" y="2353381"/>
            <a:ext cx="176784" cy="176784"/>
          </a:xfrm>
          <a:prstGeom prst="rect">
            <a:avLst/>
          </a:prstGeom>
        </p:spPr>
      </p:pic>
      <p:sp>
        <p:nvSpPr>
          <p:cNvPr id="54" name="Text 44"/>
          <p:cNvSpPr/>
          <p:nvPr/>
        </p:nvSpPr>
        <p:spPr>
          <a:xfrm>
            <a:off x="9678194" y="946655"/>
            <a:ext cx="2057400" cy="1745782"/>
          </a:xfrm>
          <a:prstGeom prst="roundRect">
            <a:avLst>
              <a:gd name="adj" fmla="val 6037"/>
            </a:avLst>
          </a:prstGeom>
          <a:solidFill>
            <a:srgbClr val="0E2540"/>
          </a:solidFill>
          <a:ln w="9525">
            <a:solidFill>
              <a:srgbClr val="6EDDB8">
                <a:alpha val="22000"/>
              </a:srgbClr>
            </a:solidFill>
          </a:ln>
          <a:effectLst>
            <a:outerShdw blurRad="128270" dist="29210" dir="5400000" algn="bl" rotWithShape="0">
              <a:srgbClr val="000000">
                <a:alpha val="35000"/>
              </a:srgbClr>
            </a:outerShdw>
          </a:effectLst>
        </p:spPr>
        <p:txBody>
          <a:bodyPr wrap="square" rtlCol="0" anchor="t"/>
          <a:lstStyle/>
          <a:p>
            <a:endParaRPr lang="en-US" sz="2400" dirty="0"/>
          </a:p>
        </p:txBody>
      </p:sp>
      <p:sp>
        <p:nvSpPr>
          <p:cNvPr id="55" name="Text 45"/>
          <p:cNvSpPr/>
          <p:nvPr/>
        </p:nvSpPr>
        <p:spPr>
          <a:xfrm>
            <a:off x="9965729" y="1072357"/>
            <a:ext cx="564475" cy="157361"/>
          </a:xfrm>
          <a:prstGeom prst="rect">
            <a:avLst/>
          </a:prstGeom>
          <a:noFill/>
          <a:ln/>
        </p:spPr>
        <p:txBody>
          <a:bodyPr wrap="none" lIns="0" tIns="0" rIns="0" bIns="0" rtlCol="0" anchor="ctr"/>
          <a:lstStyle/>
          <a:p>
            <a:pPr>
              <a:lnSpc>
                <a:spcPts val="1240"/>
              </a:lnSpc>
            </a:pPr>
            <a:r>
              <a:rPr lang="en-US" sz="827" b="1" kern="0" spc="116" dirty="0">
                <a:solidFill>
                  <a:srgbClr val="6EDDB8"/>
                </a:solidFill>
                <a:latin typeface="Calibri Light" pitchFamily="34" charset="0"/>
                <a:ea typeface="Calibri Light" pitchFamily="34" charset="-122"/>
                <a:cs typeface="Calibri Light" pitchFamily="34" charset="-120"/>
              </a:rPr>
              <a:t>FUTURE</a:t>
            </a:r>
            <a:endParaRPr lang="en-US" sz="827" dirty="0"/>
          </a:p>
        </p:txBody>
      </p:sp>
      <p:pic>
        <p:nvPicPr>
          <p:cNvPr id="56" name="Image 8" descr="preencoded.png"/>
          <p:cNvPicPr>
            <a:picLocks noChangeAspect="1"/>
          </p:cNvPicPr>
          <p:nvPr/>
        </p:nvPicPr>
        <p:blipFill>
          <a:blip>
            <a:alphaModFix amt="90000"/>
            <a:extLst>
              <a:ext uri="{96DAC541-7B7A-43D3-8B79-37D633B846F1}">
                <asvg:svgBlip xmlns:asvg="http://schemas.microsoft.com/office/drawing/2016/SVG/main" r:embed="rId11"/>
              </a:ext>
            </a:extLst>
          </a:blip>
          <a:stretch>
            <a:fillRect/>
          </a:stretch>
        </p:blipFill>
        <p:spPr>
          <a:xfrm>
            <a:off x="9773456" y="1062645"/>
            <a:ext cx="176784" cy="176784"/>
          </a:xfrm>
          <a:prstGeom prst="rect">
            <a:avLst/>
          </a:prstGeom>
        </p:spPr>
      </p:pic>
      <p:sp>
        <p:nvSpPr>
          <p:cNvPr id="57" name="Text 46"/>
          <p:cNvSpPr/>
          <p:nvPr/>
        </p:nvSpPr>
        <p:spPr>
          <a:xfrm>
            <a:off x="9815512" y="1276946"/>
            <a:ext cx="1940957" cy="160933"/>
          </a:xfrm>
          <a:prstGeom prst="rect">
            <a:avLst/>
          </a:prstGeom>
          <a:noFill/>
          <a:ln/>
        </p:spPr>
        <p:txBody>
          <a:bodyPr wrap="none" lIns="0" tIns="0" rIns="0" bIns="0" rtlCol="0" anchor="t"/>
          <a:lstStyle/>
          <a:p>
            <a:pPr>
              <a:lnSpc>
                <a:spcPts val="1267"/>
              </a:lnSpc>
            </a:pPr>
            <a:r>
              <a:rPr lang="en-US" sz="1013" b="1" dirty="0">
                <a:solidFill>
                  <a:srgbClr val="EAF2FB"/>
                </a:solidFill>
                <a:latin typeface="Calibri Light" pitchFamily="34" charset="0"/>
                <a:ea typeface="Calibri Light" pitchFamily="34" charset="-122"/>
                <a:cs typeface="Calibri Light" pitchFamily="34" charset="-120"/>
              </a:rPr>
              <a:t>Full dQM Adoption</a:t>
            </a:r>
            <a:endParaRPr lang="en-US" sz="1013" dirty="0"/>
          </a:p>
        </p:txBody>
      </p:sp>
      <p:sp>
        <p:nvSpPr>
          <p:cNvPr id="58" name="Text 47"/>
          <p:cNvSpPr/>
          <p:nvPr/>
        </p:nvSpPr>
        <p:spPr>
          <a:xfrm>
            <a:off x="9815513" y="1495426"/>
            <a:ext cx="1799796" cy="660916"/>
          </a:xfrm>
          <a:prstGeom prst="rect">
            <a:avLst/>
          </a:prstGeom>
          <a:noFill/>
          <a:ln/>
        </p:spPr>
        <p:txBody>
          <a:bodyPr wrap="square" lIns="0" tIns="0" rIns="0" bIns="0" rtlCol="0" anchor="t"/>
          <a:lstStyle/>
          <a:p>
            <a:pPr>
              <a:lnSpc>
                <a:spcPts val="1240"/>
              </a:lnSpc>
            </a:pPr>
            <a:r>
              <a:rPr lang="en-US" sz="1050" dirty="0">
                <a:solidFill>
                  <a:schemeClr val="bg1"/>
                </a:solidFill>
                <a:latin typeface="Calibri" pitchFamily="34" charset="0"/>
                <a:ea typeface="Calibri" pitchFamily="34" charset="-122"/>
                <a:cs typeface="Calibri" pitchFamily="34" charset="-120"/>
              </a:rPr>
              <a:t>All CMS quality programs operate under the dQM framework. Richer, multi-source, interoperable quality measurement at scale</a:t>
            </a:r>
            <a:r>
              <a:rPr lang="en-US" sz="827" dirty="0">
                <a:solidFill>
                  <a:srgbClr val="7AAFC8"/>
                </a:solidFill>
                <a:latin typeface="Calibri" pitchFamily="34" charset="0"/>
                <a:ea typeface="Calibri" pitchFamily="34" charset="-122"/>
                <a:cs typeface="Calibri" pitchFamily="34" charset="-120"/>
              </a:rPr>
              <a:t>.</a:t>
            </a:r>
            <a:endParaRPr lang="en-US" sz="827" dirty="0"/>
          </a:p>
        </p:txBody>
      </p:sp>
      <p:sp>
        <p:nvSpPr>
          <p:cNvPr id="59" name="Text 48"/>
          <p:cNvSpPr/>
          <p:nvPr/>
        </p:nvSpPr>
        <p:spPr>
          <a:xfrm>
            <a:off x="9815512" y="2328770"/>
            <a:ext cx="632721" cy="196851"/>
          </a:xfrm>
          <a:prstGeom prst="roundRect">
            <a:avLst>
              <a:gd name="adj" fmla="val 97204"/>
            </a:avLst>
          </a:prstGeom>
          <a:solidFill>
            <a:srgbClr val="64DCB4">
              <a:alpha val="10000"/>
            </a:srgbClr>
          </a:solidFill>
          <a:ln w="9525">
            <a:solidFill>
              <a:srgbClr val="64DCB4">
                <a:alpha val="25000"/>
              </a:srgbClr>
            </a:solidFill>
          </a:ln>
        </p:spPr>
        <p:txBody>
          <a:bodyPr wrap="none" lIns="172297" tIns="18627" rIns="76200" bIns="18627" rtlCol="0" anchor="ctr"/>
          <a:lstStyle/>
          <a:p>
            <a:r>
              <a:rPr lang="en-US" sz="707" b="1" kern="0" spc="56" dirty="0">
                <a:solidFill>
                  <a:srgbClr val="6EDDB8"/>
                </a:solidFill>
                <a:latin typeface="Calibri" pitchFamily="34" charset="0"/>
                <a:ea typeface="Calibri" pitchFamily="34" charset="-122"/>
                <a:cs typeface="Calibri" pitchFamily="34" charset="-120"/>
              </a:rPr>
              <a:t>VISION</a:t>
            </a:r>
            <a:endParaRPr lang="en-US" sz="707" dirty="0"/>
          </a:p>
        </p:txBody>
      </p:sp>
      <p:pic>
        <p:nvPicPr>
          <p:cNvPr id="60"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824621" y="2338530"/>
            <a:ext cx="176784" cy="176784"/>
          </a:xfrm>
          <a:prstGeom prst="rect">
            <a:avLst/>
          </a:prstGeom>
        </p:spPr>
      </p:pic>
      <p:sp>
        <p:nvSpPr>
          <p:cNvPr id="61" name="Text 49"/>
          <p:cNvSpPr/>
          <p:nvPr/>
        </p:nvSpPr>
        <p:spPr>
          <a:xfrm>
            <a:off x="10688439" y="2507060"/>
            <a:ext cx="18455" cy="228600"/>
          </a:xfrm>
          <a:prstGeom prst="rect">
            <a:avLst/>
          </a:prstGeom>
          <a:gradFill rotWithShape="1">
            <a:gsLst>
              <a:gs pos="0">
                <a:srgbClr val="00B4C8"/>
              </a:gs>
              <a:gs pos="100000">
                <a:srgbClr val="00B4C8">
                  <a:alpha val="25000"/>
                </a:srgbClr>
              </a:gs>
            </a:gsLst>
            <a:lin ang="5400000" scaled="1"/>
          </a:gradFill>
          <a:ln/>
        </p:spPr>
        <p:txBody>
          <a:bodyPr wrap="none" rtlCol="0" anchor="t"/>
          <a:lstStyle/>
          <a:p>
            <a:endParaRPr lang="en-US" sz="2400" dirty="0"/>
          </a:p>
        </p:txBody>
      </p:sp>
      <p:sp>
        <p:nvSpPr>
          <p:cNvPr id="62" name="Text 50"/>
          <p:cNvSpPr/>
          <p:nvPr/>
        </p:nvSpPr>
        <p:spPr>
          <a:xfrm>
            <a:off x="10621565" y="2735660"/>
            <a:ext cx="152400" cy="152400"/>
          </a:xfrm>
          <a:prstGeom prst="ellipse">
            <a:avLst/>
          </a:prstGeom>
          <a:solidFill>
            <a:srgbClr val="6EDDB8"/>
          </a:solidFill>
          <a:ln w="19050">
            <a:solidFill>
              <a:srgbClr val="0B1F35"/>
            </a:solidFill>
          </a:ln>
          <a:effectLst>
            <a:outerShdw blurRad="101600" dist="50800" dir="16200000" algn="bl" rotWithShape="0">
              <a:srgbClr val="6EDDB8">
                <a:alpha val="75000"/>
              </a:srgbClr>
            </a:outerShdw>
          </a:effectLst>
        </p:spPr>
        <p:txBody>
          <a:bodyPr wrap="none" rtlCol="0" anchor="t"/>
          <a:lstStyle/>
          <a:p>
            <a:endParaRPr lang="en-US" sz="2400" dirty="0"/>
          </a:p>
        </p:txBody>
      </p:sp>
      <p:sp>
        <p:nvSpPr>
          <p:cNvPr id="63" name="Text 51"/>
          <p:cNvSpPr/>
          <p:nvPr/>
        </p:nvSpPr>
        <p:spPr>
          <a:xfrm>
            <a:off x="0" y="6514307"/>
            <a:ext cx="12192000" cy="12700"/>
          </a:xfrm>
          <a:prstGeom prst="rect">
            <a:avLst/>
          </a:prstGeom>
          <a:solidFill>
            <a:srgbClr val="00B4C8">
              <a:alpha val="10000"/>
            </a:srgbClr>
          </a:solidFill>
          <a:ln/>
        </p:spPr>
        <p:txBody>
          <a:bodyPr wrap="none" rtlCol="0" anchor="t"/>
          <a:lstStyle/>
          <a:p>
            <a:endParaRPr lang="en-US" sz="2400" dirty="0"/>
          </a:p>
        </p:txBody>
      </p:sp>
      <p:sp>
        <p:nvSpPr>
          <p:cNvPr id="64" name="Text 52"/>
          <p:cNvSpPr/>
          <p:nvPr/>
        </p:nvSpPr>
        <p:spPr>
          <a:xfrm>
            <a:off x="496093" y="6683177"/>
            <a:ext cx="304800" cy="18455"/>
          </a:xfrm>
          <a:prstGeom prst="roundRect">
            <a:avLst>
              <a:gd name="adj" fmla="val 55054"/>
            </a:avLst>
          </a:prstGeom>
          <a:solidFill>
            <a:srgbClr val="00B4C8">
              <a:alpha val="70000"/>
            </a:srgbClr>
          </a:solidFill>
          <a:ln/>
        </p:spPr>
        <p:txBody>
          <a:bodyPr wrap="none" rtlCol="0" anchor="t"/>
          <a:lstStyle/>
          <a:p>
            <a:endParaRPr lang="en-US" sz="2400" dirty="0"/>
          </a:p>
        </p:txBody>
      </p:sp>
      <p:sp>
        <p:nvSpPr>
          <p:cNvPr id="65" name="Text 53"/>
          <p:cNvSpPr/>
          <p:nvPr/>
        </p:nvSpPr>
        <p:spPr>
          <a:xfrm>
            <a:off x="915989" y="6621264"/>
            <a:ext cx="5972175" cy="142280"/>
          </a:xfrm>
          <a:prstGeom prst="rect">
            <a:avLst/>
          </a:prstGeom>
          <a:noFill/>
          <a:ln/>
        </p:spPr>
        <p:txBody>
          <a:bodyPr wrap="none" lIns="0" tIns="0" rIns="0" bIns="0" rtlCol="0" anchor="ctr"/>
          <a:lstStyle/>
          <a:p>
            <a:pPr>
              <a:lnSpc>
                <a:spcPts val="1120"/>
              </a:lnSpc>
            </a:pPr>
            <a:r>
              <a:rPr lang="en-US" sz="747" dirty="0">
                <a:solidFill>
                  <a:srgbClr val="7AAFC8"/>
                </a:solidFill>
                <a:latin typeface="Calibri" pitchFamily="34" charset="0"/>
                <a:ea typeface="Calibri" pitchFamily="34" charset="-122"/>
                <a:cs typeface="Calibri" pitchFamily="34" charset="-120"/>
              </a:rPr>
              <a:t>Source: CMS eCQI Resource Center  ·  CMS Digital Quality Measurement Strategic Roadmap  ·  HL7 FHIR R4</a:t>
            </a:r>
            <a:endParaRPr lang="en-US" sz="747" dirty="0"/>
          </a:p>
        </p:txBody>
      </p:sp>
      <p:sp>
        <p:nvSpPr>
          <p:cNvPr id="66" name="Rectangle 65">
            <a:extLst>
              <a:ext uri="{FF2B5EF4-FFF2-40B4-BE49-F238E27FC236}">
                <a16:creationId xmlns:a16="http://schemas.microsoft.com/office/drawing/2014/main" id="{680FBC04-29B6-6241-EEEF-42AF6DC5CF20}"/>
              </a:ext>
            </a:extLst>
          </p:cNvPr>
          <p:cNvSpPr/>
          <p:nvPr/>
        </p:nvSpPr>
        <p:spPr>
          <a:xfrm>
            <a:off x="7278641" y="3327283"/>
            <a:ext cx="2301713" cy="2725422"/>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Patient Safety eCQMs</a:t>
            </a:r>
          </a:p>
          <a:p>
            <a:pPr lvl="1"/>
            <a:r>
              <a:rPr lang="en-US" sz="1200" dirty="0"/>
              <a:t>- New eCQMs</a:t>
            </a:r>
          </a:p>
          <a:p>
            <a:pPr lvl="1"/>
            <a:r>
              <a:rPr lang="en-US" sz="1200" dirty="0"/>
              <a:t>- AHRQ PSI transition from claims to eCQM </a:t>
            </a:r>
          </a:p>
          <a:p>
            <a:pPr marL="285750" indent="-285750">
              <a:buFont typeface="Arial" panose="020B0604020202020204" pitchFamily="34" charset="0"/>
              <a:buChar char="•"/>
            </a:pPr>
            <a:r>
              <a:rPr lang="en-US" sz="1200" dirty="0"/>
              <a:t>eCQM Public Reporting</a:t>
            </a:r>
          </a:p>
          <a:p>
            <a:pPr marL="285750" indent="-285750">
              <a:buFont typeface="Arial" panose="020B0604020202020204" pitchFamily="34" charset="0"/>
              <a:buChar char="•"/>
            </a:pPr>
            <a:r>
              <a:rPr lang="en-US" sz="1200" dirty="0"/>
              <a:t>CMS FHIR eCQM Specs developed for IPPS/MIPS</a:t>
            </a:r>
          </a:p>
          <a:p>
            <a:pPr lvl="1"/>
            <a:r>
              <a:rPr lang="en-US" sz="1200" dirty="0"/>
              <a:t>- Potential production testing</a:t>
            </a:r>
          </a:p>
          <a:p>
            <a:pPr marL="285750" indent="-285750">
              <a:buFont typeface="Arial" panose="020B0604020202020204" pitchFamily="34" charset="0"/>
              <a:buChar char="•"/>
            </a:pPr>
            <a:r>
              <a:rPr lang="en-US" sz="1200" dirty="0"/>
              <a:t>CDC NHSN dQM Pilot</a:t>
            </a:r>
          </a:p>
          <a:p>
            <a:r>
              <a:rPr lang="en-US" sz="1200" dirty="0"/>
              <a:t>          - Sepsis Mortality Rate</a:t>
            </a:r>
          </a:p>
          <a:p>
            <a:r>
              <a:rPr lang="en-US" sz="1200" dirty="0"/>
              <a:t>          - Severe Hypoglycemia</a:t>
            </a:r>
          </a:p>
          <a:p>
            <a:pPr marL="285750" indent="-285750" algn="ctr">
              <a:buFontTx/>
              <a:buChar char="-"/>
            </a:pPr>
            <a:endParaRPr lang="en-US" dirty="0"/>
          </a:p>
        </p:txBody>
      </p:sp>
      <p:sp>
        <p:nvSpPr>
          <p:cNvPr id="5" name="Rectangle 4">
            <a:extLst>
              <a:ext uri="{FF2B5EF4-FFF2-40B4-BE49-F238E27FC236}">
                <a16:creationId xmlns:a16="http://schemas.microsoft.com/office/drawing/2014/main" id="{410A1602-B024-4A25-0658-AD5D0298F342}"/>
              </a:ext>
            </a:extLst>
          </p:cNvPr>
          <p:cNvSpPr/>
          <p:nvPr/>
        </p:nvSpPr>
        <p:spPr>
          <a:xfrm>
            <a:off x="496093" y="3422651"/>
            <a:ext cx="2249332" cy="2153922"/>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CMS IPPS</a:t>
            </a:r>
          </a:p>
          <a:p>
            <a:pPr lvl="1"/>
            <a:r>
              <a:rPr lang="en-US" sz="1200" dirty="0"/>
              <a:t>- “Respecified” eCQMs</a:t>
            </a:r>
          </a:p>
          <a:p>
            <a:pPr lvl="1"/>
            <a:r>
              <a:rPr lang="en-US" sz="1200" dirty="0"/>
              <a:t>- </a:t>
            </a:r>
            <a:r>
              <a:rPr lang="en-US" sz="1200" i="1" dirty="0"/>
              <a:t>“De Novo” </a:t>
            </a:r>
            <a:r>
              <a:rPr lang="en-US" sz="1200" dirty="0"/>
              <a:t>eCQM </a:t>
            </a:r>
          </a:p>
          <a:p>
            <a:pPr marL="285750" indent="-285750">
              <a:buFont typeface="Arial" panose="020B0604020202020204" pitchFamily="34" charset="0"/>
              <a:buChar char="•"/>
            </a:pPr>
            <a:r>
              <a:rPr lang="en-US" sz="1200" dirty="0"/>
              <a:t>CMS QPP/MIPS</a:t>
            </a:r>
          </a:p>
          <a:p>
            <a:pPr lvl="1"/>
            <a:r>
              <a:rPr lang="en-US" sz="1200" dirty="0"/>
              <a:t>- 40+ eCQMs</a:t>
            </a:r>
          </a:p>
          <a:p>
            <a:pPr marL="285750" indent="-285750">
              <a:buFont typeface="Arial" panose="020B0604020202020204" pitchFamily="34" charset="0"/>
              <a:buChar char="•"/>
            </a:pPr>
            <a:r>
              <a:rPr lang="en-US" sz="1200" dirty="0"/>
              <a:t>CMS OPPS</a:t>
            </a:r>
          </a:p>
          <a:p>
            <a:r>
              <a:rPr lang="en-US" sz="1200" dirty="0"/>
              <a:t>          - Few eCQM’s</a:t>
            </a:r>
          </a:p>
          <a:p>
            <a:pPr marL="285750" indent="-285750" algn="ctr">
              <a:buFontTx/>
              <a:buChar char="-"/>
            </a:pPr>
            <a:endParaRPr lang="en-US" dirty="0"/>
          </a:p>
        </p:txBody>
      </p:sp>
    </p:spTree>
    <p:extLst>
      <p:ext uri="{BB962C8B-B14F-4D97-AF65-F5344CB8AC3E}">
        <p14:creationId xmlns:p14="http://schemas.microsoft.com/office/powerpoint/2010/main" val="923535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629A-A1B1-E7EC-8AD7-CC6B78329F93}"/>
              </a:ext>
            </a:extLst>
          </p:cNvPr>
          <p:cNvSpPr>
            <a:spLocks noGrp="1"/>
          </p:cNvSpPr>
          <p:nvPr>
            <p:ph type="title"/>
          </p:nvPr>
        </p:nvSpPr>
        <p:spPr>
          <a:xfrm>
            <a:off x="1371601" y="2708724"/>
            <a:ext cx="9144000" cy="585216"/>
          </a:xfrm>
        </p:spPr>
        <p:txBody>
          <a:bodyPr/>
          <a:lstStyle/>
          <a:p>
            <a:r>
              <a:rPr lang="en-US" dirty="0">
                <a:solidFill>
                  <a:schemeClr val="accent5">
                    <a:lumMod val="75000"/>
                  </a:schemeClr>
                </a:solidFill>
              </a:rPr>
              <a:t>Thank You</a:t>
            </a:r>
            <a:br>
              <a:rPr lang="en-US" dirty="0">
                <a:solidFill>
                  <a:schemeClr val="accent5">
                    <a:lumMod val="75000"/>
                  </a:schemeClr>
                </a:solidFill>
              </a:rPr>
            </a:br>
            <a:br>
              <a:rPr lang="en-US" dirty="0">
                <a:solidFill>
                  <a:schemeClr val="accent5">
                    <a:lumMod val="75000"/>
                  </a:schemeClr>
                </a:solidFill>
              </a:rPr>
            </a:br>
            <a:r>
              <a:rPr lang="en-US" dirty="0">
                <a:solidFill>
                  <a:schemeClr val="accent5">
                    <a:lumMod val="75000"/>
                  </a:schemeClr>
                </a:solidFill>
              </a:rPr>
              <a:t>zwbutt@outlook.com</a:t>
            </a:r>
          </a:p>
        </p:txBody>
      </p:sp>
    </p:spTree>
    <p:extLst>
      <p:ext uri="{BB962C8B-B14F-4D97-AF65-F5344CB8AC3E}">
        <p14:creationId xmlns:p14="http://schemas.microsoft.com/office/powerpoint/2010/main" val="4005970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53D35-399B-7581-076E-48C533BDC2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D7A5DA-5E51-A8E2-BDBC-61121E3A2DBC}"/>
              </a:ext>
            </a:extLst>
          </p:cNvPr>
          <p:cNvSpPr txBox="1"/>
          <p:nvPr/>
        </p:nvSpPr>
        <p:spPr>
          <a:xfrm>
            <a:off x="1744953" y="1843291"/>
            <a:ext cx="8443334" cy="2862322"/>
          </a:xfrm>
          <a:prstGeom prst="rect">
            <a:avLst/>
          </a:prstGeom>
          <a:noFill/>
        </p:spPr>
        <p:txBody>
          <a:bodyPr wrap="square" rtlCol="0">
            <a:spAutoFit/>
          </a:bodyPr>
          <a:lstStyle/>
          <a:p>
            <a:pPr algn="ctr"/>
            <a:r>
              <a:rPr lang="en-US" sz="3600" b="1" dirty="0">
                <a:solidFill>
                  <a:schemeClr val="accent5">
                    <a:lumMod val="75000"/>
                  </a:schemeClr>
                </a:solidFill>
              </a:rPr>
              <a:t>APPENDIX</a:t>
            </a:r>
          </a:p>
          <a:p>
            <a:pPr algn="ctr"/>
            <a:endParaRPr lang="en-US" sz="3600" b="1" dirty="0">
              <a:solidFill>
                <a:schemeClr val="accent5">
                  <a:lumMod val="75000"/>
                </a:schemeClr>
              </a:solidFill>
            </a:endParaRPr>
          </a:p>
          <a:p>
            <a:pPr marL="571500" indent="-571500" algn="ctr">
              <a:buFontTx/>
              <a:buChar char="-"/>
            </a:pPr>
            <a:r>
              <a:rPr lang="en-US" sz="3600" b="1" dirty="0">
                <a:solidFill>
                  <a:schemeClr val="accent5">
                    <a:lumMod val="75000"/>
                  </a:schemeClr>
                </a:solidFill>
              </a:rPr>
              <a:t>CMS Patient Safety eCQM</a:t>
            </a:r>
          </a:p>
          <a:p>
            <a:pPr algn="ctr"/>
            <a:endParaRPr lang="en-US" sz="3600" b="1" dirty="0">
              <a:solidFill>
                <a:schemeClr val="accent5">
                  <a:lumMod val="75000"/>
                </a:schemeClr>
              </a:solidFill>
            </a:endParaRPr>
          </a:p>
          <a:p>
            <a:pPr algn="ctr"/>
            <a:r>
              <a:rPr lang="en-US" sz="3600" b="1" dirty="0">
                <a:solidFill>
                  <a:schemeClr val="accent5">
                    <a:lumMod val="75000"/>
                  </a:schemeClr>
                </a:solidFill>
              </a:rPr>
              <a:t>- CMS eCQM ANNUAL CYCLE LINKS </a:t>
            </a:r>
          </a:p>
        </p:txBody>
      </p:sp>
    </p:spTree>
    <p:extLst>
      <p:ext uri="{BB962C8B-B14F-4D97-AF65-F5344CB8AC3E}">
        <p14:creationId xmlns:p14="http://schemas.microsoft.com/office/powerpoint/2010/main" val="3726352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0104-3826-70B1-7483-50669BA9D792}"/>
              </a:ext>
            </a:extLst>
          </p:cNvPr>
          <p:cNvSpPr>
            <a:spLocks noGrp="1"/>
          </p:cNvSpPr>
          <p:nvPr>
            <p:ph type="title"/>
          </p:nvPr>
        </p:nvSpPr>
        <p:spPr>
          <a:xfrm>
            <a:off x="604586" y="1911927"/>
            <a:ext cx="2947950" cy="3251200"/>
          </a:xfrm>
        </p:spPr>
        <p:txBody>
          <a:bodyPr>
            <a:normAutofit fontScale="90000"/>
          </a:bodyPr>
          <a:lstStyle/>
          <a:p>
            <a:r>
              <a:rPr lang="en-US" dirty="0"/>
              <a:t>2027 IPPS Proposed Rule: Electronic Clinical Quality Measures</a:t>
            </a:r>
            <a:endParaRPr lang="en-US" dirty="0">
              <a:solidFill>
                <a:srgbClr val="004777"/>
              </a:solidFill>
            </a:endParaRPr>
          </a:p>
        </p:txBody>
      </p:sp>
      <p:graphicFrame>
        <p:nvGraphicFramePr>
          <p:cNvPr id="4" name="object 5">
            <a:extLst>
              <a:ext uri="{FF2B5EF4-FFF2-40B4-BE49-F238E27FC236}">
                <a16:creationId xmlns:a16="http://schemas.microsoft.com/office/drawing/2014/main" id="{45854CE3-FDCD-B286-FB36-4B506409B7DC}"/>
              </a:ext>
            </a:extLst>
          </p:cNvPr>
          <p:cNvGraphicFramePr>
            <a:graphicFrameLocks noGrp="1"/>
          </p:cNvGraphicFramePr>
          <p:nvPr/>
        </p:nvGraphicFramePr>
        <p:xfrm>
          <a:off x="3863753" y="272033"/>
          <a:ext cx="8048847" cy="6313934"/>
        </p:xfrm>
        <a:graphic>
          <a:graphicData uri="http://schemas.openxmlformats.org/drawingml/2006/table">
            <a:tbl>
              <a:tblPr firstRow="1" bandRow="1">
                <a:tableStyleId>{0E3FDE45-AF77-4B5C-9715-49D594BDF05E}</a:tableStyleId>
              </a:tblPr>
              <a:tblGrid>
                <a:gridCol w="1711547">
                  <a:extLst>
                    <a:ext uri="{9D8B030D-6E8A-4147-A177-3AD203B41FA5}">
                      <a16:colId xmlns:a16="http://schemas.microsoft.com/office/drawing/2014/main" val="20000"/>
                    </a:ext>
                  </a:extLst>
                </a:gridCol>
                <a:gridCol w="1022768">
                  <a:extLst>
                    <a:ext uri="{9D8B030D-6E8A-4147-A177-3AD203B41FA5}">
                      <a16:colId xmlns:a16="http://schemas.microsoft.com/office/drawing/2014/main" val="20002"/>
                    </a:ext>
                  </a:extLst>
                </a:gridCol>
                <a:gridCol w="1328633">
                  <a:extLst>
                    <a:ext uri="{9D8B030D-6E8A-4147-A177-3AD203B41FA5}">
                      <a16:colId xmlns:a16="http://schemas.microsoft.com/office/drawing/2014/main" val="20003"/>
                    </a:ext>
                  </a:extLst>
                </a:gridCol>
                <a:gridCol w="1328633">
                  <a:extLst>
                    <a:ext uri="{9D8B030D-6E8A-4147-A177-3AD203B41FA5}">
                      <a16:colId xmlns:a16="http://schemas.microsoft.com/office/drawing/2014/main" val="20004"/>
                    </a:ext>
                  </a:extLst>
                </a:gridCol>
                <a:gridCol w="1455786">
                  <a:extLst>
                    <a:ext uri="{9D8B030D-6E8A-4147-A177-3AD203B41FA5}">
                      <a16:colId xmlns:a16="http://schemas.microsoft.com/office/drawing/2014/main" val="2956997720"/>
                    </a:ext>
                  </a:extLst>
                </a:gridCol>
                <a:gridCol w="1201480">
                  <a:extLst>
                    <a:ext uri="{9D8B030D-6E8A-4147-A177-3AD203B41FA5}">
                      <a16:colId xmlns:a16="http://schemas.microsoft.com/office/drawing/2014/main" val="3520489384"/>
                    </a:ext>
                  </a:extLst>
                </a:gridCol>
              </a:tblGrid>
              <a:tr h="313649">
                <a:tc>
                  <a:txBody>
                    <a:bodyPr/>
                    <a:lstStyle/>
                    <a:p>
                      <a:pPr marL="538480">
                        <a:lnSpc>
                          <a:spcPct val="100000"/>
                        </a:lnSpc>
                        <a:spcBef>
                          <a:spcPts val="365"/>
                        </a:spcBef>
                      </a:pPr>
                      <a:r>
                        <a:rPr sz="1400" spc="-65">
                          <a:solidFill>
                            <a:srgbClr val="FFFFFF"/>
                          </a:solidFill>
                        </a:rPr>
                        <a:t>Short</a:t>
                      </a:r>
                      <a:r>
                        <a:rPr sz="1400" spc="-185">
                          <a:solidFill>
                            <a:srgbClr val="FFFFFF"/>
                          </a:solidFill>
                        </a:rPr>
                        <a:t> </a:t>
                      </a:r>
                      <a:r>
                        <a:rPr lang="en-US" sz="1400" spc="-185">
                          <a:solidFill>
                            <a:srgbClr val="FFFFFF"/>
                          </a:solidFill>
                        </a:rPr>
                        <a:t> </a:t>
                      </a:r>
                      <a:r>
                        <a:rPr sz="1400" spc="-20">
                          <a:solidFill>
                            <a:srgbClr val="FFFFFF"/>
                          </a:solidFill>
                        </a:rPr>
                        <a:t>Name</a:t>
                      </a:r>
                      <a:endParaRPr sz="1400">
                        <a:latin typeface="+mn-lt"/>
                        <a:cs typeface="Arial Black"/>
                      </a:endParaRPr>
                    </a:p>
                  </a:txBody>
                  <a:tcPr marL="0" marR="0" marT="46355" marB="0">
                    <a:solidFill>
                      <a:srgbClr val="004777"/>
                    </a:solidFill>
                  </a:tcPr>
                </a:tc>
                <a:tc>
                  <a:txBody>
                    <a:bodyPr/>
                    <a:lstStyle/>
                    <a:p>
                      <a:pPr marL="15875" algn="ctr">
                        <a:lnSpc>
                          <a:spcPct val="100000"/>
                        </a:lnSpc>
                        <a:spcBef>
                          <a:spcPts val="365"/>
                        </a:spcBef>
                      </a:pPr>
                      <a:r>
                        <a:rPr sz="1400" spc="-20" dirty="0">
                          <a:solidFill>
                            <a:srgbClr val="FFFFFF"/>
                          </a:solidFill>
                        </a:rPr>
                        <a:t>2026</a:t>
                      </a:r>
                      <a:endParaRPr sz="1400" dirty="0">
                        <a:latin typeface="+mn-lt"/>
                        <a:cs typeface="Arial Black"/>
                      </a:endParaRPr>
                    </a:p>
                  </a:txBody>
                  <a:tcPr marL="0" marR="0" marT="46355" marB="0">
                    <a:solidFill>
                      <a:srgbClr val="004777"/>
                    </a:solidFill>
                  </a:tcPr>
                </a:tc>
                <a:tc>
                  <a:txBody>
                    <a:bodyPr/>
                    <a:lstStyle/>
                    <a:p>
                      <a:pPr marL="17780" algn="ctr">
                        <a:lnSpc>
                          <a:spcPct val="100000"/>
                        </a:lnSpc>
                        <a:spcBef>
                          <a:spcPts val="365"/>
                        </a:spcBef>
                      </a:pPr>
                      <a:r>
                        <a:rPr sz="1400" spc="-20" dirty="0">
                          <a:solidFill>
                            <a:srgbClr val="FFFFFF"/>
                          </a:solidFill>
                        </a:rPr>
                        <a:t>2027</a:t>
                      </a:r>
                      <a:endParaRPr sz="1400" dirty="0">
                        <a:latin typeface="+mn-lt"/>
                        <a:cs typeface="Arial Black"/>
                      </a:endParaRPr>
                    </a:p>
                  </a:txBody>
                  <a:tcPr marL="0" marR="0" marT="46355" marB="0">
                    <a:solidFill>
                      <a:srgbClr val="004777"/>
                    </a:solidFill>
                  </a:tcPr>
                </a:tc>
                <a:tc>
                  <a:txBody>
                    <a:bodyPr/>
                    <a:lstStyle/>
                    <a:p>
                      <a:pPr marL="20320" algn="ctr">
                        <a:lnSpc>
                          <a:spcPct val="100000"/>
                        </a:lnSpc>
                        <a:spcBef>
                          <a:spcPts val="365"/>
                        </a:spcBef>
                      </a:pPr>
                      <a:r>
                        <a:rPr sz="1400" spc="-20" dirty="0">
                          <a:solidFill>
                            <a:srgbClr val="FFFFFF"/>
                          </a:solidFill>
                        </a:rPr>
                        <a:t>2028</a:t>
                      </a:r>
                      <a:endParaRPr sz="1400" dirty="0">
                        <a:latin typeface="+mn-lt"/>
                        <a:cs typeface="Arial Black"/>
                      </a:endParaRPr>
                    </a:p>
                  </a:txBody>
                  <a:tcPr marL="0" marR="0" marT="46355" marB="0">
                    <a:solidFill>
                      <a:srgbClr val="004777"/>
                    </a:solidFill>
                  </a:tcPr>
                </a:tc>
                <a:tc>
                  <a:txBody>
                    <a:bodyPr/>
                    <a:lstStyle/>
                    <a:p>
                      <a:pPr marL="20320" algn="ctr">
                        <a:lnSpc>
                          <a:spcPct val="100000"/>
                        </a:lnSpc>
                        <a:spcBef>
                          <a:spcPts val="365"/>
                        </a:spcBef>
                      </a:pPr>
                      <a:r>
                        <a:rPr lang="en-US" sz="1400" dirty="0">
                          <a:solidFill>
                            <a:schemeClr val="bg1"/>
                          </a:solidFill>
                          <a:latin typeface="+mn-lt"/>
                          <a:cs typeface="Arial Black"/>
                        </a:rPr>
                        <a:t>2029</a:t>
                      </a:r>
                      <a:endParaRPr sz="1400" dirty="0">
                        <a:solidFill>
                          <a:schemeClr val="bg1"/>
                        </a:solidFill>
                        <a:latin typeface="+mn-lt"/>
                        <a:cs typeface="Arial Black"/>
                      </a:endParaRPr>
                    </a:p>
                  </a:txBody>
                  <a:tcPr marL="0" marR="0" marT="46355" marB="0">
                    <a:solidFill>
                      <a:srgbClr val="004777"/>
                    </a:solidFill>
                  </a:tcPr>
                </a:tc>
                <a:tc>
                  <a:txBody>
                    <a:bodyPr/>
                    <a:lstStyle/>
                    <a:p>
                      <a:pPr marL="20320" algn="ctr">
                        <a:lnSpc>
                          <a:spcPct val="100000"/>
                        </a:lnSpc>
                        <a:spcBef>
                          <a:spcPts val="365"/>
                        </a:spcBef>
                      </a:pPr>
                      <a:r>
                        <a:rPr lang="en-US" sz="1400" dirty="0">
                          <a:solidFill>
                            <a:schemeClr val="bg1"/>
                          </a:solidFill>
                          <a:latin typeface="+mn-lt"/>
                          <a:cs typeface="Arial Black"/>
                        </a:rPr>
                        <a:t>2030</a:t>
                      </a:r>
                      <a:endParaRPr sz="1400" dirty="0">
                        <a:solidFill>
                          <a:schemeClr val="bg1"/>
                        </a:solidFill>
                        <a:latin typeface="+mn-lt"/>
                        <a:cs typeface="Arial Black"/>
                      </a:endParaRPr>
                    </a:p>
                  </a:txBody>
                  <a:tcPr marL="0" marR="0" marT="46355" marB="0">
                    <a:solidFill>
                      <a:srgbClr val="004777"/>
                    </a:solidFill>
                  </a:tcPr>
                </a:tc>
                <a:extLst>
                  <a:ext uri="{0D108BD9-81ED-4DB2-BD59-A6C34878D82A}">
                    <a16:rowId xmlns:a16="http://schemas.microsoft.com/office/drawing/2014/main" val="10001"/>
                  </a:ext>
                </a:extLst>
              </a:tr>
              <a:tr h="313649">
                <a:tc>
                  <a:txBody>
                    <a:bodyPr/>
                    <a:lstStyle/>
                    <a:p>
                      <a:pPr marL="92075">
                        <a:lnSpc>
                          <a:spcPct val="100000"/>
                        </a:lnSpc>
                        <a:spcBef>
                          <a:spcPts val="535"/>
                        </a:spcBef>
                      </a:pPr>
                      <a:r>
                        <a:rPr sz="1400"/>
                        <a:t>PC-</a:t>
                      </a:r>
                      <a:r>
                        <a:rPr sz="1400" spc="-25"/>
                        <a:t>02</a:t>
                      </a:r>
                      <a:endParaRPr sz="1400">
                        <a:latin typeface="+mn-lt"/>
                        <a:cs typeface="Lucida Sans Unicode"/>
                      </a:endParaRPr>
                    </a:p>
                  </a:txBody>
                  <a:tcPr marL="0" marR="0" marT="67945" marB="0"/>
                </a:tc>
                <a:tc>
                  <a:txBody>
                    <a:bodyPr/>
                    <a:lstStyle/>
                    <a:p>
                      <a:pPr marL="11430" algn="ctr">
                        <a:lnSpc>
                          <a:spcPct val="100000"/>
                        </a:lnSpc>
                        <a:spcBef>
                          <a:spcPts val="535"/>
                        </a:spcBef>
                      </a:pPr>
                      <a:r>
                        <a:rPr sz="1400" spc="-10">
                          <a:solidFill>
                            <a:srgbClr val="FF0000"/>
                          </a:solidFill>
                        </a:rPr>
                        <a:t>Required</a:t>
                      </a:r>
                      <a:endParaRPr sz="1400">
                        <a:latin typeface="+mn-lt"/>
                        <a:cs typeface="Lucida Sans Unicode"/>
                      </a:endParaRPr>
                    </a:p>
                  </a:txBody>
                  <a:tcPr marL="0" marR="0" marT="67945" marB="0"/>
                </a:tc>
                <a:tc>
                  <a:txBody>
                    <a:bodyPr/>
                    <a:lstStyle/>
                    <a:p>
                      <a:pPr marL="14604" algn="ctr">
                        <a:lnSpc>
                          <a:spcPct val="100000"/>
                        </a:lnSpc>
                        <a:spcBef>
                          <a:spcPts val="535"/>
                        </a:spcBef>
                      </a:pPr>
                      <a:r>
                        <a:rPr sz="1400" spc="-10">
                          <a:solidFill>
                            <a:srgbClr val="FF0000"/>
                          </a:solidFill>
                        </a:rPr>
                        <a:t>Required</a:t>
                      </a:r>
                      <a:endParaRPr sz="1400">
                        <a:latin typeface="+mn-lt"/>
                        <a:cs typeface="Lucida Sans Unicode"/>
                      </a:endParaRPr>
                    </a:p>
                  </a:txBody>
                  <a:tcPr marL="0" marR="0" marT="67945" marB="0"/>
                </a:tc>
                <a:tc>
                  <a:txBody>
                    <a:bodyPr/>
                    <a:lstStyle/>
                    <a:p>
                      <a:pPr marL="18415" algn="ctr">
                        <a:lnSpc>
                          <a:spcPct val="100000"/>
                        </a:lnSpc>
                        <a:spcBef>
                          <a:spcPts val="535"/>
                        </a:spcBef>
                      </a:pPr>
                      <a:r>
                        <a:rPr sz="1400" spc="-10" dirty="0">
                          <a:solidFill>
                            <a:srgbClr val="FF0000"/>
                          </a:solidFill>
                        </a:rPr>
                        <a:t>Required</a:t>
                      </a:r>
                      <a:endParaRPr sz="1400" dirty="0">
                        <a:latin typeface="+mn-lt"/>
                        <a:cs typeface="Lucida Sans Unicode"/>
                      </a:endParaRPr>
                    </a:p>
                  </a:txBody>
                  <a:tcPr marL="0" marR="0" marT="67945" marB="0"/>
                </a:tc>
                <a:tc>
                  <a:txBody>
                    <a:bodyPr/>
                    <a:lstStyle/>
                    <a:p>
                      <a:pPr marL="18415" algn="ctr">
                        <a:lnSpc>
                          <a:spcPct val="100000"/>
                        </a:lnSpc>
                        <a:spcBef>
                          <a:spcPts val="535"/>
                        </a:spcBef>
                      </a:pPr>
                      <a:r>
                        <a:rPr sz="1400" spc="-10" dirty="0">
                          <a:solidFill>
                            <a:srgbClr val="FF0000"/>
                          </a:solidFill>
                        </a:rPr>
                        <a:t>Required</a:t>
                      </a:r>
                      <a:endParaRPr sz="1400" dirty="0">
                        <a:latin typeface="+mn-lt"/>
                        <a:cs typeface="Lucida Sans Unicode"/>
                      </a:endParaRPr>
                    </a:p>
                  </a:txBody>
                  <a:tcPr marL="0" marR="0" marT="67945" marB="0"/>
                </a:tc>
                <a:tc>
                  <a:txBody>
                    <a:bodyPr/>
                    <a:lstStyle/>
                    <a:p>
                      <a:pPr marL="18415" algn="ctr">
                        <a:lnSpc>
                          <a:spcPct val="100000"/>
                        </a:lnSpc>
                        <a:spcBef>
                          <a:spcPts val="535"/>
                        </a:spcBef>
                      </a:pPr>
                      <a:r>
                        <a:rPr sz="1400" spc="-10" dirty="0">
                          <a:solidFill>
                            <a:srgbClr val="FF0000"/>
                          </a:solidFill>
                        </a:rPr>
                        <a:t>Required</a:t>
                      </a:r>
                      <a:endParaRPr sz="1400" dirty="0">
                        <a:latin typeface="+mn-lt"/>
                        <a:cs typeface="Lucida Sans Unicode"/>
                      </a:endParaRPr>
                    </a:p>
                  </a:txBody>
                  <a:tcPr marL="0" marR="0" marT="67945" marB="0"/>
                </a:tc>
                <a:extLst>
                  <a:ext uri="{0D108BD9-81ED-4DB2-BD59-A6C34878D82A}">
                    <a16:rowId xmlns:a16="http://schemas.microsoft.com/office/drawing/2014/main" val="10002"/>
                  </a:ext>
                </a:extLst>
              </a:tr>
              <a:tr h="314244">
                <a:tc>
                  <a:txBody>
                    <a:bodyPr/>
                    <a:lstStyle/>
                    <a:p>
                      <a:pPr marL="92075">
                        <a:lnSpc>
                          <a:spcPct val="100000"/>
                        </a:lnSpc>
                        <a:spcBef>
                          <a:spcPts val="540"/>
                        </a:spcBef>
                      </a:pPr>
                      <a:r>
                        <a:rPr sz="1400" dirty="0"/>
                        <a:t>PC-</a:t>
                      </a:r>
                      <a:r>
                        <a:rPr sz="1400" spc="-25" dirty="0"/>
                        <a:t>07</a:t>
                      </a:r>
                      <a:r>
                        <a:rPr lang="en-US" sz="1400" spc="-25" dirty="0"/>
                        <a:t> *</a:t>
                      </a:r>
                      <a:endParaRPr sz="1400" dirty="0">
                        <a:latin typeface="+mn-lt"/>
                        <a:cs typeface="Lucida Sans Unicode"/>
                      </a:endParaRPr>
                    </a:p>
                  </a:txBody>
                  <a:tcPr marL="0" marR="0" marT="68580" marB="0"/>
                </a:tc>
                <a:tc>
                  <a:txBody>
                    <a:bodyPr/>
                    <a:lstStyle/>
                    <a:p>
                      <a:pPr marL="11430" algn="ctr">
                        <a:lnSpc>
                          <a:spcPct val="100000"/>
                        </a:lnSpc>
                        <a:spcBef>
                          <a:spcPts val="540"/>
                        </a:spcBef>
                      </a:pPr>
                      <a:r>
                        <a:rPr sz="1400" spc="-10">
                          <a:solidFill>
                            <a:srgbClr val="FF0000"/>
                          </a:solidFill>
                        </a:rPr>
                        <a:t>Required</a:t>
                      </a:r>
                      <a:endParaRPr sz="1400">
                        <a:latin typeface="+mn-lt"/>
                        <a:cs typeface="Lucida Sans Unicode"/>
                      </a:endParaRPr>
                    </a:p>
                  </a:txBody>
                  <a:tcPr marL="0" marR="0" marT="68580" marB="0"/>
                </a:tc>
                <a:tc>
                  <a:txBody>
                    <a:bodyPr/>
                    <a:lstStyle/>
                    <a:p>
                      <a:pPr marL="14604" algn="ctr">
                        <a:lnSpc>
                          <a:spcPct val="100000"/>
                        </a:lnSpc>
                        <a:spcBef>
                          <a:spcPts val="540"/>
                        </a:spcBef>
                      </a:pPr>
                      <a:r>
                        <a:rPr sz="1400" spc="-10">
                          <a:solidFill>
                            <a:srgbClr val="FF0000"/>
                          </a:solidFill>
                        </a:rPr>
                        <a:t>Required</a:t>
                      </a:r>
                      <a:endParaRPr sz="1400">
                        <a:latin typeface="+mn-lt"/>
                        <a:cs typeface="Lucida Sans Unicode"/>
                      </a:endParaRPr>
                    </a:p>
                  </a:txBody>
                  <a:tcPr marL="0" marR="0" marT="68580" marB="0"/>
                </a:tc>
                <a:tc>
                  <a:txBody>
                    <a:bodyPr/>
                    <a:lstStyle/>
                    <a:p>
                      <a:pPr marL="18415" algn="ctr">
                        <a:lnSpc>
                          <a:spcPct val="100000"/>
                        </a:lnSpc>
                        <a:spcBef>
                          <a:spcPts val="540"/>
                        </a:spcBef>
                      </a:pPr>
                      <a:r>
                        <a:rPr sz="1400" spc="-10" dirty="0">
                          <a:solidFill>
                            <a:srgbClr val="FF0000"/>
                          </a:solidFill>
                        </a:rPr>
                        <a:t>Required</a:t>
                      </a:r>
                      <a:endParaRPr sz="1400" dirty="0">
                        <a:latin typeface="+mn-lt"/>
                        <a:cs typeface="Lucida Sans Unicode"/>
                      </a:endParaRPr>
                    </a:p>
                  </a:txBody>
                  <a:tcPr marL="0" marR="0" marT="68580" marB="0"/>
                </a:tc>
                <a:tc>
                  <a:txBody>
                    <a:bodyPr/>
                    <a:lstStyle/>
                    <a:p>
                      <a:pPr marL="18415" algn="ctr">
                        <a:lnSpc>
                          <a:spcPct val="100000"/>
                        </a:lnSpc>
                        <a:spcBef>
                          <a:spcPts val="540"/>
                        </a:spcBef>
                      </a:pPr>
                      <a:r>
                        <a:rPr sz="1400" spc="-10" dirty="0">
                          <a:solidFill>
                            <a:srgbClr val="FF0000"/>
                          </a:solidFill>
                        </a:rPr>
                        <a:t>Required</a:t>
                      </a:r>
                      <a:endParaRPr sz="1400" dirty="0">
                        <a:latin typeface="+mn-lt"/>
                        <a:cs typeface="Lucida Sans Unicode"/>
                      </a:endParaRPr>
                    </a:p>
                  </a:txBody>
                  <a:tcPr marL="0" marR="0" marT="68580" marB="0"/>
                </a:tc>
                <a:tc>
                  <a:txBody>
                    <a:bodyPr/>
                    <a:lstStyle/>
                    <a:p>
                      <a:pPr marL="18415" algn="ctr">
                        <a:lnSpc>
                          <a:spcPct val="100000"/>
                        </a:lnSpc>
                        <a:spcBef>
                          <a:spcPts val="540"/>
                        </a:spcBef>
                      </a:pPr>
                      <a:r>
                        <a:rPr sz="1400" spc="-10" dirty="0">
                          <a:solidFill>
                            <a:srgbClr val="FF0000"/>
                          </a:solidFill>
                        </a:rPr>
                        <a:t>Required</a:t>
                      </a:r>
                      <a:endParaRPr sz="1400" dirty="0">
                        <a:latin typeface="+mn-lt"/>
                        <a:cs typeface="Lucida Sans Unicode"/>
                      </a:endParaRPr>
                    </a:p>
                  </a:txBody>
                  <a:tcPr marL="0" marR="0" marT="68580" marB="0"/>
                </a:tc>
                <a:extLst>
                  <a:ext uri="{0D108BD9-81ED-4DB2-BD59-A6C34878D82A}">
                    <a16:rowId xmlns:a16="http://schemas.microsoft.com/office/drawing/2014/main" val="10003"/>
                  </a:ext>
                </a:extLst>
              </a:tr>
              <a:tr h="313649">
                <a:tc>
                  <a:txBody>
                    <a:bodyPr/>
                    <a:lstStyle/>
                    <a:p>
                      <a:pPr marL="92075">
                        <a:lnSpc>
                          <a:spcPct val="100000"/>
                        </a:lnSpc>
                        <a:spcBef>
                          <a:spcPts val="545"/>
                        </a:spcBef>
                      </a:pPr>
                      <a:r>
                        <a:rPr sz="1400" spc="-10"/>
                        <a:t>CMS506</a:t>
                      </a:r>
                      <a:endParaRPr sz="140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tc>
                  <a:txBody>
                    <a:bodyPr/>
                    <a:lstStyle/>
                    <a:p>
                      <a:pPr marL="11430" algn="ctr">
                        <a:lnSpc>
                          <a:spcPct val="100000"/>
                        </a:lnSpc>
                        <a:spcBef>
                          <a:spcPts val="545"/>
                        </a:spcBef>
                      </a:pPr>
                      <a:r>
                        <a:rPr sz="1400" spc="-10">
                          <a:solidFill>
                            <a:srgbClr val="FF0000"/>
                          </a:solidFill>
                        </a:rPr>
                        <a:t>Required</a:t>
                      </a:r>
                      <a:endParaRPr sz="140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tc>
                  <a:txBody>
                    <a:bodyPr/>
                    <a:lstStyle/>
                    <a:p>
                      <a:pPr marL="14604"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4244">
                <a:tc>
                  <a:txBody>
                    <a:bodyPr/>
                    <a:lstStyle/>
                    <a:p>
                      <a:pPr marL="92075">
                        <a:lnSpc>
                          <a:spcPct val="100000"/>
                        </a:lnSpc>
                        <a:spcBef>
                          <a:spcPts val="545"/>
                        </a:spcBef>
                      </a:pPr>
                      <a:r>
                        <a:rPr sz="1400" spc="-70" dirty="0"/>
                        <a:t>HH-</a:t>
                      </a:r>
                      <a:r>
                        <a:rPr sz="1400" spc="-10" dirty="0"/>
                        <a:t>Hyper</a:t>
                      </a:r>
                      <a:endParaRPr sz="1400" dirty="0">
                        <a:latin typeface="+mn-lt"/>
                        <a:cs typeface="Lucida Sans Unicode"/>
                      </a:endParaRPr>
                    </a:p>
                  </a:txBody>
                  <a:tcPr marL="0" marR="0" marT="69215"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1430" algn="ctr">
                        <a:lnSpc>
                          <a:spcPct val="100000"/>
                        </a:lnSpc>
                        <a:spcBef>
                          <a:spcPts val="545"/>
                        </a:spcBef>
                      </a:pPr>
                      <a:r>
                        <a:rPr sz="1400" spc="-10">
                          <a:solidFill>
                            <a:srgbClr val="FF0000"/>
                          </a:solidFill>
                        </a:rPr>
                        <a:t>Required</a:t>
                      </a:r>
                      <a:endParaRPr sz="1400">
                        <a:latin typeface="+mn-lt"/>
                        <a:cs typeface="Lucida Sans Unicode"/>
                      </a:endParaRPr>
                    </a:p>
                  </a:txBody>
                  <a:tcPr marL="0" marR="0" marT="69215" marB="0">
                    <a:lnT w="12700" cap="flat" cmpd="sng" algn="ctr">
                      <a:solidFill>
                        <a:schemeClr val="tx1"/>
                      </a:solidFill>
                      <a:prstDash val="solid"/>
                      <a:round/>
                      <a:headEnd type="none" w="med" len="med"/>
                      <a:tailEnd type="none" w="med" len="med"/>
                    </a:lnT>
                  </a:tcPr>
                </a:tc>
                <a:tc>
                  <a:txBody>
                    <a:bodyPr/>
                    <a:lstStyle/>
                    <a:p>
                      <a:pPr marL="14604" algn="ctr">
                        <a:lnSpc>
                          <a:spcPct val="100000"/>
                        </a:lnSpc>
                        <a:spcBef>
                          <a:spcPts val="545"/>
                        </a:spcBef>
                      </a:pPr>
                      <a:r>
                        <a:rPr sz="1400" spc="-10">
                          <a:solidFill>
                            <a:srgbClr val="FF0000"/>
                          </a:solidFill>
                        </a:rPr>
                        <a:t>Required</a:t>
                      </a:r>
                      <a:endParaRPr sz="1400">
                        <a:latin typeface="+mn-lt"/>
                        <a:cs typeface="Lucida Sans Unicode"/>
                      </a:endParaRPr>
                    </a:p>
                  </a:txBody>
                  <a:tcPr marL="0" marR="0" marT="69215" marB="0">
                    <a:lnT w="12700" cap="flat" cmpd="sng" algn="ctr">
                      <a:solidFill>
                        <a:schemeClr val="tx1"/>
                      </a:solidFill>
                      <a:prstDash val="solid"/>
                      <a:round/>
                      <a:headEnd type="none" w="med" len="med"/>
                      <a:tailEnd type="none" w="med" len="med"/>
                    </a:lnT>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T w="12700" cap="flat" cmpd="sng" algn="ctr">
                      <a:solidFill>
                        <a:schemeClr val="tx1"/>
                      </a:solidFill>
                      <a:prstDash val="solid"/>
                      <a:round/>
                      <a:headEnd type="none" w="med" len="med"/>
                      <a:tailEnd type="none" w="med" len="med"/>
                    </a:lnT>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T w="12700" cap="flat" cmpd="sng" algn="ctr">
                      <a:solidFill>
                        <a:schemeClr val="tx1"/>
                      </a:solidFill>
                      <a:prstDash val="solid"/>
                      <a:round/>
                      <a:headEnd type="none" w="med" len="med"/>
                      <a:tailEnd type="none" w="med" len="med"/>
                    </a:lnT>
                  </a:tcPr>
                </a:tc>
                <a:tc>
                  <a:txBody>
                    <a:bodyPr/>
                    <a:lstStyle/>
                    <a:p>
                      <a:pPr marL="18415" algn="ctr">
                        <a:lnSpc>
                          <a:spcPct val="100000"/>
                        </a:lnSpc>
                        <a:spcBef>
                          <a:spcPts val="545"/>
                        </a:spcBef>
                      </a:pPr>
                      <a:r>
                        <a:rPr sz="1400" spc="-10" dirty="0">
                          <a:solidFill>
                            <a:srgbClr val="FF0000"/>
                          </a:solidFill>
                        </a:rPr>
                        <a:t>Required</a:t>
                      </a:r>
                      <a:endParaRPr sz="1400" dirty="0">
                        <a:latin typeface="+mn-lt"/>
                        <a:cs typeface="Lucida Sans Unicode"/>
                      </a:endParaRPr>
                    </a:p>
                  </a:txBody>
                  <a:tcPr marL="0" marR="0" marT="6921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313649">
                <a:tc>
                  <a:txBody>
                    <a:bodyPr/>
                    <a:lstStyle/>
                    <a:p>
                      <a:pPr marL="92075">
                        <a:lnSpc>
                          <a:spcPct val="100000"/>
                        </a:lnSpc>
                        <a:spcBef>
                          <a:spcPts val="550"/>
                        </a:spcBef>
                      </a:pPr>
                      <a:r>
                        <a:rPr sz="1400" spc="-65"/>
                        <a:t>HH-</a:t>
                      </a:r>
                      <a:r>
                        <a:rPr sz="1400" spc="-20"/>
                        <a:t>Hypo</a:t>
                      </a:r>
                      <a:endParaRPr sz="1400">
                        <a:latin typeface="+mn-lt"/>
                        <a:cs typeface="Lucida Sans Unicode"/>
                      </a:endParaRPr>
                    </a:p>
                  </a:txBody>
                  <a:tcPr marL="0" marR="0" marT="69850" marB="0">
                    <a:lnL w="12700" cap="flat" cmpd="sng" algn="ctr">
                      <a:solidFill>
                        <a:schemeClr val="tx1"/>
                      </a:solidFill>
                      <a:prstDash val="solid"/>
                      <a:round/>
                      <a:headEnd type="none" w="med" len="med"/>
                      <a:tailEnd type="none" w="med" len="med"/>
                    </a:lnL>
                  </a:tcPr>
                </a:tc>
                <a:tc>
                  <a:txBody>
                    <a:bodyPr/>
                    <a:lstStyle/>
                    <a:p>
                      <a:pPr marL="11430" algn="ctr">
                        <a:lnSpc>
                          <a:spcPct val="100000"/>
                        </a:lnSpc>
                        <a:spcBef>
                          <a:spcPts val="550"/>
                        </a:spcBef>
                      </a:pPr>
                      <a:r>
                        <a:rPr sz="1400" spc="-10">
                          <a:solidFill>
                            <a:srgbClr val="FF0000"/>
                          </a:solidFill>
                        </a:rPr>
                        <a:t>Required</a:t>
                      </a:r>
                      <a:endParaRPr sz="1400">
                        <a:latin typeface="+mn-lt"/>
                        <a:cs typeface="Lucida Sans Unicode"/>
                      </a:endParaRPr>
                    </a:p>
                  </a:txBody>
                  <a:tcPr marL="0" marR="0" marT="69850" marB="0"/>
                </a:tc>
                <a:tc>
                  <a:txBody>
                    <a:bodyPr/>
                    <a:lstStyle/>
                    <a:p>
                      <a:pPr marL="13970" algn="ctr">
                        <a:lnSpc>
                          <a:spcPct val="100000"/>
                        </a:lnSpc>
                        <a:spcBef>
                          <a:spcPts val="550"/>
                        </a:spcBef>
                      </a:pPr>
                      <a:r>
                        <a:rPr sz="1400" spc="-10">
                          <a:solidFill>
                            <a:srgbClr val="FF0000"/>
                          </a:solidFill>
                        </a:rPr>
                        <a:t>Required</a:t>
                      </a:r>
                      <a:endParaRPr sz="1400">
                        <a:latin typeface="+mn-lt"/>
                        <a:cs typeface="Lucida Sans Unicode"/>
                      </a:endParaRPr>
                    </a:p>
                  </a:txBody>
                  <a:tcPr marL="0" marR="0" marT="69850" marB="0"/>
                </a:tc>
                <a:tc>
                  <a:txBody>
                    <a:bodyPr/>
                    <a:lstStyle/>
                    <a:p>
                      <a:pPr marL="17780" algn="ctr">
                        <a:lnSpc>
                          <a:spcPct val="100000"/>
                        </a:lnSpc>
                        <a:spcBef>
                          <a:spcPts val="550"/>
                        </a:spcBef>
                      </a:pPr>
                      <a:r>
                        <a:rPr sz="1400" spc="-10" dirty="0">
                          <a:solidFill>
                            <a:srgbClr val="FF0000"/>
                          </a:solidFill>
                        </a:rPr>
                        <a:t>Required</a:t>
                      </a:r>
                      <a:endParaRPr sz="1400" dirty="0">
                        <a:latin typeface="+mn-lt"/>
                        <a:cs typeface="Lucida Sans Unicode"/>
                      </a:endParaRPr>
                    </a:p>
                  </a:txBody>
                  <a:tcPr marL="0" marR="0" marT="69850" marB="0"/>
                </a:tc>
                <a:tc>
                  <a:txBody>
                    <a:bodyPr/>
                    <a:lstStyle/>
                    <a:p>
                      <a:pPr marL="17780" algn="ctr">
                        <a:lnSpc>
                          <a:spcPct val="100000"/>
                        </a:lnSpc>
                        <a:spcBef>
                          <a:spcPts val="550"/>
                        </a:spcBef>
                      </a:pPr>
                      <a:r>
                        <a:rPr sz="1400" spc="-10" dirty="0">
                          <a:solidFill>
                            <a:srgbClr val="FF0000"/>
                          </a:solidFill>
                        </a:rPr>
                        <a:t>Required</a:t>
                      </a:r>
                      <a:endParaRPr sz="1400" dirty="0">
                        <a:latin typeface="+mn-lt"/>
                        <a:cs typeface="Lucida Sans Unicode"/>
                      </a:endParaRPr>
                    </a:p>
                  </a:txBody>
                  <a:tcPr marL="0" marR="0" marT="69850" marB="0"/>
                </a:tc>
                <a:tc>
                  <a:txBody>
                    <a:bodyPr/>
                    <a:lstStyle/>
                    <a:p>
                      <a:pPr marL="17780" algn="ctr">
                        <a:lnSpc>
                          <a:spcPct val="100000"/>
                        </a:lnSpc>
                        <a:spcBef>
                          <a:spcPts val="550"/>
                        </a:spcBef>
                      </a:pPr>
                      <a:r>
                        <a:rPr sz="1400" spc="-10" dirty="0">
                          <a:solidFill>
                            <a:srgbClr val="FF0000"/>
                          </a:solidFill>
                        </a:rPr>
                        <a:t>Required</a:t>
                      </a:r>
                      <a:endParaRPr sz="1400" dirty="0">
                        <a:latin typeface="+mn-lt"/>
                        <a:cs typeface="Lucida Sans Unicode"/>
                      </a:endParaRPr>
                    </a:p>
                  </a:txBody>
                  <a:tcPr marL="0" marR="0" marT="6985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13649">
                <a:tc>
                  <a:txBody>
                    <a:bodyPr/>
                    <a:lstStyle/>
                    <a:p>
                      <a:pPr marL="92075">
                        <a:lnSpc>
                          <a:spcPct val="100000"/>
                        </a:lnSpc>
                        <a:spcBef>
                          <a:spcPts val="555"/>
                        </a:spcBef>
                      </a:pPr>
                      <a:r>
                        <a:rPr sz="1400" spc="-70"/>
                        <a:t>HH-</a:t>
                      </a:r>
                      <a:r>
                        <a:rPr sz="1400" spc="-20"/>
                        <a:t>ORAE</a:t>
                      </a:r>
                      <a:endParaRPr sz="1400">
                        <a:latin typeface="+mn-lt"/>
                        <a:cs typeface="Lucida Sans Unicode"/>
                      </a:endParaRPr>
                    </a:p>
                  </a:txBody>
                  <a:tcPr marL="0" marR="0" marT="70485" marB="0">
                    <a:lnL w="12700" cap="flat" cmpd="sng" algn="ctr">
                      <a:solidFill>
                        <a:schemeClr val="tx1"/>
                      </a:solidFill>
                      <a:prstDash val="solid"/>
                      <a:round/>
                      <a:headEnd type="none" w="med" len="med"/>
                      <a:tailEnd type="none" w="med" len="med"/>
                    </a:lnL>
                  </a:tcPr>
                </a:tc>
                <a:tc>
                  <a:txBody>
                    <a:bodyPr/>
                    <a:lstStyle/>
                    <a:p>
                      <a:pPr marL="5715" algn="ctr">
                        <a:lnSpc>
                          <a:spcPct val="100000"/>
                        </a:lnSpc>
                        <a:spcBef>
                          <a:spcPts val="555"/>
                        </a:spcBef>
                      </a:pPr>
                      <a:r>
                        <a:rPr sz="1400" spc="-10"/>
                        <a:t>Available</a:t>
                      </a:r>
                      <a:endParaRPr sz="1400">
                        <a:latin typeface="+mn-lt"/>
                        <a:cs typeface="Lucida Sans Unicode"/>
                      </a:endParaRPr>
                    </a:p>
                  </a:txBody>
                  <a:tcPr marL="0" marR="0" marT="70485" marB="0"/>
                </a:tc>
                <a:tc>
                  <a:txBody>
                    <a:bodyPr/>
                    <a:lstStyle/>
                    <a:p>
                      <a:pPr marL="14604" algn="ctr">
                        <a:lnSpc>
                          <a:spcPct val="100000"/>
                        </a:lnSpc>
                        <a:spcBef>
                          <a:spcPts val="555"/>
                        </a:spcBef>
                      </a:pPr>
                      <a:r>
                        <a:rPr sz="1400" spc="-10">
                          <a:solidFill>
                            <a:srgbClr val="FF0000"/>
                          </a:solidFill>
                        </a:rPr>
                        <a:t>Required</a:t>
                      </a:r>
                      <a:endParaRPr sz="1400">
                        <a:latin typeface="+mn-lt"/>
                        <a:cs typeface="Lucida Sans Unicode"/>
                      </a:endParaRPr>
                    </a:p>
                  </a:txBody>
                  <a:tcPr marL="0" marR="0" marT="70485" marB="0"/>
                </a:tc>
                <a:tc>
                  <a:txBody>
                    <a:bodyPr/>
                    <a:lstStyle/>
                    <a:p>
                      <a:pPr marL="18415" algn="ctr">
                        <a:lnSpc>
                          <a:spcPct val="100000"/>
                        </a:lnSpc>
                        <a:spcBef>
                          <a:spcPts val="555"/>
                        </a:spcBef>
                      </a:pPr>
                      <a:r>
                        <a:rPr sz="1400" spc="-10" dirty="0">
                          <a:solidFill>
                            <a:srgbClr val="FF0000"/>
                          </a:solidFill>
                        </a:rPr>
                        <a:t>Required</a:t>
                      </a:r>
                      <a:endParaRPr sz="1400" dirty="0">
                        <a:latin typeface="+mn-lt"/>
                        <a:cs typeface="Lucida Sans Unicode"/>
                      </a:endParaRPr>
                    </a:p>
                  </a:txBody>
                  <a:tcPr marL="0" marR="0" marT="70485" marB="0"/>
                </a:tc>
                <a:tc>
                  <a:txBody>
                    <a:bodyPr/>
                    <a:lstStyle/>
                    <a:p>
                      <a:pPr marL="18415" algn="ctr">
                        <a:lnSpc>
                          <a:spcPct val="100000"/>
                        </a:lnSpc>
                        <a:spcBef>
                          <a:spcPts val="555"/>
                        </a:spcBef>
                      </a:pPr>
                      <a:r>
                        <a:rPr sz="1400" spc="-10" dirty="0">
                          <a:solidFill>
                            <a:srgbClr val="FF0000"/>
                          </a:solidFill>
                        </a:rPr>
                        <a:t>Required</a:t>
                      </a:r>
                      <a:endParaRPr sz="1400" dirty="0">
                        <a:latin typeface="+mn-lt"/>
                        <a:cs typeface="Lucida Sans Unicode"/>
                      </a:endParaRPr>
                    </a:p>
                  </a:txBody>
                  <a:tcPr marL="0" marR="0" marT="70485" marB="0"/>
                </a:tc>
                <a:tc>
                  <a:txBody>
                    <a:bodyPr/>
                    <a:lstStyle/>
                    <a:p>
                      <a:pPr marL="18415" algn="ctr">
                        <a:lnSpc>
                          <a:spcPct val="100000"/>
                        </a:lnSpc>
                        <a:spcBef>
                          <a:spcPts val="555"/>
                        </a:spcBef>
                      </a:pPr>
                      <a:r>
                        <a:rPr sz="1400" spc="-10" dirty="0">
                          <a:solidFill>
                            <a:srgbClr val="FF0000"/>
                          </a:solidFill>
                        </a:rPr>
                        <a:t>Required</a:t>
                      </a:r>
                      <a:endParaRPr sz="1400" dirty="0">
                        <a:latin typeface="+mn-lt"/>
                        <a:cs typeface="Lucida Sans Unicode"/>
                      </a:endParaRPr>
                    </a:p>
                  </a:txBody>
                  <a:tcPr marL="0" marR="0" marT="7048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14244">
                <a:tc>
                  <a:txBody>
                    <a:bodyPr/>
                    <a:lstStyle/>
                    <a:p>
                      <a:pPr marL="92075">
                        <a:lnSpc>
                          <a:spcPct val="100000"/>
                        </a:lnSpc>
                        <a:spcBef>
                          <a:spcPts val="560"/>
                        </a:spcBef>
                      </a:pPr>
                      <a:r>
                        <a:rPr sz="1400" spc="-65"/>
                        <a:t>HH-</a:t>
                      </a:r>
                      <a:r>
                        <a:rPr sz="1400" spc="-25"/>
                        <a:t>PI</a:t>
                      </a:r>
                      <a:endParaRPr sz="1400">
                        <a:latin typeface="+mn-lt"/>
                        <a:cs typeface="Lucida Sans Unicode"/>
                      </a:endParaRPr>
                    </a:p>
                  </a:txBody>
                  <a:tcPr marL="0" marR="0" marT="71120" marB="0">
                    <a:lnL w="12700" cap="flat" cmpd="sng" algn="ctr">
                      <a:solidFill>
                        <a:schemeClr val="tx1"/>
                      </a:solidFill>
                      <a:prstDash val="solid"/>
                      <a:round/>
                      <a:headEnd type="none" w="med" len="med"/>
                      <a:tailEnd type="none" w="med" len="med"/>
                    </a:lnL>
                  </a:tcPr>
                </a:tc>
                <a:tc>
                  <a:txBody>
                    <a:bodyPr/>
                    <a:lstStyle/>
                    <a:p>
                      <a:pPr marL="5715" algn="ctr">
                        <a:lnSpc>
                          <a:spcPct val="100000"/>
                        </a:lnSpc>
                        <a:spcBef>
                          <a:spcPts val="560"/>
                        </a:spcBef>
                      </a:pPr>
                      <a:r>
                        <a:rPr sz="1400" spc="-10"/>
                        <a:t>Available</a:t>
                      </a:r>
                      <a:endParaRPr sz="1400">
                        <a:latin typeface="+mn-lt"/>
                        <a:cs typeface="Lucida Sans Unicode"/>
                      </a:endParaRPr>
                    </a:p>
                  </a:txBody>
                  <a:tcPr marL="0" marR="0" marT="71120" marB="0"/>
                </a:tc>
                <a:tc>
                  <a:txBody>
                    <a:bodyPr/>
                    <a:lstStyle/>
                    <a:p>
                      <a:pPr marL="6985" algn="ctr">
                        <a:lnSpc>
                          <a:spcPct val="100000"/>
                        </a:lnSpc>
                        <a:spcBef>
                          <a:spcPts val="560"/>
                        </a:spcBef>
                      </a:pPr>
                      <a:r>
                        <a:rPr sz="1400" spc="-10"/>
                        <a:t>Available</a:t>
                      </a:r>
                      <a:endParaRPr sz="1400">
                        <a:latin typeface="+mn-lt"/>
                        <a:cs typeface="Lucida Sans Unicode"/>
                      </a:endParaRPr>
                    </a:p>
                  </a:txBody>
                  <a:tcPr marL="0" marR="0" marT="71120" marB="0"/>
                </a:tc>
                <a:tc>
                  <a:txBody>
                    <a:bodyPr/>
                    <a:lstStyle/>
                    <a:p>
                      <a:pPr marL="17780"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tc>
                <a:tc>
                  <a:txBody>
                    <a:bodyPr/>
                    <a:lstStyle/>
                    <a:p>
                      <a:pPr marL="17780"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tc>
                <a:tc>
                  <a:txBody>
                    <a:bodyPr/>
                    <a:lstStyle/>
                    <a:p>
                      <a:pPr marL="17780"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13649">
                <a:tc>
                  <a:txBody>
                    <a:bodyPr/>
                    <a:lstStyle/>
                    <a:p>
                      <a:pPr marL="92075">
                        <a:lnSpc>
                          <a:spcPct val="100000"/>
                        </a:lnSpc>
                        <a:spcBef>
                          <a:spcPts val="560"/>
                        </a:spcBef>
                      </a:pPr>
                      <a:r>
                        <a:rPr sz="1400" spc="-70" dirty="0"/>
                        <a:t>HH-</a:t>
                      </a:r>
                      <a:r>
                        <a:rPr sz="1400" spc="-25" dirty="0"/>
                        <a:t>AKI</a:t>
                      </a:r>
                      <a:r>
                        <a:rPr lang="en-US" sz="1400" spc="-25" dirty="0"/>
                        <a:t> *</a:t>
                      </a:r>
                      <a:endParaRPr sz="1400" dirty="0">
                        <a:latin typeface="+mn-lt"/>
                        <a:cs typeface="Lucida Sans Unicode"/>
                      </a:endParaRPr>
                    </a:p>
                  </a:txBody>
                  <a:tcPr marL="0" marR="0" marT="71120" marB="0">
                    <a:lnL w="12700" cap="flat" cmpd="sng" algn="ctr">
                      <a:solidFill>
                        <a:schemeClr val="tx1"/>
                      </a:solidFill>
                      <a:prstDash val="solid"/>
                      <a:round/>
                      <a:headEnd type="none" w="med" len="med"/>
                      <a:tailEnd type="none" w="med" len="med"/>
                    </a:lnL>
                  </a:tcPr>
                </a:tc>
                <a:tc>
                  <a:txBody>
                    <a:bodyPr/>
                    <a:lstStyle/>
                    <a:p>
                      <a:pPr marL="5715" algn="ctr">
                        <a:lnSpc>
                          <a:spcPct val="100000"/>
                        </a:lnSpc>
                        <a:spcBef>
                          <a:spcPts val="560"/>
                        </a:spcBef>
                      </a:pPr>
                      <a:r>
                        <a:rPr sz="1400" spc="-10"/>
                        <a:t>Available</a:t>
                      </a:r>
                      <a:endParaRPr sz="1400">
                        <a:latin typeface="+mn-lt"/>
                        <a:cs typeface="Lucida Sans Unicode"/>
                      </a:endParaRPr>
                    </a:p>
                  </a:txBody>
                  <a:tcPr marL="0" marR="0" marT="71120" marB="0"/>
                </a:tc>
                <a:tc>
                  <a:txBody>
                    <a:bodyPr/>
                    <a:lstStyle/>
                    <a:p>
                      <a:pPr marL="6985" algn="ctr">
                        <a:lnSpc>
                          <a:spcPct val="100000"/>
                        </a:lnSpc>
                        <a:spcBef>
                          <a:spcPts val="560"/>
                        </a:spcBef>
                      </a:pPr>
                      <a:r>
                        <a:rPr sz="1400" spc="-10"/>
                        <a:t>Available</a:t>
                      </a:r>
                      <a:endParaRPr sz="1400">
                        <a:latin typeface="+mn-lt"/>
                        <a:cs typeface="Lucida Sans Unicode"/>
                      </a:endParaRPr>
                    </a:p>
                  </a:txBody>
                  <a:tcPr marL="0" marR="0" marT="71120" marB="0"/>
                </a:tc>
                <a:tc>
                  <a:txBody>
                    <a:bodyPr/>
                    <a:lstStyle/>
                    <a:p>
                      <a:pPr marL="18415"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tc>
                <a:tc>
                  <a:txBody>
                    <a:bodyPr/>
                    <a:lstStyle/>
                    <a:p>
                      <a:pPr marL="18415"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tc>
                <a:tc>
                  <a:txBody>
                    <a:bodyPr/>
                    <a:lstStyle/>
                    <a:p>
                      <a:pPr marL="18415" algn="ctr">
                        <a:lnSpc>
                          <a:spcPct val="100000"/>
                        </a:lnSpc>
                        <a:spcBef>
                          <a:spcPts val="560"/>
                        </a:spcBef>
                      </a:pPr>
                      <a:r>
                        <a:rPr sz="1400" spc="-10" dirty="0">
                          <a:solidFill>
                            <a:srgbClr val="FF0000"/>
                          </a:solidFill>
                        </a:rPr>
                        <a:t>Required</a:t>
                      </a:r>
                      <a:endParaRPr sz="1400" dirty="0">
                        <a:latin typeface="+mn-lt"/>
                        <a:cs typeface="Lucida Sans Unicode"/>
                      </a:endParaRPr>
                    </a:p>
                  </a:txBody>
                  <a:tcPr marL="0" marR="0" marT="7112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13648">
                <a:tc>
                  <a:txBody>
                    <a:bodyPr/>
                    <a:lstStyle/>
                    <a:p>
                      <a:pPr marL="92075" lvl="0">
                        <a:lnSpc>
                          <a:spcPct val="100000"/>
                        </a:lnSpc>
                        <a:spcBef>
                          <a:spcPts val="585"/>
                        </a:spcBef>
                        <a:buNone/>
                      </a:pPr>
                      <a:r>
                        <a:rPr lang="en-US" sz="1400" spc="-70"/>
                        <a:t>HH-</a:t>
                      </a:r>
                      <a:r>
                        <a:rPr lang="en-US" sz="1400" spc="-25"/>
                        <a:t>RF *</a:t>
                      </a:r>
                      <a:endParaRPr sz="1400">
                        <a:latin typeface="+mn-lt"/>
                        <a:cs typeface="Lucida Sans Unicode"/>
                      </a:endParaRPr>
                    </a:p>
                  </a:txBody>
                  <a:tcPr marL="0" marR="0" marT="74295" marB="0">
                    <a:lnL w="12700" cap="flat" cmpd="sng" algn="ctr">
                      <a:solidFill>
                        <a:schemeClr val="tx1"/>
                      </a:solidFill>
                      <a:prstDash val="solid"/>
                      <a:round/>
                      <a:headEnd type="none" w="med" len="med"/>
                      <a:tailEnd type="none" w="med" len="med"/>
                    </a:lnL>
                  </a:tcPr>
                </a:tc>
                <a:tc>
                  <a:txBody>
                    <a:bodyPr/>
                    <a:lstStyle/>
                    <a:p>
                      <a:pPr marL="5715" lvl="0" algn="ctr">
                        <a:lnSpc>
                          <a:spcPct val="100000"/>
                        </a:lnSpc>
                        <a:spcBef>
                          <a:spcPts val="585"/>
                        </a:spcBef>
                        <a:buNone/>
                      </a:pPr>
                      <a:r>
                        <a:rPr lang="en-US" sz="1400" spc="-10"/>
                        <a:t>Available</a:t>
                      </a:r>
                      <a:endParaRPr sz="1400">
                        <a:latin typeface="+mn-lt"/>
                        <a:cs typeface="Lucida Sans Unicode"/>
                      </a:endParaRPr>
                    </a:p>
                  </a:txBody>
                  <a:tcPr marL="0" marR="0" marT="74295" marB="0"/>
                </a:tc>
                <a:tc>
                  <a:txBody>
                    <a:bodyPr/>
                    <a:lstStyle/>
                    <a:p>
                      <a:pPr marL="6985" lvl="0" algn="ctr">
                        <a:lnSpc>
                          <a:spcPct val="100000"/>
                        </a:lnSpc>
                        <a:spcBef>
                          <a:spcPts val="585"/>
                        </a:spcBef>
                        <a:buNone/>
                      </a:pPr>
                      <a:r>
                        <a:rPr lang="en-US" sz="1400" b="0" i="0" u="none" strike="noStrike" spc="-10" noProof="0" dirty="0">
                          <a:solidFill>
                            <a:srgbClr val="FF0000"/>
                          </a:solidFill>
                          <a:latin typeface="Aptos"/>
                        </a:rPr>
                        <a:t>Used for </a:t>
                      </a:r>
                      <a:r>
                        <a:rPr lang="en-US" sz="1400" b="0" spc="-10" dirty="0">
                          <a:solidFill>
                            <a:srgbClr val="FF0000"/>
                          </a:solidFill>
                        </a:rPr>
                        <a:t>TEAM</a:t>
                      </a:r>
                      <a:endParaRPr sz="1400" b="0" dirty="0">
                        <a:solidFill>
                          <a:srgbClr val="FF0000"/>
                        </a:solidFill>
                        <a:latin typeface="+mn-lt"/>
                        <a:cs typeface="Lucida Sans Unicode"/>
                      </a:endParaRPr>
                    </a:p>
                  </a:txBody>
                  <a:tcPr marL="0" marR="0" marT="74295" marB="0"/>
                </a:tc>
                <a:tc>
                  <a:txBody>
                    <a:bodyPr/>
                    <a:lstStyle/>
                    <a:p>
                      <a:pPr marL="9525" lvl="0" algn="ctr">
                        <a:lnSpc>
                          <a:spcPct val="100000"/>
                        </a:lnSpc>
                        <a:spcBef>
                          <a:spcPts val="585"/>
                        </a:spcBef>
                        <a:buNone/>
                      </a:pPr>
                      <a:r>
                        <a:rPr lang="en-US" sz="1400" spc="-10" dirty="0">
                          <a:solidFill>
                            <a:srgbClr val="FF0000"/>
                          </a:solidFill>
                        </a:rPr>
                        <a:t>Required</a:t>
                      </a:r>
                      <a:endParaRPr dirty="0"/>
                    </a:p>
                  </a:txBody>
                  <a:tcPr marL="0" marR="0" marT="74295" marB="0"/>
                </a:tc>
                <a:tc>
                  <a:txBody>
                    <a:bodyPr/>
                    <a:lstStyle/>
                    <a:p>
                      <a:pPr marL="9525" lvl="0" algn="ctr">
                        <a:lnSpc>
                          <a:spcPct val="100000"/>
                        </a:lnSpc>
                        <a:spcBef>
                          <a:spcPts val="585"/>
                        </a:spcBef>
                        <a:buNone/>
                      </a:pPr>
                      <a:r>
                        <a:rPr lang="en-US" sz="1400" spc="-10" dirty="0">
                          <a:solidFill>
                            <a:srgbClr val="FF0000"/>
                          </a:solidFill>
                        </a:rPr>
                        <a:t>Required</a:t>
                      </a:r>
                      <a:endParaRPr dirty="0"/>
                    </a:p>
                  </a:txBody>
                  <a:tcPr marL="0" marR="0" marT="74295" marB="0"/>
                </a:tc>
                <a:tc>
                  <a:txBody>
                    <a:bodyPr/>
                    <a:lstStyle/>
                    <a:p>
                      <a:pPr marL="9525" lvl="0" algn="ctr">
                        <a:lnSpc>
                          <a:spcPct val="100000"/>
                        </a:lnSpc>
                        <a:spcBef>
                          <a:spcPts val="585"/>
                        </a:spcBef>
                        <a:buNone/>
                      </a:pPr>
                      <a:r>
                        <a:rPr lang="en-US" sz="1400" spc="-10" dirty="0">
                          <a:solidFill>
                            <a:srgbClr val="FF0000"/>
                          </a:solidFill>
                        </a:rPr>
                        <a:t>Required</a:t>
                      </a:r>
                      <a:endParaRPr dirty="0"/>
                    </a:p>
                  </a:txBody>
                  <a:tcPr marL="0" marR="0" marT="74295"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2549154"/>
                  </a:ext>
                </a:extLst>
              </a:tr>
              <a:tr h="313648">
                <a:tc>
                  <a:txBody>
                    <a:bodyPr/>
                    <a:lstStyle/>
                    <a:p>
                      <a:pPr marL="92075" lvl="0">
                        <a:lnSpc>
                          <a:spcPct val="100000"/>
                        </a:lnSpc>
                        <a:spcBef>
                          <a:spcPts val="590"/>
                        </a:spcBef>
                        <a:buNone/>
                      </a:pPr>
                      <a:r>
                        <a:rPr lang="en-US" sz="1400" spc="-70" dirty="0"/>
                        <a:t>HH-</a:t>
                      </a:r>
                      <a:r>
                        <a:rPr lang="en-US" sz="1400" spc="-10" dirty="0"/>
                        <a:t>FI</a:t>
                      </a:r>
                      <a:endParaRPr sz="1400" dirty="0">
                        <a:latin typeface="+mn-lt"/>
                        <a:cs typeface="Lucida Sans Unicode"/>
                      </a:endParaRPr>
                    </a:p>
                  </a:txBody>
                  <a:tcPr marL="0" marR="0" marT="74930" marB="0">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5715" lvl="0" algn="ctr">
                        <a:lnSpc>
                          <a:spcPct val="100000"/>
                        </a:lnSpc>
                        <a:spcBef>
                          <a:spcPts val="590"/>
                        </a:spcBef>
                        <a:buNone/>
                      </a:pPr>
                      <a:r>
                        <a:rPr lang="en-US" sz="1400" spc="-10" dirty="0"/>
                        <a:t>Available</a:t>
                      </a:r>
                      <a:endParaRPr sz="1400" dirty="0">
                        <a:latin typeface="+mn-lt"/>
                        <a:cs typeface="Lucida Sans Unicode"/>
                      </a:endParaRPr>
                    </a:p>
                  </a:txBody>
                  <a:tcPr marL="0" marR="0" marT="74930" marB="0">
                    <a:lnB w="12700" cap="flat" cmpd="sng" algn="ctr">
                      <a:noFill/>
                      <a:prstDash val="solid"/>
                      <a:round/>
                      <a:headEnd type="none" w="med" len="med"/>
                      <a:tailEnd type="none" w="med" len="med"/>
                    </a:lnB>
                  </a:tcPr>
                </a:tc>
                <a:tc>
                  <a:txBody>
                    <a:bodyPr/>
                    <a:lstStyle/>
                    <a:p>
                      <a:pPr marL="6985" lvl="0" algn="ctr">
                        <a:lnSpc>
                          <a:spcPct val="100000"/>
                        </a:lnSpc>
                        <a:spcBef>
                          <a:spcPts val="590"/>
                        </a:spcBef>
                        <a:buNone/>
                      </a:pPr>
                      <a:r>
                        <a:rPr lang="en-US" sz="1400" b="0" i="0" u="none" strike="noStrike" spc="-10" noProof="0">
                          <a:solidFill>
                            <a:srgbClr val="FF0000"/>
                          </a:solidFill>
                          <a:latin typeface="Aptos"/>
                        </a:rPr>
                        <a:t>Used for TEAM</a:t>
                      </a:r>
                      <a:endParaRPr/>
                    </a:p>
                  </a:txBody>
                  <a:tcPr marL="0" marR="0" marT="74930" marB="0">
                    <a:lnB w="12700" cap="flat" cmpd="sng" algn="ctr">
                      <a:noFill/>
                      <a:prstDash val="solid"/>
                      <a:round/>
                      <a:headEnd type="none" w="med" len="med"/>
                      <a:tailEnd type="none" w="med" len="med"/>
                    </a:lnB>
                  </a:tcPr>
                </a:tc>
                <a:tc>
                  <a:txBody>
                    <a:bodyPr/>
                    <a:lstStyle/>
                    <a:p>
                      <a:pPr marL="9525" lvl="0" algn="ctr">
                        <a:lnSpc>
                          <a:spcPct val="100000"/>
                        </a:lnSpc>
                        <a:spcBef>
                          <a:spcPts val="590"/>
                        </a:spcBef>
                        <a:buNone/>
                      </a:pPr>
                      <a:r>
                        <a:rPr lang="en-US" sz="1400" spc="-10" dirty="0">
                          <a:solidFill>
                            <a:srgbClr val="FF0000"/>
                          </a:solidFill>
                        </a:rPr>
                        <a:t>Required</a:t>
                      </a:r>
                      <a:endParaRPr dirty="0"/>
                    </a:p>
                  </a:txBody>
                  <a:tcPr marL="0" marR="0" marT="74930" marB="0">
                    <a:lnB w="12700" cap="flat" cmpd="sng" algn="ctr">
                      <a:noFill/>
                      <a:prstDash val="solid"/>
                      <a:round/>
                      <a:headEnd type="none" w="med" len="med"/>
                      <a:tailEnd type="none" w="med" len="med"/>
                    </a:lnB>
                  </a:tcPr>
                </a:tc>
                <a:tc>
                  <a:txBody>
                    <a:bodyPr/>
                    <a:lstStyle/>
                    <a:p>
                      <a:pPr marL="9525" lvl="0" algn="ctr">
                        <a:lnSpc>
                          <a:spcPct val="100000"/>
                        </a:lnSpc>
                        <a:spcBef>
                          <a:spcPts val="590"/>
                        </a:spcBef>
                        <a:buNone/>
                      </a:pPr>
                      <a:r>
                        <a:rPr lang="en-US" sz="1400" spc="-10" dirty="0">
                          <a:solidFill>
                            <a:srgbClr val="FF0000"/>
                          </a:solidFill>
                        </a:rPr>
                        <a:t>Required</a:t>
                      </a:r>
                      <a:endParaRPr dirty="0"/>
                    </a:p>
                  </a:txBody>
                  <a:tcPr marL="0" marR="0" marT="74930" marB="0">
                    <a:lnB w="12700" cap="flat" cmpd="sng" algn="ctr">
                      <a:noFill/>
                      <a:prstDash val="solid"/>
                      <a:round/>
                      <a:headEnd type="none" w="med" len="med"/>
                      <a:tailEnd type="none" w="med" len="med"/>
                    </a:lnB>
                  </a:tcPr>
                </a:tc>
                <a:tc>
                  <a:txBody>
                    <a:bodyPr/>
                    <a:lstStyle/>
                    <a:p>
                      <a:pPr marL="9525" lvl="0" algn="ctr">
                        <a:lnSpc>
                          <a:spcPct val="100000"/>
                        </a:lnSpc>
                        <a:spcBef>
                          <a:spcPts val="590"/>
                        </a:spcBef>
                        <a:buNone/>
                      </a:pPr>
                      <a:r>
                        <a:rPr lang="en-US" sz="1400" spc="-10" dirty="0">
                          <a:solidFill>
                            <a:srgbClr val="FF0000"/>
                          </a:solidFill>
                        </a:rPr>
                        <a:t>Required</a:t>
                      </a:r>
                      <a:endParaRPr dirty="0"/>
                    </a:p>
                  </a:txBody>
                  <a:tcPr marL="0" marR="0" marT="74930" marB="0">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41766219"/>
                  </a:ext>
                </a:extLst>
              </a:tr>
              <a:tr h="313648">
                <a:tc>
                  <a:txBody>
                    <a:bodyPr/>
                    <a:lstStyle/>
                    <a:p>
                      <a:pPr marL="92075" lvl="0">
                        <a:lnSpc>
                          <a:spcPct val="100000"/>
                        </a:lnSpc>
                        <a:spcBef>
                          <a:spcPts val="590"/>
                        </a:spcBef>
                        <a:buNone/>
                      </a:pPr>
                      <a:r>
                        <a:rPr lang="en-US" sz="1400" dirty="0">
                          <a:latin typeface="+mn-lt"/>
                          <a:cs typeface="Lucida Sans Unicode"/>
                        </a:rPr>
                        <a:t>HH-VTE</a:t>
                      </a:r>
                      <a:endParaRPr sz="1400" dirty="0">
                        <a:latin typeface="+mn-lt"/>
                        <a:cs typeface="Lucida Sans Unicode"/>
                      </a:endParaRPr>
                    </a:p>
                  </a:txBody>
                  <a:tcPr marL="0" marR="0" marT="74930" marB="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15" lvl="0" algn="ctr">
                        <a:lnSpc>
                          <a:spcPct val="100000"/>
                        </a:lnSpc>
                        <a:spcBef>
                          <a:spcPts val="590"/>
                        </a:spcBef>
                        <a:buNone/>
                      </a:pPr>
                      <a:r>
                        <a:rPr lang="en-US" sz="1400" dirty="0">
                          <a:latin typeface="+mn-lt"/>
                          <a:cs typeface="Lucida Sans Unicode"/>
                        </a:rPr>
                        <a:t>-</a:t>
                      </a:r>
                      <a:endParaRPr sz="1400" dirty="0">
                        <a:latin typeface="+mn-lt"/>
                        <a:cs typeface="Lucida Sans Unicode"/>
                      </a:endParaRPr>
                    </a:p>
                  </a:txBody>
                  <a:tcPr marL="0" marR="0" marT="7493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985" lvl="0" algn="ctr">
                        <a:lnSpc>
                          <a:spcPct val="100000"/>
                        </a:lnSpc>
                        <a:spcBef>
                          <a:spcPts val="590"/>
                        </a:spcBef>
                        <a:buNone/>
                      </a:pPr>
                      <a:r>
                        <a:rPr lang="en-US" dirty="0"/>
                        <a:t>-</a:t>
                      </a:r>
                      <a:endParaRPr dirty="0"/>
                    </a:p>
                  </a:txBody>
                  <a:tcPr marL="0" marR="0" marT="7493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marR="0" lvl="0" indent="0" algn="ctr" defTabSz="914400" rtl="0" eaLnBrk="1" fontAlgn="auto" latinLnBrk="0" hangingPunct="1">
                        <a:lnSpc>
                          <a:spcPct val="100000"/>
                        </a:lnSpc>
                        <a:spcBef>
                          <a:spcPts val="590"/>
                        </a:spcBef>
                        <a:spcAft>
                          <a:spcPts val="0"/>
                        </a:spcAft>
                        <a:buClrTx/>
                        <a:buSzTx/>
                        <a:buFontTx/>
                        <a:buNone/>
                        <a:tabLst/>
                        <a:defRPr/>
                      </a:pPr>
                      <a:r>
                        <a:rPr kumimoji="0" lang="en-US" sz="1400" b="0" i="0" u="none" strike="noStrike" kern="1200" cap="none" spc="-10" normalizeH="0" baseline="0" noProof="0" dirty="0">
                          <a:ln>
                            <a:noFill/>
                          </a:ln>
                          <a:solidFill>
                            <a:srgbClr val="000000"/>
                          </a:solidFill>
                          <a:effectLst/>
                          <a:uLnTx/>
                          <a:uFillTx/>
                          <a:latin typeface="+mn-lt"/>
                          <a:ea typeface="+mn-ea"/>
                          <a:cs typeface="+mn-cs"/>
                        </a:rPr>
                        <a:t>Available</a:t>
                      </a:r>
                      <a:endParaRPr dirty="0"/>
                    </a:p>
                  </a:txBody>
                  <a:tcPr marL="0" marR="0" marT="7493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marR="0" lvl="0" indent="0" algn="ctr" defTabSz="914400" rtl="0" eaLnBrk="1" fontAlgn="auto" latinLnBrk="0" hangingPunct="1">
                        <a:lnSpc>
                          <a:spcPct val="100000"/>
                        </a:lnSpc>
                        <a:spcBef>
                          <a:spcPts val="590"/>
                        </a:spcBef>
                        <a:spcAft>
                          <a:spcPts val="0"/>
                        </a:spcAft>
                        <a:buClrTx/>
                        <a:buSzTx/>
                        <a:buFontTx/>
                        <a:buNone/>
                        <a:tabLst/>
                        <a:defRPr/>
                      </a:pPr>
                      <a:r>
                        <a:rPr kumimoji="0" lang="en-US" sz="1400" b="0" i="0" u="none" strike="noStrike" kern="1200" cap="none" spc="-10" normalizeH="0" baseline="0" noProof="0" dirty="0">
                          <a:ln>
                            <a:noFill/>
                          </a:ln>
                          <a:solidFill>
                            <a:srgbClr val="000000"/>
                          </a:solidFill>
                          <a:effectLst/>
                          <a:uLnTx/>
                          <a:uFillTx/>
                          <a:latin typeface="+mn-lt"/>
                          <a:ea typeface="+mn-ea"/>
                          <a:cs typeface="+mn-cs"/>
                        </a:rPr>
                        <a:t>Available</a:t>
                      </a:r>
                      <a:endParaRPr dirty="0"/>
                    </a:p>
                  </a:txBody>
                  <a:tcPr marL="0" marR="0" marT="7493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marR="0" lvl="0" indent="0" algn="ctr" defTabSz="914400" rtl="0" eaLnBrk="1" fontAlgn="auto" latinLnBrk="0" hangingPunct="1">
                        <a:lnSpc>
                          <a:spcPct val="100000"/>
                        </a:lnSpc>
                        <a:spcBef>
                          <a:spcPts val="590"/>
                        </a:spcBef>
                        <a:spcAft>
                          <a:spcPts val="0"/>
                        </a:spcAft>
                        <a:buClrTx/>
                        <a:buSzTx/>
                        <a:buFontTx/>
                        <a:buNone/>
                        <a:tabLst/>
                        <a:defRPr/>
                      </a:pPr>
                      <a:r>
                        <a:rPr kumimoji="0" lang="en-US" sz="1400" b="0" i="0" u="none" strike="noStrike" kern="1200" cap="none" spc="-10" normalizeH="0" baseline="0" noProof="0" dirty="0">
                          <a:ln>
                            <a:noFill/>
                          </a:ln>
                          <a:solidFill>
                            <a:srgbClr val="FF0000"/>
                          </a:solidFill>
                          <a:effectLst/>
                          <a:uLnTx/>
                          <a:uFillTx/>
                          <a:latin typeface="+mn-lt"/>
                          <a:ea typeface="+mn-ea"/>
                          <a:cs typeface="+mn-cs"/>
                        </a:rPr>
                        <a:t>Required</a:t>
                      </a:r>
                      <a:endParaRPr dirty="0"/>
                    </a:p>
                  </a:txBody>
                  <a:tcPr marL="0" marR="0" marT="74930" marB="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168204"/>
                  </a:ext>
                </a:extLst>
              </a:tr>
              <a:tr h="314244">
                <a:tc>
                  <a:txBody>
                    <a:bodyPr/>
                    <a:lstStyle/>
                    <a:p>
                      <a:pPr marL="92075">
                        <a:lnSpc>
                          <a:spcPct val="100000"/>
                        </a:lnSpc>
                        <a:spcBef>
                          <a:spcPts val="565"/>
                        </a:spcBef>
                      </a:pPr>
                      <a:r>
                        <a:rPr sz="1400" spc="-50" dirty="0"/>
                        <a:t>STK-</a:t>
                      </a:r>
                      <a:r>
                        <a:rPr sz="1400" spc="-25" dirty="0"/>
                        <a:t>02</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5715" algn="ctr">
                        <a:lnSpc>
                          <a:spcPct val="100000"/>
                        </a:lnSpc>
                        <a:spcBef>
                          <a:spcPts val="565"/>
                        </a:spcBef>
                      </a:pPr>
                      <a:r>
                        <a:rPr sz="1400" spc="-10" dirty="0"/>
                        <a:t>Available</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6985" algn="ctr">
                        <a:lnSpc>
                          <a:spcPct val="100000"/>
                        </a:lnSpc>
                        <a:spcBef>
                          <a:spcPts val="565"/>
                        </a:spcBef>
                      </a:pPr>
                      <a:r>
                        <a:rPr sz="1400" spc="-10" dirty="0"/>
                        <a:t>Available</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9525" algn="ctr">
                        <a:lnSpc>
                          <a:spcPct val="100000"/>
                        </a:lnSpc>
                        <a:spcBef>
                          <a:spcPts val="565"/>
                        </a:spcBef>
                      </a:pPr>
                      <a:r>
                        <a:rPr lang="en-US" sz="1400" spc="-10" dirty="0"/>
                        <a:t>-</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9525" algn="ctr">
                        <a:lnSpc>
                          <a:spcPct val="100000"/>
                        </a:lnSpc>
                        <a:spcBef>
                          <a:spcPts val="565"/>
                        </a:spcBef>
                      </a:pPr>
                      <a:r>
                        <a:rPr lang="en-US" sz="1400" spc="-10" dirty="0"/>
                        <a:t>-</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9525" algn="ctr">
                        <a:lnSpc>
                          <a:spcPct val="100000"/>
                        </a:lnSpc>
                        <a:spcBef>
                          <a:spcPts val="565"/>
                        </a:spcBef>
                      </a:pPr>
                      <a:r>
                        <a:rPr lang="en-US" sz="1400" spc="-10" dirty="0"/>
                        <a:t>-</a:t>
                      </a:r>
                      <a:endParaRPr sz="1400" dirty="0">
                        <a:latin typeface="+mn-lt"/>
                        <a:cs typeface="Lucida Sans Unicode"/>
                      </a:endParaRPr>
                    </a:p>
                  </a:txBody>
                  <a:tcPr marL="0" marR="0" marT="71755" marB="0">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10"/>
                  </a:ext>
                </a:extLst>
              </a:tr>
              <a:tr h="314244">
                <a:tc>
                  <a:txBody>
                    <a:bodyPr/>
                    <a:lstStyle/>
                    <a:p>
                      <a:pPr marL="92075">
                        <a:lnSpc>
                          <a:spcPct val="100000"/>
                        </a:lnSpc>
                        <a:spcBef>
                          <a:spcPts val="570"/>
                        </a:spcBef>
                      </a:pPr>
                      <a:r>
                        <a:rPr sz="1400" spc="-55"/>
                        <a:t>STK-</a:t>
                      </a:r>
                      <a:r>
                        <a:rPr sz="1400" spc="-25"/>
                        <a:t>03</a:t>
                      </a:r>
                      <a:endParaRPr sz="1400">
                        <a:latin typeface="+mn-lt"/>
                        <a:cs typeface="Lucida Sans Unicode"/>
                      </a:endParaRPr>
                    </a:p>
                  </a:txBody>
                  <a:tcPr marL="0" marR="0" marT="72390" marB="0"/>
                </a:tc>
                <a:tc>
                  <a:txBody>
                    <a:bodyPr/>
                    <a:lstStyle/>
                    <a:p>
                      <a:pPr marL="5715" algn="ctr">
                        <a:lnSpc>
                          <a:spcPct val="100000"/>
                        </a:lnSpc>
                        <a:spcBef>
                          <a:spcPts val="570"/>
                        </a:spcBef>
                      </a:pPr>
                      <a:r>
                        <a:rPr sz="1400" spc="-10"/>
                        <a:t>Available</a:t>
                      </a:r>
                      <a:endParaRPr sz="1400">
                        <a:latin typeface="+mn-lt"/>
                        <a:cs typeface="Lucida Sans Unicode"/>
                      </a:endParaRPr>
                    </a:p>
                  </a:txBody>
                  <a:tcPr marL="0" marR="0" marT="72390" marB="0"/>
                </a:tc>
                <a:tc>
                  <a:txBody>
                    <a:bodyPr/>
                    <a:lstStyle/>
                    <a:p>
                      <a:pPr marL="6985" algn="ctr">
                        <a:lnSpc>
                          <a:spcPct val="100000"/>
                        </a:lnSpc>
                        <a:spcBef>
                          <a:spcPts val="570"/>
                        </a:spcBef>
                      </a:pPr>
                      <a:r>
                        <a:rPr sz="1400" spc="-10"/>
                        <a:t>Available</a:t>
                      </a:r>
                      <a:endParaRPr sz="1400">
                        <a:latin typeface="+mn-lt"/>
                        <a:cs typeface="Lucida Sans Unicode"/>
                      </a:endParaRPr>
                    </a:p>
                  </a:txBody>
                  <a:tcPr marL="0" marR="0" marT="72390" marB="0"/>
                </a:tc>
                <a:tc>
                  <a:txBody>
                    <a:bodyPr/>
                    <a:lstStyle/>
                    <a:p>
                      <a:pPr marL="9525" algn="ctr">
                        <a:lnSpc>
                          <a:spcPct val="100000"/>
                        </a:lnSpc>
                        <a:spcBef>
                          <a:spcPts val="570"/>
                        </a:spcBef>
                      </a:pPr>
                      <a:r>
                        <a:rPr sz="1400" spc="-10" dirty="0"/>
                        <a:t>Available</a:t>
                      </a:r>
                      <a:endParaRPr sz="1400" dirty="0">
                        <a:latin typeface="+mn-lt"/>
                        <a:cs typeface="Lucida Sans Unicode"/>
                      </a:endParaRPr>
                    </a:p>
                  </a:txBody>
                  <a:tcPr marL="0" marR="0" marT="72390" marB="0"/>
                </a:tc>
                <a:tc>
                  <a:txBody>
                    <a:bodyPr/>
                    <a:lstStyle/>
                    <a:p>
                      <a:pPr marL="9525" algn="ctr">
                        <a:lnSpc>
                          <a:spcPct val="100000"/>
                        </a:lnSpc>
                        <a:spcBef>
                          <a:spcPts val="570"/>
                        </a:spcBef>
                      </a:pPr>
                      <a:r>
                        <a:rPr sz="1400" spc="-10" dirty="0"/>
                        <a:t>Available</a:t>
                      </a:r>
                      <a:endParaRPr sz="1400" dirty="0">
                        <a:latin typeface="+mn-lt"/>
                        <a:cs typeface="Lucida Sans Unicode"/>
                      </a:endParaRPr>
                    </a:p>
                  </a:txBody>
                  <a:tcPr marL="0" marR="0" marT="72390" marB="0"/>
                </a:tc>
                <a:tc>
                  <a:txBody>
                    <a:bodyPr/>
                    <a:lstStyle/>
                    <a:p>
                      <a:pPr marL="9525" algn="ctr">
                        <a:lnSpc>
                          <a:spcPct val="100000"/>
                        </a:lnSpc>
                        <a:spcBef>
                          <a:spcPts val="570"/>
                        </a:spcBef>
                      </a:pPr>
                      <a:r>
                        <a:rPr sz="1400" spc="-10" dirty="0"/>
                        <a:t>Available</a:t>
                      </a:r>
                      <a:endParaRPr sz="1400" dirty="0">
                        <a:latin typeface="+mn-lt"/>
                        <a:cs typeface="Lucida Sans Unicode"/>
                      </a:endParaRPr>
                    </a:p>
                  </a:txBody>
                  <a:tcPr marL="0" marR="0" marT="72390" marB="0"/>
                </a:tc>
                <a:extLst>
                  <a:ext uri="{0D108BD9-81ED-4DB2-BD59-A6C34878D82A}">
                    <a16:rowId xmlns:a16="http://schemas.microsoft.com/office/drawing/2014/main" val="10011"/>
                  </a:ext>
                </a:extLst>
              </a:tr>
              <a:tr h="314244">
                <a:tc>
                  <a:txBody>
                    <a:bodyPr/>
                    <a:lstStyle/>
                    <a:p>
                      <a:pPr marL="92075">
                        <a:lnSpc>
                          <a:spcPct val="100000"/>
                        </a:lnSpc>
                        <a:spcBef>
                          <a:spcPts val="575"/>
                        </a:spcBef>
                      </a:pPr>
                      <a:r>
                        <a:rPr sz="1400" spc="-50"/>
                        <a:t>STK-</a:t>
                      </a:r>
                      <a:r>
                        <a:rPr sz="1400" spc="-25"/>
                        <a:t>05</a:t>
                      </a:r>
                      <a:endParaRPr sz="1400">
                        <a:latin typeface="+mn-lt"/>
                        <a:cs typeface="Lucida Sans Unicode"/>
                      </a:endParaRPr>
                    </a:p>
                  </a:txBody>
                  <a:tcPr marL="0" marR="0" marT="73025" marB="0"/>
                </a:tc>
                <a:tc>
                  <a:txBody>
                    <a:bodyPr/>
                    <a:lstStyle/>
                    <a:p>
                      <a:pPr marL="5715" algn="ctr">
                        <a:lnSpc>
                          <a:spcPct val="100000"/>
                        </a:lnSpc>
                        <a:spcBef>
                          <a:spcPts val="575"/>
                        </a:spcBef>
                      </a:pPr>
                      <a:r>
                        <a:rPr sz="1400" spc="-10"/>
                        <a:t>Available</a:t>
                      </a:r>
                      <a:endParaRPr sz="1400">
                        <a:latin typeface="+mn-lt"/>
                        <a:cs typeface="Lucida Sans Unicode"/>
                      </a:endParaRPr>
                    </a:p>
                  </a:txBody>
                  <a:tcPr marL="0" marR="0" marT="73025" marB="0"/>
                </a:tc>
                <a:tc>
                  <a:txBody>
                    <a:bodyPr/>
                    <a:lstStyle/>
                    <a:p>
                      <a:pPr marL="6985" algn="ctr">
                        <a:lnSpc>
                          <a:spcPct val="100000"/>
                        </a:lnSpc>
                        <a:spcBef>
                          <a:spcPts val="575"/>
                        </a:spcBef>
                      </a:pPr>
                      <a:r>
                        <a:rPr sz="1400" spc="-10"/>
                        <a:t>Available</a:t>
                      </a:r>
                      <a:endParaRPr sz="1400">
                        <a:latin typeface="+mn-lt"/>
                        <a:cs typeface="Lucida Sans Unicode"/>
                      </a:endParaRPr>
                    </a:p>
                  </a:txBody>
                  <a:tcPr marL="0" marR="0" marT="73025" marB="0"/>
                </a:tc>
                <a:tc>
                  <a:txBody>
                    <a:bodyPr/>
                    <a:lstStyle/>
                    <a:p>
                      <a:pPr marL="9525" algn="ctr">
                        <a:lnSpc>
                          <a:spcPct val="100000"/>
                        </a:lnSpc>
                        <a:spcBef>
                          <a:spcPts val="575"/>
                        </a:spcBef>
                      </a:pPr>
                      <a:r>
                        <a:rPr sz="1400" spc="-10" dirty="0"/>
                        <a:t>Available</a:t>
                      </a:r>
                      <a:endParaRPr sz="1400" dirty="0">
                        <a:latin typeface="+mn-lt"/>
                        <a:cs typeface="Lucida Sans Unicode"/>
                      </a:endParaRPr>
                    </a:p>
                  </a:txBody>
                  <a:tcPr marL="0" marR="0" marT="73025" marB="0"/>
                </a:tc>
                <a:tc>
                  <a:txBody>
                    <a:bodyPr/>
                    <a:lstStyle/>
                    <a:p>
                      <a:pPr marL="9525" algn="ctr">
                        <a:lnSpc>
                          <a:spcPct val="100000"/>
                        </a:lnSpc>
                        <a:spcBef>
                          <a:spcPts val="575"/>
                        </a:spcBef>
                      </a:pPr>
                      <a:r>
                        <a:rPr sz="1400" spc="-10" dirty="0"/>
                        <a:t>Available</a:t>
                      </a:r>
                      <a:endParaRPr sz="1400" dirty="0">
                        <a:latin typeface="+mn-lt"/>
                        <a:cs typeface="Lucida Sans Unicode"/>
                      </a:endParaRPr>
                    </a:p>
                  </a:txBody>
                  <a:tcPr marL="0" marR="0" marT="73025" marB="0"/>
                </a:tc>
                <a:tc>
                  <a:txBody>
                    <a:bodyPr/>
                    <a:lstStyle/>
                    <a:p>
                      <a:pPr marL="9525" algn="ctr">
                        <a:lnSpc>
                          <a:spcPct val="100000"/>
                        </a:lnSpc>
                        <a:spcBef>
                          <a:spcPts val="575"/>
                        </a:spcBef>
                      </a:pPr>
                      <a:r>
                        <a:rPr sz="1400" spc="-10" dirty="0"/>
                        <a:t>Available</a:t>
                      </a:r>
                      <a:endParaRPr sz="1400" dirty="0">
                        <a:latin typeface="+mn-lt"/>
                        <a:cs typeface="Lucida Sans Unicode"/>
                      </a:endParaRPr>
                    </a:p>
                  </a:txBody>
                  <a:tcPr marL="0" marR="0" marT="73025" marB="0"/>
                </a:tc>
                <a:extLst>
                  <a:ext uri="{0D108BD9-81ED-4DB2-BD59-A6C34878D82A}">
                    <a16:rowId xmlns:a16="http://schemas.microsoft.com/office/drawing/2014/main" val="10012"/>
                  </a:ext>
                </a:extLst>
              </a:tr>
              <a:tr h="314244">
                <a:tc>
                  <a:txBody>
                    <a:bodyPr/>
                    <a:lstStyle/>
                    <a:p>
                      <a:pPr marL="92075">
                        <a:lnSpc>
                          <a:spcPct val="100000"/>
                        </a:lnSpc>
                        <a:spcBef>
                          <a:spcPts val="575"/>
                        </a:spcBef>
                      </a:pPr>
                      <a:r>
                        <a:rPr sz="1400" spc="-55" dirty="0"/>
                        <a:t>VTE-</a:t>
                      </a:r>
                      <a:r>
                        <a:rPr sz="1400" spc="-445" dirty="0"/>
                        <a:t>1</a:t>
                      </a:r>
                      <a:endParaRPr sz="1400" dirty="0">
                        <a:latin typeface="+mn-lt"/>
                        <a:cs typeface="Lucida Sans Unicode"/>
                      </a:endParaRPr>
                    </a:p>
                  </a:txBody>
                  <a:tcPr marL="0" marR="0" marT="73025" marB="0">
                    <a:solidFill>
                      <a:schemeClr val="bg1">
                        <a:lumMod val="75000"/>
                      </a:schemeClr>
                    </a:solidFill>
                  </a:tcPr>
                </a:tc>
                <a:tc>
                  <a:txBody>
                    <a:bodyPr/>
                    <a:lstStyle/>
                    <a:p>
                      <a:pPr marL="5715" algn="ctr">
                        <a:lnSpc>
                          <a:spcPct val="100000"/>
                        </a:lnSpc>
                        <a:spcBef>
                          <a:spcPts val="575"/>
                        </a:spcBef>
                      </a:pPr>
                      <a:r>
                        <a:rPr sz="1400" spc="-10" dirty="0"/>
                        <a:t>Available</a:t>
                      </a:r>
                      <a:endParaRPr sz="1400" dirty="0">
                        <a:latin typeface="+mn-lt"/>
                        <a:cs typeface="Lucida Sans Unicode"/>
                      </a:endParaRPr>
                    </a:p>
                  </a:txBody>
                  <a:tcPr marL="0" marR="0" marT="73025" marB="0">
                    <a:solidFill>
                      <a:schemeClr val="bg1">
                        <a:lumMod val="75000"/>
                      </a:schemeClr>
                    </a:solidFill>
                  </a:tcPr>
                </a:tc>
                <a:tc>
                  <a:txBody>
                    <a:bodyPr/>
                    <a:lstStyle/>
                    <a:p>
                      <a:pPr marL="6985" algn="ctr">
                        <a:lnSpc>
                          <a:spcPct val="100000"/>
                        </a:lnSpc>
                        <a:spcBef>
                          <a:spcPts val="575"/>
                        </a:spcBef>
                      </a:pPr>
                      <a:r>
                        <a:rPr sz="1400" spc="-10" dirty="0"/>
                        <a:t>Available</a:t>
                      </a:r>
                      <a:endParaRPr sz="1400" dirty="0">
                        <a:latin typeface="+mn-lt"/>
                        <a:cs typeface="Lucida Sans Unicode"/>
                      </a:endParaRPr>
                    </a:p>
                  </a:txBody>
                  <a:tcPr marL="0" marR="0" marT="73025" marB="0">
                    <a:solidFill>
                      <a:schemeClr val="bg1">
                        <a:lumMod val="75000"/>
                      </a:schemeClr>
                    </a:solidFill>
                  </a:tcPr>
                </a:tc>
                <a:tc>
                  <a:txBody>
                    <a:bodyPr/>
                    <a:lstStyle/>
                    <a:p>
                      <a:pPr marL="9525" algn="ctr">
                        <a:lnSpc>
                          <a:spcPct val="100000"/>
                        </a:lnSpc>
                        <a:spcBef>
                          <a:spcPts val="575"/>
                        </a:spcBef>
                      </a:pPr>
                      <a:r>
                        <a:rPr lang="en-US" sz="1400" spc="-10" dirty="0"/>
                        <a:t>-</a:t>
                      </a:r>
                      <a:endParaRPr sz="1400" dirty="0">
                        <a:latin typeface="+mn-lt"/>
                        <a:cs typeface="Lucida Sans Unicode"/>
                      </a:endParaRPr>
                    </a:p>
                  </a:txBody>
                  <a:tcPr marL="0" marR="0" marT="73025" marB="0">
                    <a:solidFill>
                      <a:schemeClr val="bg1">
                        <a:lumMod val="75000"/>
                      </a:schemeClr>
                    </a:solidFill>
                  </a:tcPr>
                </a:tc>
                <a:tc>
                  <a:txBody>
                    <a:bodyPr/>
                    <a:lstStyle/>
                    <a:p>
                      <a:pPr marL="9525" algn="ctr">
                        <a:lnSpc>
                          <a:spcPct val="100000"/>
                        </a:lnSpc>
                        <a:spcBef>
                          <a:spcPts val="575"/>
                        </a:spcBef>
                      </a:pPr>
                      <a:r>
                        <a:rPr lang="en-US" sz="1400" spc="-10" dirty="0"/>
                        <a:t>-</a:t>
                      </a:r>
                      <a:endParaRPr sz="1400" dirty="0">
                        <a:latin typeface="+mn-lt"/>
                        <a:cs typeface="Lucida Sans Unicode"/>
                      </a:endParaRPr>
                    </a:p>
                  </a:txBody>
                  <a:tcPr marL="0" marR="0" marT="73025" marB="0">
                    <a:solidFill>
                      <a:schemeClr val="bg1">
                        <a:lumMod val="75000"/>
                      </a:schemeClr>
                    </a:solidFill>
                  </a:tcPr>
                </a:tc>
                <a:tc>
                  <a:txBody>
                    <a:bodyPr/>
                    <a:lstStyle/>
                    <a:p>
                      <a:pPr marL="9525" algn="ctr">
                        <a:lnSpc>
                          <a:spcPct val="100000"/>
                        </a:lnSpc>
                        <a:spcBef>
                          <a:spcPts val="575"/>
                        </a:spcBef>
                      </a:pPr>
                      <a:r>
                        <a:rPr lang="en-US" sz="1400" spc="-10" dirty="0"/>
                        <a:t>-</a:t>
                      </a:r>
                      <a:endParaRPr sz="1400" dirty="0">
                        <a:latin typeface="+mn-lt"/>
                        <a:cs typeface="Lucida Sans Unicode"/>
                      </a:endParaRPr>
                    </a:p>
                  </a:txBody>
                  <a:tcPr marL="0" marR="0" marT="73025" marB="0">
                    <a:solidFill>
                      <a:schemeClr val="bg1">
                        <a:lumMod val="75000"/>
                      </a:schemeClr>
                    </a:solidFill>
                  </a:tcPr>
                </a:tc>
                <a:extLst>
                  <a:ext uri="{0D108BD9-81ED-4DB2-BD59-A6C34878D82A}">
                    <a16:rowId xmlns:a16="http://schemas.microsoft.com/office/drawing/2014/main" val="10013"/>
                  </a:ext>
                </a:extLst>
              </a:tr>
              <a:tr h="313649">
                <a:tc>
                  <a:txBody>
                    <a:bodyPr/>
                    <a:lstStyle/>
                    <a:p>
                      <a:pPr marL="92075">
                        <a:lnSpc>
                          <a:spcPct val="100000"/>
                        </a:lnSpc>
                        <a:spcBef>
                          <a:spcPts val="580"/>
                        </a:spcBef>
                      </a:pPr>
                      <a:r>
                        <a:rPr sz="1400" spc="-55"/>
                        <a:t>VTE-</a:t>
                      </a:r>
                      <a:r>
                        <a:rPr sz="1400" spc="-50"/>
                        <a:t>2</a:t>
                      </a:r>
                      <a:endParaRPr sz="1400">
                        <a:latin typeface="+mn-lt"/>
                        <a:cs typeface="Lucida Sans Unicode"/>
                      </a:endParaRPr>
                    </a:p>
                  </a:txBody>
                  <a:tcPr marL="0" marR="0" marT="73660" marB="0">
                    <a:solidFill>
                      <a:schemeClr val="bg1">
                        <a:lumMod val="75000"/>
                      </a:schemeClr>
                    </a:solidFill>
                  </a:tcPr>
                </a:tc>
                <a:tc>
                  <a:txBody>
                    <a:bodyPr/>
                    <a:lstStyle/>
                    <a:p>
                      <a:pPr marL="5715" algn="ctr">
                        <a:lnSpc>
                          <a:spcPct val="100000"/>
                        </a:lnSpc>
                        <a:spcBef>
                          <a:spcPts val="580"/>
                        </a:spcBef>
                      </a:pPr>
                      <a:r>
                        <a:rPr sz="1400" spc="-10"/>
                        <a:t>Available</a:t>
                      </a:r>
                      <a:endParaRPr sz="1400">
                        <a:latin typeface="+mn-lt"/>
                        <a:cs typeface="Lucida Sans Unicode"/>
                      </a:endParaRPr>
                    </a:p>
                  </a:txBody>
                  <a:tcPr marL="0" marR="0" marT="73660" marB="0">
                    <a:solidFill>
                      <a:schemeClr val="bg1">
                        <a:lumMod val="75000"/>
                      </a:schemeClr>
                    </a:solidFill>
                  </a:tcPr>
                </a:tc>
                <a:tc>
                  <a:txBody>
                    <a:bodyPr/>
                    <a:lstStyle/>
                    <a:p>
                      <a:pPr marL="6985" algn="ctr">
                        <a:lnSpc>
                          <a:spcPct val="100000"/>
                        </a:lnSpc>
                        <a:spcBef>
                          <a:spcPts val="580"/>
                        </a:spcBef>
                      </a:pPr>
                      <a:r>
                        <a:rPr sz="1400" spc="-10"/>
                        <a:t>Available</a:t>
                      </a:r>
                      <a:endParaRPr sz="1400">
                        <a:latin typeface="+mn-lt"/>
                        <a:cs typeface="Lucida Sans Unicode"/>
                      </a:endParaRPr>
                    </a:p>
                  </a:txBody>
                  <a:tcPr marL="0" marR="0" marT="73660" marB="0">
                    <a:solidFill>
                      <a:schemeClr val="bg1">
                        <a:lumMod val="75000"/>
                      </a:schemeClr>
                    </a:solidFill>
                  </a:tcPr>
                </a:tc>
                <a:tc>
                  <a:txBody>
                    <a:bodyPr/>
                    <a:lstStyle/>
                    <a:p>
                      <a:pPr marL="9525" algn="ctr">
                        <a:lnSpc>
                          <a:spcPct val="100000"/>
                        </a:lnSpc>
                        <a:spcBef>
                          <a:spcPts val="580"/>
                        </a:spcBef>
                      </a:pPr>
                      <a:r>
                        <a:rPr lang="en-US" sz="1400" spc="-10" dirty="0"/>
                        <a:t>-</a:t>
                      </a:r>
                      <a:endParaRPr sz="1400" dirty="0">
                        <a:latin typeface="+mn-lt"/>
                        <a:cs typeface="Lucida Sans Unicode"/>
                      </a:endParaRPr>
                    </a:p>
                  </a:txBody>
                  <a:tcPr marL="0" marR="0" marT="73660" marB="0">
                    <a:solidFill>
                      <a:schemeClr val="bg1">
                        <a:lumMod val="75000"/>
                      </a:schemeClr>
                    </a:solidFill>
                  </a:tcPr>
                </a:tc>
                <a:tc>
                  <a:txBody>
                    <a:bodyPr/>
                    <a:lstStyle/>
                    <a:p>
                      <a:pPr marL="9525" algn="ctr">
                        <a:lnSpc>
                          <a:spcPct val="100000"/>
                        </a:lnSpc>
                        <a:spcBef>
                          <a:spcPts val="580"/>
                        </a:spcBef>
                      </a:pPr>
                      <a:r>
                        <a:rPr lang="en-US" sz="1400" spc="-10" dirty="0"/>
                        <a:t>-</a:t>
                      </a:r>
                      <a:endParaRPr sz="1400" dirty="0">
                        <a:latin typeface="+mn-lt"/>
                        <a:cs typeface="Lucida Sans Unicode"/>
                      </a:endParaRPr>
                    </a:p>
                  </a:txBody>
                  <a:tcPr marL="0" marR="0" marT="73660" marB="0">
                    <a:solidFill>
                      <a:schemeClr val="bg1">
                        <a:lumMod val="75000"/>
                      </a:schemeClr>
                    </a:solidFill>
                  </a:tcPr>
                </a:tc>
                <a:tc>
                  <a:txBody>
                    <a:bodyPr/>
                    <a:lstStyle/>
                    <a:p>
                      <a:pPr marL="9525" algn="ctr">
                        <a:lnSpc>
                          <a:spcPct val="100000"/>
                        </a:lnSpc>
                        <a:spcBef>
                          <a:spcPts val="580"/>
                        </a:spcBef>
                      </a:pPr>
                      <a:r>
                        <a:rPr lang="en-US" sz="1400" spc="-10" dirty="0"/>
                        <a:t>-</a:t>
                      </a:r>
                      <a:endParaRPr sz="1400" dirty="0">
                        <a:latin typeface="+mn-lt"/>
                        <a:cs typeface="Lucida Sans Unicode"/>
                      </a:endParaRPr>
                    </a:p>
                  </a:txBody>
                  <a:tcPr marL="0" marR="0" marT="73660" marB="0">
                    <a:solidFill>
                      <a:schemeClr val="bg1">
                        <a:lumMod val="75000"/>
                      </a:schemeClr>
                    </a:solidFill>
                  </a:tcPr>
                </a:tc>
                <a:extLst>
                  <a:ext uri="{0D108BD9-81ED-4DB2-BD59-A6C34878D82A}">
                    <a16:rowId xmlns:a16="http://schemas.microsoft.com/office/drawing/2014/main" val="10014"/>
                  </a:ext>
                </a:extLst>
              </a:tr>
              <a:tr h="313649">
                <a:tc>
                  <a:txBody>
                    <a:bodyPr/>
                    <a:lstStyle/>
                    <a:p>
                      <a:pPr marL="92075">
                        <a:lnSpc>
                          <a:spcPct val="100000"/>
                        </a:lnSpc>
                        <a:spcBef>
                          <a:spcPts val="585"/>
                        </a:spcBef>
                      </a:pPr>
                      <a:r>
                        <a:rPr sz="1400" spc="35" dirty="0"/>
                        <a:t>MCS</a:t>
                      </a:r>
                      <a:endParaRPr sz="1400" dirty="0">
                        <a:latin typeface="+mn-lt"/>
                        <a:cs typeface="Lucida Sans Unicode"/>
                      </a:endParaRPr>
                    </a:p>
                  </a:txBody>
                  <a:tcPr marL="0" marR="0" marT="74295" marB="0"/>
                </a:tc>
                <a:tc>
                  <a:txBody>
                    <a:bodyPr/>
                    <a:lstStyle/>
                    <a:p>
                      <a:pPr marL="5715" algn="ctr">
                        <a:lnSpc>
                          <a:spcPct val="100000"/>
                        </a:lnSpc>
                        <a:spcBef>
                          <a:spcPts val="585"/>
                        </a:spcBef>
                      </a:pPr>
                      <a:r>
                        <a:rPr sz="1400" spc="-10"/>
                        <a:t>Available</a:t>
                      </a:r>
                      <a:endParaRPr sz="1400">
                        <a:latin typeface="+mn-lt"/>
                        <a:cs typeface="Lucida Sans Unicode"/>
                      </a:endParaRPr>
                    </a:p>
                  </a:txBody>
                  <a:tcPr marL="0" marR="0" marT="74295" marB="0"/>
                </a:tc>
                <a:tc>
                  <a:txBody>
                    <a:bodyPr/>
                    <a:lstStyle/>
                    <a:p>
                      <a:pPr marL="6985" algn="ctr">
                        <a:lnSpc>
                          <a:spcPct val="100000"/>
                        </a:lnSpc>
                        <a:spcBef>
                          <a:spcPts val="585"/>
                        </a:spcBef>
                      </a:pPr>
                      <a:r>
                        <a:rPr sz="1400" spc="-10"/>
                        <a:t>Available</a:t>
                      </a:r>
                      <a:endParaRPr sz="1400">
                        <a:latin typeface="+mn-lt"/>
                        <a:cs typeface="Lucida Sans Unicode"/>
                      </a:endParaRPr>
                    </a:p>
                  </a:txBody>
                  <a:tcPr marL="0" marR="0" marT="74295" marB="0"/>
                </a:tc>
                <a:tc>
                  <a:txBody>
                    <a:bodyPr/>
                    <a:lstStyle/>
                    <a:p>
                      <a:pPr marL="9525" algn="ctr">
                        <a:lnSpc>
                          <a:spcPct val="100000"/>
                        </a:lnSpc>
                        <a:spcBef>
                          <a:spcPts val="585"/>
                        </a:spcBef>
                      </a:pPr>
                      <a:r>
                        <a:rPr lang="en-US" sz="1400" spc="-10" dirty="0">
                          <a:solidFill>
                            <a:srgbClr val="FF0000"/>
                          </a:solidFill>
                        </a:rPr>
                        <a:t>Required</a:t>
                      </a:r>
                      <a:endParaRPr sz="1400" dirty="0">
                        <a:latin typeface="+mn-lt"/>
                        <a:cs typeface="Lucida Sans Unicode"/>
                      </a:endParaRPr>
                    </a:p>
                  </a:txBody>
                  <a:tcPr marL="0" marR="0" marT="74295" marB="0"/>
                </a:tc>
                <a:tc>
                  <a:txBody>
                    <a:bodyPr/>
                    <a:lstStyle/>
                    <a:p>
                      <a:pPr marL="9525" algn="ctr">
                        <a:lnSpc>
                          <a:spcPct val="100000"/>
                        </a:lnSpc>
                        <a:spcBef>
                          <a:spcPts val="585"/>
                        </a:spcBef>
                      </a:pPr>
                      <a:r>
                        <a:rPr lang="en-US" sz="1400" spc="-10" dirty="0">
                          <a:solidFill>
                            <a:srgbClr val="FF0000"/>
                          </a:solidFill>
                        </a:rPr>
                        <a:t>Required</a:t>
                      </a:r>
                      <a:endParaRPr sz="1400" dirty="0">
                        <a:latin typeface="+mn-lt"/>
                        <a:cs typeface="Lucida Sans Unicode"/>
                      </a:endParaRPr>
                    </a:p>
                  </a:txBody>
                  <a:tcPr marL="0" marR="0" marT="74295" marB="0"/>
                </a:tc>
                <a:tc>
                  <a:txBody>
                    <a:bodyPr/>
                    <a:lstStyle/>
                    <a:p>
                      <a:pPr marL="9525" algn="ctr">
                        <a:lnSpc>
                          <a:spcPct val="100000"/>
                        </a:lnSpc>
                        <a:spcBef>
                          <a:spcPts val="585"/>
                        </a:spcBef>
                      </a:pPr>
                      <a:r>
                        <a:rPr lang="en-US" sz="1400" spc="-10" dirty="0">
                          <a:solidFill>
                            <a:srgbClr val="FF0000"/>
                          </a:solidFill>
                        </a:rPr>
                        <a:t>Required</a:t>
                      </a:r>
                      <a:endParaRPr sz="1400" dirty="0">
                        <a:latin typeface="+mn-lt"/>
                        <a:cs typeface="Lucida Sans Unicode"/>
                      </a:endParaRPr>
                    </a:p>
                  </a:txBody>
                  <a:tcPr marL="0" marR="0" marT="74295" marB="0"/>
                </a:tc>
                <a:extLst>
                  <a:ext uri="{0D108BD9-81ED-4DB2-BD59-A6C34878D82A}">
                    <a16:rowId xmlns:a16="http://schemas.microsoft.com/office/drawing/2014/main" val="10015"/>
                  </a:ext>
                </a:extLst>
              </a:tr>
              <a:tr h="314244">
                <a:tc>
                  <a:txBody>
                    <a:bodyPr/>
                    <a:lstStyle/>
                    <a:p>
                      <a:pPr marL="92075">
                        <a:lnSpc>
                          <a:spcPct val="100000"/>
                        </a:lnSpc>
                        <a:spcBef>
                          <a:spcPts val="595"/>
                        </a:spcBef>
                      </a:pPr>
                      <a:r>
                        <a:rPr sz="1400" spc="-30" dirty="0"/>
                        <a:t>IP-</a:t>
                      </a:r>
                      <a:r>
                        <a:rPr sz="1400" spc="-10" dirty="0" err="1"/>
                        <a:t>ExRad</a:t>
                      </a:r>
                      <a:endParaRPr sz="1400" dirty="0">
                        <a:latin typeface="+mn-lt"/>
                        <a:cs typeface="Lucida Sans Unicode"/>
                      </a:endParaRPr>
                    </a:p>
                  </a:txBody>
                  <a:tcPr marL="0" marR="0" marT="75565" marB="0"/>
                </a:tc>
                <a:tc>
                  <a:txBody>
                    <a:bodyPr/>
                    <a:lstStyle/>
                    <a:p>
                      <a:pPr marL="5715" algn="ctr">
                        <a:lnSpc>
                          <a:spcPct val="100000"/>
                        </a:lnSpc>
                        <a:spcBef>
                          <a:spcPts val="595"/>
                        </a:spcBef>
                      </a:pPr>
                      <a:r>
                        <a:rPr sz="1400" spc="-10" dirty="0"/>
                        <a:t>Available</a:t>
                      </a:r>
                      <a:endParaRPr sz="1400" dirty="0">
                        <a:latin typeface="+mn-lt"/>
                        <a:cs typeface="Lucida Sans Unicode"/>
                      </a:endParaRPr>
                    </a:p>
                  </a:txBody>
                  <a:tcPr marL="0" marR="0" marT="75565" marB="0"/>
                </a:tc>
                <a:tc>
                  <a:txBody>
                    <a:bodyPr/>
                    <a:lstStyle/>
                    <a:p>
                      <a:pPr marL="6985" algn="ctr">
                        <a:lnSpc>
                          <a:spcPct val="100000"/>
                        </a:lnSpc>
                        <a:spcBef>
                          <a:spcPts val="595"/>
                        </a:spcBef>
                      </a:pPr>
                      <a:r>
                        <a:rPr sz="1400" spc="-10"/>
                        <a:t>Available</a:t>
                      </a:r>
                      <a:endParaRPr sz="1400">
                        <a:latin typeface="+mn-lt"/>
                        <a:cs typeface="Lucida Sans Unicode"/>
                      </a:endParaRPr>
                    </a:p>
                  </a:txBody>
                  <a:tcPr marL="0" marR="0" marT="75565" marB="0"/>
                </a:tc>
                <a:tc>
                  <a:txBody>
                    <a:bodyPr/>
                    <a:lstStyle/>
                    <a:p>
                      <a:pPr marL="9525" algn="ctr">
                        <a:lnSpc>
                          <a:spcPct val="100000"/>
                        </a:lnSpc>
                        <a:spcBef>
                          <a:spcPts val="595"/>
                        </a:spcBef>
                      </a:pPr>
                      <a:r>
                        <a:rPr sz="1400" spc="-10" dirty="0"/>
                        <a:t>Available</a:t>
                      </a:r>
                      <a:endParaRPr sz="1400" dirty="0">
                        <a:latin typeface="+mn-lt"/>
                        <a:cs typeface="Lucida Sans Unicode"/>
                      </a:endParaRPr>
                    </a:p>
                  </a:txBody>
                  <a:tcPr marL="0" marR="0" marT="75565" marB="0"/>
                </a:tc>
                <a:tc>
                  <a:txBody>
                    <a:bodyPr/>
                    <a:lstStyle/>
                    <a:p>
                      <a:pPr marL="9525" algn="ctr">
                        <a:lnSpc>
                          <a:spcPct val="100000"/>
                        </a:lnSpc>
                        <a:spcBef>
                          <a:spcPts val="595"/>
                        </a:spcBef>
                      </a:pPr>
                      <a:r>
                        <a:rPr sz="1400" spc="-10" dirty="0"/>
                        <a:t>Available</a:t>
                      </a:r>
                      <a:endParaRPr sz="1400" dirty="0">
                        <a:latin typeface="+mn-lt"/>
                        <a:cs typeface="Lucida Sans Unicode"/>
                      </a:endParaRPr>
                    </a:p>
                  </a:txBody>
                  <a:tcPr marL="0" marR="0" marT="75565" marB="0"/>
                </a:tc>
                <a:tc>
                  <a:txBody>
                    <a:bodyPr/>
                    <a:lstStyle/>
                    <a:p>
                      <a:pPr marL="9525" algn="ctr">
                        <a:lnSpc>
                          <a:spcPct val="100000"/>
                        </a:lnSpc>
                        <a:spcBef>
                          <a:spcPts val="595"/>
                        </a:spcBef>
                      </a:pPr>
                      <a:r>
                        <a:rPr sz="1400" spc="-10" dirty="0"/>
                        <a:t>Available</a:t>
                      </a:r>
                      <a:endParaRPr sz="1400" dirty="0">
                        <a:latin typeface="+mn-lt"/>
                        <a:cs typeface="Lucida Sans Unicode"/>
                      </a:endParaRPr>
                    </a:p>
                  </a:txBody>
                  <a:tcPr marL="0" marR="0" marT="75565" marB="0"/>
                </a:tc>
                <a:extLst>
                  <a:ext uri="{0D108BD9-81ED-4DB2-BD59-A6C34878D82A}">
                    <a16:rowId xmlns:a16="http://schemas.microsoft.com/office/drawing/2014/main" val="10018"/>
                  </a:ext>
                </a:extLst>
              </a:tr>
              <a:tr h="314244">
                <a:tc>
                  <a:txBody>
                    <a:bodyPr/>
                    <a:lstStyle/>
                    <a:p>
                      <a:pPr marL="92075">
                        <a:lnSpc>
                          <a:spcPct val="100000"/>
                        </a:lnSpc>
                        <a:spcBef>
                          <a:spcPts val="595"/>
                        </a:spcBef>
                      </a:pPr>
                      <a:r>
                        <a:rPr lang="en-US" sz="1400" dirty="0">
                          <a:latin typeface="+mn-lt"/>
                          <a:cs typeface="Lucida Sans Unicode"/>
                        </a:rPr>
                        <a:t>Advance Care Plan</a:t>
                      </a:r>
                      <a:endParaRPr sz="1400" dirty="0">
                        <a:latin typeface="+mn-lt"/>
                        <a:cs typeface="Lucida Sans Unicode"/>
                      </a:endParaRPr>
                    </a:p>
                  </a:txBody>
                  <a:tcPr marL="0" marR="0" marT="75565" marB="0"/>
                </a:tc>
                <a:tc>
                  <a:txBody>
                    <a:bodyPr/>
                    <a:lstStyle/>
                    <a:p>
                      <a:pPr marL="5715" algn="ctr">
                        <a:lnSpc>
                          <a:spcPct val="100000"/>
                        </a:lnSpc>
                        <a:spcBef>
                          <a:spcPts val="595"/>
                        </a:spcBef>
                      </a:pPr>
                      <a:r>
                        <a:rPr lang="en-US" sz="1400" dirty="0">
                          <a:latin typeface="+mn-lt"/>
                          <a:cs typeface="Lucida Sans Unicode"/>
                        </a:rPr>
                        <a:t>-</a:t>
                      </a:r>
                      <a:endParaRPr sz="1400" dirty="0">
                        <a:latin typeface="+mn-lt"/>
                        <a:cs typeface="Lucida Sans Unicode"/>
                      </a:endParaRPr>
                    </a:p>
                  </a:txBody>
                  <a:tcPr marL="0" marR="0" marT="75565" marB="0"/>
                </a:tc>
                <a:tc>
                  <a:txBody>
                    <a:bodyPr/>
                    <a:lstStyle/>
                    <a:p>
                      <a:pPr marL="6985" algn="ctr">
                        <a:lnSpc>
                          <a:spcPct val="100000"/>
                        </a:lnSpc>
                        <a:spcBef>
                          <a:spcPts val="595"/>
                        </a:spcBef>
                      </a:pPr>
                      <a:r>
                        <a:rPr lang="en-US" sz="1400" dirty="0">
                          <a:latin typeface="+mn-lt"/>
                          <a:cs typeface="Lucida Sans Unicode"/>
                        </a:rPr>
                        <a:t>-</a:t>
                      </a:r>
                      <a:endParaRPr sz="1400" dirty="0">
                        <a:latin typeface="+mn-lt"/>
                        <a:cs typeface="Lucida Sans Unicode"/>
                      </a:endParaRPr>
                    </a:p>
                  </a:txBody>
                  <a:tcPr marL="0" marR="0" marT="75565" marB="0"/>
                </a:tc>
                <a:tc>
                  <a:txBody>
                    <a:bodyPr/>
                    <a:lstStyle/>
                    <a:p>
                      <a:pPr marL="9525" algn="ctr">
                        <a:lnSpc>
                          <a:spcPct val="100000"/>
                        </a:lnSpc>
                        <a:spcBef>
                          <a:spcPts val="595"/>
                        </a:spcBef>
                      </a:pPr>
                      <a:r>
                        <a:rPr lang="en-US" sz="1400" dirty="0">
                          <a:latin typeface="+mn-lt"/>
                          <a:cs typeface="Lucida Sans Unicode"/>
                        </a:rPr>
                        <a:t>Available</a:t>
                      </a:r>
                      <a:endParaRPr sz="1400" dirty="0">
                        <a:latin typeface="+mn-lt"/>
                        <a:cs typeface="Lucida Sans Unicode"/>
                      </a:endParaRPr>
                    </a:p>
                  </a:txBody>
                  <a:tcPr marL="0" marR="0" marT="75565" marB="0"/>
                </a:tc>
                <a:tc>
                  <a:txBody>
                    <a:bodyPr/>
                    <a:lstStyle/>
                    <a:p>
                      <a:pPr marL="9525" algn="ctr">
                        <a:lnSpc>
                          <a:spcPct val="100000"/>
                        </a:lnSpc>
                        <a:spcBef>
                          <a:spcPts val="595"/>
                        </a:spcBef>
                      </a:pPr>
                      <a:r>
                        <a:rPr lang="en-US" sz="1400" dirty="0">
                          <a:latin typeface="+mn-lt"/>
                          <a:cs typeface="Lucida Sans Unicode"/>
                        </a:rPr>
                        <a:t>Available</a:t>
                      </a:r>
                      <a:endParaRPr sz="1400" dirty="0">
                        <a:latin typeface="+mn-lt"/>
                        <a:cs typeface="Lucida Sans Unicode"/>
                      </a:endParaRPr>
                    </a:p>
                  </a:txBody>
                  <a:tcPr marL="0" marR="0" marT="75565" marB="0"/>
                </a:tc>
                <a:tc>
                  <a:txBody>
                    <a:bodyPr/>
                    <a:lstStyle/>
                    <a:p>
                      <a:pPr marL="9525" algn="ctr">
                        <a:lnSpc>
                          <a:spcPct val="100000"/>
                        </a:lnSpc>
                        <a:spcBef>
                          <a:spcPts val="595"/>
                        </a:spcBef>
                      </a:pPr>
                      <a:r>
                        <a:rPr lang="en-US" sz="1400" dirty="0">
                          <a:latin typeface="+mn-lt"/>
                          <a:cs typeface="Lucida Sans Unicode"/>
                        </a:rPr>
                        <a:t>Available</a:t>
                      </a:r>
                      <a:endParaRPr sz="1400" dirty="0">
                        <a:latin typeface="+mn-lt"/>
                        <a:cs typeface="Lucida Sans Unicode"/>
                      </a:endParaRPr>
                    </a:p>
                  </a:txBody>
                  <a:tcPr marL="0" marR="0" marT="75565" marB="0"/>
                </a:tc>
                <a:extLst>
                  <a:ext uri="{0D108BD9-81ED-4DB2-BD59-A6C34878D82A}">
                    <a16:rowId xmlns:a16="http://schemas.microsoft.com/office/drawing/2014/main" val="1106108771"/>
                  </a:ext>
                </a:extLst>
              </a:tr>
            </a:tbl>
          </a:graphicData>
        </a:graphic>
      </p:graphicFrame>
    </p:spTree>
    <p:extLst>
      <p:ext uri="{BB962C8B-B14F-4D97-AF65-F5344CB8AC3E}">
        <p14:creationId xmlns:p14="http://schemas.microsoft.com/office/powerpoint/2010/main" val="3578928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F83B04-44B6-76A2-474B-0C80F6510D59}"/>
              </a:ext>
            </a:extLst>
          </p:cNvPr>
          <p:cNvSpPr>
            <a:spLocks noGrp="1"/>
          </p:cNvSpPr>
          <p:nvPr>
            <p:ph type="title"/>
          </p:nvPr>
        </p:nvSpPr>
        <p:spPr/>
        <p:txBody>
          <a:bodyPr/>
          <a:lstStyle/>
          <a:p>
            <a:r>
              <a:rPr lang="en-US" dirty="0"/>
              <a:t>CMS eCQM Annual Cycle: 1</a:t>
            </a:r>
            <a:r>
              <a:rPr lang="en-US" baseline="30000" dirty="0"/>
              <a:t>st</a:t>
            </a:r>
            <a:r>
              <a:rPr lang="en-US" dirty="0"/>
              <a:t> Quarter</a:t>
            </a:r>
            <a:br>
              <a:rPr lang="en-US" dirty="0"/>
            </a:br>
            <a:endParaRPr lang="en-US" dirty="0"/>
          </a:p>
        </p:txBody>
      </p:sp>
      <p:sp>
        <p:nvSpPr>
          <p:cNvPr id="5" name="Text Placeholder 4">
            <a:extLst>
              <a:ext uri="{FF2B5EF4-FFF2-40B4-BE49-F238E27FC236}">
                <a16:creationId xmlns:a16="http://schemas.microsoft.com/office/drawing/2014/main" id="{ABD7E5A8-6BC2-2F3D-DCFD-63D604487975}"/>
              </a:ext>
            </a:extLst>
          </p:cNvPr>
          <p:cNvSpPr>
            <a:spLocks noGrp="1"/>
          </p:cNvSpPr>
          <p:nvPr>
            <p:ph type="body" sz="quarter" idx="10"/>
          </p:nvPr>
        </p:nvSpPr>
        <p:spPr>
          <a:xfrm>
            <a:off x="635000" y="1030289"/>
            <a:ext cx="10922000" cy="5235429"/>
          </a:xfrm>
        </p:spPr>
        <p:txBody>
          <a:bodyPr>
            <a:normAutofit/>
          </a:bodyPr>
          <a:lstStyle/>
          <a:p>
            <a:pPr algn="l" fontAlgn="ctr"/>
            <a:r>
              <a:rPr lang="en-US" sz="2000" b="1" dirty="0"/>
              <a:t>eCQM</a:t>
            </a:r>
          </a:p>
          <a:p>
            <a:pPr algn="l"/>
            <a:r>
              <a:rPr lang="en-US" sz="2000" u="sng" dirty="0">
                <a:hlinkClick r:id="rId2" tooltip="(opens in a new window)"/>
              </a:rPr>
              <a:t>CMS Measures Inventory Tool Updated</a:t>
            </a:r>
            <a:endParaRPr lang="en-US" sz="2000" dirty="0"/>
          </a:p>
          <a:p>
            <a:pPr algn="l"/>
            <a:r>
              <a:rPr lang="en-US" sz="2000" u="sng" dirty="0">
                <a:hlinkClick r:id="rId3" tooltip="(opens in a new window)"/>
              </a:rPr>
              <a:t>CMS Quality Reporting Document Architecture I Implementation Guide Public Comments</a:t>
            </a:r>
            <a:endParaRPr lang="en-US" sz="2000" dirty="0"/>
          </a:p>
          <a:p>
            <a:pPr algn="l"/>
            <a:r>
              <a:rPr lang="en-US" sz="2000" u="sng" dirty="0">
                <a:hlinkClick r:id="rId4" tooltip="(opens in a new window)"/>
              </a:rPr>
              <a:t>Draft Electronic Clinical Quality Measure Specifications Posted in ONC Project Tracking System (Jira) for Public Testing and Comments</a:t>
            </a:r>
            <a:endParaRPr lang="en-US" sz="2000" dirty="0"/>
          </a:p>
          <a:p>
            <a:pPr algn="l" fontAlgn="ctr"/>
            <a:r>
              <a:rPr lang="en-US" sz="2000" b="1" dirty="0"/>
              <a:t>Reporting</a:t>
            </a:r>
          </a:p>
          <a:p>
            <a:pPr algn="l"/>
            <a:r>
              <a:rPr lang="en-US" sz="2000" u="sng" dirty="0">
                <a:hlinkClick r:id="rId5" tooltip="(opens in a new window)"/>
              </a:rPr>
              <a:t>Inpatient Quality Reporting Submission Closed*</a:t>
            </a:r>
            <a:endParaRPr lang="en-US" sz="2000" dirty="0"/>
          </a:p>
          <a:p>
            <a:pPr algn="l"/>
            <a:r>
              <a:rPr lang="en-US" sz="2000" u="sng" dirty="0">
                <a:hlinkClick r:id="rId6" tooltip="(opens in a new window)"/>
              </a:rPr>
              <a:t>MIPS Quality Measure Benchmarks</a:t>
            </a:r>
            <a:endParaRPr lang="en-US" sz="2000" dirty="0"/>
          </a:p>
          <a:p>
            <a:pPr algn="l"/>
            <a:r>
              <a:rPr lang="en-US" sz="2000" u="sng" dirty="0">
                <a:hlinkClick r:id="rId7" tooltip="(opens in a new window)"/>
              </a:rPr>
              <a:t>Quality Payment Program Reporting Submission Open and Closed*</a:t>
            </a:r>
            <a:endParaRPr lang="en-US" sz="2000" dirty="0"/>
          </a:p>
          <a:p>
            <a:pPr algn="l" fontAlgn="ctr"/>
            <a:r>
              <a:rPr lang="en-US" sz="2000" b="1" dirty="0"/>
              <a:t>Rule</a:t>
            </a:r>
          </a:p>
          <a:p>
            <a:pPr algn="l"/>
            <a:r>
              <a:rPr lang="en-US" sz="2000" u="sng" dirty="0">
                <a:hlinkClick r:id="rId8" tooltip="(opens in a new window)"/>
              </a:rPr>
              <a:t>Pre-Rulemaking: Measures Under Consideration Opens for New Measures</a:t>
            </a:r>
            <a:endParaRPr lang="en-US" sz="2000" dirty="0"/>
          </a:p>
          <a:p>
            <a:pPr algn="l"/>
            <a:r>
              <a:rPr lang="en-US" sz="2000" u="sng" dirty="0">
                <a:hlinkClick r:id="rId9" tooltip="(opens in a new window)"/>
              </a:rPr>
              <a:t>Pre-Rulemaking: Pre-Rulemaking Measure Review Publishes Final Report</a:t>
            </a:r>
            <a:endParaRPr lang="en-US" sz="2000" dirty="0"/>
          </a:p>
          <a:p>
            <a:endParaRPr lang="en-US" dirty="0"/>
          </a:p>
        </p:txBody>
      </p:sp>
    </p:spTree>
    <p:extLst>
      <p:ext uri="{BB962C8B-B14F-4D97-AF65-F5344CB8AC3E}">
        <p14:creationId xmlns:p14="http://schemas.microsoft.com/office/powerpoint/2010/main" val="1182217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27F75-EAA8-029B-71CF-45D412DEFC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35029C-AECF-0E24-1938-97EDA1C8B9EC}"/>
              </a:ext>
            </a:extLst>
          </p:cNvPr>
          <p:cNvSpPr>
            <a:spLocks noGrp="1"/>
          </p:cNvSpPr>
          <p:nvPr>
            <p:ph type="title"/>
          </p:nvPr>
        </p:nvSpPr>
        <p:spPr/>
        <p:txBody>
          <a:bodyPr/>
          <a:lstStyle/>
          <a:p>
            <a:r>
              <a:rPr lang="en-US" dirty="0"/>
              <a:t>CMS eCQM Annual Cycle: 2</a:t>
            </a:r>
            <a:r>
              <a:rPr lang="en-US" baseline="30000" dirty="0"/>
              <a:t>nd</a:t>
            </a:r>
            <a:r>
              <a:rPr lang="en-US" dirty="0"/>
              <a:t> Quarter</a:t>
            </a:r>
            <a:br>
              <a:rPr lang="en-US" dirty="0"/>
            </a:br>
            <a:endParaRPr lang="en-US" dirty="0"/>
          </a:p>
        </p:txBody>
      </p:sp>
      <p:sp>
        <p:nvSpPr>
          <p:cNvPr id="5" name="Text Placeholder 4">
            <a:extLst>
              <a:ext uri="{FF2B5EF4-FFF2-40B4-BE49-F238E27FC236}">
                <a16:creationId xmlns:a16="http://schemas.microsoft.com/office/drawing/2014/main" id="{9900986F-85CA-2762-3D9C-7141D765AF4C}"/>
              </a:ext>
            </a:extLst>
          </p:cNvPr>
          <p:cNvSpPr>
            <a:spLocks noGrp="1"/>
          </p:cNvSpPr>
          <p:nvPr>
            <p:ph type="body" sz="quarter" idx="10"/>
          </p:nvPr>
        </p:nvSpPr>
        <p:spPr>
          <a:xfrm>
            <a:off x="635000" y="1030289"/>
            <a:ext cx="10922000" cy="5235429"/>
          </a:xfrm>
        </p:spPr>
        <p:txBody>
          <a:bodyPr>
            <a:normAutofit/>
          </a:bodyPr>
          <a:lstStyle/>
          <a:p>
            <a:pPr algn="l" fontAlgn="ctr"/>
            <a:r>
              <a:rPr lang="en-US" sz="2000" b="1" dirty="0"/>
              <a:t>CQM</a:t>
            </a:r>
          </a:p>
          <a:p>
            <a:pPr algn="l"/>
            <a:r>
              <a:rPr lang="en-US" sz="2000" u="sng" dirty="0">
                <a:hlinkClick r:id="rId2" tooltip="(opens in a new window)"/>
              </a:rPr>
              <a:t>CMS Measures Inventory Tool Updated</a:t>
            </a:r>
            <a:endParaRPr lang="en-US" sz="2000" dirty="0"/>
          </a:p>
          <a:p>
            <a:pPr algn="l"/>
            <a:r>
              <a:rPr lang="en-US" sz="2000" u="sng" dirty="0">
                <a:hlinkClick r:id="rId3"/>
              </a:rPr>
              <a:t>CMS Quality Reporting Document Architecture I Implementation Guide Updated</a:t>
            </a:r>
            <a:endParaRPr lang="en-US" sz="2000" dirty="0"/>
          </a:p>
          <a:p>
            <a:pPr algn="l"/>
            <a:r>
              <a:rPr lang="en-US" sz="2000" u="sng" dirty="0">
                <a:hlinkClick r:id="rId4" tooltip="(opens in a new window)"/>
              </a:rPr>
              <a:t>CMS Quality Reporting Document Architecture III Implementation Guide Public Comments</a:t>
            </a:r>
            <a:endParaRPr lang="en-US" sz="2000" dirty="0"/>
          </a:p>
          <a:p>
            <a:pPr algn="l"/>
            <a:r>
              <a:rPr lang="en-US" sz="2000" u="sng" dirty="0">
                <a:hlinkClick r:id="rId5"/>
              </a:rPr>
              <a:t>Electronic Clinical Quality Measure Annual Update Published</a:t>
            </a:r>
            <a:endParaRPr lang="en-US" sz="2000" dirty="0"/>
          </a:p>
          <a:p>
            <a:pPr algn="l"/>
            <a:r>
              <a:rPr lang="en-US" sz="2000" u="sng" dirty="0">
                <a:hlinkClick r:id="rId6" tooltip="(opens in a new window)"/>
              </a:rPr>
              <a:t>MADiE</a:t>
            </a:r>
            <a:endParaRPr lang="en-US" sz="2000" u="sng" dirty="0"/>
          </a:p>
          <a:p>
            <a:pPr algn="l" fontAlgn="ctr"/>
            <a:r>
              <a:rPr lang="en-US" sz="2000" b="1" dirty="0"/>
              <a:t>Reporting</a:t>
            </a:r>
          </a:p>
          <a:p>
            <a:pPr algn="l"/>
            <a:r>
              <a:rPr lang="en-US" sz="2000" dirty="0"/>
              <a:t>Not Applicable</a:t>
            </a:r>
          </a:p>
          <a:p>
            <a:pPr algn="l" fontAlgn="ctr"/>
            <a:r>
              <a:rPr lang="en-US" sz="2000" b="1" dirty="0"/>
              <a:t>Rule</a:t>
            </a:r>
          </a:p>
          <a:p>
            <a:pPr algn="l"/>
            <a:r>
              <a:rPr lang="en-US" sz="2000" u="sng" dirty="0">
                <a:hlinkClick r:id="rId7" tooltip="(opens in a new window)"/>
              </a:rPr>
              <a:t>Inpatient Prospective Payment System (Inpatient Quality Reporting and Promoting Interoperability) Proposed Rule</a:t>
            </a:r>
            <a:endParaRPr lang="en-US" sz="2000" dirty="0"/>
          </a:p>
          <a:p>
            <a:pPr algn="l"/>
            <a:r>
              <a:rPr lang="en-US" sz="2000" u="sng" dirty="0">
                <a:hlinkClick r:id="rId8" tooltip="(opens in a new window)"/>
              </a:rPr>
              <a:t>Pre-Rulemaking: Measures Under Consideration Closed</a:t>
            </a:r>
            <a:endParaRPr lang="en-US" sz="2000" dirty="0"/>
          </a:p>
          <a:p>
            <a:endParaRPr lang="en-US" dirty="0"/>
          </a:p>
        </p:txBody>
      </p:sp>
    </p:spTree>
    <p:extLst>
      <p:ext uri="{BB962C8B-B14F-4D97-AF65-F5344CB8AC3E}">
        <p14:creationId xmlns:p14="http://schemas.microsoft.com/office/powerpoint/2010/main" val="93309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77C7-E97E-FE00-2AF5-E2E6502F3E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157721-21EA-C764-84FC-533D31186B6D}"/>
              </a:ext>
            </a:extLst>
          </p:cNvPr>
          <p:cNvSpPr>
            <a:spLocks noGrp="1"/>
          </p:cNvSpPr>
          <p:nvPr>
            <p:ph type="title"/>
          </p:nvPr>
        </p:nvSpPr>
        <p:spPr/>
        <p:txBody>
          <a:bodyPr/>
          <a:lstStyle/>
          <a:p>
            <a:r>
              <a:rPr lang="en-US" dirty="0"/>
              <a:t>CMS eCQM Annual Cycle: 3</a:t>
            </a:r>
            <a:r>
              <a:rPr lang="en-US" baseline="30000" dirty="0"/>
              <a:t>rd</a:t>
            </a:r>
            <a:r>
              <a:rPr lang="en-US" dirty="0"/>
              <a:t> Quarter</a:t>
            </a:r>
            <a:br>
              <a:rPr lang="en-US" dirty="0"/>
            </a:br>
            <a:endParaRPr lang="en-US" dirty="0"/>
          </a:p>
        </p:txBody>
      </p:sp>
      <p:sp>
        <p:nvSpPr>
          <p:cNvPr id="5" name="Text Placeholder 4">
            <a:extLst>
              <a:ext uri="{FF2B5EF4-FFF2-40B4-BE49-F238E27FC236}">
                <a16:creationId xmlns:a16="http://schemas.microsoft.com/office/drawing/2014/main" id="{ED8D9CAD-7710-95DB-DF47-0F4D44F297D0}"/>
              </a:ext>
            </a:extLst>
          </p:cNvPr>
          <p:cNvSpPr>
            <a:spLocks noGrp="1"/>
          </p:cNvSpPr>
          <p:nvPr>
            <p:ph type="body" sz="quarter" idx="10"/>
          </p:nvPr>
        </p:nvSpPr>
        <p:spPr>
          <a:xfrm>
            <a:off x="635000" y="1030289"/>
            <a:ext cx="10922000" cy="5235429"/>
          </a:xfrm>
        </p:spPr>
        <p:txBody>
          <a:bodyPr>
            <a:normAutofit/>
          </a:bodyPr>
          <a:lstStyle/>
          <a:p>
            <a:pPr algn="l" fontAlgn="ctr"/>
            <a:r>
              <a:rPr lang="en-US" sz="2000" b="1" dirty="0"/>
              <a:t>eCQM</a:t>
            </a:r>
          </a:p>
          <a:p>
            <a:pPr algn="l"/>
            <a:r>
              <a:rPr lang="en-US" sz="2000" u="sng" dirty="0">
                <a:hlinkClick r:id="rId2" tooltip="(opens in a new window)"/>
              </a:rPr>
              <a:t>CMS Measures Inventory Tool Updated</a:t>
            </a:r>
            <a:endParaRPr lang="en-US" sz="2000" dirty="0"/>
          </a:p>
          <a:p>
            <a:pPr algn="l"/>
            <a:r>
              <a:rPr lang="en-US" sz="2000" u="sng" dirty="0">
                <a:hlinkClick r:id="rId3"/>
              </a:rPr>
              <a:t>CMS Quality Reporting Document Architecture III Implementation Guide Updated</a:t>
            </a:r>
            <a:endParaRPr lang="en-US" sz="2000" dirty="0"/>
          </a:p>
          <a:p>
            <a:pPr algn="l"/>
            <a:r>
              <a:rPr lang="en-US" sz="2000" u="sng" dirty="0">
                <a:hlinkClick r:id="rId4" tooltip="(opens in a new window)"/>
              </a:rPr>
              <a:t>Cypress Updated</a:t>
            </a:r>
            <a:endParaRPr lang="en-US" sz="2000" dirty="0"/>
          </a:p>
          <a:p>
            <a:pPr algn="l"/>
            <a:r>
              <a:rPr lang="en-US" sz="2000" u="sng" dirty="0">
                <a:hlinkClick r:id="rId5"/>
              </a:rPr>
              <a:t>Eligible Clinician Electronic Clinical Quality Measure Flows</a:t>
            </a:r>
            <a:endParaRPr lang="en-US" sz="2000" dirty="0"/>
          </a:p>
          <a:p>
            <a:pPr algn="l"/>
            <a:r>
              <a:rPr lang="en-US" sz="2000" u="sng" dirty="0">
                <a:hlinkClick r:id="rId6"/>
              </a:rPr>
              <a:t>Hospital Electronic Clinical Quality Measure Flows</a:t>
            </a:r>
            <a:endParaRPr lang="en-US" sz="2000" dirty="0"/>
          </a:p>
          <a:p>
            <a:pPr algn="l" fontAlgn="ctr"/>
            <a:r>
              <a:rPr lang="en-US" sz="2000" b="1" dirty="0"/>
              <a:t>Reporting</a:t>
            </a:r>
          </a:p>
          <a:p>
            <a:pPr algn="l"/>
            <a:r>
              <a:rPr lang="en-US" sz="2000" u="sng" dirty="0">
                <a:hlinkClick r:id="rId7" tooltip="(opens in a new window)"/>
              </a:rPr>
              <a:t>Inpatient Quality Reporting Submission Open*</a:t>
            </a:r>
            <a:endParaRPr lang="en-US" sz="2000" dirty="0"/>
          </a:p>
          <a:p>
            <a:pPr algn="l" fontAlgn="ctr"/>
            <a:r>
              <a:rPr lang="en-US" sz="2000" b="1" dirty="0"/>
              <a:t>Rule</a:t>
            </a:r>
          </a:p>
          <a:p>
            <a:pPr algn="l"/>
            <a:r>
              <a:rPr lang="en-US" sz="2000" u="sng" dirty="0">
                <a:hlinkClick r:id="rId8" tooltip="(opens in a new window)"/>
              </a:rPr>
              <a:t>Inpatient Prospective Payment System (Inpatient Quality Reporting and Promoting Interoperability) Final Rule</a:t>
            </a:r>
            <a:endParaRPr lang="en-US" sz="2000" dirty="0"/>
          </a:p>
          <a:p>
            <a:pPr algn="l"/>
            <a:r>
              <a:rPr lang="en-US" sz="2000" u="sng" dirty="0">
                <a:hlinkClick r:id="rId9" tooltip="(opens in a new window)"/>
              </a:rPr>
              <a:t>Outpatient Prospective Payment System (Outpatient Quality Reporting) Proposed Rule</a:t>
            </a:r>
            <a:endParaRPr lang="en-US" sz="2000" dirty="0"/>
          </a:p>
          <a:p>
            <a:pPr algn="l"/>
            <a:r>
              <a:rPr lang="en-US" sz="2000" u="sng" dirty="0">
                <a:hlinkClick r:id="rId10" tooltip="(opens in a new window)"/>
              </a:rPr>
              <a:t>Physician Fee Schedule (Quality Payment Program) Proposed Rule</a:t>
            </a:r>
            <a:endParaRPr lang="en-US" sz="2000" dirty="0"/>
          </a:p>
          <a:p>
            <a:endParaRPr lang="en-US" dirty="0"/>
          </a:p>
        </p:txBody>
      </p:sp>
    </p:spTree>
    <p:extLst>
      <p:ext uri="{BB962C8B-B14F-4D97-AF65-F5344CB8AC3E}">
        <p14:creationId xmlns:p14="http://schemas.microsoft.com/office/powerpoint/2010/main" val="330108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3F666-62A6-0F7B-0010-CDCA1FEDF0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A3C3B9-554C-2553-E305-B5F541875C09}"/>
              </a:ext>
            </a:extLst>
          </p:cNvPr>
          <p:cNvSpPr>
            <a:spLocks noGrp="1"/>
          </p:cNvSpPr>
          <p:nvPr>
            <p:ph type="title"/>
          </p:nvPr>
        </p:nvSpPr>
        <p:spPr/>
        <p:txBody>
          <a:bodyPr/>
          <a:lstStyle/>
          <a:p>
            <a:r>
              <a:rPr lang="en-US" dirty="0"/>
              <a:t>CMS eCQM Annual Cycle: 4</a:t>
            </a:r>
            <a:r>
              <a:rPr lang="en-US" baseline="30000" dirty="0"/>
              <a:t>th</a:t>
            </a:r>
            <a:r>
              <a:rPr lang="en-US" dirty="0"/>
              <a:t> Quarter</a:t>
            </a:r>
            <a:br>
              <a:rPr lang="en-US" dirty="0"/>
            </a:br>
            <a:endParaRPr lang="en-US" dirty="0"/>
          </a:p>
        </p:txBody>
      </p:sp>
      <p:sp>
        <p:nvSpPr>
          <p:cNvPr id="5" name="Text Placeholder 4">
            <a:extLst>
              <a:ext uri="{FF2B5EF4-FFF2-40B4-BE49-F238E27FC236}">
                <a16:creationId xmlns:a16="http://schemas.microsoft.com/office/drawing/2014/main" id="{215B9459-A967-E715-3E9F-55CDF70BBCC0}"/>
              </a:ext>
            </a:extLst>
          </p:cNvPr>
          <p:cNvSpPr>
            <a:spLocks noGrp="1"/>
          </p:cNvSpPr>
          <p:nvPr>
            <p:ph type="body" sz="quarter" idx="10"/>
          </p:nvPr>
        </p:nvSpPr>
        <p:spPr>
          <a:xfrm>
            <a:off x="635000" y="1030289"/>
            <a:ext cx="10922000" cy="5235429"/>
          </a:xfrm>
        </p:spPr>
        <p:txBody>
          <a:bodyPr>
            <a:normAutofit/>
          </a:bodyPr>
          <a:lstStyle/>
          <a:p>
            <a:pPr algn="l" fontAlgn="ctr"/>
            <a:r>
              <a:rPr lang="en-US" sz="2000" b="1" dirty="0"/>
              <a:t>eCQM</a:t>
            </a:r>
          </a:p>
          <a:p>
            <a:pPr algn="l"/>
            <a:r>
              <a:rPr lang="en-US" sz="2000" u="sng" dirty="0">
                <a:hlinkClick r:id="rId2" tooltip="(opens in a new window)"/>
              </a:rPr>
              <a:t>CMS Measures Inventory Tool Updated</a:t>
            </a:r>
            <a:endParaRPr lang="en-US" sz="2000" dirty="0"/>
          </a:p>
          <a:p>
            <a:pPr algn="l"/>
            <a:r>
              <a:rPr lang="en-US" sz="2000" u="sng" dirty="0">
                <a:hlinkClick r:id="rId3" tooltip="(opens in a new window)"/>
              </a:rPr>
              <a:t>Measures Under Consideration (MUC) List</a:t>
            </a:r>
            <a:endParaRPr lang="en-US" sz="2000" dirty="0"/>
          </a:p>
          <a:p>
            <a:pPr algn="l" fontAlgn="ctr"/>
            <a:r>
              <a:rPr lang="en-US" sz="2000" b="1" dirty="0"/>
              <a:t>Reporting</a:t>
            </a:r>
          </a:p>
          <a:p>
            <a:pPr algn="l"/>
            <a:r>
              <a:rPr lang="en-US" sz="2000" u="sng" dirty="0">
                <a:hlinkClick r:id="rId4" tooltip="(opens in a new window)"/>
              </a:rPr>
              <a:t>Inpatient Quality Reporting QRDA Testing*</a:t>
            </a:r>
            <a:endParaRPr lang="en-US" sz="2000" dirty="0"/>
          </a:p>
          <a:p>
            <a:pPr algn="l"/>
            <a:r>
              <a:rPr lang="en-US" sz="2000" u="sng" dirty="0">
                <a:hlinkClick r:id="rId4" tooltip="(opens in a new window)"/>
              </a:rPr>
              <a:t>Inpatient Quality Reporting Submission*</a:t>
            </a:r>
            <a:endParaRPr lang="en-US" sz="2000" dirty="0"/>
          </a:p>
          <a:p>
            <a:pPr algn="l"/>
            <a:r>
              <a:rPr lang="en-US" sz="2000" u="sng" dirty="0">
                <a:hlinkClick r:id="rId5" tooltip="(opens in a new window)"/>
              </a:rPr>
              <a:t>Quality Payment Program Reporting Tool Testing Open</a:t>
            </a:r>
            <a:endParaRPr lang="en-US" sz="2000" dirty="0"/>
          </a:p>
          <a:p>
            <a:pPr algn="l" fontAlgn="ctr"/>
            <a:r>
              <a:rPr lang="en-US" sz="2000" b="1" dirty="0"/>
              <a:t>Rule</a:t>
            </a:r>
          </a:p>
          <a:p>
            <a:pPr algn="l"/>
            <a:r>
              <a:rPr lang="en-US" sz="2000" u="sng" dirty="0">
                <a:hlinkClick r:id="rId6" tooltip="(opens in a new window)"/>
              </a:rPr>
              <a:t>Outpatient Prospective Payment System (Outpatient Quality Reporting) Final Rule</a:t>
            </a:r>
            <a:endParaRPr lang="en-US" sz="2000" dirty="0"/>
          </a:p>
          <a:p>
            <a:pPr algn="l"/>
            <a:r>
              <a:rPr lang="en-US" sz="2000" u="sng" dirty="0">
                <a:hlinkClick r:id="rId7" tooltip="(opens in a new window)"/>
              </a:rPr>
              <a:t>Physician Fee Schedule (Quality Payment Program) Final Rule</a:t>
            </a:r>
            <a:endParaRPr lang="en-US" sz="2000" dirty="0"/>
          </a:p>
          <a:p>
            <a:pPr algn="l"/>
            <a:r>
              <a:rPr lang="en-US" sz="2000" u="sng" dirty="0">
                <a:hlinkClick r:id="rId8" tooltip="(opens in a new window)"/>
              </a:rPr>
              <a:t>Pre-Rulemaking: Pre-Rulemaking Measure Review Meeting and Call for Public Comment</a:t>
            </a:r>
            <a:endParaRPr lang="en-US" sz="2000" dirty="0"/>
          </a:p>
          <a:p>
            <a:endParaRPr lang="en-US" dirty="0"/>
          </a:p>
        </p:txBody>
      </p:sp>
    </p:spTree>
    <p:extLst>
      <p:ext uri="{BB962C8B-B14F-4D97-AF65-F5344CB8AC3E}">
        <p14:creationId xmlns:p14="http://schemas.microsoft.com/office/powerpoint/2010/main" val="1756153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C60E-0BC9-F972-9B7E-33242882E4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D1D715-6D0D-66A1-C4EB-8066751E9DD1}"/>
              </a:ext>
            </a:extLst>
          </p:cNvPr>
          <p:cNvSpPr>
            <a:spLocks noGrp="1"/>
          </p:cNvSpPr>
          <p:nvPr>
            <p:ph type="title"/>
          </p:nvPr>
        </p:nvSpPr>
        <p:spPr/>
        <p:txBody>
          <a:bodyPr/>
          <a:lstStyle/>
          <a:p>
            <a:r>
              <a:rPr lang="en-US" dirty="0"/>
              <a:t>Periodic/Ad Hoc</a:t>
            </a:r>
            <a:br>
              <a:rPr lang="en-US" dirty="0"/>
            </a:br>
            <a:endParaRPr lang="en-US" dirty="0"/>
          </a:p>
        </p:txBody>
      </p:sp>
      <p:sp>
        <p:nvSpPr>
          <p:cNvPr id="5" name="Text Placeholder 4">
            <a:extLst>
              <a:ext uri="{FF2B5EF4-FFF2-40B4-BE49-F238E27FC236}">
                <a16:creationId xmlns:a16="http://schemas.microsoft.com/office/drawing/2014/main" id="{4869567A-77F4-1944-75C9-DE898BF3FB4D}"/>
              </a:ext>
            </a:extLst>
          </p:cNvPr>
          <p:cNvSpPr>
            <a:spLocks noGrp="1"/>
          </p:cNvSpPr>
          <p:nvPr>
            <p:ph type="body" sz="quarter" idx="10"/>
          </p:nvPr>
        </p:nvSpPr>
        <p:spPr>
          <a:xfrm>
            <a:off x="635000" y="1030289"/>
            <a:ext cx="10922000" cy="5235429"/>
          </a:xfrm>
        </p:spPr>
        <p:txBody>
          <a:bodyPr>
            <a:normAutofit/>
          </a:bodyPr>
          <a:lstStyle/>
          <a:p>
            <a:pPr algn="l" fontAlgn="ctr"/>
            <a:r>
              <a:rPr lang="en-US" sz="2000" b="1" dirty="0"/>
              <a:t>eCQM</a:t>
            </a:r>
          </a:p>
          <a:p>
            <a:pPr algn="l"/>
            <a:r>
              <a:rPr lang="en-US" sz="2000" u="sng" dirty="0">
                <a:hlinkClick r:id="rId2" tooltip="(opens in a new window)"/>
              </a:rPr>
              <a:t>CMS Call for Measures</a:t>
            </a:r>
            <a:endParaRPr lang="en-US" sz="2000" dirty="0"/>
          </a:p>
          <a:p>
            <a:pPr algn="l"/>
            <a:r>
              <a:rPr lang="en-US" sz="2000" u="sng" dirty="0">
                <a:hlinkClick r:id="rId3" tooltip="(opens in a new window)"/>
              </a:rPr>
              <a:t>CMS Measures Management System Hub and Blueprint Content Updated</a:t>
            </a:r>
            <a:endParaRPr lang="en-US" sz="2000" dirty="0"/>
          </a:p>
          <a:p>
            <a:pPr algn="l"/>
            <a:r>
              <a:rPr lang="en-US" sz="2000" u="sng" dirty="0">
                <a:hlinkClick r:id="rId4" tooltip="(opens in a new window)"/>
              </a:rPr>
              <a:t>Electronic Clinical Quality Measure Technical Expert Panels</a:t>
            </a:r>
            <a:endParaRPr lang="en-US" sz="2000" dirty="0"/>
          </a:p>
          <a:p>
            <a:pPr algn="l"/>
            <a:r>
              <a:rPr lang="en-US" sz="2000" u="sng" dirty="0">
                <a:hlinkClick r:id="rId5" tooltip="(opens in a new window)"/>
              </a:rPr>
              <a:t>Individual Electronic Clinical Quality Measure Public Comment</a:t>
            </a:r>
            <a:endParaRPr lang="en-US" sz="2000" dirty="0"/>
          </a:p>
          <a:p>
            <a:endParaRPr lang="en-US" dirty="0"/>
          </a:p>
        </p:txBody>
      </p:sp>
    </p:spTree>
    <p:extLst>
      <p:ext uri="{BB962C8B-B14F-4D97-AF65-F5344CB8AC3E}">
        <p14:creationId xmlns:p14="http://schemas.microsoft.com/office/powerpoint/2010/main" val="1564368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3"/>
          <p:cNvSpPr txBox="1">
            <a:spLocks noGrp="1"/>
          </p:cNvSpPr>
          <p:nvPr>
            <p:ph type="body" idx="1"/>
          </p:nvPr>
        </p:nvSpPr>
        <p:spPr>
          <a:xfrm>
            <a:off x="473233" y="1018033"/>
            <a:ext cx="8739300" cy="5054400"/>
          </a:xfrm>
          <a:prstGeom prst="rect">
            <a:avLst/>
          </a:prstGeom>
          <a:noFill/>
          <a:ln>
            <a:noFill/>
          </a:ln>
        </p:spPr>
        <p:txBody>
          <a:bodyPr spcFirstLastPara="1" wrap="square" lIns="91425" tIns="45700" rIns="91425" bIns="45700" anchor="t" anchorCtr="0">
            <a:normAutofit fontScale="70000" lnSpcReduction="20000"/>
          </a:bodyPr>
          <a:lstStyle/>
          <a:p>
            <a:pPr marL="609584" lvl="0" indent="-393689" algn="l" rtl="0">
              <a:lnSpc>
                <a:spcPct val="114000"/>
              </a:lnSpc>
              <a:spcBef>
                <a:spcPts val="1067"/>
              </a:spcBef>
              <a:spcAft>
                <a:spcPts val="0"/>
              </a:spcAft>
              <a:buSzPct val="83332"/>
              <a:buChar char="●"/>
            </a:pPr>
            <a:r>
              <a:rPr lang="en-US" b="1"/>
              <a:t>Be Present</a:t>
            </a:r>
            <a:r>
              <a:rPr lang="en-US"/>
              <a:t> – Make a conscious effort to know who is in the room, become an active listener. Refrain from multitasking and checking emails during meetings.  </a:t>
            </a:r>
            <a:endParaRPr/>
          </a:p>
          <a:p>
            <a:pPr marL="609584" lvl="0" indent="-393689" algn="l" rtl="0">
              <a:lnSpc>
                <a:spcPct val="114000"/>
              </a:lnSpc>
              <a:spcBef>
                <a:spcPts val="1333"/>
              </a:spcBef>
              <a:spcAft>
                <a:spcPts val="0"/>
              </a:spcAft>
              <a:buSzPct val="83332"/>
              <a:buChar char="●"/>
            </a:pPr>
            <a:r>
              <a:rPr lang="en-US" b="1"/>
              <a:t>Call Each Other In As We Call Each Other Out </a:t>
            </a:r>
            <a:r>
              <a:rPr lang="en-US"/>
              <a:t>– When challenging ideas or perspectives give feedback respectfully. When being challenged - listen, acknowledge the issue, and respond respectfully. </a:t>
            </a:r>
            <a:endParaRPr/>
          </a:p>
          <a:p>
            <a:pPr marL="609584" lvl="0" indent="-393689" algn="l" rtl="0">
              <a:lnSpc>
                <a:spcPct val="114000"/>
              </a:lnSpc>
              <a:spcBef>
                <a:spcPts val="1333"/>
              </a:spcBef>
              <a:spcAft>
                <a:spcPts val="0"/>
              </a:spcAft>
              <a:buSzPct val="83332"/>
              <a:buChar char="●"/>
            </a:pPr>
            <a:r>
              <a:rPr lang="en-US" b="1"/>
              <a:t>Recognize the Difference of Intent vs Impact</a:t>
            </a:r>
            <a:r>
              <a:rPr lang="en-US"/>
              <a:t> – Be accountable for our words and actions.</a:t>
            </a:r>
            <a:endParaRPr/>
          </a:p>
          <a:p>
            <a:pPr marL="609584" lvl="0" indent="-393689" algn="l" rtl="0">
              <a:lnSpc>
                <a:spcPct val="114000"/>
              </a:lnSpc>
              <a:spcBef>
                <a:spcPts val="1333"/>
              </a:spcBef>
              <a:spcAft>
                <a:spcPts val="0"/>
              </a:spcAft>
              <a:buSzPct val="83332"/>
              <a:buChar char="●"/>
            </a:pPr>
            <a:r>
              <a:rPr lang="en-US" b="1"/>
              <a:t>Create Space for Multiple Truths</a:t>
            </a:r>
            <a:r>
              <a:rPr lang="en-US"/>
              <a:t> – Seek understanding of differences in opinion and respect diverse perspectives. </a:t>
            </a:r>
            <a:endParaRPr/>
          </a:p>
          <a:p>
            <a:pPr marL="609584" lvl="0" indent="-393689" algn="l" rtl="0">
              <a:lnSpc>
                <a:spcPct val="114000"/>
              </a:lnSpc>
              <a:spcBef>
                <a:spcPts val="1333"/>
              </a:spcBef>
              <a:spcAft>
                <a:spcPts val="0"/>
              </a:spcAft>
              <a:buSzPct val="83332"/>
              <a:buChar char="●"/>
            </a:pPr>
            <a:r>
              <a:rPr lang="en-US" b="1"/>
              <a:t>Notice Power Dynamics</a:t>
            </a:r>
            <a:r>
              <a:rPr lang="en-US"/>
              <a:t> – Be aware of how you may unconsciously be using your power and privilege. </a:t>
            </a:r>
            <a:endParaRPr/>
          </a:p>
          <a:p>
            <a:pPr marL="609584" lvl="0" indent="-393689" algn="l" rtl="0">
              <a:lnSpc>
                <a:spcPct val="114000"/>
              </a:lnSpc>
              <a:spcBef>
                <a:spcPts val="1333"/>
              </a:spcBef>
              <a:spcAft>
                <a:spcPts val="1333"/>
              </a:spcAft>
              <a:buSzPct val="83332"/>
              <a:buChar char="●"/>
            </a:pPr>
            <a:r>
              <a:rPr lang="en-US" b="1"/>
              <a:t>Center Learning and Growth</a:t>
            </a:r>
            <a:r>
              <a:rPr lang="en-US"/>
              <a:t> – At times, the work will be uncomfortable and challenging. Mistakes and misunderstanding will occur as we work towards a common solution. We are here to learn and grow from each other both individually and collectively.</a:t>
            </a:r>
            <a:endParaRPr/>
          </a:p>
        </p:txBody>
      </p:sp>
      <p:sp>
        <p:nvSpPr>
          <p:cNvPr id="1457" name="Google Shape;1457;p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Font typeface="Arial"/>
              <a:buNone/>
            </a:pPr>
            <a:r>
              <a:rPr lang="en-US"/>
              <a:t>Workgroup Learning Agreements</a:t>
            </a:r>
            <a:endParaRPr/>
          </a:p>
        </p:txBody>
      </p:sp>
      <p:sp>
        <p:nvSpPr>
          <p:cNvPr id="1458" name="Google Shape;1458;p3"/>
          <p:cNvSpPr txBox="1"/>
          <p:nvPr/>
        </p:nvSpPr>
        <p:spPr>
          <a:xfrm>
            <a:off x="9473628" y="2383767"/>
            <a:ext cx="2436300" cy="18264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1" i="0" u="none" strike="noStrike" cap="none">
                <a:solidFill>
                  <a:srgbClr val="CC0000"/>
                </a:solidFill>
                <a:latin typeface="Calibri"/>
                <a:ea typeface="Calibri"/>
                <a:cs typeface="Calibri"/>
                <a:sym typeface="Calibri"/>
              </a:rPr>
              <a:t>REMINDER:</a:t>
            </a:r>
            <a:r>
              <a:rPr lang="en-US" sz="2133" b="1" i="0" u="none" strike="noStrike" cap="none">
                <a:solidFill>
                  <a:schemeClr val="dk1"/>
                </a:solidFill>
                <a:latin typeface="Calibri"/>
                <a:ea typeface="Calibri"/>
                <a:cs typeface="Calibri"/>
                <a:sym typeface="Calibri"/>
              </a:rPr>
              <a:t> These workgroup meetings are recorded.</a:t>
            </a:r>
            <a:endParaRPr sz="2133" b="1" i="0" u="none" strike="noStrike" cap="none">
              <a:solidFill>
                <a:schemeClr val="dk1"/>
              </a:solidFill>
              <a:latin typeface="Calibri"/>
              <a:ea typeface="Calibri"/>
              <a:cs typeface="Calibri"/>
              <a:sym typeface="Calibri"/>
            </a:endParaRPr>
          </a:p>
        </p:txBody>
      </p:sp>
      <p:sp>
        <p:nvSpPr>
          <p:cNvPr id="1459" name="Google Shape;1459;p3"/>
          <p:cNvSpPr txBox="1">
            <a:spLocks noGrp="1"/>
          </p:cNvSpPr>
          <p:nvPr>
            <p:ph type="sldNum" idx="12"/>
          </p:nvPr>
        </p:nvSpPr>
        <p:spPr>
          <a:xfrm>
            <a:off x="11512551" y="6213475"/>
            <a:ext cx="5781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g3ed4ee13fd4_0_589"/>
          <p:cNvSpPr txBox="1">
            <a:spLocks noGrp="1"/>
          </p:cNvSpPr>
          <p:nvPr>
            <p:ph type="title"/>
          </p:nvPr>
        </p:nvSpPr>
        <p:spPr>
          <a:xfrm>
            <a:off x="972127" y="1835089"/>
            <a:ext cx="10515600" cy="3945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US"/>
              <a:t>PPC PSI-Overlap Analysis</a:t>
            </a:r>
            <a:endParaRPr/>
          </a:p>
        </p:txBody>
      </p:sp>
      <p:sp>
        <p:nvSpPr>
          <p:cNvPr id="1565" name="Google Shape;1565;g3ed4ee13fd4_0_589"/>
          <p:cNvSpPr txBox="1">
            <a:spLocks noGrp="1"/>
          </p:cNvSpPr>
          <p:nvPr>
            <p:ph type="sldNum" idx="12"/>
          </p:nvPr>
        </p:nvSpPr>
        <p:spPr>
          <a:xfrm>
            <a:off x="11512551" y="6213475"/>
            <a:ext cx="577800" cy="365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g3ed4ee13fd4_0_633"/>
          <p:cNvSpPr txBox="1">
            <a:spLocks noGrp="1"/>
          </p:cNvSpPr>
          <p:nvPr>
            <p:ph type="body" idx="1"/>
          </p:nvPr>
        </p:nvSpPr>
        <p:spPr>
          <a:xfrm>
            <a:off x="78425" y="1109863"/>
            <a:ext cx="11627400" cy="49515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800"/>
              <a:t>There is significant variability in the Numerator and Denominator populations and for each “overlapping” set of PSI/PPC combinations</a:t>
            </a:r>
            <a:endParaRPr sz="1800"/>
          </a:p>
          <a:p>
            <a:pPr marL="457200" lvl="0" indent="-342900" algn="l" rtl="0">
              <a:lnSpc>
                <a:spcPct val="100000"/>
              </a:lnSpc>
              <a:spcBef>
                <a:spcPts val="1000"/>
              </a:spcBef>
              <a:spcAft>
                <a:spcPts val="0"/>
              </a:spcAft>
              <a:buSzPts val="1800"/>
              <a:buChar char="●"/>
            </a:pPr>
            <a:r>
              <a:rPr lang="en-US" sz="1800"/>
              <a:t>Some of this variability is attributable to known differences in populations and specification logic. </a:t>
            </a:r>
            <a:endParaRPr sz="1800"/>
          </a:p>
          <a:p>
            <a:pPr marL="914400" lvl="1" indent="-342900" algn="l" rtl="0">
              <a:lnSpc>
                <a:spcPct val="100000"/>
              </a:lnSpc>
              <a:spcBef>
                <a:spcPts val="1000"/>
              </a:spcBef>
              <a:spcAft>
                <a:spcPts val="0"/>
              </a:spcAft>
              <a:buSzPts val="1800"/>
              <a:buChar char="○"/>
            </a:pPr>
            <a:r>
              <a:rPr lang="en-US" sz="1800"/>
              <a:t>For example, both PSI 13 and PPC 38 measure Sepsis rates, however, PSI 13 is limited to postoperative Sepsis while PPC 38 covers all inpatient Sepsis cases. </a:t>
            </a:r>
            <a:endParaRPr sz="1800"/>
          </a:p>
          <a:p>
            <a:pPr marL="914400" lvl="1" indent="-342900" algn="l" rtl="0">
              <a:lnSpc>
                <a:spcPct val="100000"/>
              </a:lnSpc>
              <a:spcBef>
                <a:spcPts val="1000"/>
              </a:spcBef>
              <a:spcAft>
                <a:spcPts val="0"/>
              </a:spcAft>
              <a:buSzPts val="1800"/>
              <a:buChar char="○"/>
            </a:pPr>
            <a:r>
              <a:rPr lang="en-US" sz="1800"/>
              <a:t>Other differences include Age and Major Diagnostic Category (MDC) variables.</a:t>
            </a:r>
            <a:endParaRPr sz="1800"/>
          </a:p>
          <a:p>
            <a:pPr marL="914400" lvl="1" indent="-342900" algn="l" rtl="0">
              <a:lnSpc>
                <a:spcPct val="100000"/>
              </a:lnSpc>
              <a:spcBef>
                <a:spcPts val="1000"/>
              </a:spcBef>
              <a:spcAft>
                <a:spcPts val="0"/>
              </a:spcAft>
              <a:buSzPts val="1800"/>
              <a:buChar char="○"/>
            </a:pPr>
            <a:r>
              <a:rPr lang="en-US" sz="1800"/>
              <a:t>Data suggest the measure specifications are not sufficiently aligned for PSIs and PPCs to be considered comparable across most of the “overlapping” measure sets</a:t>
            </a:r>
            <a:endParaRPr sz="1800"/>
          </a:p>
          <a:p>
            <a:pPr marL="1371600" lvl="2" indent="-342900" algn="l" rtl="0">
              <a:lnSpc>
                <a:spcPct val="100000"/>
              </a:lnSpc>
              <a:spcBef>
                <a:spcPts val="1000"/>
              </a:spcBef>
              <a:spcAft>
                <a:spcPts val="0"/>
              </a:spcAft>
              <a:buSzPts val="1800"/>
              <a:buChar char="■"/>
            </a:pPr>
            <a:r>
              <a:rPr lang="en-US" sz="1800"/>
              <a:t>Measures within each measure set should be compared to their own historical performance rates in order to understand trends. </a:t>
            </a:r>
            <a:endParaRPr sz="1800"/>
          </a:p>
          <a:p>
            <a:pPr marL="1371600" lvl="2" indent="-342900" algn="l" rtl="0">
              <a:lnSpc>
                <a:spcPct val="100000"/>
              </a:lnSpc>
              <a:spcBef>
                <a:spcPts val="1000"/>
              </a:spcBef>
              <a:spcAft>
                <a:spcPts val="0"/>
              </a:spcAft>
              <a:buSzPts val="1800"/>
              <a:buChar char="■"/>
            </a:pPr>
            <a:r>
              <a:rPr lang="en-US" sz="1800"/>
              <a:t>This has implications if the PSIs were to replace PPCs  </a:t>
            </a:r>
            <a:endParaRPr sz="1800"/>
          </a:p>
          <a:p>
            <a:pPr marL="914400" lvl="1" indent="-342900" algn="l" rtl="0">
              <a:lnSpc>
                <a:spcPct val="100000"/>
              </a:lnSpc>
              <a:spcBef>
                <a:spcPts val="1000"/>
              </a:spcBef>
              <a:spcAft>
                <a:spcPts val="0"/>
              </a:spcAft>
              <a:buSzPts val="1800"/>
              <a:buChar char="○"/>
            </a:pPr>
            <a:r>
              <a:rPr lang="en-US" sz="1800"/>
              <a:t>While PPCs are more comprehensive in some of their constructs, they lack national comparative performance data and benchmarks. </a:t>
            </a:r>
            <a:endParaRPr sz="1800"/>
          </a:p>
          <a:p>
            <a:pPr marL="457200" lvl="0" indent="-342900" algn="l" rtl="0">
              <a:lnSpc>
                <a:spcPct val="100000"/>
              </a:lnSpc>
              <a:spcBef>
                <a:spcPts val="1000"/>
              </a:spcBef>
              <a:spcAft>
                <a:spcPts val="0"/>
              </a:spcAft>
              <a:buSzPts val="1800"/>
              <a:buChar char="●"/>
            </a:pPr>
            <a:r>
              <a:rPr lang="en-US" sz="1800"/>
              <a:t>Staff believes that inclusion of both PPCs and PSIs provides for comprehensive measurement of complications acquired in the hospital while making progress toward aligning with the HACRP program.</a:t>
            </a:r>
            <a:endParaRPr sz="1800"/>
          </a:p>
          <a:p>
            <a:pPr marL="0" lvl="0" indent="0" algn="l" rtl="0">
              <a:lnSpc>
                <a:spcPct val="100000"/>
              </a:lnSpc>
              <a:spcBef>
                <a:spcPts val="1000"/>
              </a:spcBef>
              <a:spcAft>
                <a:spcPts val="0"/>
              </a:spcAft>
              <a:buNone/>
            </a:pPr>
            <a:endParaRPr sz="1800"/>
          </a:p>
          <a:p>
            <a:pPr marL="0" lvl="0" indent="0" algn="l" rtl="0">
              <a:lnSpc>
                <a:spcPct val="100000"/>
              </a:lnSpc>
              <a:spcBef>
                <a:spcPts val="1000"/>
              </a:spcBef>
              <a:spcAft>
                <a:spcPts val="1000"/>
              </a:spcAft>
              <a:buSzPts val="2000"/>
              <a:buNone/>
            </a:pPr>
            <a:endParaRPr sz="1800"/>
          </a:p>
        </p:txBody>
      </p:sp>
      <p:sp>
        <p:nvSpPr>
          <p:cNvPr id="1572" name="Google Shape;1572;g3ed4ee13fd4_0_63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41</a:t>
            </a:fld>
            <a:endParaRPr/>
          </a:p>
        </p:txBody>
      </p:sp>
      <p:sp>
        <p:nvSpPr>
          <p:cNvPr id="1573" name="Google Shape;1573;g3ed4ee13fd4_0_633"/>
          <p:cNvSpPr txBox="1">
            <a:spLocks noGrp="1"/>
          </p:cNvSpPr>
          <p:nvPr>
            <p:ph type="title"/>
          </p:nvPr>
        </p:nvSpPr>
        <p:spPr>
          <a:xfrm>
            <a:off x="972125" y="347850"/>
            <a:ext cx="10733700" cy="6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600"/>
              <a:t>PPCs and PSIs Have Differences in Numerators and Denominators</a:t>
            </a:r>
            <a:endParaRPr sz="2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g3ed4ee13fd4_0_595"/>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42</a:t>
            </a:fld>
            <a:endParaRPr/>
          </a:p>
        </p:txBody>
      </p:sp>
      <p:sp>
        <p:nvSpPr>
          <p:cNvPr id="1580" name="Google Shape;1580;g3ed4ee13fd4_0_595"/>
          <p:cNvSpPr txBox="1">
            <a:spLocks noGrp="1"/>
          </p:cNvSpPr>
          <p:nvPr>
            <p:ph type="title"/>
          </p:nvPr>
        </p:nvSpPr>
        <p:spPr>
          <a:xfrm>
            <a:off x="1042052" y="80059"/>
            <a:ext cx="10515600" cy="101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PSI-PPC Numerator and Denominator Overlap</a:t>
            </a:r>
            <a:endParaRPr/>
          </a:p>
          <a:p>
            <a:pPr marL="0" lvl="0" indent="0" algn="l" rtl="0">
              <a:spcBef>
                <a:spcPts val="0"/>
              </a:spcBef>
              <a:spcAft>
                <a:spcPts val="0"/>
              </a:spcAft>
              <a:buNone/>
            </a:pPr>
            <a:r>
              <a:rPr lang="en-US" sz="1800">
                <a:highlight>
                  <a:schemeClr val="accent6"/>
                </a:highlight>
              </a:rPr>
              <a:t>Highlight</a:t>
            </a:r>
            <a:r>
              <a:rPr lang="en-US" sz="1800"/>
              <a:t> Indicates Payment PPC</a:t>
            </a:r>
            <a:endParaRPr/>
          </a:p>
        </p:txBody>
      </p:sp>
      <p:graphicFrame>
        <p:nvGraphicFramePr>
          <p:cNvPr id="1581" name="Google Shape;1581;g3ed4ee13fd4_0_595"/>
          <p:cNvGraphicFramePr/>
          <p:nvPr/>
        </p:nvGraphicFramePr>
        <p:xfrm>
          <a:off x="257250" y="1093475"/>
          <a:ext cx="3000000" cy="3000000"/>
        </p:xfrm>
        <a:graphic>
          <a:graphicData uri="http://schemas.openxmlformats.org/drawingml/2006/table">
            <a:tbl>
              <a:tblPr>
                <a:noFill/>
                <a:tableStyleId>{1A795995-ACE6-4AB9-A279-27E9D69E00BD}</a:tableStyleId>
              </a:tblPr>
              <a:tblGrid>
                <a:gridCol w="3951850">
                  <a:extLst>
                    <a:ext uri="{9D8B030D-6E8A-4147-A177-3AD203B41FA5}">
                      <a16:colId xmlns:a16="http://schemas.microsoft.com/office/drawing/2014/main" val="20000"/>
                    </a:ext>
                  </a:extLst>
                </a:gridCol>
                <a:gridCol w="1236225">
                  <a:extLst>
                    <a:ext uri="{9D8B030D-6E8A-4147-A177-3AD203B41FA5}">
                      <a16:colId xmlns:a16="http://schemas.microsoft.com/office/drawing/2014/main" val="20001"/>
                    </a:ext>
                  </a:extLst>
                </a:gridCol>
                <a:gridCol w="1480925">
                  <a:extLst>
                    <a:ext uri="{9D8B030D-6E8A-4147-A177-3AD203B41FA5}">
                      <a16:colId xmlns:a16="http://schemas.microsoft.com/office/drawing/2014/main" val="20002"/>
                    </a:ext>
                  </a:extLst>
                </a:gridCol>
                <a:gridCol w="1480925">
                  <a:extLst>
                    <a:ext uri="{9D8B030D-6E8A-4147-A177-3AD203B41FA5}">
                      <a16:colId xmlns:a16="http://schemas.microsoft.com/office/drawing/2014/main" val="20003"/>
                    </a:ext>
                  </a:extLst>
                </a:gridCol>
                <a:gridCol w="1480925">
                  <a:extLst>
                    <a:ext uri="{9D8B030D-6E8A-4147-A177-3AD203B41FA5}">
                      <a16:colId xmlns:a16="http://schemas.microsoft.com/office/drawing/2014/main" val="20004"/>
                    </a:ext>
                  </a:extLst>
                </a:gridCol>
                <a:gridCol w="1480925">
                  <a:extLst>
                    <a:ext uri="{9D8B030D-6E8A-4147-A177-3AD203B41FA5}">
                      <a16:colId xmlns:a16="http://schemas.microsoft.com/office/drawing/2014/main" val="20005"/>
                    </a:ext>
                  </a:extLst>
                </a:gridCol>
              </a:tblGrid>
              <a:tr h="268975">
                <a:tc rowSpan="2">
                  <a:txBody>
                    <a:bodyPr/>
                    <a:lstStyle/>
                    <a:p>
                      <a:pPr marL="0" lvl="0" indent="0" algn="ctr" rtl="0">
                        <a:lnSpc>
                          <a:spcPct val="115000"/>
                        </a:lnSpc>
                        <a:spcBef>
                          <a:spcPts val="0"/>
                        </a:spcBef>
                        <a:spcAft>
                          <a:spcPts val="0"/>
                        </a:spcAft>
                        <a:buNone/>
                      </a:pPr>
                      <a:r>
                        <a:rPr lang="en-US" b="1"/>
                        <a:t>Measures Compared</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US" b="1"/>
                        <a:t>Measure Inclusion</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US" b="1"/>
                        <a:t>Numerator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b="1"/>
                        <a:t>Denominator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68975">
                <a:tc vMerge="1">
                  <a:txBody>
                    <a:bodyPr/>
                    <a:lstStyle/>
                    <a:p>
                      <a:endParaRPr lang="en-US"/>
                    </a:p>
                  </a:txBody>
                  <a:tcPr/>
                </a:tc>
                <a:tc vMerge="1">
                  <a:txBody>
                    <a:bodyPr/>
                    <a:lstStyle/>
                    <a:p>
                      <a:endParaRPr lang="en-US"/>
                    </a:p>
                  </a:txBody>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8975">
                <a:tc rowSpan="3">
                  <a:txBody>
                    <a:bodyPr/>
                    <a:lstStyle/>
                    <a:p>
                      <a:pPr marL="0" lvl="0" indent="0" algn="l" rtl="0">
                        <a:lnSpc>
                          <a:spcPct val="115000"/>
                        </a:lnSpc>
                        <a:spcBef>
                          <a:spcPts val="0"/>
                        </a:spcBef>
                        <a:spcAft>
                          <a:spcPts val="0"/>
                        </a:spcAft>
                        <a:buNone/>
                      </a:pPr>
                      <a:r>
                        <a:rPr lang="en-US"/>
                        <a:t>PSI 03: Pressure Ulcer</a:t>
                      </a:r>
                      <a:endParaRPr/>
                    </a:p>
                    <a:p>
                      <a:pPr marL="0" lvl="0" indent="0" algn="l" rtl="0">
                        <a:lnSpc>
                          <a:spcPct val="115000"/>
                        </a:lnSpc>
                        <a:spcBef>
                          <a:spcPts val="0"/>
                        </a:spcBef>
                        <a:spcAft>
                          <a:spcPts val="0"/>
                        </a:spcAft>
                        <a:buNone/>
                      </a:pPr>
                      <a:r>
                        <a:rPr lang="en-US"/>
                        <a:t>PPC 31: Pressure Ulcers</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305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42.10%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307,871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56.60%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221,786</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40.80%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334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46.10%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14,388</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8975">
                <a:tc rowSpan="3">
                  <a:txBody>
                    <a:bodyPr/>
                    <a:lstStyle/>
                    <a:p>
                      <a:pPr marL="0" lvl="0" indent="0" algn="l" rtl="0">
                        <a:lnSpc>
                          <a:spcPct val="115000"/>
                        </a:lnSpc>
                        <a:spcBef>
                          <a:spcPts val="0"/>
                        </a:spcBef>
                        <a:spcAft>
                          <a:spcPts val="0"/>
                        </a:spcAft>
                        <a:buNone/>
                      </a:pPr>
                      <a:r>
                        <a:rPr lang="en-US"/>
                        <a:t>PSI 06: Iatrogenic Pneumothorax Rate</a:t>
                      </a:r>
                      <a:endParaRPr/>
                    </a:p>
                    <a:p>
                      <a:pPr marL="0" lvl="0" indent="0" algn="l" rtl="0">
                        <a:lnSpc>
                          <a:spcPct val="115000"/>
                        </a:lnSpc>
                        <a:spcBef>
                          <a:spcPts val="0"/>
                        </a:spcBef>
                        <a:spcAft>
                          <a:spcPts val="0"/>
                        </a:spcAft>
                        <a:buNone/>
                      </a:pPr>
                      <a:r>
                        <a:rPr lang="en-US">
                          <a:highlight>
                            <a:schemeClr val="accent6"/>
                          </a:highlight>
                        </a:rPr>
                        <a:t>PPC 49: Iatrogenic Pneumothorax</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26.90%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574,470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66.10%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22.80%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123,661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14.20%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97</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50.30%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171,304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19.70%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68975">
                <a:tc rowSpan="3">
                  <a:txBody>
                    <a:bodyPr/>
                    <a:lstStyle/>
                    <a:p>
                      <a:pPr marL="0" lvl="0" indent="0" algn="l" rtl="0">
                        <a:lnSpc>
                          <a:spcPct val="115000"/>
                        </a:lnSpc>
                        <a:spcBef>
                          <a:spcPts val="0"/>
                        </a:spcBef>
                        <a:spcAft>
                          <a:spcPts val="0"/>
                        </a:spcAft>
                        <a:buNone/>
                      </a:pPr>
                      <a:r>
                        <a:rPr lang="en-US"/>
                        <a:t>PSI 08: In Hospital Fall with Hip Fracture Rate</a:t>
                      </a:r>
                      <a:endParaRPr/>
                    </a:p>
                    <a:p>
                      <a:pPr marL="0" lvl="0" indent="0" algn="l" rtl="0">
                        <a:lnSpc>
                          <a:spcPct val="115000"/>
                        </a:lnSpc>
                        <a:spcBef>
                          <a:spcPts val="0"/>
                        </a:spcBef>
                        <a:spcAft>
                          <a:spcPts val="0"/>
                        </a:spcAft>
                        <a:buNone/>
                      </a:pPr>
                      <a:r>
                        <a:rPr lang="en-US">
                          <a:highlight>
                            <a:schemeClr val="accent6"/>
                          </a:highlight>
                        </a:rPr>
                        <a:t>PPC 28: In-Hospital Trauma and Fractures</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135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57.00%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727,412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81.90%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113</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0.00%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6897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98</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41.40%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160,956</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18.10%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81175">
                <a:tc rowSpan="3">
                  <a:txBody>
                    <a:bodyPr/>
                    <a:lstStyle/>
                    <a:p>
                      <a:pPr marL="0" lvl="0" indent="0" algn="l" rtl="0">
                        <a:lnSpc>
                          <a:spcPct val="115000"/>
                        </a:lnSpc>
                        <a:spcBef>
                          <a:spcPts val="0"/>
                        </a:spcBef>
                        <a:spcAft>
                          <a:spcPts val="0"/>
                        </a:spcAft>
                        <a:buNone/>
                      </a:pPr>
                      <a:r>
                        <a:rPr lang="en-US"/>
                        <a:t>PSI 09: Perioperative Hemorrhage or Hematoma Rate</a:t>
                      </a:r>
                      <a:endParaRPr/>
                    </a:p>
                    <a:p>
                      <a:pPr marL="0" lvl="0" indent="0" algn="l" rtl="0">
                        <a:lnSpc>
                          <a:spcPct val="115000"/>
                        </a:lnSpc>
                        <a:spcBef>
                          <a:spcPts val="0"/>
                        </a:spcBef>
                        <a:spcAft>
                          <a:spcPts val="0"/>
                        </a:spcAft>
                        <a:buNone/>
                      </a:pPr>
                      <a:r>
                        <a:rPr lang="en-US">
                          <a:highlight>
                            <a:schemeClr val="accent6"/>
                          </a:highlight>
                        </a:rPr>
                        <a:t>PPC 41: Peri-Operative Hemorrhage &amp; Hematoma with Hemorrhage Control Procedure or I&amp;D Procedure</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16.50%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97,744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46.10%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8117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182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66.90%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24,721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5257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16.50%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89,447</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42.20%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g3ed4ee13fd4_0_605"/>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43</a:t>
            </a:fld>
            <a:endParaRPr/>
          </a:p>
        </p:txBody>
      </p:sp>
      <p:sp>
        <p:nvSpPr>
          <p:cNvPr id="1588" name="Google Shape;1588;g3ed4ee13fd4_0_605"/>
          <p:cNvSpPr txBox="1">
            <a:spLocks noGrp="1"/>
          </p:cNvSpPr>
          <p:nvPr>
            <p:ph type="title"/>
          </p:nvPr>
        </p:nvSpPr>
        <p:spPr>
          <a:xfrm>
            <a:off x="972127" y="347852"/>
            <a:ext cx="10515600" cy="101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PSI-PPC Numerator and Denominator Overlap</a:t>
            </a:r>
            <a:endParaRPr/>
          </a:p>
          <a:p>
            <a:pPr marL="0" lvl="0" indent="0" algn="l" rtl="0">
              <a:spcBef>
                <a:spcPts val="0"/>
              </a:spcBef>
              <a:spcAft>
                <a:spcPts val="0"/>
              </a:spcAft>
              <a:buNone/>
            </a:pPr>
            <a:r>
              <a:rPr lang="en-US" sz="1800">
                <a:highlight>
                  <a:schemeClr val="accent6"/>
                </a:highlight>
              </a:rPr>
              <a:t>Highlight</a:t>
            </a:r>
            <a:r>
              <a:rPr lang="en-US" sz="1800"/>
              <a:t> Indicates Payment PPC</a:t>
            </a:r>
            <a:endParaRPr/>
          </a:p>
        </p:txBody>
      </p:sp>
      <p:graphicFrame>
        <p:nvGraphicFramePr>
          <p:cNvPr id="1589" name="Google Shape;1589;g3ed4ee13fd4_0_605"/>
          <p:cNvGraphicFramePr/>
          <p:nvPr/>
        </p:nvGraphicFramePr>
        <p:xfrm>
          <a:off x="440675" y="1096168"/>
          <a:ext cx="3000000" cy="3000000"/>
        </p:xfrm>
        <a:graphic>
          <a:graphicData uri="http://schemas.openxmlformats.org/drawingml/2006/table">
            <a:tbl>
              <a:tblPr>
                <a:noFill/>
                <a:tableStyleId>{1A795995-ACE6-4AB9-A279-27E9D69E00BD}</a:tableStyleId>
              </a:tblPr>
              <a:tblGrid>
                <a:gridCol w="3992650">
                  <a:extLst>
                    <a:ext uri="{9D8B030D-6E8A-4147-A177-3AD203B41FA5}">
                      <a16:colId xmlns:a16="http://schemas.microsoft.com/office/drawing/2014/main" val="20000"/>
                    </a:ext>
                  </a:extLst>
                </a:gridCol>
                <a:gridCol w="1415850">
                  <a:extLst>
                    <a:ext uri="{9D8B030D-6E8A-4147-A177-3AD203B41FA5}">
                      <a16:colId xmlns:a16="http://schemas.microsoft.com/office/drawing/2014/main" val="20001"/>
                    </a:ext>
                  </a:extLst>
                </a:gridCol>
                <a:gridCol w="1415850">
                  <a:extLst>
                    <a:ext uri="{9D8B030D-6E8A-4147-A177-3AD203B41FA5}">
                      <a16:colId xmlns:a16="http://schemas.microsoft.com/office/drawing/2014/main" val="20002"/>
                    </a:ext>
                  </a:extLst>
                </a:gridCol>
                <a:gridCol w="1415850">
                  <a:extLst>
                    <a:ext uri="{9D8B030D-6E8A-4147-A177-3AD203B41FA5}">
                      <a16:colId xmlns:a16="http://schemas.microsoft.com/office/drawing/2014/main" val="20003"/>
                    </a:ext>
                  </a:extLst>
                </a:gridCol>
                <a:gridCol w="1415850">
                  <a:extLst>
                    <a:ext uri="{9D8B030D-6E8A-4147-A177-3AD203B41FA5}">
                      <a16:colId xmlns:a16="http://schemas.microsoft.com/office/drawing/2014/main" val="20004"/>
                    </a:ext>
                  </a:extLst>
                </a:gridCol>
                <a:gridCol w="1415850">
                  <a:extLst>
                    <a:ext uri="{9D8B030D-6E8A-4147-A177-3AD203B41FA5}">
                      <a16:colId xmlns:a16="http://schemas.microsoft.com/office/drawing/2014/main" val="20005"/>
                    </a:ext>
                  </a:extLst>
                </a:gridCol>
              </a:tblGrid>
              <a:tr h="200025">
                <a:tc rowSpan="2">
                  <a:txBody>
                    <a:bodyPr/>
                    <a:lstStyle/>
                    <a:p>
                      <a:pPr marL="0" lvl="0" indent="0" algn="ctr" rtl="0">
                        <a:lnSpc>
                          <a:spcPct val="115000"/>
                        </a:lnSpc>
                        <a:spcBef>
                          <a:spcPts val="0"/>
                        </a:spcBef>
                        <a:spcAft>
                          <a:spcPts val="0"/>
                        </a:spcAft>
                        <a:buNone/>
                      </a:pPr>
                      <a:r>
                        <a:rPr lang="en-US" b="1"/>
                        <a:t>Measures Compared</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US" b="1"/>
                        <a:t>Measure Inclusion</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lvl="0" indent="0" algn="ctr" rtl="0">
                        <a:lnSpc>
                          <a:spcPct val="100000"/>
                        </a:lnSpc>
                        <a:spcBef>
                          <a:spcPts val="0"/>
                        </a:spcBef>
                        <a:spcAft>
                          <a:spcPts val="0"/>
                        </a:spcAft>
                        <a:buNone/>
                      </a:pPr>
                      <a:r>
                        <a:rPr lang="en-US" b="1"/>
                        <a:t>Numerator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00000"/>
                        </a:lnSpc>
                        <a:spcBef>
                          <a:spcPts val="0"/>
                        </a:spcBef>
                        <a:spcAft>
                          <a:spcPts val="0"/>
                        </a:spcAft>
                        <a:buNone/>
                      </a:pPr>
                      <a:r>
                        <a:rPr lang="en-US" b="1"/>
                        <a:t>Denominator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00025">
                <a:tc vMerge="1">
                  <a:txBody>
                    <a:bodyPr/>
                    <a:lstStyle/>
                    <a:p>
                      <a:endParaRPr lang="en-US"/>
                    </a:p>
                  </a:txBody>
                  <a:tcPr/>
                </a:tc>
                <a:tc vMerge="1">
                  <a:txBody>
                    <a:bodyPr/>
                    <a:lstStyle/>
                    <a:p>
                      <a:endParaRPr lang="en-US"/>
                    </a:p>
                  </a:txBody>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rowSpan="3">
                  <a:txBody>
                    <a:bodyPr/>
                    <a:lstStyle/>
                    <a:p>
                      <a:pPr marL="0" lvl="0" indent="0" algn="l" rtl="0">
                        <a:lnSpc>
                          <a:spcPct val="115000"/>
                        </a:lnSpc>
                        <a:spcBef>
                          <a:spcPts val="0"/>
                        </a:spcBef>
                        <a:spcAft>
                          <a:spcPts val="0"/>
                        </a:spcAft>
                        <a:buNone/>
                      </a:pPr>
                      <a:r>
                        <a:rPr lang="en-US"/>
                        <a:t>PSI 11: Postoperative Respiratory Failure Rate</a:t>
                      </a:r>
                      <a:endParaRPr/>
                    </a:p>
                    <a:p>
                      <a:pPr marL="0" lvl="0" indent="0" algn="l" rtl="0">
                        <a:lnSpc>
                          <a:spcPct val="115000"/>
                        </a:lnSpc>
                        <a:spcBef>
                          <a:spcPts val="0"/>
                        </a:spcBef>
                        <a:spcAft>
                          <a:spcPts val="0"/>
                        </a:spcAft>
                        <a:buNone/>
                      </a:pPr>
                      <a:r>
                        <a:rPr lang="en-US">
                          <a:highlight>
                            <a:schemeClr val="accent6"/>
                          </a:highlight>
                        </a:rPr>
                        <a:t>PPC 03: Acute Pulmonary Edema and Respiratory Failure without Ventilation</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23</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52,099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392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37.20%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13,759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639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60.60%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454,842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87.40%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rowSpan="3">
                  <a:txBody>
                    <a:bodyPr/>
                    <a:lstStyle/>
                    <a:p>
                      <a:pPr marL="0" lvl="0" indent="0" algn="l" rtl="0">
                        <a:lnSpc>
                          <a:spcPct val="115000"/>
                        </a:lnSpc>
                        <a:spcBef>
                          <a:spcPts val="0"/>
                        </a:spcBef>
                        <a:spcAft>
                          <a:spcPts val="0"/>
                        </a:spcAft>
                        <a:buNone/>
                      </a:pPr>
                      <a:r>
                        <a:rPr lang="en-US"/>
                        <a:t>PSI 11: Postoperative Respiratory Failure Rate</a:t>
                      </a:r>
                      <a:endParaRPr/>
                    </a:p>
                    <a:p>
                      <a:pPr marL="0" lvl="0" indent="0" algn="l" rtl="0">
                        <a:lnSpc>
                          <a:spcPct val="115000"/>
                        </a:lnSpc>
                        <a:spcBef>
                          <a:spcPts val="0"/>
                        </a:spcBef>
                        <a:spcAft>
                          <a:spcPts val="0"/>
                        </a:spcAft>
                        <a:buNone/>
                      </a:pPr>
                      <a:r>
                        <a:rPr lang="en-US">
                          <a:highlight>
                            <a:schemeClr val="accent6"/>
                          </a:highlight>
                        </a:rPr>
                        <a:t>PPC 04: Acute Pulmonary Edema and Respiratory Failure with Ventilation</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55,750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356</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61.40%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10,108</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28.40%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454,682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87.30%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rowSpan="3">
                  <a:txBody>
                    <a:bodyPr/>
                    <a:lstStyle/>
                    <a:p>
                      <a:pPr marL="0" lvl="0" indent="0" algn="l" rtl="0">
                        <a:lnSpc>
                          <a:spcPct val="115000"/>
                        </a:lnSpc>
                        <a:spcBef>
                          <a:spcPts val="0"/>
                        </a:spcBef>
                        <a:spcAft>
                          <a:spcPts val="0"/>
                        </a:spcAft>
                        <a:buNone/>
                      </a:pPr>
                      <a:r>
                        <a:rPr lang="en-US"/>
                        <a:t>PSI 12: Perioperative Pulmonary Embolism or Deep Vein Thrombosis Rate</a:t>
                      </a:r>
                      <a:endParaRPr/>
                    </a:p>
                    <a:p>
                      <a:pPr marL="0" lvl="0" indent="0" algn="l" rtl="0">
                        <a:lnSpc>
                          <a:spcPct val="115000"/>
                        </a:lnSpc>
                        <a:spcBef>
                          <a:spcPts val="0"/>
                        </a:spcBef>
                        <a:spcAft>
                          <a:spcPts val="0"/>
                        </a:spcAft>
                        <a:buNone/>
                      </a:pPr>
                      <a:r>
                        <a:rPr lang="en-US">
                          <a:highlight>
                            <a:schemeClr val="accent6"/>
                          </a:highlight>
                        </a:rPr>
                        <a:t>PPC 07: Pulmonary Embolism</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144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21.20%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118,992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17.10%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405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59.60%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40,983</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130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19.10%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536,775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77.00%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0025">
                <a:tc rowSpan="3">
                  <a:txBody>
                    <a:bodyPr/>
                    <a:lstStyle/>
                    <a:p>
                      <a:pPr marL="0" lvl="0" indent="0" algn="l" rtl="0">
                        <a:lnSpc>
                          <a:spcPct val="115000"/>
                        </a:lnSpc>
                        <a:spcBef>
                          <a:spcPts val="0"/>
                        </a:spcBef>
                        <a:spcAft>
                          <a:spcPts val="0"/>
                        </a:spcAft>
                        <a:buNone/>
                      </a:pPr>
                      <a:r>
                        <a:rPr lang="en-US"/>
                        <a:t>PSI 12: Perioperative Pulmonary Embolism or Deep Vein Thrombosis Rate</a:t>
                      </a:r>
                      <a:endParaRPr/>
                    </a:p>
                    <a:p>
                      <a:pPr marL="0" lvl="0" indent="0" algn="l" rtl="0">
                        <a:lnSpc>
                          <a:spcPct val="115000"/>
                        </a:lnSpc>
                        <a:spcBef>
                          <a:spcPts val="0"/>
                        </a:spcBef>
                        <a:spcAft>
                          <a:spcPts val="0"/>
                        </a:spcAft>
                        <a:buNone/>
                      </a:pPr>
                      <a:r>
                        <a:rPr lang="en-US">
                          <a:highlight>
                            <a:schemeClr val="accent6"/>
                          </a:highlight>
                        </a:rPr>
                        <a:t>PPC 16: Venous Thrombosis</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48</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73,951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15.70%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501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84.50%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86,024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18.20%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312,272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66.10%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g3ed4ee13fd4_0_614"/>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44</a:t>
            </a:fld>
            <a:endParaRPr/>
          </a:p>
        </p:txBody>
      </p:sp>
      <p:graphicFrame>
        <p:nvGraphicFramePr>
          <p:cNvPr id="1596" name="Google Shape;1596;g3ed4ee13fd4_0_614"/>
          <p:cNvGraphicFramePr/>
          <p:nvPr/>
        </p:nvGraphicFramePr>
        <p:xfrm>
          <a:off x="362150" y="1361248"/>
          <a:ext cx="3000000" cy="3000000"/>
        </p:xfrm>
        <a:graphic>
          <a:graphicData uri="http://schemas.openxmlformats.org/drawingml/2006/table">
            <a:tbl>
              <a:tblPr>
                <a:noFill/>
                <a:tableStyleId>{1A795995-ACE6-4AB9-A279-27E9D69E00BD}</a:tableStyleId>
              </a:tblPr>
              <a:tblGrid>
                <a:gridCol w="3931225">
                  <a:extLst>
                    <a:ext uri="{9D8B030D-6E8A-4147-A177-3AD203B41FA5}">
                      <a16:colId xmlns:a16="http://schemas.microsoft.com/office/drawing/2014/main" val="20000"/>
                    </a:ext>
                  </a:extLst>
                </a:gridCol>
                <a:gridCol w="1228500">
                  <a:extLst>
                    <a:ext uri="{9D8B030D-6E8A-4147-A177-3AD203B41FA5}">
                      <a16:colId xmlns:a16="http://schemas.microsoft.com/office/drawing/2014/main" val="20001"/>
                    </a:ext>
                  </a:extLst>
                </a:gridCol>
                <a:gridCol w="1228500">
                  <a:extLst>
                    <a:ext uri="{9D8B030D-6E8A-4147-A177-3AD203B41FA5}">
                      <a16:colId xmlns:a16="http://schemas.microsoft.com/office/drawing/2014/main" val="20002"/>
                    </a:ext>
                  </a:extLst>
                </a:gridCol>
                <a:gridCol w="1228500">
                  <a:extLst>
                    <a:ext uri="{9D8B030D-6E8A-4147-A177-3AD203B41FA5}">
                      <a16:colId xmlns:a16="http://schemas.microsoft.com/office/drawing/2014/main" val="20003"/>
                    </a:ext>
                  </a:extLst>
                </a:gridCol>
                <a:gridCol w="1228500">
                  <a:extLst>
                    <a:ext uri="{9D8B030D-6E8A-4147-A177-3AD203B41FA5}">
                      <a16:colId xmlns:a16="http://schemas.microsoft.com/office/drawing/2014/main" val="20004"/>
                    </a:ext>
                  </a:extLst>
                </a:gridCol>
                <a:gridCol w="1228500">
                  <a:extLst>
                    <a:ext uri="{9D8B030D-6E8A-4147-A177-3AD203B41FA5}">
                      <a16:colId xmlns:a16="http://schemas.microsoft.com/office/drawing/2014/main" val="20005"/>
                    </a:ext>
                  </a:extLst>
                </a:gridCol>
              </a:tblGrid>
              <a:tr h="200025">
                <a:tc rowSpan="2">
                  <a:txBody>
                    <a:bodyPr/>
                    <a:lstStyle/>
                    <a:p>
                      <a:pPr marL="0" lvl="0" indent="0" algn="ctr" rtl="0">
                        <a:lnSpc>
                          <a:spcPct val="115000"/>
                        </a:lnSpc>
                        <a:spcBef>
                          <a:spcPts val="0"/>
                        </a:spcBef>
                        <a:spcAft>
                          <a:spcPts val="0"/>
                        </a:spcAft>
                        <a:buNone/>
                      </a:pPr>
                      <a:r>
                        <a:rPr lang="en-US" b="1"/>
                        <a:t>Measures Compared</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US" b="1"/>
                        <a:t>Measure Inclusion</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US" b="1"/>
                        <a:t>Numerator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gridSpan="2">
                  <a:txBody>
                    <a:bodyPr/>
                    <a:lstStyle/>
                    <a:p>
                      <a:pPr marL="0" lvl="0" indent="0" algn="l" rtl="0">
                        <a:lnSpc>
                          <a:spcPct val="115000"/>
                        </a:lnSpc>
                        <a:spcBef>
                          <a:spcPts val="0"/>
                        </a:spcBef>
                        <a:spcAft>
                          <a:spcPts val="0"/>
                        </a:spcAft>
                        <a:buNone/>
                      </a:pPr>
                      <a:r>
                        <a:rPr lang="en-US" b="1"/>
                        <a:t>Denominator Cases</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00025">
                <a:tc vMerge="1">
                  <a:txBody>
                    <a:bodyPr/>
                    <a:lstStyle/>
                    <a:p>
                      <a:endParaRPr lang="en-US"/>
                    </a:p>
                  </a:txBody>
                  <a:tcPr/>
                </a:tc>
                <a:tc vMerge="1">
                  <a:txBody>
                    <a:bodyPr/>
                    <a:lstStyle/>
                    <a:p>
                      <a:endParaRPr lang="en-US"/>
                    </a:p>
                  </a:txBody>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Frequency</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b="1"/>
                        <a:t>Percent</a:t>
                      </a:r>
                      <a:endParaRPr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rowSpan="3">
                  <a:txBody>
                    <a:bodyPr/>
                    <a:lstStyle/>
                    <a:p>
                      <a:pPr marL="0" lvl="0" indent="0" algn="l" rtl="0">
                        <a:lnSpc>
                          <a:spcPct val="115000"/>
                        </a:lnSpc>
                        <a:spcBef>
                          <a:spcPts val="0"/>
                        </a:spcBef>
                        <a:spcAft>
                          <a:spcPts val="0"/>
                        </a:spcAft>
                        <a:buNone/>
                      </a:pPr>
                      <a:r>
                        <a:rPr lang="en-US"/>
                        <a:t>PSI 13: Postoperative Sepsis Rate</a:t>
                      </a:r>
                      <a:endParaRPr/>
                    </a:p>
                    <a:p>
                      <a:pPr marL="0" lvl="0" indent="0" algn="l" rtl="0">
                        <a:lnSpc>
                          <a:spcPct val="115000"/>
                        </a:lnSpc>
                        <a:spcBef>
                          <a:spcPts val="0"/>
                        </a:spcBef>
                        <a:spcAft>
                          <a:spcPts val="0"/>
                        </a:spcAft>
                        <a:buNone/>
                      </a:pPr>
                      <a:r>
                        <a:rPr lang="en-US">
                          <a:highlight>
                            <a:schemeClr val="accent6"/>
                          </a:highlight>
                        </a:rPr>
                        <a:t>PPC 35: Septicemia &amp; Severe Infections</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47</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6.80%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16,421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221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32.10%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48,771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61.00%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226,453</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77.60%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rowSpan="3">
                  <a:txBody>
                    <a:bodyPr/>
                    <a:lstStyle/>
                    <a:p>
                      <a:pPr marL="0" lvl="0" indent="0" algn="l" rtl="0">
                        <a:lnSpc>
                          <a:spcPct val="115000"/>
                        </a:lnSpc>
                        <a:spcBef>
                          <a:spcPts val="0"/>
                        </a:spcBef>
                        <a:spcAft>
                          <a:spcPts val="0"/>
                        </a:spcAft>
                        <a:buNone/>
                      </a:pPr>
                      <a:r>
                        <a:rPr lang="en-US"/>
                        <a:t>PSI 14: Postoperative Wound Dehiscence Rate</a:t>
                      </a:r>
                      <a:endParaRPr/>
                    </a:p>
                    <a:p>
                      <a:pPr marL="0" lvl="0" indent="0" algn="l" rtl="0">
                        <a:lnSpc>
                          <a:spcPct val="115000"/>
                        </a:lnSpc>
                        <a:spcBef>
                          <a:spcPts val="0"/>
                        </a:spcBef>
                        <a:spcAft>
                          <a:spcPts val="0"/>
                        </a:spcAft>
                        <a:buNone/>
                      </a:pPr>
                      <a:r>
                        <a:rPr lang="en-US">
                          <a:highlight>
                            <a:schemeClr val="accent6"/>
                          </a:highlight>
                        </a:rPr>
                        <a:t>PPC 37: Post-Procedural Infection and Deep Wound Disruption without Procedure</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24,354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17.70%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18,155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12.20%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319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79.40%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105,763</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71.30%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rowSpan="3">
                  <a:txBody>
                    <a:bodyPr/>
                    <a:lstStyle/>
                    <a:p>
                      <a:pPr marL="0" lvl="0" indent="0" algn="l" rtl="0">
                        <a:lnSpc>
                          <a:spcPct val="115000"/>
                        </a:lnSpc>
                        <a:spcBef>
                          <a:spcPts val="0"/>
                        </a:spcBef>
                        <a:spcAft>
                          <a:spcPts val="0"/>
                        </a:spcAft>
                        <a:buNone/>
                      </a:pPr>
                      <a:r>
                        <a:rPr lang="en-US"/>
                        <a:t>PSI 14: Postoperative Wound Dehiscence Rate</a:t>
                      </a:r>
                      <a:endParaRPr/>
                    </a:p>
                    <a:p>
                      <a:pPr marL="0" lvl="0" indent="0" algn="l" rtl="0">
                        <a:lnSpc>
                          <a:spcPct val="115000"/>
                        </a:lnSpc>
                        <a:spcBef>
                          <a:spcPts val="0"/>
                        </a:spcBef>
                        <a:spcAft>
                          <a:spcPts val="0"/>
                        </a:spcAft>
                        <a:buNone/>
                      </a:pPr>
                      <a:r>
                        <a:rPr lang="en-US"/>
                        <a:t>PPC 38: Post-Procedural Infection and Deep Wound Disruption with Procedure</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18</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9.10%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24,562</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16.60%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33.00%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17,947</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12.10%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114</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57.90%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105,849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71.30%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0025">
                <a:tc rowSpan="3">
                  <a:txBody>
                    <a:bodyPr/>
                    <a:lstStyle/>
                    <a:p>
                      <a:pPr marL="0" lvl="0" indent="0" algn="l" rtl="0">
                        <a:lnSpc>
                          <a:spcPct val="115000"/>
                        </a:lnSpc>
                        <a:spcBef>
                          <a:spcPts val="0"/>
                        </a:spcBef>
                        <a:spcAft>
                          <a:spcPts val="0"/>
                        </a:spcAft>
                        <a:buNone/>
                      </a:pPr>
                      <a:r>
                        <a:rPr lang="en-US"/>
                        <a:t>PSI 15: Unrecognized Abdominopelvic Accidental Puncture or Laceration Rate</a:t>
                      </a:r>
                      <a:endParaRPr/>
                    </a:p>
                    <a:p>
                      <a:pPr marL="0" lvl="0" indent="0" algn="l" rtl="0">
                        <a:lnSpc>
                          <a:spcPct val="115000"/>
                        </a:lnSpc>
                        <a:spcBef>
                          <a:spcPts val="0"/>
                        </a:spcBef>
                        <a:spcAft>
                          <a:spcPts val="0"/>
                        </a:spcAft>
                        <a:buNone/>
                      </a:pPr>
                      <a:r>
                        <a:rPr lang="en-US">
                          <a:highlight>
                            <a:schemeClr val="accent6"/>
                          </a:highlight>
                        </a:rPr>
                        <a:t>PPC 42: Accidental Puncture/Laceration During Invasive Procedure</a:t>
                      </a:r>
                      <a:endParaRPr>
                        <a:highlight>
                          <a:schemeClr val="accent6"/>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PSI and PPC</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109</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61.90%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131,525</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14.40%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PSI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11.90%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1,331</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0.10%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200025">
                <a:tc vMerge="1">
                  <a:txBody>
                    <a:bodyPr/>
                    <a:lstStyle/>
                    <a:p>
                      <a:endParaRPr lang="en-US"/>
                    </a:p>
                  </a:txBody>
                  <a:tcPr/>
                </a:tc>
                <a:tc>
                  <a:txBody>
                    <a:bodyPr/>
                    <a:lstStyle/>
                    <a:p>
                      <a:pPr marL="0" lvl="0" indent="0" algn="l" rtl="0">
                        <a:lnSpc>
                          <a:spcPct val="115000"/>
                        </a:lnSpc>
                        <a:spcBef>
                          <a:spcPts val="0"/>
                        </a:spcBef>
                        <a:spcAft>
                          <a:spcPts val="0"/>
                        </a:spcAft>
                        <a:buNone/>
                      </a:pPr>
                      <a:r>
                        <a:rPr lang="en-US"/>
                        <a:t>PPC Only</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46</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26.10%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782,256</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85.50%</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1597" name="Google Shape;1597;g3ed4ee13fd4_0_614"/>
          <p:cNvSpPr txBox="1"/>
          <p:nvPr/>
        </p:nvSpPr>
        <p:spPr>
          <a:xfrm>
            <a:off x="1081600" y="314550"/>
            <a:ext cx="107745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PSI-PPC Numerator and Denominator Overlap</a:t>
            </a:r>
            <a:endParaRPr sz="2800">
              <a:solidFill>
                <a:schemeClr val="dk1"/>
              </a:solidFill>
            </a:endParaRPr>
          </a:p>
          <a:p>
            <a:pPr marL="0" lvl="0" indent="0" algn="l" rtl="0">
              <a:spcBef>
                <a:spcPts val="0"/>
              </a:spcBef>
              <a:spcAft>
                <a:spcPts val="0"/>
              </a:spcAft>
              <a:buNone/>
            </a:pPr>
            <a:r>
              <a:rPr lang="en-US" sz="1800">
                <a:solidFill>
                  <a:schemeClr val="dk1"/>
                </a:solidFill>
                <a:highlight>
                  <a:schemeClr val="accent6"/>
                </a:highlight>
              </a:rPr>
              <a:t>Highlight</a:t>
            </a:r>
            <a:r>
              <a:rPr lang="en-US" sz="1800">
                <a:solidFill>
                  <a:schemeClr val="dk1"/>
                </a:solidFill>
              </a:rPr>
              <a:t> Indicates Payment PPC</a:t>
            </a:r>
            <a:endParaRPr sz="18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g3eac7bdeefd_0_8"/>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45</a:t>
            </a:fld>
            <a:endParaRPr/>
          </a:p>
        </p:txBody>
      </p:sp>
      <p:sp>
        <p:nvSpPr>
          <p:cNvPr id="1604" name="Google Shape;1604;g3eac7bdeefd_0_8"/>
          <p:cNvSpPr txBox="1">
            <a:spLocks noGrp="1"/>
          </p:cNvSpPr>
          <p:nvPr>
            <p:ph type="title"/>
          </p:nvPr>
        </p:nvSpPr>
        <p:spPr>
          <a:xfrm>
            <a:off x="972050" y="297500"/>
            <a:ext cx="10884000" cy="101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a:t>Service Line Analysis of PPC Cases Not Overlapping with “Paired” PSI</a:t>
            </a:r>
            <a:endParaRPr sz="2600"/>
          </a:p>
        </p:txBody>
      </p:sp>
      <p:graphicFrame>
        <p:nvGraphicFramePr>
          <p:cNvPr id="1605" name="Google Shape;1605;g3eac7bdeefd_0_8"/>
          <p:cNvGraphicFramePr/>
          <p:nvPr/>
        </p:nvGraphicFramePr>
        <p:xfrm>
          <a:off x="259443" y="1149724"/>
          <a:ext cx="3000000" cy="3000000"/>
        </p:xfrm>
        <a:graphic>
          <a:graphicData uri="http://schemas.openxmlformats.org/drawingml/2006/table">
            <a:tbl>
              <a:tblPr>
                <a:noFill/>
                <a:tableStyleId>{1A795995-ACE6-4AB9-A279-27E9D69E00BD}</a:tableStyleId>
              </a:tblPr>
              <a:tblGrid>
                <a:gridCol w="1333850">
                  <a:extLst>
                    <a:ext uri="{9D8B030D-6E8A-4147-A177-3AD203B41FA5}">
                      <a16:colId xmlns:a16="http://schemas.microsoft.com/office/drawing/2014/main" val="20000"/>
                    </a:ext>
                  </a:extLst>
                </a:gridCol>
                <a:gridCol w="1026275">
                  <a:extLst>
                    <a:ext uri="{9D8B030D-6E8A-4147-A177-3AD203B41FA5}">
                      <a16:colId xmlns:a16="http://schemas.microsoft.com/office/drawing/2014/main" val="20001"/>
                    </a:ext>
                  </a:extLst>
                </a:gridCol>
                <a:gridCol w="768550">
                  <a:extLst>
                    <a:ext uri="{9D8B030D-6E8A-4147-A177-3AD203B41FA5}">
                      <a16:colId xmlns:a16="http://schemas.microsoft.com/office/drawing/2014/main" val="20002"/>
                    </a:ext>
                  </a:extLst>
                </a:gridCol>
                <a:gridCol w="1407275">
                  <a:extLst>
                    <a:ext uri="{9D8B030D-6E8A-4147-A177-3AD203B41FA5}">
                      <a16:colId xmlns:a16="http://schemas.microsoft.com/office/drawing/2014/main" val="20003"/>
                    </a:ext>
                  </a:extLst>
                </a:gridCol>
                <a:gridCol w="1003850">
                  <a:extLst>
                    <a:ext uri="{9D8B030D-6E8A-4147-A177-3AD203B41FA5}">
                      <a16:colId xmlns:a16="http://schemas.microsoft.com/office/drawing/2014/main" val="20004"/>
                    </a:ext>
                  </a:extLst>
                </a:gridCol>
                <a:gridCol w="925425">
                  <a:extLst>
                    <a:ext uri="{9D8B030D-6E8A-4147-A177-3AD203B41FA5}">
                      <a16:colId xmlns:a16="http://schemas.microsoft.com/office/drawing/2014/main" val="20005"/>
                    </a:ext>
                  </a:extLst>
                </a:gridCol>
                <a:gridCol w="1026275">
                  <a:extLst>
                    <a:ext uri="{9D8B030D-6E8A-4147-A177-3AD203B41FA5}">
                      <a16:colId xmlns:a16="http://schemas.microsoft.com/office/drawing/2014/main" val="20006"/>
                    </a:ext>
                  </a:extLst>
                </a:gridCol>
                <a:gridCol w="1026275">
                  <a:extLst>
                    <a:ext uri="{9D8B030D-6E8A-4147-A177-3AD203B41FA5}">
                      <a16:colId xmlns:a16="http://schemas.microsoft.com/office/drawing/2014/main" val="20007"/>
                    </a:ext>
                  </a:extLst>
                </a:gridCol>
                <a:gridCol w="1026275">
                  <a:extLst>
                    <a:ext uri="{9D8B030D-6E8A-4147-A177-3AD203B41FA5}">
                      <a16:colId xmlns:a16="http://schemas.microsoft.com/office/drawing/2014/main" val="20008"/>
                    </a:ext>
                  </a:extLst>
                </a:gridCol>
                <a:gridCol w="1026275">
                  <a:extLst>
                    <a:ext uri="{9D8B030D-6E8A-4147-A177-3AD203B41FA5}">
                      <a16:colId xmlns:a16="http://schemas.microsoft.com/office/drawing/2014/main" val="20009"/>
                    </a:ext>
                  </a:extLst>
                </a:gridCol>
                <a:gridCol w="1026275">
                  <a:extLst>
                    <a:ext uri="{9D8B030D-6E8A-4147-A177-3AD203B41FA5}">
                      <a16:colId xmlns:a16="http://schemas.microsoft.com/office/drawing/2014/main" val="20010"/>
                    </a:ext>
                  </a:extLst>
                </a:gridCol>
              </a:tblGrid>
              <a:tr h="652200">
                <a:tc>
                  <a:txBody>
                    <a:bodyPr/>
                    <a:lstStyle/>
                    <a:p>
                      <a:pPr marL="0" lvl="0" indent="0" algn="l" rtl="0">
                        <a:lnSpc>
                          <a:spcPct val="100000"/>
                        </a:lnSpc>
                        <a:spcBef>
                          <a:spcPts val="0"/>
                        </a:spcBef>
                        <a:spcAft>
                          <a:spcPts val="0"/>
                        </a:spcAft>
                        <a:buNone/>
                      </a:pPr>
                      <a:r>
                        <a:rPr lang="en-US" b="1">
                          <a:solidFill>
                            <a:srgbClr val="112277"/>
                          </a:solidFill>
                        </a:rPr>
                        <a:t>PPC</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00000"/>
                        </a:lnSpc>
                        <a:spcBef>
                          <a:spcPts val="0"/>
                        </a:spcBef>
                        <a:spcAft>
                          <a:spcPts val="0"/>
                        </a:spcAft>
                        <a:buNone/>
                      </a:pPr>
                      <a:r>
                        <a:rPr lang="en-US" b="1">
                          <a:solidFill>
                            <a:srgbClr val="112277"/>
                          </a:solidFill>
                        </a:rPr>
                        <a:t>Paired PSI</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00000"/>
                        </a:lnSpc>
                        <a:spcBef>
                          <a:spcPts val="0"/>
                        </a:spcBef>
                        <a:spcAft>
                          <a:spcPts val="0"/>
                        </a:spcAft>
                        <a:buNone/>
                      </a:pPr>
                      <a:r>
                        <a:rPr lang="en-US" b="1">
                          <a:solidFill>
                            <a:srgbClr val="112277"/>
                          </a:solidFill>
                        </a:rPr>
                        <a:t>PSI</a:t>
                      </a:r>
                      <a:endParaRPr b="1">
                        <a:solidFill>
                          <a:srgbClr val="112277"/>
                        </a:solidFill>
                      </a:endParaRPr>
                    </a:p>
                    <a:p>
                      <a:pPr marL="0" lvl="0" indent="0" algn="l" rtl="0">
                        <a:lnSpc>
                          <a:spcPct val="100000"/>
                        </a:lnSpc>
                        <a:spcBef>
                          <a:spcPts val="0"/>
                        </a:spcBef>
                        <a:spcAft>
                          <a:spcPts val="0"/>
                        </a:spcAft>
                        <a:buNone/>
                      </a:pPr>
                      <a:r>
                        <a:rPr lang="en-US" b="1">
                          <a:solidFill>
                            <a:srgbClr val="112277"/>
                          </a:solidFill>
                        </a:rPr>
                        <a:t>Filter</a:t>
                      </a:r>
                      <a:endParaRPr b="1">
                        <a:solidFill>
                          <a:srgbClr val="112277"/>
                        </a:solidFill>
                      </a:endParaRPr>
                    </a:p>
                    <a:p>
                      <a:pPr marL="0" lvl="0" indent="0" algn="l" rtl="0">
                        <a:lnSpc>
                          <a:spcPct val="100000"/>
                        </a:lnSpc>
                        <a:spcBef>
                          <a:spcPts val="0"/>
                        </a:spcBef>
                        <a:spcAft>
                          <a:spcPts val="0"/>
                        </a:spcAft>
                        <a:buNone/>
                      </a:pPr>
                      <a:r>
                        <a:rPr lang="en-US" b="1">
                          <a:solidFill>
                            <a:srgbClr val="112277"/>
                          </a:solidFill>
                        </a:rPr>
                        <a:t>Applied</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00000"/>
                        </a:lnSpc>
                        <a:spcBef>
                          <a:spcPts val="0"/>
                        </a:spcBef>
                        <a:spcAft>
                          <a:spcPts val="0"/>
                        </a:spcAft>
                        <a:buNone/>
                      </a:pPr>
                      <a:r>
                        <a:rPr lang="en-US" b="1">
                          <a:solidFill>
                            <a:srgbClr val="112277"/>
                          </a:solidFill>
                        </a:rPr>
                        <a:t>CASE_TYPE</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Analysis</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Population</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Cases</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Obstetric</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Obstetric</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Surgical</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Surgical</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Medical</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00000"/>
                        </a:lnSpc>
                        <a:spcBef>
                          <a:spcPts val="0"/>
                        </a:spcBef>
                        <a:spcAft>
                          <a:spcPts val="0"/>
                        </a:spcAft>
                        <a:buNone/>
                      </a:pPr>
                      <a:r>
                        <a:rPr lang="en-US" b="1">
                          <a:solidFill>
                            <a:srgbClr val="112277"/>
                          </a:solidFill>
                        </a:rPr>
                        <a:t>Medical</a:t>
                      </a:r>
                      <a:endParaRPr b="1">
                        <a:solidFill>
                          <a:srgbClr val="112277"/>
                        </a:solidFill>
                      </a:endParaRPr>
                    </a:p>
                    <a:p>
                      <a:pPr marL="0" lvl="0" indent="0" algn="r" rtl="0">
                        <a:lnSpc>
                          <a:spcPct val="100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extLst>
                  <a:ext uri="{0D108BD9-81ED-4DB2-BD59-A6C34878D82A}">
                    <a16:rowId xmlns:a16="http://schemas.microsoft.com/office/drawing/2014/main" val="10000"/>
                  </a:ext>
                </a:extLst>
              </a:tr>
              <a:tr h="354900">
                <a:tc>
                  <a:txBody>
                    <a:bodyPr/>
                    <a:lstStyle/>
                    <a:p>
                      <a:pPr marL="0" lvl="0" indent="0" algn="l" rtl="0">
                        <a:lnSpc>
                          <a:spcPct val="100000"/>
                        </a:lnSpc>
                        <a:spcBef>
                          <a:spcPts val="0"/>
                        </a:spcBef>
                        <a:spcAft>
                          <a:spcPts val="0"/>
                        </a:spcAft>
                        <a:buNone/>
                      </a:pPr>
                      <a:r>
                        <a:rPr lang="en-US"/>
                        <a:t>PPC3-Resp Failure, no vent</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454842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120714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26.54%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21571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4.74%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244251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53.70%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11050">
                <a:tc>
                  <a:txBody>
                    <a:bodyPr/>
                    <a:lstStyle/>
                    <a:p>
                      <a:pPr marL="0" lvl="0" indent="0" algn="l" rtl="0">
                        <a:lnSpc>
                          <a:spcPct val="100000"/>
                        </a:lnSpc>
                        <a:spcBef>
                          <a:spcPts val="0"/>
                        </a:spcBef>
                        <a:spcAft>
                          <a:spcPts val="0"/>
                        </a:spcAft>
                        <a:buNone/>
                      </a:pPr>
                      <a:r>
                        <a:rPr lang="en-US"/>
                        <a:t>PPC3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639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3.91%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152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23.79%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422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66.04%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7225">
                <a:tc>
                  <a:txBody>
                    <a:bodyPr/>
                    <a:lstStyle/>
                    <a:p>
                      <a:pPr marL="0" lvl="0" indent="0" algn="l" rtl="0">
                        <a:lnSpc>
                          <a:spcPct val="100000"/>
                        </a:lnSpc>
                        <a:spcBef>
                          <a:spcPts val="0"/>
                        </a:spcBef>
                        <a:spcAft>
                          <a:spcPts val="0"/>
                        </a:spcAft>
                        <a:buNone/>
                      </a:pPr>
                      <a:r>
                        <a:rPr lang="en-US"/>
                        <a:t>PPC4-Resp failure, vent</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454682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120707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26.55%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23372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5.14%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242627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53.36%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11050">
                <a:tc>
                  <a:txBody>
                    <a:bodyPr/>
                    <a:lstStyle/>
                    <a:p>
                      <a:pPr marL="0" lvl="0" indent="0" algn="l" rtl="0">
                        <a:lnSpc>
                          <a:spcPct val="100000"/>
                        </a:lnSpc>
                        <a:spcBef>
                          <a:spcPts val="0"/>
                        </a:spcBef>
                        <a:spcAft>
                          <a:spcPts val="0"/>
                        </a:spcAft>
                        <a:buNone/>
                      </a:pPr>
                      <a:r>
                        <a:rPr lang="en-US"/>
                        <a:t>PPC4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165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0.61%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26.06%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110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66.67%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32975">
                <a:tc>
                  <a:txBody>
                    <a:bodyPr/>
                    <a:lstStyle/>
                    <a:p>
                      <a:pPr marL="0" lvl="0" indent="0" algn="l" rtl="0">
                        <a:lnSpc>
                          <a:spcPct val="100000"/>
                        </a:lnSpc>
                        <a:spcBef>
                          <a:spcPts val="0"/>
                        </a:spcBef>
                        <a:spcAft>
                          <a:spcPts val="0"/>
                        </a:spcAft>
                        <a:buNone/>
                      </a:pPr>
                      <a:r>
                        <a:rPr lang="en-US"/>
                        <a:t>PPC7-- Pulm embolism</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536775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119033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22.18%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10988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2.05%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337675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62.91%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89150">
                <a:tc>
                  <a:txBody>
                    <a:bodyPr/>
                    <a:lstStyle/>
                    <a:p>
                      <a:pPr marL="0" lvl="0" indent="0" algn="l" rtl="0">
                        <a:lnSpc>
                          <a:spcPct val="100000"/>
                        </a:lnSpc>
                        <a:spcBef>
                          <a:spcPts val="0"/>
                        </a:spcBef>
                        <a:spcAft>
                          <a:spcPts val="0"/>
                        </a:spcAft>
                        <a:buNone/>
                      </a:pPr>
                      <a:r>
                        <a:rPr lang="en-US"/>
                        <a:t>PPC7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130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3.85%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14.62%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63.08%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22025">
                <a:tc>
                  <a:txBody>
                    <a:bodyPr/>
                    <a:lstStyle/>
                    <a:p>
                      <a:pPr marL="0" lvl="0" indent="0" algn="l" rtl="0">
                        <a:lnSpc>
                          <a:spcPct val="100000"/>
                        </a:lnSpc>
                        <a:spcBef>
                          <a:spcPts val="0"/>
                        </a:spcBef>
                        <a:spcAft>
                          <a:spcPts val="0"/>
                        </a:spcAft>
                        <a:buNone/>
                      </a:pPr>
                      <a:r>
                        <a:rPr lang="en-US"/>
                        <a:t>PPC9-Shock</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568178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121439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21.37%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26657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4.69%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342214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60.23%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83400">
                <a:tc>
                  <a:txBody>
                    <a:bodyPr/>
                    <a:lstStyle/>
                    <a:p>
                      <a:pPr marL="0" lvl="0" indent="0" algn="l" rtl="0">
                        <a:lnSpc>
                          <a:spcPct val="100000"/>
                        </a:lnSpc>
                        <a:spcBef>
                          <a:spcPts val="0"/>
                        </a:spcBef>
                        <a:spcAft>
                          <a:spcPts val="0"/>
                        </a:spcAft>
                        <a:buNone/>
                      </a:pPr>
                      <a:r>
                        <a:rPr lang="en-US"/>
                        <a:t>PPC9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699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1.00%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31.19%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386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55.22%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22025">
                <a:tc>
                  <a:txBody>
                    <a:bodyPr/>
                    <a:lstStyle/>
                    <a:p>
                      <a:pPr marL="0" lvl="0" indent="0" algn="l" rtl="0">
                        <a:lnSpc>
                          <a:spcPct val="100000"/>
                        </a:lnSpc>
                        <a:spcBef>
                          <a:spcPts val="0"/>
                        </a:spcBef>
                        <a:spcAft>
                          <a:spcPts val="0"/>
                        </a:spcAft>
                        <a:buNone/>
                      </a:pPr>
                      <a:r>
                        <a:rPr lang="en-US"/>
                        <a:t>PPC16-VTE</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312272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34472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11.04%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6849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214632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68.73%</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43950">
                <a:tc>
                  <a:txBody>
                    <a:bodyPr/>
                    <a:lstStyle/>
                    <a:p>
                      <a:pPr marL="0" lvl="0" indent="0" algn="l" rtl="0">
                        <a:lnSpc>
                          <a:spcPct val="100000"/>
                        </a:lnSpc>
                        <a:spcBef>
                          <a:spcPts val="0"/>
                        </a:spcBef>
                        <a:spcAft>
                          <a:spcPts val="0"/>
                        </a:spcAft>
                        <a:buNone/>
                      </a:pPr>
                      <a:r>
                        <a:rPr lang="en-US"/>
                        <a:t>PPC16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0.00%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2.27%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79.55%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22025">
                <a:tc>
                  <a:txBody>
                    <a:bodyPr/>
                    <a:lstStyle/>
                    <a:p>
                      <a:pPr marL="0" lvl="0" indent="0" algn="l" rtl="0">
                        <a:lnSpc>
                          <a:spcPct val="100000"/>
                        </a:lnSpc>
                        <a:spcBef>
                          <a:spcPts val="0"/>
                        </a:spcBef>
                        <a:spcAft>
                          <a:spcPts val="0"/>
                        </a:spcAft>
                        <a:buNone/>
                      </a:pPr>
                      <a:r>
                        <a:rPr lang="en-US"/>
                        <a:t>PPC28-In hop trauma, fx</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160956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121509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75.49%</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5596</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3.48%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25758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16.00%</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409700">
                <a:tc>
                  <a:txBody>
                    <a:bodyPr/>
                    <a:lstStyle/>
                    <a:p>
                      <a:pPr marL="0" lvl="0" indent="0" algn="l" rtl="0">
                        <a:lnSpc>
                          <a:spcPct val="100000"/>
                        </a:lnSpc>
                        <a:spcBef>
                          <a:spcPts val="0"/>
                        </a:spcBef>
                        <a:spcAft>
                          <a:spcPts val="0"/>
                        </a:spcAft>
                        <a:buNone/>
                      </a:pPr>
                      <a:r>
                        <a:rPr lang="en-US"/>
                        <a:t>PPC28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98</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2.04%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17</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17.35%</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61</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62.24%</a:t>
                      </a:r>
                      <a:endParaRPr/>
                    </a:p>
                  </a:txBody>
                  <a:tcPr marL="28575" marR="28575" marT="0" marB="1905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g3eac7bdeefd_0_16"/>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46</a:t>
            </a:fld>
            <a:endParaRPr/>
          </a:p>
        </p:txBody>
      </p:sp>
      <p:sp>
        <p:nvSpPr>
          <p:cNvPr id="1612" name="Google Shape;1612;g3eac7bdeefd_0_16"/>
          <p:cNvSpPr txBox="1">
            <a:spLocks noGrp="1"/>
          </p:cNvSpPr>
          <p:nvPr>
            <p:ph type="title"/>
          </p:nvPr>
        </p:nvSpPr>
        <p:spPr>
          <a:xfrm>
            <a:off x="972000" y="310825"/>
            <a:ext cx="10758900" cy="101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a:t>Service Line Analysis of PPC Cases Not Overlapping with “Paired” PSI</a:t>
            </a:r>
            <a:endParaRPr sz="2600"/>
          </a:p>
        </p:txBody>
      </p:sp>
      <p:graphicFrame>
        <p:nvGraphicFramePr>
          <p:cNvPr id="1613" name="Google Shape;1613;g3eac7bdeefd_0_16"/>
          <p:cNvGraphicFramePr/>
          <p:nvPr/>
        </p:nvGraphicFramePr>
        <p:xfrm>
          <a:off x="305900" y="1434429"/>
          <a:ext cx="3000000" cy="3000000"/>
        </p:xfrm>
        <a:graphic>
          <a:graphicData uri="http://schemas.openxmlformats.org/drawingml/2006/table">
            <a:tbl>
              <a:tblPr>
                <a:noFill/>
                <a:tableStyleId>{1A795995-ACE6-4AB9-A279-27E9D69E00BD}</a:tableStyleId>
              </a:tblPr>
              <a:tblGrid>
                <a:gridCol w="1340525">
                  <a:extLst>
                    <a:ext uri="{9D8B030D-6E8A-4147-A177-3AD203B41FA5}">
                      <a16:colId xmlns:a16="http://schemas.microsoft.com/office/drawing/2014/main" val="20000"/>
                    </a:ext>
                  </a:extLst>
                </a:gridCol>
                <a:gridCol w="980275">
                  <a:extLst>
                    <a:ext uri="{9D8B030D-6E8A-4147-A177-3AD203B41FA5}">
                      <a16:colId xmlns:a16="http://schemas.microsoft.com/office/drawing/2014/main" val="20001"/>
                    </a:ext>
                  </a:extLst>
                </a:gridCol>
                <a:gridCol w="921925">
                  <a:extLst>
                    <a:ext uri="{9D8B030D-6E8A-4147-A177-3AD203B41FA5}">
                      <a16:colId xmlns:a16="http://schemas.microsoft.com/office/drawing/2014/main" val="20002"/>
                    </a:ext>
                  </a:extLst>
                </a:gridCol>
                <a:gridCol w="1417725">
                  <a:extLst>
                    <a:ext uri="{9D8B030D-6E8A-4147-A177-3AD203B41FA5}">
                      <a16:colId xmlns:a16="http://schemas.microsoft.com/office/drawing/2014/main" val="20003"/>
                    </a:ext>
                  </a:extLst>
                </a:gridCol>
                <a:gridCol w="997650">
                  <a:extLst>
                    <a:ext uri="{9D8B030D-6E8A-4147-A177-3AD203B41FA5}">
                      <a16:colId xmlns:a16="http://schemas.microsoft.com/office/drawing/2014/main" val="20004"/>
                    </a:ext>
                  </a:extLst>
                </a:gridCol>
                <a:gridCol w="877125">
                  <a:extLst>
                    <a:ext uri="{9D8B030D-6E8A-4147-A177-3AD203B41FA5}">
                      <a16:colId xmlns:a16="http://schemas.microsoft.com/office/drawing/2014/main" val="20005"/>
                    </a:ext>
                  </a:extLst>
                </a:gridCol>
                <a:gridCol w="843475">
                  <a:extLst>
                    <a:ext uri="{9D8B030D-6E8A-4147-A177-3AD203B41FA5}">
                      <a16:colId xmlns:a16="http://schemas.microsoft.com/office/drawing/2014/main" val="20006"/>
                    </a:ext>
                  </a:extLst>
                </a:gridCol>
                <a:gridCol w="1011575">
                  <a:extLst>
                    <a:ext uri="{9D8B030D-6E8A-4147-A177-3AD203B41FA5}">
                      <a16:colId xmlns:a16="http://schemas.microsoft.com/office/drawing/2014/main" val="20007"/>
                    </a:ext>
                  </a:extLst>
                </a:gridCol>
                <a:gridCol w="1011575">
                  <a:extLst>
                    <a:ext uri="{9D8B030D-6E8A-4147-A177-3AD203B41FA5}">
                      <a16:colId xmlns:a16="http://schemas.microsoft.com/office/drawing/2014/main" val="20008"/>
                    </a:ext>
                  </a:extLst>
                </a:gridCol>
                <a:gridCol w="1011575">
                  <a:extLst>
                    <a:ext uri="{9D8B030D-6E8A-4147-A177-3AD203B41FA5}">
                      <a16:colId xmlns:a16="http://schemas.microsoft.com/office/drawing/2014/main" val="20009"/>
                    </a:ext>
                  </a:extLst>
                </a:gridCol>
                <a:gridCol w="1011575">
                  <a:extLst>
                    <a:ext uri="{9D8B030D-6E8A-4147-A177-3AD203B41FA5}">
                      <a16:colId xmlns:a16="http://schemas.microsoft.com/office/drawing/2014/main" val="20010"/>
                    </a:ext>
                  </a:extLst>
                </a:gridCol>
              </a:tblGrid>
              <a:tr h="495300">
                <a:tc>
                  <a:txBody>
                    <a:bodyPr/>
                    <a:lstStyle/>
                    <a:p>
                      <a:pPr marL="0" lvl="0" indent="0" algn="l" rtl="0">
                        <a:lnSpc>
                          <a:spcPct val="115000"/>
                        </a:lnSpc>
                        <a:spcBef>
                          <a:spcPts val="0"/>
                        </a:spcBef>
                        <a:spcAft>
                          <a:spcPts val="0"/>
                        </a:spcAft>
                        <a:buNone/>
                      </a:pPr>
                      <a:r>
                        <a:rPr lang="en-US" b="1">
                          <a:solidFill>
                            <a:srgbClr val="112277"/>
                          </a:solidFill>
                        </a:rPr>
                        <a:t>PPC</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15000"/>
                        </a:lnSpc>
                        <a:spcBef>
                          <a:spcPts val="0"/>
                        </a:spcBef>
                        <a:spcAft>
                          <a:spcPts val="0"/>
                        </a:spcAft>
                        <a:buNone/>
                      </a:pPr>
                      <a:r>
                        <a:rPr lang="en-US" b="1">
                          <a:solidFill>
                            <a:srgbClr val="112277"/>
                          </a:solidFill>
                        </a:rPr>
                        <a:t>Paired PSI</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15000"/>
                        </a:lnSpc>
                        <a:spcBef>
                          <a:spcPts val="0"/>
                        </a:spcBef>
                        <a:spcAft>
                          <a:spcPts val="0"/>
                        </a:spcAft>
                        <a:buNone/>
                      </a:pPr>
                      <a:r>
                        <a:rPr lang="en-US" b="1">
                          <a:solidFill>
                            <a:srgbClr val="112277"/>
                          </a:solidFill>
                        </a:rPr>
                        <a:t>PSI</a:t>
                      </a:r>
                      <a:endParaRPr b="1">
                        <a:solidFill>
                          <a:srgbClr val="112277"/>
                        </a:solidFill>
                      </a:endParaRPr>
                    </a:p>
                    <a:p>
                      <a:pPr marL="0" lvl="0" indent="0" algn="l" rtl="0">
                        <a:lnSpc>
                          <a:spcPct val="115000"/>
                        </a:lnSpc>
                        <a:spcBef>
                          <a:spcPts val="0"/>
                        </a:spcBef>
                        <a:spcAft>
                          <a:spcPts val="0"/>
                        </a:spcAft>
                        <a:buNone/>
                      </a:pPr>
                      <a:r>
                        <a:rPr lang="en-US" b="1">
                          <a:solidFill>
                            <a:srgbClr val="112277"/>
                          </a:solidFill>
                        </a:rPr>
                        <a:t>Filter</a:t>
                      </a:r>
                      <a:endParaRPr b="1">
                        <a:solidFill>
                          <a:srgbClr val="112277"/>
                        </a:solidFill>
                      </a:endParaRPr>
                    </a:p>
                    <a:p>
                      <a:pPr marL="0" lvl="0" indent="0" algn="l" rtl="0">
                        <a:lnSpc>
                          <a:spcPct val="115000"/>
                        </a:lnSpc>
                        <a:spcBef>
                          <a:spcPts val="0"/>
                        </a:spcBef>
                        <a:spcAft>
                          <a:spcPts val="0"/>
                        </a:spcAft>
                        <a:buNone/>
                      </a:pPr>
                      <a:r>
                        <a:rPr lang="en-US" b="1">
                          <a:solidFill>
                            <a:srgbClr val="112277"/>
                          </a:solidFill>
                        </a:rPr>
                        <a:t>Applied</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l" rtl="0">
                        <a:lnSpc>
                          <a:spcPct val="115000"/>
                        </a:lnSpc>
                        <a:spcBef>
                          <a:spcPts val="0"/>
                        </a:spcBef>
                        <a:spcAft>
                          <a:spcPts val="0"/>
                        </a:spcAft>
                        <a:buNone/>
                      </a:pPr>
                      <a:r>
                        <a:rPr lang="en-US" b="1">
                          <a:solidFill>
                            <a:srgbClr val="112277"/>
                          </a:solidFill>
                        </a:rPr>
                        <a:t>CASE_TYPE</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Analysis</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Population</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Cases</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Obstetric</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Obstetric</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Surgical</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Surgical</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Medical</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N</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tc>
                  <a:txBody>
                    <a:bodyPr/>
                    <a:lstStyle/>
                    <a:p>
                      <a:pPr marL="0" lvl="0" indent="0" algn="r" rtl="0">
                        <a:lnSpc>
                          <a:spcPct val="115000"/>
                        </a:lnSpc>
                        <a:spcBef>
                          <a:spcPts val="0"/>
                        </a:spcBef>
                        <a:spcAft>
                          <a:spcPts val="0"/>
                        </a:spcAft>
                        <a:buNone/>
                      </a:pPr>
                      <a:r>
                        <a:rPr lang="en-US" b="1">
                          <a:solidFill>
                            <a:srgbClr val="112277"/>
                          </a:solidFill>
                        </a:rPr>
                        <a:t>Medical</a:t>
                      </a:r>
                      <a:endParaRPr b="1">
                        <a:solidFill>
                          <a:srgbClr val="112277"/>
                        </a:solidFill>
                      </a:endParaRPr>
                    </a:p>
                    <a:p>
                      <a:pPr marL="0" lvl="0" indent="0" algn="r" rtl="0">
                        <a:lnSpc>
                          <a:spcPct val="115000"/>
                        </a:lnSpc>
                        <a:spcBef>
                          <a:spcPts val="0"/>
                        </a:spcBef>
                        <a:spcAft>
                          <a:spcPts val="0"/>
                        </a:spcAft>
                        <a:buNone/>
                      </a:pPr>
                      <a:r>
                        <a:rPr lang="en-US" b="1">
                          <a:solidFill>
                            <a:srgbClr val="112277"/>
                          </a:solidFill>
                        </a:rPr>
                        <a:t>%</a:t>
                      </a:r>
                      <a:endParaRPr b="1">
                        <a:solidFill>
                          <a:srgbClr val="112277"/>
                        </a:solidFill>
                      </a:endParaRPr>
                    </a:p>
                  </a:txBody>
                  <a:tcPr marL="28575" marR="28575" marT="19050" marB="19050" anchor="b">
                    <a:lnL w="9525" cap="flat" cmpd="sng">
                      <a:solidFill>
                        <a:srgbClr val="B0B7BB"/>
                      </a:solidFill>
                      <a:prstDash val="solid"/>
                      <a:round/>
                      <a:headEnd type="none" w="sm" len="sm"/>
                      <a:tailEnd type="none" w="sm" len="sm"/>
                    </a:lnL>
                    <a:lnR w="9525" cap="flat" cmpd="sng">
                      <a:solidFill>
                        <a:srgbClr val="B0B7BB"/>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B0B7BB"/>
                      </a:solidFill>
                      <a:prstDash val="solid"/>
                      <a:round/>
                      <a:headEnd type="none" w="sm" len="sm"/>
                      <a:tailEnd type="none" w="sm" len="sm"/>
                    </a:lnB>
                    <a:solidFill>
                      <a:srgbClr val="EDF2F9"/>
                    </a:solidFill>
                  </a:tcPr>
                </a:tc>
                <a:extLst>
                  <a:ext uri="{0D108BD9-81ED-4DB2-BD59-A6C34878D82A}">
                    <a16:rowId xmlns:a16="http://schemas.microsoft.com/office/drawing/2014/main" val="10000"/>
                  </a:ext>
                </a:extLst>
              </a:tr>
              <a:tr h="259975">
                <a:tc>
                  <a:txBody>
                    <a:bodyPr/>
                    <a:lstStyle/>
                    <a:p>
                      <a:pPr marL="0" lvl="0" indent="0" algn="l" rtl="0">
                        <a:lnSpc>
                          <a:spcPct val="100000"/>
                        </a:lnSpc>
                        <a:spcBef>
                          <a:spcPts val="0"/>
                        </a:spcBef>
                        <a:spcAft>
                          <a:spcPts val="0"/>
                        </a:spcAft>
                        <a:buNone/>
                      </a:pPr>
                      <a:r>
                        <a:rPr lang="en-US"/>
                        <a:t>PPC35-Sepsis</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226453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12836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5.67%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15113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6.67%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148811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65.71%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B0B7BB"/>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39550">
                <a:tc>
                  <a:txBody>
                    <a:bodyPr/>
                    <a:lstStyle/>
                    <a:p>
                      <a:pPr marL="0" lvl="0" indent="0" algn="l" rtl="0">
                        <a:lnSpc>
                          <a:spcPct val="100000"/>
                        </a:lnSpc>
                        <a:spcBef>
                          <a:spcPts val="0"/>
                        </a:spcBef>
                        <a:spcAft>
                          <a:spcPts val="0"/>
                        </a:spcAft>
                        <a:buNone/>
                      </a:pPr>
                      <a:r>
                        <a:rPr lang="en-US"/>
                        <a:t>PPC35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420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18.10%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272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64.76%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71200">
                <a:tc>
                  <a:txBody>
                    <a:bodyPr/>
                    <a:lstStyle/>
                    <a:p>
                      <a:pPr marL="0" lvl="0" indent="0" algn="l" rtl="0">
                        <a:lnSpc>
                          <a:spcPct val="100000"/>
                        </a:lnSpc>
                        <a:spcBef>
                          <a:spcPts val="0"/>
                        </a:spcBef>
                        <a:spcAft>
                          <a:spcPts val="0"/>
                        </a:spcAft>
                        <a:buNone/>
                      </a:pPr>
                      <a:r>
                        <a:rPr lang="en-US"/>
                        <a:t>PPC37-Postop infec w/o proc</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105763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26825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25.36%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25572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24.18%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43582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41.21%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03950">
                <a:tc>
                  <a:txBody>
                    <a:bodyPr/>
                    <a:lstStyle/>
                    <a:p>
                      <a:pPr marL="0" lvl="0" indent="0" algn="l" rtl="0">
                        <a:lnSpc>
                          <a:spcPct val="100000"/>
                        </a:lnSpc>
                        <a:spcBef>
                          <a:spcPts val="0"/>
                        </a:spcBef>
                        <a:spcAft>
                          <a:spcPts val="0"/>
                        </a:spcAft>
                        <a:buNone/>
                      </a:pPr>
                      <a:r>
                        <a:rPr lang="en-US"/>
                        <a:t>PPC37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319</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0.00%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174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54.55%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104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32.60%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71175">
                <a:tc>
                  <a:txBody>
                    <a:bodyPr/>
                    <a:lstStyle/>
                    <a:p>
                      <a:pPr marL="0" lvl="0" indent="0" algn="l" rtl="0">
                        <a:lnSpc>
                          <a:spcPct val="100000"/>
                        </a:lnSpc>
                        <a:spcBef>
                          <a:spcPts val="0"/>
                        </a:spcBef>
                        <a:spcAft>
                          <a:spcPts val="0"/>
                        </a:spcAft>
                        <a:buNone/>
                      </a:pPr>
                      <a:r>
                        <a:rPr lang="en-US"/>
                        <a:t>PPC41-Peri op Hem w/ control procedure</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PSI09</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89447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43578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48.72%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13667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15.28%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26320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29.43%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37575">
                <a:tc>
                  <a:txBody>
                    <a:bodyPr/>
                    <a:lstStyle/>
                    <a:p>
                      <a:pPr marL="0" lvl="0" indent="0" algn="l" rtl="0">
                        <a:lnSpc>
                          <a:spcPct val="100000"/>
                        </a:lnSpc>
                        <a:spcBef>
                          <a:spcPts val="0"/>
                        </a:spcBef>
                        <a:spcAft>
                          <a:spcPts val="0"/>
                        </a:spcAft>
                        <a:buNone/>
                      </a:pPr>
                      <a:r>
                        <a:rPr lang="en-US"/>
                        <a:t>PPC41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PSI09</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6.67%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44.44%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37.78%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93600">
                <a:tc>
                  <a:txBody>
                    <a:bodyPr/>
                    <a:lstStyle/>
                    <a:p>
                      <a:pPr marL="0" lvl="0" indent="0" algn="l" rtl="0">
                        <a:lnSpc>
                          <a:spcPct val="100000"/>
                        </a:lnSpc>
                        <a:spcBef>
                          <a:spcPts val="0"/>
                        </a:spcBef>
                        <a:spcAft>
                          <a:spcPts val="0"/>
                        </a:spcAft>
                        <a:buNone/>
                      </a:pPr>
                      <a:r>
                        <a:rPr lang="en-US"/>
                        <a:t>PPC42- Acc punc and lac</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782256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123212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15.75%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51048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6.53%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482910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61.73%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59975">
                <a:tc>
                  <a:txBody>
                    <a:bodyPr/>
                    <a:lstStyle/>
                    <a:p>
                      <a:pPr marL="0" lvl="0" indent="0" algn="l" rtl="0">
                        <a:lnSpc>
                          <a:spcPct val="100000"/>
                        </a:lnSpc>
                        <a:spcBef>
                          <a:spcPts val="0"/>
                        </a:spcBef>
                        <a:spcAft>
                          <a:spcPts val="0"/>
                        </a:spcAft>
                        <a:buNone/>
                      </a:pPr>
                      <a:r>
                        <a:rPr lang="en-US"/>
                        <a:t>PPC42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PSI15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6.52%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47.83%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23.91%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04800">
                <a:tc>
                  <a:txBody>
                    <a:bodyPr/>
                    <a:lstStyle/>
                    <a:p>
                      <a:pPr marL="0" lvl="0" indent="0" algn="l" rtl="0">
                        <a:lnSpc>
                          <a:spcPct val="100000"/>
                        </a:lnSpc>
                        <a:spcBef>
                          <a:spcPts val="0"/>
                        </a:spcBef>
                        <a:spcAft>
                          <a:spcPts val="0"/>
                        </a:spcAft>
                        <a:buNone/>
                      </a:pPr>
                      <a:r>
                        <a:rPr lang="en-US"/>
                        <a:t>PPC47-Encephalopathy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sz="1200"/>
                        <a:t>UNMAPPED</a:t>
                      </a:r>
                      <a:endParaRPr sz="1200"/>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430050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120207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27.95%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56428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13.12%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192249</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44.70%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26350">
                <a:tc>
                  <a:txBody>
                    <a:bodyPr/>
                    <a:lstStyle/>
                    <a:p>
                      <a:pPr marL="0" lvl="0" indent="0" algn="l" rtl="0">
                        <a:lnSpc>
                          <a:spcPct val="100000"/>
                        </a:lnSpc>
                        <a:spcBef>
                          <a:spcPts val="0"/>
                        </a:spcBef>
                        <a:spcAft>
                          <a:spcPts val="0"/>
                        </a:spcAft>
                        <a:buNone/>
                      </a:pPr>
                      <a:r>
                        <a:rPr lang="en-US"/>
                        <a:t>PPC47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sz="1200"/>
                        <a:t>UNMAPPED</a:t>
                      </a:r>
                      <a:endParaRPr sz="1200"/>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187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0.53%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46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24.60%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68.45%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27200">
                <a:tc>
                  <a:txBody>
                    <a:bodyPr/>
                    <a:lstStyle/>
                    <a:p>
                      <a:pPr marL="0" lvl="0" indent="0" algn="l" rtl="0">
                        <a:lnSpc>
                          <a:spcPct val="100000"/>
                        </a:lnSpc>
                        <a:spcBef>
                          <a:spcPts val="0"/>
                        </a:spcBef>
                        <a:spcAft>
                          <a:spcPts val="0"/>
                        </a:spcAft>
                        <a:buNone/>
                      </a:pPr>
                      <a:r>
                        <a:rPr lang="en-US"/>
                        <a:t>PPC49- Iatro pneumothorax</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DENOMINATOR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171304</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122436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71.47%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2236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1.31%</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21793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12.72%</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59975">
                <a:tc>
                  <a:txBody>
                    <a:bodyPr/>
                    <a:lstStyle/>
                    <a:p>
                      <a:pPr marL="0" lvl="0" indent="0" algn="l" rtl="0">
                        <a:lnSpc>
                          <a:spcPct val="100000"/>
                        </a:lnSpc>
                        <a:spcBef>
                          <a:spcPts val="0"/>
                        </a:spcBef>
                        <a:spcAft>
                          <a:spcPts val="0"/>
                        </a:spcAft>
                        <a:buNone/>
                      </a:pPr>
                      <a:r>
                        <a:rPr lang="en-US"/>
                        <a:t>PPC49</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PSI06</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Y</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US"/>
                        <a:t>NUMERATOR</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97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0.00%</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8.25%</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83</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tc>
                  <a:txBody>
                    <a:bodyPr/>
                    <a:lstStyle/>
                    <a:p>
                      <a:pPr marL="0" lvl="0" indent="0" algn="r" rtl="0">
                        <a:lnSpc>
                          <a:spcPct val="100000"/>
                        </a:lnSpc>
                        <a:spcBef>
                          <a:spcPts val="0"/>
                        </a:spcBef>
                        <a:spcAft>
                          <a:spcPts val="0"/>
                        </a:spcAft>
                        <a:buNone/>
                      </a:pPr>
                      <a:r>
                        <a:rPr lang="en-US"/>
                        <a:t>85.57%</a:t>
                      </a:r>
                      <a:endParaRPr/>
                    </a:p>
                  </a:txBody>
                  <a:tcPr marL="28575" marR="28575" marT="0" marB="0" anchor="b">
                    <a:lnL w="9525" cap="flat" cmpd="sng">
                      <a:solidFill>
                        <a:srgbClr val="C1C1C1"/>
                      </a:solidFill>
                      <a:prstDash val="solid"/>
                      <a:round/>
                      <a:headEnd type="none" w="sm" len="sm"/>
                      <a:tailEnd type="none" w="sm" len="sm"/>
                    </a:lnL>
                    <a:lnR w="9525" cap="flat" cmpd="sng">
                      <a:solidFill>
                        <a:srgbClr val="C1C1C1"/>
                      </a:solidFill>
                      <a:prstDash val="solid"/>
                      <a:round/>
                      <a:headEnd type="none" w="sm" len="sm"/>
                      <a:tailEnd type="none" w="sm" len="sm"/>
                    </a:lnR>
                    <a:lnT w="9525" cap="flat" cmpd="sng">
                      <a:solidFill>
                        <a:srgbClr val="C1C1C1"/>
                      </a:solidFill>
                      <a:prstDash val="solid"/>
                      <a:round/>
                      <a:headEnd type="none" w="sm" len="sm"/>
                      <a:tailEnd type="none" w="sm" len="sm"/>
                    </a:lnT>
                    <a:lnB w="9525" cap="flat" cmpd="sng">
                      <a:solidFill>
                        <a:srgbClr val="C1C1C1"/>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g3ed4ee13fd4_0_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47</a:t>
            </a:fld>
            <a:endParaRPr/>
          </a:p>
        </p:txBody>
      </p:sp>
      <p:sp>
        <p:nvSpPr>
          <p:cNvPr id="1620" name="Google Shape;1620;g3ed4ee13fd4_0_0"/>
          <p:cNvSpPr txBox="1">
            <a:spLocks noGrp="1"/>
          </p:cNvSpPr>
          <p:nvPr>
            <p:ph type="title"/>
          </p:nvPr>
        </p:nvSpPr>
        <p:spPr>
          <a:xfrm>
            <a:off x="2803200" y="2137721"/>
            <a:ext cx="9232800" cy="84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200"/>
              <a:buNone/>
            </a:pPr>
            <a:r>
              <a:rPr lang="en-US" sz="3600"/>
              <a:t>Mortality Measures:</a:t>
            </a:r>
            <a:endParaRPr sz="3600"/>
          </a:p>
          <a:p>
            <a:pPr marL="0" lvl="0" indent="0" algn="l" rtl="0">
              <a:lnSpc>
                <a:spcPct val="115000"/>
              </a:lnSpc>
              <a:spcBef>
                <a:spcPts val="0"/>
              </a:spcBef>
              <a:spcAft>
                <a:spcPts val="0"/>
              </a:spcAft>
              <a:buSzPts val="3200"/>
              <a:buNone/>
            </a:pPr>
            <a:endParaRPr sz="3600"/>
          </a:p>
          <a:p>
            <a:pPr marL="0" lvl="0" indent="0" algn="l" rtl="0">
              <a:lnSpc>
                <a:spcPct val="115000"/>
              </a:lnSpc>
              <a:spcBef>
                <a:spcPts val="0"/>
              </a:spcBef>
              <a:spcAft>
                <a:spcPts val="0"/>
              </a:spcAft>
              <a:buSzPts val="3200"/>
              <a:buNone/>
            </a:pPr>
            <a:endParaRPr sz="3600"/>
          </a:p>
          <a:p>
            <a:pPr marL="0" lvl="0" indent="0" algn="l" rtl="0">
              <a:lnSpc>
                <a:spcPct val="115000"/>
              </a:lnSpc>
              <a:spcBef>
                <a:spcPts val="0"/>
              </a:spcBef>
              <a:spcAft>
                <a:spcPts val="0"/>
              </a:spcAft>
              <a:buNone/>
            </a:pPr>
            <a:endParaRPr>
              <a:solidFill>
                <a:schemeClr val="dk1"/>
              </a:solidFill>
            </a:endParaRPr>
          </a:p>
          <a:p>
            <a:pPr marL="0" lvl="0" indent="-152400" algn="l" rtl="0">
              <a:lnSpc>
                <a:spcPct val="115000"/>
              </a:lnSpc>
              <a:spcBef>
                <a:spcPts val="0"/>
              </a:spcBef>
              <a:spcAft>
                <a:spcPts val="0"/>
              </a:spcAft>
              <a:buClr>
                <a:schemeClr val="dk1"/>
              </a:buClr>
              <a:buSzPts val="2400"/>
              <a:buChar char="●"/>
            </a:pPr>
            <a:r>
              <a:rPr lang="en-US" sz="2400">
                <a:solidFill>
                  <a:schemeClr val="dk1"/>
                </a:solidFill>
              </a:rPr>
              <a:t>MD mortality measures sepsis cases capture analysis </a:t>
            </a:r>
            <a:endParaRPr sz="2400"/>
          </a:p>
          <a:p>
            <a:pPr marL="457200" lvl="0" indent="0" algn="l" rtl="0">
              <a:lnSpc>
                <a:spcPct val="115000"/>
              </a:lnSpc>
              <a:spcBef>
                <a:spcPts val="0"/>
              </a:spcBef>
              <a:spcAft>
                <a:spcPts val="0"/>
              </a:spcAft>
              <a:buNone/>
            </a:pP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g3ed4ee13fd4_0_6"/>
          <p:cNvSpPr txBox="1">
            <a:spLocks noGrp="1"/>
          </p:cNvSpPr>
          <p:nvPr>
            <p:ph type="body" idx="1"/>
          </p:nvPr>
        </p:nvSpPr>
        <p:spPr>
          <a:xfrm>
            <a:off x="258712" y="1027642"/>
            <a:ext cx="11488800" cy="465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endParaRPr/>
          </a:p>
          <a:p>
            <a:pPr marL="457200" lvl="0" indent="-342900" algn="l" rtl="0">
              <a:lnSpc>
                <a:spcPct val="100000"/>
              </a:lnSpc>
              <a:spcBef>
                <a:spcPts val="0"/>
              </a:spcBef>
              <a:spcAft>
                <a:spcPts val="0"/>
              </a:spcAft>
              <a:buSzPts val="1800"/>
              <a:buChar char="●"/>
            </a:pPr>
            <a:r>
              <a:rPr lang="en-US" sz="1800"/>
              <a:t>Sepsis Mortality- Approximately 1.7 million adults in the U.S. and 30,000 Marylanders develop sepsis each year accounting for 350,000 deaths in the U.S. and 1,100 in Maryland annually. *, ** ; It is the leading cause of hospitalization and mortality, with one in three people who die in the hospital having sepsis during their stay.</a:t>
            </a:r>
            <a:endParaRPr sz="1800"/>
          </a:p>
          <a:p>
            <a:pPr marL="914400" lvl="1" indent="-342900" algn="l" rtl="0">
              <a:lnSpc>
                <a:spcPct val="100000"/>
              </a:lnSpc>
              <a:spcBef>
                <a:spcPts val="0"/>
              </a:spcBef>
              <a:spcAft>
                <a:spcPts val="0"/>
              </a:spcAft>
              <a:buSzPts val="1800"/>
              <a:buChar char="○"/>
            </a:pPr>
            <a:r>
              <a:rPr lang="en-US"/>
              <a:t>Sepsis mortality using the AHRQ definition is included in the HSCRC Sepsis Dashboard on CRISP Reporting Services </a:t>
            </a:r>
            <a:endParaRPr/>
          </a:p>
          <a:p>
            <a:pPr marL="914400" lvl="1" indent="-342900" algn="l" rtl="0">
              <a:lnSpc>
                <a:spcPct val="100000"/>
              </a:lnSpc>
              <a:spcBef>
                <a:spcPts val="0"/>
              </a:spcBef>
              <a:spcAft>
                <a:spcPts val="0"/>
              </a:spcAft>
              <a:buSzPts val="1800"/>
              <a:buChar char="○"/>
            </a:pPr>
            <a:r>
              <a:rPr lang="en-US"/>
              <a:t>The CDC is developing and piloting a Adult Community Onset Sepsis digital hybrid mortality measure.</a:t>
            </a:r>
            <a:endParaRPr/>
          </a:p>
          <a:p>
            <a:pPr marL="914400" lvl="1" indent="-342900" algn="l" rtl="0">
              <a:lnSpc>
                <a:spcPct val="100000"/>
              </a:lnSpc>
              <a:spcBef>
                <a:spcPts val="0"/>
              </a:spcBef>
              <a:spcAft>
                <a:spcPts val="0"/>
              </a:spcAft>
              <a:buSzPts val="1800"/>
              <a:buChar char="○"/>
            </a:pPr>
            <a:r>
              <a:rPr lang="en-US"/>
              <a:t>HSCRC/MPR has begun analyzing to what extent the HSCRC Inpatient and 30-Day Mortality measures capture sepsis cases as defined by the AHRQ method in order to inform next steps on mortality measures/measurement.</a:t>
            </a:r>
            <a:endParaRPr/>
          </a:p>
          <a:p>
            <a:pPr marL="0" lvl="0" indent="0" algn="l" rtl="0">
              <a:lnSpc>
                <a:spcPct val="100000"/>
              </a:lnSpc>
              <a:spcBef>
                <a:spcPts val="1000"/>
              </a:spcBef>
              <a:spcAft>
                <a:spcPts val="0"/>
              </a:spcAft>
              <a:buSzPts val="2000"/>
              <a:buNone/>
            </a:pPr>
            <a:r>
              <a:rPr lang="en-US" sz="1800"/>
              <a:t>*</a:t>
            </a:r>
            <a:r>
              <a:rPr lang="en-US" sz="1800">
                <a:solidFill>
                  <a:srgbClr val="000000"/>
                </a:solidFill>
              </a:rPr>
              <a:t> Found at:</a:t>
            </a:r>
            <a:r>
              <a:rPr lang="en-US" sz="1800">
                <a:solidFill>
                  <a:srgbClr val="000000"/>
                </a:solidFill>
                <a:uFill>
                  <a:noFill/>
                </a:uFill>
                <a:hlinkClick r:id="rId3">
                  <a:extLst>
                    <a:ext uri="{A12FA001-AC4F-418D-AE19-62706E023703}">
                      <ahyp:hlinkClr xmlns:ahyp="http://schemas.microsoft.com/office/drawing/2018/hyperlinkcolor" val="tx"/>
                    </a:ext>
                  </a:extLst>
                </a:hlinkClick>
              </a:rPr>
              <a:t> </a:t>
            </a:r>
            <a:r>
              <a:rPr lang="en-US" sz="1800" u="sng">
                <a:solidFill>
                  <a:srgbClr val="1155CC"/>
                </a:solidFill>
                <a:hlinkClick r:id="rId3">
                  <a:extLst>
                    <a:ext uri="{A12FA001-AC4F-418D-AE19-62706E023703}">
                      <ahyp:hlinkClr xmlns:ahyp="http://schemas.microsoft.com/office/drawing/2018/hyperlinkcolor" val="tx"/>
                    </a:ext>
                  </a:extLst>
                </a:hlinkClick>
              </a:rPr>
              <a:t>https://www.cdc.gov/sepsis/about/index.html</a:t>
            </a:r>
            <a:r>
              <a:rPr lang="en-US" sz="1800">
                <a:solidFill>
                  <a:srgbClr val="000000"/>
                </a:solidFill>
              </a:rPr>
              <a:t>. last accessed 8/6/2025.</a:t>
            </a:r>
            <a:endParaRPr sz="1800">
              <a:solidFill>
                <a:srgbClr val="000000"/>
              </a:solidFill>
            </a:endParaRPr>
          </a:p>
          <a:p>
            <a:pPr marL="0" lvl="0" indent="0" algn="l" rtl="0">
              <a:lnSpc>
                <a:spcPct val="100000"/>
              </a:lnSpc>
              <a:spcBef>
                <a:spcPts val="1000"/>
              </a:spcBef>
              <a:spcAft>
                <a:spcPts val="0"/>
              </a:spcAft>
              <a:buSzPts val="2000"/>
              <a:buNone/>
            </a:pPr>
            <a:r>
              <a:rPr lang="en-US" sz="1800">
                <a:solidFill>
                  <a:srgbClr val="000000"/>
                </a:solidFill>
              </a:rPr>
              <a:t>**Found at:</a:t>
            </a:r>
            <a:r>
              <a:rPr lang="en-US" sz="1800">
                <a:solidFill>
                  <a:srgbClr val="000000"/>
                </a:solidFill>
                <a:uFill>
                  <a:noFill/>
                </a:uFill>
                <a:hlinkClick r:id="rId4">
                  <a:extLst>
                    <a:ext uri="{A12FA001-AC4F-418D-AE19-62706E023703}">
                      <ahyp:hlinkClr xmlns:ahyp="http://schemas.microsoft.com/office/drawing/2018/hyperlinkcolor" val="tx"/>
                    </a:ext>
                  </a:extLst>
                </a:hlinkClick>
              </a:rPr>
              <a:t>  </a:t>
            </a:r>
            <a:r>
              <a:rPr lang="en-US" sz="1800" u="sng">
                <a:solidFill>
                  <a:srgbClr val="1155CC"/>
                </a:solidFill>
                <a:hlinkClick r:id="rId4">
                  <a:extLst>
                    <a:ext uri="{A12FA001-AC4F-418D-AE19-62706E023703}">
                      <ahyp:hlinkClr xmlns:ahyp="http://schemas.microsoft.com/office/drawing/2018/hyperlinkcolor" val="tx"/>
                    </a:ext>
                  </a:extLst>
                </a:hlinkClick>
              </a:rPr>
              <a:t>https://health.maryland.gov/newsroom/Pages/Sepsis-Awareness-Month-Highlights-Leading-Cause-Of-Deaths-In-US-Hospitals.aspx</a:t>
            </a:r>
            <a:r>
              <a:rPr lang="en-US" sz="1800">
                <a:solidFill>
                  <a:srgbClr val="000000"/>
                </a:solidFill>
              </a:rPr>
              <a:t>. last accessed 8/6/2025.</a:t>
            </a:r>
            <a:endParaRPr sz="1800">
              <a:solidFill>
                <a:srgbClr val="000000"/>
              </a:solidFill>
            </a:endParaRPr>
          </a:p>
        </p:txBody>
      </p:sp>
      <p:sp>
        <p:nvSpPr>
          <p:cNvPr id="1627" name="Google Shape;1627;g3ed4ee13fd4_0_6"/>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48</a:t>
            </a:fld>
            <a:endParaRPr/>
          </a:p>
        </p:txBody>
      </p:sp>
      <p:sp>
        <p:nvSpPr>
          <p:cNvPr id="1628" name="Google Shape;1628;g3ed4ee13fd4_0_6"/>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Mortality Analysis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g3eded0866e1_0_1053"/>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7200"/>
              <a:buNone/>
            </a:pPr>
            <a:r>
              <a:rPr lang="en-US"/>
              <a:t>Sepsis and mortality measures: Service Line Breakdown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3ec16566d2a_0_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
        <p:nvSpPr>
          <p:cNvPr id="1466" name="Google Shape;1466;g3ec16566d2a_0_0"/>
          <p:cNvSpPr txBox="1">
            <a:spLocks noGrp="1"/>
          </p:cNvSpPr>
          <p:nvPr>
            <p:ph type="title"/>
          </p:nvPr>
        </p:nvSpPr>
        <p:spPr>
          <a:xfrm>
            <a:off x="2803200" y="2137721"/>
            <a:ext cx="9232800" cy="8415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SzPts val="3200"/>
              <a:buNone/>
            </a:pPr>
            <a:r>
              <a:rPr lang="en-US" sz="3600"/>
              <a:t>CAEM Goals and Recap</a:t>
            </a:r>
            <a:endParaRPr sz="3600">
              <a:solidFill>
                <a:srgbClr val="A61C00"/>
              </a:solidFill>
            </a:endParaRPr>
          </a:p>
          <a:p>
            <a:pPr marL="0" lvl="0" indent="0" algn="r" rtl="0">
              <a:lnSpc>
                <a:spcPct val="115000"/>
              </a:lnSpc>
              <a:spcBef>
                <a:spcPts val="0"/>
              </a:spcBef>
              <a:spcAft>
                <a:spcPts val="0"/>
              </a:spcAft>
              <a:buSzPts val="3200"/>
              <a:buNone/>
            </a:pPr>
            <a:endParaRPr sz="3600"/>
          </a:p>
          <a:p>
            <a:pPr marL="0" lvl="0" indent="0" algn="r" rtl="0">
              <a:lnSpc>
                <a:spcPct val="90000"/>
              </a:lnSpc>
              <a:spcBef>
                <a:spcPts val="0"/>
              </a:spcBef>
              <a:spcAft>
                <a:spcPts val="0"/>
              </a:spcAft>
              <a:buSzPts val="3200"/>
              <a:buNone/>
            </a:pPr>
            <a:endParaRPr sz="3600">
              <a:solidFill>
                <a:srgbClr val="A61C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g3eded0866e1_0_1057"/>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Sepsis and mortality measures: Methods</a:t>
            </a:r>
            <a:endParaRPr/>
          </a:p>
        </p:txBody>
      </p:sp>
      <p:sp>
        <p:nvSpPr>
          <p:cNvPr id="1639" name="Google Shape;1639;g3eded0866e1_0_1057"/>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fontScale="70000" lnSpcReduction="20000"/>
          </a:bodyPr>
          <a:lstStyle/>
          <a:p>
            <a:pPr marL="457200" lvl="0" indent="-387350" algn="l" rtl="0">
              <a:lnSpc>
                <a:spcPct val="100000"/>
              </a:lnSpc>
              <a:spcBef>
                <a:spcPts val="1000"/>
              </a:spcBef>
              <a:spcAft>
                <a:spcPts val="0"/>
              </a:spcAft>
              <a:buSzPct val="142857"/>
              <a:buChar char="⁄"/>
            </a:pPr>
            <a:r>
              <a:rPr lang="en-US"/>
              <a:t>Relation of sepsis to 30-day and inpatient mortality measures measured as proportion by service line of discharges, inpatient and 30-day mortality with sepsis diagnoses</a:t>
            </a:r>
            <a:endParaRPr/>
          </a:p>
          <a:p>
            <a:pPr marL="457200" lvl="0" indent="-387350" algn="l" rtl="0">
              <a:lnSpc>
                <a:spcPct val="100000"/>
              </a:lnSpc>
              <a:spcBef>
                <a:spcPts val="1000"/>
              </a:spcBef>
              <a:spcAft>
                <a:spcPts val="0"/>
              </a:spcAft>
              <a:buSzPct val="142857"/>
              <a:buChar char="⁄"/>
            </a:pPr>
            <a:r>
              <a:rPr lang="en-US"/>
              <a:t>Service lines are those assigned to produce 30-day mortality measure</a:t>
            </a:r>
            <a:endParaRPr/>
          </a:p>
          <a:p>
            <a:pPr marL="914400" lvl="1" indent="-330654" algn="l" rtl="0">
              <a:lnSpc>
                <a:spcPct val="100000"/>
              </a:lnSpc>
              <a:spcBef>
                <a:spcPts val="500"/>
              </a:spcBef>
              <a:spcAft>
                <a:spcPts val="0"/>
              </a:spcAft>
              <a:buSzPct val="98901"/>
              <a:buChar char="-"/>
            </a:pPr>
            <a:r>
              <a:rPr lang="en-US" sz="2600"/>
              <a:t>Analyzed data from 2023 that was used to develop Sepsis Dashboard (which includes present on admission flags)</a:t>
            </a:r>
            <a:endParaRPr/>
          </a:p>
          <a:p>
            <a:pPr marL="914400" lvl="1" indent="-330654" algn="l" rtl="0">
              <a:lnSpc>
                <a:spcPct val="100000"/>
              </a:lnSpc>
              <a:spcBef>
                <a:spcPts val="500"/>
              </a:spcBef>
              <a:spcAft>
                <a:spcPts val="0"/>
              </a:spcAft>
              <a:buSzPct val="98901"/>
              <a:buChar char="-"/>
            </a:pPr>
            <a:r>
              <a:rPr lang="en-US" sz="2600"/>
              <a:t>Applied exclusions for 30-day mortality measure, including randomly excluded admissions for patients with multiple stays and patients with high probability of mortality</a:t>
            </a:r>
            <a:endParaRPr/>
          </a:p>
          <a:p>
            <a:pPr marL="914400" lvl="1" indent="-330654" algn="l" rtl="0">
              <a:lnSpc>
                <a:spcPct val="100000"/>
              </a:lnSpc>
              <a:spcBef>
                <a:spcPts val="500"/>
              </a:spcBef>
              <a:spcAft>
                <a:spcPts val="0"/>
              </a:spcAft>
              <a:buSzPct val="98901"/>
              <a:buChar char="-"/>
            </a:pPr>
            <a:r>
              <a:rPr lang="en-US" sz="2600"/>
              <a:t>Measured proportions of sepsis, sepsis with organ dysfunction, and healthcare associated sepsis infections compared to infection present on admission</a:t>
            </a:r>
            <a:endParaRPr/>
          </a:p>
          <a:p>
            <a:pPr marL="457200" lvl="0" indent="-387350" algn="l" rtl="0">
              <a:lnSpc>
                <a:spcPct val="100000"/>
              </a:lnSpc>
              <a:spcBef>
                <a:spcPts val="1000"/>
              </a:spcBef>
              <a:spcAft>
                <a:spcPts val="0"/>
              </a:spcAft>
              <a:buSzPct val="142857"/>
              <a:buChar char="⁄"/>
            </a:pPr>
            <a:r>
              <a:rPr lang="en-US">
                <a:latin typeface="Arial"/>
                <a:ea typeface="Arial"/>
                <a:cs typeface="Arial"/>
                <a:sym typeface="Arial"/>
              </a:rPr>
              <a:t>Compared hospitals’ 30-day mortality excluding sepsis cases to their overall 30-day mortality for 2025</a:t>
            </a:r>
            <a:endParaRPr/>
          </a:p>
          <a:p>
            <a:pPr marL="457200" lvl="0" indent="-387350" algn="l" rtl="0">
              <a:lnSpc>
                <a:spcPct val="100000"/>
              </a:lnSpc>
              <a:spcBef>
                <a:spcPts val="1000"/>
              </a:spcBef>
              <a:spcAft>
                <a:spcPts val="0"/>
              </a:spcAft>
              <a:buSzPct val="142857"/>
              <a:buChar char="⁄"/>
            </a:pPr>
            <a:r>
              <a:rPr lang="en-US">
                <a:latin typeface="Arial"/>
                <a:ea typeface="Arial"/>
                <a:cs typeface="Arial"/>
                <a:sym typeface="Arial"/>
              </a:rPr>
              <a:t>Compared results for discharges included in 30-day measure to overall results</a:t>
            </a:r>
            <a:endParaRPr/>
          </a:p>
          <a:p>
            <a:pPr marL="457200" lvl="0" indent="-228600" algn="l" rtl="0">
              <a:lnSpc>
                <a:spcPct val="100000"/>
              </a:lnSpc>
              <a:spcBef>
                <a:spcPts val="1000"/>
              </a:spcBef>
              <a:spcAft>
                <a:spcPts val="0"/>
              </a:spcAft>
              <a:buSzPct val="142857"/>
              <a:buNone/>
            </a:pPr>
            <a:endParaRPr/>
          </a:p>
        </p:txBody>
      </p:sp>
      <p:sp>
        <p:nvSpPr>
          <p:cNvPr id="1640" name="Google Shape;1640;g3eded0866e1_0_1057"/>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fontScale="25000" lnSpcReduction="20000"/>
          </a:bodyPr>
          <a:lstStyle/>
          <a:p>
            <a:pPr marL="457200" lvl="0" indent="-228600" algn="l" rtl="0">
              <a:lnSpc>
                <a:spcPct val="100000"/>
              </a:lnSpc>
              <a:spcBef>
                <a:spcPts val="1000"/>
              </a:spcBef>
              <a:spcAft>
                <a:spcPts val="0"/>
              </a:spcAft>
              <a:buSzPts val="48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g3eded0866e1_0_1063"/>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a:t>Patients with sepsis by service line: All sepsis and sepsis with organ dysfunction</a:t>
            </a:r>
            <a:endParaRPr/>
          </a:p>
        </p:txBody>
      </p:sp>
      <p:pic>
        <p:nvPicPr>
          <p:cNvPr id="1647" name="Google Shape;1647;g3eded0866e1_0_1063"/>
          <p:cNvPicPr preferRelativeResize="0"/>
          <p:nvPr/>
        </p:nvPicPr>
        <p:blipFill rotWithShape="1">
          <a:blip r:embed="rId3">
            <a:alphaModFix/>
          </a:blip>
          <a:srcRect/>
          <a:stretch/>
        </p:blipFill>
        <p:spPr>
          <a:xfrm>
            <a:off x="1828800" y="1840755"/>
            <a:ext cx="7610475" cy="44362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g3eded0866e1_0_1069"/>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400"/>
              <a:buNone/>
            </a:pPr>
            <a:r>
              <a:rPr lang="en-US"/>
              <a:t>Sepsis share of mortality, by service line</a:t>
            </a:r>
            <a:endParaRPr/>
          </a:p>
        </p:txBody>
      </p:sp>
      <p:pic>
        <p:nvPicPr>
          <p:cNvPr id="1653" name="Google Shape;1653;g3eded0866e1_0_1069"/>
          <p:cNvPicPr preferRelativeResize="0"/>
          <p:nvPr/>
        </p:nvPicPr>
        <p:blipFill rotWithShape="1">
          <a:blip r:embed="rId3">
            <a:alphaModFix/>
          </a:blip>
          <a:srcRect/>
          <a:stretch/>
        </p:blipFill>
        <p:spPr>
          <a:xfrm>
            <a:off x="361021" y="1916483"/>
            <a:ext cx="5657345" cy="3995802"/>
          </a:xfrm>
          <a:prstGeom prst="rect">
            <a:avLst/>
          </a:prstGeom>
          <a:noFill/>
          <a:ln>
            <a:noFill/>
          </a:ln>
        </p:spPr>
      </p:pic>
      <p:pic>
        <p:nvPicPr>
          <p:cNvPr id="1654" name="Google Shape;1654;g3eded0866e1_0_1069"/>
          <p:cNvPicPr preferRelativeResize="0"/>
          <p:nvPr/>
        </p:nvPicPr>
        <p:blipFill rotWithShape="1">
          <a:blip r:embed="rId4">
            <a:alphaModFix/>
          </a:blip>
          <a:srcRect/>
          <a:stretch/>
        </p:blipFill>
        <p:spPr>
          <a:xfrm>
            <a:off x="6297461" y="1916483"/>
            <a:ext cx="5657341" cy="39958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g3eded0866e1_0_1075"/>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35803"/>
              <a:buNone/>
            </a:pPr>
            <a:r>
              <a:rPr lang="en-US" sz="3600"/>
              <a:t>Sepsis (with organ dysfunction) as healthcare associated infection vs sepsis present on admission</a:t>
            </a:r>
            <a:endParaRPr/>
          </a:p>
        </p:txBody>
      </p:sp>
      <p:pic>
        <p:nvPicPr>
          <p:cNvPr id="1660" name="Google Shape;1660;g3eded0866e1_0_1075"/>
          <p:cNvPicPr preferRelativeResize="0"/>
          <p:nvPr/>
        </p:nvPicPr>
        <p:blipFill rotWithShape="1">
          <a:blip r:embed="rId3">
            <a:alphaModFix/>
          </a:blip>
          <a:srcRect/>
          <a:stretch/>
        </p:blipFill>
        <p:spPr>
          <a:xfrm>
            <a:off x="2286000" y="2041659"/>
            <a:ext cx="7429499" cy="419721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g3eded0866e1_0_1080"/>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a:t>Role of healthcare associated sepsis infections in mortality, by service line</a:t>
            </a:r>
            <a:endParaRPr/>
          </a:p>
        </p:txBody>
      </p:sp>
      <p:pic>
        <p:nvPicPr>
          <p:cNvPr id="1667" name="Google Shape;1667;g3eded0866e1_0_1080"/>
          <p:cNvPicPr preferRelativeResize="0"/>
          <p:nvPr/>
        </p:nvPicPr>
        <p:blipFill rotWithShape="1">
          <a:blip r:embed="rId3">
            <a:alphaModFix/>
          </a:blip>
          <a:srcRect/>
          <a:stretch/>
        </p:blipFill>
        <p:spPr>
          <a:xfrm>
            <a:off x="6201139" y="2091847"/>
            <a:ext cx="5398879" cy="3632548"/>
          </a:xfrm>
          <a:prstGeom prst="rect">
            <a:avLst/>
          </a:prstGeom>
          <a:noFill/>
          <a:ln>
            <a:noFill/>
          </a:ln>
        </p:spPr>
      </p:pic>
      <p:pic>
        <p:nvPicPr>
          <p:cNvPr id="1668" name="Google Shape;1668;g3eded0866e1_0_1080"/>
          <p:cNvPicPr preferRelativeResize="0"/>
          <p:nvPr/>
        </p:nvPicPr>
        <p:blipFill rotWithShape="1">
          <a:blip r:embed="rId4">
            <a:alphaModFix/>
          </a:blip>
          <a:srcRect/>
          <a:stretch/>
        </p:blipFill>
        <p:spPr>
          <a:xfrm>
            <a:off x="504825" y="2091847"/>
            <a:ext cx="5398879" cy="363254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g3eded0866e1_0_1087"/>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400"/>
              <a:buNone/>
            </a:pPr>
            <a:r>
              <a:rPr lang="en-US" sz="3600"/>
              <a:t>Service line share of sepsis (with organ dysfunction) and share of sepsis inpatient mortality</a:t>
            </a:r>
            <a:endParaRPr/>
          </a:p>
        </p:txBody>
      </p:sp>
      <p:pic>
        <p:nvPicPr>
          <p:cNvPr id="1674" name="Google Shape;1674;g3eded0866e1_0_1087"/>
          <p:cNvPicPr preferRelativeResize="0"/>
          <p:nvPr/>
        </p:nvPicPr>
        <p:blipFill rotWithShape="1">
          <a:blip r:embed="rId3">
            <a:alphaModFix/>
          </a:blip>
          <a:srcRect/>
          <a:stretch/>
        </p:blipFill>
        <p:spPr>
          <a:xfrm>
            <a:off x="6096001" y="1956817"/>
            <a:ext cx="5868836" cy="3867785"/>
          </a:xfrm>
          <a:prstGeom prst="rect">
            <a:avLst/>
          </a:prstGeom>
          <a:noFill/>
          <a:ln>
            <a:noFill/>
          </a:ln>
        </p:spPr>
      </p:pic>
      <p:pic>
        <p:nvPicPr>
          <p:cNvPr id="1675" name="Google Shape;1675;g3eded0866e1_0_1087"/>
          <p:cNvPicPr preferRelativeResize="0"/>
          <p:nvPr/>
        </p:nvPicPr>
        <p:blipFill rotWithShape="1">
          <a:blip r:embed="rId4">
            <a:alphaModFix/>
          </a:blip>
          <a:srcRect/>
          <a:stretch/>
        </p:blipFill>
        <p:spPr>
          <a:xfrm>
            <a:off x="245945" y="1956815"/>
            <a:ext cx="5710045" cy="386778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g3eded0866e1_0_1093"/>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a:t>Risk adjusted 30-day mortality with and without sepsis</a:t>
            </a:r>
            <a:endParaRPr/>
          </a:p>
        </p:txBody>
      </p:sp>
      <p:pic>
        <p:nvPicPr>
          <p:cNvPr id="1681" name="Google Shape;1681;g3eded0866e1_0_1093"/>
          <p:cNvPicPr preferRelativeResize="0"/>
          <p:nvPr/>
        </p:nvPicPr>
        <p:blipFill rotWithShape="1">
          <a:blip r:embed="rId3">
            <a:alphaModFix/>
          </a:blip>
          <a:srcRect/>
          <a:stretch/>
        </p:blipFill>
        <p:spPr>
          <a:xfrm>
            <a:off x="838200" y="1825625"/>
            <a:ext cx="5181600" cy="4351200"/>
          </a:xfrm>
          <a:prstGeom prst="rect">
            <a:avLst/>
          </a:prstGeom>
          <a:noFill/>
          <a:ln>
            <a:noFill/>
          </a:ln>
        </p:spPr>
      </p:pic>
      <p:sp>
        <p:nvSpPr>
          <p:cNvPr id="1682" name="Google Shape;1682;g3eded0866e1_0_109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a:t>Hospitals’ total mortality vs mortality excluding sepsis + OD</a:t>
            </a:r>
            <a:endParaRPr/>
          </a:p>
          <a:p>
            <a:pPr marL="457200" lvl="0" indent="-406400" algn="l" rtl="0">
              <a:lnSpc>
                <a:spcPct val="100000"/>
              </a:lnSpc>
              <a:spcBef>
                <a:spcPts val="1000"/>
              </a:spcBef>
              <a:spcAft>
                <a:spcPts val="0"/>
              </a:spcAft>
              <a:buSzPts val="2800"/>
              <a:buChar char="⁄"/>
            </a:pPr>
            <a:r>
              <a:rPr lang="en-US">
                <a:solidFill>
                  <a:srgbClr val="C00000"/>
                </a:solidFill>
              </a:rPr>
              <a:t>Hospital with relatively high sepsis mortality (diamond) </a:t>
            </a:r>
            <a:endParaRPr/>
          </a:p>
          <a:p>
            <a:pPr marL="457200" lvl="0" indent="-406400" algn="l" rtl="0">
              <a:lnSpc>
                <a:spcPct val="100000"/>
              </a:lnSpc>
              <a:spcBef>
                <a:spcPts val="1000"/>
              </a:spcBef>
              <a:spcAft>
                <a:spcPts val="0"/>
              </a:spcAft>
              <a:buSzPts val="2800"/>
              <a:buChar char="⁄"/>
            </a:pPr>
            <a:r>
              <a:rPr lang="en-US">
                <a:solidFill>
                  <a:srgbClr val="FFC000"/>
                </a:solidFill>
              </a:rPr>
              <a:t>Hospital with relatively low sepsis mortality (triangle)</a:t>
            </a:r>
            <a:endParaRPr/>
          </a:p>
          <a:p>
            <a:pPr marL="457200" lvl="0" indent="-228600" algn="l" rtl="0">
              <a:lnSpc>
                <a:spcPct val="100000"/>
              </a:lnSpc>
              <a:spcBef>
                <a:spcPts val="1000"/>
              </a:spcBef>
              <a:spcAft>
                <a:spcPts val="0"/>
              </a:spcAft>
              <a:buSzPts val="2800"/>
              <a:buNone/>
            </a:pPr>
            <a:endParaRPr/>
          </a:p>
        </p:txBody>
      </p:sp>
      <p:pic>
        <p:nvPicPr>
          <p:cNvPr id="1683" name="Google Shape;1683;g3eded0866e1_0_1093"/>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g3eded0866e1_0_1100"/>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400"/>
              <a:buNone/>
            </a:pPr>
            <a:r>
              <a:rPr lang="en-US" sz="3600"/>
              <a:t>Share of Sepsis + OD Frequency and 30-Day Mortality by Service Line and Exclusion</a:t>
            </a:r>
            <a:endParaRPr/>
          </a:p>
        </p:txBody>
      </p:sp>
      <p:pic>
        <p:nvPicPr>
          <p:cNvPr id="1689" name="Google Shape;1689;g3eded0866e1_0_1100"/>
          <p:cNvPicPr preferRelativeResize="0"/>
          <p:nvPr/>
        </p:nvPicPr>
        <p:blipFill rotWithShape="1">
          <a:blip r:embed="rId3">
            <a:alphaModFix/>
          </a:blip>
          <a:srcRect/>
          <a:stretch/>
        </p:blipFill>
        <p:spPr>
          <a:xfrm>
            <a:off x="2062843" y="1644506"/>
            <a:ext cx="8066313" cy="484836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g3eded0866e1_0_1105"/>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a:t>Share of Sepsis + OD in Discharges and 30-day Mortality</a:t>
            </a:r>
            <a:endParaRPr/>
          </a:p>
        </p:txBody>
      </p:sp>
      <p:pic>
        <p:nvPicPr>
          <p:cNvPr id="1695" name="Google Shape;1695;g3eded0866e1_0_1105"/>
          <p:cNvPicPr preferRelativeResize="0"/>
          <p:nvPr/>
        </p:nvPicPr>
        <p:blipFill rotWithShape="1">
          <a:blip r:embed="rId3">
            <a:alphaModFix/>
          </a:blip>
          <a:srcRect/>
          <a:stretch/>
        </p:blipFill>
        <p:spPr>
          <a:xfrm>
            <a:off x="2184801" y="1791115"/>
            <a:ext cx="7822396" cy="470176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g3eded0866e1_0_1110"/>
          <p:cNvSpPr txBox="1">
            <a:spLocks noGrp="1"/>
          </p:cNvSpPr>
          <p:nvPr>
            <p:ph type="title"/>
          </p:nvPr>
        </p:nvSpPr>
        <p:spPr>
          <a:xfrm>
            <a:off x="838200" y="559593"/>
            <a:ext cx="10515600" cy="1131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a:t>Sepsis + Organ Dysfunction by Hospital: Overall vs Dashboard 30-day Measure</a:t>
            </a:r>
            <a:endParaRPr/>
          </a:p>
        </p:txBody>
      </p:sp>
      <p:pic>
        <p:nvPicPr>
          <p:cNvPr id="1701" name="Google Shape;1701;g3eded0866e1_0_1110"/>
          <p:cNvPicPr preferRelativeResize="0"/>
          <p:nvPr/>
        </p:nvPicPr>
        <p:blipFill rotWithShape="1">
          <a:blip r:embed="rId3">
            <a:alphaModFix/>
          </a:blip>
          <a:srcRect/>
          <a:stretch/>
        </p:blipFill>
        <p:spPr>
          <a:xfrm>
            <a:off x="6263877" y="2320249"/>
            <a:ext cx="5629792" cy="3501229"/>
          </a:xfrm>
          <a:prstGeom prst="rect">
            <a:avLst/>
          </a:prstGeom>
          <a:noFill/>
          <a:ln>
            <a:noFill/>
          </a:ln>
        </p:spPr>
      </p:pic>
      <p:pic>
        <p:nvPicPr>
          <p:cNvPr id="1702" name="Google Shape;1702;g3eded0866e1_0_1110"/>
          <p:cNvPicPr preferRelativeResize="0"/>
          <p:nvPr/>
        </p:nvPicPr>
        <p:blipFill rotWithShape="1">
          <a:blip r:embed="rId4">
            <a:alphaModFix/>
          </a:blip>
          <a:srcRect/>
          <a:stretch/>
        </p:blipFill>
        <p:spPr>
          <a:xfrm>
            <a:off x="270947" y="2320249"/>
            <a:ext cx="5825052" cy="35012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g3ec16566d2a_0_6"/>
          <p:cNvSpPr txBox="1">
            <a:spLocks noGrp="1"/>
          </p:cNvSpPr>
          <p:nvPr>
            <p:ph type="body" idx="1"/>
          </p:nvPr>
        </p:nvSpPr>
        <p:spPr>
          <a:xfrm>
            <a:off x="614050" y="1133475"/>
            <a:ext cx="10873200" cy="50799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AutoNum type="arabicPeriod"/>
            </a:pPr>
            <a:r>
              <a:rPr lang="en-US"/>
              <a:t>Recommend </a:t>
            </a:r>
            <a:r>
              <a:rPr lang="en-US" b="1" i="1"/>
              <a:t>complications (MHAC), safety (QBR), and mortality (QBR) </a:t>
            </a:r>
            <a:r>
              <a:rPr lang="en-US"/>
              <a:t>measures for:</a:t>
            </a:r>
            <a:endParaRPr/>
          </a:p>
          <a:p>
            <a:pPr marL="914400" lvl="1" indent="-342900" algn="l" rtl="0">
              <a:spcBef>
                <a:spcPts val="0"/>
              </a:spcBef>
              <a:spcAft>
                <a:spcPts val="0"/>
              </a:spcAft>
              <a:buSzPts val="1800"/>
              <a:buAutoNum type="alphaLcPeriod"/>
            </a:pPr>
            <a:r>
              <a:rPr lang="en-US"/>
              <a:t>RY2029 (CY2027) Maryland Hospital Acquired Conditions program and Quality-Based Reimbursement, and </a:t>
            </a:r>
            <a:endParaRPr/>
          </a:p>
          <a:p>
            <a:pPr marL="914400" lvl="1" indent="-342900" algn="l" rtl="0">
              <a:spcBef>
                <a:spcPts val="0"/>
              </a:spcBef>
              <a:spcAft>
                <a:spcPts val="0"/>
              </a:spcAft>
              <a:buSzPts val="1800"/>
              <a:buAutoNum type="alphaLcPeriod"/>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Incubator </a:t>
            </a:r>
            <a:r>
              <a:rPr lang="en-US"/>
              <a:t>that can be considered in future years, including:</a:t>
            </a:r>
            <a:endParaRPr/>
          </a:p>
          <a:p>
            <a:pPr marL="1371600" lvl="2" indent="-342900" algn="l" rtl="0">
              <a:spcBef>
                <a:spcPts val="0"/>
              </a:spcBef>
              <a:spcAft>
                <a:spcPts val="0"/>
              </a:spcAft>
              <a:buSzPts val="1800"/>
              <a:buAutoNum type="romanLcPeriod"/>
            </a:pPr>
            <a:r>
              <a:rPr lang="en-US"/>
              <a:t>Measures that are not yet ready for payment that are either under consideration by CMS or measures that are important for MD under an all-payer quality program such as maternal health measures.</a:t>
            </a:r>
            <a:endParaRPr/>
          </a:p>
          <a:p>
            <a:pPr marL="457200" lvl="0" indent="-355600" algn="l" rtl="0">
              <a:spcBef>
                <a:spcPts val="0"/>
              </a:spcBef>
              <a:spcAft>
                <a:spcPts val="0"/>
              </a:spcAft>
              <a:buSzPts val="2000"/>
              <a:buAutoNum type="arabicPeriod"/>
            </a:pPr>
            <a:r>
              <a:rPr lang="en-US"/>
              <a:t>Recommend criteria for measure selection that can be used in future years and any payment considerations for PMWG</a:t>
            </a:r>
            <a:endParaRPr/>
          </a:p>
          <a:p>
            <a:pPr marL="914400" lvl="1" indent="-342900" algn="l" rtl="0">
              <a:spcBef>
                <a:spcPts val="0"/>
              </a:spcBef>
              <a:spcAft>
                <a:spcPts val="0"/>
              </a:spcAft>
              <a:buSzPts val="1800"/>
              <a:buAutoNum type="alphaLcPeriod"/>
            </a:pPr>
            <a:r>
              <a:rPr lang="en-US"/>
              <a:t>For example:  Maintain rewards in RY2029 if program includes measures beyond CMS portfolio.</a:t>
            </a:r>
            <a:endParaRPr/>
          </a:p>
        </p:txBody>
      </p:sp>
      <p:sp>
        <p:nvSpPr>
          <p:cNvPr id="1473" name="Google Shape;1473;g3ec16566d2a_0_6"/>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6</a:t>
            </a:fld>
            <a:endParaRPr/>
          </a:p>
        </p:txBody>
      </p:sp>
      <p:sp>
        <p:nvSpPr>
          <p:cNvPr id="1474" name="Google Shape;1474;g3ec16566d2a_0_6"/>
          <p:cNvSpPr txBox="1">
            <a:spLocks noGrp="1"/>
          </p:cNvSpPr>
          <p:nvPr>
            <p:ph type="title"/>
          </p:nvPr>
        </p:nvSpPr>
        <p:spPr>
          <a:xfrm>
            <a:off x="972127" y="347853"/>
            <a:ext cx="10515600" cy="60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CAEM Goals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g3eded0866e1_0_1116"/>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Conclusions</a:t>
            </a:r>
            <a:endParaRPr/>
          </a:p>
        </p:txBody>
      </p:sp>
      <p:sp>
        <p:nvSpPr>
          <p:cNvPr id="1708" name="Google Shape;1708;g3eded0866e1_0_1116"/>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fontScale="70000" lnSpcReduction="20000"/>
          </a:bodyPr>
          <a:lstStyle/>
          <a:p>
            <a:pPr marL="457200" lvl="0" indent="-387350" algn="l" rtl="0">
              <a:lnSpc>
                <a:spcPct val="100000"/>
              </a:lnSpc>
              <a:spcBef>
                <a:spcPts val="1000"/>
              </a:spcBef>
              <a:spcAft>
                <a:spcPts val="0"/>
              </a:spcAft>
              <a:buSzPct val="142857"/>
              <a:buChar char="⁄"/>
            </a:pPr>
            <a:r>
              <a:rPr lang="en-US"/>
              <a:t>Over 60% of discharges for the infectious disease service line in 2023 were patients with sepsis</a:t>
            </a:r>
            <a:endParaRPr/>
          </a:p>
          <a:p>
            <a:pPr marL="914400" lvl="1" indent="-330654" algn="l" rtl="0">
              <a:lnSpc>
                <a:spcPct val="100000"/>
              </a:lnSpc>
              <a:spcBef>
                <a:spcPts val="500"/>
              </a:spcBef>
              <a:spcAft>
                <a:spcPts val="0"/>
              </a:spcAft>
              <a:buSzPct val="88670"/>
              <a:buChar char="-"/>
            </a:pPr>
            <a:r>
              <a:rPr lang="en-US" sz="2900"/>
              <a:t>Over half were for sepsis + OD</a:t>
            </a:r>
            <a:endParaRPr/>
          </a:p>
          <a:p>
            <a:pPr marL="457200" lvl="0" indent="-387350" algn="l" rtl="0">
              <a:lnSpc>
                <a:spcPct val="100000"/>
              </a:lnSpc>
              <a:spcBef>
                <a:spcPts val="1000"/>
              </a:spcBef>
              <a:spcAft>
                <a:spcPts val="0"/>
              </a:spcAft>
              <a:buSzPct val="142857"/>
              <a:buChar char="⁄"/>
            </a:pPr>
            <a:r>
              <a:rPr lang="en-US"/>
              <a:t>Between 4% and 10% of discharges in surgical service lines involved sepsis + OD</a:t>
            </a:r>
            <a:endParaRPr/>
          </a:p>
          <a:p>
            <a:pPr marL="457200" lvl="0" indent="-387350" algn="l" rtl="0">
              <a:lnSpc>
                <a:spcPct val="100000"/>
              </a:lnSpc>
              <a:spcBef>
                <a:spcPts val="1000"/>
              </a:spcBef>
              <a:spcAft>
                <a:spcPts val="0"/>
              </a:spcAft>
              <a:buSzPct val="142857"/>
              <a:buChar char="⁄"/>
            </a:pPr>
            <a:r>
              <a:rPr lang="en-US"/>
              <a:t>Over 90% of infectious disease mortality was for patients with sepsis</a:t>
            </a:r>
            <a:endParaRPr/>
          </a:p>
          <a:p>
            <a:pPr marL="914400" lvl="1" indent="-330654" algn="l" rtl="0">
              <a:lnSpc>
                <a:spcPct val="100000"/>
              </a:lnSpc>
              <a:spcBef>
                <a:spcPts val="500"/>
              </a:spcBef>
              <a:spcAft>
                <a:spcPts val="0"/>
              </a:spcAft>
              <a:buSzPct val="88670"/>
              <a:buChar char="-"/>
            </a:pPr>
            <a:r>
              <a:rPr lang="en-US" sz="2900"/>
              <a:t>Almost all sepsis mortality includes organ dysfunction</a:t>
            </a:r>
            <a:endParaRPr/>
          </a:p>
          <a:p>
            <a:pPr marL="457200" lvl="0" indent="-387350" algn="l" rtl="0">
              <a:lnSpc>
                <a:spcPct val="100000"/>
              </a:lnSpc>
              <a:spcBef>
                <a:spcPts val="1000"/>
              </a:spcBef>
              <a:spcAft>
                <a:spcPts val="0"/>
              </a:spcAft>
              <a:buSzPct val="142857"/>
              <a:buChar char="⁄"/>
            </a:pPr>
            <a:r>
              <a:rPr lang="en-US"/>
              <a:t>For most surgical service lines, over 40% of inpatient mortality was incurred by sepsis patients</a:t>
            </a:r>
            <a:endParaRPr/>
          </a:p>
          <a:p>
            <a:pPr marL="914400" lvl="1" indent="-330654" algn="l" rtl="0">
              <a:lnSpc>
                <a:spcPct val="100000"/>
              </a:lnSpc>
              <a:spcBef>
                <a:spcPts val="500"/>
              </a:spcBef>
              <a:spcAft>
                <a:spcPts val="0"/>
              </a:spcAft>
              <a:buSzPct val="88670"/>
              <a:buChar char="-"/>
            </a:pPr>
            <a:r>
              <a:rPr lang="en-US" sz="2900"/>
              <a:t>The sepsis share of 30-day mortality is less than its share of inpatient mortality</a:t>
            </a:r>
            <a:endParaRPr/>
          </a:p>
          <a:p>
            <a:pPr marL="457200" lvl="0" indent="-387350" algn="l" rtl="0">
              <a:lnSpc>
                <a:spcPct val="100000"/>
              </a:lnSpc>
              <a:spcBef>
                <a:spcPts val="1000"/>
              </a:spcBef>
              <a:spcAft>
                <a:spcPts val="0"/>
              </a:spcAft>
              <a:buSzPct val="142857"/>
              <a:buChar char="⁄"/>
            </a:pPr>
            <a:r>
              <a:rPr lang="en-US"/>
              <a:t>Almost all infectious disease sepsis was present on admission; for other service lines, a substantial share was HAI</a:t>
            </a:r>
            <a:endParaRPr/>
          </a:p>
          <a:p>
            <a:pPr marL="50800" lvl="0" indent="0" algn="l" rtl="0">
              <a:lnSpc>
                <a:spcPct val="100000"/>
              </a:lnSpc>
              <a:spcBef>
                <a:spcPts val="1000"/>
              </a:spcBef>
              <a:spcAft>
                <a:spcPts val="0"/>
              </a:spcAft>
              <a:buSzPct val="142857"/>
              <a:buNone/>
            </a:pPr>
            <a:endParaRPr/>
          </a:p>
        </p:txBody>
      </p:sp>
      <p:sp>
        <p:nvSpPr>
          <p:cNvPr id="1709" name="Google Shape;1709;g3eded0866e1_0_1116"/>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fontScale="25000" lnSpcReduction="20000"/>
          </a:bodyPr>
          <a:lstStyle/>
          <a:p>
            <a:pPr marL="457200" lvl="0" indent="-228600" algn="l" rtl="0">
              <a:lnSpc>
                <a:spcPct val="100000"/>
              </a:lnSpc>
              <a:spcBef>
                <a:spcPts val="1000"/>
              </a:spcBef>
              <a:spcAft>
                <a:spcPts val="0"/>
              </a:spcAft>
              <a:buSzPts val="4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g3eded0866e1_0_1122"/>
          <p:cNvSpPr txBox="1">
            <a:spLocks noGrp="1"/>
          </p:cNvSpPr>
          <p:nvPr>
            <p:ph type="title"/>
          </p:nvPr>
        </p:nvSpPr>
        <p:spPr>
          <a:xfrm>
            <a:off x="837633" y="559594"/>
            <a:ext cx="10515600" cy="11319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accent1"/>
              </a:buClr>
              <a:buSzPct val="111111"/>
              <a:buFont typeface="Arial"/>
              <a:buNone/>
            </a:pPr>
            <a:r>
              <a:rPr lang="en-US"/>
              <a:t>Conclusions (continued)</a:t>
            </a:r>
            <a:br>
              <a:rPr lang="en-US"/>
            </a:br>
            <a:endParaRPr/>
          </a:p>
        </p:txBody>
      </p:sp>
      <p:sp>
        <p:nvSpPr>
          <p:cNvPr id="1715" name="Google Shape;1715;g3eded0866e1_0_1122"/>
          <p:cNvSpPr txBox="1">
            <a:spLocks noGrp="1"/>
          </p:cNvSpPr>
          <p:nvPr>
            <p:ph type="body" idx="1"/>
          </p:nvPr>
        </p:nvSpPr>
        <p:spPr>
          <a:xfrm>
            <a:off x="835152" y="1820235"/>
            <a:ext cx="10515600" cy="4013100"/>
          </a:xfrm>
          <a:prstGeom prst="rect">
            <a:avLst/>
          </a:prstGeom>
          <a:noFill/>
          <a:ln>
            <a:noFill/>
          </a:ln>
        </p:spPr>
        <p:txBody>
          <a:bodyPr spcFirstLastPara="1" wrap="square" lIns="91425" tIns="45700" rIns="91425" bIns="45700" anchor="t" anchorCtr="0">
            <a:normAutofit fontScale="55000" lnSpcReduction="20000"/>
          </a:bodyPr>
          <a:lstStyle/>
          <a:p>
            <a:pPr marL="457200" lvl="0" indent="-357909" algn="l" rtl="0">
              <a:lnSpc>
                <a:spcPct val="100000"/>
              </a:lnSpc>
              <a:spcBef>
                <a:spcPts val="1000"/>
              </a:spcBef>
              <a:spcAft>
                <a:spcPts val="0"/>
              </a:spcAft>
              <a:buSzPct val="164223"/>
              <a:buChar char="⁄"/>
            </a:pPr>
            <a:r>
              <a:rPr lang="en-US" sz="3100"/>
              <a:t>Among discharges included in the 30-day measure, over 70% of sepsis + OD discharges were in the infectious disease service line, accounting for over 60% of sepsis mortality</a:t>
            </a:r>
            <a:endParaRPr/>
          </a:p>
          <a:p>
            <a:pPr marL="914400" lvl="1" indent="-311727" algn="l" rtl="0">
              <a:lnSpc>
                <a:spcPct val="100000"/>
              </a:lnSpc>
              <a:spcBef>
                <a:spcPts val="500"/>
              </a:spcBef>
              <a:spcAft>
                <a:spcPts val="0"/>
              </a:spcAft>
              <a:buSzPct val="130909"/>
              <a:buChar char="-"/>
            </a:pPr>
            <a:r>
              <a:rPr lang="en-US" sz="2500"/>
              <a:t>Surgical discharges and the non-surgical – other service line accounted for most remaining sepsis discharges and mortality</a:t>
            </a:r>
            <a:endParaRPr/>
          </a:p>
          <a:p>
            <a:pPr marL="457200" lvl="0" indent="-357909" algn="l" rtl="0">
              <a:lnSpc>
                <a:spcPct val="100000"/>
              </a:lnSpc>
              <a:spcBef>
                <a:spcPts val="1000"/>
              </a:spcBef>
              <a:spcAft>
                <a:spcPts val="0"/>
              </a:spcAft>
              <a:buSzPct val="164223"/>
              <a:buChar char="⁄"/>
            </a:pPr>
            <a:r>
              <a:rPr lang="en-US" sz="3100"/>
              <a:t>General surgery accounted for the greatest share of HAI sepsis discharges and mortality </a:t>
            </a:r>
            <a:endParaRPr/>
          </a:p>
          <a:p>
            <a:pPr marL="914400" lvl="1" indent="-311727" algn="l" rtl="0">
              <a:lnSpc>
                <a:spcPct val="100000"/>
              </a:lnSpc>
              <a:spcBef>
                <a:spcPts val="500"/>
              </a:spcBef>
              <a:spcAft>
                <a:spcPts val="0"/>
              </a:spcAft>
              <a:buSzPct val="130909"/>
              <a:buChar char="-"/>
            </a:pPr>
            <a:r>
              <a:rPr lang="en-US" sz="2500"/>
              <a:t>HAI sepsis and sepsis mortality were spread across many service lines; the shares were least for infectious disease and cancer surgery</a:t>
            </a:r>
            <a:endParaRPr/>
          </a:p>
          <a:p>
            <a:pPr marL="457200" lvl="0" indent="-357909" algn="l" rtl="0">
              <a:lnSpc>
                <a:spcPct val="100000"/>
              </a:lnSpc>
              <a:spcBef>
                <a:spcPts val="1000"/>
              </a:spcBef>
              <a:spcAft>
                <a:spcPts val="0"/>
              </a:spcAft>
              <a:buSzPct val="164223"/>
              <a:buChar char="⁄"/>
            </a:pPr>
            <a:r>
              <a:rPr lang="en-US" sz="3100"/>
              <a:t>In 2025, 30-day mortality including sepsis cases was strongly correlated with 30-day mortality excluding them (r=0.90)</a:t>
            </a:r>
            <a:endParaRPr/>
          </a:p>
          <a:p>
            <a:pPr marL="457200" lvl="0" indent="-357909" algn="l" rtl="0">
              <a:lnSpc>
                <a:spcPct val="100000"/>
              </a:lnSpc>
              <a:spcBef>
                <a:spcPts val="1000"/>
              </a:spcBef>
              <a:spcAft>
                <a:spcPts val="0"/>
              </a:spcAft>
              <a:buSzPct val="164223"/>
              <a:buChar char="⁄"/>
            </a:pPr>
            <a:r>
              <a:rPr lang="en-US" sz="3100"/>
              <a:t>Over a third of sepsis cases and over half of sepsis mortality are excluded from the 30-day measure</a:t>
            </a:r>
            <a:endParaRPr/>
          </a:p>
          <a:p>
            <a:pPr marL="457200" lvl="0" indent="-357909" algn="l" rtl="0">
              <a:lnSpc>
                <a:spcPct val="100000"/>
              </a:lnSpc>
              <a:spcBef>
                <a:spcPts val="1000"/>
              </a:spcBef>
              <a:spcAft>
                <a:spcPts val="0"/>
              </a:spcAft>
              <a:buSzPct val="164223"/>
              <a:buChar char="⁄"/>
            </a:pPr>
            <a:r>
              <a:rPr lang="en-US" sz="3100"/>
              <a:t>Of high mortality cases excluded from the 30-day measure, under 20% were sepsis cases and under 40% of mortality was among sepsis cases</a:t>
            </a:r>
            <a:endParaRPr/>
          </a:p>
          <a:p>
            <a:pPr marL="457200" lvl="0" indent="-357909" algn="l" rtl="0">
              <a:lnSpc>
                <a:spcPct val="100000"/>
              </a:lnSpc>
              <a:spcBef>
                <a:spcPts val="1000"/>
              </a:spcBef>
              <a:spcAft>
                <a:spcPts val="0"/>
              </a:spcAft>
              <a:buSzPct val="164223"/>
              <a:buChar char="⁄"/>
            </a:pPr>
            <a:r>
              <a:rPr lang="en-US" sz="3100"/>
              <a:t>The frequency of sepsis in the overall hospital population is highly correlated with its frequency in the 30-day measure (r=0.94); mortality in the overall population is moderately correlated with mortality in the 30-day measure (r=0.70)</a:t>
            </a:r>
            <a:endParaRPr/>
          </a:p>
          <a:p>
            <a:pPr marL="457200" lvl="0" indent="-228600" algn="l" rtl="0">
              <a:lnSpc>
                <a:spcPct val="100000"/>
              </a:lnSpc>
              <a:spcBef>
                <a:spcPts val="1000"/>
              </a:spcBef>
              <a:spcAft>
                <a:spcPts val="0"/>
              </a:spcAft>
              <a:buSzPct val="181818"/>
              <a:buNone/>
            </a:pPr>
            <a:endParaRPr/>
          </a:p>
          <a:p>
            <a:pPr marL="457200" lvl="0" indent="-228600" algn="l" rtl="0">
              <a:lnSpc>
                <a:spcPct val="100000"/>
              </a:lnSpc>
              <a:spcBef>
                <a:spcPts val="1000"/>
              </a:spcBef>
              <a:spcAft>
                <a:spcPts val="0"/>
              </a:spcAft>
              <a:buSzPct val="181818"/>
              <a:buNone/>
            </a:pPr>
            <a:endParaRPr/>
          </a:p>
        </p:txBody>
      </p:sp>
      <p:sp>
        <p:nvSpPr>
          <p:cNvPr id="1716" name="Google Shape;1716;g3eded0866e1_0_1122"/>
          <p:cNvSpPr txBox="1">
            <a:spLocks noGrp="1"/>
          </p:cNvSpPr>
          <p:nvPr>
            <p:ph type="body" idx="2"/>
          </p:nvPr>
        </p:nvSpPr>
        <p:spPr>
          <a:xfrm>
            <a:off x="838200" y="6085840"/>
            <a:ext cx="10512600" cy="255900"/>
          </a:xfrm>
          <a:prstGeom prst="rect">
            <a:avLst/>
          </a:prstGeom>
          <a:noFill/>
          <a:ln>
            <a:noFill/>
          </a:ln>
        </p:spPr>
        <p:txBody>
          <a:bodyPr spcFirstLastPara="1" wrap="square" lIns="0" tIns="45700" rIns="91425" bIns="45700" anchor="t" anchorCtr="0">
            <a:normAutofit fontScale="25000" lnSpcReduction="20000"/>
          </a:bodyPr>
          <a:lstStyle/>
          <a:p>
            <a:pPr marL="457200" lvl="0" indent="-228600" algn="l" rtl="0">
              <a:lnSpc>
                <a:spcPct val="100000"/>
              </a:lnSpc>
              <a:spcBef>
                <a:spcPts val="1000"/>
              </a:spcBef>
              <a:spcAft>
                <a:spcPts val="0"/>
              </a:spcAft>
              <a:buSzPts val="48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g3ed4ee13fd4_0_144"/>
          <p:cNvSpPr txBox="1">
            <a:spLocks noGrp="1"/>
          </p:cNvSpPr>
          <p:nvPr>
            <p:ph type="body" idx="1"/>
          </p:nvPr>
        </p:nvSpPr>
        <p:spPr>
          <a:xfrm>
            <a:off x="258701" y="1440957"/>
            <a:ext cx="10597500" cy="39903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Char char="●"/>
            </a:pPr>
            <a:r>
              <a:rPr lang="en-US" sz="2000"/>
              <a:t> HSCRC is continuing work on risk adjusting our claims-based 30-day mortality measure using the Core Clinical Data Elements.</a:t>
            </a:r>
            <a:endParaRPr sz="2000"/>
          </a:p>
          <a:p>
            <a:pPr marL="914400" lvl="1" indent="-355600" algn="l" rtl="0">
              <a:lnSpc>
                <a:spcPct val="115000"/>
              </a:lnSpc>
              <a:spcBef>
                <a:spcPts val="0"/>
              </a:spcBef>
              <a:spcAft>
                <a:spcPts val="0"/>
              </a:spcAft>
              <a:buSzPts val="2000"/>
              <a:buChar char="○"/>
            </a:pPr>
            <a:r>
              <a:rPr lang="en-US" sz="2000"/>
              <a:t>Thoughts about migrating to a state hybrid 30-day Mortality? </a:t>
            </a:r>
            <a:endParaRPr sz="2000"/>
          </a:p>
          <a:p>
            <a:pPr marL="914400" lvl="1" indent="-355600" algn="l" rtl="0">
              <a:lnSpc>
                <a:spcPct val="115000"/>
              </a:lnSpc>
              <a:spcBef>
                <a:spcPts val="0"/>
              </a:spcBef>
              <a:spcAft>
                <a:spcPts val="0"/>
              </a:spcAft>
              <a:buSzPts val="2000"/>
              <a:buChar char="○"/>
            </a:pPr>
            <a:r>
              <a:rPr lang="en-US" sz="2000"/>
              <a:t>Are there additional considerations or analyses that should be done related to Hybrid CMS vs Maryland measure inclusions, exclusions?</a:t>
            </a:r>
            <a:endParaRPr sz="2000"/>
          </a:p>
          <a:p>
            <a:pPr marL="457200" lvl="0" indent="-355600" algn="l" rtl="0">
              <a:lnSpc>
                <a:spcPct val="115000"/>
              </a:lnSpc>
              <a:spcBef>
                <a:spcPts val="0"/>
              </a:spcBef>
              <a:spcAft>
                <a:spcPts val="0"/>
              </a:spcAft>
              <a:buSzPts val="2000"/>
              <a:buChar char="●"/>
            </a:pPr>
            <a:r>
              <a:rPr lang="en-US" sz="2000"/>
              <a:t>How should we proceed to maximize our measurement of Sepsis mortality?</a:t>
            </a:r>
            <a:endParaRPr sz="2000"/>
          </a:p>
          <a:p>
            <a:pPr marL="914400" lvl="1" indent="-355600" algn="l" rtl="0">
              <a:lnSpc>
                <a:spcPct val="115000"/>
              </a:lnSpc>
              <a:spcBef>
                <a:spcPts val="0"/>
              </a:spcBef>
              <a:spcAft>
                <a:spcPts val="0"/>
              </a:spcAft>
              <a:buSzPts val="2000"/>
              <a:buChar char="○"/>
            </a:pPr>
            <a:r>
              <a:rPr lang="en-US" sz="2000"/>
              <a:t>What additional analysis should we do?</a:t>
            </a:r>
            <a:endParaRPr sz="2000"/>
          </a:p>
          <a:p>
            <a:pPr marL="914400" lvl="1" indent="-355600" algn="l" rtl="0">
              <a:lnSpc>
                <a:spcPct val="115000"/>
              </a:lnSpc>
              <a:spcBef>
                <a:spcPts val="0"/>
              </a:spcBef>
              <a:spcAft>
                <a:spcPts val="0"/>
              </a:spcAft>
              <a:buSzPts val="2000"/>
              <a:buChar char="○"/>
            </a:pPr>
            <a:r>
              <a:rPr lang="en-US" sz="2000"/>
              <a:t>Should we consider the option to use the AHRQ definition used in the HSCRC Sepsis Dashboard on CRISP Reporting Services </a:t>
            </a:r>
            <a:endParaRPr sz="2000"/>
          </a:p>
          <a:p>
            <a:pPr marL="914400" lvl="1" indent="-355600" algn="l" rtl="0">
              <a:lnSpc>
                <a:spcPct val="115000"/>
              </a:lnSpc>
              <a:spcBef>
                <a:spcPts val="0"/>
              </a:spcBef>
              <a:spcAft>
                <a:spcPts val="0"/>
              </a:spcAft>
              <a:buSzPts val="2000"/>
              <a:buChar char="○"/>
            </a:pPr>
            <a:r>
              <a:rPr lang="en-US" sz="2000"/>
              <a:t>Should we adjust the current HSCRC measures to better account for sepsis cases?</a:t>
            </a:r>
            <a:endParaRPr sz="2000"/>
          </a:p>
          <a:p>
            <a:pPr marL="914400" lvl="1" indent="-355600" algn="l" rtl="0">
              <a:lnSpc>
                <a:spcPct val="115000"/>
              </a:lnSpc>
              <a:spcBef>
                <a:spcPts val="0"/>
              </a:spcBef>
              <a:spcAft>
                <a:spcPts val="0"/>
              </a:spcAft>
              <a:buSzPts val="2000"/>
              <a:buChar char="○"/>
            </a:pPr>
            <a:r>
              <a:rPr lang="en-US" sz="2000"/>
              <a:t>Should we consider migrating to the CDC the Adult Community Onset Sepsis digital hybrid mortality measure when available?</a:t>
            </a:r>
            <a:endParaRPr sz="2000"/>
          </a:p>
          <a:p>
            <a:pPr marL="0" lvl="0" indent="0" algn="l" rtl="0">
              <a:lnSpc>
                <a:spcPct val="115000"/>
              </a:lnSpc>
              <a:spcBef>
                <a:spcPts val="1000"/>
              </a:spcBef>
              <a:spcAft>
                <a:spcPts val="0"/>
              </a:spcAft>
              <a:buSzPts val="2000"/>
              <a:buNone/>
            </a:pPr>
            <a:endParaRPr sz="2000">
              <a:solidFill>
                <a:srgbClr val="000000"/>
              </a:solidFill>
            </a:endParaRPr>
          </a:p>
        </p:txBody>
      </p:sp>
      <p:sp>
        <p:nvSpPr>
          <p:cNvPr id="1723" name="Google Shape;1723;g3ed4ee13fd4_0_14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62</a:t>
            </a:fld>
            <a:endParaRPr/>
          </a:p>
        </p:txBody>
      </p:sp>
      <p:sp>
        <p:nvSpPr>
          <p:cNvPr id="1724" name="Google Shape;1724;g3ed4ee13fd4_0_144"/>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Mortality Measure Questions for Discussion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g3e3e13e4137_0_190"/>
          <p:cNvSpPr txBox="1">
            <a:spLocks noGrp="1"/>
          </p:cNvSpPr>
          <p:nvPr>
            <p:ph type="title"/>
          </p:nvPr>
        </p:nvSpPr>
        <p:spPr>
          <a:xfrm>
            <a:off x="0" y="1887443"/>
            <a:ext cx="11755500" cy="13098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1000"/>
              </a:spcBef>
              <a:spcAft>
                <a:spcPts val="1000"/>
              </a:spcAft>
              <a:buSzPts val="2400"/>
              <a:buNone/>
            </a:pPr>
            <a:r>
              <a:rPr lang="en-US" sz="4800"/>
              <a:t>Measures of Interest Matrix: Discussion</a:t>
            </a:r>
            <a:endParaRPr sz="4800"/>
          </a:p>
        </p:txBody>
      </p:sp>
      <p:sp>
        <p:nvSpPr>
          <p:cNvPr id="1731" name="Google Shape;1731;g3e3e13e4137_0_190"/>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g3e33e953bbe_1_0"/>
          <p:cNvSpPr txBox="1">
            <a:spLocks noGrp="1"/>
          </p:cNvSpPr>
          <p:nvPr>
            <p:ph type="body" idx="1"/>
          </p:nvPr>
        </p:nvSpPr>
        <p:spPr>
          <a:xfrm>
            <a:off x="489675" y="1701384"/>
            <a:ext cx="10515600" cy="4659900"/>
          </a:xfrm>
          <a:prstGeom prst="rect">
            <a:avLst/>
          </a:prstGeom>
          <a:noFill/>
          <a:ln>
            <a:noFill/>
          </a:ln>
        </p:spPr>
        <p:txBody>
          <a:bodyPr spcFirstLastPara="1" wrap="square" lIns="91425" tIns="45700" rIns="91425" bIns="45700" anchor="t" anchorCtr="0">
            <a:normAutofit fontScale="92500" lnSpcReduction="20000"/>
          </a:bodyPr>
          <a:lstStyle/>
          <a:p>
            <a:pPr marL="457200" lvl="0" indent="-336550" algn="l" rtl="0">
              <a:lnSpc>
                <a:spcPct val="114000"/>
              </a:lnSpc>
              <a:spcBef>
                <a:spcPts val="1000"/>
              </a:spcBef>
              <a:spcAft>
                <a:spcPts val="0"/>
              </a:spcAft>
              <a:buSzPct val="83333"/>
              <a:buChar char="●"/>
            </a:pPr>
            <a:r>
              <a:rPr lang="en-US"/>
              <a:t>CMS Pay for Performance Measures</a:t>
            </a:r>
            <a:endParaRPr/>
          </a:p>
          <a:p>
            <a:pPr marL="914400" lvl="1" indent="-325755" algn="l" rtl="0">
              <a:lnSpc>
                <a:spcPct val="114000"/>
              </a:lnSpc>
              <a:spcBef>
                <a:spcPts val="0"/>
              </a:spcBef>
              <a:spcAft>
                <a:spcPts val="0"/>
              </a:spcAft>
              <a:buSzPct val="100000"/>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Total Hip Knee </a:t>
            </a:r>
            <a:r>
              <a:rPr lang="en-US"/>
              <a:t>Arthroplasty</a:t>
            </a:r>
            <a:endParaRPr/>
          </a:p>
          <a:p>
            <a:pPr marL="914400" lvl="1" indent="-325755" algn="l" rtl="0">
              <a:lnSpc>
                <a:spcPct val="114000"/>
              </a:lnSpc>
              <a:spcBef>
                <a:spcPts val="0"/>
              </a:spcBef>
              <a:spcAft>
                <a:spcPts val="0"/>
              </a:spcAft>
              <a:buSzPct val="100000"/>
              <a:buChar char="○"/>
            </a:pPr>
            <a:r>
              <a:rPr lang="en-US"/>
              <a:t>Centers for Disease Control National Health Safety Network Healthcare Associated Infection (CDC NHSN HAI) Measure</a:t>
            </a:r>
            <a:endParaRPr/>
          </a:p>
          <a:p>
            <a:pPr marL="457200" lvl="0" indent="-336550" algn="l" rtl="0">
              <a:lnSpc>
                <a:spcPct val="114000"/>
              </a:lnSpc>
              <a:spcBef>
                <a:spcPts val="0"/>
              </a:spcBef>
              <a:spcAft>
                <a:spcPts val="0"/>
              </a:spcAft>
              <a:buSzPct val="83333"/>
              <a:buChar char="●"/>
            </a:pPr>
            <a:r>
              <a:rPr lang="en-US"/>
              <a:t>Required Digital Measures (eCQMs)</a:t>
            </a:r>
            <a:endParaRPr/>
          </a:p>
          <a:p>
            <a:pPr marL="914400" lvl="1" indent="-325755" algn="l" rtl="0">
              <a:lnSpc>
                <a:spcPct val="114000"/>
              </a:lnSpc>
              <a:spcBef>
                <a:spcPts val="0"/>
              </a:spcBef>
              <a:spcAft>
                <a:spcPts val="0"/>
              </a:spcAft>
              <a:buSzPct val="100000"/>
              <a:buChar char="○"/>
            </a:pPr>
            <a:r>
              <a:rPr lang="en-US"/>
              <a:t>Cesarean Section (PC 02)</a:t>
            </a:r>
            <a:endParaRPr/>
          </a:p>
          <a:p>
            <a:pPr marL="914400" lvl="1" indent="-325755" algn="l" rtl="0">
              <a:lnSpc>
                <a:spcPct val="114000"/>
              </a:lnSpc>
              <a:spcBef>
                <a:spcPts val="0"/>
              </a:spcBef>
              <a:spcAft>
                <a:spcPts val="0"/>
              </a:spcAft>
              <a:buSzPct val="100000"/>
              <a:buChar char="○"/>
            </a:pPr>
            <a:r>
              <a:rPr lang="en-US"/>
              <a:t>Severe Obstetric Complications (PC 07)</a:t>
            </a:r>
            <a:endParaRPr/>
          </a:p>
          <a:p>
            <a:pPr marL="914400" lvl="1" indent="-325755" algn="l" rtl="0">
              <a:lnSpc>
                <a:spcPct val="114000"/>
              </a:lnSpc>
              <a:spcBef>
                <a:spcPts val="0"/>
              </a:spcBef>
              <a:spcAft>
                <a:spcPts val="0"/>
              </a:spcAft>
              <a:buSzPct val="100000"/>
              <a:buChar char="○"/>
            </a:pPr>
            <a:r>
              <a:rPr lang="en-US"/>
              <a:t>Severe Hyperglycemia (eCQM)</a:t>
            </a:r>
            <a:endParaRPr/>
          </a:p>
          <a:p>
            <a:pPr marL="914400" lvl="1" indent="-325755" algn="l" rtl="0">
              <a:lnSpc>
                <a:spcPct val="114000"/>
              </a:lnSpc>
              <a:spcBef>
                <a:spcPts val="0"/>
              </a:spcBef>
              <a:spcAft>
                <a:spcPts val="0"/>
              </a:spcAft>
              <a:buSzPct val="100000"/>
              <a:buChar char="○"/>
            </a:pPr>
            <a:r>
              <a:rPr lang="en-US"/>
              <a:t>Severe Hypoglycemia (eCQM)</a:t>
            </a:r>
            <a:endParaRPr/>
          </a:p>
          <a:p>
            <a:pPr marL="914400" lvl="1" indent="-325755" algn="l" rtl="0">
              <a:lnSpc>
                <a:spcPct val="114000"/>
              </a:lnSpc>
              <a:spcBef>
                <a:spcPts val="0"/>
              </a:spcBef>
              <a:spcAft>
                <a:spcPts val="0"/>
              </a:spcAft>
              <a:buSzPct val="100000"/>
              <a:buChar char="○"/>
            </a:pPr>
            <a:r>
              <a:rPr lang="en-US"/>
              <a:t>Safe Opioid Use Concurrent Prescribing (eCQM)</a:t>
            </a:r>
            <a:endParaRPr/>
          </a:p>
          <a:p>
            <a:pPr marL="457200" lvl="0" indent="-336550" algn="l" rtl="0">
              <a:lnSpc>
                <a:spcPct val="114000"/>
              </a:lnSpc>
              <a:spcBef>
                <a:spcPts val="0"/>
              </a:spcBef>
              <a:spcAft>
                <a:spcPts val="0"/>
              </a:spcAft>
              <a:buSzPct val="83333"/>
              <a:buChar char="●"/>
            </a:pPr>
            <a:r>
              <a:rPr lang="en-US"/>
              <a:t>Measures under development or consideration</a:t>
            </a:r>
            <a:endParaRPr/>
          </a:p>
          <a:p>
            <a:pPr marL="914400" lvl="1" indent="-325755" algn="l" rtl="0">
              <a:lnSpc>
                <a:spcPct val="114000"/>
              </a:lnSpc>
              <a:spcBef>
                <a:spcPts val="0"/>
              </a:spcBef>
              <a:spcAft>
                <a:spcPts val="0"/>
              </a:spcAft>
              <a:buSzPct val="100000"/>
              <a:buChar char="○"/>
            </a:pPr>
            <a:r>
              <a:rPr lang="en-US"/>
              <a:t>Hospital Onset Bacteremia and Fungemia (CDC NHSN HAI)</a:t>
            </a:r>
            <a:endParaRPr/>
          </a:p>
          <a:p>
            <a:pPr marL="914400" lvl="0" indent="0" algn="l" rtl="0">
              <a:lnSpc>
                <a:spcPct val="114000"/>
              </a:lnSpc>
              <a:spcBef>
                <a:spcPts val="1000"/>
              </a:spcBef>
              <a:spcAft>
                <a:spcPts val="0"/>
              </a:spcAft>
              <a:buSzPct val="83333"/>
              <a:buNone/>
            </a:pPr>
            <a:endParaRPr/>
          </a:p>
          <a:p>
            <a:pPr marL="0" lvl="0" indent="0" algn="l" rtl="0">
              <a:lnSpc>
                <a:spcPct val="115000"/>
              </a:lnSpc>
              <a:spcBef>
                <a:spcPts val="0"/>
              </a:spcBef>
              <a:spcAft>
                <a:spcPts val="0"/>
              </a:spcAft>
              <a:buSzPct val="83333"/>
              <a:buNone/>
            </a:pPr>
            <a:r>
              <a:rPr lang="en-US">
                <a:solidFill>
                  <a:srgbClr val="A61C00"/>
                </a:solidFill>
                <a:highlight>
                  <a:schemeClr val="lt1"/>
                </a:highlight>
                <a:latin typeface="Helvetica Neue"/>
                <a:ea typeface="Helvetica Neue"/>
                <a:cs typeface="Helvetica Neue"/>
                <a:sym typeface="Helvetica Neue"/>
              </a:rPr>
              <a:t>SEE MEASURES EXCEL WORKBOOK FOR DETAILED SPECIFICATIONS AND TECHNICAL FINDINGS REGARDING THE MEASURES</a:t>
            </a:r>
            <a:endParaRPr>
              <a:solidFill>
                <a:srgbClr val="A61C00"/>
              </a:solidFill>
            </a:endParaRPr>
          </a:p>
          <a:p>
            <a:pPr marL="457200" lvl="0" indent="0" algn="l" rtl="0">
              <a:lnSpc>
                <a:spcPct val="114000"/>
              </a:lnSpc>
              <a:spcBef>
                <a:spcPts val="1000"/>
              </a:spcBef>
              <a:spcAft>
                <a:spcPts val="0"/>
              </a:spcAft>
              <a:buSzPct val="83333"/>
              <a:buNone/>
            </a:pPr>
            <a:endParaRPr/>
          </a:p>
        </p:txBody>
      </p:sp>
      <p:sp>
        <p:nvSpPr>
          <p:cNvPr id="1738" name="Google Shape;1738;g3e33e953bbe_1_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64</a:t>
            </a:fld>
            <a:endParaRPr/>
          </a:p>
        </p:txBody>
      </p:sp>
      <p:sp>
        <p:nvSpPr>
          <p:cNvPr id="1739" name="Google Shape;1739;g3e33e953bbe_1_0"/>
          <p:cNvSpPr txBox="1">
            <a:spLocks noGrp="1"/>
          </p:cNvSpPr>
          <p:nvPr>
            <p:ph type="title"/>
          </p:nvPr>
        </p:nvSpPr>
        <p:spPr>
          <a:xfrm>
            <a:off x="1227900" y="255800"/>
            <a:ext cx="10566300" cy="1013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r>
              <a:rPr lang="en-US" sz="3600"/>
              <a:t>Candidate Measures of Interest </a:t>
            </a:r>
            <a:endParaRPr sz="3600"/>
          </a:p>
          <a:p>
            <a:pPr marL="0" lvl="0" indent="0" algn="l" rtl="0">
              <a:lnSpc>
                <a:spcPct val="100000"/>
              </a:lnSpc>
              <a:spcBef>
                <a:spcPts val="1000"/>
              </a:spcBef>
              <a:spcAft>
                <a:spcPts val="0"/>
              </a:spcAft>
              <a:buSzPts val="2800"/>
              <a:buNone/>
            </a:pPr>
            <a:r>
              <a:rPr lang="en-US" sz="3600"/>
              <a:t>Endorsed by P4QM</a:t>
            </a:r>
            <a:endParaRPr sz="36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g3eac7bdeefd_0_0"/>
          <p:cNvSpPr txBox="1">
            <a:spLocks noGrp="1"/>
          </p:cNvSpPr>
          <p:nvPr>
            <p:ph type="body" idx="1"/>
          </p:nvPr>
        </p:nvSpPr>
        <p:spPr>
          <a:xfrm>
            <a:off x="971550" y="1133475"/>
            <a:ext cx="10515600" cy="4659900"/>
          </a:xfrm>
          <a:prstGeom prst="rect">
            <a:avLst/>
          </a:prstGeom>
        </p:spPr>
        <p:txBody>
          <a:bodyPr spcFirstLastPara="1" wrap="square" lIns="91425" tIns="45700" rIns="91425" bIns="45700" anchor="t" anchorCtr="0">
            <a:normAutofit fontScale="92500" lnSpcReduction="20000"/>
          </a:bodyPr>
          <a:lstStyle/>
          <a:p>
            <a:pPr marL="457200" lvl="0" indent="-355600" algn="l" rtl="0">
              <a:spcBef>
                <a:spcPts val="1000"/>
              </a:spcBef>
              <a:spcAft>
                <a:spcPts val="0"/>
              </a:spcAft>
              <a:buSzPts val="2000"/>
              <a:buChar char="❏"/>
            </a:pPr>
            <a:r>
              <a:rPr lang="en-US"/>
              <a:t>CBE ID 3686 </a:t>
            </a:r>
            <a:endParaRPr/>
          </a:p>
          <a:p>
            <a:pPr marL="457200" lvl="0" indent="-355600" algn="l" rtl="0">
              <a:spcBef>
                <a:spcPts val="0"/>
              </a:spcBef>
              <a:spcAft>
                <a:spcPts val="0"/>
              </a:spcAft>
              <a:buSzPts val="2000"/>
              <a:buChar char="❏"/>
            </a:pPr>
            <a:r>
              <a:rPr lang="en-US"/>
              <a:t>Title CDC, National Healthcare Safety Network (NHSN) Hospital-Onset Bacteremia &amp; Fungemia Outcome Measure </a:t>
            </a:r>
            <a:endParaRPr/>
          </a:p>
          <a:p>
            <a:pPr marL="457200" lvl="0" indent="-355600" algn="l" rtl="0">
              <a:spcBef>
                <a:spcPts val="0"/>
              </a:spcBef>
              <a:spcAft>
                <a:spcPts val="0"/>
              </a:spcAft>
              <a:buSzPts val="2000"/>
              <a:buChar char="❏"/>
            </a:pPr>
            <a:r>
              <a:rPr lang="en-US"/>
              <a:t>Endorsement Status:  Endorsed , 7/24/2023 (no conditions)</a:t>
            </a:r>
            <a:endParaRPr/>
          </a:p>
          <a:p>
            <a:pPr marL="457200" lvl="0" indent="-355600" algn="l" rtl="0">
              <a:spcBef>
                <a:spcPts val="0"/>
              </a:spcBef>
              <a:spcAft>
                <a:spcPts val="0"/>
              </a:spcAft>
              <a:buSzPts val="2000"/>
              <a:buChar char="❏"/>
            </a:pPr>
            <a:r>
              <a:rPr lang="en-US"/>
              <a:t>Next Maintenance Cycle: Fall 2028 </a:t>
            </a:r>
            <a:endParaRPr/>
          </a:p>
          <a:p>
            <a:pPr marL="457200" lvl="0" indent="-355600" algn="l" rtl="0">
              <a:spcBef>
                <a:spcPts val="0"/>
              </a:spcBef>
              <a:spcAft>
                <a:spcPts val="0"/>
              </a:spcAft>
              <a:buSzPts val="2000"/>
              <a:buChar char="❏"/>
            </a:pPr>
            <a:r>
              <a:rPr lang="en-US"/>
              <a:t>Measure Description:  Risk-adjusted ratio of observed bacteremias and fungemias to predicted bacteremias and fungemias among patients previously admitted to acute care hospitals. </a:t>
            </a:r>
            <a:endParaRPr/>
          </a:p>
          <a:p>
            <a:pPr marL="457200" lvl="0" indent="-355600" algn="l" rtl="0">
              <a:spcBef>
                <a:spcPts val="0"/>
              </a:spcBef>
              <a:spcAft>
                <a:spcPts val="0"/>
              </a:spcAft>
              <a:buSzPts val="2000"/>
              <a:buChar char="❏"/>
            </a:pPr>
            <a:r>
              <a:rPr lang="en-US"/>
              <a:t>Numerator: Observed bacteremia and fungemia among patients previously admitted to acute care hospitals. </a:t>
            </a:r>
            <a:endParaRPr/>
          </a:p>
          <a:p>
            <a:pPr marL="457200" lvl="0" indent="-355600" algn="l" rtl="0">
              <a:spcBef>
                <a:spcPts val="0"/>
              </a:spcBef>
              <a:spcAft>
                <a:spcPts val="0"/>
              </a:spcAft>
              <a:buSzPts val="2000"/>
              <a:buChar char="❏"/>
            </a:pPr>
            <a:r>
              <a:rPr lang="en-US"/>
              <a:t>Denominator: The HOB measure denominator is the predicted number of HOB events in an acute care hospital based on predictive models using facility-level and patient-level factors. </a:t>
            </a:r>
            <a:endParaRPr/>
          </a:p>
        </p:txBody>
      </p:sp>
      <p:sp>
        <p:nvSpPr>
          <p:cNvPr id="1746" name="Google Shape;1746;g3eac7bdeefd_0_0"/>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65</a:t>
            </a:fld>
            <a:endParaRPr/>
          </a:p>
        </p:txBody>
      </p:sp>
      <p:sp>
        <p:nvSpPr>
          <p:cNvPr id="1747" name="Google Shape;1747;g3eac7bdeefd_0_0"/>
          <p:cNvSpPr txBox="1">
            <a:spLocks noGrp="1"/>
          </p:cNvSpPr>
          <p:nvPr>
            <p:ph type="title"/>
          </p:nvPr>
        </p:nvSpPr>
        <p:spPr>
          <a:xfrm>
            <a:off x="972127" y="347853"/>
            <a:ext cx="10515600" cy="60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Hospital Onset Bacteremia (HOB)</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g3e3e13e4137_0_15"/>
          <p:cNvSpPr txBox="1">
            <a:spLocks noGrp="1"/>
          </p:cNvSpPr>
          <p:nvPr>
            <p:ph type="body" idx="1"/>
          </p:nvPr>
        </p:nvSpPr>
        <p:spPr>
          <a:xfrm>
            <a:off x="41387" y="1123074"/>
            <a:ext cx="6602400" cy="5378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55AA"/>
              </a:buClr>
              <a:buSzPts val="2400"/>
              <a:buChar char="●"/>
            </a:pPr>
            <a:r>
              <a:rPr lang="en-US" i="0" u="none" strike="noStrike">
                <a:solidFill>
                  <a:srgbClr val="0055AA"/>
                </a:solidFill>
              </a:rPr>
              <a:t>Data Analysis/Statistics</a:t>
            </a:r>
            <a:endParaRPr/>
          </a:p>
          <a:p>
            <a:pPr marL="990600" lvl="1" indent="-393700" algn="l" rtl="0">
              <a:lnSpc>
                <a:spcPct val="100000"/>
              </a:lnSpc>
              <a:spcBef>
                <a:spcPts val="0"/>
              </a:spcBef>
              <a:spcAft>
                <a:spcPts val="0"/>
              </a:spcAft>
              <a:buSzPts val="2000"/>
              <a:buFont typeface="Courier New"/>
              <a:buChar char="○"/>
            </a:pPr>
            <a:r>
              <a:rPr lang="en-US" sz="2000">
                <a:solidFill>
                  <a:srgbClr val="006FE1"/>
                </a:solidFill>
              </a:rPr>
              <a:t>V</a:t>
            </a:r>
            <a:r>
              <a:rPr lang="en-US" sz="2000" i="0" u="none" strike="noStrike">
                <a:solidFill>
                  <a:srgbClr val="006FE1"/>
                </a:solidFill>
              </a:rPr>
              <a:t>ariation across hospitals</a:t>
            </a:r>
            <a:endParaRPr sz="2000" i="0" u="none" strike="noStrike">
              <a:solidFill>
                <a:srgbClr val="006FE1"/>
              </a:solidFill>
            </a:endParaRPr>
          </a:p>
          <a:p>
            <a:pPr marL="990600" lvl="1" indent="-393700" algn="l" rtl="0">
              <a:lnSpc>
                <a:spcPct val="100000"/>
              </a:lnSpc>
              <a:spcBef>
                <a:spcPts val="0"/>
              </a:spcBef>
              <a:spcAft>
                <a:spcPts val="0"/>
              </a:spcAft>
              <a:buClr>
                <a:srgbClr val="006FE1"/>
              </a:buClr>
              <a:buSzPts val="2000"/>
              <a:buChar char="○"/>
            </a:pPr>
            <a:r>
              <a:rPr lang="en-US" sz="2000">
                <a:solidFill>
                  <a:srgbClr val="006FE1"/>
                </a:solidFill>
              </a:rPr>
              <a:t>Reliable and Valid*</a:t>
            </a:r>
            <a:endParaRPr sz="2000">
              <a:solidFill>
                <a:srgbClr val="006FE1"/>
              </a:solidFill>
            </a:endParaRPr>
          </a:p>
          <a:p>
            <a:pPr marL="990600" lvl="1" indent="-393700" algn="l" rtl="0">
              <a:lnSpc>
                <a:spcPct val="100000"/>
              </a:lnSpc>
              <a:spcBef>
                <a:spcPts val="0"/>
              </a:spcBef>
              <a:spcAft>
                <a:spcPts val="0"/>
              </a:spcAft>
              <a:buClr>
                <a:srgbClr val="006FE1"/>
              </a:buClr>
              <a:buSzPts val="2000"/>
              <a:buChar char="○"/>
            </a:pPr>
            <a:r>
              <a:rPr lang="en-US" sz="2000">
                <a:solidFill>
                  <a:srgbClr val="006FE1"/>
                </a:solidFill>
              </a:rPr>
              <a:t>Not topped off</a:t>
            </a:r>
            <a:endParaRPr sz="2000">
              <a:solidFill>
                <a:srgbClr val="006FE1"/>
              </a:solidFill>
            </a:endParaRPr>
          </a:p>
          <a:p>
            <a:pPr marL="990600" lvl="1" indent="-393700" algn="l" rtl="0">
              <a:lnSpc>
                <a:spcPct val="100000"/>
              </a:lnSpc>
              <a:spcBef>
                <a:spcPts val="0"/>
              </a:spcBef>
              <a:spcAft>
                <a:spcPts val="0"/>
              </a:spcAft>
              <a:buClr>
                <a:srgbClr val="006FE1"/>
              </a:buClr>
              <a:buSzPts val="2000"/>
              <a:buChar char="○"/>
            </a:pPr>
            <a:r>
              <a:rPr lang="en-US" sz="2000">
                <a:solidFill>
                  <a:srgbClr val="006FE1"/>
                </a:solidFill>
              </a:rPr>
              <a:t>Improvement is needed</a:t>
            </a:r>
            <a:endParaRPr sz="2000">
              <a:solidFill>
                <a:srgbClr val="006FE1"/>
              </a:solidFill>
            </a:endParaRPr>
          </a:p>
          <a:p>
            <a:pPr marL="457200" lvl="0" indent="-381000" algn="l" rtl="0">
              <a:lnSpc>
                <a:spcPct val="100000"/>
              </a:lnSpc>
              <a:spcBef>
                <a:spcPts val="0"/>
              </a:spcBef>
              <a:spcAft>
                <a:spcPts val="0"/>
              </a:spcAft>
              <a:buClr>
                <a:srgbClr val="0055AA"/>
              </a:buClr>
              <a:buSzPts val="2400"/>
              <a:buChar char="●"/>
            </a:pPr>
            <a:r>
              <a:rPr lang="en-US" i="0" u="none" strike="noStrike">
                <a:solidFill>
                  <a:srgbClr val="0055AA"/>
                </a:solidFill>
              </a:rPr>
              <a:t>Additional Considerations</a:t>
            </a:r>
            <a:endParaRPr/>
          </a:p>
          <a:p>
            <a:pPr marL="990600" lvl="1" indent="-393700" algn="l" rtl="0">
              <a:lnSpc>
                <a:spcPct val="100000"/>
              </a:lnSpc>
              <a:spcBef>
                <a:spcPts val="0"/>
              </a:spcBef>
              <a:spcAft>
                <a:spcPts val="0"/>
              </a:spcAft>
              <a:buSzPts val="2000"/>
              <a:buFont typeface="Courier New"/>
              <a:buChar char="○"/>
            </a:pPr>
            <a:r>
              <a:rPr lang="en-US" sz="2000" i="0" u="none" strike="noStrike">
                <a:solidFill>
                  <a:srgbClr val="006FE1"/>
                </a:solidFill>
              </a:rPr>
              <a:t>Clinical significance</a:t>
            </a:r>
            <a:r>
              <a:rPr lang="en-US" sz="2000">
                <a:solidFill>
                  <a:srgbClr val="006FE1"/>
                </a:solidFill>
              </a:rPr>
              <a:t>^</a:t>
            </a:r>
            <a:endParaRPr sz="2000"/>
          </a:p>
          <a:p>
            <a:pPr marL="990600" lvl="1" indent="-393700" algn="l" rtl="0">
              <a:lnSpc>
                <a:spcPct val="100000"/>
              </a:lnSpc>
              <a:spcBef>
                <a:spcPts val="0"/>
              </a:spcBef>
              <a:spcAft>
                <a:spcPts val="0"/>
              </a:spcAft>
              <a:buSzPts val="2000"/>
              <a:buFont typeface="Courier New"/>
              <a:buChar char="○"/>
            </a:pPr>
            <a:r>
              <a:rPr lang="en-US" sz="2000">
                <a:solidFill>
                  <a:srgbClr val="006FE1"/>
                </a:solidFill>
              </a:rPr>
              <a:t>C</a:t>
            </a:r>
            <a:r>
              <a:rPr lang="en-US" sz="2000" i="0" u="none" strike="noStrike">
                <a:solidFill>
                  <a:srgbClr val="006FE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oding</a:t>
            </a:r>
            <a:r>
              <a:rPr lang="en-US" sz="2000">
                <a:solidFill>
                  <a:srgbClr val="006FE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Supports coding </a:t>
            </a:r>
            <a:r>
              <a:rPr lang="en-US" sz="2000" i="0" u="none" strike="noStrike">
                <a:solidFill>
                  <a:srgbClr val="006FE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practice</a:t>
            </a:r>
            <a:r>
              <a:rPr lang="en-US" sz="2000">
                <a:solidFill>
                  <a:srgbClr val="006FE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improvements</a:t>
            </a:r>
            <a:r>
              <a:rPr lang="en-US" sz="2000">
                <a:solidFill>
                  <a:srgbClr val="006FE1"/>
                </a:solidFill>
              </a:rPr>
              <a:t>/not subject to known coding changes or concerns</a:t>
            </a:r>
            <a:endParaRPr sz="2000"/>
          </a:p>
          <a:p>
            <a:pPr marL="990600" lvl="1" indent="-393700" algn="l" rtl="0">
              <a:lnSpc>
                <a:spcPct val="100000"/>
              </a:lnSpc>
              <a:spcBef>
                <a:spcPts val="0"/>
              </a:spcBef>
              <a:spcAft>
                <a:spcPts val="0"/>
              </a:spcAft>
              <a:buSzPts val="2000"/>
              <a:buFont typeface="Courier New"/>
              <a:buChar char="○"/>
            </a:pPr>
            <a:r>
              <a:rPr lang="en-US" sz="2000" i="0" u="none" strike="noStrike">
                <a:solidFill>
                  <a:srgbClr val="006FE1"/>
                </a:solidFill>
              </a:rPr>
              <a:t>Opportunity for improvement/actionability*</a:t>
            </a:r>
            <a:r>
              <a:rPr lang="en-US" sz="2000">
                <a:solidFill>
                  <a:srgbClr val="006FE1"/>
                </a:solidFill>
              </a:rPr>
              <a:t>^</a:t>
            </a:r>
            <a:endParaRPr sz="2000">
              <a:solidFill>
                <a:srgbClr val="006FE1"/>
              </a:solidFill>
            </a:endParaRPr>
          </a:p>
          <a:p>
            <a:pPr marL="990600" lvl="1" indent="-393700" algn="l" rtl="0">
              <a:lnSpc>
                <a:spcPct val="100000"/>
              </a:lnSpc>
              <a:spcBef>
                <a:spcPts val="0"/>
              </a:spcBef>
              <a:spcAft>
                <a:spcPts val="0"/>
              </a:spcAft>
              <a:buSzPts val="2000"/>
              <a:buFont typeface="Courier New"/>
              <a:buChar char="○"/>
            </a:pPr>
            <a:r>
              <a:rPr lang="en-US" sz="2000">
                <a:solidFill>
                  <a:srgbClr val="006FE1"/>
                </a:solidFill>
              </a:rPr>
              <a:t>Measure </a:t>
            </a:r>
            <a:r>
              <a:rPr lang="en-US" sz="2000">
                <a:solidFill>
                  <a:srgbClr val="006FE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overlap</a:t>
            </a:r>
            <a:r>
              <a:rPr lang="en-US" sz="2000">
                <a:solidFill>
                  <a:srgbClr val="006FE1"/>
                </a:solidFill>
              </a:rPr>
              <a:t>s, e.g., PPC-PSI</a:t>
            </a:r>
            <a:endParaRPr sz="2000">
              <a:solidFill>
                <a:srgbClr val="006FE1"/>
              </a:solidFill>
            </a:endParaRPr>
          </a:p>
          <a:p>
            <a:pPr marL="990600" lvl="1" indent="-393700" algn="l" rtl="0">
              <a:lnSpc>
                <a:spcPct val="100000"/>
              </a:lnSpc>
              <a:spcBef>
                <a:spcPts val="0"/>
              </a:spcBef>
              <a:spcAft>
                <a:spcPts val="0"/>
              </a:spcAft>
              <a:buSzPts val="2000"/>
              <a:buFont typeface="Courier New"/>
              <a:buChar char="○"/>
            </a:pPr>
            <a:r>
              <a:rPr lang="en-US" sz="2000" i="0" u="none" strike="noStrike">
                <a:solidFill>
                  <a:srgbClr val="006FE1"/>
                </a:solidFill>
              </a:rPr>
              <a:t>All-payer </a:t>
            </a:r>
            <a:endParaRPr sz="2000" i="0" u="none" strike="noStrike">
              <a:solidFill>
                <a:srgbClr val="006FE1"/>
              </a:solidFill>
            </a:endParaRPr>
          </a:p>
          <a:p>
            <a:pPr marL="990600" lvl="1" indent="-393700" algn="l" rtl="0">
              <a:lnSpc>
                <a:spcPct val="100000"/>
              </a:lnSpc>
              <a:spcBef>
                <a:spcPts val="0"/>
              </a:spcBef>
              <a:spcAft>
                <a:spcPts val="0"/>
              </a:spcAft>
              <a:buClr>
                <a:srgbClr val="006FE1"/>
              </a:buClr>
              <a:buSzPts val="2000"/>
              <a:buChar char="○"/>
            </a:pPr>
            <a:r>
              <a:rPr lang="en-US" sz="2000">
                <a:solidFill>
                  <a:srgbClr val="006FE1"/>
                </a:solidFill>
              </a:rPr>
              <a:t>Feasible</a:t>
            </a:r>
            <a:endParaRPr sz="2000">
              <a:solidFill>
                <a:srgbClr val="006FE1"/>
              </a:solidFill>
            </a:endParaRPr>
          </a:p>
          <a:p>
            <a:pPr marL="457200" lvl="0" indent="0" algn="l" rtl="0">
              <a:lnSpc>
                <a:spcPct val="100000"/>
              </a:lnSpc>
              <a:spcBef>
                <a:spcPts val="0"/>
              </a:spcBef>
              <a:spcAft>
                <a:spcPts val="0"/>
              </a:spcAft>
              <a:buSzPts val="2000"/>
              <a:buNone/>
            </a:pPr>
            <a:endParaRPr sz="2000">
              <a:solidFill>
                <a:srgbClr val="006FE1"/>
              </a:solidFill>
            </a:endParaRPr>
          </a:p>
        </p:txBody>
      </p:sp>
      <p:sp>
        <p:nvSpPr>
          <p:cNvPr id="1754" name="Google Shape;1754;g3e3e13e4137_0_15"/>
          <p:cNvSpPr txBox="1">
            <a:spLocks noGrp="1"/>
          </p:cNvSpPr>
          <p:nvPr>
            <p:ph type="sldNum" idx="12"/>
          </p:nvPr>
        </p:nvSpPr>
        <p:spPr>
          <a:xfrm>
            <a:off x="11577712" y="6311472"/>
            <a:ext cx="4335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66</a:t>
            </a:fld>
            <a:endParaRPr/>
          </a:p>
        </p:txBody>
      </p:sp>
      <p:sp>
        <p:nvSpPr>
          <p:cNvPr id="1755" name="Google Shape;1755;g3e3e13e4137_0_15"/>
          <p:cNvSpPr txBox="1">
            <a:spLocks noGrp="1"/>
          </p:cNvSpPr>
          <p:nvPr>
            <p:ph type="title"/>
          </p:nvPr>
        </p:nvSpPr>
        <p:spPr>
          <a:xfrm>
            <a:off x="952226" y="291000"/>
            <a:ext cx="11729100" cy="1013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3600"/>
              <a:t>Updated Measure Evaluation and Selection Criteria</a:t>
            </a:r>
            <a:endParaRPr sz="3600"/>
          </a:p>
        </p:txBody>
      </p:sp>
      <p:sp>
        <p:nvSpPr>
          <p:cNvPr id="1756" name="Google Shape;1756;g3e3e13e4137_0_15"/>
          <p:cNvSpPr txBox="1">
            <a:spLocks noGrp="1"/>
          </p:cNvSpPr>
          <p:nvPr>
            <p:ph type="body" idx="1"/>
          </p:nvPr>
        </p:nvSpPr>
        <p:spPr>
          <a:xfrm>
            <a:off x="6359474" y="1165375"/>
            <a:ext cx="5435400" cy="5378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55AA"/>
              </a:buClr>
              <a:buSzPts val="2400"/>
              <a:buChar char="●"/>
            </a:pPr>
            <a:r>
              <a:rPr lang="en-US">
                <a:solidFill>
                  <a:srgbClr val="0055AA"/>
                </a:solidFill>
              </a:rPr>
              <a:t>New Proposed Criteria</a:t>
            </a:r>
            <a:endParaRPr>
              <a:solidFill>
                <a:srgbClr val="006FE1"/>
              </a:solidFill>
            </a:endParaRPr>
          </a:p>
          <a:p>
            <a:pPr marL="914400" lvl="0" indent="-355600" algn="l" rtl="0">
              <a:lnSpc>
                <a:spcPct val="100000"/>
              </a:lnSpc>
              <a:spcBef>
                <a:spcPts val="0"/>
              </a:spcBef>
              <a:spcAft>
                <a:spcPts val="0"/>
              </a:spcAft>
              <a:buClr>
                <a:srgbClr val="006FE1"/>
              </a:buClr>
              <a:buSzPts val="2000"/>
              <a:buChar char="○"/>
            </a:pPr>
            <a:r>
              <a:rPr lang="en-US" sz="2000">
                <a:solidFill>
                  <a:srgbClr val="006FE1"/>
                </a:solidFill>
              </a:rPr>
              <a:t>National CMS alignment; consider CMS and MUC measures*</a:t>
            </a:r>
            <a:endParaRPr sz="2000">
              <a:solidFill>
                <a:srgbClr val="006FE1"/>
              </a:solidFill>
            </a:endParaRPr>
          </a:p>
          <a:p>
            <a:pPr marL="914400" lvl="0" indent="-355600" algn="l" rtl="0">
              <a:lnSpc>
                <a:spcPct val="100000"/>
              </a:lnSpc>
              <a:spcBef>
                <a:spcPts val="0"/>
              </a:spcBef>
              <a:spcAft>
                <a:spcPts val="0"/>
              </a:spcAft>
              <a:buClr>
                <a:srgbClr val="006FE1"/>
              </a:buClr>
              <a:buSzPts val="2000"/>
              <a:buChar char="○"/>
            </a:pPr>
            <a:r>
              <a:rPr lang="en-US" sz="2000">
                <a:solidFill>
                  <a:srgbClr val="006FE1"/>
                </a:solidFill>
              </a:rPr>
              <a:t>Addresses state priorities for quality and population health improvement</a:t>
            </a:r>
            <a:endParaRPr sz="2000">
              <a:solidFill>
                <a:srgbClr val="006FE1"/>
              </a:solidFill>
            </a:endParaRPr>
          </a:p>
          <a:p>
            <a:pPr marL="914400" lvl="0" indent="-355600" algn="l" rtl="0">
              <a:lnSpc>
                <a:spcPct val="100000"/>
              </a:lnSpc>
              <a:spcBef>
                <a:spcPts val="0"/>
              </a:spcBef>
              <a:spcAft>
                <a:spcPts val="0"/>
              </a:spcAft>
              <a:buClr>
                <a:srgbClr val="006FE1"/>
              </a:buClr>
              <a:buSzPts val="2000"/>
              <a:buChar char="○"/>
            </a:pPr>
            <a:r>
              <a:rPr lang="en-US" sz="2000">
                <a:solidFill>
                  <a:srgbClr val="006FE1"/>
                </a:solidFill>
              </a:rPr>
              <a:t>Cost of Proprietary systems*^</a:t>
            </a:r>
            <a:endParaRPr sz="2000">
              <a:solidFill>
                <a:srgbClr val="006FE1"/>
              </a:solidFill>
            </a:endParaRPr>
          </a:p>
          <a:p>
            <a:pPr marL="914400" lvl="0" indent="-355600" algn="l" rtl="0">
              <a:lnSpc>
                <a:spcPct val="100000"/>
              </a:lnSpc>
              <a:spcBef>
                <a:spcPts val="0"/>
              </a:spcBef>
              <a:spcAft>
                <a:spcPts val="0"/>
              </a:spcAft>
              <a:buClr>
                <a:srgbClr val="006FE1"/>
              </a:buClr>
              <a:buSzPts val="2000"/>
              <a:buChar char="○"/>
            </a:pPr>
            <a:r>
              <a:rPr lang="en-US" sz="2000">
                <a:solidFill>
                  <a:srgbClr val="006FE1"/>
                </a:solidFill>
              </a:rPr>
              <a:t>Adequate risk adjustment*</a:t>
            </a:r>
            <a:endParaRPr sz="2000">
              <a:solidFill>
                <a:srgbClr val="006FE1"/>
              </a:solidFill>
            </a:endParaRPr>
          </a:p>
          <a:p>
            <a:pPr marL="914400" lvl="0" indent="-355600" algn="l" rtl="0">
              <a:lnSpc>
                <a:spcPct val="100000"/>
              </a:lnSpc>
              <a:spcBef>
                <a:spcPts val="0"/>
              </a:spcBef>
              <a:spcAft>
                <a:spcPts val="0"/>
              </a:spcAft>
              <a:buClr>
                <a:srgbClr val="006FE1"/>
              </a:buClr>
              <a:buSzPts val="2000"/>
              <a:buChar char="○"/>
            </a:pPr>
            <a:r>
              <a:rPr lang="en-US" sz="2000">
                <a:solidFill>
                  <a:srgbClr val="006FE1"/>
                </a:solidFill>
              </a:rPr>
              <a:t>Digitally specified*</a:t>
            </a:r>
            <a:endParaRPr sz="2000">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rgbClr val="006FE1"/>
              </a:solidFill>
            </a:endParaRPr>
          </a:p>
          <a:p>
            <a:pPr marL="0" lvl="0" indent="0" algn="l" rtl="0">
              <a:lnSpc>
                <a:spcPct val="100000"/>
              </a:lnSpc>
              <a:spcBef>
                <a:spcPts val="0"/>
              </a:spcBef>
              <a:spcAft>
                <a:spcPts val="0"/>
              </a:spcAft>
              <a:buSzPts val="2000"/>
              <a:buNone/>
            </a:pPr>
            <a:endParaRPr sz="1600" b="1">
              <a:solidFill>
                <a:schemeClr val="dk2"/>
              </a:solidFill>
            </a:endParaRPr>
          </a:p>
          <a:p>
            <a:pPr marL="457200" lvl="0" indent="0" algn="l" rtl="0">
              <a:lnSpc>
                <a:spcPct val="100000"/>
              </a:lnSpc>
              <a:spcBef>
                <a:spcPts val="0"/>
              </a:spcBef>
              <a:spcAft>
                <a:spcPts val="0"/>
              </a:spcAft>
              <a:buSzPts val="2000"/>
              <a:buNone/>
            </a:pPr>
            <a:r>
              <a:rPr lang="en-US" sz="1600" b="1">
                <a:solidFill>
                  <a:schemeClr val="dk2"/>
                </a:solidFill>
              </a:rPr>
              <a:t>*Emphasized by subgroup</a:t>
            </a:r>
            <a:endParaRPr sz="1600" b="1">
              <a:solidFill>
                <a:schemeClr val="dk2"/>
              </a:solidFill>
            </a:endParaRPr>
          </a:p>
          <a:p>
            <a:pPr marL="457200" lvl="0" indent="0" algn="l" rtl="0">
              <a:lnSpc>
                <a:spcPct val="100000"/>
              </a:lnSpc>
              <a:spcBef>
                <a:spcPts val="0"/>
              </a:spcBef>
              <a:spcAft>
                <a:spcPts val="0"/>
              </a:spcAft>
              <a:buSzPts val="2000"/>
              <a:buNone/>
            </a:pPr>
            <a:r>
              <a:rPr lang="en-US" sz="1600" b="1">
                <a:solidFill>
                  <a:schemeClr val="dk2"/>
                </a:solidFill>
              </a:rPr>
              <a:t>^Emphasized by PMWG</a:t>
            </a:r>
            <a:endParaRPr sz="1600" b="1">
              <a:solidFill>
                <a:schemeClr val="dk2"/>
              </a:solidFill>
            </a:endParaRPr>
          </a:p>
          <a:p>
            <a:pPr marL="0" lvl="0" indent="0" algn="l" rtl="0">
              <a:lnSpc>
                <a:spcPct val="100000"/>
              </a:lnSpc>
              <a:spcBef>
                <a:spcPts val="0"/>
              </a:spcBef>
              <a:spcAft>
                <a:spcPts val="0"/>
              </a:spcAft>
              <a:buSzPts val="2000"/>
              <a:buNone/>
            </a:pPr>
            <a:endParaRPr sz="1600">
              <a:solidFill>
                <a:srgbClr val="006FE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g3d5bb8d2de7_1_284"/>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3200"/>
              <a:buNone/>
            </a:pPr>
            <a:r>
              <a:rPr lang="en-US"/>
              <a:t>CAEM Next Steps</a:t>
            </a:r>
            <a:endParaRPr/>
          </a:p>
        </p:txBody>
      </p:sp>
      <p:sp>
        <p:nvSpPr>
          <p:cNvPr id="1763" name="Google Shape;1763;g3d5bb8d2de7_1_28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g37fc1f59164_9_0"/>
          <p:cNvSpPr txBox="1">
            <a:spLocks noGrp="1"/>
          </p:cNvSpPr>
          <p:nvPr>
            <p:ph type="title"/>
          </p:nvPr>
        </p:nvSpPr>
        <p:spPr>
          <a:xfrm>
            <a:off x="379925" y="1354775"/>
            <a:ext cx="11161200" cy="8736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3200"/>
              <a:buFont typeface="Arial"/>
              <a:buNone/>
            </a:pPr>
            <a:r>
              <a:rPr lang="en-US" sz="4800"/>
              <a:t>THANK YOU!</a:t>
            </a:r>
            <a:endParaRPr sz="4800"/>
          </a:p>
        </p:txBody>
      </p:sp>
      <p:sp>
        <p:nvSpPr>
          <p:cNvPr id="1769" name="Google Shape;1769;g37fc1f59164_9_0"/>
          <p:cNvSpPr txBox="1">
            <a:spLocks noGrp="1"/>
          </p:cNvSpPr>
          <p:nvPr>
            <p:ph type="body" idx="1"/>
          </p:nvPr>
        </p:nvSpPr>
        <p:spPr>
          <a:xfrm>
            <a:off x="972175" y="2246804"/>
            <a:ext cx="10515600" cy="1216200"/>
          </a:xfrm>
          <a:prstGeom prst="rect">
            <a:avLst/>
          </a:prstGeom>
          <a:noFill/>
          <a:ln>
            <a:noFill/>
          </a:ln>
        </p:spPr>
        <p:txBody>
          <a:bodyPr spcFirstLastPara="1" wrap="square" lIns="91425" tIns="45700" rIns="91425" bIns="45700" anchor="t" anchorCtr="0">
            <a:noAutofit/>
          </a:bodyPr>
          <a:lstStyle/>
          <a:p>
            <a:pPr marL="0" lvl="0" indent="0" algn="r" rtl="0">
              <a:lnSpc>
                <a:spcPct val="80000"/>
              </a:lnSpc>
              <a:spcBef>
                <a:spcPts val="0"/>
              </a:spcBef>
              <a:spcAft>
                <a:spcPts val="0"/>
              </a:spcAft>
              <a:buClr>
                <a:srgbClr val="0066CC"/>
              </a:buClr>
              <a:buSzPts val="2220"/>
              <a:buNone/>
            </a:pPr>
            <a:r>
              <a:rPr lang="en-US"/>
              <a:t>Next Meeting (Tentative): July 22, 2026</a:t>
            </a:r>
            <a:endParaRPr/>
          </a:p>
          <a:p>
            <a:pPr marL="0" lvl="0" indent="0" algn="r" rtl="0">
              <a:lnSpc>
                <a:spcPct val="80000"/>
              </a:lnSpc>
              <a:spcBef>
                <a:spcPts val="0"/>
              </a:spcBef>
              <a:spcAft>
                <a:spcPts val="0"/>
              </a:spcAft>
              <a:buClr>
                <a:srgbClr val="0066CC"/>
              </a:buClr>
              <a:buSzPts val="2220"/>
              <a:buNone/>
            </a:pPr>
            <a:endParaRPr/>
          </a:p>
          <a:p>
            <a:pPr marL="0" lvl="0" indent="0" algn="ctr" rtl="0">
              <a:lnSpc>
                <a:spcPct val="80000"/>
              </a:lnSpc>
              <a:spcBef>
                <a:spcPts val="0"/>
              </a:spcBef>
              <a:spcAft>
                <a:spcPts val="0"/>
              </a:spcAft>
              <a:buClr>
                <a:srgbClr val="0066CC"/>
              </a:buClr>
              <a:buSzPts val="2220"/>
              <a:buNone/>
            </a:pPr>
            <a:endParaRPr/>
          </a:p>
          <a:p>
            <a:pPr marL="0" lvl="0" indent="0" algn="r" rtl="0">
              <a:lnSpc>
                <a:spcPct val="80000"/>
              </a:lnSpc>
              <a:spcBef>
                <a:spcPts val="0"/>
              </a:spcBef>
              <a:spcAft>
                <a:spcPts val="0"/>
              </a:spcAft>
              <a:buClr>
                <a:srgbClr val="0066CC"/>
              </a:buClr>
              <a:buSzPts val="2220"/>
              <a:buNone/>
            </a:pPr>
            <a:r>
              <a:rPr lang="en-US"/>
              <a:t>f</a:t>
            </a:r>
            <a:endParaRPr/>
          </a:p>
        </p:txBody>
      </p:sp>
      <p:sp>
        <p:nvSpPr>
          <p:cNvPr id="1770" name="Google Shape;1770;g37fc1f59164_9_0"/>
          <p:cNvSpPr txBox="1">
            <a:spLocks noGrp="1"/>
          </p:cNvSpPr>
          <p:nvPr>
            <p:ph type="sldNum" idx="12"/>
          </p:nvPr>
        </p:nvSpPr>
        <p:spPr>
          <a:xfrm>
            <a:off x="11487150" y="6200774"/>
            <a:ext cx="501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g3d613456f87_0_0"/>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3200"/>
              <a:buNone/>
            </a:pPr>
            <a:r>
              <a:rPr lang="en-US"/>
              <a:t>Appendix</a:t>
            </a:r>
            <a:endParaRPr/>
          </a:p>
        </p:txBody>
      </p:sp>
      <p:sp>
        <p:nvSpPr>
          <p:cNvPr id="1777" name="Google Shape;1777;g3d613456f87_0_0"/>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3d5bb8d2de7_1_344"/>
          <p:cNvSpPr txBox="1">
            <a:spLocks noGrp="1"/>
          </p:cNvSpPr>
          <p:nvPr>
            <p:ph type="body" idx="1"/>
          </p:nvPr>
        </p:nvSpPr>
        <p:spPr>
          <a:xfrm>
            <a:off x="518525" y="1251161"/>
            <a:ext cx="11307300" cy="46599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800"/>
              </a:spcBef>
              <a:spcAft>
                <a:spcPts val="0"/>
              </a:spcAft>
              <a:buSzPts val="2400"/>
              <a:buChar char="●"/>
            </a:pPr>
            <a:r>
              <a:rPr lang="en-US"/>
              <a:t>Maryland Hospital Acquired Conditions Measures (MHAC) Measures</a:t>
            </a:r>
            <a:endParaRPr/>
          </a:p>
          <a:p>
            <a:pPr marL="457200" lvl="0" indent="-381000" algn="l" rtl="0">
              <a:lnSpc>
                <a:spcPct val="100000"/>
              </a:lnSpc>
              <a:spcBef>
                <a:spcPts val="1000"/>
              </a:spcBef>
              <a:spcAft>
                <a:spcPts val="0"/>
              </a:spcAft>
              <a:buSzPts val="2400"/>
              <a:buChar char="●"/>
            </a:pPr>
            <a:r>
              <a:rPr lang="en-US"/>
              <a:t>CMS Hospital Acquired Complications Reduction Program Measures</a:t>
            </a:r>
            <a:endParaRPr/>
          </a:p>
          <a:p>
            <a:pPr marL="457200" lvl="0" indent="-381000" algn="l" rtl="0">
              <a:lnSpc>
                <a:spcPct val="100000"/>
              </a:lnSpc>
              <a:spcBef>
                <a:spcPts val="1000"/>
              </a:spcBef>
              <a:spcAft>
                <a:spcPts val="0"/>
              </a:spcAft>
              <a:buSzPts val="2400"/>
              <a:buChar char="●"/>
            </a:pPr>
            <a:r>
              <a:rPr lang="en-US"/>
              <a:t>Complications/Mortality Measures Under Maryland Quality Based Reimbursement </a:t>
            </a:r>
            <a:endParaRPr/>
          </a:p>
          <a:p>
            <a:pPr marL="457200" lvl="0" indent="-381000" algn="l" rtl="0">
              <a:lnSpc>
                <a:spcPct val="100000"/>
              </a:lnSpc>
              <a:spcBef>
                <a:spcPts val="1000"/>
              </a:spcBef>
              <a:spcAft>
                <a:spcPts val="0"/>
              </a:spcAft>
              <a:buSzPts val="2400"/>
              <a:buChar char="●"/>
            </a:pPr>
            <a:r>
              <a:rPr lang="en-US"/>
              <a:t>Complications/Mortality Measures Under CMS Hospital Value Based Purchasing </a:t>
            </a:r>
            <a:endParaRPr/>
          </a:p>
          <a:p>
            <a:pPr marL="457200" lvl="0" indent="-381000" algn="l" rtl="0">
              <a:lnSpc>
                <a:spcPct val="100000"/>
              </a:lnSpc>
              <a:spcBef>
                <a:spcPts val="1000"/>
              </a:spcBef>
              <a:spcAft>
                <a:spcPts val="0"/>
              </a:spcAft>
              <a:buSzPts val="2400"/>
              <a:buChar char="●"/>
            </a:pPr>
            <a:r>
              <a:rPr lang="en-US"/>
              <a:t>CMS Inpatient Quality Reporting measures</a:t>
            </a:r>
            <a:endParaRPr/>
          </a:p>
          <a:p>
            <a:pPr marL="457200" lvl="0" indent="-381000" algn="l" rtl="0">
              <a:lnSpc>
                <a:spcPct val="114000"/>
              </a:lnSpc>
              <a:spcBef>
                <a:spcPts val="1000"/>
              </a:spcBef>
              <a:spcAft>
                <a:spcPts val="0"/>
              </a:spcAft>
              <a:buSzPts val="2400"/>
              <a:buChar char="●"/>
            </a:pPr>
            <a:r>
              <a:rPr lang="en-US"/>
              <a:t>CMS Measures Under Consideration list for 2025</a:t>
            </a:r>
            <a:endParaRPr/>
          </a:p>
          <a:p>
            <a:pPr marL="457200" lvl="0" indent="-381000" algn="l" rtl="0">
              <a:lnSpc>
                <a:spcPct val="114000"/>
              </a:lnSpc>
              <a:spcBef>
                <a:spcPts val="1000"/>
              </a:spcBef>
              <a:spcAft>
                <a:spcPts val="0"/>
              </a:spcAft>
              <a:buSzPts val="2400"/>
              <a:buChar char="●"/>
            </a:pPr>
            <a:r>
              <a:rPr lang="en-US"/>
              <a:t>CMS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Electronic Clinical Quality Measures (eCQMs)</a:t>
            </a:r>
            <a:endParaRPr/>
          </a:p>
          <a:p>
            <a:pPr marL="457200" lvl="0" indent="-381000" algn="l" rtl="0">
              <a:lnSpc>
                <a:spcPct val="114000"/>
              </a:lnSpc>
              <a:spcBef>
                <a:spcPts val="1000"/>
              </a:spcBef>
              <a:spcAft>
                <a:spcPts val="1000"/>
              </a:spcAft>
              <a:buSzPts val="2400"/>
              <a:buChar char="●"/>
            </a:pPr>
            <a:r>
              <a:rPr lang="en-US"/>
              <a:t>Others?</a:t>
            </a:r>
            <a:endParaRPr/>
          </a:p>
        </p:txBody>
      </p:sp>
      <p:sp>
        <p:nvSpPr>
          <p:cNvPr id="1481" name="Google Shape;1481;g3d5bb8d2de7_1_344"/>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sp>
        <p:nvSpPr>
          <p:cNvPr id="1482" name="Google Shape;1482;g3d5bb8d2de7_1_344"/>
          <p:cNvSpPr txBox="1">
            <a:spLocks noGrp="1"/>
          </p:cNvSpPr>
          <p:nvPr>
            <p:ph type="title"/>
          </p:nvPr>
        </p:nvSpPr>
        <p:spPr>
          <a:xfrm>
            <a:off x="972125" y="347850"/>
            <a:ext cx="108537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Sources for Candidate Complication, Safety, and Mortality Measures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g3ed4ee13fd4_0_163"/>
          <p:cNvSpPr txBox="1">
            <a:spLocks noGrp="1"/>
          </p:cNvSpPr>
          <p:nvPr>
            <p:ph type="body" idx="1"/>
          </p:nvPr>
        </p:nvSpPr>
        <p:spPr>
          <a:xfrm>
            <a:off x="3007050" y="2556625"/>
            <a:ext cx="6177900" cy="2138700"/>
          </a:xfrm>
          <a:prstGeom prst="rect">
            <a:avLst/>
          </a:prstGeom>
          <a:noFill/>
          <a:ln>
            <a:noFill/>
          </a:ln>
        </p:spPr>
        <p:txBody>
          <a:bodyPr spcFirstLastPara="1" wrap="square" lIns="91425" tIns="45700" rIns="91425" bIns="45700" anchor="t" anchorCtr="0">
            <a:normAutofit/>
          </a:bodyPr>
          <a:lstStyle/>
          <a:p>
            <a:pPr marL="0" lvl="0" indent="0" algn="l" rtl="0">
              <a:lnSpc>
                <a:spcPct val="114000"/>
              </a:lnSpc>
              <a:spcBef>
                <a:spcPts val="1000"/>
              </a:spcBef>
              <a:spcAft>
                <a:spcPts val="0"/>
              </a:spcAft>
              <a:buSzPts val="2000"/>
              <a:buNone/>
            </a:pPr>
            <a:r>
              <a:rPr lang="en-US" sz="3600"/>
              <a:t>CMS Measures</a:t>
            </a:r>
            <a:endParaRPr sz="3600"/>
          </a:p>
        </p:txBody>
      </p:sp>
      <p:sp>
        <p:nvSpPr>
          <p:cNvPr id="1784" name="Google Shape;1784;g3ed4ee13fd4_0_16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g3ed4ee13fd4_0_169"/>
          <p:cNvSpPr txBox="1">
            <a:spLocks noGrp="1"/>
          </p:cNvSpPr>
          <p:nvPr>
            <p:ph type="body" idx="1"/>
          </p:nvPr>
        </p:nvSpPr>
        <p:spPr>
          <a:xfrm>
            <a:off x="484475" y="1066700"/>
            <a:ext cx="7447800" cy="537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000"/>
              <a:buNone/>
            </a:pPr>
            <a:r>
              <a:rPr lang="en-US" sz="1600">
                <a:solidFill>
                  <a:srgbClr val="00539B"/>
                </a:solidFill>
              </a:rPr>
              <a:t>Following Committee review, P4QM staff assessment concluded:</a:t>
            </a:r>
            <a:endParaRPr sz="1600">
              <a:solidFill>
                <a:srgbClr val="00539B"/>
              </a:solidFill>
            </a:endParaRPr>
          </a:p>
          <a:p>
            <a:pPr marL="457200" lvl="0" indent="-330200" algn="l" rtl="0">
              <a:lnSpc>
                <a:spcPct val="100000"/>
              </a:lnSpc>
              <a:spcBef>
                <a:spcPts val="1000"/>
              </a:spcBef>
              <a:spcAft>
                <a:spcPts val="0"/>
              </a:spcAft>
              <a:buClr>
                <a:srgbClr val="00539B"/>
              </a:buClr>
              <a:buSzPts val="1600"/>
              <a:buChar char="●"/>
            </a:pPr>
            <a:r>
              <a:rPr lang="en-US" sz="1600">
                <a:solidFill>
                  <a:srgbClr val="00539B"/>
                </a:solidFill>
              </a:rPr>
              <a:t>The Feasibility criteria was met </a:t>
            </a:r>
            <a:endParaRPr sz="1600">
              <a:solidFill>
                <a:srgbClr val="00539B"/>
              </a:solidFill>
            </a:endParaRPr>
          </a:p>
          <a:p>
            <a:pPr marL="457200" lvl="0" indent="-330200" algn="l" rtl="0">
              <a:lnSpc>
                <a:spcPct val="100000"/>
              </a:lnSpc>
              <a:spcBef>
                <a:spcPts val="0"/>
              </a:spcBef>
              <a:spcAft>
                <a:spcPts val="0"/>
              </a:spcAft>
              <a:buClr>
                <a:srgbClr val="00539B"/>
              </a:buClr>
              <a:buSzPts val="1600"/>
              <a:buChar char="●"/>
            </a:pPr>
            <a:r>
              <a:rPr lang="en-US" sz="1600">
                <a:solidFill>
                  <a:srgbClr val="00539B"/>
                </a:solidFill>
              </a:rPr>
              <a:t>The following criteria were not met but deemed addressable:</a:t>
            </a:r>
            <a:endParaRPr sz="1600">
              <a:solidFill>
                <a:srgbClr val="00539B"/>
              </a:solidFill>
            </a:endParaRPr>
          </a:p>
          <a:p>
            <a:pPr marL="914400" lvl="1" indent="-330200" algn="l" rtl="0">
              <a:lnSpc>
                <a:spcPct val="100000"/>
              </a:lnSpc>
              <a:spcBef>
                <a:spcPts val="0"/>
              </a:spcBef>
              <a:spcAft>
                <a:spcPts val="0"/>
              </a:spcAft>
              <a:buClr>
                <a:srgbClr val="00539B"/>
              </a:buClr>
              <a:buSzPts val="1600"/>
              <a:buChar char="○"/>
            </a:pPr>
            <a:r>
              <a:rPr lang="en-US" sz="1600">
                <a:solidFill>
                  <a:srgbClr val="00539B"/>
                </a:solidFill>
              </a:rPr>
              <a:t>Importance</a:t>
            </a:r>
            <a:endParaRPr sz="1600">
              <a:solidFill>
                <a:srgbClr val="00539B"/>
              </a:solidFill>
            </a:endParaRPr>
          </a:p>
          <a:p>
            <a:pPr marL="914400" lvl="1" indent="-330200" algn="l" rtl="0">
              <a:lnSpc>
                <a:spcPct val="100000"/>
              </a:lnSpc>
              <a:spcBef>
                <a:spcPts val="0"/>
              </a:spcBef>
              <a:spcAft>
                <a:spcPts val="0"/>
              </a:spcAft>
              <a:buClr>
                <a:srgbClr val="00539B"/>
              </a:buClr>
              <a:buSzPts val="1600"/>
              <a:buChar char="○"/>
            </a:pPr>
            <a:r>
              <a:rPr lang="en-US" sz="1600">
                <a:solidFill>
                  <a:srgbClr val="00539B"/>
                </a:solidFill>
              </a:rPr>
              <a:t>Closing the care gap</a:t>
            </a:r>
            <a:endParaRPr sz="1600">
              <a:solidFill>
                <a:srgbClr val="00539B"/>
              </a:solidFill>
            </a:endParaRPr>
          </a:p>
          <a:p>
            <a:pPr marL="914400" lvl="1" indent="-330200" algn="l" rtl="0">
              <a:lnSpc>
                <a:spcPct val="100000"/>
              </a:lnSpc>
              <a:spcBef>
                <a:spcPts val="0"/>
              </a:spcBef>
              <a:spcAft>
                <a:spcPts val="0"/>
              </a:spcAft>
              <a:buClr>
                <a:srgbClr val="00539B"/>
              </a:buClr>
              <a:buSzPts val="1600"/>
              <a:buChar char="○"/>
            </a:pPr>
            <a:r>
              <a:rPr lang="en-US" sz="1600">
                <a:solidFill>
                  <a:srgbClr val="00539B"/>
                </a:solidFill>
              </a:rPr>
              <a:t>Scientific Acceptability</a:t>
            </a:r>
            <a:endParaRPr sz="1600">
              <a:solidFill>
                <a:srgbClr val="00539B"/>
              </a:solidFill>
            </a:endParaRPr>
          </a:p>
          <a:p>
            <a:pPr marL="914400" lvl="1" indent="-330200" algn="l" rtl="0">
              <a:lnSpc>
                <a:spcPct val="100000"/>
              </a:lnSpc>
              <a:spcBef>
                <a:spcPts val="0"/>
              </a:spcBef>
              <a:spcAft>
                <a:spcPts val="0"/>
              </a:spcAft>
              <a:buClr>
                <a:srgbClr val="00539B"/>
              </a:buClr>
              <a:buSzPts val="1600"/>
              <a:buChar char="○"/>
            </a:pPr>
            <a:r>
              <a:rPr lang="en-US" sz="1600">
                <a:solidFill>
                  <a:srgbClr val="00539B"/>
                </a:solidFill>
              </a:rPr>
              <a:t>Use and Usability</a:t>
            </a:r>
            <a:endParaRPr sz="1600">
              <a:solidFill>
                <a:srgbClr val="00539B"/>
              </a:solidFill>
            </a:endParaRPr>
          </a:p>
          <a:p>
            <a:pPr marL="0" lvl="0" indent="0" algn="l" rtl="0">
              <a:lnSpc>
                <a:spcPct val="100000"/>
              </a:lnSpc>
              <a:spcBef>
                <a:spcPts val="1000"/>
              </a:spcBef>
              <a:spcAft>
                <a:spcPts val="0"/>
              </a:spcAft>
              <a:buSzPts val="2000"/>
              <a:buNone/>
            </a:pPr>
            <a:r>
              <a:rPr lang="en-US" sz="1600">
                <a:solidFill>
                  <a:srgbClr val="00539B"/>
                </a:solidFill>
              </a:rPr>
              <a:t>Public comment stated endorsement should be removed  because of the following concerns:</a:t>
            </a:r>
            <a:endParaRPr sz="1600">
              <a:solidFill>
                <a:srgbClr val="00539B"/>
              </a:solidFill>
            </a:endParaRPr>
          </a:p>
          <a:p>
            <a:pPr marL="457200" lvl="0" indent="-330200" algn="l" rtl="0">
              <a:lnSpc>
                <a:spcPct val="100000"/>
              </a:lnSpc>
              <a:spcBef>
                <a:spcPts val="1000"/>
              </a:spcBef>
              <a:spcAft>
                <a:spcPts val="0"/>
              </a:spcAft>
              <a:buClr>
                <a:srgbClr val="00539B"/>
              </a:buClr>
              <a:buSzPts val="1600"/>
              <a:buFont typeface="Helvetica Neue"/>
              <a:buChar char="●"/>
            </a:pPr>
            <a:r>
              <a:rPr lang="en-US" sz="1600">
                <a:solidFill>
                  <a:srgbClr val="00539B"/>
                </a:solidFill>
              </a:rPr>
              <a:t>Exclusion of patients receiving outpatient surgery</a:t>
            </a:r>
            <a:endParaRPr sz="1600">
              <a:solidFill>
                <a:srgbClr val="00539B"/>
              </a:solidFill>
            </a:endParaRPr>
          </a:p>
          <a:p>
            <a:pPr marL="457200" lvl="0" indent="-330200" algn="l" rtl="0">
              <a:lnSpc>
                <a:spcPct val="100000"/>
              </a:lnSpc>
              <a:spcBef>
                <a:spcPts val="0"/>
              </a:spcBef>
              <a:spcAft>
                <a:spcPts val="0"/>
              </a:spcAft>
              <a:buClr>
                <a:srgbClr val="00539B"/>
              </a:buClr>
              <a:buSzPts val="1600"/>
              <a:buFont typeface="Helvetica Neue"/>
              <a:buChar char="●"/>
            </a:pPr>
            <a:r>
              <a:rPr lang="en-US" sz="1600">
                <a:solidFill>
                  <a:srgbClr val="00539B"/>
                </a:solidFill>
              </a:rPr>
              <a:t>Exclusion of Medicare patients during first year of Medicare eligibility</a:t>
            </a:r>
            <a:endParaRPr sz="1600">
              <a:solidFill>
                <a:srgbClr val="00539B"/>
              </a:solidFill>
            </a:endParaRPr>
          </a:p>
          <a:p>
            <a:pPr marL="457200" lvl="0" indent="-330200" algn="l" rtl="0">
              <a:lnSpc>
                <a:spcPct val="115000"/>
              </a:lnSpc>
              <a:spcBef>
                <a:spcPts val="0"/>
              </a:spcBef>
              <a:spcAft>
                <a:spcPts val="0"/>
              </a:spcAft>
              <a:buClr>
                <a:srgbClr val="00539B"/>
              </a:buClr>
              <a:buSzPts val="1600"/>
              <a:buFont typeface="Helvetica Neue"/>
              <a:buChar char="●"/>
            </a:pPr>
            <a:r>
              <a:rPr lang="en-US" sz="1600">
                <a:solidFill>
                  <a:srgbClr val="00539B"/>
                </a:solidFill>
                <a:highlight>
                  <a:srgbClr val="FFFFFF"/>
                </a:highlight>
                <a:latin typeface="Helvetica Neue"/>
                <a:ea typeface="Helvetica Neue"/>
                <a:cs typeface="Helvetica Neue"/>
                <a:sym typeface="Helvetica Neue"/>
              </a:rPr>
              <a:t>Failure to Adjust for Low Income Status  </a:t>
            </a:r>
            <a:endParaRPr sz="1600">
              <a:solidFill>
                <a:srgbClr val="00539B"/>
              </a:solidFill>
              <a:highlight>
                <a:srgbClr val="FFFFFF"/>
              </a:highlight>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539B"/>
              </a:buClr>
              <a:buSzPts val="1600"/>
              <a:buFont typeface="Helvetica Neue"/>
              <a:buChar char="●"/>
            </a:pPr>
            <a:r>
              <a:rPr lang="en-US" sz="1600">
                <a:solidFill>
                  <a:srgbClr val="00539B"/>
                </a:solidFill>
                <a:highlight>
                  <a:srgbClr val="FFFFFF"/>
                </a:highlight>
                <a:latin typeface="Helvetica Neue"/>
                <a:ea typeface="Helvetica Neue"/>
                <a:cs typeface="Helvetica Neue"/>
                <a:sym typeface="Helvetica Neue"/>
              </a:rPr>
              <a:t>Inappropriate Adjustment for Type of Insurance  </a:t>
            </a:r>
            <a:endParaRPr sz="1600">
              <a:solidFill>
                <a:srgbClr val="00539B"/>
              </a:solidFill>
              <a:highlight>
                <a:srgbClr val="FFFFFF"/>
              </a:highlight>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539B"/>
              </a:buClr>
              <a:buSzPts val="1600"/>
              <a:buFont typeface="Helvetica Neue"/>
              <a:buChar char="●"/>
            </a:pPr>
            <a:r>
              <a:rPr lang="en-US" sz="1600">
                <a:solidFill>
                  <a:srgbClr val="00539B"/>
                </a:solidFill>
                <a:highlight>
                  <a:srgbClr val="FFFFFF"/>
                </a:highlight>
                <a:latin typeface="Helvetica Neue"/>
                <a:ea typeface="Helvetica Neue"/>
                <a:cs typeface="Helvetica Neue"/>
                <a:sym typeface="Helvetica Neue"/>
              </a:rPr>
              <a:t>Inadequate Assessment of Model Fit  </a:t>
            </a:r>
            <a:endParaRPr sz="1600">
              <a:solidFill>
                <a:srgbClr val="00539B"/>
              </a:solidFill>
              <a:highlight>
                <a:srgbClr val="FFFFFF"/>
              </a:highlight>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539B"/>
              </a:buClr>
              <a:buSzPts val="1600"/>
              <a:buFont typeface="Helvetica Neue"/>
              <a:buChar char="●"/>
            </a:pPr>
            <a:r>
              <a:rPr lang="en-US" sz="1600">
                <a:solidFill>
                  <a:srgbClr val="00539B"/>
                </a:solidFill>
                <a:highlight>
                  <a:srgbClr val="FFFFFF"/>
                </a:highlight>
                <a:latin typeface="Helvetica Neue"/>
                <a:ea typeface="Helvetica Neue"/>
                <a:cs typeface="Helvetica Neue"/>
                <a:sym typeface="Helvetica Neue"/>
              </a:rPr>
              <a:t>Poor Reliability of the Measure</a:t>
            </a:r>
            <a:endParaRPr sz="1600">
              <a:solidFill>
                <a:srgbClr val="00539B"/>
              </a:solidFill>
              <a:highlight>
                <a:srgbClr val="FFFFFF"/>
              </a:highlight>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00539B"/>
              </a:buClr>
              <a:buSzPts val="1600"/>
              <a:buFont typeface="Helvetica Neue"/>
              <a:buChar char="●"/>
            </a:pPr>
            <a:r>
              <a:rPr lang="en-US" sz="1600">
                <a:solidFill>
                  <a:srgbClr val="00539B"/>
                </a:solidFill>
                <a:highlight>
                  <a:srgbClr val="FFFFFF"/>
                </a:highlight>
                <a:latin typeface="Helvetica Neue"/>
                <a:ea typeface="Helvetica Neue"/>
                <a:cs typeface="Helvetica Neue"/>
                <a:sym typeface="Helvetica Neue"/>
              </a:rPr>
              <a:t>Lack of Business Case for Using the Measure and Undesirable Effects of Doing So</a:t>
            </a:r>
            <a:endParaRPr sz="1600">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1200"/>
              </a:spcBef>
              <a:spcAft>
                <a:spcPts val="0"/>
              </a:spcAft>
              <a:buSzPts val="2000"/>
              <a:buNone/>
            </a:pPr>
            <a:r>
              <a:rPr lang="en-US" sz="1600" b="1">
                <a:solidFill>
                  <a:srgbClr val="00539B"/>
                </a:solidFill>
                <a:highlight>
                  <a:srgbClr val="FFFFFF"/>
                </a:highlight>
                <a:latin typeface="Helvetica Neue"/>
                <a:ea typeface="Helvetica Neue"/>
                <a:cs typeface="Helvetica Neue"/>
                <a:sym typeface="Helvetica Neue"/>
              </a:rPr>
              <a:t>*Refer to THK Arthroplasty Measure detailed endorsement information on the P4QM Website using the link in the title.</a:t>
            </a:r>
            <a:endParaRPr sz="1600" b="1">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1300"/>
              </a:spcBef>
              <a:spcAft>
                <a:spcPts val="1300"/>
              </a:spcAft>
              <a:buSzPts val="2000"/>
              <a:buNone/>
            </a:pPr>
            <a:r>
              <a:rPr lang="en-US" sz="1600">
                <a:solidFill>
                  <a:srgbClr val="00539B"/>
                </a:solidFill>
                <a:highlight>
                  <a:srgbClr val="FFFFFF"/>
                </a:highlight>
                <a:latin typeface="Helvetica Neue"/>
                <a:ea typeface="Helvetica Neue"/>
                <a:cs typeface="Helvetica Neue"/>
                <a:sym typeface="Helvetica Neue"/>
              </a:rPr>
              <a:t> </a:t>
            </a:r>
            <a:endParaRPr sz="1600">
              <a:solidFill>
                <a:srgbClr val="00539B"/>
              </a:solidFill>
            </a:endParaRPr>
          </a:p>
        </p:txBody>
      </p:sp>
      <p:sp>
        <p:nvSpPr>
          <p:cNvPr id="1791" name="Google Shape;1791;g3ed4ee13fd4_0_169"/>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71</a:t>
            </a:fld>
            <a:endParaRPr/>
          </a:p>
        </p:txBody>
      </p:sp>
      <p:sp>
        <p:nvSpPr>
          <p:cNvPr id="1792" name="Google Shape;1792;g3ed4ee13fd4_0_169"/>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u="sng">
                <a:solidFill>
                  <a:schemeClr val="hlink"/>
                </a:solidFill>
                <a:hlinkClick r:id="rId3" action="ppaction://hlinksldjump"/>
              </a:rPr>
              <a:t>THK Arthroplasty</a:t>
            </a:r>
            <a:r>
              <a:rPr lang="en-US"/>
              <a:t> P4QM Maintenance Review Fall 2024*</a:t>
            </a:r>
            <a:endParaRPr/>
          </a:p>
        </p:txBody>
      </p:sp>
      <p:sp>
        <p:nvSpPr>
          <p:cNvPr id="1793" name="Google Shape;1793;g3ed4ee13fd4_0_169"/>
          <p:cNvSpPr txBox="1"/>
          <p:nvPr/>
        </p:nvSpPr>
        <p:spPr>
          <a:xfrm>
            <a:off x="7822475" y="1001750"/>
            <a:ext cx="4098000" cy="5052900"/>
          </a:xfrm>
          <a:prstGeom prst="rect">
            <a:avLst/>
          </a:prstGeom>
          <a:solidFill>
            <a:schemeClr val="lt1"/>
          </a:solidFill>
          <a:ln w="9525" cap="flat" cmpd="sng">
            <a:solidFill>
              <a:srgbClr val="0A0A0A"/>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00539B"/>
                </a:solidFill>
                <a:highlight>
                  <a:schemeClr val="lt1"/>
                </a:highlight>
                <a:latin typeface="Helvetica Neue"/>
                <a:ea typeface="Helvetica Neue"/>
                <a:cs typeface="Helvetica Neue"/>
                <a:sym typeface="Helvetica Neue"/>
              </a:rPr>
              <a:t>PUBLIC COMMENT Fall 2024 </a:t>
            </a:r>
            <a:endParaRPr sz="1600" b="0" i="0" u="none" strike="noStrike" cap="none">
              <a:solidFill>
                <a:srgbClr val="00539B"/>
              </a:solidFill>
              <a:highlight>
                <a:schemeClr val="lt1"/>
              </a:highlight>
              <a:latin typeface="Helvetica Neue"/>
              <a:ea typeface="Helvetica Neue"/>
              <a:cs typeface="Helvetica Neue"/>
              <a:sym typeface="Helvetica Neue"/>
            </a:endParaRPr>
          </a:p>
          <a:p>
            <a:pPr marL="0" marR="0" lvl="0" indent="0" algn="l" rtl="0">
              <a:lnSpc>
                <a:spcPct val="115000"/>
              </a:lnSpc>
              <a:spcBef>
                <a:spcPts val="1300"/>
              </a:spcBef>
              <a:spcAft>
                <a:spcPts val="0"/>
              </a:spcAft>
              <a:buClr>
                <a:srgbClr val="000000"/>
              </a:buClr>
              <a:buSzPts val="1600"/>
              <a:buFont typeface="Arial"/>
              <a:buNone/>
            </a:pPr>
            <a:r>
              <a:rPr lang="en-US" sz="1600" b="1" i="0" u="none" strike="noStrike" cap="none">
                <a:solidFill>
                  <a:srgbClr val="1B1B1B"/>
                </a:solidFill>
                <a:highlight>
                  <a:srgbClr val="FFFFFF"/>
                </a:highlight>
                <a:latin typeface="Helvetica Neue"/>
                <a:ea typeface="Helvetica Neue"/>
                <a:cs typeface="Helvetica Neue"/>
                <a:sym typeface="Helvetica Neue"/>
              </a:rPr>
              <a:t>Center for Healthcare Quality and Payment Reform</a:t>
            </a:r>
            <a:r>
              <a:rPr lang="en-US" sz="1600" b="1" i="0" u="none" strike="noStrike" cap="none">
                <a:solidFill>
                  <a:srgbClr val="000000"/>
                </a:solidFill>
                <a:latin typeface="Arial"/>
                <a:ea typeface="Arial"/>
                <a:cs typeface="Arial"/>
                <a:sym typeface="Arial"/>
              </a:rPr>
              <a:t> </a:t>
            </a:r>
            <a:endParaRPr sz="1600" b="0" i="0" u="none" strike="noStrike" cap="none">
              <a:solidFill>
                <a:srgbClr val="00539B"/>
              </a:solidFill>
              <a:highlight>
                <a:schemeClr val="lt1"/>
              </a:highlight>
              <a:latin typeface="Helvetica Neue"/>
              <a:ea typeface="Helvetica Neue"/>
              <a:cs typeface="Helvetica Neue"/>
              <a:sym typeface="Helvetica Neue"/>
            </a:endParaRPr>
          </a:p>
          <a:p>
            <a:pPr marL="0" marR="0" lvl="0" indent="0" algn="l" rtl="0">
              <a:lnSpc>
                <a:spcPct val="115000"/>
              </a:lnSpc>
              <a:spcBef>
                <a:spcPts val="1300"/>
              </a:spcBef>
              <a:spcAft>
                <a:spcPts val="1300"/>
              </a:spcAft>
              <a:buClr>
                <a:srgbClr val="000000"/>
              </a:buClr>
              <a:buSzPts val="1400"/>
              <a:buFont typeface="Arial"/>
              <a:buNone/>
            </a:pPr>
            <a:r>
              <a:rPr lang="en-US" sz="1400" b="0" i="1" u="none" strike="noStrike" cap="none">
                <a:solidFill>
                  <a:schemeClr val="dk1"/>
                </a:solidFill>
                <a:highlight>
                  <a:srgbClr val="FFFFFF"/>
                </a:highlight>
                <a:latin typeface="Helvetica Neue"/>
                <a:ea typeface="Helvetica Neue"/>
                <a:cs typeface="Helvetica Neue"/>
                <a:sym typeface="Helvetica Neue"/>
              </a:rPr>
              <a:t>The developer did not report how many hospitals would be classified as different from the national average using the proposed measure.  However, the Measure Update Report for the current version of the measure (which uses data only for Original Medicare beneficiaries) indicates that the measure was only able to determine that </a:t>
            </a:r>
            <a:r>
              <a:rPr lang="en-US" sz="1400" b="0" i="1" u="none" strike="noStrike" cap="none">
                <a:solidFill>
                  <a:schemeClr val="dk1"/>
                </a:solidFill>
                <a:latin typeface="Arial"/>
                <a:ea typeface="Arial"/>
                <a:cs typeface="Arial"/>
                <a:sym typeface="Arial"/>
              </a:rPr>
              <a:t> </a:t>
            </a:r>
            <a:r>
              <a:rPr lang="en-US" sz="1400" b="1" i="1" u="none" strike="noStrike" cap="none">
                <a:solidFill>
                  <a:schemeClr val="dk1"/>
                </a:solidFill>
                <a:highlight>
                  <a:schemeClr val="lt1"/>
                </a:highlight>
                <a:latin typeface="Helvetica Neue"/>
                <a:ea typeface="Helvetica Neue"/>
                <a:cs typeface="Helvetica Neue"/>
                <a:sym typeface="Helvetica Neue"/>
              </a:rPr>
              <a:t>27 hospitals out of 3,257 hospitals performed “Better Than the National Rate,” and only 8 performed “Worse Than the </a:t>
            </a:r>
            <a:r>
              <a:rPr lang="en-US" sz="1400" b="1" i="0" u="none" strike="noStrike" cap="none">
                <a:solidFill>
                  <a:srgbClr val="00539B"/>
                </a:solidFill>
                <a:highlight>
                  <a:schemeClr val="lt1"/>
                </a:highlight>
                <a:latin typeface="Helvetica Neue"/>
                <a:ea typeface="Helvetica Neue"/>
                <a:cs typeface="Helvetica Neue"/>
                <a:sym typeface="Helvetica Neue"/>
              </a:rPr>
              <a:t>National Rate.”</a:t>
            </a:r>
            <a:r>
              <a:rPr lang="en-US" sz="1400" b="0" i="0" u="none" strike="noStrike" cap="none">
                <a:solidFill>
                  <a:srgbClr val="00539B"/>
                </a:solidFill>
                <a:highlight>
                  <a:schemeClr val="lt1"/>
                </a:highlight>
                <a:latin typeface="Helvetica Neue"/>
                <a:ea typeface="Helvetica Neue"/>
                <a:cs typeface="Helvetica Neue"/>
                <a:sym typeface="Helvetica Neue"/>
              </a:rPr>
              <a:t>  </a:t>
            </a:r>
            <a:r>
              <a:rPr lang="en-US" sz="1400" b="0" i="1" u="none" strike="noStrike" cap="none">
                <a:solidFill>
                  <a:srgbClr val="00539B"/>
                </a:solidFill>
                <a:highlight>
                  <a:schemeClr val="lt1"/>
                </a:highlight>
                <a:latin typeface="Helvetica Neue"/>
                <a:ea typeface="Helvetica Neue"/>
                <a:cs typeface="Helvetica Neue"/>
                <a:sym typeface="Helvetica Neue"/>
              </a:rPr>
              <a:t>1,724 hospitals were classified as “No Different Than the National Rate,” and 1,498 had too few cases (less than 25) to make a determination of whether the hospital was better or worse than average.</a:t>
            </a:r>
            <a:endParaRPr sz="1400" b="0" i="1"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g3ed4ee13fd4_0_177"/>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THK Arthroplasty P4QM Maintenance Review</a:t>
            </a:r>
            <a:endParaRPr/>
          </a:p>
        </p:txBody>
      </p:sp>
      <p:sp>
        <p:nvSpPr>
          <p:cNvPr id="1800" name="Google Shape;1800;g3ed4ee13fd4_0_177"/>
          <p:cNvSpPr txBox="1">
            <a:spLocks noGrp="1"/>
          </p:cNvSpPr>
          <p:nvPr>
            <p:ph type="body" idx="1"/>
          </p:nvPr>
        </p:nvSpPr>
        <p:spPr>
          <a:xfrm>
            <a:off x="216477" y="3606757"/>
            <a:ext cx="12033900" cy="4557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200"/>
              <a:buNone/>
            </a:pPr>
            <a:r>
              <a:rPr lang="en-US" sz="1600" b="1">
                <a:highlight>
                  <a:srgbClr val="FFFFFF"/>
                </a:highlight>
                <a:latin typeface="Montserrat"/>
                <a:ea typeface="Montserrat"/>
                <a:cs typeface="Montserrat"/>
                <a:sym typeface="Montserrat"/>
              </a:rPr>
              <a:t>E&amp;M Committee Rationale/Justification</a:t>
            </a:r>
            <a:endParaRPr sz="1600" b="1">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After the endorsement meeting, the developer of CBE #1550 submitted an appeal due to the following rationales:</a:t>
            </a:r>
            <a:endParaRPr sz="1600">
              <a:highlight>
                <a:srgbClr val="FFFFFF"/>
              </a:highlight>
              <a:latin typeface="Helvetica Neue"/>
              <a:ea typeface="Helvetica Neue"/>
              <a:cs typeface="Helvetica Neue"/>
              <a:sym typeface="Helvetica Neue"/>
            </a:endParaRPr>
          </a:p>
          <a:p>
            <a:pPr marL="457200" lvl="0" indent="-330200" algn="l" rtl="0">
              <a:lnSpc>
                <a:spcPct val="100000"/>
              </a:lnSpc>
              <a:spcBef>
                <a:spcPts val="1200"/>
              </a:spcBef>
              <a:spcAft>
                <a:spcPts val="0"/>
              </a:spcAft>
              <a:buClr>
                <a:schemeClr val="dk1"/>
              </a:buClr>
              <a:buSzPts val="1600"/>
              <a:buFont typeface="Helvetica Neue"/>
              <a:buAutoNum type="arabicPeriod"/>
            </a:pPr>
            <a:r>
              <a:rPr lang="en-US" sz="1600">
                <a:highlight>
                  <a:srgbClr val="FFFFFF"/>
                </a:highlight>
                <a:latin typeface="Helvetica Neue"/>
                <a:ea typeface="Helvetica Neue"/>
                <a:cs typeface="Helvetica Neue"/>
                <a:sym typeface="Helvetica Neue"/>
              </a:rPr>
              <a:t>Procedural error in the endorsement process; excessive focus on outpatient setting exclusion, outside scope of IP measure.</a:t>
            </a:r>
            <a:endParaRPr sz="1600">
              <a:highlight>
                <a:srgbClr val="FFFFFF"/>
              </a:highlight>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Font typeface="Helvetica Neue"/>
              <a:buAutoNum type="arabicPeriod"/>
            </a:pPr>
            <a:r>
              <a:rPr lang="en-US" sz="1600">
                <a:highlight>
                  <a:srgbClr val="FFFFFF"/>
                </a:highlight>
                <a:latin typeface="Helvetica Neue"/>
                <a:ea typeface="Helvetica Neue"/>
                <a:cs typeface="Helvetica Neue"/>
                <a:sym typeface="Helvetica Neue"/>
              </a:rPr>
              <a:t>Misapplication of measure evaluation criteria, particularly risk adjustment.</a:t>
            </a:r>
            <a:endParaRPr sz="1600">
              <a:highlight>
                <a:srgbClr val="FFFFFF"/>
              </a:highlight>
              <a:latin typeface="Helvetica Neue"/>
              <a:ea typeface="Helvetica Neue"/>
              <a:cs typeface="Helvetica Neue"/>
              <a:sym typeface="Helvetica Neue"/>
            </a:endParaRPr>
          </a:p>
          <a:p>
            <a:pPr marL="0" lvl="0" indent="0" algn="l" rtl="0">
              <a:lnSpc>
                <a:spcPct val="100000"/>
              </a:lnSpc>
              <a:spcBef>
                <a:spcPts val="1200"/>
              </a:spcBef>
              <a:spcAft>
                <a:spcPts val="0"/>
              </a:spcAft>
              <a:buSzPts val="1200"/>
              <a:buNone/>
            </a:pPr>
            <a:r>
              <a:rPr lang="en-US" sz="1600">
                <a:highlight>
                  <a:srgbClr val="FFFFFF"/>
                </a:highlight>
                <a:latin typeface="Helvetica Neue"/>
                <a:ea typeface="Helvetica Neue"/>
                <a:cs typeface="Helvetica Neue"/>
                <a:sym typeface="Helvetica Neue"/>
              </a:rPr>
              <a:t>The Appeals Committee voted to uphold the appeal based on both rationales above. Measure’ Endorsed with Conditions. When the measure returns for maintenance (5 years), the measure developer should have:</a:t>
            </a:r>
            <a:endParaRPr sz="1600">
              <a:highlight>
                <a:srgbClr val="FFFFFF"/>
              </a:highlight>
              <a:latin typeface="Helvetica Neue"/>
              <a:ea typeface="Helvetica Neue"/>
              <a:cs typeface="Helvetica Neue"/>
              <a:sym typeface="Helvetica Neue"/>
            </a:endParaRPr>
          </a:p>
          <a:p>
            <a:pPr marL="457200" lvl="0" indent="-330200" algn="l" rtl="0">
              <a:lnSpc>
                <a:spcPct val="100000"/>
              </a:lnSpc>
              <a:spcBef>
                <a:spcPts val="1200"/>
              </a:spcBef>
              <a:spcAft>
                <a:spcPts val="0"/>
              </a:spcAft>
              <a:buClr>
                <a:schemeClr val="dk1"/>
              </a:buClr>
              <a:buSzPts val="1600"/>
              <a:buFont typeface="Helvetica Neue"/>
              <a:buChar char="●"/>
            </a:pPr>
            <a:r>
              <a:rPr lang="en-US" sz="1600">
                <a:highlight>
                  <a:srgbClr val="FFFFFF"/>
                </a:highlight>
                <a:latin typeface="Helvetica Neue"/>
                <a:ea typeface="Helvetica Neue"/>
                <a:cs typeface="Helvetica Neue"/>
                <a:sym typeface="Helvetica Neue"/>
              </a:rPr>
              <a:t>Explored the proportion of procedures done in the ASC/HOPD* setting and evaluate the need for adjustment (e.g., risk, stratification) based on impact to case mix.</a:t>
            </a:r>
            <a:endParaRPr sz="1600">
              <a:highlight>
                <a:srgbClr val="FFFFFF"/>
              </a:highlight>
              <a:latin typeface="Helvetica Neue"/>
              <a:ea typeface="Helvetica Neue"/>
              <a:cs typeface="Helvetica Neue"/>
              <a:sym typeface="Helvetica Neue"/>
            </a:endParaRPr>
          </a:p>
          <a:p>
            <a:pPr marL="457200" lvl="0" indent="-330200" algn="l" rtl="0">
              <a:lnSpc>
                <a:spcPct val="100000"/>
              </a:lnSpc>
              <a:spcBef>
                <a:spcPts val="0"/>
              </a:spcBef>
              <a:spcAft>
                <a:spcPts val="0"/>
              </a:spcAft>
              <a:buClr>
                <a:schemeClr val="dk1"/>
              </a:buClr>
              <a:buSzPts val="1600"/>
              <a:buFont typeface="Helvetica Neue"/>
              <a:buChar char="●"/>
            </a:pPr>
            <a:r>
              <a:rPr lang="en-US" sz="1600">
                <a:highlight>
                  <a:srgbClr val="FFFFFF"/>
                </a:highlight>
                <a:latin typeface="Helvetica Neue"/>
                <a:ea typeface="Helvetica Neue"/>
                <a:cs typeface="Helvetica Neue"/>
                <a:sym typeface="Helvetica Neue"/>
              </a:rPr>
              <a:t>Explored additional approaches to the reliability assessment to account for low-volume facilities (e.g., borrowing strength).</a:t>
            </a:r>
            <a:endParaRPr sz="1600">
              <a:highlight>
                <a:srgbClr val="FFFFFF"/>
              </a:highlight>
              <a:latin typeface="Helvetica Neue"/>
              <a:ea typeface="Helvetica Neue"/>
              <a:cs typeface="Helvetica Neue"/>
              <a:sym typeface="Helvetica Neue"/>
            </a:endParaRPr>
          </a:p>
        </p:txBody>
      </p:sp>
      <p:pic>
        <p:nvPicPr>
          <p:cNvPr id="1801" name="Google Shape;1801;g3ed4ee13fd4_0_177" descr="PubMed Central (PMC) (.gov)"/>
          <p:cNvPicPr preferRelativeResize="0"/>
          <p:nvPr/>
        </p:nvPicPr>
        <p:blipFill rotWithShape="1">
          <a:blip r:embed="rId3">
            <a:alphaModFix/>
          </a:blip>
          <a:srcRect/>
          <a:stretch/>
        </p:blipFill>
        <p:spPr>
          <a:xfrm>
            <a:off x="152400" y="152400"/>
            <a:ext cx="221680" cy="114300"/>
          </a:xfrm>
          <a:prstGeom prst="rect">
            <a:avLst/>
          </a:prstGeom>
          <a:noFill/>
          <a:ln>
            <a:noFill/>
          </a:ln>
        </p:spPr>
      </p:pic>
      <p:pic>
        <p:nvPicPr>
          <p:cNvPr id="1802" name="Google Shape;1802;g3ed4ee13fd4_0_177"/>
          <p:cNvPicPr preferRelativeResize="0"/>
          <p:nvPr/>
        </p:nvPicPr>
        <p:blipFill rotWithShape="1">
          <a:blip r:embed="rId4">
            <a:alphaModFix/>
          </a:blip>
          <a:srcRect/>
          <a:stretch/>
        </p:blipFill>
        <p:spPr>
          <a:xfrm>
            <a:off x="447973" y="304800"/>
            <a:ext cx="497046" cy="228600"/>
          </a:xfrm>
          <a:prstGeom prst="rect">
            <a:avLst/>
          </a:prstGeom>
          <a:noFill/>
          <a:ln>
            <a:noFill/>
          </a:ln>
        </p:spPr>
      </p:pic>
      <p:pic>
        <p:nvPicPr>
          <p:cNvPr id="1803" name="Google Shape;1803;g3ed4ee13fd4_0_177"/>
          <p:cNvPicPr preferRelativeResize="0"/>
          <p:nvPr/>
        </p:nvPicPr>
        <p:blipFill rotWithShape="1">
          <a:blip r:embed="rId4">
            <a:alphaModFix/>
          </a:blip>
          <a:srcRect/>
          <a:stretch/>
        </p:blipFill>
        <p:spPr>
          <a:xfrm>
            <a:off x="743546" y="457200"/>
            <a:ext cx="1180270" cy="228600"/>
          </a:xfrm>
          <a:prstGeom prst="rect">
            <a:avLst/>
          </a:prstGeom>
          <a:noFill/>
          <a:ln>
            <a:noFill/>
          </a:ln>
        </p:spPr>
      </p:pic>
      <p:pic>
        <p:nvPicPr>
          <p:cNvPr id="1804" name="Google Shape;1804;g3ed4ee13fd4_0_177"/>
          <p:cNvPicPr preferRelativeResize="0"/>
          <p:nvPr/>
        </p:nvPicPr>
        <p:blipFill rotWithShape="1">
          <a:blip r:embed="rId4">
            <a:alphaModFix/>
          </a:blip>
          <a:srcRect/>
          <a:stretch/>
        </p:blipFill>
        <p:spPr>
          <a:xfrm>
            <a:off x="1039118" y="609600"/>
            <a:ext cx="497046" cy="228600"/>
          </a:xfrm>
          <a:prstGeom prst="rect">
            <a:avLst/>
          </a:prstGeom>
          <a:noFill/>
          <a:ln>
            <a:noFill/>
          </a:ln>
        </p:spPr>
      </p:pic>
      <p:pic>
        <p:nvPicPr>
          <p:cNvPr id="1805" name="Google Shape;1805;g3ed4ee13fd4_0_177"/>
          <p:cNvPicPr preferRelativeResize="0"/>
          <p:nvPr/>
        </p:nvPicPr>
        <p:blipFill rotWithShape="1">
          <a:blip r:embed="rId4">
            <a:alphaModFix/>
          </a:blip>
          <a:srcRect/>
          <a:stretch/>
        </p:blipFill>
        <p:spPr>
          <a:xfrm>
            <a:off x="1334691" y="762000"/>
            <a:ext cx="1180270" cy="228600"/>
          </a:xfrm>
          <a:prstGeom prst="rect">
            <a:avLst/>
          </a:prstGeom>
          <a:noFill/>
          <a:ln>
            <a:noFill/>
          </a:ln>
        </p:spPr>
      </p:pic>
      <p:pic>
        <p:nvPicPr>
          <p:cNvPr id="1806" name="Google Shape;1806;g3ed4ee13fd4_0_177"/>
          <p:cNvPicPr preferRelativeResize="0"/>
          <p:nvPr/>
        </p:nvPicPr>
        <p:blipFill rotWithShape="1">
          <a:blip r:embed="rId5">
            <a:alphaModFix/>
          </a:blip>
          <a:srcRect/>
          <a:stretch/>
        </p:blipFill>
        <p:spPr>
          <a:xfrm>
            <a:off x="19025" y="844250"/>
            <a:ext cx="11927694" cy="2611038"/>
          </a:xfrm>
          <a:prstGeom prst="rect">
            <a:avLst/>
          </a:prstGeom>
          <a:noFill/>
          <a:ln>
            <a:noFill/>
          </a:ln>
        </p:spPr>
      </p:pic>
      <p:sp>
        <p:nvSpPr>
          <p:cNvPr id="1807" name="Google Shape;1807;g3ed4ee13fd4_0_177"/>
          <p:cNvSpPr/>
          <p:nvPr/>
        </p:nvSpPr>
        <p:spPr>
          <a:xfrm>
            <a:off x="7894775" y="2275675"/>
            <a:ext cx="1948200" cy="1013400"/>
          </a:xfrm>
          <a:prstGeom prst="flowChartConnector">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g3ed4ee13fd4_0_190"/>
          <p:cNvSpPr txBox="1">
            <a:spLocks noGrp="1"/>
          </p:cNvSpPr>
          <p:nvPr>
            <p:ph type="body" idx="1"/>
          </p:nvPr>
        </p:nvSpPr>
        <p:spPr>
          <a:xfrm>
            <a:off x="394375" y="1235575"/>
            <a:ext cx="11682600" cy="5709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200"/>
              <a:buNone/>
            </a:pPr>
            <a:endParaRPr sz="1600"/>
          </a:p>
          <a:p>
            <a:pPr marL="0" lvl="0" indent="0" algn="l" rtl="0">
              <a:lnSpc>
                <a:spcPct val="100000"/>
              </a:lnSpc>
              <a:spcBef>
                <a:spcPts val="0"/>
              </a:spcBef>
              <a:spcAft>
                <a:spcPts val="0"/>
              </a:spcAft>
              <a:buSzPts val="1200"/>
              <a:buNone/>
            </a:pPr>
            <a:r>
              <a:rPr lang="en-US" sz="1600" b="1"/>
              <a:t>CBE #1716 – Methicillin-resistant Staphylococcus Aureus (MRSA) Bacteremia LabID Event Standardized Infection Ration (SIR) [CDC NHSN] – Maintenance</a:t>
            </a:r>
            <a:endParaRPr sz="1600" b="1"/>
          </a:p>
          <a:p>
            <a:pPr marL="457200" lvl="0" indent="0" algn="l" rtl="0">
              <a:lnSpc>
                <a:spcPct val="100000"/>
              </a:lnSpc>
              <a:spcBef>
                <a:spcPts val="0"/>
              </a:spcBef>
              <a:spcAft>
                <a:spcPts val="0"/>
              </a:spcAft>
              <a:buSzPts val="1200"/>
              <a:buNone/>
            </a:pPr>
            <a:r>
              <a:rPr lang="en-US" sz="1600" b="1"/>
              <a:t>Endorsed with Conditions:</a:t>
            </a:r>
            <a:r>
              <a:rPr lang="en-US" sz="1600"/>
              <a:t> Fall 2025. </a:t>
            </a:r>
            <a:endParaRPr sz="1600"/>
          </a:p>
          <a:p>
            <a:pPr marL="457200" lvl="0" indent="0" algn="l" rtl="0">
              <a:lnSpc>
                <a:spcPct val="100000"/>
              </a:lnSpc>
              <a:spcBef>
                <a:spcPts val="0"/>
              </a:spcBef>
              <a:spcAft>
                <a:spcPts val="0"/>
              </a:spcAft>
              <a:buSzPts val="1200"/>
              <a:buNone/>
            </a:pPr>
            <a:r>
              <a:rPr lang="en-US" sz="1600" b="1"/>
              <a:t>When the measure comes back for maintenance in 3 years, the developer will have:</a:t>
            </a:r>
            <a:r>
              <a:rPr lang="en-US" sz="1600"/>
              <a:t> Explored the possibility of using other all-payer data sources to expand the use of patient- level factors in the risk adjustment model and reduce reliance on facility-level factors.</a:t>
            </a:r>
            <a:endParaRPr sz="1600"/>
          </a:p>
          <a:p>
            <a:pPr marL="457200" lvl="0" indent="0" algn="l" rtl="0">
              <a:lnSpc>
                <a:spcPct val="100000"/>
              </a:lnSpc>
              <a:spcBef>
                <a:spcPts val="0"/>
              </a:spcBef>
              <a:spcAft>
                <a:spcPts val="0"/>
              </a:spcAft>
              <a:buSzPts val="1200"/>
              <a:buNone/>
            </a:pPr>
            <a:r>
              <a:rPr lang="en-US" sz="1600" b="1"/>
              <a:t>Vote Count: </a:t>
            </a:r>
            <a:r>
              <a:rPr lang="en-US" sz="1600"/>
              <a:t>Endorse (2 votes; 10%), Endorse with Conditions (14 votes; 70%), Remove Endorsement (4 votes; 20%)</a:t>
            </a:r>
            <a:endParaRPr sz="1600"/>
          </a:p>
          <a:p>
            <a:pPr marL="457200" lvl="0" indent="0" algn="l" rtl="0">
              <a:lnSpc>
                <a:spcPct val="100000"/>
              </a:lnSpc>
              <a:spcBef>
                <a:spcPts val="0"/>
              </a:spcBef>
              <a:spcAft>
                <a:spcPts val="0"/>
              </a:spcAft>
              <a:buSzPts val="1200"/>
              <a:buNone/>
            </a:pPr>
            <a:r>
              <a:rPr lang="en-US" sz="1600" b="1"/>
              <a:t>Summary of Public Comments: </a:t>
            </a:r>
            <a:r>
              <a:rPr lang="en-US" sz="1600"/>
              <a:t>Battelle received one comment from the University of California Davis Health prior to the meeting. University of California Davis Health argued that the measure fails PQM Reliability criterion (&gt;50% of facilities are below the threshold of 0.6), likely violates Poisson assumptions (overdispersion), and requires a longer performance period or higher minimum denominator for reliability.</a:t>
            </a:r>
            <a:endParaRPr sz="1600"/>
          </a:p>
          <a:p>
            <a:pPr marL="0" lvl="0" indent="0" algn="l" rtl="0">
              <a:lnSpc>
                <a:spcPct val="100000"/>
              </a:lnSpc>
              <a:spcBef>
                <a:spcPts val="0"/>
              </a:spcBef>
              <a:spcAft>
                <a:spcPts val="0"/>
              </a:spcAft>
              <a:buSzPts val="1200"/>
              <a:buNone/>
            </a:pPr>
            <a:endParaRPr sz="1600"/>
          </a:p>
          <a:p>
            <a:pPr marL="0" lvl="0" indent="0" algn="l" rtl="0">
              <a:lnSpc>
                <a:spcPct val="100000"/>
              </a:lnSpc>
              <a:spcBef>
                <a:spcPts val="0"/>
              </a:spcBef>
              <a:spcAft>
                <a:spcPts val="0"/>
              </a:spcAft>
              <a:buSzPts val="1200"/>
              <a:buNone/>
            </a:pPr>
            <a:r>
              <a:rPr lang="en-US" sz="1600" b="1"/>
              <a:t>CBE #1717 – Clostridium difficile (CDI) LabID Event Standardized Infection Ratio (SIR) [CDC NHSN] – Maintenance</a:t>
            </a:r>
            <a:endParaRPr sz="1600" b="1"/>
          </a:p>
          <a:p>
            <a:pPr marL="457200" lvl="0" indent="0" algn="l" rtl="0">
              <a:lnSpc>
                <a:spcPct val="100000"/>
              </a:lnSpc>
              <a:spcBef>
                <a:spcPts val="0"/>
              </a:spcBef>
              <a:spcAft>
                <a:spcPts val="0"/>
              </a:spcAft>
              <a:buSzPts val="1200"/>
              <a:buNone/>
            </a:pPr>
            <a:r>
              <a:rPr lang="en-US" sz="1600" b="1"/>
              <a:t>Endorsed with Conditions:</a:t>
            </a:r>
            <a:r>
              <a:rPr lang="en-US" sz="1600"/>
              <a:t> Fall 2025. </a:t>
            </a:r>
            <a:endParaRPr sz="1600"/>
          </a:p>
          <a:p>
            <a:pPr marL="457200" lvl="0" indent="0" algn="l" rtl="0">
              <a:lnSpc>
                <a:spcPct val="100000"/>
              </a:lnSpc>
              <a:spcBef>
                <a:spcPts val="0"/>
              </a:spcBef>
              <a:spcAft>
                <a:spcPts val="0"/>
              </a:spcAft>
              <a:buSzPts val="1200"/>
              <a:buNone/>
            </a:pPr>
            <a:r>
              <a:rPr lang="en-US" sz="1600" b="1"/>
              <a:t>When the measure comes back for maintenance in 3 years, the developer will have:</a:t>
            </a:r>
            <a:r>
              <a:rPr lang="en-US" sz="1600"/>
              <a:t> Explored the possibility of using other all-payer data sources to expand the use of patient- level factors in the risk adjustment model and reduce reliance on facility-level factors.</a:t>
            </a:r>
            <a:endParaRPr sz="1600"/>
          </a:p>
          <a:p>
            <a:pPr marL="0" lvl="0" indent="457200" algn="l" rtl="0">
              <a:lnSpc>
                <a:spcPct val="100000"/>
              </a:lnSpc>
              <a:spcBef>
                <a:spcPts val="0"/>
              </a:spcBef>
              <a:spcAft>
                <a:spcPts val="0"/>
              </a:spcAft>
              <a:buSzPts val="1200"/>
              <a:buNone/>
            </a:pPr>
            <a:r>
              <a:rPr lang="en-US" sz="1600"/>
              <a:t>Vote Count: Endorse (1 vote; 6%), Endorse with Conditions (14 votes; 78%), Remove Endorsement (3 votes; 17%)</a:t>
            </a:r>
            <a:endParaRPr sz="1600"/>
          </a:p>
          <a:p>
            <a:pPr marL="457200" lvl="0" indent="0" algn="l" rtl="0">
              <a:lnSpc>
                <a:spcPct val="100000"/>
              </a:lnSpc>
              <a:spcBef>
                <a:spcPts val="0"/>
              </a:spcBef>
              <a:spcAft>
                <a:spcPts val="0"/>
              </a:spcAft>
              <a:buSzPts val="1200"/>
              <a:buNone/>
            </a:pPr>
            <a:endParaRPr sz="1600"/>
          </a:p>
        </p:txBody>
      </p:sp>
      <p:sp>
        <p:nvSpPr>
          <p:cNvPr id="1814" name="Google Shape;1814;g3ed4ee13fd4_0_190"/>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
        <p:nvSpPr>
          <p:cNvPr id="1815" name="Google Shape;1815;g3ed4ee13fd4_0_190"/>
          <p:cNvSpPr txBox="1">
            <a:spLocks noGrp="1"/>
          </p:cNvSpPr>
          <p:nvPr>
            <p:ph type="title"/>
          </p:nvPr>
        </p:nvSpPr>
        <p:spPr>
          <a:xfrm>
            <a:off x="972125" y="347851"/>
            <a:ext cx="10515600" cy="522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CDC NHSN HAI Measures: MRSA and CDiff Endorsement Status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g3ed4ee13fd4_0_197"/>
          <p:cNvSpPr txBox="1">
            <a:spLocks noGrp="1"/>
          </p:cNvSpPr>
          <p:nvPr>
            <p:ph type="body" idx="1"/>
          </p:nvPr>
        </p:nvSpPr>
        <p:spPr>
          <a:xfrm>
            <a:off x="394375" y="1351734"/>
            <a:ext cx="11682600" cy="4557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SzPts val="1200"/>
              <a:buNone/>
            </a:pPr>
            <a:r>
              <a:rPr lang="en-US" sz="1600" b="1">
                <a:highlight>
                  <a:srgbClr val="FFFFFF"/>
                </a:highlight>
                <a:latin typeface="Montserrat"/>
                <a:ea typeface="Montserrat"/>
                <a:cs typeface="Montserrat"/>
                <a:sym typeface="Montserrat"/>
              </a:rPr>
              <a:t>Central Line-Associated Bloodstream Infection (CLABSI) Standardized Infection Ratio.  CBE ID: </a:t>
            </a:r>
            <a:r>
              <a:rPr lang="en-US" sz="1600">
                <a:highlight>
                  <a:srgbClr val="FFFFFF"/>
                </a:highlight>
                <a:latin typeface="Helvetica Neue"/>
                <a:ea typeface="Helvetica Neue"/>
                <a:cs typeface="Helvetica Neue"/>
                <a:sym typeface="Helvetica Neue"/>
              </a:rPr>
              <a:t>0139</a:t>
            </a:r>
            <a:endParaRPr sz="1600">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 </a:t>
            </a:r>
            <a:r>
              <a:rPr lang="en-US" sz="1600" b="1">
                <a:highlight>
                  <a:srgbClr val="FFFFFF"/>
                </a:highlight>
                <a:latin typeface="Montserrat"/>
                <a:ea typeface="Montserrat"/>
                <a:cs typeface="Montserrat"/>
                <a:sym typeface="Montserrat"/>
              </a:rPr>
              <a:t>1.5 Project: </a:t>
            </a:r>
            <a:r>
              <a:rPr lang="en-US" sz="1600" u="sng">
                <a:solidFill>
                  <a:schemeClr val="hlink"/>
                </a:solidFill>
                <a:highlight>
                  <a:srgbClr val="FFFFFF"/>
                </a:highlight>
                <a:latin typeface="Helvetica Neue"/>
                <a:ea typeface="Helvetica Neue"/>
                <a:cs typeface="Helvetica Neue"/>
                <a:sym typeface="Helvetica Neue"/>
                <a:hlinkClick r:id="rId3"/>
              </a:rPr>
              <a:t>Management of Acute Events, Chronic Disease, Surgery, and Behavioral Health</a:t>
            </a:r>
            <a:r>
              <a:rPr lang="en-US" sz="1600" u="sng">
                <a:highlight>
                  <a:srgbClr val="FFFFFF"/>
                </a:highlight>
                <a:latin typeface="Helvetica Neue"/>
                <a:ea typeface="Helvetica Neue"/>
                <a:cs typeface="Helvetica Neue"/>
                <a:sym typeface="Helvetica Neue"/>
              </a:rPr>
              <a:t>. </a:t>
            </a:r>
            <a:endParaRPr sz="1600" u="sng">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1200"/>
              <a:buNone/>
            </a:pPr>
            <a:r>
              <a:rPr lang="en-US" sz="1600" b="1">
                <a:highlight>
                  <a:srgbClr val="FFFFFF"/>
                </a:highlight>
                <a:latin typeface="Montserrat"/>
                <a:ea typeface="Montserrat"/>
                <a:cs typeface="Montserrat"/>
                <a:sym typeface="Montserrat"/>
              </a:rPr>
              <a:t>Endorsement Status: </a:t>
            </a:r>
            <a:r>
              <a:rPr lang="en-US" sz="1600" u="sng">
                <a:solidFill>
                  <a:schemeClr val="hlink"/>
                </a:solidFill>
                <a:highlight>
                  <a:srgbClr val="FFFFFF"/>
                </a:highlight>
                <a:latin typeface="Helvetica Neue"/>
                <a:ea typeface="Helvetica Neue"/>
                <a:cs typeface="Helvetica Neue"/>
                <a:sym typeface="Helvetica Neue"/>
                <a:hlinkClick r:id="rId4"/>
              </a:rPr>
              <a:t>Endorsed with Conditions</a:t>
            </a:r>
            <a:r>
              <a:rPr lang="en-US" sz="1600" u="sng">
                <a:highlight>
                  <a:srgbClr val="FFFFFF"/>
                </a:highlight>
                <a:latin typeface="Helvetica Neue"/>
                <a:ea typeface="Helvetica Neue"/>
                <a:cs typeface="Helvetica Neue"/>
                <a:sym typeface="Helvetica Neue"/>
              </a:rPr>
              <a:t>(Spring 2025) </a:t>
            </a:r>
            <a:r>
              <a:rPr lang="en-US" sz="1600" b="1">
                <a:highlight>
                  <a:srgbClr val="FFFFFF"/>
                </a:highlight>
                <a:latin typeface="Montserrat"/>
                <a:ea typeface="Montserrat"/>
                <a:cs typeface="Montserrat"/>
                <a:sym typeface="Montserrat"/>
              </a:rPr>
              <a:t>E&amp;M Committee Rationale/Justification: </a:t>
            </a:r>
            <a:r>
              <a:rPr lang="en-US" sz="1600">
                <a:highlight>
                  <a:srgbClr val="FFFFFF"/>
                </a:highlight>
                <a:latin typeface="Helvetica Neue"/>
                <a:ea typeface="Helvetica Neue"/>
                <a:cs typeface="Helvetica Neue"/>
                <a:sym typeface="Helvetica Neue"/>
              </a:rPr>
              <a:t>When the measure returns for maintenance (3 years), the measure developer should have explored the possibility of using other all-payer data sources to expand the use of patient-level factors in the risk-adjustment model and reduce reliance on facility-level factors.</a:t>
            </a:r>
            <a:endParaRPr sz="1600">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SzPts val="1200"/>
              <a:buNone/>
            </a:pPr>
            <a:r>
              <a:rPr lang="en-US" sz="1600" b="1">
                <a:highlight>
                  <a:srgbClr val="FFFFFF"/>
                </a:highlight>
                <a:latin typeface="Montserrat"/>
                <a:ea typeface="Montserrat"/>
                <a:cs typeface="Montserrat"/>
                <a:sym typeface="Montserrat"/>
              </a:rPr>
              <a:t>Catheter-Associated Urinary Tract Infection (CAUTI) Standardized Infection Ratio.  CBE ID: </a:t>
            </a:r>
            <a:r>
              <a:rPr lang="en-US" sz="1600">
                <a:highlight>
                  <a:srgbClr val="FFFFFF"/>
                </a:highlight>
                <a:latin typeface="Helvetica Neue"/>
                <a:ea typeface="Helvetica Neue"/>
                <a:cs typeface="Helvetica Neue"/>
                <a:sym typeface="Helvetica Neue"/>
              </a:rPr>
              <a:t>0138</a:t>
            </a:r>
            <a:endParaRPr sz="1600">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 </a:t>
            </a:r>
            <a:r>
              <a:rPr lang="en-US" sz="1600" b="1">
                <a:highlight>
                  <a:srgbClr val="FFFFFF"/>
                </a:highlight>
                <a:latin typeface="Montserrat"/>
                <a:ea typeface="Montserrat"/>
                <a:cs typeface="Montserrat"/>
                <a:sym typeface="Montserrat"/>
              </a:rPr>
              <a:t>1.5 Project: </a:t>
            </a:r>
            <a:r>
              <a:rPr lang="en-US" sz="1600" u="sng">
                <a:solidFill>
                  <a:schemeClr val="hlink"/>
                </a:solidFill>
                <a:highlight>
                  <a:srgbClr val="FFFFFF"/>
                </a:highlight>
                <a:latin typeface="Helvetica Neue"/>
                <a:ea typeface="Helvetica Neue"/>
                <a:cs typeface="Helvetica Neue"/>
                <a:sym typeface="Helvetica Neue"/>
                <a:hlinkClick r:id="rId3"/>
              </a:rPr>
              <a:t>Management of Acute Events, Chronic Disease, Surgery, and Behavioral Health</a:t>
            </a:r>
            <a:r>
              <a:rPr lang="en-US" sz="1600" u="sng">
                <a:highlight>
                  <a:srgbClr val="FFFFFF"/>
                </a:highlight>
                <a:latin typeface="Helvetica Neue"/>
                <a:ea typeface="Helvetica Neue"/>
                <a:cs typeface="Helvetica Neue"/>
                <a:sym typeface="Helvetica Neue"/>
              </a:rPr>
              <a:t> . </a:t>
            </a:r>
            <a:endParaRPr sz="1600" b="1">
              <a:highlight>
                <a:srgbClr val="FFFFFF"/>
              </a:highlight>
              <a:latin typeface="Montserrat"/>
              <a:ea typeface="Montserrat"/>
              <a:cs typeface="Montserrat"/>
              <a:sym typeface="Montserrat"/>
            </a:endParaRPr>
          </a:p>
          <a:p>
            <a:pPr marL="457200" lvl="0" indent="0" algn="l" rtl="0">
              <a:lnSpc>
                <a:spcPct val="115000"/>
              </a:lnSpc>
              <a:spcBef>
                <a:spcPts val="0"/>
              </a:spcBef>
              <a:spcAft>
                <a:spcPts val="0"/>
              </a:spcAft>
              <a:buSzPts val="1200"/>
              <a:buNone/>
            </a:pPr>
            <a:r>
              <a:rPr lang="en-US" sz="1600" b="1">
                <a:highlight>
                  <a:srgbClr val="FFFFFF"/>
                </a:highlight>
                <a:latin typeface="Montserrat"/>
                <a:ea typeface="Montserrat"/>
                <a:cs typeface="Montserrat"/>
                <a:sym typeface="Montserrat"/>
              </a:rPr>
              <a:t>Endorsement Status: </a:t>
            </a:r>
            <a:r>
              <a:rPr lang="en-US" sz="1600" u="sng">
                <a:solidFill>
                  <a:schemeClr val="hlink"/>
                </a:solidFill>
                <a:highlight>
                  <a:srgbClr val="FFFFFF"/>
                </a:highlight>
                <a:latin typeface="Helvetica Neue"/>
                <a:ea typeface="Helvetica Neue"/>
                <a:cs typeface="Helvetica Neue"/>
                <a:sym typeface="Helvetica Neue"/>
                <a:hlinkClick r:id="rId4"/>
              </a:rPr>
              <a:t>Endorsed with Conditions</a:t>
            </a:r>
            <a:r>
              <a:rPr lang="en-US" sz="1600" u="sng">
                <a:highlight>
                  <a:srgbClr val="FFFFFF"/>
                </a:highlight>
                <a:latin typeface="Helvetica Neue"/>
                <a:ea typeface="Helvetica Neue"/>
                <a:cs typeface="Helvetica Neue"/>
                <a:sym typeface="Helvetica Neue"/>
              </a:rPr>
              <a:t> </a:t>
            </a:r>
            <a:r>
              <a:rPr lang="en-US" sz="1600">
                <a:highlight>
                  <a:srgbClr val="FFFFFF"/>
                </a:highlight>
                <a:latin typeface="Helvetica Neue"/>
                <a:ea typeface="Helvetica Neue"/>
                <a:cs typeface="Helvetica Neue"/>
                <a:sym typeface="Helvetica Neue"/>
              </a:rPr>
              <a:t>(Spring 2025) </a:t>
            </a:r>
            <a:r>
              <a:rPr lang="en-US" sz="1600" b="1">
                <a:highlight>
                  <a:srgbClr val="FFFFFF"/>
                </a:highlight>
                <a:latin typeface="Montserrat"/>
                <a:ea typeface="Montserrat"/>
                <a:cs typeface="Montserrat"/>
                <a:sym typeface="Montserrat"/>
              </a:rPr>
              <a:t>E&amp;M Committee Rationale/Justification: </a:t>
            </a:r>
            <a:r>
              <a:rPr lang="en-US" sz="1600">
                <a:highlight>
                  <a:srgbClr val="FFFFFF"/>
                </a:highlight>
                <a:latin typeface="Helvetica Neue"/>
                <a:ea typeface="Helvetica Neue"/>
                <a:cs typeface="Helvetica Neue"/>
                <a:sym typeface="Helvetica Neue"/>
              </a:rPr>
              <a:t>When the measure returns for maintenance (3 years), the measure developer should have explored the possibility of using other all-payer data sources to expand the use of patient-level factors in the risk adjustment model and reduce reliance on facility-level factors.</a:t>
            </a:r>
            <a:endParaRPr sz="1600">
              <a:highlight>
                <a:srgbClr val="FFFFFF"/>
              </a:highlight>
              <a:latin typeface="Helvetica Neue"/>
              <a:ea typeface="Helvetica Neue"/>
              <a:cs typeface="Helvetica Neue"/>
              <a:sym typeface="Helvetica Neue"/>
            </a:endParaRPr>
          </a:p>
          <a:p>
            <a:pPr marL="0" lvl="0" indent="0" algn="l" rtl="0">
              <a:lnSpc>
                <a:spcPct val="114000"/>
              </a:lnSpc>
              <a:spcBef>
                <a:spcPts val="1067"/>
              </a:spcBef>
              <a:spcAft>
                <a:spcPts val="0"/>
              </a:spcAft>
              <a:buSzPts val="1200"/>
              <a:buNone/>
            </a:pPr>
            <a:r>
              <a:rPr lang="en-US" sz="1600">
                <a:highlight>
                  <a:srgbClr val="FFFFFF"/>
                </a:highlight>
                <a:latin typeface="Helvetica Neue"/>
                <a:ea typeface="Helvetica Neue"/>
                <a:cs typeface="Helvetica Neue"/>
                <a:sym typeface="Helvetica Neue"/>
              </a:rPr>
              <a:t>Public comment: …”In the Inpatient Rehabilitation Facilities (IRF) space, 757 hospitals were designated on Care Compare as ‘Not Applicable,’ 54% are IRFs that had infections. Instead of being designated as the safest care providers related to catheter associated urinary tract infections on IRF Compare for consumer comparison, they are not displayed with a comparative category at all, effectively misrepresenting which IRF providers are, in fact, “better” with not only fewer infections – but zero, as “Not Applicable.” </a:t>
            </a:r>
            <a:r>
              <a:rPr lang="en-US" sz="1600">
                <a:latin typeface="Arial"/>
                <a:ea typeface="Arial"/>
                <a:cs typeface="Arial"/>
                <a:sym typeface="Arial"/>
              </a:rPr>
              <a:t> </a:t>
            </a:r>
            <a:endParaRPr sz="1600"/>
          </a:p>
        </p:txBody>
      </p:sp>
      <p:sp>
        <p:nvSpPr>
          <p:cNvPr id="1822" name="Google Shape;1822;g3ed4ee13fd4_0_197"/>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
        <p:nvSpPr>
          <p:cNvPr id="1823" name="Google Shape;1823;g3ed4ee13fd4_0_197"/>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CDC NHSN HAI CLABSI and CAUTI Measures: Endorsement Status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g3ed4ee13fd4_0_204"/>
          <p:cNvSpPr txBox="1">
            <a:spLocks noGrp="1"/>
          </p:cNvSpPr>
          <p:nvPr>
            <p:ph type="body" idx="1"/>
          </p:nvPr>
        </p:nvSpPr>
        <p:spPr>
          <a:xfrm>
            <a:off x="394375" y="1235575"/>
            <a:ext cx="11682600" cy="4557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SzPts val="1200"/>
              <a:buNone/>
            </a:pPr>
            <a:r>
              <a:rPr lang="en-US" sz="1600" b="1">
                <a:highlight>
                  <a:srgbClr val="FFFFFF"/>
                </a:highlight>
                <a:latin typeface="Montserrat"/>
                <a:ea typeface="Montserrat"/>
                <a:cs typeface="Montserrat"/>
                <a:sym typeface="Montserrat"/>
              </a:rPr>
              <a:t>30-Day Post-Operative Colon Surgery (COLO) and Abdominal Hysterectomy (HYST) Surgical Site Infection (SSI) Standardized Infection Ratio (SIR). CBE ID: </a:t>
            </a:r>
            <a:r>
              <a:rPr lang="en-US" sz="1600">
                <a:highlight>
                  <a:srgbClr val="FFFFFF"/>
                </a:highlight>
                <a:latin typeface="Helvetica Neue"/>
                <a:ea typeface="Helvetica Neue"/>
                <a:cs typeface="Helvetica Neue"/>
                <a:sym typeface="Helvetica Neue"/>
              </a:rPr>
              <a:t>0753</a:t>
            </a:r>
            <a:endParaRPr sz="1600">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 </a:t>
            </a:r>
            <a:r>
              <a:rPr lang="en-US" sz="1600" b="1">
                <a:highlight>
                  <a:srgbClr val="FFFFFF"/>
                </a:highlight>
                <a:latin typeface="Montserrat"/>
                <a:ea typeface="Montserrat"/>
                <a:cs typeface="Montserrat"/>
                <a:sym typeface="Montserrat"/>
              </a:rPr>
              <a:t>1.5 Project: </a:t>
            </a:r>
            <a:r>
              <a:rPr lang="en-US" sz="1600" u="sng">
                <a:solidFill>
                  <a:schemeClr val="hlink"/>
                </a:solidFill>
                <a:highlight>
                  <a:srgbClr val="FFFFFF"/>
                </a:highlight>
                <a:latin typeface="Helvetica Neue"/>
                <a:ea typeface="Helvetica Neue"/>
                <a:cs typeface="Helvetica Neue"/>
                <a:sym typeface="Helvetica Neue"/>
                <a:hlinkClick r:id="rId3"/>
              </a:rPr>
              <a:t>Management of Acute Events, Chronic Disease, Surgery, and Behavioral Health</a:t>
            </a:r>
            <a:endParaRPr sz="1600" u="sng">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1200"/>
              <a:buNone/>
            </a:pPr>
            <a:r>
              <a:rPr lang="en-US" sz="1600" b="1">
                <a:highlight>
                  <a:srgbClr val="FFFFFF"/>
                </a:highlight>
                <a:latin typeface="Montserrat"/>
                <a:ea typeface="Montserrat"/>
                <a:cs typeface="Montserrat"/>
                <a:sym typeface="Montserrat"/>
              </a:rPr>
              <a:t>Endorsement Status: </a:t>
            </a:r>
            <a:r>
              <a:rPr lang="en-US" sz="1600" u="sng">
                <a:solidFill>
                  <a:schemeClr val="hlink"/>
                </a:solidFill>
                <a:highlight>
                  <a:srgbClr val="FFFFFF"/>
                </a:highlight>
                <a:latin typeface="Helvetica Neue"/>
                <a:ea typeface="Helvetica Neue"/>
                <a:cs typeface="Helvetica Neue"/>
                <a:sym typeface="Helvetica Neue"/>
                <a:hlinkClick r:id="rId4"/>
              </a:rPr>
              <a:t>Endorsed with Conditions</a:t>
            </a:r>
            <a:r>
              <a:rPr lang="en-US" sz="1600" u="sng">
                <a:highlight>
                  <a:srgbClr val="FFFFFF"/>
                </a:highlight>
                <a:latin typeface="Helvetica Neue"/>
                <a:ea typeface="Helvetica Neue"/>
                <a:cs typeface="Helvetica Neue"/>
                <a:sym typeface="Helvetica Neue"/>
              </a:rPr>
              <a:t> (Spring 2025)</a:t>
            </a:r>
            <a:endParaRPr sz="1600" u="sng">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 </a:t>
            </a:r>
            <a:r>
              <a:rPr lang="en-US" sz="1600" b="1">
                <a:highlight>
                  <a:srgbClr val="FFFFFF"/>
                </a:highlight>
                <a:latin typeface="Montserrat"/>
                <a:ea typeface="Montserrat"/>
                <a:cs typeface="Montserrat"/>
                <a:sym typeface="Montserrat"/>
              </a:rPr>
              <a:t>E&amp;M Committee Rationale/Justification</a:t>
            </a:r>
            <a:endParaRPr sz="1600" b="1">
              <a:highlight>
                <a:srgbClr val="FFFFFF"/>
              </a:highlight>
              <a:latin typeface="Montserrat"/>
              <a:ea typeface="Montserrat"/>
              <a:cs typeface="Montserrat"/>
              <a:sym typeface="Montserrat"/>
            </a:endParaRPr>
          </a:p>
          <a:p>
            <a:pPr marL="457200" lvl="0" indent="0" algn="l" rtl="0">
              <a:lnSpc>
                <a:spcPct val="115000"/>
              </a:lnSpc>
              <a:spcBef>
                <a:spcPts val="0"/>
              </a:spcBef>
              <a:spcAft>
                <a:spcPts val="0"/>
              </a:spcAft>
              <a:buSzPts val="1200"/>
              <a:buNone/>
            </a:pPr>
            <a:r>
              <a:rPr lang="en-US" sz="1600">
                <a:highlight>
                  <a:srgbClr val="FFFFFF"/>
                </a:highlight>
                <a:latin typeface="Helvetica Neue"/>
                <a:ea typeface="Helvetica Neue"/>
                <a:cs typeface="Helvetica Neue"/>
                <a:sym typeface="Helvetica Neue"/>
              </a:rPr>
              <a:t>When the measure returns for maintenance (3 years), the measure developer should have: </a:t>
            </a:r>
            <a:endParaRPr sz="1600">
              <a:highlight>
                <a:srgbClr val="FFFFFF"/>
              </a:highlight>
              <a:latin typeface="Helvetica Neue"/>
              <a:ea typeface="Helvetica Neue"/>
              <a:cs typeface="Helvetica Neue"/>
              <a:sym typeface="Helvetica Neue"/>
            </a:endParaRPr>
          </a:p>
          <a:p>
            <a:pPr marL="914400" lvl="0" indent="-330200" algn="l" rtl="0">
              <a:lnSpc>
                <a:spcPct val="115000"/>
              </a:lnSpc>
              <a:spcBef>
                <a:spcPts val="1200"/>
              </a:spcBef>
              <a:spcAft>
                <a:spcPts val="0"/>
              </a:spcAft>
              <a:buClr>
                <a:schemeClr val="dk1"/>
              </a:buClr>
              <a:buSzPts val="1600"/>
              <a:buFont typeface="Helvetica Neue"/>
              <a:buChar char="●"/>
            </a:pPr>
            <a:r>
              <a:rPr lang="en-US" sz="1600">
                <a:highlight>
                  <a:srgbClr val="FFFFFF"/>
                </a:highlight>
                <a:latin typeface="Helvetica Neue"/>
                <a:ea typeface="Helvetica Neue"/>
                <a:cs typeface="Helvetica Neue"/>
                <a:sym typeface="Helvetica Neue"/>
              </a:rPr>
              <a:t>Explored the possibility of using other all-payer data sources to expand the use of patient-level factors in the risk-adjustment model and reduce reliance on facility-level factors.</a:t>
            </a:r>
            <a:endParaRPr sz="1600">
              <a:highlight>
                <a:srgbClr val="FFFFFF"/>
              </a:highlight>
              <a:latin typeface="Helvetica Neue"/>
              <a:ea typeface="Helvetica Neue"/>
              <a:cs typeface="Helvetica Neue"/>
              <a:sym typeface="Helvetica Neue"/>
            </a:endParaRPr>
          </a:p>
          <a:p>
            <a:pPr marL="914400" lvl="0" indent="-330200" algn="l" rtl="0">
              <a:lnSpc>
                <a:spcPct val="115000"/>
              </a:lnSpc>
              <a:spcBef>
                <a:spcPts val="0"/>
              </a:spcBef>
              <a:spcAft>
                <a:spcPts val="0"/>
              </a:spcAft>
              <a:buClr>
                <a:schemeClr val="dk1"/>
              </a:buClr>
              <a:buSzPts val="1600"/>
              <a:buFont typeface="Helvetica Neue"/>
              <a:buChar char="●"/>
            </a:pPr>
            <a:r>
              <a:rPr lang="en-US" sz="1600">
                <a:highlight>
                  <a:srgbClr val="FFFFFF"/>
                </a:highlight>
                <a:latin typeface="Helvetica Neue"/>
                <a:ea typeface="Helvetica Neue"/>
                <a:cs typeface="Helvetica Neue"/>
                <a:sym typeface="Helvetica Neue"/>
              </a:rPr>
              <a:t>Explored the exclusion of the patient-level factors such as procedure duration and American Society of Anesthesiologists (ASA) score, while also considering the inclusion of procedure complexity and patient comorbidities.</a:t>
            </a:r>
            <a:endParaRPr sz="1600">
              <a:highlight>
                <a:srgbClr val="FFFFFF"/>
              </a:highlight>
              <a:latin typeface="Helvetica Neue"/>
              <a:ea typeface="Helvetica Neue"/>
              <a:cs typeface="Helvetica Neue"/>
              <a:sym typeface="Helvetica Neue"/>
            </a:endParaRPr>
          </a:p>
          <a:p>
            <a:pPr marL="914400" lvl="0" indent="-330200" algn="l" rtl="0">
              <a:lnSpc>
                <a:spcPct val="115000"/>
              </a:lnSpc>
              <a:spcBef>
                <a:spcPts val="0"/>
              </a:spcBef>
              <a:spcAft>
                <a:spcPts val="0"/>
              </a:spcAft>
              <a:buClr>
                <a:schemeClr val="dk1"/>
              </a:buClr>
              <a:buSzPts val="1600"/>
              <a:buFont typeface="Helvetica Neue"/>
              <a:buChar char="●"/>
            </a:pPr>
            <a:r>
              <a:rPr lang="en-US" sz="1600">
                <a:highlight>
                  <a:srgbClr val="FFFFFF"/>
                </a:highlight>
                <a:latin typeface="Helvetica Neue"/>
                <a:ea typeface="Helvetica Neue"/>
                <a:cs typeface="Helvetica Neue"/>
                <a:sym typeface="Helvetica Neue"/>
              </a:rPr>
              <a:t>Explored stratification of trauma cases rather than include as a risk-adjustment variable.</a:t>
            </a:r>
            <a:endParaRPr sz="1600">
              <a:highlight>
                <a:srgbClr val="FFFFFF"/>
              </a:highlight>
              <a:latin typeface="Helvetica Neue"/>
              <a:ea typeface="Helvetica Neue"/>
              <a:cs typeface="Helvetica Neue"/>
              <a:sym typeface="Helvetica Neue"/>
            </a:endParaRPr>
          </a:p>
          <a:p>
            <a:pPr marL="0" lvl="0" indent="0" algn="l" rtl="0">
              <a:lnSpc>
                <a:spcPct val="114000"/>
              </a:lnSpc>
              <a:spcBef>
                <a:spcPts val="1200"/>
              </a:spcBef>
              <a:spcAft>
                <a:spcPts val="0"/>
              </a:spcAft>
              <a:buSzPts val="1200"/>
              <a:buNone/>
            </a:pPr>
            <a:endParaRPr sz="1600"/>
          </a:p>
        </p:txBody>
      </p:sp>
      <p:sp>
        <p:nvSpPr>
          <p:cNvPr id="1830" name="Google Shape;1830;g3ed4ee13fd4_0_204"/>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
        <p:nvSpPr>
          <p:cNvPr id="1831" name="Google Shape;1831;g3ed4ee13fd4_0_204"/>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CDC NHSN HAI SSI Measures: Endorsement Status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g3ed4ee13fd4_0_211"/>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
        <p:nvSpPr>
          <p:cNvPr id="1838" name="Google Shape;1838;g3ed4ee13fd4_0_211"/>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Maryland Performance is Comparable to the Nation THK Arthroplasty Complications</a:t>
            </a:r>
            <a:endParaRPr/>
          </a:p>
        </p:txBody>
      </p:sp>
      <p:pic>
        <p:nvPicPr>
          <p:cNvPr id="1839" name="Google Shape;1839;g3ed4ee13fd4_0_211"/>
          <p:cNvPicPr preferRelativeResize="0"/>
          <p:nvPr/>
        </p:nvPicPr>
        <p:blipFill rotWithShape="1">
          <a:blip r:embed="rId3">
            <a:alphaModFix/>
          </a:blip>
          <a:srcRect/>
          <a:stretch/>
        </p:blipFill>
        <p:spPr>
          <a:xfrm>
            <a:off x="1452282" y="1513652"/>
            <a:ext cx="7888067" cy="5191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g3ed4ee13fd4_0_218"/>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
        <p:nvSpPr>
          <p:cNvPr id="1846" name="Google Shape;1846;g3ed4ee13fd4_0_218"/>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Maryland Performance is Comparable to the Nation on CDC NHSN HAI Pay for Performance Measures</a:t>
            </a:r>
            <a:endParaRPr/>
          </a:p>
        </p:txBody>
      </p:sp>
      <p:pic>
        <p:nvPicPr>
          <p:cNvPr id="1847" name="Google Shape;1847;g3ed4ee13fd4_0_218"/>
          <p:cNvPicPr preferRelativeResize="0"/>
          <p:nvPr/>
        </p:nvPicPr>
        <p:blipFill rotWithShape="1">
          <a:blip r:embed="rId3">
            <a:alphaModFix/>
          </a:blip>
          <a:srcRect/>
          <a:stretch/>
        </p:blipFill>
        <p:spPr>
          <a:xfrm>
            <a:off x="152400" y="1513652"/>
            <a:ext cx="10021780" cy="519194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g3ed4ee13fd4_0_232"/>
          <p:cNvSpPr txBox="1">
            <a:spLocks noGrp="1"/>
          </p:cNvSpPr>
          <p:nvPr>
            <p:ph type="body" idx="1"/>
          </p:nvPr>
        </p:nvSpPr>
        <p:spPr>
          <a:xfrm>
            <a:off x="2579500" y="2524275"/>
            <a:ext cx="7629000" cy="1677900"/>
          </a:xfrm>
          <a:prstGeom prst="rect">
            <a:avLst/>
          </a:prstGeom>
          <a:noFill/>
          <a:ln>
            <a:noFill/>
          </a:ln>
        </p:spPr>
        <p:txBody>
          <a:bodyPr spcFirstLastPara="1" wrap="square" lIns="68575" tIns="34275" rIns="68575" bIns="34275" anchor="t" anchorCtr="0">
            <a:noAutofit/>
          </a:bodyPr>
          <a:lstStyle/>
          <a:p>
            <a:pPr marL="0" lvl="0" indent="0" algn="l" rtl="0">
              <a:lnSpc>
                <a:spcPct val="114000"/>
              </a:lnSpc>
              <a:spcBef>
                <a:spcPts val="1067"/>
              </a:spcBef>
              <a:spcAft>
                <a:spcPts val="0"/>
              </a:spcAft>
              <a:buSzPts val="1200"/>
              <a:buNone/>
            </a:pPr>
            <a:r>
              <a:rPr lang="en-US" sz="3600"/>
              <a:t>Electronic Clinical Quality Measures (eCQMs)- Another potential source of Measures</a:t>
            </a:r>
            <a:endParaRPr sz="3600"/>
          </a:p>
        </p:txBody>
      </p:sp>
      <p:sp>
        <p:nvSpPr>
          <p:cNvPr id="1854" name="Google Shape;1854;g3ed4ee13fd4_0_232"/>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g3ed4ee13fd4_0_238"/>
          <p:cNvSpPr txBox="1">
            <a:spLocks noGrp="1"/>
          </p:cNvSpPr>
          <p:nvPr>
            <p:ph type="body" idx="1"/>
          </p:nvPr>
        </p:nvSpPr>
        <p:spPr>
          <a:xfrm>
            <a:off x="406425" y="874050"/>
            <a:ext cx="11519700" cy="5109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Rate of severe hypoglycemia among hospitalized patients. CBE ID:</a:t>
            </a:r>
            <a:r>
              <a:rPr lang="en-US" sz="1500">
                <a:solidFill>
                  <a:srgbClr val="00539B"/>
                </a:solidFill>
                <a:highlight>
                  <a:srgbClr val="FFFFFF"/>
                </a:highlight>
                <a:latin typeface="Helvetica Neue"/>
                <a:ea typeface="Helvetica Neue"/>
                <a:cs typeface="Helvetica Neue"/>
                <a:sym typeface="Helvetica Neue"/>
              </a:rPr>
              <a:t>3503e</a:t>
            </a:r>
            <a:endParaRPr sz="1500">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1.5 Project: </a:t>
            </a:r>
            <a:r>
              <a:rPr lang="en-US" sz="1500" u="sng">
                <a:solidFill>
                  <a:srgbClr val="00539B"/>
                </a:solidFill>
                <a:highlight>
                  <a:srgbClr val="FFFFFF"/>
                </a:highligh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Management of Acute Events, Chronic Disease, Surgery, and Behavioral Health</a:t>
            </a:r>
            <a:endParaRPr sz="1500" u="sng">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Endorsement Status: </a:t>
            </a:r>
            <a:r>
              <a:rPr lang="en-US" sz="1500" u="sng">
                <a:solidFill>
                  <a:srgbClr val="00539B"/>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Endorsed with Conditions</a:t>
            </a:r>
            <a:r>
              <a:rPr lang="en-US" sz="1500" u="sng">
                <a:solidFill>
                  <a:srgbClr val="00539B"/>
                </a:solidFill>
                <a:highlight>
                  <a:srgbClr val="FFFFFF"/>
                </a:highlight>
                <a:latin typeface="Helvetica Neue"/>
                <a:ea typeface="Helvetica Neue"/>
                <a:cs typeface="Helvetica Neue"/>
                <a:sym typeface="Helvetica Neue"/>
              </a:rPr>
              <a:t> Spring 2025</a:t>
            </a:r>
            <a:endParaRPr sz="1500" u="sng">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E&amp;M Committee Rationale/Justification: </a:t>
            </a:r>
            <a:r>
              <a:rPr lang="en-US" sz="1500">
                <a:solidFill>
                  <a:srgbClr val="00539B"/>
                </a:solidFill>
                <a:highlight>
                  <a:srgbClr val="FFFFFF"/>
                </a:highlight>
                <a:latin typeface="Helvetica Neue"/>
                <a:ea typeface="Helvetica Neue"/>
                <a:cs typeface="Helvetica Neue"/>
                <a:sym typeface="Helvetica Neue"/>
              </a:rPr>
              <a:t>By measure maintenance (5 years), the developer will have considered the potential for risk adjustment through empirical analysis. </a:t>
            </a:r>
            <a:endParaRPr sz="1500">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Hospital Harm - Severe Hyperglycemia. CBE ID: </a:t>
            </a:r>
            <a:r>
              <a:rPr lang="en-US" sz="1500">
                <a:solidFill>
                  <a:srgbClr val="00539B"/>
                </a:solidFill>
                <a:highlight>
                  <a:srgbClr val="FFFFFF"/>
                </a:highlight>
                <a:latin typeface="Helvetica Neue"/>
                <a:ea typeface="Helvetica Neue"/>
                <a:cs typeface="Helvetica Neue"/>
                <a:sym typeface="Helvetica Neue"/>
              </a:rPr>
              <a:t>3533e</a:t>
            </a:r>
            <a:endParaRPr sz="1500">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1.5 Project: </a:t>
            </a:r>
            <a:r>
              <a:rPr lang="en-US" sz="1500" u="sng">
                <a:solidFill>
                  <a:srgbClr val="00539B"/>
                </a:solidFill>
                <a:highlight>
                  <a:srgbClr val="FFFFFF"/>
                </a:highligh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Management of Acute Events, Chronic Disease, Surgery, and Behavioral Health</a:t>
            </a:r>
            <a:endParaRPr sz="1500" u="sng">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Endorsement Status:</a:t>
            </a:r>
            <a:r>
              <a:rPr lang="en-US" sz="1500" u="sng">
                <a:solidFill>
                  <a:srgbClr val="00539B"/>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Endorsed with Conditions</a:t>
            </a:r>
            <a:r>
              <a:rPr lang="en-US" sz="1500" u="sng">
                <a:solidFill>
                  <a:srgbClr val="00539B"/>
                </a:solidFill>
                <a:highlight>
                  <a:srgbClr val="FFFFFF"/>
                </a:highlight>
                <a:latin typeface="Helvetica Neue"/>
                <a:ea typeface="Helvetica Neue"/>
                <a:cs typeface="Helvetica Neue"/>
                <a:sym typeface="Helvetica Neue"/>
              </a:rPr>
              <a:t> Spring 2025</a:t>
            </a:r>
            <a:endParaRPr sz="1500" u="sng">
              <a:solidFill>
                <a:srgbClr val="00539B"/>
              </a:solidFill>
              <a:highlight>
                <a:srgbClr val="FFFFFF"/>
              </a:highlight>
              <a:latin typeface="Helvetica Neue"/>
              <a:ea typeface="Helvetica Neue"/>
              <a:cs typeface="Helvetica Neue"/>
              <a:sym typeface="Helvetica Neue"/>
            </a:endParaRPr>
          </a:p>
          <a:p>
            <a:pPr marL="457200" lvl="0" indent="0" algn="l" rtl="0">
              <a:lnSpc>
                <a:spcPct val="115000"/>
              </a:lnSpc>
              <a:spcBef>
                <a:spcPts val="0"/>
              </a:spcBef>
              <a:spcAft>
                <a:spcPts val="0"/>
              </a:spcAft>
              <a:buSzPts val="2000"/>
              <a:buNone/>
            </a:pPr>
            <a:r>
              <a:rPr lang="en-US" sz="1500">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E&amp;M Committee Rationale/Justification: </a:t>
            </a:r>
            <a:r>
              <a:rPr lang="en-US" sz="1500">
                <a:solidFill>
                  <a:srgbClr val="00539B"/>
                </a:solidFill>
                <a:highlight>
                  <a:srgbClr val="FFFFFF"/>
                </a:highlight>
                <a:latin typeface="Helvetica Neue"/>
                <a:ea typeface="Helvetica Neue"/>
                <a:cs typeface="Helvetica Neue"/>
                <a:sym typeface="Helvetica Neue"/>
              </a:rPr>
              <a:t>When the measure returns for maintenance review in 5 years, the developer will have: Considered the potential for risk adjustment through empirical analysis.</a:t>
            </a:r>
            <a:endParaRPr sz="1500">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Safe Use of Opioids – Concurrent Prescribing. CBE ID: </a:t>
            </a:r>
            <a:r>
              <a:rPr lang="en-US" sz="1500">
                <a:solidFill>
                  <a:srgbClr val="00539B"/>
                </a:solidFill>
                <a:highlight>
                  <a:srgbClr val="FFFFFF"/>
                </a:highlight>
                <a:latin typeface="Helvetica Neue"/>
                <a:ea typeface="Helvetica Neue"/>
                <a:cs typeface="Helvetica Neue"/>
                <a:sym typeface="Helvetica Neue"/>
              </a:rPr>
              <a:t>3316e. </a:t>
            </a:r>
            <a:r>
              <a:rPr lang="en-US" sz="1500" b="1">
                <a:solidFill>
                  <a:srgbClr val="00539B"/>
                </a:solidFill>
                <a:highlight>
                  <a:srgbClr val="FFFFFF"/>
                </a:highlight>
                <a:latin typeface="Montserrat"/>
                <a:ea typeface="Montserrat"/>
                <a:cs typeface="Montserrat"/>
                <a:sym typeface="Montserrat"/>
              </a:rPr>
              <a:t>1.5 Project: </a:t>
            </a:r>
            <a:r>
              <a:rPr lang="en-US" sz="1500" u="sng">
                <a:solidFill>
                  <a:srgbClr val="00539B"/>
                </a:solidFill>
                <a:highlight>
                  <a:srgbClr val="FFFFFF"/>
                </a:highligh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Primary Prevention</a:t>
            </a:r>
            <a:r>
              <a:rPr lang="en-US" sz="1500" b="1">
                <a:solidFill>
                  <a:srgbClr val="00539B"/>
                </a:solidFill>
                <a:highlight>
                  <a:srgbClr val="FFFFFF"/>
                </a:highlight>
                <a:latin typeface="Montserrat"/>
                <a:ea typeface="Montserrat"/>
                <a:cs typeface="Montserrat"/>
                <a:sym typeface="Montserrat"/>
              </a:rPr>
              <a:t>. Endorsement Status: </a:t>
            </a:r>
            <a:r>
              <a:rPr lang="en-US" sz="1500" u="sng">
                <a:solidFill>
                  <a:srgbClr val="00539B"/>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Endorsed with Conditions</a:t>
            </a:r>
            <a:r>
              <a:rPr lang="en-US" sz="1500" u="sng">
                <a:solidFill>
                  <a:srgbClr val="00539B"/>
                </a:solidFill>
                <a:highlight>
                  <a:srgbClr val="FFFFFF"/>
                </a:highlight>
                <a:latin typeface="Helvetica Neue"/>
                <a:ea typeface="Helvetica Neue"/>
                <a:cs typeface="Helvetica Neue"/>
                <a:sym typeface="Helvetica Neue"/>
              </a:rPr>
              <a:t> Fall 2023. </a:t>
            </a:r>
            <a:r>
              <a:rPr lang="en-US" sz="1500">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E&amp;M Committee Rationale/Justification:</a:t>
            </a:r>
            <a:endParaRPr sz="1500" b="1">
              <a:solidFill>
                <a:srgbClr val="00539B"/>
              </a:solidFill>
              <a:highlight>
                <a:srgbClr val="FFFFFF"/>
              </a:highlight>
              <a:latin typeface="Montserrat"/>
              <a:ea typeface="Montserrat"/>
              <a:cs typeface="Montserrat"/>
              <a:sym typeface="Montserrat"/>
            </a:endParaRPr>
          </a:p>
          <a:p>
            <a:pPr marL="914400" lvl="0" indent="-323850" algn="l" rtl="0">
              <a:lnSpc>
                <a:spcPct val="115000"/>
              </a:lnSpc>
              <a:spcBef>
                <a:spcPts val="0"/>
              </a:spcBef>
              <a:spcAft>
                <a:spcPts val="0"/>
              </a:spcAft>
              <a:buClr>
                <a:srgbClr val="00539B"/>
              </a:buClr>
              <a:buSzPts val="1500"/>
              <a:buFont typeface="Helvetica Neue"/>
              <a:buChar char="●"/>
            </a:pPr>
            <a:r>
              <a:rPr lang="en-US" sz="1500">
                <a:solidFill>
                  <a:srgbClr val="00539B"/>
                </a:solidFill>
                <a:highlight>
                  <a:srgbClr val="FFFFFF"/>
                </a:highlight>
                <a:latin typeface="Helvetica Neue"/>
                <a:ea typeface="Helvetica Neue"/>
                <a:cs typeface="Helvetica Neue"/>
                <a:sym typeface="Helvetica Neue"/>
              </a:rPr>
              <a:t>Expand reliability and validity testing to ensure a more diverse population and explore regional diversity within testing.</a:t>
            </a:r>
            <a:endParaRPr sz="1500">
              <a:solidFill>
                <a:srgbClr val="00539B"/>
              </a:solidFill>
              <a:highlight>
                <a:srgbClr val="FFFFFF"/>
              </a:highlight>
              <a:latin typeface="Helvetica Neue"/>
              <a:ea typeface="Helvetica Neue"/>
              <a:cs typeface="Helvetica Neue"/>
              <a:sym typeface="Helvetica Neue"/>
            </a:endParaRPr>
          </a:p>
          <a:p>
            <a:pPr marL="914400" lvl="0" indent="-323850" algn="l" rtl="0">
              <a:lnSpc>
                <a:spcPct val="115000"/>
              </a:lnSpc>
              <a:spcBef>
                <a:spcPts val="0"/>
              </a:spcBef>
              <a:spcAft>
                <a:spcPts val="0"/>
              </a:spcAft>
              <a:buClr>
                <a:srgbClr val="00539B"/>
              </a:buClr>
              <a:buSzPts val="1500"/>
              <a:buFont typeface="Helvetica Neue"/>
              <a:buChar char="●"/>
            </a:pPr>
            <a:r>
              <a:rPr lang="en-US" sz="1500">
                <a:solidFill>
                  <a:srgbClr val="00539B"/>
                </a:solidFill>
                <a:highlight>
                  <a:srgbClr val="FFFFFF"/>
                </a:highlight>
                <a:latin typeface="Helvetica Neue"/>
                <a:ea typeface="Helvetica Neue"/>
                <a:cs typeface="Helvetica Neue"/>
                <a:sym typeface="Helvetica Neue"/>
              </a:rPr>
              <a:t>Explore new versus current users of opioids and benzodiazepines on admission, and stratify by these populations.</a:t>
            </a:r>
            <a:endParaRPr sz="1500">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120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ePC-07 Severe Obstetric Complications. CBE ID: </a:t>
            </a:r>
            <a:r>
              <a:rPr lang="en-US" sz="1500">
                <a:solidFill>
                  <a:srgbClr val="00539B"/>
                </a:solidFill>
                <a:highlight>
                  <a:srgbClr val="FFFFFF"/>
                </a:highlight>
                <a:latin typeface="Helvetica Neue"/>
                <a:ea typeface="Helvetica Neue"/>
                <a:cs typeface="Helvetica Neue"/>
                <a:sym typeface="Helvetica Neue"/>
              </a:rPr>
              <a:t>3687e. </a:t>
            </a:r>
            <a:r>
              <a:rPr lang="en-US" sz="1500" b="1">
                <a:solidFill>
                  <a:srgbClr val="00539B"/>
                </a:solidFill>
                <a:highlight>
                  <a:srgbClr val="FFFFFF"/>
                </a:highlight>
                <a:latin typeface="Montserrat"/>
                <a:ea typeface="Montserrat"/>
                <a:cs typeface="Montserrat"/>
                <a:sym typeface="Montserrat"/>
              </a:rPr>
              <a:t>Endorsement Status: </a:t>
            </a:r>
            <a:r>
              <a:rPr lang="en-US" sz="1500" u="sng">
                <a:solidFill>
                  <a:srgbClr val="00539B"/>
                </a:solidFill>
                <a:highlight>
                  <a:srgbClr val="FFFFFF"/>
                </a:highlight>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Approved for Trial Use</a:t>
            </a:r>
            <a:r>
              <a:rPr lang="en-US" sz="1500" u="sng">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1.0 New or Maintenance: </a:t>
            </a:r>
            <a:r>
              <a:rPr lang="en-US" sz="1500" u="sng">
                <a:solidFill>
                  <a:srgbClr val="00539B"/>
                </a:solidFill>
                <a:highlight>
                  <a:srgbClr val="FFFFFF"/>
                </a:highlight>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New</a:t>
            </a:r>
            <a:r>
              <a:rPr lang="en-US" sz="1500" u="sng">
                <a:solidFill>
                  <a:srgbClr val="00539B"/>
                </a:solidFill>
                <a:highlight>
                  <a:srgbClr val="FFFFFF"/>
                </a:highlight>
                <a:latin typeface="Helvetica Neue"/>
                <a:ea typeface="Helvetica Neue"/>
                <a:cs typeface="Helvetica Neue"/>
                <a:sym typeface="Helvetica Neue"/>
              </a:rPr>
              <a:t>. </a:t>
            </a:r>
            <a:r>
              <a:rPr lang="en-US" sz="1500">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Next Maintenance Cycle: </a:t>
            </a:r>
            <a:r>
              <a:rPr lang="en-US" sz="1500">
                <a:solidFill>
                  <a:srgbClr val="00539B"/>
                </a:solidFill>
                <a:highlight>
                  <a:srgbClr val="FFFFFF"/>
                </a:highlight>
                <a:latin typeface="Helvetica Neue"/>
                <a:ea typeface="Helvetica Neue"/>
                <a:cs typeface="Helvetica Neue"/>
                <a:sym typeface="Helvetica Neue"/>
              </a:rPr>
              <a:t>Spring 2027.  </a:t>
            </a:r>
            <a:r>
              <a:rPr lang="en-US" sz="1500" b="1">
                <a:solidFill>
                  <a:srgbClr val="00539B"/>
                </a:solidFill>
                <a:highlight>
                  <a:srgbClr val="FFFFFF"/>
                </a:highlight>
                <a:latin typeface="Helvetica Neue"/>
                <a:ea typeface="Helvetica Neue"/>
                <a:cs typeface="Helvetica Neue"/>
                <a:sym typeface="Helvetica Neue"/>
              </a:rPr>
              <a:t>Known Issues with POA submission on secondary Dx codes.</a:t>
            </a:r>
            <a:endParaRPr sz="1500" b="1">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800"/>
              </a:spcBef>
              <a:spcAft>
                <a:spcPts val="0"/>
              </a:spcAft>
              <a:buSzPts val="2000"/>
              <a:buNone/>
            </a:pPr>
            <a:r>
              <a:rPr lang="en-US" sz="1500" b="1">
                <a:solidFill>
                  <a:srgbClr val="00539B"/>
                </a:solidFill>
                <a:highlight>
                  <a:srgbClr val="FFFFFF"/>
                </a:highlight>
                <a:latin typeface="Montserrat"/>
                <a:ea typeface="Montserrat"/>
                <a:cs typeface="Montserrat"/>
                <a:sym typeface="Montserrat"/>
              </a:rPr>
              <a:t>ePC-02 Cesarean Birth. CBE ID: </a:t>
            </a:r>
            <a:r>
              <a:rPr lang="en-US" sz="1500">
                <a:solidFill>
                  <a:srgbClr val="00539B"/>
                </a:solidFill>
                <a:highlight>
                  <a:srgbClr val="FFFFFF"/>
                </a:highlight>
                <a:latin typeface="Helvetica Neue"/>
                <a:ea typeface="Helvetica Neue"/>
                <a:cs typeface="Helvetica Neue"/>
                <a:sym typeface="Helvetica Neue"/>
              </a:rPr>
              <a:t>0471e. </a:t>
            </a:r>
            <a:r>
              <a:rPr lang="en-US" sz="1500" b="1">
                <a:solidFill>
                  <a:srgbClr val="00539B"/>
                </a:solidFill>
                <a:highlight>
                  <a:srgbClr val="FFFFFF"/>
                </a:highlight>
                <a:latin typeface="Montserrat"/>
                <a:ea typeface="Montserrat"/>
                <a:cs typeface="Montserrat"/>
                <a:sym typeface="Montserrat"/>
              </a:rPr>
              <a:t>1.5 Project: </a:t>
            </a:r>
            <a:r>
              <a:rPr lang="en-US" sz="1500" u="sng">
                <a:solidFill>
                  <a:srgbClr val="00539B"/>
                </a:solidFill>
                <a:highlight>
                  <a:srgbClr val="FFFFFF"/>
                </a:highlight>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Perinatal and Women's Health</a:t>
            </a:r>
            <a:r>
              <a:rPr lang="en-US" sz="1500" u="sng">
                <a:solidFill>
                  <a:srgbClr val="00539B"/>
                </a:solidFill>
                <a:highlight>
                  <a:srgbClr val="FFFFFF"/>
                </a:highlight>
                <a:latin typeface="Helvetica Neue"/>
                <a:ea typeface="Helvetica Neue"/>
                <a:cs typeface="Helvetica Neue"/>
                <a:sym typeface="Helvetica Neue"/>
              </a:rPr>
              <a:t>. </a:t>
            </a:r>
            <a:r>
              <a:rPr lang="en-US" sz="1500" b="1">
                <a:solidFill>
                  <a:srgbClr val="00539B"/>
                </a:solidFill>
                <a:highlight>
                  <a:srgbClr val="FFFFFF"/>
                </a:highlight>
                <a:latin typeface="Montserrat"/>
                <a:ea typeface="Montserrat"/>
                <a:cs typeface="Montserrat"/>
                <a:sym typeface="Montserrat"/>
              </a:rPr>
              <a:t>Endorsement Status: </a:t>
            </a:r>
            <a:r>
              <a:rPr lang="en-US" sz="1500" u="sng">
                <a:solidFill>
                  <a:srgbClr val="00539B"/>
                </a:solidFill>
                <a:highlight>
                  <a:srgbClr val="FFFFFF"/>
                </a:highlight>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Endorsed</a:t>
            </a:r>
            <a:r>
              <a:rPr lang="en-US" sz="1500" u="sng">
                <a:solidFill>
                  <a:srgbClr val="00539B"/>
                </a:solidFill>
                <a:highlight>
                  <a:srgbClr val="FFFFFF"/>
                </a:highlight>
                <a:latin typeface="Helvetica Neue"/>
                <a:ea typeface="Helvetica Neue"/>
                <a:cs typeface="Helvetica Neue"/>
                <a:sym typeface="Helvetica Neue"/>
              </a:rPr>
              <a:t> Spring 2022. </a:t>
            </a:r>
            <a:r>
              <a:rPr lang="en-US" sz="1500" b="1">
                <a:solidFill>
                  <a:srgbClr val="00539B"/>
                </a:solidFill>
                <a:highlight>
                  <a:srgbClr val="FFFFFF"/>
                </a:highlight>
                <a:latin typeface="Helvetica Neue"/>
                <a:ea typeface="Helvetica Neue"/>
                <a:cs typeface="Helvetica Neue"/>
                <a:sym typeface="Helvetica Neue"/>
              </a:rPr>
              <a:t>Next Maintenance Cycle:</a:t>
            </a:r>
            <a:r>
              <a:rPr lang="en-US" sz="1500">
                <a:solidFill>
                  <a:srgbClr val="00539B"/>
                </a:solidFill>
                <a:highlight>
                  <a:srgbClr val="FFFFFF"/>
                </a:highlight>
                <a:latin typeface="Helvetica Neue"/>
                <a:ea typeface="Helvetica Neue"/>
                <a:cs typeface="Helvetica Neue"/>
                <a:sym typeface="Helvetica Neue"/>
              </a:rPr>
              <a:t> Spring 202</a:t>
            </a:r>
            <a:endParaRPr sz="1500">
              <a:solidFill>
                <a:srgbClr val="00539B"/>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2000"/>
              <a:buNone/>
            </a:pPr>
            <a:endParaRPr sz="1600">
              <a:solidFill>
                <a:srgbClr val="00539B"/>
              </a:solidFill>
              <a:highlight>
                <a:srgbClr val="FFFFFF"/>
              </a:highlight>
              <a:latin typeface="Helvetica Neue"/>
              <a:ea typeface="Helvetica Neue"/>
              <a:cs typeface="Helvetica Neue"/>
              <a:sym typeface="Helvetica Neue"/>
            </a:endParaRPr>
          </a:p>
          <a:p>
            <a:pPr marL="0" lvl="0" indent="0" algn="l" rtl="0">
              <a:lnSpc>
                <a:spcPct val="114000"/>
              </a:lnSpc>
              <a:spcBef>
                <a:spcPts val="1000"/>
              </a:spcBef>
              <a:spcAft>
                <a:spcPts val="0"/>
              </a:spcAft>
              <a:buSzPts val="2000"/>
              <a:buNone/>
            </a:pPr>
            <a:endParaRPr sz="1600">
              <a:solidFill>
                <a:srgbClr val="00539B"/>
              </a:solidFill>
            </a:endParaRPr>
          </a:p>
        </p:txBody>
      </p:sp>
      <p:sp>
        <p:nvSpPr>
          <p:cNvPr id="1861" name="Google Shape;1861;g3ed4ee13fd4_0_23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79</a:t>
            </a:fld>
            <a:endParaRPr/>
          </a:p>
        </p:txBody>
      </p:sp>
      <p:sp>
        <p:nvSpPr>
          <p:cNvPr id="1862" name="Google Shape;1862;g3ed4ee13fd4_0_238"/>
          <p:cNvSpPr txBox="1">
            <a:spLocks noGrp="1"/>
          </p:cNvSpPr>
          <p:nvPr>
            <p:ph type="title"/>
          </p:nvPr>
        </p:nvSpPr>
        <p:spPr>
          <a:xfrm>
            <a:off x="972127" y="179765"/>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eCQM Endorsement Status</a:t>
            </a:r>
            <a:r>
              <a:rPr lang="en-US" sz="2400">
                <a:solidFill>
                  <a:srgbClr val="A61C00"/>
                </a:solidFill>
              </a:rPr>
              <a:t> (See Workbook for Measure Specifications)</a:t>
            </a:r>
            <a:endParaRPr sz="2400">
              <a:solidFill>
                <a:srgbClr val="A61C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grpSp>
        <p:nvGrpSpPr>
          <p:cNvPr id="1488" name="Google Shape;1488;g3ec16566d2a_0_13"/>
          <p:cNvGrpSpPr/>
          <p:nvPr/>
        </p:nvGrpSpPr>
        <p:grpSpPr>
          <a:xfrm>
            <a:off x="762123" y="948715"/>
            <a:ext cx="4988515" cy="2192434"/>
            <a:chOff x="762000" y="1238250"/>
            <a:chExt cx="3333900" cy="2190900"/>
          </a:xfrm>
        </p:grpSpPr>
        <p:sp>
          <p:nvSpPr>
            <p:cNvPr id="1489" name="Google Shape;1489;g3ec16566d2a_0_13"/>
            <p:cNvSpPr/>
            <p:nvPr/>
          </p:nvSpPr>
          <p:spPr>
            <a:xfrm>
              <a:off x="762000" y="1238250"/>
              <a:ext cx="3333900" cy="2190900"/>
            </a:xfrm>
            <a:prstGeom prst="roundRect">
              <a:avLst>
                <a:gd name="adj" fmla="val 4347"/>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0" name="Google Shape;1490;g3ec16566d2a_0_13"/>
            <p:cNvSpPr/>
            <p:nvPr/>
          </p:nvSpPr>
          <p:spPr>
            <a:xfrm>
              <a:off x="76200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1" name="Google Shape;1491;g3ec16566d2a_0_13"/>
            <p:cNvSpPr/>
            <p:nvPr/>
          </p:nvSpPr>
          <p:spPr>
            <a:xfrm>
              <a:off x="76200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2" name="Google Shape;1492;g3ec16566d2a_0_13"/>
            <p:cNvSpPr txBox="1"/>
            <p:nvPr/>
          </p:nvSpPr>
          <p:spPr>
            <a:xfrm>
              <a:off x="762000" y="1238250"/>
              <a:ext cx="3333900" cy="476400"/>
            </a:xfrm>
            <a:prstGeom prst="rect">
              <a:avLst/>
            </a:prstGeom>
            <a:noFill/>
            <a:ln>
              <a:noFill/>
            </a:ln>
          </p:spPr>
          <p:txBody>
            <a:bodyPr spcFirstLastPara="1" wrap="square" lIns="1905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RY2028 MHAC</a:t>
              </a:r>
              <a:endParaRPr sz="1600" b="1">
                <a:solidFill>
                  <a:srgbClr val="FFFFFF"/>
                </a:solidFill>
                <a:latin typeface="Arial"/>
                <a:ea typeface="Arial"/>
                <a:cs typeface="Arial"/>
                <a:sym typeface="Arial"/>
              </a:endParaRPr>
            </a:p>
          </p:txBody>
        </p:sp>
        <p:sp>
          <p:nvSpPr>
            <p:cNvPr id="1493" name="Google Shape;1493;g3ec16566d2a_0_13"/>
            <p:cNvSpPr txBox="1"/>
            <p:nvPr/>
          </p:nvSpPr>
          <p:spPr>
            <a:xfrm>
              <a:off x="762000" y="1714500"/>
              <a:ext cx="3333900" cy="1714500"/>
            </a:xfrm>
            <a:prstGeom prst="rect">
              <a:avLst/>
            </a:prstGeom>
            <a:noFill/>
            <a:ln>
              <a:noFill/>
            </a:ln>
          </p:spPr>
          <p:txBody>
            <a:bodyPr spcFirstLastPara="1" wrap="square" lIns="142875" tIns="142875" rIns="142875" bIns="142875" anchor="t" anchorCtr="0">
              <a:noAutofit/>
            </a:bodyPr>
            <a:lstStyle/>
            <a:p>
              <a:pPr marL="457200" lvl="0" indent="-330200" algn="l" rtl="0">
                <a:spcBef>
                  <a:spcPts val="0"/>
                </a:spcBef>
                <a:spcAft>
                  <a:spcPts val="0"/>
                </a:spcAft>
                <a:buClr>
                  <a:srgbClr val="334155"/>
                </a:buClr>
                <a:buSzPts val="1600"/>
                <a:buFont typeface="Arial"/>
                <a:buChar char="●"/>
              </a:pPr>
              <a:r>
                <a:rPr lang="en-US" sz="1600">
                  <a:solidFill>
                    <a:srgbClr val="334155"/>
                  </a:solidFill>
                  <a:latin typeface="Arial"/>
                  <a:ea typeface="Arial"/>
                  <a:cs typeface="Arial"/>
                  <a:sym typeface="Arial"/>
                </a:rPr>
                <a:t>Subset of PPCs in composite, weighted at 5/6th of score</a:t>
              </a:r>
              <a:endParaRPr sz="1600">
                <a:solidFill>
                  <a:srgbClr val="334155"/>
                </a:solidFill>
                <a:latin typeface="Arial"/>
                <a:ea typeface="Arial"/>
                <a:cs typeface="Arial"/>
                <a:sym typeface="Arial"/>
              </a:endParaRPr>
            </a:p>
            <a:p>
              <a:pPr marL="457200" lvl="0" indent="-330200" algn="l" rtl="0">
                <a:spcBef>
                  <a:spcPts val="600"/>
                </a:spcBef>
                <a:spcAft>
                  <a:spcPts val="0"/>
                </a:spcAft>
                <a:buClr>
                  <a:srgbClr val="334155"/>
                </a:buClr>
                <a:buSzPts val="1600"/>
                <a:buFont typeface="Arial"/>
                <a:buChar char="●"/>
              </a:pPr>
              <a:r>
                <a:rPr lang="en-US" sz="1600">
                  <a:solidFill>
                    <a:srgbClr val="334155"/>
                  </a:solidFill>
                  <a:latin typeface="Arial"/>
                  <a:ea typeface="Arial"/>
                  <a:cs typeface="Arial"/>
                  <a:sym typeface="Arial"/>
                </a:rPr>
                <a:t>All-Payer AHRQ PSI, weighted 1/6th of score</a:t>
              </a:r>
              <a:endParaRPr sz="1600">
                <a:solidFill>
                  <a:srgbClr val="334155"/>
                </a:solidFill>
                <a:latin typeface="Arial"/>
                <a:ea typeface="Arial"/>
                <a:cs typeface="Arial"/>
                <a:sym typeface="Arial"/>
              </a:endParaRPr>
            </a:p>
            <a:p>
              <a:pPr marL="457200" lvl="0" indent="-330200" algn="l" rtl="0">
                <a:spcBef>
                  <a:spcPts val="600"/>
                </a:spcBef>
                <a:spcAft>
                  <a:spcPts val="0"/>
                </a:spcAft>
                <a:buClr>
                  <a:srgbClr val="334155"/>
                </a:buClr>
                <a:buSzPts val="1600"/>
                <a:buFont typeface="Arial"/>
                <a:buChar char="●"/>
              </a:pPr>
              <a:r>
                <a:rPr lang="en-US" sz="1600">
                  <a:solidFill>
                    <a:srgbClr val="334155"/>
                  </a:solidFill>
                  <a:latin typeface="Arial"/>
                  <a:ea typeface="Arial"/>
                  <a:cs typeface="Arial"/>
                  <a:sym typeface="Arial"/>
                </a:rPr>
                <a:t>State performance standards, 2% scaled rewards and penalties</a:t>
              </a:r>
              <a:endParaRPr sz="1600">
                <a:solidFill>
                  <a:srgbClr val="334155"/>
                </a:solidFill>
                <a:latin typeface="Arial"/>
                <a:ea typeface="Arial"/>
                <a:cs typeface="Arial"/>
                <a:sym typeface="Arial"/>
              </a:endParaRPr>
            </a:p>
          </p:txBody>
        </p:sp>
      </p:grpSp>
      <p:sp>
        <p:nvSpPr>
          <p:cNvPr id="1494" name="Google Shape;1494;g3ec16566d2a_0_13"/>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8</a:t>
            </a:fld>
            <a:endParaRPr/>
          </a:p>
        </p:txBody>
      </p:sp>
      <p:grpSp>
        <p:nvGrpSpPr>
          <p:cNvPr id="1495" name="Google Shape;1495;g3ec16566d2a_0_13"/>
          <p:cNvGrpSpPr/>
          <p:nvPr/>
        </p:nvGrpSpPr>
        <p:grpSpPr>
          <a:xfrm>
            <a:off x="6400891" y="948804"/>
            <a:ext cx="4988515" cy="2192262"/>
            <a:chOff x="4286250" y="1238250"/>
            <a:chExt cx="3333900" cy="2261930"/>
          </a:xfrm>
        </p:grpSpPr>
        <p:sp>
          <p:nvSpPr>
            <p:cNvPr id="1496" name="Google Shape;1496;g3ec16566d2a_0_13"/>
            <p:cNvSpPr/>
            <p:nvPr/>
          </p:nvSpPr>
          <p:spPr>
            <a:xfrm>
              <a:off x="4286250" y="1238250"/>
              <a:ext cx="3333900" cy="2190900"/>
            </a:xfrm>
            <a:prstGeom prst="roundRect">
              <a:avLst>
                <a:gd name="adj" fmla="val 4347"/>
              </a:avLst>
            </a:prstGeom>
            <a:solidFill>
              <a:srgbClr val="F8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7" name="Google Shape;1497;g3ec16566d2a_0_13"/>
            <p:cNvSpPr/>
            <p:nvPr/>
          </p:nvSpPr>
          <p:spPr>
            <a:xfrm>
              <a:off x="428625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8" name="Google Shape;1498;g3ec16566d2a_0_13"/>
            <p:cNvSpPr/>
            <p:nvPr/>
          </p:nvSpPr>
          <p:spPr>
            <a:xfrm>
              <a:off x="428625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99" name="Google Shape;1499;g3ec16566d2a_0_13"/>
            <p:cNvSpPr txBox="1"/>
            <p:nvPr/>
          </p:nvSpPr>
          <p:spPr>
            <a:xfrm>
              <a:off x="4286250" y="1238250"/>
              <a:ext cx="3333900" cy="476400"/>
            </a:xfrm>
            <a:prstGeom prst="rect">
              <a:avLst/>
            </a:prstGeom>
            <a:noFill/>
            <a:ln>
              <a:noFill/>
            </a:ln>
          </p:spPr>
          <p:txBody>
            <a:bodyPr spcFirstLastPara="1" wrap="square" lIns="1905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FY2028 HACRP</a:t>
              </a:r>
              <a:endParaRPr sz="1600" b="1">
                <a:solidFill>
                  <a:srgbClr val="FFFFFF"/>
                </a:solidFill>
                <a:latin typeface="Arial"/>
                <a:ea typeface="Arial"/>
                <a:cs typeface="Arial"/>
                <a:sym typeface="Arial"/>
              </a:endParaRPr>
            </a:p>
          </p:txBody>
        </p:sp>
        <p:sp>
          <p:nvSpPr>
            <p:cNvPr id="1500" name="Google Shape;1500;g3ec16566d2a_0_13"/>
            <p:cNvSpPr txBox="1"/>
            <p:nvPr/>
          </p:nvSpPr>
          <p:spPr>
            <a:xfrm>
              <a:off x="4286250" y="1785680"/>
              <a:ext cx="3333900" cy="1714500"/>
            </a:xfrm>
            <a:prstGeom prst="rect">
              <a:avLst/>
            </a:prstGeom>
            <a:noFill/>
            <a:ln>
              <a:noFill/>
            </a:ln>
          </p:spPr>
          <p:txBody>
            <a:bodyPr spcFirstLastPara="1" wrap="square" lIns="142875" tIns="142875" rIns="142875" bIns="142875" anchor="t" anchorCtr="0">
              <a:noAutofit/>
            </a:bodyPr>
            <a:lstStyle/>
            <a:p>
              <a:pPr marL="457200" lvl="0" indent="-330200" algn="l" rtl="0">
                <a:spcBef>
                  <a:spcPts val="0"/>
                </a:spcBef>
                <a:spcAft>
                  <a:spcPts val="0"/>
                </a:spcAft>
                <a:buClr>
                  <a:srgbClr val="334155"/>
                </a:buClr>
                <a:buSzPts val="1600"/>
                <a:buFont typeface="Arial"/>
                <a:buChar char="●"/>
              </a:pPr>
              <a:r>
                <a:rPr lang="en-US" sz="1600">
                  <a:solidFill>
                    <a:srgbClr val="334155"/>
                  </a:solidFill>
                  <a:latin typeface="Arial"/>
                  <a:ea typeface="Arial"/>
                  <a:cs typeface="Arial"/>
                  <a:sym typeface="Arial"/>
                </a:rPr>
                <a:t>NHSN Healthcare Associated Infections, weighted 5/6th of score</a:t>
              </a:r>
              <a:endParaRPr sz="1600">
                <a:solidFill>
                  <a:srgbClr val="334155"/>
                </a:solidFill>
                <a:latin typeface="Arial"/>
                <a:ea typeface="Arial"/>
                <a:cs typeface="Arial"/>
                <a:sym typeface="Arial"/>
              </a:endParaRPr>
            </a:p>
            <a:p>
              <a:pPr marL="457200" lvl="0" indent="-330200" algn="l" rtl="0">
                <a:spcBef>
                  <a:spcPts val="600"/>
                </a:spcBef>
                <a:spcAft>
                  <a:spcPts val="0"/>
                </a:spcAft>
                <a:buClr>
                  <a:srgbClr val="334155"/>
                </a:buClr>
                <a:buSzPts val="1600"/>
                <a:buFont typeface="Arial"/>
                <a:buChar char="●"/>
              </a:pPr>
              <a:r>
                <a:rPr lang="en-US" sz="1600">
                  <a:solidFill>
                    <a:srgbClr val="334155"/>
                  </a:solidFill>
                  <a:latin typeface="Arial"/>
                  <a:ea typeface="Arial"/>
                  <a:cs typeface="Arial"/>
                  <a:sym typeface="Arial"/>
                </a:rPr>
                <a:t>Medicare AHRQ PSI, weighted 1/6th</a:t>
              </a:r>
              <a:endParaRPr sz="1600">
                <a:solidFill>
                  <a:srgbClr val="334155"/>
                </a:solidFill>
                <a:latin typeface="Arial"/>
                <a:ea typeface="Arial"/>
                <a:cs typeface="Arial"/>
                <a:sym typeface="Arial"/>
              </a:endParaRPr>
            </a:p>
            <a:p>
              <a:pPr marL="457200" lvl="0" indent="-330200" algn="l" rtl="0">
                <a:spcBef>
                  <a:spcPts val="600"/>
                </a:spcBef>
                <a:spcAft>
                  <a:spcPts val="0"/>
                </a:spcAft>
                <a:buClr>
                  <a:srgbClr val="334155"/>
                </a:buClr>
                <a:buSzPts val="1600"/>
                <a:buFont typeface="Arial"/>
                <a:buChar char="●"/>
              </a:pPr>
              <a:r>
                <a:rPr lang="en-US" sz="1600">
                  <a:solidFill>
                    <a:srgbClr val="334155"/>
                  </a:solidFill>
                  <a:latin typeface="Arial"/>
                  <a:ea typeface="Arial"/>
                  <a:cs typeface="Arial"/>
                  <a:sym typeface="Arial"/>
                </a:rPr>
                <a:t>National performance standards, 1% penalty for worst quartile</a:t>
              </a:r>
              <a:endParaRPr sz="1600">
                <a:solidFill>
                  <a:srgbClr val="334155"/>
                </a:solidFill>
                <a:latin typeface="Arial"/>
                <a:ea typeface="Arial"/>
                <a:cs typeface="Arial"/>
                <a:sym typeface="Arial"/>
              </a:endParaRPr>
            </a:p>
          </p:txBody>
        </p:sp>
      </p:grpSp>
      <p:sp>
        <p:nvSpPr>
          <p:cNvPr id="1501" name="Google Shape;1501;g3ec16566d2a_0_13"/>
          <p:cNvSpPr txBox="1">
            <a:spLocks noGrp="1"/>
          </p:cNvSpPr>
          <p:nvPr>
            <p:ph type="title"/>
          </p:nvPr>
        </p:nvSpPr>
        <p:spPr>
          <a:xfrm>
            <a:off x="972127" y="347853"/>
            <a:ext cx="10515600" cy="60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Complications Recap</a:t>
            </a:r>
            <a:endParaRPr/>
          </a:p>
        </p:txBody>
      </p:sp>
      <p:grpSp>
        <p:nvGrpSpPr>
          <p:cNvPr id="1502" name="Google Shape;1502;g3ec16566d2a_0_13"/>
          <p:cNvGrpSpPr/>
          <p:nvPr/>
        </p:nvGrpSpPr>
        <p:grpSpPr>
          <a:xfrm>
            <a:off x="762000" y="3278719"/>
            <a:ext cx="10668000" cy="3460547"/>
            <a:chOff x="694375" y="3318948"/>
            <a:chExt cx="10668000" cy="2286000"/>
          </a:xfrm>
        </p:grpSpPr>
        <p:sp>
          <p:nvSpPr>
            <p:cNvPr id="1503" name="Google Shape;1503;g3ec16566d2a_0_13"/>
            <p:cNvSpPr/>
            <p:nvPr/>
          </p:nvSpPr>
          <p:spPr>
            <a:xfrm>
              <a:off x="694375" y="3318948"/>
              <a:ext cx="10668000" cy="2286000"/>
            </a:xfrm>
            <a:prstGeom prst="roundRect">
              <a:avLst>
                <a:gd name="adj" fmla="val 4166"/>
              </a:avLst>
            </a:prstGeom>
            <a:solidFill>
              <a:srgbClr val="EFF6FF"/>
            </a:solidFill>
            <a:ln w="9525" cap="flat" cmpd="sng">
              <a:solidFill>
                <a:srgbClr val="BFDBF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04" name="Google Shape;1504;g3ec16566d2a_0_13"/>
            <p:cNvSpPr txBox="1"/>
            <p:nvPr/>
          </p:nvSpPr>
          <p:spPr>
            <a:xfrm>
              <a:off x="763150" y="3370610"/>
              <a:ext cx="102870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800" b="1">
                  <a:solidFill>
                    <a:srgbClr val="1E3A8A"/>
                  </a:solidFill>
                  <a:latin typeface="Arial"/>
                  <a:ea typeface="Arial"/>
                  <a:cs typeface="Arial"/>
                  <a:sym typeface="Arial"/>
                </a:rPr>
                <a:t>CAEM Measure-Related Discussion to Date</a:t>
              </a:r>
              <a:endParaRPr sz="1800" b="1">
                <a:solidFill>
                  <a:srgbClr val="1E3A8A"/>
                </a:solidFill>
                <a:latin typeface="Arial"/>
                <a:ea typeface="Arial"/>
                <a:cs typeface="Arial"/>
                <a:sym typeface="Arial"/>
              </a:endParaRPr>
            </a:p>
          </p:txBody>
        </p:sp>
        <p:sp>
          <p:nvSpPr>
            <p:cNvPr id="1505" name="Google Shape;1505;g3ec16566d2a_0_13"/>
            <p:cNvSpPr txBox="1"/>
            <p:nvPr/>
          </p:nvSpPr>
          <p:spPr>
            <a:xfrm>
              <a:off x="884875" y="3699951"/>
              <a:ext cx="102870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solidFill>
                    <a:srgbClr val="1E40AF"/>
                  </a:solidFill>
                  <a:latin typeface="Arial"/>
                  <a:ea typeface="Arial"/>
                  <a:cs typeface="Arial"/>
                  <a:sym typeface="Arial"/>
                </a:rPr>
                <a:t>Continue PPCs?</a:t>
              </a:r>
              <a:r>
                <a:rPr lang="en-US">
                  <a:solidFill>
                    <a:srgbClr val="1E40AF"/>
                  </a:solidFill>
                  <a:latin typeface="Arial"/>
                  <a:ea typeface="Arial"/>
                  <a:cs typeface="Arial"/>
                  <a:sym typeface="Arial"/>
                </a:rPr>
                <a:t> </a:t>
              </a:r>
              <a:endParaRPr>
                <a:solidFill>
                  <a:srgbClr val="1E40AF"/>
                </a:solidFill>
                <a:latin typeface="Arial"/>
                <a:ea typeface="Arial"/>
                <a:cs typeface="Arial"/>
                <a:sym typeface="Arial"/>
              </a:endParaRPr>
            </a:p>
            <a:p>
              <a:pPr marL="457200" lvl="0" indent="-317500" algn="l" rtl="0">
                <a:spcBef>
                  <a:spcPts val="900"/>
                </a:spcBef>
                <a:spcAft>
                  <a:spcPts val="0"/>
                </a:spcAft>
                <a:buClr>
                  <a:srgbClr val="1E40AF"/>
                </a:buClr>
                <a:buSzPts val="1400"/>
                <a:buChar char="●"/>
              </a:pPr>
              <a:r>
                <a:rPr lang="en-US">
                  <a:solidFill>
                    <a:srgbClr val="1E40AF"/>
                  </a:solidFill>
                </a:rPr>
                <a:t>Discussed </a:t>
              </a:r>
              <a:r>
                <a:rPr lang="en-US">
                  <a:solidFill>
                    <a:srgbClr val="1E40AF"/>
                  </a:solidFill>
                  <a:latin typeface="Arial"/>
                  <a:ea typeface="Arial"/>
                  <a:cs typeface="Arial"/>
                  <a:sym typeface="Arial"/>
                </a:rPr>
                <a:t>concern on proprietary costs and lack of alignment with CMS.  </a:t>
              </a:r>
              <a:r>
                <a:rPr lang="en-US">
                  <a:solidFill>
                    <a:srgbClr val="1E40AF"/>
                  </a:solidFill>
                </a:rPr>
                <a:t>Today we will discuss overlap with PSI and populations excluded if PPCs discontinued. </a:t>
              </a:r>
              <a:endParaRPr>
                <a:solidFill>
                  <a:srgbClr val="1E40AF"/>
                </a:solidFill>
                <a:latin typeface="Arial"/>
                <a:ea typeface="Arial"/>
                <a:cs typeface="Arial"/>
                <a:sym typeface="Arial"/>
              </a:endParaRPr>
            </a:p>
            <a:p>
              <a:pPr marL="0" lvl="0" indent="0" algn="l" rtl="0">
                <a:spcBef>
                  <a:spcPts val="900"/>
                </a:spcBef>
                <a:spcAft>
                  <a:spcPts val="0"/>
                </a:spcAft>
                <a:buNone/>
              </a:pPr>
              <a:r>
                <a:rPr lang="en-US" b="1">
                  <a:solidFill>
                    <a:srgbClr val="1E40AF"/>
                  </a:solidFill>
                  <a:latin typeface="Arial"/>
                  <a:ea typeface="Arial"/>
                  <a:cs typeface="Arial"/>
                  <a:sym typeface="Arial"/>
                </a:rPr>
                <a:t>Add NHSN measures?</a:t>
              </a:r>
              <a:endParaRPr b="1">
                <a:solidFill>
                  <a:srgbClr val="1E40AF"/>
                </a:solidFill>
                <a:latin typeface="Arial"/>
                <a:ea typeface="Arial"/>
                <a:cs typeface="Arial"/>
                <a:sym typeface="Arial"/>
              </a:endParaRPr>
            </a:p>
            <a:p>
              <a:pPr marL="457200" lvl="0" indent="-317500" algn="l" rtl="0">
                <a:spcBef>
                  <a:spcPts val="900"/>
                </a:spcBef>
                <a:spcAft>
                  <a:spcPts val="0"/>
                </a:spcAft>
                <a:buClr>
                  <a:srgbClr val="1E40AF"/>
                </a:buClr>
                <a:buSzPts val="1400"/>
                <a:buFont typeface="Arial"/>
                <a:buChar char="●"/>
              </a:pPr>
              <a:r>
                <a:rPr lang="en-US">
                  <a:solidFill>
                    <a:srgbClr val="1E40AF"/>
                  </a:solidFill>
                </a:rPr>
                <a:t>CAEM discussed concerns about these surveillance measures and duplication in multiple programs.  Other concerns include small cell sizes, lack statistical differences over time and between hospitals, and </a:t>
              </a:r>
              <a:r>
                <a:rPr lang="en-US">
                  <a:solidFill>
                    <a:srgbClr val="1E40A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endParaRPr b="1">
                <a:solidFill>
                  <a:srgbClr val="1E40AF"/>
                </a:solidFill>
                <a:latin typeface="Arial"/>
                <a:ea typeface="Arial"/>
                <a:cs typeface="Arial"/>
                <a:sym typeface="Arial"/>
              </a:endParaRPr>
            </a:p>
            <a:p>
              <a:pPr marL="0" lvl="0" indent="0" algn="l" rtl="0">
                <a:spcBef>
                  <a:spcPts val="900"/>
                </a:spcBef>
                <a:spcAft>
                  <a:spcPts val="0"/>
                </a:spcAft>
                <a:buNone/>
              </a:pPr>
              <a:r>
                <a:rPr lang="en-US" b="1">
                  <a:solidFill>
                    <a:srgbClr val="1E40AF"/>
                  </a:solidFill>
                  <a:latin typeface="Arial"/>
                  <a:ea typeface="Arial"/>
                  <a:cs typeface="Arial"/>
                  <a:sym typeface="Arial"/>
                </a:rPr>
                <a:t>Identify Incubator Measures for future rate years to justify program rewards</a:t>
              </a:r>
              <a:endParaRPr>
                <a:solidFill>
                  <a:srgbClr val="1E40AF"/>
                </a:solidFill>
                <a:latin typeface="Arial"/>
                <a:ea typeface="Arial"/>
                <a:cs typeface="Arial"/>
                <a:sym typeface="Arial"/>
              </a:endParaRPr>
            </a:p>
            <a:p>
              <a:pPr marL="457200" lvl="0" indent="-317500" algn="l" rtl="0">
                <a:spcBef>
                  <a:spcPts val="900"/>
                </a:spcBef>
                <a:spcAft>
                  <a:spcPts val="0"/>
                </a:spcAft>
                <a:buClr>
                  <a:srgbClr val="1E40AF"/>
                </a:buClr>
                <a:buSzPts val="1400"/>
                <a:buFont typeface="Arial"/>
                <a:buChar char="●"/>
              </a:pPr>
              <a:r>
                <a:rPr lang="en-US">
                  <a:solidFill>
                    <a:srgbClr val="1E40AF"/>
                  </a:solidFill>
                </a:rPr>
                <a:t>CAEM has discussed inclusion criteria for measure and developed matrix for input from CAEM members and stakeholders.</a:t>
              </a:r>
              <a:endParaRPr>
                <a:solidFill>
                  <a:srgbClr val="1E40AF"/>
                </a:solidFill>
              </a:endParaRPr>
            </a:p>
            <a:p>
              <a:pPr marL="457200" lvl="0" indent="-317500" algn="l" rtl="0">
                <a:spcBef>
                  <a:spcPts val="0"/>
                </a:spcBef>
                <a:spcAft>
                  <a:spcPts val="0"/>
                </a:spcAft>
                <a:buClr>
                  <a:srgbClr val="1E40AF"/>
                </a:buClr>
                <a:buSzPts val="1400"/>
                <a:buFont typeface="Arial"/>
                <a:buChar char="●"/>
              </a:pPr>
              <a:r>
                <a:rPr lang="en-US">
                  <a:solidFill>
                    <a:srgbClr val="1E40AF"/>
                  </a:solidFill>
                </a:rPr>
                <a:t>Today we will discuss </a:t>
              </a:r>
              <a:r>
                <a:rPr lang="en-US">
                  <a:solidFill>
                    <a:srgbClr val="1E40AF"/>
                  </a:solidFill>
                  <a:latin typeface="Arial"/>
                  <a:ea typeface="Arial"/>
                  <a:cs typeface="Arial"/>
                  <a:sym typeface="Arial"/>
                </a:rPr>
                <a:t>specific areas/populations </a:t>
              </a:r>
              <a:r>
                <a:rPr lang="en-US">
                  <a:solidFill>
                    <a:srgbClr val="1E40AF"/>
                  </a:solidFill>
                </a:rPr>
                <a:t>for non-Medicare HGBs as we discuss areas included with PPCs that are not as represented in the Medicare measures.</a:t>
              </a:r>
              <a:endParaRPr>
                <a:solidFill>
                  <a:srgbClr val="1E40AF"/>
                </a:solidFil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g3ed4ee13fd4_0_245"/>
          <p:cNvSpPr txBox="1">
            <a:spLocks noGrp="1"/>
          </p:cNvSpPr>
          <p:nvPr>
            <p:ph type="body" idx="1"/>
          </p:nvPr>
        </p:nvSpPr>
        <p:spPr>
          <a:xfrm>
            <a:off x="673900" y="520316"/>
            <a:ext cx="10515600" cy="575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000"/>
              <a:buNone/>
            </a:pPr>
            <a:endParaRPr sz="1800"/>
          </a:p>
          <a:p>
            <a:pPr marL="0" lvl="0" indent="0" algn="l" rtl="0">
              <a:lnSpc>
                <a:spcPct val="115000"/>
              </a:lnSpc>
              <a:spcBef>
                <a:spcPts val="0"/>
              </a:spcBef>
              <a:spcAft>
                <a:spcPts val="0"/>
              </a:spcAft>
              <a:buSzPts val="2000"/>
              <a:buNone/>
            </a:pPr>
            <a:r>
              <a:rPr lang="en-US" sz="1800" b="1">
                <a:highlight>
                  <a:srgbClr val="FFFFFF"/>
                </a:highlight>
                <a:latin typeface="Montserrat"/>
                <a:ea typeface="Montserrat"/>
                <a:cs typeface="Montserrat"/>
                <a:sym typeface="Montserrat"/>
              </a:rPr>
              <a:t>Planned Use</a:t>
            </a:r>
            <a:endParaRPr sz="1800" b="1">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3"/>
              </a:rPr>
              <a:t>Measure Currently in Use</a:t>
            </a:r>
            <a:endParaRPr sz="1800" u="sng">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4"/>
              </a:rPr>
              <a:t>Public Reporting</a:t>
            </a:r>
            <a:endParaRPr sz="1800" u="sng">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2000"/>
              <a:buNone/>
            </a:pPr>
            <a:r>
              <a:rPr lang="en-US" sz="1800" b="1">
                <a:highlight>
                  <a:srgbClr val="FFFFFF"/>
                </a:highlight>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6.1.2 Current or Planned Use(s)</a:t>
            </a:r>
            <a:endParaRPr sz="1800" b="1">
              <a:highlight>
                <a:srgbClr val="FFFFFF"/>
              </a:highlight>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Measure Currently in Use</a:t>
            </a:r>
            <a:endParaRPr sz="1800" u="sng">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Public Reporting</a:t>
            </a:r>
            <a:endParaRPr sz="1800" u="sng">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5"/>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Quality Improvement (Internal to the specific organization)</a:t>
            </a:r>
            <a:endParaRPr sz="1800" u="sng">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Quality Improvement with Benchmarking (external benchmarking to multiple organizations)</a:t>
            </a:r>
            <a:endParaRPr sz="1800" u="sng">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0" lvl="0" indent="0" algn="l" rtl="0">
              <a:lnSpc>
                <a:spcPct val="115000"/>
              </a:lnSpc>
              <a:spcBef>
                <a:spcPts val="0"/>
              </a:spcBef>
              <a:spcAft>
                <a:spcPts val="0"/>
              </a:spcAft>
              <a:buSzPts val="2000"/>
              <a:buNone/>
            </a:pPr>
            <a:r>
              <a:rPr lang="en-US" sz="1800" u="sng">
                <a:solidFill>
                  <a:schemeClr val="hlink"/>
                </a:solidFill>
                <a:highlight>
                  <a:srgbClr val="FFFFFF"/>
                </a:highlight>
                <a:latin typeface="Helvetica Neue"/>
                <a:ea typeface="Helvetica Neue"/>
                <a:cs typeface="Helvetica Neue"/>
                <a:sym typeface="Helvetica Neue"/>
                <a:hlinkClick r:id="rId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Regulatory and Accreditation Programs</a:t>
            </a:r>
            <a:endParaRPr sz="1800" u="sng">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endParaRPr>
          </a:p>
          <a:p>
            <a:pPr marL="0" lvl="0" indent="0" algn="l" rtl="0">
              <a:lnSpc>
                <a:spcPct val="115000"/>
              </a:lnSpc>
              <a:spcBef>
                <a:spcPts val="0"/>
              </a:spcBef>
              <a:spcAft>
                <a:spcPts val="0"/>
              </a:spcAft>
              <a:buSzPts val="2000"/>
              <a:buNone/>
            </a:pPr>
            <a:r>
              <a:rPr lang="en-US" sz="1800">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a:t>
            </a:r>
            <a:endParaRPr sz="1800">
              <a:highlight>
                <a:srgbClr val="FFFFFF"/>
              </a:highlight>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endParaRPr>
          </a:p>
          <a:p>
            <a:pPr marL="0" lvl="0" indent="0" algn="l" rtl="0">
              <a:lnSpc>
                <a:spcPct val="115000"/>
              </a:lnSpc>
              <a:spcBef>
                <a:spcPts val="0"/>
              </a:spcBef>
              <a:spcAft>
                <a:spcPts val="0"/>
              </a:spcAft>
              <a:buSzPts val="2000"/>
              <a:buNone/>
            </a:pPr>
            <a:endParaRPr sz="1800" u="sng">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2000"/>
              <a:buNone/>
            </a:pPr>
            <a:endParaRPr sz="1800" u="sng">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SzPts val="2000"/>
              <a:buNone/>
            </a:pPr>
            <a:r>
              <a:rPr lang="en-US">
                <a:solidFill>
                  <a:srgbClr val="A61C00"/>
                </a:solidFill>
                <a:highlight>
                  <a:srgbClr val="FFFFFF"/>
                </a:highlight>
                <a:latin typeface="Helvetica Neue"/>
                <a:ea typeface="Helvetica Neue"/>
                <a:cs typeface="Helvetica Neue"/>
                <a:sym typeface="Helvetica Neue"/>
              </a:rPr>
              <a:t>SEE ATTACHED PDF FILE WITH MEASURE TECHNICAL DETAILS SUBMITTED TO NQF IN 2022 FOR ENDORSEMENT CONSIDERATION.</a:t>
            </a:r>
            <a:endParaRPr>
              <a:solidFill>
                <a:srgbClr val="A61C00"/>
              </a:solidFill>
              <a:highlight>
                <a:srgbClr val="FFFFFF"/>
              </a:highlight>
              <a:latin typeface="Helvetica Neue"/>
              <a:ea typeface="Helvetica Neue"/>
              <a:cs typeface="Helvetica Neue"/>
              <a:sym typeface="Helvetica Neue"/>
            </a:endParaRPr>
          </a:p>
          <a:p>
            <a:pPr marL="0" lvl="0" indent="0" algn="l" rtl="0">
              <a:lnSpc>
                <a:spcPct val="114000"/>
              </a:lnSpc>
              <a:spcBef>
                <a:spcPts val="1000"/>
              </a:spcBef>
              <a:spcAft>
                <a:spcPts val="0"/>
              </a:spcAft>
              <a:buSzPts val="2000"/>
              <a:buNone/>
            </a:pPr>
            <a:endParaRPr sz="1800"/>
          </a:p>
        </p:txBody>
      </p:sp>
      <p:sp>
        <p:nvSpPr>
          <p:cNvPr id="1869" name="Google Shape;1869;g3ed4ee13fd4_0_245"/>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80</a:t>
            </a:fld>
            <a:endParaRPr/>
          </a:p>
        </p:txBody>
      </p:sp>
      <p:sp>
        <p:nvSpPr>
          <p:cNvPr id="1870" name="Google Shape;1870;g3ed4ee13fd4_0_245"/>
          <p:cNvSpPr txBox="1">
            <a:spLocks noGrp="1"/>
          </p:cNvSpPr>
          <p:nvPr>
            <p:ph type="title"/>
          </p:nvPr>
        </p:nvSpPr>
        <p:spPr>
          <a:xfrm>
            <a:off x="1344437" y="290445"/>
            <a:ext cx="11527200" cy="94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SzPts val="2800"/>
              <a:buNone/>
            </a:pPr>
            <a:r>
              <a:rPr lang="en-US" sz="3600">
                <a:solidFill>
                  <a:srgbClr val="1C4587"/>
                </a:solidFill>
                <a:highlight>
                  <a:srgbClr val="FFFFFF"/>
                </a:highlight>
                <a:latin typeface="Montserrat"/>
                <a:ea typeface="Montserrat"/>
                <a:cs typeface="Montserrat"/>
                <a:sym typeface="Montserrat"/>
              </a:rPr>
              <a:t>ePC-02 Cesarean Birth Endorsed Measure</a:t>
            </a:r>
            <a:endParaRPr sz="3600">
              <a:solidFill>
                <a:srgbClr val="1C4587"/>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g3ed4ee13fd4_0_252"/>
          <p:cNvSpPr txBox="1">
            <a:spLocks noGrp="1"/>
          </p:cNvSpPr>
          <p:nvPr>
            <p:ph type="body" idx="1"/>
          </p:nvPr>
        </p:nvSpPr>
        <p:spPr>
          <a:xfrm>
            <a:off x="971550" y="1133475"/>
            <a:ext cx="10515600" cy="4659900"/>
          </a:xfrm>
          <a:prstGeom prst="rect">
            <a:avLst/>
          </a:prstGeom>
          <a:noFill/>
          <a:ln>
            <a:noFill/>
          </a:ln>
        </p:spPr>
        <p:txBody>
          <a:bodyPr spcFirstLastPara="1" wrap="square" lIns="91425" tIns="45700" rIns="91425" bIns="45700" anchor="t" anchorCtr="0">
            <a:normAutofit/>
          </a:bodyPr>
          <a:lstStyle/>
          <a:p>
            <a:pPr marL="0" lvl="0" indent="0" algn="l" rtl="0">
              <a:lnSpc>
                <a:spcPct val="114000"/>
              </a:lnSpc>
              <a:spcBef>
                <a:spcPts val="1000"/>
              </a:spcBef>
              <a:spcAft>
                <a:spcPts val="0"/>
              </a:spcAft>
              <a:buSzPts val="2000"/>
              <a:buNone/>
            </a:pPr>
            <a:endParaRPr/>
          </a:p>
        </p:txBody>
      </p:sp>
      <p:sp>
        <p:nvSpPr>
          <p:cNvPr id="1877" name="Google Shape;1877;g3ed4ee13fd4_0_25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81</a:t>
            </a:fld>
            <a:endParaRPr/>
          </a:p>
        </p:txBody>
      </p:sp>
      <p:sp>
        <p:nvSpPr>
          <p:cNvPr id="1878" name="Google Shape;1878;g3ed4ee13fd4_0_252"/>
          <p:cNvSpPr txBox="1">
            <a:spLocks noGrp="1"/>
          </p:cNvSpPr>
          <p:nvPr>
            <p:ph type="title"/>
          </p:nvPr>
        </p:nvSpPr>
        <p:spPr>
          <a:xfrm>
            <a:off x="971552" y="245837"/>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PC</a:t>
            </a:r>
            <a:r>
              <a:rPr lang="en-US"/>
              <a:t> 02- Cesarean Section (CMS334)</a:t>
            </a:r>
            <a:endParaRPr/>
          </a:p>
        </p:txBody>
      </p:sp>
      <p:pic>
        <p:nvPicPr>
          <p:cNvPr id="1879" name="Google Shape;1879;g3ed4ee13fd4_0_252"/>
          <p:cNvPicPr preferRelativeResize="0"/>
          <p:nvPr/>
        </p:nvPicPr>
        <p:blipFill rotWithShape="1">
          <a:blip r:embed="rId3">
            <a:alphaModFix/>
          </a:blip>
          <a:srcRect/>
          <a:stretch/>
        </p:blipFill>
        <p:spPr>
          <a:xfrm>
            <a:off x="0" y="950800"/>
            <a:ext cx="12192000" cy="5810250"/>
          </a:xfrm>
          <a:prstGeom prst="rect">
            <a:avLst/>
          </a:prstGeom>
          <a:noFill/>
          <a:ln>
            <a:noFill/>
          </a:ln>
        </p:spPr>
      </p:pic>
      <p:sp>
        <p:nvSpPr>
          <p:cNvPr id="1880" name="Google Shape;1880;g3ed4ee13fd4_0_252"/>
          <p:cNvSpPr/>
          <p:nvPr/>
        </p:nvSpPr>
        <p:spPr>
          <a:xfrm>
            <a:off x="0" y="4897625"/>
            <a:ext cx="12050700" cy="1488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881" name="Google Shape;1881;g3ed4ee13fd4_0_252"/>
          <p:cNvGraphicFramePr/>
          <p:nvPr/>
        </p:nvGraphicFramePr>
        <p:xfrm>
          <a:off x="657262" y="4969143"/>
          <a:ext cx="3000000" cy="3000000"/>
        </p:xfrm>
        <a:graphic>
          <a:graphicData uri="http://schemas.openxmlformats.org/drawingml/2006/table">
            <a:tbl>
              <a:tblPr>
                <a:noFill/>
                <a:tableStyleId>{E03E304A-319F-4032-89DA-E00B842C4E39}</a:tableStyleId>
              </a:tblPr>
              <a:tblGrid>
                <a:gridCol w="1131675">
                  <a:extLst>
                    <a:ext uri="{9D8B030D-6E8A-4147-A177-3AD203B41FA5}">
                      <a16:colId xmlns:a16="http://schemas.microsoft.com/office/drawing/2014/main" val="20000"/>
                    </a:ext>
                  </a:extLst>
                </a:gridCol>
                <a:gridCol w="2386450">
                  <a:extLst>
                    <a:ext uri="{9D8B030D-6E8A-4147-A177-3AD203B41FA5}">
                      <a16:colId xmlns:a16="http://schemas.microsoft.com/office/drawing/2014/main" val="20001"/>
                    </a:ext>
                  </a:extLst>
                </a:gridCol>
                <a:gridCol w="816100">
                  <a:extLst>
                    <a:ext uri="{9D8B030D-6E8A-4147-A177-3AD203B41FA5}">
                      <a16:colId xmlns:a16="http://schemas.microsoft.com/office/drawing/2014/main" val="20002"/>
                    </a:ext>
                  </a:extLst>
                </a:gridCol>
                <a:gridCol w="626900">
                  <a:extLst>
                    <a:ext uri="{9D8B030D-6E8A-4147-A177-3AD203B41FA5}">
                      <a16:colId xmlns:a16="http://schemas.microsoft.com/office/drawing/2014/main" val="20003"/>
                    </a:ext>
                  </a:extLst>
                </a:gridCol>
                <a:gridCol w="1276675">
                  <a:extLst>
                    <a:ext uri="{9D8B030D-6E8A-4147-A177-3AD203B41FA5}">
                      <a16:colId xmlns:a16="http://schemas.microsoft.com/office/drawing/2014/main" val="20004"/>
                    </a:ext>
                  </a:extLst>
                </a:gridCol>
                <a:gridCol w="1177275">
                  <a:extLst>
                    <a:ext uri="{9D8B030D-6E8A-4147-A177-3AD203B41FA5}">
                      <a16:colId xmlns:a16="http://schemas.microsoft.com/office/drawing/2014/main" val="20005"/>
                    </a:ext>
                  </a:extLst>
                </a:gridCol>
                <a:gridCol w="812700">
                  <a:extLst>
                    <a:ext uri="{9D8B030D-6E8A-4147-A177-3AD203B41FA5}">
                      <a16:colId xmlns:a16="http://schemas.microsoft.com/office/drawing/2014/main" val="20006"/>
                    </a:ext>
                  </a:extLst>
                </a:gridCol>
                <a:gridCol w="1186200">
                  <a:extLst>
                    <a:ext uri="{9D8B030D-6E8A-4147-A177-3AD203B41FA5}">
                      <a16:colId xmlns:a16="http://schemas.microsoft.com/office/drawing/2014/main" val="20007"/>
                    </a:ext>
                  </a:extLst>
                </a:gridCol>
                <a:gridCol w="1202475">
                  <a:extLst>
                    <a:ext uri="{9D8B030D-6E8A-4147-A177-3AD203B41FA5}">
                      <a16:colId xmlns:a16="http://schemas.microsoft.com/office/drawing/2014/main" val="20008"/>
                    </a:ext>
                  </a:extLst>
                </a:gridCol>
              </a:tblGrid>
              <a:tr h="352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Year</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Measure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Median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90th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19050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2024</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Cesarean Birth</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32</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29.36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21.89</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24.48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28.39</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32.31</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32.76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100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2025</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Cesarean Birth</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32</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30.70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19.49</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27.06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28.51</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32.37</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35.28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g3ed4ee13fd4_0_26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82</a:t>
            </a:fld>
            <a:endParaRPr/>
          </a:p>
        </p:txBody>
      </p:sp>
      <p:sp>
        <p:nvSpPr>
          <p:cNvPr id="1888" name="Google Shape;1888;g3ed4ee13fd4_0_26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HH Hyper- Hospital Harm Severe Hyperglycemia (CMS871)</a:t>
            </a:r>
            <a:endParaRPr/>
          </a:p>
        </p:txBody>
      </p:sp>
      <p:pic>
        <p:nvPicPr>
          <p:cNvPr id="1889" name="Google Shape;1889;g3ed4ee13fd4_0_262"/>
          <p:cNvPicPr preferRelativeResize="0"/>
          <p:nvPr/>
        </p:nvPicPr>
        <p:blipFill rotWithShape="1">
          <a:blip r:embed="rId3">
            <a:alphaModFix/>
          </a:blip>
          <a:srcRect/>
          <a:stretch/>
        </p:blipFill>
        <p:spPr>
          <a:xfrm>
            <a:off x="382337" y="1168400"/>
            <a:ext cx="11220449" cy="5122610"/>
          </a:xfrm>
          <a:prstGeom prst="rect">
            <a:avLst/>
          </a:prstGeom>
          <a:noFill/>
          <a:ln>
            <a:noFill/>
          </a:ln>
        </p:spPr>
      </p:pic>
      <p:sp>
        <p:nvSpPr>
          <p:cNvPr id="1890" name="Google Shape;1890;g3ed4ee13fd4_0_262"/>
          <p:cNvSpPr/>
          <p:nvPr/>
        </p:nvSpPr>
        <p:spPr>
          <a:xfrm>
            <a:off x="1723978" y="4793639"/>
            <a:ext cx="10096200" cy="1220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g3ed4ee13fd4_0_262"/>
          <p:cNvSpPr/>
          <p:nvPr/>
        </p:nvSpPr>
        <p:spPr>
          <a:xfrm rot="-5399102">
            <a:off x="578325" y="4885928"/>
            <a:ext cx="1148700" cy="1320900"/>
          </a:xfrm>
          <a:prstGeom prst="rtTriangle">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892" name="Google Shape;1892;g3ed4ee13fd4_0_262"/>
          <p:cNvGraphicFramePr/>
          <p:nvPr/>
        </p:nvGraphicFramePr>
        <p:xfrm>
          <a:off x="1385050" y="4858869"/>
          <a:ext cx="3000000" cy="3000000"/>
        </p:xfrm>
        <a:graphic>
          <a:graphicData uri="http://schemas.openxmlformats.org/drawingml/2006/table">
            <a:tbl>
              <a:tblPr>
                <a:noFill/>
                <a:tableStyleId>{E03E304A-319F-4032-89DA-E00B842C4E39}</a:tableStyleId>
              </a:tblPr>
              <a:tblGrid>
                <a:gridCol w="1136625">
                  <a:extLst>
                    <a:ext uri="{9D8B030D-6E8A-4147-A177-3AD203B41FA5}">
                      <a16:colId xmlns:a16="http://schemas.microsoft.com/office/drawing/2014/main" val="20000"/>
                    </a:ext>
                  </a:extLst>
                </a:gridCol>
                <a:gridCol w="2396925">
                  <a:extLst>
                    <a:ext uri="{9D8B030D-6E8A-4147-A177-3AD203B41FA5}">
                      <a16:colId xmlns:a16="http://schemas.microsoft.com/office/drawing/2014/main" val="20001"/>
                    </a:ext>
                  </a:extLst>
                </a:gridCol>
                <a:gridCol w="819675">
                  <a:extLst>
                    <a:ext uri="{9D8B030D-6E8A-4147-A177-3AD203B41FA5}">
                      <a16:colId xmlns:a16="http://schemas.microsoft.com/office/drawing/2014/main" val="20002"/>
                    </a:ext>
                  </a:extLst>
                </a:gridCol>
                <a:gridCol w="629650">
                  <a:extLst>
                    <a:ext uri="{9D8B030D-6E8A-4147-A177-3AD203B41FA5}">
                      <a16:colId xmlns:a16="http://schemas.microsoft.com/office/drawing/2014/main" val="20003"/>
                    </a:ext>
                  </a:extLst>
                </a:gridCol>
                <a:gridCol w="1282275">
                  <a:extLst>
                    <a:ext uri="{9D8B030D-6E8A-4147-A177-3AD203B41FA5}">
                      <a16:colId xmlns:a16="http://schemas.microsoft.com/office/drawing/2014/main" val="20004"/>
                    </a:ext>
                  </a:extLst>
                </a:gridCol>
                <a:gridCol w="1182425">
                  <a:extLst>
                    <a:ext uri="{9D8B030D-6E8A-4147-A177-3AD203B41FA5}">
                      <a16:colId xmlns:a16="http://schemas.microsoft.com/office/drawing/2014/main" val="20005"/>
                    </a:ext>
                  </a:extLst>
                </a:gridCol>
                <a:gridCol w="816250">
                  <a:extLst>
                    <a:ext uri="{9D8B030D-6E8A-4147-A177-3AD203B41FA5}">
                      <a16:colId xmlns:a16="http://schemas.microsoft.com/office/drawing/2014/main" val="20006"/>
                    </a:ext>
                  </a:extLst>
                </a:gridCol>
                <a:gridCol w="1191400">
                  <a:extLst>
                    <a:ext uri="{9D8B030D-6E8A-4147-A177-3AD203B41FA5}">
                      <a16:colId xmlns:a16="http://schemas.microsoft.com/office/drawing/2014/main" val="20007"/>
                    </a:ext>
                  </a:extLst>
                </a:gridCol>
                <a:gridCol w="1207750">
                  <a:extLst>
                    <a:ext uri="{9D8B030D-6E8A-4147-A177-3AD203B41FA5}">
                      <a16:colId xmlns:a16="http://schemas.microsoft.com/office/drawing/2014/main" val="20008"/>
                    </a:ext>
                  </a:extLst>
                </a:gridCol>
              </a:tblGrid>
              <a:tr h="29135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Year</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Measure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Median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90th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34155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2024</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Hospital Harm - Severe Hyperglycemia</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0.0898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0.070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0.080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0.090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0.100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0.118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0365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2025</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Hospital Harm - Severe Hyperglycemia</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0.0928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0.070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0.080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0.100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0.110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0.120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g3ed4ee13fd4_0_27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83</a:t>
            </a:fld>
            <a:endParaRPr/>
          </a:p>
        </p:txBody>
      </p:sp>
      <p:sp>
        <p:nvSpPr>
          <p:cNvPr id="1899" name="Google Shape;1899;g3ed4ee13fd4_0_27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HH Hypo- Hospital Harm Severe Hypoglycemia (CMS816)</a:t>
            </a:r>
            <a:endParaRPr/>
          </a:p>
        </p:txBody>
      </p:sp>
      <p:pic>
        <p:nvPicPr>
          <p:cNvPr id="1900" name="Google Shape;1900;g3ed4ee13fd4_0_272"/>
          <p:cNvPicPr preferRelativeResize="0"/>
          <p:nvPr/>
        </p:nvPicPr>
        <p:blipFill rotWithShape="1">
          <a:blip r:embed="rId3">
            <a:alphaModFix/>
          </a:blip>
          <a:srcRect/>
          <a:stretch/>
        </p:blipFill>
        <p:spPr>
          <a:xfrm>
            <a:off x="152400" y="1101153"/>
            <a:ext cx="11299128" cy="4959920"/>
          </a:xfrm>
          <a:prstGeom prst="rect">
            <a:avLst/>
          </a:prstGeom>
          <a:noFill/>
          <a:ln w="9525" cap="flat" cmpd="sng">
            <a:solidFill>
              <a:schemeClr val="lt1"/>
            </a:solidFill>
            <a:prstDash val="solid"/>
            <a:round/>
            <a:headEnd type="none" w="sm" len="sm"/>
            <a:tailEnd type="none" w="sm" len="sm"/>
          </a:ln>
        </p:spPr>
      </p:pic>
      <p:sp>
        <p:nvSpPr>
          <p:cNvPr id="1901" name="Google Shape;1901;g3ed4ee13fd4_0_272"/>
          <p:cNvSpPr/>
          <p:nvPr/>
        </p:nvSpPr>
        <p:spPr>
          <a:xfrm>
            <a:off x="1061425" y="4395400"/>
            <a:ext cx="10785300" cy="132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g3ed4ee13fd4_0_272"/>
          <p:cNvSpPr/>
          <p:nvPr/>
        </p:nvSpPr>
        <p:spPr>
          <a:xfrm rot="-5401207">
            <a:off x="74785" y="4757563"/>
            <a:ext cx="854400" cy="1122600"/>
          </a:xfrm>
          <a:prstGeom prst="rtTriangle">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903" name="Google Shape;1903;g3ed4ee13fd4_0_272"/>
          <p:cNvGraphicFramePr/>
          <p:nvPr/>
        </p:nvGraphicFramePr>
        <p:xfrm>
          <a:off x="1071285" y="4440496"/>
          <a:ext cx="3000000" cy="3000000"/>
        </p:xfrm>
        <a:graphic>
          <a:graphicData uri="http://schemas.openxmlformats.org/drawingml/2006/table">
            <a:tbl>
              <a:tblPr>
                <a:noFill/>
                <a:tableStyleId>{E03E304A-319F-4032-89DA-E00B842C4E39}</a:tableStyleId>
              </a:tblPr>
              <a:tblGrid>
                <a:gridCol w="1131675">
                  <a:extLst>
                    <a:ext uri="{9D8B030D-6E8A-4147-A177-3AD203B41FA5}">
                      <a16:colId xmlns:a16="http://schemas.microsoft.com/office/drawing/2014/main" val="20000"/>
                    </a:ext>
                  </a:extLst>
                </a:gridCol>
                <a:gridCol w="2386450">
                  <a:extLst>
                    <a:ext uri="{9D8B030D-6E8A-4147-A177-3AD203B41FA5}">
                      <a16:colId xmlns:a16="http://schemas.microsoft.com/office/drawing/2014/main" val="20001"/>
                    </a:ext>
                  </a:extLst>
                </a:gridCol>
                <a:gridCol w="816100">
                  <a:extLst>
                    <a:ext uri="{9D8B030D-6E8A-4147-A177-3AD203B41FA5}">
                      <a16:colId xmlns:a16="http://schemas.microsoft.com/office/drawing/2014/main" val="20002"/>
                    </a:ext>
                  </a:extLst>
                </a:gridCol>
                <a:gridCol w="626900">
                  <a:extLst>
                    <a:ext uri="{9D8B030D-6E8A-4147-A177-3AD203B41FA5}">
                      <a16:colId xmlns:a16="http://schemas.microsoft.com/office/drawing/2014/main" val="20003"/>
                    </a:ext>
                  </a:extLst>
                </a:gridCol>
                <a:gridCol w="1276675">
                  <a:extLst>
                    <a:ext uri="{9D8B030D-6E8A-4147-A177-3AD203B41FA5}">
                      <a16:colId xmlns:a16="http://schemas.microsoft.com/office/drawing/2014/main" val="20004"/>
                    </a:ext>
                  </a:extLst>
                </a:gridCol>
                <a:gridCol w="1177275">
                  <a:extLst>
                    <a:ext uri="{9D8B030D-6E8A-4147-A177-3AD203B41FA5}">
                      <a16:colId xmlns:a16="http://schemas.microsoft.com/office/drawing/2014/main" val="20005"/>
                    </a:ext>
                  </a:extLst>
                </a:gridCol>
                <a:gridCol w="812700">
                  <a:extLst>
                    <a:ext uri="{9D8B030D-6E8A-4147-A177-3AD203B41FA5}">
                      <a16:colId xmlns:a16="http://schemas.microsoft.com/office/drawing/2014/main" val="20006"/>
                    </a:ext>
                  </a:extLst>
                </a:gridCol>
                <a:gridCol w="1186200">
                  <a:extLst>
                    <a:ext uri="{9D8B030D-6E8A-4147-A177-3AD203B41FA5}">
                      <a16:colId xmlns:a16="http://schemas.microsoft.com/office/drawing/2014/main" val="20007"/>
                    </a:ext>
                  </a:extLst>
                </a:gridCol>
                <a:gridCol w="1202475">
                  <a:extLst>
                    <a:ext uri="{9D8B030D-6E8A-4147-A177-3AD203B41FA5}">
                      <a16:colId xmlns:a16="http://schemas.microsoft.com/office/drawing/2014/main" val="20008"/>
                    </a:ext>
                  </a:extLst>
                </a:gridCol>
              </a:tblGrid>
              <a:tr h="2928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Year</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Measure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Median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90th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42050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2024</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Hospital Harm - Severe Hypoglycemia</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1.5960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0.496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0.955</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1.640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2.160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2.538</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2050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2025</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Hospital Harm - Severe Hypoglycemia</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1.5793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0.790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1.145</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1.540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2.055</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2.452</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g3ed4ee13fd4_0_28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84</a:t>
            </a:fld>
            <a:endParaRPr/>
          </a:p>
        </p:txBody>
      </p:sp>
      <p:sp>
        <p:nvSpPr>
          <p:cNvPr id="1910" name="Google Shape;1910;g3ed4ee13fd4_0_282"/>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Safe Use of Opioids (CMS506)</a:t>
            </a:r>
            <a:endParaRPr/>
          </a:p>
        </p:txBody>
      </p:sp>
      <p:pic>
        <p:nvPicPr>
          <p:cNvPr id="1911" name="Google Shape;1911;g3ed4ee13fd4_0_282"/>
          <p:cNvPicPr preferRelativeResize="0"/>
          <p:nvPr/>
        </p:nvPicPr>
        <p:blipFill rotWithShape="1">
          <a:blip r:embed="rId3">
            <a:alphaModFix/>
          </a:blip>
          <a:srcRect/>
          <a:stretch/>
        </p:blipFill>
        <p:spPr>
          <a:xfrm>
            <a:off x="182150" y="910936"/>
            <a:ext cx="11908198" cy="5448245"/>
          </a:xfrm>
          <a:prstGeom prst="rect">
            <a:avLst/>
          </a:prstGeom>
          <a:noFill/>
          <a:ln>
            <a:noFill/>
          </a:ln>
        </p:spPr>
      </p:pic>
      <p:sp>
        <p:nvSpPr>
          <p:cNvPr id="1912" name="Google Shape;1912;g3ed4ee13fd4_0_282"/>
          <p:cNvSpPr/>
          <p:nvPr/>
        </p:nvSpPr>
        <p:spPr>
          <a:xfrm>
            <a:off x="1083275" y="4802175"/>
            <a:ext cx="10694100" cy="122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g3ed4ee13fd4_0_282"/>
          <p:cNvSpPr/>
          <p:nvPr/>
        </p:nvSpPr>
        <p:spPr>
          <a:xfrm rot="-5401207">
            <a:off x="94629" y="4916313"/>
            <a:ext cx="854400" cy="1122600"/>
          </a:xfrm>
          <a:prstGeom prst="rtTriangle">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914" name="Google Shape;1914;g3ed4ee13fd4_0_282"/>
          <p:cNvGraphicFramePr/>
          <p:nvPr/>
        </p:nvGraphicFramePr>
        <p:xfrm>
          <a:off x="1284197" y="4746800"/>
          <a:ext cx="3000000" cy="3000000"/>
        </p:xfrm>
        <a:graphic>
          <a:graphicData uri="http://schemas.openxmlformats.org/drawingml/2006/table">
            <a:tbl>
              <a:tblPr>
                <a:noFill/>
                <a:tableStyleId>{E03E304A-319F-4032-89DA-E00B842C4E39}</a:tableStyleId>
              </a:tblPr>
              <a:tblGrid>
                <a:gridCol w="1131675">
                  <a:extLst>
                    <a:ext uri="{9D8B030D-6E8A-4147-A177-3AD203B41FA5}">
                      <a16:colId xmlns:a16="http://schemas.microsoft.com/office/drawing/2014/main" val="20000"/>
                    </a:ext>
                  </a:extLst>
                </a:gridCol>
                <a:gridCol w="2386450">
                  <a:extLst>
                    <a:ext uri="{9D8B030D-6E8A-4147-A177-3AD203B41FA5}">
                      <a16:colId xmlns:a16="http://schemas.microsoft.com/office/drawing/2014/main" val="20001"/>
                    </a:ext>
                  </a:extLst>
                </a:gridCol>
                <a:gridCol w="816100">
                  <a:extLst>
                    <a:ext uri="{9D8B030D-6E8A-4147-A177-3AD203B41FA5}">
                      <a16:colId xmlns:a16="http://schemas.microsoft.com/office/drawing/2014/main" val="20002"/>
                    </a:ext>
                  </a:extLst>
                </a:gridCol>
                <a:gridCol w="626900">
                  <a:extLst>
                    <a:ext uri="{9D8B030D-6E8A-4147-A177-3AD203B41FA5}">
                      <a16:colId xmlns:a16="http://schemas.microsoft.com/office/drawing/2014/main" val="20003"/>
                    </a:ext>
                  </a:extLst>
                </a:gridCol>
                <a:gridCol w="1276675">
                  <a:extLst>
                    <a:ext uri="{9D8B030D-6E8A-4147-A177-3AD203B41FA5}">
                      <a16:colId xmlns:a16="http://schemas.microsoft.com/office/drawing/2014/main" val="20004"/>
                    </a:ext>
                  </a:extLst>
                </a:gridCol>
                <a:gridCol w="1177275">
                  <a:extLst>
                    <a:ext uri="{9D8B030D-6E8A-4147-A177-3AD203B41FA5}">
                      <a16:colId xmlns:a16="http://schemas.microsoft.com/office/drawing/2014/main" val="20005"/>
                    </a:ext>
                  </a:extLst>
                </a:gridCol>
                <a:gridCol w="812700">
                  <a:extLst>
                    <a:ext uri="{9D8B030D-6E8A-4147-A177-3AD203B41FA5}">
                      <a16:colId xmlns:a16="http://schemas.microsoft.com/office/drawing/2014/main" val="20006"/>
                    </a:ext>
                  </a:extLst>
                </a:gridCol>
                <a:gridCol w="1186200">
                  <a:extLst>
                    <a:ext uri="{9D8B030D-6E8A-4147-A177-3AD203B41FA5}">
                      <a16:colId xmlns:a16="http://schemas.microsoft.com/office/drawing/2014/main" val="20007"/>
                    </a:ext>
                  </a:extLst>
                </a:gridCol>
                <a:gridCol w="1202475">
                  <a:extLst>
                    <a:ext uri="{9D8B030D-6E8A-4147-A177-3AD203B41FA5}">
                      <a16:colId xmlns:a16="http://schemas.microsoft.com/office/drawing/2014/main" val="20008"/>
                    </a:ext>
                  </a:extLst>
                </a:gridCol>
              </a:tblGrid>
              <a:tr h="180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Year</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Measure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10th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25th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Median</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90th Percentile</a:t>
                      </a:r>
                      <a:endParaRPr sz="1400" b="1"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39777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2024</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Safe Use of Opioids - Concurrent Prescribing</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14.73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10.31</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12.86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14.81</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16.30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18.26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777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CY 2025</a:t>
                      </a:r>
                      <a:endParaRPr sz="1400" u="none" strike="noStrike" cap="none">
                        <a:latin typeface="Calibri"/>
                        <a:ea typeface="Calibri"/>
                        <a:cs typeface="Calibri"/>
                        <a:sym typeface="Calibri"/>
                      </a:endParaRPr>
                    </a:p>
                  </a:txBody>
                  <a:tcPr marL="28575" marR="28575"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Safe Use of Opioids - Concurrent Prescribing</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43</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15.40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10.84</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13.76</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15.00</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17.24</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19.31</a:t>
                      </a:r>
                      <a:endParaRPr sz="1400" u="none" strike="noStrike" cap="none">
                        <a:latin typeface="Calibri"/>
                        <a:ea typeface="Calibri"/>
                        <a:cs typeface="Calibri"/>
                        <a:sym typeface="Calibri"/>
                      </a:endParaRPr>
                    </a:p>
                  </a:txBody>
                  <a:tcPr marL="28575" marR="28575"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g3e4082b0eba_0_12"/>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3200"/>
              <a:buNone/>
            </a:pPr>
            <a:r>
              <a:rPr lang="en-US"/>
              <a:t>CMS Performance Results</a:t>
            </a:r>
            <a:endParaRPr/>
          </a:p>
          <a:p>
            <a:pPr marL="0" lvl="0" indent="0" algn="r" rtl="0">
              <a:lnSpc>
                <a:spcPct val="90000"/>
              </a:lnSpc>
              <a:spcBef>
                <a:spcPts val="0"/>
              </a:spcBef>
              <a:spcAft>
                <a:spcPts val="0"/>
              </a:spcAft>
              <a:buSzPts val="3200"/>
              <a:buNone/>
            </a:pPr>
            <a:r>
              <a:rPr lang="en-US">
                <a:solidFill>
                  <a:srgbClr val="CC4125"/>
                </a:solidFill>
              </a:rPr>
              <a:t>COND SPEC MORT, SEP 1</a:t>
            </a:r>
            <a:endParaRPr>
              <a:solidFill>
                <a:srgbClr val="CC4125"/>
              </a:solidFill>
            </a:endParaRPr>
          </a:p>
        </p:txBody>
      </p:sp>
      <p:sp>
        <p:nvSpPr>
          <p:cNvPr id="1921" name="Google Shape;1921;g3e4082b0eba_0_12"/>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g3a8ad68c211_1_2"/>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86</a:t>
            </a:fld>
            <a:endParaRPr/>
          </a:p>
        </p:txBody>
      </p:sp>
      <p:sp>
        <p:nvSpPr>
          <p:cNvPr id="1928" name="Google Shape;1928;g3a8ad68c211_1_2"/>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Maryland Performance is Slightly Better than the CMS 3-Day Condition Specific Mortality Measures with Exception of Stroke</a:t>
            </a:r>
            <a:endParaRPr/>
          </a:p>
        </p:txBody>
      </p:sp>
      <p:pic>
        <p:nvPicPr>
          <p:cNvPr id="1929" name="Google Shape;1929;g3a8ad68c211_1_2"/>
          <p:cNvPicPr preferRelativeResize="0"/>
          <p:nvPr/>
        </p:nvPicPr>
        <p:blipFill rotWithShape="1">
          <a:blip r:embed="rId3">
            <a:alphaModFix/>
          </a:blip>
          <a:srcRect/>
          <a:stretch/>
        </p:blipFill>
        <p:spPr>
          <a:xfrm>
            <a:off x="592015" y="1513652"/>
            <a:ext cx="9080366" cy="519194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g3a8ad68c211_1_9"/>
          <p:cNvSpPr txBox="1">
            <a:spLocks noGrp="1"/>
          </p:cNvSpPr>
          <p:nvPr>
            <p:ph type="sldNum" idx="12"/>
          </p:nvPr>
        </p:nvSpPr>
        <p:spPr>
          <a:xfrm>
            <a:off x="11512551" y="6213475"/>
            <a:ext cx="577800" cy="3651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
        <p:nvSpPr>
          <p:cNvPr id="1936" name="Google Shape;1936;g3a8ad68c211_1_9"/>
          <p:cNvSpPr txBox="1">
            <a:spLocks noGrp="1"/>
          </p:cNvSpPr>
          <p:nvPr>
            <p:ph type="title"/>
          </p:nvPr>
        </p:nvSpPr>
        <p:spPr>
          <a:xfrm>
            <a:off x="972127" y="347852"/>
            <a:ext cx="10515600" cy="101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US"/>
              <a:t>Maryland Performance on the Sep-1 Measure is Comparable to the Naiton</a:t>
            </a:r>
            <a:endParaRPr/>
          </a:p>
        </p:txBody>
      </p:sp>
      <p:pic>
        <p:nvPicPr>
          <p:cNvPr id="1937" name="Google Shape;1937;g3a8ad68c211_1_9"/>
          <p:cNvPicPr preferRelativeResize="0"/>
          <p:nvPr/>
        </p:nvPicPr>
        <p:blipFill rotWithShape="1">
          <a:blip r:embed="rId3">
            <a:alphaModFix/>
          </a:blip>
          <a:srcRect/>
          <a:stretch/>
        </p:blipFill>
        <p:spPr>
          <a:xfrm>
            <a:off x="1828800" y="1186019"/>
            <a:ext cx="10515599" cy="569935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2" name="Google Shape;1942;g3edc2f6c705_1_56"/>
          <p:cNvSpPr txBox="1">
            <a:spLocks noGrp="1"/>
          </p:cNvSpPr>
          <p:nvPr>
            <p:ph type="title"/>
          </p:nvPr>
        </p:nvSpPr>
        <p:spPr>
          <a:xfrm>
            <a:off x="896112" y="2231136"/>
            <a:ext cx="8833200" cy="2340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accent1"/>
              </a:buClr>
              <a:buSzPts val="7200"/>
              <a:buFont typeface="Arial"/>
              <a:buNone/>
            </a:pPr>
            <a:r>
              <a:rPr lang="en-US"/>
              <a:t>Sepsis Mortality Measure  Comparison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3edc2f6c705_1_60"/>
          <p:cNvSpPr txBox="1">
            <a:spLocks noGrp="1"/>
          </p:cNvSpPr>
          <p:nvPr>
            <p:ph type="title"/>
          </p:nvPr>
        </p:nvSpPr>
        <p:spPr>
          <a:xfrm>
            <a:off x="1066233" y="137240"/>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Definition of Sepsis</a:t>
            </a:r>
            <a:endParaRPr/>
          </a:p>
        </p:txBody>
      </p:sp>
      <p:graphicFrame>
        <p:nvGraphicFramePr>
          <p:cNvPr id="1948" name="Google Shape;1948;g3edc2f6c705_1_60"/>
          <p:cNvGraphicFramePr/>
          <p:nvPr/>
        </p:nvGraphicFramePr>
        <p:xfrm>
          <a:off x="279849" y="877253"/>
          <a:ext cx="3000000" cy="3000000"/>
        </p:xfrm>
        <a:graphic>
          <a:graphicData uri="http://schemas.openxmlformats.org/drawingml/2006/table">
            <a:tbl>
              <a:tblPr firstRow="1" bandRow="1">
                <a:noFill/>
                <a:tableStyleId>{BB74AA2F-8076-4F72-9359-06DF184DB5A7}</a:tableStyleId>
              </a:tblPr>
              <a:tblGrid>
                <a:gridCol w="2472500">
                  <a:extLst>
                    <a:ext uri="{9D8B030D-6E8A-4147-A177-3AD203B41FA5}">
                      <a16:colId xmlns:a16="http://schemas.microsoft.com/office/drawing/2014/main" val="20000"/>
                    </a:ext>
                  </a:extLst>
                </a:gridCol>
                <a:gridCol w="8961125">
                  <a:extLst>
                    <a:ext uri="{9D8B030D-6E8A-4147-A177-3AD203B41FA5}">
                      <a16:colId xmlns:a16="http://schemas.microsoft.com/office/drawing/2014/main" val="20001"/>
                    </a:ext>
                  </a:extLst>
                </a:gridCol>
              </a:tblGrid>
              <a:tr h="3546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Measure</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1800"/>
                        <a:buFont typeface="Times New Roman"/>
                        <a:buNone/>
                      </a:pPr>
                      <a:r>
                        <a:rPr lang="en-US" sz="1600" u="none" strike="noStrike" cap="none">
                          <a:solidFill>
                            <a:schemeClr val="lt1"/>
                          </a:solidFill>
                        </a:rPr>
                        <a:t>Sepsis Definition</a:t>
                      </a:r>
                      <a:endParaRPr sz="1200" u="none" strike="noStrike" cap="none"/>
                    </a:p>
                  </a:txBody>
                  <a:tcPr marL="91450" marR="91450" marT="45725" marB="45725"/>
                </a:tc>
                <a:extLst>
                  <a:ext uri="{0D108BD9-81ED-4DB2-BD59-A6C34878D82A}">
                    <a16:rowId xmlns:a16="http://schemas.microsoft.com/office/drawing/2014/main" val="10000"/>
                  </a:ext>
                </a:extLst>
              </a:tr>
              <a:tr h="1037025">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CDC Adult Community-Onset Standardized Sepsis Mortality Ratio (SMR)</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Present on admission determination: </a:t>
                      </a:r>
                      <a:r>
                        <a:rPr lang="en-US" sz="1400" b="0" i="0" u="none" strike="noStrike" cap="none">
                          <a:solidFill>
                            <a:schemeClr val="dk1"/>
                          </a:solidFill>
                          <a:latin typeface="Arial"/>
                          <a:ea typeface="Arial"/>
                          <a:cs typeface="Arial"/>
                          <a:sym typeface="Arial"/>
                        </a:rPr>
                        <a:t>Uses present on admission (POA) logic that identifies community onset sepsis as follows: diagnosis that is present on the day of admission to an inpatient location (calendar day 1), the 2 days before admission, or the calendar day after admission (POA time period).</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Inpatient mortality:  </a:t>
                      </a:r>
                      <a:r>
                        <a:rPr lang="en-US" sz="1400" b="0" i="0" u="none" strike="noStrike" cap="none">
                          <a:solidFill>
                            <a:schemeClr val="dk1"/>
                          </a:solidFill>
                          <a:latin typeface="Arial"/>
                          <a:ea typeface="Arial"/>
                          <a:cs typeface="Arial"/>
                          <a:sym typeface="Arial"/>
                        </a:rPr>
                        <a:t>Patients who die during the hospital stay or are discharged to hospice.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Sepsis events </a:t>
                      </a:r>
                      <a:r>
                        <a:rPr lang="en-US" sz="1400" b="0" i="0" u="none" strike="noStrike" cap="none">
                          <a:solidFill>
                            <a:schemeClr val="dk1"/>
                          </a:solidFill>
                          <a:latin typeface="Arial"/>
                          <a:ea typeface="Arial"/>
                          <a:cs typeface="Arial"/>
                          <a:sym typeface="Arial"/>
                        </a:rPr>
                        <a:t>are identified from electronic health records (EHR) using a combination of clinical indicators of presumed serious infection and evidence of </a:t>
                      </a:r>
                      <a:r>
                        <a:rPr lang="en-US" sz="1400" b="0" i="0" u="sng" strike="noStrike" cap="none">
                          <a:solidFill>
                            <a:schemeClr val="dk1"/>
                          </a:solidFill>
                          <a:latin typeface="Arial"/>
                          <a:ea typeface="Arial"/>
                          <a:cs typeface="Arial"/>
                          <a:sym typeface="Arial"/>
                        </a:rPr>
                        <a:t>organ dysfunction </a:t>
                      </a:r>
                      <a:r>
                        <a:rPr lang="en-US" sz="1400" b="0" i="0" u="none" strike="noStrike" cap="none">
                          <a:solidFill>
                            <a:schemeClr val="dk1"/>
                          </a:solidFill>
                          <a:latin typeface="Arial"/>
                          <a:ea typeface="Arial"/>
                          <a:cs typeface="Arial"/>
                          <a:sym typeface="Arial"/>
                        </a:rPr>
                        <a:t>documented during hospitalization. Indicators of presumed infection include the collection of blood cultures and the initiation of new antimicrobial therapy. Evidence of organ dysfunction may include abnormalities in laboratory results, initiation of supportive therapies, or other indicators consistent with acute physiologic deterioration. Timing relationships between infection indicators and organ dysfunction indicators determine whether a qualifying sepsis event has occurred. Event identification is based on the temporal association of these elements as documented in the EHR.</a:t>
                      </a:r>
                      <a:endParaRPr sz="1400" u="none" strike="noStrike" cap="none"/>
                    </a:p>
                  </a:txBody>
                  <a:tcPr marL="91450" marR="91450" marT="45725" marB="45725"/>
                </a:tc>
                <a:extLst>
                  <a:ext uri="{0D108BD9-81ED-4DB2-BD59-A6C34878D82A}">
                    <a16:rowId xmlns:a16="http://schemas.microsoft.com/office/drawing/2014/main" val="10001"/>
                  </a:ext>
                </a:extLst>
              </a:tr>
              <a:tr h="969925">
                <a:tc>
                  <a:txBody>
                    <a:bodyPr/>
                    <a:lstStyle/>
                    <a:p>
                      <a:pPr marL="5715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HSCRC 30-day sepsis mortality</a:t>
                      </a:r>
                      <a:endParaRPr sz="1400" b="0" i="0" u="none" strike="noStrike" cap="none">
                        <a:solidFill>
                          <a:schemeClr val="dk1"/>
                        </a:solidFill>
                        <a:latin typeface="Arial"/>
                        <a:ea typeface="Arial"/>
                        <a:cs typeface="Arial"/>
                        <a:sym typeface="Arial"/>
                      </a:endParaRPr>
                    </a:p>
                  </a:txBody>
                  <a:tcPr marL="45725" marR="45725" marT="45725" marB="45725" anchor="ctr"/>
                </a:tc>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1" i="0" u="none" strike="noStrike" cap="none">
                          <a:solidFill>
                            <a:schemeClr val="dk1"/>
                          </a:solidFill>
                          <a:latin typeface="Arial"/>
                          <a:ea typeface="Arial"/>
                          <a:cs typeface="Arial"/>
                          <a:sym typeface="Arial"/>
                        </a:rPr>
                        <a:t>Present on admission determination: </a:t>
                      </a:r>
                      <a:r>
                        <a:rPr lang="en-US" sz="1400" b="0" i="0" u="none" strike="noStrike" cap="none">
                          <a:solidFill>
                            <a:schemeClr val="dk1"/>
                          </a:solidFill>
                          <a:latin typeface="Arial"/>
                          <a:ea typeface="Arial"/>
                          <a:cs typeface="Arial"/>
                          <a:sym typeface="Arial"/>
                        </a:rPr>
                        <a:t>POA codes identify sepsis that was identified during the course of the stay and not found to be present on admission (healthcare-associated infection or HAI) . Both community acquired and HAI are included; the HAI indicator in HSCRC’s Sepsis Dashboard can be used to stratify unadjusted results.</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Times New Roman"/>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Times New Roman"/>
                        <a:buNone/>
                      </a:pPr>
                      <a:r>
                        <a:rPr lang="en-US" sz="1400" b="1" i="0" u="none" strike="noStrike" cap="none">
                          <a:solidFill>
                            <a:schemeClr val="dk1"/>
                          </a:solidFill>
                          <a:latin typeface="Arial"/>
                          <a:ea typeface="Arial"/>
                          <a:cs typeface="Arial"/>
                          <a:sym typeface="Arial"/>
                        </a:rPr>
                        <a:t>30-day mortality: </a:t>
                      </a:r>
                      <a:r>
                        <a:rPr lang="en-US" sz="1400" b="0" i="0" u="none" strike="noStrike" cap="none">
                          <a:solidFill>
                            <a:schemeClr val="dk1"/>
                          </a:solidFill>
                          <a:latin typeface="Arial"/>
                          <a:ea typeface="Arial"/>
                          <a:cs typeface="Arial"/>
                          <a:sym typeface="Arial"/>
                        </a:rPr>
                        <a:t>Patients who die within 30 days of being admitted to a hospital.</a:t>
                      </a:r>
                      <a:endParaRPr sz="1400" u="none" strike="noStrike" cap="none"/>
                    </a:p>
                    <a:p>
                      <a:pPr marL="0" marR="0" lvl="0" indent="0" algn="l" rtl="0">
                        <a:lnSpc>
                          <a:spcPct val="100000"/>
                        </a:lnSpc>
                        <a:spcBef>
                          <a:spcPts val="0"/>
                        </a:spcBef>
                        <a:spcAft>
                          <a:spcPts val="0"/>
                        </a:spcAft>
                        <a:buClr>
                          <a:schemeClr val="dk1"/>
                        </a:buClr>
                        <a:buSzPts val="1200"/>
                        <a:buFont typeface="Times New Roman"/>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Times New Roman"/>
                        <a:buNone/>
                      </a:pPr>
                      <a:r>
                        <a:rPr lang="en-US" sz="1400" b="1" i="0" u="none" strike="noStrike" cap="none">
                          <a:solidFill>
                            <a:schemeClr val="dk1"/>
                          </a:solidFill>
                          <a:latin typeface="Arial"/>
                          <a:ea typeface="Arial"/>
                          <a:cs typeface="Arial"/>
                          <a:sym typeface="Arial"/>
                        </a:rPr>
                        <a:t>Sepsis events </a:t>
                      </a:r>
                      <a:r>
                        <a:rPr lang="en-US" sz="1400" b="0" i="0" u="none" strike="noStrike" cap="none">
                          <a:solidFill>
                            <a:schemeClr val="dk1"/>
                          </a:solidFill>
                          <a:latin typeface="Arial"/>
                          <a:ea typeface="Arial"/>
                          <a:cs typeface="Arial"/>
                          <a:sym typeface="Arial"/>
                        </a:rPr>
                        <a:t>are identified based on ICD-10 diagnoses codes indicating sepsis and confirmed by ICD-10 codes for </a:t>
                      </a:r>
                      <a:r>
                        <a:rPr lang="en-US" sz="1400" b="0" i="0" u="sng" strike="noStrike" cap="none">
                          <a:solidFill>
                            <a:schemeClr val="dk1"/>
                          </a:solidFill>
                          <a:latin typeface="Arial"/>
                          <a:ea typeface="Arial"/>
                          <a:cs typeface="Arial"/>
                          <a:sym typeface="Arial"/>
                        </a:rPr>
                        <a:t>organ dysfunction </a:t>
                      </a:r>
                      <a:r>
                        <a:rPr lang="en-US" sz="1400" b="0" i="0" u="none" strike="noStrike" cap="none">
                          <a:solidFill>
                            <a:schemeClr val="dk1"/>
                          </a:solidFill>
                          <a:latin typeface="Arial"/>
                          <a:ea typeface="Arial"/>
                          <a:cs typeface="Arial"/>
                          <a:sym typeface="Arial"/>
                        </a:rPr>
                        <a:t>(Dombrowsky method).</a:t>
                      </a:r>
                      <a:endParaRPr sz="1400" u="none" strike="noStrike" cap="none"/>
                    </a:p>
                    <a:p>
                      <a:pPr marL="0" marR="0" lvl="0" indent="0" algn="l" rtl="0">
                        <a:lnSpc>
                          <a:spcPct val="100000"/>
                        </a:lnSpc>
                        <a:spcBef>
                          <a:spcPts val="0"/>
                        </a:spcBef>
                        <a:spcAft>
                          <a:spcPts val="0"/>
                        </a:spcAft>
                        <a:buClr>
                          <a:schemeClr val="dk1"/>
                        </a:buClr>
                        <a:buSzPts val="1200"/>
                        <a:buFont typeface="Times New Roman"/>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30-day sepsis mortality rates are calculated for the following two </a:t>
                      </a:r>
                      <a:r>
                        <a:rPr lang="en-US" sz="1400" b="1" i="0" u="none" strike="noStrike" cap="none">
                          <a:solidFill>
                            <a:schemeClr val="dk1"/>
                          </a:solidFill>
                          <a:latin typeface="Arial"/>
                          <a:ea typeface="Arial"/>
                          <a:cs typeface="Arial"/>
                          <a:sym typeface="Arial"/>
                        </a:rPr>
                        <a:t>service lines</a:t>
                      </a:r>
                      <a:r>
                        <a:rPr lang="en-US" sz="1400" b="0" i="0" u="none" strike="noStrike" cap="none">
                          <a:solidFill>
                            <a:schemeClr val="dk1"/>
                          </a:solidFill>
                          <a:latin typeface="Arial"/>
                          <a:ea typeface="Arial"/>
                          <a:cs typeface="Arial"/>
                          <a:sym typeface="Arial"/>
                        </a:rPr>
                        <a:t>: surgical and non-surgical.</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g3edc2f6c705_1_6"/>
          <p:cNvSpPr txBox="1">
            <a:spLocks noGrp="1"/>
          </p:cNvSpPr>
          <p:nvPr>
            <p:ph type="sldNum" idx="12"/>
          </p:nvPr>
        </p:nvSpPr>
        <p:spPr>
          <a:xfrm>
            <a:off x="11512550" y="6213474"/>
            <a:ext cx="577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sz="1500"/>
              <a:t>9</a:t>
            </a:fld>
            <a:endParaRPr sz="1500"/>
          </a:p>
        </p:txBody>
      </p:sp>
      <p:grpSp>
        <p:nvGrpSpPr>
          <p:cNvPr id="1512" name="Google Shape;1512;g3edc2f6c705_1_6"/>
          <p:cNvGrpSpPr/>
          <p:nvPr/>
        </p:nvGrpSpPr>
        <p:grpSpPr>
          <a:xfrm>
            <a:off x="6078850" y="948714"/>
            <a:ext cx="5791321" cy="2550571"/>
            <a:chOff x="4068553" y="1238250"/>
            <a:chExt cx="3595084" cy="2320811"/>
          </a:xfrm>
        </p:grpSpPr>
        <p:sp>
          <p:nvSpPr>
            <p:cNvPr id="1513" name="Google Shape;1513;g3edc2f6c705_1_6"/>
            <p:cNvSpPr/>
            <p:nvPr/>
          </p:nvSpPr>
          <p:spPr>
            <a:xfrm>
              <a:off x="4068553" y="1238261"/>
              <a:ext cx="3551700" cy="2320800"/>
            </a:xfrm>
            <a:prstGeom prst="roundRect">
              <a:avLst>
                <a:gd name="adj" fmla="val 4347"/>
              </a:avLst>
            </a:prstGeom>
            <a:solidFill>
              <a:srgbClr val="F8FAFC"/>
            </a:solidFill>
            <a:ln w="1025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14" name="Google Shape;1514;g3edc2f6c705_1_6"/>
            <p:cNvSpPr/>
            <p:nvPr/>
          </p:nvSpPr>
          <p:spPr>
            <a:xfrm>
              <a:off x="428625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15" name="Google Shape;1515;g3edc2f6c705_1_6"/>
            <p:cNvSpPr/>
            <p:nvPr/>
          </p:nvSpPr>
          <p:spPr>
            <a:xfrm>
              <a:off x="428625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16" name="Google Shape;1516;g3edc2f6c705_1_6"/>
            <p:cNvSpPr txBox="1"/>
            <p:nvPr/>
          </p:nvSpPr>
          <p:spPr>
            <a:xfrm>
              <a:off x="4329737" y="1273718"/>
              <a:ext cx="3333900" cy="476400"/>
            </a:xfrm>
            <a:prstGeom prst="rect">
              <a:avLst/>
            </a:prstGeom>
            <a:noFill/>
            <a:ln>
              <a:noFill/>
            </a:ln>
          </p:spPr>
          <p:txBody>
            <a:bodyPr spcFirstLastPara="1" wrap="square" lIns="2051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FY2028 HVBP</a:t>
              </a:r>
              <a:endParaRPr sz="1600" b="1">
                <a:solidFill>
                  <a:srgbClr val="FFFFFF"/>
                </a:solidFill>
                <a:latin typeface="Arial"/>
                <a:ea typeface="Arial"/>
                <a:cs typeface="Arial"/>
                <a:sym typeface="Arial"/>
              </a:endParaRPr>
            </a:p>
          </p:txBody>
        </p:sp>
        <p:sp>
          <p:nvSpPr>
            <p:cNvPr id="1517" name="Google Shape;1517;g3edc2f6c705_1_6"/>
            <p:cNvSpPr txBox="1"/>
            <p:nvPr/>
          </p:nvSpPr>
          <p:spPr>
            <a:xfrm>
              <a:off x="4133594" y="1785691"/>
              <a:ext cx="3486600" cy="1576800"/>
            </a:xfrm>
            <a:prstGeom prst="rect">
              <a:avLst/>
            </a:prstGeom>
            <a:noFill/>
            <a:ln>
              <a:noFill/>
            </a:ln>
          </p:spPr>
          <p:txBody>
            <a:bodyPr spcFirstLastPara="1" wrap="square" lIns="153825" tIns="153825" rIns="153825" bIns="153825" anchor="t" anchorCtr="0">
              <a:noAutofit/>
            </a:bodyPr>
            <a:lstStyle/>
            <a:p>
              <a:pPr marL="492213" lvl="0" indent="-347706" algn="l" rtl="0">
                <a:spcBef>
                  <a:spcPts val="0"/>
                </a:spcBef>
                <a:spcAft>
                  <a:spcPts val="0"/>
                </a:spcAft>
                <a:buClr>
                  <a:srgbClr val="334155"/>
                </a:buClr>
                <a:buSzPts val="1600"/>
                <a:buFont typeface="Arial"/>
                <a:buChar char="●"/>
              </a:pPr>
              <a:r>
                <a:rPr lang="en-US" sz="1600">
                  <a:solidFill>
                    <a:srgbClr val="334155"/>
                  </a:solidFill>
                </a:rPr>
                <a:t>Sep 1 bundle process measure</a:t>
              </a:r>
              <a:endParaRPr sz="1600">
                <a:solidFill>
                  <a:srgbClr val="334155"/>
                </a:solidFill>
              </a:endParaRPr>
            </a:p>
            <a:p>
              <a:pPr marL="492213" lvl="0" indent="-347706" algn="l" rtl="0">
                <a:spcBef>
                  <a:spcPts val="646"/>
                </a:spcBef>
                <a:spcAft>
                  <a:spcPts val="0"/>
                </a:spcAft>
                <a:buClr>
                  <a:srgbClr val="334155"/>
                </a:buClr>
                <a:buSzPts val="1600"/>
                <a:buFont typeface="Arial"/>
                <a:buChar char="●"/>
              </a:pPr>
              <a:r>
                <a:rPr lang="en-US" sz="1600">
                  <a:solidFill>
                    <a:srgbClr val="334155"/>
                  </a:solidFill>
                </a:rPr>
                <a:t>CDC NHSN HAI CLABSI, CAUTI, C Diff, MRSA and SSI (colon and hysterectomy)</a:t>
              </a:r>
              <a:endParaRPr sz="1600">
                <a:solidFill>
                  <a:srgbClr val="334155"/>
                </a:solidFill>
                <a:latin typeface="Arial"/>
                <a:ea typeface="Arial"/>
                <a:cs typeface="Arial"/>
                <a:sym typeface="Arial"/>
              </a:endParaRPr>
            </a:p>
            <a:p>
              <a:pPr marL="492213" lvl="0" indent="-347706" algn="l" rtl="0">
                <a:spcBef>
                  <a:spcPts val="646"/>
                </a:spcBef>
                <a:spcAft>
                  <a:spcPts val="0"/>
                </a:spcAft>
                <a:buClr>
                  <a:srgbClr val="334155"/>
                </a:buClr>
                <a:buSzPts val="1600"/>
                <a:buFont typeface="Arial"/>
                <a:buChar char="●"/>
              </a:pPr>
              <a:r>
                <a:rPr lang="en-US" sz="1600">
                  <a:solidFill>
                    <a:srgbClr val="334155"/>
                  </a:solidFill>
                  <a:latin typeface="Arial"/>
                  <a:ea typeface="Arial"/>
                  <a:cs typeface="Arial"/>
                  <a:sym typeface="Arial"/>
                </a:rPr>
                <a:t>National performance standards, </a:t>
              </a:r>
              <a:r>
                <a:rPr lang="en-US" sz="1600">
                  <a:solidFill>
                    <a:srgbClr val="334155"/>
                  </a:solidFill>
                </a:rPr>
                <a:t>2</a:t>
              </a:r>
              <a:r>
                <a:rPr lang="en-US" sz="1600">
                  <a:solidFill>
                    <a:srgbClr val="334155"/>
                  </a:solidFill>
                  <a:latin typeface="Arial"/>
                  <a:ea typeface="Arial"/>
                  <a:cs typeface="Arial"/>
                  <a:sym typeface="Arial"/>
                </a:rPr>
                <a:t>% </a:t>
              </a:r>
              <a:r>
                <a:rPr lang="en-US" sz="1600">
                  <a:solidFill>
                    <a:srgbClr val="334155"/>
                  </a:solidFill>
                </a:rPr>
                <a:t>rewards or penalties, revenue neutral, Safety domain weighted 25%</a:t>
              </a:r>
              <a:endParaRPr sz="1600">
                <a:solidFill>
                  <a:srgbClr val="334155"/>
                </a:solidFill>
                <a:latin typeface="Arial"/>
                <a:ea typeface="Arial"/>
                <a:cs typeface="Arial"/>
                <a:sym typeface="Arial"/>
              </a:endParaRPr>
            </a:p>
          </p:txBody>
        </p:sp>
      </p:grpSp>
      <p:sp>
        <p:nvSpPr>
          <p:cNvPr id="1518" name="Google Shape;1518;g3edc2f6c705_1_6"/>
          <p:cNvSpPr txBox="1">
            <a:spLocks noGrp="1"/>
          </p:cNvSpPr>
          <p:nvPr>
            <p:ph type="title"/>
          </p:nvPr>
        </p:nvSpPr>
        <p:spPr>
          <a:xfrm>
            <a:off x="996952" y="225203"/>
            <a:ext cx="10515600" cy="60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600"/>
              <a:t>Safety Recap</a:t>
            </a:r>
            <a:endParaRPr sz="3600"/>
          </a:p>
        </p:txBody>
      </p:sp>
      <p:grpSp>
        <p:nvGrpSpPr>
          <p:cNvPr id="1519" name="Google Shape;1519;g3edc2f6c705_1_6"/>
          <p:cNvGrpSpPr/>
          <p:nvPr/>
        </p:nvGrpSpPr>
        <p:grpSpPr>
          <a:xfrm>
            <a:off x="278126" y="3679040"/>
            <a:ext cx="11531041" cy="3079242"/>
            <a:chOff x="694375" y="3318948"/>
            <a:chExt cx="10668000" cy="2286000"/>
          </a:xfrm>
        </p:grpSpPr>
        <p:sp>
          <p:nvSpPr>
            <p:cNvPr id="1520" name="Google Shape;1520;g3edc2f6c705_1_6"/>
            <p:cNvSpPr/>
            <p:nvPr/>
          </p:nvSpPr>
          <p:spPr>
            <a:xfrm>
              <a:off x="694375" y="3318948"/>
              <a:ext cx="10668000" cy="2286000"/>
            </a:xfrm>
            <a:prstGeom prst="roundRect">
              <a:avLst>
                <a:gd name="adj" fmla="val 4166"/>
              </a:avLst>
            </a:prstGeom>
            <a:solidFill>
              <a:srgbClr val="EFF6FF"/>
            </a:solidFill>
            <a:ln w="9525" cap="flat" cmpd="sng">
              <a:solidFill>
                <a:srgbClr val="BFDBF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sz="1500"/>
            </a:p>
          </p:txBody>
        </p:sp>
        <p:sp>
          <p:nvSpPr>
            <p:cNvPr id="1521" name="Google Shape;1521;g3edc2f6c705_1_6"/>
            <p:cNvSpPr txBox="1"/>
            <p:nvPr/>
          </p:nvSpPr>
          <p:spPr>
            <a:xfrm>
              <a:off x="763150" y="3370610"/>
              <a:ext cx="102870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500" b="1">
                  <a:solidFill>
                    <a:srgbClr val="1E3A8A"/>
                  </a:solidFill>
                  <a:latin typeface="Arial"/>
                  <a:ea typeface="Arial"/>
                  <a:cs typeface="Arial"/>
                  <a:sym typeface="Arial"/>
                </a:rPr>
                <a:t>CAEM Measure-Related Discussion to Date</a:t>
              </a:r>
              <a:endParaRPr sz="1500" b="1">
                <a:solidFill>
                  <a:srgbClr val="1E3A8A"/>
                </a:solidFill>
                <a:latin typeface="Arial"/>
                <a:ea typeface="Arial"/>
                <a:cs typeface="Arial"/>
                <a:sym typeface="Arial"/>
              </a:endParaRPr>
            </a:p>
          </p:txBody>
        </p:sp>
        <p:sp>
          <p:nvSpPr>
            <p:cNvPr id="1522" name="Google Shape;1522;g3edc2f6c705_1_6"/>
            <p:cNvSpPr txBox="1"/>
            <p:nvPr/>
          </p:nvSpPr>
          <p:spPr>
            <a:xfrm>
              <a:off x="1075375" y="3674782"/>
              <a:ext cx="102870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1">
                  <a:solidFill>
                    <a:srgbClr val="1E40AF"/>
                  </a:solidFill>
                  <a:latin typeface="Arial"/>
                  <a:ea typeface="Arial"/>
                  <a:cs typeface="Arial"/>
                  <a:sym typeface="Arial"/>
                </a:rPr>
                <a:t>Continue Sep 1 bundle and CDC NHSN HAI measures in QBR</a:t>
              </a:r>
              <a:endParaRPr sz="1600">
                <a:solidFill>
                  <a:srgbClr val="1E40AF"/>
                </a:solidFill>
                <a:latin typeface="Arial"/>
                <a:ea typeface="Arial"/>
                <a:cs typeface="Arial"/>
                <a:sym typeface="Arial"/>
              </a:endParaRPr>
            </a:p>
            <a:p>
              <a:pPr marL="457200" lvl="0" indent="-330200" algn="l" rtl="0">
                <a:spcBef>
                  <a:spcPts val="900"/>
                </a:spcBef>
                <a:spcAft>
                  <a:spcPts val="0"/>
                </a:spcAft>
                <a:buClr>
                  <a:srgbClr val="1E40AF"/>
                </a:buClr>
                <a:buSzPts val="1600"/>
                <a:buChar char="●"/>
              </a:pPr>
              <a:r>
                <a:rPr lang="en-US" sz="1600">
                  <a:solidFill>
                    <a:srgbClr val="1E40AF"/>
                  </a:solidFill>
                </a:rPr>
                <a:t>Discussed concerns about Sep 1 measure being one size fits all in QBR RY 2028 policy but CMS alignment was deemed important for the policy</a:t>
              </a:r>
              <a:endParaRPr sz="1600">
                <a:solidFill>
                  <a:srgbClr val="1E40AF"/>
                </a:solidFill>
              </a:endParaRPr>
            </a:p>
            <a:p>
              <a:pPr marL="457200" lvl="0" indent="-330200" algn="l" rtl="0">
                <a:spcBef>
                  <a:spcPts val="0"/>
                </a:spcBef>
                <a:spcAft>
                  <a:spcPts val="0"/>
                </a:spcAft>
                <a:buClr>
                  <a:srgbClr val="1E40AF"/>
                </a:buClr>
                <a:buSzPts val="1600"/>
                <a:buChar char="●"/>
              </a:pPr>
              <a:r>
                <a:rPr lang="en-US" sz="1600">
                  <a:solidFill>
                    <a:srgbClr val="1E40AF"/>
                  </a:solidFill>
                </a:rPr>
                <a:t>Discussed concerns related to low numbers and reliability of NHSN measures</a:t>
              </a:r>
              <a:endParaRPr sz="1600">
                <a:solidFill>
                  <a:srgbClr val="1E40AF"/>
                </a:solidFill>
              </a:endParaRPr>
            </a:p>
            <a:p>
              <a:pPr marL="0" lvl="0" indent="0" algn="l" rtl="0">
                <a:spcBef>
                  <a:spcPts val="900"/>
                </a:spcBef>
                <a:spcAft>
                  <a:spcPts val="0"/>
                </a:spcAft>
                <a:buNone/>
              </a:pPr>
              <a:r>
                <a:rPr lang="en-US" sz="1600" b="1">
                  <a:solidFill>
                    <a:srgbClr val="1E40AF"/>
                  </a:solidFill>
                </a:rPr>
                <a:t>Identify Incubator measures for adoption and use when fully developed</a:t>
              </a:r>
              <a:endParaRPr sz="1600" b="1">
                <a:solidFill>
                  <a:srgbClr val="1E40AF"/>
                </a:solidFill>
              </a:endParaRPr>
            </a:p>
            <a:p>
              <a:pPr marL="457200" lvl="0" indent="-330200" algn="l" rtl="0">
                <a:spcBef>
                  <a:spcPts val="900"/>
                </a:spcBef>
                <a:spcAft>
                  <a:spcPts val="0"/>
                </a:spcAft>
                <a:buClr>
                  <a:srgbClr val="1E40AF"/>
                </a:buClr>
                <a:buSzPts val="1600"/>
                <a:buFont typeface="Arial"/>
                <a:buChar char="●"/>
              </a:pPr>
              <a:r>
                <a:rPr lang="en-US" sz="1600">
                  <a:solidFill>
                    <a:srgbClr val="1E40AF"/>
                  </a:solidFill>
                </a:rPr>
                <a:t>CAEM discussed Hospital Onset Bacteremia HOB measure </a:t>
              </a:r>
              <a:endParaRPr sz="1600">
                <a:solidFill>
                  <a:srgbClr val="1E40AF"/>
                </a:solidFill>
              </a:endParaRPr>
            </a:p>
            <a:p>
              <a:pPr marL="457200" lvl="0" indent="-330200" algn="l" rtl="0">
                <a:spcBef>
                  <a:spcPts val="0"/>
                </a:spcBef>
                <a:spcAft>
                  <a:spcPts val="0"/>
                </a:spcAft>
                <a:buClr>
                  <a:srgbClr val="1E40AF"/>
                </a:buClr>
                <a:buSzPts val="1600"/>
                <a:buFont typeface="Arial"/>
                <a:buChar char="●"/>
              </a:pPr>
              <a:r>
                <a:rPr lang="en-US" sz="1600">
                  <a:solidFill>
                    <a:srgbClr val="1E40AF"/>
                  </a:solidFill>
                </a:rPr>
                <a:t>Today we will identify options for adopting measures for Non-Medicare hospital GBRs </a:t>
              </a:r>
              <a:endParaRPr sz="1600">
                <a:solidFill>
                  <a:srgbClr val="1E40AF"/>
                </a:solidFill>
              </a:endParaRPr>
            </a:p>
          </p:txBody>
        </p:sp>
      </p:grpSp>
      <p:grpSp>
        <p:nvGrpSpPr>
          <p:cNvPr id="1523" name="Google Shape;1523;g3edc2f6c705_1_6"/>
          <p:cNvGrpSpPr/>
          <p:nvPr/>
        </p:nvGrpSpPr>
        <p:grpSpPr>
          <a:xfrm>
            <a:off x="278125" y="977289"/>
            <a:ext cx="5791321" cy="2550571"/>
            <a:chOff x="4068553" y="1238250"/>
            <a:chExt cx="3595084" cy="2320811"/>
          </a:xfrm>
        </p:grpSpPr>
        <p:sp>
          <p:nvSpPr>
            <p:cNvPr id="1524" name="Google Shape;1524;g3edc2f6c705_1_6"/>
            <p:cNvSpPr/>
            <p:nvPr/>
          </p:nvSpPr>
          <p:spPr>
            <a:xfrm>
              <a:off x="4068553" y="1238261"/>
              <a:ext cx="3551700" cy="2320800"/>
            </a:xfrm>
            <a:prstGeom prst="roundRect">
              <a:avLst>
                <a:gd name="adj" fmla="val 4347"/>
              </a:avLst>
            </a:prstGeom>
            <a:solidFill>
              <a:srgbClr val="F8FAFC"/>
            </a:solidFill>
            <a:ln w="1025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25" name="Google Shape;1525;g3edc2f6c705_1_6"/>
            <p:cNvSpPr/>
            <p:nvPr/>
          </p:nvSpPr>
          <p:spPr>
            <a:xfrm>
              <a:off x="4286250" y="1238250"/>
              <a:ext cx="3333900" cy="476400"/>
            </a:xfrm>
            <a:prstGeom prst="roundRect">
              <a:avLst>
                <a:gd name="adj" fmla="val 20000"/>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26" name="Google Shape;1526;g3edc2f6c705_1_6"/>
            <p:cNvSpPr/>
            <p:nvPr/>
          </p:nvSpPr>
          <p:spPr>
            <a:xfrm>
              <a:off x="4286250" y="1524000"/>
              <a:ext cx="3333900" cy="190500"/>
            </a:xfrm>
            <a:prstGeom prst="rect">
              <a:avLst/>
            </a:prstGeom>
            <a:solidFill>
              <a:srgbClr val="003889"/>
            </a:solidFill>
            <a:ln>
              <a:noFill/>
            </a:ln>
          </p:spPr>
          <p:txBody>
            <a:bodyPr spcFirstLastPara="1" wrap="square" lIns="0" tIns="0" rIns="0" bIns="0" anchor="ctr" anchorCtr="0">
              <a:noAutofit/>
            </a:bodyPr>
            <a:lstStyle/>
            <a:p>
              <a:pPr marL="0" lvl="0" indent="0" algn="l" rtl="0">
                <a:spcBef>
                  <a:spcPts val="0"/>
                </a:spcBef>
                <a:spcAft>
                  <a:spcPts val="0"/>
                </a:spcAft>
                <a:buNone/>
              </a:pPr>
              <a:endParaRPr sz="1600"/>
            </a:p>
          </p:txBody>
        </p:sp>
        <p:sp>
          <p:nvSpPr>
            <p:cNvPr id="1527" name="Google Shape;1527;g3edc2f6c705_1_6"/>
            <p:cNvSpPr txBox="1"/>
            <p:nvPr/>
          </p:nvSpPr>
          <p:spPr>
            <a:xfrm>
              <a:off x="4329737" y="1273718"/>
              <a:ext cx="3333900" cy="476400"/>
            </a:xfrm>
            <a:prstGeom prst="rect">
              <a:avLst/>
            </a:prstGeom>
            <a:noFill/>
            <a:ln>
              <a:noFill/>
            </a:ln>
          </p:spPr>
          <p:txBody>
            <a:bodyPr spcFirstLastPara="1" wrap="square" lIns="205100" tIns="0" rIns="0" bIns="0" anchor="ctr" anchorCtr="0">
              <a:noAutofit/>
            </a:bodyPr>
            <a:lstStyle/>
            <a:p>
              <a:pPr marL="0" lvl="0" indent="0" algn="l" rtl="0">
                <a:spcBef>
                  <a:spcPts val="0"/>
                </a:spcBef>
                <a:spcAft>
                  <a:spcPts val="0"/>
                </a:spcAft>
                <a:buNone/>
              </a:pPr>
              <a:r>
                <a:rPr lang="en-US" sz="1600" b="1">
                  <a:solidFill>
                    <a:srgbClr val="FFFFFF"/>
                  </a:solidFill>
                  <a:latin typeface="Arial"/>
                  <a:ea typeface="Arial"/>
                  <a:cs typeface="Arial"/>
                  <a:sym typeface="Arial"/>
                </a:rPr>
                <a:t>FY2028 HVBP</a:t>
              </a:r>
              <a:endParaRPr sz="1600" b="1">
                <a:solidFill>
                  <a:srgbClr val="FFFFFF"/>
                </a:solidFill>
                <a:latin typeface="Arial"/>
                <a:ea typeface="Arial"/>
                <a:cs typeface="Arial"/>
                <a:sym typeface="Arial"/>
              </a:endParaRPr>
            </a:p>
          </p:txBody>
        </p:sp>
        <p:sp>
          <p:nvSpPr>
            <p:cNvPr id="1528" name="Google Shape;1528;g3edc2f6c705_1_6"/>
            <p:cNvSpPr txBox="1"/>
            <p:nvPr/>
          </p:nvSpPr>
          <p:spPr>
            <a:xfrm>
              <a:off x="4133594" y="1785691"/>
              <a:ext cx="3486600" cy="1576800"/>
            </a:xfrm>
            <a:prstGeom prst="rect">
              <a:avLst/>
            </a:prstGeom>
            <a:noFill/>
            <a:ln>
              <a:noFill/>
            </a:ln>
          </p:spPr>
          <p:txBody>
            <a:bodyPr spcFirstLastPara="1" wrap="square" lIns="153825" tIns="153825" rIns="153825" bIns="153825" anchor="t" anchorCtr="0">
              <a:noAutofit/>
            </a:bodyPr>
            <a:lstStyle/>
            <a:p>
              <a:pPr marL="492213" lvl="0" indent="-347706" algn="l" rtl="0">
                <a:spcBef>
                  <a:spcPts val="0"/>
                </a:spcBef>
                <a:spcAft>
                  <a:spcPts val="0"/>
                </a:spcAft>
                <a:buClr>
                  <a:srgbClr val="334155"/>
                </a:buClr>
                <a:buSzPts val="1600"/>
                <a:buFont typeface="Arial"/>
                <a:buChar char="●"/>
              </a:pPr>
              <a:r>
                <a:rPr lang="en-US" sz="1600">
                  <a:solidFill>
                    <a:srgbClr val="334155"/>
                  </a:solidFill>
                </a:rPr>
                <a:t>Sep 1 bundle process measure</a:t>
              </a:r>
              <a:endParaRPr sz="1600">
                <a:solidFill>
                  <a:srgbClr val="334155"/>
                </a:solidFill>
              </a:endParaRPr>
            </a:p>
            <a:p>
              <a:pPr marL="492213" lvl="0" indent="-347706" algn="l" rtl="0">
                <a:spcBef>
                  <a:spcPts val="646"/>
                </a:spcBef>
                <a:spcAft>
                  <a:spcPts val="0"/>
                </a:spcAft>
                <a:buClr>
                  <a:srgbClr val="334155"/>
                </a:buClr>
                <a:buSzPts val="1600"/>
                <a:buFont typeface="Arial"/>
                <a:buChar char="●"/>
              </a:pPr>
              <a:r>
                <a:rPr lang="en-US" sz="1600">
                  <a:solidFill>
                    <a:srgbClr val="334155"/>
                  </a:solidFill>
                </a:rPr>
                <a:t>CDC NHSN HAI CLABSI, CAUTI, C Diff, MRSA and SSI (colon and hysterectomy)</a:t>
              </a:r>
              <a:endParaRPr sz="1600">
                <a:solidFill>
                  <a:srgbClr val="334155"/>
                </a:solidFill>
                <a:latin typeface="Arial"/>
                <a:ea typeface="Arial"/>
                <a:cs typeface="Arial"/>
                <a:sym typeface="Arial"/>
              </a:endParaRPr>
            </a:p>
            <a:p>
              <a:pPr marL="492213" lvl="0" indent="-347706" algn="l" rtl="0">
                <a:spcBef>
                  <a:spcPts val="646"/>
                </a:spcBef>
                <a:spcAft>
                  <a:spcPts val="0"/>
                </a:spcAft>
                <a:buClr>
                  <a:srgbClr val="334155"/>
                </a:buClr>
                <a:buSzPts val="1600"/>
                <a:buFont typeface="Arial"/>
                <a:buChar char="●"/>
              </a:pPr>
              <a:r>
                <a:rPr lang="en-US" sz="1600">
                  <a:solidFill>
                    <a:srgbClr val="334155"/>
                  </a:solidFill>
                  <a:latin typeface="Arial"/>
                  <a:ea typeface="Arial"/>
                  <a:cs typeface="Arial"/>
                  <a:sym typeface="Arial"/>
                </a:rPr>
                <a:t>National performance standards, </a:t>
              </a:r>
              <a:r>
                <a:rPr lang="en-US" sz="1600">
                  <a:solidFill>
                    <a:srgbClr val="334155"/>
                  </a:solidFill>
                </a:rPr>
                <a:t>2</a:t>
              </a:r>
              <a:r>
                <a:rPr lang="en-US" sz="1600">
                  <a:solidFill>
                    <a:srgbClr val="334155"/>
                  </a:solidFill>
                  <a:latin typeface="Arial"/>
                  <a:ea typeface="Arial"/>
                  <a:cs typeface="Arial"/>
                  <a:sym typeface="Arial"/>
                </a:rPr>
                <a:t>% </a:t>
              </a:r>
              <a:r>
                <a:rPr lang="en-US" sz="1600">
                  <a:solidFill>
                    <a:srgbClr val="334155"/>
                  </a:solidFill>
                </a:rPr>
                <a:t>rewards or penalties, not revenue neutral, Safety domain weighted 31%</a:t>
              </a:r>
              <a:endParaRPr sz="1600">
                <a:solidFill>
                  <a:srgbClr val="334155"/>
                </a:solidFill>
                <a:latin typeface="Arial"/>
                <a:ea typeface="Arial"/>
                <a:cs typeface="Arial"/>
                <a:sym typeface="Arial"/>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g3edc2f6c705_1_65"/>
          <p:cNvSpPr txBox="1">
            <a:spLocks noGrp="1"/>
          </p:cNvSpPr>
          <p:nvPr>
            <p:ph type="title"/>
          </p:nvPr>
        </p:nvSpPr>
        <p:spPr>
          <a:xfrm>
            <a:off x="1195773" y="110014"/>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Overview of sepsis mortality measures</a:t>
            </a:r>
            <a:endParaRPr/>
          </a:p>
        </p:txBody>
      </p:sp>
      <p:graphicFrame>
        <p:nvGraphicFramePr>
          <p:cNvPr id="1955" name="Google Shape;1955;g3edc2f6c705_1_65"/>
          <p:cNvGraphicFramePr/>
          <p:nvPr/>
        </p:nvGraphicFramePr>
        <p:xfrm>
          <a:off x="463293" y="1545316"/>
          <a:ext cx="3000000" cy="3000000"/>
        </p:xfrm>
        <a:graphic>
          <a:graphicData uri="http://schemas.openxmlformats.org/drawingml/2006/table">
            <a:tbl>
              <a:tblPr firstRow="1" bandRow="1">
                <a:noFill/>
                <a:tableStyleId>{BB74AA2F-8076-4F72-9359-06DF184DB5A7}</a:tableStyleId>
              </a:tblPr>
              <a:tblGrid>
                <a:gridCol w="2103125">
                  <a:extLst>
                    <a:ext uri="{9D8B030D-6E8A-4147-A177-3AD203B41FA5}">
                      <a16:colId xmlns:a16="http://schemas.microsoft.com/office/drawing/2014/main" val="20000"/>
                    </a:ext>
                  </a:extLst>
                </a:gridCol>
                <a:gridCol w="1250600">
                  <a:extLst>
                    <a:ext uri="{9D8B030D-6E8A-4147-A177-3AD203B41FA5}">
                      <a16:colId xmlns:a16="http://schemas.microsoft.com/office/drawing/2014/main" val="20001"/>
                    </a:ext>
                  </a:extLst>
                </a:gridCol>
                <a:gridCol w="2834950">
                  <a:extLst>
                    <a:ext uri="{9D8B030D-6E8A-4147-A177-3AD203B41FA5}">
                      <a16:colId xmlns:a16="http://schemas.microsoft.com/office/drawing/2014/main" val="20002"/>
                    </a:ext>
                  </a:extLst>
                </a:gridCol>
                <a:gridCol w="5029200">
                  <a:extLst>
                    <a:ext uri="{9D8B030D-6E8A-4147-A177-3AD203B41FA5}">
                      <a16:colId xmlns:a16="http://schemas.microsoft.com/office/drawing/2014/main" val="20003"/>
                    </a:ext>
                  </a:extLst>
                </a:gridCol>
              </a:tblGrid>
              <a:tr h="2556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Data Source</a:t>
                      </a:r>
                      <a:endParaRPr sz="1200" u="none" strike="noStrike" cap="none"/>
                    </a:p>
                  </a:txBody>
                  <a:tcPr marL="91450" marR="91450" marT="45725" marB="45725"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Current use</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solidFill>
                            <a:schemeClr val="lt1"/>
                          </a:solidFill>
                        </a:rPr>
                        <a:t>Measure</a:t>
                      </a:r>
                      <a:endParaRPr sz="1400" u="none" strike="noStrike" cap="none"/>
                    </a:p>
                  </a:txBody>
                  <a:tcPr marL="91450" marR="91450" marT="45725" marB="45725" anchor="b"/>
                </a:tc>
                <a:extLst>
                  <a:ext uri="{0D108BD9-81ED-4DB2-BD59-A6C34878D82A}">
                    <a16:rowId xmlns:a16="http://schemas.microsoft.com/office/drawing/2014/main" val="10000"/>
                  </a:ext>
                </a:extLst>
              </a:tr>
              <a:tr h="640075">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CDC Adult Community-Onset Standardized Sepsis Mortality Ratio (SMR)</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Claims and EHR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Measure being developed and could be used in CMS programs in future</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Annual risk-adjusted standardized mortality ratio (SMR) of adult inpatients with community-onset sepsis.  SMR is calculated as the observed-to-predicted ratio of adult community-onset sepsis in-hospital deaths or discharges to hospice.</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548650">
                <a:tc>
                  <a:txBody>
                    <a:bodyPr/>
                    <a:lstStyle/>
                    <a:p>
                      <a:pPr marL="5715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HSCRC 30-day sepsis mortality rate</a:t>
                      </a:r>
                      <a:endParaRPr sz="1400" b="0" i="0" u="none" strike="noStrike" cap="none">
                        <a:solidFill>
                          <a:schemeClr val="dk1"/>
                        </a:solidFill>
                        <a:latin typeface="Arial"/>
                        <a:ea typeface="Arial"/>
                        <a:cs typeface="Arial"/>
                        <a:sym typeface="Arial"/>
                      </a:endParaRPr>
                    </a:p>
                  </a:txBody>
                  <a:tcPr marL="45725" marR="4572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Casemix</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HSCRC Sepsis Dashboard</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Risk-adjusted 30-day mortality ratio calculated as the mean predicted probability over the mean expected probability of death within 30-days of being admitted to a hospital among patients with a diagnosis of sepsis. </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Two separate risk-adjusted mortality rates are calculated for the </a:t>
                      </a:r>
                      <a:r>
                        <a:rPr lang="en-US" sz="1400" b="1" i="0" u="none" strike="noStrike" cap="none">
                          <a:solidFill>
                            <a:schemeClr val="dk1"/>
                          </a:solidFill>
                          <a:latin typeface="Arial"/>
                          <a:ea typeface="Arial"/>
                          <a:cs typeface="Arial"/>
                          <a:sym typeface="Arial"/>
                        </a:rPr>
                        <a:t>surgical service line </a:t>
                      </a:r>
                      <a:r>
                        <a:rPr lang="en-US" sz="1400" b="0" i="0" u="none" strike="noStrike" cap="none">
                          <a:solidFill>
                            <a:schemeClr val="dk1"/>
                          </a:solidFill>
                          <a:latin typeface="Arial"/>
                          <a:ea typeface="Arial"/>
                          <a:cs typeface="Arial"/>
                          <a:sym typeface="Arial"/>
                        </a:rPr>
                        <a:t>and </a:t>
                      </a:r>
                      <a:r>
                        <a:rPr lang="en-US" sz="1400" b="1" i="0" u="none" strike="noStrike" cap="none">
                          <a:solidFill>
                            <a:schemeClr val="dk1"/>
                          </a:solidFill>
                          <a:latin typeface="Arial"/>
                          <a:ea typeface="Arial"/>
                          <a:cs typeface="Arial"/>
                          <a:sym typeface="Arial"/>
                        </a:rPr>
                        <a:t>non-surgical service line</a:t>
                      </a:r>
                      <a:r>
                        <a:rPr lang="en-US"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g3edc2f6c705_1_71"/>
          <p:cNvSpPr txBox="1">
            <a:spLocks noGrp="1"/>
          </p:cNvSpPr>
          <p:nvPr>
            <p:ph type="title"/>
          </p:nvPr>
        </p:nvSpPr>
        <p:spPr>
          <a:xfrm>
            <a:off x="1310073" y="325914"/>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Overview of sepsis mortality measures</a:t>
            </a:r>
            <a:endParaRPr/>
          </a:p>
        </p:txBody>
      </p:sp>
      <p:graphicFrame>
        <p:nvGraphicFramePr>
          <p:cNvPr id="1962" name="Google Shape;1962;g3edc2f6c705_1_71"/>
          <p:cNvGraphicFramePr/>
          <p:nvPr/>
        </p:nvGraphicFramePr>
        <p:xfrm>
          <a:off x="336921" y="1148201"/>
          <a:ext cx="3000000" cy="3000000"/>
        </p:xfrm>
        <a:graphic>
          <a:graphicData uri="http://schemas.openxmlformats.org/drawingml/2006/table">
            <a:tbl>
              <a:tblPr firstRow="1" bandRow="1">
                <a:noFill/>
                <a:tableStyleId>{BB74AA2F-8076-4F72-9359-06DF184DB5A7}</a:tableStyleId>
              </a:tblPr>
              <a:tblGrid>
                <a:gridCol w="1920250">
                  <a:extLst>
                    <a:ext uri="{9D8B030D-6E8A-4147-A177-3AD203B41FA5}">
                      <a16:colId xmlns:a16="http://schemas.microsoft.com/office/drawing/2014/main" val="20000"/>
                    </a:ext>
                  </a:extLst>
                </a:gridCol>
                <a:gridCol w="2377450">
                  <a:extLst>
                    <a:ext uri="{9D8B030D-6E8A-4147-A177-3AD203B41FA5}">
                      <a16:colId xmlns:a16="http://schemas.microsoft.com/office/drawing/2014/main" val="20001"/>
                    </a:ext>
                  </a:extLst>
                </a:gridCol>
                <a:gridCol w="3108950">
                  <a:extLst>
                    <a:ext uri="{9D8B030D-6E8A-4147-A177-3AD203B41FA5}">
                      <a16:colId xmlns:a16="http://schemas.microsoft.com/office/drawing/2014/main" val="20002"/>
                    </a:ext>
                  </a:extLst>
                </a:gridCol>
                <a:gridCol w="4206250">
                  <a:extLst>
                    <a:ext uri="{9D8B030D-6E8A-4147-A177-3AD203B41FA5}">
                      <a16:colId xmlns:a16="http://schemas.microsoft.com/office/drawing/2014/main" val="20003"/>
                    </a:ext>
                  </a:extLst>
                </a:gridCol>
              </a:tblGrid>
              <a:tr h="4572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solidFill>
                            <a:schemeClr val="lt1"/>
                          </a:solidFill>
                        </a:rPr>
                        <a:t>Initial Population</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solidFill>
                            <a:schemeClr val="lt1"/>
                          </a:solidFill>
                        </a:rPr>
                        <a:t>Numerator Exclusions</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t>Denominator Exclusions</a:t>
                      </a:r>
                      <a:endParaRPr sz="1400" u="none" strike="noStrike" cap="none"/>
                    </a:p>
                  </a:txBody>
                  <a:tcPr marL="91450" marR="91450" marT="45725" marB="45725" anchor="b"/>
                </a:tc>
                <a:extLst>
                  <a:ext uri="{0D108BD9-81ED-4DB2-BD59-A6C34878D82A}">
                    <a16:rowId xmlns:a16="http://schemas.microsoft.com/office/drawing/2014/main" val="10000"/>
                  </a:ext>
                </a:extLst>
              </a:tr>
              <a:tr h="914400">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CDC Adult Community-Onset Standardized Sepsis Mortality Ratio (SMR)</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All encounters for patients of any age in an ED, observation, or inpatient location</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114300" marR="0" lvl="0" indent="-1143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Patients &lt;18 years of age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Length of hospitalization &gt;120 days</a:t>
                      </a:r>
                      <a:endParaRPr sz="1400" u="none" strike="noStrike" cap="none"/>
                    </a:p>
                    <a:p>
                      <a:pPr marL="115888" marR="0" lvl="0" indent="-115888"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Patients with prior enrollment in hospice</a:t>
                      </a:r>
                      <a:endParaRPr sz="1400" u="none" strike="noStrike" cap="none"/>
                    </a:p>
                    <a:p>
                      <a:pPr marL="114300" marR="0" lvl="0" indent="-1143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Patients that transferred to another acute care hospital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None</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1097275">
                <a:tc>
                  <a:txBody>
                    <a:bodyPr/>
                    <a:lstStyle/>
                    <a:p>
                      <a:pPr marL="5715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HSCRC 30-day sepsis mortality rate</a:t>
                      </a:r>
                      <a:endParaRPr sz="1400" b="0" i="0" u="none" strike="noStrike" cap="none">
                        <a:solidFill>
                          <a:schemeClr val="dk1"/>
                        </a:solidFill>
                        <a:latin typeface="Arial"/>
                        <a:ea typeface="Arial"/>
                        <a:cs typeface="Arial"/>
                        <a:sym typeface="Arial"/>
                      </a:endParaRPr>
                    </a:p>
                  </a:txBody>
                  <a:tcPr marL="45725" marR="4572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Patients ages 95 and younger residing in Maryland and treated in Maryland hospitals</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None</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117475" marR="0" lvl="0" indent="-117475"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Patients enrolled in hospice before, during, or within 30 days after admission</a:t>
                      </a:r>
                      <a:endParaRPr sz="1400" u="none" strike="noStrike" cap="none"/>
                    </a:p>
                    <a:p>
                      <a:pPr marL="117475" marR="0" lvl="0" indent="-117475"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Maternal, neonatal, and ungroupable admissions</a:t>
                      </a:r>
                      <a:endParaRPr sz="1400" u="none" strike="noStrike" cap="none"/>
                    </a:p>
                    <a:p>
                      <a:pPr marL="117475" marR="0" lvl="0" indent="-117475"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Transfers, Left Against Medical Advice, Inconsistent vital status (death prior to admission or prior to discharge if discharged alive) </a:t>
                      </a:r>
                      <a:endParaRPr sz="1400" u="none" strike="noStrike" cap="none"/>
                    </a:p>
                    <a:p>
                      <a:pPr marL="117475" marR="0" lvl="0" indent="-117475"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Any diagnosis of metastatic cancer or a principal diagnosis indicating low survival probability </a:t>
                      </a:r>
                      <a:endParaRPr sz="1400" b="0" i="0" u="none" strike="noStrike" cap="none">
                        <a:solidFill>
                          <a:schemeClr val="dk1"/>
                        </a:solidFill>
                        <a:latin typeface="Arial"/>
                        <a:ea typeface="Arial"/>
                        <a:cs typeface="Arial"/>
                        <a:sym typeface="Arial"/>
                      </a:endParaRPr>
                    </a:p>
                    <a:p>
                      <a:pPr marL="117475" marR="0" lvl="0" indent="-117475"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chemeClr val="dk1"/>
                          </a:solidFill>
                          <a:latin typeface="Arial"/>
                          <a:ea typeface="Arial"/>
                          <a:cs typeface="Arial"/>
                          <a:sym typeface="Arial"/>
                        </a:rPr>
                        <a:t>After these exclusions are imposed, a random admission is selected for each patient with multiple stays and other admissions are excluded</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g3edc2f6c705_1_77"/>
          <p:cNvSpPr txBox="1">
            <a:spLocks noGrp="1"/>
          </p:cNvSpPr>
          <p:nvPr>
            <p:ph type="title"/>
          </p:nvPr>
        </p:nvSpPr>
        <p:spPr>
          <a:xfrm>
            <a:off x="1310073" y="325914"/>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Overview of sepsis mortality measures</a:t>
            </a:r>
            <a:endParaRPr/>
          </a:p>
        </p:txBody>
      </p:sp>
      <p:graphicFrame>
        <p:nvGraphicFramePr>
          <p:cNvPr id="1969" name="Google Shape;1969;g3edc2f6c705_1_77"/>
          <p:cNvGraphicFramePr/>
          <p:nvPr/>
        </p:nvGraphicFramePr>
        <p:xfrm>
          <a:off x="336921" y="1148201"/>
          <a:ext cx="3000000" cy="3000000"/>
        </p:xfrm>
        <a:graphic>
          <a:graphicData uri="http://schemas.openxmlformats.org/drawingml/2006/table">
            <a:tbl>
              <a:tblPr firstRow="1" bandRow="1">
                <a:noFill/>
                <a:tableStyleId>{BB74AA2F-8076-4F72-9359-06DF184DB5A7}</a:tableStyleId>
              </a:tblPr>
              <a:tblGrid>
                <a:gridCol w="2377450">
                  <a:extLst>
                    <a:ext uri="{9D8B030D-6E8A-4147-A177-3AD203B41FA5}">
                      <a16:colId xmlns:a16="http://schemas.microsoft.com/office/drawing/2014/main" val="20000"/>
                    </a:ext>
                  </a:extLst>
                </a:gridCol>
                <a:gridCol w="3840475">
                  <a:extLst>
                    <a:ext uri="{9D8B030D-6E8A-4147-A177-3AD203B41FA5}">
                      <a16:colId xmlns:a16="http://schemas.microsoft.com/office/drawing/2014/main" val="20001"/>
                    </a:ext>
                  </a:extLst>
                </a:gridCol>
                <a:gridCol w="3840475">
                  <a:extLst>
                    <a:ext uri="{9D8B030D-6E8A-4147-A177-3AD203B41FA5}">
                      <a16:colId xmlns:a16="http://schemas.microsoft.com/office/drawing/2014/main" val="20002"/>
                    </a:ext>
                  </a:extLst>
                </a:gridCol>
              </a:tblGrid>
              <a:tr h="4572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solidFill>
                            <a:schemeClr val="lt1"/>
                          </a:solidFill>
                        </a:rPr>
                        <a:t>Numerator</a:t>
                      </a:r>
                      <a:endParaRPr sz="1400" u="none" strike="noStrike" cap="none"/>
                    </a:p>
                  </a:txBody>
                  <a:tcPr marL="91450" marR="91450" marT="45725" marB="45725" anchor="b"/>
                </a:tc>
                <a:tc>
                  <a:txBody>
                    <a:bodyPr/>
                    <a:lstStyle/>
                    <a:p>
                      <a:pPr marL="0" marR="0" lvl="0" indent="0" algn="l" rtl="0">
                        <a:lnSpc>
                          <a:spcPct val="100000"/>
                        </a:lnSpc>
                        <a:spcBef>
                          <a:spcPts val="0"/>
                        </a:spcBef>
                        <a:spcAft>
                          <a:spcPts val="0"/>
                        </a:spcAft>
                        <a:buClr>
                          <a:schemeClr val="lt1"/>
                        </a:buClr>
                        <a:buSzPts val="1400"/>
                        <a:buFont typeface="Times New Roman"/>
                        <a:buNone/>
                      </a:pPr>
                      <a:r>
                        <a:rPr lang="en-US" sz="1400" u="none" strike="noStrike" cap="none">
                          <a:solidFill>
                            <a:schemeClr val="lt1"/>
                          </a:solidFill>
                        </a:rPr>
                        <a:t>Denominator</a:t>
                      </a:r>
                      <a:endParaRPr sz="1400" u="none" strike="noStrike" cap="none"/>
                    </a:p>
                  </a:txBody>
                  <a:tcPr marL="91450" marR="91450" marT="45725" marB="45725" anchor="b"/>
                </a:tc>
                <a:extLst>
                  <a:ext uri="{0D108BD9-81ED-4DB2-BD59-A6C34878D82A}">
                    <a16:rowId xmlns:a16="http://schemas.microsoft.com/office/drawing/2014/main" val="10000"/>
                  </a:ext>
                </a:extLst>
              </a:tr>
              <a:tr h="914400">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CDC Adult Community-Onset Standardized Sepsis Mortality Ratio (SMR)</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Number of annually observed adults with community- onset sepsis who died during hospitalization or were discharged to hospice.</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Number of annually predicted adults with community- onset sepsis who died during hospitalization or were discharged to hospice.</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1097275">
                <a:tc>
                  <a:txBody>
                    <a:bodyPr/>
                    <a:lstStyle/>
                    <a:p>
                      <a:pPr marL="5715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HSCRC 30-day sepsis mortality rate</a:t>
                      </a:r>
                      <a:endParaRPr sz="1400" b="0" i="0" u="none" strike="noStrike" cap="none">
                        <a:solidFill>
                          <a:schemeClr val="dk1"/>
                        </a:solidFill>
                        <a:latin typeface="Arial"/>
                        <a:ea typeface="Arial"/>
                        <a:cs typeface="Arial"/>
                        <a:sym typeface="Arial"/>
                      </a:endParaRPr>
                    </a:p>
                  </a:txBody>
                  <a:tcPr marL="45725" marR="45725"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Hospital-specific predicted probability of death within 30 days of being admitted to the hospital among patients with sepsis</a:t>
                      </a:r>
                      <a:endParaRPr sz="14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Hospital-specific expected probability of death within 30 days of being admitted to the hospital among patients with sepsis</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g3edc2f6c705_1_83"/>
          <p:cNvSpPr txBox="1">
            <a:spLocks noGrp="1"/>
          </p:cNvSpPr>
          <p:nvPr>
            <p:ph type="title"/>
          </p:nvPr>
        </p:nvSpPr>
        <p:spPr>
          <a:xfrm>
            <a:off x="1066233" y="137240"/>
            <a:ext cx="10515600" cy="1131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4400"/>
              <a:buFont typeface="Arial"/>
              <a:buNone/>
            </a:pPr>
            <a:r>
              <a:rPr lang="en-US"/>
              <a:t>Overview of risk adjustment</a:t>
            </a:r>
            <a:endParaRPr/>
          </a:p>
        </p:txBody>
      </p:sp>
      <p:graphicFrame>
        <p:nvGraphicFramePr>
          <p:cNvPr id="1975" name="Google Shape;1975;g3edc2f6c705_1_83"/>
          <p:cNvGraphicFramePr/>
          <p:nvPr/>
        </p:nvGraphicFramePr>
        <p:xfrm>
          <a:off x="279849" y="877253"/>
          <a:ext cx="3000000" cy="3000000"/>
        </p:xfrm>
        <a:graphic>
          <a:graphicData uri="http://schemas.openxmlformats.org/drawingml/2006/table">
            <a:tbl>
              <a:tblPr firstRow="1" bandRow="1">
                <a:noFill/>
                <a:tableStyleId>{BB74AA2F-8076-4F72-9359-06DF184DB5A7}</a:tableStyleId>
              </a:tblPr>
              <a:tblGrid>
                <a:gridCol w="2472500">
                  <a:extLst>
                    <a:ext uri="{9D8B030D-6E8A-4147-A177-3AD203B41FA5}">
                      <a16:colId xmlns:a16="http://schemas.microsoft.com/office/drawing/2014/main" val="20000"/>
                    </a:ext>
                  </a:extLst>
                </a:gridCol>
                <a:gridCol w="8961125">
                  <a:extLst>
                    <a:ext uri="{9D8B030D-6E8A-4147-A177-3AD203B41FA5}">
                      <a16:colId xmlns:a16="http://schemas.microsoft.com/office/drawing/2014/main" val="20001"/>
                    </a:ext>
                  </a:extLst>
                </a:gridCol>
              </a:tblGrid>
              <a:tr h="3546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Measure</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1800"/>
                        <a:buFont typeface="Times New Roman"/>
                        <a:buNone/>
                      </a:pPr>
                      <a:r>
                        <a:rPr lang="en-US" sz="1600" u="none" strike="noStrike" cap="none">
                          <a:solidFill>
                            <a:schemeClr val="lt1"/>
                          </a:solidFill>
                        </a:rPr>
                        <a:t>Risk Adjustment</a:t>
                      </a:r>
                      <a:endParaRPr sz="1200" u="none" strike="noStrike" cap="none"/>
                    </a:p>
                  </a:txBody>
                  <a:tcPr marL="91450" marR="91450" marT="45725" marB="45725"/>
                </a:tc>
                <a:extLst>
                  <a:ext uri="{0D108BD9-81ED-4DB2-BD59-A6C34878D82A}">
                    <a16:rowId xmlns:a16="http://schemas.microsoft.com/office/drawing/2014/main" val="10000"/>
                  </a:ext>
                </a:extLst>
              </a:tr>
              <a:tr h="1037025">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CDC Adult Community-Onset Standardized Sepsis Mortality Ratio (SMR)</a:t>
                      </a:r>
                      <a:endParaRPr sz="1400" b="0" i="0" u="none" strike="noStrike" cap="none">
                        <a:solidFill>
                          <a:schemeClr val="dk1"/>
                        </a:solidFill>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The regression-based risk adjustment model calculates the predicted number of adults with community-onset sepsis who died during hospitalization or were discharged to hospice. Risk adjustment model includes variables from EHR, claims and NHSN survey. From EHR: Sex; Age; admission from a facility or hospital transfer; patient-level physiology on admission; blood pressure; lactate; creatinine; platelets; white count; anion gap; hematocrit; ALT; bilirubin; sodium; albumin; hypothermia; vasopressors; BMI. From claims: comorbidities; present on admission codes for pulmonary, genitourinary, skin; procedure codes for mechanical ventilation. From NHSN survey: hospital size.</a:t>
                      </a:r>
                      <a:endParaRPr sz="1400" u="none" strike="noStrike" cap="none"/>
                    </a:p>
                  </a:txBody>
                  <a:tcPr marL="91450" marR="91450" marT="45725" marB="45725"/>
                </a:tc>
                <a:extLst>
                  <a:ext uri="{0D108BD9-81ED-4DB2-BD59-A6C34878D82A}">
                    <a16:rowId xmlns:a16="http://schemas.microsoft.com/office/drawing/2014/main" val="10001"/>
                  </a:ext>
                </a:extLst>
              </a:tr>
              <a:tr h="822950">
                <a:tc>
                  <a:txBody>
                    <a:bodyPr/>
                    <a:lstStyle/>
                    <a:p>
                      <a:pPr marL="5715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HSCRC 30-day sepsis mortality rate</a:t>
                      </a:r>
                      <a:endParaRPr sz="1400" b="0" i="0" u="none" strike="noStrike" cap="none">
                        <a:solidFill>
                          <a:schemeClr val="dk1"/>
                        </a:solidFill>
                        <a:latin typeface="Arial"/>
                        <a:ea typeface="Arial"/>
                        <a:cs typeface="Arial"/>
                        <a:sym typeface="Arial"/>
                      </a:endParaRPr>
                    </a:p>
                  </a:txBody>
                  <a:tcPr marL="45725" marR="45725" marT="45725" marB="45725" anchor="ctr"/>
                </a:tc>
                <a:tc>
                  <a:txBody>
                    <a:bodyPr/>
                    <a:lstStyle/>
                    <a:p>
                      <a:pPr marL="0" marR="0" lvl="0" indent="0" algn="l" rtl="0">
                        <a:lnSpc>
                          <a:spcPct val="100000"/>
                        </a:lnSpc>
                        <a:spcBef>
                          <a:spcPts val="0"/>
                        </a:spcBef>
                        <a:spcAft>
                          <a:spcPts val="0"/>
                        </a:spcAft>
                        <a:buClr>
                          <a:schemeClr val="dk1"/>
                        </a:buClr>
                        <a:buSzPts val="1200"/>
                        <a:buFont typeface="Times New Roman"/>
                        <a:buNone/>
                      </a:pPr>
                      <a:r>
                        <a:rPr lang="en-US" sz="1400" b="0" i="0" u="none" strike="noStrike" cap="none">
                          <a:solidFill>
                            <a:schemeClr val="dk1"/>
                          </a:solidFill>
                          <a:latin typeface="Arial"/>
                          <a:ea typeface="Arial"/>
                          <a:cs typeface="Arial"/>
                          <a:sym typeface="Arial"/>
                        </a:rPr>
                        <a:t>Predicted probability is calculated as the probability of mortality projected from the model including the hospital’s intercept, while expected probability is projected without that intercept. The model includes age, sex, indication of palliative care and APR-DRG-ROM</a:t>
                      </a:r>
                      <a:endParaRPr sz="14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g3d5bb8d2de7_1_278"/>
          <p:cNvSpPr txBox="1">
            <a:spLocks noGrp="1"/>
          </p:cNvSpPr>
          <p:nvPr>
            <p:ph type="title"/>
          </p:nvPr>
        </p:nvSpPr>
        <p:spPr>
          <a:xfrm>
            <a:off x="972127" y="1835088"/>
            <a:ext cx="10515600" cy="873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SzPts val="32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Medisolv Digital Measures to Quality IQ Platform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endParaRPr>
          </a:p>
          <a:p>
            <a:pPr marL="0" lvl="0" indent="0" algn="r" rtl="0">
              <a:lnSpc>
                <a:spcPct val="90000"/>
              </a:lnSpc>
              <a:spcBef>
                <a:spcPts val="0"/>
              </a:spcBef>
              <a:spcAft>
                <a:spcPts val="0"/>
              </a:spcAft>
              <a:buSzPts val="32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on CRISP</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0" lvl="0" indent="0" algn="r" rtl="0">
              <a:lnSpc>
                <a:spcPct val="90000"/>
              </a:lnSpc>
              <a:spcBef>
                <a:spcPts val="0"/>
              </a:spcBef>
              <a:spcAft>
                <a:spcPts val="0"/>
              </a:spcAft>
              <a:buSzPts val="32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(See Appendix for login tips)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endParaRPr>
          </a:p>
          <a:p>
            <a:pPr marL="0" lvl="0" indent="0" algn="r" rtl="0">
              <a:lnSpc>
                <a:spcPct val="90000"/>
              </a:lnSpc>
              <a:spcBef>
                <a:spcPts val="0"/>
              </a:spcBef>
              <a:spcAft>
                <a:spcPts val="0"/>
              </a:spcAft>
              <a:buSzPts val="3200"/>
              <a:buNone/>
            </a:pPr>
            <a:endParaRPr/>
          </a:p>
          <a:p>
            <a:pPr marL="0" lvl="0" indent="0" algn="r" rtl="0">
              <a:lnSpc>
                <a:spcPct val="90000"/>
              </a:lnSpc>
              <a:spcBef>
                <a:spcPts val="0"/>
              </a:spcBef>
              <a:spcAft>
                <a:spcPts val="0"/>
              </a:spcAft>
              <a:buSzPts val="3200"/>
              <a:buNone/>
            </a:pPr>
            <a:endParaRPr/>
          </a:p>
          <a:p>
            <a:pPr marL="0" lvl="0" indent="0" algn="r" rtl="0">
              <a:lnSpc>
                <a:spcPct val="90000"/>
              </a:lnSpc>
              <a:spcBef>
                <a:spcPts val="0"/>
              </a:spcBef>
              <a:spcAft>
                <a:spcPts val="0"/>
              </a:spcAft>
              <a:buSzPts val="3200"/>
              <a:buNone/>
            </a:pPr>
            <a:endParaRPr/>
          </a:p>
          <a:p>
            <a:pPr marL="0" lvl="0" indent="0" algn="r" rtl="0">
              <a:lnSpc>
                <a:spcPct val="90000"/>
              </a:lnSpc>
              <a:spcBef>
                <a:spcPts val="0"/>
              </a:spcBef>
              <a:spcAft>
                <a:spcPts val="0"/>
              </a:spcAft>
              <a:buSzPts val="3200"/>
              <a:buNone/>
            </a:pPr>
            <a:endParaRPr/>
          </a:p>
          <a:p>
            <a:pPr marL="0" lvl="0" indent="0" algn="r" rtl="0">
              <a:lnSpc>
                <a:spcPct val="90000"/>
              </a:lnSpc>
              <a:spcBef>
                <a:spcPts val="0"/>
              </a:spcBef>
              <a:spcAft>
                <a:spcPts val="0"/>
              </a:spcAft>
              <a:buSzPts val="3200"/>
              <a:buNone/>
            </a:pPr>
            <a:r>
              <a:rPr lang="en-US"/>
              <a:t>Link to Webinar Demo on Using the Medisolv Digital Measures Quality IQ Platform (may be prompted to register):</a:t>
            </a:r>
            <a:endParaRPr/>
          </a:p>
          <a:p>
            <a:pPr marL="0" lvl="0" indent="0" algn="r" rtl="0">
              <a:lnSpc>
                <a:spcPct val="90000"/>
              </a:lnSpc>
              <a:spcBef>
                <a:spcPts val="0"/>
              </a:spcBef>
              <a:spcAft>
                <a:spcPts val="0"/>
              </a:spcAft>
              <a:buSzPts val="3200"/>
              <a:buNone/>
            </a:pPr>
            <a:r>
              <a:rPr lang="en-US" sz="1800">
                <a:solidFill>
                  <a:srgbClr val="000000"/>
                </a:solidFill>
                <a:highlight>
                  <a:srgbClr val="FFFFFF"/>
                </a:highlight>
                <a:latin typeface="Calibri"/>
                <a:ea typeface="Calibri"/>
                <a:cs typeface="Calibri"/>
                <a:sym typeface="Calibri"/>
              </a:rPr>
              <a:t> </a:t>
            </a:r>
            <a:r>
              <a:rPr lang="en-US" sz="1800" u="sng">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https://event.on24.com/wcc/r/5257402/95F7D05A99E38B7DD00225E0BB0387FD</a:t>
            </a:r>
            <a:r>
              <a:rPr lang="en-US" sz="1800">
                <a:solidFill>
                  <a:srgbClr val="000000"/>
                </a:solidFill>
                <a:highlight>
                  <a:srgbClr val="FFFFFF"/>
                </a:highlight>
                <a:latin typeface="Calibri"/>
                <a:ea typeface="Calibri"/>
                <a:cs typeface="Calibri"/>
                <a:sym typeface="Calibri"/>
              </a:rPr>
              <a:t> </a:t>
            </a:r>
            <a:r>
              <a:rPr lang="en-US" sz="1800"/>
              <a:t> </a:t>
            </a:r>
            <a:endParaRPr sz="1800"/>
          </a:p>
          <a:p>
            <a:pPr marL="0" lvl="0" indent="0" algn="r" rtl="0">
              <a:lnSpc>
                <a:spcPct val="90000"/>
              </a:lnSpc>
              <a:spcBef>
                <a:spcPts val="0"/>
              </a:spcBef>
              <a:spcAft>
                <a:spcPts val="0"/>
              </a:spcAft>
              <a:buSzPts val="3200"/>
              <a:buNone/>
            </a:pPr>
            <a:endParaRPr/>
          </a:p>
        </p:txBody>
      </p:sp>
      <p:sp>
        <p:nvSpPr>
          <p:cNvPr id="1982" name="Google Shape;1982;g3d5bb8d2de7_1_27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g3d613456f87_0_13"/>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95</a:t>
            </a:fld>
            <a:endParaRPr/>
          </a:p>
        </p:txBody>
      </p:sp>
      <p:sp>
        <p:nvSpPr>
          <p:cNvPr id="1989" name="Google Shape;1989;g3d613456f87_0_13"/>
          <p:cNvSpPr txBox="1">
            <a:spLocks noGrp="1"/>
          </p:cNvSpPr>
          <p:nvPr>
            <p:ph type="title"/>
          </p:nvPr>
        </p:nvSpPr>
        <p:spPr>
          <a:xfrm>
            <a:off x="972127" y="34785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Quality IQ Plagform </a:t>
            </a:r>
            <a:endParaRPr/>
          </a:p>
        </p:txBody>
      </p:sp>
      <p:pic>
        <p:nvPicPr>
          <p:cNvPr id="1990" name="Google Shape;1990;g3d613456f87_0_13"/>
          <p:cNvPicPr preferRelativeResize="0"/>
          <p:nvPr/>
        </p:nvPicPr>
        <p:blipFill rotWithShape="1">
          <a:blip r:embed="rId3">
            <a:alphaModFix/>
          </a:blip>
          <a:srcRect/>
          <a:stretch/>
        </p:blipFill>
        <p:spPr>
          <a:xfrm>
            <a:off x="152400" y="1101153"/>
            <a:ext cx="11207749" cy="518436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3d613456f87_0_28"/>
          <p:cNvSpPr txBox="1">
            <a:spLocks noGrp="1"/>
          </p:cNvSpPr>
          <p:nvPr>
            <p:ph type="sldNum" idx="12"/>
          </p:nvPr>
        </p:nvSpPr>
        <p:spPr>
          <a:xfrm>
            <a:off x="11512550" y="6213474"/>
            <a:ext cx="577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96</a:t>
            </a:fld>
            <a:endParaRPr/>
          </a:p>
        </p:txBody>
      </p:sp>
      <p:sp>
        <p:nvSpPr>
          <p:cNvPr id="1997" name="Google Shape;1997;g3d613456f87_0_28"/>
          <p:cNvSpPr txBox="1">
            <a:spLocks noGrp="1"/>
          </p:cNvSpPr>
          <p:nvPr>
            <p:ph type="title"/>
          </p:nvPr>
        </p:nvSpPr>
        <p:spPr>
          <a:xfrm>
            <a:off x="1788552" y="3"/>
            <a:ext cx="10515600" cy="6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t>The Quality IQ URL is https://qualityiq.medisolvcloud.com/measures</a:t>
            </a:r>
            <a:endParaRPr/>
          </a:p>
        </p:txBody>
      </p:sp>
      <p:pic>
        <p:nvPicPr>
          <p:cNvPr id="1998" name="Google Shape;1998;g3d613456f87_0_28"/>
          <p:cNvPicPr preferRelativeResize="0"/>
          <p:nvPr/>
        </p:nvPicPr>
        <p:blipFill rotWithShape="1">
          <a:blip r:embed="rId3">
            <a:alphaModFix/>
          </a:blip>
          <a:srcRect/>
          <a:stretch/>
        </p:blipFill>
        <p:spPr>
          <a:xfrm>
            <a:off x="152400" y="1101153"/>
            <a:ext cx="9184700" cy="560444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
      <a:dk1>
        <a:srgbClr val="003889"/>
      </a:dk1>
      <a:lt1>
        <a:srgbClr val="FFFFFF"/>
      </a:lt1>
      <a:dk2>
        <a:srgbClr val="001938"/>
      </a:dk2>
      <a:lt2>
        <a:srgbClr val="FFFFFF"/>
      </a:lt2>
      <a:accent1>
        <a:srgbClr val="2E95FF"/>
      </a:accent1>
      <a:accent2>
        <a:srgbClr val="55AAFF"/>
      </a:accent2>
      <a:accent3>
        <a:srgbClr val="D1EAFF"/>
      </a:accent3>
      <a:accent4>
        <a:srgbClr val="347708"/>
      </a:accent4>
      <a:accent5>
        <a:srgbClr val="85BF16"/>
      </a:accent5>
      <a:accent6>
        <a:srgbClr val="CDE2A3"/>
      </a:accent6>
      <a:hlink>
        <a:srgbClr val="538E09"/>
      </a:hlink>
      <a:folHlink>
        <a:srgbClr val="3377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003889"/>
      </a:dk1>
      <a:lt1>
        <a:srgbClr val="FFFFFF"/>
      </a:lt1>
      <a:dk2>
        <a:srgbClr val="001938"/>
      </a:dk2>
      <a:lt2>
        <a:srgbClr val="FFFFFF"/>
      </a:lt2>
      <a:accent1>
        <a:srgbClr val="2E95FF"/>
      </a:accent1>
      <a:accent2>
        <a:srgbClr val="55AAFF"/>
      </a:accent2>
      <a:accent3>
        <a:srgbClr val="D1EAFF"/>
      </a:accent3>
      <a:accent4>
        <a:srgbClr val="347708"/>
      </a:accent4>
      <a:accent5>
        <a:srgbClr val="85BF16"/>
      </a:accent5>
      <a:accent6>
        <a:srgbClr val="CDE2A3"/>
      </a:accent6>
      <a:hlink>
        <a:srgbClr val="538E09"/>
      </a:hlink>
      <a:folHlink>
        <a:srgbClr val="3377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
      <a:dk1>
        <a:srgbClr val="003889"/>
      </a:dk1>
      <a:lt1>
        <a:srgbClr val="FFFFFF"/>
      </a:lt1>
      <a:dk2>
        <a:srgbClr val="001938"/>
      </a:dk2>
      <a:lt2>
        <a:srgbClr val="FFFFFF"/>
      </a:lt2>
      <a:accent1>
        <a:srgbClr val="2E95FF"/>
      </a:accent1>
      <a:accent2>
        <a:srgbClr val="55AAFF"/>
      </a:accent2>
      <a:accent3>
        <a:srgbClr val="D1EAFF"/>
      </a:accent3>
      <a:accent4>
        <a:srgbClr val="347708"/>
      </a:accent4>
      <a:accent5>
        <a:srgbClr val="85BF16"/>
      </a:accent5>
      <a:accent6>
        <a:srgbClr val="CDE2A3"/>
      </a:accent6>
      <a:hlink>
        <a:srgbClr val="538E09"/>
      </a:hlink>
      <a:folHlink>
        <a:srgbClr val="3377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MathematicaUniversal-GMMB">
      <a:dk1>
        <a:srgbClr val="000000"/>
      </a:dk1>
      <a:lt1>
        <a:srgbClr val="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2">
      <a:dk1>
        <a:srgbClr val="003889"/>
      </a:dk1>
      <a:lt1>
        <a:srgbClr val="FFFFFF"/>
      </a:lt1>
      <a:dk2>
        <a:srgbClr val="001938"/>
      </a:dk2>
      <a:lt2>
        <a:srgbClr val="FFFFFF"/>
      </a:lt2>
      <a:accent1>
        <a:srgbClr val="2E95FF"/>
      </a:accent1>
      <a:accent2>
        <a:srgbClr val="55AAFF"/>
      </a:accent2>
      <a:accent3>
        <a:srgbClr val="D1EAFF"/>
      </a:accent3>
      <a:accent4>
        <a:srgbClr val="347708"/>
      </a:accent4>
      <a:accent5>
        <a:srgbClr val="85BF16"/>
      </a:accent5>
      <a:accent6>
        <a:srgbClr val="CDE2A3"/>
      </a:accent6>
      <a:hlink>
        <a:srgbClr val="538E09"/>
      </a:hlink>
      <a:folHlink>
        <a:srgbClr val="3377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MathematicaUniversal-GMMB">
      <a:dk1>
        <a:srgbClr val="000000"/>
      </a:dk1>
      <a:lt1>
        <a:srgbClr val="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40D51286D8B4D9C836A50BBB33558" ma:contentTypeVersion="2" ma:contentTypeDescription="Create a new document." ma:contentTypeScope="" ma:versionID="d14e5c4da1db565cb04c30bec4da997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B99BB64-677F-413C-B279-55529A450B15}"/>
</file>

<file path=customXml/itemProps2.xml><?xml version="1.0" encoding="utf-8"?>
<ds:datastoreItem xmlns:ds="http://schemas.openxmlformats.org/officeDocument/2006/customXml" ds:itemID="{3AC6B4A3-042D-4813-8963-4DE2ADEBD363}"/>
</file>

<file path=customXml/itemProps3.xml><?xml version="1.0" encoding="utf-8"?>
<ds:datastoreItem xmlns:ds="http://schemas.openxmlformats.org/officeDocument/2006/customXml" ds:itemID="{2D6DFED4-1E10-4558-A0E1-7BC9DCF590AC}"/>
</file>

<file path=docProps/app.xml><?xml version="1.0" encoding="utf-8"?>
<Properties xmlns="http://schemas.openxmlformats.org/officeDocument/2006/extended-properties" xmlns:vt="http://schemas.openxmlformats.org/officeDocument/2006/docPropsVTypes">
  <TotalTime>0</TotalTime>
  <Words>8015</Words>
  <Application>Microsoft Office PowerPoint</Application>
  <PresentationFormat>Widescreen</PresentationFormat>
  <Paragraphs>1649</Paragraphs>
  <Slides>96</Slides>
  <Notes>74</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96</vt:i4>
      </vt:variant>
    </vt:vector>
  </HeadingPairs>
  <TitlesOfParts>
    <vt:vector size="120" baseType="lpstr">
      <vt:lpstr>Play</vt:lpstr>
      <vt:lpstr>Aptos</vt:lpstr>
      <vt:lpstr>Montserrat</vt:lpstr>
      <vt:lpstr>Arial Black</vt:lpstr>
      <vt:lpstr>Helvetica Light</vt:lpstr>
      <vt:lpstr>Helvetica Neue Light</vt:lpstr>
      <vt:lpstr>Calibri Light</vt:lpstr>
      <vt:lpstr>Poppins</vt:lpstr>
      <vt:lpstr>Raleway Light</vt:lpstr>
      <vt:lpstr>Helvetica</vt:lpstr>
      <vt:lpstr>Roboto</vt:lpstr>
      <vt:lpstr>Courier New</vt:lpstr>
      <vt:lpstr>Helvetica Neue</vt:lpstr>
      <vt:lpstr>Lato</vt:lpstr>
      <vt:lpstr>Calibri</vt:lpstr>
      <vt:lpstr>Arial</vt:lpstr>
      <vt:lpstr>Times New Roman</vt:lpstr>
      <vt:lpstr>Quattrocento Sans</vt:lpstr>
      <vt:lpstr>Office Theme</vt:lpstr>
      <vt:lpstr>Office Theme</vt:lpstr>
      <vt:lpstr>Office Theme</vt:lpstr>
      <vt:lpstr>Custom Design</vt:lpstr>
      <vt:lpstr>Office Theme</vt:lpstr>
      <vt:lpstr>Custom Design</vt:lpstr>
      <vt:lpstr>Hospital Clinical Adverse Events (CAEM) Subgroup</vt:lpstr>
      <vt:lpstr>Meeting Agenda</vt:lpstr>
      <vt:lpstr>CAEM Members</vt:lpstr>
      <vt:lpstr>Workgroup Learning Agreements</vt:lpstr>
      <vt:lpstr>CAEM Goals and Recap  </vt:lpstr>
      <vt:lpstr>CAEM Goals</vt:lpstr>
      <vt:lpstr>Sources for Candidate Complication, Safety, and Mortality Measures </vt:lpstr>
      <vt:lpstr>Complications Recap</vt:lpstr>
      <vt:lpstr>Safety Recap</vt:lpstr>
      <vt:lpstr>Mortality Measures Recap</vt:lpstr>
      <vt:lpstr>Digital Measures Overview  </vt:lpstr>
      <vt:lpstr> Digital Quality Measures Overview HSCRC: CAEM Workgroup</vt:lpstr>
      <vt:lpstr>PowerPoint Presentation</vt:lpstr>
      <vt:lpstr>Types of Quality Measures in CMS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eCQM vs “FHIR eCQM” vs dQM</vt:lpstr>
      <vt:lpstr>PowerPoint Presentation</vt:lpstr>
      <vt:lpstr>PowerPoint Presentation</vt:lpstr>
      <vt:lpstr>PowerPoint Presentation</vt:lpstr>
      <vt:lpstr>PowerPoint Presentation</vt:lpstr>
      <vt:lpstr>Quality Measurement &amp; The Learning Health System</vt:lpstr>
      <vt:lpstr>PowerPoint Presentation</vt:lpstr>
      <vt:lpstr>PowerPoint Presentation</vt:lpstr>
      <vt:lpstr>Thank You  zwbutt@outlook.com</vt:lpstr>
      <vt:lpstr>PowerPoint Presentation</vt:lpstr>
      <vt:lpstr>2027 IPPS Proposed Rule: Electronic Clinical Quality Measures</vt:lpstr>
      <vt:lpstr>CMS eCQM Annual Cycle: 1st Quarter </vt:lpstr>
      <vt:lpstr>CMS eCQM Annual Cycle: 2nd Quarter </vt:lpstr>
      <vt:lpstr>CMS eCQM Annual Cycle: 3rd Quarter </vt:lpstr>
      <vt:lpstr>CMS eCQM Annual Cycle: 4th Quarter </vt:lpstr>
      <vt:lpstr>Periodic/Ad Hoc </vt:lpstr>
      <vt:lpstr>PPC PSI-Overlap Analysis</vt:lpstr>
      <vt:lpstr>PPCs and PSIs Have Differences in Numerators and Denominators</vt:lpstr>
      <vt:lpstr>PSI-PPC Numerator and Denominator Overlap Highlight Indicates Payment PPC</vt:lpstr>
      <vt:lpstr>PSI-PPC Numerator and Denominator Overlap Highlight Indicates Payment PPC</vt:lpstr>
      <vt:lpstr>PowerPoint Presentation</vt:lpstr>
      <vt:lpstr>Service Line Analysis of PPC Cases Not Overlapping with “Paired” PSI</vt:lpstr>
      <vt:lpstr>Service Line Analysis of PPC Cases Not Overlapping with “Paired” PSI</vt:lpstr>
      <vt:lpstr>Mortality Measures:    MD mortality measures sepsis cases capture analysis  </vt:lpstr>
      <vt:lpstr>Mortality Analysis</vt:lpstr>
      <vt:lpstr>Sepsis and mortality measures: Service Line Breakdown</vt:lpstr>
      <vt:lpstr>Sepsis and mortality measures: Methods</vt:lpstr>
      <vt:lpstr>Patients with sepsis by service line: All sepsis and sepsis with organ dysfunction</vt:lpstr>
      <vt:lpstr>Sepsis share of mortality, by service line</vt:lpstr>
      <vt:lpstr>Sepsis (with organ dysfunction) as healthcare associated infection vs sepsis present on admission</vt:lpstr>
      <vt:lpstr>Role of healthcare associated sepsis infections in mortality, by service line</vt:lpstr>
      <vt:lpstr>Service line share of sepsis (with organ dysfunction) and share of sepsis inpatient mortality</vt:lpstr>
      <vt:lpstr>Risk adjusted 30-day mortality with and without sepsis</vt:lpstr>
      <vt:lpstr>Share of Sepsis + OD Frequency and 30-Day Mortality by Service Line and Exclusion</vt:lpstr>
      <vt:lpstr>Share of Sepsis + OD in Discharges and 30-day Mortality</vt:lpstr>
      <vt:lpstr>Sepsis + Organ Dysfunction by Hospital: Overall vs Dashboard 30-day Measure</vt:lpstr>
      <vt:lpstr>Conclusions</vt:lpstr>
      <vt:lpstr>Conclusions (continued) </vt:lpstr>
      <vt:lpstr>Mortality Measure Questions for Discussion</vt:lpstr>
      <vt:lpstr>Measures of Interest Matrix: Discussion</vt:lpstr>
      <vt:lpstr>Candidate Measures of Interest  Endorsed by P4QM</vt:lpstr>
      <vt:lpstr>Hospital Onset Bacteremia (HOB)</vt:lpstr>
      <vt:lpstr>Updated Measure Evaluation and Selection Criteria</vt:lpstr>
      <vt:lpstr>CAEM Next Steps</vt:lpstr>
      <vt:lpstr>THANK YOU!</vt:lpstr>
      <vt:lpstr>Appendix</vt:lpstr>
      <vt:lpstr>PowerPoint Presentation</vt:lpstr>
      <vt:lpstr>THK Arthroplasty P4QM Maintenance Review Fall 2024*</vt:lpstr>
      <vt:lpstr>THK Arthroplasty P4QM Maintenance Review</vt:lpstr>
      <vt:lpstr>CDC NHSN HAI Measures: MRSA and CDiff Endorsement Status</vt:lpstr>
      <vt:lpstr>CDC NHSN HAI CLABSI and CAUTI Measures: Endorsement Status</vt:lpstr>
      <vt:lpstr>CDC NHSN HAI SSI Measures: Endorsement Status</vt:lpstr>
      <vt:lpstr>Maryland Performance is Comparable to the Nation THK Arthroplasty Complications</vt:lpstr>
      <vt:lpstr>Maryland Performance is Comparable to the Nation on CDC NHSN HAI Pay for Performance Measures</vt:lpstr>
      <vt:lpstr>PowerPoint Presentation</vt:lpstr>
      <vt:lpstr>eCQM Endorsement Status (See Workbook for Measure Specifications)</vt:lpstr>
      <vt:lpstr>ePC-02 Cesarean Birth Endorsed Measure</vt:lpstr>
      <vt:lpstr>PC 02- Cesarean Section (CMS334)</vt:lpstr>
      <vt:lpstr>HH Hyper- Hospital Harm Severe Hyperglycemia (CMS871)</vt:lpstr>
      <vt:lpstr>HH Hypo- Hospital Harm Severe Hypoglycemia (CMS816)</vt:lpstr>
      <vt:lpstr>Safe Use of Opioids (CMS506)</vt:lpstr>
      <vt:lpstr>CMS Performance Results COND SPEC MORT, SEP 1</vt:lpstr>
      <vt:lpstr>Maryland Performance is Slightly Better than the CMS 3-Day Condition Specific Mortality Measures with Exception of Stroke</vt:lpstr>
      <vt:lpstr>Maryland Performance on the Sep-1 Measure is Comparable to the Naiton</vt:lpstr>
      <vt:lpstr>Sepsis Mortality Measure  Comparison</vt:lpstr>
      <vt:lpstr>Definition of Sepsis</vt:lpstr>
      <vt:lpstr>Overview of sepsis mortality measures</vt:lpstr>
      <vt:lpstr>Overview of sepsis mortality measures</vt:lpstr>
      <vt:lpstr>Overview of sepsis mortality measures</vt:lpstr>
      <vt:lpstr>Overview of risk adjustment</vt:lpstr>
      <vt:lpstr>Medisolv Digital Measures to Quality IQ Platform  on CRISP (See Appendix for login tips)      Link to Webinar Demo on Using the Medisolv Digital Measures Quality IQ Platform (may be prompted to register):  https://event.on24.com/wcc/r/5257402/95F7D05A99E38B7DD00225E0BB0387FD   </vt:lpstr>
      <vt:lpstr>Quality IQ Plagform </vt:lpstr>
      <vt:lpstr>The Quality IQ URL is https://qualityiq.medisolvcloud.com/measures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Dianne Feeney</dc:creator>
  <cp:lastModifiedBy>Dianne Feeney</cp:lastModifiedBy>
  <cp:revision>1</cp:revision>
  <dcterms:modified xsi:type="dcterms:W3CDTF">2026-06-24T14:11:54Z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0x0101005AD40D51286D8B4D9C836A50BBB33558</vt:lpwstr>
  </property>
</Properties>
</file>