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7.xml" ContentType="application/vnd.openxmlformats-officedocument.presentationml.slide+xml"/>
  <Override PartName="/ppt/slides/slide1.xml" ContentType="application/vnd.openxmlformats-officedocument.presentationml.slide+xml"/>
  <Override PartName="/ppt/slides/slide6.xml" ContentType="application/vnd.openxmlformats-officedocument.presentationml.slide+xml"/>
  <Override PartName="/ppt/slides/slide2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3.xml" ContentType="application/vnd.openxmlformats-officedocument.presentationml.slide+xml"/>
  <Override PartName="/ppt/notesSlides/notesSlide1.xml" ContentType="application/vnd.openxmlformats-officedocument.presentationml.notesSlide+xml"/>
  <Override PartName="/ppt/slideLayouts/slideLayout25.xml" ContentType="application/vnd.openxmlformats-officedocument.presentationml.slideLayout+xml"/>
  <Override PartName="/ppt/slideMasters/slideMaster2.xml" ContentType="application/vnd.openxmlformats-officedocument.presentationml.slideMaster+xml"/>
  <Override PartName="/ppt/slideLayouts/slideLayout2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theme/theme2.xml" ContentType="application/vnd.openxmlformats-officedocument.theme+xml"/>
  <Override PartName="/ppt/theme/theme1.xml" ContentType="application/vnd.openxmlformats-officedocument.theme+xml"/>
  <Override PartName="/ppt/theme/theme4.xml" ContentType="application/vnd.openxmlformats-officedocument.theme+xml"/>
  <Override PartName="/ppt/theme/theme3.xml" ContentType="application/vnd.openxmlformats-officedocument.theme+xml"/>
  <Override PartName="/ppt/notesMasters/notesMaster1.xml" ContentType="application/vnd.openxmlformats-officedocument.presentationml.notesMaster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780" r:id="rId1"/>
    <p:sldMasterId id="2147483793" r:id="rId2"/>
  </p:sldMasterIdLst>
  <p:notesMasterIdLst>
    <p:notesMasterId r:id="rId10"/>
  </p:notesMasterIdLst>
  <p:handoutMasterIdLst>
    <p:handoutMasterId r:id="rId11"/>
  </p:handoutMasterIdLst>
  <p:sldIdLst>
    <p:sldId id="543" r:id="rId3"/>
    <p:sldId id="544" r:id="rId4"/>
    <p:sldId id="545" r:id="rId5"/>
    <p:sldId id="548" r:id="rId6"/>
    <p:sldId id="549" r:id="rId7"/>
    <p:sldId id="551" r:id="rId8"/>
    <p:sldId id="552" r:id="rId9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Johns Colmers" initials="JC" lastIdx="2" clrIdx="0"/>
  <p:cmAuthor id="1" name="Mary Pohl" initials="MBP" lastIdx="1" clrIdx="1"/>
  <p:cmAuthor id="2" name="dkinzer" initials="dk" lastIdx="1" clrIdx="2"/>
  <p:cmAuthor id="3" name="kschneider" initials="k" lastIdx="4" clrIdx="3"/>
  <p:cmAuthor id="4" name="Alice" initials="A" lastIdx="3" clrIdx="4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8500"/>
    <a:srgbClr val="002060"/>
    <a:srgbClr val="F1B409"/>
    <a:srgbClr val="B2DE82"/>
    <a:srgbClr val="C3E7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57" autoAdjust="0"/>
    <p:restoredTop sz="86486" autoAdjust="0"/>
  </p:normalViewPr>
  <p:slideViewPr>
    <p:cSldViewPr>
      <p:cViewPr varScale="1">
        <p:scale>
          <a:sx n="116" d="100"/>
          <a:sy n="116" d="100"/>
        </p:scale>
        <p:origin x="1872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48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5" d="100"/>
          <a:sy n="85" d="100"/>
        </p:scale>
        <p:origin x="-3822" y="-84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18" Type="http://schemas.openxmlformats.org/officeDocument/2006/relationships/customXml" Target="../customXml/item2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commentAuthors" Target="commentAuthors.xml"/><Relationship Id="rId17" Type="http://schemas.openxmlformats.org/officeDocument/2006/relationships/customXml" Target="../customXml/item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19" Type="http://schemas.openxmlformats.org/officeDocument/2006/relationships/customXml" Target="../customXml/item3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37840" cy="464820"/>
          </a:xfrm>
          <a:prstGeom prst="rect">
            <a:avLst/>
          </a:prstGeom>
        </p:spPr>
        <p:txBody>
          <a:bodyPr vert="horz" lIns="93140" tIns="46571" rIns="93140" bIns="46571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9" y="0"/>
            <a:ext cx="3037840" cy="464820"/>
          </a:xfrm>
          <a:prstGeom prst="rect">
            <a:avLst/>
          </a:prstGeom>
        </p:spPr>
        <p:txBody>
          <a:bodyPr vert="horz" lIns="93140" tIns="46571" rIns="93140" bIns="46571" rtlCol="0"/>
          <a:lstStyle>
            <a:lvl1pPr algn="r">
              <a:defRPr sz="1200"/>
            </a:lvl1pPr>
          </a:lstStyle>
          <a:p>
            <a:fld id="{C6AFBB4A-76A4-458F-AA5E-FCE980108AD9}" type="datetimeFigureOut">
              <a:rPr lang="en-US" smtClean="0"/>
              <a:pPr/>
              <a:t>4/29/2014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29968"/>
            <a:ext cx="3037840" cy="464820"/>
          </a:xfrm>
          <a:prstGeom prst="rect">
            <a:avLst/>
          </a:prstGeom>
        </p:spPr>
        <p:txBody>
          <a:bodyPr vert="horz" lIns="93140" tIns="46571" rIns="93140" bIns="46571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9" y="8829968"/>
            <a:ext cx="3037840" cy="464820"/>
          </a:xfrm>
          <a:prstGeom prst="rect">
            <a:avLst/>
          </a:prstGeom>
        </p:spPr>
        <p:txBody>
          <a:bodyPr vert="horz" lIns="93140" tIns="46571" rIns="93140" bIns="46571" rtlCol="0" anchor="b"/>
          <a:lstStyle>
            <a:lvl1pPr algn="r">
              <a:defRPr sz="1200"/>
            </a:lvl1pPr>
          </a:lstStyle>
          <a:p>
            <a:fld id="{E3007427-2BD1-4D42-941C-38FAEB2F1BA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97956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" y="2"/>
            <a:ext cx="3037734" cy="464504"/>
          </a:xfrm>
          <a:prstGeom prst="rect">
            <a:avLst/>
          </a:prstGeom>
        </p:spPr>
        <p:txBody>
          <a:bodyPr vert="horz" lIns="91259" tIns="45630" rIns="91259" bIns="4563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1084" y="2"/>
            <a:ext cx="3037734" cy="464504"/>
          </a:xfrm>
          <a:prstGeom prst="rect">
            <a:avLst/>
          </a:prstGeom>
        </p:spPr>
        <p:txBody>
          <a:bodyPr vert="horz" lIns="91259" tIns="45630" rIns="91259" bIns="45630" rtlCol="0"/>
          <a:lstStyle>
            <a:lvl1pPr algn="r">
              <a:defRPr sz="1200"/>
            </a:lvl1pPr>
          </a:lstStyle>
          <a:p>
            <a:fld id="{5A794E75-57E5-4588-8643-1658987C16A6}" type="datetimeFigureOut">
              <a:rPr lang="en-US" smtClean="0"/>
              <a:pPr/>
              <a:t>4/29/2014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79513" y="695325"/>
            <a:ext cx="4651375" cy="34877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259" tIns="45630" rIns="91259" bIns="4563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0408" y="4415157"/>
            <a:ext cx="5609587" cy="4183698"/>
          </a:xfrm>
          <a:prstGeom prst="rect">
            <a:avLst/>
          </a:prstGeom>
        </p:spPr>
        <p:txBody>
          <a:bodyPr vert="horz" lIns="91259" tIns="45630" rIns="91259" bIns="4563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" y="8830313"/>
            <a:ext cx="3037734" cy="464504"/>
          </a:xfrm>
          <a:prstGeom prst="rect">
            <a:avLst/>
          </a:prstGeom>
        </p:spPr>
        <p:txBody>
          <a:bodyPr vert="horz" lIns="91259" tIns="45630" rIns="91259" bIns="4563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1084" y="8830313"/>
            <a:ext cx="3037734" cy="464504"/>
          </a:xfrm>
          <a:prstGeom prst="rect">
            <a:avLst/>
          </a:prstGeom>
        </p:spPr>
        <p:txBody>
          <a:bodyPr vert="horz" lIns="91259" tIns="45630" rIns="91259" bIns="45630" rtlCol="0" anchor="b"/>
          <a:lstStyle>
            <a:lvl1pPr algn="r">
              <a:defRPr sz="1200"/>
            </a:lvl1pPr>
          </a:lstStyle>
          <a:p>
            <a:fld id="{61B8A44D-D987-491C-9570-AF8EE28806E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0493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B8A44D-D987-491C-9570-AF8EE28806ED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33017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124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endParaRPr kumimoji="0"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4419600"/>
            <a:ext cx="6858000" cy="533400"/>
          </a:xfrm>
        </p:spPr>
        <p:txBody>
          <a:bodyPr/>
          <a:lstStyle>
            <a:lvl1pPr marL="0" indent="0" algn="r">
              <a:buNone/>
              <a:defRPr sz="20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endParaRPr kumimoji="0" lang="en-US" dirty="0"/>
          </a:p>
        </p:txBody>
      </p:sp>
      <p:sp>
        <p:nvSpPr>
          <p:cNvPr id="21" name="Rectangle 20"/>
          <p:cNvSpPr/>
          <p:nvPr/>
        </p:nvSpPr>
        <p:spPr>
          <a:xfrm>
            <a:off x="904875" y="1752601"/>
            <a:ext cx="7315200" cy="2438400"/>
          </a:xfrm>
          <a:prstGeom prst="rect">
            <a:avLst/>
          </a:prstGeom>
          <a:noFill/>
          <a:ln w="6350" cap="rnd" cmpd="sng" algn="ctr">
            <a:solidFill>
              <a:srgbClr val="C00000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Rectangle 32"/>
          <p:cNvSpPr/>
          <p:nvPr/>
        </p:nvSpPr>
        <p:spPr>
          <a:xfrm>
            <a:off x="914400" y="434340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tx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Rectangle 21"/>
          <p:cNvSpPr/>
          <p:nvPr/>
        </p:nvSpPr>
        <p:spPr>
          <a:xfrm>
            <a:off x="904875" y="1752601"/>
            <a:ext cx="228600" cy="2438400"/>
          </a:xfrm>
          <a:prstGeom prst="rect">
            <a:avLst/>
          </a:prstGeom>
          <a:solidFill>
            <a:srgbClr val="C00000"/>
          </a:solidFill>
          <a:ln w="6350" cap="rnd" cmpd="sng" algn="ctr">
            <a:solidFill>
              <a:srgbClr val="C00000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>
            <a:off x="914400" y="4343400"/>
            <a:ext cx="228600" cy="6858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pic>
        <p:nvPicPr>
          <p:cNvPr id="10" name="Picture 9" descr="HSCRC logo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6705302" y="5867400"/>
            <a:ext cx="2133898" cy="857370"/>
          </a:xfrm>
          <a:prstGeom prst="rect">
            <a:avLst/>
          </a:prstGeom>
        </p:spPr>
      </p:pic>
    </p:spTree>
  </p:cSld>
  <p:clrMapOvr>
    <a:masterClrMapping/>
  </p:clrMapOvr>
  <p:transition spd="slow" advClick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DRAFT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A0D4D-771F-4F83-A25A-17AAADBB4F4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 advClick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DRAFT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A0D4D-771F-4F83-A25A-17AAADBB4F4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 advClick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DRAFT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A0D4D-771F-4F83-A25A-17AAADBB4F4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  <p:transition spd="slow" advClick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 smtClean="0"/>
              <a:t>Klik for at redigere typografi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DRAFT</a:t>
            </a:r>
            <a:endParaRPr lang="en-US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48D500-48AF-4395-90B3-A15AB03EC636}" type="slidenum">
              <a:rPr lang="da-DK"/>
              <a:pPr>
                <a:defRPr/>
              </a:pPr>
              <a:t>‹#›</a:t>
            </a:fld>
            <a:endParaRPr lang="da-DK"/>
          </a:p>
        </p:txBody>
      </p:sp>
    </p:spTree>
  </p:cSld>
  <p:clrMapOvr>
    <a:masterClrMapping/>
  </p:clrMapOvr>
  <p:transition spd="slow" advClick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DRAFT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6CF3F-E7A5-4214-AEF0-EE5109DFD6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 advClick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DRAFT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6CF3F-E7A5-4214-AEF0-EE5109DFD6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 advClick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DRAFT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6CF3F-E7A5-4214-AEF0-EE5109DFD6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 advClick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DRAFT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6CF3F-E7A5-4214-AEF0-EE5109DFD6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 advClick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DRAFT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6CF3F-E7A5-4214-AEF0-EE5109DFD6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 advClick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DRAFT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6CF3F-E7A5-4214-AEF0-EE5109DFD6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 advClick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  <p:sp>
        <p:nvSpPr>
          <p:cNvPr id="13" name="TextBox 12"/>
          <p:cNvSpPr txBox="1"/>
          <p:nvPr userDrawn="1"/>
        </p:nvSpPr>
        <p:spPr>
          <a:xfrm>
            <a:off x="786068" y="6367046"/>
            <a:ext cx="40107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fld id="{60190AC2-481F-4502-89DE-7153DAFA5FF2}" type="slidenum">
              <a:rPr lang="en-US" sz="1400" smtClean="0">
                <a:solidFill>
                  <a:schemeClr val="bg1">
                    <a:lumMod val="50000"/>
                  </a:schemeClr>
                </a:solidFill>
              </a:rPr>
              <a:pPr/>
              <a:t>‹#›</a:t>
            </a:fld>
            <a:endParaRPr lang="en-US" sz="14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200" baseline="0">
                <a:latin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DRAFT</a:t>
            </a:r>
            <a:endParaRPr lang="en-US" dirty="0"/>
          </a:p>
        </p:txBody>
      </p:sp>
    </p:spTree>
  </p:cSld>
  <p:clrMapOvr>
    <a:masterClrMapping/>
  </p:clrMapOvr>
  <p:transition spd="slow" advClick="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DRAFT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6CF3F-E7A5-4214-AEF0-EE5109DFD6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 advClick="0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DRAFT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6CF3F-E7A5-4214-AEF0-EE5109DFD6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 advClick="0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DRAFT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6CF3F-E7A5-4214-AEF0-EE5109DFD6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 advClick="0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DRAFT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6CF3F-E7A5-4214-AEF0-EE5109DFD6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 advClick="0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DRAFT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6CF3F-E7A5-4214-AEF0-EE5109DFD6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 advClick="0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DRAFT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6CF3F-E7A5-4214-AEF0-EE5109DFD6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 advClick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r>
              <a:rPr lang="en-US" smtClean="0"/>
              <a:t>DRAFT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5CFA0D4D-771F-4F83-A25A-17AAADBB4F4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 advClick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6" name="TextBox 15"/>
          <p:cNvSpPr txBox="1"/>
          <p:nvPr userDrawn="1"/>
        </p:nvSpPr>
        <p:spPr>
          <a:xfrm>
            <a:off x="786068" y="6367046"/>
            <a:ext cx="43313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fld id="{60190AC2-481F-4502-89DE-7153DAFA5FF2}" type="slidenum">
              <a:rPr lang="en-US" sz="1600" smtClean="0">
                <a:solidFill>
                  <a:schemeClr val="bg1">
                    <a:lumMod val="50000"/>
                  </a:schemeClr>
                </a:solidFill>
              </a:rPr>
              <a:pPr/>
              <a:t>‹#›</a:t>
            </a:fld>
            <a:endParaRPr lang="en-US" sz="1600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7" name="Picture 6" descr="HSCRC logo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929881" y="6400800"/>
            <a:ext cx="1137919" cy="457200"/>
          </a:xfrm>
          <a:prstGeom prst="rect">
            <a:avLst/>
          </a:prstGeom>
        </p:spPr>
      </p:pic>
    </p:spTree>
  </p:cSld>
  <p:clrMapOvr>
    <a:masterClrMapping/>
  </p:clrMapOvr>
  <p:transition spd="slow" advClick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DRAFT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  <p:transition spd="slow" advClick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Box 12"/>
          <p:cNvSpPr txBox="1"/>
          <p:nvPr userDrawn="1"/>
        </p:nvSpPr>
        <p:spPr>
          <a:xfrm>
            <a:off x="786068" y="6367046"/>
            <a:ext cx="43313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fld id="{60190AC2-481F-4502-89DE-7153DAFA5FF2}" type="slidenum">
              <a:rPr lang="en-US" sz="1600" smtClean="0">
                <a:solidFill>
                  <a:schemeClr val="bg1">
                    <a:lumMod val="50000"/>
                  </a:schemeClr>
                </a:solidFill>
              </a:rPr>
              <a:pPr/>
              <a:t>‹#›</a:t>
            </a:fld>
            <a:endParaRPr lang="en-US" sz="1600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6" name="Picture 5" descr="HSCRC logo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6934200" y="6215062"/>
            <a:ext cx="1600200" cy="642938"/>
          </a:xfrm>
          <a:prstGeom prst="rect">
            <a:avLst/>
          </a:prstGeom>
        </p:spPr>
      </p:pic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5562600" y="6356350"/>
            <a:ext cx="2289048" cy="36576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CFA0D4D-771F-4F83-A25A-17AAADBB4F4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DRAFT</a:t>
            </a:r>
            <a:endParaRPr lang="en-US" dirty="0"/>
          </a:p>
        </p:txBody>
      </p:sp>
    </p:spTree>
  </p:cSld>
  <p:clrMapOvr>
    <a:masterClrMapping/>
  </p:clrMapOvr>
  <p:transition spd="slow" advClick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DRAFT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A0D4D-771F-4F83-A25A-17AAADBB4F4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 advClick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 userDrawn="1"/>
        </p:nvSpPr>
        <p:spPr>
          <a:xfrm>
            <a:off x="786068" y="6367046"/>
            <a:ext cx="43313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fld id="{60190AC2-481F-4502-89DE-7153DAFA5FF2}" type="slidenum">
              <a:rPr lang="en-US" sz="1600" smtClean="0">
                <a:solidFill>
                  <a:schemeClr val="bg1">
                    <a:lumMod val="50000"/>
                  </a:schemeClr>
                </a:solidFill>
              </a:rPr>
              <a:pPr/>
              <a:t>‹#›</a:t>
            </a:fld>
            <a:endParaRPr lang="en-US" sz="16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 spd="slow" advClick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DRAFT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A0D4D-771F-4F83-A25A-17AAADBB4F4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  <p:transition spd="slow" advClick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slideLayout" Target="../slideLayouts/slideLayout25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ct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DRAFT</a:t>
            </a:r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CFA0D4D-771F-4F83-A25A-17AAADBB4F4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pic>
        <p:nvPicPr>
          <p:cNvPr id="11" name="Picture 10" descr="HSCRC logo.png"/>
          <p:cNvPicPr>
            <a:picLocks noChangeAspect="1"/>
          </p:cNvPicPr>
          <p:nvPr userDrawn="1"/>
        </p:nvPicPr>
        <p:blipFill>
          <a:blip r:embed="rId15" cstate="print"/>
          <a:stretch>
            <a:fillRect/>
          </a:stretch>
        </p:blipFill>
        <p:spPr>
          <a:xfrm>
            <a:off x="7929881" y="6400800"/>
            <a:ext cx="1137919" cy="4572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92" r:id="rId7"/>
    <p:sldLayoutId id="2147483787" r:id="rId8"/>
    <p:sldLayoutId id="2147483788" r:id="rId9"/>
    <p:sldLayoutId id="2147483789" r:id="rId10"/>
    <p:sldLayoutId id="2147483790" r:id="rId11"/>
    <p:sldLayoutId id="2147483791" r:id="rId12"/>
    <p:sldLayoutId id="2147483806" r:id="rId13"/>
  </p:sldLayoutIdLst>
  <p:transition spd="slow" advClick="0"/>
  <p:hf sldNum="0" hdr="0" ftr="0" dt="0"/>
  <p:txStyles>
    <p:titleStyle>
      <a:lvl1pPr algn="l" rtl="0" eaLnBrk="1" latinLnBrk="0" hangingPunct="1">
        <a:spcBef>
          <a:spcPct val="0"/>
        </a:spcBef>
        <a:buNone/>
        <a:defRPr kumimoji="0" sz="3200" kern="1200" baseline="0">
          <a:solidFill>
            <a:schemeClr val="tx2"/>
          </a:solidFill>
          <a:latin typeface="Arial" pitchFamily="34" charset="0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DRAFT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A6CF3F-E7A5-4214-AEF0-EE5109DFD66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4" r:id="rId1"/>
    <p:sldLayoutId id="2147483795" r:id="rId2"/>
    <p:sldLayoutId id="2147483796" r:id="rId3"/>
    <p:sldLayoutId id="2147483797" r:id="rId4"/>
    <p:sldLayoutId id="2147483798" r:id="rId5"/>
    <p:sldLayoutId id="2147483799" r:id="rId6"/>
    <p:sldLayoutId id="2147483800" r:id="rId7"/>
    <p:sldLayoutId id="2147483801" r:id="rId8"/>
    <p:sldLayoutId id="2147483802" r:id="rId9"/>
    <p:sldLayoutId id="2147483803" r:id="rId10"/>
    <p:sldLayoutId id="2147483804" r:id="rId11"/>
    <p:sldLayoutId id="2147483805" r:id="rId12"/>
  </p:sldLayoutIdLst>
  <p:transition spd="slow" advClick="0"/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m/url?sa=i&amp;rct=j&amp;q=state+of+maryland+logo&amp;source=images&amp;cd=&amp;cad=rja&amp;docid=_eQ0EHBDGw6juM&amp;tbnid=TFGQX_NsstKcsM:&amp;ved=0CAUQjRw&amp;url=http://broadneck.info/history/marylands-world-war-ii-memorial/&amp;ei=_8sTUcGADsqt0AHQvoCABQ&amp;bvm=bv.42080656,d.dmQ&amp;psig=AFQjCNFCpWb9d4U07ptl2z0E0Ejt6TnzVg&amp;ust=1360338281455472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4343400"/>
            <a:ext cx="8229600" cy="137160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Maryland Health Services Cost Review Commission</a:t>
            </a:r>
            <a:br>
              <a:rPr lang="en-US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April 30, 2014</a:t>
            </a:r>
            <a:br>
              <a:rPr lang="en-US" sz="2800" b="1" dirty="0" smtClean="0">
                <a:latin typeface="Times New Roman" pitchFamily="18" charset="0"/>
                <a:cs typeface="Times New Roman" pitchFamily="18" charset="0"/>
              </a:rPr>
            </a:b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 bwMode="auto">
          <a:xfrm>
            <a:off x="457200" y="388620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endParaRPr lang="en-US" sz="2400" dirty="0" smtClean="0">
              <a:latin typeface="Cambria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0" y="2946737"/>
            <a:ext cx="9144000" cy="20005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latin typeface="Arial" pitchFamily="34" charset="0"/>
                <a:cs typeface="Arial" pitchFamily="34" charset="0"/>
              </a:rPr>
              <a:t>Data and Infrastructure Workgroup</a:t>
            </a:r>
          </a:p>
          <a:p>
            <a:pPr algn="ctr"/>
            <a:r>
              <a:rPr lang="en-US" sz="2800" dirty="0" smtClean="0"/>
              <a:t>Draft Report on Data Requirements for Monitoring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800" b="1" dirty="0" smtClean="0">
                <a:latin typeface="Times New Roman" pitchFamily="18" charset="0"/>
                <a:cs typeface="Times New Roman" pitchFamily="18" charset="0"/>
              </a:rPr>
            </a:br>
            <a:endParaRPr lang="en-US" sz="2800" b="1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4000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en-US" sz="4000" i="1" dirty="0" smtClean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Picture 4" descr="http://broadneck.info/wp-content/uploads/2009/05/maryland_logo.jp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200400" y="1285874"/>
            <a:ext cx="2714625" cy="122872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516818747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Recommend data sources to meet CMS Required Monitoring Requirements</a:t>
            </a:r>
          </a:p>
          <a:p>
            <a:pPr lvl="1"/>
            <a:r>
              <a:rPr lang="en-US" dirty="0" smtClean="0"/>
              <a:t>Reviewed current Maryland sources of data</a:t>
            </a:r>
          </a:p>
          <a:p>
            <a:pPr lvl="1"/>
            <a:r>
              <a:rPr lang="en-US" dirty="0" smtClean="0"/>
              <a:t>Identify gaps in available data and make recommendations</a:t>
            </a:r>
          </a:p>
          <a:p>
            <a:r>
              <a:rPr lang="en-US" dirty="0" smtClean="0"/>
              <a:t>Future reports:</a:t>
            </a:r>
          </a:p>
          <a:p>
            <a:pPr lvl="1"/>
            <a:r>
              <a:rPr lang="en-US" dirty="0" smtClean="0"/>
              <a:t>Identify data sources for additional monitoring requirements</a:t>
            </a:r>
          </a:p>
          <a:p>
            <a:pPr lvl="1"/>
            <a:r>
              <a:rPr lang="en-US" dirty="0" smtClean="0"/>
              <a:t>Make recommendations data infrastructure to support care coordination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Purpose of Report Summary</a:t>
            </a:r>
            <a:endParaRPr lang="en-US" dirty="0"/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Most data sources were identified in CMS monitoring requirements </a:t>
            </a:r>
          </a:p>
          <a:p>
            <a:r>
              <a:rPr lang="en-US" dirty="0" smtClean="0"/>
              <a:t>Workgroup focused on more challenging measures   </a:t>
            </a:r>
          </a:p>
          <a:p>
            <a:pPr lvl="1"/>
            <a:r>
              <a:rPr lang="en-US" i="1" dirty="0" smtClean="0"/>
              <a:t>Physician Participation in Public Programs and Engagement in Innovative Models of Care</a:t>
            </a:r>
            <a:endParaRPr lang="en-US" dirty="0" smtClean="0"/>
          </a:p>
          <a:p>
            <a:pPr lvl="2"/>
            <a:r>
              <a:rPr lang="en-US" sz="1700" dirty="0" smtClean="0"/>
              <a:t>Provider participation in Patient Centered Medical Home Initiatives – recommend using NCQA data</a:t>
            </a:r>
          </a:p>
          <a:p>
            <a:pPr lvl="2"/>
            <a:r>
              <a:rPr lang="en-US" sz="1700" dirty="0" smtClean="0"/>
              <a:t>Provider Participation in ACOs or Bundled Payment Initiatives – recommend using CMMI data</a:t>
            </a:r>
          </a:p>
          <a:p>
            <a:pPr lvl="2"/>
            <a:r>
              <a:rPr lang="en-US" sz="1700" dirty="0" smtClean="0"/>
              <a:t>Medicare participating physicians – recommend using </a:t>
            </a:r>
            <a:r>
              <a:rPr lang="en-US" sz="1700" dirty="0" err="1" smtClean="0"/>
              <a:t>Medicare.Gov</a:t>
            </a:r>
            <a:r>
              <a:rPr lang="en-US" sz="1700" dirty="0" smtClean="0"/>
              <a:t> Directory</a:t>
            </a:r>
          </a:p>
          <a:p>
            <a:pPr lvl="2"/>
            <a:r>
              <a:rPr lang="en-US" sz="1700" dirty="0" smtClean="0"/>
              <a:t>Medicaid participating physicians  per enrollee – recommend using Medicaid provider numbers and </a:t>
            </a:r>
            <a:r>
              <a:rPr lang="en-US" sz="1700" dirty="0" err="1" smtClean="0"/>
              <a:t>HealthChoice</a:t>
            </a:r>
            <a:r>
              <a:rPr lang="en-US" sz="1700" dirty="0" smtClean="0"/>
              <a:t> provider directory</a:t>
            </a:r>
          </a:p>
          <a:p>
            <a:pPr lvl="1"/>
            <a:r>
              <a:rPr lang="en-US" i="1" dirty="0" smtClean="0"/>
              <a:t>Discharges with Primary Care Provider (PCP) Identified </a:t>
            </a:r>
          </a:p>
          <a:p>
            <a:pPr lvl="2"/>
            <a:r>
              <a:rPr lang="en-US" i="1" dirty="0" smtClean="0"/>
              <a:t>Recommend proposed modification of measure to number of discharges that have an associated Encounter Notification alert, using the CRISP ENS data.</a:t>
            </a:r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Recommended Data Sources</a:t>
            </a:r>
            <a:endParaRPr lang="en-US" dirty="0"/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>
          <a:xfrm>
            <a:off x="533400" y="1219200"/>
            <a:ext cx="8153400" cy="5257800"/>
          </a:xfrm>
        </p:spPr>
        <p:txBody>
          <a:bodyPr>
            <a:normAutofit fontScale="92500"/>
          </a:bodyPr>
          <a:lstStyle/>
          <a:p>
            <a:pPr marL="457200" indent="-457200"/>
            <a:r>
              <a:rPr lang="en-US" sz="2500" dirty="0" smtClean="0"/>
              <a:t>CMS Contract requires monitoring of Total Cost of Care:</a:t>
            </a:r>
          </a:p>
          <a:p>
            <a:pPr marL="731520" lvl="1" indent="-457200">
              <a:buFont typeface="Wingdings" panose="05000000000000000000" pitchFamily="2" charset="2"/>
              <a:buChar char="Ø"/>
            </a:pPr>
            <a:r>
              <a:rPr lang="en-US" dirty="0" smtClean="0"/>
              <a:t>Medicare per beneficiary total payments (guardrail)</a:t>
            </a:r>
          </a:p>
          <a:p>
            <a:pPr marL="731520" lvl="1" indent="-457200">
              <a:buFont typeface="Wingdings" panose="05000000000000000000" pitchFamily="2" charset="2"/>
              <a:buChar char="Ø"/>
            </a:pPr>
            <a:r>
              <a:rPr lang="en-US" dirty="0" smtClean="0"/>
              <a:t>All Payer Total Cost and Shifts to unregulated space</a:t>
            </a:r>
          </a:p>
          <a:p>
            <a:pPr marL="457200" indent="-457200"/>
            <a:r>
              <a:rPr lang="en-US" sz="2500" dirty="0" smtClean="0"/>
              <a:t>In the long-term, the Medical Care Data Base (MCDB) will likely be a resource to provide robust analysis, which is only possible through claim-level data. However, current limitations:</a:t>
            </a:r>
          </a:p>
          <a:p>
            <a:pPr marL="731520" lvl="1" indent="-457200">
              <a:buFont typeface="Wingdings" panose="05000000000000000000" pitchFamily="2" charset="2"/>
              <a:buChar char="Ø"/>
            </a:pPr>
            <a:r>
              <a:rPr lang="en-US" dirty="0" smtClean="0"/>
              <a:t>Timeliness of data </a:t>
            </a:r>
          </a:p>
          <a:p>
            <a:pPr marL="731520" lvl="1" indent="-457200">
              <a:buFont typeface="Wingdings" panose="05000000000000000000" pitchFamily="2" charset="2"/>
              <a:buChar char="Ø"/>
            </a:pPr>
            <a:r>
              <a:rPr lang="en-US" dirty="0" smtClean="0"/>
              <a:t>Potential gaps (coverage segments, carve outs)</a:t>
            </a:r>
          </a:p>
          <a:p>
            <a:pPr marL="457200" indent="-457200"/>
            <a:r>
              <a:rPr lang="en-US" sz="2500" dirty="0" smtClean="0"/>
              <a:t>Workgroup discussions and Total Cost of Care papers – recommend collecting aggregate data from major payers to monitor total cost of care and shifts to unregulated space</a:t>
            </a:r>
          </a:p>
          <a:p>
            <a:pPr marL="457200" indent="-457200"/>
            <a:r>
              <a:rPr lang="en-US" sz="2500" dirty="0" smtClean="0"/>
              <a:t>Subgroup formed to develop reporting template </a:t>
            </a:r>
            <a:endParaRPr lang="en-US" dirty="0" smtClean="0"/>
          </a:p>
          <a:p>
            <a:pPr marL="1280160" lvl="3" indent="-457200">
              <a:buNone/>
            </a:pPr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Monitoring Total Cost of Care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3313692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Collecting data from payers on a voluntary basis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 smtClean="0"/>
              <a:t>Need to be simple enough to minimize reporting burdens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 smtClean="0"/>
              <a:t>Comprehensive enough to trend all payer total cost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 smtClean="0"/>
              <a:t>Provide sufficient detail to identify shifts</a:t>
            </a:r>
          </a:p>
          <a:p>
            <a:r>
              <a:rPr lang="en-US" dirty="0" smtClean="0"/>
              <a:t>Proposed Criteria: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 smtClean="0"/>
              <a:t>Simple enough that it can be produced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 smtClean="0"/>
              <a:t>Clear definitions so that there is consistency in reporting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 smtClean="0"/>
              <a:t>Build on existing and well-documented models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 smtClean="0"/>
              <a:t>Build on other data definitions so findings can be correlated and validated to other data sources 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 smtClean="0"/>
              <a:t>Sufficiently disaggregated to: </a:t>
            </a:r>
          </a:p>
          <a:p>
            <a:pPr lvl="2"/>
            <a:r>
              <a:rPr lang="en-US" dirty="0" smtClean="0"/>
              <a:t>Understand shifts from regulated to non-regulated settings</a:t>
            </a:r>
          </a:p>
          <a:p>
            <a:pPr lvl="2"/>
            <a:r>
              <a:rPr lang="en-US" dirty="0" smtClean="0"/>
              <a:t>Understand whether shifts have to do with underlying change in coverage or health status</a:t>
            </a:r>
          </a:p>
          <a:p>
            <a:pPr lvl="1"/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Balancing different needs </a:t>
            </a:r>
            <a:endParaRPr lang="en-US" dirty="0"/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5181600"/>
          </a:xfrm>
        </p:spPr>
        <p:txBody>
          <a:bodyPr>
            <a:normAutofit/>
          </a:bodyPr>
          <a:lstStyle/>
          <a:p>
            <a:r>
              <a:rPr lang="en-US" dirty="0" smtClean="0"/>
              <a:t>Categories of Services</a:t>
            </a:r>
          </a:p>
          <a:p>
            <a:pPr lvl="1"/>
            <a:r>
              <a:rPr lang="en-US" dirty="0" smtClean="0"/>
              <a:t> Level of detail sufficient to understand potential shifts from regulated to unregulated settings</a:t>
            </a:r>
          </a:p>
          <a:p>
            <a:r>
              <a:rPr lang="en-US" dirty="0" smtClean="0"/>
              <a:t>Geographic granularity</a:t>
            </a:r>
          </a:p>
          <a:p>
            <a:pPr lvl="1"/>
            <a:r>
              <a:rPr lang="en-US" dirty="0" smtClean="0"/>
              <a:t>Enrollee residence by County, including out of state providers</a:t>
            </a:r>
          </a:p>
          <a:p>
            <a:r>
              <a:rPr lang="en-US" dirty="0" smtClean="0"/>
              <a:t>Demographic</a:t>
            </a:r>
          </a:p>
          <a:p>
            <a:pPr lvl="1"/>
            <a:r>
              <a:rPr lang="en-US" dirty="0" smtClean="0"/>
              <a:t>Align with payment workgroup recommendation on demographic adjustment for global budgets  - age breaks from </a:t>
            </a:r>
            <a:r>
              <a:rPr lang="en-US" dirty="0" err="1" smtClean="0"/>
              <a:t>Claritas</a:t>
            </a:r>
            <a:r>
              <a:rPr lang="en-US" dirty="0" smtClean="0"/>
              <a:t> data: </a:t>
            </a:r>
            <a:r>
              <a:rPr lang="en-US" sz="1800" dirty="0" smtClean="0"/>
              <a:t> 0-5, 6-14, 15-44, 45-64, 65-74, 75-84, 85+ - possibly disaggregating  &lt;1</a:t>
            </a:r>
          </a:p>
          <a:p>
            <a:r>
              <a:rPr lang="en-US" sz="2400" dirty="0" smtClean="0"/>
              <a:t>Market Segment</a:t>
            </a:r>
          </a:p>
          <a:p>
            <a:pPr lvl="1">
              <a:buNone/>
            </a:pPr>
            <a:endParaRPr lang="en-US" sz="2100" dirty="0" smtClean="0"/>
          </a:p>
          <a:p>
            <a:pPr lvl="1">
              <a:buNone/>
            </a:pPr>
            <a:endParaRPr lang="en-US" sz="2100" dirty="0" smtClean="0"/>
          </a:p>
          <a:p>
            <a:pPr>
              <a:buNone/>
            </a:pPr>
            <a:endParaRPr lang="en-US" dirty="0" smtClean="0"/>
          </a:p>
          <a:p>
            <a:pPr lvl="1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Building a Total Cost of Care Template</a:t>
            </a:r>
            <a:endParaRPr lang="en-US" dirty="0"/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/>
            <a:r>
              <a:rPr lang="en-US" dirty="0" smtClean="0"/>
              <a:t>Collect aggregate total cost of care data from payers on a voluntary basis consistent with the initial reporting template developed by the subgroup (Total Cost of Care Report)</a:t>
            </a:r>
          </a:p>
          <a:p>
            <a:pPr lvl="0"/>
            <a:r>
              <a:rPr lang="en-US" dirty="0" smtClean="0"/>
              <a:t>Develop detailed template reporting instructions in sufficient time for payers to report data by July 2014  </a:t>
            </a:r>
          </a:p>
          <a:p>
            <a:pPr lvl="0"/>
            <a:r>
              <a:rPr lang="en-US" dirty="0" smtClean="0"/>
              <a:t>Begin to collect data by October 2014 and establish a routine reporting schedule thereafter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Monitoring Total Cost of Care Recommendations </a:t>
            </a:r>
            <a:endParaRPr lang="en-US" dirty="0"/>
          </a:p>
        </p:txBody>
      </p:sp>
    </p:spTree>
  </p:cSld>
  <p:clrMapOvr>
    <a:masterClrMapping/>
  </p:clrMapOvr>
  <p:transition spd="slow" advClick="0"/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Custom 1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C00000"/>
      </a:accent1>
      <a:accent2>
        <a:srgbClr val="7F7F7F"/>
      </a:accent2>
      <a:accent3>
        <a:srgbClr val="E8E2E0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AD40D51286D8B4D9C836A50BBB33558" ma:contentTypeVersion="2" ma:contentTypeDescription="Create a new document." ma:contentTypeScope="" ma:versionID="d14e5c4da1db565cb04c30bec4da997c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ff328a1cd662c37536c074f55b1464a7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4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>
      <xsd:simpleType>
        <xsd:restriction base="dms:Unknown"/>
      </xsd:simpleType>
    </xsd:element>
    <xsd:element name="PublishingExpirationDate" ma:index="5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6" ma:displayName="Content Typ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F13CE9D-837C-480A-A626-E1CEE77FA3FD}"/>
</file>

<file path=customXml/itemProps2.xml><?xml version="1.0" encoding="utf-8"?>
<ds:datastoreItem xmlns:ds="http://schemas.openxmlformats.org/officeDocument/2006/customXml" ds:itemID="{1F530B59-8C0B-48C7-B309-142C7EC50057}"/>
</file>

<file path=customXml/itemProps3.xml><?xml version="1.0" encoding="utf-8"?>
<ds:datastoreItem xmlns:ds="http://schemas.openxmlformats.org/officeDocument/2006/customXml" ds:itemID="{C8E3E428-57CD-4C7F-8211-06B374CE73A0}"/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14348</TotalTime>
  <Words>522</Words>
  <Application>Microsoft Office PowerPoint</Application>
  <PresentationFormat>On-screen Show (4:3)</PresentationFormat>
  <Paragraphs>59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7" baseType="lpstr">
      <vt:lpstr>Arial</vt:lpstr>
      <vt:lpstr>Bookman Old Style</vt:lpstr>
      <vt:lpstr>Calibri</vt:lpstr>
      <vt:lpstr>Cambria</vt:lpstr>
      <vt:lpstr>Gill Sans MT</vt:lpstr>
      <vt:lpstr>Times New Roman</vt:lpstr>
      <vt:lpstr>Wingdings</vt:lpstr>
      <vt:lpstr>Wingdings 3</vt:lpstr>
      <vt:lpstr>Origin</vt:lpstr>
      <vt:lpstr>Custom Design</vt:lpstr>
      <vt:lpstr> Maryland Health Services Cost Review Commission April 30, 2014 </vt:lpstr>
      <vt:lpstr>Purpose of Report Summary</vt:lpstr>
      <vt:lpstr>Recommended Data Sources</vt:lpstr>
      <vt:lpstr>Monitoring Total Cost of Care</vt:lpstr>
      <vt:lpstr>Balancing different needs </vt:lpstr>
      <vt:lpstr>Building a Total Cost of Care Template</vt:lpstr>
      <vt:lpstr>Monitoring Total Cost of Care Recommendations 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State of Maryland  Model Testing Approach</dc:title>
  <dc:creator>Mary Pohl</dc:creator>
  <cp:lastModifiedBy>Denise Ridgely</cp:lastModifiedBy>
  <cp:revision>999</cp:revision>
  <cp:lastPrinted>2013-12-02T14:10:21Z</cp:lastPrinted>
  <dcterms:created xsi:type="dcterms:W3CDTF">2013-02-07T15:38:19Z</dcterms:created>
  <dcterms:modified xsi:type="dcterms:W3CDTF">2014-04-29T12:48:54Z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0x0101005AD40D51286D8B4D9C836A50BBB33558</vt:lpwstr>
  </property>
</Properties>
</file>