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slides/slide27.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slides/slide26.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5.xml" ContentType="application/vnd.openxmlformats-officedocument.presentationml.slide+xml"/>
  <Override PartName="/ppt/slides/slide23.xml" ContentType="application/vnd.openxmlformats-officedocument.presentationml.slide+xml"/>
  <Override PartName="/ppt/slides/slide14.xml" ContentType="application/vnd.openxmlformats-officedocument.presentationml.slide+xml"/>
  <Override PartName="/ppt/slides/slide19.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xml" ContentType="application/vnd.openxmlformats-officedocument.presentationml.slideMaster+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9.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87.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slideLayouts/slideLayout78.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5.xml" ContentType="application/vnd.openxmlformats-officedocument.presentationml.slideLayout+xml"/>
  <Override PartName="/ppt/slideLayouts/slideLayout89.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Layouts/slideLayout85.xml" ContentType="application/vnd.openxmlformats-officedocument.presentationml.slideLayout+xml"/>
  <Override PartName="/ppt/slideLayouts/slideLayout84.xml" ContentType="application/vnd.openxmlformats-officedocument.presentationml.slideLayout+xml"/>
  <Override PartName="/ppt/slideLayouts/slideLayout83.xml" ContentType="application/vnd.openxmlformats-officedocument.presentationml.slideLayout+xml"/>
  <Override PartName="/ppt/slideLayouts/slideLayout58.xml" ContentType="application/vnd.openxmlformats-officedocument.presentationml.slideLayout+xml"/>
  <Override PartName="/ppt/slideLayouts/slideLayout82.xml" ContentType="application/vnd.openxmlformats-officedocument.presentationml.slideLayout+xml"/>
  <Override PartName="/ppt/slideLayouts/slideLayout81.xml" ContentType="application/vnd.openxmlformats-officedocument.presentationml.slideLayout+xml"/>
  <Override PartName="/ppt/slideLayouts/slideLayout74.xml" ContentType="application/vnd.openxmlformats-officedocument.presentationml.slideLayout+xml"/>
  <Override PartName="/ppt/slideLayouts/slideLayout73.xml" ContentType="application/vnd.openxmlformats-officedocument.presentationml.slideLayout+xml"/>
  <Override PartName="/ppt/slideLayouts/slideLayout72.xml" ContentType="application/vnd.openxmlformats-officedocument.presentationml.slideLayout+xml"/>
  <Override PartName="/ppt/slideLayouts/slideLayout65.xml" ContentType="application/vnd.openxmlformats-officedocument.presentationml.slideLayout+xml"/>
  <Override PartName="/ppt/slideLayouts/slideLayout93.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88.xml" ContentType="application/vnd.openxmlformats-officedocument.presentationml.slideLayout+xml"/>
  <Override PartName="/ppt/slideLayouts/slideLayout66.xml" ContentType="application/vnd.openxmlformats-officedocument.presentationml.slideLayout+xml"/>
  <Override PartName="/ppt/slideLayouts/slideLayout68.xml" ContentType="application/vnd.openxmlformats-officedocument.presentationml.slideLayout+xml"/>
  <Override PartName="/ppt/slideLayouts/slideLayout71.xml" ContentType="application/vnd.openxmlformats-officedocument.presentationml.slideLayout+xml"/>
  <Override PartName="/ppt/slideLayouts/slideLayout67.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slideLayouts/slideLayout91.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10.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4.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9.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2" r:id="rId2"/>
    <p:sldMasterId id="2147483684" r:id="rId3"/>
    <p:sldMasterId id="2147483709" r:id="rId4"/>
    <p:sldMasterId id="2147483721" r:id="rId5"/>
    <p:sldMasterId id="2147483735" r:id="rId6"/>
    <p:sldMasterId id="2147483749" r:id="rId7"/>
    <p:sldMasterId id="2147483762" r:id="rId8"/>
  </p:sldMasterIdLst>
  <p:notesMasterIdLst>
    <p:notesMasterId r:id="rId38"/>
  </p:notesMasterIdLst>
  <p:handoutMasterIdLst>
    <p:handoutMasterId r:id="rId39"/>
  </p:handoutMasterIdLst>
  <p:sldIdLst>
    <p:sldId id="316" r:id="rId9"/>
    <p:sldId id="317" r:id="rId10"/>
    <p:sldId id="318" r:id="rId11"/>
    <p:sldId id="257" r:id="rId12"/>
    <p:sldId id="339" r:id="rId13"/>
    <p:sldId id="295" r:id="rId14"/>
    <p:sldId id="301" r:id="rId15"/>
    <p:sldId id="324" r:id="rId16"/>
    <p:sldId id="337" r:id="rId17"/>
    <p:sldId id="293" r:id="rId18"/>
    <p:sldId id="330" r:id="rId19"/>
    <p:sldId id="319" r:id="rId20"/>
    <p:sldId id="278" r:id="rId21"/>
    <p:sldId id="276" r:id="rId22"/>
    <p:sldId id="331" r:id="rId23"/>
    <p:sldId id="347" r:id="rId24"/>
    <p:sldId id="305" r:id="rId25"/>
    <p:sldId id="342" r:id="rId26"/>
    <p:sldId id="343" r:id="rId27"/>
    <p:sldId id="344" r:id="rId28"/>
    <p:sldId id="300" r:id="rId29"/>
    <p:sldId id="341" r:id="rId30"/>
    <p:sldId id="272" r:id="rId31"/>
    <p:sldId id="345" r:id="rId32"/>
    <p:sldId id="323" r:id="rId33"/>
    <p:sldId id="326" r:id="rId34"/>
    <p:sldId id="266" r:id="rId35"/>
    <p:sldId id="334" r:id="rId36"/>
    <p:sldId id="335" r:id="rId37"/>
  </p:sldIdLst>
  <p:sldSz cx="9144000" cy="6858000" type="screen4x3"/>
  <p:notesSz cx="6934200" cy="9220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87" userDrawn="1">
          <p15:clr>
            <a:srgbClr val="A4A3A4"/>
          </p15:clr>
        </p15:guide>
        <p15:guide id="3" orient="horz" pos="2928" userDrawn="1">
          <p15:clr>
            <a:srgbClr val="A4A3A4"/>
          </p15:clr>
        </p15:guide>
        <p15:guide id="4" pos="2208" userDrawn="1">
          <p15:clr>
            <a:srgbClr val="A4A3A4"/>
          </p15:clr>
        </p15:guide>
        <p15:guide id="5" orient="horz" pos="2883" userDrawn="1">
          <p15:clr>
            <a:srgbClr val="A4A3A4"/>
          </p15:clr>
        </p15:guide>
        <p15:guide id="6" orient="horz" pos="2904" userDrawn="1">
          <p15:clr>
            <a:srgbClr val="A4A3A4"/>
          </p15:clr>
        </p15:guide>
        <p15:guide id="7" pos="2163" userDrawn="1">
          <p15:clr>
            <a:srgbClr val="A4A3A4"/>
          </p15:clr>
        </p15:guide>
        <p15:guide id="8" pos="218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alikoglu" initials="s" lastIdx="6" clrIdx="0"/>
  <p:cmAuthor id="1" name="Ben Steffen" initials="BS" lastIdx="13" clrIdx="1">
    <p:extLst/>
  </p:cmAuthor>
  <p:cmAuthor id="2" name="Deborah Gracey" initials="DG" lastIdx="8" clrIdx="2">
    <p:extLst/>
  </p:cmAuthor>
  <p:cmAuthor id="3" name="kkao" initials="k" lastIdx="4" clrIdx="3"/>
  <p:cmAuthor id="4" name="Alice Burton" initials="" lastIdx="1" clrIdx="4"/>
  <p:cmAuthor id="5" name="Gail Miller" initials="GM" lastIdx="3" clrIdx="5">
    <p:extLst>
      <p:ext uri="{19B8F6BF-5375-455C-9EA6-DF929625EA0E}">
        <p15:presenceInfo xmlns:p15="http://schemas.microsoft.com/office/powerpoint/2012/main" userId="1cc2a272327af52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736A"/>
    <a:srgbClr val="DEB970"/>
    <a:srgbClr val="E7CC96"/>
    <a:srgbClr val="FF1111"/>
    <a:srgbClr val="FFC5C5"/>
    <a:srgbClr val="7F7F7F"/>
    <a:srgbClr val="EAE6DE"/>
    <a:srgbClr val="473A35"/>
    <a:srgbClr val="9E786B"/>
    <a:srgbClr val="B8847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62" autoAdjust="0"/>
    <p:restoredTop sz="93073" autoAdjust="0"/>
  </p:normalViewPr>
  <p:slideViewPr>
    <p:cSldViewPr snapToGrid="0" snapToObjects="1">
      <p:cViewPr varScale="1">
        <p:scale>
          <a:sx n="118" d="100"/>
          <a:sy n="118" d="100"/>
        </p:scale>
        <p:origin x="948" y="10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8820"/>
    </p:cViewPr>
  </p:sorterViewPr>
  <p:notesViewPr>
    <p:cSldViewPr snapToGrid="0" snapToObjects="1">
      <p:cViewPr varScale="1">
        <p:scale>
          <a:sx n="42" d="100"/>
          <a:sy n="42" d="100"/>
        </p:scale>
        <p:origin x="-2788" y="-96"/>
      </p:cViewPr>
      <p:guideLst>
        <p:guide orient="horz" pos="2907"/>
        <p:guide pos="2187"/>
        <p:guide orient="horz" pos="2928"/>
        <p:guide pos="2208"/>
        <p:guide orient="horz" pos="2883"/>
        <p:guide orient="horz" pos="2904"/>
        <p:guide pos="2163"/>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handoutMaster" Target="handoutMasters/handoutMaster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commentAuthors" Target="commentAuthors.xml"/><Relationship Id="rId45"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theme" Target="theme/theme1.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notesMaster" Target="notesMasters/notesMaster1.xml"/><Relationship Id="rId46" Type="http://schemas.openxmlformats.org/officeDocument/2006/relationships/customXml" Target="../customXml/item2.xml"/><Relationship Id="rId20" Type="http://schemas.openxmlformats.org/officeDocument/2006/relationships/slide" Target="slides/slide12.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04820" cy="461010"/>
          </a:xfrm>
          <a:prstGeom prst="rect">
            <a:avLst/>
          </a:prstGeom>
        </p:spPr>
        <p:txBody>
          <a:bodyPr vert="horz" lIns="93463" tIns="46730" rIns="93463" bIns="46730" rtlCol="0"/>
          <a:lstStyle>
            <a:lvl1pPr algn="l">
              <a:defRPr sz="1200"/>
            </a:lvl1pPr>
          </a:lstStyle>
          <a:p>
            <a:endParaRPr lang="en-US" dirty="0"/>
          </a:p>
        </p:txBody>
      </p:sp>
      <p:sp>
        <p:nvSpPr>
          <p:cNvPr id="3" name="Date Placeholder 2"/>
          <p:cNvSpPr>
            <a:spLocks noGrp="1"/>
          </p:cNvSpPr>
          <p:nvPr>
            <p:ph type="dt" sz="quarter" idx="1"/>
          </p:nvPr>
        </p:nvSpPr>
        <p:spPr>
          <a:xfrm>
            <a:off x="3927778" y="0"/>
            <a:ext cx="3004820" cy="461010"/>
          </a:xfrm>
          <a:prstGeom prst="rect">
            <a:avLst/>
          </a:prstGeom>
        </p:spPr>
        <p:txBody>
          <a:bodyPr vert="horz" lIns="93463" tIns="46730" rIns="93463" bIns="46730" rtlCol="0"/>
          <a:lstStyle>
            <a:lvl1pPr algn="r">
              <a:defRPr sz="1200"/>
            </a:lvl1pPr>
          </a:lstStyle>
          <a:p>
            <a:fld id="{E0AEDC2B-0DB8-4188-8363-FF1C9CE62C0C}" type="datetimeFigureOut">
              <a:rPr lang="en-US" smtClean="0"/>
              <a:pPr/>
              <a:t>11/1/2016</a:t>
            </a:fld>
            <a:endParaRPr lang="en-US" dirty="0"/>
          </a:p>
        </p:txBody>
      </p:sp>
      <p:sp>
        <p:nvSpPr>
          <p:cNvPr id="4" name="Footer Placeholder 3"/>
          <p:cNvSpPr>
            <a:spLocks noGrp="1"/>
          </p:cNvSpPr>
          <p:nvPr>
            <p:ph type="ftr" sz="quarter" idx="2"/>
          </p:nvPr>
        </p:nvSpPr>
        <p:spPr>
          <a:xfrm>
            <a:off x="3" y="8757590"/>
            <a:ext cx="3004820" cy="461010"/>
          </a:xfrm>
          <a:prstGeom prst="rect">
            <a:avLst/>
          </a:prstGeom>
        </p:spPr>
        <p:txBody>
          <a:bodyPr vert="horz" lIns="93463" tIns="46730" rIns="93463" bIns="4673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778" y="8757590"/>
            <a:ext cx="3004820" cy="461010"/>
          </a:xfrm>
          <a:prstGeom prst="rect">
            <a:avLst/>
          </a:prstGeom>
        </p:spPr>
        <p:txBody>
          <a:bodyPr vert="horz" lIns="93463" tIns="46730" rIns="93463" bIns="46730" rtlCol="0" anchor="b"/>
          <a:lstStyle>
            <a:lvl1pPr algn="r">
              <a:defRPr sz="1200"/>
            </a:lvl1pPr>
          </a:lstStyle>
          <a:p>
            <a:fld id="{DF4E351C-DE38-4FEE-B5BC-F6592FE7BAEE}" type="slidenum">
              <a:rPr lang="en-US" smtClean="0"/>
              <a:pPr/>
              <a:t>‹#›</a:t>
            </a:fld>
            <a:endParaRPr lang="en-US" dirty="0"/>
          </a:p>
        </p:txBody>
      </p:sp>
    </p:spTree>
    <p:extLst>
      <p:ext uri="{BB962C8B-B14F-4D97-AF65-F5344CB8AC3E}">
        <p14:creationId xmlns:p14="http://schemas.microsoft.com/office/powerpoint/2010/main" val="346015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04820" cy="461010"/>
          </a:xfrm>
          <a:prstGeom prst="rect">
            <a:avLst/>
          </a:prstGeom>
        </p:spPr>
        <p:txBody>
          <a:bodyPr vert="horz" lIns="93463" tIns="46730" rIns="93463" bIns="46730" rtlCol="0"/>
          <a:lstStyle>
            <a:lvl1pPr algn="l">
              <a:defRPr sz="1200"/>
            </a:lvl1pPr>
          </a:lstStyle>
          <a:p>
            <a:endParaRPr lang="en-US" dirty="0"/>
          </a:p>
        </p:txBody>
      </p:sp>
      <p:sp>
        <p:nvSpPr>
          <p:cNvPr id="3" name="Date Placeholder 2"/>
          <p:cNvSpPr>
            <a:spLocks noGrp="1"/>
          </p:cNvSpPr>
          <p:nvPr>
            <p:ph type="dt" idx="1"/>
          </p:nvPr>
        </p:nvSpPr>
        <p:spPr>
          <a:xfrm>
            <a:off x="3927778" y="0"/>
            <a:ext cx="3004820" cy="461010"/>
          </a:xfrm>
          <a:prstGeom prst="rect">
            <a:avLst/>
          </a:prstGeom>
        </p:spPr>
        <p:txBody>
          <a:bodyPr vert="horz" lIns="93463" tIns="46730" rIns="93463" bIns="46730" rtlCol="0"/>
          <a:lstStyle>
            <a:lvl1pPr algn="r">
              <a:defRPr sz="1200"/>
            </a:lvl1pPr>
          </a:lstStyle>
          <a:p>
            <a:fld id="{E6B5CD00-5233-8B47-BB56-1990643FAA60}" type="datetimeFigureOut">
              <a:rPr lang="en-US" smtClean="0"/>
              <a:pPr/>
              <a:t>11/1/2016</a:t>
            </a:fld>
            <a:endParaRPr lang="en-US" dirty="0"/>
          </a:p>
        </p:txBody>
      </p:sp>
      <p:sp>
        <p:nvSpPr>
          <p:cNvPr id="4" name="Slide Image Placeholder 3"/>
          <p:cNvSpPr>
            <a:spLocks noGrp="1" noRot="1" noChangeAspect="1"/>
          </p:cNvSpPr>
          <p:nvPr>
            <p:ph type="sldImg" idx="2"/>
          </p:nvPr>
        </p:nvSpPr>
        <p:spPr>
          <a:xfrm>
            <a:off x="1162050" y="690563"/>
            <a:ext cx="4610100" cy="3459162"/>
          </a:xfrm>
          <a:prstGeom prst="rect">
            <a:avLst/>
          </a:prstGeom>
          <a:noFill/>
          <a:ln w="12700">
            <a:solidFill>
              <a:prstClr val="black"/>
            </a:solidFill>
          </a:ln>
        </p:spPr>
        <p:txBody>
          <a:bodyPr vert="horz" lIns="93463" tIns="46730" rIns="93463" bIns="46730" rtlCol="0" anchor="ctr"/>
          <a:lstStyle/>
          <a:p>
            <a:endParaRPr lang="en-US" dirty="0"/>
          </a:p>
        </p:txBody>
      </p:sp>
      <p:sp>
        <p:nvSpPr>
          <p:cNvPr id="5" name="Notes Placeholder 4"/>
          <p:cNvSpPr>
            <a:spLocks noGrp="1"/>
          </p:cNvSpPr>
          <p:nvPr>
            <p:ph type="body" sz="quarter" idx="3"/>
          </p:nvPr>
        </p:nvSpPr>
        <p:spPr>
          <a:xfrm>
            <a:off x="693420" y="4379597"/>
            <a:ext cx="5547360" cy="4149090"/>
          </a:xfrm>
          <a:prstGeom prst="rect">
            <a:avLst/>
          </a:prstGeom>
        </p:spPr>
        <p:txBody>
          <a:bodyPr vert="horz" lIns="93463" tIns="46730" rIns="93463" bIns="4673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757590"/>
            <a:ext cx="3004820" cy="461010"/>
          </a:xfrm>
          <a:prstGeom prst="rect">
            <a:avLst/>
          </a:prstGeom>
        </p:spPr>
        <p:txBody>
          <a:bodyPr vert="horz" lIns="93463" tIns="46730" rIns="93463" bIns="4673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8" y="8757590"/>
            <a:ext cx="3004820" cy="461010"/>
          </a:xfrm>
          <a:prstGeom prst="rect">
            <a:avLst/>
          </a:prstGeom>
        </p:spPr>
        <p:txBody>
          <a:bodyPr vert="horz" lIns="93463" tIns="46730" rIns="93463" bIns="46730" rtlCol="0" anchor="b"/>
          <a:lstStyle>
            <a:lvl1pPr algn="r">
              <a:defRPr sz="1200"/>
            </a:lvl1pPr>
          </a:lstStyle>
          <a:p>
            <a:fld id="{D0F89A7E-C129-9145-8621-A4974F617E75}" type="slidenum">
              <a:rPr lang="en-US" smtClean="0"/>
              <a:pPr/>
              <a:t>‹#›</a:t>
            </a:fld>
            <a:endParaRPr lang="en-US" dirty="0"/>
          </a:p>
        </p:txBody>
      </p:sp>
    </p:spTree>
    <p:extLst>
      <p:ext uri="{BB962C8B-B14F-4D97-AF65-F5344CB8AC3E}">
        <p14:creationId xmlns:p14="http://schemas.microsoft.com/office/powerpoint/2010/main" val="19744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89F94BC-83D5-7441-A320-9BC744097BB6}"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572783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F89A7E-C129-9145-8621-A4974F617E75}" type="slidenum">
              <a:rPr lang="en-US" smtClean="0"/>
              <a:pPr/>
              <a:t>4</a:t>
            </a:fld>
            <a:endParaRPr lang="en-US" dirty="0"/>
          </a:p>
        </p:txBody>
      </p:sp>
    </p:spTree>
    <p:extLst>
      <p:ext uri="{BB962C8B-B14F-4D97-AF65-F5344CB8AC3E}">
        <p14:creationId xmlns:p14="http://schemas.microsoft.com/office/powerpoint/2010/main" val="1426067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F89A7E-C129-9145-8621-A4974F617E75}" type="slidenum">
              <a:rPr lang="en-US" smtClean="0"/>
              <a:pPr/>
              <a:t>25</a:t>
            </a:fld>
            <a:endParaRPr lang="en-US" dirty="0"/>
          </a:p>
        </p:txBody>
      </p:sp>
    </p:spTree>
    <p:extLst>
      <p:ext uri="{BB962C8B-B14F-4D97-AF65-F5344CB8AC3E}">
        <p14:creationId xmlns:p14="http://schemas.microsoft.com/office/powerpoint/2010/main" val="374379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F89A7E-C129-9145-8621-A4974F617E75}" type="slidenum">
              <a:rPr lang="en-US" smtClean="0"/>
              <a:pPr/>
              <a:t>26</a:t>
            </a:fld>
            <a:endParaRPr lang="en-US" dirty="0"/>
          </a:p>
        </p:txBody>
      </p:sp>
    </p:spTree>
    <p:extLst>
      <p:ext uri="{BB962C8B-B14F-4D97-AF65-F5344CB8AC3E}">
        <p14:creationId xmlns:p14="http://schemas.microsoft.com/office/powerpoint/2010/main" val="23905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hyperlink" Target="http://www.google.com/url?sa=i&amp;rct=j&amp;q=state+of+maryland+logo&amp;source=images&amp;cd=&amp;cad=rja&amp;docid=_eQ0EHBDGw6juM&amp;tbnid=TFGQX_NsstKcsM:&amp;ved=0CAUQjRw&amp;url=http://broadneck.info/history/marylands-world-war-ii-memorial/&amp;ei=_8sTUcGADsqt0AHQvoCABQ&amp;bvm=bv.42080656,d.dmQ&amp;psig=AFQjCNFCpWb9d4U07ptl2z0E0Ejt6TnzVg&amp;ust=1360338281455472" TargetMode="External"/><Relationship Id="rId2" Type="http://schemas.openxmlformats.org/officeDocument/2006/relationships/image" Target="../media/image3.png"/><Relationship Id="rId1" Type="http://schemas.openxmlformats.org/officeDocument/2006/relationships/slideMaster" Target="../slideMasters/slideMaster5.xml"/><Relationship Id="rId4" Type="http://schemas.openxmlformats.org/officeDocument/2006/relationships/image" Target="../media/image4.jpe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6.xml"/><Relationship Id="rId4" Type="http://schemas.openxmlformats.org/officeDocument/2006/relationships/image" Target="../media/image3.png"/></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7.xml"/><Relationship Id="rId4" Type="http://schemas.openxmlformats.org/officeDocument/2006/relationships/image" Target="../media/image3.png"/></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754108"/>
            <a:ext cx="6858000" cy="990600"/>
          </a:xfrm>
        </p:spPr>
        <p:txBody>
          <a:bodyPr anchor="t" anchorCtr="0"/>
          <a:lstStyle>
            <a:lvl1pPr algn="r">
              <a:defRPr sz="32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4480691"/>
            <a:ext cx="6858000" cy="898754"/>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1" name="Rectangle 20"/>
          <p:cNvSpPr/>
          <p:nvPr/>
        </p:nvSpPr>
        <p:spPr>
          <a:xfrm>
            <a:off x="904875" y="2515983"/>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4361553"/>
            <a:ext cx="7315200" cy="1155541"/>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2515983"/>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4361553"/>
            <a:ext cx="228600" cy="1155541"/>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384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0460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2696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1694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4089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58945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508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0312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kumimoji="0" lang="en-US" dirty="0"/>
              <a:t>Click to edit Master title style</a:t>
            </a:r>
          </a:p>
        </p:txBody>
      </p:sp>
      <p:sp>
        <p:nvSpPr>
          <p:cNvPr id="8" name="Content Placeholder 7"/>
          <p:cNvSpPr>
            <a:spLocks noGrp="1"/>
          </p:cNvSpPr>
          <p:nvPr>
            <p:ph sz="quarter" idx="1"/>
          </p:nvPr>
        </p:nvSpPr>
        <p:spPr>
          <a:xfrm>
            <a:off x="457200" y="1219200"/>
            <a:ext cx="8229600" cy="4937760"/>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569078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3743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123079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Rectangle 21"/>
          <p:cNvSpPr/>
          <p:nvPr/>
        </p:nvSpPr>
        <p:spPr>
          <a:xfrm>
            <a:off x="904875" y="3648075"/>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3739680" y="2620433"/>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1" y="6031922"/>
            <a:ext cx="1408030" cy="565727"/>
          </a:xfrm>
          <a:prstGeom prst="rect">
            <a:avLst/>
          </a:prstGeom>
        </p:spPr>
      </p:pic>
    </p:spTree>
    <p:extLst>
      <p:ext uri="{BB962C8B-B14F-4D97-AF65-F5344CB8AC3E}">
        <p14:creationId xmlns:p14="http://schemas.microsoft.com/office/powerpoint/2010/main" val="2041653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38296074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r>
              <a:rPr lang="en-US" dirty="0">
                <a:solidFill>
                  <a:srgbClr val="DDE9EC"/>
                </a:solidFill>
              </a:rPr>
              <a:t>CONFIDENTIAL DOCUMENT FOR DISCUSSION PURPOSES ONLY    </a:t>
            </a: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914400" y="2819400"/>
            <a:ext cx="228600" cy="1280160"/>
          </a:xfrm>
          <a:prstGeom prst="rect">
            <a:avLst/>
          </a:prstGeom>
          <a:solidFill>
            <a:srgbClr val="00206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26926850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7"/>
            <a:ext cx="1944303" cy="781193"/>
          </a:xfrm>
          <a:prstGeom prst="rect">
            <a:avLst/>
          </a:prstGeom>
        </p:spPr>
      </p:pic>
    </p:spTree>
    <p:extLst>
      <p:ext uri="{BB962C8B-B14F-4D97-AF65-F5344CB8AC3E}">
        <p14:creationId xmlns:p14="http://schemas.microsoft.com/office/powerpoint/2010/main" val="34737984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dirty="0">
              <a:solidFill>
                <a:srgbClr val="464653"/>
              </a:solidFill>
            </a:endParaRPr>
          </a:p>
        </p:txBody>
      </p:sp>
      <p:sp>
        <p:nvSpPr>
          <p:cNvPr id="8" name="Footer Placeholder 7"/>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413346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26945081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49"/>
            <a:ext cx="1600200" cy="742951"/>
          </a:xfrm>
          <a:prstGeom prst="rect">
            <a:avLst/>
          </a:prstGeom>
          <a:noFill/>
        </p:spPr>
      </p:pic>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85184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3450784"/>
            <a:ext cx="6858000" cy="1066800"/>
          </a:xfrm>
        </p:spPr>
        <p:txBody>
          <a:bodyPr anchor="t" anchorCtr="0"/>
          <a:lstStyle>
            <a:lvl1pPr algn="r">
              <a:buNone/>
              <a:defRPr sz="3200" b="0" cap="none" baseline="0"/>
            </a:lvl1pPr>
          </a:lstStyle>
          <a:p>
            <a:r>
              <a:rPr kumimoji="0" lang="en-US"/>
              <a:t>Click to edit Master title style</a:t>
            </a:r>
          </a:p>
        </p:txBody>
      </p:sp>
      <p:sp>
        <p:nvSpPr>
          <p:cNvPr id="4" name="Date Placeholder 3"/>
          <p:cNvSpPr>
            <a:spLocks noGrp="1"/>
          </p:cNvSpPr>
          <p:nvPr>
            <p:ph type="dt" sz="half" idx="10"/>
          </p:nvPr>
        </p:nvSpPr>
        <p:spPr>
          <a:xfrm>
            <a:off x="6400800" y="6355080"/>
            <a:ext cx="2286000" cy="365760"/>
          </a:xfrm>
        </p:spPr>
        <p:txBody>
          <a:bodyPr/>
          <a:lstStyle/>
          <a:p>
            <a:endParaRPr lang="en-US" dirty="0"/>
          </a:p>
        </p:txBody>
      </p:sp>
      <p:sp>
        <p:nvSpPr>
          <p:cNvPr id="5" name="Footer Placeholder 4"/>
          <p:cNvSpPr>
            <a:spLocks noGrp="1"/>
          </p:cNvSpPr>
          <p:nvPr>
            <p:ph type="ftr" sz="quarter" idx="11"/>
          </p:nvPr>
        </p:nvSpPr>
        <p:spPr>
          <a:xfrm>
            <a:off x="2898648" y="6355080"/>
            <a:ext cx="3474720" cy="365760"/>
          </a:xfrm>
        </p:spPr>
        <p:txBody>
          <a:bodyPr/>
          <a:lstStyle/>
          <a:p>
            <a:r>
              <a:rPr lang="en-US" dirty="0"/>
              <a:t>CONFIDENTIAL DOCUMENT FOR DISCUSSION PURPOSES ONLY    </a:t>
            </a: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pPr/>
              <a:t>‹#›</a:t>
            </a:fld>
            <a:endParaRPr lang="en-US" dirty="0"/>
          </a:p>
        </p:txBody>
      </p:sp>
      <p:sp>
        <p:nvSpPr>
          <p:cNvPr id="7" name="Rectangle 6"/>
          <p:cNvSpPr/>
          <p:nvPr/>
        </p:nvSpPr>
        <p:spPr>
          <a:xfrm>
            <a:off x="914400" y="3352814"/>
            <a:ext cx="7315200" cy="128016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eaLnBrk="1" latinLnBrk="0" hangingPunct="1"/>
            <a:endParaRPr kumimoji="0" lang="en-US" dirty="0"/>
          </a:p>
        </p:txBody>
      </p:sp>
      <p:sp>
        <p:nvSpPr>
          <p:cNvPr id="8" name="Rectangle 7"/>
          <p:cNvSpPr/>
          <p:nvPr/>
        </p:nvSpPr>
        <p:spPr>
          <a:xfrm>
            <a:off x="914400" y="3352814"/>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49"/>
            <a:ext cx="1600200" cy="742951"/>
          </a:xfrm>
          <a:prstGeom prst="rect">
            <a:avLst/>
          </a:prstGeom>
          <a:noFill/>
        </p:spPr>
      </p:pic>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solidFill>
                <a:srgbClr val="464653"/>
              </a:solidFill>
            </a:endParaRPr>
          </a:p>
        </p:txBody>
      </p:sp>
      <p:sp>
        <p:nvSpPr>
          <p:cNvPr id="6" name="Footer Placeholder 5"/>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61304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solidFill>
                <a:srgbClr val="DDE9EC"/>
              </a:solidFill>
            </a:endParaRPr>
          </a:p>
        </p:txBody>
      </p:sp>
      <p:sp>
        <p:nvSpPr>
          <p:cNvPr id="6" name="Footer Placeholder 5"/>
          <p:cNvSpPr>
            <a:spLocks noGrp="1"/>
          </p:cNvSpPr>
          <p:nvPr>
            <p:ph type="ftr" sz="quarter" idx="11"/>
          </p:nvPr>
        </p:nvSpPr>
        <p:spPr/>
        <p:txBody>
          <a:bodyPr/>
          <a:lstStyle/>
          <a:p>
            <a:r>
              <a:rPr lang="en-US" dirty="0">
                <a:solidFill>
                  <a:srgbClr val="DDE9EC"/>
                </a:solidFill>
              </a:rPr>
              <a:t>CONFIDENTIAL DOCUMENT FOR DISCUSSION PURPOSES ONLY    </a:t>
            </a: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4208075763"/>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solidFill>
                <a:srgbClr val="464653"/>
              </a:solidFill>
            </a:endParaRPr>
          </a:p>
        </p:txBody>
      </p:sp>
      <p:sp>
        <p:nvSpPr>
          <p:cNvPr id="5" name="Footer Placeholder 4"/>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28773770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solidFill>
                <a:srgbClr val="464653"/>
              </a:solidFill>
            </a:endParaRPr>
          </a:p>
        </p:txBody>
      </p:sp>
      <p:sp>
        <p:nvSpPr>
          <p:cNvPr id="5" name="Footer Placeholder 4"/>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extLst>
      <p:ext uri="{BB962C8B-B14F-4D97-AF65-F5344CB8AC3E}">
        <p14:creationId xmlns:p14="http://schemas.microsoft.com/office/powerpoint/2010/main" val="8847993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vl1pPr>
          </a:lstStyle>
          <a:p>
            <a:fld id="{6D878673-AF1B-4159-A910-21B6423E4951}" type="slidenum">
              <a:rPr lang="en-US" altLang="en-US"/>
              <a:pPr/>
              <a:t>‹#›</a:t>
            </a:fld>
            <a:endParaRPr lang="en-US" altLang="en-US" dirty="0"/>
          </a:p>
        </p:txBody>
      </p:sp>
    </p:spTree>
    <p:extLst>
      <p:ext uri="{BB962C8B-B14F-4D97-AF65-F5344CB8AC3E}">
        <p14:creationId xmlns:p14="http://schemas.microsoft.com/office/powerpoint/2010/main" val="29905867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vl1pPr>
          </a:lstStyle>
          <a:p>
            <a:fld id="{922BAE60-0FEC-44ED-99F2-AB3BA811FF67}" type="slidenum">
              <a:rPr lang="en-US" altLang="en-US"/>
              <a:pPr/>
              <a:t>‹#›</a:t>
            </a:fld>
            <a:endParaRPr lang="en-US" altLang="en-US" dirty="0"/>
          </a:p>
        </p:txBody>
      </p:sp>
    </p:spTree>
    <p:extLst>
      <p:ext uri="{BB962C8B-B14F-4D97-AF65-F5344CB8AC3E}">
        <p14:creationId xmlns:p14="http://schemas.microsoft.com/office/powerpoint/2010/main" val="35571777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vl1pPr>
          </a:lstStyle>
          <a:p>
            <a:fld id="{E7764914-3B90-4B37-AD41-3CCD0B0BE77F}" type="slidenum">
              <a:rPr lang="en-US" altLang="en-US"/>
              <a:pPr/>
              <a:t>‹#›</a:t>
            </a:fld>
            <a:endParaRPr lang="en-US" altLang="en-US" dirty="0"/>
          </a:p>
        </p:txBody>
      </p:sp>
    </p:spTree>
    <p:extLst>
      <p:ext uri="{BB962C8B-B14F-4D97-AF65-F5344CB8AC3E}">
        <p14:creationId xmlns:p14="http://schemas.microsoft.com/office/powerpoint/2010/main" val="42158381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Slide Number Placeholder 6"/>
          <p:cNvSpPr>
            <a:spLocks noGrp="1"/>
          </p:cNvSpPr>
          <p:nvPr>
            <p:ph type="sldNum" sz="quarter" idx="11"/>
          </p:nvPr>
        </p:nvSpPr>
        <p:spPr/>
        <p:txBody>
          <a:bodyPr/>
          <a:lstStyle>
            <a:lvl1pPr>
              <a:defRPr/>
            </a:lvl1pPr>
          </a:lstStyle>
          <a:p>
            <a:fld id="{C0B1579A-8115-4521-8464-46F49947ECEF}" type="slidenum">
              <a:rPr lang="en-US" altLang="en-US"/>
              <a:pPr/>
              <a:t>‹#›</a:t>
            </a:fld>
            <a:endParaRPr lang="en-US" altLang="en-US" dirty="0"/>
          </a:p>
        </p:txBody>
      </p:sp>
    </p:spTree>
    <p:extLst>
      <p:ext uri="{BB962C8B-B14F-4D97-AF65-F5344CB8AC3E}">
        <p14:creationId xmlns:p14="http://schemas.microsoft.com/office/powerpoint/2010/main" val="1253870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endParaRPr lang="en-US" dirty="0"/>
          </a:p>
        </p:txBody>
      </p:sp>
      <p:sp>
        <p:nvSpPr>
          <p:cNvPr id="8" name="Slide Number Placeholder 8"/>
          <p:cNvSpPr>
            <a:spLocks noGrp="1"/>
          </p:cNvSpPr>
          <p:nvPr>
            <p:ph type="sldNum" sz="quarter" idx="11"/>
          </p:nvPr>
        </p:nvSpPr>
        <p:spPr/>
        <p:txBody>
          <a:bodyPr/>
          <a:lstStyle>
            <a:lvl1pPr>
              <a:defRPr/>
            </a:lvl1pPr>
          </a:lstStyle>
          <a:p>
            <a:fld id="{51F2D64B-A428-4A6A-AB3D-F6DE1198E91C}" type="slidenum">
              <a:rPr lang="en-US" altLang="en-US"/>
              <a:pPr/>
              <a:t>‹#›</a:t>
            </a:fld>
            <a:endParaRPr lang="en-US" altLang="en-US" dirty="0"/>
          </a:p>
        </p:txBody>
      </p:sp>
    </p:spTree>
    <p:extLst>
      <p:ext uri="{BB962C8B-B14F-4D97-AF65-F5344CB8AC3E}">
        <p14:creationId xmlns:p14="http://schemas.microsoft.com/office/powerpoint/2010/main" val="38142654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Slide Number Placeholder 4"/>
          <p:cNvSpPr>
            <a:spLocks noGrp="1"/>
          </p:cNvSpPr>
          <p:nvPr>
            <p:ph type="sldNum" sz="quarter" idx="11"/>
          </p:nvPr>
        </p:nvSpPr>
        <p:spPr/>
        <p:txBody>
          <a:bodyPr/>
          <a:lstStyle>
            <a:lvl1pPr>
              <a:defRPr/>
            </a:lvl1pPr>
          </a:lstStyle>
          <a:p>
            <a:fld id="{11C2DEA8-6B28-4A78-B9CB-0EF503114E03}" type="slidenum">
              <a:rPr lang="en-US" altLang="en-US"/>
              <a:pPr/>
              <a:t>‹#›</a:t>
            </a:fld>
            <a:endParaRPr lang="en-US" altLang="en-US" dirty="0"/>
          </a:p>
        </p:txBody>
      </p:sp>
    </p:spTree>
    <p:extLst>
      <p:ext uri="{BB962C8B-B14F-4D97-AF65-F5344CB8AC3E}">
        <p14:creationId xmlns:p14="http://schemas.microsoft.com/office/powerpoint/2010/main" val="3128885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dirty="0"/>
          </a:p>
        </p:txBody>
      </p:sp>
      <p:sp>
        <p:nvSpPr>
          <p:cNvPr id="3" name="Slide Number Placeholder 3"/>
          <p:cNvSpPr>
            <a:spLocks noGrp="1"/>
          </p:cNvSpPr>
          <p:nvPr>
            <p:ph type="sldNum" sz="quarter" idx="11"/>
          </p:nvPr>
        </p:nvSpPr>
        <p:spPr/>
        <p:txBody>
          <a:bodyPr/>
          <a:lstStyle>
            <a:lvl1pPr>
              <a:defRPr/>
            </a:lvl1pPr>
          </a:lstStyle>
          <a:p>
            <a:fld id="{C1174282-0C81-43DF-815F-08D81CB3175E}" type="slidenum">
              <a:rPr lang="en-US" altLang="en-US"/>
              <a:pPr/>
              <a:t>‹#›</a:t>
            </a:fld>
            <a:endParaRPr lang="en-US" altLang="en-US" dirty="0"/>
          </a:p>
        </p:txBody>
      </p:sp>
    </p:spTree>
    <p:extLst>
      <p:ext uri="{BB962C8B-B14F-4D97-AF65-F5344CB8AC3E}">
        <p14:creationId xmlns:p14="http://schemas.microsoft.com/office/powerpoint/2010/main" val="363074872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Slide Number Placeholder 6"/>
          <p:cNvSpPr>
            <a:spLocks noGrp="1"/>
          </p:cNvSpPr>
          <p:nvPr>
            <p:ph type="sldNum" sz="quarter" idx="11"/>
          </p:nvPr>
        </p:nvSpPr>
        <p:spPr/>
        <p:txBody>
          <a:bodyPr/>
          <a:lstStyle>
            <a:lvl1pPr>
              <a:defRPr/>
            </a:lvl1pPr>
          </a:lstStyle>
          <a:p>
            <a:fld id="{3BCDDBA9-E0FC-4E6F-BE15-8F2580068E0D}" type="slidenum">
              <a:rPr lang="en-US" altLang="en-US"/>
              <a:pPr/>
              <a:t>‹#›</a:t>
            </a:fld>
            <a:endParaRPr lang="en-US" altLang="en-US" dirty="0"/>
          </a:p>
        </p:txBody>
      </p:sp>
    </p:spTree>
    <p:extLst>
      <p:ext uri="{BB962C8B-B14F-4D97-AF65-F5344CB8AC3E}">
        <p14:creationId xmlns:p14="http://schemas.microsoft.com/office/powerpoint/2010/main" val="13655354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Slide Number Placeholder 6"/>
          <p:cNvSpPr>
            <a:spLocks noGrp="1"/>
          </p:cNvSpPr>
          <p:nvPr>
            <p:ph type="sldNum" sz="quarter" idx="11"/>
          </p:nvPr>
        </p:nvSpPr>
        <p:spPr/>
        <p:txBody>
          <a:bodyPr/>
          <a:lstStyle>
            <a:lvl1pPr>
              <a:defRPr/>
            </a:lvl1pPr>
          </a:lstStyle>
          <a:p>
            <a:fld id="{3F2D0387-A9A5-41D9-9869-FB5B241BC4EE}" type="slidenum">
              <a:rPr lang="en-US" altLang="en-US"/>
              <a:pPr/>
              <a:t>‹#›</a:t>
            </a:fld>
            <a:endParaRPr lang="en-US" altLang="en-US" dirty="0"/>
          </a:p>
        </p:txBody>
      </p:sp>
    </p:spTree>
    <p:extLst>
      <p:ext uri="{BB962C8B-B14F-4D97-AF65-F5344CB8AC3E}">
        <p14:creationId xmlns:p14="http://schemas.microsoft.com/office/powerpoint/2010/main" val="24737168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vl1pPr>
          </a:lstStyle>
          <a:p>
            <a:fld id="{015C7A4F-1726-4F49-BC1C-15DB936E2BBF}" type="slidenum">
              <a:rPr lang="en-US" altLang="en-US"/>
              <a:pPr/>
              <a:t>‹#›</a:t>
            </a:fld>
            <a:endParaRPr lang="en-US" altLang="en-US" dirty="0"/>
          </a:p>
        </p:txBody>
      </p:sp>
    </p:spTree>
    <p:extLst>
      <p:ext uri="{BB962C8B-B14F-4D97-AF65-F5344CB8AC3E}">
        <p14:creationId xmlns:p14="http://schemas.microsoft.com/office/powerpoint/2010/main" val="30586755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vl1pPr>
          </a:lstStyle>
          <a:p>
            <a:fld id="{0706CAD6-50F6-4939-BF6C-22381E70ADD7}" type="slidenum">
              <a:rPr lang="en-US" altLang="en-US"/>
              <a:pPr/>
              <a:t>‹#›</a:t>
            </a:fld>
            <a:endParaRPr lang="en-US" altLang="en-US" dirty="0"/>
          </a:p>
        </p:txBody>
      </p:sp>
    </p:spTree>
    <p:extLst>
      <p:ext uri="{BB962C8B-B14F-4D97-AF65-F5344CB8AC3E}">
        <p14:creationId xmlns:p14="http://schemas.microsoft.com/office/powerpoint/2010/main" val="150145679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18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1125" baseline="0">
                <a:solidFill>
                  <a:schemeClr val="tx2"/>
                </a:solidFill>
                <a:latin typeface="+mj-lt"/>
                <a:ea typeface="+mj-ea"/>
                <a:cs typeface="+mj-cs"/>
              </a:defRPr>
            </a:lvl1pPr>
            <a:lvl2pPr marL="257175" indent="0" algn="ctr">
              <a:buNone/>
            </a:lvl2pPr>
            <a:lvl3pPr marL="514350" indent="0" algn="ctr">
              <a:buNone/>
            </a:lvl3pPr>
            <a:lvl4pPr marL="771525" indent="0" algn="ctr">
              <a:buNone/>
            </a:lvl4pPr>
            <a:lvl5pPr marL="1028700" indent="0" algn="ctr">
              <a:buNone/>
            </a:lvl5pPr>
            <a:lvl6pPr marL="1285875" indent="0" algn="ctr">
              <a:buNone/>
            </a:lvl6pPr>
            <a:lvl7pPr marL="1543050" indent="0" algn="ctr">
              <a:buNone/>
            </a:lvl7pPr>
            <a:lvl8pPr marL="1800225" indent="0" algn="ctr">
              <a:buNone/>
            </a:lvl8pPr>
            <a:lvl9pPr marL="20574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pic>
        <p:nvPicPr>
          <p:cNvPr id="10" name="Picture 9" descr="HSCRC logo.png"/>
          <p:cNvPicPr>
            <a:picLocks noChangeAspect="1"/>
          </p:cNvPicPr>
          <p:nvPr/>
        </p:nvPicPr>
        <p:blipFill>
          <a:blip r:embed="rId2" cstate="print"/>
          <a:stretch>
            <a:fillRect/>
          </a:stretch>
        </p:blipFill>
        <p:spPr>
          <a:xfrm>
            <a:off x="7419864" y="6000630"/>
            <a:ext cx="1600424" cy="857370"/>
          </a:xfrm>
          <a:prstGeom prst="rect">
            <a:avLst/>
          </a:prstGeom>
        </p:spPr>
      </p:pic>
      <p:pic>
        <p:nvPicPr>
          <p:cNvPr id="12" name="Picture 4" descr="http://broadneck.info/wp-content/uploads/2009/05/maryland_logo.jpg">
            <a:hlinkClick r:id="rId3"/>
          </p:cNvPr>
          <p:cNvPicPr>
            <a:picLocks noChangeAspect="1" noChangeArrowheads="1"/>
          </p:cNvPicPr>
          <p:nvPr userDrawn="1"/>
        </p:nvPicPr>
        <p:blipFill>
          <a:blip r:embed="rId4" cstate="print"/>
          <a:srcRect/>
          <a:stretch>
            <a:fillRect/>
          </a:stretch>
        </p:blipFill>
        <p:spPr bwMode="auto">
          <a:xfrm>
            <a:off x="2885780" y="552366"/>
            <a:ext cx="3353392" cy="2023803"/>
          </a:xfrm>
          <a:prstGeom prst="rect">
            <a:avLst/>
          </a:prstGeom>
          <a:noFill/>
        </p:spPr>
      </p:pic>
    </p:spTree>
    <p:extLst>
      <p:ext uri="{BB962C8B-B14F-4D97-AF65-F5344CB8AC3E}">
        <p14:creationId xmlns:p14="http://schemas.microsoft.com/office/powerpoint/2010/main" val="6676988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513"/>
            <a:ext cx="8229600" cy="990600"/>
          </a:xfrm>
        </p:spPr>
        <p:txBody>
          <a:bodyPr>
            <a:normAutofit/>
          </a:bodyPr>
          <a:lstStyle>
            <a:lvl1pPr>
              <a:defRPr sz="2250"/>
            </a:lvl1pPr>
          </a:lstStyle>
          <a:p>
            <a:r>
              <a:rPr kumimoji="0" lang="en-US" dirty="0"/>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3" name="TextBox 12"/>
          <p:cNvSpPr txBox="1"/>
          <p:nvPr/>
        </p:nvSpPr>
        <p:spPr>
          <a:xfrm>
            <a:off x="786068" y="6367048"/>
            <a:ext cx="325730" cy="230832"/>
          </a:xfrm>
          <a:prstGeom prst="rect">
            <a:avLst/>
          </a:prstGeom>
          <a:noFill/>
        </p:spPr>
        <p:txBody>
          <a:bodyPr wrap="none" rtlCol="0">
            <a:spAutoFit/>
          </a:bodyPr>
          <a:lstStyle/>
          <a:p>
            <a:pPr defTabSz="685800"/>
            <a:fld id="{60190AC2-481F-4502-89DE-7153DAFA5FF2}" type="slidenum">
              <a:rPr lang="en-US" sz="900" smtClean="0">
                <a:solidFill>
                  <a:prstClr val="white">
                    <a:lumMod val="50000"/>
                  </a:prstClr>
                </a:solidFill>
              </a:rPr>
              <a:pPr defTabSz="685800"/>
              <a:t>‹#›</a:t>
            </a:fld>
            <a:endParaRPr lang="en-US" sz="900" dirty="0">
              <a:solidFill>
                <a:prstClr val="white">
                  <a:lumMod val="50000"/>
                </a:prstClr>
              </a:solidFill>
            </a:endParaRPr>
          </a:p>
        </p:txBody>
      </p:sp>
    </p:spTree>
    <p:extLst>
      <p:ext uri="{BB962C8B-B14F-4D97-AF65-F5344CB8AC3E}">
        <p14:creationId xmlns:p14="http://schemas.microsoft.com/office/powerpoint/2010/main" val="12078589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18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125">
                <a:solidFill>
                  <a:schemeClr val="tx1">
                    <a:tint val="75000"/>
                  </a:schemeClr>
                </a:solidFill>
              </a:defRPr>
            </a:lvl1pPr>
            <a:lvl2pPr>
              <a:buNone/>
              <a:defRPr sz="1013">
                <a:solidFill>
                  <a:schemeClr val="tx1">
                    <a:tint val="75000"/>
                  </a:schemeClr>
                </a:solidFill>
              </a:defRPr>
            </a:lvl2pPr>
            <a:lvl3pPr>
              <a:buNone/>
              <a:defRPr sz="900">
                <a:solidFill>
                  <a:schemeClr val="tx1">
                    <a:tint val="75000"/>
                  </a:schemeClr>
                </a:solidFill>
              </a:defRPr>
            </a:lvl3pPr>
            <a:lvl4pPr>
              <a:buNone/>
              <a:defRPr sz="788">
                <a:solidFill>
                  <a:schemeClr val="tx1">
                    <a:tint val="75000"/>
                  </a:schemeClr>
                </a:solidFill>
              </a:defRPr>
            </a:lvl4pPr>
            <a:lvl5pPr>
              <a:buNone/>
              <a:defRPr sz="788">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r>
              <a:rPr lang="en-US" dirty="0">
                <a:solidFill>
                  <a:srgbClr val="DDE9EC"/>
                </a:solidFill>
              </a:rPr>
              <a:t>CONFIDENTIAL DOCUMENT FOR DISCUSSION PURPOSES ONLY    </a:t>
            </a:r>
          </a:p>
        </p:txBody>
      </p:sp>
      <p:sp>
        <p:nvSpPr>
          <p:cNvPr id="6" name="Slide Number Placeholder 5"/>
          <p:cNvSpPr>
            <a:spLocks noGrp="1"/>
          </p:cNvSpPr>
          <p:nvPr>
            <p:ph type="sldNum" sz="quarter" idx="12"/>
          </p:nvPr>
        </p:nvSpPr>
        <p:spPr>
          <a:xfrm>
            <a:off x="1069848" y="6355080"/>
            <a:ext cx="1520952" cy="365760"/>
          </a:xfrm>
        </p:spPr>
        <p:txBody>
          <a:bodyPr/>
          <a:lstStyle/>
          <a:p>
            <a:fld id="{D80AF35B-77F6-4701-9DA1-1E205F0D1503}"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Tree>
    <p:extLst>
      <p:ext uri="{BB962C8B-B14F-4D97-AF65-F5344CB8AC3E}">
        <p14:creationId xmlns:p14="http://schemas.microsoft.com/office/powerpoint/2010/main" val="3380178841"/>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8"/>
            <a:ext cx="325730" cy="230832"/>
          </a:xfrm>
          <a:prstGeom prst="rect">
            <a:avLst/>
          </a:prstGeom>
          <a:noFill/>
        </p:spPr>
        <p:txBody>
          <a:bodyPr wrap="none" rtlCol="0">
            <a:spAutoFit/>
          </a:bodyPr>
          <a:lstStyle/>
          <a:p>
            <a:pPr defTabSz="685800"/>
            <a:fld id="{60190AC2-481F-4502-89DE-7153DAFA5FF2}" type="slidenum">
              <a:rPr lang="en-US" sz="900" smtClean="0">
                <a:solidFill>
                  <a:prstClr val="white">
                    <a:lumMod val="50000"/>
                  </a:prstClr>
                </a:solidFill>
              </a:rPr>
              <a:pPr defTabSz="685800"/>
              <a:t>‹#›</a:t>
            </a:fld>
            <a:endParaRPr lang="en-US" sz="900" dirty="0">
              <a:solidFill>
                <a:prstClr val="white">
                  <a:lumMod val="50000"/>
                </a:prstClr>
              </a:solidFill>
            </a:endParaRPr>
          </a:p>
        </p:txBody>
      </p:sp>
    </p:spTree>
    <p:extLst>
      <p:ext uri="{BB962C8B-B14F-4D97-AF65-F5344CB8AC3E}">
        <p14:creationId xmlns:p14="http://schemas.microsoft.com/office/powerpoint/2010/main" val="9084908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350" b="1">
                <a:solidFill>
                  <a:schemeClr val="accent2"/>
                </a:solidFill>
              </a:defRPr>
            </a:lvl1pPr>
            <a:lvl2pPr>
              <a:buNone/>
              <a:defRPr sz="1125" b="1"/>
            </a:lvl2pPr>
            <a:lvl3pPr>
              <a:buNone/>
              <a:defRPr sz="1013" b="1"/>
            </a:lvl3pPr>
            <a:lvl4pPr>
              <a:buNone/>
              <a:defRPr sz="900" b="1"/>
            </a:lvl4pPr>
            <a:lvl5pPr>
              <a:buNone/>
              <a:defRPr sz="9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2" y="1295400"/>
            <a:ext cx="4041775" cy="685800"/>
          </a:xfrm>
          <a:noFill/>
          <a:ln>
            <a:noFill/>
          </a:ln>
        </p:spPr>
        <p:txBody>
          <a:bodyPr lIns="91440" anchor="b" anchorCtr="0"/>
          <a:lstStyle>
            <a:lvl1pPr marL="0" indent="0">
              <a:buNone/>
              <a:defRPr sz="1350" b="1">
                <a:solidFill>
                  <a:schemeClr val="accent2"/>
                </a:solidFill>
              </a:defRPr>
            </a:lvl1pPr>
            <a:lvl2pPr>
              <a:buNone/>
              <a:defRPr sz="1125" b="1"/>
            </a:lvl2pPr>
            <a:lvl3pPr>
              <a:buNone/>
              <a:defRPr sz="1013" b="1"/>
            </a:lvl3pPr>
            <a:lvl4pPr>
              <a:buNone/>
              <a:defRPr sz="900" b="1"/>
            </a:lvl4pPr>
            <a:lvl5pPr>
              <a:buNone/>
              <a:defRPr sz="9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dirty="0">
              <a:solidFill>
                <a:srgbClr val="464653"/>
              </a:solidFill>
            </a:endParaRPr>
          </a:p>
        </p:txBody>
      </p:sp>
      <p:sp>
        <p:nvSpPr>
          <p:cNvPr id="8" name="Footer Placeholder 7"/>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329129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8"/>
            <a:ext cx="325730" cy="230832"/>
          </a:xfrm>
          <a:prstGeom prst="rect">
            <a:avLst/>
          </a:prstGeom>
          <a:noFill/>
        </p:spPr>
        <p:txBody>
          <a:bodyPr wrap="none" rtlCol="0">
            <a:spAutoFit/>
          </a:bodyPr>
          <a:lstStyle/>
          <a:p>
            <a:pPr defTabSz="685800"/>
            <a:fld id="{60190AC2-481F-4502-89DE-7153DAFA5FF2}" type="slidenum">
              <a:rPr lang="en-US" sz="900" smtClean="0">
                <a:solidFill>
                  <a:prstClr val="white">
                    <a:lumMod val="50000"/>
                  </a:prstClr>
                </a:solidFill>
              </a:rPr>
              <a:pPr defTabSz="685800"/>
              <a:t>‹#›</a:t>
            </a:fld>
            <a:endParaRPr lang="en-US" sz="900" dirty="0">
              <a:solidFill>
                <a:prstClr val="white">
                  <a:lumMod val="50000"/>
                </a:prstClr>
              </a:solidFill>
            </a:endParaRPr>
          </a:p>
        </p:txBody>
      </p:sp>
    </p:spTree>
    <p:extLst>
      <p:ext uri="{BB962C8B-B14F-4D97-AF65-F5344CB8AC3E}">
        <p14:creationId xmlns:p14="http://schemas.microsoft.com/office/powerpoint/2010/main" val="41180232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TextBox 12"/>
          <p:cNvSpPr txBox="1"/>
          <p:nvPr/>
        </p:nvSpPr>
        <p:spPr>
          <a:xfrm>
            <a:off x="786068" y="6367048"/>
            <a:ext cx="325730" cy="230832"/>
          </a:xfrm>
          <a:prstGeom prst="rect">
            <a:avLst/>
          </a:prstGeom>
          <a:noFill/>
        </p:spPr>
        <p:txBody>
          <a:bodyPr wrap="none" rtlCol="0">
            <a:spAutoFit/>
          </a:bodyPr>
          <a:lstStyle/>
          <a:p>
            <a:pPr defTabSz="685800"/>
            <a:fld id="{60190AC2-481F-4502-89DE-7153DAFA5FF2}" type="slidenum">
              <a:rPr lang="en-US" sz="900" smtClean="0">
                <a:solidFill>
                  <a:prstClr val="white">
                    <a:lumMod val="50000"/>
                  </a:prstClr>
                </a:solidFill>
              </a:rPr>
              <a:pPr defTabSz="685800"/>
              <a:t>‹#›</a:t>
            </a:fld>
            <a:endParaRPr lang="en-US" sz="900" dirty="0">
              <a:solidFill>
                <a:prstClr val="white">
                  <a:lumMod val="50000"/>
                </a:prstClr>
              </a:solidFill>
            </a:endParaRPr>
          </a:p>
        </p:txBody>
      </p:sp>
    </p:spTree>
    <p:extLst>
      <p:ext uri="{BB962C8B-B14F-4D97-AF65-F5344CB8AC3E}">
        <p14:creationId xmlns:p14="http://schemas.microsoft.com/office/powerpoint/2010/main" val="335071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125"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3"/>
            <a:ext cx="2514600" cy="4843463"/>
          </a:xfrm>
        </p:spPr>
        <p:txBody>
          <a:bodyPr/>
          <a:lstStyle>
            <a:lvl1pPr marL="0" indent="0">
              <a:lnSpc>
                <a:spcPts val="1238"/>
              </a:lnSpc>
              <a:spcAft>
                <a:spcPts val="563"/>
              </a:spcAft>
              <a:buNone/>
              <a:defRPr sz="900">
                <a:solidFill>
                  <a:schemeClr val="tx2"/>
                </a:solidFill>
              </a:defRPr>
            </a:lvl1pPr>
            <a:lvl2pPr>
              <a:buNone/>
              <a:defRPr sz="675"/>
            </a:lvl2pPr>
            <a:lvl3pPr>
              <a:buNone/>
              <a:defRPr sz="563"/>
            </a:lvl3pPr>
            <a:lvl4pPr>
              <a:buNone/>
              <a:defRPr sz="506"/>
            </a:lvl4pPr>
            <a:lvl5pPr>
              <a:buNone/>
              <a:defRPr sz="506"/>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solidFill>
                <a:srgbClr val="464653"/>
              </a:solidFill>
            </a:endParaRPr>
          </a:p>
        </p:txBody>
      </p:sp>
      <p:sp>
        <p:nvSpPr>
          <p:cNvPr id="6" name="Footer Placeholder 5"/>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7" name="Slide Number Placeholder 6"/>
          <p:cNvSpPr>
            <a:spLocks noGrp="1"/>
          </p:cNvSpPr>
          <p:nvPr>
            <p:ph type="sldNum" sz="quarter" idx="12"/>
          </p:nvPr>
        </p:nvSpPr>
        <p:spPr/>
        <p:txBody>
          <a:bodyPr/>
          <a:lstStyle/>
          <a:p>
            <a:fld id="{D80AF35B-77F6-4701-9DA1-1E205F0D1503}"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
        <p:nvSpPr>
          <p:cNvPr id="9" name="Isosceles Triangle 8"/>
          <p:cNvSpPr>
            <a:spLocks noChangeAspect="1"/>
          </p:cNvSpPr>
          <p:nvPr/>
        </p:nvSpPr>
        <p:spPr>
          <a:xfrm rot="5400000">
            <a:off x="419102" y="6467477"/>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36896638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125"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338"/>
              </a:spcBef>
              <a:buNone/>
              <a:defRPr sz="1800"/>
            </a:lvl1pPr>
          </a:lstStyle>
          <a:p>
            <a:r>
              <a:rPr kumimoji="0" lang="en-US" dirty="0"/>
              <a:t>Click icon to add picture</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788"/>
            </a:lvl1pPr>
            <a:lvl2pPr>
              <a:defRPr sz="675"/>
            </a:lvl2pPr>
            <a:lvl3pPr>
              <a:defRPr sz="563"/>
            </a:lvl3pPr>
            <a:lvl4pPr>
              <a:defRPr sz="506"/>
            </a:lvl4pPr>
            <a:lvl5pPr>
              <a:defRPr sz="506"/>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solidFill>
                <a:srgbClr val="DDE9EC"/>
              </a:solidFill>
            </a:endParaRPr>
          </a:p>
        </p:txBody>
      </p:sp>
      <p:sp>
        <p:nvSpPr>
          <p:cNvPr id="6" name="Footer Placeholder 5"/>
          <p:cNvSpPr>
            <a:spLocks noGrp="1"/>
          </p:cNvSpPr>
          <p:nvPr>
            <p:ph type="ftr" sz="quarter" idx="11"/>
          </p:nvPr>
        </p:nvSpPr>
        <p:spPr/>
        <p:txBody>
          <a:bodyPr/>
          <a:lstStyle/>
          <a:p>
            <a:r>
              <a:rPr lang="en-US" dirty="0">
                <a:solidFill>
                  <a:srgbClr val="DDE9EC"/>
                </a:solidFill>
              </a:rPr>
              <a:t>CONFIDENTIAL DOCUMENT FOR DISCUSSION PURPOSES ONLY    </a:t>
            </a:r>
          </a:p>
        </p:txBody>
      </p:sp>
      <p:sp>
        <p:nvSpPr>
          <p:cNvPr id="7" name="Slide Number Placeholder 6"/>
          <p:cNvSpPr>
            <a:spLocks noGrp="1"/>
          </p:cNvSpPr>
          <p:nvPr>
            <p:ph type="sldNum" sz="quarter" idx="12"/>
          </p:nvPr>
        </p:nvSpPr>
        <p:spPr/>
        <p:txBody>
          <a:bodyPr/>
          <a:lstStyle/>
          <a:p>
            <a:fld id="{D80AF35B-77F6-4701-9DA1-1E205F0D1503}"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white"/>
              </a:solidFill>
            </a:endParaRPr>
          </a:p>
        </p:txBody>
      </p:sp>
      <p:sp>
        <p:nvSpPr>
          <p:cNvPr id="9" name="Isosceles Triangle 8"/>
          <p:cNvSpPr>
            <a:spLocks noChangeAspect="1"/>
          </p:cNvSpPr>
          <p:nvPr/>
        </p:nvSpPr>
        <p:spPr>
          <a:xfrm rot="5400000">
            <a:off x="419102" y="6467477"/>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Tree>
    <p:extLst>
      <p:ext uri="{BB962C8B-B14F-4D97-AF65-F5344CB8AC3E}">
        <p14:creationId xmlns:p14="http://schemas.microsoft.com/office/powerpoint/2010/main" val="232846421"/>
      </p:ext>
    </p:extLst>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solidFill>
                <a:srgbClr val="464653"/>
              </a:solidFill>
            </a:endParaRPr>
          </a:p>
        </p:txBody>
      </p:sp>
      <p:sp>
        <p:nvSpPr>
          <p:cNvPr id="5" name="Footer Placeholder 4"/>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6" name="Slide Number Placeholder 5"/>
          <p:cNvSpPr>
            <a:spLocks noGrp="1"/>
          </p:cNvSpPr>
          <p:nvPr>
            <p:ph type="sldNum" sz="quarter" idx="12"/>
          </p:nvPr>
        </p:nvSpPr>
        <p:spPr/>
        <p:txBody>
          <a:bodyPr/>
          <a:lstStyle/>
          <a:p>
            <a:fld id="{D80AF35B-77F6-4701-9DA1-1E205F0D1503}"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13006399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solidFill>
                <a:srgbClr val="464653"/>
              </a:solidFill>
            </a:endParaRPr>
          </a:p>
        </p:txBody>
      </p:sp>
      <p:sp>
        <p:nvSpPr>
          <p:cNvPr id="5" name="Footer Placeholder 4"/>
          <p:cNvSpPr>
            <a:spLocks noGrp="1"/>
          </p:cNvSpPr>
          <p:nvPr>
            <p:ph type="ftr" sz="quarter" idx="11"/>
          </p:nvPr>
        </p:nvSpPr>
        <p:spPr/>
        <p:txBody>
          <a:bodyPr/>
          <a:lstStyle/>
          <a:p>
            <a:r>
              <a:rPr lang="en-US" dirty="0">
                <a:solidFill>
                  <a:srgbClr val="464653"/>
                </a:solidFill>
              </a:rPr>
              <a:t>CONFIDENTIAL DOCUMENT FOR DISCUSSION PURPOSES ONLY    </a:t>
            </a:r>
          </a:p>
        </p:txBody>
      </p:sp>
      <p:sp>
        <p:nvSpPr>
          <p:cNvPr id="6" name="Slide Number Placeholder 5"/>
          <p:cNvSpPr>
            <a:spLocks noGrp="1"/>
          </p:cNvSpPr>
          <p:nvPr>
            <p:ph type="sldNum" sz="quarter" idx="12"/>
          </p:nvPr>
        </p:nvSpPr>
        <p:spPr/>
        <p:txBody>
          <a:bodyPr/>
          <a:lstStyle/>
          <a:p>
            <a:fld id="{D80AF35B-77F6-4701-9DA1-1E205F0D1503}"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
        <p:nvSpPr>
          <p:cNvPr id="8" name="Isosceles Triangle 7"/>
          <p:cNvSpPr>
            <a:spLocks noChangeAspect="1"/>
          </p:cNvSpPr>
          <p:nvPr/>
        </p:nvSpPr>
        <p:spPr>
          <a:xfrm rot="5400000">
            <a:off x="419102" y="6467477"/>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Tree>
    <p:extLst>
      <p:ext uri="{BB962C8B-B14F-4D97-AF65-F5344CB8AC3E}">
        <p14:creationId xmlns:p14="http://schemas.microsoft.com/office/powerpoint/2010/main" val="33379362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600202"/>
            <a:ext cx="8229600" cy="4525963"/>
          </a:xfrm>
          <a:prstGeom prst="rect">
            <a:avLst/>
          </a:prstGeom>
        </p:spPr>
        <p:txBody>
          <a:bodyPr/>
          <a:lstStyle/>
          <a:p>
            <a:pPr lvl="0"/>
            <a:endParaRPr lang="en-US" noProof="0" dirty="0">
              <a:sym typeface="Arial" pitchFamily="-112" charset="0"/>
            </a:endParaRP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sym typeface="Arial" panose="020B0604020202020204" pitchFamily="34" charset="0"/>
              </a:defRPr>
            </a:lvl1pPr>
          </a:lstStyle>
          <a:p>
            <a:endParaRPr lang="en-US" altLang="en-US" dirty="0">
              <a:solidFill>
                <a:srgbClr val="464653"/>
              </a:solidFill>
            </a:endParaRPr>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atin typeface="Arial" pitchFamily="-112" charset="0"/>
                <a:ea typeface="ヒラギノ角ゴ Pro W3" pitchFamily="-112" charset="-128"/>
                <a:cs typeface="ヒラギノ角ゴ Pro W3" pitchFamily="-112" charset="-128"/>
                <a:sym typeface="Arial" pitchFamily="-112" charset="0"/>
              </a:defRPr>
            </a:lvl1pPr>
          </a:lstStyle>
          <a:p>
            <a:pPr>
              <a:defRPr/>
            </a:pPr>
            <a:r>
              <a:rPr lang="en-US" dirty="0">
                <a:solidFill>
                  <a:srgbClr val="464653"/>
                </a:solidFill>
              </a:rPr>
              <a:t>CONFIDENTIAL DOCUMENT FOR DISCUSSION PURPOSES ONLY    </a:t>
            </a:r>
          </a:p>
        </p:txBody>
      </p:sp>
      <p:sp>
        <p:nvSpPr>
          <p:cNvPr id="6" name="Slide Number Placeholder 5"/>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sym typeface="Arial" panose="020B0604020202020204" pitchFamily="34" charset="0"/>
              </a:defRPr>
            </a:lvl1pPr>
          </a:lstStyle>
          <a:p>
            <a:fld id="{1A3FBB8F-2F9C-4E75-9FC6-5C6F56E9FFF7}" type="slidenum">
              <a:rPr lang="en-US" altLang="en-US">
                <a:solidFill>
                  <a:srgbClr val="464653"/>
                </a:solidFill>
              </a:rPr>
              <a:pPr/>
              <a:t>‹#›</a:t>
            </a:fld>
            <a:endParaRPr lang="en-US" altLang="en-US" dirty="0">
              <a:solidFill>
                <a:srgbClr val="464653"/>
              </a:solidFill>
            </a:endParaRPr>
          </a:p>
        </p:txBody>
      </p:sp>
    </p:spTree>
    <p:extLst>
      <p:ext uri="{BB962C8B-B14F-4D97-AF65-F5344CB8AC3E}">
        <p14:creationId xmlns:p14="http://schemas.microsoft.com/office/powerpoint/2010/main" val="2455303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Title and Content B">
    <p:spTree>
      <p:nvGrpSpPr>
        <p:cNvPr id="1" name=""/>
        <p:cNvGrpSpPr/>
        <p:nvPr/>
      </p:nvGrpSpPr>
      <p:grpSpPr>
        <a:xfrm>
          <a:off x="0" y="0"/>
          <a:ext cx="0" cy="0"/>
          <a:chOff x="0" y="0"/>
          <a:chExt cx="0" cy="0"/>
        </a:xfrm>
      </p:grpSpPr>
      <p:sp>
        <p:nvSpPr>
          <p:cNvPr id="8" name="Rectangle 7"/>
          <p:cNvSpPr/>
          <p:nvPr userDrawn="1"/>
        </p:nvSpPr>
        <p:spPr>
          <a:xfrm>
            <a:off x="2" y="0"/>
            <a:ext cx="9143999" cy="10484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013" dirty="0">
              <a:solidFill>
                <a:prstClr val="white"/>
              </a:solidFill>
            </a:endParaRPr>
          </a:p>
        </p:txBody>
      </p:sp>
      <p:sp>
        <p:nvSpPr>
          <p:cNvPr id="2" name="Title 1"/>
          <p:cNvSpPr>
            <a:spLocks noGrp="1"/>
          </p:cNvSpPr>
          <p:nvPr>
            <p:ph type="title"/>
          </p:nvPr>
        </p:nvSpPr>
        <p:spPr>
          <a:xfrm>
            <a:off x="861131" y="186454"/>
            <a:ext cx="7422444" cy="959027"/>
          </a:xfrm>
        </p:spPr>
        <p:txBody>
          <a:bodyPr>
            <a:noAutofit/>
          </a:bodyPr>
          <a:lstStyle/>
          <a:p>
            <a:r>
              <a:rPr lang="en-US" dirty="0"/>
              <a:t>Click to edit Master title style</a:t>
            </a:r>
          </a:p>
        </p:txBody>
      </p:sp>
      <p:sp>
        <p:nvSpPr>
          <p:cNvPr id="3" name="Slide Number Placeholder 5"/>
          <p:cNvSpPr>
            <a:spLocks noGrp="1"/>
          </p:cNvSpPr>
          <p:nvPr>
            <p:ph type="sldNum" sz="quarter" idx="12"/>
          </p:nvPr>
        </p:nvSpPr>
        <p:spPr>
          <a:xfrm>
            <a:off x="8283222" y="6371167"/>
            <a:ext cx="860778" cy="350308"/>
          </a:xfrm>
          <a:prstGeom prst="rect">
            <a:avLst/>
          </a:prstGeom>
        </p:spPr>
        <p:txBody>
          <a:bodyPr/>
          <a:lstStyle/>
          <a:p>
            <a:fld id="{D4C34234-E0AA-434B-AA79-02F02F6BC82A}" type="slidenum">
              <a:rPr lang="en-US" smtClean="0">
                <a:solidFill>
                  <a:srgbClr val="464653"/>
                </a:solidFill>
              </a:rPr>
              <a:pPr/>
              <a:t>‹#›</a:t>
            </a:fld>
            <a:endParaRPr lang="en-US" dirty="0">
              <a:solidFill>
                <a:srgbClr val="464653"/>
              </a:solidFill>
            </a:endParaRPr>
          </a:p>
        </p:txBody>
      </p:sp>
      <p:sp>
        <p:nvSpPr>
          <p:cNvPr id="5" name="Text Placeholder 4"/>
          <p:cNvSpPr>
            <a:spLocks noGrp="1"/>
          </p:cNvSpPr>
          <p:nvPr>
            <p:ph type="body" sz="quarter" idx="13"/>
          </p:nvPr>
        </p:nvSpPr>
        <p:spPr>
          <a:xfrm>
            <a:off x="860427" y="1374805"/>
            <a:ext cx="7423150" cy="498418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a:off x="888028" y="1048426"/>
            <a:ext cx="7360238" cy="0"/>
          </a:xfrm>
          <a:prstGeom prst="line">
            <a:avLst/>
          </a:prstGeom>
          <a:ln w="12700">
            <a:solidFill>
              <a:srgbClr val="195C8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60301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Rectangle 21"/>
          <p:cNvSpPr/>
          <p:nvPr/>
        </p:nvSpPr>
        <p:spPr>
          <a:xfrm>
            <a:off x="904875" y="3648075"/>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3739680" y="2620433"/>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1" y="6031922"/>
            <a:ext cx="1408030" cy="565727"/>
          </a:xfrm>
          <a:prstGeom prst="rect">
            <a:avLst/>
          </a:prstGeom>
        </p:spPr>
      </p:pic>
    </p:spTree>
    <p:extLst>
      <p:ext uri="{BB962C8B-B14F-4D97-AF65-F5344CB8AC3E}">
        <p14:creationId xmlns:p14="http://schemas.microsoft.com/office/powerpoint/2010/main" val="186267254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3525810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914400" y="2819400"/>
            <a:ext cx="228600" cy="1280160"/>
          </a:xfrm>
          <a:prstGeom prst="rect">
            <a:avLst/>
          </a:prstGeom>
          <a:solidFill>
            <a:srgbClr val="00206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2889811700"/>
      </p:ext>
    </p:extLst>
  </p:cSld>
  <p:clrMapOvr>
    <a:overrideClrMapping bg1="dk1" tx1="lt1" bg2="dk2" tx2="lt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7"/>
            <a:ext cx="1944303" cy="781193"/>
          </a:xfrm>
          <a:prstGeom prst="rect">
            <a:avLst/>
          </a:prstGeom>
        </p:spPr>
      </p:pic>
    </p:spTree>
    <p:extLst>
      <p:ext uri="{BB962C8B-B14F-4D97-AF65-F5344CB8AC3E}">
        <p14:creationId xmlns:p14="http://schemas.microsoft.com/office/powerpoint/2010/main" val="154269788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8" name="Footer Placeholder 7"/>
          <p:cNvSpPr>
            <a:spLocks noGrp="1"/>
          </p:cNvSpPr>
          <p:nvPr>
            <p:ph type="ftr" sz="quarter" idx="11"/>
          </p:nvPr>
        </p:nvSpPr>
        <p:spPr/>
        <p:txBody>
          <a:bodyPr/>
          <a:lstStyle/>
          <a:p>
            <a:endParaRPr lang="en-US" dirty="0">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6772547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44676640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49"/>
            <a:ext cx="1600200" cy="742951"/>
          </a:xfrm>
          <a:prstGeom prst="rect">
            <a:avLst/>
          </a:prstGeom>
          <a:noFill/>
        </p:spPr>
      </p:pic>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dirty="0">
              <a:solidFill>
                <a:prstClr val="white">
                  <a:lumMod val="50000"/>
                </a:prstClr>
              </a:solidFill>
            </a:endParaRPr>
          </a:p>
        </p:txBody>
      </p:sp>
    </p:spTree>
    <p:extLst>
      <p:ext uri="{BB962C8B-B14F-4D97-AF65-F5344CB8AC3E}">
        <p14:creationId xmlns:p14="http://schemas.microsoft.com/office/powerpoint/2010/main" val="58193367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6" name="Footer Placeholder 5"/>
          <p:cNvSpPr>
            <a:spLocks noGrp="1"/>
          </p:cNvSpPr>
          <p:nvPr>
            <p:ph type="ftr" sz="quarter" idx="11"/>
          </p:nvPr>
        </p:nvSpPr>
        <p:spPr/>
        <p:txBody>
          <a:bodyPr/>
          <a:lstStyle/>
          <a:p>
            <a:endParaRPr lang="en-US" dirty="0">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5918052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11/1/2016</a:t>
            </a:fld>
            <a:endParaRPr lang="en-US" dirty="0">
              <a:solidFill>
                <a:srgbClr val="DDE9EC"/>
              </a:solidFill>
            </a:endParaRPr>
          </a:p>
        </p:txBody>
      </p:sp>
      <p:sp>
        <p:nvSpPr>
          <p:cNvPr id="6" name="Footer Placeholder 5"/>
          <p:cNvSpPr>
            <a:spLocks noGrp="1"/>
          </p:cNvSpPr>
          <p:nvPr>
            <p:ph type="ftr" sz="quarter" idx="11"/>
          </p:nvPr>
        </p:nvSpPr>
        <p:spPr/>
        <p:txBody>
          <a:bodyPr/>
          <a:lstStyle/>
          <a:p>
            <a:endParaRPr lang="en-US" dirty="0">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958458958"/>
      </p:ext>
    </p:extLst>
  </p:cSld>
  <p:clrMapOvr>
    <a:overrideClrMapping bg1="dk1" tx1="lt1" bg2="dk2" tx2="lt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232534652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extLst>
      <p:ext uri="{BB962C8B-B14F-4D97-AF65-F5344CB8AC3E}">
        <p14:creationId xmlns:p14="http://schemas.microsoft.com/office/powerpoint/2010/main" val="177358551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j-lt"/>
              </a:defRPr>
            </a:lvl1pPr>
          </a:lstStyle>
          <a:p>
            <a:fld id="{7AF4CCBD-E2E3-4B6B-A530-04326683A838}" type="slidenum">
              <a:rPr lang="en-US" smtClean="0">
                <a:solidFill>
                  <a:prstClr val="white"/>
                </a:solidFill>
              </a:rPr>
              <a:pPr/>
              <a:t>‹#›</a:t>
            </a:fld>
            <a:endParaRPr lang="en-US" dirty="0">
              <a:solidFill>
                <a:prstClr val="white"/>
              </a:solidFill>
            </a:endParaRPr>
          </a:p>
        </p:txBody>
      </p:sp>
      <p:pic>
        <p:nvPicPr>
          <p:cNvPr id="8" name="Picture 7"/>
          <p:cNvPicPr>
            <a:picLocks noChangeAspect="1"/>
          </p:cNvPicPr>
          <p:nvPr userDrawn="1"/>
        </p:nvPicPr>
        <p:blipFill>
          <a:blip r:embed="rId2"/>
          <a:stretch>
            <a:fillRect/>
          </a:stretch>
        </p:blipFill>
        <p:spPr>
          <a:xfrm>
            <a:off x="5930726" y="76202"/>
            <a:ext cx="3209925" cy="1038225"/>
          </a:xfrm>
          <a:prstGeom prst="rect">
            <a:avLst/>
          </a:prstGeom>
        </p:spPr>
      </p:pic>
      <p:sp>
        <p:nvSpPr>
          <p:cNvPr id="10" name="Title 1"/>
          <p:cNvSpPr>
            <a:spLocks noGrp="1"/>
          </p:cNvSpPr>
          <p:nvPr>
            <p:ph type="title" hasCustomPrompt="1"/>
          </p:nvPr>
        </p:nvSpPr>
        <p:spPr>
          <a:xfrm>
            <a:off x="2133600" y="0"/>
            <a:ext cx="6858000" cy="1143000"/>
          </a:xfrm>
        </p:spPr>
        <p:txBody>
          <a:bodyPr/>
          <a:lstStyle>
            <a:lvl1pPr>
              <a:defRPr sz="2100">
                <a:latin typeface="+mj-lt"/>
                <a:cs typeface="Levenim MT" panose="02010502060101010101" pitchFamily="2" charset="-79"/>
              </a:defRPr>
            </a:lvl1pPr>
          </a:lstStyle>
          <a:p>
            <a:r>
              <a:rPr lang="en-US" dirty="0"/>
              <a:t>Slide Title</a:t>
            </a:r>
          </a:p>
        </p:txBody>
      </p:sp>
      <p:sp>
        <p:nvSpPr>
          <p:cNvPr id="11" name="Text Placeholder 10"/>
          <p:cNvSpPr>
            <a:spLocks noGrp="1"/>
          </p:cNvSpPr>
          <p:nvPr>
            <p:ph type="body" sz="quarter" idx="13"/>
          </p:nvPr>
        </p:nvSpPr>
        <p:spPr>
          <a:xfrm>
            <a:off x="468087" y="2057400"/>
            <a:ext cx="8371114" cy="1905000"/>
          </a:xfrm>
        </p:spPr>
        <p:txBody>
          <a:bodyPr>
            <a:normAutofit/>
          </a:bodyPr>
          <a:lstStyle>
            <a:lvl1pPr marL="171450" indent="-171450">
              <a:defRPr sz="1350">
                <a:latin typeface="+mj-lt"/>
                <a:cs typeface="Levenim MT" panose="02010502060101010101" pitchFamily="2" charset="-79"/>
              </a:defRPr>
            </a:lvl1pPr>
            <a:lvl2pPr>
              <a:defRPr sz="1350">
                <a:latin typeface="+mj-lt"/>
                <a:cs typeface="Levenim MT" panose="02010502060101010101" pitchFamily="2" charset="-79"/>
              </a:defRPr>
            </a:lvl2pPr>
            <a:lvl3pPr>
              <a:defRPr sz="1350">
                <a:latin typeface="+mj-lt"/>
                <a:cs typeface="Levenim MT" panose="02010502060101010101" pitchFamily="2" charset="-79"/>
              </a:defRPr>
            </a:lvl3pPr>
            <a:lvl4pPr>
              <a:defRPr sz="1350">
                <a:latin typeface="+mj-lt"/>
                <a:cs typeface="Levenim MT" panose="02010502060101010101" pitchFamily="2" charset="-79"/>
              </a:defRPr>
            </a:lvl4pPr>
            <a:lvl5pPr>
              <a:defRPr sz="1350">
                <a:latin typeface="+mj-lt"/>
                <a:cs typeface="Levenim MT" panose="02010502060101010101" pitchFamily="2"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46970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cSld name="2_CMS title1">
    <p:bg>
      <p:bgPr>
        <a:solidFill>
          <a:schemeClr val="bg1"/>
        </a:solidFill>
        <a:effectLst/>
      </p:bgPr>
    </p:bg>
    <p:spTree>
      <p:nvGrpSpPr>
        <p:cNvPr id="1" name=""/>
        <p:cNvGrpSpPr/>
        <p:nvPr/>
      </p:nvGrpSpPr>
      <p:grpSpPr>
        <a:xfrm>
          <a:off x="0" y="0"/>
          <a:ext cx="0" cy="0"/>
          <a:chOff x="0" y="0"/>
          <a:chExt cx="0" cy="0"/>
        </a:xfrm>
      </p:grpSpPr>
      <p:pic>
        <p:nvPicPr>
          <p:cNvPr id="7" name="Picture 3" descr="An African American business woman standing with her arms crossed and a team of professionals behind her."/>
          <p:cNvPicPr>
            <a:picLocks noChangeAspect="1" noChangeArrowheads="1"/>
          </p:cNvPicPr>
          <p:nvPr/>
        </p:nvPicPr>
        <p:blipFill>
          <a:blip r:embed="rId2" cstate="print">
            <a:extLst>
              <a:ext uri="{28A0092B-C50C-407E-A947-70E740481C1C}">
                <a14:useLocalDpi xmlns:a14="http://schemas.microsoft.com/office/drawing/2010/main" val="0"/>
              </a:ext>
            </a:extLst>
          </a:blip>
          <a:srcRect l="7001"/>
          <a:stretch>
            <a:fillRect/>
          </a:stretch>
        </p:blipFill>
        <p:spPr bwMode="auto">
          <a:xfrm>
            <a:off x="13819" y="2438400"/>
            <a:ext cx="5243981" cy="4435856"/>
          </a:xfrm>
          <a:prstGeom prst="rect">
            <a:avLst/>
          </a:prstGeom>
          <a:noFill/>
          <a:ln w="9525">
            <a:noFill/>
            <a:miter lim="800000"/>
            <a:headEnd/>
            <a:tailEnd/>
          </a:ln>
          <a:effectLst/>
        </p:spPr>
      </p:pic>
      <p:sp>
        <p:nvSpPr>
          <p:cNvPr id="13" name="TextBox 12"/>
          <p:cNvSpPr txBox="1"/>
          <p:nvPr/>
        </p:nvSpPr>
        <p:spPr>
          <a:xfrm>
            <a:off x="-1668146" y="4928188"/>
            <a:ext cx="184666" cy="369332"/>
          </a:xfrm>
          <a:prstGeom prst="rect">
            <a:avLst/>
          </a:prstGeom>
          <a:noFill/>
        </p:spPr>
        <p:txBody>
          <a:bodyPr wrap="none" rtlCol="0">
            <a:spAutoFit/>
          </a:bodyPr>
          <a:lstStyle/>
          <a:p>
            <a:endParaRPr lang="en-US" dirty="0">
              <a:solidFill>
                <a:prstClr val="black"/>
              </a:solidFill>
            </a:endParaRPr>
          </a:p>
        </p:txBody>
      </p:sp>
      <p:sp>
        <p:nvSpPr>
          <p:cNvPr id="12" name="Title 7"/>
          <p:cNvSpPr>
            <a:spLocks noGrp="1"/>
          </p:cNvSpPr>
          <p:nvPr>
            <p:ph type="title"/>
          </p:nvPr>
        </p:nvSpPr>
        <p:spPr>
          <a:xfrm>
            <a:off x="0" y="1371600"/>
            <a:ext cx="9144000" cy="1066800"/>
          </a:xfrm>
        </p:spPr>
        <p:txBody>
          <a:bodyPr/>
          <a:lstStyle/>
          <a:p>
            <a:r>
              <a:rPr lang="en-US"/>
              <a:t>Click to edit Master title style</a:t>
            </a:r>
            <a:endParaRPr lang="en-US" dirty="0"/>
          </a:p>
        </p:txBody>
      </p:sp>
      <p:sp>
        <p:nvSpPr>
          <p:cNvPr id="8" name="Text Placeholder 2"/>
          <p:cNvSpPr>
            <a:spLocks noGrp="1"/>
          </p:cNvSpPr>
          <p:nvPr>
            <p:ph type="body" sz="quarter" idx="10" hasCustomPrompt="1"/>
          </p:nvPr>
        </p:nvSpPr>
        <p:spPr>
          <a:xfrm>
            <a:off x="5943600" y="3048000"/>
            <a:ext cx="2971800" cy="914400"/>
          </a:xfrm>
        </p:spPr>
        <p:txBody>
          <a:bodyPr>
            <a:normAutofit/>
          </a:bodyPr>
          <a:lstStyle>
            <a:lvl1pPr marL="0" indent="0" algn="l">
              <a:buNone/>
              <a:defRPr sz="2400" b="1" i="1">
                <a:solidFill>
                  <a:srgbClr val="084A9C"/>
                </a:solidFill>
              </a:defRPr>
            </a:lvl1pPr>
          </a:lstStyle>
          <a:p>
            <a:pPr algn="l"/>
            <a:r>
              <a:rPr lang="en-US" sz="2400" b="1" i="1" dirty="0">
                <a:solidFill>
                  <a:srgbClr val="084A9C"/>
                </a:solidFill>
              </a:rPr>
              <a:t>Subtitle</a:t>
            </a:r>
          </a:p>
          <a:p>
            <a:pPr algn="l"/>
            <a:endParaRPr lang="en-US" sz="2800" b="0" i="1" dirty="0">
              <a:solidFill>
                <a:srgbClr val="084A9C"/>
              </a:solidFill>
            </a:endParaRPr>
          </a:p>
        </p:txBody>
      </p:sp>
      <p:sp>
        <p:nvSpPr>
          <p:cNvPr id="9" name="Text Placeholder 2"/>
          <p:cNvSpPr>
            <a:spLocks noGrp="1"/>
          </p:cNvSpPr>
          <p:nvPr>
            <p:ph type="body" sz="quarter" idx="11" hasCustomPrompt="1"/>
          </p:nvPr>
        </p:nvSpPr>
        <p:spPr>
          <a:xfrm>
            <a:off x="5943600" y="4267200"/>
            <a:ext cx="2971800" cy="838200"/>
          </a:xfrm>
        </p:spPr>
        <p:txBody>
          <a:bodyPr>
            <a:normAutofit/>
          </a:bodyPr>
          <a:lstStyle>
            <a:lvl1pPr marL="0" indent="0" algn="l">
              <a:buNone/>
              <a:defRPr sz="2400" b="1" i="1">
                <a:solidFill>
                  <a:srgbClr val="084A9C"/>
                </a:solidFill>
              </a:defRPr>
            </a:lvl1pPr>
          </a:lstStyle>
          <a:p>
            <a:pPr algn="l"/>
            <a:r>
              <a:rPr lang="en-US" sz="2400" b="0" i="1" dirty="0">
                <a:solidFill>
                  <a:srgbClr val="084A9C"/>
                </a:solidFill>
              </a:rPr>
              <a:t>Presenter/Date</a:t>
            </a:r>
            <a:endParaRPr lang="en-US" sz="2800" b="0" i="1" dirty="0">
              <a:solidFill>
                <a:srgbClr val="084A9C"/>
              </a:solidFill>
            </a:endParaRPr>
          </a:p>
        </p:txBody>
      </p:sp>
      <p:sp>
        <p:nvSpPr>
          <p:cNvPr id="14" name="TextBox 13"/>
          <p:cNvSpPr txBox="1"/>
          <p:nvPr/>
        </p:nvSpPr>
        <p:spPr>
          <a:xfrm>
            <a:off x="-1668146" y="4928188"/>
            <a:ext cx="184666" cy="369332"/>
          </a:xfrm>
          <a:prstGeom prst="rect">
            <a:avLst/>
          </a:prstGeom>
          <a:noFill/>
        </p:spPr>
        <p:txBody>
          <a:bodyPr wrap="none" rtlCol="0">
            <a:spAutoFit/>
          </a:bodyPr>
          <a:lstStyle/>
          <a:p>
            <a:endParaRPr lang="en-US" dirty="0">
              <a:solidFill>
                <a:prstClr val="black"/>
              </a:solidFill>
            </a:endParaRPr>
          </a:p>
        </p:txBody>
      </p:sp>
      <p:pic>
        <p:nvPicPr>
          <p:cNvPr id="15" name="Picture 14" descr="The Centers for Medicare and Medicaid logo."/>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sp>
        <p:nvSpPr>
          <p:cNvPr id="10"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17DA5-5A25-4D66-872B-59DDB2E48A5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0415698"/>
      </p:ext>
    </p:extLst>
  </p:cSld>
  <p:clrMapOvr>
    <a:masterClrMapping/>
  </p:clrMapOvr>
  <p:hf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24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1500" baseline="0">
                <a:solidFill>
                  <a:schemeClr val="tx2"/>
                </a:solidFill>
                <a:latin typeface="+mj-lt"/>
                <a:ea typeface="+mj-ea"/>
                <a:cs typeface="+mj-cs"/>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22" name="Rectangle 21"/>
          <p:cNvSpPr/>
          <p:nvPr/>
        </p:nvSpPr>
        <p:spPr>
          <a:xfrm>
            <a:off x="904875" y="3648075"/>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3739680" y="2620435"/>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2" y="6031924"/>
            <a:ext cx="1408030" cy="565727"/>
          </a:xfrm>
          <a:prstGeom prst="rect">
            <a:avLst/>
          </a:prstGeom>
        </p:spPr>
      </p:pic>
    </p:spTree>
    <p:extLst>
      <p:ext uri="{BB962C8B-B14F-4D97-AF65-F5344CB8AC3E}">
        <p14:creationId xmlns:p14="http://schemas.microsoft.com/office/powerpoint/2010/main" val="270929784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7"/>
            <a:ext cx="367408" cy="276999"/>
          </a:xfrm>
          <a:prstGeom prst="rect">
            <a:avLst/>
          </a:prstGeom>
          <a:noFill/>
        </p:spPr>
        <p:txBody>
          <a:bodyPr wrap="none" rtlCol="0">
            <a:spAutoFit/>
          </a:bodyPr>
          <a:lstStyle/>
          <a:p>
            <a:fld id="{60190AC2-481F-4502-89DE-7153DAFA5FF2}" type="slidenum">
              <a:rPr lang="en-US" sz="1200" smtClean="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5703984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24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500">
                <a:solidFill>
                  <a:schemeClr val="tx1">
                    <a:tint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8" name="Rectangle 7"/>
          <p:cNvSpPr/>
          <p:nvPr/>
        </p:nvSpPr>
        <p:spPr>
          <a:xfrm>
            <a:off x="914400" y="2819400"/>
            <a:ext cx="228600" cy="1280160"/>
          </a:xfrm>
          <a:prstGeom prst="rect">
            <a:avLst/>
          </a:prstGeom>
          <a:solidFill>
            <a:srgbClr val="00206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3900326190"/>
      </p:ext>
    </p:extLst>
  </p:cSld>
  <p:clrMapOvr>
    <a:overrideClrMapping bg1="dk1" tx1="lt1" bg2="dk2" tx2="lt2" accent1="accent1" accent2="accent2" accent3="accent3" accent4="accent4" accent5="accent5" accent6="accent6" hlink="hlink" folHlink="folHlink"/>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7"/>
            <a:ext cx="367408" cy="276999"/>
          </a:xfrm>
          <a:prstGeom prst="rect">
            <a:avLst/>
          </a:prstGeom>
          <a:noFill/>
        </p:spPr>
        <p:txBody>
          <a:bodyPr wrap="none" rtlCol="0">
            <a:spAutoFit/>
          </a:bodyPr>
          <a:lstStyle/>
          <a:p>
            <a:fld id="{60190AC2-481F-4502-89DE-7153DAFA5FF2}" type="slidenum">
              <a:rPr lang="en-US" sz="1200" smtClean="0">
                <a:solidFill>
                  <a:prstClr val="white">
                    <a:lumMod val="50000"/>
                  </a:prstClr>
                </a:solidFill>
              </a:rPr>
              <a:pPr/>
              <a:t>‹#›</a:t>
            </a:fld>
            <a:endParaRPr lang="en-US" sz="1200"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9"/>
            <a:ext cx="1944303" cy="781193"/>
          </a:xfrm>
          <a:prstGeom prst="rect">
            <a:avLst/>
          </a:prstGeom>
        </p:spPr>
      </p:pic>
    </p:spTree>
    <p:extLst>
      <p:ext uri="{BB962C8B-B14F-4D97-AF65-F5344CB8AC3E}">
        <p14:creationId xmlns:p14="http://schemas.microsoft.com/office/powerpoint/2010/main" val="208744971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1295400"/>
            <a:ext cx="4041775" cy="685800"/>
          </a:xfrm>
          <a:noFill/>
          <a:ln>
            <a:noFill/>
          </a:ln>
        </p:spPr>
        <p:txBody>
          <a:bodyPr lIns="91440" anchor="b" anchorCtr="0"/>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8" name="Footer Placeholder 7"/>
          <p:cNvSpPr>
            <a:spLocks noGrp="1"/>
          </p:cNvSpPr>
          <p:nvPr>
            <p:ph type="ftr" sz="quarter" idx="11"/>
          </p:nvPr>
        </p:nvSpPr>
        <p:spPr/>
        <p:txBody>
          <a:bodyPr/>
          <a:lstStyle/>
          <a:p>
            <a:endParaRPr lang="en-US" dirty="0">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6524101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7"/>
            <a:ext cx="367408" cy="276999"/>
          </a:xfrm>
          <a:prstGeom prst="rect">
            <a:avLst/>
          </a:prstGeom>
          <a:noFill/>
        </p:spPr>
        <p:txBody>
          <a:bodyPr wrap="none" rtlCol="0">
            <a:spAutoFit/>
          </a:bodyPr>
          <a:lstStyle/>
          <a:p>
            <a:fld id="{60190AC2-481F-4502-89DE-7153DAFA5FF2}" type="slidenum">
              <a:rPr lang="en-US" sz="1200" smtClean="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356376887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1"/>
            <a:ext cx="1600200" cy="742951"/>
          </a:xfrm>
          <a:prstGeom prst="rect">
            <a:avLst/>
          </a:prstGeom>
          <a:noFill/>
        </p:spPr>
      </p:pic>
      <p:sp>
        <p:nvSpPr>
          <p:cNvPr id="13" name="TextBox 12"/>
          <p:cNvSpPr txBox="1"/>
          <p:nvPr/>
        </p:nvSpPr>
        <p:spPr>
          <a:xfrm>
            <a:off x="786068" y="6367047"/>
            <a:ext cx="367408" cy="276999"/>
          </a:xfrm>
          <a:prstGeom prst="rect">
            <a:avLst/>
          </a:prstGeom>
          <a:noFill/>
        </p:spPr>
        <p:txBody>
          <a:bodyPr wrap="none" rtlCol="0">
            <a:spAutoFit/>
          </a:bodyPr>
          <a:lstStyle/>
          <a:p>
            <a:fld id="{60190AC2-481F-4502-89DE-7153DAFA5FF2}" type="slidenum">
              <a:rPr lang="en-US" sz="1200" smtClean="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120593780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5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2"/>
            <a:ext cx="2514600" cy="4843463"/>
          </a:xfrm>
        </p:spPr>
        <p:txBody>
          <a:bodyPr/>
          <a:lstStyle>
            <a:lvl1pPr marL="0" indent="0">
              <a:lnSpc>
                <a:spcPts val="1650"/>
              </a:lnSpc>
              <a:spcAft>
                <a:spcPts val="750"/>
              </a:spcAft>
              <a:buNone/>
              <a:defRPr sz="1200">
                <a:solidFill>
                  <a:schemeClr val="tx2"/>
                </a:solidFill>
              </a:defRPr>
            </a:lvl1pPr>
            <a:lvl2pPr>
              <a:buNone/>
              <a:defRPr sz="900"/>
            </a:lvl2pPr>
            <a:lvl3pPr>
              <a:buNone/>
              <a:defRPr sz="750"/>
            </a:lvl3pPr>
            <a:lvl4pPr>
              <a:buNone/>
              <a:defRPr sz="675"/>
            </a:lvl4pPr>
            <a:lvl5pPr>
              <a:buNone/>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6" name="Footer Placeholder 5"/>
          <p:cNvSpPr>
            <a:spLocks noGrp="1"/>
          </p:cNvSpPr>
          <p:nvPr>
            <p:ph type="ftr" sz="quarter" idx="11"/>
          </p:nvPr>
        </p:nvSpPr>
        <p:spPr/>
        <p:txBody>
          <a:bodyPr/>
          <a:lstStyle/>
          <a:p>
            <a:endParaRPr lang="en-US" dirty="0">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55521329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5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450"/>
              </a:spcBef>
              <a:buNone/>
              <a:defRPr sz="2400"/>
            </a:lvl1pPr>
          </a:lstStyle>
          <a:p>
            <a:r>
              <a:rPr kumimoji="0" lang="en-US" dirty="0"/>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050"/>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11/1/2016</a:t>
            </a:fld>
            <a:endParaRPr lang="en-US" dirty="0">
              <a:solidFill>
                <a:srgbClr val="DDE9EC"/>
              </a:solidFill>
            </a:endParaRPr>
          </a:p>
        </p:txBody>
      </p:sp>
      <p:sp>
        <p:nvSpPr>
          <p:cNvPr id="6" name="Footer Placeholder 5"/>
          <p:cNvSpPr>
            <a:spLocks noGrp="1"/>
          </p:cNvSpPr>
          <p:nvPr>
            <p:ph type="ftr" sz="quarter" idx="11"/>
          </p:nvPr>
        </p:nvSpPr>
        <p:spPr/>
        <p:txBody>
          <a:bodyPr/>
          <a:lstStyle/>
          <a:p>
            <a:endParaRPr lang="en-US" dirty="0">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white"/>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1129779947"/>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370834908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8" name="Isosceles Triangle 7"/>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Tree>
    <p:extLst>
      <p:ext uri="{BB962C8B-B14F-4D97-AF65-F5344CB8AC3E}">
        <p14:creationId xmlns:p14="http://schemas.microsoft.com/office/powerpoint/2010/main" val="46256220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j-lt"/>
              </a:defRPr>
            </a:lvl1pPr>
          </a:lstStyle>
          <a:p>
            <a:fld id="{7AF4CCBD-E2E3-4B6B-A530-04326683A838}" type="slidenum">
              <a:rPr lang="en-US" smtClean="0">
                <a:solidFill>
                  <a:prstClr val="white"/>
                </a:solidFill>
              </a:rPr>
              <a:pPr/>
              <a:t>‹#›</a:t>
            </a:fld>
            <a:endParaRPr lang="en-US" dirty="0">
              <a:solidFill>
                <a:prstClr val="white"/>
              </a:solidFill>
            </a:endParaRPr>
          </a:p>
        </p:txBody>
      </p:sp>
      <p:pic>
        <p:nvPicPr>
          <p:cNvPr id="8" name="Picture 7"/>
          <p:cNvPicPr>
            <a:picLocks noChangeAspect="1"/>
          </p:cNvPicPr>
          <p:nvPr userDrawn="1"/>
        </p:nvPicPr>
        <p:blipFill>
          <a:blip r:embed="rId2"/>
          <a:stretch>
            <a:fillRect/>
          </a:stretch>
        </p:blipFill>
        <p:spPr>
          <a:xfrm>
            <a:off x="5930726" y="76204"/>
            <a:ext cx="3209925" cy="1038225"/>
          </a:xfrm>
          <a:prstGeom prst="rect">
            <a:avLst/>
          </a:prstGeom>
        </p:spPr>
      </p:pic>
      <p:sp>
        <p:nvSpPr>
          <p:cNvPr id="10" name="Title 1"/>
          <p:cNvSpPr>
            <a:spLocks noGrp="1"/>
          </p:cNvSpPr>
          <p:nvPr>
            <p:ph type="title" hasCustomPrompt="1"/>
          </p:nvPr>
        </p:nvSpPr>
        <p:spPr>
          <a:xfrm>
            <a:off x="2133600" y="0"/>
            <a:ext cx="6858000" cy="1143000"/>
          </a:xfrm>
        </p:spPr>
        <p:txBody>
          <a:bodyPr/>
          <a:lstStyle>
            <a:lvl1pPr>
              <a:defRPr sz="1575">
                <a:latin typeface="+mj-lt"/>
                <a:cs typeface="Levenim MT" panose="02010502060101010101" pitchFamily="2" charset="-79"/>
              </a:defRPr>
            </a:lvl1pPr>
          </a:lstStyle>
          <a:p>
            <a:r>
              <a:rPr lang="en-US" dirty="0"/>
              <a:t>Slide Title</a:t>
            </a:r>
          </a:p>
        </p:txBody>
      </p:sp>
      <p:sp>
        <p:nvSpPr>
          <p:cNvPr id="11" name="Text Placeholder 10"/>
          <p:cNvSpPr>
            <a:spLocks noGrp="1"/>
          </p:cNvSpPr>
          <p:nvPr>
            <p:ph type="body" sz="quarter" idx="13"/>
          </p:nvPr>
        </p:nvSpPr>
        <p:spPr>
          <a:xfrm>
            <a:off x="468087" y="2057400"/>
            <a:ext cx="8371114" cy="1905000"/>
          </a:xfrm>
        </p:spPr>
        <p:txBody>
          <a:bodyPr>
            <a:normAutofit/>
          </a:bodyPr>
          <a:lstStyle>
            <a:lvl1pPr marL="128588" indent="-128588">
              <a:defRPr sz="1013">
                <a:latin typeface="+mj-lt"/>
                <a:cs typeface="Levenim MT" panose="02010502060101010101" pitchFamily="2" charset="-79"/>
              </a:defRPr>
            </a:lvl1pPr>
            <a:lvl2pPr>
              <a:defRPr sz="1013">
                <a:latin typeface="+mj-lt"/>
                <a:cs typeface="Levenim MT" panose="02010502060101010101" pitchFamily="2" charset="-79"/>
              </a:defRPr>
            </a:lvl2pPr>
            <a:lvl3pPr>
              <a:defRPr sz="1013">
                <a:latin typeface="+mj-lt"/>
                <a:cs typeface="Levenim MT" panose="02010502060101010101" pitchFamily="2" charset="-79"/>
              </a:defRPr>
            </a:lvl3pPr>
            <a:lvl4pPr>
              <a:defRPr sz="1013">
                <a:latin typeface="+mj-lt"/>
                <a:cs typeface="Levenim MT" panose="02010502060101010101" pitchFamily="2" charset="-79"/>
              </a:defRPr>
            </a:lvl4pPr>
            <a:lvl5pPr>
              <a:defRPr sz="1013">
                <a:latin typeface="+mj-lt"/>
                <a:cs typeface="Levenim MT" panose="02010502060101010101" pitchFamily="2"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935516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3DF015D4-C50E-4C0E-B0DF-FC4B63572351}"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175629799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015D4-C50E-4C0E-B0DF-FC4B63572351}"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238869216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F015D4-C50E-4C0E-B0DF-FC4B63572351}"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88330001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F015D4-C50E-4C0E-B0DF-FC4B63572351}"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288910972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DF015D4-C50E-4C0E-B0DF-FC4B63572351}" type="datetimeFigureOut">
              <a:rPr lang="en-US" smtClean="0"/>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319635669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F015D4-C50E-4C0E-B0DF-FC4B63572351}" type="datetimeFigureOut">
              <a:rPr lang="en-US" smtClean="0"/>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275008816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F015D4-C50E-4C0E-B0DF-FC4B63572351}" type="datetimeFigureOut">
              <a:rPr lang="en-US" smtClean="0"/>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3249207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DF015D4-C50E-4C0E-B0DF-FC4B63572351}"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4102233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DF015D4-C50E-4C0E-B0DF-FC4B63572351}"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48399502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015D4-C50E-4C0E-B0DF-FC4B63572351}"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114812604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015D4-C50E-4C0E-B0DF-FC4B63572351}"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0E6E2-51F8-4C5F-8630-89275C2BA870}" type="slidenum">
              <a:rPr lang="en-US" smtClean="0"/>
              <a:t>‹#›</a:t>
            </a:fld>
            <a:endParaRPr lang="en-US"/>
          </a:p>
        </p:txBody>
      </p:sp>
    </p:spTree>
    <p:extLst>
      <p:ext uri="{BB962C8B-B14F-4D97-AF65-F5344CB8AC3E}">
        <p14:creationId xmlns:p14="http://schemas.microsoft.com/office/powerpoint/2010/main" val="631742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slideLayout" Target="../slideLayouts/slideLayout70.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slideLayout" Target="../slideLayouts/slideLayout69.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theme" Target="../theme/theme7.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slideLayout" Target="../slideLayouts/slideLayout82.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0.xml"/><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theme" Target="../theme/theme8.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dirty="0"/>
              <a:t>CONFIDENTIAL DOCUMENT FOR DISCUSSION PURPOSES ONLY    </a:t>
            </a: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CONFIDENTIAL DOCUMENT FOR DISCUSSION PURPOSES ONLY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8A6EE-6F06-4E6D-B29B-038C3C4E3D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64151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dirty="0">
                <a:solidFill>
                  <a:srgbClr val="464653"/>
                </a:solidFill>
              </a:rPr>
              <a:t>CONFIDENTIAL DOCUMENT FOR DISCUSSION PURPOSES ONLY    </a:t>
            </a: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solidFill>
                  <a:srgbClr val="464653"/>
                </a:solidFill>
              </a:rPr>
              <a:pPr/>
              <a:t>‹#›</a:t>
            </a:fld>
            <a:endParaRPr lang="en-US" dirty="0">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9632590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dirty="0" smtClean="0">
                <a:solidFill>
                  <a:prstClr val="black">
                    <a:tint val="75000"/>
                  </a:prstClr>
                </a:solidFill>
                <a:latin typeface="+mn-lt"/>
                <a:ea typeface="+mn-ea"/>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prstClr val="black">
                    <a:tint val="75000"/>
                  </a:prstClr>
                </a:solidFill>
                <a:latin typeface="+mn-lt"/>
                <a:ea typeface="+mn-ea"/>
              </a:defRPr>
            </a:lvl1pPr>
          </a:lstStyle>
          <a:p>
            <a:pPr>
              <a:defRPr/>
            </a:pPr>
            <a:r>
              <a:rPr lang="en-US" dirty="0"/>
              <a:t>CONFIDENTIAL DOCUMENT FOR DISCUSSION PURPOSES ONLY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pPr fontAlgn="base">
              <a:spcBef>
                <a:spcPct val="0"/>
              </a:spcBef>
              <a:spcAft>
                <a:spcPct val="0"/>
              </a:spcAft>
            </a:pPr>
            <a:fld id="{B0B987B5-5445-4722-92F3-8737A1C5BDB5}" type="slidenum">
              <a:rPr lang="en-US" altLang="en-US" smtClean="0">
                <a:ea typeface="ＭＳ Ｐゴシック" panose="020B0600070205080204" pitchFamily="34" charset="-128"/>
              </a:rPr>
              <a:pPr fontAlgn="base">
                <a:spcBef>
                  <a:spcPct val="0"/>
                </a:spcBef>
                <a:spcAft>
                  <a:spcPct val="0"/>
                </a:spcAft>
              </a:pPr>
              <a:t>‹#›</a:t>
            </a:fld>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29628755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dt="0"/>
  <p:txStyles>
    <p:titleStyle>
      <a:lvl1pPr algn="ctr" rtl="0" fontAlgn="base">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2pPr>
      <a:lvl3pPr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3pPr>
      <a:lvl4pPr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4pPr>
      <a:lvl5pPr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6pPr>
      <a:lvl7pPr marL="914400"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7pPr>
      <a:lvl8pPr marL="1371600"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8pPr>
      <a:lvl9pPr marL="1828800" algn="ctr"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788">
                <a:solidFill>
                  <a:schemeClr val="tx2"/>
                </a:solidFill>
              </a:defRPr>
            </a:lvl1pPr>
          </a:lstStyle>
          <a:p>
            <a:pPr defTabSz="685800"/>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788">
                <a:solidFill>
                  <a:schemeClr val="tx2"/>
                </a:solidFill>
              </a:defRPr>
            </a:lvl1pPr>
          </a:lstStyle>
          <a:p>
            <a:pPr defTabSz="685800"/>
            <a:r>
              <a:rPr lang="en-US" dirty="0">
                <a:solidFill>
                  <a:srgbClr val="464653"/>
                </a:solidFill>
              </a:rPr>
              <a:t>CONFIDENTIAL DOCUMENT FOR DISCUSSION PURPOSES ONLY    </a:t>
            </a: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788">
                <a:solidFill>
                  <a:schemeClr val="tx2"/>
                </a:solidFill>
              </a:defRPr>
            </a:lvl1pPr>
          </a:lstStyle>
          <a:p>
            <a:pPr defTabSz="685800"/>
            <a:fld id="{D80AF35B-77F6-4701-9DA1-1E205F0D1503}" type="slidenum">
              <a:rPr lang="en-US" smtClean="0">
                <a:solidFill>
                  <a:srgbClr val="464653"/>
                </a:solidFill>
              </a:rPr>
              <a:pPr defTabSz="685800"/>
              <a:t>‹#›</a:t>
            </a:fld>
            <a:endParaRPr lang="en-US" dirty="0">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51435" tIns="25718" rIns="51435" bIns="25718" anchor="t" compatLnSpc="1"/>
          <a:lstStyle/>
          <a:p>
            <a:pPr defTabSz="685800"/>
            <a:endParaRPr lang="en-US" sz="1013" dirty="0">
              <a:solidFill>
                <a:prstClr val="black"/>
              </a:solidFill>
            </a:endParaRPr>
          </a:p>
        </p:txBody>
      </p:sp>
      <p:sp>
        <p:nvSpPr>
          <p:cNvPr id="10" name="Isosceles Triangle 9"/>
          <p:cNvSpPr>
            <a:spLocks noChangeAspect="1"/>
          </p:cNvSpPr>
          <p:nvPr/>
        </p:nvSpPr>
        <p:spPr>
          <a:xfrm rot="5400000">
            <a:off x="419102" y="6467477"/>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685800"/>
            <a:endParaRPr lang="en-US" sz="1013" dirty="0">
              <a:solidFill>
                <a:prstClr val="white"/>
              </a:solidFill>
            </a:endParaRPr>
          </a:p>
        </p:txBody>
      </p:sp>
    </p:spTree>
    <p:extLst>
      <p:ext uri="{BB962C8B-B14F-4D97-AF65-F5344CB8AC3E}">
        <p14:creationId xmlns:p14="http://schemas.microsoft.com/office/powerpoint/2010/main" val="3524712454"/>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Lst>
  <p:hf sldNum="0" hdr="0" dt="0"/>
  <p:txStyles>
    <p:titleStyle>
      <a:lvl1pPr algn="l" rtl="0" eaLnBrk="1" latinLnBrk="0" hangingPunct="1">
        <a:spcBef>
          <a:spcPct val="0"/>
        </a:spcBef>
        <a:buNone/>
        <a:defRPr kumimoji="0" sz="1800" kern="1200">
          <a:solidFill>
            <a:schemeClr val="tx2"/>
          </a:solidFill>
          <a:latin typeface="+mj-lt"/>
          <a:ea typeface="+mj-ea"/>
          <a:cs typeface="+mj-cs"/>
        </a:defRPr>
      </a:lvl1pPr>
    </p:titleStyle>
    <p:bodyStyle>
      <a:lvl1pPr marL="154305" indent="-154305" algn="l" rtl="0" eaLnBrk="1" latinLnBrk="0" hangingPunct="1">
        <a:spcBef>
          <a:spcPts val="338"/>
        </a:spcBef>
        <a:buClr>
          <a:schemeClr val="accent1"/>
        </a:buClr>
        <a:buSzPct val="76000"/>
        <a:buFont typeface="Wingdings 3"/>
        <a:buChar char=""/>
        <a:defRPr kumimoji="0" sz="1463" kern="1200">
          <a:solidFill>
            <a:schemeClr val="tx1"/>
          </a:solidFill>
          <a:latin typeface="+mn-lt"/>
          <a:ea typeface="+mn-ea"/>
          <a:cs typeface="+mn-cs"/>
        </a:defRPr>
      </a:lvl1pPr>
      <a:lvl2pPr marL="308610" indent="-154305" algn="l" rtl="0" eaLnBrk="1" latinLnBrk="0" hangingPunct="1">
        <a:spcBef>
          <a:spcPts val="281"/>
        </a:spcBef>
        <a:buClr>
          <a:schemeClr val="accent2"/>
        </a:buClr>
        <a:buSzPct val="76000"/>
        <a:buFont typeface="Wingdings 3"/>
        <a:buChar char=""/>
        <a:defRPr kumimoji="0" sz="1294" kern="1200">
          <a:solidFill>
            <a:schemeClr val="tx2"/>
          </a:solidFill>
          <a:latin typeface="+mn-lt"/>
          <a:ea typeface="+mn-ea"/>
          <a:cs typeface="+mn-cs"/>
        </a:defRPr>
      </a:lvl2pPr>
      <a:lvl3pPr marL="462915" indent="-128588" algn="l" rtl="0" eaLnBrk="1" latinLnBrk="0" hangingPunct="1">
        <a:spcBef>
          <a:spcPts val="281"/>
        </a:spcBef>
        <a:buClr>
          <a:schemeClr val="bg1">
            <a:shade val="50000"/>
          </a:schemeClr>
        </a:buClr>
        <a:buSzPct val="76000"/>
        <a:buFont typeface="Wingdings 3"/>
        <a:buChar char=""/>
        <a:defRPr kumimoji="0" sz="1125" kern="1200">
          <a:solidFill>
            <a:schemeClr val="tx1"/>
          </a:solidFill>
          <a:latin typeface="+mn-lt"/>
          <a:ea typeface="+mn-ea"/>
          <a:cs typeface="+mn-cs"/>
        </a:defRPr>
      </a:lvl3pPr>
      <a:lvl4pPr marL="617220" indent="-128588" algn="l" rtl="0" eaLnBrk="1" latinLnBrk="0" hangingPunct="1">
        <a:spcBef>
          <a:spcPts val="225"/>
        </a:spcBef>
        <a:buClr>
          <a:schemeClr val="accent2">
            <a:shade val="75000"/>
          </a:schemeClr>
        </a:buClr>
        <a:buSzPct val="70000"/>
        <a:buFont typeface="Wingdings"/>
        <a:buChar char=""/>
        <a:defRPr kumimoji="0" sz="1013" kern="1200">
          <a:solidFill>
            <a:schemeClr val="tx1"/>
          </a:solidFill>
          <a:latin typeface="+mn-lt"/>
          <a:ea typeface="+mn-ea"/>
          <a:cs typeface="+mn-cs"/>
        </a:defRPr>
      </a:lvl4pPr>
      <a:lvl5pPr marL="771525" indent="-128588" algn="l" rtl="0" eaLnBrk="1" latinLnBrk="0" hangingPunct="1">
        <a:spcBef>
          <a:spcPts val="169"/>
        </a:spcBef>
        <a:buClr>
          <a:schemeClr val="accent2"/>
        </a:buClr>
        <a:buSzPct val="70000"/>
        <a:buFont typeface="Wingdings"/>
        <a:buChar char=""/>
        <a:defRPr kumimoji="0" sz="900" kern="1200">
          <a:solidFill>
            <a:schemeClr val="tx1"/>
          </a:solidFill>
          <a:latin typeface="+mn-lt"/>
          <a:ea typeface="+mn-ea"/>
          <a:cs typeface="+mn-cs"/>
        </a:defRPr>
      </a:lvl5pPr>
      <a:lvl6pPr marL="925830" indent="-102870" algn="l" rtl="0" eaLnBrk="1" latinLnBrk="0" hangingPunct="1">
        <a:spcBef>
          <a:spcPts val="169"/>
        </a:spcBef>
        <a:buClr>
          <a:srgbClr val="9FB8CD">
            <a:shade val="75000"/>
          </a:srgbClr>
        </a:buClr>
        <a:buSzPct val="75000"/>
        <a:buFont typeface="Wingdings 3"/>
        <a:buChar char=""/>
        <a:defRPr kumimoji="0" lang="en-US" sz="900" kern="1200" smtClean="0">
          <a:solidFill>
            <a:schemeClr val="tx1"/>
          </a:solidFill>
          <a:latin typeface="+mn-lt"/>
          <a:ea typeface="+mn-ea"/>
          <a:cs typeface="+mn-cs"/>
        </a:defRPr>
      </a:lvl6pPr>
      <a:lvl7pPr marL="1028700" indent="-102870" algn="l" rtl="0" eaLnBrk="1" latinLnBrk="0" hangingPunct="1">
        <a:spcBef>
          <a:spcPts val="169"/>
        </a:spcBef>
        <a:buClr>
          <a:srgbClr val="727CA3">
            <a:shade val="75000"/>
          </a:srgbClr>
        </a:buClr>
        <a:buSzPct val="75000"/>
        <a:buFont typeface="Wingdings 3"/>
        <a:buChar char=""/>
        <a:defRPr kumimoji="0" lang="en-US" sz="788" kern="1200" smtClean="0">
          <a:solidFill>
            <a:schemeClr val="tx1"/>
          </a:solidFill>
          <a:latin typeface="+mn-lt"/>
          <a:ea typeface="+mn-ea"/>
          <a:cs typeface="+mn-cs"/>
        </a:defRPr>
      </a:lvl7pPr>
      <a:lvl8pPr marL="1131570" indent="-102870" algn="l" rtl="0" eaLnBrk="1" latinLnBrk="0" hangingPunct="1">
        <a:spcBef>
          <a:spcPts val="169"/>
        </a:spcBef>
        <a:buClr>
          <a:prstClr val="white">
            <a:shade val="50000"/>
          </a:prstClr>
        </a:buClr>
        <a:buSzPct val="75000"/>
        <a:buFont typeface="Wingdings 3"/>
        <a:buChar char=""/>
        <a:defRPr kumimoji="0" lang="en-US" sz="788" kern="1200" smtClean="0">
          <a:solidFill>
            <a:schemeClr val="tx1"/>
          </a:solidFill>
          <a:latin typeface="+mn-lt"/>
          <a:ea typeface="+mn-ea"/>
          <a:cs typeface="+mn-cs"/>
        </a:defRPr>
      </a:lvl8pPr>
      <a:lvl9pPr marL="1234440" indent="-102870" algn="l" rtl="0" eaLnBrk="1" latinLnBrk="0" hangingPunct="1">
        <a:spcBef>
          <a:spcPts val="169"/>
        </a:spcBef>
        <a:buClr>
          <a:srgbClr val="9FB8CD"/>
        </a:buClr>
        <a:buSzPct val="75000"/>
        <a:buFont typeface="Wingdings 3"/>
        <a:buChar char=""/>
        <a:defRPr kumimoji="0" lang="en-US" sz="675"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57175" algn="l" rtl="0" eaLnBrk="1" latinLnBrk="0" hangingPunct="1">
        <a:defRPr kumimoji="0" kern="1200">
          <a:solidFill>
            <a:schemeClr val="tx1"/>
          </a:solidFill>
          <a:latin typeface="+mn-lt"/>
          <a:ea typeface="+mn-ea"/>
          <a:cs typeface="+mn-cs"/>
        </a:defRPr>
      </a:lvl2pPr>
      <a:lvl3pPr marL="514350" algn="l" rtl="0" eaLnBrk="1" latinLnBrk="0" hangingPunct="1">
        <a:defRPr kumimoji="0" kern="1200">
          <a:solidFill>
            <a:schemeClr val="tx1"/>
          </a:solidFill>
          <a:latin typeface="+mn-lt"/>
          <a:ea typeface="+mn-ea"/>
          <a:cs typeface="+mn-cs"/>
        </a:defRPr>
      </a:lvl3pPr>
      <a:lvl4pPr marL="771525" algn="l" rtl="0" eaLnBrk="1" latinLnBrk="0" hangingPunct="1">
        <a:defRPr kumimoji="0" kern="1200">
          <a:solidFill>
            <a:schemeClr val="tx1"/>
          </a:solidFill>
          <a:latin typeface="+mn-lt"/>
          <a:ea typeface="+mn-ea"/>
          <a:cs typeface="+mn-cs"/>
        </a:defRPr>
      </a:lvl4pPr>
      <a:lvl5pPr marL="1028700" algn="l" rtl="0" eaLnBrk="1" latinLnBrk="0" hangingPunct="1">
        <a:defRPr kumimoji="0" kern="1200">
          <a:solidFill>
            <a:schemeClr val="tx1"/>
          </a:solidFill>
          <a:latin typeface="+mn-lt"/>
          <a:ea typeface="+mn-ea"/>
          <a:cs typeface="+mn-cs"/>
        </a:defRPr>
      </a:lvl5pPr>
      <a:lvl6pPr marL="1285875" algn="l" rtl="0" eaLnBrk="1" latinLnBrk="0" hangingPunct="1">
        <a:defRPr kumimoji="0" kern="1200">
          <a:solidFill>
            <a:schemeClr val="tx1"/>
          </a:solidFill>
          <a:latin typeface="+mn-lt"/>
          <a:ea typeface="+mn-ea"/>
          <a:cs typeface="+mn-cs"/>
        </a:defRPr>
      </a:lvl6pPr>
      <a:lvl7pPr marL="1543050" algn="l" rtl="0" eaLnBrk="1" latinLnBrk="0" hangingPunct="1">
        <a:defRPr kumimoji="0" kern="1200">
          <a:solidFill>
            <a:schemeClr val="tx1"/>
          </a:solidFill>
          <a:latin typeface="+mn-lt"/>
          <a:ea typeface="+mn-ea"/>
          <a:cs typeface="+mn-cs"/>
        </a:defRPr>
      </a:lvl7pPr>
      <a:lvl8pPr marL="1800225" algn="l" rtl="0" eaLnBrk="1" latinLnBrk="0" hangingPunct="1">
        <a:defRPr kumimoji="0" kern="1200">
          <a:solidFill>
            <a:schemeClr val="tx1"/>
          </a:solidFill>
          <a:latin typeface="+mn-lt"/>
          <a:ea typeface="+mn-ea"/>
          <a:cs typeface="+mn-cs"/>
        </a:defRPr>
      </a:lvl8pPr>
      <a:lvl9pPr marL="20574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solidFill>
                  <a:srgbClr val="464653"/>
                </a:solidFill>
              </a:rPr>
              <a:pPr/>
              <a:t>‹#›</a:t>
            </a:fld>
            <a:endParaRPr lang="en-US" dirty="0">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2279614860"/>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050">
                <a:solidFill>
                  <a:schemeClr val="tx2"/>
                </a:solidFill>
              </a:defRPr>
            </a:lvl1pPr>
          </a:lstStyle>
          <a:p>
            <a:fld id="{005AD4C7-8640-3744-BC60-962A88DAE811}" type="datetimeFigureOut">
              <a:rPr lang="en-US" smtClean="0">
                <a:solidFill>
                  <a:srgbClr val="464653"/>
                </a:solidFill>
              </a:rPr>
              <a:pPr/>
              <a:t>11/1/2016</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050">
                <a:solidFill>
                  <a:schemeClr val="tx2"/>
                </a:solidFill>
              </a:defRPr>
            </a:lvl1pPr>
          </a:lstStyle>
          <a:p>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050">
                <a:solidFill>
                  <a:schemeClr val="tx2"/>
                </a:solidFill>
              </a:defRPr>
            </a:lvl1pPr>
          </a:lstStyle>
          <a:p>
            <a:fld id="{565185A8-A803-3B40-8A76-D1B5A01A80E0}" type="slidenum">
              <a:rPr lang="en-US" smtClean="0">
                <a:solidFill>
                  <a:srgbClr val="464653"/>
                </a:solidFill>
              </a:rPr>
              <a:pPr/>
              <a:t>‹#›</a:t>
            </a:fld>
            <a:endParaRPr lang="en-US" dirty="0">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10" name="Isosceles Triangle 9"/>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223011913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1" latinLnBrk="0" hangingPunct="1">
        <a:spcBef>
          <a:spcPct val="0"/>
        </a:spcBef>
        <a:buNone/>
        <a:defRPr kumimoji="0" sz="2400" kern="120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6000"/>
        <a:buFont typeface="Wingdings 3"/>
        <a:buChar char=""/>
        <a:defRPr kumimoji="0" sz="1950" kern="1200">
          <a:solidFill>
            <a:schemeClr val="tx1"/>
          </a:solidFill>
          <a:latin typeface="+mn-lt"/>
          <a:ea typeface="+mn-ea"/>
          <a:cs typeface="+mn-cs"/>
        </a:defRPr>
      </a:lvl1pPr>
      <a:lvl2pPr marL="411480" indent="-205740" algn="l" rtl="0" eaLnBrk="1" latinLnBrk="0" hangingPunct="1">
        <a:spcBef>
          <a:spcPts val="375"/>
        </a:spcBef>
        <a:buClr>
          <a:schemeClr val="accent2"/>
        </a:buClr>
        <a:buSzPct val="76000"/>
        <a:buFont typeface="Wingdings 3"/>
        <a:buChar char=""/>
        <a:defRPr kumimoji="0" sz="1725" kern="1200">
          <a:solidFill>
            <a:schemeClr val="tx2"/>
          </a:solidFill>
          <a:latin typeface="+mn-lt"/>
          <a:ea typeface="+mn-ea"/>
          <a:cs typeface="+mn-cs"/>
        </a:defRPr>
      </a:lvl2pPr>
      <a:lvl3pPr marL="617220" indent="-171450" algn="l" rtl="0" eaLnBrk="1" latinLnBrk="0" hangingPunct="1">
        <a:spcBef>
          <a:spcPts val="375"/>
        </a:spcBef>
        <a:buClr>
          <a:schemeClr val="bg1">
            <a:shade val="50000"/>
          </a:schemeClr>
        </a:buClr>
        <a:buSzPct val="76000"/>
        <a:buFont typeface="Wingdings 3"/>
        <a:buChar char=""/>
        <a:defRPr kumimoji="0" sz="1500" kern="1200">
          <a:solidFill>
            <a:schemeClr val="tx1"/>
          </a:solidFill>
          <a:latin typeface="+mn-lt"/>
          <a:ea typeface="+mn-ea"/>
          <a:cs typeface="+mn-cs"/>
        </a:defRPr>
      </a:lvl3pPr>
      <a:lvl4pPr marL="822960" indent="-171450" algn="l" rtl="0" eaLnBrk="1" latinLnBrk="0" hangingPunct="1">
        <a:spcBef>
          <a:spcPts val="300"/>
        </a:spcBef>
        <a:buClr>
          <a:schemeClr val="accent2">
            <a:shade val="75000"/>
          </a:schemeClr>
        </a:buClr>
        <a:buSzPct val="70000"/>
        <a:buFont typeface="Wingdings"/>
        <a:buChar char=""/>
        <a:defRPr kumimoji="0" sz="1350" kern="1200">
          <a:solidFill>
            <a:schemeClr val="tx1"/>
          </a:solidFill>
          <a:latin typeface="+mn-lt"/>
          <a:ea typeface="+mn-ea"/>
          <a:cs typeface="+mn-cs"/>
        </a:defRPr>
      </a:lvl4pPr>
      <a:lvl5pPr marL="1028700" indent="-171450" algn="l" rtl="0" eaLnBrk="1" latinLnBrk="0" hangingPunct="1">
        <a:spcBef>
          <a:spcPts val="225"/>
        </a:spcBef>
        <a:buClr>
          <a:schemeClr val="accent2"/>
        </a:buClr>
        <a:buSzPct val="70000"/>
        <a:buFont typeface="Wingdings"/>
        <a:buChar char=""/>
        <a:defRPr kumimoji="0" sz="1200" kern="1200">
          <a:solidFill>
            <a:schemeClr val="tx1"/>
          </a:solidFill>
          <a:latin typeface="+mn-lt"/>
          <a:ea typeface="+mn-ea"/>
          <a:cs typeface="+mn-cs"/>
        </a:defRPr>
      </a:lvl5pPr>
      <a:lvl6pPr marL="1234440" indent="-137160" algn="l" rtl="0" eaLnBrk="1" latinLnBrk="0" hangingPunct="1">
        <a:spcBef>
          <a:spcPts val="225"/>
        </a:spcBef>
        <a:buClr>
          <a:srgbClr val="9FB8CD">
            <a:shade val="75000"/>
          </a:srgbClr>
        </a:buClr>
        <a:buSzPct val="75000"/>
        <a:buFont typeface="Wingdings 3"/>
        <a:buChar char=""/>
        <a:defRPr kumimoji="0" lang="en-US" sz="1200" kern="1200" smtClean="0">
          <a:solidFill>
            <a:schemeClr val="tx1"/>
          </a:solidFill>
          <a:latin typeface="+mn-lt"/>
          <a:ea typeface="+mn-ea"/>
          <a:cs typeface="+mn-cs"/>
        </a:defRPr>
      </a:lvl6pPr>
      <a:lvl7pPr marL="1371600" indent="-137160" algn="l" rtl="0" eaLnBrk="1" latinLnBrk="0" hangingPunct="1">
        <a:spcBef>
          <a:spcPts val="225"/>
        </a:spcBef>
        <a:buClr>
          <a:srgbClr val="727CA3">
            <a:shade val="75000"/>
          </a:srgbClr>
        </a:buClr>
        <a:buSzPct val="75000"/>
        <a:buFont typeface="Wingdings 3"/>
        <a:buChar char=""/>
        <a:defRPr kumimoji="0" lang="en-US" sz="1050" kern="1200" smtClean="0">
          <a:solidFill>
            <a:schemeClr val="tx1"/>
          </a:solidFill>
          <a:latin typeface="+mn-lt"/>
          <a:ea typeface="+mn-ea"/>
          <a:cs typeface="+mn-cs"/>
        </a:defRPr>
      </a:lvl7pPr>
      <a:lvl8pPr marL="1508760" indent="-137160" algn="l" rtl="0" eaLnBrk="1" latinLnBrk="0" hangingPunct="1">
        <a:spcBef>
          <a:spcPts val="225"/>
        </a:spcBef>
        <a:buClr>
          <a:prstClr val="white">
            <a:shade val="50000"/>
          </a:prstClr>
        </a:buClr>
        <a:buSzPct val="75000"/>
        <a:buFont typeface="Wingdings 3"/>
        <a:buChar char=""/>
        <a:defRPr kumimoji="0" lang="en-US" sz="1050" kern="1200" smtClean="0">
          <a:solidFill>
            <a:schemeClr val="tx1"/>
          </a:solidFill>
          <a:latin typeface="+mn-lt"/>
          <a:ea typeface="+mn-ea"/>
          <a:cs typeface="+mn-cs"/>
        </a:defRPr>
      </a:lvl8pPr>
      <a:lvl9pPr marL="1645920" indent="-137160" algn="l" rtl="0" eaLnBrk="1" latinLnBrk="0" hangingPunct="1">
        <a:spcBef>
          <a:spcPts val="225"/>
        </a:spcBef>
        <a:buClr>
          <a:srgbClr val="9FB8CD"/>
        </a:buClr>
        <a:buSzPct val="75000"/>
        <a:buFont typeface="Wingdings 3"/>
        <a:buChar char=""/>
        <a:defRPr kumimoji="0" lang="en-US" sz="9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DF015D4-C50E-4C0E-B0DF-FC4B63572351}" type="datetimeFigureOut">
              <a:rPr lang="en-US" smtClean="0"/>
              <a:t>11/1/2016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E0E6E2-51F8-4C5F-8630-89275C2BA870}" type="slidenum">
              <a:rPr lang="en-US" smtClean="0"/>
              <a:t>‹#›</a:t>
            </a:fld>
            <a:endParaRPr lang="en-US"/>
          </a:p>
        </p:txBody>
      </p:sp>
    </p:spTree>
    <p:extLst>
      <p:ext uri="{BB962C8B-B14F-4D97-AF65-F5344CB8AC3E}">
        <p14:creationId xmlns:p14="http://schemas.microsoft.com/office/powerpoint/2010/main" val="16613425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hscrc.maryland.gov/care-redesign.cfm" TargetMode="External"/><Relationship Id="rId2" Type="http://schemas.openxmlformats.org/officeDocument/2006/relationships/notesSlide" Target="../notesSlides/notesSlide3.xml"/><Relationship Id="rId1" Type="http://schemas.openxmlformats.org/officeDocument/2006/relationships/slideLayout" Target="../slideLayouts/slideLayout59.xml"/><Relationship Id="rId4" Type="http://schemas.openxmlformats.org/officeDocument/2006/relationships/hyperlink" Target="mailto:hscrc.care-redesign@maryland.gov"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582487"/>
            <a:ext cx="6788727" cy="1141615"/>
          </a:xfrm>
        </p:spPr>
        <p:txBody>
          <a:bodyPr anchor="ctr">
            <a:noAutofit/>
          </a:bodyPr>
          <a:lstStyle/>
          <a:p>
            <a:pPr algn="ctr"/>
            <a:r>
              <a:rPr lang="en-US" sz="2800" dirty="0"/>
              <a:t> Complex and Chronic Care Improvement Program </a:t>
            </a:r>
          </a:p>
        </p:txBody>
      </p:sp>
      <p:sp>
        <p:nvSpPr>
          <p:cNvPr id="3" name="Subtitle 2"/>
          <p:cNvSpPr>
            <a:spLocks noGrp="1"/>
          </p:cNvSpPr>
          <p:nvPr>
            <p:ph type="subTitle" idx="1"/>
          </p:nvPr>
        </p:nvSpPr>
        <p:spPr>
          <a:xfrm>
            <a:off x="2057400" y="4684305"/>
            <a:ext cx="5143500" cy="478798"/>
          </a:xfrm>
        </p:spPr>
        <p:txBody>
          <a:bodyPr>
            <a:normAutofit/>
          </a:bodyPr>
          <a:lstStyle/>
          <a:p>
            <a:pPr algn="ctr"/>
            <a:r>
              <a:rPr lang="en-US" dirty="0"/>
              <a:t>November 2, 2016</a:t>
            </a:r>
          </a:p>
        </p:txBody>
      </p:sp>
      <p:sp>
        <p:nvSpPr>
          <p:cNvPr id="5" name="Rectangle 1"/>
          <p:cNvSpPr>
            <a:spLocks noChangeArrowheads="1"/>
          </p:cNvSpPr>
          <p:nvPr/>
        </p:nvSpPr>
        <p:spPr bwMode="auto">
          <a:xfrm>
            <a:off x="2796780" y="3036609"/>
            <a:ext cx="138564" cy="4847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350" b="0" i="0" u="none" strike="noStrike" kern="0" cap="none" spc="0" normalizeH="0" baseline="0" noProof="0" dirty="0">
                <a:ln>
                  <a:noFill/>
                </a:ln>
                <a:solidFill>
                  <a:sysClr val="windowText" lastClr="000000"/>
                </a:solidFill>
                <a:effectLst/>
                <a:uLnTx/>
                <a:uFillTx/>
                <a:latin typeface="Arial" panose="020B0604020202020204" pitchFamily="34" charset="0"/>
              </a:rPr>
              <a:t/>
            </a:r>
            <a:br>
              <a:rPr kumimoji="0" lang="en-US" altLang="en-US" sz="1350" b="0" i="0" u="none" strike="noStrike" kern="0" cap="none" spc="0" normalizeH="0" baseline="0" noProof="0" dirty="0">
                <a:ln>
                  <a:noFill/>
                </a:ln>
                <a:solidFill>
                  <a:sysClr val="windowText" lastClr="000000"/>
                </a:solidFill>
                <a:effectLst/>
                <a:uLnTx/>
                <a:uFillTx/>
                <a:latin typeface="Arial" panose="020B0604020202020204" pitchFamily="34" charset="0"/>
              </a:rPr>
            </a:br>
            <a:endParaRPr kumimoji="0" lang="en-US" altLang="en-US" sz="1350" b="0" i="0" u="none" strike="noStrike" kern="0" cap="none" spc="0" normalizeH="0" baseline="0" noProof="0" dirty="0">
              <a:ln>
                <a:noFill/>
              </a:ln>
              <a:solidFill>
                <a:sysClr val="windowText" lastClr="000000"/>
              </a:solidFill>
              <a:effectLst/>
              <a:uLnTx/>
              <a:uFillTx/>
              <a:latin typeface="Arial" panose="020B0604020202020204" pitchFamily="34" charset="0"/>
            </a:endParaRPr>
          </a:p>
        </p:txBody>
      </p:sp>
      <p:sp>
        <p:nvSpPr>
          <p:cNvPr id="4" name="TextBox 3"/>
          <p:cNvSpPr txBox="1"/>
          <p:nvPr/>
        </p:nvSpPr>
        <p:spPr>
          <a:xfrm>
            <a:off x="2866052" y="1472342"/>
            <a:ext cx="3391250"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All-Payer Model Amendment Webinar Series – Webinar 3</a:t>
            </a:r>
          </a:p>
        </p:txBody>
      </p:sp>
    </p:spTree>
    <p:extLst>
      <p:ext uri="{BB962C8B-B14F-4D97-AF65-F5344CB8AC3E}">
        <p14:creationId xmlns:p14="http://schemas.microsoft.com/office/powerpoint/2010/main" val="49416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0712" y="3127917"/>
            <a:ext cx="6858000" cy="819615"/>
          </a:xfrm>
        </p:spPr>
        <p:txBody>
          <a:bodyPr>
            <a:normAutofit/>
          </a:bodyPr>
          <a:lstStyle/>
          <a:p>
            <a:r>
              <a:rPr lang="en-US" dirty="0">
                <a:solidFill>
                  <a:schemeClr val="bg1"/>
                </a:solidFill>
              </a:rPr>
              <a:t>How Will the CCIP Work?</a:t>
            </a:r>
          </a:p>
        </p:txBody>
      </p:sp>
    </p:spTree>
    <p:extLst>
      <p:ext uri="{BB962C8B-B14F-4D97-AF65-F5344CB8AC3E}">
        <p14:creationId xmlns:p14="http://schemas.microsoft.com/office/powerpoint/2010/main" val="4142839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 y="468352"/>
            <a:ext cx="7886700" cy="618099"/>
          </a:xfrm>
        </p:spPr>
        <p:txBody>
          <a:bodyPr>
            <a:noAutofit/>
          </a:bodyPr>
          <a:lstStyle/>
          <a:p>
            <a:r>
              <a:rPr lang="en-US" sz="3000" dirty="0">
                <a:latin typeface="Bookman Old Style" panose="02050604050505020204" pitchFamily="18" charset="0"/>
              </a:rPr>
              <a:t>Hospital Identifies the Patients  </a:t>
            </a:r>
          </a:p>
        </p:txBody>
      </p:sp>
      <p:sp>
        <p:nvSpPr>
          <p:cNvPr id="3" name="Content Placeholder 2"/>
          <p:cNvSpPr>
            <a:spLocks noGrp="1"/>
          </p:cNvSpPr>
          <p:nvPr>
            <p:ph idx="1"/>
          </p:nvPr>
        </p:nvSpPr>
        <p:spPr>
          <a:xfrm>
            <a:off x="354676" y="1126911"/>
            <a:ext cx="8376630" cy="5351601"/>
          </a:xfrm>
        </p:spPr>
        <p:txBody>
          <a:bodyPr>
            <a:noAutofit/>
          </a:bodyPr>
          <a:lstStyle/>
          <a:p>
            <a:pPr lvl="0"/>
            <a:r>
              <a:rPr lang="en-US" sz="2200" dirty="0">
                <a:latin typeface="+mn-lt"/>
              </a:rPr>
              <a:t>The program is open to all Medicare FFS and Dual Eligible patients who are classified as high risk or rising risk patients. </a:t>
            </a:r>
          </a:p>
          <a:p>
            <a:pPr lvl="0"/>
            <a:r>
              <a:rPr lang="en-US" sz="2200" dirty="0">
                <a:latin typeface="+mn-lt"/>
              </a:rPr>
              <a:t>The hospital may use their own risk stratification tool of their choice.</a:t>
            </a:r>
          </a:p>
          <a:p>
            <a:pPr lvl="0"/>
            <a:r>
              <a:rPr lang="en-US" sz="2200" dirty="0">
                <a:latin typeface="+mn-lt"/>
              </a:rPr>
              <a:t>Hospitals must include </a:t>
            </a:r>
            <a:r>
              <a:rPr lang="en-US" sz="2200" u="sng" dirty="0">
                <a:latin typeface="+mn-lt"/>
              </a:rPr>
              <a:t>high risk </a:t>
            </a:r>
            <a:r>
              <a:rPr lang="en-US" sz="2200" dirty="0">
                <a:latin typeface="+mn-lt"/>
              </a:rPr>
              <a:t>and </a:t>
            </a:r>
            <a:r>
              <a:rPr lang="en-US" sz="2200" u="sng" dirty="0">
                <a:latin typeface="+mn-lt"/>
              </a:rPr>
              <a:t>rising risk </a:t>
            </a:r>
            <a:r>
              <a:rPr lang="en-US" sz="2200" dirty="0">
                <a:latin typeface="+mn-lt"/>
              </a:rPr>
              <a:t>patients in the program. </a:t>
            </a:r>
          </a:p>
          <a:p>
            <a:r>
              <a:rPr lang="en-US" sz="2200" dirty="0">
                <a:latin typeface="+mn-lt"/>
              </a:rPr>
              <a:t>A hospital may:</a:t>
            </a:r>
          </a:p>
          <a:p>
            <a:pPr lvl="1"/>
            <a:r>
              <a:rPr lang="en-US" sz="2000" dirty="0">
                <a:latin typeface="+mn-lt"/>
              </a:rPr>
              <a:t>Use a </a:t>
            </a:r>
            <a:r>
              <a:rPr lang="en-US" sz="2000" dirty="0">
                <a:solidFill>
                  <a:schemeClr val="tx1"/>
                </a:solidFill>
                <a:latin typeface="+mn-lt"/>
              </a:rPr>
              <a:t>standard definition of high risk </a:t>
            </a:r>
            <a:r>
              <a:rPr lang="en-US" sz="2000" dirty="0">
                <a:latin typeface="+mn-lt"/>
              </a:rPr>
              <a:t>which is patients with 3 or more admissions or observations within 12 months  and two or more chronic conditions, one of which is one of the following conditions: Diabetes, COPD, Heart Failure or Hypertension.  Rising risk is composed of at least 2  chronic conditions, with one of them being  same conditions above and at least 2 admissions or observations and 2 ED visits in the last 12 months.  </a:t>
            </a:r>
          </a:p>
          <a:p>
            <a:pPr lvl="1"/>
            <a:r>
              <a:rPr lang="en-US" sz="2000" dirty="0">
                <a:latin typeface="+mn-lt"/>
              </a:rPr>
              <a:t>A hospital may also submit their own definition </a:t>
            </a:r>
          </a:p>
          <a:p>
            <a:pPr lvl="0"/>
            <a:endParaRPr lang="en-US" sz="2000" dirty="0">
              <a:latin typeface="+mn-lt"/>
            </a:endParaRPr>
          </a:p>
          <a:p>
            <a:pPr lvl="0"/>
            <a:endParaRPr lang="en-US" sz="1600" dirty="0">
              <a:latin typeface="+mn-lt"/>
            </a:endParaRPr>
          </a:p>
        </p:txBody>
      </p:sp>
    </p:spTree>
    <p:extLst>
      <p:ext uri="{BB962C8B-B14F-4D97-AF65-F5344CB8AC3E}">
        <p14:creationId xmlns:p14="http://schemas.microsoft.com/office/powerpoint/2010/main" val="385138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485477"/>
            <a:ext cx="8107136" cy="620486"/>
          </a:xfrm>
        </p:spPr>
        <p:txBody>
          <a:bodyPr>
            <a:normAutofit/>
          </a:bodyPr>
          <a:lstStyle/>
          <a:p>
            <a:r>
              <a:rPr lang="en-US" sz="3000" dirty="0">
                <a:latin typeface="Bookman Old Style" panose="02050604050505020204" pitchFamily="18" charset="0"/>
              </a:rPr>
              <a:t>Hospitals – Partner with PDPs </a:t>
            </a:r>
          </a:p>
        </p:txBody>
      </p:sp>
      <p:sp>
        <p:nvSpPr>
          <p:cNvPr id="3" name="Content Placeholder 2"/>
          <p:cNvSpPr>
            <a:spLocks noGrp="1"/>
          </p:cNvSpPr>
          <p:nvPr>
            <p:ph idx="1"/>
          </p:nvPr>
        </p:nvSpPr>
        <p:spPr>
          <a:xfrm>
            <a:off x="408214" y="1386733"/>
            <a:ext cx="8376593" cy="5250231"/>
          </a:xfrm>
        </p:spPr>
        <p:txBody>
          <a:bodyPr>
            <a:noAutofit/>
          </a:bodyPr>
          <a:lstStyle/>
          <a:p>
            <a:pPr lvl="0"/>
            <a:r>
              <a:rPr lang="en-US" sz="2400" dirty="0">
                <a:latin typeface="+mn-lt"/>
              </a:rPr>
              <a:t>Hospitals will identify the PDP through patient selection in the hospital admission process, CRISP data, Medicare data  or other methods.  </a:t>
            </a:r>
          </a:p>
          <a:p>
            <a:pPr lvl="0"/>
            <a:r>
              <a:rPr lang="en-US" sz="2400" dirty="0">
                <a:latin typeface="+mn-lt"/>
              </a:rPr>
              <a:t>Hospitals will invite the PDP to participate. PDPs will be required to sign a state approved  Care Partner </a:t>
            </a:r>
            <a:r>
              <a:rPr lang="en-US" sz="2400" dirty="0" smtClean="0">
                <a:latin typeface="+mn-lt"/>
              </a:rPr>
              <a:t>Agreement.</a:t>
            </a:r>
            <a:endParaRPr lang="en-US" sz="2400" dirty="0">
              <a:latin typeface="+mn-lt"/>
            </a:endParaRPr>
          </a:p>
          <a:p>
            <a:pPr lvl="0"/>
            <a:r>
              <a:rPr lang="en-US" sz="2400" dirty="0">
                <a:latin typeface="+mn-lt"/>
              </a:rPr>
              <a:t>Hospitals will organize care management resources to assist the PDP’s execution of care management </a:t>
            </a:r>
            <a:r>
              <a:rPr lang="en-US" sz="2400" dirty="0" smtClean="0">
                <a:latin typeface="+mn-lt"/>
              </a:rPr>
              <a:t>activities.</a:t>
            </a:r>
            <a:r>
              <a:rPr lang="en-US" sz="2400" b="1" dirty="0" smtClean="0">
                <a:solidFill>
                  <a:srgbClr val="FF0000"/>
                </a:solidFill>
                <a:latin typeface="+mn-lt"/>
              </a:rPr>
              <a:t> </a:t>
            </a:r>
            <a:endParaRPr lang="en-US" sz="2400" b="1" dirty="0">
              <a:solidFill>
                <a:srgbClr val="FF0000"/>
              </a:solidFill>
              <a:latin typeface="+mn-lt"/>
            </a:endParaRPr>
          </a:p>
          <a:p>
            <a:pPr lvl="1"/>
            <a:endParaRPr lang="en-US" sz="2400" dirty="0"/>
          </a:p>
          <a:p>
            <a:pPr lvl="0"/>
            <a:endParaRPr lang="en-US" sz="2200" dirty="0">
              <a:latin typeface="Gill Sans MT" panose="020B0502020104020203"/>
            </a:endParaRPr>
          </a:p>
        </p:txBody>
      </p:sp>
    </p:spTree>
    <p:extLst>
      <p:ext uri="{BB962C8B-B14F-4D97-AF65-F5344CB8AC3E}">
        <p14:creationId xmlns:p14="http://schemas.microsoft.com/office/powerpoint/2010/main" val="224595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768" y="527295"/>
            <a:ext cx="8229600" cy="542523"/>
          </a:xfrm>
        </p:spPr>
        <p:txBody>
          <a:bodyPr>
            <a:noAutofit/>
          </a:bodyPr>
          <a:lstStyle/>
          <a:p>
            <a:pPr algn="l"/>
            <a:r>
              <a:rPr lang="en-US" sz="3000" dirty="0">
                <a:latin typeface="Bookman Old Style" panose="02050604050505020204" pitchFamily="18" charset="0"/>
              </a:rPr>
              <a:t>The Role of the Care Management Team </a:t>
            </a:r>
          </a:p>
        </p:txBody>
      </p:sp>
      <p:sp>
        <p:nvSpPr>
          <p:cNvPr id="3" name="Content Placeholder 2"/>
          <p:cNvSpPr>
            <a:spLocks noGrp="1"/>
          </p:cNvSpPr>
          <p:nvPr>
            <p:ph idx="1"/>
          </p:nvPr>
        </p:nvSpPr>
        <p:spPr>
          <a:xfrm>
            <a:off x="430658" y="1256831"/>
            <a:ext cx="8489551" cy="5207822"/>
          </a:xfrm>
        </p:spPr>
        <p:txBody>
          <a:bodyPr>
            <a:noAutofit/>
          </a:bodyPr>
          <a:lstStyle/>
          <a:p>
            <a:r>
              <a:rPr lang="en-US" sz="1800" dirty="0">
                <a:latin typeface="+mn-lt"/>
              </a:rPr>
              <a:t>Hospitals will organize and fund care management staff to handle the care coordination functions to assist the PDP’s execution of care management activities.  The team works under the direction of the PDP. </a:t>
            </a:r>
          </a:p>
          <a:p>
            <a:pPr lvl="1"/>
            <a:r>
              <a:rPr lang="en-US" sz="1700" dirty="0">
                <a:latin typeface="+mn-lt"/>
              </a:rPr>
              <a:t>Follow directives of the PDP </a:t>
            </a:r>
          </a:p>
          <a:p>
            <a:pPr lvl="1"/>
            <a:r>
              <a:rPr lang="en-US" sz="1700" dirty="0">
                <a:latin typeface="+mn-lt"/>
              </a:rPr>
              <a:t>Administering  HRA and other assessment tools to  identify gaps in care and deficits in ADLs and IADLs</a:t>
            </a:r>
          </a:p>
          <a:p>
            <a:pPr lvl="1"/>
            <a:r>
              <a:rPr lang="en-US" sz="1700" dirty="0">
                <a:latin typeface="+mn-lt"/>
              </a:rPr>
              <a:t>Develop Care Plan for PDP review </a:t>
            </a:r>
          </a:p>
          <a:p>
            <a:pPr lvl="1"/>
            <a:r>
              <a:rPr lang="en-US" sz="1700" dirty="0">
                <a:latin typeface="+mn-lt"/>
              </a:rPr>
              <a:t>Care plan updates including documentation needed for compliance purposes </a:t>
            </a:r>
          </a:p>
          <a:p>
            <a:pPr lvl="1"/>
            <a:r>
              <a:rPr lang="en-US" sz="1700" dirty="0">
                <a:latin typeface="+mn-lt"/>
              </a:rPr>
              <a:t>Systematic assessment of the patient’s medical, functional, and  psychosocial needs</a:t>
            </a:r>
          </a:p>
          <a:p>
            <a:pPr lvl="1"/>
            <a:r>
              <a:rPr lang="en-US" sz="1700" dirty="0">
                <a:latin typeface="+mn-lt"/>
              </a:rPr>
              <a:t>Oversight of patient self-management of medications </a:t>
            </a:r>
          </a:p>
          <a:p>
            <a:pPr lvl="1"/>
            <a:r>
              <a:rPr lang="en-US" sz="1700" dirty="0">
                <a:latin typeface="+mn-lt"/>
              </a:rPr>
              <a:t>Manage care transitions between and among health care providers and settings, including referrals to other providers</a:t>
            </a:r>
          </a:p>
          <a:p>
            <a:pPr lvl="1"/>
            <a:r>
              <a:rPr lang="en-US" sz="1700" dirty="0">
                <a:latin typeface="+mn-lt"/>
              </a:rPr>
              <a:t>Follow-up after an emergency department visit, and after discharges from hospitals, skilled nursing facilities, or other health care facilities</a:t>
            </a:r>
          </a:p>
          <a:p>
            <a:pPr lvl="1"/>
            <a:r>
              <a:rPr lang="en-US" sz="1700" dirty="0">
                <a:latin typeface="+mn-lt"/>
              </a:rPr>
              <a:t>Coordinate care with home and community based clinical service providers</a:t>
            </a:r>
          </a:p>
          <a:p>
            <a:endParaRPr lang="en-US" sz="1600" dirty="0">
              <a:latin typeface="+mn-lt"/>
            </a:endParaRPr>
          </a:p>
        </p:txBody>
      </p:sp>
    </p:spTree>
    <p:extLst>
      <p:ext uri="{BB962C8B-B14F-4D97-AF65-F5344CB8AC3E}">
        <p14:creationId xmlns:p14="http://schemas.microsoft.com/office/powerpoint/2010/main" val="1190830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930" y="413857"/>
            <a:ext cx="7886700" cy="687184"/>
          </a:xfrm>
        </p:spPr>
        <p:txBody>
          <a:bodyPr>
            <a:normAutofit/>
          </a:bodyPr>
          <a:lstStyle/>
          <a:p>
            <a:r>
              <a:rPr lang="en-US" sz="2800" dirty="0">
                <a:latin typeface="Bookman Old Style" panose="02050604050505020204" pitchFamily="18" charset="0"/>
              </a:rPr>
              <a:t>The Role of the PDP </a:t>
            </a:r>
          </a:p>
        </p:txBody>
      </p:sp>
      <p:sp>
        <p:nvSpPr>
          <p:cNvPr id="3" name="Content Placeholder 2"/>
          <p:cNvSpPr>
            <a:spLocks noGrp="1"/>
          </p:cNvSpPr>
          <p:nvPr>
            <p:ph idx="1"/>
          </p:nvPr>
        </p:nvSpPr>
        <p:spPr>
          <a:xfrm>
            <a:off x="304801" y="801981"/>
            <a:ext cx="8700654" cy="5874327"/>
          </a:xfrm>
        </p:spPr>
        <p:txBody>
          <a:bodyPr>
            <a:noAutofit/>
          </a:bodyPr>
          <a:lstStyle/>
          <a:p>
            <a:endParaRPr lang="en-US" sz="1800" dirty="0">
              <a:latin typeface="+mn-lt"/>
            </a:endParaRPr>
          </a:p>
          <a:p>
            <a:r>
              <a:rPr lang="en-US" sz="2000" dirty="0">
                <a:latin typeface="+mn-lt"/>
              </a:rPr>
              <a:t>PDPs must agree to:</a:t>
            </a:r>
          </a:p>
          <a:p>
            <a:pPr lvl="1"/>
            <a:r>
              <a:rPr lang="en-US" sz="2000" dirty="0">
                <a:latin typeface="+mn-lt"/>
              </a:rPr>
              <a:t>Provide direction to the care management team</a:t>
            </a:r>
            <a:endParaRPr lang="en-US" sz="2000" dirty="0">
              <a:solidFill>
                <a:srgbClr val="FF0000"/>
              </a:solidFill>
              <a:latin typeface="+mn-lt"/>
            </a:endParaRPr>
          </a:p>
          <a:p>
            <a:pPr lvl="1"/>
            <a:r>
              <a:rPr lang="en-US" sz="2000" dirty="0">
                <a:latin typeface="+mn-lt"/>
              </a:rPr>
              <a:t>Deploy processes to invite patient participation</a:t>
            </a:r>
          </a:p>
          <a:p>
            <a:pPr lvl="1"/>
            <a:r>
              <a:rPr lang="en-US" sz="2000" dirty="0">
                <a:latin typeface="+mn-lt"/>
              </a:rPr>
              <a:t>Upload CCIP participating patient panels into CRISP including additions and deletions</a:t>
            </a:r>
          </a:p>
          <a:p>
            <a:pPr lvl="1"/>
            <a:r>
              <a:rPr lang="en-US" sz="2000" dirty="0">
                <a:latin typeface="+mn-lt"/>
              </a:rPr>
              <a:t>Use certified electronic health record technology. </a:t>
            </a:r>
          </a:p>
          <a:p>
            <a:pPr lvl="1"/>
            <a:r>
              <a:rPr lang="en-US" sz="2000" dirty="0">
                <a:latin typeface="+mn-lt"/>
              </a:rPr>
              <a:t>Agree to a structured recording of patient health information development and up keep of patient health care management plan. </a:t>
            </a:r>
          </a:p>
          <a:p>
            <a:pPr lvl="1"/>
            <a:r>
              <a:rPr lang="en-US" sz="2000" dirty="0">
                <a:latin typeface="+mn-lt"/>
              </a:rPr>
              <a:t> Complete the care redesign activities. They include ensuring the care plan is  completed, reviewing the care plan before each office visit, ensuring medication reconciliation occur as appropriate, and a physician visit occurs within 7 days after a hospitalization</a:t>
            </a:r>
          </a:p>
          <a:p>
            <a:pPr lvl="1"/>
            <a:r>
              <a:rPr lang="en-US" sz="2000" b="1" dirty="0">
                <a:latin typeface="+mn-lt"/>
              </a:rPr>
              <a:t>PDPs may participate in the programs of multiple hospitals</a:t>
            </a:r>
          </a:p>
          <a:p>
            <a:r>
              <a:rPr lang="en-US" sz="2000" dirty="0">
                <a:latin typeface="+mn-lt"/>
              </a:rPr>
              <a:t>PDPs may bill CCM fee when appropriate </a:t>
            </a:r>
          </a:p>
          <a:p>
            <a:pPr lvl="1"/>
            <a:endParaRPr lang="en-US" sz="1600" dirty="0">
              <a:latin typeface="+mn-lt"/>
            </a:endParaRPr>
          </a:p>
        </p:txBody>
      </p:sp>
    </p:spTree>
    <p:extLst>
      <p:ext uri="{BB962C8B-B14F-4D97-AF65-F5344CB8AC3E}">
        <p14:creationId xmlns:p14="http://schemas.microsoft.com/office/powerpoint/2010/main" val="2604019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0712" y="3127917"/>
            <a:ext cx="6858000" cy="819615"/>
          </a:xfrm>
        </p:spPr>
        <p:txBody>
          <a:bodyPr>
            <a:normAutofit/>
          </a:bodyPr>
          <a:lstStyle/>
          <a:p>
            <a:r>
              <a:rPr lang="en-US" dirty="0">
                <a:solidFill>
                  <a:schemeClr val="bg1"/>
                </a:solidFill>
              </a:rPr>
              <a:t>Funding and Incentive Payments</a:t>
            </a:r>
          </a:p>
        </p:txBody>
      </p:sp>
    </p:spTree>
    <p:extLst>
      <p:ext uri="{BB962C8B-B14F-4D97-AF65-F5344CB8AC3E}">
        <p14:creationId xmlns:p14="http://schemas.microsoft.com/office/powerpoint/2010/main" val="4240554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5167" y="193264"/>
            <a:ext cx="6563851" cy="800219"/>
          </a:xfrm>
          <a:prstGeom prst="rect">
            <a:avLst/>
          </a:prstGeom>
          <a:noFill/>
        </p:spPr>
        <p:txBody>
          <a:bodyPr wrap="square" rtlCol="0">
            <a:spAutoFit/>
          </a:bodyPr>
          <a:lstStyle/>
          <a:p>
            <a:pPr algn="ctr" defTabSz="685800"/>
            <a:r>
              <a:rPr lang="en-US" sz="2400" kern="0" dirty="0">
                <a:solidFill>
                  <a:sysClr val="windowText" lastClr="000000"/>
                </a:solidFill>
              </a:rPr>
              <a:t>Complex and Chronic Care Improvement Program </a:t>
            </a:r>
            <a:endParaRPr lang="en-US" sz="2400" kern="0" dirty="0" smtClean="0">
              <a:solidFill>
                <a:sysClr val="windowText" lastClr="000000"/>
              </a:solidFill>
            </a:endParaRPr>
          </a:p>
          <a:p>
            <a:pPr algn="ctr" defTabSz="685800"/>
            <a:r>
              <a:rPr lang="en-US" sz="2200" kern="0" dirty="0" smtClean="0">
                <a:solidFill>
                  <a:sysClr val="windowText" lastClr="000000"/>
                </a:solidFill>
              </a:rPr>
              <a:t>Flow </a:t>
            </a:r>
            <a:r>
              <a:rPr lang="en-US" sz="2200" kern="0" dirty="0">
                <a:solidFill>
                  <a:sysClr val="windowText" lastClr="000000"/>
                </a:solidFill>
              </a:rPr>
              <a:t>of Funds</a:t>
            </a:r>
          </a:p>
        </p:txBody>
      </p:sp>
      <p:sp>
        <p:nvSpPr>
          <p:cNvPr id="5" name="Rectangle 4"/>
          <p:cNvSpPr/>
          <p:nvPr/>
        </p:nvSpPr>
        <p:spPr>
          <a:xfrm>
            <a:off x="2728027" y="1706914"/>
            <a:ext cx="2955616" cy="37628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500" kern="0" dirty="0">
                <a:solidFill>
                  <a:schemeClr val="tx1"/>
                </a:solidFill>
              </a:rPr>
              <a:t>Hospital Global Budget</a:t>
            </a:r>
          </a:p>
        </p:txBody>
      </p:sp>
      <p:sp>
        <p:nvSpPr>
          <p:cNvPr id="6" name="Rounded Rectangle 5"/>
          <p:cNvSpPr/>
          <p:nvPr/>
        </p:nvSpPr>
        <p:spPr>
          <a:xfrm>
            <a:off x="1823741" y="2412741"/>
            <a:ext cx="4764185" cy="418446"/>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200" kern="0" dirty="0">
                <a:solidFill>
                  <a:schemeClr val="bg1"/>
                </a:solidFill>
              </a:rPr>
              <a:t>Hospitals invest in care coordination functions that are shared with Patient Designated Providers (PDPs)</a:t>
            </a:r>
          </a:p>
        </p:txBody>
      </p:sp>
      <p:sp>
        <p:nvSpPr>
          <p:cNvPr id="7" name="Rounded Rectangle 6"/>
          <p:cNvSpPr/>
          <p:nvPr/>
        </p:nvSpPr>
        <p:spPr>
          <a:xfrm>
            <a:off x="1823741" y="3144358"/>
            <a:ext cx="4764185" cy="430901"/>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200" kern="0" dirty="0">
                <a:solidFill>
                  <a:schemeClr val="bg1"/>
                </a:solidFill>
              </a:rPr>
              <a:t>Savings are realized through reduced potentially avoidable utilization</a:t>
            </a:r>
          </a:p>
        </p:txBody>
      </p:sp>
      <p:sp>
        <p:nvSpPr>
          <p:cNvPr id="8" name="Down Arrow 7"/>
          <p:cNvSpPr/>
          <p:nvPr/>
        </p:nvSpPr>
        <p:spPr>
          <a:xfrm>
            <a:off x="3963074" y="2083195"/>
            <a:ext cx="309521" cy="315533"/>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685800"/>
            <a:endParaRPr lang="en-US" sz="1350" kern="0">
              <a:solidFill>
                <a:sysClr val="windowText" lastClr="000000"/>
              </a:solidFill>
            </a:endParaRPr>
          </a:p>
        </p:txBody>
      </p:sp>
      <p:sp>
        <p:nvSpPr>
          <p:cNvPr id="9" name="Down Arrow 8"/>
          <p:cNvSpPr/>
          <p:nvPr/>
        </p:nvSpPr>
        <p:spPr>
          <a:xfrm>
            <a:off x="3987572" y="2838910"/>
            <a:ext cx="309521" cy="29772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685800"/>
            <a:endParaRPr lang="en-US" sz="1350" kern="0">
              <a:solidFill>
                <a:sysClr val="windowText" lastClr="000000"/>
              </a:solidFill>
            </a:endParaRPr>
          </a:p>
        </p:txBody>
      </p:sp>
      <p:sp>
        <p:nvSpPr>
          <p:cNvPr id="10" name="Down Arrow 9"/>
          <p:cNvSpPr/>
          <p:nvPr/>
        </p:nvSpPr>
        <p:spPr>
          <a:xfrm>
            <a:off x="3978246" y="3588049"/>
            <a:ext cx="309521" cy="300382"/>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685800"/>
            <a:endParaRPr lang="en-US" sz="1350" kern="0">
              <a:solidFill>
                <a:sysClr val="windowText" lastClr="000000"/>
              </a:solidFill>
            </a:endParaRPr>
          </a:p>
        </p:txBody>
      </p:sp>
      <p:sp>
        <p:nvSpPr>
          <p:cNvPr id="11" name="Rounded Rectangle 10"/>
          <p:cNvSpPr/>
          <p:nvPr/>
        </p:nvSpPr>
        <p:spPr>
          <a:xfrm>
            <a:off x="1823741" y="3904348"/>
            <a:ext cx="4764185" cy="45486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200" kern="0" dirty="0">
                <a:solidFill>
                  <a:schemeClr val="bg1"/>
                </a:solidFill>
              </a:rPr>
              <a:t>Incentives are paid to PDPs who complete required activities known to reduce utilization. </a:t>
            </a:r>
          </a:p>
        </p:txBody>
      </p:sp>
      <p:sp>
        <p:nvSpPr>
          <p:cNvPr id="13" name="Oval 12"/>
          <p:cNvSpPr/>
          <p:nvPr/>
        </p:nvSpPr>
        <p:spPr>
          <a:xfrm>
            <a:off x="2385392" y="4675509"/>
            <a:ext cx="3110152" cy="1256960"/>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350" b="1" kern="0" dirty="0">
                <a:solidFill>
                  <a:schemeClr val="tx1"/>
                </a:solidFill>
              </a:rPr>
              <a:t>Patient Designated Provider</a:t>
            </a:r>
          </a:p>
          <a:p>
            <a:pPr algn="ctr" defTabSz="685800"/>
            <a:r>
              <a:rPr lang="en-US" sz="1050" kern="0" dirty="0">
                <a:solidFill>
                  <a:schemeClr val="tx1"/>
                </a:solidFill>
              </a:rPr>
              <a:t>Each PDP receives incentives for each </a:t>
            </a:r>
          </a:p>
          <a:p>
            <a:pPr algn="ctr" defTabSz="685800"/>
            <a:r>
              <a:rPr lang="en-US" sz="1050" kern="0" dirty="0">
                <a:solidFill>
                  <a:schemeClr val="tx1"/>
                </a:solidFill>
              </a:rPr>
              <a:t>$ 700 &gt; for high risk</a:t>
            </a:r>
          </a:p>
          <a:p>
            <a:pPr algn="ctr" defTabSz="685800"/>
            <a:r>
              <a:rPr lang="en-US" sz="1050" kern="0" dirty="0">
                <a:solidFill>
                  <a:schemeClr val="tx1"/>
                </a:solidFill>
              </a:rPr>
              <a:t> $100  &gt; per rising risk </a:t>
            </a:r>
          </a:p>
        </p:txBody>
      </p:sp>
      <p:sp>
        <p:nvSpPr>
          <p:cNvPr id="2" name="Rectangle 1"/>
          <p:cNvSpPr/>
          <p:nvPr/>
        </p:nvSpPr>
        <p:spPr>
          <a:xfrm>
            <a:off x="5977243" y="4593574"/>
            <a:ext cx="1993939" cy="1256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350" kern="0" dirty="0">
                <a:solidFill>
                  <a:schemeClr val="tx1"/>
                </a:solidFill>
              </a:rPr>
              <a:t>CMS</a:t>
            </a:r>
          </a:p>
          <a:p>
            <a:pPr algn="ctr" defTabSz="685800"/>
            <a:r>
              <a:rPr lang="en-US" sz="1050" kern="0" dirty="0">
                <a:solidFill>
                  <a:schemeClr val="tx1"/>
                </a:solidFill>
              </a:rPr>
              <a:t> Chronic Care Management Fee (CCM)</a:t>
            </a:r>
          </a:p>
          <a:p>
            <a:pPr algn="ctr" defTabSz="685800"/>
            <a:r>
              <a:rPr lang="en-US" sz="1050" kern="0" dirty="0">
                <a:solidFill>
                  <a:schemeClr val="tx1"/>
                </a:solidFill>
              </a:rPr>
              <a:t>PDPs bill CMS @</a:t>
            </a:r>
          </a:p>
          <a:p>
            <a:pPr algn="ctr" defTabSz="685800"/>
            <a:r>
              <a:rPr lang="en-US" sz="1350" kern="0" dirty="0">
                <a:solidFill>
                  <a:schemeClr val="tx1"/>
                </a:solidFill>
              </a:rPr>
              <a:t> </a:t>
            </a:r>
            <a:r>
              <a:rPr lang="en-US" sz="1050" kern="0" dirty="0">
                <a:solidFill>
                  <a:schemeClr val="tx1"/>
                </a:solidFill>
              </a:rPr>
              <a:t>$42/</a:t>
            </a:r>
            <a:r>
              <a:rPr lang="en-US" sz="1050" kern="0">
                <a:solidFill>
                  <a:schemeClr val="tx1"/>
                </a:solidFill>
              </a:rPr>
              <a:t>pppm</a:t>
            </a:r>
            <a:r>
              <a:rPr lang="en-US" sz="1050" kern="0" dirty="0">
                <a:solidFill>
                  <a:schemeClr val="tx1"/>
                </a:solidFill>
              </a:rPr>
              <a:t> = $500/year</a:t>
            </a:r>
          </a:p>
        </p:txBody>
      </p:sp>
      <p:sp>
        <p:nvSpPr>
          <p:cNvPr id="21" name="Down Arrow 20"/>
          <p:cNvSpPr/>
          <p:nvPr/>
        </p:nvSpPr>
        <p:spPr>
          <a:xfrm>
            <a:off x="3969867" y="4375127"/>
            <a:ext cx="309521" cy="300382"/>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685800"/>
            <a:endParaRPr lang="en-US" sz="1350" kern="0">
              <a:solidFill>
                <a:sysClr val="windowText" lastClr="000000"/>
              </a:solidFill>
            </a:endParaRPr>
          </a:p>
        </p:txBody>
      </p:sp>
      <p:sp>
        <p:nvSpPr>
          <p:cNvPr id="24" name="Down Arrow 23"/>
          <p:cNvSpPr/>
          <p:nvPr/>
        </p:nvSpPr>
        <p:spPr>
          <a:xfrm rot="5400000">
            <a:off x="5532641" y="4954831"/>
            <a:ext cx="407504" cy="481700"/>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685800"/>
            <a:endParaRPr lang="en-US" sz="1350" kern="0">
              <a:solidFill>
                <a:sysClr val="windowText" lastClr="000000"/>
              </a:solidFill>
            </a:endParaRPr>
          </a:p>
        </p:txBody>
      </p:sp>
      <p:sp>
        <p:nvSpPr>
          <p:cNvPr id="12" name="Flowchart: Connector 11"/>
          <p:cNvSpPr/>
          <p:nvPr/>
        </p:nvSpPr>
        <p:spPr>
          <a:xfrm>
            <a:off x="387990" y="3799232"/>
            <a:ext cx="1287027" cy="983975"/>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350" kern="0" dirty="0">
                <a:solidFill>
                  <a:schemeClr val="tx1"/>
                </a:solidFill>
              </a:rPr>
              <a:t>TCOC Guardrails must be met</a:t>
            </a:r>
          </a:p>
        </p:txBody>
      </p:sp>
    </p:spTree>
    <p:extLst>
      <p:ext uri="{BB962C8B-B14F-4D97-AF65-F5344CB8AC3E}">
        <p14:creationId xmlns:p14="http://schemas.microsoft.com/office/powerpoint/2010/main" val="1815150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872" y="457678"/>
            <a:ext cx="8699046" cy="633071"/>
          </a:xfrm>
        </p:spPr>
        <p:txBody>
          <a:bodyPr>
            <a:noAutofit/>
          </a:bodyPr>
          <a:lstStyle/>
          <a:p>
            <a:r>
              <a:rPr lang="en-US" sz="3000" dirty="0">
                <a:latin typeface="Bookman Old Style" panose="02050604050505020204" pitchFamily="18" charset="0"/>
              </a:rPr>
              <a:t>CCIP Incentive Funding and Payouts</a:t>
            </a:r>
          </a:p>
        </p:txBody>
      </p:sp>
      <p:sp>
        <p:nvSpPr>
          <p:cNvPr id="3" name="Content Placeholder 2"/>
          <p:cNvSpPr>
            <a:spLocks noGrp="1"/>
          </p:cNvSpPr>
          <p:nvPr>
            <p:ph idx="1"/>
          </p:nvPr>
        </p:nvSpPr>
        <p:spPr>
          <a:xfrm>
            <a:off x="440872" y="1192303"/>
            <a:ext cx="8195128" cy="5008518"/>
          </a:xfrm>
        </p:spPr>
        <p:txBody>
          <a:bodyPr>
            <a:normAutofit/>
          </a:bodyPr>
          <a:lstStyle/>
          <a:p>
            <a:pPr marL="0" indent="0">
              <a:buNone/>
            </a:pPr>
            <a:r>
              <a:rPr lang="en-US" sz="2000" b="1" dirty="0">
                <a:latin typeface="+mn-lt"/>
              </a:rPr>
              <a:t>Hospitals may elect to provide financial incentives to PDPs beginning in 2018. Three interacting goals must be accomplished for financial incentives to be paid:</a:t>
            </a:r>
          </a:p>
          <a:p>
            <a:pPr marL="385763" indent="-385763">
              <a:buFont typeface="+mj-lt"/>
              <a:buAutoNum type="arabicPeriod"/>
            </a:pPr>
            <a:r>
              <a:rPr lang="en-US" sz="1800" dirty="0">
                <a:latin typeface="+mn-lt"/>
              </a:rPr>
              <a:t>PDPs complete a set of  activities known to reduce the need for hospitalizations for each patient in the CCIP:</a:t>
            </a:r>
          </a:p>
          <a:p>
            <a:pPr lvl="2"/>
            <a:r>
              <a:rPr lang="en-US" sz="1700" dirty="0">
                <a:latin typeface="+mn-lt"/>
              </a:rPr>
              <a:t>Completion of a Care Plan- including a Health Risk Assessment (HRA)</a:t>
            </a:r>
          </a:p>
          <a:p>
            <a:pPr lvl="2"/>
            <a:r>
              <a:rPr lang="en-US" sz="1700" dirty="0">
                <a:latin typeface="+mn-lt"/>
              </a:rPr>
              <a:t>Medication management</a:t>
            </a:r>
          </a:p>
          <a:p>
            <a:pPr lvl="2"/>
            <a:r>
              <a:rPr lang="en-US" sz="1700" dirty="0">
                <a:latin typeface="+mn-lt"/>
              </a:rPr>
              <a:t>Post-discharge management – including visit to physician within 7 days of discharge</a:t>
            </a:r>
          </a:p>
          <a:p>
            <a:pPr marL="385763" indent="-385763">
              <a:buFont typeface="+mj-lt"/>
              <a:buAutoNum type="arabicPeriod"/>
            </a:pPr>
            <a:r>
              <a:rPr lang="en-US" sz="1800" dirty="0">
                <a:latin typeface="+mn-lt"/>
              </a:rPr>
              <a:t>The incentive pool from which PDPs are paid is funded by actual reductions in avoidable utilization.  </a:t>
            </a:r>
            <a:r>
              <a:rPr lang="en-US" sz="1800" b="1" dirty="0">
                <a:latin typeface="+mn-lt"/>
              </a:rPr>
              <a:t>The money comes from the hospital budget. </a:t>
            </a:r>
          </a:p>
          <a:p>
            <a:pPr marL="385763" indent="-385763">
              <a:buFont typeface="+mj-lt"/>
              <a:buAutoNum type="arabicPeriod"/>
            </a:pPr>
            <a:r>
              <a:rPr lang="en-US" sz="1800" dirty="0" smtClean="0">
                <a:latin typeface="+mn-lt"/>
              </a:rPr>
              <a:t>Total </a:t>
            </a:r>
            <a:r>
              <a:rPr lang="en-US" sz="1800" dirty="0">
                <a:latin typeface="+mn-lt"/>
              </a:rPr>
              <a:t>Cost of Care (TCOC) “Guardrails” are met in order for incentives to be paid.  </a:t>
            </a:r>
            <a:endParaRPr lang="en-US" sz="1500" dirty="0">
              <a:latin typeface="+mn-lt"/>
            </a:endParaRPr>
          </a:p>
          <a:p>
            <a:pPr lvl="1"/>
            <a:endParaRPr lang="en-US" dirty="0">
              <a:latin typeface="+mn-lt"/>
            </a:endParaRPr>
          </a:p>
        </p:txBody>
      </p:sp>
    </p:spTree>
    <p:extLst>
      <p:ext uri="{BB962C8B-B14F-4D97-AF65-F5344CB8AC3E}">
        <p14:creationId xmlns:p14="http://schemas.microsoft.com/office/powerpoint/2010/main" val="2356536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322320" y="1225721"/>
            <a:ext cx="5261507" cy="323165"/>
          </a:xfrm>
          <a:prstGeom prst="rect">
            <a:avLst/>
          </a:prstGeom>
          <a:noFill/>
        </p:spPr>
        <p:txBody>
          <a:bodyPr wrap="square" rtlCol="0">
            <a:spAutoFit/>
          </a:bodyPr>
          <a:lstStyle/>
          <a:p>
            <a:r>
              <a:rPr lang="en-US" sz="1500" b="1" kern="0" dirty="0">
                <a:solidFill>
                  <a:sysClr val="windowText" lastClr="000000"/>
                </a:solidFill>
              </a:rPr>
              <a:t>Patient Designated Provider Scoring Calculations</a:t>
            </a:r>
          </a:p>
        </p:txBody>
      </p:sp>
      <p:graphicFrame>
        <p:nvGraphicFramePr>
          <p:cNvPr id="12" name="Table 11"/>
          <p:cNvGraphicFramePr>
            <a:graphicFrameLocks noGrp="1"/>
          </p:cNvGraphicFramePr>
          <p:nvPr>
            <p:extLst/>
          </p:nvPr>
        </p:nvGraphicFramePr>
        <p:xfrm>
          <a:off x="342899" y="5908675"/>
          <a:ext cx="2914650" cy="188595"/>
        </p:xfrm>
        <a:graphic>
          <a:graphicData uri="http://schemas.openxmlformats.org/drawingml/2006/table">
            <a:tbl>
              <a:tblPr/>
              <a:tblGrid>
                <a:gridCol w="2914650">
                  <a:extLst>
                    <a:ext uri="{9D8B030D-6E8A-4147-A177-3AD203B41FA5}">
                      <a16:colId xmlns:a16="http://schemas.microsoft.com/office/drawing/2014/main" xmlns="" val="20000"/>
                    </a:ext>
                  </a:extLst>
                </a:gridCol>
              </a:tblGrid>
              <a:tr h="188595">
                <a:tc>
                  <a:txBody>
                    <a:bodyPr/>
                    <a:lstStyle/>
                    <a:p>
                      <a:pPr algn="l" fontAlgn="b"/>
                      <a:r>
                        <a:rPr lang="en-US" sz="1200" b="0" i="0" u="none" strike="noStrike" dirty="0">
                          <a:solidFill>
                            <a:srgbClr val="000000"/>
                          </a:solidFill>
                          <a:latin typeface="Calibri"/>
                        </a:rPr>
                        <a:t>*Note - the top limit on point value is $665 </a:t>
                      </a:r>
                    </a:p>
                  </a:txBody>
                  <a:tcPr marL="5715" marR="5715" marT="5715"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sp>
        <p:nvSpPr>
          <p:cNvPr id="17" name="Title 1"/>
          <p:cNvSpPr>
            <a:spLocks noGrp="1"/>
          </p:cNvSpPr>
          <p:nvPr>
            <p:ph type="title"/>
          </p:nvPr>
        </p:nvSpPr>
        <p:spPr>
          <a:xfrm>
            <a:off x="351064" y="267005"/>
            <a:ext cx="8313197" cy="806997"/>
          </a:xfrm>
        </p:spPr>
        <p:txBody>
          <a:bodyPr>
            <a:noAutofit/>
          </a:bodyPr>
          <a:lstStyle/>
          <a:p>
            <a:r>
              <a:rPr lang="en-US" sz="2400" dirty="0">
                <a:latin typeface="Bookman Old Style" panose="02050604050505020204" pitchFamily="18" charset="0"/>
              </a:rPr>
              <a:t>PDPs Complete a Set of Activities Known to Reduce the need for hospitalizations. (</a:t>
            </a:r>
            <a:r>
              <a:rPr lang="en-US" sz="2400" b="1" dirty="0">
                <a:latin typeface="Bookman Old Style" panose="02050604050505020204" pitchFamily="18" charset="0"/>
              </a:rPr>
              <a:t>Example)</a:t>
            </a:r>
          </a:p>
        </p:txBody>
      </p:sp>
      <p:sp>
        <p:nvSpPr>
          <p:cNvPr id="2" name="TextBox 1"/>
          <p:cNvSpPr txBox="1"/>
          <p:nvPr/>
        </p:nvSpPr>
        <p:spPr>
          <a:xfrm flipH="1">
            <a:off x="342896" y="1862089"/>
            <a:ext cx="2780630" cy="461665"/>
          </a:xfrm>
          <a:prstGeom prst="rect">
            <a:avLst/>
          </a:prstGeom>
          <a:noFill/>
          <a:ln w="19050">
            <a:solidFill>
              <a:srgbClr val="0070C0"/>
            </a:solidFill>
          </a:ln>
        </p:spPr>
        <p:txBody>
          <a:bodyPr wrap="square" rtlCol="0">
            <a:spAutoFit/>
          </a:bodyPr>
          <a:lstStyle/>
          <a:p>
            <a:r>
              <a:rPr lang="en-US" sz="1200" kern="0" dirty="0">
                <a:solidFill>
                  <a:sysClr val="windowText" lastClr="000000"/>
                </a:solidFill>
              </a:rPr>
              <a:t>A patients score must exceed 80% to qualify for a bonus calculation</a:t>
            </a:r>
          </a:p>
        </p:txBody>
      </p:sp>
      <p:sp>
        <p:nvSpPr>
          <p:cNvPr id="9" name="TextBox 8"/>
          <p:cNvSpPr txBox="1"/>
          <p:nvPr/>
        </p:nvSpPr>
        <p:spPr>
          <a:xfrm flipH="1">
            <a:off x="342899" y="2335371"/>
            <a:ext cx="2780630" cy="646331"/>
          </a:xfrm>
          <a:prstGeom prst="rect">
            <a:avLst/>
          </a:prstGeom>
          <a:noFill/>
          <a:ln w="19050">
            <a:solidFill>
              <a:srgbClr val="0070C0"/>
            </a:solidFill>
          </a:ln>
        </p:spPr>
        <p:txBody>
          <a:bodyPr wrap="square" rtlCol="0">
            <a:spAutoFit/>
          </a:bodyPr>
          <a:lstStyle/>
          <a:p>
            <a:r>
              <a:rPr lang="en-US" sz="1200" kern="0" dirty="0">
                <a:solidFill>
                  <a:sysClr val="windowText" lastClr="000000"/>
                </a:solidFill>
              </a:rPr>
              <a:t>If the patient’s HCC score is 1.26 or higher , the score is increased by 50%.</a:t>
            </a:r>
          </a:p>
        </p:txBody>
      </p:sp>
      <p:sp>
        <p:nvSpPr>
          <p:cNvPr id="14" name="TextBox 13"/>
          <p:cNvSpPr txBox="1"/>
          <p:nvPr/>
        </p:nvSpPr>
        <p:spPr>
          <a:xfrm flipH="1">
            <a:off x="342900" y="2981702"/>
            <a:ext cx="2780630" cy="461665"/>
          </a:xfrm>
          <a:prstGeom prst="rect">
            <a:avLst/>
          </a:prstGeom>
          <a:noFill/>
          <a:ln w="19050">
            <a:solidFill>
              <a:srgbClr val="0070C0"/>
            </a:solidFill>
          </a:ln>
        </p:spPr>
        <p:txBody>
          <a:bodyPr wrap="square" rtlCol="0">
            <a:spAutoFit/>
          </a:bodyPr>
          <a:lstStyle/>
          <a:p>
            <a:r>
              <a:rPr lang="en-US" sz="1200" kern="0" dirty="0">
                <a:solidFill>
                  <a:sysClr val="windowText" lastClr="000000"/>
                </a:solidFill>
              </a:rPr>
              <a:t>Quality Incentive points are added for scores 85% and over. </a:t>
            </a:r>
          </a:p>
        </p:txBody>
      </p:sp>
      <p:sp>
        <p:nvSpPr>
          <p:cNvPr id="15" name="TextBox 14"/>
          <p:cNvSpPr txBox="1"/>
          <p:nvPr/>
        </p:nvSpPr>
        <p:spPr>
          <a:xfrm rot="10800000" flipH="1" flipV="1">
            <a:off x="342899" y="3443367"/>
            <a:ext cx="2780628" cy="2308324"/>
          </a:xfrm>
          <a:prstGeom prst="rect">
            <a:avLst/>
          </a:prstGeom>
          <a:noFill/>
          <a:ln w="19050">
            <a:solidFill>
              <a:srgbClr val="0070C0"/>
            </a:solidFill>
          </a:ln>
        </p:spPr>
        <p:txBody>
          <a:bodyPr wrap="square" rtlCol="0">
            <a:spAutoFit/>
          </a:bodyPr>
          <a:lstStyle/>
          <a:p>
            <a:r>
              <a:rPr lang="en-US" sz="1200" kern="0" dirty="0">
                <a:solidFill>
                  <a:sysClr val="windowText" lastClr="000000"/>
                </a:solidFill>
              </a:rPr>
              <a:t>All of the PDP scores are summed and then divided into the incentive pool to determine the incentive amount.</a:t>
            </a:r>
          </a:p>
          <a:p>
            <a:r>
              <a:rPr lang="en-US" sz="1200" kern="0" dirty="0">
                <a:solidFill>
                  <a:sysClr val="windowText" lastClr="000000"/>
                </a:solidFill>
              </a:rPr>
              <a:t>Example: PDP A Score + PDP B Score+ PDP C Score etc. = Total points. </a:t>
            </a:r>
          </a:p>
          <a:p>
            <a:r>
              <a:rPr lang="en-US" sz="1200" kern="0" dirty="0">
                <a:solidFill>
                  <a:sysClr val="windowText" lastClr="000000"/>
                </a:solidFill>
              </a:rPr>
              <a:t>Incentive Pool /Total Points =Point Value</a:t>
            </a:r>
          </a:p>
          <a:p>
            <a:r>
              <a:rPr lang="en-US" sz="1200" kern="0" dirty="0">
                <a:solidFill>
                  <a:sysClr val="windowText" lastClr="000000"/>
                </a:solidFill>
              </a:rPr>
              <a:t>Each PDP score is then multiplied by the point value to determine the PDP’s incentive.  </a:t>
            </a:r>
          </a:p>
        </p:txBody>
      </p:sp>
      <p:graphicFrame>
        <p:nvGraphicFramePr>
          <p:cNvPr id="8" name="Table 7"/>
          <p:cNvGraphicFramePr>
            <a:graphicFrameLocks noGrp="1"/>
          </p:cNvGraphicFramePr>
          <p:nvPr>
            <p:extLst/>
          </p:nvPr>
        </p:nvGraphicFramePr>
        <p:xfrm>
          <a:off x="3322320" y="1553220"/>
          <a:ext cx="5567680" cy="4752459"/>
        </p:xfrm>
        <a:graphic>
          <a:graphicData uri="http://schemas.openxmlformats.org/drawingml/2006/table">
            <a:tbl>
              <a:tblPr firstRow="1" bandRow="1"/>
              <a:tblGrid>
                <a:gridCol w="2219163">
                  <a:extLst>
                    <a:ext uri="{9D8B030D-6E8A-4147-A177-3AD203B41FA5}">
                      <a16:colId xmlns:a16="http://schemas.microsoft.com/office/drawing/2014/main" xmlns="" val="153876895"/>
                    </a:ext>
                  </a:extLst>
                </a:gridCol>
                <a:gridCol w="828894">
                  <a:extLst>
                    <a:ext uri="{9D8B030D-6E8A-4147-A177-3AD203B41FA5}">
                      <a16:colId xmlns:a16="http://schemas.microsoft.com/office/drawing/2014/main" xmlns="" val="3285644010"/>
                    </a:ext>
                  </a:extLst>
                </a:gridCol>
                <a:gridCol w="799901">
                  <a:extLst>
                    <a:ext uri="{9D8B030D-6E8A-4147-A177-3AD203B41FA5}">
                      <a16:colId xmlns:a16="http://schemas.microsoft.com/office/drawing/2014/main" xmlns="" val="3924178808"/>
                    </a:ext>
                  </a:extLst>
                </a:gridCol>
                <a:gridCol w="830211">
                  <a:extLst>
                    <a:ext uri="{9D8B030D-6E8A-4147-A177-3AD203B41FA5}">
                      <a16:colId xmlns:a16="http://schemas.microsoft.com/office/drawing/2014/main" xmlns="" val="2998472391"/>
                    </a:ext>
                  </a:extLst>
                </a:gridCol>
                <a:gridCol w="889511">
                  <a:extLst>
                    <a:ext uri="{9D8B030D-6E8A-4147-A177-3AD203B41FA5}">
                      <a16:colId xmlns:a16="http://schemas.microsoft.com/office/drawing/2014/main" xmlns="" val="3260978605"/>
                    </a:ext>
                  </a:extLst>
                </a:gridCol>
              </a:tblGrid>
              <a:tr h="316394">
                <a:tc>
                  <a:txBody>
                    <a:bodyPr/>
                    <a:lstStyle/>
                    <a:p>
                      <a:pPr marL="0" marR="0">
                        <a:lnSpc>
                          <a:spcPct val="107000"/>
                        </a:lnSpc>
                        <a:spcBef>
                          <a:spcPts val="480"/>
                        </a:spcBef>
                        <a:spcAft>
                          <a:spcPts val="0"/>
                        </a:spcAft>
                      </a:pPr>
                      <a:r>
                        <a:rPr lang="en-US" sz="10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Metrics</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0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1</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0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2</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0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3</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0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4</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xmlns="" val="3726467660"/>
                  </a:ext>
                </a:extLst>
              </a:tr>
              <a:tr h="149227">
                <a:tc gridSpan="5">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For Illustrative purposes only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135365867"/>
                  </a:ext>
                </a:extLst>
              </a:tr>
              <a:tr h="20838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Complete HRA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851515421"/>
                  </a:ext>
                </a:extLst>
              </a:tr>
              <a:tr h="20838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Care Plan Management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2064943029"/>
                  </a:ext>
                </a:extLst>
              </a:tr>
              <a:tr h="237071">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PDP visit w/in 7dys inpatient stay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732843949"/>
                  </a:ext>
                </a:extLst>
              </a:tr>
              <a:tr h="20838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Pneumonia Vaccine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3694620339"/>
                  </a:ext>
                </a:extLst>
              </a:tr>
              <a:tr h="20838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Medication Reconciliation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611944119"/>
                  </a:ext>
                </a:extLst>
              </a:tr>
              <a:tr h="237071">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Disease Specific Quality Metric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52984165"/>
                  </a:ext>
                </a:extLst>
              </a:tr>
              <a:tr h="34077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 =  67%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 = 83%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1738078367"/>
                  </a:ext>
                </a:extLst>
              </a:tr>
              <a:tr h="281617">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patient metrics meet incentive thresholds?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217666599"/>
                  </a:ext>
                </a:extLst>
              </a:tr>
              <a:tr h="596936">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Risk Adjustment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480"/>
                        </a:spcBef>
                        <a:spcAft>
                          <a:spcPts val="0"/>
                        </a:spcAft>
                      </a:pPr>
                      <a:r>
                        <a:rPr lang="it-IT" sz="11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HCC score .6-1.25 =1,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480"/>
                        </a:spcBef>
                        <a:spcAft>
                          <a:spcPts val="0"/>
                        </a:spcAft>
                      </a:pPr>
                      <a:r>
                        <a:rPr lang="it-IT" sz="11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HCC score 1.26+ =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199508397"/>
                  </a:ext>
                </a:extLst>
              </a:tr>
              <a:tr h="820791">
                <a:tc>
                  <a:txBody>
                    <a:bodyPr/>
                    <a:lstStyle/>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Incentive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&gt;85% to 90%   = 1.05 multiplier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&gt;90% to 95% = 1.10 multiplier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&gt;95% = 1.15 multiplier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94370789"/>
                  </a:ext>
                </a:extLst>
              </a:tr>
              <a:tr h="354039">
                <a:tc>
                  <a:txBody>
                    <a:bodyPr/>
                    <a:lstStyle/>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 Points per Patient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3128811985"/>
                  </a:ext>
                </a:extLst>
              </a:tr>
              <a:tr h="160525">
                <a:tc gridSpan="5">
                  <a:txBody>
                    <a:bodyPr/>
                    <a:lstStyle/>
                    <a:p>
                      <a:pPr marL="0" marR="0" algn="ctr">
                        <a:lnSpc>
                          <a:spcPct val="107000"/>
                        </a:lnSpc>
                        <a:spcBef>
                          <a:spcPts val="480"/>
                        </a:spcBef>
                        <a:spcAft>
                          <a:spcPts val="0"/>
                        </a:spcAft>
                      </a:pPr>
                      <a:r>
                        <a:rPr lang="en-US" sz="13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Total Score for Patient Designated</a:t>
                      </a:r>
                      <a:r>
                        <a:rPr lang="en-US" sz="1300" b="1" kern="1200" baseline="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3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Provider    =    4.375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806570128"/>
                  </a:ext>
                </a:extLst>
              </a:tr>
            </a:tbl>
          </a:graphicData>
        </a:graphic>
      </p:graphicFrame>
      <p:sp>
        <p:nvSpPr>
          <p:cNvPr id="13" name="TextBox 12"/>
          <p:cNvSpPr txBox="1"/>
          <p:nvPr/>
        </p:nvSpPr>
        <p:spPr>
          <a:xfrm flipH="1">
            <a:off x="346978" y="1230054"/>
            <a:ext cx="2776548" cy="623248"/>
          </a:xfrm>
          <a:prstGeom prst="rect">
            <a:avLst/>
          </a:prstGeom>
          <a:noFill/>
          <a:ln w="19050">
            <a:solidFill>
              <a:srgbClr val="0070C0"/>
            </a:solidFill>
          </a:ln>
        </p:spPr>
        <p:txBody>
          <a:bodyPr wrap="square" rtlCol="0">
            <a:spAutoFit/>
          </a:bodyPr>
          <a:lstStyle/>
          <a:p>
            <a:r>
              <a:rPr lang="en-US" sz="1150" kern="0" dirty="0"/>
              <a:t>80% of the enrolled patients must receive 80% of the care activities to qualify for a bonus, assume this is met</a:t>
            </a:r>
          </a:p>
        </p:txBody>
      </p:sp>
    </p:spTree>
    <p:extLst>
      <p:ext uri="{BB962C8B-B14F-4D97-AF65-F5344CB8AC3E}">
        <p14:creationId xmlns:p14="http://schemas.microsoft.com/office/powerpoint/2010/main" val="875613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352800" y="1314348"/>
            <a:ext cx="4657725" cy="553998"/>
          </a:xfrm>
          <a:prstGeom prst="rect">
            <a:avLst/>
          </a:prstGeom>
          <a:noFill/>
        </p:spPr>
        <p:txBody>
          <a:bodyPr wrap="square" rtlCol="0">
            <a:spAutoFit/>
          </a:bodyPr>
          <a:lstStyle/>
          <a:p>
            <a:r>
              <a:rPr lang="en-US" sz="1500" b="1" kern="0" dirty="0">
                <a:solidFill>
                  <a:sysClr val="windowText" lastClr="000000"/>
                </a:solidFill>
              </a:rPr>
              <a:t>Patient Designated Provider Scoring Calculations</a:t>
            </a:r>
          </a:p>
        </p:txBody>
      </p:sp>
      <p:graphicFrame>
        <p:nvGraphicFramePr>
          <p:cNvPr id="12" name="Table 11"/>
          <p:cNvGraphicFramePr>
            <a:graphicFrameLocks noGrp="1"/>
          </p:cNvGraphicFramePr>
          <p:nvPr>
            <p:extLst/>
          </p:nvPr>
        </p:nvGraphicFramePr>
        <p:xfrm>
          <a:off x="412296" y="5715000"/>
          <a:ext cx="2747282" cy="188595"/>
        </p:xfrm>
        <a:graphic>
          <a:graphicData uri="http://schemas.openxmlformats.org/drawingml/2006/table">
            <a:tbl>
              <a:tblPr/>
              <a:tblGrid>
                <a:gridCol w="2747282">
                  <a:extLst>
                    <a:ext uri="{9D8B030D-6E8A-4147-A177-3AD203B41FA5}">
                      <a16:colId xmlns:a16="http://schemas.microsoft.com/office/drawing/2014/main" xmlns="" val="20000"/>
                    </a:ext>
                  </a:extLst>
                </a:gridCol>
              </a:tblGrid>
              <a:tr h="188595">
                <a:tc>
                  <a:txBody>
                    <a:bodyPr/>
                    <a:lstStyle/>
                    <a:p>
                      <a:pPr algn="l" fontAlgn="b"/>
                      <a:r>
                        <a:rPr lang="en-US" sz="1200" b="0" i="0" u="none" strike="noStrike" dirty="0">
                          <a:solidFill>
                            <a:srgbClr val="000000"/>
                          </a:solidFill>
                          <a:latin typeface="Calibri"/>
                        </a:rPr>
                        <a:t>*Note - the top limit on point value is $665 </a:t>
                      </a:r>
                    </a:p>
                  </a:txBody>
                  <a:tcPr marL="5715" marR="5715" marT="5715"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sp>
        <p:nvSpPr>
          <p:cNvPr id="17" name="Title 1"/>
          <p:cNvSpPr>
            <a:spLocks noGrp="1"/>
          </p:cNvSpPr>
          <p:nvPr>
            <p:ph type="title"/>
          </p:nvPr>
        </p:nvSpPr>
        <p:spPr>
          <a:xfrm>
            <a:off x="494334" y="493465"/>
            <a:ext cx="9076386" cy="654977"/>
          </a:xfrm>
        </p:spPr>
        <p:txBody>
          <a:bodyPr>
            <a:noAutofit/>
          </a:bodyPr>
          <a:lstStyle/>
          <a:p>
            <a:pPr algn="l"/>
            <a:r>
              <a:rPr lang="en-US" sz="2600" dirty="0">
                <a:latin typeface="Bookman Old Style" panose="02050604050505020204" pitchFamily="18" charset="0"/>
              </a:rPr>
              <a:t>Example of Annual Incentive Opportunity: </a:t>
            </a:r>
            <a:br>
              <a:rPr lang="en-US" sz="2600" dirty="0">
                <a:latin typeface="Bookman Old Style" panose="02050604050505020204" pitchFamily="18" charset="0"/>
              </a:rPr>
            </a:br>
            <a:r>
              <a:rPr lang="en-US" sz="2600" dirty="0">
                <a:latin typeface="Bookman Old Style" panose="02050604050505020204" pitchFamily="18" charset="0"/>
              </a:rPr>
              <a:t>High-Risk Patients</a:t>
            </a:r>
          </a:p>
        </p:txBody>
      </p:sp>
      <p:sp>
        <p:nvSpPr>
          <p:cNvPr id="15" name="TextBox 14"/>
          <p:cNvSpPr txBox="1"/>
          <p:nvPr/>
        </p:nvSpPr>
        <p:spPr>
          <a:xfrm rot="10800000" flipH="1" flipV="1">
            <a:off x="291135" y="1637513"/>
            <a:ext cx="2747281" cy="3939540"/>
          </a:xfrm>
          <a:prstGeom prst="rect">
            <a:avLst/>
          </a:prstGeom>
          <a:noFill/>
          <a:ln w="38100">
            <a:solidFill>
              <a:srgbClr val="0070C0"/>
            </a:solidFill>
          </a:ln>
        </p:spPr>
        <p:txBody>
          <a:bodyPr wrap="square" rtlCol="0">
            <a:spAutoFit/>
          </a:bodyPr>
          <a:lstStyle/>
          <a:p>
            <a:r>
              <a:rPr lang="en-US" sz="1400" kern="0" dirty="0">
                <a:solidFill>
                  <a:sysClr val="windowText" lastClr="000000"/>
                </a:solidFill>
              </a:rPr>
              <a:t>Assume the incentive pool can fund the entire potential incentive.  The PDP in this illustration would receive </a:t>
            </a:r>
            <a:r>
              <a:rPr lang="en-US" sz="1400" b="1" kern="0" dirty="0"/>
              <a:t>$665*4.375= $2,909.38 for these four patients.</a:t>
            </a:r>
          </a:p>
          <a:p>
            <a:endParaRPr lang="en-US" sz="1400" kern="0" dirty="0">
              <a:solidFill>
                <a:sysClr val="windowText" lastClr="000000"/>
              </a:solidFill>
            </a:endParaRPr>
          </a:p>
          <a:p>
            <a:r>
              <a:rPr lang="en-US" sz="1400" kern="0" dirty="0">
                <a:solidFill>
                  <a:sysClr val="windowText" lastClr="000000"/>
                </a:solidFill>
              </a:rPr>
              <a:t>Assume that three of the four patients qualify for CCM, the PDP will earn another (($42*12)*3) or </a:t>
            </a:r>
            <a:r>
              <a:rPr lang="en-US" sz="1400" b="1" kern="0" dirty="0">
                <a:solidFill>
                  <a:sysClr val="windowText" lastClr="000000"/>
                </a:solidFill>
              </a:rPr>
              <a:t>$1,512 paid by CMS. </a:t>
            </a:r>
          </a:p>
          <a:p>
            <a:endParaRPr lang="en-US" sz="1400" kern="0" dirty="0">
              <a:solidFill>
                <a:sysClr val="windowText" lastClr="000000"/>
              </a:solidFill>
            </a:endParaRPr>
          </a:p>
          <a:p>
            <a:r>
              <a:rPr lang="en-US" sz="1400" b="1" kern="0" dirty="0">
                <a:solidFill>
                  <a:sysClr val="windowText" lastClr="000000"/>
                </a:solidFill>
              </a:rPr>
              <a:t>In this example the PDP annual total is $4,420.38 for the care of these four patients.</a:t>
            </a:r>
          </a:p>
          <a:p>
            <a:endParaRPr lang="en-US" sz="1200" kern="0" dirty="0">
              <a:solidFill>
                <a:sysClr val="windowText" lastClr="000000"/>
              </a:solidFill>
            </a:endParaRPr>
          </a:p>
        </p:txBody>
      </p:sp>
      <p:graphicFrame>
        <p:nvGraphicFramePr>
          <p:cNvPr id="8" name="Table 7"/>
          <p:cNvGraphicFramePr>
            <a:graphicFrameLocks noGrp="1"/>
          </p:cNvGraphicFramePr>
          <p:nvPr>
            <p:extLst/>
          </p:nvPr>
        </p:nvGraphicFramePr>
        <p:xfrm>
          <a:off x="3352800" y="1637513"/>
          <a:ext cx="5476240" cy="4595688"/>
        </p:xfrm>
        <a:graphic>
          <a:graphicData uri="http://schemas.openxmlformats.org/drawingml/2006/table">
            <a:tbl>
              <a:tblPr firstRow="1" bandRow="1"/>
              <a:tblGrid>
                <a:gridCol w="2182717">
                  <a:extLst>
                    <a:ext uri="{9D8B030D-6E8A-4147-A177-3AD203B41FA5}">
                      <a16:colId xmlns:a16="http://schemas.microsoft.com/office/drawing/2014/main" xmlns="" val="153876895"/>
                    </a:ext>
                  </a:extLst>
                </a:gridCol>
                <a:gridCol w="815280">
                  <a:extLst>
                    <a:ext uri="{9D8B030D-6E8A-4147-A177-3AD203B41FA5}">
                      <a16:colId xmlns:a16="http://schemas.microsoft.com/office/drawing/2014/main" xmlns="" val="3285644010"/>
                    </a:ext>
                  </a:extLst>
                </a:gridCol>
                <a:gridCol w="786764">
                  <a:extLst>
                    <a:ext uri="{9D8B030D-6E8A-4147-A177-3AD203B41FA5}">
                      <a16:colId xmlns:a16="http://schemas.microsoft.com/office/drawing/2014/main" xmlns="" val="3924178808"/>
                    </a:ext>
                  </a:extLst>
                </a:gridCol>
                <a:gridCol w="816576">
                  <a:extLst>
                    <a:ext uri="{9D8B030D-6E8A-4147-A177-3AD203B41FA5}">
                      <a16:colId xmlns:a16="http://schemas.microsoft.com/office/drawing/2014/main" xmlns="" val="2998472391"/>
                    </a:ext>
                  </a:extLst>
                </a:gridCol>
                <a:gridCol w="874903">
                  <a:extLst>
                    <a:ext uri="{9D8B030D-6E8A-4147-A177-3AD203B41FA5}">
                      <a16:colId xmlns:a16="http://schemas.microsoft.com/office/drawing/2014/main" xmlns="" val="3260978605"/>
                    </a:ext>
                  </a:extLst>
                </a:gridCol>
              </a:tblGrid>
              <a:tr h="251121">
                <a:tc>
                  <a:txBody>
                    <a:bodyPr/>
                    <a:lstStyle/>
                    <a:p>
                      <a:pPr marL="0" marR="0">
                        <a:lnSpc>
                          <a:spcPct val="107000"/>
                        </a:lnSpc>
                        <a:spcBef>
                          <a:spcPts val="480"/>
                        </a:spcBef>
                        <a:spcAft>
                          <a:spcPts val="0"/>
                        </a:spcAft>
                      </a:pPr>
                      <a:r>
                        <a:rPr lang="en-US" sz="11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Metrics</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1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1</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1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2</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1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3</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nSpc>
                          <a:spcPct val="107000"/>
                        </a:lnSpc>
                        <a:spcBef>
                          <a:spcPts val="480"/>
                        </a:spcBef>
                        <a:spcAft>
                          <a:spcPts val="0"/>
                        </a:spcAft>
                      </a:pPr>
                      <a:r>
                        <a:rPr lang="en-US" sz="1100" b="1" kern="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Patient 4</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xmlns="" val="3726467660"/>
                  </a:ext>
                </a:extLst>
              </a:tr>
              <a:tr h="114330">
                <a:tc gridSpan="5">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For Illustrative purposes only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135365867"/>
                  </a:ext>
                </a:extLst>
              </a:tr>
              <a:tr h="161282">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Complete HRA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851515421"/>
                  </a:ext>
                </a:extLst>
              </a:tr>
              <a:tr h="161282">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Care Plan Management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2064943029"/>
                  </a:ext>
                </a:extLst>
              </a:tr>
              <a:tr h="18816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PDP visit w/in 7dys inpatient stay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732843949"/>
                  </a:ext>
                </a:extLst>
              </a:tr>
              <a:tr h="161282">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Pneumonia Vaccine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3694620339"/>
                  </a:ext>
                </a:extLst>
              </a:tr>
              <a:tr h="161282">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Medication Reconciliation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611944119"/>
                  </a:ext>
                </a:extLst>
              </a:tr>
              <a:tr h="18816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Disease Specific Quality Metric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52984165"/>
                  </a:ext>
                </a:extLst>
              </a:tr>
              <a:tr h="270471">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 =  67%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 = 83%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1738078367"/>
                  </a:ext>
                </a:extLst>
              </a:tr>
              <a:tr h="223519">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patient metrics meet incentive thresholds?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217666599"/>
                  </a:ext>
                </a:extLst>
              </a:tr>
              <a:tr h="429703">
                <a:tc>
                  <a:txBody>
                    <a:bodyPr/>
                    <a:lstStyle/>
                    <a:p>
                      <a:pPr marL="0" marR="0">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Risk Adjustment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480"/>
                        </a:spcBef>
                        <a:spcAft>
                          <a:spcPts val="0"/>
                        </a:spcAft>
                      </a:pPr>
                      <a:r>
                        <a:rPr lang="it-IT" sz="11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HCC score .6-1.25 =1,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480"/>
                        </a:spcBef>
                        <a:spcAft>
                          <a:spcPts val="0"/>
                        </a:spcAft>
                      </a:pPr>
                      <a:r>
                        <a:rPr lang="it-IT" sz="11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HCC score 1.26+ =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199508397"/>
                  </a:ext>
                </a:extLst>
              </a:tr>
              <a:tr h="587389">
                <a:tc>
                  <a:txBody>
                    <a:bodyPr/>
                    <a:lstStyle/>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Quality Incentive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&gt;85% to 90%   = 1.05 multiplier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&gt;90% to 95% = 1.10 multiplier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&gt;95% = 1.15 multiplier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294370789"/>
                  </a:ext>
                </a:extLst>
              </a:tr>
              <a:tr h="281000">
                <a:tc>
                  <a:txBody>
                    <a:bodyPr/>
                    <a:lstStyle/>
                    <a:p>
                      <a:pPr marL="0" marR="0" algn="just">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 Points per Patient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07000"/>
                        </a:lnSpc>
                        <a:spcBef>
                          <a:spcPts val="480"/>
                        </a:spcBef>
                        <a:spcAft>
                          <a:spcPts val="0"/>
                        </a:spcAft>
                      </a:pPr>
                      <a:r>
                        <a:rPr lang="en-US"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xmlns="" val="3128811985"/>
                  </a:ext>
                </a:extLst>
              </a:tr>
              <a:tr h="281000">
                <a:tc gridSpan="5">
                  <a:txBody>
                    <a:bodyPr/>
                    <a:lstStyle/>
                    <a:p>
                      <a:pPr marL="0" marR="0" algn="ctr">
                        <a:lnSpc>
                          <a:spcPct val="107000"/>
                        </a:lnSpc>
                        <a:spcBef>
                          <a:spcPts val="480"/>
                        </a:spcBef>
                        <a:spcAft>
                          <a:spcPts val="0"/>
                        </a:spcAft>
                      </a:pPr>
                      <a:r>
                        <a:rPr lang="en-US" sz="13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Total Score for Patient Designated Provider         4.375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806570128"/>
                  </a:ext>
                </a:extLst>
              </a:tr>
            </a:tbl>
          </a:graphicData>
        </a:graphic>
      </p:graphicFrame>
    </p:spTree>
    <p:extLst>
      <p:ext uri="{BB962C8B-B14F-4D97-AF65-F5344CB8AC3E}">
        <p14:creationId xmlns:p14="http://schemas.microsoft.com/office/powerpoint/2010/main" val="30301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solidFill>
                  <a:schemeClr val="bg1"/>
                </a:solidFill>
              </a:rPr>
              <a:t>Welcome and Introduction</a:t>
            </a:r>
            <a:br>
              <a:rPr lang="en-US" dirty="0">
                <a:solidFill>
                  <a:schemeClr val="bg1"/>
                </a:solidFill>
              </a:rPr>
            </a:br>
            <a:r>
              <a:rPr lang="en-US" sz="1500" dirty="0">
                <a:solidFill>
                  <a:schemeClr val="accent1"/>
                </a:solidFill>
              </a:rPr>
              <a:t>Donna Kinzer, Executive Director, HSCRC</a:t>
            </a:r>
            <a:endParaRPr lang="en-US" dirty="0">
              <a:solidFill>
                <a:schemeClr val="accent1"/>
              </a:solidFill>
            </a:endParaRPr>
          </a:p>
        </p:txBody>
      </p:sp>
      <p:sp>
        <p:nvSpPr>
          <p:cNvPr id="5" name="Text Placeholder 4"/>
          <p:cNvSpPr>
            <a:spLocks noGrp="1"/>
          </p:cNvSpPr>
          <p:nvPr>
            <p:ph type="body" idx="1"/>
          </p:nvPr>
        </p:nvSpPr>
        <p:spPr/>
        <p:txBody>
          <a:bodyPr/>
          <a:lstStyle/>
          <a:p>
            <a:r>
              <a:rPr lang="en-US" dirty="0"/>
              <a:t>Donn</a:t>
            </a:r>
          </a:p>
        </p:txBody>
      </p:sp>
    </p:spTree>
    <p:extLst>
      <p:ext uri="{BB962C8B-B14F-4D97-AF65-F5344CB8AC3E}">
        <p14:creationId xmlns:p14="http://schemas.microsoft.com/office/powerpoint/2010/main" val="2140435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434078" y="1216762"/>
            <a:ext cx="4965455" cy="323165"/>
          </a:xfrm>
          <a:prstGeom prst="rect">
            <a:avLst/>
          </a:prstGeom>
          <a:noFill/>
        </p:spPr>
        <p:txBody>
          <a:bodyPr wrap="square" rtlCol="0">
            <a:spAutoFit/>
          </a:bodyPr>
          <a:lstStyle/>
          <a:p>
            <a:r>
              <a:rPr lang="en-US" sz="1500" b="1" kern="0" dirty="0">
                <a:solidFill>
                  <a:sysClr val="windowText" lastClr="000000"/>
                </a:solidFill>
              </a:rPr>
              <a:t>Patient Designated Provider Scoring Calculations</a:t>
            </a:r>
          </a:p>
        </p:txBody>
      </p:sp>
      <p:graphicFrame>
        <p:nvGraphicFramePr>
          <p:cNvPr id="12" name="Table 11"/>
          <p:cNvGraphicFramePr>
            <a:graphicFrameLocks noGrp="1"/>
          </p:cNvGraphicFramePr>
          <p:nvPr>
            <p:extLst/>
          </p:nvPr>
        </p:nvGraphicFramePr>
        <p:xfrm>
          <a:off x="412296" y="5715000"/>
          <a:ext cx="2747282" cy="188595"/>
        </p:xfrm>
        <a:graphic>
          <a:graphicData uri="http://schemas.openxmlformats.org/drawingml/2006/table">
            <a:tbl>
              <a:tblPr/>
              <a:tblGrid>
                <a:gridCol w="2747282">
                  <a:extLst>
                    <a:ext uri="{9D8B030D-6E8A-4147-A177-3AD203B41FA5}">
                      <a16:colId xmlns:a16="http://schemas.microsoft.com/office/drawing/2014/main" xmlns="" val="20000"/>
                    </a:ext>
                  </a:extLst>
                </a:gridCol>
              </a:tblGrid>
              <a:tr h="188595">
                <a:tc>
                  <a:txBody>
                    <a:bodyPr/>
                    <a:lstStyle/>
                    <a:p>
                      <a:pPr algn="l" fontAlgn="b"/>
                      <a:r>
                        <a:rPr lang="en-US" sz="1200" b="0" i="0" u="none" strike="noStrike" dirty="0">
                          <a:solidFill>
                            <a:srgbClr val="000000"/>
                          </a:solidFill>
                          <a:latin typeface="Calibri"/>
                        </a:rPr>
                        <a:t>*Note - the top limit on point value is $100 </a:t>
                      </a:r>
                    </a:p>
                  </a:txBody>
                  <a:tcPr marL="5715" marR="5715" marT="5715"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sp>
        <p:nvSpPr>
          <p:cNvPr id="17" name="Title 1"/>
          <p:cNvSpPr>
            <a:spLocks noGrp="1"/>
          </p:cNvSpPr>
          <p:nvPr>
            <p:ph type="title"/>
          </p:nvPr>
        </p:nvSpPr>
        <p:spPr>
          <a:xfrm>
            <a:off x="412296" y="646010"/>
            <a:ext cx="8094890" cy="422672"/>
          </a:xfrm>
        </p:spPr>
        <p:txBody>
          <a:bodyPr>
            <a:noAutofit/>
          </a:bodyPr>
          <a:lstStyle/>
          <a:p>
            <a:r>
              <a:rPr lang="en-US" sz="2600" dirty="0">
                <a:latin typeface="Bookman Old Style" panose="02050604050505020204" pitchFamily="18" charset="0"/>
              </a:rPr>
              <a:t>Example of Annual Incentive Opportunity: Rising-Risk Patients</a:t>
            </a:r>
          </a:p>
        </p:txBody>
      </p:sp>
      <p:sp>
        <p:nvSpPr>
          <p:cNvPr id="15" name="TextBox 14"/>
          <p:cNvSpPr txBox="1"/>
          <p:nvPr/>
        </p:nvSpPr>
        <p:spPr>
          <a:xfrm rot="10800000" flipH="1" flipV="1">
            <a:off x="412296" y="1640362"/>
            <a:ext cx="2747281" cy="3970318"/>
          </a:xfrm>
          <a:prstGeom prst="rect">
            <a:avLst/>
          </a:prstGeom>
          <a:noFill/>
          <a:ln w="38100">
            <a:solidFill>
              <a:srgbClr val="8E736A"/>
            </a:solidFill>
          </a:ln>
        </p:spPr>
        <p:txBody>
          <a:bodyPr wrap="square" rtlCol="0">
            <a:spAutoFit/>
          </a:bodyPr>
          <a:lstStyle/>
          <a:p>
            <a:r>
              <a:rPr lang="en-US" sz="1400" kern="0" dirty="0">
                <a:solidFill>
                  <a:sysClr val="windowText" lastClr="000000"/>
                </a:solidFill>
              </a:rPr>
              <a:t>Assume the incentive pool can fund the entire potential incentive.  The PDP in the illustration would receive </a:t>
            </a:r>
            <a:r>
              <a:rPr lang="en-US" sz="1400" b="1" kern="0" dirty="0"/>
              <a:t>$100*4.375= 437.50 from the hospital for these four patients.</a:t>
            </a:r>
          </a:p>
          <a:p>
            <a:endParaRPr lang="en-US" sz="1400" kern="0" dirty="0">
              <a:solidFill>
                <a:sysClr val="windowText" lastClr="000000"/>
              </a:solidFill>
            </a:endParaRPr>
          </a:p>
          <a:p>
            <a:r>
              <a:rPr lang="en-US" sz="1400" kern="0" dirty="0">
                <a:solidFill>
                  <a:sysClr val="windowText" lastClr="000000"/>
                </a:solidFill>
              </a:rPr>
              <a:t>Assume that three of the four patients qualify for CCM, the PDP will earn another (($42*12)*3) or </a:t>
            </a:r>
            <a:r>
              <a:rPr lang="en-US" sz="1400" b="1" kern="0" dirty="0">
                <a:solidFill>
                  <a:sysClr val="windowText" lastClr="000000"/>
                </a:solidFill>
              </a:rPr>
              <a:t>$1,512 paid by CMS. </a:t>
            </a:r>
          </a:p>
          <a:p>
            <a:endParaRPr lang="en-US" sz="1400" kern="0" dirty="0">
              <a:solidFill>
                <a:sysClr val="windowText" lastClr="000000"/>
              </a:solidFill>
            </a:endParaRPr>
          </a:p>
          <a:p>
            <a:r>
              <a:rPr lang="en-US" sz="1400" b="1" kern="0" dirty="0">
                <a:solidFill>
                  <a:sysClr val="windowText" lastClr="000000"/>
                </a:solidFill>
              </a:rPr>
              <a:t>In this example the PDP total is $1949.50 for the care of these four patients.</a:t>
            </a:r>
          </a:p>
          <a:p>
            <a:endParaRPr lang="en-US" sz="1400" kern="0" dirty="0">
              <a:solidFill>
                <a:sysClr val="windowText" lastClr="000000"/>
              </a:solidFill>
            </a:endParaRPr>
          </a:p>
        </p:txBody>
      </p:sp>
      <p:graphicFrame>
        <p:nvGraphicFramePr>
          <p:cNvPr id="8" name="Table 7"/>
          <p:cNvGraphicFramePr>
            <a:graphicFrameLocks noGrp="1"/>
          </p:cNvGraphicFramePr>
          <p:nvPr>
            <p:extLst/>
          </p:nvPr>
        </p:nvGraphicFramePr>
        <p:xfrm>
          <a:off x="3434078" y="1546226"/>
          <a:ext cx="5445761" cy="4595688"/>
        </p:xfrm>
        <a:graphic>
          <a:graphicData uri="http://schemas.openxmlformats.org/drawingml/2006/table">
            <a:tbl>
              <a:tblPr firstRow="1" bandRow="1">
                <a:tableStyleId>{93296810-A885-4BE3-A3E7-6D5BEEA58F35}</a:tableStyleId>
              </a:tblPr>
              <a:tblGrid>
                <a:gridCol w="2170568">
                  <a:extLst>
                    <a:ext uri="{9D8B030D-6E8A-4147-A177-3AD203B41FA5}">
                      <a16:colId xmlns:a16="http://schemas.microsoft.com/office/drawing/2014/main" xmlns="" val="153876895"/>
                    </a:ext>
                  </a:extLst>
                </a:gridCol>
                <a:gridCol w="810743">
                  <a:extLst>
                    <a:ext uri="{9D8B030D-6E8A-4147-A177-3AD203B41FA5}">
                      <a16:colId xmlns:a16="http://schemas.microsoft.com/office/drawing/2014/main" xmlns="" val="3285644010"/>
                    </a:ext>
                  </a:extLst>
                </a:gridCol>
                <a:gridCol w="782386">
                  <a:extLst>
                    <a:ext uri="{9D8B030D-6E8A-4147-A177-3AD203B41FA5}">
                      <a16:colId xmlns:a16="http://schemas.microsoft.com/office/drawing/2014/main" xmlns="" val="3924178808"/>
                    </a:ext>
                  </a:extLst>
                </a:gridCol>
                <a:gridCol w="812031">
                  <a:extLst>
                    <a:ext uri="{9D8B030D-6E8A-4147-A177-3AD203B41FA5}">
                      <a16:colId xmlns:a16="http://schemas.microsoft.com/office/drawing/2014/main" xmlns="" val="2998472391"/>
                    </a:ext>
                  </a:extLst>
                </a:gridCol>
                <a:gridCol w="870033">
                  <a:extLst>
                    <a:ext uri="{9D8B030D-6E8A-4147-A177-3AD203B41FA5}">
                      <a16:colId xmlns:a16="http://schemas.microsoft.com/office/drawing/2014/main" xmlns="" val="3260978605"/>
                    </a:ext>
                  </a:extLst>
                </a:gridCol>
              </a:tblGrid>
              <a:tr h="251121">
                <a:tc>
                  <a:txBody>
                    <a:bodyPr/>
                    <a:lstStyle/>
                    <a:p>
                      <a:pPr marL="0" marR="0">
                        <a:lnSpc>
                          <a:spcPct val="107000"/>
                        </a:lnSpc>
                        <a:spcBef>
                          <a:spcPts val="480"/>
                        </a:spcBef>
                        <a:spcAft>
                          <a:spcPts val="0"/>
                        </a:spcAft>
                      </a:pPr>
                      <a:r>
                        <a:rPr lang="en-US" sz="1100" kern="1200" dirty="0">
                          <a:effectLst/>
                        </a:rPr>
                        <a:t>Metrics</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tc>
                <a:tc>
                  <a:txBody>
                    <a:bodyPr/>
                    <a:lstStyle/>
                    <a:p>
                      <a:pPr marL="0" marR="0">
                        <a:lnSpc>
                          <a:spcPct val="107000"/>
                        </a:lnSpc>
                        <a:spcBef>
                          <a:spcPts val="480"/>
                        </a:spcBef>
                        <a:spcAft>
                          <a:spcPts val="0"/>
                        </a:spcAft>
                      </a:pPr>
                      <a:r>
                        <a:rPr lang="en-US" sz="1100" kern="1200" dirty="0">
                          <a:effectLst/>
                        </a:rPr>
                        <a:t>Patient 1</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tc>
                <a:tc>
                  <a:txBody>
                    <a:bodyPr/>
                    <a:lstStyle/>
                    <a:p>
                      <a:pPr marL="0" marR="0">
                        <a:lnSpc>
                          <a:spcPct val="107000"/>
                        </a:lnSpc>
                        <a:spcBef>
                          <a:spcPts val="480"/>
                        </a:spcBef>
                        <a:spcAft>
                          <a:spcPts val="0"/>
                        </a:spcAft>
                      </a:pPr>
                      <a:r>
                        <a:rPr lang="en-US" sz="1100" kern="1200" dirty="0">
                          <a:effectLst/>
                        </a:rPr>
                        <a:t>Patient 2</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tc>
                <a:tc>
                  <a:txBody>
                    <a:bodyPr/>
                    <a:lstStyle/>
                    <a:p>
                      <a:pPr marL="0" marR="0">
                        <a:lnSpc>
                          <a:spcPct val="107000"/>
                        </a:lnSpc>
                        <a:spcBef>
                          <a:spcPts val="480"/>
                        </a:spcBef>
                        <a:spcAft>
                          <a:spcPts val="0"/>
                        </a:spcAft>
                      </a:pPr>
                      <a:r>
                        <a:rPr lang="en-US" sz="1100" kern="1200" dirty="0">
                          <a:effectLst/>
                        </a:rPr>
                        <a:t>Patient 3</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tc>
                <a:tc>
                  <a:txBody>
                    <a:bodyPr/>
                    <a:lstStyle/>
                    <a:p>
                      <a:pPr marL="0" marR="0">
                        <a:lnSpc>
                          <a:spcPct val="107000"/>
                        </a:lnSpc>
                        <a:spcBef>
                          <a:spcPts val="480"/>
                        </a:spcBef>
                        <a:spcAft>
                          <a:spcPts val="0"/>
                        </a:spcAft>
                      </a:pPr>
                      <a:r>
                        <a:rPr lang="en-US" sz="1100" kern="1200" dirty="0">
                          <a:effectLst/>
                        </a:rPr>
                        <a:t>Patient 4</a:t>
                      </a:r>
                      <a:endParaRPr lang="en-US"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tc>
                <a:extLst>
                  <a:ext uri="{0D108BD9-81ED-4DB2-BD59-A6C34878D82A}">
                    <a16:rowId xmlns:a16="http://schemas.microsoft.com/office/drawing/2014/main" xmlns="" val="3726467660"/>
                  </a:ext>
                </a:extLst>
              </a:tr>
              <a:tr h="114330">
                <a:tc gridSpan="5">
                  <a:txBody>
                    <a:bodyPr/>
                    <a:lstStyle/>
                    <a:p>
                      <a:pPr marL="0" marR="0">
                        <a:lnSpc>
                          <a:spcPct val="107000"/>
                        </a:lnSpc>
                        <a:spcBef>
                          <a:spcPts val="480"/>
                        </a:spcBef>
                        <a:spcAft>
                          <a:spcPts val="0"/>
                        </a:spcAft>
                      </a:pPr>
                      <a:r>
                        <a:rPr lang="en-US" sz="1100" kern="1200" dirty="0">
                          <a:effectLst/>
                        </a:rPr>
                        <a:t>For Illustrative purposes only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135365867"/>
                  </a:ext>
                </a:extLst>
              </a:tr>
              <a:tr h="161282">
                <a:tc>
                  <a:txBody>
                    <a:bodyPr/>
                    <a:lstStyle/>
                    <a:p>
                      <a:pPr marL="0" marR="0">
                        <a:lnSpc>
                          <a:spcPct val="107000"/>
                        </a:lnSpc>
                        <a:spcBef>
                          <a:spcPts val="480"/>
                        </a:spcBef>
                        <a:spcAft>
                          <a:spcPts val="0"/>
                        </a:spcAft>
                      </a:pPr>
                      <a:r>
                        <a:rPr lang="en-US" sz="1100" kern="1200" dirty="0">
                          <a:effectLst/>
                        </a:rPr>
                        <a:t>Complete HRA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851515421"/>
                  </a:ext>
                </a:extLst>
              </a:tr>
              <a:tr h="161282">
                <a:tc>
                  <a:txBody>
                    <a:bodyPr/>
                    <a:lstStyle/>
                    <a:p>
                      <a:pPr marL="0" marR="0">
                        <a:lnSpc>
                          <a:spcPct val="107000"/>
                        </a:lnSpc>
                        <a:spcBef>
                          <a:spcPts val="480"/>
                        </a:spcBef>
                        <a:spcAft>
                          <a:spcPts val="0"/>
                        </a:spcAft>
                      </a:pPr>
                      <a:r>
                        <a:rPr lang="en-US" sz="1100" kern="1200" dirty="0">
                          <a:effectLst/>
                        </a:rPr>
                        <a:t>Care Plan Management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2064943029"/>
                  </a:ext>
                </a:extLst>
              </a:tr>
              <a:tr h="188163">
                <a:tc>
                  <a:txBody>
                    <a:bodyPr/>
                    <a:lstStyle/>
                    <a:p>
                      <a:pPr marL="0" marR="0">
                        <a:lnSpc>
                          <a:spcPct val="107000"/>
                        </a:lnSpc>
                        <a:spcBef>
                          <a:spcPts val="480"/>
                        </a:spcBef>
                        <a:spcAft>
                          <a:spcPts val="0"/>
                        </a:spcAft>
                      </a:pPr>
                      <a:r>
                        <a:rPr lang="en-US" sz="1100" kern="1200" dirty="0">
                          <a:effectLst/>
                        </a:rPr>
                        <a:t>PDP visit w/in 7dys inpatient stay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2732843949"/>
                  </a:ext>
                </a:extLst>
              </a:tr>
              <a:tr h="161282">
                <a:tc>
                  <a:txBody>
                    <a:bodyPr/>
                    <a:lstStyle/>
                    <a:p>
                      <a:pPr marL="0" marR="0">
                        <a:lnSpc>
                          <a:spcPct val="107000"/>
                        </a:lnSpc>
                        <a:spcBef>
                          <a:spcPts val="480"/>
                        </a:spcBef>
                        <a:spcAft>
                          <a:spcPts val="0"/>
                        </a:spcAft>
                      </a:pPr>
                      <a:r>
                        <a:rPr lang="en-US" sz="1100" kern="1200" dirty="0">
                          <a:effectLst/>
                        </a:rPr>
                        <a:t>Pneumonia Vaccine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3694620339"/>
                  </a:ext>
                </a:extLst>
              </a:tr>
              <a:tr h="161282">
                <a:tc>
                  <a:txBody>
                    <a:bodyPr/>
                    <a:lstStyle/>
                    <a:p>
                      <a:pPr marL="0" marR="0">
                        <a:lnSpc>
                          <a:spcPct val="107000"/>
                        </a:lnSpc>
                        <a:spcBef>
                          <a:spcPts val="480"/>
                        </a:spcBef>
                        <a:spcAft>
                          <a:spcPts val="0"/>
                        </a:spcAft>
                      </a:pPr>
                      <a:r>
                        <a:rPr lang="en-US" sz="1100" kern="1200" dirty="0">
                          <a:effectLst/>
                        </a:rPr>
                        <a:t>Medication Reconciliation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2611944119"/>
                  </a:ext>
                </a:extLst>
              </a:tr>
              <a:tr h="188163">
                <a:tc>
                  <a:txBody>
                    <a:bodyPr/>
                    <a:lstStyle/>
                    <a:p>
                      <a:pPr marL="0" marR="0">
                        <a:lnSpc>
                          <a:spcPct val="107000"/>
                        </a:lnSpc>
                        <a:spcBef>
                          <a:spcPts val="480"/>
                        </a:spcBef>
                        <a:spcAft>
                          <a:spcPts val="0"/>
                        </a:spcAft>
                      </a:pPr>
                      <a:r>
                        <a:rPr lang="en-US" sz="1100" kern="1200" dirty="0">
                          <a:effectLst/>
                        </a:rPr>
                        <a:t>Disease Specific Quality Metric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52984165"/>
                  </a:ext>
                </a:extLst>
              </a:tr>
              <a:tr h="270471">
                <a:tc>
                  <a:txBody>
                    <a:bodyPr/>
                    <a:lstStyle/>
                    <a:p>
                      <a:pPr marL="0" marR="0">
                        <a:lnSpc>
                          <a:spcPct val="107000"/>
                        </a:lnSpc>
                        <a:spcBef>
                          <a:spcPts val="480"/>
                        </a:spcBef>
                        <a:spcAft>
                          <a:spcPts val="0"/>
                        </a:spcAft>
                      </a:pPr>
                      <a:r>
                        <a:rPr lang="en-US" sz="1100" kern="1200" dirty="0">
                          <a:effectLst/>
                        </a:rPr>
                        <a:t>Totals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6/6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4/6 =  67%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5/6 = 83%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4/4 = 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1738078367"/>
                  </a:ext>
                </a:extLst>
              </a:tr>
              <a:tr h="223519">
                <a:tc>
                  <a:txBody>
                    <a:bodyPr/>
                    <a:lstStyle/>
                    <a:p>
                      <a:pPr marL="0" marR="0">
                        <a:lnSpc>
                          <a:spcPct val="107000"/>
                        </a:lnSpc>
                        <a:spcBef>
                          <a:spcPts val="480"/>
                        </a:spcBef>
                        <a:spcAft>
                          <a:spcPts val="0"/>
                        </a:spcAft>
                      </a:pPr>
                      <a:r>
                        <a:rPr lang="en-US" sz="1100" kern="1200" dirty="0">
                          <a:effectLst/>
                        </a:rPr>
                        <a:t>Do patient metrics meet incentive thresholds?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tc>
                  <a:txBody>
                    <a:bodyPr/>
                    <a:lstStyle/>
                    <a:p>
                      <a:pPr marL="0" marR="0">
                        <a:lnSpc>
                          <a:spcPct val="107000"/>
                        </a:lnSpc>
                        <a:spcBef>
                          <a:spcPts val="480"/>
                        </a:spcBef>
                        <a:spcAft>
                          <a:spcPts val="0"/>
                        </a:spcAft>
                      </a:pPr>
                      <a:r>
                        <a:rPr lang="en-US" sz="1100" kern="1200" dirty="0">
                          <a:effectLst/>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221" marR="51221" marT="25610" marB="25610" anchor="ctr"/>
                </a:tc>
                <a:extLst>
                  <a:ext uri="{0D108BD9-81ED-4DB2-BD59-A6C34878D82A}">
                    <a16:rowId xmlns:a16="http://schemas.microsoft.com/office/drawing/2014/main" xmlns="" val="1217666599"/>
                  </a:ext>
                </a:extLst>
              </a:tr>
              <a:tr h="429703">
                <a:tc>
                  <a:txBody>
                    <a:bodyPr/>
                    <a:lstStyle/>
                    <a:p>
                      <a:pPr marL="0" marR="0">
                        <a:lnSpc>
                          <a:spcPct val="107000"/>
                        </a:lnSpc>
                        <a:spcBef>
                          <a:spcPts val="480"/>
                        </a:spcBef>
                        <a:spcAft>
                          <a:spcPts val="0"/>
                        </a:spcAft>
                      </a:pPr>
                      <a:r>
                        <a:rPr lang="en-US" sz="1100" kern="1200" dirty="0">
                          <a:effectLst/>
                        </a:rPr>
                        <a:t>Risk Adjustment</a:t>
                      </a:r>
                      <a:endParaRPr lang="en-US" sz="1100" dirty="0">
                        <a:effectLst/>
                      </a:endParaRPr>
                    </a:p>
                    <a:p>
                      <a:pPr marL="0" marR="0">
                        <a:lnSpc>
                          <a:spcPct val="107000"/>
                        </a:lnSpc>
                        <a:spcBef>
                          <a:spcPts val="480"/>
                        </a:spcBef>
                        <a:spcAft>
                          <a:spcPts val="0"/>
                        </a:spcAft>
                      </a:pPr>
                      <a:r>
                        <a:rPr lang="it-IT" sz="1100" kern="1200">
                          <a:effectLst/>
                        </a:rPr>
                        <a:t>HCC score .6-1.25 =1, </a:t>
                      </a:r>
                      <a:endParaRPr lang="en-US" sz="1100" dirty="0">
                        <a:effectLst/>
                      </a:endParaRPr>
                    </a:p>
                    <a:p>
                      <a:pPr marL="0" marR="0">
                        <a:lnSpc>
                          <a:spcPct val="107000"/>
                        </a:lnSpc>
                        <a:spcBef>
                          <a:spcPts val="480"/>
                        </a:spcBef>
                        <a:spcAft>
                          <a:spcPts val="0"/>
                        </a:spcAft>
                      </a:pPr>
                      <a:r>
                        <a:rPr lang="it-IT" sz="1100" kern="1200">
                          <a:effectLst/>
                        </a:rPr>
                        <a:t>HCC score 1.26+ =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0*1.5=0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1*1.5=1.5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extLst>
                  <a:ext uri="{0D108BD9-81ED-4DB2-BD59-A6C34878D82A}">
                    <a16:rowId xmlns:a16="http://schemas.microsoft.com/office/drawing/2014/main" xmlns="" val="2199508397"/>
                  </a:ext>
                </a:extLst>
              </a:tr>
              <a:tr h="587389">
                <a:tc>
                  <a:txBody>
                    <a:bodyPr/>
                    <a:lstStyle/>
                    <a:p>
                      <a:pPr marL="0" marR="0" algn="just">
                        <a:lnSpc>
                          <a:spcPct val="107000"/>
                        </a:lnSpc>
                        <a:spcBef>
                          <a:spcPts val="480"/>
                        </a:spcBef>
                        <a:spcAft>
                          <a:spcPts val="0"/>
                        </a:spcAft>
                      </a:pPr>
                      <a:r>
                        <a:rPr lang="en-US" sz="1100" kern="1200" dirty="0">
                          <a:effectLst/>
                        </a:rPr>
                        <a:t>Quality Incentive </a:t>
                      </a:r>
                      <a:endParaRPr lang="en-US" sz="1100" dirty="0">
                        <a:effectLst/>
                      </a:endParaRPr>
                    </a:p>
                    <a:p>
                      <a:pPr marL="0" marR="0" algn="just">
                        <a:lnSpc>
                          <a:spcPct val="107000"/>
                        </a:lnSpc>
                        <a:spcBef>
                          <a:spcPts val="480"/>
                        </a:spcBef>
                        <a:spcAft>
                          <a:spcPts val="0"/>
                        </a:spcAft>
                      </a:pPr>
                      <a:r>
                        <a:rPr lang="en-US" sz="1100" kern="1200" dirty="0">
                          <a:effectLst/>
                        </a:rPr>
                        <a:t>&gt;85% to 90%   = 1.05 multiplier</a:t>
                      </a:r>
                      <a:endParaRPr lang="en-US" sz="1100" dirty="0">
                        <a:effectLst/>
                      </a:endParaRPr>
                    </a:p>
                    <a:p>
                      <a:pPr marL="0" marR="0" algn="just">
                        <a:lnSpc>
                          <a:spcPct val="107000"/>
                        </a:lnSpc>
                        <a:spcBef>
                          <a:spcPts val="480"/>
                        </a:spcBef>
                        <a:spcAft>
                          <a:spcPts val="0"/>
                        </a:spcAft>
                      </a:pPr>
                      <a:r>
                        <a:rPr lang="en-US" sz="1100" kern="1200" dirty="0">
                          <a:effectLst/>
                        </a:rPr>
                        <a:t>&gt;90% to 95% = 1.10 multiplier </a:t>
                      </a:r>
                      <a:endParaRPr lang="en-US" sz="1100" dirty="0">
                        <a:effectLst/>
                      </a:endParaRPr>
                    </a:p>
                    <a:p>
                      <a:pPr marL="0" marR="0" algn="just">
                        <a:lnSpc>
                          <a:spcPct val="107000"/>
                        </a:lnSpc>
                        <a:spcBef>
                          <a:spcPts val="480"/>
                        </a:spcBef>
                        <a:spcAft>
                          <a:spcPts val="0"/>
                        </a:spcAft>
                      </a:pPr>
                      <a:r>
                        <a:rPr lang="en-US" sz="1100" kern="1200" dirty="0">
                          <a:effectLst/>
                        </a:rPr>
                        <a:t>&gt;95% = 1.15 multiplier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extLst>
                  <a:ext uri="{0D108BD9-81ED-4DB2-BD59-A6C34878D82A}">
                    <a16:rowId xmlns:a16="http://schemas.microsoft.com/office/drawing/2014/main" xmlns="" val="294370789"/>
                  </a:ext>
                </a:extLst>
              </a:tr>
              <a:tr h="281000">
                <a:tc>
                  <a:txBody>
                    <a:bodyPr/>
                    <a:lstStyle/>
                    <a:p>
                      <a:pPr marL="0" marR="0" algn="just">
                        <a:lnSpc>
                          <a:spcPct val="107000"/>
                        </a:lnSpc>
                        <a:spcBef>
                          <a:spcPts val="480"/>
                        </a:spcBef>
                        <a:spcAft>
                          <a:spcPts val="0"/>
                        </a:spcAft>
                      </a:pPr>
                      <a:r>
                        <a:rPr lang="en-US" sz="1100" kern="1200" dirty="0">
                          <a:effectLst/>
                        </a:rPr>
                        <a:t>Total Points per Patient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a:txBody>
                    <a:bodyPr/>
                    <a:lstStyle/>
                    <a:p>
                      <a:pPr marL="0" marR="0" algn="ctr">
                        <a:lnSpc>
                          <a:spcPct val="107000"/>
                        </a:lnSpc>
                        <a:spcBef>
                          <a:spcPts val="480"/>
                        </a:spcBef>
                        <a:spcAft>
                          <a:spcPts val="0"/>
                        </a:spcAft>
                      </a:pPr>
                      <a:r>
                        <a:rPr lang="en-US" sz="1100" kern="1200" dirty="0">
                          <a:effectLst/>
                        </a:rPr>
                        <a:t>1.725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extLst>
                  <a:ext uri="{0D108BD9-81ED-4DB2-BD59-A6C34878D82A}">
                    <a16:rowId xmlns:a16="http://schemas.microsoft.com/office/drawing/2014/main" xmlns="" val="3128811985"/>
                  </a:ext>
                </a:extLst>
              </a:tr>
              <a:tr h="281000">
                <a:tc gridSpan="5">
                  <a:txBody>
                    <a:bodyPr/>
                    <a:lstStyle/>
                    <a:p>
                      <a:pPr marL="0" marR="0" algn="ctr">
                        <a:lnSpc>
                          <a:spcPct val="107000"/>
                        </a:lnSpc>
                        <a:spcBef>
                          <a:spcPts val="480"/>
                        </a:spcBef>
                        <a:spcAft>
                          <a:spcPts val="0"/>
                        </a:spcAft>
                      </a:pPr>
                      <a:r>
                        <a:rPr lang="en-US" sz="1300" kern="1200" dirty="0">
                          <a:effectLst/>
                        </a:rPr>
                        <a:t> Total Score for Patient</a:t>
                      </a:r>
                      <a:r>
                        <a:rPr lang="en-US" sz="1300" kern="1200" baseline="0" dirty="0">
                          <a:effectLst/>
                        </a:rPr>
                        <a:t> Designated Provider </a:t>
                      </a:r>
                      <a:r>
                        <a:rPr lang="en-US" sz="1300" kern="1200" dirty="0">
                          <a:effectLst/>
                        </a:rPr>
                        <a:t>        4.375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68" marR="4268" marT="4268"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806570128"/>
                  </a:ext>
                </a:extLst>
              </a:tr>
            </a:tbl>
          </a:graphicData>
        </a:graphic>
      </p:graphicFrame>
    </p:spTree>
    <p:extLst>
      <p:ext uri="{BB962C8B-B14F-4D97-AF65-F5344CB8AC3E}">
        <p14:creationId xmlns:p14="http://schemas.microsoft.com/office/powerpoint/2010/main" val="3146047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982" y="121920"/>
            <a:ext cx="8229600" cy="990600"/>
          </a:xfrm>
        </p:spPr>
        <p:txBody>
          <a:bodyPr>
            <a:normAutofit fontScale="90000"/>
          </a:bodyPr>
          <a:lstStyle/>
          <a:p>
            <a:r>
              <a:rPr lang="en-US" sz="3000" dirty="0">
                <a:latin typeface="Bookman Old Style" panose="02050604050505020204" pitchFamily="18" charset="0"/>
              </a:rPr>
              <a:t>Calendar of Patient Designated Provider Incentive and Resources</a:t>
            </a:r>
            <a:endParaRPr lang="en-US" sz="3000" dirty="0">
              <a:solidFill>
                <a:schemeClr val="tx1"/>
              </a:solidFill>
              <a:latin typeface="Bookman Old Style" panose="02050604050505020204" pitchFamily="18" charset="0"/>
            </a:endParaRPr>
          </a:p>
        </p:txBody>
      </p:sp>
      <p:pic>
        <p:nvPicPr>
          <p:cNvPr id="4" name="Picture 3"/>
          <p:cNvPicPr>
            <a:picLocks noChangeAspect="1"/>
          </p:cNvPicPr>
          <p:nvPr/>
        </p:nvPicPr>
        <p:blipFill>
          <a:blip r:embed="rId2"/>
          <a:stretch>
            <a:fillRect/>
          </a:stretch>
        </p:blipFill>
        <p:spPr>
          <a:xfrm>
            <a:off x="243840" y="1382120"/>
            <a:ext cx="8819240" cy="5002496"/>
          </a:xfrm>
          <a:prstGeom prst="rect">
            <a:avLst/>
          </a:prstGeom>
        </p:spPr>
      </p:pic>
    </p:spTree>
    <p:extLst>
      <p:ext uri="{BB962C8B-B14F-4D97-AF65-F5344CB8AC3E}">
        <p14:creationId xmlns:p14="http://schemas.microsoft.com/office/powerpoint/2010/main" val="2008520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70" y="493177"/>
            <a:ext cx="8370650" cy="940649"/>
          </a:xfrm>
        </p:spPr>
        <p:txBody>
          <a:bodyPr>
            <a:noAutofit/>
          </a:bodyPr>
          <a:lstStyle/>
          <a:p>
            <a:r>
              <a:rPr lang="en-US" sz="2400" dirty="0">
                <a:latin typeface="+mj-lt"/>
              </a:rPr>
              <a:t>The </a:t>
            </a:r>
            <a:r>
              <a:rPr lang="en-US" sz="2400" b="1" dirty="0">
                <a:latin typeface="+mj-lt"/>
              </a:rPr>
              <a:t>incentive pool </a:t>
            </a:r>
            <a:r>
              <a:rPr lang="en-US" sz="2400" dirty="0">
                <a:latin typeface="+mj-lt"/>
              </a:rPr>
              <a:t>from which PDPs are paid is funded by actual reductions in avoidable utilization  </a:t>
            </a:r>
            <a:br>
              <a:rPr lang="en-US" sz="2400" dirty="0">
                <a:latin typeface="+mj-lt"/>
              </a:rPr>
            </a:br>
            <a:endParaRPr lang="en-US" sz="2400" b="1" dirty="0">
              <a:latin typeface="+mj-lt"/>
            </a:endParaRPr>
          </a:p>
        </p:txBody>
      </p:sp>
      <p:sp>
        <p:nvSpPr>
          <p:cNvPr id="3" name="Content Placeholder 2"/>
          <p:cNvSpPr>
            <a:spLocks noGrp="1"/>
          </p:cNvSpPr>
          <p:nvPr>
            <p:ph idx="1"/>
          </p:nvPr>
        </p:nvSpPr>
        <p:spPr>
          <a:xfrm>
            <a:off x="182881" y="1246628"/>
            <a:ext cx="8734696" cy="5120718"/>
          </a:xfrm>
        </p:spPr>
        <p:txBody>
          <a:bodyPr>
            <a:noAutofit/>
          </a:bodyPr>
          <a:lstStyle/>
          <a:p>
            <a:r>
              <a:rPr lang="en-US" sz="1800" dirty="0">
                <a:latin typeface="+mn-lt"/>
              </a:rPr>
              <a:t>The CCIP Incentive Pool is derived from the savings driven by reduced avoidable utilization in a specified population. </a:t>
            </a:r>
          </a:p>
          <a:p>
            <a:r>
              <a:rPr lang="en-US" sz="1800" dirty="0">
                <a:latin typeface="+mn-lt"/>
              </a:rPr>
              <a:t>The specified population includes all patients in the hospital geography that correspond to the cohort of patients in the CCIP. This creates a larger pool of patients as a basis for pool funding. The purpose is to acknowledge that savings attributable to a specific set of people takes time and to create a situation where money is available to incentivize providers while they are transforming their practices. The hospitals will only fund based on actual reductions in cost.</a:t>
            </a:r>
          </a:p>
          <a:p>
            <a:r>
              <a:rPr lang="en-US" sz="1800" dirty="0">
                <a:latin typeface="+mn-lt"/>
              </a:rPr>
              <a:t>The incentive pool is funded by a dollar amount that is the difference between the standardized historical costs of included avoidable utilization in a base year less the standardized costs of actual avoidable costs in the current year, multiplied by a 50% variable cost savings factor, minus the intervention costs.</a:t>
            </a:r>
          </a:p>
          <a:p>
            <a:r>
              <a:rPr lang="en-US" sz="1800" dirty="0">
                <a:latin typeface="+mn-lt"/>
              </a:rPr>
              <a:t>The intervention costs are the hospital provided resources such as care management technology and care management staff to enable the care management process. </a:t>
            </a:r>
          </a:p>
        </p:txBody>
      </p:sp>
    </p:spTree>
    <p:extLst>
      <p:ext uri="{BB962C8B-B14F-4D97-AF65-F5344CB8AC3E}">
        <p14:creationId xmlns:p14="http://schemas.microsoft.com/office/powerpoint/2010/main" val="3922361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410" y="284476"/>
            <a:ext cx="7886700" cy="846618"/>
          </a:xfrm>
        </p:spPr>
        <p:txBody>
          <a:bodyPr>
            <a:noAutofit/>
          </a:bodyPr>
          <a:lstStyle/>
          <a:p>
            <a:r>
              <a:rPr lang="en-US" sz="2400" b="1" dirty="0">
                <a:latin typeface="+mj-lt"/>
              </a:rPr>
              <a:t>Total Cost of Care “Guardrails” </a:t>
            </a:r>
            <a:r>
              <a:rPr lang="en-US" sz="2400" dirty="0">
                <a:latin typeface="+mj-lt"/>
              </a:rPr>
              <a:t>are met in order for incentives to be paid </a:t>
            </a:r>
          </a:p>
        </p:txBody>
      </p:sp>
      <p:sp>
        <p:nvSpPr>
          <p:cNvPr id="3" name="Content Placeholder 2"/>
          <p:cNvSpPr>
            <a:spLocks noGrp="1"/>
          </p:cNvSpPr>
          <p:nvPr>
            <p:ph idx="1"/>
          </p:nvPr>
        </p:nvSpPr>
        <p:spPr>
          <a:xfrm>
            <a:off x="486410" y="1223127"/>
            <a:ext cx="8200390" cy="5109012"/>
          </a:xfrm>
        </p:spPr>
        <p:txBody>
          <a:bodyPr>
            <a:noAutofit/>
          </a:bodyPr>
          <a:lstStyle/>
          <a:p>
            <a:pPr marL="0" indent="0">
              <a:buNone/>
            </a:pPr>
            <a:r>
              <a:rPr lang="en-US" sz="2400" b="1" dirty="0">
                <a:latin typeface="+mn-lt"/>
              </a:rPr>
              <a:t>Total Cost of Care</a:t>
            </a:r>
          </a:p>
          <a:p>
            <a:r>
              <a:rPr lang="en-US" sz="2400" dirty="0" smtClean="0">
                <a:latin typeface="+mn-lt"/>
              </a:rPr>
              <a:t>Total </a:t>
            </a:r>
            <a:r>
              <a:rPr lang="en-US" sz="2400" dirty="0">
                <a:latin typeface="+mn-lt"/>
              </a:rPr>
              <a:t>Cost of Care (TCOC) Guardrails are calculated at the hospital level</a:t>
            </a:r>
          </a:p>
          <a:p>
            <a:r>
              <a:rPr lang="en-US" sz="2400" dirty="0">
                <a:latin typeface="+mn-lt"/>
              </a:rPr>
              <a:t>Hospitals will be limited or precluded from paying financial incentives to providers if the TCOC does not remain below a predetermined benchmark</a:t>
            </a:r>
          </a:p>
          <a:p>
            <a:pPr marL="0" indent="0">
              <a:buNone/>
            </a:pPr>
            <a:endParaRPr lang="en-US" sz="2400" dirty="0">
              <a:latin typeface="+mn-lt"/>
            </a:endParaRPr>
          </a:p>
          <a:p>
            <a:pPr marL="0" indent="0">
              <a:buNone/>
            </a:pPr>
            <a:r>
              <a:rPr lang="en-US" sz="2400" b="1" dirty="0">
                <a:latin typeface="+mn-lt"/>
              </a:rPr>
              <a:t>Quality</a:t>
            </a:r>
          </a:p>
          <a:p>
            <a:r>
              <a:rPr lang="en-US" sz="2400" dirty="0">
                <a:latin typeface="+mn-lt"/>
              </a:rPr>
              <a:t>Quality guardrails for the CCIP program are the completion of 80% of the metrics for 80% of the patients participating at the physician level. </a:t>
            </a:r>
            <a:endParaRPr lang="en-US" sz="2400" dirty="0">
              <a:solidFill>
                <a:srgbClr val="FF0000"/>
              </a:solidFill>
              <a:latin typeface="+mn-lt"/>
            </a:endParaRPr>
          </a:p>
        </p:txBody>
      </p:sp>
    </p:spTree>
    <p:extLst>
      <p:ext uri="{BB962C8B-B14F-4D97-AF65-F5344CB8AC3E}">
        <p14:creationId xmlns:p14="http://schemas.microsoft.com/office/powerpoint/2010/main" val="665453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Upcoming Webinars</a:t>
            </a:r>
          </a:p>
        </p:txBody>
      </p:sp>
      <p:sp>
        <p:nvSpPr>
          <p:cNvPr id="3" name="Content Placeholder 2"/>
          <p:cNvSpPr>
            <a:spLocks noGrp="1"/>
          </p:cNvSpPr>
          <p:nvPr>
            <p:ph sz="quarter" idx="1"/>
          </p:nvPr>
        </p:nvSpPr>
        <p:spPr>
          <a:xfrm>
            <a:off x="457200" y="1301111"/>
            <a:ext cx="8229600" cy="4937760"/>
          </a:xfrm>
        </p:spPr>
        <p:txBody>
          <a:bodyPr>
            <a:normAutofit/>
          </a:bodyPr>
          <a:lstStyle/>
          <a:p>
            <a:r>
              <a:rPr lang="en-US" sz="2200" dirty="0">
                <a:latin typeface="+mn-lt"/>
              </a:rPr>
              <a:t>Webinar 4: 9:00am EST,  Friday,  November 18 </a:t>
            </a:r>
          </a:p>
          <a:p>
            <a:pPr lvl="1">
              <a:buFont typeface="Wingdings" panose="05000000000000000000" pitchFamily="2" charset="2"/>
              <a:buChar char="q"/>
            </a:pPr>
            <a:r>
              <a:rPr lang="en-US" sz="2200" dirty="0">
                <a:latin typeface="+mn-lt"/>
              </a:rPr>
              <a:t>Hospital Care Improvement Program</a:t>
            </a:r>
          </a:p>
          <a:p>
            <a:r>
              <a:rPr lang="en-US" sz="2200" dirty="0">
                <a:latin typeface="+mn-lt"/>
              </a:rPr>
              <a:t>Webinar 5: 9:00am EST,  Wednesday,  November 30 </a:t>
            </a:r>
          </a:p>
          <a:p>
            <a:pPr lvl="1">
              <a:buFont typeface="Wingdings" panose="05000000000000000000" pitchFamily="2" charset="2"/>
              <a:buChar char="q"/>
            </a:pPr>
            <a:r>
              <a:rPr lang="en-US" sz="2200" dirty="0">
                <a:latin typeface="+mn-lt"/>
              </a:rPr>
              <a:t>Comprehensive Medicare Data Process and Use</a:t>
            </a:r>
          </a:p>
          <a:p>
            <a:r>
              <a:rPr lang="en-US" sz="2200" dirty="0">
                <a:latin typeface="+mn-lt"/>
              </a:rPr>
              <a:t>Webinar 6: 9:00am EST,  Wednesday,  December 7</a:t>
            </a:r>
          </a:p>
          <a:p>
            <a:pPr lvl="1">
              <a:buFont typeface="Wingdings" panose="05000000000000000000" pitchFamily="2" charset="2"/>
              <a:buChar char="q"/>
            </a:pPr>
            <a:r>
              <a:rPr lang="en-US" sz="2200" dirty="0">
                <a:latin typeface="+mn-lt"/>
              </a:rPr>
              <a:t>Care Redesign Program Monitoring</a:t>
            </a:r>
          </a:p>
          <a:p>
            <a:r>
              <a:rPr lang="en-US" sz="2200" dirty="0">
                <a:latin typeface="+mn-lt"/>
              </a:rPr>
              <a:t>Webinar 7: 9:00am EST,  Friday,  January 13</a:t>
            </a:r>
          </a:p>
          <a:p>
            <a:pPr lvl="1">
              <a:buFont typeface="Wingdings" panose="05000000000000000000" pitchFamily="2" charset="2"/>
              <a:buChar char="q"/>
            </a:pPr>
            <a:r>
              <a:rPr lang="en-US" sz="2200" dirty="0">
                <a:latin typeface="+mn-lt"/>
              </a:rPr>
              <a:t>Care Partner Agreements</a:t>
            </a:r>
          </a:p>
        </p:txBody>
      </p:sp>
    </p:spTree>
    <p:extLst>
      <p:ext uri="{BB962C8B-B14F-4D97-AF65-F5344CB8AC3E}">
        <p14:creationId xmlns:p14="http://schemas.microsoft.com/office/powerpoint/2010/main" val="2978599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r>
              <a:rPr lang="en-US" baseline="0" dirty="0"/>
              <a:t> </a:t>
            </a:r>
            <a:endParaRPr lang="en-US" dirty="0"/>
          </a:p>
        </p:txBody>
      </p:sp>
      <p:sp>
        <p:nvSpPr>
          <p:cNvPr id="3" name="Content Placeholder 2"/>
          <p:cNvSpPr>
            <a:spLocks noGrp="1"/>
          </p:cNvSpPr>
          <p:nvPr>
            <p:ph sz="quarter" idx="1"/>
          </p:nvPr>
        </p:nvSpPr>
        <p:spPr/>
        <p:txBody>
          <a:bodyPr/>
          <a:lstStyle/>
          <a:p>
            <a:pPr marL="274320" lvl="1" indent="0">
              <a:buNone/>
            </a:pPr>
            <a:endParaRPr lang="en-US" dirty="0"/>
          </a:p>
          <a:p>
            <a:pPr marL="274320" lvl="1" indent="0" algn="ctr">
              <a:buNone/>
            </a:pPr>
            <a:r>
              <a:rPr lang="en-US" dirty="0"/>
              <a:t>For all information regarding the Care Redesign Programs please visit: </a:t>
            </a:r>
            <a:r>
              <a:rPr lang="en-US" u="sng" dirty="0">
                <a:hlinkClick r:id="rId3"/>
              </a:rPr>
              <a:t>http://www.hscrc.maryland.gov/care-redesign.cfm</a:t>
            </a:r>
            <a:endParaRPr lang="en-US" dirty="0"/>
          </a:p>
          <a:p>
            <a:pPr marL="274320" lvl="1" indent="0" algn="ctr">
              <a:buNone/>
            </a:pPr>
            <a:endParaRPr lang="en-US" dirty="0"/>
          </a:p>
          <a:p>
            <a:pPr marL="274320" lvl="1" indent="0" algn="ctr">
              <a:buNone/>
            </a:pPr>
            <a:endParaRPr lang="en-US" dirty="0"/>
          </a:p>
          <a:p>
            <a:pPr marL="274320" lvl="1" indent="0" algn="ctr">
              <a:buNone/>
            </a:pPr>
            <a:r>
              <a:rPr lang="en-US" dirty="0"/>
              <a:t>Please send any questions to: </a:t>
            </a:r>
            <a:r>
              <a:rPr lang="en-US" dirty="0">
                <a:hlinkClick r:id="rId4"/>
              </a:rPr>
              <a:t>hscrc.care-redesign@maryland.gov</a:t>
            </a:r>
            <a:endParaRPr lang="en-US" dirty="0"/>
          </a:p>
          <a:p>
            <a:pPr marL="274320" lvl="1" indent="0" algn="ctr">
              <a:buNone/>
            </a:pPr>
            <a:endParaRPr lang="en-US" dirty="0"/>
          </a:p>
        </p:txBody>
      </p:sp>
    </p:spTree>
    <p:extLst>
      <p:ext uri="{BB962C8B-B14F-4D97-AF65-F5344CB8AC3E}">
        <p14:creationId xmlns:p14="http://schemas.microsoft.com/office/powerpoint/2010/main" val="220387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274320" lvl="1" indent="0">
              <a:buNone/>
            </a:pPr>
            <a:endParaRPr lang="en-US" dirty="0"/>
          </a:p>
          <a:p>
            <a:pPr marL="274320" lvl="1" indent="0" algn="ctr">
              <a:buNone/>
            </a:pPr>
            <a:endParaRPr lang="en-US" dirty="0"/>
          </a:p>
          <a:p>
            <a:pPr marL="274320" lvl="1" indent="0" algn="ctr">
              <a:buNone/>
            </a:pPr>
            <a:endParaRPr lang="en-US" dirty="0"/>
          </a:p>
          <a:p>
            <a:pPr marL="274320" lvl="1" indent="0" algn="ctr">
              <a:buNone/>
            </a:pPr>
            <a:endParaRPr lang="en-US" dirty="0"/>
          </a:p>
          <a:p>
            <a:pPr marL="274320" lvl="1" indent="0" algn="ctr">
              <a:buNone/>
            </a:pPr>
            <a:r>
              <a:rPr lang="en-US" sz="3600" dirty="0"/>
              <a:t>Appendix </a:t>
            </a:r>
          </a:p>
        </p:txBody>
      </p:sp>
    </p:spTree>
    <p:extLst>
      <p:ext uri="{BB962C8B-B14F-4D97-AF65-F5344CB8AC3E}">
        <p14:creationId xmlns:p14="http://schemas.microsoft.com/office/powerpoint/2010/main" val="34911184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2" y="158841"/>
            <a:ext cx="8343718" cy="971721"/>
          </a:xfrm>
        </p:spPr>
        <p:txBody>
          <a:bodyPr>
            <a:noAutofit/>
          </a:bodyPr>
          <a:lstStyle/>
          <a:p>
            <a:r>
              <a:rPr lang="en-US" sz="2400" b="1" dirty="0">
                <a:latin typeface="+mj-lt"/>
              </a:rPr>
              <a:t>PDP Incentive Requirements</a:t>
            </a:r>
            <a:endParaRPr lang="en-US" sz="2400" dirty="0">
              <a:latin typeface="+mj-lt"/>
            </a:endParaRPr>
          </a:p>
        </p:txBody>
      </p:sp>
      <p:sp>
        <p:nvSpPr>
          <p:cNvPr id="3" name="Content Placeholder 2"/>
          <p:cNvSpPr>
            <a:spLocks noGrp="1"/>
          </p:cNvSpPr>
          <p:nvPr>
            <p:ph idx="1"/>
          </p:nvPr>
        </p:nvSpPr>
        <p:spPr>
          <a:xfrm>
            <a:off x="383722" y="1222522"/>
            <a:ext cx="8131628" cy="5210936"/>
          </a:xfrm>
        </p:spPr>
        <p:txBody>
          <a:bodyPr>
            <a:noAutofit/>
          </a:bodyPr>
          <a:lstStyle/>
          <a:p>
            <a:r>
              <a:rPr lang="en-US" sz="2000" dirty="0">
                <a:latin typeface="+mn-lt"/>
              </a:rPr>
              <a:t>Payment is based on the performance of defined activities.</a:t>
            </a:r>
          </a:p>
          <a:p>
            <a:r>
              <a:rPr lang="en-US" sz="2000" dirty="0">
                <a:latin typeface="+mn-lt"/>
              </a:rPr>
              <a:t> The measurement is done patient by patient – minimum requirement is 80% completion of the care activities for 80% of the patients.</a:t>
            </a:r>
          </a:p>
          <a:p>
            <a:r>
              <a:rPr lang="en-US" sz="2000" dirty="0">
                <a:latin typeface="+mn-lt"/>
              </a:rPr>
              <a:t>A risk adjustment factor will be applied to each eligible patient’s score. </a:t>
            </a:r>
          </a:p>
          <a:p>
            <a:r>
              <a:rPr lang="en-US" sz="2000" dirty="0"/>
              <a:t>A quality incentive is then applied for activity-completion rates of over 85% for each patient.</a:t>
            </a:r>
          </a:p>
          <a:p>
            <a:r>
              <a:rPr lang="en-US" sz="2000" dirty="0"/>
              <a:t>The maximum annual payment per high risk patient is $665 before risk adjustment and quality incentive.  The maximum with risk adjustment and full quality incentive is $1,146.55.</a:t>
            </a:r>
          </a:p>
          <a:p>
            <a:r>
              <a:rPr lang="en-US" sz="2000" dirty="0"/>
              <a:t>The  maximum annual payment per rising risk patient is $100 before risk adjust and quality incentive.  The maximum with risk adjustment and full quality incentive is $ 172.50.</a:t>
            </a:r>
          </a:p>
          <a:p>
            <a:r>
              <a:rPr lang="en-US" sz="2000" dirty="0"/>
              <a:t>Under some circumstances, a PDP may qualify for a monthly CCM fee ($42)</a:t>
            </a:r>
          </a:p>
          <a:p>
            <a:endParaRPr lang="en-US" sz="1800" dirty="0">
              <a:latin typeface="+mn-lt"/>
            </a:endParaRPr>
          </a:p>
        </p:txBody>
      </p:sp>
    </p:spTree>
    <p:extLst>
      <p:ext uri="{BB962C8B-B14F-4D97-AF65-F5344CB8AC3E}">
        <p14:creationId xmlns:p14="http://schemas.microsoft.com/office/powerpoint/2010/main" val="1800306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70" y="493177"/>
            <a:ext cx="8370650" cy="940649"/>
          </a:xfrm>
        </p:spPr>
        <p:txBody>
          <a:bodyPr>
            <a:noAutofit/>
          </a:bodyPr>
          <a:lstStyle/>
          <a:p>
            <a:r>
              <a:rPr lang="en-US" sz="2400" dirty="0">
                <a:latin typeface="+mj-lt"/>
              </a:rPr>
              <a:t>The </a:t>
            </a:r>
            <a:r>
              <a:rPr lang="en-US" sz="2400" b="1" dirty="0">
                <a:latin typeface="+mj-lt"/>
              </a:rPr>
              <a:t>incentive pool </a:t>
            </a:r>
            <a:r>
              <a:rPr lang="en-US" sz="2400" dirty="0">
                <a:latin typeface="+mj-lt"/>
              </a:rPr>
              <a:t>from which PDPs are paid is funded by actual reductions in avoidable utilization  </a:t>
            </a:r>
            <a:br>
              <a:rPr lang="en-US" sz="2400" dirty="0">
                <a:latin typeface="+mj-lt"/>
              </a:rPr>
            </a:br>
            <a:endParaRPr lang="en-US" sz="2400" b="1" dirty="0">
              <a:latin typeface="+mj-lt"/>
            </a:endParaRPr>
          </a:p>
        </p:txBody>
      </p:sp>
      <p:sp>
        <p:nvSpPr>
          <p:cNvPr id="3" name="Content Placeholder 2"/>
          <p:cNvSpPr>
            <a:spLocks noGrp="1"/>
          </p:cNvSpPr>
          <p:nvPr>
            <p:ph idx="1"/>
          </p:nvPr>
        </p:nvSpPr>
        <p:spPr>
          <a:xfrm>
            <a:off x="182881" y="1246628"/>
            <a:ext cx="8734696" cy="5120718"/>
          </a:xfrm>
        </p:spPr>
        <p:txBody>
          <a:bodyPr>
            <a:noAutofit/>
          </a:bodyPr>
          <a:lstStyle/>
          <a:p>
            <a:r>
              <a:rPr lang="en-US" sz="1800" dirty="0">
                <a:latin typeface="+mn-lt"/>
              </a:rPr>
              <a:t>The CCIP Incentive Pool is derived from the savings driven by reduced avoidable utilization in a specified population. </a:t>
            </a:r>
          </a:p>
          <a:p>
            <a:r>
              <a:rPr lang="en-US" sz="1800" dirty="0">
                <a:latin typeface="+mn-lt"/>
              </a:rPr>
              <a:t>The specified population includes all patients in the hospital geography that correspond to the cohort of patients in the CCIP. This creates a larger pool of patients as a basis for pool funding. The purpose is to acknowledge that savings attributable to a specific set of people takes time and to create a situation where money is available to incentivize providers while they are transforming their practices. The hospitals will only fund based on actual reductions in cost.</a:t>
            </a:r>
          </a:p>
          <a:p>
            <a:r>
              <a:rPr lang="en-US" sz="1800" dirty="0">
                <a:latin typeface="+mn-lt"/>
              </a:rPr>
              <a:t>The incentive pool is funded by a dollar amount that is the difference between the standardized historical costs of included avoidable utilization in a base year less the standardized costs of actual avoidable costs in the current year, multiplied by a 50% variable cost savings factor, minus the intervention costs.</a:t>
            </a:r>
          </a:p>
          <a:p>
            <a:r>
              <a:rPr lang="en-US" sz="1800" dirty="0">
                <a:latin typeface="+mn-lt"/>
              </a:rPr>
              <a:t>The intervention costs are the hospital provided resources such as care management technology and care management staff to enable the care management process. </a:t>
            </a:r>
          </a:p>
        </p:txBody>
      </p:sp>
    </p:spTree>
    <p:extLst>
      <p:ext uri="{BB962C8B-B14F-4D97-AF65-F5344CB8AC3E}">
        <p14:creationId xmlns:p14="http://schemas.microsoft.com/office/powerpoint/2010/main" val="21434768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410" y="284476"/>
            <a:ext cx="7886700" cy="846618"/>
          </a:xfrm>
        </p:spPr>
        <p:txBody>
          <a:bodyPr>
            <a:noAutofit/>
          </a:bodyPr>
          <a:lstStyle/>
          <a:p>
            <a:r>
              <a:rPr lang="en-US" sz="2400" b="1" dirty="0">
                <a:latin typeface="+mj-lt"/>
              </a:rPr>
              <a:t>Total Cost of Care “Guardrails” </a:t>
            </a:r>
            <a:r>
              <a:rPr lang="en-US" sz="2400" dirty="0">
                <a:latin typeface="+mj-lt"/>
              </a:rPr>
              <a:t>are met in order for incentives to be paid </a:t>
            </a:r>
          </a:p>
        </p:txBody>
      </p:sp>
      <p:sp>
        <p:nvSpPr>
          <p:cNvPr id="3" name="Content Placeholder 2"/>
          <p:cNvSpPr>
            <a:spLocks noGrp="1"/>
          </p:cNvSpPr>
          <p:nvPr>
            <p:ph idx="1"/>
          </p:nvPr>
        </p:nvSpPr>
        <p:spPr>
          <a:xfrm>
            <a:off x="486410" y="1223127"/>
            <a:ext cx="8200390" cy="5109012"/>
          </a:xfrm>
        </p:spPr>
        <p:txBody>
          <a:bodyPr>
            <a:noAutofit/>
          </a:bodyPr>
          <a:lstStyle/>
          <a:p>
            <a:pPr marL="0" indent="0">
              <a:buNone/>
            </a:pPr>
            <a:r>
              <a:rPr lang="en-US" sz="1800" b="1" dirty="0">
                <a:latin typeface="+mn-lt"/>
              </a:rPr>
              <a:t>Total Cost of Care</a:t>
            </a:r>
          </a:p>
          <a:p>
            <a:r>
              <a:rPr lang="en-US" sz="1700" dirty="0">
                <a:latin typeface="+mn-lt"/>
              </a:rPr>
              <a:t>Total Cost of Care (TCOC) Guardrails are calculated at the hospital level</a:t>
            </a:r>
          </a:p>
          <a:p>
            <a:r>
              <a:rPr lang="en-US" sz="1700" dirty="0">
                <a:latin typeface="+mn-lt"/>
              </a:rPr>
              <a:t>Hospitals will be limited or precluded from paying financial incentives to providers if the TCOC for a set of hospital services and geographically determined non-hospital services does not remain below a predetermined </a:t>
            </a:r>
            <a:r>
              <a:rPr lang="en-US" sz="1700" b="1" dirty="0">
                <a:latin typeface="+mn-lt"/>
              </a:rPr>
              <a:t>benchmark</a:t>
            </a:r>
          </a:p>
          <a:p>
            <a:r>
              <a:rPr lang="en-US" sz="1700" dirty="0">
                <a:latin typeface="+mn-lt"/>
              </a:rPr>
              <a:t>If a hospital’s care redesign programs increase the TCOC beyond the benchmark or do </a:t>
            </a:r>
            <a:r>
              <a:rPr lang="en-US" sz="1700" b="1" dirty="0">
                <a:latin typeface="+mn-lt"/>
              </a:rPr>
              <a:t>not meet the quality standards</a:t>
            </a:r>
            <a:r>
              <a:rPr lang="en-US" sz="1700" dirty="0">
                <a:latin typeface="+mn-lt"/>
              </a:rPr>
              <a:t>, incentive payments to providers will be limited or may not be allowed at all</a:t>
            </a:r>
          </a:p>
          <a:p>
            <a:pPr marL="0" indent="0">
              <a:buNone/>
            </a:pPr>
            <a:endParaRPr lang="en-US" sz="1700" dirty="0">
              <a:latin typeface="+mn-lt"/>
            </a:endParaRPr>
          </a:p>
          <a:p>
            <a:pPr marL="0" indent="0">
              <a:buNone/>
            </a:pPr>
            <a:r>
              <a:rPr lang="en-US" sz="1800" b="1" dirty="0">
                <a:latin typeface="+mn-lt"/>
              </a:rPr>
              <a:t>Quality</a:t>
            </a:r>
          </a:p>
          <a:p>
            <a:r>
              <a:rPr lang="en-US" sz="1700" dirty="0">
                <a:latin typeface="+mn-lt"/>
              </a:rPr>
              <a:t>Quality guardrails for the CCIP program are the completion of 80% of the metrics for 80% of the patients participating at the physician level.  If a PDP does not meet the quality targets, the PDP may not receive an incentive.   The entire group of participating physicians is not penalized for non productive PDPs as long as an incentive pool has been generated and the total cost of care guardrail has been met. </a:t>
            </a:r>
          </a:p>
          <a:p>
            <a:endParaRPr lang="en-US" sz="1800" dirty="0">
              <a:solidFill>
                <a:srgbClr val="FF0000"/>
              </a:solidFill>
              <a:latin typeface="+mn-lt"/>
            </a:endParaRPr>
          </a:p>
        </p:txBody>
      </p:sp>
    </p:spTree>
    <p:extLst>
      <p:ext uri="{BB962C8B-B14F-4D97-AF65-F5344CB8AC3E}">
        <p14:creationId xmlns:p14="http://schemas.microsoft.com/office/powerpoint/2010/main" val="3093041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532" y="2898371"/>
            <a:ext cx="7049192" cy="1468581"/>
          </a:xfrm>
        </p:spPr>
        <p:txBody>
          <a:bodyPr>
            <a:normAutofit/>
          </a:bodyPr>
          <a:lstStyle/>
          <a:p>
            <a:r>
              <a:rPr lang="en-US" dirty="0">
                <a:solidFill>
                  <a:schemeClr val="bg1"/>
                </a:solidFill>
              </a:rPr>
              <a:t>Chronic and Complex Care Improvement Program</a:t>
            </a:r>
            <a:br>
              <a:rPr lang="en-US" dirty="0">
                <a:solidFill>
                  <a:schemeClr val="bg1"/>
                </a:solidFill>
              </a:rPr>
            </a:br>
            <a:r>
              <a:rPr lang="en-US" sz="1500" dirty="0">
                <a:solidFill>
                  <a:schemeClr val="accent1"/>
                </a:solidFill>
              </a:rPr>
              <a:t>Deb Gracey (HMA</a:t>
            </a:r>
            <a:r>
              <a:rPr lang="en-US" sz="1500" dirty="0" smtClean="0">
                <a:solidFill>
                  <a:schemeClr val="accent1"/>
                </a:solidFill>
              </a:rPr>
              <a:t>) and Gail Miller (HMA)</a:t>
            </a:r>
            <a:r>
              <a:rPr lang="en-US" sz="1500" dirty="0">
                <a:solidFill>
                  <a:schemeClr val="accent1"/>
                </a:solidFill>
              </a:rPr>
              <a:t/>
            </a:r>
            <a:br>
              <a:rPr lang="en-US" sz="1500" dirty="0">
                <a:solidFill>
                  <a:schemeClr val="accent1"/>
                </a:solidFill>
              </a:rPr>
            </a:br>
            <a:endParaRPr lang="en-US" sz="1500" dirty="0">
              <a:solidFill>
                <a:schemeClr val="accent1"/>
              </a:solidFill>
            </a:endParaRPr>
          </a:p>
        </p:txBody>
      </p:sp>
    </p:spTree>
    <p:extLst>
      <p:ext uri="{BB962C8B-B14F-4D97-AF65-F5344CB8AC3E}">
        <p14:creationId xmlns:p14="http://schemas.microsoft.com/office/powerpoint/2010/main" val="284946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381"/>
            <a:ext cx="8229600" cy="990600"/>
          </a:xfrm>
        </p:spPr>
        <p:txBody>
          <a:bodyPr>
            <a:normAutofit/>
          </a:bodyPr>
          <a:lstStyle/>
          <a:p>
            <a:r>
              <a:rPr lang="en-US" sz="3000" dirty="0">
                <a:latin typeface="+mj-lt"/>
              </a:rPr>
              <a:t>Overview</a:t>
            </a:r>
          </a:p>
        </p:txBody>
      </p:sp>
      <p:sp>
        <p:nvSpPr>
          <p:cNvPr id="3" name="Content Placeholder 2"/>
          <p:cNvSpPr>
            <a:spLocks noGrp="1"/>
          </p:cNvSpPr>
          <p:nvPr>
            <p:ph sz="quarter" idx="1"/>
          </p:nvPr>
        </p:nvSpPr>
        <p:spPr>
          <a:xfrm>
            <a:off x="521936" y="1309006"/>
            <a:ext cx="8229600" cy="5040847"/>
          </a:xfrm>
        </p:spPr>
        <p:txBody>
          <a:bodyPr>
            <a:noAutofit/>
          </a:bodyPr>
          <a:lstStyle/>
          <a:p>
            <a:r>
              <a:rPr lang="en-US" sz="2000" dirty="0">
                <a:latin typeface="+mn-lt"/>
              </a:rPr>
              <a:t>Purpose </a:t>
            </a:r>
          </a:p>
          <a:p>
            <a:r>
              <a:rPr lang="en-US" sz="2000" dirty="0">
                <a:latin typeface="+mn-lt"/>
              </a:rPr>
              <a:t>Basics of CCIP</a:t>
            </a:r>
          </a:p>
          <a:p>
            <a:r>
              <a:rPr lang="en-US" sz="2000" dirty="0">
                <a:latin typeface="+mn-lt"/>
              </a:rPr>
              <a:t>How will CCIP work?</a:t>
            </a:r>
          </a:p>
          <a:p>
            <a:r>
              <a:rPr lang="en-US" sz="2000" dirty="0">
                <a:latin typeface="+mn-lt"/>
              </a:rPr>
              <a:t>Funding and Incentive Payments</a:t>
            </a:r>
          </a:p>
          <a:p>
            <a:r>
              <a:rPr lang="en-US" sz="2000" dirty="0">
                <a:latin typeface="+mn-lt"/>
              </a:rPr>
              <a:t>Email address for additional questions</a:t>
            </a:r>
          </a:p>
          <a:p>
            <a:r>
              <a:rPr lang="en-US" sz="2000" dirty="0">
                <a:latin typeface="+mn-lt"/>
              </a:rPr>
              <a:t>Appendix</a:t>
            </a:r>
          </a:p>
          <a:p>
            <a:r>
              <a:rPr lang="en-US" sz="2000" dirty="0">
                <a:latin typeface="+mn-lt"/>
              </a:rPr>
              <a:t>Frequently Asked Questions</a:t>
            </a:r>
          </a:p>
          <a:p>
            <a:r>
              <a:rPr lang="en-US" sz="2000" dirty="0">
                <a:latin typeface="+mn-lt"/>
              </a:rPr>
              <a:t>Incentive Detail Slides </a:t>
            </a:r>
          </a:p>
          <a:p>
            <a:endParaRPr lang="en-US" sz="2000" dirty="0">
              <a:latin typeface="+mn-lt"/>
            </a:endParaRPr>
          </a:p>
          <a:p>
            <a:endParaRPr lang="en-US" sz="2000" dirty="0">
              <a:latin typeface="+mn-lt"/>
            </a:endParaRPr>
          </a:p>
          <a:p>
            <a:endParaRPr lang="en-US" sz="2000" dirty="0">
              <a:latin typeface="+mn-lt"/>
            </a:endParaRPr>
          </a:p>
        </p:txBody>
      </p:sp>
    </p:spTree>
    <p:extLst>
      <p:ext uri="{BB962C8B-B14F-4D97-AF65-F5344CB8AC3E}">
        <p14:creationId xmlns:p14="http://schemas.microsoft.com/office/powerpoint/2010/main" val="3269822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mj-lt"/>
              </a:rPr>
              <a:t>Purpose </a:t>
            </a:r>
          </a:p>
        </p:txBody>
      </p:sp>
      <p:sp>
        <p:nvSpPr>
          <p:cNvPr id="3" name="Content Placeholder 2"/>
          <p:cNvSpPr>
            <a:spLocks noGrp="1"/>
          </p:cNvSpPr>
          <p:nvPr>
            <p:ph sz="quarter" idx="1"/>
          </p:nvPr>
        </p:nvSpPr>
        <p:spPr>
          <a:xfrm>
            <a:off x="469338" y="1372947"/>
            <a:ext cx="8229600" cy="5159433"/>
          </a:xfrm>
        </p:spPr>
        <p:txBody>
          <a:bodyPr>
            <a:normAutofit/>
          </a:bodyPr>
          <a:lstStyle/>
          <a:p>
            <a:r>
              <a:rPr lang="en-US" sz="2400" dirty="0">
                <a:latin typeface="Gill Sans MT" panose="020B0502020104020203" pitchFamily="34" charset="0"/>
              </a:rPr>
              <a:t>Provide new and better care support to the aging population in Maryland</a:t>
            </a:r>
          </a:p>
          <a:p>
            <a:r>
              <a:rPr lang="en-US" sz="2400" dirty="0">
                <a:latin typeface="Gill Sans MT" panose="020B0502020104020203" pitchFamily="34" charset="0"/>
              </a:rPr>
              <a:t>Create closer working relationships between hospitals and primary care physicians </a:t>
            </a:r>
          </a:p>
          <a:p>
            <a:r>
              <a:rPr lang="en-US" sz="2400" dirty="0">
                <a:latin typeface="Gill Sans MT" panose="020B0502020104020203" pitchFamily="34" charset="0"/>
              </a:rPr>
              <a:t>Give physicians the tools they need to better care for patients - care managers, care technology,  24/7 care management phone access for patients </a:t>
            </a:r>
          </a:p>
          <a:p>
            <a:r>
              <a:rPr lang="en-US" sz="2400" dirty="0">
                <a:latin typeface="Gill Sans MT" panose="020B0502020104020203" pitchFamily="34" charset="0"/>
              </a:rPr>
              <a:t>Reduce the hospitals avoidable admissions or lessen the days per stay of the chronically and complexly ill </a:t>
            </a:r>
          </a:p>
          <a:p>
            <a:endParaRPr lang="en-US" sz="2400" dirty="0"/>
          </a:p>
        </p:txBody>
      </p:sp>
    </p:spTree>
    <p:extLst>
      <p:ext uri="{BB962C8B-B14F-4D97-AF65-F5344CB8AC3E}">
        <p14:creationId xmlns:p14="http://schemas.microsoft.com/office/powerpoint/2010/main" val="408680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864" y="2916044"/>
            <a:ext cx="6858000" cy="1066800"/>
          </a:xfrm>
        </p:spPr>
        <p:txBody>
          <a:bodyPr anchor="ctr"/>
          <a:lstStyle/>
          <a:p>
            <a:r>
              <a:rPr lang="en-US" dirty="0">
                <a:solidFill>
                  <a:schemeClr val="bg1"/>
                </a:solidFill>
              </a:rPr>
              <a:t>The Basics of CCIP</a:t>
            </a:r>
          </a:p>
        </p:txBody>
      </p:sp>
    </p:spTree>
    <p:extLst>
      <p:ext uri="{BB962C8B-B14F-4D97-AF65-F5344CB8AC3E}">
        <p14:creationId xmlns:p14="http://schemas.microsoft.com/office/powerpoint/2010/main" val="1248985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Bookman Old Style" panose="02050604050505020204" pitchFamily="18" charset="0"/>
              </a:rPr>
              <a:t>What is the Maryland Complex and Chronic  Care Improvement Program?</a:t>
            </a:r>
            <a:endParaRPr lang="en-US" dirty="0">
              <a:solidFill>
                <a:srgbClr val="FF0000"/>
              </a:solidFill>
            </a:endParaRPr>
          </a:p>
        </p:txBody>
      </p:sp>
      <p:sp>
        <p:nvSpPr>
          <p:cNvPr id="3" name="Content Placeholder 2"/>
          <p:cNvSpPr>
            <a:spLocks noGrp="1"/>
          </p:cNvSpPr>
          <p:nvPr>
            <p:ph sz="quarter" idx="1"/>
          </p:nvPr>
        </p:nvSpPr>
        <p:spPr>
          <a:xfrm>
            <a:off x="473384" y="932546"/>
            <a:ext cx="8080117" cy="5353678"/>
          </a:xfrm>
        </p:spPr>
        <p:txBody>
          <a:bodyPr>
            <a:normAutofit/>
          </a:bodyPr>
          <a:lstStyle/>
          <a:p>
            <a:endParaRPr lang="en-US" sz="2200" dirty="0"/>
          </a:p>
          <a:p>
            <a:r>
              <a:rPr lang="en-US" sz="2200" dirty="0"/>
              <a:t>A complex and chronic care improvement program for the most seriously ill and those on the cusp of being the most seriously ill. </a:t>
            </a:r>
          </a:p>
          <a:p>
            <a:r>
              <a:rPr lang="en-US" sz="2200" dirty="0"/>
              <a:t>An opportunity for hospitals to provide care management staff and care resources to help community providers care for patients.</a:t>
            </a:r>
          </a:p>
          <a:p>
            <a:r>
              <a:rPr lang="en-US" sz="2200" dirty="0"/>
              <a:t>An innovative way to reduce medical expenses and improve health</a:t>
            </a:r>
          </a:p>
          <a:p>
            <a:r>
              <a:rPr lang="en-US" sz="2200" dirty="0"/>
              <a:t>A program aligned with CMS’s CCM fee requirements </a:t>
            </a:r>
          </a:p>
          <a:p>
            <a:endParaRPr lang="en-US" sz="2200" b="1" dirty="0">
              <a:solidFill>
                <a:srgbClr val="FF0000"/>
              </a:solidFill>
            </a:endParaRPr>
          </a:p>
          <a:p>
            <a:endParaRPr lang="en-US" sz="2200" b="1" dirty="0">
              <a:solidFill>
                <a:srgbClr val="FF0000"/>
              </a:solidFill>
            </a:endParaRPr>
          </a:p>
          <a:p>
            <a:pPr marL="0" indent="0">
              <a:buNone/>
            </a:pPr>
            <a:endParaRPr lang="en-US" sz="2200" dirty="0"/>
          </a:p>
          <a:p>
            <a:endParaRPr lang="en-US" sz="2200" dirty="0"/>
          </a:p>
          <a:p>
            <a:endParaRPr lang="en-US" sz="2200" dirty="0"/>
          </a:p>
          <a:p>
            <a:endParaRPr lang="en-US" sz="2200" dirty="0"/>
          </a:p>
        </p:txBody>
      </p:sp>
    </p:spTree>
    <p:extLst>
      <p:ext uri="{BB962C8B-B14F-4D97-AF65-F5344CB8AC3E}">
        <p14:creationId xmlns:p14="http://schemas.microsoft.com/office/powerpoint/2010/main" val="1419799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007" y="152400"/>
            <a:ext cx="8420793" cy="990600"/>
          </a:xfrm>
        </p:spPr>
        <p:txBody>
          <a:bodyPr>
            <a:normAutofit fontScale="90000"/>
          </a:bodyPr>
          <a:lstStyle/>
          <a:p>
            <a:r>
              <a:rPr lang="en-US" dirty="0">
                <a:latin typeface="Bookman Old Style" panose="02050604050505020204" pitchFamily="18" charset="0"/>
              </a:rPr>
              <a:t>Who is eligible to participate as a community provider or practitioner?</a:t>
            </a:r>
            <a:endParaRPr lang="en-US" dirty="0">
              <a:solidFill>
                <a:srgbClr val="FF0000"/>
              </a:solidFill>
            </a:endParaRPr>
          </a:p>
        </p:txBody>
      </p:sp>
      <p:sp>
        <p:nvSpPr>
          <p:cNvPr id="3" name="Content Placeholder 2"/>
          <p:cNvSpPr>
            <a:spLocks noGrp="1"/>
          </p:cNvSpPr>
          <p:nvPr>
            <p:ph sz="quarter" idx="1"/>
          </p:nvPr>
        </p:nvSpPr>
        <p:spPr>
          <a:xfrm>
            <a:off x="306467" y="1232013"/>
            <a:ext cx="8534597" cy="5402170"/>
          </a:xfrm>
        </p:spPr>
        <p:txBody>
          <a:bodyPr>
            <a:normAutofit/>
          </a:bodyPr>
          <a:lstStyle/>
          <a:p>
            <a:r>
              <a:rPr lang="en-US" sz="2200" b="1" dirty="0"/>
              <a:t>“Community physicians and practitioners” include all types of providers that are defined as eligible for the Chronic Care Management Fee (CCM).</a:t>
            </a:r>
          </a:p>
          <a:p>
            <a:pPr lvl="1"/>
            <a:r>
              <a:rPr lang="en-US" sz="2200" dirty="0">
                <a:solidFill>
                  <a:schemeClr val="tx1"/>
                </a:solidFill>
              </a:rPr>
              <a:t>Family practice, general or specialist physician,  clinical nurse specialists and nurse practitioners </a:t>
            </a:r>
          </a:p>
          <a:p>
            <a:pPr lvl="1"/>
            <a:r>
              <a:rPr lang="en-US" sz="2200" dirty="0">
                <a:solidFill>
                  <a:schemeClr val="tx1"/>
                </a:solidFill>
              </a:rPr>
              <a:t>Must be designated by the patient as the primary provider of care</a:t>
            </a:r>
          </a:p>
          <a:p>
            <a:pPr lvl="1"/>
            <a:r>
              <a:rPr lang="en-US" sz="2200" dirty="0">
                <a:solidFill>
                  <a:schemeClr val="tx1"/>
                </a:solidFill>
              </a:rPr>
              <a:t>Must agree to manage all the patient’s care </a:t>
            </a:r>
          </a:p>
          <a:p>
            <a:r>
              <a:rPr lang="en-US" sz="2200" dirty="0"/>
              <a:t>Only one provider may be selected by the patient as the manager of that patient‘s care.  </a:t>
            </a:r>
          </a:p>
          <a:p>
            <a:pPr marL="274320" lvl="1">
              <a:spcBef>
                <a:spcPts val="600"/>
              </a:spcBef>
              <a:buClr>
                <a:schemeClr val="accent1"/>
              </a:buClr>
            </a:pPr>
            <a:r>
              <a:rPr lang="en-US" sz="2200" b="1" dirty="0">
                <a:solidFill>
                  <a:schemeClr val="tx1"/>
                </a:solidFill>
              </a:rPr>
              <a:t>For purposes of this program,  the eligible provider selected by the patient will be called </a:t>
            </a:r>
            <a:r>
              <a:rPr lang="en-US" sz="2200" dirty="0">
                <a:solidFill>
                  <a:schemeClr val="tx1"/>
                </a:solidFill>
              </a:rPr>
              <a:t> the </a:t>
            </a:r>
            <a:r>
              <a:rPr lang="en-US" sz="2200" b="1" u="sng" dirty="0">
                <a:solidFill>
                  <a:schemeClr val="tx1"/>
                </a:solidFill>
              </a:rPr>
              <a:t>“Patient Designated Provider (PDP)”</a:t>
            </a:r>
            <a:r>
              <a:rPr lang="en-US" sz="2200" b="1" dirty="0">
                <a:solidFill>
                  <a:schemeClr val="tx1"/>
                </a:solidFill>
              </a:rPr>
              <a:t>. </a:t>
            </a:r>
          </a:p>
          <a:p>
            <a:pPr marL="0" indent="0">
              <a:buNone/>
            </a:pPr>
            <a:endParaRPr lang="en-US" sz="2300" b="1" dirty="0">
              <a:solidFill>
                <a:srgbClr val="FF0000"/>
              </a:solidFill>
            </a:endParaRPr>
          </a:p>
          <a:p>
            <a:endParaRPr lang="en-US" sz="2300" b="1" dirty="0">
              <a:solidFill>
                <a:srgbClr val="FF0000"/>
              </a:solidFill>
            </a:endParaRPr>
          </a:p>
          <a:p>
            <a:pPr marL="0" indent="0">
              <a:buNone/>
            </a:pPr>
            <a:endParaRPr lang="en-US" sz="2300" dirty="0"/>
          </a:p>
          <a:p>
            <a:endParaRPr lang="en-US" sz="2300" dirty="0"/>
          </a:p>
          <a:p>
            <a:endParaRPr lang="en-US" dirty="0"/>
          </a:p>
          <a:p>
            <a:endParaRPr lang="en-US" dirty="0"/>
          </a:p>
        </p:txBody>
      </p:sp>
    </p:spTree>
    <p:extLst>
      <p:ext uri="{BB962C8B-B14F-4D97-AF65-F5344CB8AC3E}">
        <p14:creationId xmlns:p14="http://schemas.microsoft.com/office/powerpoint/2010/main" val="988278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007" y="152400"/>
            <a:ext cx="8420793" cy="990600"/>
          </a:xfrm>
        </p:spPr>
        <p:txBody>
          <a:bodyPr>
            <a:normAutofit fontScale="90000"/>
          </a:bodyPr>
          <a:lstStyle/>
          <a:p>
            <a:r>
              <a:rPr lang="en-US" dirty="0">
                <a:latin typeface="Bookman Old Style" panose="02050604050505020204" pitchFamily="18" charset="0"/>
              </a:rPr>
              <a:t>How Does the CCIP relate to the CCM fee?</a:t>
            </a:r>
            <a:endParaRPr lang="en-US" dirty="0">
              <a:solidFill>
                <a:srgbClr val="FF0000"/>
              </a:solidFill>
            </a:endParaRPr>
          </a:p>
        </p:txBody>
      </p:sp>
      <p:sp>
        <p:nvSpPr>
          <p:cNvPr id="3" name="Content Placeholder 2"/>
          <p:cNvSpPr>
            <a:spLocks noGrp="1"/>
          </p:cNvSpPr>
          <p:nvPr>
            <p:ph sz="quarter" idx="1"/>
          </p:nvPr>
        </p:nvSpPr>
        <p:spPr>
          <a:xfrm>
            <a:off x="289767" y="1264381"/>
            <a:ext cx="8418513" cy="5402170"/>
          </a:xfrm>
        </p:spPr>
        <p:txBody>
          <a:bodyPr>
            <a:normAutofit/>
          </a:bodyPr>
          <a:lstStyle/>
          <a:p>
            <a:r>
              <a:rPr lang="en-US" sz="2700" dirty="0">
                <a:solidFill>
                  <a:schemeClr val="tx1"/>
                </a:solidFill>
              </a:rPr>
              <a:t>Program requirements are designed to meet the billing requirements for CCM</a:t>
            </a:r>
          </a:p>
          <a:p>
            <a:pPr lvl="1"/>
            <a:r>
              <a:rPr lang="en-US" sz="2000" dirty="0">
                <a:solidFill>
                  <a:schemeClr val="tx1"/>
                </a:solidFill>
              </a:rPr>
              <a:t>Patient requirements - Two or more chronic conditions </a:t>
            </a:r>
          </a:p>
          <a:p>
            <a:pPr lvl="1"/>
            <a:r>
              <a:rPr lang="en-US" sz="2000" dirty="0">
                <a:solidFill>
                  <a:schemeClr val="tx1"/>
                </a:solidFill>
              </a:rPr>
              <a:t>Comprehensive care plan</a:t>
            </a:r>
          </a:p>
          <a:p>
            <a:pPr lvl="1"/>
            <a:r>
              <a:rPr lang="en-US" sz="2000" dirty="0">
                <a:solidFill>
                  <a:schemeClr val="tx1"/>
                </a:solidFill>
              </a:rPr>
              <a:t>Care plans established , implemented and revised </a:t>
            </a:r>
          </a:p>
          <a:p>
            <a:pPr lvl="1"/>
            <a:r>
              <a:rPr lang="en-US" sz="2000" dirty="0">
                <a:solidFill>
                  <a:schemeClr val="tx1"/>
                </a:solidFill>
              </a:rPr>
              <a:t>Continuous care management</a:t>
            </a:r>
          </a:p>
          <a:p>
            <a:pPr lvl="1"/>
            <a:r>
              <a:rPr lang="en-US" sz="2000" dirty="0">
                <a:solidFill>
                  <a:schemeClr val="tx1"/>
                </a:solidFill>
              </a:rPr>
              <a:t>Patient agreement </a:t>
            </a:r>
          </a:p>
          <a:p>
            <a:pPr lvl="1"/>
            <a:r>
              <a:rPr lang="en-US" sz="2000" dirty="0" smtClean="0">
                <a:solidFill>
                  <a:schemeClr val="tx1"/>
                </a:solidFill>
              </a:rPr>
              <a:t>Structured </a:t>
            </a:r>
            <a:r>
              <a:rPr lang="en-US" sz="2000" dirty="0">
                <a:solidFill>
                  <a:schemeClr val="tx1"/>
                </a:solidFill>
              </a:rPr>
              <a:t>reporting </a:t>
            </a:r>
          </a:p>
          <a:p>
            <a:pPr lvl="1"/>
            <a:r>
              <a:rPr lang="en-US" sz="2000" dirty="0">
                <a:solidFill>
                  <a:schemeClr val="tx1"/>
                </a:solidFill>
              </a:rPr>
              <a:t>Access to care </a:t>
            </a:r>
          </a:p>
          <a:p>
            <a:r>
              <a:rPr lang="en-US" sz="2700" dirty="0"/>
              <a:t>Hospital provided care management staff enables the process </a:t>
            </a:r>
            <a:endParaRPr lang="en-US" sz="2700" dirty="0">
              <a:solidFill>
                <a:schemeClr val="tx1"/>
              </a:solidFill>
            </a:endParaRPr>
          </a:p>
          <a:p>
            <a:pPr lvl="1"/>
            <a:endParaRPr lang="en-US" sz="2000" dirty="0">
              <a:solidFill>
                <a:schemeClr val="tx1"/>
              </a:solidFill>
            </a:endParaRPr>
          </a:p>
          <a:p>
            <a:pPr lvl="1"/>
            <a:endParaRPr lang="en-US" sz="2000" dirty="0">
              <a:solidFill>
                <a:schemeClr val="tx1"/>
              </a:solidFill>
            </a:endParaRPr>
          </a:p>
          <a:p>
            <a:pPr marL="274320" lvl="1" indent="0">
              <a:buNone/>
            </a:pPr>
            <a:endParaRPr lang="en-US" sz="2000" b="1" dirty="0">
              <a:solidFill>
                <a:srgbClr val="FF0000"/>
              </a:solidFill>
            </a:endParaRPr>
          </a:p>
          <a:p>
            <a:endParaRPr lang="en-US" sz="2300" b="1" dirty="0">
              <a:solidFill>
                <a:srgbClr val="FF0000"/>
              </a:solidFill>
            </a:endParaRPr>
          </a:p>
          <a:p>
            <a:pPr marL="0" indent="0">
              <a:buNone/>
            </a:pPr>
            <a:endParaRPr lang="en-US" sz="2300" dirty="0"/>
          </a:p>
          <a:p>
            <a:endParaRPr lang="en-US" sz="2300" dirty="0"/>
          </a:p>
          <a:p>
            <a:endParaRPr lang="en-US" dirty="0"/>
          </a:p>
          <a:p>
            <a:endParaRPr lang="en-US" dirty="0"/>
          </a:p>
        </p:txBody>
      </p:sp>
    </p:spTree>
    <p:extLst>
      <p:ext uri="{BB962C8B-B14F-4D97-AF65-F5344CB8AC3E}">
        <p14:creationId xmlns:p14="http://schemas.microsoft.com/office/powerpoint/2010/main" val="21391107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aryland theme">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extLst>
    <a:ext uri="{05A4C25C-085E-4340-85A3-A5531E510DB2}">
      <thm15:themeFamily xmlns:thm15="http://schemas.microsoft.com/office/thememl/2012/main" name="Maryland theme" id="{7B00153E-3436-4AA0-9A34-FC46574F8525}" vid="{0AE044E1-3468-49CC-873A-82576B44B289}"/>
    </a:ext>
  </a:extLst>
</a:theme>
</file>

<file path=ppt/theme/theme6.xml><?xml version="1.0" encoding="utf-8"?>
<a:theme xmlns:a="http://schemas.openxmlformats.org/drawingml/2006/main" name="2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7.xml><?xml version="1.0" encoding="utf-8"?>
<a:theme xmlns:a="http://schemas.openxmlformats.org/drawingml/2006/main" name="3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5C21818-7281-47E8-BA59-94A24B025A74}"/>
</file>

<file path=customXml/itemProps2.xml><?xml version="1.0" encoding="utf-8"?>
<ds:datastoreItem xmlns:ds="http://schemas.openxmlformats.org/officeDocument/2006/customXml" ds:itemID="{069283B0-A199-4C04-AF93-EB799831A04E}"/>
</file>

<file path=customXml/itemProps3.xml><?xml version="1.0" encoding="utf-8"?>
<ds:datastoreItem xmlns:ds="http://schemas.openxmlformats.org/officeDocument/2006/customXml" ds:itemID="{9FB1B5F9-72AB-47D3-BD10-6FE9BCBB7BCD}"/>
</file>

<file path=docProps/app.xml><?xml version="1.0" encoding="utf-8"?>
<Properties xmlns="http://schemas.openxmlformats.org/officeDocument/2006/extended-properties" xmlns:vt="http://schemas.openxmlformats.org/officeDocument/2006/docPropsVTypes">
  <Template>HSCRC - Maryland.thmx</Template>
  <TotalTime>91649</TotalTime>
  <Words>2776</Words>
  <Application>Microsoft Office PowerPoint</Application>
  <PresentationFormat>On-screen Show (4:3)</PresentationFormat>
  <Paragraphs>404</Paragraphs>
  <Slides>29</Slides>
  <Notes>4</Notes>
  <HiddenSlides>0</HiddenSlides>
  <MMClips>0</MMClips>
  <ScaleCrop>false</ScaleCrop>
  <HeadingPairs>
    <vt:vector size="6" baseType="variant">
      <vt:variant>
        <vt:lpstr>Fonts Used</vt:lpstr>
      </vt:variant>
      <vt:variant>
        <vt:i4>11</vt:i4>
      </vt:variant>
      <vt:variant>
        <vt:lpstr>Theme</vt:lpstr>
      </vt:variant>
      <vt:variant>
        <vt:i4>8</vt:i4>
      </vt:variant>
      <vt:variant>
        <vt:lpstr>Slide Titles</vt:lpstr>
      </vt:variant>
      <vt:variant>
        <vt:i4>29</vt:i4>
      </vt:variant>
    </vt:vector>
  </HeadingPairs>
  <TitlesOfParts>
    <vt:vector size="48" baseType="lpstr">
      <vt:lpstr>MS PGothic</vt:lpstr>
      <vt:lpstr>Arial</vt:lpstr>
      <vt:lpstr>Bookman Old Style</vt:lpstr>
      <vt:lpstr>Calibri</vt:lpstr>
      <vt:lpstr>Calibri Light</vt:lpstr>
      <vt:lpstr>Gill Sans MT</vt:lpstr>
      <vt:lpstr>Levenim MT</vt:lpstr>
      <vt:lpstr>Times New Roman</vt:lpstr>
      <vt:lpstr>Wingdings</vt:lpstr>
      <vt:lpstr>Wingdings 3</vt:lpstr>
      <vt:lpstr>ヒラギノ角ゴ Pro W3</vt:lpstr>
      <vt:lpstr>HSCRC - Maryland</vt:lpstr>
      <vt:lpstr>Office Theme</vt:lpstr>
      <vt:lpstr>1_HSCRC - Maryland</vt:lpstr>
      <vt:lpstr>1_Office Theme</vt:lpstr>
      <vt:lpstr>Maryland theme</vt:lpstr>
      <vt:lpstr>2_HSCRC - Maryland</vt:lpstr>
      <vt:lpstr>3_HSCRC - Maryland</vt:lpstr>
      <vt:lpstr>2_Office Theme</vt:lpstr>
      <vt:lpstr> Complex and Chronic Care Improvement Program </vt:lpstr>
      <vt:lpstr>Welcome and Introduction Donna Kinzer, Executive Director, HSCRC</vt:lpstr>
      <vt:lpstr>Chronic and Complex Care Improvement Program Deb Gracey (HMA) and Gail Miller (HMA) </vt:lpstr>
      <vt:lpstr>Overview</vt:lpstr>
      <vt:lpstr>Purpose </vt:lpstr>
      <vt:lpstr>The Basics of CCIP</vt:lpstr>
      <vt:lpstr>What is the Maryland Complex and Chronic  Care Improvement Program?</vt:lpstr>
      <vt:lpstr>Who is eligible to participate as a community provider or practitioner?</vt:lpstr>
      <vt:lpstr>How Does the CCIP relate to the CCM fee?</vt:lpstr>
      <vt:lpstr>How Will the CCIP Work?</vt:lpstr>
      <vt:lpstr>Hospital Identifies the Patients  </vt:lpstr>
      <vt:lpstr>Hospitals – Partner with PDPs </vt:lpstr>
      <vt:lpstr>The Role of the Care Management Team </vt:lpstr>
      <vt:lpstr>The Role of the PDP </vt:lpstr>
      <vt:lpstr>Funding and Incentive Payments</vt:lpstr>
      <vt:lpstr>PowerPoint Presentation</vt:lpstr>
      <vt:lpstr>CCIP Incentive Funding and Payouts</vt:lpstr>
      <vt:lpstr>PDPs Complete a Set of Activities Known to Reduce the need for hospitalizations. (Example)</vt:lpstr>
      <vt:lpstr>Example of Annual Incentive Opportunity:  High-Risk Patients</vt:lpstr>
      <vt:lpstr>Example of Annual Incentive Opportunity: Rising-Risk Patients</vt:lpstr>
      <vt:lpstr>Calendar of Patient Designated Provider Incentive and Resources</vt:lpstr>
      <vt:lpstr>The incentive pool from which PDPs are paid is funded by actual reductions in avoidable utilization   </vt:lpstr>
      <vt:lpstr>Total Cost of Care “Guardrails” are met in order for incentives to be paid </vt:lpstr>
      <vt:lpstr>Upcoming Webinars</vt:lpstr>
      <vt:lpstr>Questions? </vt:lpstr>
      <vt:lpstr>PowerPoint Presentation</vt:lpstr>
      <vt:lpstr>PDP Incentive Requirements</vt:lpstr>
      <vt:lpstr>The incentive pool from which PDPs are paid is funded by actual reductions in avoidable utilization   </vt:lpstr>
      <vt:lpstr>Total Cost of Care “Guardrails” are met in order for incentives to be paid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gvachon@healthmanagement.com</dc:creator>
  <cp:lastModifiedBy>Meghan Kirkpatrick</cp:lastModifiedBy>
  <cp:revision>2291</cp:revision>
  <cp:lastPrinted>2016-01-27T22:23:37Z</cp:lastPrinted>
  <dcterms:created xsi:type="dcterms:W3CDTF">2013-11-22T19:49:39Z</dcterms:created>
  <dcterms:modified xsi:type="dcterms:W3CDTF">2016-11-02T05:18:27Z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