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diagrams/data1.xml" ContentType="application/vnd.openxmlformats-officedocument.drawingml.diagramData+xml"/>
  <Override PartName="/ppt/presentation.xml" ContentType="application/vnd.openxmlformats-officedocument.presentationml.presentation.main+xml"/>
  <Override PartName="/ppt/slides/slide1.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3.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2.xml" ContentType="application/vnd.openxmlformats-officedocument.presentationml.slideLayout+xml"/>
  <Override PartName="/ppt/slideLayouts/slideLayout18.xml" ContentType="application/vnd.openxmlformats-officedocument.presentationml.slideLayout+xml"/>
  <Override PartName="/ppt/slideLayouts/slideLayout17.xml" ContentType="application/vnd.openxmlformats-officedocument.presentationml.slideLayout+xml"/>
  <Override PartName="/ppt/slideLayouts/slideLayout11.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0.xml" ContentType="application/vnd.openxmlformats-officedocument.presentationml.slideLayout+xml"/>
  <Override PartName="/ppt/slideLayouts/slideLayout22.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diagrams/colors1.xml" ContentType="application/vnd.openxmlformats-officedocument.drawingml.diagramColors+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theme/theme2.xml" ContentType="application/vnd.openxmlformats-officedocument.theme+xml"/>
  <Override PartName="/ppt/handoutMasters/handoutMaster1.xml" ContentType="application/vnd.openxmlformats-officedocument.presentationml.handoutMaster+xml"/>
  <Override PartName="/ppt/theme/theme4.xml" ContentType="application/vnd.openxmlformats-officedocument.theme+xml"/>
  <Override PartName="/ppt/theme/theme3.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2" r:id="rId2"/>
  </p:sldMasterIdLst>
  <p:notesMasterIdLst>
    <p:notesMasterId r:id="rId19"/>
  </p:notesMasterIdLst>
  <p:handoutMasterIdLst>
    <p:handoutMasterId r:id="rId20"/>
  </p:handoutMasterIdLst>
  <p:sldIdLst>
    <p:sldId id="285" r:id="rId3"/>
    <p:sldId id="397" r:id="rId4"/>
    <p:sldId id="396" r:id="rId5"/>
    <p:sldId id="389" r:id="rId6"/>
    <p:sldId id="300" r:id="rId7"/>
    <p:sldId id="304" r:id="rId8"/>
    <p:sldId id="355" r:id="rId9"/>
    <p:sldId id="357" r:id="rId10"/>
    <p:sldId id="390" r:id="rId11"/>
    <p:sldId id="367" r:id="rId12"/>
    <p:sldId id="373" r:id="rId13"/>
    <p:sldId id="391" r:id="rId14"/>
    <p:sldId id="392" r:id="rId15"/>
    <p:sldId id="395" r:id="rId16"/>
    <p:sldId id="393" r:id="rId17"/>
    <p:sldId id="394" r:id="rId18"/>
  </p:sldIdLst>
  <p:sldSz cx="9144000" cy="6858000" type="screen4x3"/>
  <p:notesSz cx="6973888"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909" userDrawn="1">
          <p15:clr>
            <a:srgbClr val="A4A3A4"/>
          </p15:clr>
        </p15:guide>
        <p15:guide id="2" pos="2197"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6257" autoAdjust="0"/>
    <p:restoredTop sz="95803" autoAdjust="0"/>
  </p:normalViewPr>
  <p:slideViewPr>
    <p:cSldViewPr snapToGrid="0" snapToObjects="1">
      <p:cViewPr>
        <p:scale>
          <a:sx n="78" d="100"/>
          <a:sy n="78" d="100"/>
        </p:scale>
        <p:origin x="-1782" y="21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44" d="100"/>
          <a:sy n="44" d="100"/>
        </p:scale>
        <p:origin x="-2772" y="-64"/>
      </p:cViewPr>
      <p:guideLst>
        <p:guide orient="horz" pos="2909"/>
        <p:guide pos="219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ustomXml" Target="../customXml/item2.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 Id="rId27"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EF2A83-44BD-45C3-9302-411C7A259792}"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ED461A7E-1BD9-4F6D-BF4E-CCC414966C77}">
      <dgm:prSet phldrT="[Text]"/>
      <dgm:spPr>
        <a:solidFill>
          <a:schemeClr val="bg2">
            <a:lumMod val="50000"/>
          </a:schemeClr>
        </a:solidFill>
      </dgm:spPr>
      <dgm:t>
        <a:bodyPr/>
        <a:lstStyle/>
        <a:p>
          <a:r>
            <a:rPr lang="en-US" dirty="0" smtClean="0"/>
            <a:t>Value</a:t>
          </a:r>
          <a:endParaRPr lang="en-US" dirty="0"/>
        </a:p>
      </dgm:t>
    </dgm:pt>
    <dgm:pt modelId="{4BF64801-8D8A-4EE3-8C47-30027FD2CEA0}" type="parTrans" cxnId="{8D770513-BA38-486E-9416-4431053C2F31}">
      <dgm:prSet/>
      <dgm:spPr/>
      <dgm:t>
        <a:bodyPr/>
        <a:lstStyle/>
        <a:p>
          <a:endParaRPr lang="en-US"/>
        </a:p>
      </dgm:t>
    </dgm:pt>
    <dgm:pt modelId="{471AC759-A648-48EA-B1A2-0D8FE291059A}" type="sibTrans" cxnId="{8D770513-BA38-486E-9416-4431053C2F31}">
      <dgm:prSet/>
      <dgm:spPr/>
      <dgm:t>
        <a:bodyPr/>
        <a:lstStyle/>
        <a:p>
          <a:endParaRPr lang="en-US"/>
        </a:p>
      </dgm:t>
    </dgm:pt>
    <dgm:pt modelId="{83BFCF64-F3F2-4811-AF59-060AFB1057B7}">
      <dgm:prSet phldrT="[Text]"/>
      <dgm:spPr>
        <a:solidFill>
          <a:schemeClr val="accent1">
            <a:hueOff val="0"/>
            <a:satOff val="0"/>
            <a:lumOff val="0"/>
          </a:schemeClr>
        </a:solidFill>
      </dgm:spPr>
      <dgm:t>
        <a:bodyPr/>
        <a:lstStyle/>
        <a:p>
          <a:r>
            <a:rPr lang="en-US" dirty="0" smtClean="0"/>
            <a:t>Quality </a:t>
          </a:r>
          <a:endParaRPr lang="en-US" dirty="0"/>
        </a:p>
      </dgm:t>
    </dgm:pt>
    <dgm:pt modelId="{A6C6938A-3BDD-4907-A73F-2FEC2473EB9A}" type="parTrans" cxnId="{ED9382E3-6F0B-4130-ACC9-738EAA0CFF10}">
      <dgm:prSet/>
      <dgm:spPr/>
      <dgm:t>
        <a:bodyPr/>
        <a:lstStyle/>
        <a:p>
          <a:endParaRPr lang="en-US"/>
        </a:p>
      </dgm:t>
    </dgm:pt>
    <dgm:pt modelId="{3417A909-F20D-4E3F-8BED-1083AF6F0E77}" type="sibTrans" cxnId="{ED9382E3-6F0B-4130-ACC9-738EAA0CFF10}">
      <dgm:prSet/>
      <dgm:spPr/>
      <dgm:t>
        <a:bodyPr/>
        <a:lstStyle/>
        <a:p>
          <a:endParaRPr lang="en-US"/>
        </a:p>
      </dgm:t>
    </dgm:pt>
    <dgm:pt modelId="{B6D43D10-9644-41D3-B998-6801B792CEE1}">
      <dgm:prSet phldrT="[Text]"/>
      <dgm:spPr>
        <a:solidFill>
          <a:srgbClr val="7030A0"/>
        </a:solidFill>
      </dgm:spPr>
      <dgm:t>
        <a:bodyPr/>
        <a:lstStyle/>
        <a:p>
          <a:r>
            <a:rPr lang="en-US" dirty="0" smtClean="0"/>
            <a:t>Patient Experience</a:t>
          </a:r>
          <a:endParaRPr lang="en-US" dirty="0"/>
        </a:p>
      </dgm:t>
    </dgm:pt>
    <dgm:pt modelId="{9D061A8F-8B52-46BE-A972-032613ADAAE3}" type="parTrans" cxnId="{6C3C1914-2E91-4FB3-855C-803D2A06B0F9}">
      <dgm:prSet/>
      <dgm:spPr/>
      <dgm:t>
        <a:bodyPr/>
        <a:lstStyle/>
        <a:p>
          <a:endParaRPr lang="en-US"/>
        </a:p>
      </dgm:t>
    </dgm:pt>
    <dgm:pt modelId="{0A45151E-5404-427A-9C19-358225ACBFFD}" type="sibTrans" cxnId="{6C3C1914-2E91-4FB3-855C-803D2A06B0F9}">
      <dgm:prSet/>
      <dgm:spPr/>
      <dgm:t>
        <a:bodyPr/>
        <a:lstStyle/>
        <a:p>
          <a:endParaRPr lang="en-US"/>
        </a:p>
      </dgm:t>
    </dgm:pt>
    <dgm:pt modelId="{09FAB7FD-7D51-4B91-B83A-75402B3AACC8}">
      <dgm:prSet phldrT="[Text]"/>
      <dgm:spPr>
        <a:solidFill>
          <a:schemeClr val="accent5">
            <a:lumMod val="50000"/>
          </a:schemeClr>
        </a:solidFill>
      </dgm:spPr>
      <dgm:t>
        <a:bodyPr/>
        <a:lstStyle/>
        <a:p>
          <a:r>
            <a:rPr lang="en-US" dirty="0" smtClean="0"/>
            <a:t>Cost (Efficiency)</a:t>
          </a:r>
          <a:endParaRPr lang="en-US" dirty="0"/>
        </a:p>
      </dgm:t>
    </dgm:pt>
    <dgm:pt modelId="{357F9408-1FB3-4B80-96F5-2EE2736012F3}" type="parTrans" cxnId="{6A19E2E7-079D-4D79-92FE-1C87D6DBB22A}">
      <dgm:prSet/>
      <dgm:spPr/>
      <dgm:t>
        <a:bodyPr/>
        <a:lstStyle/>
        <a:p>
          <a:endParaRPr lang="en-US"/>
        </a:p>
      </dgm:t>
    </dgm:pt>
    <dgm:pt modelId="{C4D650AF-24C3-4BA5-B3C1-A7D9392BC202}" type="sibTrans" cxnId="{6A19E2E7-079D-4D79-92FE-1C87D6DBB22A}">
      <dgm:prSet/>
      <dgm:spPr/>
      <dgm:t>
        <a:bodyPr/>
        <a:lstStyle/>
        <a:p>
          <a:endParaRPr lang="en-US"/>
        </a:p>
      </dgm:t>
    </dgm:pt>
    <dgm:pt modelId="{36443149-721D-4371-B5D9-B9BD6E795BAB}" type="pres">
      <dgm:prSet presAssocID="{68EF2A83-44BD-45C3-9302-411C7A259792}" presName="composite" presStyleCnt="0">
        <dgm:presLayoutVars>
          <dgm:chMax val="1"/>
          <dgm:dir/>
          <dgm:resizeHandles val="exact"/>
        </dgm:presLayoutVars>
      </dgm:prSet>
      <dgm:spPr/>
      <dgm:t>
        <a:bodyPr/>
        <a:lstStyle/>
        <a:p>
          <a:endParaRPr lang="en-US"/>
        </a:p>
      </dgm:t>
    </dgm:pt>
    <dgm:pt modelId="{F349D0C3-2589-4C73-831A-B80B4BB4A653}" type="pres">
      <dgm:prSet presAssocID="{ED461A7E-1BD9-4F6D-BF4E-CCC414966C77}" presName="roof" presStyleLbl="dkBgShp" presStyleIdx="0" presStyleCnt="2"/>
      <dgm:spPr/>
      <dgm:t>
        <a:bodyPr/>
        <a:lstStyle/>
        <a:p>
          <a:endParaRPr lang="en-US"/>
        </a:p>
      </dgm:t>
    </dgm:pt>
    <dgm:pt modelId="{0D2557EF-24BC-4EA7-BF4F-CD71604F26A1}" type="pres">
      <dgm:prSet presAssocID="{ED461A7E-1BD9-4F6D-BF4E-CCC414966C77}" presName="pillars" presStyleCnt="0"/>
      <dgm:spPr/>
    </dgm:pt>
    <dgm:pt modelId="{CE420A92-5243-4E3F-98B9-85392D512AC5}" type="pres">
      <dgm:prSet presAssocID="{ED461A7E-1BD9-4F6D-BF4E-CCC414966C77}" presName="pillar1" presStyleLbl="node1" presStyleIdx="0" presStyleCnt="3">
        <dgm:presLayoutVars>
          <dgm:bulletEnabled val="1"/>
        </dgm:presLayoutVars>
      </dgm:prSet>
      <dgm:spPr/>
      <dgm:t>
        <a:bodyPr/>
        <a:lstStyle/>
        <a:p>
          <a:endParaRPr lang="en-US"/>
        </a:p>
      </dgm:t>
    </dgm:pt>
    <dgm:pt modelId="{4FC3AED5-F8A1-4BEC-BE58-6BF628509DA9}" type="pres">
      <dgm:prSet presAssocID="{B6D43D10-9644-41D3-B998-6801B792CEE1}" presName="pillarX" presStyleLbl="node1" presStyleIdx="1" presStyleCnt="3">
        <dgm:presLayoutVars>
          <dgm:bulletEnabled val="1"/>
        </dgm:presLayoutVars>
      </dgm:prSet>
      <dgm:spPr/>
      <dgm:t>
        <a:bodyPr/>
        <a:lstStyle/>
        <a:p>
          <a:endParaRPr lang="en-US"/>
        </a:p>
      </dgm:t>
    </dgm:pt>
    <dgm:pt modelId="{096BC608-EC8E-4F34-8939-EB32D5FE684D}" type="pres">
      <dgm:prSet presAssocID="{09FAB7FD-7D51-4B91-B83A-75402B3AACC8}" presName="pillarX" presStyleLbl="node1" presStyleIdx="2" presStyleCnt="3">
        <dgm:presLayoutVars>
          <dgm:bulletEnabled val="1"/>
        </dgm:presLayoutVars>
      </dgm:prSet>
      <dgm:spPr/>
      <dgm:t>
        <a:bodyPr/>
        <a:lstStyle/>
        <a:p>
          <a:endParaRPr lang="en-US"/>
        </a:p>
      </dgm:t>
    </dgm:pt>
    <dgm:pt modelId="{8E95232B-CDA7-4D25-A0D3-A32A3D9E8877}" type="pres">
      <dgm:prSet presAssocID="{ED461A7E-1BD9-4F6D-BF4E-CCC414966C77}" presName="base" presStyleLbl="dkBgShp" presStyleIdx="1" presStyleCnt="2"/>
      <dgm:spPr>
        <a:solidFill>
          <a:schemeClr val="bg2">
            <a:lumMod val="50000"/>
          </a:schemeClr>
        </a:solidFill>
      </dgm:spPr>
    </dgm:pt>
  </dgm:ptLst>
  <dgm:cxnLst>
    <dgm:cxn modelId="{76426C61-4A8F-4E91-8FBE-C0C81365E0D8}" type="presOf" srcId="{ED461A7E-1BD9-4F6D-BF4E-CCC414966C77}" destId="{F349D0C3-2589-4C73-831A-B80B4BB4A653}" srcOrd="0" destOrd="0" presId="urn:microsoft.com/office/officeart/2005/8/layout/hList3"/>
    <dgm:cxn modelId="{33F73C51-453F-46C7-BECA-578E0F19A984}" type="presOf" srcId="{09FAB7FD-7D51-4B91-B83A-75402B3AACC8}" destId="{096BC608-EC8E-4F34-8939-EB32D5FE684D}" srcOrd="0" destOrd="0" presId="urn:microsoft.com/office/officeart/2005/8/layout/hList3"/>
    <dgm:cxn modelId="{A1083FBD-C716-49F9-92CA-F1C15192B8EC}" type="presOf" srcId="{B6D43D10-9644-41D3-B998-6801B792CEE1}" destId="{4FC3AED5-F8A1-4BEC-BE58-6BF628509DA9}" srcOrd="0" destOrd="0" presId="urn:microsoft.com/office/officeart/2005/8/layout/hList3"/>
    <dgm:cxn modelId="{6C3C1914-2E91-4FB3-855C-803D2A06B0F9}" srcId="{ED461A7E-1BD9-4F6D-BF4E-CCC414966C77}" destId="{B6D43D10-9644-41D3-B998-6801B792CEE1}" srcOrd="1" destOrd="0" parTransId="{9D061A8F-8B52-46BE-A972-032613ADAAE3}" sibTransId="{0A45151E-5404-427A-9C19-358225ACBFFD}"/>
    <dgm:cxn modelId="{ED9382E3-6F0B-4130-ACC9-738EAA0CFF10}" srcId="{ED461A7E-1BD9-4F6D-BF4E-CCC414966C77}" destId="{83BFCF64-F3F2-4811-AF59-060AFB1057B7}" srcOrd="0" destOrd="0" parTransId="{A6C6938A-3BDD-4907-A73F-2FEC2473EB9A}" sibTransId="{3417A909-F20D-4E3F-8BED-1083AF6F0E77}"/>
    <dgm:cxn modelId="{8D770513-BA38-486E-9416-4431053C2F31}" srcId="{68EF2A83-44BD-45C3-9302-411C7A259792}" destId="{ED461A7E-1BD9-4F6D-BF4E-CCC414966C77}" srcOrd="0" destOrd="0" parTransId="{4BF64801-8D8A-4EE3-8C47-30027FD2CEA0}" sibTransId="{471AC759-A648-48EA-B1A2-0D8FE291059A}"/>
    <dgm:cxn modelId="{6A19E2E7-079D-4D79-92FE-1C87D6DBB22A}" srcId="{ED461A7E-1BD9-4F6D-BF4E-CCC414966C77}" destId="{09FAB7FD-7D51-4B91-B83A-75402B3AACC8}" srcOrd="2" destOrd="0" parTransId="{357F9408-1FB3-4B80-96F5-2EE2736012F3}" sibTransId="{C4D650AF-24C3-4BA5-B3C1-A7D9392BC202}"/>
    <dgm:cxn modelId="{8ECA756E-70B3-46A1-BEA9-B2CFC795FB5C}" type="presOf" srcId="{68EF2A83-44BD-45C3-9302-411C7A259792}" destId="{36443149-721D-4371-B5D9-B9BD6E795BAB}" srcOrd="0" destOrd="0" presId="urn:microsoft.com/office/officeart/2005/8/layout/hList3"/>
    <dgm:cxn modelId="{4BD6B555-B756-426E-9F98-036E18C844BA}" type="presOf" srcId="{83BFCF64-F3F2-4811-AF59-060AFB1057B7}" destId="{CE420A92-5243-4E3F-98B9-85392D512AC5}" srcOrd="0" destOrd="0" presId="urn:microsoft.com/office/officeart/2005/8/layout/hList3"/>
    <dgm:cxn modelId="{249AAABC-12EF-4076-9F7B-9A699BF78230}" type="presParOf" srcId="{36443149-721D-4371-B5D9-B9BD6E795BAB}" destId="{F349D0C3-2589-4C73-831A-B80B4BB4A653}" srcOrd="0" destOrd="0" presId="urn:microsoft.com/office/officeart/2005/8/layout/hList3"/>
    <dgm:cxn modelId="{6D551169-2ED6-4B3A-8702-9ECEBB2B12D7}" type="presParOf" srcId="{36443149-721D-4371-B5D9-B9BD6E795BAB}" destId="{0D2557EF-24BC-4EA7-BF4F-CD71604F26A1}" srcOrd="1" destOrd="0" presId="urn:microsoft.com/office/officeart/2005/8/layout/hList3"/>
    <dgm:cxn modelId="{ADF69CAF-ABF8-476A-9398-C298FC0ADEBD}" type="presParOf" srcId="{0D2557EF-24BC-4EA7-BF4F-CD71604F26A1}" destId="{CE420A92-5243-4E3F-98B9-85392D512AC5}" srcOrd="0" destOrd="0" presId="urn:microsoft.com/office/officeart/2005/8/layout/hList3"/>
    <dgm:cxn modelId="{F029A2A3-3963-4A6A-8415-04D8E4EF0943}" type="presParOf" srcId="{0D2557EF-24BC-4EA7-BF4F-CD71604F26A1}" destId="{4FC3AED5-F8A1-4BEC-BE58-6BF628509DA9}" srcOrd="1" destOrd="0" presId="urn:microsoft.com/office/officeart/2005/8/layout/hList3"/>
    <dgm:cxn modelId="{7947AAAB-AE1C-4966-B51C-E822A9320416}" type="presParOf" srcId="{0D2557EF-24BC-4EA7-BF4F-CD71604F26A1}" destId="{096BC608-EC8E-4F34-8939-EB32D5FE684D}" srcOrd="2" destOrd="0" presId="urn:microsoft.com/office/officeart/2005/8/layout/hList3"/>
    <dgm:cxn modelId="{4E5502F3-F1D3-49CF-902D-00B8E9F43168}" type="presParOf" srcId="{36443149-721D-4371-B5D9-B9BD6E795BAB}" destId="{8E95232B-CDA7-4D25-A0D3-A32A3D9E8877}"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49D0C3-2589-4C73-831A-B80B4BB4A653}">
      <dsp:nvSpPr>
        <dsp:cNvPr id="0" name=""/>
        <dsp:cNvSpPr/>
      </dsp:nvSpPr>
      <dsp:spPr>
        <a:xfrm>
          <a:off x="0" y="0"/>
          <a:ext cx="8229600" cy="1481137"/>
        </a:xfrm>
        <a:prstGeom prst="rect">
          <a:avLst/>
        </a:prstGeom>
        <a:solidFill>
          <a:schemeClr val="bg2">
            <a:lumMod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n-US" sz="6500" kern="1200" dirty="0" smtClean="0"/>
            <a:t>Value</a:t>
          </a:r>
          <a:endParaRPr lang="en-US" sz="6500" kern="1200" dirty="0"/>
        </a:p>
      </dsp:txBody>
      <dsp:txXfrm>
        <a:off x="0" y="0"/>
        <a:ext cx="8229600" cy="1481137"/>
      </dsp:txXfrm>
    </dsp:sp>
    <dsp:sp modelId="{CE420A92-5243-4E3F-98B9-85392D512AC5}">
      <dsp:nvSpPr>
        <dsp:cNvPr id="0" name=""/>
        <dsp:cNvSpPr/>
      </dsp:nvSpPr>
      <dsp:spPr>
        <a:xfrm>
          <a:off x="4018" y="1481137"/>
          <a:ext cx="2740521" cy="3110388"/>
        </a:xfrm>
        <a:prstGeom prst="rect">
          <a:avLst/>
        </a:prstGeom>
        <a:solidFill>
          <a:schemeClr val="accent1">
            <a:hueOff val="0"/>
            <a:satOff val="0"/>
            <a:lum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kern="1200" dirty="0" smtClean="0"/>
            <a:t>Quality </a:t>
          </a:r>
          <a:endParaRPr lang="en-US" sz="3800" kern="1200" dirty="0"/>
        </a:p>
      </dsp:txBody>
      <dsp:txXfrm>
        <a:off x="4018" y="1481137"/>
        <a:ext cx="2740521" cy="3110388"/>
      </dsp:txXfrm>
    </dsp:sp>
    <dsp:sp modelId="{4FC3AED5-F8A1-4BEC-BE58-6BF628509DA9}">
      <dsp:nvSpPr>
        <dsp:cNvPr id="0" name=""/>
        <dsp:cNvSpPr/>
      </dsp:nvSpPr>
      <dsp:spPr>
        <a:xfrm>
          <a:off x="2744539" y="1481137"/>
          <a:ext cx="2740521" cy="3110388"/>
        </a:xfrm>
        <a:prstGeom prst="rect">
          <a:avLst/>
        </a:prstGeom>
        <a:solidFill>
          <a:srgbClr val="7030A0"/>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kern="1200" dirty="0" smtClean="0"/>
            <a:t>Patient Experience</a:t>
          </a:r>
          <a:endParaRPr lang="en-US" sz="3800" kern="1200" dirty="0"/>
        </a:p>
      </dsp:txBody>
      <dsp:txXfrm>
        <a:off x="2744539" y="1481137"/>
        <a:ext cx="2740521" cy="3110388"/>
      </dsp:txXfrm>
    </dsp:sp>
    <dsp:sp modelId="{096BC608-EC8E-4F34-8939-EB32D5FE684D}">
      <dsp:nvSpPr>
        <dsp:cNvPr id="0" name=""/>
        <dsp:cNvSpPr/>
      </dsp:nvSpPr>
      <dsp:spPr>
        <a:xfrm>
          <a:off x="5485060" y="1481137"/>
          <a:ext cx="2740521" cy="3110388"/>
        </a:xfrm>
        <a:prstGeom prst="rect">
          <a:avLst/>
        </a:prstGeom>
        <a:solidFill>
          <a:schemeClr val="accent5">
            <a:lumMod val="5000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4780" tIns="144780" rIns="144780" bIns="144780" numCol="1" spcCol="1270" anchor="ctr" anchorCtr="0">
          <a:noAutofit/>
        </a:bodyPr>
        <a:lstStyle/>
        <a:p>
          <a:pPr lvl="0" algn="ctr" defTabSz="1689100">
            <a:lnSpc>
              <a:spcPct val="90000"/>
            </a:lnSpc>
            <a:spcBef>
              <a:spcPct val="0"/>
            </a:spcBef>
            <a:spcAft>
              <a:spcPct val="35000"/>
            </a:spcAft>
          </a:pPr>
          <a:r>
            <a:rPr lang="en-US" sz="3800" kern="1200" dirty="0" smtClean="0"/>
            <a:t>Cost (Efficiency)</a:t>
          </a:r>
          <a:endParaRPr lang="en-US" sz="3800" kern="1200" dirty="0"/>
        </a:p>
      </dsp:txBody>
      <dsp:txXfrm>
        <a:off x="5485060" y="1481137"/>
        <a:ext cx="2740521" cy="3110388"/>
      </dsp:txXfrm>
    </dsp:sp>
    <dsp:sp modelId="{8E95232B-CDA7-4D25-A0D3-A32A3D9E8877}">
      <dsp:nvSpPr>
        <dsp:cNvPr id="0" name=""/>
        <dsp:cNvSpPr/>
      </dsp:nvSpPr>
      <dsp:spPr>
        <a:xfrm>
          <a:off x="0" y="4591526"/>
          <a:ext cx="8229600" cy="345598"/>
        </a:xfrm>
        <a:prstGeom prst="rect">
          <a:avLst/>
        </a:prstGeom>
        <a:solidFill>
          <a:schemeClr val="bg2">
            <a:lumMod val="50000"/>
          </a:schemeClr>
        </a:solidFill>
        <a:ln>
          <a:noFill/>
        </a:ln>
        <a:effectLst/>
      </dsp:spPr>
      <dsp:style>
        <a:lnRef idx="0">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018" cy="461804"/>
          </a:xfrm>
          <a:prstGeom prst="rect">
            <a:avLst/>
          </a:prstGeom>
        </p:spPr>
        <p:txBody>
          <a:bodyPr vert="horz" lIns="92620" tIns="46310" rIns="92620" bIns="46310" rtlCol="0"/>
          <a:lstStyle>
            <a:lvl1pPr algn="l">
              <a:defRPr sz="1200"/>
            </a:lvl1pPr>
          </a:lstStyle>
          <a:p>
            <a:endParaRPr lang="en-US"/>
          </a:p>
        </p:txBody>
      </p:sp>
      <p:sp>
        <p:nvSpPr>
          <p:cNvPr id="3" name="Date Placeholder 2"/>
          <p:cNvSpPr>
            <a:spLocks noGrp="1"/>
          </p:cNvSpPr>
          <p:nvPr>
            <p:ph type="dt" sz="quarter" idx="1"/>
          </p:nvPr>
        </p:nvSpPr>
        <p:spPr>
          <a:xfrm>
            <a:off x="3950256" y="0"/>
            <a:ext cx="3022018" cy="461804"/>
          </a:xfrm>
          <a:prstGeom prst="rect">
            <a:avLst/>
          </a:prstGeom>
        </p:spPr>
        <p:txBody>
          <a:bodyPr vert="horz" lIns="92620" tIns="46310" rIns="92620" bIns="46310" rtlCol="0"/>
          <a:lstStyle>
            <a:lvl1pPr algn="r">
              <a:defRPr sz="1200"/>
            </a:lvl1pPr>
          </a:lstStyle>
          <a:p>
            <a:fld id="{E0AEDC2B-0DB8-4188-8363-FF1C9CE62C0C}" type="datetimeFigureOut">
              <a:rPr lang="en-US" smtClean="0"/>
              <a:pPr/>
              <a:t>3/14/2014</a:t>
            </a:fld>
            <a:endParaRPr lang="en-US"/>
          </a:p>
        </p:txBody>
      </p:sp>
      <p:sp>
        <p:nvSpPr>
          <p:cNvPr id="4" name="Footer Placeholder 3"/>
          <p:cNvSpPr>
            <a:spLocks noGrp="1"/>
          </p:cNvSpPr>
          <p:nvPr>
            <p:ph type="ftr" sz="quarter" idx="2"/>
          </p:nvPr>
        </p:nvSpPr>
        <p:spPr>
          <a:xfrm>
            <a:off x="0" y="8772668"/>
            <a:ext cx="3022018" cy="461804"/>
          </a:xfrm>
          <a:prstGeom prst="rect">
            <a:avLst/>
          </a:prstGeom>
        </p:spPr>
        <p:txBody>
          <a:bodyPr vert="horz" lIns="92620" tIns="46310" rIns="92620" bIns="46310" rtlCol="0" anchor="b"/>
          <a:lstStyle>
            <a:lvl1pPr algn="l">
              <a:defRPr sz="1200"/>
            </a:lvl1pPr>
          </a:lstStyle>
          <a:p>
            <a:endParaRPr lang="en-US"/>
          </a:p>
        </p:txBody>
      </p:sp>
      <p:sp>
        <p:nvSpPr>
          <p:cNvPr id="5" name="Slide Number Placeholder 4"/>
          <p:cNvSpPr>
            <a:spLocks noGrp="1"/>
          </p:cNvSpPr>
          <p:nvPr>
            <p:ph type="sldNum" sz="quarter" idx="3"/>
          </p:nvPr>
        </p:nvSpPr>
        <p:spPr>
          <a:xfrm>
            <a:off x="3950256" y="8772668"/>
            <a:ext cx="3022018" cy="461804"/>
          </a:xfrm>
          <a:prstGeom prst="rect">
            <a:avLst/>
          </a:prstGeom>
        </p:spPr>
        <p:txBody>
          <a:bodyPr vert="horz" lIns="92620" tIns="46310" rIns="92620" bIns="46310" rtlCol="0" anchor="b"/>
          <a:lstStyle>
            <a:lvl1pPr algn="r">
              <a:defRPr sz="1200"/>
            </a:lvl1pPr>
          </a:lstStyle>
          <a:p>
            <a:fld id="{DF4E351C-DE38-4FEE-B5BC-F6592FE7BAEE}" type="slidenum">
              <a:rPr lang="en-US" smtClean="0"/>
              <a:pPr/>
              <a:t>‹#›</a:t>
            </a:fld>
            <a:endParaRPr lang="en-US"/>
          </a:p>
        </p:txBody>
      </p:sp>
    </p:spTree>
    <p:extLst>
      <p:ext uri="{BB962C8B-B14F-4D97-AF65-F5344CB8AC3E}">
        <p14:creationId xmlns:p14="http://schemas.microsoft.com/office/powerpoint/2010/main" val="3460159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2018" cy="461804"/>
          </a:xfrm>
          <a:prstGeom prst="rect">
            <a:avLst/>
          </a:prstGeom>
        </p:spPr>
        <p:txBody>
          <a:bodyPr vert="horz" lIns="92620" tIns="46310" rIns="92620" bIns="46310" rtlCol="0"/>
          <a:lstStyle>
            <a:lvl1pPr algn="l">
              <a:defRPr sz="1200"/>
            </a:lvl1pPr>
          </a:lstStyle>
          <a:p>
            <a:endParaRPr lang="en-US"/>
          </a:p>
        </p:txBody>
      </p:sp>
      <p:sp>
        <p:nvSpPr>
          <p:cNvPr id="3" name="Date Placeholder 2"/>
          <p:cNvSpPr>
            <a:spLocks noGrp="1"/>
          </p:cNvSpPr>
          <p:nvPr>
            <p:ph type="dt" idx="1"/>
          </p:nvPr>
        </p:nvSpPr>
        <p:spPr>
          <a:xfrm>
            <a:off x="3950256" y="0"/>
            <a:ext cx="3022018" cy="461804"/>
          </a:xfrm>
          <a:prstGeom prst="rect">
            <a:avLst/>
          </a:prstGeom>
        </p:spPr>
        <p:txBody>
          <a:bodyPr vert="horz" lIns="92620" tIns="46310" rIns="92620" bIns="46310" rtlCol="0"/>
          <a:lstStyle>
            <a:lvl1pPr algn="r">
              <a:defRPr sz="1200"/>
            </a:lvl1pPr>
          </a:lstStyle>
          <a:p>
            <a:fld id="{E6B5CD00-5233-8B47-BB56-1990643FAA60}" type="datetimeFigureOut">
              <a:rPr lang="en-US" smtClean="0"/>
              <a:pPr/>
              <a:t>3/14/2014</a:t>
            </a:fld>
            <a:endParaRPr lang="en-US"/>
          </a:p>
        </p:txBody>
      </p:sp>
      <p:sp>
        <p:nvSpPr>
          <p:cNvPr id="4" name="Slide Image Placeholder 3"/>
          <p:cNvSpPr>
            <a:spLocks noGrp="1" noRot="1" noChangeAspect="1"/>
          </p:cNvSpPr>
          <p:nvPr>
            <p:ph type="sldImg" idx="2"/>
          </p:nvPr>
        </p:nvSpPr>
        <p:spPr>
          <a:xfrm>
            <a:off x="1177925" y="692150"/>
            <a:ext cx="4618038" cy="3463925"/>
          </a:xfrm>
          <a:prstGeom prst="rect">
            <a:avLst/>
          </a:prstGeom>
          <a:noFill/>
          <a:ln w="12700">
            <a:solidFill>
              <a:prstClr val="black"/>
            </a:solidFill>
          </a:ln>
        </p:spPr>
        <p:txBody>
          <a:bodyPr vert="horz" lIns="92620" tIns="46310" rIns="92620" bIns="46310" rtlCol="0" anchor="ctr"/>
          <a:lstStyle/>
          <a:p>
            <a:endParaRPr lang="en-US"/>
          </a:p>
        </p:txBody>
      </p:sp>
      <p:sp>
        <p:nvSpPr>
          <p:cNvPr id="5" name="Notes Placeholder 4"/>
          <p:cNvSpPr>
            <a:spLocks noGrp="1"/>
          </p:cNvSpPr>
          <p:nvPr>
            <p:ph type="body" sz="quarter" idx="3"/>
          </p:nvPr>
        </p:nvSpPr>
        <p:spPr>
          <a:xfrm>
            <a:off x="697389" y="4387136"/>
            <a:ext cx="5579110" cy="4156234"/>
          </a:xfrm>
          <a:prstGeom prst="rect">
            <a:avLst/>
          </a:prstGeom>
        </p:spPr>
        <p:txBody>
          <a:bodyPr vert="horz" lIns="92620" tIns="46310" rIns="92620" bIns="4631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22018" cy="461804"/>
          </a:xfrm>
          <a:prstGeom prst="rect">
            <a:avLst/>
          </a:prstGeom>
        </p:spPr>
        <p:txBody>
          <a:bodyPr vert="horz" lIns="92620" tIns="46310" rIns="92620" bIns="46310" rtlCol="0" anchor="b"/>
          <a:lstStyle>
            <a:lvl1pPr algn="l">
              <a:defRPr sz="1200"/>
            </a:lvl1pPr>
          </a:lstStyle>
          <a:p>
            <a:endParaRPr lang="en-US"/>
          </a:p>
        </p:txBody>
      </p:sp>
      <p:sp>
        <p:nvSpPr>
          <p:cNvPr id="7" name="Slide Number Placeholder 6"/>
          <p:cNvSpPr>
            <a:spLocks noGrp="1"/>
          </p:cNvSpPr>
          <p:nvPr>
            <p:ph type="sldNum" sz="quarter" idx="5"/>
          </p:nvPr>
        </p:nvSpPr>
        <p:spPr>
          <a:xfrm>
            <a:off x="3950256" y="8772668"/>
            <a:ext cx="3022018" cy="461804"/>
          </a:xfrm>
          <a:prstGeom prst="rect">
            <a:avLst/>
          </a:prstGeom>
        </p:spPr>
        <p:txBody>
          <a:bodyPr vert="horz" lIns="92620" tIns="46310" rIns="92620" bIns="46310" rtlCol="0" anchor="b"/>
          <a:lstStyle>
            <a:lvl1pPr algn="r">
              <a:defRPr sz="1200"/>
            </a:lvl1pPr>
          </a:lstStyle>
          <a:p>
            <a:fld id="{D0F89A7E-C129-9145-8621-A4974F617E75}" type="slidenum">
              <a:rPr lang="en-US" smtClean="0"/>
              <a:pPr/>
              <a:t>‹#›</a:t>
            </a:fld>
            <a:endParaRPr lang="en-US"/>
          </a:p>
        </p:txBody>
      </p:sp>
    </p:spTree>
    <p:extLst>
      <p:ext uri="{BB962C8B-B14F-4D97-AF65-F5344CB8AC3E}">
        <p14:creationId xmlns:p14="http://schemas.microsoft.com/office/powerpoint/2010/main" val="1974442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1B8A44D-D987-491C-9570-AF8EE28806ED}" type="slidenum">
              <a:rPr lang="en-US" smtClean="0"/>
              <a:pPr/>
              <a:t>1</a:t>
            </a:fld>
            <a:endParaRPr lang="en-US"/>
          </a:p>
        </p:txBody>
      </p:sp>
    </p:spTree>
    <p:extLst>
      <p:ext uri="{BB962C8B-B14F-4D97-AF65-F5344CB8AC3E}">
        <p14:creationId xmlns:p14="http://schemas.microsoft.com/office/powerpoint/2010/main" val="36396942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maryland.gov/" TargetMode="Externa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baseline="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21" name="Rectangle 20"/>
          <p:cNvSpPr/>
          <p:nvPr/>
        </p:nvSpPr>
        <p:spPr>
          <a:xfrm>
            <a:off x="904875" y="3648075"/>
            <a:ext cx="7315200" cy="1280160"/>
          </a:xfrm>
          <a:prstGeom prst="rect">
            <a:avLst/>
          </a:prstGeom>
          <a:no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tx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rgbClr val="C00000"/>
          </a:solidFill>
          <a:ln w="6350" cap="rnd" cmpd="sng" algn="ctr">
            <a:solidFill>
              <a:srgbClr val="C00000"/>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tx1">
              <a:lumMod val="50000"/>
              <a:lumOff val="50000"/>
            </a:schemeClr>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825030" y="2982383"/>
            <a:ext cx="1600200" cy="742951"/>
          </a:xfrm>
          <a:prstGeom prst="rect">
            <a:avLst/>
          </a:prstGeom>
          <a:noFill/>
        </p:spPr>
      </p:pic>
      <p:pic>
        <p:nvPicPr>
          <p:cNvPr id="10" name="Picture 9" descr="HSCRC logo.png"/>
          <p:cNvPicPr>
            <a:picLocks noChangeAspect="1"/>
          </p:cNvPicPr>
          <p:nvPr userDrawn="1"/>
        </p:nvPicPr>
        <p:blipFill>
          <a:blip r:embed="rId4" cstate="print"/>
          <a:stretch>
            <a:fillRect/>
          </a:stretch>
        </p:blipFill>
        <p:spPr>
          <a:xfrm>
            <a:off x="7170820" y="6187548"/>
            <a:ext cx="1668677" cy="67045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pPr/>
              <a:t>3/14/2014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185A8-A803-3B40-8A76-D1B5A01A80E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05AD4C7-8640-3744-BC60-962A88DAE811}" type="datetimeFigureOut">
              <a:rPr lang="en-US" smtClean="0"/>
              <a:pPr/>
              <a:t>3/14/2014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5185A8-A803-3B40-8A76-D1B5A01A80E0}"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3846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046011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226960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69410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140897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589453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50869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3121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pic>
        <p:nvPicPr>
          <p:cNvPr id="6" name="Picture 5" descr="HSCRC logo.png"/>
          <p:cNvPicPr>
            <a:picLocks noChangeAspect="1"/>
          </p:cNvPicPr>
          <p:nvPr userDrawn="1"/>
        </p:nvPicPr>
        <p:blipFill>
          <a:blip r:embed="rId2" cstate="print"/>
          <a:stretch>
            <a:fillRect/>
          </a:stretch>
        </p:blipFill>
        <p:spPr>
          <a:xfrm>
            <a:off x="6997566" y="6117938"/>
            <a:ext cx="1841932" cy="740062"/>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569078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737434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F90171-0C6F-439E-89BC-FF15615A2AC1}" type="datetimeFigureOut">
              <a:rPr lang="en-US">
                <a:solidFill>
                  <a:prstClr val="black">
                    <a:tint val="75000"/>
                  </a:prstClr>
                </a:solidFill>
              </a:rPr>
              <a:pPr/>
              <a:t>3/14/2014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EEF8A6EE-6F06-4E6D-B29B-038C3C4E3D2B}" type="slidenum">
              <a:rPr lang="en-US">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123079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565185A8-A803-3B40-8A76-D1B5A01A80E0}"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pic>
        <p:nvPicPr>
          <p:cNvPr id="9" name="Picture 2" descr="maryland.gov">
            <a:hlinkClick r:id="rId2"/>
          </p:cNvPr>
          <p:cNvPicPr>
            <a:picLocks noChangeAspect="1" noChangeArrowheads="1"/>
          </p:cNvPicPr>
          <p:nvPr userDrawn="1"/>
        </p:nvPicPr>
        <p:blipFill>
          <a:blip r:embed="rId3" cstate="print"/>
          <a:srcRect/>
          <a:stretch>
            <a:fillRect/>
          </a:stretch>
        </p:blipFill>
        <p:spPr bwMode="auto">
          <a:xfrm>
            <a:off x="7391400" y="6115049"/>
            <a:ext cx="1600200" cy="742951"/>
          </a:xfrm>
          <a:prstGeom prst="rect">
            <a:avLst/>
          </a:prstGeom>
          <a:noFill/>
        </p:spPr>
      </p:pic>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6" name="TextBox 15"/>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pic>
        <p:nvPicPr>
          <p:cNvPr id="7" name="Picture 6" descr="HSCRC logo.png"/>
          <p:cNvPicPr>
            <a:picLocks noChangeAspect="1"/>
          </p:cNvPicPr>
          <p:nvPr userDrawn="1"/>
        </p:nvPicPr>
        <p:blipFill>
          <a:blip r:embed="rId2" cstate="print"/>
          <a:stretch>
            <a:fillRect/>
          </a:stretch>
        </p:blipFill>
        <p:spPr>
          <a:xfrm>
            <a:off x="6872438" y="6014537"/>
            <a:ext cx="1944303" cy="781193"/>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05AD4C7-8640-3744-BC60-962A88DAE811}" type="datetimeFigureOut">
              <a:rPr lang="en-US" smtClean="0"/>
              <a:pPr/>
              <a:t>3/14/2014</a:t>
            </a:fld>
            <a:endParaRPr lang="en-US"/>
          </a:p>
        </p:txBody>
      </p:sp>
      <p:sp>
        <p:nvSpPr>
          <p:cNvPr id="8" name="Footer Placeholder 7"/>
          <p:cNvSpPr>
            <a:spLocks noGrp="1"/>
          </p:cNvSpPr>
          <p:nvPr>
            <p:ph type="ftr" sz="quarter" idx="11"/>
          </p:nvPr>
        </p:nvSpPr>
        <p:spPr/>
        <p:txBody>
          <a:bodyPr/>
          <a:lstStyle/>
          <a:p>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pic>
        <p:nvPicPr>
          <p:cNvPr id="5" name="Picture 4" descr="HSCRC logo.png"/>
          <p:cNvPicPr>
            <a:picLocks noChangeAspect="1"/>
          </p:cNvPicPr>
          <p:nvPr userDrawn="1"/>
        </p:nvPicPr>
        <p:blipFill>
          <a:blip r:embed="rId2" cstate="print"/>
          <a:stretch>
            <a:fillRect/>
          </a:stretch>
        </p:blipFill>
        <p:spPr>
          <a:xfrm>
            <a:off x="7045692" y="6137274"/>
            <a:ext cx="1793805" cy="720725"/>
          </a:xfrm>
          <a:prstGeom prst="rect">
            <a:avLst/>
          </a:prstGeom>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11" name="Picture 2" descr="maryland.gov">
            <a:hlinkClick r:id="rId2"/>
          </p:cNvPr>
          <p:cNvPicPr>
            <a:picLocks noChangeAspect="1" noChangeArrowheads="1"/>
          </p:cNvPicPr>
          <p:nvPr/>
        </p:nvPicPr>
        <p:blipFill>
          <a:blip r:embed="rId3" cstate="print"/>
          <a:srcRect/>
          <a:stretch>
            <a:fillRect/>
          </a:stretch>
        </p:blipFill>
        <p:spPr bwMode="auto">
          <a:xfrm>
            <a:off x="7391400" y="6115049"/>
            <a:ext cx="1600200" cy="742951"/>
          </a:xfrm>
          <a:prstGeom prst="rect">
            <a:avLst/>
          </a:prstGeom>
          <a:noFill/>
        </p:spPr>
      </p:pic>
      <p:sp>
        <p:nvSpPr>
          <p:cNvPr id="13" name="TextBox 12"/>
          <p:cNvSpPr txBox="1"/>
          <p:nvPr/>
        </p:nvSpPr>
        <p:spPr>
          <a:xfrm>
            <a:off x="786068" y="6367046"/>
            <a:ext cx="433132" cy="338554"/>
          </a:xfrm>
          <a:prstGeom prst="rect">
            <a:avLst/>
          </a:prstGeom>
          <a:noFill/>
        </p:spPr>
        <p:txBody>
          <a:bodyPr wrap="none" rtlCol="0">
            <a:spAutoFit/>
          </a:bodyPr>
          <a:lstStyle/>
          <a:p>
            <a:fld id="{60190AC2-481F-4502-89DE-7153DAFA5FF2}" type="slidenum">
              <a:rPr lang="en-US" sz="1600" smtClean="0">
                <a:solidFill>
                  <a:schemeClr val="bg1">
                    <a:lumMod val="50000"/>
                  </a:schemeClr>
                </a:solidFill>
              </a:rPr>
              <a:pPr/>
              <a:t>‹#›</a:t>
            </a:fld>
            <a:endParaRPr lang="en-US" sz="1600" dirty="0">
              <a:solidFill>
                <a:schemeClr val="bg1">
                  <a:lumMod val="50000"/>
                </a:scheme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pPr/>
              <a:t>3/14/2014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185A8-A803-3B40-8A76-D1B5A01A80E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05AD4C7-8640-3744-BC60-962A88DAE811}" type="datetimeFigureOut">
              <a:rPr lang="en-US" smtClean="0"/>
              <a:pPr/>
              <a:t>3/14/2014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5185A8-A803-3B40-8A76-D1B5A01A80E0}"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005AD4C7-8640-3744-BC60-962A88DAE811}" type="datetimeFigureOut">
              <a:rPr lang="en-US" smtClean="0"/>
              <a:pPr/>
              <a:t>3/14/2014</a:t>
            </a:fld>
            <a:endParaRPr lang="en-US" dirty="0"/>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565185A8-A803-3B40-8A76-D1B5A01A80E0}"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F90171-0C6F-439E-89BC-FF15615A2AC1}" type="datetimeFigureOut">
              <a:rPr lang="en-US" smtClean="0">
                <a:solidFill>
                  <a:prstClr val="black">
                    <a:tint val="75000"/>
                  </a:prstClr>
                </a:solidFill>
              </a:rPr>
              <a:pPr/>
              <a:t>3/14/2014</a:t>
            </a:fld>
            <a:endParaRPr lang="en-US" smtClean="0">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smtClean="0">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F8A6EE-6F06-4E6D-B29B-038C3C4E3D2B}" type="slidenum">
              <a:rPr lang="en-US" smtClean="0">
                <a:solidFill>
                  <a:prstClr val="black">
                    <a:tint val="75000"/>
                  </a:prstClr>
                </a:solidFill>
              </a:rPr>
              <a:pPr/>
              <a:t>‹#›</a:t>
            </a:fld>
            <a:endParaRPr lang="en-US" smtClean="0">
              <a:solidFill>
                <a:prstClr val="black">
                  <a:tint val="75000"/>
                </a:prstClr>
              </a:solidFill>
            </a:endParaRPr>
          </a:p>
        </p:txBody>
      </p:sp>
    </p:spTree>
    <p:extLst>
      <p:ext uri="{BB962C8B-B14F-4D97-AF65-F5344CB8AC3E}">
        <p14:creationId xmlns:p14="http://schemas.microsoft.com/office/powerpoint/2010/main" val="39641513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oogle.com/url?sa=i&amp;rct=j&amp;q=state+of+maryland+logo&amp;source=images&amp;cd=&amp;cad=rja&amp;docid=_eQ0EHBDGw6juM&amp;tbnid=TFGQX_NsstKcsM:&amp;ved=0CAUQjRw&amp;url=http://broadneck.info/history/marylands-world-war-ii-memorial/&amp;ei=_8sTUcGADsqt0AHQvoCABQ&amp;bvm=bv.42080656,d.dmQ&amp;psig=AFQjCNFCpWb9d4U07ptl2z0E0Ejt6TnzVg&amp;ust=1360338281455472"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52400" y="1981200"/>
            <a:ext cx="8839200" cy="2286000"/>
          </a:xfrm>
        </p:spPr>
        <p:txBody>
          <a:bodyPr>
            <a:normAutofit/>
          </a:bodyPr>
          <a:lstStyle/>
          <a:p>
            <a:pPr algn="ctr"/>
            <a:r>
              <a:rPr lang="en-US" sz="2800" b="1" dirty="0" smtClean="0">
                <a:latin typeface="Cambria" pitchFamily="18" charset="0"/>
              </a:rPr>
              <a:t/>
            </a:r>
            <a:br>
              <a:rPr lang="en-US" sz="2800" b="1" dirty="0" smtClean="0">
                <a:latin typeface="Cambria" pitchFamily="18" charset="0"/>
              </a:rPr>
            </a:br>
            <a:r>
              <a:rPr lang="en-US" sz="3600" b="1" dirty="0" smtClean="0">
                <a:latin typeface="Cambria" pitchFamily="18" charset="0"/>
              </a:rPr>
              <a:t>Maryland Health Services Cost Review Commission </a:t>
            </a:r>
            <a:r>
              <a:rPr lang="en-US" sz="2800" b="1" dirty="0" smtClean="0">
                <a:latin typeface="Cambria" pitchFamily="18" charset="0"/>
              </a:rPr>
              <a:t/>
            </a:r>
            <a:br>
              <a:rPr lang="en-US" sz="2800" b="1" dirty="0" smtClean="0">
                <a:latin typeface="Cambria" pitchFamily="18" charset="0"/>
              </a:rPr>
            </a:br>
            <a:endParaRPr lang="en-US" sz="2800" b="1" dirty="0">
              <a:latin typeface="Cambria" pitchFamily="18" charset="0"/>
            </a:endParaRPr>
          </a:p>
        </p:txBody>
      </p:sp>
      <p:sp>
        <p:nvSpPr>
          <p:cNvPr id="5" name="Title 1"/>
          <p:cNvSpPr txBox="1">
            <a:spLocks/>
          </p:cNvSpPr>
          <p:nvPr/>
        </p:nvSpPr>
        <p:spPr bwMode="auto">
          <a:xfrm>
            <a:off x="0" y="3886200"/>
            <a:ext cx="9144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cs typeface="Arial" charset="0"/>
              </a:defRPr>
            </a:lvl2pPr>
            <a:lvl3pPr algn="ctr" rtl="0" eaLnBrk="1" fontAlgn="base" hangingPunct="1">
              <a:spcBef>
                <a:spcPct val="0"/>
              </a:spcBef>
              <a:spcAft>
                <a:spcPct val="0"/>
              </a:spcAft>
              <a:defRPr sz="4400">
                <a:solidFill>
                  <a:schemeClr val="tx2"/>
                </a:solidFill>
                <a:latin typeface="Arial" charset="0"/>
                <a:cs typeface="Arial" charset="0"/>
              </a:defRPr>
            </a:lvl3pPr>
            <a:lvl4pPr algn="ctr" rtl="0" eaLnBrk="1" fontAlgn="base" hangingPunct="1">
              <a:spcBef>
                <a:spcPct val="0"/>
              </a:spcBef>
              <a:spcAft>
                <a:spcPct val="0"/>
              </a:spcAft>
              <a:defRPr sz="4400">
                <a:solidFill>
                  <a:schemeClr val="tx2"/>
                </a:solidFill>
                <a:latin typeface="Arial" charset="0"/>
                <a:cs typeface="Arial" charset="0"/>
              </a:defRPr>
            </a:lvl4pPr>
            <a:lvl5pPr algn="ctr" rtl="0" eaLnBrk="1" fontAlgn="base" hangingPunct="1">
              <a:spcBef>
                <a:spcPct val="0"/>
              </a:spcBef>
              <a:spcAft>
                <a:spcPct val="0"/>
              </a:spcAft>
              <a:defRPr sz="4400">
                <a:solidFill>
                  <a:schemeClr val="tx2"/>
                </a:solidFill>
                <a:latin typeface="Arial" charset="0"/>
                <a:cs typeface="Arial" charset="0"/>
              </a:defRPr>
            </a:lvl5pPr>
            <a:lvl6pPr marL="457200" algn="ctr" rtl="0" eaLnBrk="1" fontAlgn="base" hangingPunct="1">
              <a:spcBef>
                <a:spcPct val="0"/>
              </a:spcBef>
              <a:spcAft>
                <a:spcPct val="0"/>
              </a:spcAft>
              <a:defRPr sz="4400">
                <a:solidFill>
                  <a:schemeClr val="tx2"/>
                </a:solidFill>
                <a:latin typeface="Arial" charset="0"/>
                <a:cs typeface="Arial" charset="0"/>
              </a:defRPr>
            </a:lvl6pPr>
            <a:lvl7pPr marL="914400" algn="ctr" rtl="0" eaLnBrk="1" fontAlgn="base" hangingPunct="1">
              <a:spcBef>
                <a:spcPct val="0"/>
              </a:spcBef>
              <a:spcAft>
                <a:spcPct val="0"/>
              </a:spcAft>
              <a:defRPr sz="4400">
                <a:solidFill>
                  <a:schemeClr val="tx2"/>
                </a:solidFill>
                <a:latin typeface="Arial" charset="0"/>
                <a:cs typeface="Arial" charset="0"/>
              </a:defRPr>
            </a:lvl7pPr>
            <a:lvl8pPr marL="1371600" algn="ctr" rtl="0" eaLnBrk="1" fontAlgn="base" hangingPunct="1">
              <a:spcBef>
                <a:spcPct val="0"/>
              </a:spcBef>
              <a:spcAft>
                <a:spcPct val="0"/>
              </a:spcAft>
              <a:defRPr sz="4400">
                <a:solidFill>
                  <a:schemeClr val="tx2"/>
                </a:solidFill>
                <a:latin typeface="Arial" charset="0"/>
                <a:cs typeface="Arial" charset="0"/>
              </a:defRPr>
            </a:lvl8pPr>
            <a:lvl9pPr marL="1828800" algn="ctr" rtl="0" eaLnBrk="1" fontAlgn="base" hangingPunct="1">
              <a:spcBef>
                <a:spcPct val="0"/>
              </a:spcBef>
              <a:spcAft>
                <a:spcPct val="0"/>
              </a:spcAft>
              <a:defRPr sz="4400">
                <a:solidFill>
                  <a:schemeClr val="tx2"/>
                </a:solidFill>
                <a:latin typeface="Arial" charset="0"/>
                <a:cs typeface="Arial" charset="0"/>
              </a:defRPr>
            </a:lvl9pPr>
          </a:lstStyle>
          <a:p>
            <a:endParaRPr lang="en-US" sz="2400" dirty="0" smtClean="0">
              <a:latin typeface="Cambria" pitchFamily="18" charset="0"/>
            </a:endParaRPr>
          </a:p>
        </p:txBody>
      </p:sp>
      <p:sp>
        <p:nvSpPr>
          <p:cNvPr id="6" name="TextBox 5"/>
          <p:cNvSpPr txBox="1"/>
          <p:nvPr/>
        </p:nvSpPr>
        <p:spPr>
          <a:xfrm>
            <a:off x="169109" y="4291739"/>
            <a:ext cx="8915400" cy="1077218"/>
          </a:xfrm>
          <a:prstGeom prst="rect">
            <a:avLst/>
          </a:prstGeom>
          <a:noFill/>
        </p:spPr>
        <p:txBody>
          <a:bodyPr wrap="square" rtlCol="0">
            <a:spAutoFit/>
          </a:bodyPr>
          <a:lstStyle/>
          <a:p>
            <a:pPr algn="ctr"/>
            <a:r>
              <a:rPr lang="en-US" sz="3200" b="1" dirty="0" smtClean="0"/>
              <a:t>Performance Measures Work Group</a:t>
            </a:r>
          </a:p>
          <a:p>
            <a:pPr algn="ctr"/>
            <a:r>
              <a:rPr lang="en-US" sz="3200" b="1" dirty="0" smtClean="0"/>
              <a:t>Efficiency/Cost Measures</a:t>
            </a:r>
          </a:p>
        </p:txBody>
      </p:sp>
      <p:pic>
        <p:nvPicPr>
          <p:cNvPr id="7" name="Picture 4" descr="http://broadneck.info/wp-content/uploads/2009/05/maryland_logo.jpg">
            <a:hlinkClick r:id="rId3"/>
          </p:cNvPr>
          <p:cNvPicPr>
            <a:picLocks noChangeAspect="1" noChangeArrowheads="1"/>
          </p:cNvPicPr>
          <p:nvPr/>
        </p:nvPicPr>
        <p:blipFill>
          <a:blip r:embed="rId4" cstate="print"/>
          <a:srcRect/>
          <a:stretch>
            <a:fillRect/>
          </a:stretch>
        </p:blipFill>
        <p:spPr bwMode="auto">
          <a:xfrm>
            <a:off x="3200400" y="914400"/>
            <a:ext cx="2714625" cy="1228726"/>
          </a:xfrm>
          <a:prstGeom prst="rect">
            <a:avLst/>
          </a:prstGeom>
          <a:noFill/>
        </p:spPr>
      </p:pic>
      <p:sp>
        <p:nvSpPr>
          <p:cNvPr id="8" name="TextBox 7"/>
          <p:cNvSpPr txBox="1"/>
          <p:nvPr/>
        </p:nvSpPr>
        <p:spPr>
          <a:xfrm>
            <a:off x="228600" y="5910590"/>
            <a:ext cx="8915400" cy="523220"/>
          </a:xfrm>
          <a:prstGeom prst="rect">
            <a:avLst/>
          </a:prstGeom>
          <a:noFill/>
        </p:spPr>
        <p:txBody>
          <a:bodyPr wrap="square" rtlCol="0">
            <a:spAutoFit/>
          </a:bodyPr>
          <a:lstStyle/>
          <a:p>
            <a:pPr algn="ctr"/>
            <a:r>
              <a:rPr lang="en-US" sz="2800" b="1" dirty="0" smtClean="0"/>
              <a:t>03/14/2014</a:t>
            </a:r>
          </a:p>
        </p:txBody>
      </p:sp>
    </p:spTree>
    <p:extLst>
      <p:ext uri="{BB962C8B-B14F-4D97-AF65-F5344CB8AC3E}">
        <p14:creationId xmlns:p14="http://schemas.microsoft.com/office/powerpoint/2010/main" val="2942412885"/>
      </p:ext>
    </p:extLst>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MSPB?</a:t>
            </a:r>
            <a:endParaRPr lang="en-US" dirty="0"/>
          </a:p>
        </p:txBody>
      </p:sp>
      <p:sp>
        <p:nvSpPr>
          <p:cNvPr id="3" name="Content Placeholder 2"/>
          <p:cNvSpPr>
            <a:spLocks noGrp="1"/>
          </p:cNvSpPr>
          <p:nvPr>
            <p:ph idx="1"/>
          </p:nvPr>
        </p:nvSpPr>
        <p:spPr>
          <a:xfrm>
            <a:off x="525966" y="1318784"/>
            <a:ext cx="8160834" cy="4898329"/>
          </a:xfrm>
        </p:spPr>
        <p:txBody>
          <a:bodyPr>
            <a:normAutofit/>
          </a:bodyPr>
          <a:lstStyle/>
          <a:p>
            <a:endParaRPr lang="en-US" sz="2200" dirty="0" smtClean="0"/>
          </a:p>
          <a:p>
            <a:r>
              <a:rPr lang="en-US" sz="2200" dirty="0" smtClean="0"/>
              <a:t>MPSB is a ratio and calculated </a:t>
            </a:r>
            <a:r>
              <a:rPr lang="en-US" sz="2200" dirty="0"/>
              <a:t>based </a:t>
            </a:r>
            <a:r>
              <a:rPr lang="en-US" sz="2200" dirty="0" smtClean="0"/>
              <a:t>upon </a:t>
            </a:r>
            <a:r>
              <a:rPr lang="en-US" sz="2200" dirty="0"/>
              <a:t>a </a:t>
            </a:r>
            <a:r>
              <a:rPr lang="en-US" sz="2200" dirty="0" smtClean="0"/>
              <a:t>hospital’s </a:t>
            </a:r>
            <a:r>
              <a:rPr lang="en-US" sz="2200" dirty="0"/>
              <a:t>average spending compared to the national </a:t>
            </a:r>
            <a:r>
              <a:rPr lang="en-US" sz="2200" dirty="0" smtClean="0"/>
              <a:t>median</a:t>
            </a:r>
          </a:p>
          <a:p>
            <a:pPr lvl="1"/>
            <a:r>
              <a:rPr lang="en-US" sz="1800" dirty="0" smtClean="0">
                <a:solidFill>
                  <a:srgbClr val="0070C0"/>
                </a:solidFill>
              </a:rPr>
              <a:t>1 = Spending is approximately the same as the national median</a:t>
            </a:r>
          </a:p>
          <a:p>
            <a:pPr lvl="1"/>
            <a:r>
              <a:rPr lang="en-US" sz="1800" dirty="0" smtClean="0">
                <a:solidFill>
                  <a:srgbClr val="0070C0"/>
                </a:solidFill>
              </a:rPr>
              <a:t>&gt;1 = Spending is MORE than the national median</a:t>
            </a:r>
          </a:p>
          <a:p>
            <a:pPr lvl="1"/>
            <a:r>
              <a:rPr lang="en-US" sz="1800" dirty="0" smtClean="0">
                <a:solidFill>
                  <a:srgbClr val="0070C0"/>
                </a:solidFill>
              </a:rPr>
              <a:t>&lt;1 =  Spending is LESS than the national median</a:t>
            </a:r>
          </a:p>
          <a:p>
            <a:pPr lvl="1"/>
            <a:endParaRPr lang="en-US" sz="2200" dirty="0">
              <a:solidFill>
                <a:srgbClr val="0070C0"/>
              </a:solidFill>
            </a:endParaRPr>
          </a:p>
          <a:p>
            <a:r>
              <a:rPr lang="en-US" sz="2000" dirty="0" smtClean="0"/>
              <a:t>MPSB Episode includes all Part </a:t>
            </a:r>
            <a:r>
              <a:rPr lang="en-US" sz="2000" dirty="0"/>
              <a:t>A and B </a:t>
            </a:r>
            <a:r>
              <a:rPr lang="en-US" sz="2000" dirty="0" smtClean="0"/>
              <a:t>claims between 3 </a:t>
            </a:r>
            <a:r>
              <a:rPr lang="en-US" sz="2000" dirty="0"/>
              <a:t>days prior to </a:t>
            </a:r>
            <a:r>
              <a:rPr lang="en-US" sz="2000" dirty="0" smtClean="0"/>
              <a:t>index hospital </a:t>
            </a:r>
            <a:r>
              <a:rPr lang="en-US" sz="2000" dirty="0"/>
              <a:t>admission to 30 days post </a:t>
            </a:r>
            <a:r>
              <a:rPr lang="en-US" sz="2000" dirty="0" smtClean="0"/>
              <a:t>hospital discharge</a:t>
            </a:r>
          </a:p>
          <a:p>
            <a:pPr lvl="1"/>
            <a:r>
              <a:rPr lang="en-US" sz="1700" dirty="0" smtClean="0">
                <a:solidFill>
                  <a:srgbClr val="0070C0"/>
                </a:solidFill>
              </a:rPr>
              <a:t>Episode based on “from date” or admission dates for inpatient claim</a:t>
            </a:r>
          </a:p>
          <a:p>
            <a:pPr lvl="1"/>
            <a:endParaRPr lang="en-US" sz="1700" dirty="0">
              <a:solidFill>
                <a:srgbClr val="0070C0"/>
              </a:solidFill>
            </a:endParaRPr>
          </a:p>
        </p:txBody>
      </p:sp>
    </p:spTree>
    <p:extLst>
      <p:ext uri="{BB962C8B-B14F-4D97-AF65-F5344CB8AC3E}">
        <p14:creationId xmlns:p14="http://schemas.microsoft.com/office/powerpoint/2010/main" val="34829310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37"/>
            <a:ext cx="8229600" cy="990600"/>
          </a:xfrm>
        </p:spPr>
        <p:txBody>
          <a:bodyPr>
            <a:normAutofit/>
          </a:bodyPr>
          <a:lstStyle/>
          <a:p>
            <a:r>
              <a:rPr lang="en-US" b="1" dirty="0" smtClean="0"/>
              <a:t>Coverage of Episode</a:t>
            </a:r>
            <a:endParaRPr lang="en-US" b="1" dirty="0"/>
          </a:p>
        </p:txBody>
      </p:sp>
      <p:sp>
        <p:nvSpPr>
          <p:cNvPr id="3" name="Content Placeholder 2"/>
          <p:cNvSpPr>
            <a:spLocks noGrp="1"/>
          </p:cNvSpPr>
          <p:nvPr>
            <p:ph idx="1"/>
          </p:nvPr>
        </p:nvSpPr>
        <p:spPr>
          <a:xfrm>
            <a:off x="525966" y="1406978"/>
            <a:ext cx="8160834" cy="4898329"/>
          </a:xfrm>
        </p:spPr>
        <p:txBody>
          <a:bodyPr>
            <a:normAutofit/>
          </a:bodyPr>
          <a:lstStyle/>
          <a:p>
            <a:pPr lvl="1"/>
            <a:endParaRPr lang="en-US" sz="1700" dirty="0">
              <a:solidFill>
                <a:srgbClr val="0070C0"/>
              </a:solidFill>
            </a:endParaRPr>
          </a:p>
          <a:p>
            <a:pPr lvl="1"/>
            <a:endParaRPr lang="en-US" sz="1700" dirty="0" smtClean="0">
              <a:solidFill>
                <a:srgbClr val="0070C0"/>
              </a:solidFill>
            </a:endParaRPr>
          </a:p>
          <a:p>
            <a:pPr lvl="1"/>
            <a:endParaRPr lang="en-US" sz="1700" dirty="0">
              <a:solidFill>
                <a:srgbClr val="0070C0"/>
              </a:solidFill>
            </a:endParaRPr>
          </a:p>
          <a:p>
            <a:pPr lvl="1"/>
            <a:endParaRPr lang="en-US" sz="1700" dirty="0" smtClean="0">
              <a:solidFill>
                <a:srgbClr val="0070C0"/>
              </a:solidFill>
            </a:endParaRPr>
          </a:p>
          <a:p>
            <a:endParaRPr lang="en-US" sz="2000" dirty="0" smtClean="0"/>
          </a:p>
          <a:p>
            <a:pPr marL="0" indent="0">
              <a:buNone/>
            </a:pPr>
            <a:endParaRPr lang="en-US" sz="2000" dirty="0" smtClean="0"/>
          </a:p>
          <a:p>
            <a:pPr marL="0" indent="0">
              <a:buNone/>
            </a:pPr>
            <a:endParaRPr lang="en-US" sz="2000" dirty="0" smtClean="0"/>
          </a:p>
          <a:p>
            <a:endParaRPr lang="en-US" sz="2000" dirty="0" smtClean="0"/>
          </a:p>
          <a:p>
            <a:endParaRPr lang="en-US" sz="2000" dirty="0" smtClean="0"/>
          </a:p>
        </p:txBody>
      </p:sp>
      <p:sp>
        <p:nvSpPr>
          <p:cNvPr id="4" name="Rounded Rectangle 3"/>
          <p:cNvSpPr/>
          <p:nvPr/>
        </p:nvSpPr>
        <p:spPr>
          <a:xfrm>
            <a:off x="1782170" y="3057945"/>
            <a:ext cx="2106830" cy="1055078"/>
          </a:xfrm>
          <a:prstGeom prst="round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Index Admission</a:t>
            </a:r>
            <a:endParaRPr lang="en-US" b="1" dirty="0">
              <a:solidFill>
                <a:schemeClr val="tx1"/>
              </a:solidFill>
            </a:endParaRPr>
          </a:p>
        </p:txBody>
      </p:sp>
      <p:sp>
        <p:nvSpPr>
          <p:cNvPr id="5" name="Rounded Rectangle 4"/>
          <p:cNvSpPr/>
          <p:nvPr/>
        </p:nvSpPr>
        <p:spPr>
          <a:xfrm>
            <a:off x="1782171" y="4500408"/>
            <a:ext cx="2106829" cy="1091821"/>
          </a:xfrm>
          <a:prstGeom prst="round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30 Days After Hospital Discharge</a:t>
            </a:r>
            <a:endParaRPr lang="en-US" b="1" dirty="0">
              <a:solidFill>
                <a:schemeClr val="tx1"/>
              </a:solidFill>
            </a:endParaRPr>
          </a:p>
        </p:txBody>
      </p:sp>
      <p:sp>
        <p:nvSpPr>
          <p:cNvPr id="7" name="Rounded Rectangle 6"/>
          <p:cNvSpPr/>
          <p:nvPr/>
        </p:nvSpPr>
        <p:spPr>
          <a:xfrm>
            <a:off x="1782171" y="1654860"/>
            <a:ext cx="2106830" cy="1057691"/>
          </a:xfrm>
          <a:prstGeom prst="round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3 Days Prior</a:t>
            </a:r>
            <a:endParaRPr lang="en-US" b="1" dirty="0">
              <a:solidFill>
                <a:schemeClr val="tx1"/>
              </a:solidFill>
            </a:endParaRPr>
          </a:p>
        </p:txBody>
      </p:sp>
      <p:sp>
        <p:nvSpPr>
          <p:cNvPr id="8" name="Rounded Rectangle 7"/>
          <p:cNvSpPr/>
          <p:nvPr/>
        </p:nvSpPr>
        <p:spPr>
          <a:xfrm>
            <a:off x="4695755" y="1654860"/>
            <a:ext cx="3029803" cy="3937368"/>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bg1"/>
                </a:solidFill>
              </a:rPr>
              <a:t>Home Health</a:t>
            </a:r>
          </a:p>
          <a:p>
            <a:pPr algn="ctr"/>
            <a:r>
              <a:rPr lang="en-US" sz="2400" b="1" dirty="0" smtClean="0">
                <a:solidFill>
                  <a:schemeClr val="bg1"/>
                </a:solidFill>
              </a:rPr>
              <a:t>Hospice</a:t>
            </a:r>
          </a:p>
          <a:p>
            <a:pPr algn="ctr"/>
            <a:r>
              <a:rPr lang="en-US" sz="2400" b="1" dirty="0" smtClean="0">
                <a:solidFill>
                  <a:schemeClr val="bg1"/>
                </a:solidFill>
              </a:rPr>
              <a:t>Outpatient</a:t>
            </a:r>
          </a:p>
          <a:p>
            <a:pPr algn="ctr"/>
            <a:r>
              <a:rPr lang="en-US" sz="2400" b="1" dirty="0" smtClean="0">
                <a:solidFill>
                  <a:schemeClr val="bg1"/>
                </a:solidFill>
              </a:rPr>
              <a:t>Inpatient</a:t>
            </a:r>
          </a:p>
          <a:p>
            <a:pPr algn="ctr"/>
            <a:r>
              <a:rPr lang="en-US" sz="2400" b="1" dirty="0" smtClean="0">
                <a:solidFill>
                  <a:schemeClr val="bg1"/>
                </a:solidFill>
              </a:rPr>
              <a:t>Skilled Nursing Facility</a:t>
            </a:r>
          </a:p>
          <a:p>
            <a:pPr algn="ctr"/>
            <a:r>
              <a:rPr lang="en-US" sz="2400" b="1" dirty="0" smtClean="0">
                <a:solidFill>
                  <a:schemeClr val="bg1"/>
                </a:solidFill>
              </a:rPr>
              <a:t>Durable Medical Carrier</a:t>
            </a:r>
            <a:r>
              <a:rPr lang="en-US" sz="2400" dirty="0" smtClean="0">
                <a:solidFill>
                  <a:schemeClr val="bg1"/>
                </a:solidFill>
              </a:rPr>
              <a:t>           </a:t>
            </a:r>
            <a:endParaRPr lang="en-US" sz="2400" dirty="0">
              <a:solidFill>
                <a:schemeClr val="bg1"/>
              </a:solidFill>
            </a:endParaRPr>
          </a:p>
        </p:txBody>
      </p:sp>
      <p:sp>
        <p:nvSpPr>
          <p:cNvPr id="6" name="TextBox 5"/>
          <p:cNvSpPr txBox="1"/>
          <p:nvPr/>
        </p:nvSpPr>
        <p:spPr>
          <a:xfrm>
            <a:off x="1487606" y="1188315"/>
            <a:ext cx="2492531" cy="400110"/>
          </a:xfrm>
          <a:prstGeom prst="rect">
            <a:avLst/>
          </a:prstGeom>
          <a:noFill/>
          <a:ln>
            <a:solidFill>
              <a:schemeClr val="accent4"/>
            </a:solidFill>
          </a:ln>
        </p:spPr>
        <p:txBody>
          <a:bodyPr wrap="square" rtlCol="0">
            <a:spAutoFit/>
          </a:bodyPr>
          <a:lstStyle/>
          <a:p>
            <a:r>
              <a:rPr lang="en-US" sz="2000" b="1" dirty="0" smtClean="0"/>
              <a:t>Time  Dimension </a:t>
            </a:r>
            <a:endParaRPr lang="en-US" sz="2000" b="1" dirty="0"/>
          </a:p>
        </p:txBody>
      </p:sp>
      <p:sp>
        <p:nvSpPr>
          <p:cNvPr id="9" name="TextBox 8"/>
          <p:cNvSpPr txBox="1"/>
          <p:nvPr/>
        </p:nvSpPr>
        <p:spPr>
          <a:xfrm>
            <a:off x="5277173" y="1188315"/>
            <a:ext cx="2448385" cy="400110"/>
          </a:xfrm>
          <a:prstGeom prst="rect">
            <a:avLst/>
          </a:prstGeom>
          <a:noFill/>
          <a:ln>
            <a:solidFill>
              <a:schemeClr val="accent4"/>
            </a:solidFill>
          </a:ln>
        </p:spPr>
        <p:txBody>
          <a:bodyPr wrap="square" rtlCol="0">
            <a:spAutoFit/>
          </a:bodyPr>
          <a:lstStyle/>
          <a:p>
            <a:r>
              <a:rPr lang="en-US" sz="2000" b="1" dirty="0" smtClean="0"/>
              <a:t>Cost Dimension</a:t>
            </a:r>
            <a:endParaRPr lang="en-US" sz="2000" b="1" dirty="0"/>
          </a:p>
        </p:txBody>
      </p:sp>
    </p:spTree>
    <p:extLst>
      <p:ext uri="{BB962C8B-B14F-4D97-AF65-F5344CB8AC3E}">
        <p14:creationId xmlns:p14="http://schemas.microsoft.com/office/powerpoint/2010/main" val="4511632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ln>
            <a:solidFill>
              <a:srgbClr val="0070C0"/>
            </a:solidFill>
          </a:ln>
        </p:spPr>
        <p:txBody>
          <a:bodyPr>
            <a:normAutofit/>
          </a:bodyPr>
          <a:lstStyle/>
          <a:p>
            <a:pPr lvl="2"/>
            <a:r>
              <a:rPr lang="en-US" dirty="0" smtClean="0">
                <a:latin typeface="+mj-lt"/>
              </a:rPr>
              <a:t>Age </a:t>
            </a:r>
            <a:endParaRPr lang="en-US" dirty="0">
              <a:latin typeface="+mj-lt"/>
            </a:endParaRPr>
          </a:p>
          <a:p>
            <a:pPr lvl="2"/>
            <a:r>
              <a:rPr lang="en-US" dirty="0">
                <a:latin typeface="+mj-lt"/>
              </a:rPr>
              <a:t>Hierarchical Condition Categories (HCCs) </a:t>
            </a:r>
          </a:p>
          <a:p>
            <a:pPr lvl="2"/>
            <a:r>
              <a:rPr lang="en-US" dirty="0">
                <a:latin typeface="+mj-lt"/>
              </a:rPr>
              <a:t>Disability and End-Stage-Renal Disease (ESRD) Enrollment Status </a:t>
            </a:r>
          </a:p>
          <a:p>
            <a:pPr lvl="2"/>
            <a:r>
              <a:rPr lang="en-US" dirty="0">
                <a:latin typeface="+mj-lt"/>
              </a:rPr>
              <a:t>Long-Term Care </a:t>
            </a:r>
          </a:p>
          <a:p>
            <a:pPr lvl="2"/>
            <a:r>
              <a:rPr lang="en-US" dirty="0">
                <a:latin typeface="+mj-lt"/>
              </a:rPr>
              <a:t>Interactions between HCCs and/or enrollment status variables </a:t>
            </a:r>
          </a:p>
          <a:p>
            <a:pPr lvl="2"/>
            <a:r>
              <a:rPr lang="en-US" dirty="0">
                <a:latin typeface="+mj-lt"/>
              </a:rPr>
              <a:t>MS-DRG of Index Admission </a:t>
            </a:r>
          </a:p>
          <a:p>
            <a:pPr lvl="2"/>
            <a:r>
              <a:rPr lang="en-US" dirty="0">
                <a:latin typeface="+mj-lt"/>
              </a:rPr>
              <a:t>Reset (</a:t>
            </a:r>
            <a:r>
              <a:rPr lang="en-US" dirty="0" err="1">
                <a:latin typeface="+mj-lt"/>
              </a:rPr>
              <a:t>Winsorize</a:t>
            </a:r>
            <a:r>
              <a:rPr lang="en-US" dirty="0">
                <a:latin typeface="+mj-lt"/>
              </a:rPr>
              <a:t>) expected cost for extremely low-cost episodes </a:t>
            </a:r>
          </a:p>
        </p:txBody>
      </p:sp>
      <p:sp>
        <p:nvSpPr>
          <p:cNvPr id="3" name="Title 2"/>
          <p:cNvSpPr>
            <a:spLocks noGrp="1"/>
          </p:cNvSpPr>
          <p:nvPr>
            <p:ph type="title"/>
          </p:nvPr>
        </p:nvSpPr>
        <p:spPr/>
        <p:txBody>
          <a:bodyPr>
            <a:normAutofit/>
          </a:bodyPr>
          <a:lstStyle/>
          <a:p>
            <a:pPr lvl="1"/>
            <a:r>
              <a:rPr lang="en-US" sz="2400" b="1" dirty="0" smtClean="0">
                <a:solidFill>
                  <a:schemeClr val="tx1"/>
                </a:solidFill>
                <a:latin typeface="+mj-lt"/>
              </a:rPr>
              <a:t>Risk-Adjustment Variables</a:t>
            </a:r>
            <a:endParaRPr lang="en-US" sz="2400" b="1" dirty="0">
              <a:solidFill>
                <a:schemeClr val="tx1"/>
              </a:solidFill>
              <a:latin typeface="+mj-lt"/>
            </a:endParaRPr>
          </a:p>
        </p:txBody>
      </p:sp>
    </p:spTree>
    <p:extLst>
      <p:ext uri="{BB962C8B-B14F-4D97-AF65-F5344CB8AC3E}">
        <p14:creationId xmlns:p14="http://schemas.microsoft.com/office/powerpoint/2010/main" val="118767189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6722" y="2719954"/>
            <a:ext cx="8077200" cy="1030636"/>
          </a:xfrm>
        </p:spPr>
        <p:txBody>
          <a:bodyPr>
            <a:normAutofit/>
          </a:bodyPr>
          <a:lstStyle/>
          <a:p>
            <a:pPr marL="0" indent="0" algn="ctr">
              <a:buNone/>
            </a:pPr>
            <a:r>
              <a:rPr lang="en-US" sz="3200" b="1" dirty="0"/>
              <a:t>Total Cost of </a:t>
            </a:r>
            <a:r>
              <a:rPr lang="en-US" sz="3200" b="1" dirty="0" smtClean="0"/>
              <a:t>Care PMPM</a:t>
            </a:r>
            <a:endParaRPr lang="en-US" sz="3200" dirty="0" smtClean="0"/>
          </a:p>
        </p:txBody>
      </p:sp>
    </p:spTree>
    <p:extLst>
      <p:ext uri="{BB962C8B-B14F-4D97-AF65-F5344CB8AC3E}">
        <p14:creationId xmlns:p14="http://schemas.microsoft.com/office/powerpoint/2010/main" val="37814304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t>
            </a:r>
            <a:r>
              <a:rPr lang="en-US" dirty="0"/>
              <a:t>Total Cost of Care?</a:t>
            </a:r>
          </a:p>
        </p:txBody>
      </p:sp>
      <p:sp>
        <p:nvSpPr>
          <p:cNvPr id="3" name="Content Placeholder 2"/>
          <p:cNvSpPr>
            <a:spLocks noGrp="1"/>
          </p:cNvSpPr>
          <p:nvPr>
            <p:ph idx="1"/>
          </p:nvPr>
        </p:nvSpPr>
        <p:spPr>
          <a:xfrm>
            <a:off x="525966" y="1318784"/>
            <a:ext cx="8160834" cy="4898329"/>
          </a:xfrm>
        </p:spPr>
        <p:txBody>
          <a:bodyPr>
            <a:normAutofit/>
          </a:bodyPr>
          <a:lstStyle/>
          <a:p>
            <a:endParaRPr lang="en-US" sz="2200" dirty="0" smtClean="0"/>
          </a:p>
          <a:p>
            <a:r>
              <a:rPr lang="en-US" sz="2200" dirty="0"/>
              <a:t>The total cost of care is a measure of the total cost of treating a population in a given time period expressed as a risk adjusted per member per month (PMPM</a:t>
            </a:r>
            <a:r>
              <a:rPr lang="en-US" sz="2200" dirty="0" smtClean="0"/>
              <a:t>).</a:t>
            </a:r>
          </a:p>
          <a:p>
            <a:endParaRPr lang="en-US" sz="2200" dirty="0" smtClean="0"/>
          </a:p>
          <a:p>
            <a:r>
              <a:rPr lang="en-US" sz="2400" dirty="0"/>
              <a:t>PMPM with appropriate and comprehensive risk adjustment methods allows for fair comparisons between providers, insurers, and regions over time.</a:t>
            </a:r>
            <a:endParaRPr lang="en-US" sz="2000" dirty="0">
              <a:solidFill>
                <a:srgbClr val="0070C0"/>
              </a:solidFill>
            </a:endParaRPr>
          </a:p>
          <a:p>
            <a:pPr lvl="1"/>
            <a:r>
              <a:rPr lang="en-US" sz="1800" dirty="0" smtClean="0">
                <a:solidFill>
                  <a:srgbClr val="0070C0"/>
                </a:solidFill>
              </a:rPr>
              <a:t>1 = Cost is approximately the same as </a:t>
            </a:r>
            <a:r>
              <a:rPr lang="en-US" sz="1800" dirty="0">
                <a:solidFill>
                  <a:srgbClr val="0070C0"/>
                </a:solidFill>
              </a:rPr>
              <a:t>the </a:t>
            </a:r>
            <a:r>
              <a:rPr lang="en-US" sz="1800" dirty="0" smtClean="0">
                <a:solidFill>
                  <a:srgbClr val="0070C0"/>
                </a:solidFill>
              </a:rPr>
              <a:t>peer </a:t>
            </a:r>
            <a:r>
              <a:rPr lang="en-US" sz="1800" dirty="0">
                <a:solidFill>
                  <a:srgbClr val="0070C0"/>
                </a:solidFill>
              </a:rPr>
              <a:t>group or benchmark Standard</a:t>
            </a:r>
            <a:endParaRPr lang="en-US" sz="1800" dirty="0" smtClean="0">
              <a:solidFill>
                <a:srgbClr val="0070C0"/>
              </a:solidFill>
            </a:endParaRPr>
          </a:p>
          <a:p>
            <a:pPr lvl="1"/>
            <a:r>
              <a:rPr lang="en-US" sz="1800" dirty="0" smtClean="0">
                <a:solidFill>
                  <a:srgbClr val="0070C0"/>
                </a:solidFill>
              </a:rPr>
              <a:t>&gt;1 = Cost is MORE than </a:t>
            </a:r>
            <a:r>
              <a:rPr lang="en-US" sz="1800" dirty="0">
                <a:solidFill>
                  <a:srgbClr val="0070C0"/>
                </a:solidFill>
              </a:rPr>
              <a:t>the peer group or benchmark Standard</a:t>
            </a:r>
            <a:endParaRPr lang="en-US" sz="1800" dirty="0" smtClean="0">
              <a:solidFill>
                <a:srgbClr val="0070C0"/>
              </a:solidFill>
            </a:endParaRPr>
          </a:p>
          <a:p>
            <a:pPr lvl="1"/>
            <a:r>
              <a:rPr lang="en-US" sz="1800" dirty="0" smtClean="0">
                <a:solidFill>
                  <a:srgbClr val="0070C0"/>
                </a:solidFill>
              </a:rPr>
              <a:t>&lt;1 =  Cost is LESS than </a:t>
            </a:r>
            <a:r>
              <a:rPr lang="en-US" sz="1800" dirty="0">
                <a:solidFill>
                  <a:srgbClr val="0070C0"/>
                </a:solidFill>
              </a:rPr>
              <a:t>the peer group or benchmark </a:t>
            </a:r>
            <a:r>
              <a:rPr lang="en-US" sz="1800" dirty="0" smtClean="0">
                <a:solidFill>
                  <a:srgbClr val="0070C0"/>
                </a:solidFill>
              </a:rPr>
              <a:t>Standard</a:t>
            </a:r>
          </a:p>
        </p:txBody>
      </p:sp>
    </p:spTree>
    <p:extLst>
      <p:ext uri="{BB962C8B-B14F-4D97-AF65-F5344CB8AC3E}">
        <p14:creationId xmlns:p14="http://schemas.microsoft.com/office/powerpoint/2010/main" val="39813206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737"/>
            <a:ext cx="8229600" cy="990600"/>
          </a:xfrm>
        </p:spPr>
        <p:txBody>
          <a:bodyPr>
            <a:normAutofit/>
          </a:bodyPr>
          <a:lstStyle/>
          <a:p>
            <a:r>
              <a:rPr lang="en-US" b="1" dirty="0" smtClean="0"/>
              <a:t>Coverage of Care</a:t>
            </a:r>
            <a:endParaRPr lang="en-US" b="1" dirty="0"/>
          </a:p>
        </p:txBody>
      </p:sp>
      <p:sp>
        <p:nvSpPr>
          <p:cNvPr id="3" name="Content Placeholder 2"/>
          <p:cNvSpPr>
            <a:spLocks noGrp="1"/>
          </p:cNvSpPr>
          <p:nvPr>
            <p:ph idx="1"/>
          </p:nvPr>
        </p:nvSpPr>
        <p:spPr>
          <a:xfrm>
            <a:off x="525966" y="1406978"/>
            <a:ext cx="8160834" cy="4898329"/>
          </a:xfrm>
        </p:spPr>
        <p:txBody>
          <a:bodyPr>
            <a:normAutofit/>
          </a:bodyPr>
          <a:lstStyle/>
          <a:p>
            <a:pPr lvl="1"/>
            <a:endParaRPr lang="en-US" sz="1700" dirty="0">
              <a:solidFill>
                <a:srgbClr val="0070C0"/>
              </a:solidFill>
            </a:endParaRPr>
          </a:p>
          <a:p>
            <a:pPr lvl="1"/>
            <a:endParaRPr lang="en-US" sz="1700" dirty="0" smtClean="0">
              <a:solidFill>
                <a:srgbClr val="0070C0"/>
              </a:solidFill>
            </a:endParaRPr>
          </a:p>
          <a:p>
            <a:pPr lvl="1"/>
            <a:endParaRPr lang="en-US" sz="1700" dirty="0">
              <a:solidFill>
                <a:srgbClr val="0070C0"/>
              </a:solidFill>
            </a:endParaRPr>
          </a:p>
          <a:p>
            <a:pPr lvl="1"/>
            <a:endParaRPr lang="en-US" sz="1700" dirty="0" smtClean="0">
              <a:solidFill>
                <a:srgbClr val="0070C0"/>
              </a:solidFill>
            </a:endParaRPr>
          </a:p>
          <a:p>
            <a:endParaRPr lang="en-US" sz="2000" dirty="0" smtClean="0"/>
          </a:p>
          <a:p>
            <a:pPr marL="0" indent="0">
              <a:buNone/>
            </a:pPr>
            <a:endParaRPr lang="en-US" sz="2000" dirty="0" smtClean="0"/>
          </a:p>
          <a:p>
            <a:pPr marL="0" indent="0">
              <a:buNone/>
            </a:pPr>
            <a:endParaRPr lang="en-US" sz="2000" dirty="0" smtClean="0"/>
          </a:p>
          <a:p>
            <a:endParaRPr lang="en-US" sz="2000" dirty="0" smtClean="0"/>
          </a:p>
          <a:p>
            <a:endParaRPr lang="en-US" sz="2000" dirty="0" smtClean="0"/>
          </a:p>
        </p:txBody>
      </p:sp>
      <p:sp>
        <p:nvSpPr>
          <p:cNvPr id="4" name="Rounded Rectangle 3"/>
          <p:cNvSpPr/>
          <p:nvPr/>
        </p:nvSpPr>
        <p:spPr>
          <a:xfrm>
            <a:off x="1087780" y="1673502"/>
            <a:ext cx="2101227" cy="3928047"/>
          </a:xfrm>
          <a:prstGeom prst="roundRect">
            <a:avLst/>
          </a:prstGeom>
          <a:solidFill>
            <a:schemeClr val="accent4">
              <a:lumMod val="75000"/>
            </a:schemeClr>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tx1"/>
                </a:solidFill>
              </a:rPr>
              <a:t>Annual</a:t>
            </a:r>
          </a:p>
          <a:p>
            <a:pPr algn="ctr"/>
            <a:r>
              <a:rPr lang="en-US" sz="2000" b="1" dirty="0" smtClean="0">
                <a:solidFill>
                  <a:schemeClr val="tx1"/>
                </a:solidFill>
              </a:rPr>
              <a:t>Quarterly </a:t>
            </a:r>
          </a:p>
          <a:p>
            <a:pPr algn="ctr"/>
            <a:r>
              <a:rPr lang="en-US" sz="2000" b="1" dirty="0" smtClean="0">
                <a:solidFill>
                  <a:schemeClr val="tx1"/>
                </a:solidFill>
              </a:rPr>
              <a:t>Others </a:t>
            </a:r>
            <a:endParaRPr lang="en-US" sz="2000" b="1" dirty="0">
              <a:solidFill>
                <a:schemeClr val="tx1"/>
              </a:solidFill>
            </a:endParaRPr>
          </a:p>
        </p:txBody>
      </p:sp>
      <p:sp>
        <p:nvSpPr>
          <p:cNvPr id="8" name="Rounded Rectangle 7"/>
          <p:cNvSpPr/>
          <p:nvPr/>
        </p:nvSpPr>
        <p:spPr>
          <a:xfrm>
            <a:off x="4423002" y="1673502"/>
            <a:ext cx="3029803" cy="3937368"/>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bg1"/>
                </a:solidFill>
              </a:rPr>
              <a:t>Inpatient</a:t>
            </a:r>
            <a:r>
              <a:rPr lang="en-US" b="1" dirty="0">
                <a:solidFill>
                  <a:schemeClr val="bg1"/>
                </a:solidFill>
              </a:rPr>
              <a:t>, </a:t>
            </a:r>
            <a:r>
              <a:rPr lang="en-US" b="1" dirty="0" smtClean="0">
                <a:solidFill>
                  <a:schemeClr val="bg1"/>
                </a:solidFill>
              </a:rPr>
              <a:t>Outpatient</a:t>
            </a:r>
            <a:r>
              <a:rPr lang="en-US" b="1" dirty="0">
                <a:solidFill>
                  <a:schemeClr val="bg1"/>
                </a:solidFill>
              </a:rPr>
              <a:t>, </a:t>
            </a:r>
            <a:r>
              <a:rPr lang="en-US" b="1" dirty="0" smtClean="0">
                <a:solidFill>
                  <a:schemeClr val="bg1"/>
                </a:solidFill>
              </a:rPr>
              <a:t>Professional, Pharmacy, Ancillary Services, Home </a:t>
            </a:r>
            <a:r>
              <a:rPr lang="en-US" b="1" dirty="0">
                <a:solidFill>
                  <a:schemeClr val="bg1"/>
                </a:solidFill>
              </a:rPr>
              <a:t>Health,</a:t>
            </a:r>
          </a:p>
          <a:p>
            <a:pPr algn="ctr"/>
            <a:r>
              <a:rPr lang="en-US" b="1" dirty="0">
                <a:solidFill>
                  <a:schemeClr val="bg1"/>
                </a:solidFill>
              </a:rPr>
              <a:t>Hospice,</a:t>
            </a:r>
          </a:p>
          <a:p>
            <a:pPr algn="ctr"/>
            <a:r>
              <a:rPr lang="en-US" b="1" dirty="0">
                <a:solidFill>
                  <a:schemeClr val="bg1"/>
                </a:solidFill>
              </a:rPr>
              <a:t>Skilled Nursing </a:t>
            </a:r>
            <a:r>
              <a:rPr lang="en-US" b="1" dirty="0" smtClean="0">
                <a:solidFill>
                  <a:schemeClr val="bg1"/>
                </a:solidFill>
              </a:rPr>
              <a:t>Facility,</a:t>
            </a:r>
            <a:endParaRPr lang="en-US" b="1" dirty="0">
              <a:solidFill>
                <a:schemeClr val="bg1"/>
              </a:solidFill>
            </a:endParaRPr>
          </a:p>
          <a:p>
            <a:pPr algn="ctr"/>
            <a:r>
              <a:rPr lang="en-US" b="1" dirty="0">
                <a:solidFill>
                  <a:schemeClr val="bg1"/>
                </a:solidFill>
              </a:rPr>
              <a:t>Durable Medical Carrier</a:t>
            </a:r>
            <a:endParaRPr lang="en-US" dirty="0">
              <a:solidFill>
                <a:schemeClr val="bg1"/>
              </a:solidFill>
            </a:endParaRPr>
          </a:p>
          <a:p>
            <a:pPr algn="ctr"/>
            <a:endParaRPr lang="en-US" sz="2400" dirty="0">
              <a:solidFill>
                <a:schemeClr val="bg1"/>
              </a:solidFill>
            </a:endParaRPr>
          </a:p>
        </p:txBody>
      </p:sp>
      <p:sp>
        <p:nvSpPr>
          <p:cNvPr id="6" name="TextBox 5"/>
          <p:cNvSpPr txBox="1"/>
          <p:nvPr/>
        </p:nvSpPr>
        <p:spPr>
          <a:xfrm>
            <a:off x="1087780" y="1217377"/>
            <a:ext cx="2250792" cy="400110"/>
          </a:xfrm>
          <a:prstGeom prst="rect">
            <a:avLst/>
          </a:prstGeom>
          <a:noFill/>
          <a:ln>
            <a:solidFill>
              <a:schemeClr val="accent4"/>
            </a:solidFill>
          </a:ln>
        </p:spPr>
        <p:txBody>
          <a:bodyPr wrap="square" rtlCol="0">
            <a:spAutoFit/>
          </a:bodyPr>
          <a:lstStyle/>
          <a:p>
            <a:r>
              <a:rPr lang="en-US" sz="2000" b="1" dirty="0" smtClean="0"/>
              <a:t>Time Dimension</a:t>
            </a:r>
            <a:endParaRPr lang="en-US" sz="2000" b="1" dirty="0"/>
          </a:p>
        </p:txBody>
      </p:sp>
      <p:sp>
        <p:nvSpPr>
          <p:cNvPr id="9" name="TextBox 8"/>
          <p:cNvSpPr txBox="1"/>
          <p:nvPr/>
        </p:nvSpPr>
        <p:spPr>
          <a:xfrm>
            <a:off x="4988451" y="1217377"/>
            <a:ext cx="2464354" cy="400110"/>
          </a:xfrm>
          <a:prstGeom prst="rect">
            <a:avLst/>
          </a:prstGeom>
          <a:noFill/>
          <a:ln>
            <a:solidFill>
              <a:schemeClr val="accent4"/>
            </a:solidFill>
          </a:ln>
        </p:spPr>
        <p:txBody>
          <a:bodyPr wrap="square" rtlCol="0">
            <a:spAutoFit/>
          </a:bodyPr>
          <a:lstStyle/>
          <a:p>
            <a:r>
              <a:rPr lang="en-US" sz="2000" b="1" dirty="0" smtClean="0"/>
              <a:t>Cost Dimension</a:t>
            </a:r>
            <a:endParaRPr lang="en-US" sz="2000" b="1" dirty="0"/>
          </a:p>
        </p:txBody>
      </p:sp>
    </p:spTree>
    <p:extLst>
      <p:ext uri="{BB962C8B-B14F-4D97-AF65-F5344CB8AC3E}">
        <p14:creationId xmlns:p14="http://schemas.microsoft.com/office/powerpoint/2010/main" val="24628933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ln>
            <a:solidFill>
              <a:srgbClr val="0070C0"/>
            </a:solidFill>
          </a:ln>
        </p:spPr>
        <p:txBody>
          <a:bodyPr>
            <a:normAutofit/>
          </a:bodyPr>
          <a:lstStyle/>
          <a:p>
            <a:pPr marL="0" indent="0"/>
            <a:r>
              <a:rPr lang="en-US" sz="2800" dirty="0" smtClean="0"/>
              <a:t>Measurement of Total Cost of Care</a:t>
            </a:r>
          </a:p>
          <a:p>
            <a:pPr marL="274320" lvl="1" indent="0"/>
            <a:r>
              <a:rPr lang="en-US" sz="2500" dirty="0" smtClean="0"/>
              <a:t>Private Claims from Maryland Health Care Commission</a:t>
            </a:r>
          </a:p>
          <a:p>
            <a:pPr marL="274320" lvl="1" indent="0"/>
            <a:r>
              <a:rPr lang="en-US" sz="2500" dirty="0" smtClean="0"/>
              <a:t>Medicaid Claims</a:t>
            </a:r>
          </a:p>
          <a:p>
            <a:pPr marL="274320" lvl="1" indent="0"/>
            <a:r>
              <a:rPr lang="en-US" sz="2500" dirty="0" smtClean="0"/>
              <a:t>Medicare Claims</a:t>
            </a:r>
          </a:p>
          <a:p>
            <a:pPr marL="0" indent="0"/>
            <a:r>
              <a:rPr lang="en-US" sz="2800" dirty="0" smtClean="0"/>
              <a:t>Risk Adjustment</a:t>
            </a:r>
          </a:p>
          <a:p>
            <a:pPr marL="274320" lvl="1" indent="0"/>
            <a:r>
              <a:rPr lang="en-US" sz="2500" dirty="0" smtClean="0"/>
              <a:t>Historical data on diagnosis</a:t>
            </a:r>
          </a:p>
          <a:p>
            <a:pPr marL="274320" lvl="1" indent="0"/>
            <a:r>
              <a:rPr lang="en-US" sz="2500" dirty="0" smtClean="0"/>
              <a:t>Risk Adjustment Methodology </a:t>
            </a:r>
          </a:p>
          <a:p>
            <a:pPr marL="0" indent="0"/>
            <a:r>
              <a:rPr lang="en-US" sz="2800" dirty="0" smtClean="0"/>
              <a:t>Attribution</a:t>
            </a:r>
          </a:p>
          <a:p>
            <a:pPr marL="274320" lvl="1" indent="0"/>
            <a:r>
              <a:rPr lang="en-US" sz="2500" dirty="0" smtClean="0"/>
              <a:t>Regional, county level calculations </a:t>
            </a:r>
          </a:p>
          <a:p>
            <a:pPr marL="274320" lvl="1" indent="0"/>
            <a:r>
              <a:rPr lang="en-US" sz="2500" dirty="0" smtClean="0"/>
              <a:t>Hospital level </a:t>
            </a:r>
            <a:endParaRPr lang="en-US" sz="2500" dirty="0"/>
          </a:p>
        </p:txBody>
      </p:sp>
      <p:sp>
        <p:nvSpPr>
          <p:cNvPr id="3" name="Title 2"/>
          <p:cNvSpPr>
            <a:spLocks noGrp="1"/>
          </p:cNvSpPr>
          <p:nvPr>
            <p:ph type="title"/>
          </p:nvPr>
        </p:nvSpPr>
        <p:spPr/>
        <p:txBody>
          <a:bodyPr>
            <a:normAutofit/>
          </a:bodyPr>
          <a:lstStyle/>
          <a:p>
            <a:pPr lvl="1"/>
            <a:r>
              <a:rPr lang="en-US" sz="2800" b="1" dirty="0" smtClean="0">
                <a:solidFill>
                  <a:schemeClr val="tx1"/>
                </a:solidFill>
                <a:latin typeface="+mj-lt"/>
              </a:rPr>
              <a:t>Considerations</a:t>
            </a:r>
            <a:endParaRPr lang="en-US" sz="2800" b="1" dirty="0">
              <a:solidFill>
                <a:schemeClr val="tx1"/>
              </a:solidFill>
              <a:latin typeface="+mj-lt"/>
            </a:endParaRPr>
          </a:p>
        </p:txBody>
      </p:sp>
    </p:spTree>
    <p:extLst>
      <p:ext uri="{BB962C8B-B14F-4D97-AF65-F5344CB8AC3E}">
        <p14:creationId xmlns:p14="http://schemas.microsoft.com/office/powerpoint/2010/main" val="719772561"/>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graphicFrame>
        <p:nvGraphicFramePr>
          <p:cNvPr id="4" name="Content Placeholder 3"/>
          <p:cNvGraphicFramePr>
            <a:graphicFrameLocks noGrp="1"/>
          </p:cNvGraphicFramePr>
          <p:nvPr>
            <p:ph sz="quarter" idx="1"/>
          </p:nvPr>
        </p:nvGraphicFramePr>
        <p:xfrm>
          <a:off x="457200" y="1219200"/>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Possible uses of Efficiency measures</a:t>
            </a:r>
            <a:endParaRPr lang="en-US" b="1" dirty="0"/>
          </a:p>
        </p:txBody>
      </p:sp>
      <p:sp>
        <p:nvSpPr>
          <p:cNvPr id="3" name="Content Placeholder 2"/>
          <p:cNvSpPr>
            <a:spLocks noGrp="1"/>
          </p:cNvSpPr>
          <p:nvPr>
            <p:ph idx="1"/>
          </p:nvPr>
        </p:nvSpPr>
        <p:spPr>
          <a:xfrm>
            <a:off x="525966" y="1318784"/>
            <a:ext cx="8160834" cy="4898329"/>
          </a:xfrm>
        </p:spPr>
        <p:txBody>
          <a:bodyPr>
            <a:normAutofit/>
          </a:bodyPr>
          <a:lstStyle/>
          <a:p>
            <a:r>
              <a:rPr lang="en-US" sz="3200" dirty="0" smtClean="0"/>
              <a:t>Provide comparative information for decision making</a:t>
            </a:r>
          </a:p>
          <a:p>
            <a:pPr lvl="1"/>
            <a:r>
              <a:rPr lang="en-US" sz="2800" dirty="0" smtClean="0"/>
              <a:t>by businesses </a:t>
            </a:r>
            <a:r>
              <a:rPr lang="en-US" sz="2800" dirty="0"/>
              <a:t>about health plan purchasing</a:t>
            </a:r>
          </a:p>
          <a:p>
            <a:pPr lvl="1"/>
            <a:r>
              <a:rPr lang="en-US" sz="2800" dirty="0" smtClean="0"/>
              <a:t>by </a:t>
            </a:r>
            <a:r>
              <a:rPr lang="en-US" sz="2800" dirty="0"/>
              <a:t>consumers about health plan/provider choice</a:t>
            </a:r>
          </a:p>
          <a:p>
            <a:pPr lvl="1"/>
            <a:r>
              <a:rPr lang="en-US" sz="2800" dirty="0" smtClean="0"/>
              <a:t>by </a:t>
            </a:r>
            <a:r>
              <a:rPr lang="en-US" sz="2800" dirty="0"/>
              <a:t>health plans about provider contracting</a:t>
            </a:r>
          </a:p>
          <a:p>
            <a:pPr lvl="1"/>
            <a:r>
              <a:rPr lang="en-US" sz="2800" dirty="0" smtClean="0"/>
              <a:t>by </a:t>
            </a:r>
            <a:r>
              <a:rPr lang="en-US" sz="2800" dirty="0"/>
              <a:t>managers about resource allocation</a:t>
            </a:r>
          </a:p>
          <a:p>
            <a:r>
              <a:rPr lang="en-US" sz="3200" dirty="0" smtClean="0"/>
              <a:t>Monitoring </a:t>
            </a:r>
            <a:r>
              <a:rPr lang="en-US" sz="3200" dirty="0"/>
              <a:t>and planning</a:t>
            </a:r>
          </a:p>
          <a:p>
            <a:r>
              <a:rPr lang="en-US" sz="3200" dirty="0" smtClean="0"/>
              <a:t>Pay-for-performance</a:t>
            </a:r>
            <a:endParaRPr lang="en-US" sz="3200" dirty="0"/>
          </a:p>
          <a:p>
            <a:r>
              <a:rPr lang="en-US" sz="3200" dirty="0" smtClean="0"/>
              <a:t>Public </a:t>
            </a:r>
            <a:r>
              <a:rPr lang="en-US" sz="3200" dirty="0"/>
              <a:t>reporting </a:t>
            </a:r>
            <a:endParaRPr lang="en-US" sz="2800" dirty="0" smtClean="0">
              <a:solidFill>
                <a:srgbClr val="0070C0"/>
              </a:solidFill>
            </a:endParaRPr>
          </a:p>
        </p:txBody>
      </p:sp>
    </p:spTree>
    <p:extLst>
      <p:ext uri="{BB962C8B-B14F-4D97-AF65-F5344CB8AC3E}">
        <p14:creationId xmlns:p14="http://schemas.microsoft.com/office/powerpoint/2010/main" val="31293844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Review of Selected Cost Measures </a:t>
            </a:r>
            <a:endParaRPr lang="en-US" sz="2400" dirty="0"/>
          </a:p>
        </p:txBody>
      </p:sp>
      <p:sp>
        <p:nvSpPr>
          <p:cNvPr id="3" name="Content Placeholder 2"/>
          <p:cNvSpPr>
            <a:spLocks noGrp="1"/>
          </p:cNvSpPr>
          <p:nvPr>
            <p:ph idx="1"/>
          </p:nvPr>
        </p:nvSpPr>
        <p:spPr>
          <a:xfrm>
            <a:off x="838200" y="1371600"/>
            <a:ext cx="8077200" cy="4602163"/>
          </a:xfrm>
        </p:spPr>
        <p:txBody>
          <a:bodyPr>
            <a:normAutofit/>
          </a:bodyPr>
          <a:lstStyle/>
          <a:p>
            <a:pPr>
              <a:lnSpc>
                <a:spcPct val="200000"/>
              </a:lnSpc>
            </a:pPr>
            <a:r>
              <a:rPr lang="en-US" dirty="0" smtClean="0"/>
              <a:t>Per Case: Reasonableness </a:t>
            </a:r>
            <a:r>
              <a:rPr lang="en-US" dirty="0"/>
              <a:t>of Charges (ROC</a:t>
            </a:r>
            <a:r>
              <a:rPr lang="en-US" dirty="0" smtClean="0"/>
              <a:t>)</a:t>
            </a:r>
          </a:p>
          <a:p>
            <a:pPr>
              <a:lnSpc>
                <a:spcPct val="200000"/>
              </a:lnSpc>
            </a:pPr>
            <a:r>
              <a:rPr lang="en-US" dirty="0" smtClean="0"/>
              <a:t>Episode: Medicare </a:t>
            </a:r>
            <a:r>
              <a:rPr lang="en-US" dirty="0"/>
              <a:t>Spending per Beneficiary (MSPB</a:t>
            </a:r>
            <a:r>
              <a:rPr lang="en-US" dirty="0" smtClean="0"/>
              <a:t>)</a:t>
            </a:r>
          </a:p>
          <a:p>
            <a:pPr>
              <a:lnSpc>
                <a:spcPct val="200000"/>
              </a:lnSpc>
            </a:pPr>
            <a:r>
              <a:rPr lang="en-US" sz="2800" dirty="0" smtClean="0"/>
              <a:t>Population: Total Cost </a:t>
            </a:r>
            <a:r>
              <a:rPr lang="en-US" sz="2800" dirty="0"/>
              <a:t>of </a:t>
            </a:r>
            <a:r>
              <a:rPr lang="en-US" sz="2800" dirty="0" smtClean="0"/>
              <a:t>Care PMPM measures</a:t>
            </a:r>
            <a:endParaRPr lang="en-US" dirty="0"/>
          </a:p>
        </p:txBody>
      </p:sp>
    </p:spTree>
    <p:extLst>
      <p:ext uri="{BB962C8B-B14F-4D97-AF65-F5344CB8AC3E}">
        <p14:creationId xmlns:p14="http://schemas.microsoft.com/office/powerpoint/2010/main" val="8480568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6722" y="2719954"/>
            <a:ext cx="8077200" cy="1030636"/>
          </a:xfrm>
        </p:spPr>
        <p:txBody>
          <a:bodyPr>
            <a:noAutofit/>
          </a:bodyPr>
          <a:lstStyle/>
          <a:p>
            <a:pPr marL="0" indent="0" algn="ctr">
              <a:lnSpc>
                <a:spcPct val="200000"/>
              </a:lnSpc>
              <a:buNone/>
            </a:pPr>
            <a:r>
              <a:rPr lang="en-US" sz="2800" b="1" dirty="0" smtClean="0"/>
              <a:t>Reasonableness </a:t>
            </a:r>
            <a:r>
              <a:rPr lang="en-US" sz="2800" b="1" dirty="0"/>
              <a:t>of Charges (</a:t>
            </a:r>
            <a:r>
              <a:rPr lang="en-US" sz="2800" b="1" dirty="0" smtClean="0"/>
              <a:t>ROC)</a:t>
            </a:r>
          </a:p>
          <a:p>
            <a:pPr marL="0" indent="0" algn="ctr">
              <a:lnSpc>
                <a:spcPct val="200000"/>
              </a:lnSpc>
              <a:buNone/>
            </a:pPr>
            <a:r>
              <a:rPr lang="en-US" sz="2800" b="1" dirty="0" smtClean="0"/>
              <a:t>HSCRC per case measure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HSCRC History of Efficiency Measures</a:t>
            </a:r>
            <a:endParaRPr lang="en-US" sz="2400" dirty="0"/>
          </a:p>
        </p:txBody>
      </p:sp>
      <p:grpSp>
        <p:nvGrpSpPr>
          <p:cNvPr id="3" name="Group 2"/>
          <p:cNvGrpSpPr/>
          <p:nvPr/>
        </p:nvGrpSpPr>
        <p:grpSpPr>
          <a:xfrm>
            <a:off x="1066800" y="1842448"/>
            <a:ext cx="6887735" cy="2188709"/>
            <a:chOff x="1066800" y="4073798"/>
            <a:chExt cx="6887735" cy="2188709"/>
          </a:xfrm>
          <a:solidFill>
            <a:srgbClr val="FFC000"/>
          </a:solidFill>
        </p:grpSpPr>
        <p:sp>
          <p:nvSpPr>
            <p:cNvPr id="10" name="Rectangle 9"/>
            <p:cNvSpPr/>
            <p:nvPr/>
          </p:nvSpPr>
          <p:spPr>
            <a:xfrm>
              <a:off x="4525535" y="4073798"/>
              <a:ext cx="3429000" cy="2188709"/>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4533900" y="4274462"/>
              <a:ext cx="3294256" cy="1569660"/>
            </a:xfrm>
            <a:prstGeom prst="rect">
              <a:avLst/>
            </a:prstGeom>
            <a:grpFill/>
          </p:spPr>
          <p:txBody>
            <a:bodyPr wrap="square" rtlCol="0">
              <a:spAutoFit/>
            </a:bodyPr>
            <a:lstStyle/>
            <a:p>
              <a:pPr>
                <a:buFont typeface="Arial" pitchFamily="34" charset="0"/>
                <a:buChar char="•"/>
              </a:pPr>
              <a:r>
                <a:rPr lang="en-US" sz="2000" dirty="0" smtClean="0">
                  <a:latin typeface="+mj-lt"/>
                </a:rPr>
                <a:t> </a:t>
              </a:r>
              <a:r>
                <a:rPr lang="en-US" sz="2400" dirty="0" smtClean="0"/>
                <a:t>Converted into ROC  in (1999)</a:t>
              </a:r>
            </a:p>
            <a:p>
              <a:pPr>
                <a:buFont typeface="Arial" pitchFamily="34" charset="0"/>
                <a:buChar char="•"/>
              </a:pPr>
              <a:endParaRPr lang="en-US" sz="2400" dirty="0"/>
            </a:p>
            <a:p>
              <a:endParaRPr lang="en-US" sz="2400" dirty="0"/>
            </a:p>
          </p:txBody>
        </p:sp>
        <p:sp>
          <p:nvSpPr>
            <p:cNvPr id="9" name="TextBox 8"/>
            <p:cNvSpPr txBox="1"/>
            <p:nvPr/>
          </p:nvSpPr>
          <p:spPr>
            <a:xfrm>
              <a:off x="4525535" y="5431510"/>
              <a:ext cx="3429000" cy="830997"/>
            </a:xfrm>
            <a:prstGeom prst="rect">
              <a:avLst/>
            </a:prstGeom>
            <a:grpFill/>
          </p:spPr>
          <p:txBody>
            <a:bodyPr wrap="square" rtlCol="0">
              <a:spAutoFit/>
            </a:bodyPr>
            <a:lstStyle/>
            <a:p>
              <a:pPr>
                <a:buFont typeface="Arial" pitchFamily="34" charset="0"/>
                <a:buChar char="•"/>
              </a:pPr>
              <a:r>
                <a:rPr lang="en-US" sz="2000" dirty="0" smtClean="0">
                  <a:latin typeface="+mj-lt"/>
                </a:rPr>
                <a:t> </a:t>
              </a:r>
              <a:r>
                <a:rPr lang="en-US" sz="2400" dirty="0" smtClean="0"/>
                <a:t>ROC converted into </a:t>
              </a:r>
              <a:r>
                <a:rPr lang="en-US" sz="2000" dirty="0" smtClean="0"/>
                <a:t>Blended</a:t>
              </a:r>
              <a:r>
                <a:rPr lang="en-US" sz="2400" dirty="0" smtClean="0"/>
                <a:t> ROC in (2010)</a:t>
              </a:r>
              <a:endParaRPr lang="en-US" sz="2400" dirty="0"/>
            </a:p>
          </p:txBody>
        </p:sp>
        <p:sp>
          <p:nvSpPr>
            <p:cNvPr id="11" name="Rectangle 10"/>
            <p:cNvSpPr/>
            <p:nvPr/>
          </p:nvSpPr>
          <p:spPr>
            <a:xfrm>
              <a:off x="1066800" y="4214812"/>
              <a:ext cx="1981200" cy="18288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chemeClr val="tx1"/>
                  </a:solidFill>
                </a:rPr>
                <a:t>Screens First Efficiency Measure</a:t>
              </a:r>
            </a:p>
            <a:p>
              <a:pPr algn="ctr"/>
              <a:r>
                <a:rPr lang="en-US" sz="2000" dirty="0" smtClean="0">
                  <a:solidFill>
                    <a:schemeClr val="tx1"/>
                  </a:solidFill>
                </a:rPr>
                <a:t>(1982)</a:t>
              </a:r>
              <a:endParaRPr lang="en-US" sz="2000" dirty="0">
                <a:solidFill>
                  <a:schemeClr val="tx1"/>
                </a:solidFill>
              </a:endParaRPr>
            </a:p>
          </p:txBody>
        </p:sp>
        <p:sp>
          <p:nvSpPr>
            <p:cNvPr id="12" name="Right Arrow 11"/>
            <p:cNvSpPr/>
            <p:nvPr/>
          </p:nvSpPr>
          <p:spPr>
            <a:xfrm>
              <a:off x="3071811" y="4705349"/>
              <a:ext cx="1346277" cy="838200"/>
            </a:xfrm>
            <a:prstGeom prst="rightArrow">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xtBox 3"/>
          <p:cNvSpPr txBox="1"/>
          <p:nvPr/>
        </p:nvSpPr>
        <p:spPr>
          <a:xfrm>
            <a:off x="457200" y="4443483"/>
            <a:ext cx="7848600" cy="1643418"/>
          </a:xfrm>
          <a:prstGeom prst="rect">
            <a:avLst/>
          </a:prstGeom>
          <a:noFill/>
        </p:spPr>
        <p:txBody>
          <a:bodyPr wrap="square" rtlCol="0">
            <a:normAutofit/>
          </a:bodyPr>
          <a:lstStyle/>
          <a:p>
            <a:pPr marL="342900" indent="-342900">
              <a:buFont typeface="Arial"/>
              <a:buChar char="•"/>
            </a:pPr>
            <a:r>
              <a:rPr lang="en-US" b="1" dirty="0" smtClean="0">
                <a:solidFill>
                  <a:srgbClr val="254B8E"/>
                </a:solidFill>
                <a:latin typeface="+mj-lt"/>
                <a:ea typeface="+mj-ea"/>
                <a:cs typeface="+mj-cs"/>
              </a:rPr>
              <a:t>The Commission has a long proven history of including some form of efficiency measure in its arsenal of tools used to set Maryland hospital rates. Once introduced these efficiency measures undergo many changes  adapting to the industry environment</a:t>
            </a:r>
            <a:r>
              <a:rPr lang="en-US" sz="1400" b="1" dirty="0" smtClean="0">
                <a:solidFill>
                  <a:srgbClr val="254B8E"/>
                </a:solidFill>
                <a:latin typeface="+mj-lt"/>
                <a:ea typeface="+mj-ea"/>
                <a:cs typeface="+mj-cs"/>
              </a:rPr>
              <a:t>.</a:t>
            </a:r>
            <a:endParaRPr lang="en-US" sz="1400" dirty="0"/>
          </a:p>
        </p:txBody>
      </p:sp>
    </p:spTree>
    <p:extLst>
      <p:ext uri="{BB962C8B-B14F-4D97-AF65-F5344CB8AC3E}">
        <p14:creationId xmlns:p14="http://schemas.microsoft.com/office/powerpoint/2010/main" val="3847738664"/>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ROC General Information </a:t>
            </a:r>
            <a:endParaRPr lang="en-US" sz="2400" dirty="0"/>
          </a:p>
        </p:txBody>
      </p:sp>
      <p:sp>
        <p:nvSpPr>
          <p:cNvPr id="3" name="Content Placeholder 2"/>
          <p:cNvSpPr>
            <a:spLocks noGrp="1"/>
          </p:cNvSpPr>
          <p:nvPr>
            <p:ph sz="quarter" idx="1"/>
          </p:nvPr>
        </p:nvSpPr>
        <p:spPr/>
        <p:txBody>
          <a:bodyPr>
            <a:normAutofit lnSpcReduction="10000"/>
          </a:bodyPr>
          <a:lstStyle/>
          <a:p>
            <a:r>
              <a:rPr lang="en-US" sz="2200" dirty="0" smtClean="0"/>
              <a:t>Published each fall by HSCRC</a:t>
            </a:r>
          </a:p>
          <a:p>
            <a:pPr marL="0" indent="0">
              <a:buNone/>
            </a:pPr>
            <a:endParaRPr lang="en-US" sz="2200" dirty="0" smtClean="0"/>
          </a:p>
          <a:p>
            <a:r>
              <a:rPr lang="en-US" sz="2200" dirty="0" smtClean="0"/>
              <a:t>Hospitals are Stratified into Peer Groups. Current Peer Groups: </a:t>
            </a:r>
          </a:p>
          <a:p>
            <a:endParaRPr lang="en-US" dirty="0" smtClean="0"/>
          </a:p>
          <a:p>
            <a:pPr marL="0" indent="0">
              <a:buNone/>
            </a:pPr>
            <a:endParaRPr lang="en-US" dirty="0" smtClean="0"/>
          </a:p>
          <a:p>
            <a:pPr marL="0" indent="0">
              <a:buNone/>
            </a:pPr>
            <a:endParaRPr lang="en-US" dirty="0"/>
          </a:p>
          <a:p>
            <a:r>
              <a:rPr lang="en-US" sz="2200" dirty="0" smtClean="0"/>
              <a:t>Threshold for “Reasonableness” of charges</a:t>
            </a:r>
          </a:p>
          <a:p>
            <a:pPr lvl="1"/>
            <a:r>
              <a:rPr lang="en-US" sz="1800" dirty="0" smtClean="0">
                <a:solidFill>
                  <a:srgbClr val="0070C0"/>
                </a:solidFill>
              </a:rPr>
              <a:t>Hospitals over 3.0% above their peer group average are identified by HSCRC as failing the ROC</a:t>
            </a:r>
          </a:p>
          <a:p>
            <a:pPr marL="274320" lvl="1" indent="0">
              <a:buNone/>
            </a:pPr>
            <a:endParaRPr lang="en-US" sz="2000" dirty="0" smtClean="0">
              <a:solidFill>
                <a:srgbClr val="0070C0"/>
              </a:solidFill>
            </a:endParaRPr>
          </a:p>
          <a:p>
            <a:r>
              <a:rPr lang="en-US" sz="2200" dirty="0" smtClean="0"/>
              <a:t>Hospital options after failing</a:t>
            </a:r>
            <a:endParaRPr lang="en-US" sz="2200" dirty="0"/>
          </a:p>
          <a:p>
            <a:pPr lvl="1"/>
            <a:r>
              <a:rPr lang="en-US" sz="1700" dirty="0" smtClean="0">
                <a:solidFill>
                  <a:srgbClr val="0070C0"/>
                </a:solidFill>
              </a:rPr>
              <a:t>Reduce CPC to Peer Group Average over 2 years</a:t>
            </a:r>
          </a:p>
          <a:p>
            <a:pPr lvl="1"/>
            <a:r>
              <a:rPr lang="en-US" sz="1700" dirty="0" smtClean="0">
                <a:solidFill>
                  <a:srgbClr val="0070C0"/>
                </a:solidFill>
              </a:rPr>
              <a:t>File full Rate Review Application (ICC)</a:t>
            </a:r>
          </a:p>
        </p:txBody>
      </p:sp>
      <p:graphicFrame>
        <p:nvGraphicFramePr>
          <p:cNvPr id="4" name="Table 3"/>
          <p:cNvGraphicFramePr>
            <a:graphicFrameLocks noGrp="1"/>
          </p:cNvGraphicFramePr>
          <p:nvPr>
            <p:extLst>
              <p:ext uri="{D42A27DB-BD31-4B8C-83A1-F6EECF244321}">
                <p14:modId xmlns:p14="http://schemas.microsoft.com/office/powerpoint/2010/main" val="902596133"/>
              </p:ext>
            </p:extLst>
          </p:nvPr>
        </p:nvGraphicFramePr>
        <p:xfrm>
          <a:off x="832622" y="2611159"/>
          <a:ext cx="7463884" cy="786369"/>
        </p:xfrm>
        <a:graphic>
          <a:graphicData uri="http://schemas.openxmlformats.org/drawingml/2006/table">
            <a:tbl>
              <a:tblPr firstRow="1" bandRow="1">
                <a:tableStyleId>{5C22544A-7EE6-4342-B048-85BDC9FD1C3A}</a:tableStyleId>
              </a:tblPr>
              <a:tblGrid>
                <a:gridCol w="3731942"/>
                <a:gridCol w="3731942"/>
              </a:tblGrid>
              <a:tr h="275063">
                <a:tc>
                  <a:txBody>
                    <a:bodyPr/>
                    <a:lstStyle/>
                    <a:p>
                      <a:r>
                        <a:rPr lang="en-US" dirty="0" smtClean="0"/>
                        <a:t>Non- Urban Teaching</a:t>
                      </a:r>
                      <a:endParaRPr lang="en-US" dirty="0"/>
                    </a:p>
                  </a:txBody>
                  <a:tcPr/>
                </a:tc>
                <a:tc>
                  <a:txBody>
                    <a:bodyPr/>
                    <a:lstStyle/>
                    <a:p>
                      <a:r>
                        <a:rPr lang="en-US" dirty="0" smtClean="0"/>
                        <a:t>Suburban/Rural Non Teaching</a:t>
                      </a:r>
                      <a:endParaRPr lang="en-US" dirty="0"/>
                    </a:p>
                  </a:txBody>
                  <a:tcPr/>
                </a:tc>
              </a:tr>
              <a:tr h="420609">
                <a:tc>
                  <a:txBody>
                    <a:bodyPr/>
                    <a:lstStyle/>
                    <a:p>
                      <a:r>
                        <a:rPr lang="en-US" b="1" dirty="0" smtClean="0">
                          <a:solidFill>
                            <a:schemeClr val="bg1"/>
                          </a:solidFill>
                        </a:rPr>
                        <a:t>Urban</a:t>
                      </a:r>
                      <a:endParaRPr lang="en-US" b="1" dirty="0">
                        <a:solidFill>
                          <a:schemeClr val="bg1"/>
                        </a:solidFill>
                      </a:endParaRPr>
                    </a:p>
                  </a:txBody>
                  <a:tcPr>
                    <a:solidFill>
                      <a:schemeClr val="accent1"/>
                    </a:solidFill>
                  </a:tcPr>
                </a:tc>
                <a:tc>
                  <a:txBody>
                    <a:bodyPr/>
                    <a:lstStyle/>
                    <a:p>
                      <a:r>
                        <a:rPr lang="en-US" b="1" dirty="0" smtClean="0">
                          <a:solidFill>
                            <a:schemeClr val="bg1"/>
                          </a:solidFill>
                        </a:rPr>
                        <a:t>AMC Virtual</a:t>
                      </a:r>
                      <a:endParaRPr lang="en-US" b="1" dirty="0">
                        <a:solidFill>
                          <a:schemeClr val="bg1"/>
                        </a:solidFill>
                      </a:endParaRPr>
                    </a:p>
                  </a:txBody>
                  <a:tcPr>
                    <a:solidFill>
                      <a:schemeClr val="accent1"/>
                    </a:solidFill>
                  </a:tcPr>
                </a:tc>
              </a:tr>
            </a:tbl>
          </a:graphicData>
        </a:graphic>
      </p:graphicFrame>
    </p:spTree>
    <p:extLst>
      <p:ext uri="{BB962C8B-B14F-4D97-AF65-F5344CB8AC3E}">
        <p14:creationId xmlns:p14="http://schemas.microsoft.com/office/powerpoint/2010/main" val="34393548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
          </p:nvPr>
        </p:nvSpPr>
        <p:spPr>
          <a:ln>
            <a:solidFill>
              <a:srgbClr val="0070C0"/>
            </a:solidFill>
          </a:ln>
        </p:spPr>
        <p:txBody>
          <a:bodyPr>
            <a:normAutofit/>
          </a:bodyPr>
          <a:lstStyle/>
          <a:p>
            <a:r>
              <a:rPr lang="en-US" sz="2000" dirty="0" smtClean="0"/>
              <a:t>To compare hospitals with their peer group standards, approved CPCs or CCTs adjusted for the following:</a:t>
            </a:r>
          </a:p>
          <a:p>
            <a:pPr lvl="1">
              <a:buFont typeface="Wingdings 3" panose="05040102010807070707" pitchFamily="18" charset="2"/>
              <a:buChar char=""/>
            </a:pPr>
            <a:r>
              <a:rPr lang="en-US" sz="2000" dirty="0" smtClean="0">
                <a:solidFill>
                  <a:srgbClr val="0070C0"/>
                </a:solidFill>
              </a:rPr>
              <a:t>Mark-up </a:t>
            </a:r>
            <a:r>
              <a:rPr lang="en-US" sz="1800" dirty="0" smtClean="0">
                <a:solidFill>
                  <a:schemeClr val="tx1"/>
                </a:solidFill>
              </a:rPr>
              <a:t>–</a:t>
            </a:r>
            <a:r>
              <a:rPr lang="en-US" sz="2000" dirty="0" smtClean="0">
                <a:solidFill>
                  <a:schemeClr val="tx1"/>
                </a:solidFill>
              </a:rPr>
              <a:t> C</a:t>
            </a:r>
            <a:r>
              <a:rPr lang="en-US" sz="1800" dirty="0" smtClean="0">
                <a:solidFill>
                  <a:schemeClr val="tx1"/>
                </a:solidFill>
              </a:rPr>
              <a:t>ommission approved markups over costs that reflect uncompensated care built into each hospital’s rate structure.</a:t>
            </a:r>
            <a:r>
              <a:rPr lang="en-US" sz="1800" dirty="0" smtClean="0">
                <a:solidFill>
                  <a:srgbClr val="0070C0"/>
                </a:solidFill>
              </a:rPr>
              <a:t> </a:t>
            </a:r>
            <a:endParaRPr lang="en-US" sz="1800" dirty="0">
              <a:solidFill>
                <a:srgbClr val="0070C0"/>
              </a:solidFill>
            </a:endParaRPr>
          </a:p>
          <a:p>
            <a:pPr lvl="1">
              <a:buFont typeface="Wingdings 3" panose="05040102010807070707" pitchFamily="18" charset="2"/>
              <a:buChar char=""/>
            </a:pPr>
            <a:r>
              <a:rPr lang="en-US" sz="2000" dirty="0" smtClean="0">
                <a:solidFill>
                  <a:srgbClr val="0070C0"/>
                </a:solidFill>
              </a:rPr>
              <a:t>Direct Strips </a:t>
            </a:r>
            <a:r>
              <a:rPr lang="en-US" sz="2000" dirty="0" smtClean="0">
                <a:solidFill>
                  <a:schemeClr val="tx1"/>
                </a:solidFill>
              </a:rPr>
              <a:t>–</a:t>
            </a:r>
            <a:r>
              <a:rPr lang="en-US" sz="1800" dirty="0" smtClean="0">
                <a:solidFill>
                  <a:srgbClr val="0070C0"/>
                </a:solidFill>
              </a:rPr>
              <a:t> </a:t>
            </a:r>
            <a:r>
              <a:rPr lang="en-US" sz="1800" dirty="0" smtClean="0">
                <a:solidFill>
                  <a:schemeClr val="tx1"/>
                </a:solidFill>
              </a:rPr>
              <a:t>(Direct Medical Education, Nurse Education, and Trauma) remove partial costs of resident salaries, nurse education costs and incremental costs of trauma services of hospitals with trauma centers</a:t>
            </a:r>
          </a:p>
          <a:p>
            <a:pPr lvl="1">
              <a:buFont typeface="Wingdings 3" panose="05040102010807070707" pitchFamily="18" charset="2"/>
              <a:buChar char=""/>
            </a:pPr>
            <a:r>
              <a:rPr lang="en-US" sz="1800" b="1" dirty="0" smtClean="0">
                <a:solidFill>
                  <a:srgbClr val="0070C0"/>
                </a:solidFill>
              </a:rPr>
              <a:t>Labor Market</a:t>
            </a:r>
            <a:r>
              <a:rPr lang="en-US" sz="1800" dirty="0" smtClean="0"/>
              <a:t> – Adjustment for differing labor costs in various markets</a:t>
            </a:r>
          </a:p>
          <a:p>
            <a:pPr lvl="1">
              <a:buFont typeface="Wingdings 3" panose="05040102010807070707" pitchFamily="18" charset="2"/>
              <a:buChar char=""/>
            </a:pPr>
            <a:r>
              <a:rPr lang="en-US" sz="1800" b="1" dirty="0" smtClean="0">
                <a:solidFill>
                  <a:srgbClr val="0070C0"/>
                </a:solidFill>
              </a:rPr>
              <a:t>Case Mix </a:t>
            </a:r>
            <a:r>
              <a:rPr lang="en-US" sz="1800" dirty="0" smtClean="0"/>
              <a:t>– Adjustment accounts for differences in average patient acuity across hospitals</a:t>
            </a:r>
          </a:p>
          <a:p>
            <a:pPr lvl="1">
              <a:buFont typeface="Wingdings 3" panose="05040102010807070707" pitchFamily="18" charset="2"/>
              <a:buChar char=""/>
            </a:pPr>
            <a:r>
              <a:rPr lang="en-US" sz="1800" b="1" dirty="0" smtClean="0">
                <a:solidFill>
                  <a:srgbClr val="0070C0"/>
                </a:solidFill>
              </a:rPr>
              <a:t>Indirect Medical Education</a:t>
            </a:r>
            <a:r>
              <a:rPr lang="en-US" sz="1800" dirty="0" smtClean="0"/>
              <a:t>- Adjustment for inefficiencies and unmeasured patient acuity associated with teaching programs.</a:t>
            </a:r>
          </a:p>
          <a:p>
            <a:pPr lvl="1">
              <a:buFont typeface="Wingdings 3" panose="05040102010807070707" pitchFamily="18" charset="2"/>
              <a:buChar char=""/>
            </a:pPr>
            <a:r>
              <a:rPr lang="en-US" sz="1800" b="1" dirty="0" smtClean="0">
                <a:solidFill>
                  <a:srgbClr val="0070C0"/>
                </a:solidFill>
              </a:rPr>
              <a:t>Disproportionate Share </a:t>
            </a:r>
            <a:r>
              <a:rPr lang="en-US" sz="1800" dirty="0" smtClean="0"/>
              <a:t>– Adjustment for differences in hospital costs for treating relatively high number of poor and elderly patients</a:t>
            </a:r>
          </a:p>
          <a:p>
            <a:pPr lvl="1">
              <a:buFont typeface="Wingdings 3" panose="05040102010807070707" pitchFamily="18" charset="2"/>
              <a:buChar char=""/>
            </a:pPr>
            <a:r>
              <a:rPr lang="en-US" sz="1800" b="1" dirty="0" smtClean="0">
                <a:solidFill>
                  <a:srgbClr val="0070C0"/>
                </a:solidFill>
              </a:rPr>
              <a:t>Capital</a:t>
            </a:r>
            <a:r>
              <a:rPr lang="en-US" sz="1800" dirty="0" smtClean="0"/>
              <a:t> – Costs for a hospital are partially recognized</a:t>
            </a:r>
          </a:p>
          <a:p>
            <a:pPr lvl="1">
              <a:buFont typeface="Wingdings 3" panose="05040102010807070707" pitchFamily="18" charset="2"/>
              <a:buChar char=""/>
            </a:pPr>
            <a:endParaRPr lang="en-US" sz="1800" dirty="0">
              <a:solidFill>
                <a:srgbClr val="00B0F0"/>
              </a:solidFill>
            </a:endParaRPr>
          </a:p>
        </p:txBody>
      </p:sp>
      <p:sp>
        <p:nvSpPr>
          <p:cNvPr id="3" name="Title 2"/>
          <p:cNvSpPr>
            <a:spLocks noGrp="1"/>
          </p:cNvSpPr>
          <p:nvPr>
            <p:ph type="title"/>
          </p:nvPr>
        </p:nvSpPr>
        <p:spPr/>
        <p:txBody>
          <a:bodyPr>
            <a:normAutofit/>
          </a:bodyPr>
          <a:lstStyle/>
          <a:p>
            <a:r>
              <a:rPr lang="en-US" sz="2400" b="1" dirty="0" smtClean="0"/>
              <a:t>ROC Adjustment Factors </a:t>
            </a:r>
            <a:endParaRPr lang="en-US" sz="2400" b="1" dirty="0"/>
          </a:p>
        </p:txBody>
      </p:sp>
    </p:spTree>
    <p:extLst>
      <p:ext uri="{BB962C8B-B14F-4D97-AF65-F5344CB8AC3E}">
        <p14:creationId xmlns:p14="http://schemas.microsoft.com/office/powerpoint/2010/main" val="1079024768"/>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36722" y="2719954"/>
            <a:ext cx="8077200" cy="1030636"/>
          </a:xfrm>
        </p:spPr>
        <p:txBody>
          <a:bodyPr>
            <a:noAutofit/>
          </a:bodyPr>
          <a:lstStyle/>
          <a:p>
            <a:pPr marL="0" indent="0" algn="ctr">
              <a:buNone/>
            </a:pPr>
            <a:r>
              <a:rPr lang="en-US" sz="3200" b="1" dirty="0"/>
              <a:t>Medicare Spending per </a:t>
            </a:r>
            <a:r>
              <a:rPr lang="en-US" sz="3200" b="1" dirty="0" smtClean="0"/>
              <a:t>Beneficiary (MSPB)</a:t>
            </a:r>
            <a:endParaRPr lang="en-US" sz="3200" dirty="0" smtClean="0"/>
          </a:p>
        </p:txBody>
      </p:sp>
    </p:spTree>
    <p:extLst>
      <p:ext uri="{BB962C8B-B14F-4D97-AF65-F5344CB8AC3E}">
        <p14:creationId xmlns:p14="http://schemas.microsoft.com/office/powerpoint/2010/main" val="37349430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SCRC - Maryland">
  <a:themeElements>
    <a:clrScheme name="Custom 1">
      <a:dk1>
        <a:sysClr val="windowText" lastClr="000000"/>
      </a:dk1>
      <a:lt1>
        <a:sysClr val="window" lastClr="FFFFFF"/>
      </a:lt1>
      <a:dk2>
        <a:srgbClr val="464653"/>
      </a:dk2>
      <a:lt2>
        <a:srgbClr val="DDE9EC"/>
      </a:lt2>
      <a:accent1>
        <a:srgbClr val="C00000"/>
      </a:accent1>
      <a:accent2>
        <a:srgbClr val="7F7F7F"/>
      </a:accent2>
      <a:accent3>
        <a:srgbClr val="E8E2E0"/>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AD40D51286D8B4D9C836A50BBB33558" ma:contentTypeVersion="2" ma:contentTypeDescription="Create a new document." ma:contentTypeScope="" ma:versionID="d14e5c4da1db565cb04c30bec4da997c">
  <xsd:schema xmlns:xsd="http://www.w3.org/2001/XMLSchema" xmlns:xs="http://www.w3.org/2001/XMLSchema" xmlns:p="http://schemas.microsoft.com/office/2006/metadata/properties" xmlns:ns1="http://schemas.microsoft.com/sharepoint/v3" targetNamespace="http://schemas.microsoft.com/office/2006/metadata/properties" ma:root="true" ma:fieldsID="ff328a1cd662c37536c074f55b1464a7"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C24E35B-4B82-480B-BCD9-7F5B9B505CE5}"/>
</file>

<file path=customXml/itemProps2.xml><?xml version="1.0" encoding="utf-8"?>
<ds:datastoreItem xmlns:ds="http://schemas.openxmlformats.org/officeDocument/2006/customXml" ds:itemID="{6611B767-3CE6-414D-81DF-0D4216DD45CF}"/>
</file>

<file path=customXml/itemProps3.xml><?xml version="1.0" encoding="utf-8"?>
<ds:datastoreItem xmlns:ds="http://schemas.openxmlformats.org/officeDocument/2006/customXml" ds:itemID="{BA8208A7-5B40-447F-92CD-D70C33324F87}"/>
</file>

<file path=docProps/app.xml><?xml version="1.0" encoding="utf-8"?>
<Properties xmlns="http://schemas.openxmlformats.org/officeDocument/2006/extended-properties" xmlns:vt="http://schemas.openxmlformats.org/officeDocument/2006/docPropsVTypes">
  <Template>HSCRC - Maryland.thmx</Template>
  <TotalTime>9807</TotalTime>
  <Words>722</Words>
  <Application>Microsoft Office PowerPoint</Application>
  <PresentationFormat>On-screen Show (4:3)</PresentationFormat>
  <Paragraphs>131</Paragraphs>
  <Slides>16</Slides>
  <Notes>1</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HSCRC - Maryland</vt:lpstr>
      <vt:lpstr>Office Theme</vt:lpstr>
      <vt:lpstr> Maryland Health Services Cost Review Commission  </vt:lpstr>
      <vt:lpstr>Conceptual Framework</vt:lpstr>
      <vt:lpstr>Possible uses of Efficiency measures</vt:lpstr>
      <vt:lpstr>Review of Selected Cost Measures </vt:lpstr>
      <vt:lpstr>PowerPoint Presentation</vt:lpstr>
      <vt:lpstr>HSCRC History of Efficiency Measures</vt:lpstr>
      <vt:lpstr>ROC General Information </vt:lpstr>
      <vt:lpstr>ROC Adjustment Factors </vt:lpstr>
      <vt:lpstr>PowerPoint Presentation</vt:lpstr>
      <vt:lpstr>What is MSPB?</vt:lpstr>
      <vt:lpstr>Coverage of Episode</vt:lpstr>
      <vt:lpstr>Risk-Adjustment Variables</vt:lpstr>
      <vt:lpstr>PowerPoint Presentation</vt:lpstr>
      <vt:lpstr>What is Total Cost of Care?</vt:lpstr>
      <vt:lpstr>Coverage of Care</vt:lpstr>
      <vt:lpstr>Considerations</vt:lpstr>
    </vt:vector>
  </TitlesOfParts>
  <Company>Johns Hopkins Medicine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 Colmers</dc:creator>
  <cp:lastModifiedBy>Dianne Feeney</cp:lastModifiedBy>
  <cp:revision>229</cp:revision>
  <cp:lastPrinted>2014-03-13T14:18:56Z</cp:lastPrinted>
  <dcterms:created xsi:type="dcterms:W3CDTF">2013-11-22T19:49:39Z</dcterms:created>
  <dcterms:modified xsi:type="dcterms:W3CDTF">2014-03-14T16:05:03Z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0x0101005AD40D51286D8B4D9C836A50BBB33558</vt:lpwstr>
  </property>
</Properties>
</file>