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12"/>
  </p:notesMasterIdLst>
  <p:handoutMasterIdLst>
    <p:handoutMasterId r:id="rId13"/>
  </p:handoutMasterIdLst>
  <p:sldIdLst>
    <p:sldId id="285" r:id="rId3"/>
    <p:sldId id="381" r:id="rId4"/>
    <p:sldId id="380" r:id="rId5"/>
    <p:sldId id="371" r:id="rId6"/>
    <p:sldId id="379" r:id="rId7"/>
    <p:sldId id="366" r:id="rId8"/>
    <p:sldId id="367" r:id="rId9"/>
    <p:sldId id="368" r:id="rId10"/>
    <p:sldId id="37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5803" autoAdjust="0"/>
  </p:normalViewPr>
  <p:slideViewPr>
    <p:cSldViewPr snapToGrid="0" snapToObjects="1">
      <p:cViewPr varScale="1">
        <p:scale>
          <a:sx n="70" d="100"/>
          <a:sy n="70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44" d="100"/>
          <a:sy n="44" d="100"/>
        </p:scale>
        <p:origin x="-2772" y="-6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EDC2B-0DB8-4188-8363-FF1C9CE62C0C}" type="datetimeFigureOut">
              <a:rPr lang="en-US" smtClean="0"/>
              <a:pPr/>
              <a:t>3/14/2014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E351C-DE38-4FEE-B5BC-F6592FE7BA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5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5CD00-5233-8B47-BB56-1990643FAA60}" type="datetimeFigureOut">
              <a:rPr lang="en-US" smtClean="0"/>
              <a:pPr/>
              <a:t>3/14/2014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89A7E-C129-9145-8621-A4974F617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8A44D-D987-491C-9570-AF8EE2880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65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025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4480" indent="-282492" defTabSz="91025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9970" indent="-225994" defTabSz="91025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1958" indent="-225994" defTabSz="91025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3946" indent="-225994" defTabSz="91025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5934" indent="-225994" defTabSz="9102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37921" indent="-225994" defTabSz="9102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9909" indent="-225994" defTabSz="9102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897" indent="-225994" defTabSz="9102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580AFF8-8AD1-4D8E-8E6A-8470CE0F8860}" type="slidenum">
              <a:rPr lang="en-US" altLang="en-US" smtClean="0"/>
              <a:pPr eaLnBrk="1" hangingPunct="1"/>
              <a:t>6</a:t>
            </a:fld>
            <a:endParaRPr lang="en-US" alt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90054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C00000"/>
          </a:solidFill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2" descr="maryland.go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030" y="2982383"/>
            <a:ext cx="1600200" cy="742951"/>
          </a:xfrm>
          <a:prstGeom prst="rect">
            <a:avLst/>
          </a:prstGeom>
          <a:noFill/>
        </p:spPr>
      </p:pic>
      <p:pic>
        <p:nvPicPr>
          <p:cNvPr id="10" name="Picture 9" descr="HSCRC logo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170820" y="6187548"/>
            <a:ext cx="1668677" cy="6704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3/14/2014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3/14/2014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4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601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96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941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89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945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6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12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997566" y="6117938"/>
            <a:ext cx="1841932" cy="740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907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743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0171-0C6F-439E-89BC-FF15615A2A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30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9" name="Picture 2" descr="maryland.gov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15049"/>
            <a:ext cx="1600200" cy="742951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Box 15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Picture 6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72438" y="6014537"/>
            <a:ext cx="1944303" cy="7811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3/14/2014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45692" y="6137274"/>
            <a:ext cx="1793805" cy="7207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maryland.go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15049"/>
            <a:ext cx="1600200" cy="74295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3/14/2014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D4C7-8640-3744-BC60-962A88DAE811}" type="datetimeFigureOut">
              <a:rPr lang="en-US" smtClean="0"/>
              <a:pPr/>
              <a:t>3/14/2014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5AD4C7-8640-3744-BC60-962A88DAE811}" type="datetimeFigureOut">
              <a:rPr lang="en-US" smtClean="0"/>
              <a:pPr/>
              <a:t>3/14/2014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5185A8-A803-3B40-8A76-D1B5A01A80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90171-0C6F-439E-89BC-FF15615A2A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3/14/2014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8A6EE-6F06-4E6D-B29B-038C3C4E3D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state+of+maryland+logo&amp;source=images&amp;cd=&amp;cad=rja&amp;docid=_eQ0EHBDGw6juM&amp;tbnid=TFGQX_NsstKcsM:&amp;ved=0CAUQjRw&amp;url=http://broadneck.info/history/marylands-world-war-ii-memorial/&amp;ei=_8sTUcGADsqt0AHQvoCABQ&amp;bvm=bv.42080656,d.dmQ&amp;psig=AFQjCNFCpWb9d4U07ptl2z0E0Ejt6TnzVg&amp;ust=136033828145547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1981200"/>
            <a:ext cx="8839200" cy="2286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Cambria" pitchFamily="18" charset="0"/>
              </a:rPr>
              <a:t/>
            </a:r>
            <a:br>
              <a:rPr lang="en-US" sz="2800" b="1" dirty="0" smtClean="0">
                <a:latin typeface="Cambria" pitchFamily="18" charset="0"/>
              </a:rPr>
            </a:br>
            <a:endParaRPr lang="en-US" sz="2800" b="1" dirty="0">
              <a:latin typeface="Cambria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38862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" y="2547372"/>
            <a:ext cx="8915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Performance Measurement Workgroup Meeting</a:t>
            </a:r>
          </a:p>
          <a:p>
            <a:pPr algn="ctr"/>
            <a:r>
              <a:rPr lang="en-US" sz="2800" b="1" dirty="0" smtClean="0"/>
              <a:t>3/17/2014</a:t>
            </a:r>
          </a:p>
          <a:p>
            <a:pPr algn="ctr"/>
            <a:endParaRPr lang="en-US" sz="2800" b="1" dirty="0" smtClean="0"/>
          </a:p>
          <a:p>
            <a:pPr algn="ctr"/>
            <a:r>
              <a:rPr lang="en-US" sz="2800" b="1" dirty="0"/>
              <a:t>New All-Payer Model Monitoring </a:t>
            </a:r>
            <a:r>
              <a:rPr lang="en-US" sz="2800" b="1" dirty="0" smtClean="0"/>
              <a:t>Measures</a:t>
            </a:r>
          </a:p>
        </p:txBody>
      </p:sp>
      <p:pic>
        <p:nvPicPr>
          <p:cNvPr id="7" name="Picture 4" descr="http://broadneck.info/wp-content/uploads/2009/05/maryland_logo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914400"/>
            <a:ext cx="2714625" cy="1228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241288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Contents of Presentation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New All-Payer Model Context, Purpose, Hypotheses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Theory of Action and Logic Model Overview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New Model Monitoring Commitments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473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137" y="2286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Recent Rise </a:t>
            </a:r>
            <a:r>
              <a:rPr lang="en-US" dirty="0"/>
              <a:t>in </a:t>
            </a:r>
            <a:r>
              <a:rPr lang="en-US" dirty="0" smtClean="0"/>
              <a:t>Inpatient Hospital Cost Placed New Stresses </a:t>
            </a:r>
            <a:r>
              <a:rPr lang="en-US" dirty="0"/>
              <a:t>on the </a:t>
            </a:r>
            <a:r>
              <a:rPr lang="en-US" dirty="0" smtClean="0"/>
              <a:t>Payment System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previous waiver placed </a:t>
            </a:r>
            <a:r>
              <a:rPr lang="en-US" dirty="0"/>
              <a:t>the emphasis on cost per </a:t>
            </a:r>
            <a:r>
              <a:rPr lang="en-US" dirty="0" smtClean="0"/>
              <a:t>admission</a:t>
            </a:r>
          </a:p>
          <a:p>
            <a:r>
              <a:rPr lang="en-US" dirty="0" smtClean="0"/>
              <a:t>Not optimized </a:t>
            </a:r>
            <a:r>
              <a:rPr lang="en-US" dirty="0"/>
              <a:t>to address overall health care spending or promote </a:t>
            </a:r>
            <a:r>
              <a:rPr lang="en-US" dirty="0" smtClean="0"/>
              <a:t>comprehensive </a:t>
            </a:r>
            <a:r>
              <a:rPr lang="en-US" dirty="0"/>
              <a:t>and coordinated </a:t>
            </a:r>
            <a:r>
              <a:rPr lang="en-US" dirty="0" smtClean="0"/>
              <a:t>care </a:t>
            </a:r>
            <a:r>
              <a:rPr lang="en-US" dirty="0"/>
              <a:t>across different </a:t>
            </a:r>
            <a:r>
              <a:rPr lang="en-US" dirty="0" smtClean="0"/>
              <a:t>settings 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tight constraint on per inpatient admission payments </a:t>
            </a:r>
            <a:r>
              <a:rPr lang="en-US" dirty="0" smtClean="0"/>
              <a:t>induced </a:t>
            </a:r>
            <a:r>
              <a:rPr lang="en-US" dirty="0"/>
              <a:t>providers to increase the rate of inpatient admissions or inappropriately shift costs to </a:t>
            </a:r>
            <a:r>
              <a:rPr lang="en-US" dirty="0" smtClean="0"/>
              <a:t>outpatient </a:t>
            </a:r>
            <a:r>
              <a:rPr lang="en-US" dirty="0"/>
              <a:t>settings</a:t>
            </a:r>
          </a:p>
        </p:txBody>
      </p:sp>
    </p:spTree>
    <p:extLst>
      <p:ext uri="{BB962C8B-B14F-4D97-AF65-F5344CB8AC3E}">
        <p14:creationId xmlns:p14="http://schemas.microsoft.com/office/powerpoint/2010/main" val="3744053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Model Purpose and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Purpose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To test whether </a:t>
            </a:r>
            <a:r>
              <a:rPr lang="en-US" dirty="0"/>
              <a:t>transformation efforts will produce greater results </a:t>
            </a:r>
            <a:r>
              <a:rPr lang="en-US" dirty="0" smtClean="0"/>
              <a:t> when implemented </a:t>
            </a:r>
            <a:r>
              <a:rPr lang="en-US" dirty="0"/>
              <a:t>in the context of an all-payer rate setting system. Specifically, the model will </a:t>
            </a:r>
            <a:r>
              <a:rPr lang="en-US" dirty="0" smtClean="0"/>
              <a:t> test </a:t>
            </a:r>
            <a:r>
              <a:rPr lang="en-US" dirty="0"/>
              <a:t>whether an all-payer system for hospital payment that is accountable for the total hospital </a:t>
            </a:r>
            <a:r>
              <a:rPr lang="en-US" dirty="0" smtClean="0"/>
              <a:t> cost </a:t>
            </a:r>
            <a:r>
              <a:rPr lang="en-US" dirty="0"/>
              <a:t>of care on a per capita basis is an effective model for advancing better care, better health and </a:t>
            </a:r>
            <a:r>
              <a:rPr lang="en-US" dirty="0" smtClean="0"/>
              <a:t> reduced </a:t>
            </a:r>
            <a:r>
              <a:rPr lang="en-US" dirty="0"/>
              <a:t>costs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Hypotheses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 </a:t>
            </a:r>
            <a:r>
              <a:rPr lang="en-US" dirty="0"/>
              <a:t>all-payer system for hospital payment that is accountable for </a:t>
            </a:r>
            <a:r>
              <a:rPr lang="en-US" dirty="0" smtClean="0"/>
              <a:t>the</a:t>
            </a:r>
            <a:r>
              <a:rPr lang="en-US" dirty="0" smtClean="0"/>
              <a:t> </a:t>
            </a:r>
            <a:r>
              <a:rPr lang="en-US" dirty="0" smtClean="0"/>
              <a:t>total </a:t>
            </a:r>
            <a:r>
              <a:rPr lang="en-US" dirty="0"/>
              <a:t>hospital cost of care </a:t>
            </a:r>
            <a:r>
              <a:rPr lang="en-US" dirty="0" smtClean="0"/>
              <a:t>on </a:t>
            </a:r>
            <a:r>
              <a:rPr lang="en-US" dirty="0"/>
              <a:t>a per capita basis is an effective model for advancing population health by raising the quality </a:t>
            </a:r>
            <a:r>
              <a:rPr lang="en-US" dirty="0" smtClean="0"/>
              <a:t>of </a:t>
            </a:r>
            <a:r>
              <a:rPr lang="en-US" dirty="0"/>
              <a:t>health care delivery, improving population health, and reducing cost. </a:t>
            </a:r>
            <a:r>
              <a:rPr lang="en-US" dirty="0" smtClean="0"/>
              <a:t>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New </a:t>
            </a:r>
            <a:r>
              <a:rPr lang="en-US" dirty="0"/>
              <a:t>payment and delivery system models implemented in the context of an all-payer rate </a:t>
            </a:r>
            <a:r>
              <a:rPr lang="en-US" dirty="0" smtClean="0"/>
              <a:t>setting </a:t>
            </a:r>
            <a:r>
              <a:rPr lang="en-US" dirty="0"/>
              <a:t>system will have greater sustainability and impact when compared to payment and </a:t>
            </a:r>
            <a:r>
              <a:rPr lang="en-US" dirty="0" smtClean="0"/>
              <a:t> delivery </a:t>
            </a:r>
            <a:r>
              <a:rPr lang="en-US" dirty="0"/>
              <a:t>system models in other states.</a:t>
            </a:r>
          </a:p>
        </p:txBody>
      </p:sp>
    </p:spTree>
    <p:extLst>
      <p:ext uri="{BB962C8B-B14F-4D97-AF65-F5344CB8AC3E}">
        <p14:creationId xmlns:p14="http://schemas.microsoft.com/office/powerpoint/2010/main" val="1845448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Three-Part Aim Construed Broadly in the Model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34880" y="1410272"/>
            <a:ext cx="8229600" cy="493776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64" y="1556984"/>
            <a:ext cx="7010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4147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0" y="12192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2774" name="Title 3"/>
          <p:cNvSpPr>
            <a:spLocks noGrp="1"/>
          </p:cNvSpPr>
          <p:nvPr>
            <p:ph type="title"/>
          </p:nvPr>
        </p:nvSpPr>
        <p:spPr>
          <a:xfrm>
            <a:off x="457200" y="398064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chemeClr val="tx1"/>
                </a:solidFill>
              </a:rPr>
              <a:t/>
            </a:r>
            <a:br>
              <a:rPr lang="en-US" altLang="en-US" dirty="0" smtClean="0">
                <a:solidFill>
                  <a:schemeClr val="tx1"/>
                </a:solidFill>
              </a:rPr>
            </a:br>
            <a:r>
              <a:rPr lang="en-US" altLang="en-US" dirty="0" smtClean="0">
                <a:solidFill>
                  <a:schemeClr val="tx1"/>
                </a:solidFill>
              </a:rPr>
              <a:t>Theory of Action and Logic Model Illustrate the Major Moving Parts of the New Model at a High Level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1" y="1475509"/>
            <a:ext cx="8324062" cy="4660795"/>
          </a:xfrm>
        </p:spPr>
        <p:txBody>
          <a:bodyPr>
            <a:noAutofit/>
          </a:bodyPr>
          <a:lstStyle/>
          <a:p>
            <a:r>
              <a:rPr lang="en-US" sz="1800" dirty="0" smtClean="0"/>
              <a:t>Incorporates direct and </a:t>
            </a:r>
            <a:r>
              <a:rPr lang="en-US" sz="1800" dirty="0"/>
              <a:t>indirect financial incentives </a:t>
            </a:r>
            <a:endParaRPr lang="en-US" sz="1800" dirty="0" smtClean="0"/>
          </a:p>
          <a:p>
            <a:pPr lvl="1"/>
            <a:r>
              <a:rPr lang="en-US" sz="1500" dirty="0" smtClean="0"/>
              <a:t>Direct </a:t>
            </a:r>
            <a:r>
              <a:rPr lang="en-US" sz="1500" dirty="0"/>
              <a:t>financial </a:t>
            </a:r>
            <a:r>
              <a:rPr lang="en-US" sz="1500" dirty="0" smtClean="0"/>
              <a:t>incentives- Include </a:t>
            </a:r>
            <a:r>
              <a:rPr lang="en-US" sz="1500" dirty="0"/>
              <a:t>bonuses for improving performance on quality measures. </a:t>
            </a:r>
            <a:endParaRPr lang="en-US" sz="1500" dirty="0" smtClean="0"/>
          </a:p>
          <a:p>
            <a:pPr lvl="1"/>
            <a:r>
              <a:rPr lang="en-US" sz="1500" dirty="0" smtClean="0"/>
              <a:t>Indirect </a:t>
            </a:r>
            <a:r>
              <a:rPr lang="en-US" sz="1500" dirty="0"/>
              <a:t>financial </a:t>
            </a:r>
            <a:r>
              <a:rPr lang="en-US" sz="1500" dirty="0" smtClean="0"/>
              <a:t>incentives- Payment </a:t>
            </a:r>
            <a:r>
              <a:rPr lang="en-US" sz="1500" dirty="0"/>
              <a:t>models that favor care integration that lowers inpatient volume and improves quality.</a:t>
            </a:r>
          </a:p>
          <a:p>
            <a:r>
              <a:rPr lang="en-US" sz="1800" dirty="0" smtClean="0"/>
              <a:t>Incentives accelerate </a:t>
            </a:r>
            <a:r>
              <a:rPr lang="en-US" sz="1800" dirty="0"/>
              <a:t>change and </a:t>
            </a:r>
            <a:r>
              <a:rPr lang="en-US" sz="1800" dirty="0" smtClean="0"/>
              <a:t>evolve over time, shifting focus </a:t>
            </a:r>
            <a:r>
              <a:rPr lang="en-US" sz="1800" dirty="0"/>
              <a:t>from cost per admission to the cost per patient. </a:t>
            </a:r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/>
              <a:t>model also facilitates delivery system transformation by </a:t>
            </a:r>
            <a:r>
              <a:rPr lang="en-US" sz="1800" dirty="0" smtClean="0"/>
              <a:t>encouraging hospitals to: </a:t>
            </a:r>
          </a:p>
          <a:p>
            <a:pPr lvl="1"/>
            <a:r>
              <a:rPr lang="en-US" sz="1500" dirty="0" smtClean="0"/>
              <a:t> Participate in </a:t>
            </a:r>
            <a:r>
              <a:rPr lang="en-US" sz="1500" dirty="0"/>
              <a:t>local public health coalitions, </a:t>
            </a:r>
            <a:endParaRPr lang="en-US" sz="1500" dirty="0" smtClean="0"/>
          </a:p>
          <a:p>
            <a:pPr lvl="1"/>
            <a:r>
              <a:rPr lang="en-US" sz="1500" dirty="0"/>
              <a:t>S</a:t>
            </a:r>
            <a:r>
              <a:rPr lang="en-US" sz="1500" dirty="0" smtClean="0"/>
              <a:t>hare </a:t>
            </a:r>
            <a:r>
              <a:rPr lang="en-US" sz="1500" dirty="0"/>
              <a:t>savings with physicians and other providers, </a:t>
            </a:r>
            <a:endParaRPr lang="en-US" sz="1500" dirty="0"/>
          </a:p>
          <a:p>
            <a:pPr lvl="1"/>
            <a:r>
              <a:rPr lang="en-US" sz="1500" dirty="0" smtClean="0"/>
              <a:t>Participate in </a:t>
            </a:r>
            <a:r>
              <a:rPr lang="en-US" sz="1500" dirty="0"/>
              <a:t>bundled payment arrangements, Accountable Care Organizations, and to work </a:t>
            </a:r>
            <a:r>
              <a:rPr lang="en-US" sz="1500" dirty="0" smtClean="0"/>
              <a:t>collaboratively with </a:t>
            </a:r>
            <a:r>
              <a:rPr lang="en-US" sz="1500" dirty="0"/>
              <a:t>physicians in patient centered medical homes. </a:t>
            </a:r>
            <a:endParaRPr lang="en-US" sz="1500" dirty="0" smtClean="0"/>
          </a:p>
          <a:p>
            <a:r>
              <a:rPr lang="en-US" sz="1800" dirty="0" smtClean="0"/>
              <a:t>Logic </a:t>
            </a:r>
            <a:r>
              <a:rPr lang="en-US" sz="1800" dirty="0"/>
              <a:t>models and driver diagrams </a:t>
            </a:r>
            <a:r>
              <a:rPr lang="en-US" sz="1800" dirty="0" smtClean="0"/>
              <a:t>are very </a:t>
            </a:r>
            <a:r>
              <a:rPr lang="en-US" sz="1800" dirty="0"/>
              <a:t>useful tools for understanding and illustrating the relationships between outputs, inputs, methods, and outcomes. </a:t>
            </a:r>
            <a:endParaRPr lang="en-US" sz="1800" dirty="0" smtClean="0"/>
          </a:p>
          <a:p>
            <a:pPr>
              <a:spcBef>
                <a:spcPts val="1800"/>
              </a:spcBef>
              <a:buClr>
                <a:srgbClr val="92D050"/>
              </a:buClr>
              <a:defRPr/>
            </a:pPr>
            <a:endParaRPr lang="en-US" sz="1800" dirty="0" smtClean="0"/>
          </a:p>
          <a:p>
            <a:pPr>
              <a:spcBef>
                <a:spcPts val="1800"/>
              </a:spcBef>
              <a:buClr>
                <a:srgbClr val="92D050"/>
              </a:buClr>
              <a:defRPr/>
            </a:pPr>
            <a:endParaRPr lang="en-US" sz="1800" dirty="0" smtClean="0"/>
          </a:p>
          <a:p>
            <a:pPr marL="0" indent="0">
              <a:spcBef>
                <a:spcPts val="1800"/>
              </a:spcBef>
              <a:buClr>
                <a:srgbClr val="92D050"/>
              </a:buClr>
              <a:buFontTx/>
              <a:buNone/>
              <a:defRPr/>
            </a:pPr>
            <a:endParaRPr lang="en-US" sz="1800" dirty="0" smtClean="0"/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endParaRPr lang="en-US" sz="1800" dirty="0" smtClean="0"/>
          </a:p>
          <a:p>
            <a:pPr>
              <a:spcBef>
                <a:spcPts val="1800"/>
              </a:spcBef>
              <a:defRPr/>
            </a:pPr>
            <a:endParaRPr lang="en-US" sz="1800" dirty="0" smtClean="0"/>
          </a:p>
          <a:p>
            <a:pPr>
              <a:spcBef>
                <a:spcPts val="1800"/>
              </a:spcBef>
              <a:defRPr/>
            </a:pPr>
            <a:endParaRPr lang="en-US" sz="1800" dirty="0" smtClean="0"/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4457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64" y="1183934"/>
            <a:ext cx="7590442" cy="50430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79346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 </a:t>
            </a:r>
            <a:r>
              <a:rPr lang="en-US" dirty="0" smtClean="0"/>
              <a:t>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994370"/>
            <a:ext cx="8562975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5939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Commitments and Data Sources Outlined in the CMS Contract:  Main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Performance Targets</a:t>
            </a:r>
          </a:p>
          <a:p>
            <a:r>
              <a:rPr lang="en-US" dirty="0" smtClean="0"/>
              <a:t>Guardrails</a:t>
            </a:r>
          </a:p>
          <a:p>
            <a:r>
              <a:rPr lang="en-US" dirty="0" smtClean="0"/>
              <a:t>Compliance Data</a:t>
            </a:r>
          </a:p>
          <a:p>
            <a:r>
              <a:rPr lang="en-US" dirty="0" smtClean="0"/>
              <a:t>Monitoring Data</a:t>
            </a:r>
          </a:p>
          <a:p>
            <a:pPr lvl="1"/>
            <a:r>
              <a:rPr lang="en-US" dirty="0" smtClean="0"/>
              <a:t>Patient Experience of Care Measures</a:t>
            </a:r>
          </a:p>
          <a:p>
            <a:pPr lvl="1"/>
            <a:r>
              <a:rPr lang="en-US" dirty="0" smtClean="0"/>
              <a:t>Population Health Measures</a:t>
            </a:r>
          </a:p>
          <a:p>
            <a:pPr lvl="1"/>
            <a:r>
              <a:rPr lang="en-US" dirty="0" smtClean="0"/>
              <a:t>Hospital Cost Measures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112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SCRC - Maryland">
  <a:themeElements>
    <a:clrScheme name="Custom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C00000"/>
      </a:accent1>
      <a:accent2>
        <a:srgbClr val="7F7F7F"/>
      </a:accent2>
      <a:accent3>
        <a:srgbClr val="E8E2E0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1E85ED-056C-4895-936B-A2F52942E8B0}"/>
</file>

<file path=customXml/itemProps2.xml><?xml version="1.0" encoding="utf-8"?>
<ds:datastoreItem xmlns:ds="http://schemas.openxmlformats.org/officeDocument/2006/customXml" ds:itemID="{0477867C-5414-48D1-AC38-046A06968804}"/>
</file>

<file path=customXml/itemProps3.xml><?xml version="1.0" encoding="utf-8"?>
<ds:datastoreItem xmlns:ds="http://schemas.openxmlformats.org/officeDocument/2006/customXml" ds:itemID="{828495D5-C7F7-4ED8-AD0B-A0D2BBB50B34}"/>
</file>

<file path=docProps/app.xml><?xml version="1.0" encoding="utf-8"?>
<Properties xmlns="http://schemas.openxmlformats.org/officeDocument/2006/extended-properties" xmlns:vt="http://schemas.openxmlformats.org/officeDocument/2006/docPropsVTypes">
  <Template>HSCRC - Maryland.thmx</Template>
  <TotalTime>5274</TotalTime>
  <Words>423</Words>
  <Application>Microsoft Office PowerPoint</Application>
  <PresentationFormat>On-screen Show (4:3)</PresentationFormat>
  <Paragraphs>52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HSCRC - Maryland</vt:lpstr>
      <vt:lpstr>Office Theme</vt:lpstr>
      <vt:lpstr> </vt:lpstr>
      <vt:lpstr>Contents of Presentation</vt:lpstr>
      <vt:lpstr>The Recent Rise in Inpatient Hospital Cost Placed New Stresses on the Payment System </vt:lpstr>
      <vt:lpstr>New Model Purpose and Hypotheses</vt:lpstr>
      <vt:lpstr>Three-Part Aim Construed Broadly in the Model Design</vt:lpstr>
      <vt:lpstr> Theory of Action and Logic Model Illustrate the Major Moving Parts of the New Model at a High Level</vt:lpstr>
      <vt:lpstr>Logic Model</vt:lpstr>
      <vt:lpstr>Driver Diagram</vt:lpstr>
      <vt:lpstr>Monitoring Commitments and Data Sources Outlined in the CMS Contract:  Main Areas</vt:lpstr>
    </vt:vector>
  </TitlesOfParts>
  <Company>Johns Hopkins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 Colmers</dc:creator>
  <cp:lastModifiedBy>Dianne Feeney</cp:lastModifiedBy>
  <cp:revision>189</cp:revision>
  <dcterms:created xsi:type="dcterms:W3CDTF">2013-11-22T19:49:39Z</dcterms:created>
  <dcterms:modified xsi:type="dcterms:W3CDTF">2014-03-14T18:17:27Z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