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gif" ContentType="image/gif"/>
  <Default Extension="xlsx" ContentType="application/vnd.openxmlformats-officedocument.spreadsheetml.sheet"/>
  <Override PartName="/ppt/slides/slide11.xml" ContentType="application/vnd.openxmlformats-officedocument.presentationml.slide+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1.xml" ContentType="application/vnd.openxmlformats-officedocument.presentationml.slideLayout+xml"/>
  <Override PartName="/ppt/slideLayouts/slideLayout32.xml" ContentType="application/vnd.openxmlformats-officedocument.presentationml.slideLayout+xml"/>
  <Override PartName="/ppt/notesSlides/notesSlide2.xml" ContentType="application/vnd.openxmlformats-officedocument.presentationml.notesSlide+xml"/>
  <Override PartName="/ppt/slideLayouts/slideLayout44.xml" ContentType="application/vnd.openxmlformats-officedocument.presentationml.slideLayout+xml"/>
  <Override PartName="/ppt/slideLayouts/slideLayout3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1.xml" ContentType="application/vnd.openxmlformats-officedocument.presentationml.slideLayout+xml"/>
  <Override PartName="/ppt/slideLayouts/slideLayout34.xml" ContentType="application/vnd.openxmlformats-officedocument.presentationml.slideLayout+xml"/>
  <Override PartName="/ppt/slideLayouts/slideLayout42.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5.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38.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theme/theme4.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charts/colors1.xml" ContentType="application/vnd.ms-office.chartcolorstyle+xml"/>
  <Override PartName="/ppt/charts/style1.xml" ContentType="application/vnd.ms-office.chartstyle+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 id="2147483696" r:id="rId4"/>
  </p:sldMasterIdLst>
  <p:notesMasterIdLst>
    <p:notesMasterId r:id="rId16"/>
  </p:notesMasterIdLst>
  <p:handoutMasterIdLst>
    <p:handoutMasterId r:id="rId17"/>
  </p:handoutMasterIdLst>
  <p:sldIdLst>
    <p:sldId id="285" r:id="rId5"/>
    <p:sldId id="405" r:id="rId6"/>
    <p:sldId id="389" r:id="rId7"/>
    <p:sldId id="398" r:id="rId8"/>
    <p:sldId id="397" r:id="rId9"/>
    <p:sldId id="399" r:id="rId10"/>
    <p:sldId id="396" r:id="rId11"/>
    <p:sldId id="400" r:id="rId12"/>
    <p:sldId id="406" r:id="rId13"/>
    <p:sldId id="401" r:id="rId14"/>
    <p:sldId id="404" r:id="rId15"/>
  </p:sldIdLst>
  <p:sldSz cx="9144000" cy="6858000" type="screen4x3"/>
  <p:notesSz cx="6973888"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15:guide id="1" orient="horz" pos="2909" userDrawn="1">
          <p15:clr>
            <a:srgbClr val="A4A3A4"/>
          </p15:clr>
        </p15:guide>
        <p15:guide id="2" pos="219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257" autoAdjust="0"/>
    <p:restoredTop sz="95803" autoAdjust="0"/>
  </p:normalViewPr>
  <p:slideViewPr>
    <p:cSldViewPr snapToGrid="0" snapToObjects="1">
      <p:cViewPr varScale="1">
        <p:scale>
          <a:sx n="55" d="100"/>
          <a:sy n="55" d="100"/>
        </p:scale>
        <p:origin x="-2124"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3" d="100"/>
          <a:sy n="43" d="100"/>
        </p:scale>
        <p:origin x="-2772" y="-72"/>
      </p:cViewPr>
      <p:guideLst>
        <p:guide orient="horz" pos="2909"/>
        <p:guide pos="219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3.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2.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0"/>
          <a:lstStyle/>
          <a:p>
            <a:pPr>
              <a:defRPr sz="1400" b="0" i="0" u="none" strike="noStrike" kern="1200" spc="0" baseline="0">
                <a:solidFill>
                  <a:schemeClr val="tx1">
                    <a:lumMod val="65000"/>
                    <a:lumOff val="35000"/>
                  </a:schemeClr>
                </a:solidFill>
                <a:latin typeface="+mn-lt"/>
                <a:ea typeface="+mn-ea"/>
                <a:cs typeface="+mn-cs"/>
              </a:defRPr>
            </a:pPr>
            <a:r>
              <a:rPr lang="en-US" sz="2000"/>
              <a:t>Uncompensated Care as a Percent of Gross Patient</a:t>
            </a:r>
            <a:r>
              <a:rPr lang="en-US" sz="2000" baseline="0"/>
              <a:t> Revenue </a:t>
            </a:r>
          </a:p>
          <a:p>
            <a:pPr>
              <a:defRPr sz="1400" b="0" i="0" u="none" strike="noStrike" kern="1200" spc="0" baseline="0">
                <a:solidFill>
                  <a:schemeClr val="tx1">
                    <a:lumMod val="65000"/>
                    <a:lumOff val="35000"/>
                  </a:schemeClr>
                </a:solidFill>
                <a:latin typeface="+mn-lt"/>
                <a:ea typeface="+mn-ea"/>
                <a:cs typeface="+mn-cs"/>
              </a:defRPr>
            </a:pPr>
            <a:r>
              <a:rPr lang="en-US" sz="2000" baseline="0"/>
              <a:t>Fiscal Years 2009 - 2013</a:t>
            </a:r>
            <a:endParaRPr lang="en-US" sz="2000"/>
          </a:p>
        </c:rich>
      </c:tx>
      <c:layout/>
      <c:spPr>
        <a:noFill/>
        <a:ln>
          <a:noFill/>
        </a:ln>
        <a:effectLst/>
      </c:spPr>
    </c:title>
    <c:plotArea>
      <c:layout/>
      <c:lineChart>
        <c:grouping val="standard"/>
        <c:ser>
          <c:idx val="0"/>
          <c:order val="0"/>
          <c:tx>
            <c:strRef>
              <c:f>Sheet1!$B$1</c:f>
              <c:strCache>
                <c:ptCount val="1"/>
                <c:pt idx="0">
                  <c:v>UCC Percent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0.00%</c:formatCode>
                <c:ptCount val="5"/>
                <c:pt idx="0">
                  <c:v>7.65241665598409E-2</c:v>
                </c:pt>
                <c:pt idx="1">
                  <c:v>6.9184455868864028E-2</c:v>
                </c:pt>
                <c:pt idx="2">
                  <c:v>6.8736220342706683E-2</c:v>
                </c:pt>
                <c:pt idx="3">
                  <c:v>6.8524820753202972E-2</c:v>
                </c:pt>
                <c:pt idx="4">
                  <c:v>7.2337129923325597E-2</c:v>
                </c:pt>
              </c:numCache>
            </c:numRef>
          </c:val>
        </c:ser>
        <c:dLbls>
          <c:showVal val="1"/>
        </c:dLbls>
        <c:marker val="1"/>
        <c:axId val="89235840"/>
        <c:axId val="89275776"/>
      </c:lineChart>
      <c:catAx>
        <c:axId val="892358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75776"/>
        <c:crosses val="autoZero"/>
        <c:auto val="1"/>
        <c:lblAlgn val="ctr"/>
        <c:lblOffset val="100"/>
      </c:catAx>
      <c:valAx>
        <c:axId val="89275776"/>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235840"/>
        <c:crosses val="autoZero"/>
        <c:crossBetween val="between"/>
      </c:valAx>
      <c:spPr>
        <a:noFill/>
        <a:ln>
          <a:noFill/>
        </a:ln>
        <a:effectLst/>
      </c:spPr>
    </c:plotArea>
    <c:plotVisOnly val="1"/>
    <c:dispBlanksAs val="gap"/>
  </c:chart>
  <c:spPr>
    <a:solidFill>
      <a:schemeClr val="bg1"/>
    </a:solidFill>
    <a:ln w="9525" cap="flat" cmpd="sng" algn="ctr">
      <a:solidFill>
        <a:srgbClr val="BF400D"/>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sz="quarter" idx="1"/>
          </p:nvPr>
        </p:nvSpPr>
        <p:spPr>
          <a:xfrm>
            <a:off x="3950256" y="0"/>
            <a:ext cx="3022018" cy="461804"/>
          </a:xfrm>
          <a:prstGeom prst="rect">
            <a:avLst/>
          </a:prstGeom>
        </p:spPr>
        <p:txBody>
          <a:bodyPr vert="horz" lIns="92620" tIns="46310" rIns="92620" bIns="46310" rtlCol="0"/>
          <a:lstStyle>
            <a:lvl1pPr algn="r">
              <a:defRPr sz="1200"/>
            </a:lvl1pPr>
          </a:lstStyle>
          <a:p>
            <a:fld id="{E0AEDC2B-0DB8-4188-8363-FF1C9CE62C0C}" type="datetimeFigureOut">
              <a:rPr lang="en-US" smtClean="0"/>
              <a:pPr/>
              <a:t>3/19/2014</a:t>
            </a:fld>
            <a:endParaRPr lang="en-US"/>
          </a:p>
        </p:txBody>
      </p:sp>
      <p:sp>
        <p:nvSpPr>
          <p:cNvPr id="4" name="Footer Placeholder 3"/>
          <p:cNvSpPr>
            <a:spLocks noGrp="1"/>
          </p:cNvSpPr>
          <p:nvPr>
            <p:ph type="ftr" sz="quarter" idx="2"/>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2620" tIns="46310" rIns="92620" bIns="46310" rtlCol="0" anchor="b"/>
          <a:lstStyle>
            <a:lvl1pPr algn="r">
              <a:defRPr sz="1200"/>
            </a:lvl1pPr>
          </a:lstStyle>
          <a:p>
            <a:fld id="{DF4E351C-DE38-4FEE-B5BC-F6592FE7BAEE}" type="slidenum">
              <a:rPr lang="en-US" smtClean="0"/>
              <a:pPr/>
              <a:t>‹#›</a:t>
            </a:fld>
            <a:endParaRPr lang="en-US"/>
          </a:p>
        </p:txBody>
      </p:sp>
    </p:spTree>
    <p:extLst>
      <p:ext uri="{BB962C8B-B14F-4D97-AF65-F5344CB8AC3E}">
        <p14:creationId xmlns="" xmlns:p14="http://schemas.microsoft.com/office/powerpoint/2010/main" val="346015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620" tIns="46310" rIns="92620" bIns="46310" rtlCol="0"/>
          <a:lstStyle>
            <a:lvl1pPr algn="r">
              <a:defRPr sz="1200"/>
            </a:lvl1pPr>
          </a:lstStyle>
          <a:p>
            <a:fld id="{E6B5CD00-5233-8B47-BB56-1990643FAA60}" type="datetimeFigureOut">
              <a:rPr lang="en-US" smtClean="0"/>
              <a:pPr/>
              <a:t>3/19/2014</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20" tIns="46310" rIns="92620" bIns="46310"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20" tIns="46310" rIns="92620" bIns="463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620" tIns="46310" rIns="92620" bIns="46310" rtlCol="0" anchor="b"/>
          <a:lstStyle>
            <a:lvl1pPr algn="r">
              <a:defRPr sz="1200"/>
            </a:lvl1pPr>
          </a:lstStyle>
          <a:p>
            <a:fld id="{D0F89A7E-C129-9145-8621-A4974F617E75}" type="slidenum">
              <a:rPr lang="en-US" smtClean="0"/>
              <a:pPr/>
              <a:t>‹#›</a:t>
            </a:fld>
            <a:endParaRPr lang="en-US"/>
          </a:p>
        </p:txBody>
      </p:sp>
    </p:spTree>
    <p:extLst>
      <p:ext uri="{BB962C8B-B14F-4D97-AF65-F5344CB8AC3E}">
        <p14:creationId xmlns="" xmlns:p14="http://schemas.microsoft.com/office/powerpoint/2010/main" val="19744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692150"/>
            <a:ext cx="4618038"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B8A44D-D987-491C-9570-AF8EE28806ED}" type="slidenum">
              <a:rPr lang="en-US" smtClean="0"/>
              <a:pPr/>
              <a:t>1</a:t>
            </a:fld>
            <a:endParaRPr lang="en-US"/>
          </a:p>
        </p:txBody>
      </p:sp>
    </p:spTree>
    <p:extLst>
      <p:ext uri="{BB962C8B-B14F-4D97-AF65-F5344CB8AC3E}">
        <p14:creationId xmlns="" xmlns:p14="http://schemas.microsoft.com/office/powerpoint/2010/main" val="363969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mj-lt"/>
                <a:ea typeface="+mj-ea"/>
                <a:cs typeface="+mj-cs"/>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n-US" smtClean="0"/>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1" y="2982384"/>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0" y="6187549"/>
            <a:ext cx="1668677" cy="6704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pPr/>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8" name="Isosceles Triangle 7"/>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69384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90460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22696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316941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61408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858945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45086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80312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436338"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pic>
        <p:nvPicPr>
          <p:cNvPr id="6" name="Picture 5" descr="HSCRC logo.png"/>
          <p:cNvPicPr>
            <a:picLocks noChangeAspect="1"/>
          </p:cNvPicPr>
          <p:nvPr userDrawn="1"/>
        </p:nvPicPr>
        <p:blipFill>
          <a:blip r:embed="rId2" cstate="print"/>
          <a:stretch>
            <a:fillRect/>
          </a:stretch>
        </p:blipFill>
        <p:spPr>
          <a:xfrm>
            <a:off x="6997567" y="6117939"/>
            <a:ext cx="1841932" cy="740062"/>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656907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973743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3/19/2014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012307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135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844" baseline="0">
                <a:solidFill>
                  <a:schemeClr val="tx2"/>
                </a:solidFill>
                <a:latin typeface="+mj-lt"/>
                <a:ea typeface="+mj-ea"/>
                <a:cs typeface="+mj-cs"/>
              </a:defRPr>
            </a:lvl1pPr>
            <a:lvl2pPr marL="192879" indent="0" algn="ctr">
              <a:buNone/>
            </a:lvl2pPr>
            <a:lvl3pPr marL="385757" indent="0" algn="ctr">
              <a:buNone/>
            </a:lvl3pPr>
            <a:lvl4pPr marL="578636" indent="0" algn="ctr">
              <a:buNone/>
            </a:lvl4pPr>
            <a:lvl5pPr marL="771515" indent="0" algn="ctr">
              <a:buNone/>
            </a:lvl5pPr>
            <a:lvl6pPr marL="964394" indent="0" algn="ctr">
              <a:buNone/>
            </a:lvl6pPr>
            <a:lvl7pPr marL="1157273" indent="0" algn="ctr">
              <a:buNone/>
            </a:lvl7pPr>
            <a:lvl8pPr marL="1350152" indent="0" algn="ctr">
              <a:buNone/>
            </a:lvl8pPr>
            <a:lvl9pPr marL="1543031" indent="0" algn="ctr">
              <a:buNone/>
            </a:lvl9pPr>
          </a:lstStyle>
          <a:p>
            <a:r>
              <a:rPr kumimoji="0" lang="en-US" smtClean="0"/>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1" y="2982387"/>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2" y="6187552"/>
            <a:ext cx="1668677" cy="670451"/>
          </a:xfrm>
          <a:prstGeom prst="rect">
            <a:avLst/>
          </a:prstGeom>
        </p:spPr>
      </p:pic>
    </p:spTree>
    <p:extLst>
      <p:ext uri="{BB962C8B-B14F-4D97-AF65-F5344CB8AC3E}">
        <p14:creationId xmlns="" xmlns:p14="http://schemas.microsoft.com/office/powerpoint/2010/main" val="1735894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290464" cy="196208"/>
          </a:xfrm>
          <a:prstGeom prst="rect">
            <a:avLst/>
          </a:prstGeom>
          <a:noFill/>
        </p:spPr>
        <p:txBody>
          <a:bodyPr wrap="none" rtlCol="0">
            <a:spAutoFit/>
          </a:bodyPr>
          <a:lstStyle/>
          <a:p>
            <a:pPr defTabSz="192884"/>
            <a:fld id="{60190AC2-481F-4502-89DE-7153DAFA5FF2}" type="slidenum">
              <a:rPr lang="en-US" sz="675" smtClean="0">
                <a:solidFill>
                  <a:prstClr val="white">
                    <a:lumMod val="50000"/>
                  </a:prstClr>
                </a:solidFill>
              </a:rPr>
              <a:pPr defTabSz="192884"/>
              <a:t>‹#›</a:t>
            </a:fld>
            <a:endParaRPr lang="en-US" sz="675" dirty="0">
              <a:solidFill>
                <a:prstClr val="white">
                  <a:lumMod val="50000"/>
                </a:prstClr>
              </a:solidFill>
            </a:endParaRPr>
          </a:p>
        </p:txBody>
      </p:sp>
      <p:pic>
        <p:nvPicPr>
          <p:cNvPr id="6" name="Picture 5" descr="HSCRC logo.png"/>
          <p:cNvPicPr>
            <a:picLocks noChangeAspect="1"/>
          </p:cNvPicPr>
          <p:nvPr userDrawn="1"/>
        </p:nvPicPr>
        <p:blipFill>
          <a:blip r:embed="rId2" cstate="print"/>
          <a:stretch>
            <a:fillRect/>
          </a:stretch>
        </p:blipFill>
        <p:spPr>
          <a:xfrm>
            <a:off x="6997570" y="6117939"/>
            <a:ext cx="1841932" cy="740062"/>
          </a:xfrm>
          <a:prstGeom prst="rect">
            <a:avLst/>
          </a:prstGeom>
        </p:spPr>
      </p:pic>
    </p:spTree>
    <p:extLst>
      <p:ext uri="{BB962C8B-B14F-4D97-AF65-F5344CB8AC3E}">
        <p14:creationId xmlns="" xmlns:p14="http://schemas.microsoft.com/office/powerpoint/2010/main" val="27454168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135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844">
                <a:solidFill>
                  <a:schemeClr val="tx1">
                    <a:tint val="75000"/>
                  </a:schemeClr>
                </a:solidFill>
              </a:defRPr>
            </a:lvl1pPr>
            <a:lvl2pPr>
              <a:buNone/>
              <a:defRPr sz="760">
                <a:solidFill>
                  <a:schemeClr val="tx1">
                    <a:tint val="75000"/>
                  </a:schemeClr>
                </a:solidFill>
              </a:defRPr>
            </a:lvl2pPr>
            <a:lvl3pPr>
              <a:buNone/>
              <a:defRPr sz="675">
                <a:solidFill>
                  <a:schemeClr val="tx1">
                    <a:tint val="75000"/>
                  </a:schemeClr>
                </a:solidFill>
              </a:defRPr>
            </a:lvl3pPr>
            <a:lvl4pPr>
              <a:buNone/>
              <a:defRPr sz="591">
                <a:solidFill>
                  <a:schemeClr val="tx1">
                    <a:tint val="75000"/>
                  </a:schemeClr>
                </a:solidFill>
              </a:defRPr>
            </a:lvl4pPr>
            <a:lvl5pPr>
              <a:buNone/>
              <a:defRPr sz="591">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pic>
        <p:nvPicPr>
          <p:cNvPr id="9" name="Picture 2" descr="maryland.gov">
            <a:hlinkClick r:id="rId2"/>
          </p:cNvPr>
          <p:cNvPicPr>
            <a:picLocks noChangeAspect="1" noChangeArrowheads="1"/>
          </p:cNvPicPr>
          <p:nvPr userDrawn="1"/>
        </p:nvPicPr>
        <p:blipFill>
          <a:blip r:embed="rId3" cstate="print"/>
          <a:srcRect/>
          <a:stretch>
            <a:fillRect/>
          </a:stretch>
        </p:blipFill>
        <p:spPr bwMode="auto">
          <a:xfrm>
            <a:off x="7391400" y="6115053"/>
            <a:ext cx="1600200" cy="742951"/>
          </a:xfrm>
          <a:prstGeom prst="rect">
            <a:avLst/>
          </a:prstGeom>
          <a:noFill/>
        </p:spPr>
      </p:pic>
    </p:spTree>
    <p:extLst>
      <p:ext uri="{BB962C8B-B14F-4D97-AF65-F5344CB8AC3E}">
        <p14:creationId xmlns="" xmlns:p14="http://schemas.microsoft.com/office/powerpoint/2010/main" val="126720348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290464" cy="196208"/>
          </a:xfrm>
          <a:prstGeom prst="rect">
            <a:avLst/>
          </a:prstGeom>
          <a:noFill/>
        </p:spPr>
        <p:txBody>
          <a:bodyPr wrap="none" rtlCol="0">
            <a:spAutoFit/>
          </a:bodyPr>
          <a:lstStyle/>
          <a:p>
            <a:pPr defTabSz="192884"/>
            <a:fld id="{60190AC2-481F-4502-89DE-7153DAFA5FF2}" type="slidenum">
              <a:rPr lang="en-US" sz="675" smtClean="0">
                <a:solidFill>
                  <a:prstClr val="white">
                    <a:lumMod val="50000"/>
                  </a:prstClr>
                </a:solidFill>
              </a:rPr>
              <a:pPr defTabSz="192884"/>
              <a:t>‹#›</a:t>
            </a:fld>
            <a:endParaRPr lang="en-US" sz="675" dirty="0">
              <a:solidFill>
                <a:prstClr val="white">
                  <a:lumMod val="50000"/>
                </a:prstClr>
              </a:solidFill>
            </a:endParaRPr>
          </a:p>
        </p:txBody>
      </p:sp>
      <p:pic>
        <p:nvPicPr>
          <p:cNvPr id="7" name="Picture 6" descr="HSCRC logo.png"/>
          <p:cNvPicPr>
            <a:picLocks noChangeAspect="1"/>
          </p:cNvPicPr>
          <p:nvPr userDrawn="1"/>
        </p:nvPicPr>
        <p:blipFill>
          <a:blip r:embed="rId2" cstate="print"/>
          <a:stretch>
            <a:fillRect/>
          </a:stretch>
        </p:blipFill>
        <p:spPr>
          <a:xfrm>
            <a:off x="6872442" y="6014540"/>
            <a:ext cx="1944303" cy="781193"/>
          </a:xfrm>
          <a:prstGeom prst="rect">
            <a:avLst/>
          </a:prstGeom>
        </p:spPr>
      </p:pic>
    </p:spTree>
    <p:extLst>
      <p:ext uri="{BB962C8B-B14F-4D97-AF65-F5344CB8AC3E}">
        <p14:creationId xmlns="" xmlns:p14="http://schemas.microsoft.com/office/powerpoint/2010/main" val="36596285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3" y="1285875"/>
            <a:ext cx="4040188" cy="685800"/>
          </a:xfrm>
          <a:noFill/>
          <a:ln>
            <a:noFill/>
          </a:ln>
        </p:spPr>
        <p:txBody>
          <a:bodyPr lIns="91440" anchor="b" anchorCtr="0">
            <a:noAutofit/>
          </a:bodyPr>
          <a:lstStyle>
            <a:lvl1pPr marL="0" indent="0">
              <a:buNone/>
              <a:defRPr sz="1013" b="1">
                <a:solidFill>
                  <a:schemeClr val="accent2"/>
                </a:solidFill>
              </a:defRPr>
            </a:lvl1pPr>
            <a:lvl2pPr>
              <a:buNone/>
              <a:defRPr sz="844" b="1"/>
            </a:lvl2pPr>
            <a:lvl3pPr>
              <a:buNone/>
              <a:defRPr sz="760" b="1"/>
            </a:lvl3pPr>
            <a:lvl4pPr>
              <a:buNone/>
              <a:defRPr sz="675" b="1"/>
            </a:lvl4pPr>
            <a:lvl5pPr>
              <a:buNone/>
              <a:defRPr sz="675"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6" y="1295400"/>
            <a:ext cx="4041775" cy="685800"/>
          </a:xfrm>
          <a:noFill/>
          <a:ln>
            <a:noFill/>
          </a:ln>
        </p:spPr>
        <p:txBody>
          <a:bodyPr lIns="91440" anchor="b" anchorCtr="0"/>
          <a:lstStyle>
            <a:lvl1pPr marL="0" indent="0">
              <a:buNone/>
              <a:defRPr sz="1013" b="1">
                <a:solidFill>
                  <a:schemeClr val="accent2"/>
                </a:solidFill>
              </a:defRPr>
            </a:lvl1pPr>
            <a:lvl2pPr>
              <a:buNone/>
              <a:defRPr sz="844" b="1"/>
            </a:lvl2pPr>
            <a:lvl3pPr>
              <a:buNone/>
              <a:defRPr sz="760" b="1"/>
            </a:lvl3pPr>
            <a:lvl4pPr>
              <a:buNone/>
              <a:defRPr sz="675" b="1"/>
            </a:lvl4pPr>
            <a:lvl5pPr>
              <a:buNone/>
              <a:defRPr sz="675"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solidFill>
                  <a:srgbClr val="464653"/>
                </a:solidFill>
              </a:rPr>
              <a:pPr/>
              <a:t>3/19/2014</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 xmlns:p14="http://schemas.microsoft.com/office/powerpoint/2010/main" val="21248746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290464" cy="196208"/>
          </a:xfrm>
          <a:prstGeom prst="rect">
            <a:avLst/>
          </a:prstGeom>
          <a:noFill/>
        </p:spPr>
        <p:txBody>
          <a:bodyPr wrap="none" rtlCol="0">
            <a:spAutoFit/>
          </a:bodyPr>
          <a:lstStyle/>
          <a:p>
            <a:pPr defTabSz="192884"/>
            <a:fld id="{60190AC2-481F-4502-89DE-7153DAFA5FF2}" type="slidenum">
              <a:rPr lang="en-US" sz="675" smtClean="0">
                <a:solidFill>
                  <a:prstClr val="white">
                    <a:lumMod val="50000"/>
                  </a:prstClr>
                </a:solidFill>
              </a:rPr>
              <a:pPr defTabSz="192884"/>
              <a:t>‹#›</a:t>
            </a:fld>
            <a:endParaRPr lang="en-US" sz="675" dirty="0">
              <a:solidFill>
                <a:prstClr val="white">
                  <a:lumMod val="50000"/>
                </a:prstClr>
              </a:solidFill>
            </a:endParaRPr>
          </a:p>
        </p:txBody>
      </p:sp>
      <p:pic>
        <p:nvPicPr>
          <p:cNvPr id="5" name="Picture 4" descr="HSCRC logo.png"/>
          <p:cNvPicPr>
            <a:picLocks noChangeAspect="1"/>
          </p:cNvPicPr>
          <p:nvPr userDrawn="1"/>
        </p:nvPicPr>
        <p:blipFill>
          <a:blip r:embed="rId2" cstate="print"/>
          <a:stretch>
            <a:fillRect/>
          </a:stretch>
        </p:blipFill>
        <p:spPr>
          <a:xfrm>
            <a:off x="7045692" y="6137278"/>
            <a:ext cx="1793805" cy="720725"/>
          </a:xfrm>
          <a:prstGeom prst="rect">
            <a:avLst/>
          </a:prstGeom>
        </p:spPr>
      </p:pic>
    </p:spTree>
    <p:extLst>
      <p:ext uri="{BB962C8B-B14F-4D97-AF65-F5344CB8AC3E}">
        <p14:creationId xmlns="" xmlns:p14="http://schemas.microsoft.com/office/powerpoint/2010/main" val="15771398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53"/>
            <a:ext cx="1600200" cy="742951"/>
          </a:xfrm>
          <a:prstGeom prst="rect">
            <a:avLst/>
          </a:prstGeom>
          <a:noFill/>
        </p:spPr>
      </p:pic>
      <p:sp>
        <p:nvSpPr>
          <p:cNvPr id="13" name="TextBox 12"/>
          <p:cNvSpPr txBox="1"/>
          <p:nvPr/>
        </p:nvSpPr>
        <p:spPr>
          <a:xfrm>
            <a:off x="786068" y="6367046"/>
            <a:ext cx="290464" cy="196208"/>
          </a:xfrm>
          <a:prstGeom prst="rect">
            <a:avLst/>
          </a:prstGeom>
          <a:noFill/>
        </p:spPr>
        <p:txBody>
          <a:bodyPr wrap="none" rtlCol="0">
            <a:spAutoFit/>
          </a:bodyPr>
          <a:lstStyle/>
          <a:p>
            <a:pPr defTabSz="192884"/>
            <a:fld id="{60190AC2-481F-4502-89DE-7153DAFA5FF2}" type="slidenum">
              <a:rPr lang="en-US" sz="675" smtClean="0">
                <a:solidFill>
                  <a:prstClr val="white">
                    <a:lumMod val="50000"/>
                  </a:prstClr>
                </a:solidFill>
              </a:rPr>
              <a:pPr defTabSz="192884"/>
              <a:t>‹#›</a:t>
            </a:fld>
            <a:endParaRPr lang="en-US" sz="675" dirty="0">
              <a:solidFill>
                <a:prstClr val="white">
                  <a:lumMod val="50000"/>
                </a:prstClr>
              </a:solidFill>
            </a:endParaRPr>
          </a:p>
        </p:txBody>
      </p:sp>
    </p:spTree>
    <p:extLst>
      <p:ext uri="{BB962C8B-B14F-4D97-AF65-F5344CB8AC3E}">
        <p14:creationId xmlns="" xmlns:p14="http://schemas.microsoft.com/office/powerpoint/2010/main" val="65759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pic>
        <p:nvPicPr>
          <p:cNvPr id="9" name="Picture 2" descr="maryland.gov">
            <a:hlinkClick r:id="rId2"/>
          </p:cNvPr>
          <p:cNvPicPr>
            <a:picLocks noChangeAspect="1" noChangeArrowheads="1"/>
          </p:cNvPicPr>
          <p:nvPr userDrawn="1"/>
        </p:nvPicPr>
        <p:blipFill>
          <a:blip r:embed="rId3" cstate="print"/>
          <a:srcRect/>
          <a:stretch>
            <a:fillRect/>
          </a:stretch>
        </p:blipFill>
        <p:spPr bwMode="auto">
          <a:xfrm>
            <a:off x="7391400" y="6115050"/>
            <a:ext cx="1600200" cy="742951"/>
          </a:xfrm>
          <a:prstGeom prst="rect">
            <a:avLst/>
          </a:prstGeom>
          <a:noFill/>
        </p:spPr>
      </p:pic>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844"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4"/>
            <a:ext cx="2514600" cy="4843463"/>
          </a:xfrm>
        </p:spPr>
        <p:txBody>
          <a:bodyPr/>
          <a:lstStyle>
            <a:lvl1pPr marL="0" indent="0">
              <a:lnSpc>
                <a:spcPts val="929"/>
              </a:lnSpc>
              <a:spcAft>
                <a:spcPts val="422"/>
              </a:spcAft>
              <a:buNone/>
              <a:defRPr sz="675">
                <a:solidFill>
                  <a:schemeClr val="tx2"/>
                </a:solidFill>
              </a:defRPr>
            </a:lvl1pPr>
            <a:lvl2pPr>
              <a:buNone/>
              <a:defRPr sz="506"/>
            </a:lvl2pPr>
            <a:lvl3pPr>
              <a:buNone/>
              <a:defRPr sz="422"/>
            </a:lvl3pPr>
            <a:lvl4pPr>
              <a:buNone/>
              <a:defRPr sz="380"/>
            </a:lvl4pPr>
            <a:lvl5pPr>
              <a:buNone/>
              <a:defRPr sz="38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464653"/>
                </a:solidFill>
              </a:rPr>
              <a:pPr/>
              <a:t>3/19/2014</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dirty="0">
              <a:solidFill>
                <a:prstClr val="black"/>
              </a:solidFill>
            </a:endParaRPr>
          </a:p>
        </p:txBody>
      </p:sp>
      <p:sp>
        <p:nvSpPr>
          <p:cNvPr id="9" name="Isosceles Triangle 8"/>
          <p:cNvSpPr>
            <a:spLocks noChangeAspect="1"/>
          </p:cNvSpPr>
          <p:nvPr/>
        </p:nvSpPr>
        <p:spPr>
          <a:xfrm rot="5400000">
            <a:off x="419104"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 xmlns:p14="http://schemas.microsoft.com/office/powerpoint/2010/main" val="15083875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844"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254"/>
              </a:spcBef>
              <a:buNone/>
              <a:defRPr sz="135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457200" y="1219201"/>
            <a:ext cx="8229600" cy="533400"/>
          </a:xfrm>
        </p:spPr>
        <p:txBody>
          <a:bodyPr anchor="ctr" anchorCtr="0"/>
          <a:lstStyle>
            <a:lvl1pPr marL="0" indent="0" algn="l">
              <a:buFontTx/>
              <a:buNone/>
              <a:defRPr sz="591"/>
            </a:lvl1pPr>
            <a:lvl2pPr>
              <a:defRPr sz="506"/>
            </a:lvl2pPr>
            <a:lvl3pPr>
              <a:defRPr sz="422"/>
            </a:lvl3pPr>
            <a:lvl4pPr>
              <a:defRPr sz="380"/>
            </a:lvl4pPr>
            <a:lvl5pPr>
              <a:defRPr sz="38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DDE9EC"/>
                </a:solidFill>
              </a:rPr>
              <a:pPr/>
              <a:t>3/19/2014</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white"/>
              </a:solidFill>
            </a:endParaRPr>
          </a:p>
        </p:txBody>
      </p:sp>
      <p:sp>
        <p:nvSpPr>
          <p:cNvPr id="9" name="Isosceles Triangle 8"/>
          <p:cNvSpPr>
            <a:spLocks noChangeAspect="1"/>
          </p:cNvSpPr>
          <p:nvPr/>
        </p:nvSpPr>
        <p:spPr>
          <a:xfrm rot="5400000">
            <a:off x="419104"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Tree>
    <p:extLst>
      <p:ext uri="{BB962C8B-B14F-4D97-AF65-F5344CB8AC3E}">
        <p14:creationId xmlns="" xmlns:p14="http://schemas.microsoft.com/office/powerpoint/2010/main" val="1768175947"/>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3/19/2014</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Tree>
    <p:extLst>
      <p:ext uri="{BB962C8B-B14F-4D97-AF65-F5344CB8AC3E}">
        <p14:creationId xmlns="" xmlns:p14="http://schemas.microsoft.com/office/powerpoint/2010/main" val="38231777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3/19/2014</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
        <p:nvSpPr>
          <p:cNvPr id="8" name="Isosceles Triangle 7"/>
          <p:cNvSpPr>
            <a:spLocks noChangeAspect="1"/>
          </p:cNvSpPr>
          <p:nvPr/>
        </p:nvSpPr>
        <p:spPr>
          <a:xfrm rot="5400000">
            <a:off x="419104"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Tree>
    <p:extLst>
      <p:ext uri="{BB962C8B-B14F-4D97-AF65-F5344CB8AC3E}">
        <p14:creationId xmlns="" xmlns:p14="http://schemas.microsoft.com/office/powerpoint/2010/main" val="10120112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135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844" baseline="0">
                <a:solidFill>
                  <a:schemeClr val="tx2"/>
                </a:solidFill>
                <a:latin typeface="+mj-lt"/>
                <a:ea typeface="+mj-ea"/>
                <a:cs typeface="+mj-cs"/>
              </a:defRPr>
            </a:lvl1pPr>
            <a:lvl2pPr marL="192879" indent="0" algn="ctr">
              <a:buNone/>
            </a:lvl2pPr>
            <a:lvl3pPr marL="385757" indent="0" algn="ctr">
              <a:buNone/>
            </a:lvl3pPr>
            <a:lvl4pPr marL="578636" indent="0" algn="ctr">
              <a:buNone/>
            </a:lvl4pPr>
            <a:lvl5pPr marL="771515" indent="0" algn="ctr">
              <a:buNone/>
            </a:lvl5pPr>
            <a:lvl6pPr marL="964394" indent="0" algn="ctr">
              <a:buNone/>
            </a:lvl6pPr>
            <a:lvl7pPr marL="1157273" indent="0" algn="ctr">
              <a:buNone/>
            </a:lvl7pPr>
            <a:lvl8pPr marL="1350152" indent="0" algn="ctr">
              <a:buNone/>
            </a:lvl8pPr>
            <a:lvl9pPr marL="1543031" indent="0" algn="ctr">
              <a:buNone/>
            </a:lvl9pPr>
          </a:lstStyle>
          <a:p>
            <a:r>
              <a:rPr kumimoji="0" lang="en-US" smtClean="0"/>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1" y="2982387"/>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2" y="6187552"/>
            <a:ext cx="1668677" cy="670451"/>
          </a:xfrm>
          <a:prstGeom prst="rect">
            <a:avLst/>
          </a:prstGeom>
        </p:spPr>
      </p:pic>
    </p:spTree>
    <p:extLst>
      <p:ext uri="{BB962C8B-B14F-4D97-AF65-F5344CB8AC3E}">
        <p14:creationId xmlns="" xmlns:p14="http://schemas.microsoft.com/office/powerpoint/2010/main" val="38220486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290464" cy="196208"/>
          </a:xfrm>
          <a:prstGeom prst="rect">
            <a:avLst/>
          </a:prstGeom>
          <a:noFill/>
        </p:spPr>
        <p:txBody>
          <a:bodyPr wrap="none" rtlCol="0">
            <a:spAutoFit/>
          </a:bodyPr>
          <a:lstStyle/>
          <a:p>
            <a:pPr defTabSz="192884"/>
            <a:fld id="{60190AC2-481F-4502-89DE-7153DAFA5FF2}" type="slidenum">
              <a:rPr lang="en-US" sz="675" smtClean="0">
                <a:solidFill>
                  <a:prstClr val="white">
                    <a:lumMod val="50000"/>
                  </a:prstClr>
                </a:solidFill>
              </a:rPr>
              <a:pPr defTabSz="192884"/>
              <a:t>‹#›</a:t>
            </a:fld>
            <a:endParaRPr lang="en-US" sz="675" dirty="0">
              <a:solidFill>
                <a:prstClr val="white">
                  <a:lumMod val="50000"/>
                </a:prstClr>
              </a:solidFill>
            </a:endParaRPr>
          </a:p>
        </p:txBody>
      </p:sp>
      <p:pic>
        <p:nvPicPr>
          <p:cNvPr id="6" name="Picture 5" descr="HSCRC logo.png"/>
          <p:cNvPicPr>
            <a:picLocks noChangeAspect="1"/>
          </p:cNvPicPr>
          <p:nvPr userDrawn="1"/>
        </p:nvPicPr>
        <p:blipFill>
          <a:blip r:embed="rId2" cstate="print"/>
          <a:stretch>
            <a:fillRect/>
          </a:stretch>
        </p:blipFill>
        <p:spPr>
          <a:xfrm>
            <a:off x="6997570" y="6117939"/>
            <a:ext cx="1841932" cy="740062"/>
          </a:xfrm>
          <a:prstGeom prst="rect">
            <a:avLst/>
          </a:prstGeom>
        </p:spPr>
      </p:pic>
    </p:spTree>
    <p:extLst>
      <p:ext uri="{BB962C8B-B14F-4D97-AF65-F5344CB8AC3E}">
        <p14:creationId xmlns="" xmlns:p14="http://schemas.microsoft.com/office/powerpoint/2010/main" val="20950844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135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844">
                <a:solidFill>
                  <a:schemeClr val="tx1">
                    <a:tint val="75000"/>
                  </a:schemeClr>
                </a:solidFill>
              </a:defRPr>
            </a:lvl1pPr>
            <a:lvl2pPr>
              <a:buNone/>
              <a:defRPr sz="760">
                <a:solidFill>
                  <a:schemeClr val="tx1">
                    <a:tint val="75000"/>
                  </a:schemeClr>
                </a:solidFill>
              </a:defRPr>
            </a:lvl2pPr>
            <a:lvl3pPr>
              <a:buNone/>
              <a:defRPr sz="675">
                <a:solidFill>
                  <a:schemeClr val="tx1">
                    <a:tint val="75000"/>
                  </a:schemeClr>
                </a:solidFill>
              </a:defRPr>
            </a:lvl3pPr>
            <a:lvl4pPr>
              <a:buNone/>
              <a:defRPr sz="591">
                <a:solidFill>
                  <a:schemeClr val="tx1">
                    <a:tint val="75000"/>
                  </a:schemeClr>
                </a:solidFill>
              </a:defRPr>
            </a:lvl4pPr>
            <a:lvl5pPr>
              <a:buNone/>
              <a:defRPr sz="591">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pic>
        <p:nvPicPr>
          <p:cNvPr id="9" name="Picture 2" descr="maryland.gov">
            <a:hlinkClick r:id="rId2"/>
          </p:cNvPr>
          <p:cNvPicPr>
            <a:picLocks noChangeAspect="1" noChangeArrowheads="1"/>
          </p:cNvPicPr>
          <p:nvPr userDrawn="1"/>
        </p:nvPicPr>
        <p:blipFill>
          <a:blip r:embed="rId3" cstate="print"/>
          <a:srcRect/>
          <a:stretch>
            <a:fillRect/>
          </a:stretch>
        </p:blipFill>
        <p:spPr bwMode="auto">
          <a:xfrm>
            <a:off x="7391400" y="6115053"/>
            <a:ext cx="1600200" cy="742951"/>
          </a:xfrm>
          <a:prstGeom prst="rect">
            <a:avLst/>
          </a:prstGeom>
          <a:noFill/>
        </p:spPr>
      </p:pic>
    </p:spTree>
    <p:extLst>
      <p:ext uri="{BB962C8B-B14F-4D97-AF65-F5344CB8AC3E}">
        <p14:creationId xmlns="" xmlns:p14="http://schemas.microsoft.com/office/powerpoint/2010/main" val="945780073"/>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290464" cy="196208"/>
          </a:xfrm>
          <a:prstGeom prst="rect">
            <a:avLst/>
          </a:prstGeom>
          <a:noFill/>
        </p:spPr>
        <p:txBody>
          <a:bodyPr wrap="none" rtlCol="0">
            <a:spAutoFit/>
          </a:bodyPr>
          <a:lstStyle/>
          <a:p>
            <a:pPr defTabSz="192884"/>
            <a:fld id="{60190AC2-481F-4502-89DE-7153DAFA5FF2}" type="slidenum">
              <a:rPr lang="en-US" sz="675" smtClean="0">
                <a:solidFill>
                  <a:prstClr val="white">
                    <a:lumMod val="50000"/>
                  </a:prstClr>
                </a:solidFill>
              </a:rPr>
              <a:pPr defTabSz="192884"/>
              <a:t>‹#›</a:t>
            </a:fld>
            <a:endParaRPr lang="en-US" sz="675" dirty="0">
              <a:solidFill>
                <a:prstClr val="white">
                  <a:lumMod val="50000"/>
                </a:prstClr>
              </a:solidFill>
            </a:endParaRPr>
          </a:p>
        </p:txBody>
      </p:sp>
      <p:pic>
        <p:nvPicPr>
          <p:cNvPr id="7" name="Picture 6" descr="HSCRC logo.png"/>
          <p:cNvPicPr>
            <a:picLocks noChangeAspect="1"/>
          </p:cNvPicPr>
          <p:nvPr userDrawn="1"/>
        </p:nvPicPr>
        <p:blipFill>
          <a:blip r:embed="rId2" cstate="print"/>
          <a:stretch>
            <a:fillRect/>
          </a:stretch>
        </p:blipFill>
        <p:spPr>
          <a:xfrm>
            <a:off x="6872442" y="6014540"/>
            <a:ext cx="1944303" cy="781193"/>
          </a:xfrm>
          <a:prstGeom prst="rect">
            <a:avLst/>
          </a:prstGeom>
        </p:spPr>
      </p:pic>
    </p:spTree>
    <p:extLst>
      <p:ext uri="{BB962C8B-B14F-4D97-AF65-F5344CB8AC3E}">
        <p14:creationId xmlns="" xmlns:p14="http://schemas.microsoft.com/office/powerpoint/2010/main" val="4382416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3" y="1285875"/>
            <a:ext cx="4040188" cy="685800"/>
          </a:xfrm>
          <a:noFill/>
          <a:ln>
            <a:noFill/>
          </a:ln>
        </p:spPr>
        <p:txBody>
          <a:bodyPr lIns="91440" anchor="b" anchorCtr="0">
            <a:noAutofit/>
          </a:bodyPr>
          <a:lstStyle>
            <a:lvl1pPr marL="0" indent="0">
              <a:buNone/>
              <a:defRPr sz="1013" b="1">
                <a:solidFill>
                  <a:schemeClr val="accent2"/>
                </a:solidFill>
              </a:defRPr>
            </a:lvl1pPr>
            <a:lvl2pPr>
              <a:buNone/>
              <a:defRPr sz="844" b="1"/>
            </a:lvl2pPr>
            <a:lvl3pPr>
              <a:buNone/>
              <a:defRPr sz="760" b="1"/>
            </a:lvl3pPr>
            <a:lvl4pPr>
              <a:buNone/>
              <a:defRPr sz="675" b="1"/>
            </a:lvl4pPr>
            <a:lvl5pPr>
              <a:buNone/>
              <a:defRPr sz="675"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6" y="1295400"/>
            <a:ext cx="4041775" cy="685800"/>
          </a:xfrm>
          <a:noFill/>
          <a:ln>
            <a:noFill/>
          </a:ln>
        </p:spPr>
        <p:txBody>
          <a:bodyPr lIns="91440" anchor="b" anchorCtr="0"/>
          <a:lstStyle>
            <a:lvl1pPr marL="0" indent="0">
              <a:buNone/>
              <a:defRPr sz="1013" b="1">
                <a:solidFill>
                  <a:schemeClr val="accent2"/>
                </a:solidFill>
              </a:defRPr>
            </a:lvl1pPr>
            <a:lvl2pPr>
              <a:buNone/>
              <a:defRPr sz="844" b="1"/>
            </a:lvl2pPr>
            <a:lvl3pPr>
              <a:buNone/>
              <a:defRPr sz="760" b="1"/>
            </a:lvl3pPr>
            <a:lvl4pPr>
              <a:buNone/>
              <a:defRPr sz="675" b="1"/>
            </a:lvl4pPr>
            <a:lvl5pPr>
              <a:buNone/>
              <a:defRPr sz="675"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solidFill>
                  <a:srgbClr val="464653"/>
                </a:solidFill>
              </a:rPr>
              <a:pPr/>
              <a:t>3/19/2014</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 xmlns:p14="http://schemas.microsoft.com/office/powerpoint/2010/main" val="21272058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290464" cy="196208"/>
          </a:xfrm>
          <a:prstGeom prst="rect">
            <a:avLst/>
          </a:prstGeom>
          <a:noFill/>
        </p:spPr>
        <p:txBody>
          <a:bodyPr wrap="none" rtlCol="0">
            <a:spAutoFit/>
          </a:bodyPr>
          <a:lstStyle/>
          <a:p>
            <a:pPr defTabSz="192884"/>
            <a:fld id="{60190AC2-481F-4502-89DE-7153DAFA5FF2}" type="slidenum">
              <a:rPr lang="en-US" sz="675" smtClean="0">
                <a:solidFill>
                  <a:prstClr val="white">
                    <a:lumMod val="50000"/>
                  </a:prstClr>
                </a:solidFill>
              </a:rPr>
              <a:pPr defTabSz="192884"/>
              <a:t>‹#›</a:t>
            </a:fld>
            <a:endParaRPr lang="en-US" sz="675" dirty="0">
              <a:solidFill>
                <a:prstClr val="white">
                  <a:lumMod val="50000"/>
                </a:prstClr>
              </a:solidFill>
            </a:endParaRPr>
          </a:p>
        </p:txBody>
      </p:sp>
      <p:pic>
        <p:nvPicPr>
          <p:cNvPr id="5" name="Picture 4" descr="HSCRC logo.png"/>
          <p:cNvPicPr>
            <a:picLocks noChangeAspect="1"/>
          </p:cNvPicPr>
          <p:nvPr userDrawn="1"/>
        </p:nvPicPr>
        <p:blipFill>
          <a:blip r:embed="rId2" cstate="print"/>
          <a:stretch>
            <a:fillRect/>
          </a:stretch>
        </p:blipFill>
        <p:spPr>
          <a:xfrm>
            <a:off x="7045692" y="6137278"/>
            <a:ext cx="1793805" cy="720725"/>
          </a:xfrm>
          <a:prstGeom prst="rect">
            <a:avLst/>
          </a:prstGeom>
        </p:spPr>
      </p:pic>
    </p:spTree>
    <p:extLst>
      <p:ext uri="{BB962C8B-B14F-4D97-AF65-F5344CB8AC3E}">
        <p14:creationId xmlns="" xmlns:p14="http://schemas.microsoft.com/office/powerpoint/2010/main" val="137059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436338"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pic>
        <p:nvPicPr>
          <p:cNvPr id="7" name="Picture 6" descr="HSCRC logo.png"/>
          <p:cNvPicPr>
            <a:picLocks noChangeAspect="1"/>
          </p:cNvPicPr>
          <p:nvPr userDrawn="1"/>
        </p:nvPicPr>
        <p:blipFill>
          <a:blip r:embed="rId2" cstate="print"/>
          <a:stretch>
            <a:fillRect/>
          </a:stretch>
        </p:blipFill>
        <p:spPr>
          <a:xfrm>
            <a:off x="6872439" y="6014538"/>
            <a:ext cx="1944303" cy="781193"/>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53"/>
            <a:ext cx="1600200" cy="742951"/>
          </a:xfrm>
          <a:prstGeom prst="rect">
            <a:avLst/>
          </a:prstGeom>
          <a:noFill/>
        </p:spPr>
      </p:pic>
      <p:sp>
        <p:nvSpPr>
          <p:cNvPr id="13" name="TextBox 12"/>
          <p:cNvSpPr txBox="1"/>
          <p:nvPr/>
        </p:nvSpPr>
        <p:spPr>
          <a:xfrm>
            <a:off x="786068" y="6367046"/>
            <a:ext cx="290464" cy="196208"/>
          </a:xfrm>
          <a:prstGeom prst="rect">
            <a:avLst/>
          </a:prstGeom>
          <a:noFill/>
        </p:spPr>
        <p:txBody>
          <a:bodyPr wrap="none" rtlCol="0">
            <a:spAutoFit/>
          </a:bodyPr>
          <a:lstStyle/>
          <a:p>
            <a:pPr defTabSz="192884"/>
            <a:fld id="{60190AC2-481F-4502-89DE-7153DAFA5FF2}" type="slidenum">
              <a:rPr lang="en-US" sz="675" smtClean="0">
                <a:solidFill>
                  <a:prstClr val="white">
                    <a:lumMod val="50000"/>
                  </a:prstClr>
                </a:solidFill>
              </a:rPr>
              <a:pPr defTabSz="192884"/>
              <a:t>‹#›</a:t>
            </a:fld>
            <a:endParaRPr lang="en-US" sz="675" dirty="0">
              <a:solidFill>
                <a:prstClr val="white">
                  <a:lumMod val="50000"/>
                </a:prstClr>
              </a:solidFill>
            </a:endParaRPr>
          </a:p>
        </p:txBody>
      </p:sp>
    </p:spTree>
    <p:extLst>
      <p:ext uri="{BB962C8B-B14F-4D97-AF65-F5344CB8AC3E}">
        <p14:creationId xmlns="" xmlns:p14="http://schemas.microsoft.com/office/powerpoint/2010/main" val="19224592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844"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4"/>
            <a:ext cx="2514600" cy="4843463"/>
          </a:xfrm>
        </p:spPr>
        <p:txBody>
          <a:bodyPr/>
          <a:lstStyle>
            <a:lvl1pPr marL="0" indent="0">
              <a:lnSpc>
                <a:spcPts val="929"/>
              </a:lnSpc>
              <a:spcAft>
                <a:spcPts val="422"/>
              </a:spcAft>
              <a:buNone/>
              <a:defRPr sz="675">
                <a:solidFill>
                  <a:schemeClr val="tx2"/>
                </a:solidFill>
              </a:defRPr>
            </a:lvl1pPr>
            <a:lvl2pPr>
              <a:buNone/>
              <a:defRPr sz="506"/>
            </a:lvl2pPr>
            <a:lvl3pPr>
              <a:buNone/>
              <a:defRPr sz="422"/>
            </a:lvl3pPr>
            <a:lvl4pPr>
              <a:buNone/>
              <a:defRPr sz="380"/>
            </a:lvl4pPr>
            <a:lvl5pPr>
              <a:buNone/>
              <a:defRPr sz="38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464653"/>
                </a:solidFill>
              </a:rPr>
              <a:pPr/>
              <a:t>3/19/2014</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dirty="0">
              <a:solidFill>
                <a:prstClr val="black"/>
              </a:solidFill>
            </a:endParaRPr>
          </a:p>
        </p:txBody>
      </p:sp>
      <p:sp>
        <p:nvSpPr>
          <p:cNvPr id="9" name="Isosceles Triangle 8"/>
          <p:cNvSpPr>
            <a:spLocks noChangeAspect="1"/>
          </p:cNvSpPr>
          <p:nvPr/>
        </p:nvSpPr>
        <p:spPr>
          <a:xfrm rot="5400000">
            <a:off x="419104"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 xmlns:p14="http://schemas.microsoft.com/office/powerpoint/2010/main" val="21820359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844"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254"/>
              </a:spcBef>
              <a:buNone/>
              <a:defRPr sz="135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457200" y="1219201"/>
            <a:ext cx="8229600" cy="533400"/>
          </a:xfrm>
        </p:spPr>
        <p:txBody>
          <a:bodyPr anchor="ctr" anchorCtr="0"/>
          <a:lstStyle>
            <a:lvl1pPr marL="0" indent="0" algn="l">
              <a:buFontTx/>
              <a:buNone/>
              <a:defRPr sz="591"/>
            </a:lvl1pPr>
            <a:lvl2pPr>
              <a:defRPr sz="506"/>
            </a:lvl2pPr>
            <a:lvl3pPr>
              <a:defRPr sz="422"/>
            </a:lvl3pPr>
            <a:lvl4pPr>
              <a:defRPr sz="380"/>
            </a:lvl4pPr>
            <a:lvl5pPr>
              <a:defRPr sz="38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DDE9EC"/>
                </a:solidFill>
              </a:rPr>
              <a:pPr/>
              <a:t>3/19/2014</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white"/>
              </a:solidFill>
            </a:endParaRPr>
          </a:p>
        </p:txBody>
      </p:sp>
      <p:sp>
        <p:nvSpPr>
          <p:cNvPr id="9" name="Isosceles Triangle 8"/>
          <p:cNvSpPr>
            <a:spLocks noChangeAspect="1"/>
          </p:cNvSpPr>
          <p:nvPr/>
        </p:nvSpPr>
        <p:spPr>
          <a:xfrm rot="5400000">
            <a:off x="419104"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Tree>
    <p:extLst>
      <p:ext uri="{BB962C8B-B14F-4D97-AF65-F5344CB8AC3E}">
        <p14:creationId xmlns="" xmlns:p14="http://schemas.microsoft.com/office/powerpoint/2010/main" val="3166190759"/>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3/19/2014</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Tree>
    <p:extLst>
      <p:ext uri="{BB962C8B-B14F-4D97-AF65-F5344CB8AC3E}">
        <p14:creationId xmlns="" xmlns:p14="http://schemas.microsoft.com/office/powerpoint/2010/main" val="9168128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3/19/2014</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
        <p:nvSpPr>
          <p:cNvPr id="8" name="Isosceles Triangle 7"/>
          <p:cNvSpPr>
            <a:spLocks noChangeAspect="1"/>
          </p:cNvSpPr>
          <p:nvPr/>
        </p:nvSpPr>
        <p:spPr>
          <a:xfrm rot="5400000">
            <a:off x="419104"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Tree>
    <p:extLst>
      <p:ext uri="{BB962C8B-B14F-4D97-AF65-F5344CB8AC3E}">
        <p14:creationId xmlns="" xmlns:p14="http://schemas.microsoft.com/office/powerpoint/2010/main" val="159319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2"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pPr/>
              <a:t>3/19/2014</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436338"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pic>
        <p:nvPicPr>
          <p:cNvPr id="5" name="Picture 4" descr="HSCRC logo.png"/>
          <p:cNvPicPr>
            <a:picLocks noChangeAspect="1"/>
          </p:cNvPicPr>
          <p:nvPr userDrawn="1"/>
        </p:nvPicPr>
        <p:blipFill>
          <a:blip r:embed="rId2" cstate="print"/>
          <a:stretch>
            <a:fillRect/>
          </a:stretch>
        </p:blipFill>
        <p:spPr>
          <a:xfrm>
            <a:off x="7045692" y="6137275"/>
            <a:ext cx="1793805" cy="72072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50"/>
            <a:ext cx="1600200" cy="742951"/>
          </a:xfrm>
          <a:prstGeom prst="rect">
            <a:avLst/>
          </a:prstGeom>
          <a:noFill/>
        </p:spPr>
      </p:pic>
      <p:sp>
        <p:nvSpPr>
          <p:cNvPr id="13" name="TextBox 12"/>
          <p:cNvSpPr txBox="1"/>
          <p:nvPr/>
        </p:nvSpPr>
        <p:spPr>
          <a:xfrm>
            <a:off x="786068" y="6367046"/>
            <a:ext cx="436338"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Isosceles Triangle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pPr/>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9" name="Isosceles Triangle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05AD4C7-8640-3744-BC60-962A88DAE811}" type="datetimeFigureOut">
              <a:rPr lang="en-US" smtClean="0"/>
              <a:pPr/>
              <a:t>3/19/2014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Isosceles Triangle 9"/>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13" indent="-274313"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26" indent="-274313"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39" indent="-228594"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53" indent="-228594"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566" indent="-228594"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879" indent="-182875"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754" indent="-182875"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30" indent="-182875"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05" indent="-182875"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90171-0C6F-439E-89BC-FF15615A2AC1}" type="datetimeFigureOut">
              <a:rPr lang="en-US" smtClean="0">
                <a:solidFill>
                  <a:prstClr val="black">
                    <a:tint val="75000"/>
                  </a:prstClr>
                </a:solidFill>
              </a:rPr>
              <a:pPr/>
              <a:t>3/19/2014</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8A6EE-6F06-4E6D-B29B-038C3C4E3D2B}"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 xmlns:p14="http://schemas.microsoft.com/office/powerpoint/2010/main" val="3964151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591">
                <a:solidFill>
                  <a:schemeClr val="tx2"/>
                </a:solidFill>
              </a:defRPr>
            </a:lvl1pPr>
          </a:lstStyle>
          <a:p>
            <a:pPr defTabSz="192884"/>
            <a:fld id="{005AD4C7-8640-3744-BC60-962A88DAE811}" type="datetimeFigureOut">
              <a:rPr lang="en-US" smtClean="0">
                <a:solidFill>
                  <a:srgbClr val="464653"/>
                </a:solidFill>
              </a:rPr>
              <a:pPr defTabSz="192884"/>
              <a:t>3/19/2014</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591">
                <a:solidFill>
                  <a:schemeClr val="tx2"/>
                </a:solidFill>
              </a:defRPr>
            </a:lvl1pPr>
          </a:lstStyle>
          <a:p>
            <a:pPr defTabSz="192884"/>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591">
                <a:solidFill>
                  <a:schemeClr val="tx2"/>
                </a:solidFill>
              </a:defRPr>
            </a:lvl1pPr>
          </a:lstStyle>
          <a:p>
            <a:pPr defTabSz="192884"/>
            <a:fld id="{565185A8-A803-3B40-8A76-D1B5A01A80E0}" type="slidenum">
              <a:rPr lang="en-US" smtClean="0">
                <a:solidFill>
                  <a:srgbClr val="464653"/>
                </a:solidFill>
              </a:rPr>
              <a:pPr defTabSz="192884"/>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
        <p:nvSpPr>
          <p:cNvPr id="10" name="Isosceles Triangle 9"/>
          <p:cNvSpPr>
            <a:spLocks noChangeAspect="1"/>
          </p:cNvSpPr>
          <p:nvPr/>
        </p:nvSpPr>
        <p:spPr>
          <a:xfrm rot="5400000">
            <a:off x="419104"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Tree>
    <p:extLst>
      <p:ext uri="{BB962C8B-B14F-4D97-AF65-F5344CB8AC3E}">
        <p14:creationId xmlns="" xmlns:p14="http://schemas.microsoft.com/office/powerpoint/2010/main" val="16216479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1350" kern="1200">
          <a:solidFill>
            <a:schemeClr val="tx2"/>
          </a:solidFill>
          <a:latin typeface="+mj-lt"/>
          <a:ea typeface="+mj-ea"/>
          <a:cs typeface="+mj-cs"/>
        </a:defRPr>
      </a:lvl1pPr>
    </p:titleStyle>
    <p:bodyStyle>
      <a:lvl1pPr marL="115727" indent="-115727" algn="l" rtl="0" eaLnBrk="1" latinLnBrk="0" hangingPunct="1">
        <a:spcBef>
          <a:spcPts val="254"/>
        </a:spcBef>
        <a:buClr>
          <a:schemeClr val="accent1"/>
        </a:buClr>
        <a:buSzPct val="76000"/>
        <a:buFont typeface="Wingdings 3"/>
        <a:buChar char=""/>
        <a:defRPr kumimoji="0" sz="1097" kern="1200">
          <a:solidFill>
            <a:schemeClr val="tx1"/>
          </a:solidFill>
          <a:latin typeface="+mn-lt"/>
          <a:ea typeface="+mn-ea"/>
          <a:cs typeface="+mn-cs"/>
        </a:defRPr>
      </a:lvl1pPr>
      <a:lvl2pPr marL="231455" indent="-115727" algn="l" rtl="0" eaLnBrk="1" latinLnBrk="0" hangingPunct="1">
        <a:spcBef>
          <a:spcPts val="211"/>
        </a:spcBef>
        <a:buClr>
          <a:schemeClr val="accent2"/>
        </a:buClr>
        <a:buSzPct val="76000"/>
        <a:buFont typeface="Wingdings 3"/>
        <a:buChar char=""/>
        <a:defRPr kumimoji="0" sz="971" kern="1200">
          <a:solidFill>
            <a:schemeClr val="tx2"/>
          </a:solidFill>
          <a:latin typeface="+mn-lt"/>
          <a:ea typeface="+mn-ea"/>
          <a:cs typeface="+mn-cs"/>
        </a:defRPr>
      </a:lvl2pPr>
      <a:lvl3pPr marL="347182" indent="-96440" algn="l" rtl="0" eaLnBrk="1" latinLnBrk="0" hangingPunct="1">
        <a:spcBef>
          <a:spcPts val="211"/>
        </a:spcBef>
        <a:buClr>
          <a:schemeClr val="bg1">
            <a:shade val="50000"/>
          </a:schemeClr>
        </a:buClr>
        <a:buSzPct val="76000"/>
        <a:buFont typeface="Wingdings 3"/>
        <a:buChar char=""/>
        <a:defRPr kumimoji="0" sz="844" kern="1200">
          <a:solidFill>
            <a:schemeClr val="tx1"/>
          </a:solidFill>
          <a:latin typeface="+mn-lt"/>
          <a:ea typeface="+mn-ea"/>
          <a:cs typeface="+mn-cs"/>
        </a:defRPr>
      </a:lvl3pPr>
      <a:lvl4pPr marL="462910" indent="-96440" algn="l" rtl="0" eaLnBrk="1" latinLnBrk="0" hangingPunct="1">
        <a:spcBef>
          <a:spcPts val="169"/>
        </a:spcBef>
        <a:buClr>
          <a:schemeClr val="accent2">
            <a:shade val="75000"/>
          </a:schemeClr>
        </a:buClr>
        <a:buSzPct val="70000"/>
        <a:buFont typeface="Wingdings"/>
        <a:buChar char=""/>
        <a:defRPr kumimoji="0" sz="760" kern="1200">
          <a:solidFill>
            <a:schemeClr val="tx1"/>
          </a:solidFill>
          <a:latin typeface="+mn-lt"/>
          <a:ea typeface="+mn-ea"/>
          <a:cs typeface="+mn-cs"/>
        </a:defRPr>
      </a:lvl4pPr>
      <a:lvl5pPr marL="578636" indent="-96440" algn="l" rtl="0" eaLnBrk="1" latinLnBrk="0" hangingPunct="1">
        <a:spcBef>
          <a:spcPts val="127"/>
        </a:spcBef>
        <a:buClr>
          <a:schemeClr val="accent2"/>
        </a:buClr>
        <a:buSzPct val="70000"/>
        <a:buFont typeface="Wingdings"/>
        <a:buChar char=""/>
        <a:defRPr kumimoji="0" sz="675" kern="1200">
          <a:solidFill>
            <a:schemeClr val="tx1"/>
          </a:solidFill>
          <a:latin typeface="+mn-lt"/>
          <a:ea typeface="+mn-ea"/>
          <a:cs typeface="+mn-cs"/>
        </a:defRPr>
      </a:lvl5pPr>
      <a:lvl6pPr marL="694364" indent="-77151" algn="l" rtl="0" eaLnBrk="1" latinLnBrk="0" hangingPunct="1">
        <a:spcBef>
          <a:spcPts val="127"/>
        </a:spcBef>
        <a:buClr>
          <a:srgbClr val="9FB8CD">
            <a:shade val="75000"/>
          </a:srgbClr>
        </a:buClr>
        <a:buSzPct val="75000"/>
        <a:buFont typeface="Wingdings 3"/>
        <a:buChar char=""/>
        <a:defRPr kumimoji="0" lang="en-US" sz="675" kern="1200" smtClean="0">
          <a:solidFill>
            <a:schemeClr val="tx1"/>
          </a:solidFill>
          <a:latin typeface="+mn-lt"/>
          <a:ea typeface="+mn-ea"/>
          <a:cs typeface="+mn-cs"/>
        </a:defRPr>
      </a:lvl6pPr>
      <a:lvl7pPr marL="771515" indent="-77151" algn="l" rtl="0" eaLnBrk="1" latinLnBrk="0" hangingPunct="1">
        <a:spcBef>
          <a:spcPts val="127"/>
        </a:spcBef>
        <a:buClr>
          <a:srgbClr val="727CA3">
            <a:shade val="75000"/>
          </a:srgbClr>
        </a:buClr>
        <a:buSzPct val="75000"/>
        <a:buFont typeface="Wingdings 3"/>
        <a:buChar char=""/>
        <a:defRPr kumimoji="0" lang="en-US" sz="591" kern="1200" smtClean="0">
          <a:solidFill>
            <a:schemeClr val="tx1"/>
          </a:solidFill>
          <a:latin typeface="+mn-lt"/>
          <a:ea typeface="+mn-ea"/>
          <a:cs typeface="+mn-cs"/>
        </a:defRPr>
      </a:lvl7pPr>
      <a:lvl8pPr marL="848667" indent="-77151" algn="l" rtl="0" eaLnBrk="1" latinLnBrk="0" hangingPunct="1">
        <a:spcBef>
          <a:spcPts val="127"/>
        </a:spcBef>
        <a:buClr>
          <a:prstClr val="white">
            <a:shade val="50000"/>
          </a:prstClr>
        </a:buClr>
        <a:buSzPct val="75000"/>
        <a:buFont typeface="Wingdings 3"/>
        <a:buChar char=""/>
        <a:defRPr kumimoji="0" lang="en-US" sz="591" kern="1200" smtClean="0">
          <a:solidFill>
            <a:schemeClr val="tx1"/>
          </a:solidFill>
          <a:latin typeface="+mn-lt"/>
          <a:ea typeface="+mn-ea"/>
          <a:cs typeface="+mn-cs"/>
        </a:defRPr>
      </a:lvl8pPr>
      <a:lvl9pPr marL="925818" indent="-77151" algn="l" rtl="0" eaLnBrk="1" latinLnBrk="0" hangingPunct="1">
        <a:spcBef>
          <a:spcPts val="127"/>
        </a:spcBef>
        <a:buClr>
          <a:srgbClr val="9FB8CD"/>
        </a:buClr>
        <a:buSzPct val="75000"/>
        <a:buFont typeface="Wingdings 3"/>
        <a:buChar char=""/>
        <a:defRPr kumimoji="0" lang="en-US" sz="506"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92879" algn="l" rtl="0" eaLnBrk="1" latinLnBrk="0" hangingPunct="1">
        <a:defRPr kumimoji="0" kern="1200">
          <a:solidFill>
            <a:schemeClr val="tx1"/>
          </a:solidFill>
          <a:latin typeface="+mn-lt"/>
          <a:ea typeface="+mn-ea"/>
          <a:cs typeface="+mn-cs"/>
        </a:defRPr>
      </a:lvl2pPr>
      <a:lvl3pPr marL="385757" algn="l" rtl="0" eaLnBrk="1" latinLnBrk="0" hangingPunct="1">
        <a:defRPr kumimoji="0" kern="1200">
          <a:solidFill>
            <a:schemeClr val="tx1"/>
          </a:solidFill>
          <a:latin typeface="+mn-lt"/>
          <a:ea typeface="+mn-ea"/>
          <a:cs typeface="+mn-cs"/>
        </a:defRPr>
      </a:lvl3pPr>
      <a:lvl4pPr marL="578636" algn="l" rtl="0" eaLnBrk="1" latinLnBrk="0" hangingPunct="1">
        <a:defRPr kumimoji="0" kern="1200">
          <a:solidFill>
            <a:schemeClr val="tx1"/>
          </a:solidFill>
          <a:latin typeface="+mn-lt"/>
          <a:ea typeface="+mn-ea"/>
          <a:cs typeface="+mn-cs"/>
        </a:defRPr>
      </a:lvl4pPr>
      <a:lvl5pPr marL="771515" algn="l" rtl="0" eaLnBrk="1" latinLnBrk="0" hangingPunct="1">
        <a:defRPr kumimoji="0" kern="1200">
          <a:solidFill>
            <a:schemeClr val="tx1"/>
          </a:solidFill>
          <a:latin typeface="+mn-lt"/>
          <a:ea typeface="+mn-ea"/>
          <a:cs typeface="+mn-cs"/>
        </a:defRPr>
      </a:lvl5pPr>
      <a:lvl6pPr marL="964394" algn="l" rtl="0" eaLnBrk="1" latinLnBrk="0" hangingPunct="1">
        <a:defRPr kumimoji="0" kern="1200">
          <a:solidFill>
            <a:schemeClr val="tx1"/>
          </a:solidFill>
          <a:latin typeface="+mn-lt"/>
          <a:ea typeface="+mn-ea"/>
          <a:cs typeface="+mn-cs"/>
        </a:defRPr>
      </a:lvl6pPr>
      <a:lvl7pPr marL="1157273" algn="l" rtl="0" eaLnBrk="1" latinLnBrk="0" hangingPunct="1">
        <a:defRPr kumimoji="0" kern="1200">
          <a:solidFill>
            <a:schemeClr val="tx1"/>
          </a:solidFill>
          <a:latin typeface="+mn-lt"/>
          <a:ea typeface="+mn-ea"/>
          <a:cs typeface="+mn-cs"/>
        </a:defRPr>
      </a:lvl7pPr>
      <a:lvl8pPr marL="1350152" algn="l" rtl="0" eaLnBrk="1" latinLnBrk="0" hangingPunct="1">
        <a:defRPr kumimoji="0" kern="1200">
          <a:solidFill>
            <a:schemeClr val="tx1"/>
          </a:solidFill>
          <a:latin typeface="+mn-lt"/>
          <a:ea typeface="+mn-ea"/>
          <a:cs typeface="+mn-cs"/>
        </a:defRPr>
      </a:lvl8pPr>
      <a:lvl9pPr marL="1543031"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591">
                <a:solidFill>
                  <a:schemeClr val="tx2"/>
                </a:solidFill>
              </a:defRPr>
            </a:lvl1pPr>
          </a:lstStyle>
          <a:p>
            <a:pPr defTabSz="192884"/>
            <a:fld id="{005AD4C7-8640-3744-BC60-962A88DAE811}" type="datetimeFigureOut">
              <a:rPr lang="en-US" smtClean="0">
                <a:solidFill>
                  <a:srgbClr val="464653"/>
                </a:solidFill>
              </a:rPr>
              <a:pPr defTabSz="192884"/>
              <a:t>3/19/2014</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591">
                <a:solidFill>
                  <a:schemeClr val="tx2"/>
                </a:solidFill>
              </a:defRPr>
            </a:lvl1pPr>
          </a:lstStyle>
          <a:p>
            <a:pPr defTabSz="192884"/>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591">
                <a:solidFill>
                  <a:schemeClr val="tx2"/>
                </a:solidFill>
              </a:defRPr>
            </a:lvl1pPr>
          </a:lstStyle>
          <a:p>
            <a:pPr defTabSz="192884"/>
            <a:fld id="{565185A8-A803-3B40-8A76-D1B5A01A80E0}" type="slidenum">
              <a:rPr lang="en-US" smtClean="0">
                <a:solidFill>
                  <a:srgbClr val="464653"/>
                </a:solidFill>
              </a:rPr>
              <a:pPr defTabSz="192884"/>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38576" tIns="19289" rIns="38576" bIns="19289" anchor="t" compatLnSpc="1"/>
          <a:lstStyle/>
          <a:p>
            <a:pPr defTabSz="192884"/>
            <a:endParaRPr lang="en-US" sz="760">
              <a:solidFill>
                <a:prstClr val="black"/>
              </a:solidFill>
            </a:endParaRPr>
          </a:p>
        </p:txBody>
      </p:sp>
      <p:sp>
        <p:nvSpPr>
          <p:cNvPr id="10" name="Isosceles Triangle 9"/>
          <p:cNvSpPr>
            <a:spLocks noChangeAspect="1"/>
          </p:cNvSpPr>
          <p:nvPr/>
        </p:nvSpPr>
        <p:spPr>
          <a:xfrm rot="5400000">
            <a:off x="419104"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192884"/>
            <a:endParaRPr lang="en-US" sz="760">
              <a:solidFill>
                <a:prstClr val="white"/>
              </a:solidFill>
            </a:endParaRPr>
          </a:p>
        </p:txBody>
      </p:sp>
    </p:spTree>
    <p:extLst>
      <p:ext uri="{BB962C8B-B14F-4D97-AF65-F5344CB8AC3E}">
        <p14:creationId xmlns="" xmlns:p14="http://schemas.microsoft.com/office/powerpoint/2010/main" val="23125432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1350" kern="1200">
          <a:solidFill>
            <a:schemeClr val="tx2"/>
          </a:solidFill>
          <a:latin typeface="+mj-lt"/>
          <a:ea typeface="+mj-ea"/>
          <a:cs typeface="+mj-cs"/>
        </a:defRPr>
      </a:lvl1pPr>
    </p:titleStyle>
    <p:bodyStyle>
      <a:lvl1pPr marL="115727" indent="-115727" algn="l" rtl="0" eaLnBrk="1" latinLnBrk="0" hangingPunct="1">
        <a:spcBef>
          <a:spcPts val="254"/>
        </a:spcBef>
        <a:buClr>
          <a:schemeClr val="accent1"/>
        </a:buClr>
        <a:buSzPct val="76000"/>
        <a:buFont typeface="Wingdings 3"/>
        <a:buChar char=""/>
        <a:defRPr kumimoji="0" sz="1097" kern="1200">
          <a:solidFill>
            <a:schemeClr val="tx1"/>
          </a:solidFill>
          <a:latin typeface="+mn-lt"/>
          <a:ea typeface="+mn-ea"/>
          <a:cs typeface="+mn-cs"/>
        </a:defRPr>
      </a:lvl1pPr>
      <a:lvl2pPr marL="231455" indent="-115727" algn="l" rtl="0" eaLnBrk="1" latinLnBrk="0" hangingPunct="1">
        <a:spcBef>
          <a:spcPts val="211"/>
        </a:spcBef>
        <a:buClr>
          <a:schemeClr val="accent2"/>
        </a:buClr>
        <a:buSzPct val="76000"/>
        <a:buFont typeface="Wingdings 3"/>
        <a:buChar char=""/>
        <a:defRPr kumimoji="0" sz="971" kern="1200">
          <a:solidFill>
            <a:schemeClr val="tx2"/>
          </a:solidFill>
          <a:latin typeface="+mn-lt"/>
          <a:ea typeface="+mn-ea"/>
          <a:cs typeface="+mn-cs"/>
        </a:defRPr>
      </a:lvl2pPr>
      <a:lvl3pPr marL="347182" indent="-96440" algn="l" rtl="0" eaLnBrk="1" latinLnBrk="0" hangingPunct="1">
        <a:spcBef>
          <a:spcPts val="211"/>
        </a:spcBef>
        <a:buClr>
          <a:schemeClr val="bg1">
            <a:shade val="50000"/>
          </a:schemeClr>
        </a:buClr>
        <a:buSzPct val="76000"/>
        <a:buFont typeface="Wingdings 3"/>
        <a:buChar char=""/>
        <a:defRPr kumimoji="0" sz="844" kern="1200">
          <a:solidFill>
            <a:schemeClr val="tx1"/>
          </a:solidFill>
          <a:latin typeface="+mn-lt"/>
          <a:ea typeface="+mn-ea"/>
          <a:cs typeface="+mn-cs"/>
        </a:defRPr>
      </a:lvl3pPr>
      <a:lvl4pPr marL="462910" indent="-96440" algn="l" rtl="0" eaLnBrk="1" latinLnBrk="0" hangingPunct="1">
        <a:spcBef>
          <a:spcPts val="169"/>
        </a:spcBef>
        <a:buClr>
          <a:schemeClr val="accent2">
            <a:shade val="75000"/>
          </a:schemeClr>
        </a:buClr>
        <a:buSzPct val="70000"/>
        <a:buFont typeface="Wingdings"/>
        <a:buChar char=""/>
        <a:defRPr kumimoji="0" sz="760" kern="1200">
          <a:solidFill>
            <a:schemeClr val="tx1"/>
          </a:solidFill>
          <a:latin typeface="+mn-lt"/>
          <a:ea typeface="+mn-ea"/>
          <a:cs typeface="+mn-cs"/>
        </a:defRPr>
      </a:lvl4pPr>
      <a:lvl5pPr marL="578636" indent="-96440" algn="l" rtl="0" eaLnBrk="1" latinLnBrk="0" hangingPunct="1">
        <a:spcBef>
          <a:spcPts val="127"/>
        </a:spcBef>
        <a:buClr>
          <a:schemeClr val="accent2"/>
        </a:buClr>
        <a:buSzPct val="70000"/>
        <a:buFont typeface="Wingdings"/>
        <a:buChar char=""/>
        <a:defRPr kumimoji="0" sz="675" kern="1200">
          <a:solidFill>
            <a:schemeClr val="tx1"/>
          </a:solidFill>
          <a:latin typeface="+mn-lt"/>
          <a:ea typeface="+mn-ea"/>
          <a:cs typeface="+mn-cs"/>
        </a:defRPr>
      </a:lvl5pPr>
      <a:lvl6pPr marL="694364" indent="-77151" algn="l" rtl="0" eaLnBrk="1" latinLnBrk="0" hangingPunct="1">
        <a:spcBef>
          <a:spcPts val="127"/>
        </a:spcBef>
        <a:buClr>
          <a:srgbClr val="9FB8CD">
            <a:shade val="75000"/>
          </a:srgbClr>
        </a:buClr>
        <a:buSzPct val="75000"/>
        <a:buFont typeface="Wingdings 3"/>
        <a:buChar char=""/>
        <a:defRPr kumimoji="0" lang="en-US" sz="675" kern="1200" smtClean="0">
          <a:solidFill>
            <a:schemeClr val="tx1"/>
          </a:solidFill>
          <a:latin typeface="+mn-lt"/>
          <a:ea typeface="+mn-ea"/>
          <a:cs typeface="+mn-cs"/>
        </a:defRPr>
      </a:lvl6pPr>
      <a:lvl7pPr marL="771515" indent="-77151" algn="l" rtl="0" eaLnBrk="1" latinLnBrk="0" hangingPunct="1">
        <a:spcBef>
          <a:spcPts val="127"/>
        </a:spcBef>
        <a:buClr>
          <a:srgbClr val="727CA3">
            <a:shade val="75000"/>
          </a:srgbClr>
        </a:buClr>
        <a:buSzPct val="75000"/>
        <a:buFont typeface="Wingdings 3"/>
        <a:buChar char=""/>
        <a:defRPr kumimoji="0" lang="en-US" sz="591" kern="1200" smtClean="0">
          <a:solidFill>
            <a:schemeClr val="tx1"/>
          </a:solidFill>
          <a:latin typeface="+mn-lt"/>
          <a:ea typeface="+mn-ea"/>
          <a:cs typeface="+mn-cs"/>
        </a:defRPr>
      </a:lvl7pPr>
      <a:lvl8pPr marL="848667" indent="-77151" algn="l" rtl="0" eaLnBrk="1" latinLnBrk="0" hangingPunct="1">
        <a:spcBef>
          <a:spcPts val="127"/>
        </a:spcBef>
        <a:buClr>
          <a:prstClr val="white">
            <a:shade val="50000"/>
          </a:prstClr>
        </a:buClr>
        <a:buSzPct val="75000"/>
        <a:buFont typeface="Wingdings 3"/>
        <a:buChar char=""/>
        <a:defRPr kumimoji="0" lang="en-US" sz="591" kern="1200" smtClean="0">
          <a:solidFill>
            <a:schemeClr val="tx1"/>
          </a:solidFill>
          <a:latin typeface="+mn-lt"/>
          <a:ea typeface="+mn-ea"/>
          <a:cs typeface="+mn-cs"/>
        </a:defRPr>
      </a:lvl8pPr>
      <a:lvl9pPr marL="925818" indent="-77151" algn="l" rtl="0" eaLnBrk="1" latinLnBrk="0" hangingPunct="1">
        <a:spcBef>
          <a:spcPts val="127"/>
        </a:spcBef>
        <a:buClr>
          <a:srgbClr val="9FB8CD"/>
        </a:buClr>
        <a:buSzPct val="75000"/>
        <a:buFont typeface="Wingdings 3"/>
        <a:buChar char=""/>
        <a:defRPr kumimoji="0" lang="en-US" sz="506"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92879" algn="l" rtl="0" eaLnBrk="1" latinLnBrk="0" hangingPunct="1">
        <a:defRPr kumimoji="0" kern="1200">
          <a:solidFill>
            <a:schemeClr val="tx1"/>
          </a:solidFill>
          <a:latin typeface="+mn-lt"/>
          <a:ea typeface="+mn-ea"/>
          <a:cs typeface="+mn-cs"/>
        </a:defRPr>
      </a:lvl2pPr>
      <a:lvl3pPr marL="385757" algn="l" rtl="0" eaLnBrk="1" latinLnBrk="0" hangingPunct="1">
        <a:defRPr kumimoji="0" kern="1200">
          <a:solidFill>
            <a:schemeClr val="tx1"/>
          </a:solidFill>
          <a:latin typeface="+mn-lt"/>
          <a:ea typeface="+mn-ea"/>
          <a:cs typeface="+mn-cs"/>
        </a:defRPr>
      </a:lvl3pPr>
      <a:lvl4pPr marL="578636" algn="l" rtl="0" eaLnBrk="1" latinLnBrk="0" hangingPunct="1">
        <a:defRPr kumimoji="0" kern="1200">
          <a:solidFill>
            <a:schemeClr val="tx1"/>
          </a:solidFill>
          <a:latin typeface="+mn-lt"/>
          <a:ea typeface="+mn-ea"/>
          <a:cs typeface="+mn-cs"/>
        </a:defRPr>
      </a:lvl4pPr>
      <a:lvl5pPr marL="771515" algn="l" rtl="0" eaLnBrk="1" latinLnBrk="0" hangingPunct="1">
        <a:defRPr kumimoji="0" kern="1200">
          <a:solidFill>
            <a:schemeClr val="tx1"/>
          </a:solidFill>
          <a:latin typeface="+mn-lt"/>
          <a:ea typeface="+mn-ea"/>
          <a:cs typeface="+mn-cs"/>
        </a:defRPr>
      </a:lvl5pPr>
      <a:lvl6pPr marL="964394" algn="l" rtl="0" eaLnBrk="1" latinLnBrk="0" hangingPunct="1">
        <a:defRPr kumimoji="0" kern="1200">
          <a:solidFill>
            <a:schemeClr val="tx1"/>
          </a:solidFill>
          <a:latin typeface="+mn-lt"/>
          <a:ea typeface="+mn-ea"/>
          <a:cs typeface="+mn-cs"/>
        </a:defRPr>
      </a:lvl6pPr>
      <a:lvl7pPr marL="1157273" algn="l" rtl="0" eaLnBrk="1" latinLnBrk="0" hangingPunct="1">
        <a:defRPr kumimoji="0" kern="1200">
          <a:solidFill>
            <a:schemeClr val="tx1"/>
          </a:solidFill>
          <a:latin typeface="+mn-lt"/>
          <a:ea typeface="+mn-ea"/>
          <a:cs typeface="+mn-cs"/>
        </a:defRPr>
      </a:lvl7pPr>
      <a:lvl8pPr marL="1350152" algn="l" rtl="0" eaLnBrk="1" latinLnBrk="0" hangingPunct="1">
        <a:defRPr kumimoji="0" kern="1200">
          <a:solidFill>
            <a:schemeClr val="tx1"/>
          </a:solidFill>
          <a:latin typeface="+mn-lt"/>
          <a:ea typeface="+mn-ea"/>
          <a:cs typeface="+mn-cs"/>
        </a:defRPr>
      </a:lvl8pPr>
      <a:lvl9pPr marL="154303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state+of+maryland+logo&amp;source=images&amp;cd=&amp;cad=rja&amp;docid=_eQ0EHBDGw6juM&amp;tbnid=TFGQX_NsstKcsM:&amp;ved=0CAUQjRw&amp;url=http://broadneck.info/history/marylands-world-war-ii-memorial/&amp;ei=_8sTUcGADsqt0AHQvoCABQ&amp;bvm=bv.42080656,d.dmQ&amp;psig=AFQjCNFCpWb9d4U07ptl2z0E0Ejt6TnzVg&amp;ust=136033828145547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981200"/>
            <a:ext cx="8839200" cy="2286000"/>
          </a:xfrm>
        </p:spPr>
        <p:txBody>
          <a:bodyPr>
            <a:normAutofit/>
          </a:bodyPr>
          <a:lstStyle/>
          <a:p>
            <a:pPr algn="ctr"/>
            <a:r>
              <a:rPr lang="en-US" sz="2800" b="1" dirty="0">
                <a:latin typeface="Cambria" pitchFamily="18" charset="0"/>
              </a:rPr>
              <a:t/>
            </a:r>
            <a:br>
              <a:rPr lang="en-US" sz="2800" b="1" dirty="0">
                <a:latin typeface="Cambria" pitchFamily="18" charset="0"/>
              </a:rPr>
            </a:br>
            <a:r>
              <a:rPr lang="en-US" sz="3600" b="1" dirty="0">
                <a:latin typeface="Cambria" pitchFamily="18" charset="0"/>
              </a:rPr>
              <a:t>Maryland Health Services Cost Review Commission </a:t>
            </a:r>
            <a:r>
              <a:rPr lang="en-US" sz="2800" b="1" dirty="0">
                <a:latin typeface="Cambria" pitchFamily="18" charset="0"/>
              </a:rPr>
              <a:t/>
            </a:r>
            <a:br>
              <a:rPr lang="en-US" sz="2800" b="1" dirty="0">
                <a:latin typeface="Cambria" pitchFamily="18" charset="0"/>
              </a:rPr>
            </a:br>
            <a:endParaRPr lang="en-US" sz="2800" b="1" dirty="0">
              <a:latin typeface="Cambria" pitchFamily="18" charset="0"/>
            </a:endParaRPr>
          </a:p>
        </p:txBody>
      </p:sp>
      <p:sp>
        <p:nvSpPr>
          <p:cNvPr id="5" name="Title 1"/>
          <p:cNvSpPr txBox="1">
            <a:spLocks/>
          </p:cNvSpPr>
          <p:nvPr/>
        </p:nvSpPr>
        <p:spPr bwMode="auto">
          <a:xfrm>
            <a:off x="0" y="3886200"/>
            <a:ext cx="9144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endParaRPr lang="en-US" sz="2400" dirty="0">
              <a:latin typeface="Cambria" pitchFamily="18" charset="0"/>
            </a:endParaRPr>
          </a:p>
        </p:txBody>
      </p:sp>
      <p:sp>
        <p:nvSpPr>
          <p:cNvPr id="6" name="TextBox 5"/>
          <p:cNvSpPr txBox="1"/>
          <p:nvPr/>
        </p:nvSpPr>
        <p:spPr>
          <a:xfrm>
            <a:off x="169109" y="4291740"/>
            <a:ext cx="8822491" cy="1077218"/>
          </a:xfrm>
          <a:prstGeom prst="rect">
            <a:avLst/>
          </a:prstGeom>
          <a:noFill/>
        </p:spPr>
        <p:txBody>
          <a:bodyPr wrap="square" rtlCol="0">
            <a:spAutoFit/>
          </a:bodyPr>
          <a:lstStyle/>
          <a:p>
            <a:pPr algn="ctr"/>
            <a:r>
              <a:rPr lang="en-US" sz="3200" b="1" dirty="0"/>
              <a:t>Overview of the Uncompensated Care Methodology</a:t>
            </a:r>
          </a:p>
        </p:txBody>
      </p:sp>
      <p:pic>
        <p:nvPicPr>
          <p:cNvPr id="7" name="Picture 4" descr="http://broadneck.info/wp-content/uploads/2009/05/maryland_logo.jpg">
            <a:hlinkClick r:id="rId3"/>
          </p:cNvPr>
          <p:cNvPicPr>
            <a:picLocks noChangeAspect="1" noChangeArrowheads="1"/>
          </p:cNvPicPr>
          <p:nvPr/>
        </p:nvPicPr>
        <p:blipFill>
          <a:blip r:embed="rId4" cstate="print"/>
          <a:srcRect/>
          <a:stretch>
            <a:fillRect/>
          </a:stretch>
        </p:blipFill>
        <p:spPr bwMode="auto">
          <a:xfrm>
            <a:off x="3200401" y="914401"/>
            <a:ext cx="2714625" cy="1228727"/>
          </a:xfrm>
          <a:prstGeom prst="rect">
            <a:avLst/>
          </a:prstGeom>
          <a:noFill/>
        </p:spPr>
      </p:pic>
      <p:sp>
        <p:nvSpPr>
          <p:cNvPr id="8" name="TextBox 7"/>
          <p:cNvSpPr txBox="1"/>
          <p:nvPr/>
        </p:nvSpPr>
        <p:spPr>
          <a:xfrm>
            <a:off x="228600" y="5910589"/>
            <a:ext cx="8915400" cy="523220"/>
          </a:xfrm>
          <a:prstGeom prst="rect">
            <a:avLst/>
          </a:prstGeom>
          <a:noFill/>
        </p:spPr>
        <p:txBody>
          <a:bodyPr wrap="square" rtlCol="0">
            <a:spAutoFit/>
          </a:bodyPr>
          <a:lstStyle/>
          <a:p>
            <a:pPr algn="ctr"/>
            <a:r>
              <a:rPr lang="en-US" sz="2800" b="1" dirty="0"/>
              <a:t>03/20/2014</a:t>
            </a:r>
          </a:p>
        </p:txBody>
      </p:sp>
    </p:spTree>
    <p:extLst>
      <p:ext uri="{BB962C8B-B14F-4D97-AF65-F5344CB8AC3E}">
        <p14:creationId xmlns="" xmlns:p14="http://schemas.microsoft.com/office/powerpoint/2010/main" val="2942412885"/>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62732" y="263472"/>
            <a:ext cx="8888277" cy="8898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US" dirty="0">
                <a:solidFill>
                  <a:schemeClr val="tx2"/>
                </a:solidFill>
              </a:rPr>
              <a:t>What is the Primary Adult Care Program (PAC)?</a:t>
            </a:r>
          </a:p>
        </p:txBody>
      </p:sp>
      <p:sp>
        <p:nvSpPr>
          <p:cNvPr id="5" name="Rectangle 3"/>
          <p:cNvSpPr txBox="1">
            <a:spLocks noChangeArrowheads="1"/>
          </p:cNvSpPr>
          <p:nvPr/>
        </p:nvSpPr>
        <p:spPr>
          <a:xfrm>
            <a:off x="364210" y="1270861"/>
            <a:ext cx="8322591" cy="5067947"/>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None/>
            </a:pPr>
            <a:r>
              <a:rPr lang="en-US" dirty="0"/>
              <a:t>PAC is a health care program for low income adults age 19 and over who have minimum income. Individual Maryland residents age 19 or over who do not qualify for full coverage through Medicaid or receive Medicare are eligible if their income does not exceed $1053 a month.</a:t>
            </a:r>
          </a:p>
          <a:p>
            <a:pPr lvl="0"/>
            <a:r>
              <a:rPr lang="en-US" dirty="0"/>
              <a:t>PAC covers the cost of prescriptions, primary care, mental health care, hospital emergency room services, treatment for addiction, and other limited services.</a:t>
            </a:r>
          </a:p>
          <a:p>
            <a:pPr lvl="0"/>
            <a:r>
              <a:rPr lang="en-US" dirty="0"/>
              <a:t>PAC does not cover inpatient or outpatient hospital services or specialty services.</a:t>
            </a:r>
          </a:p>
          <a:p>
            <a:pPr lvl="0"/>
            <a:r>
              <a:rPr lang="en-US" dirty="0"/>
              <a:t>You do not need to have a medical condition to qualify.</a:t>
            </a:r>
          </a:p>
        </p:txBody>
      </p:sp>
    </p:spTree>
    <p:extLst>
      <p:ext uri="{BB962C8B-B14F-4D97-AF65-F5344CB8AC3E}">
        <p14:creationId xmlns="" xmlns:p14="http://schemas.microsoft.com/office/powerpoint/2010/main" val="1119589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317653058"/>
              </p:ext>
            </p:extLst>
          </p:nvPr>
        </p:nvGraphicFramePr>
        <p:xfrm>
          <a:off x="410705" y="85191"/>
          <a:ext cx="8307092" cy="6036639"/>
        </p:xfrm>
        <a:graphic>
          <a:graphicData uri="http://schemas.openxmlformats.org/drawingml/2006/table">
            <a:tbl>
              <a:tblPr/>
              <a:tblGrid>
                <a:gridCol w="544767"/>
                <a:gridCol w="2919951"/>
                <a:gridCol w="978160"/>
                <a:gridCol w="900681"/>
                <a:gridCol w="978160"/>
                <a:gridCol w="1055637"/>
                <a:gridCol w="929736"/>
              </a:tblGrid>
              <a:tr h="386019">
                <a:tc gridSpan="7">
                  <a:txBody>
                    <a:bodyPr/>
                    <a:lstStyle/>
                    <a:p>
                      <a:pPr algn="ctr" fontAlgn="b"/>
                      <a:r>
                        <a:rPr lang="en-US" sz="1000" b="0" i="0" u="none" strike="noStrike">
                          <a:solidFill>
                            <a:srgbClr val="000000"/>
                          </a:solidFill>
                          <a:effectLst/>
                          <a:latin typeface="Arial" panose="020B0604020202020204" pitchFamily="34" charset="0"/>
                        </a:rPr>
                        <a:t>PAC Inpatient and Outpatient Charges, Gross Patient Revenue, Uncompensated Care Amount and Percent by Hospital for Fiscal Year 2013</a:t>
                      </a:r>
                    </a:p>
                  </a:txBody>
                  <a:tcPr marL="4295" marR="4295" marT="429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5212">
                <a:tc>
                  <a:txBody>
                    <a:bodyPr/>
                    <a:lstStyle/>
                    <a:p>
                      <a:pPr algn="ctr" fontAlgn="b"/>
                      <a:r>
                        <a:rPr lang="en-US" sz="500" b="0" i="0" u="none" strike="noStrike">
                          <a:solidFill>
                            <a:srgbClr val="000000"/>
                          </a:solidFill>
                          <a:effectLst/>
                          <a:latin typeface="Arial" panose="020B0604020202020204" pitchFamily="34" charset="0"/>
                        </a:rPr>
                        <a:t>HOSPID</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a:solidFill>
                            <a:srgbClr val="000000"/>
                          </a:solidFill>
                          <a:effectLst/>
                          <a:latin typeface="Arial" panose="020B0604020202020204" pitchFamily="34" charset="0"/>
                        </a:rPr>
                        <a:t>Hospital Name</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a:solidFill>
                            <a:srgbClr val="000000"/>
                          </a:solidFill>
                          <a:effectLst/>
                          <a:latin typeface="Arial" panose="020B0604020202020204" pitchFamily="34" charset="0"/>
                        </a:rPr>
                        <a:t>PAC Inpatient Charges</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a:solidFill>
                            <a:srgbClr val="000000"/>
                          </a:solidFill>
                          <a:effectLst/>
                          <a:latin typeface="Arial" panose="020B0604020202020204" pitchFamily="34" charset="0"/>
                        </a:rPr>
                        <a:t>PAC Outpatient Charges</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a:solidFill>
                            <a:srgbClr val="000000"/>
                          </a:solidFill>
                          <a:effectLst/>
                          <a:latin typeface="Arial" panose="020B0604020202020204" pitchFamily="34" charset="0"/>
                        </a:rPr>
                        <a:t> Gross Patient Revenue ($)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a:solidFill>
                            <a:srgbClr val="000000"/>
                          </a:solidFill>
                          <a:effectLst/>
                          <a:latin typeface="Arial" panose="020B0604020202020204" pitchFamily="34" charset="0"/>
                        </a:rPr>
                        <a:t> Uncompensated Care ($)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500" b="0" i="0" u="none" strike="noStrike">
                          <a:solidFill>
                            <a:srgbClr val="000000"/>
                          </a:solidFill>
                          <a:effectLst/>
                          <a:latin typeface="Arial" panose="020B0604020202020204" pitchFamily="34" charset="0"/>
                        </a:rPr>
                        <a:t> Uncompensated Care Percent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210001</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Meritus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3,873,372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1,094,130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301,350,700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21,682,200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7.20%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210002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19,401,160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3,097,748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1,241,601,500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67,006,500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5.40%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210003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Prince Georges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2,230,604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469,614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249,192,600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38,639,500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15.51%</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210004</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Holy Cross Hospital of Silver Spring</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1,053,206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394,493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461,351,200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42,720,100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9.26%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210005</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Frederick Memorial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2,542,352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426,871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337,093,700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20,318,600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6.03%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210006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Harford Memorial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1,250,120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289,893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104,451,400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12,160,700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11.64%</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210008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Mercy Medical Center, Inc.</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3,491,140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2,693,123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470,759,600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39,008,100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8.29%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210009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Johns Hopkins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12,251,177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3,902,844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2,132,419,000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90,951,400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4.27%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Shore Medical Center at Dorchester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998,649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592,738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59,897,900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4,186,100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6.99%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210011</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St. Agnes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4,747,087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1,013,755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404,669,900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32,204,000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7.96%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Sinai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5,865,969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1,594,209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684,516,800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37,059,900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5.41%</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Arial" panose="020B0604020202020204" pitchFamily="34" charset="0"/>
                        </a:rPr>
                        <a:t>Bon Secours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5,758,774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1,183,557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121,044,100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23,113,200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19.09%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210015</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Franklin Square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3,776,005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630,823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469,792,200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33,166,000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7.06%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Washington Adventist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1,264,915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170,861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260,716,100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34,587,700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13.27%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Garrett County Memorial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178,334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135,072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42,302,400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4,593,400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10.86%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Montgomery General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1,090,640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198,495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166,869,100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10,997,700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6.59%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210019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Peninsula Regional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3,851,304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1,403,163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412,641,500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28,334,500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6.87%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210022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Suburban Hospital Association,Inc</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708,260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76,570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280,578,500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14,223,100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5.07%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210023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Anne Arundel General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2,096,937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772,892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541,867,800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28,229,300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5.21%</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210024</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Union Memorial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4,215,526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1,644,962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406,581,900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33,074,500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8.13%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210027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Braddock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2,191,586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1,118,495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314,237,300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21,637,900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6.89%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210028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St. Marys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1,056,149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606,681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154,603,000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13,099,300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8.47%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210029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Johns Hopkins Bayview Med.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8,814,346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1,375,348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596,807,300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55,404,000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9.28%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210030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Shore Medical Center at Chestertown</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367,692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117,179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62,791,800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6,363,400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10.13%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210032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Union Hospital of Cecil County</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1,582,610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1,173,969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153,372,900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13,323,600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8.69%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210033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Carroll County General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1,523,784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198,951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249,075,200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11,694,600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4.70%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210034</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Harbor Hospital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2,528,756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395,285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201,141,000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17,275,600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8.59%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210035</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Charles Regional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888,311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207,535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137,003,900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10,219,200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7.46%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210037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Shore Medical Center at Easton</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867,557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665,993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186,358,600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10,917,000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5.86%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210038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Medical Center Midtown Campus</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4,571,084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2,918,350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216,173,800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32,904,000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15.22%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210039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Calvert Memorial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1,001,876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447,700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138,862,900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8,548,200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6.16%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210040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Northwest Hospital Center, Inc.</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2,094,846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218,385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248,252,700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20,881,800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8.41%</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210043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Baltimore Washington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3,224,099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522,807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376,812,800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36,844,300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9.78%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210044</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Greater Baltimore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1,184,083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405,260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421,137,700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13,135,500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3.12%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210045</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McCready Foundation, Inc.</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43,572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449,212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17,975,600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1,495,300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8.32%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210048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Howard County General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1,282,404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416,574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278,901,600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16,701,900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5.99%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210049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Upper Chesepeake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1,268,543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424,108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283,588,000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16,858,800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5.94%</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210051</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Doctors Community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1,067,479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231,163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216,854,500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20,137,500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9.29%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210055</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Laurel Regional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1,074,031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72,401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121,542,100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17,298,700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14.23%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210056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Good Samaritan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2,120,043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526,513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295,736,800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19,525,100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6.60%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210057</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Shady Grove Adventist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1,797,960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180,475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348,706,200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23,215,600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6.66%</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770">
                <a:tc>
                  <a:txBody>
                    <a:bodyPr/>
                    <a:lstStyle/>
                    <a:p>
                      <a:pPr algn="r" fontAlgn="b"/>
                      <a:r>
                        <a:rPr lang="en-US" sz="500" b="0" i="0" u="none" strike="noStrike">
                          <a:solidFill>
                            <a:srgbClr val="000000"/>
                          </a:solidFill>
                          <a:effectLst/>
                          <a:latin typeface="Arial" panose="020B0604020202020204" pitchFamily="34" charset="0"/>
                        </a:rPr>
                        <a:t>210058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Rehabilitation and Orthopaedic Institute</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1,078,213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212,660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115,227,400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5,988,400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5.20%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210060</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Fort Washington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236,239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159,459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46,176,400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5,723,300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12.39%</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210061</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Atlantic General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521,446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877,566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99,487,100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7,638,100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7.68%</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210062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Southern Maryland Hospital</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2,048,205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657,135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144,983,300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9,922,800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6.84%</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210063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St. Josephs Medical Center</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2,051,182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383,842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337,661,500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17,305,500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5.13%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a:txBody>
                    <a:bodyPr/>
                    <a:lstStyle/>
                    <a:p>
                      <a:pPr algn="r" fontAlgn="b"/>
                      <a:r>
                        <a:rPr lang="en-US" sz="500" b="0" i="0" u="none" strike="noStrike">
                          <a:solidFill>
                            <a:srgbClr val="000000"/>
                          </a:solidFill>
                          <a:effectLst/>
                          <a:latin typeface="Arial" panose="020B0604020202020204" pitchFamily="34" charset="0"/>
                        </a:rPr>
                        <a:t>218992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Univ. of Maryland (MIEMSS)</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474,129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188,680,900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42,108,600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solidFill>
                            <a:srgbClr val="000000"/>
                          </a:solidFill>
                          <a:effectLst/>
                          <a:latin typeface="Arial" panose="020B0604020202020204" pitchFamily="34" charset="0"/>
                        </a:rPr>
                        <a:t>22.32%</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8354">
                <a:tc gridSpan="2">
                  <a:txBody>
                    <a:bodyPr/>
                    <a:lstStyle/>
                    <a:p>
                      <a:pPr algn="ctr" fontAlgn="b"/>
                      <a:r>
                        <a:rPr lang="en-US" sz="500" b="0" i="0" u="none" strike="noStrike">
                          <a:solidFill>
                            <a:srgbClr val="000000"/>
                          </a:solidFill>
                          <a:effectLst/>
                          <a:latin typeface="Arial" panose="020B0604020202020204" pitchFamily="34" charset="0"/>
                        </a:rPr>
                        <a:t>Statewide Totals</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500" b="0" i="0" u="none" strike="noStrike" dirty="0">
                          <a:solidFill>
                            <a:srgbClr val="000000"/>
                          </a:solidFill>
                          <a:effectLst/>
                          <a:latin typeface="Arial" panose="020B0604020202020204" pitchFamily="34" charset="0"/>
                        </a:rPr>
                        <a:t>        127,131,631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37,222,989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15,101,850,200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Arial" panose="020B0604020202020204" pitchFamily="34" charset="0"/>
                        </a:rPr>
                        <a:t>        1,092,424,500 </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dirty="0">
                          <a:solidFill>
                            <a:srgbClr val="000000"/>
                          </a:solidFill>
                          <a:effectLst/>
                          <a:latin typeface="Arial" panose="020B0604020202020204" pitchFamily="34" charset="0"/>
                        </a:rPr>
                        <a:t>7.23%</a:t>
                      </a:r>
                    </a:p>
                  </a:txBody>
                  <a:tcPr marL="4295" marR="4295" marT="42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90690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Update results of applying uncompensated care policy</a:t>
            </a:r>
          </a:p>
          <a:p>
            <a:pPr marL="788663" lvl="1" indent="-514350"/>
            <a:r>
              <a:rPr lang="en-US" dirty="0" smtClean="0"/>
              <a:t>Approx ½% increase in uncompensated care 2013&gt;2012</a:t>
            </a:r>
          </a:p>
          <a:p>
            <a:pPr marL="514350" indent="-514350">
              <a:buFont typeface="+mj-lt"/>
              <a:buAutoNum type="arabicPeriod"/>
            </a:pPr>
            <a:r>
              <a:rPr lang="en-US" dirty="0" smtClean="0"/>
              <a:t>Consider impact of Affordable Care Act and Medicaid Expansion</a:t>
            </a:r>
          </a:p>
          <a:p>
            <a:pPr marL="788663" lvl="1" indent="-514350"/>
            <a:r>
              <a:rPr lang="en-US" dirty="0" smtClean="0"/>
              <a:t>Reduction in UCC by about 1% due to </a:t>
            </a:r>
            <a:r>
              <a:rPr lang="en-US" smtClean="0"/>
              <a:t>PAC expansion</a:t>
            </a:r>
            <a:endParaRPr lang="en-US" dirty="0" smtClean="0"/>
          </a:p>
          <a:p>
            <a:pPr marL="514350" indent="-514350">
              <a:buFont typeface="+mj-lt"/>
              <a:buAutoNum type="arabicPeriod"/>
            </a:pPr>
            <a:r>
              <a:rPr lang="en-US" dirty="0" smtClean="0"/>
              <a:t>Evaluate variables given changing uninsured</a:t>
            </a:r>
          </a:p>
          <a:p>
            <a:pPr marL="788663" lvl="1" indent="-514350"/>
            <a:r>
              <a:rPr lang="en-US" dirty="0" smtClean="0"/>
              <a:t>Expansion populations</a:t>
            </a:r>
          </a:p>
          <a:p>
            <a:pPr marL="788663" lvl="1" indent="-514350"/>
            <a:r>
              <a:rPr lang="en-US" dirty="0" smtClean="0"/>
              <a:t>Undocumented immigrant populations</a:t>
            </a:r>
          </a:p>
          <a:p>
            <a:pPr marL="788663" lvl="1" indent="-514350"/>
            <a:r>
              <a:rPr lang="en-US" dirty="0" smtClean="0"/>
              <a:t>Other contributors to bad debts and charity care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57200" y="108490"/>
            <a:ext cx="8229600" cy="10693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dirty="0">
                <a:solidFill>
                  <a:schemeClr val="tx2"/>
                </a:solidFill>
              </a:rPr>
              <a:t>What is Uncompensated Care (UCC) in Maryland?</a:t>
            </a:r>
          </a:p>
        </p:txBody>
      </p:sp>
      <p:sp>
        <p:nvSpPr>
          <p:cNvPr id="8" name="Rectangle 3"/>
          <p:cNvSpPr txBox="1">
            <a:spLocks noChangeArrowheads="1"/>
          </p:cNvSpPr>
          <p:nvPr/>
        </p:nvSpPr>
        <p:spPr>
          <a:xfrm>
            <a:off x="402956" y="1390972"/>
            <a:ext cx="8229600" cy="51054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defTabSz="914377"/>
            <a:r>
              <a:rPr lang="en-US" dirty="0"/>
              <a:t>The HSCRC’s provision for uncompensated care in hospital rates is one of the unique features of rate regulation in Maryland.</a:t>
            </a:r>
          </a:p>
          <a:p>
            <a:pPr defTabSz="914377"/>
            <a:r>
              <a:rPr lang="en-US" dirty="0"/>
              <a:t>Uncompensated care (UCC) includes bad debt and charity care. </a:t>
            </a:r>
          </a:p>
          <a:p>
            <a:pPr defTabSz="914377"/>
            <a:r>
              <a:rPr lang="en-US" dirty="0"/>
              <a:t>By recognizing reasonable levels of bad debt and charity care in hospital rates, the system enhances access to hospital care for those citizens who cannot pay for care.</a:t>
            </a:r>
          </a:p>
        </p:txBody>
      </p:sp>
    </p:spTree>
    <p:extLst>
      <p:ext uri="{BB962C8B-B14F-4D97-AF65-F5344CB8AC3E}">
        <p14:creationId xmlns="" xmlns:p14="http://schemas.microsoft.com/office/powerpoint/2010/main" val="848056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55722" y="228600"/>
            <a:ext cx="8431079"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3600" dirty="0">
                <a:solidFill>
                  <a:schemeClr val="tx2"/>
                </a:solidFill>
              </a:rPr>
              <a:t>Maryland UCC Methodology</a:t>
            </a:r>
          </a:p>
        </p:txBody>
      </p:sp>
      <p:sp>
        <p:nvSpPr>
          <p:cNvPr id="4" name="Rectangle 3"/>
          <p:cNvSpPr txBox="1">
            <a:spLocks noChangeArrowheads="1"/>
          </p:cNvSpPr>
          <p:nvPr/>
        </p:nvSpPr>
        <p:spPr>
          <a:xfrm>
            <a:off x="457200" y="1219200"/>
            <a:ext cx="8229600" cy="47244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defTabSz="914377"/>
            <a:r>
              <a:rPr lang="en-US"/>
              <a:t>The HSCRC uses a regression methodology as a vehicle to predict actual uncompensated care costs in a given year.</a:t>
            </a:r>
          </a:p>
          <a:p>
            <a:pPr defTabSz="914377"/>
            <a:r>
              <a:rPr lang="en-US"/>
              <a:t>The uncompensated care regression estimates the relationship between a set of explanatory variables and the rate of uncompensated care observed at each hospital as a percentage of gross patient revenue.</a:t>
            </a:r>
            <a:endParaRPr lang="en-US" dirty="0"/>
          </a:p>
        </p:txBody>
      </p:sp>
    </p:spTree>
    <p:extLst>
      <p:ext uri="{BB962C8B-B14F-4D97-AF65-F5344CB8AC3E}">
        <p14:creationId xmlns="" xmlns:p14="http://schemas.microsoft.com/office/powerpoint/2010/main" val="2055881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55722" y="228600"/>
            <a:ext cx="8431079"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3600" dirty="0">
                <a:solidFill>
                  <a:schemeClr val="tx2"/>
                </a:solidFill>
              </a:rPr>
              <a:t>Maryland UCC Methodology (continued)</a:t>
            </a:r>
          </a:p>
        </p:txBody>
      </p:sp>
      <p:sp>
        <p:nvSpPr>
          <p:cNvPr id="5" name="Rectangle 3"/>
          <p:cNvSpPr txBox="1">
            <a:spLocks noChangeArrowheads="1"/>
          </p:cNvSpPr>
          <p:nvPr/>
        </p:nvSpPr>
        <p:spPr>
          <a:xfrm>
            <a:off x="457200" y="1219200"/>
            <a:ext cx="8229600" cy="51054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defTabSz="914377"/>
            <a:r>
              <a:rPr lang="en-US"/>
              <a:t>A 50/50 blend of the predicted value for the hospital’s uncompensated care rate based on the last available year of data and three-year moving average is used to calculate a hospital’s preliminary amount in rates.</a:t>
            </a:r>
          </a:p>
          <a:p>
            <a:pPr defTabSz="914377"/>
            <a:r>
              <a:rPr lang="en-US"/>
              <a:t>The hospital’s preliminary amount in rates is then adjusted for charity care and the amount of uncompensated care in rates across all hospitals are 100% Pooled.</a:t>
            </a:r>
            <a:endParaRPr lang="en-US" dirty="0"/>
          </a:p>
        </p:txBody>
      </p:sp>
    </p:spTree>
    <p:extLst>
      <p:ext uri="{BB962C8B-B14F-4D97-AF65-F5344CB8AC3E}">
        <p14:creationId xmlns="" xmlns:p14="http://schemas.microsoft.com/office/powerpoint/2010/main" val="3252083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55722" y="228600"/>
            <a:ext cx="8431079"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sz="3600" dirty="0">
                <a:solidFill>
                  <a:schemeClr val="tx2"/>
                </a:solidFill>
              </a:rPr>
              <a:t>Current UCC Explanatory Variables</a:t>
            </a:r>
          </a:p>
        </p:txBody>
      </p:sp>
      <p:sp>
        <p:nvSpPr>
          <p:cNvPr id="5" name="Rectangle 3"/>
          <p:cNvSpPr txBox="1">
            <a:spLocks noChangeArrowheads="1"/>
          </p:cNvSpPr>
          <p:nvPr/>
        </p:nvSpPr>
        <p:spPr>
          <a:xfrm>
            <a:off x="457200" y="1219200"/>
            <a:ext cx="8229600" cy="510540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buNone/>
            </a:pPr>
            <a:r>
              <a:rPr lang="en-US" dirty="0"/>
              <a:t>The following variables are included as explanatory variables:</a:t>
            </a:r>
          </a:p>
          <a:p>
            <a:pPr lvl="0"/>
            <a:r>
              <a:rPr lang="en-US" dirty="0"/>
              <a:t>The proportion of a hospital’s total charges from inpatient non-Medicare admissions through the emergency room;</a:t>
            </a:r>
          </a:p>
          <a:p>
            <a:pPr lvl="0"/>
            <a:r>
              <a:rPr lang="en-US" dirty="0"/>
              <a:t>The proportion of a hospital’s total charges from inpatient Medicaid, self-pay, and charity cases;</a:t>
            </a:r>
          </a:p>
          <a:p>
            <a:pPr lvl="0"/>
            <a:r>
              <a:rPr lang="en-US" dirty="0"/>
              <a:t>The proportion of a hospital’s total charges from outpatient non-Medicare emergency department charges; and</a:t>
            </a:r>
          </a:p>
          <a:p>
            <a:pPr lvl="0"/>
            <a:r>
              <a:rPr lang="en-US" dirty="0"/>
              <a:t>The proportion of a hospital’s total charges from outpatient Medicaid, self-pay, and charity visits.</a:t>
            </a:r>
          </a:p>
        </p:txBody>
      </p:sp>
    </p:spTree>
    <p:extLst>
      <p:ext uri="{BB962C8B-B14F-4D97-AF65-F5344CB8AC3E}">
        <p14:creationId xmlns="" xmlns:p14="http://schemas.microsoft.com/office/powerpoint/2010/main" val="202488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 xmlns:p14="http://schemas.microsoft.com/office/powerpoint/2010/main" val="3609819607"/>
              </p:ext>
            </p:extLst>
          </p:nvPr>
        </p:nvGraphicFramePr>
        <p:xfrm>
          <a:off x="185979" y="201479"/>
          <a:ext cx="8710048" cy="62148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129384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55722" y="100740"/>
            <a:ext cx="8431079" cy="88986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dirty="0">
                <a:solidFill>
                  <a:schemeClr val="tx2"/>
                </a:solidFill>
              </a:rPr>
              <a:t>New UCC Explanatory Variables under Consideration</a:t>
            </a:r>
          </a:p>
        </p:txBody>
      </p:sp>
      <p:sp>
        <p:nvSpPr>
          <p:cNvPr id="5" name="Rectangle 3"/>
          <p:cNvSpPr txBox="1">
            <a:spLocks noChangeArrowheads="1"/>
          </p:cNvSpPr>
          <p:nvPr/>
        </p:nvSpPr>
        <p:spPr>
          <a:xfrm>
            <a:off x="457200" y="1219200"/>
            <a:ext cx="8229600" cy="51054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lvl="0"/>
            <a:r>
              <a:rPr lang="en-US" dirty="0" smtClean="0"/>
              <a:t>The current emergency room variable is no longer working, so a replacement variable is needed</a:t>
            </a:r>
          </a:p>
          <a:p>
            <a:pPr lvl="0"/>
            <a:r>
              <a:rPr lang="en-US" dirty="0" smtClean="0"/>
              <a:t>Existing variables may need to be replaced as nature of uninsured changes</a:t>
            </a:r>
          </a:p>
          <a:p>
            <a:pPr lvl="1"/>
            <a:r>
              <a:rPr lang="en-US" dirty="0" smtClean="0"/>
              <a:t>Evaluate alternative variables</a:t>
            </a:r>
          </a:p>
          <a:p>
            <a:pPr lvl="1"/>
            <a:r>
              <a:rPr lang="en-US" dirty="0" smtClean="0"/>
              <a:t>Remaining </a:t>
            </a:r>
            <a:r>
              <a:rPr lang="en-US" dirty="0" err="1" smtClean="0"/>
              <a:t>contribitors</a:t>
            </a:r>
            <a:r>
              <a:rPr lang="en-US" dirty="0" smtClean="0"/>
              <a:t> to uncompensated care</a:t>
            </a:r>
            <a:endParaRPr lang="en-US" dirty="0"/>
          </a:p>
        </p:txBody>
      </p:sp>
    </p:spTree>
    <p:extLst>
      <p:ext uri="{BB962C8B-B14F-4D97-AF65-F5344CB8AC3E}">
        <p14:creationId xmlns="" xmlns:p14="http://schemas.microsoft.com/office/powerpoint/2010/main" val="3797880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Medicaid Expansion on UCC</a:t>
            </a:r>
            <a:endParaRPr lang="en-US" dirty="0"/>
          </a:p>
        </p:txBody>
      </p:sp>
      <p:sp>
        <p:nvSpPr>
          <p:cNvPr id="3" name="Content Placeholder 2"/>
          <p:cNvSpPr>
            <a:spLocks noGrp="1"/>
          </p:cNvSpPr>
          <p:nvPr>
            <p:ph sz="quarter" idx="1"/>
          </p:nvPr>
        </p:nvSpPr>
        <p:spPr/>
        <p:txBody>
          <a:bodyPr/>
          <a:lstStyle/>
          <a:p>
            <a:r>
              <a:rPr lang="en-US" dirty="0" smtClean="0"/>
              <a:t>PAC population</a:t>
            </a:r>
          </a:p>
          <a:p>
            <a:r>
              <a:rPr lang="en-US" dirty="0" smtClean="0"/>
              <a:t>PAC represents about 1% of charges</a:t>
            </a:r>
          </a:p>
          <a:p>
            <a:r>
              <a:rPr lang="en-US" dirty="0" smtClean="0"/>
              <a:t>Estimated to account for about 15% of uncompensated care,  based on historical data</a:t>
            </a:r>
          </a:p>
          <a:p>
            <a:pPr lvl="1"/>
            <a:r>
              <a:rPr lang="en-US" dirty="0" smtClean="0"/>
              <a:t>Up to 1/3 of uncompensated care for some hospitals</a:t>
            </a:r>
          </a:p>
          <a:p>
            <a:r>
              <a:rPr lang="en-US" dirty="0" smtClean="0"/>
              <a:t>Focus on considering in 2015 UCC estimates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2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40D51286D8B4D9C836A50BBB33558" ma:contentTypeVersion="2" ma:contentTypeDescription="Create a new document." ma:contentTypeScope="" ma:versionID="d14e5c4da1db565cb04c30bec4da997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82D27A9-D06D-4EFF-9900-28754B3AD820}"/>
</file>

<file path=customXml/itemProps2.xml><?xml version="1.0" encoding="utf-8"?>
<ds:datastoreItem xmlns:ds="http://schemas.openxmlformats.org/officeDocument/2006/customXml" ds:itemID="{F8574A3F-B130-4059-A373-A13DF6513825}"/>
</file>

<file path=customXml/itemProps3.xml><?xml version="1.0" encoding="utf-8"?>
<ds:datastoreItem xmlns:ds="http://schemas.openxmlformats.org/officeDocument/2006/customXml" ds:itemID="{9AFDCF79-0934-4CDC-BD37-1034CE8BD049}"/>
</file>

<file path=docProps/app.xml><?xml version="1.0" encoding="utf-8"?>
<Properties xmlns="http://schemas.openxmlformats.org/officeDocument/2006/extended-properties" xmlns:vt="http://schemas.openxmlformats.org/officeDocument/2006/docPropsVTypes">
  <Template>HSCRC - Maryland.thmx</Template>
  <TotalTime>10145</TotalTime>
  <Words>1342</Words>
  <Application>Microsoft Office PowerPoint</Application>
  <PresentationFormat>On-screen Show (4:3)</PresentationFormat>
  <Paragraphs>391</Paragraphs>
  <Slides>11</Slides>
  <Notes>2</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HSCRC - Maryland</vt:lpstr>
      <vt:lpstr>Office Theme</vt:lpstr>
      <vt:lpstr>1_HSCRC - Maryland</vt:lpstr>
      <vt:lpstr>2_HSCRC - Maryland</vt:lpstr>
      <vt:lpstr> Maryland Health Services Cost Review Commission  </vt:lpstr>
      <vt:lpstr>Objectives</vt:lpstr>
      <vt:lpstr>Slide 3</vt:lpstr>
      <vt:lpstr>Slide 4</vt:lpstr>
      <vt:lpstr>Slide 5</vt:lpstr>
      <vt:lpstr>Slide 6</vt:lpstr>
      <vt:lpstr>Slide 7</vt:lpstr>
      <vt:lpstr>Slide 8</vt:lpstr>
      <vt:lpstr>Impact of Medicaid Expansion on UCC</vt:lpstr>
      <vt:lpstr>Slide 10</vt:lpstr>
      <vt:lpstr>Slide 11</vt:lpstr>
    </vt:vector>
  </TitlesOfParts>
  <Company>Johns Hopkins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 Colmers</dc:creator>
  <cp:lastModifiedBy>Donna Kinzer</cp:lastModifiedBy>
  <cp:revision>248</cp:revision>
  <cp:lastPrinted>2014-03-13T14:18:56Z</cp:lastPrinted>
  <dcterms:created xsi:type="dcterms:W3CDTF">2013-11-22T19:49:39Z</dcterms:created>
  <dcterms:modified xsi:type="dcterms:W3CDTF">2014-03-19T11:25:50Z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0x0101005AD40D51286D8B4D9C836A50BBB33558</vt:lpwstr>
  </property>
</Properties>
</file>