
<file path=[Content_Types].xml><?xml version="1.0" encoding="utf-8"?>
<Types xmlns="http://schemas.openxmlformats.org/package/2006/content-types">
  <Default Extension="png" ContentType="image/png"/>
  <Default Extension="rels" ContentType="application/vnd.openxmlformats-package.relationships+xml"/>
  <Default Extension="jpeg" ContentType="image/jpeg"/>
  <Default Extension="xml" ContentType="application/xml"/>
  <Default Extension="gif" ContentType="image/gif"/>
  <Default Extension="xlsx" ContentType="application/vnd.openxmlformats-officedocument.spreadsheetml.sheet"/>
  <Override PartName="/ppt/slides/slide11.xml" ContentType="application/vnd.openxmlformats-officedocument.presentationml.slide+xml"/>
  <Override PartName="/ppt/presentation.xml" ContentType="application/vnd.openxmlformats-officedocument.presentationml.presentation.main+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1.xml" ContentType="application/vnd.openxmlformats-officedocument.presentationml.slideMaster+xml"/>
  <Override PartName="/ppt/slideLayouts/slideLayout10.xml" ContentType="application/vnd.openxmlformats-officedocument.presentationml.slideLayout+xml"/>
  <Override PartName="/ppt/slideLayouts/slideLayout25.xml" ContentType="application/vnd.openxmlformats-officedocument.presentationml.slideLayout+xml"/>
  <Override PartName="/ppt/slideLayouts/slideLayout24.xml" ContentType="application/vnd.openxmlformats-officedocument.presentationml.slideLayout+xml"/>
  <Override PartName="/ppt/slideLayouts/slideLayout23.xml" ContentType="application/vnd.openxmlformats-officedocument.presentationml.slideLayout+xml"/>
  <Override PartName="/ppt/slideLayouts/slideLayout7.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22.xml" ContentType="application/vnd.openxmlformats-officedocument.presentationml.slideLayout+xml"/>
  <Override PartName="/ppt/slideLayouts/slideLayout21.xml" ContentType="application/vnd.openxmlformats-officedocument.presentationml.slideLayout+xml"/>
  <Override PartName="/ppt/slideLayouts/slideLayout20.xml" ContentType="application/vnd.openxmlformats-officedocument.presentationml.slideLayout+xml"/>
  <Override PartName="/ppt/slideLayouts/slideLayout14.xml" ContentType="application/vnd.openxmlformats-officedocument.presentationml.slideLayout+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9.xml" ContentType="application/vnd.openxmlformats-officedocument.presentationml.slideLayout+xml"/>
  <Override PartName="/ppt/slideLayouts/slideLayout15.xml" ContentType="application/vnd.openxmlformats-officedocument.presentationml.slideLayout+xml"/>
  <Override PartName="/ppt/slideLayouts/slideLayout8.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11.xml" ContentType="application/vnd.openxmlformats-officedocument.presentationml.slideLayout+xml"/>
  <Override PartName="/ppt/slideLayouts/slideLayout32.xml" ContentType="application/vnd.openxmlformats-officedocument.presentationml.slideLayout+xml"/>
  <Override PartName="/ppt/notesSlides/notesSlide2.xml" ContentType="application/vnd.openxmlformats-officedocument.presentationml.notesSlide+xml"/>
  <Override PartName="/ppt/slideLayouts/slideLayout44.xml" ContentType="application/vnd.openxmlformats-officedocument.presentationml.slideLayout+xml"/>
  <Override PartName="/ppt/slideLayouts/slideLayout33.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notesSlides/notesSlide1.xml" ContentType="application/vnd.openxmlformats-officedocument.presentationml.notesSlide+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43.xml" ContentType="application/vnd.openxmlformats-officedocument.presentationml.slideLayout+xml"/>
  <Override PartName="/ppt/slideLayouts/slideLayout6.xml" ContentType="application/vnd.openxmlformats-officedocument.presentationml.slideLayout+xml"/>
  <Override PartName="/ppt/slideLayouts/slideLayout41.xml" ContentType="application/vnd.openxmlformats-officedocument.presentationml.slideLayout+xml"/>
  <Override PartName="/ppt/slideLayouts/slideLayout34.xml" ContentType="application/vnd.openxmlformats-officedocument.presentationml.slideLayout+xml"/>
  <Override PartName="/ppt/slideLayouts/slideLayout42.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5.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38.xml" ContentType="application/vnd.openxmlformats-officedocument.presentationml.slideLayout+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theme/theme1.xml" ContentType="application/vnd.openxmlformats-officedocument.theme+xml"/>
  <Override PartName="/ppt/theme/theme6.xml" ContentType="application/vnd.openxmlformats-officedocument.theme+xml"/>
  <Override PartName="/ppt/charts/chart1.xml" ContentType="application/vnd.openxmlformats-officedocument.drawingml.chart+xml"/>
  <Override PartName="/ppt/theme/theme4.xml" ContentType="application/vnd.openxmlformats-officedocument.theme+xml"/>
  <Override PartName="/ppt/theme/theme2.xml" ContentType="application/vnd.openxmlformats-officedocument.theme+xml"/>
  <Override PartName="/ppt/theme/theme5.xml" ContentType="application/vnd.openxmlformats-officedocument.theme+xml"/>
  <Override PartName="/ppt/theme/theme3.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ppt/charts/colors1.xml" ContentType="application/vnd.ms-office.chartcolorstyle+xml"/>
  <Override PartName="/ppt/charts/style1.xml" ContentType="application/vnd.ms-office.chartstyle+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 id="2147483672" r:id="rId2"/>
    <p:sldMasterId id="2147483684" r:id="rId3"/>
    <p:sldMasterId id="2147483696" r:id="rId4"/>
  </p:sldMasterIdLst>
  <p:notesMasterIdLst>
    <p:notesMasterId r:id="rId16"/>
  </p:notesMasterIdLst>
  <p:handoutMasterIdLst>
    <p:handoutMasterId r:id="rId17"/>
  </p:handoutMasterIdLst>
  <p:sldIdLst>
    <p:sldId id="285" r:id="rId5"/>
    <p:sldId id="405" r:id="rId6"/>
    <p:sldId id="389" r:id="rId7"/>
    <p:sldId id="398" r:id="rId8"/>
    <p:sldId id="397" r:id="rId9"/>
    <p:sldId id="399" r:id="rId10"/>
    <p:sldId id="396" r:id="rId11"/>
    <p:sldId id="400" r:id="rId12"/>
    <p:sldId id="406" r:id="rId13"/>
    <p:sldId id="401" r:id="rId14"/>
    <p:sldId id="404" r:id="rId15"/>
  </p:sldIdLst>
  <p:sldSz cx="9144000" cy="6858000" type="screen4x3"/>
  <p:notesSz cx="6973888" cy="9236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 xmlns:p15="http://schemas.microsoft.com/office/powerpoint/2012/main">
        <p15:guide id="1" orient="horz" pos="2909" userDrawn="1">
          <p15:clr>
            <a:srgbClr val="A4A3A4"/>
          </p15:clr>
        </p15:guide>
        <p15:guide id="2" pos="2197"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6257" autoAdjust="0"/>
    <p:restoredTop sz="95803" autoAdjust="0"/>
  </p:normalViewPr>
  <p:slideViewPr>
    <p:cSldViewPr snapToGrid="0" snapToObjects="1">
      <p:cViewPr varScale="1">
        <p:scale>
          <a:sx n="55" d="100"/>
          <a:sy n="55" d="100"/>
        </p:scale>
        <p:origin x="-2124" y="-6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43" d="100"/>
          <a:sy n="43" d="100"/>
        </p:scale>
        <p:origin x="-2772" y="-72"/>
      </p:cViewPr>
      <p:guideLst>
        <p:guide orient="horz" pos="2909"/>
        <p:guide pos="2197"/>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customXml" Target="../customXml/item3.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customXml" Target="../customXml/item2.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customXml" Target="../customXml/item1.xml"/></Relationships>
</file>

<file path=ppt/charts/_rels/chart1.xml.rels><?xml version="1.0" encoding="UTF-8" standalone="yes"?>
<Relationships xmlns="http://schemas.openxmlformats.org/package/2006/relationships"><Relationship Id="rId3" Type="http://schemas.microsoft.com/office/2011/relationships/chartStyle" Target="style1.xml"/><Relationship Id="rId2" Type="http://schemas.microsoft.com/office/2011/relationships/chartColorStyle" Target="colors1.xml"/><Relationship Id="rId1" Type="http://schemas.openxmlformats.org/officeDocument/2006/relationships/package" Target="../embeddings/Microsoft_Office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title>
      <c:tx>
        <c:rich>
          <a:bodyPr rot="0" spcFirstLastPara="1" vertOverflow="ellipsis" vert="horz" wrap="square" anchor="ctr" anchorCtr="0"/>
          <a:lstStyle/>
          <a:p>
            <a:pPr>
              <a:defRPr sz="1400" b="0" i="0" u="none" strike="noStrike" kern="1200" spc="0" baseline="0">
                <a:solidFill>
                  <a:schemeClr val="tx1">
                    <a:lumMod val="65000"/>
                    <a:lumOff val="35000"/>
                  </a:schemeClr>
                </a:solidFill>
                <a:latin typeface="+mn-lt"/>
                <a:ea typeface="+mn-ea"/>
                <a:cs typeface="+mn-cs"/>
              </a:defRPr>
            </a:pPr>
            <a:r>
              <a:rPr lang="en-US" sz="2000"/>
              <a:t>Uncompensated Care as a Percent of Gross Patient</a:t>
            </a:r>
            <a:r>
              <a:rPr lang="en-US" sz="2000" baseline="0"/>
              <a:t> Revenue </a:t>
            </a:r>
          </a:p>
          <a:p>
            <a:pPr>
              <a:defRPr sz="1400" b="0" i="0" u="none" strike="noStrike" kern="1200" spc="0" baseline="0">
                <a:solidFill>
                  <a:schemeClr val="tx1">
                    <a:lumMod val="65000"/>
                    <a:lumOff val="35000"/>
                  </a:schemeClr>
                </a:solidFill>
                <a:latin typeface="+mn-lt"/>
                <a:ea typeface="+mn-ea"/>
                <a:cs typeface="+mn-cs"/>
              </a:defRPr>
            </a:pPr>
            <a:r>
              <a:rPr lang="en-US" sz="2000" baseline="0"/>
              <a:t>Fiscal Years 2009 - 2013</a:t>
            </a:r>
            <a:endParaRPr lang="en-US" sz="2000"/>
          </a:p>
        </c:rich>
      </c:tx>
      <c:layout/>
      <c:spPr>
        <a:noFill/>
        <a:ln>
          <a:noFill/>
        </a:ln>
        <a:effectLst/>
      </c:spPr>
    </c:title>
    <c:plotArea>
      <c:layout/>
      <c:lineChart>
        <c:grouping val="standard"/>
        <c:ser>
          <c:idx val="0"/>
          <c:order val="0"/>
          <c:tx>
            <c:strRef>
              <c:f>Sheet1!$B$1</c:f>
              <c:strCache>
                <c:ptCount val="1"/>
                <c:pt idx="0">
                  <c:v>UCC Percent</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ctr"/>
            <c:showVal val="1"/>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Sheet1!$A$2:$A$6</c:f>
              <c:numCache>
                <c:formatCode>General</c:formatCode>
                <c:ptCount val="5"/>
                <c:pt idx="0">
                  <c:v>2009</c:v>
                </c:pt>
                <c:pt idx="1">
                  <c:v>2010</c:v>
                </c:pt>
                <c:pt idx="2">
                  <c:v>2011</c:v>
                </c:pt>
                <c:pt idx="3">
                  <c:v>2012</c:v>
                </c:pt>
                <c:pt idx="4">
                  <c:v>2013</c:v>
                </c:pt>
              </c:numCache>
            </c:numRef>
          </c:cat>
          <c:val>
            <c:numRef>
              <c:f>Sheet1!$B$2:$B$6</c:f>
              <c:numCache>
                <c:formatCode>0.00%</c:formatCode>
                <c:ptCount val="5"/>
                <c:pt idx="0">
                  <c:v>7.65241665598409E-2</c:v>
                </c:pt>
                <c:pt idx="1">
                  <c:v>6.9184455868864028E-2</c:v>
                </c:pt>
                <c:pt idx="2">
                  <c:v>6.8736220342706683E-2</c:v>
                </c:pt>
                <c:pt idx="3">
                  <c:v>6.8524820753202972E-2</c:v>
                </c:pt>
                <c:pt idx="4">
                  <c:v>7.2337129923325597E-2</c:v>
                </c:pt>
              </c:numCache>
            </c:numRef>
          </c:val>
        </c:ser>
        <c:dLbls>
          <c:showVal val="1"/>
        </c:dLbls>
        <c:marker val="1"/>
        <c:axId val="89235840"/>
        <c:axId val="89275776"/>
      </c:lineChart>
      <c:catAx>
        <c:axId val="89235840"/>
        <c:scaling>
          <c:orientation val="minMax"/>
        </c:scaling>
        <c:axPos val="b"/>
        <c:numFmt formatCode="General" sourceLinked="1"/>
        <c:maj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89275776"/>
        <c:crosses val="autoZero"/>
        <c:auto val="1"/>
        <c:lblAlgn val="ctr"/>
        <c:lblOffset val="100"/>
      </c:catAx>
      <c:valAx>
        <c:axId val="89275776"/>
        <c:scaling>
          <c:orientation val="minMax"/>
        </c:scaling>
        <c:axPos val="l"/>
        <c:majorGridlines>
          <c:spPr>
            <a:ln w="9525" cap="flat" cmpd="sng" algn="ctr">
              <a:solidFill>
                <a:schemeClr val="tx1">
                  <a:lumMod val="15000"/>
                  <a:lumOff val="85000"/>
                </a:schemeClr>
              </a:solidFill>
              <a:round/>
            </a:ln>
            <a:effectLst/>
          </c:spPr>
        </c:majorGridlines>
        <c:numFmt formatCode="0.00%" sourceLinked="1"/>
        <c:maj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89235840"/>
        <c:crosses val="autoZero"/>
        <c:crossBetween val="between"/>
      </c:valAx>
      <c:spPr>
        <a:noFill/>
        <a:ln>
          <a:noFill/>
        </a:ln>
        <a:effectLst/>
      </c:spPr>
    </c:plotArea>
    <c:plotVisOnly val="1"/>
    <c:dispBlanksAs val="gap"/>
  </c:chart>
  <c:spPr>
    <a:solidFill>
      <a:schemeClr val="bg1"/>
    </a:solidFill>
    <a:ln w="9525" cap="flat" cmpd="sng" algn="ctr">
      <a:solidFill>
        <a:srgbClr val="BF400D"/>
      </a:solidFill>
      <a:round/>
    </a:ln>
    <a:effectLst/>
  </c:spPr>
  <c:txPr>
    <a:bodyPr/>
    <a:lstStyle/>
    <a:p>
      <a:pPr>
        <a:defRPr/>
      </a:pPr>
      <a:endParaRPr lang="en-US"/>
    </a:p>
  </c:txPr>
  <c:externalData r:id="rId1"/>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2018" cy="461804"/>
          </a:xfrm>
          <a:prstGeom prst="rect">
            <a:avLst/>
          </a:prstGeom>
        </p:spPr>
        <p:txBody>
          <a:bodyPr vert="horz" lIns="92620" tIns="46310" rIns="92620" bIns="46310" rtlCol="0"/>
          <a:lstStyle>
            <a:lvl1pPr algn="l">
              <a:defRPr sz="1200"/>
            </a:lvl1pPr>
          </a:lstStyle>
          <a:p>
            <a:endParaRPr lang="en-US"/>
          </a:p>
        </p:txBody>
      </p:sp>
      <p:sp>
        <p:nvSpPr>
          <p:cNvPr id="3" name="Date Placeholder 2"/>
          <p:cNvSpPr>
            <a:spLocks noGrp="1"/>
          </p:cNvSpPr>
          <p:nvPr>
            <p:ph type="dt" sz="quarter" idx="1"/>
          </p:nvPr>
        </p:nvSpPr>
        <p:spPr>
          <a:xfrm>
            <a:off x="3950256" y="0"/>
            <a:ext cx="3022018" cy="461804"/>
          </a:xfrm>
          <a:prstGeom prst="rect">
            <a:avLst/>
          </a:prstGeom>
        </p:spPr>
        <p:txBody>
          <a:bodyPr vert="horz" lIns="92620" tIns="46310" rIns="92620" bIns="46310" rtlCol="0"/>
          <a:lstStyle>
            <a:lvl1pPr algn="r">
              <a:defRPr sz="1200"/>
            </a:lvl1pPr>
          </a:lstStyle>
          <a:p>
            <a:fld id="{E0AEDC2B-0DB8-4188-8363-FF1C9CE62C0C}" type="datetimeFigureOut">
              <a:rPr lang="en-US" smtClean="0"/>
              <a:pPr/>
              <a:t>3/19/2014</a:t>
            </a:fld>
            <a:endParaRPr lang="en-US"/>
          </a:p>
        </p:txBody>
      </p:sp>
      <p:sp>
        <p:nvSpPr>
          <p:cNvPr id="4" name="Footer Placeholder 3"/>
          <p:cNvSpPr>
            <a:spLocks noGrp="1"/>
          </p:cNvSpPr>
          <p:nvPr>
            <p:ph type="ftr" sz="quarter" idx="2"/>
          </p:nvPr>
        </p:nvSpPr>
        <p:spPr>
          <a:xfrm>
            <a:off x="0" y="8772668"/>
            <a:ext cx="3022018" cy="461804"/>
          </a:xfrm>
          <a:prstGeom prst="rect">
            <a:avLst/>
          </a:prstGeom>
        </p:spPr>
        <p:txBody>
          <a:bodyPr vert="horz" lIns="92620" tIns="46310" rIns="92620" bIns="46310" rtlCol="0" anchor="b"/>
          <a:lstStyle>
            <a:lvl1pPr algn="l">
              <a:defRPr sz="1200"/>
            </a:lvl1pPr>
          </a:lstStyle>
          <a:p>
            <a:endParaRPr lang="en-US"/>
          </a:p>
        </p:txBody>
      </p:sp>
      <p:sp>
        <p:nvSpPr>
          <p:cNvPr id="5" name="Slide Number Placeholder 4"/>
          <p:cNvSpPr>
            <a:spLocks noGrp="1"/>
          </p:cNvSpPr>
          <p:nvPr>
            <p:ph type="sldNum" sz="quarter" idx="3"/>
          </p:nvPr>
        </p:nvSpPr>
        <p:spPr>
          <a:xfrm>
            <a:off x="3950256" y="8772668"/>
            <a:ext cx="3022018" cy="461804"/>
          </a:xfrm>
          <a:prstGeom prst="rect">
            <a:avLst/>
          </a:prstGeom>
        </p:spPr>
        <p:txBody>
          <a:bodyPr vert="horz" lIns="92620" tIns="46310" rIns="92620" bIns="46310" rtlCol="0" anchor="b"/>
          <a:lstStyle>
            <a:lvl1pPr algn="r">
              <a:defRPr sz="1200"/>
            </a:lvl1pPr>
          </a:lstStyle>
          <a:p>
            <a:fld id="{DF4E351C-DE38-4FEE-B5BC-F6592FE7BAEE}" type="slidenum">
              <a:rPr lang="en-US" smtClean="0"/>
              <a:pPr/>
              <a:t>‹#›</a:t>
            </a:fld>
            <a:endParaRPr lang="en-US"/>
          </a:p>
        </p:txBody>
      </p:sp>
    </p:spTree>
    <p:extLst>
      <p:ext uri="{BB962C8B-B14F-4D97-AF65-F5344CB8AC3E}">
        <p14:creationId xmlns="" xmlns:p14="http://schemas.microsoft.com/office/powerpoint/2010/main" val="34601592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2018" cy="461804"/>
          </a:xfrm>
          <a:prstGeom prst="rect">
            <a:avLst/>
          </a:prstGeom>
        </p:spPr>
        <p:txBody>
          <a:bodyPr vert="horz" lIns="92620" tIns="46310" rIns="92620" bIns="46310" rtlCol="0"/>
          <a:lstStyle>
            <a:lvl1pPr algn="l">
              <a:defRPr sz="1200"/>
            </a:lvl1pPr>
          </a:lstStyle>
          <a:p>
            <a:endParaRPr lang="en-US"/>
          </a:p>
        </p:txBody>
      </p:sp>
      <p:sp>
        <p:nvSpPr>
          <p:cNvPr id="3" name="Date Placeholder 2"/>
          <p:cNvSpPr>
            <a:spLocks noGrp="1"/>
          </p:cNvSpPr>
          <p:nvPr>
            <p:ph type="dt" idx="1"/>
          </p:nvPr>
        </p:nvSpPr>
        <p:spPr>
          <a:xfrm>
            <a:off x="3950256" y="0"/>
            <a:ext cx="3022018" cy="461804"/>
          </a:xfrm>
          <a:prstGeom prst="rect">
            <a:avLst/>
          </a:prstGeom>
        </p:spPr>
        <p:txBody>
          <a:bodyPr vert="horz" lIns="92620" tIns="46310" rIns="92620" bIns="46310" rtlCol="0"/>
          <a:lstStyle>
            <a:lvl1pPr algn="r">
              <a:defRPr sz="1200"/>
            </a:lvl1pPr>
          </a:lstStyle>
          <a:p>
            <a:fld id="{E6B5CD00-5233-8B47-BB56-1990643FAA60}" type="datetimeFigureOut">
              <a:rPr lang="en-US" smtClean="0"/>
              <a:pPr/>
              <a:t>3/19/2014</a:t>
            </a:fld>
            <a:endParaRPr lang="en-US"/>
          </a:p>
        </p:txBody>
      </p:sp>
      <p:sp>
        <p:nvSpPr>
          <p:cNvPr id="4" name="Slide Image Placeholder 3"/>
          <p:cNvSpPr>
            <a:spLocks noGrp="1" noRot="1" noChangeAspect="1"/>
          </p:cNvSpPr>
          <p:nvPr>
            <p:ph type="sldImg" idx="2"/>
          </p:nvPr>
        </p:nvSpPr>
        <p:spPr>
          <a:xfrm>
            <a:off x="1177925" y="692150"/>
            <a:ext cx="4618038" cy="3463925"/>
          </a:xfrm>
          <a:prstGeom prst="rect">
            <a:avLst/>
          </a:prstGeom>
          <a:noFill/>
          <a:ln w="12700">
            <a:solidFill>
              <a:prstClr val="black"/>
            </a:solidFill>
          </a:ln>
        </p:spPr>
        <p:txBody>
          <a:bodyPr vert="horz" lIns="92620" tIns="46310" rIns="92620" bIns="46310" rtlCol="0" anchor="ctr"/>
          <a:lstStyle/>
          <a:p>
            <a:endParaRPr lang="en-US"/>
          </a:p>
        </p:txBody>
      </p:sp>
      <p:sp>
        <p:nvSpPr>
          <p:cNvPr id="5" name="Notes Placeholder 4"/>
          <p:cNvSpPr>
            <a:spLocks noGrp="1"/>
          </p:cNvSpPr>
          <p:nvPr>
            <p:ph type="body" sz="quarter" idx="3"/>
          </p:nvPr>
        </p:nvSpPr>
        <p:spPr>
          <a:xfrm>
            <a:off x="697389" y="4387136"/>
            <a:ext cx="5579110" cy="4156234"/>
          </a:xfrm>
          <a:prstGeom prst="rect">
            <a:avLst/>
          </a:prstGeom>
        </p:spPr>
        <p:txBody>
          <a:bodyPr vert="horz" lIns="92620" tIns="46310" rIns="92620" bIns="4631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72668"/>
            <a:ext cx="3022018" cy="461804"/>
          </a:xfrm>
          <a:prstGeom prst="rect">
            <a:avLst/>
          </a:prstGeom>
        </p:spPr>
        <p:txBody>
          <a:bodyPr vert="horz" lIns="92620" tIns="46310" rIns="92620" bIns="46310" rtlCol="0" anchor="b"/>
          <a:lstStyle>
            <a:lvl1pPr algn="l">
              <a:defRPr sz="1200"/>
            </a:lvl1pPr>
          </a:lstStyle>
          <a:p>
            <a:endParaRPr lang="en-US"/>
          </a:p>
        </p:txBody>
      </p:sp>
      <p:sp>
        <p:nvSpPr>
          <p:cNvPr id="7" name="Slide Number Placeholder 6"/>
          <p:cNvSpPr>
            <a:spLocks noGrp="1"/>
          </p:cNvSpPr>
          <p:nvPr>
            <p:ph type="sldNum" sz="quarter" idx="5"/>
          </p:nvPr>
        </p:nvSpPr>
        <p:spPr>
          <a:xfrm>
            <a:off x="3950256" y="8772668"/>
            <a:ext cx="3022018" cy="461804"/>
          </a:xfrm>
          <a:prstGeom prst="rect">
            <a:avLst/>
          </a:prstGeom>
        </p:spPr>
        <p:txBody>
          <a:bodyPr vert="horz" lIns="92620" tIns="46310" rIns="92620" bIns="46310" rtlCol="0" anchor="b"/>
          <a:lstStyle>
            <a:lvl1pPr algn="r">
              <a:defRPr sz="1200"/>
            </a:lvl1pPr>
          </a:lstStyle>
          <a:p>
            <a:fld id="{D0F89A7E-C129-9145-8621-A4974F617E75}" type="slidenum">
              <a:rPr lang="en-US" smtClean="0"/>
              <a:pPr/>
              <a:t>‹#›</a:t>
            </a:fld>
            <a:endParaRPr lang="en-US"/>
          </a:p>
        </p:txBody>
      </p:sp>
    </p:spTree>
    <p:extLst>
      <p:ext uri="{BB962C8B-B14F-4D97-AF65-F5344CB8AC3E}">
        <p14:creationId xmlns="" xmlns:p14="http://schemas.microsoft.com/office/powerpoint/2010/main" val="19744420"/>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77925" y="692150"/>
            <a:ext cx="4618038" cy="3463925"/>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1B8A44D-D987-491C-9570-AF8EE28806ED}" type="slidenum">
              <a:rPr lang="en-US" smtClean="0"/>
              <a:pPr/>
              <a:t>1</a:t>
            </a:fld>
            <a:endParaRPr lang="en-US"/>
          </a:p>
        </p:txBody>
      </p:sp>
    </p:spTree>
    <p:extLst>
      <p:ext uri="{BB962C8B-B14F-4D97-AF65-F5344CB8AC3E}">
        <p14:creationId xmlns="" xmlns:p14="http://schemas.microsoft.com/office/powerpoint/2010/main" val="36396942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0F89A7E-C129-9145-8621-A4974F617E75}"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hyperlink" Target="http://www.maryland.gov/" TargetMode="External"/><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hyperlink" Target="http://www.maryland.gov/" TargetMode="External"/><Relationship Id="rId1" Type="http://schemas.openxmlformats.org/officeDocument/2006/relationships/slideMaster" Target="../slideMasters/slideMaster3.xml"/><Relationship Id="rId4" Type="http://schemas.openxmlformats.org/officeDocument/2006/relationships/image" Target="../media/image3.png"/></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hyperlink" Target="http://www.maryland.gov/" TargetMode="External"/><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hyperlink" Target="http://www.maryland.gov/" TargetMode="External"/><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hyperlink" Target="http://www.maryland.gov/" TargetMode="External"/><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hyperlink" Target="http://www.maryland.gov/" TargetMode="External"/><Relationship Id="rId1" Type="http://schemas.openxmlformats.org/officeDocument/2006/relationships/slideMaster" Target="../slideMasters/slideMaster4.xml"/><Relationship Id="rId4" Type="http://schemas.openxmlformats.org/officeDocument/2006/relationships/image" Target="../media/image3.png"/></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hyperlink" Target="http://www.maryland.gov/" TargetMode="External"/><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hyperlink" Target="http://www.maryland.gov/" TargetMode="External"/><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hyperlink" Target="http://www.maryland.gov/" TargetMode="Externa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smtClean="0"/>
              <a:t>Click to edit Master title style</a:t>
            </a:r>
            <a:endParaRPr kumimoji="0" lang="en-US" dirty="0"/>
          </a:p>
        </p:txBody>
      </p:sp>
      <p:sp>
        <p:nvSpPr>
          <p:cNvPr id="9" name="Subtitle 8"/>
          <p:cNvSpPr>
            <a:spLocks noGrp="1"/>
          </p:cNvSpPr>
          <p:nvPr>
            <p:ph type="subTitle" idx="1"/>
          </p:nvPr>
        </p:nvSpPr>
        <p:spPr>
          <a:xfrm>
            <a:off x="1219200" y="5124450"/>
            <a:ext cx="6858000" cy="533400"/>
          </a:xfrm>
        </p:spPr>
        <p:txBody>
          <a:bodyPr/>
          <a:lstStyle>
            <a:lvl1pPr marL="0" indent="0" algn="r">
              <a:buNone/>
              <a:defRPr sz="2000" baseline="0">
                <a:solidFill>
                  <a:schemeClr val="tx2"/>
                </a:solidFill>
                <a:latin typeface="+mj-lt"/>
                <a:ea typeface="+mj-ea"/>
                <a:cs typeface="+mj-cs"/>
              </a:defRPr>
            </a:lvl1pPr>
            <a:lvl2pPr marL="457189" indent="0" algn="ctr">
              <a:buNone/>
            </a:lvl2pPr>
            <a:lvl3pPr marL="914377" indent="0" algn="ctr">
              <a:buNone/>
            </a:lvl3pPr>
            <a:lvl4pPr marL="1371566" indent="0" algn="ctr">
              <a:buNone/>
            </a:lvl4pPr>
            <a:lvl5pPr marL="1828754" indent="0" algn="ctr">
              <a:buNone/>
            </a:lvl5pPr>
            <a:lvl6pPr marL="2285943" indent="0" algn="ctr">
              <a:buNone/>
            </a:lvl6pPr>
            <a:lvl7pPr marL="2743131" indent="0" algn="ctr">
              <a:buNone/>
            </a:lvl7pPr>
            <a:lvl8pPr marL="3200320" indent="0" algn="ctr">
              <a:buNone/>
            </a:lvl8pPr>
            <a:lvl9pPr marL="3657509" indent="0" algn="ctr">
              <a:buNone/>
            </a:lvl9pPr>
          </a:lstStyle>
          <a:p>
            <a:r>
              <a:rPr kumimoji="0" lang="en-US" smtClean="0"/>
              <a:t>Click to edit Master subtitle style</a:t>
            </a:r>
            <a:endParaRPr kumimoji="0" lang="en-US" dirty="0"/>
          </a:p>
        </p:txBody>
      </p:sp>
      <p:sp>
        <p:nvSpPr>
          <p:cNvPr id="21" name="Rectangle 20"/>
          <p:cNvSpPr/>
          <p:nvPr/>
        </p:nvSpPr>
        <p:spPr>
          <a:xfrm>
            <a:off x="904875" y="3648075"/>
            <a:ext cx="7315200" cy="1280160"/>
          </a:xfrm>
          <a:prstGeom prst="rect">
            <a:avLst/>
          </a:prstGeom>
          <a:noFill/>
          <a:ln w="6350" cap="rnd" cmpd="sng" algn="ctr">
            <a:solidFill>
              <a:srgbClr val="C00000"/>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33" name="Rectangle 32"/>
          <p:cNvSpPr/>
          <p:nvPr/>
        </p:nvSpPr>
        <p:spPr>
          <a:xfrm>
            <a:off x="914400" y="5048250"/>
            <a:ext cx="7315200" cy="685800"/>
          </a:xfrm>
          <a:prstGeom prst="rect">
            <a:avLst/>
          </a:prstGeom>
          <a:noFill/>
          <a:ln w="6350" cap="rnd" cmpd="sng" algn="ctr">
            <a:solidFill>
              <a:schemeClr val="tx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22" name="Rectangle 21"/>
          <p:cNvSpPr/>
          <p:nvPr/>
        </p:nvSpPr>
        <p:spPr>
          <a:xfrm>
            <a:off x="904875" y="3648075"/>
            <a:ext cx="228600" cy="1280160"/>
          </a:xfrm>
          <a:prstGeom prst="rect">
            <a:avLst/>
          </a:prstGeom>
          <a:solidFill>
            <a:srgbClr val="C00000"/>
          </a:solidFill>
          <a:ln w="6350" cap="rnd" cmpd="sng" algn="ctr">
            <a:solidFill>
              <a:srgbClr val="C00000"/>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32" name="Rectangle 31"/>
          <p:cNvSpPr/>
          <p:nvPr/>
        </p:nvSpPr>
        <p:spPr>
          <a:xfrm>
            <a:off x="914400" y="5048250"/>
            <a:ext cx="228600" cy="685800"/>
          </a:xfrm>
          <a:prstGeom prst="rect">
            <a:avLst/>
          </a:prstGeom>
          <a:solidFill>
            <a:schemeClr val="tx1">
              <a:lumMod val="50000"/>
              <a:lumOff val="50000"/>
            </a:schemeClr>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pic>
        <p:nvPicPr>
          <p:cNvPr id="11" name="Picture 2" descr="maryland.gov">
            <a:hlinkClick r:id="rId2"/>
          </p:cNvPr>
          <p:cNvPicPr>
            <a:picLocks noChangeAspect="1" noChangeArrowheads="1"/>
          </p:cNvPicPr>
          <p:nvPr/>
        </p:nvPicPr>
        <p:blipFill>
          <a:blip r:embed="rId3" cstate="print"/>
          <a:srcRect/>
          <a:stretch>
            <a:fillRect/>
          </a:stretch>
        </p:blipFill>
        <p:spPr bwMode="auto">
          <a:xfrm>
            <a:off x="825031" y="2982384"/>
            <a:ext cx="1600200" cy="742951"/>
          </a:xfrm>
          <a:prstGeom prst="rect">
            <a:avLst/>
          </a:prstGeom>
          <a:noFill/>
        </p:spPr>
      </p:pic>
      <p:pic>
        <p:nvPicPr>
          <p:cNvPr id="10" name="Picture 9" descr="HSCRC logo.png"/>
          <p:cNvPicPr>
            <a:picLocks noChangeAspect="1"/>
          </p:cNvPicPr>
          <p:nvPr userDrawn="1"/>
        </p:nvPicPr>
        <p:blipFill>
          <a:blip r:embed="rId4" cstate="print"/>
          <a:stretch>
            <a:fillRect/>
          </a:stretch>
        </p:blipFill>
        <p:spPr>
          <a:xfrm>
            <a:off x="7170820" y="6187549"/>
            <a:ext cx="1668677" cy="670451"/>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05AD4C7-8640-3744-BC60-962A88DAE811}" type="datetimeFigureOut">
              <a:rPr lang="en-US" smtClean="0"/>
              <a:pPr/>
              <a:t>3/19/2014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5185A8-A803-3B40-8A76-D1B5A01A80E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9"/>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05AD4C7-8640-3744-BC60-962A88DAE811}" type="datetimeFigureOut">
              <a:rPr lang="en-US" smtClean="0"/>
              <a:pPr/>
              <a:t>3/19/2014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5185A8-A803-3B40-8A76-D1B5A01A80E0}" type="slidenum">
              <a:rPr lang="en-US" smtClean="0"/>
              <a:pPr/>
              <a:t>‹#›</a:t>
            </a:fld>
            <a:endParaRPr lang="en-US"/>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sz="1800"/>
          </a:p>
        </p:txBody>
      </p:sp>
      <p:sp>
        <p:nvSpPr>
          <p:cNvPr id="8" name="Isosceles Triangle 7"/>
          <p:cNvSpPr>
            <a:spLocks noChangeAspect="1"/>
          </p:cNvSpPr>
          <p:nvPr/>
        </p:nvSpPr>
        <p:spPr>
          <a:xfrm rot="5400000">
            <a:off x="419101" y="6467474"/>
            <a:ext cx="190849" cy="120315"/>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sz="180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189" indent="0" algn="ctr">
              <a:buNone/>
              <a:defRPr>
                <a:solidFill>
                  <a:schemeClr val="tx1">
                    <a:tint val="75000"/>
                  </a:schemeClr>
                </a:solidFill>
              </a:defRPr>
            </a:lvl2pPr>
            <a:lvl3pPr marL="914377"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1"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8F90171-0C6F-439E-89BC-FF15615A2AC1}" type="datetimeFigureOut">
              <a:rPr lang="en-US">
                <a:solidFill>
                  <a:prstClr val="black">
                    <a:tint val="75000"/>
                  </a:prstClr>
                </a:solidFill>
              </a:rPr>
              <a:pPr/>
              <a:t>3/19/2014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EF8A6EE-6F06-4E6D-B29B-038C3C4E3D2B}"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 xmlns:p14="http://schemas.microsoft.com/office/powerpoint/2010/main" val="1693846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8F90171-0C6F-439E-89BC-FF15615A2AC1}" type="datetimeFigureOut">
              <a:rPr lang="en-US">
                <a:solidFill>
                  <a:prstClr val="black">
                    <a:tint val="75000"/>
                  </a:prstClr>
                </a:solidFill>
              </a:rPr>
              <a:pPr/>
              <a:t>3/19/2014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EF8A6EE-6F06-4E6D-B29B-038C3C4E3D2B}"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 xmlns:p14="http://schemas.microsoft.com/office/powerpoint/2010/main" val="90460119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189" indent="0">
              <a:buNone/>
              <a:defRPr sz="1800">
                <a:solidFill>
                  <a:schemeClr val="tx1">
                    <a:tint val="75000"/>
                  </a:schemeClr>
                </a:solidFill>
              </a:defRPr>
            </a:lvl2pPr>
            <a:lvl3pPr marL="914377" indent="0">
              <a:buNone/>
              <a:defRPr sz="1600">
                <a:solidFill>
                  <a:schemeClr val="tx1">
                    <a:tint val="75000"/>
                  </a:schemeClr>
                </a:solidFill>
              </a:defRPr>
            </a:lvl3pPr>
            <a:lvl4pPr marL="1371566" indent="0">
              <a:buNone/>
              <a:defRPr sz="1400">
                <a:solidFill>
                  <a:schemeClr val="tx1">
                    <a:tint val="75000"/>
                  </a:schemeClr>
                </a:solidFill>
              </a:defRPr>
            </a:lvl4pPr>
            <a:lvl5pPr marL="1828754" indent="0">
              <a:buNone/>
              <a:defRPr sz="1400">
                <a:solidFill>
                  <a:schemeClr val="tx1">
                    <a:tint val="75000"/>
                  </a:schemeClr>
                </a:solidFill>
              </a:defRPr>
            </a:lvl5pPr>
            <a:lvl6pPr marL="2285943" indent="0">
              <a:buNone/>
              <a:defRPr sz="1400">
                <a:solidFill>
                  <a:schemeClr val="tx1">
                    <a:tint val="75000"/>
                  </a:schemeClr>
                </a:solidFill>
              </a:defRPr>
            </a:lvl6pPr>
            <a:lvl7pPr marL="2743131" indent="0">
              <a:buNone/>
              <a:defRPr sz="1400">
                <a:solidFill>
                  <a:schemeClr val="tx1">
                    <a:tint val="75000"/>
                  </a:schemeClr>
                </a:solidFill>
              </a:defRPr>
            </a:lvl7pPr>
            <a:lvl8pPr marL="3200320" indent="0">
              <a:buNone/>
              <a:defRPr sz="1400">
                <a:solidFill>
                  <a:schemeClr val="tx1">
                    <a:tint val="75000"/>
                  </a:schemeClr>
                </a:solidFill>
              </a:defRPr>
            </a:lvl8pPr>
            <a:lvl9pPr marL="3657509"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8F90171-0C6F-439E-89BC-FF15615A2AC1}" type="datetimeFigureOut">
              <a:rPr lang="en-US">
                <a:solidFill>
                  <a:prstClr val="black">
                    <a:tint val="75000"/>
                  </a:prstClr>
                </a:solidFill>
              </a:rPr>
              <a:pPr/>
              <a:t>3/19/2014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EF8A6EE-6F06-4E6D-B29B-038C3C4E3D2B}"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 xmlns:p14="http://schemas.microsoft.com/office/powerpoint/2010/main" val="17226960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8F90171-0C6F-439E-89BC-FF15615A2AC1}" type="datetimeFigureOut">
              <a:rPr lang="en-US">
                <a:solidFill>
                  <a:prstClr val="black">
                    <a:tint val="75000"/>
                  </a:prstClr>
                </a:solidFill>
              </a:rPr>
              <a:pPr/>
              <a:t>3/19/2014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EEF8A6EE-6F06-4E6D-B29B-038C3C4E3D2B}"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 xmlns:p14="http://schemas.microsoft.com/office/powerpoint/2010/main" val="23169410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8F90171-0C6F-439E-89BC-FF15615A2AC1}" type="datetimeFigureOut">
              <a:rPr lang="en-US">
                <a:solidFill>
                  <a:prstClr val="black">
                    <a:tint val="75000"/>
                  </a:prstClr>
                </a:solidFill>
              </a:rPr>
              <a:pPr/>
              <a:t>3/19/2014</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EEF8A6EE-6F06-4E6D-B29B-038C3C4E3D2B}"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 xmlns:p14="http://schemas.microsoft.com/office/powerpoint/2010/main" val="6140897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8F90171-0C6F-439E-89BC-FF15615A2AC1}" type="datetimeFigureOut">
              <a:rPr lang="en-US">
                <a:solidFill>
                  <a:prstClr val="black">
                    <a:tint val="75000"/>
                  </a:prstClr>
                </a:solidFill>
              </a:rPr>
              <a:pPr/>
              <a:t>3/19/2014</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EEF8A6EE-6F06-4E6D-B29B-038C3C4E3D2B}"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 xmlns:p14="http://schemas.microsoft.com/office/powerpoint/2010/main" val="185894539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F90171-0C6F-439E-89BC-FF15615A2AC1}" type="datetimeFigureOut">
              <a:rPr lang="en-US">
                <a:solidFill>
                  <a:prstClr val="black">
                    <a:tint val="75000"/>
                  </a:prstClr>
                </a:solidFill>
              </a:rPr>
              <a:pPr/>
              <a:t>3/19/2014</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EEF8A6EE-6F06-4E6D-B29B-038C3C4E3D2B}"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 xmlns:p14="http://schemas.microsoft.com/office/powerpoint/2010/main" val="24508691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8F90171-0C6F-439E-89BC-FF15615A2AC1}" type="datetimeFigureOut">
              <a:rPr lang="en-US">
                <a:solidFill>
                  <a:prstClr val="black">
                    <a:tint val="75000"/>
                  </a:prstClr>
                </a:solidFill>
              </a:rPr>
              <a:pPr/>
              <a:t>3/19/2014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EEF8A6EE-6F06-4E6D-B29B-038C3C4E3D2B}"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 xmlns:p14="http://schemas.microsoft.com/office/powerpoint/2010/main" val="38031215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
        <p:nvSpPr>
          <p:cNvPr id="13" name="TextBox 12"/>
          <p:cNvSpPr txBox="1"/>
          <p:nvPr/>
        </p:nvSpPr>
        <p:spPr>
          <a:xfrm>
            <a:off x="786068" y="6367046"/>
            <a:ext cx="436338" cy="338554"/>
          </a:xfrm>
          <a:prstGeom prst="rect">
            <a:avLst/>
          </a:prstGeom>
          <a:noFill/>
        </p:spPr>
        <p:txBody>
          <a:bodyPr wrap="none" rtlCol="0">
            <a:spAutoFit/>
          </a:bodyPr>
          <a:lstStyle/>
          <a:p>
            <a:fld id="{60190AC2-481F-4502-89DE-7153DAFA5FF2}" type="slidenum">
              <a:rPr lang="en-US" sz="1600" smtClean="0">
                <a:solidFill>
                  <a:schemeClr val="bg1">
                    <a:lumMod val="50000"/>
                  </a:schemeClr>
                </a:solidFill>
              </a:rPr>
              <a:pPr/>
              <a:t>‹#›</a:t>
            </a:fld>
            <a:endParaRPr lang="en-US" sz="1600" dirty="0">
              <a:solidFill>
                <a:schemeClr val="bg1">
                  <a:lumMod val="50000"/>
                </a:schemeClr>
              </a:solidFill>
            </a:endParaRPr>
          </a:p>
        </p:txBody>
      </p:sp>
      <p:pic>
        <p:nvPicPr>
          <p:cNvPr id="6" name="Picture 5" descr="HSCRC logo.png"/>
          <p:cNvPicPr>
            <a:picLocks noChangeAspect="1"/>
          </p:cNvPicPr>
          <p:nvPr userDrawn="1"/>
        </p:nvPicPr>
        <p:blipFill>
          <a:blip r:embed="rId2" cstate="print"/>
          <a:stretch>
            <a:fillRect/>
          </a:stretch>
        </p:blipFill>
        <p:spPr>
          <a:xfrm>
            <a:off x="6997567" y="6117939"/>
            <a:ext cx="1841932" cy="740062"/>
          </a:xfrm>
          <a:prstGeom prst="rect">
            <a:avLst/>
          </a:prstGeom>
        </p:spPr>
      </p:pic>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8F90171-0C6F-439E-89BC-FF15615A2AC1}" type="datetimeFigureOut">
              <a:rPr lang="en-US">
                <a:solidFill>
                  <a:prstClr val="black">
                    <a:tint val="75000"/>
                  </a:prstClr>
                </a:solidFill>
              </a:rPr>
              <a:pPr/>
              <a:t>3/19/2014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EEF8A6EE-6F06-4E6D-B29B-038C3C4E3D2B}"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 xmlns:p14="http://schemas.microsoft.com/office/powerpoint/2010/main" val="165690782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8F90171-0C6F-439E-89BC-FF15615A2AC1}" type="datetimeFigureOut">
              <a:rPr lang="en-US">
                <a:solidFill>
                  <a:prstClr val="black">
                    <a:tint val="75000"/>
                  </a:prstClr>
                </a:solidFill>
              </a:rPr>
              <a:pPr/>
              <a:t>3/19/2014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EF8A6EE-6F06-4E6D-B29B-038C3C4E3D2B}"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 xmlns:p14="http://schemas.microsoft.com/office/powerpoint/2010/main" val="297374346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8F90171-0C6F-439E-89BC-FF15615A2AC1}" type="datetimeFigureOut">
              <a:rPr lang="en-US">
                <a:solidFill>
                  <a:prstClr val="black">
                    <a:tint val="75000"/>
                  </a:prstClr>
                </a:solidFill>
              </a:rPr>
              <a:pPr/>
              <a:t>3/19/2014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EF8A6EE-6F06-4E6D-B29B-038C3C4E3D2B}"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 xmlns:p14="http://schemas.microsoft.com/office/powerpoint/2010/main" val="401230797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1350">
                <a:solidFill>
                  <a:schemeClr val="tx1"/>
                </a:solidFill>
              </a:defRPr>
            </a:lvl1pPr>
          </a:lstStyle>
          <a:p>
            <a:r>
              <a:rPr kumimoji="0" lang="en-US" smtClean="0"/>
              <a:t>Click to edit Master title style</a:t>
            </a:r>
            <a:endParaRPr kumimoji="0" lang="en-US" dirty="0"/>
          </a:p>
        </p:txBody>
      </p:sp>
      <p:sp>
        <p:nvSpPr>
          <p:cNvPr id="9" name="Subtitle 8"/>
          <p:cNvSpPr>
            <a:spLocks noGrp="1"/>
          </p:cNvSpPr>
          <p:nvPr>
            <p:ph type="subTitle" idx="1"/>
          </p:nvPr>
        </p:nvSpPr>
        <p:spPr>
          <a:xfrm>
            <a:off x="1219200" y="5124450"/>
            <a:ext cx="6858000" cy="533400"/>
          </a:xfrm>
        </p:spPr>
        <p:txBody>
          <a:bodyPr/>
          <a:lstStyle>
            <a:lvl1pPr marL="0" indent="0" algn="r">
              <a:buNone/>
              <a:defRPr sz="844" baseline="0">
                <a:solidFill>
                  <a:schemeClr val="tx2"/>
                </a:solidFill>
                <a:latin typeface="+mj-lt"/>
                <a:ea typeface="+mj-ea"/>
                <a:cs typeface="+mj-cs"/>
              </a:defRPr>
            </a:lvl1pPr>
            <a:lvl2pPr marL="192879" indent="0" algn="ctr">
              <a:buNone/>
            </a:lvl2pPr>
            <a:lvl3pPr marL="385757" indent="0" algn="ctr">
              <a:buNone/>
            </a:lvl3pPr>
            <a:lvl4pPr marL="578636" indent="0" algn="ctr">
              <a:buNone/>
            </a:lvl4pPr>
            <a:lvl5pPr marL="771515" indent="0" algn="ctr">
              <a:buNone/>
            </a:lvl5pPr>
            <a:lvl6pPr marL="964394" indent="0" algn="ctr">
              <a:buNone/>
            </a:lvl6pPr>
            <a:lvl7pPr marL="1157273" indent="0" algn="ctr">
              <a:buNone/>
            </a:lvl7pPr>
            <a:lvl8pPr marL="1350152" indent="0" algn="ctr">
              <a:buNone/>
            </a:lvl8pPr>
            <a:lvl9pPr marL="1543031" indent="0" algn="ctr">
              <a:buNone/>
            </a:lvl9pPr>
          </a:lstStyle>
          <a:p>
            <a:r>
              <a:rPr kumimoji="0" lang="en-US" smtClean="0"/>
              <a:t>Click to edit Master subtitle style</a:t>
            </a:r>
            <a:endParaRPr kumimoji="0" lang="en-US" dirty="0"/>
          </a:p>
        </p:txBody>
      </p:sp>
      <p:sp>
        <p:nvSpPr>
          <p:cNvPr id="21" name="Rectangle 20"/>
          <p:cNvSpPr/>
          <p:nvPr/>
        </p:nvSpPr>
        <p:spPr>
          <a:xfrm>
            <a:off x="904875" y="3648075"/>
            <a:ext cx="7315200" cy="1280160"/>
          </a:xfrm>
          <a:prstGeom prst="rect">
            <a:avLst/>
          </a:prstGeom>
          <a:noFill/>
          <a:ln w="6350" cap="rnd" cmpd="sng" algn="ctr">
            <a:solidFill>
              <a:srgbClr val="C00000"/>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192884"/>
            <a:endParaRPr lang="en-US" sz="760">
              <a:solidFill>
                <a:prstClr val="white"/>
              </a:solidFill>
            </a:endParaRPr>
          </a:p>
        </p:txBody>
      </p:sp>
      <p:sp>
        <p:nvSpPr>
          <p:cNvPr id="33" name="Rectangle 32"/>
          <p:cNvSpPr/>
          <p:nvPr/>
        </p:nvSpPr>
        <p:spPr>
          <a:xfrm>
            <a:off x="914400" y="5048250"/>
            <a:ext cx="7315200" cy="685800"/>
          </a:xfrm>
          <a:prstGeom prst="rect">
            <a:avLst/>
          </a:prstGeom>
          <a:noFill/>
          <a:ln w="6350" cap="rnd" cmpd="sng" algn="ctr">
            <a:solidFill>
              <a:schemeClr val="tx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192884"/>
            <a:endParaRPr lang="en-US" sz="760">
              <a:solidFill>
                <a:prstClr val="white"/>
              </a:solidFill>
            </a:endParaRPr>
          </a:p>
        </p:txBody>
      </p:sp>
      <p:sp>
        <p:nvSpPr>
          <p:cNvPr id="22" name="Rectangle 21"/>
          <p:cNvSpPr/>
          <p:nvPr/>
        </p:nvSpPr>
        <p:spPr>
          <a:xfrm>
            <a:off x="904875" y="3648075"/>
            <a:ext cx="228600" cy="1280160"/>
          </a:xfrm>
          <a:prstGeom prst="rect">
            <a:avLst/>
          </a:prstGeom>
          <a:solidFill>
            <a:srgbClr val="C00000"/>
          </a:solidFill>
          <a:ln w="6350" cap="rnd" cmpd="sng" algn="ctr">
            <a:solidFill>
              <a:srgbClr val="C00000"/>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192884"/>
            <a:endParaRPr lang="en-US" sz="760">
              <a:solidFill>
                <a:prstClr val="white"/>
              </a:solidFill>
            </a:endParaRPr>
          </a:p>
        </p:txBody>
      </p:sp>
      <p:sp>
        <p:nvSpPr>
          <p:cNvPr id="32" name="Rectangle 31"/>
          <p:cNvSpPr/>
          <p:nvPr/>
        </p:nvSpPr>
        <p:spPr>
          <a:xfrm>
            <a:off x="914400" y="5048250"/>
            <a:ext cx="228600" cy="685800"/>
          </a:xfrm>
          <a:prstGeom prst="rect">
            <a:avLst/>
          </a:prstGeom>
          <a:solidFill>
            <a:schemeClr val="tx1">
              <a:lumMod val="50000"/>
              <a:lumOff val="50000"/>
            </a:schemeClr>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192884"/>
            <a:endParaRPr lang="en-US" sz="760">
              <a:solidFill>
                <a:prstClr val="white"/>
              </a:solidFill>
            </a:endParaRPr>
          </a:p>
        </p:txBody>
      </p:sp>
      <p:pic>
        <p:nvPicPr>
          <p:cNvPr id="11" name="Picture 2" descr="maryland.gov">
            <a:hlinkClick r:id="rId2"/>
          </p:cNvPr>
          <p:cNvPicPr>
            <a:picLocks noChangeAspect="1" noChangeArrowheads="1"/>
          </p:cNvPicPr>
          <p:nvPr/>
        </p:nvPicPr>
        <p:blipFill>
          <a:blip r:embed="rId3" cstate="print"/>
          <a:srcRect/>
          <a:stretch>
            <a:fillRect/>
          </a:stretch>
        </p:blipFill>
        <p:spPr bwMode="auto">
          <a:xfrm>
            <a:off x="825031" y="2982387"/>
            <a:ext cx="1600200" cy="742951"/>
          </a:xfrm>
          <a:prstGeom prst="rect">
            <a:avLst/>
          </a:prstGeom>
          <a:noFill/>
        </p:spPr>
      </p:pic>
      <p:pic>
        <p:nvPicPr>
          <p:cNvPr id="10" name="Picture 9" descr="HSCRC logo.png"/>
          <p:cNvPicPr>
            <a:picLocks noChangeAspect="1"/>
          </p:cNvPicPr>
          <p:nvPr userDrawn="1"/>
        </p:nvPicPr>
        <p:blipFill>
          <a:blip r:embed="rId4" cstate="print"/>
          <a:stretch>
            <a:fillRect/>
          </a:stretch>
        </p:blipFill>
        <p:spPr>
          <a:xfrm>
            <a:off x="7170822" y="6187552"/>
            <a:ext cx="1668677" cy="670451"/>
          </a:xfrm>
          <a:prstGeom prst="rect">
            <a:avLst/>
          </a:prstGeom>
        </p:spPr>
      </p:pic>
    </p:spTree>
    <p:extLst>
      <p:ext uri="{BB962C8B-B14F-4D97-AF65-F5344CB8AC3E}">
        <p14:creationId xmlns="" xmlns:p14="http://schemas.microsoft.com/office/powerpoint/2010/main" val="173589435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
        <p:nvSpPr>
          <p:cNvPr id="13" name="TextBox 12"/>
          <p:cNvSpPr txBox="1"/>
          <p:nvPr/>
        </p:nvSpPr>
        <p:spPr>
          <a:xfrm>
            <a:off x="786068" y="6367046"/>
            <a:ext cx="290464" cy="196208"/>
          </a:xfrm>
          <a:prstGeom prst="rect">
            <a:avLst/>
          </a:prstGeom>
          <a:noFill/>
        </p:spPr>
        <p:txBody>
          <a:bodyPr wrap="none" rtlCol="0">
            <a:spAutoFit/>
          </a:bodyPr>
          <a:lstStyle/>
          <a:p>
            <a:pPr defTabSz="192884"/>
            <a:fld id="{60190AC2-481F-4502-89DE-7153DAFA5FF2}" type="slidenum">
              <a:rPr lang="en-US" sz="675" smtClean="0">
                <a:solidFill>
                  <a:prstClr val="white">
                    <a:lumMod val="50000"/>
                  </a:prstClr>
                </a:solidFill>
              </a:rPr>
              <a:pPr defTabSz="192884"/>
              <a:t>‹#›</a:t>
            </a:fld>
            <a:endParaRPr lang="en-US" sz="675" dirty="0">
              <a:solidFill>
                <a:prstClr val="white">
                  <a:lumMod val="50000"/>
                </a:prstClr>
              </a:solidFill>
            </a:endParaRPr>
          </a:p>
        </p:txBody>
      </p:sp>
      <p:pic>
        <p:nvPicPr>
          <p:cNvPr id="6" name="Picture 5" descr="HSCRC logo.png"/>
          <p:cNvPicPr>
            <a:picLocks noChangeAspect="1"/>
          </p:cNvPicPr>
          <p:nvPr userDrawn="1"/>
        </p:nvPicPr>
        <p:blipFill>
          <a:blip r:embed="rId2" cstate="print"/>
          <a:stretch>
            <a:fillRect/>
          </a:stretch>
        </p:blipFill>
        <p:spPr>
          <a:xfrm>
            <a:off x="6997570" y="6117939"/>
            <a:ext cx="1841932" cy="740062"/>
          </a:xfrm>
          <a:prstGeom prst="rect">
            <a:avLst/>
          </a:prstGeom>
        </p:spPr>
      </p:pic>
    </p:spTree>
    <p:extLst>
      <p:ext uri="{BB962C8B-B14F-4D97-AF65-F5344CB8AC3E}">
        <p14:creationId xmlns="" xmlns:p14="http://schemas.microsoft.com/office/powerpoint/2010/main" val="274541689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135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844">
                <a:solidFill>
                  <a:schemeClr val="tx1">
                    <a:tint val="75000"/>
                  </a:schemeClr>
                </a:solidFill>
              </a:defRPr>
            </a:lvl1pPr>
            <a:lvl2pPr>
              <a:buNone/>
              <a:defRPr sz="760">
                <a:solidFill>
                  <a:schemeClr val="tx1">
                    <a:tint val="75000"/>
                  </a:schemeClr>
                </a:solidFill>
              </a:defRPr>
            </a:lvl2pPr>
            <a:lvl3pPr>
              <a:buNone/>
              <a:defRPr sz="675">
                <a:solidFill>
                  <a:schemeClr val="tx1">
                    <a:tint val="75000"/>
                  </a:schemeClr>
                </a:solidFill>
              </a:defRPr>
            </a:lvl3pPr>
            <a:lvl4pPr>
              <a:buNone/>
              <a:defRPr sz="591">
                <a:solidFill>
                  <a:schemeClr val="tx1">
                    <a:tint val="75000"/>
                  </a:schemeClr>
                </a:solidFill>
              </a:defRPr>
            </a:lvl4pPr>
            <a:lvl5pPr>
              <a:buNone/>
              <a:defRPr sz="591">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endParaRPr lang="en-US" dirty="0">
              <a:solidFill>
                <a:srgbClr val="DDE9EC"/>
              </a:solidFill>
            </a:endParaRPr>
          </a:p>
        </p:txBody>
      </p:sp>
      <p:sp>
        <p:nvSpPr>
          <p:cNvPr id="5" name="Footer Placeholder 4"/>
          <p:cNvSpPr>
            <a:spLocks noGrp="1"/>
          </p:cNvSpPr>
          <p:nvPr>
            <p:ph type="ftr" sz="quarter" idx="11"/>
          </p:nvPr>
        </p:nvSpPr>
        <p:spPr>
          <a:xfrm>
            <a:off x="2898648" y="6355080"/>
            <a:ext cx="3474720" cy="365760"/>
          </a:xfrm>
        </p:spPr>
        <p:txBody>
          <a:bodyPr/>
          <a:lstStyle/>
          <a:p>
            <a:endParaRPr lang="en-US" dirty="0">
              <a:solidFill>
                <a:srgbClr val="DDE9EC"/>
              </a:solidFill>
            </a:endParaRPr>
          </a:p>
        </p:txBody>
      </p:sp>
      <p:sp>
        <p:nvSpPr>
          <p:cNvPr id="6" name="Slide Number Placeholder 5"/>
          <p:cNvSpPr>
            <a:spLocks noGrp="1"/>
          </p:cNvSpPr>
          <p:nvPr>
            <p:ph type="sldNum" sz="quarter" idx="12"/>
          </p:nvPr>
        </p:nvSpPr>
        <p:spPr>
          <a:xfrm>
            <a:off x="1069848" y="6355080"/>
            <a:ext cx="1520952" cy="365760"/>
          </a:xfrm>
        </p:spPr>
        <p:txBody>
          <a:bodyPr/>
          <a:lstStyle/>
          <a:p>
            <a:fld id="{565185A8-A803-3B40-8A76-D1B5A01A80E0}" type="slidenum">
              <a:rPr lang="en-US" smtClean="0">
                <a:solidFill>
                  <a:srgbClr val="DDE9EC"/>
                </a:solidFill>
              </a:rPr>
              <a:pPr/>
              <a:t>‹#›</a:t>
            </a:fld>
            <a:endParaRPr lang="en-US">
              <a:solidFill>
                <a:srgbClr val="DDE9EC"/>
              </a:solidFill>
            </a:endParaRPr>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192884"/>
            <a:endParaRPr lang="en-US" sz="760">
              <a:solidFill>
                <a:prstClr val="white"/>
              </a:solidFill>
            </a:endParaRPr>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192884"/>
            <a:endParaRPr lang="en-US" sz="760">
              <a:solidFill>
                <a:prstClr val="white"/>
              </a:solidFill>
            </a:endParaRPr>
          </a:p>
        </p:txBody>
      </p:sp>
      <p:pic>
        <p:nvPicPr>
          <p:cNvPr id="9" name="Picture 2" descr="maryland.gov">
            <a:hlinkClick r:id="rId2"/>
          </p:cNvPr>
          <p:cNvPicPr>
            <a:picLocks noChangeAspect="1" noChangeArrowheads="1"/>
          </p:cNvPicPr>
          <p:nvPr userDrawn="1"/>
        </p:nvPicPr>
        <p:blipFill>
          <a:blip r:embed="rId3" cstate="print"/>
          <a:srcRect/>
          <a:stretch>
            <a:fillRect/>
          </a:stretch>
        </p:blipFill>
        <p:spPr bwMode="auto">
          <a:xfrm>
            <a:off x="7391400" y="6115053"/>
            <a:ext cx="1600200" cy="742951"/>
          </a:xfrm>
          <a:prstGeom prst="rect">
            <a:avLst/>
          </a:prstGeom>
          <a:noFill/>
        </p:spPr>
      </p:pic>
    </p:spTree>
    <p:extLst>
      <p:ext uri="{BB962C8B-B14F-4D97-AF65-F5344CB8AC3E}">
        <p14:creationId xmlns="" xmlns:p14="http://schemas.microsoft.com/office/powerpoint/2010/main" val="1267203481"/>
      </p:ext>
    </p:extLst>
  </p:cSld>
  <p:clrMapOvr>
    <a:overrideClrMapping bg1="dk1" tx1="lt1" bg2="dk2" tx2="lt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9" y="1216152"/>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6" name="TextBox 15"/>
          <p:cNvSpPr txBox="1"/>
          <p:nvPr/>
        </p:nvSpPr>
        <p:spPr>
          <a:xfrm>
            <a:off x="786068" y="6367046"/>
            <a:ext cx="290464" cy="196208"/>
          </a:xfrm>
          <a:prstGeom prst="rect">
            <a:avLst/>
          </a:prstGeom>
          <a:noFill/>
        </p:spPr>
        <p:txBody>
          <a:bodyPr wrap="none" rtlCol="0">
            <a:spAutoFit/>
          </a:bodyPr>
          <a:lstStyle/>
          <a:p>
            <a:pPr defTabSz="192884"/>
            <a:fld id="{60190AC2-481F-4502-89DE-7153DAFA5FF2}" type="slidenum">
              <a:rPr lang="en-US" sz="675" smtClean="0">
                <a:solidFill>
                  <a:prstClr val="white">
                    <a:lumMod val="50000"/>
                  </a:prstClr>
                </a:solidFill>
              </a:rPr>
              <a:pPr defTabSz="192884"/>
              <a:t>‹#›</a:t>
            </a:fld>
            <a:endParaRPr lang="en-US" sz="675" dirty="0">
              <a:solidFill>
                <a:prstClr val="white">
                  <a:lumMod val="50000"/>
                </a:prstClr>
              </a:solidFill>
            </a:endParaRPr>
          </a:p>
        </p:txBody>
      </p:sp>
      <p:pic>
        <p:nvPicPr>
          <p:cNvPr id="7" name="Picture 6" descr="HSCRC logo.png"/>
          <p:cNvPicPr>
            <a:picLocks noChangeAspect="1"/>
          </p:cNvPicPr>
          <p:nvPr userDrawn="1"/>
        </p:nvPicPr>
        <p:blipFill>
          <a:blip r:embed="rId2" cstate="print"/>
          <a:stretch>
            <a:fillRect/>
          </a:stretch>
        </p:blipFill>
        <p:spPr>
          <a:xfrm>
            <a:off x="6872442" y="6014540"/>
            <a:ext cx="1944303" cy="781193"/>
          </a:xfrm>
          <a:prstGeom prst="rect">
            <a:avLst/>
          </a:prstGeom>
        </p:spPr>
      </p:pic>
    </p:spTree>
    <p:extLst>
      <p:ext uri="{BB962C8B-B14F-4D97-AF65-F5344CB8AC3E}">
        <p14:creationId xmlns="" xmlns:p14="http://schemas.microsoft.com/office/powerpoint/2010/main" val="365962858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3" y="1285875"/>
            <a:ext cx="4040188" cy="685800"/>
          </a:xfrm>
          <a:noFill/>
          <a:ln>
            <a:noFill/>
          </a:ln>
        </p:spPr>
        <p:txBody>
          <a:bodyPr lIns="91440" anchor="b" anchorCtr="0">
            <a:noAutofit/>
          </a:bodyPr>
          <a:lstStyle>
            <a:lvl1pPr marL="0" indent="0">
              <a:buNone/>
              <a:defRPr sz="1013" b="1">
                <a:solidFill>
                  <a:schemeClr val="accent2"/>
                </a:solidFill>
              </a:defRPr>
            </a:lvl1pPr>
            <a:lvl2pPr>
              <a:buNone/>
              <a:defRPr sz="844" b="1"/>
            </a:lvl2pPr>
            <a:lvl3pPr>
              <a:buNone/>
              <a:defRPr sz="760" b="1"/>
            </a:lvl3pPr>
            <a:lvl4pPr>
              <a:buNone/>
              <a:defRPr sz="675" b="1"/>
            </a:lvl4pPr>
            <a:lvl5pPr>
              <a:buNone/>
              <a:defRPr sz="675"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8206" y="1295400"/>
            <a:ext cx="4041775" cy="685800"/>
          </a:xfrm>
          <a:noFill/>
          <a:ln>
            <a:noFill/>
          </a:ln>
        </p:spPr>
        <p:txBody>
          <a:bodyPr lIns="91440" anchor="b" anchorCtr="0"/>
          <a:lstStyle>
            <a:lvl1pPr marL="0" indent="0">
              <a:buNone/>
              <a:defRPr sz="1013" b="1">
                <a:solidFill>
                  <a:schemeClr val="accent2"/>
                </a:solidFill>
              </a:defRPr>
            </a:lvl1pPr>
            <a:lvl2pPr>
              <a:buNone/>
              <a:defRPr sz="844" b="1"/>
            </a:lvl2pPr>
            <a:lvl3pPr>
              <a:buNone/>
              <a:defRPr sz="760" b="1"/>
            </a:lvl3pPr>
            <a:lvl4pPr>
              <a:buNone/>
              <a:defRPr sz="675" b="1"/>
            </a:lvl4pPr>
            <a:lvl5pPr>
              <a:buNone/>
              <a:defRPr sz="675"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005AD4C7-8640-3744-BC60-962A88DAE811}" type="datetimeFigureOut">
              <a:rPr lang="en-US" smtClean="0">
                <a:solidFill>
                  <a:srgbClr val="464653"/>
                </a:solidFill>
              </a:rPr>
              <a:pPr/>
              <a:t>3/19/2014</a:t>
            </a:fld>
            <a:endParaRPr lang="en-US">
              <a:solidFill>
                <a:srgbClr val="464653"/>
              </a:solidFill>
            </a:endParaRPr>
          </a:p>
        </p:txBody>
      </p:sp>
      <p:sp>
        <p:nvSpPr>
          <p:cNvPr id="8" name="Footer Placeholder 7"/>
          <p:cNvSpPr>
            <a:spLocks noGrp="1"/>
          </p:cNvSpPr>
          <p:nvPr>
            <p:ph type="ftr" sz="quarter" idx="11"/>
          </p:nvPr>
        </p:nvSpPr>
        <p:spPr/>
        <p:txBody>
          <a:bodyPr/>
          <a:lstStyle/>
          <a:p>
            <a:endParaRPr lang="en-US">
              <a:solidFill>
                <a:srgbClr val="464653"/>
              </a:solidFill>
            </a:endParaRPr>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extLst>
      <p:ext uri="{BB962C8B-B14F-4D97-AF65-F5344CB8AC3E}">
        <p14:creationId xmlns="" xmlns:p14="http://schemas.microsoft.com/office/powerpoint/2010/main" val="212487468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13" name="TextBox 12"/>
          <p:cNvSpPr txBox="1"/>
          <p:nvPr/>
        </p:nvSpPr>
        <p:spPr>
          <a:xfrm>
            <a:off x="786068" y="6367046"/>
            <a:ext cx="290464" cy="196208"/>
          </a:xfrm>
          <a:prstGeom prst="rect">
            <a:avLst/>
          </a:prstGeom>
          <a:noFill/>
        </p:spPr>
        <p:txBody>
          <a:bodyPr wrap="none" rtlCol="0">
            <a:spAutoFit/>
          </a:bodyPr>
          <a:lstStyle/>
          <a:p>
            <a:pPr defTabSz="192884"/>
            <a:fld id="{60190AC2-481F-4502-89DE-7153DAFA5FF2}" type="slidenum">
              <a:rPr lang="en-US" sz="675" smtClean="0">
                <a:solidFill>
                  <a:prstClr val="white">
                    <a:lumMod val="50000"/>
                  </a:prstClr>
                </a:solidFill>
              </a:rPr>
              <a:pPr defTabSz="192884"/>
              <a:t>‹#›</a:t>
            </a:fld>
            <a:endParaRPr lang="en-US" sz="675" dirty="0">
              <a:solidFill>
                <a:prstClr val="white">
                  <a:lumMod val="50000"/>
                </a:prstClr>
              </a:solidFill>
            </a:endParaRPr>
          </a:p>
        </p:txBody>
      </p:sp>
      <p:pic>
        <p:nvPicPr>
          <p:cNvPr id="5" name="Picture 4" descr="HSCRC logo.png"/>
          <p:cNvPicPr>
            <a:picLocks noChangeAspect="1"/>
          </p:cNvPicPr>
          <p:nvPr userDrawn="1"/>
        </p:nvPicPr>
        <p:blipFill>
          <a:blip r:embed="rId2" cstate="print"/>
          <a:stretch>
            <a:fillRect/>
          </a:stretch>
        </p:blipFill>
        <p:spPr>
          <a:xfrm>
            <a:off x="7045692" y="6137278"/>
            <a:ext cx="1793805" cy="720725"/>
          </a:xfrm>
          <a:prstGeom prst="rect">
            <a:avLst/>
          </a:prstGeom>
        </p:spPr>
      </p:pic>
    </p:spTree>
    <p:extLst>
      <p:ext uri="{BB962C8B-B14F-4D97-AF65-F5344CB8AC3E}">
        <p14:creationId xmlns="" xmlns:p14="http://schemas.microsoft.com/office/powerpoint/2010/main" val="157713983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11" name="Picture 2" descr="maryland.gov">
            <a:hlinkClick r:id="rId2"/>
          </p:cNvPr>
          <p:cNvPicPr>
            <a:picLocks noChangeAspect="1" noChangeArrowheads="1"/>
          </p:cNvPicPr>
          <p:nvPr/>
        </p:nvPicPr>
        <p:blipFill>
          <a:blip r:embed="rId3" cstate="print"/>
          <a:srcRect/>
          <a:stretch>
            <a:fillRect/>
          </a:stretch>
        </p:blipFill>
        <p:spPr bwMode="auto">
          <a:xfrm>
            <a:off x="7391400" y="6115053"/>
            <a:ext cx="1600200" cy="742951"/>
          </a:xfrm>
          <a:prstGeom prst="rect">
            <a:avLst/>
          </a:prstGeom>
          <a:noFill/>
        </p:spPr>
      </p:pic>
      <p:sp>
        <p:nvSpPr>
          <p:cNvPr id="13" name="TextBox 12"/>
          <p:cNvSpPr txBox="1"/>
          <p:nvPr/>
        </p:nvSpPr>
        <p:spPr>
          <a:xfrm>
            <a:off x="786068" y="6367046"/>
            <a:ext cx="290464" cy="196208"/>
          </a:xfrm>
          <a:prstGeom prst="rect">
            <a:avLst/>
          </a:prstGeom>
          <a:noFill/>
        </p:spPr>
        <p:txBody>
          <a:bodyPr wrap="none" rtlCol="0">
            <a:spAutoFit/>
          </a:bodyPr>
          <a:lstStyle/>
          <a:p>
            <a:pPr defTabSz="192884"/>
            <a:fld id="{60190AC2-481F-4502-89DE-7153DAFA5FF2}" type="slidenum">
              <a:rPr lang="en-US" sz="675" smtClean="0">
                <a:solidFill>
                  <a:prstClr val="white">
                    <a:lumMod val="50000"/>
                  </a:prstClr>
                </a:solidFill>
              </a:rPr>
              <a:pPr defTabSz="192884"/>
              <a:t>‹#›</a:t>
            </a:fld>
            <a:endParaRPr lang="en-US" sz="675" dirty="0">
              <a:solidFill>
                <a:prstClr val="white">
                  <a:lumMod val="50000"/>
                </a:prstClr>
              </a:solidFill>
            </a:endParaRPr>
          </a:p>
        </p:txBody>
      </p:sp>
    </p:spTree>
    <p:extLst>
      <p:ext uri="{BB962C8B-B14F-4D97-AF65-F5344CB8AC3E}">
        <p14:creationId xmlns="" xmlns:p14="http://schemas.microsoft.com/office/powerpoint/2010/main" val="6575966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endParaRPr lang="en-US" dirty="0"/>
          </a:p>
        </p:txBody>
      </p:sp>
      <p:sp>
        <p:nvSpPr>
          <p:cNvPr id="5" name="Footer Placeholder 4"/>
          <p:cNvSpPr>
            <a:spLocks noGrp="1"/>
          </p:cNvSpPr>
          <p:nvPr>
            <p:ph type="ftr" sz="quarter" idx="11"/>
          </p:nvPr>
        </p:nvSpPr>
        <p:spPr>
          <a:xfrm>
            <a:off x="2898648" y="6355080"/>
            <a:ext cx="3474720" cy="365760"/>
          </a:xfrm>
        </p:spPr>
        <p:txBody>
          <a:bodyPr/>
          <a:lstStyle/>
          <a:p>
            <a:endParaRPr lang="en-US" dirty="0"/>
          </a:p>
        </p:txBody>
      </p:sp>
      <p:sp>
        <p:nvSpPr>
          <p:cNvPr id="6" name="Slide Number Placeholder 5"/>
          <p:cNvSpPr>
            <a:spLocks noGrp="1"/>
          </p:cNvSpPr>
          <p:nvPr>
            <p:ph type="sldNum" sz="quarter" idx="12"/>
          </p:nvPr>
        </p:nvSpPr>
        <p:spPr>
          <a:xfrm>
            <a:off x="1069848" y="6355080"/>
            <a:ext cx="1520952" cy="365760"/>
          </a:xfrm>
        </p:spPr>
        <p:txBody>
          <a:bodyPr/>
          <a:lstStyle/>
          <a:p>
            <a:fld id="{565185A8-A803-3B40-8A76-D1B5A01A80E0}" type="slidenum">
              <a:rPr lang="en-US" smtClean="0"/>
              <a:pPr/>
              <a:t>‹#›</a:t>
            </a:fld>
            <a:endParaRPr lang="en-US"/>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pic>
        <p:nvPicPr>
          <p:cNvPr id="9" name="Picture 2" descr="maryland.gov">
            <a:hlinkClick r:id="rId2"/>
          </p:cNvPr>
          <p:cNvPicPr>
            <a:picLocks noChangeAspect="1" noChangeArrowheads="1"/>
          </p:cNvPicPr>
          <p:nvPr userDrawn="1"/>
        </p:nvPicPr>
        <p:blipFill>
          <a:blip r:embed="rId3" cstate="print"/>
          <a:srcRect/>
          <a:stretch>
            <a:fillRect/>
          </a:stretch>
        </p:blipFill>
        <p:spPr bwMode="auto">
          <a:xfrm>
            <a:off x="7391400" y="6115050"/>
            <a:ext cx="1600200" cy="742951"/>
          </a:xfrm>
          <a:prstGeom prst="rect">
            <a:avLst/>
          </a:prstGeom>
          <a:noFill/>
        </p:spPr>
      </p:pic>
    </p:spTree>
  </p:cSld>
  <p:clrMapOvr>
    <a:overrideClrMapping bg1="dk1" tx1="lt1" bg2="dk2" tx2="lt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844"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324600" y="1219204"/>
            <a:ext cx="2514600" cy="4843463"/>
          </a:xfrm>
        </p:spPr>
        <p:txBody>
          <a:bodyPr/>
          <a:lstStyle>
            <a:lvl1pPr marL="0" indent="0">
              <a:lnSpc>
                <a:spcPts val="929"/>
              </a:lnSpc>
              <a:spcAft>
                <a:spcPts val="422"/>
              </a:spcAft>
              <a:buNone/>
              <a:defRPr sz="675">
                <a:solidFill>
                  <a:schemeClr val="tx2"/>
                </a:solidFill>
              </a:defRPr>
            </a:lvl1pPr>
            <a:lvl2pPr>
              <a:buNone/>
              <a:defRPr sz="506"/>
            </a:lvl2pPr>
            <a:lvl3pPr>
              <a:buNone/>
              <a:defRPr sz="422"/>
            </a:lvl3pPr>
            <a:lvl4pPr>
              <a:buNone/>
              <a:defRPr sz="380"/>
            </a:lvl4pPr>
            <a:lvl5pPr>
              <a:buNone/>
              <a:defRPr sz="38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05AD4C7-8640-3744-BC60-962A88DAE811}" type="datetimeFigureOut">
              <a:rPr lang="en-US" smtClean="0">
                <a:solidFill>
                  <a:srgbClr val="464653"/>
                </a:solidFill>
              </a:rPr>
              <a:pPr/>
              <a:t>3/19/2014</a:t>
            </a:fld>
            <a:endParaRPr lang="en-US">
              <a:solidFill>
                <a:srgbClr val="464653"/>
              </a:solidFill>
            </a:endParaRPr>
          </a:p>
        </p:txBody>
      </p:sp>
      <p:sp>
        <p:nvSpPr>
          <p:cNvPr id="6" name="Footer Placeholder 5"/>
          <p:cNvSpPr>
            <a:spLocks noGrp="1"/>
          </p:cNvSpPr>
          <p:nvPr>
            <p:ph type="ftr" sz="quarter" idx="11"/>
          </p:nvPr>
        </p:nvSpPr>
        <p:spPr/>
        <p:txBody>
          <a:bodyPr/>
          <a:lstStyle/>
          <a:p>
            <a:endParaRPr lang="en-US">
              <a:solidFill>
                <a:srgbClr val="464653"/>
              </a:solidFill>
            </a:endParaRPr>
          </a:p>
        </p:txBody>
      </p:sp>
      <p:sp>
        <p:nvSpPr>
          <p:cNvPr id="7" name="Slide Number Placeholder 6"/>
          <p:cNvSpPr>
            <a:spLocks noGrp="1"/>
          </p:cNvSpPr>
          <p:nvPr>
            <p:ph type="sldNum" sz="quarter" idx="12"/>
          </p:nvPr>
        </p:nvSpPr>
        <p:spPr/>
        <p:txBody>
          <a:bodyPr/>
          <a:lstStyle/>
          <a:p>
            <a:fld id="{565185A8-A803-3B40-8A76-D1B5A01A80E0}" type="slidenum">
              <a:rPr lang="en-US" smtClean="0">
                <a:solidFill>
                  <a:srgbClr val="464653"/>
                </a:solidFill>
              </a:rPr>
              <a:pPr/>
              <a:t>‹#›</a:t>
            </a:fld>
            <a:endParaRPr lang="en-US">
              <a:solidFill>
                <a:srgbClr val="464653"/>
              </a:solidFill>
            </a:endParaRPr>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38576" tIns="19289" rIns="38576" bIns="19289" anchor="t" compatLnSpc="1"/>
          <a:lstStyle/>
          <a:p>
            <a:pPr defTabSz="192884"/>
            <a:endParaRPr lang="en-US" sz="760">
              <a:solidFill>
                <a:prstClr val="black"/>
              </a:solidFill>
            </a:endParaRPr>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38576" tIns="19289" rIns="38576" bIns="19289" anchor="t" compatLnSpc="1"/>
          <a:lstStyle/>
          <a:p>
            <a:pPr defTabSz="192884"/>
            <a:endParaRPr lang="en-US" sz="760" dirty="0">
              <a:solidFill>
                <a:prstClr val="black"/>
              </a:solidFill>
            </a:endParaRPr>
          </a:p>
        </p:txBody>
      </p:sp>
      <p:sp>
        <p:nvSpPr>
          <p:cNvPr id="9" name="Isosceles Triangle 8"/>
          <p:cNvSpPr>
            <a:spLocks noChangeAspect="1"/>
          </p:cNvSpPr>
          <p:nvPr/>
        </p:nvSpPr>
        <p:spPr>
          <a:xfrm rot="5400000">
            <a:off x="419104" y="6467474"/>
            <a:ext cx="190849" cy="120315"/>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192884"/>
            <a:endParaRPr lang="en-US" sz="760">
              <a:solidFill>
                <a:prstClr val="white"/>
              </a:solidFill>
            </a:endParaRPr>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extLst>
      <p:ext uri="{BB962C8B-B14F-4D97-AF65-F5344CB8AC3E}">
        <p14:creationId xmlns="" xmlns:p14="http://schemas.microsoft.com/office/powerpoint/2010/main" val="150838751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844"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254"/>
              </a:spcBef>
              <a:buNone/>
              <a:defRPr sz="1350"/>
            </a:lvl1pPr>
          </a:lstStyle>
          <a:p>
            <a:r>
              <a:rPr kumimoji="0" lang="en-US" smtClean="0"/>
              <a:t>Drag picture to placeholder or click icon to add</a:t>
            </a:r>
            <a:endParaRPr kumimoji="0" lang="en-US" dirty="0"/>
          </a:p>
        </p:txBody>
      </p:sp>
      <p:sp>
        <p:nvSpPr>
          <p:cNvPr id="4" name="Text Placeholder 3"/>
          <p:cNvSpPr>
            <a:spLocks noGrp="1"/>
          </p:cNvSpPr>
          <p:nvPr>
            <p:ph type="body" sz="half" idx="2"/>
          </p:nvPr>
        </p:nvSpPr>
        <p:spPr>
          <a:xfrm>
            <a:off x="457200" y="1219201"/>
            <a:ext cx="8229600" cy="533400"/>
          </a:xfrm>
        </p:spPr>
        <p:txBody>
          <a:bodyPr anchor="ctr" anchorCtr="0"/>
          <a:lstStyle>
            <a:lvl1pPr marL="0" indent="0" algn="l">
              <a:buFontTx/>
              <a:buNone/>
              <a:defRPr sz="591"/>
            </a:lvl1pPr>
            <a:lvl2pPr>
              <a:defRPr sz="506"/>
            </a:lvl2pPr>
            <a:lvl3pPr>
              <a:defRPr sz="422"/>
            </a:lvl3pPr>
            <a:lvl4pPr>
              <a:defRPr sz="380"/>
            </a:lvl4pPr>
            <a:lvl5pPr>
              <a:defRPr sz="38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05AD4C7-8640-3744-BC60-962A88DAE811}" type="datetimeFigureOut">
              <a:rPr lang="en-US" smtClean="0">
                <a:solidFill>
                  <a:srgbClr val="DDE9EC"/>
                </a:solidFill>
              </a:rPr>
              <a:pPr/>
              <a:t>3/19/2014</a:t>
            </a:fld>
            <a:endParaRPr lang="en-US">
              <a:solidFill>
                <a:srgbClr val="DDE9EC"/>
              </a:solidFill>
            </a:endParaRPr>
          </a:p>
        </p:txBody>
      </p:sp>
      <p:sp>
        <p:nvSpPr>
          <p:cNvPr id="6" name="Footer Placeholder 5"/>
          <p:cNvSpPr>
            <a:spLocks noGrp="1"/>
          </p:cNvSpPr>
          <p:nvPr>
            <p:ph type="ftr" sz="quarter" idx="11"/>
          </p:nvPr>
        </p:nvSpPr>
        <p:spPr/>
        <p:txBody>
          <a:bodyPr/>
          <a:lstStyle/>
          <a:p>
            <a:endParaRPr lang="en-US">
              <a:solidFill>
                <a:srgbClr val="DDE9EC"/>
              </a:solidFill>
            </a:endParaRPr>
          </a:p>
        </p:txBody>
      </p:sp>
      <p:sp>
        <p:nvSpPr>
          <p:cNvPr id="7" name="Slide Number Placeholder 6"/>
          <p:cNvSpPr>
            <a:spLocks noGrp="1"/>
          </p:cNvSpPr>
          <p:nvPr>
            <p:ph type="sldNum" sz="quarter" idx="12"/>
          </p:nvPr>
        </p:nvSpPr>
        <p:spPr/>
        <p:txBody>
          <a:bodyPr/>
          <a:lstStyle/>
          <a:p>
            <a:fld id="{565185A8-A803-3B40-8A76-D1B5A01A80E0}" type="slidenum">
              <a:rPr lang="en-US" smtClean="0">
                <a:solidFill>
                  <a:srgbClr val="DDE9EC"/>
                </a:solidFill>
              </a:rPr>
              <a:pPr/>
              <a:t>‹#›</a:t>
            </a:fld>
            <a:endParaRPr lang="en-US">
              <a:solidFill>
                <a:srgbClr val="DDE9EC"/>
              </a:solidFill>
            </a:endParaRPr>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38576" tIns="19289" rIns="38576" bIns="19289" anchor="t" compatLnSpc="1"/>
          <a:lstStyle/>
          <a:p>
            <a:pPr defTabSz="192884"/>
            <a:endParaRPr lang="en-US" sz="760">
              <a:solidFill>
                <a:prstClr val="white"/>
              </a:solidFill>
            </a:endParaRPr>
          </a:p>
        </p:txBody>
      </p:sp>
      <p:sp>
        <p:nvSpPr>
          <p:cNvPr id="9" name="Isosceles Triangle 8"/>
          <p:cNvSpPr>
            <a:spLocks noChangeAspect="1"/>
          </p:cNvSpPr>
          <p:nvPr/>
        </p:nvSpPr>
        <p:spPr>
          <a:xfrm rot="5400000">
            <a:off x="419104" y="6467474"/>
            <a:ext cx="190849" cy="120315"/>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192884"/>
            <a:endParaRPr lang="en-US" sz="760">
              <a:solidFill>
                <a:prstClr val="white"/>
              </a:solidFill>
            </a:endParaRPr>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192884"/>
            <a:endParaRPr lang="en-US" sz="760">
              <a:solidFill>
                <a:prstClr val="white"/>
              </a:solidFill>
            </a:endParaRPr>
          </a:p>
        </p:txBody>
      </p:sp>
    </p:spTree>
    <p:extLst>
      <p:ext uri="{BB962C8B-B14F-4D97-AF65-F5344CB8AC3E}">
        <p14:creationId xmlns="" xmlns:p14="http://schemas.microsoft.com/office/powerpoint/2010/main" val="1768175947"/>
      </p:ext>
    </p:extLst>
  </p:cSld>
  <p:clrMapOvr>
    <a:overrideClrMapping bg1="dk1" tx1="lt1" bg2="dk2" tx2="lt2" accent1="accent1" accent2="accent2" accent3="accent3" accent4="accent4" accent5="accent5" accent6="accent6" hlink="hlink" folHlink="folHlink"/>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05AD4C7-8640-3744-BC60-962A88DAE811}" type="datetimeFigureOut">
              <a:rPr lang="en-US" smtClean="0">
                <a:solidFill>
                  <a:srgbClr val="464653"/>
                </a:solidFill>
              </a:rPr>
              <a:pPr/>
              <a:t>3/19/2014</a:t>
            </a:fld>
            <a:endParaRPr lang="en-US">
              <a:solidFill>
                <a:srgbClr val="464653"/>
              </a:solidFill>
            </a:endParaRPr>
          </a:p>
        </p:txBody>
      </p:sp>
      <p:sp>
        <p:nvSpPr>
          <p:cNvPr id="5" name="Footer Placeholder 4"/>
          <p:cNvSpPr>
            <a:spLocks noGrp="1"/>
          </p:cNvSpPr>
          <p:nvPr>
            <p:ph type="ftr" sz="quarter" idx="11"/>
          </p:nvPr>
        </p:nvSpPr>
        <p:spPr/>
        <p:txBody>
          <a:bodyPr/>
          <a:lstStyle/>
          <a:p>
            <a:endParaRPr lang="en-US">
              <a:solidFill>
                <a:srgbClr val="464653"/>
              </a:solidFill>
            </a:endParaRPr>
          </a:p>
        </p:txBody>
      </p:sp>
      <p:sp>
        <p:nvSpPr>
          <p:cNvPr id="6" name="Slide Number Placeholder 5"/>
          <p:cNvSpPr>
            <a:spLocks noGrp="1"/>
          </p:cNvSpPr>
          <p:nvPr>
            <p:ph type="sldNum" sz="quarter" idx="12"/>
          </p:nvPr>
        </p:nvSpPr>
        <p:spPr/>
        <p:txBody>
          <a:bodyPr/>
          <a:lstStyle/>
          <a:p>
            <a:fld id="{565185A8-A803-3B40-8A76-D1B5A01A80E0}" type="slidenum">
              <a:rPr lang="en-US" smtClean="0">
                <a:solidFill>
                  <a:srgbClr val="464653"/>
                </a:solidFill>
              </a:rPr>
              <a:pPr/>
              <a:t>‹#›</a:t>
            </a:fld>
            <a:endParaRPr lang="en-US">
              <a:solidFill>
                <a:srgbClr val="464653"/>
              </a:solidFill>
            </a:endParaRPr>
          </a:p>
        </p:txBody>
      </p:sp>
    </p:spTree>
    <p:extLst>
      <p:ext uri="{BB962C8B-B14F-4D97-AF65-F5344CB8AC3E}">
        <p14:creationId xmlns="" xmlns:p14="http://schemas.microsoft.com/office/powerpoint/2010/main" val="382317776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2"/>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05AD4C7-8640-3744-BC60-962A88DAE811}" type="datetimeFigureOut">
              <a:rPr lang="en-US" smtClean="0">
                <a:solidFill>
                  <a:srgbClr val="464653"/>
                </a:solidFill>
              </a:rPr>
              <a:pPr/>
              <a:t>3/19/2014</a:t>
            </a:fld>
            <a:endParaRPr lang="en-US">
              <a:solidFill>
                <a:srgbClr val="464653"/>
              </a:solidFill>
            </a:endParaRPr>
          </a:p>
        </p:txBody>
      </p:sp>
      <p:sp>
        <p:nvSpPr>
          <p:cNvPr id="5" name="Footer Placeholder 4"/>
          <p:cNvSpPr>
            <a:spLocks noGrp="1"/>
          </p:cNvSpPr>
          <p:nvPr>
            <p:ph type="ftr" sz="quarter" idx="11"/>
          </p:nvPr>
        </p:nvSpPr>
        <p:spPr/>
        <p:txBody>
          <a:bodyPr/>
          <a:lstStyle/>
          <a:p>
            <a:endParaRPr lang="en-US">
              <a:solidFill>
                <a:srgbClr val="464653"/>
              </a:solidFill>
            </a:endParaRPr>
          </a:p>
        </p:txBody>
      </p:sp>
      <p:sp>
        <p:nvSpPr>
          <p:cNvPr id="6" name="Slide Number Placeholder 5"/>
          <p:cNvSpPr>
            <a:spLocks noGrp="1"/>
          </p:cNvSpPr>
          <p:nvPr>
            <p:ph type="sldNum" sz="quarter" idx="12"/>
          </p:nvPr>
        </p:nvSpPr>
        <p:spPr/>
        <p:txBody>
          <a:bodyPr/>
          <a:lstStyle/>
          <a:p>
            <a:fld id="{565185A8-A803-3B40-8A76-D1B5A01A80E0}" type="slidenum">
              <a:rPr lang="en-US" smtClean="0">
                <a:solidFill>
                  <a:srgbClr val="464653"/>
                </a:solidFill>
              </a:rPr>
              <a:pPr/>
              <a:t>‹#›</a:t>
            </a:fld>
            <a:endParaRPr lang="en-US">
              <a:solidFill>
                <a:srgbClr val="464653"/>
              </a:solidFill>
            </a:endParaRPr>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38576" tIns="19289" rIns="38576" bIns="19289" anchor="t" compatLnSpc="1"/>
          <a:lstStyle/>
          <a:p>
            <a:pPr defTabSz="192884"/>
            <a:endParaRPr lang="en-US" sz="760">
              <a:solidFill>
                <a:prstClr val="black"/>
              </a:solidFill>
            </a:endParaRPr>
          </a:p>
        </p:txBody>
      </p:sp>
      <p:sp>
        <p:nvSpPr>
          <p:cNvPr id="8" name="Isosceles Triangle 7"/>
          <p:cNvSpPr>
            <a:spLocks noChangeAspect="1"/>
          </p:cNvSpPr>
          <p:nvPr/>
        </p:nvSpPr>
        <p:spPr>
          <a:xfrm rot="5400000">
            <a:off x="419104" y="6467474"/>
            <a:ext cx="190849" cy="120315"/>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192884"/>
            <a:endParaRPr lang="en-US" sz="760">
              <a:solidFill>
                <a:prstClr val="white"/>
              </a:solidFill>
            </a:endParaRPr>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38576" tIns="19289" rIns="38576" bIns="19289" anchor="t" compatLnSpc="1"/>
          <a:lstStyle/>
          <a:p>
            <a:pPr defTabSz="192884"/>
            <a:endParaRPr lang="en-US" sz="760">
              <a:solidFill>
                <a:prstClr val="black"/>
              </a:solidFill>
            </a:endParaRPr>
          </a:p>
        </p:txBody>
      </p:sp>
    </p:spTree>
    <p:extLst>
      <p:ext uri="{BB962C8B-B14F-4D97-AF65-F5344CB8AC3E}">
        <p14:creationId xmlns="" xmlns:p14="http://schemas.microsoft.com/office/powerpoint/2010/main" val="101201126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1350">
                <a:solidFill>
                  <a:schemeClr val="tx1"/>
                </a:solidFill>
              </a:defRPr>
            </a:lvl1pPr>
          </a:lstStyle>
          <a:p>
            <a:r>
              <a:rPr kumimoji="0" lang="en-US" smtClean="0"/>
              <a:t>Click to edit Master title style</a:t>
            </a:r>
            <a:endParaRPr kumimoji="0" lang="en-US" dirty="0"/>
          </a:p>
        </p:txBody>
      </p:sp>
      <p:sp>
        <p:nvSpPr>
          <p:cNvPr id="9" name="Subtitle 8"/>
          <p:cNvSpPr>
            <a:spLocks noGrp="1"/>
          </p:cNvSpPr>
          <p:nvPr>
            <p:ph type="subTitle" idx="1"/>
          </p:nvPr>
        </p:nvSpPr>
        <p:spPr>
          <a:xfrm>
            <a:off x="1219200" y="5124450"/>
            <a:ext cx="6858000" cy="533400"/>
          </a:xfrm>
        </p:spPr>
        <p:txBody>
          <a:bodyPr/>
          <a:lstStyle>
            <a:lvl1pPr marL="0" indent="0" algn="r">
              <a:buNone/>
              <a:defRPr sz="844" baseline="0">
                <a:solidFill>
                  <a:schemeClr val="tx2"/>
                </a:solidFill>
                <a:latin typeface="+mj-lt"/>
                <a:ea typeface="+mj-ea"/>
                <a:cs typeface="+mj-cs"/>
              </a:defRPr>
            </a:lvl1pPr>
            <a:lvl2pPr marL="192879" indent="0" algn="ctr">
              <a:buNone/>
            </a:lvl2pPr>
            <a:lvl3pPr marL="385757" indent="0" algn="ctr">
              <a:buNone/>
            </a:lvl3pPr>
            <a:lvl4pPr marL="578636" indent="0" algn="ctr">
              <a:buNone/>
            </a:lvl4pPr>
            <a:lvl5pPr marL="771515" indent="0" algn="ctr">
              <a:buNone/>
            </a:lvl5pPr>
            <a:lvl6pPr marL="964394" indent="0" algn="ctr">
              <a:buNone/>
            </a:lvl6pPr>
            <a:lvl7pPr marL="1157273" indent="0" algn="ctr">
              <a:buNone/>
            </a:lvl7pPr>
            <a:lvl8pPr marL="1350152" indent="0" algn="ctr">
              <a:buNone/>
            </a:lvl8pPr>
            <a:lvl9pPr marL="1543031" indent="0" algn="ctr">
              <a:buNone/>
            </a:lvl9pPr>
          </a:lstStyle>
          <a:p>
            <a:r>
              <a:rPr kumimoji="0" lang="en-US" smtClean="0"/>
              <a:t>Click to edit Master subtitle style</a:t>
            </a:r>
            <a:endParaRPr kumimoji="0" lang="en-US" dirty="0"/>
          </a:p>
        </p:txBody>
      </p:sp>
      <p:sp>
        <p:nvSpPr>
          <p:cNvPr id="21" name="Rectangle 20"/>
          <p:cNvSpPr/>
          <p:nvPr/>
        </p:nvSpPr>
        <p:spPr>
          <a:xfrm>
            <a:off x="904875" y="3648075"/>
            <a:ext cx="7315200" cy="1280160"/>
          </a:xfrm>
          <a:prstGeom prst="rect">
            <a:avLst/>
          </a:prstGeom>
          <a:noFill/>
          <a:ln w="6350" cap="rnd" cmpd="sng" algn="ctr">
            <a:solidFill>
              <a:srgbClr val="C00000"/>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192884"/>
            <a:endParaRPr lang="en-US" sz="760">
              <a:solidFill>
                <a:prstClr val="white"/>
              </a:solidFill>
            </a:endParaRPr>
          </a:p>
        </p:txBody>
      </p:sp>
      <p:sp>
        <p:nvSpPr>
          <p:cNvPr id="33" name="Rectangle 32"/>
          <p:cNvSpPr/>
          <p:nvPr/>
        </p:nvSpPr>
        <p:spPr>
          <a:xfrm>
            <a:off x="914400" y="5048250"/>
            <a:ext cx="7315200" cy="685800"/>
          </a:xfrm>
          <a:prstGeom prst="rect">
            <a:avLst/>
          </a:prstGeom>
          <a:noFill/>
          <a:ln w="6350" cap="rnd" cmpd="sng" algn="ctr">
            <a:solidFill>
              <a:schemeClr val="tx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192884"/>
            <a:endParaRPr lang="en-US" sz="760">
              <a:solidFill>
                <a:prstClr val="white"/>
              </a:solidFill>
            </a:endParaRPr>
          </a:p>
        </p:txBody>
      </p:sp>
      <p:sp>
        <p:nvSpPr>
          <p:cNvPr id="22" name="Rectangle 21"/>
          <p:cNvSpPr/>
          <p:nvPr/>
        </p:nvSpPr>
        <p:spPr>
          <a:xfrm>
            <a:off x="904875" y="3648075"/>
            <a:ext cx="228600" cy="1280160"/>
          </a:xfrm>
          <a:prstGeom prst="rect">
            <a:avLst/>
          </a:prstGeom>
          <a:solidFill>
            <a:srgbClr val="C00000"/>
          </a:solidFill>
          <a:ln w="6350" cap="rnd" cmpd="sng" algn="ctr">
            <a:solidFill>
              <a:srgbClr val="C00000"/>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192884"/>
            <a:endParaRPr lang="en-US" sz="760">
              <a:solidFill>
                <a:prstClr val="white"/>
              </a:solidFill>
            </a:endParaRPr>
          </a:p>
        </p:txBody>
      </p:sp>
      <p:sp>
        <p:nvSpPr>
          <p:cNvPr id="32" name="Rectangle 31"/>
          <p:cNvSpPr/>
          <p:nvPr/>
        </p:nvSpPr>
        <p:spPr>
          <a:xfrm>
            <a:off x="914400" y="5048250"/>
            <a:ext cx="228600" cy="685800"/>
          </a:xfrm>
          <a:prstGeom prst="rect">
            <a:avLst/>
          </a:prstGeom>
          <a:solidFill>
            <a:schemeClr val="tx1">
              <a:lumMod val="50000"/>
              <a:lumOff val="50000"/>
            </a:schemeClr>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192884"/>
            <a:endParaRPr lang="en-US" sz="760">
              <a:solidFill>
                <a:prstClr val="white"/>
              </a:solidFill>
            </a:endParaRPr>
          </a:p>
        </p:txBody>
      </p:sp>
      <p:pic>
        <p:nvPicPr>
          <p:cNvPr id="11" name="Picture 2" descr="maryland.gov">
            <a:hlinkClick r:id="rId2"/>
          </p:cNvPr>
          <p:cNvPicPr>
            <a:picLocks noChangeAspect="1" noChangeArrowheads="1"/>
          </p:cNvPicPr>
          <p:nvPr/>
        </p:nvPicPr>
        <p:blipFill>
          <a:blip r:embed="rId3" cstate="print"/>
          <a:srcRect/>
          <a:stretch>
            <a:fillRect/>
          </a:stretch>
        </p:blipFill>
        <p:spPr bwMode="auto">
          <a:xfrm>
            <a:off x="825031" y="2982387"/>
            <a:ext cx="1600200" cy="742951"/>
          </a:xfrm>
          <a:prstGeom prst="rect">
            <a:avLst/>
          </a:prstGeom>
          <a:noFill/>
        </p:spPr>
      </p:pic>
      <p:pic>
        <p:nvPicPr>
          <p:cNvPr id="10" name="Picture 9" descr="HSCRC logo.png"/>
          <p:cNvPicPr>
            <a:picLocks noChangeAspect="1"/>
          </p:cNvPicPr>
          <p:nvPr userDrawn="1"/>
        </p:nvPicPr>
        <p:blipFill>
          <a:blip r:embed="rId4" cstate="print"/>
          <a:stretch>
            <a:fillRect/>
          </a:stretch>
        </p:blipFill>
        <p:spPr>
          <a:xfrm>
            <a:off x="7170822" y="6187552"/>
            <a:ext cx="1668677" cy="670451"/>
          </a:xfrm>
          <a:prstGeom prst="rect">
            <a:avLst/>
          </a:prstGeom>
        </p:spPr>
      </p:pic>
    </p:spTree>
    <p:extLst>
      <p:ext uri="{BB962C8B-B14F-4D97-AF65-F5344CB8AC3E}">
        <p14:creationId xmlns="" xmlns:p14="http://schemas.microsoft.com/office/powerpoint/2010/main" val="382204860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
        <p:nvSpPr>
          <p:cNvPr id="13" name="TextBox 12"/>
          <p:cNvSpPr txBox="1"/>
          <p:nvPr/>
        </p:nvSpPr>
        <p:spPr>
          <a:xfrm>
            <a:off x="786068" y="6367046"/>
            <a:ext cx="290464" cy="196208"/>
          </a:xfrm>
          <a:prstGeom prst="rect">
            <a:avLst/>
          </a:prstGeom>
          <a:noFill/>
        </p:spPr>
        <p:txBody>
          <a:bodyPr wrap="none" rtlCol="0">
            <a:spAutoFit/>
          </a:bodyPr>
          <a:lstStyle/>
          <a:p>
            <a:pPr defTabSz="192884"/>
            <a:fld id="{60190AC2-481F-4502-89DE-7153DAFA5FF2}" type="slidenum">
              <a:rPr lang="en-US" sz="675" smtClean="0">
                <a:solidFill>
                  <a:prstClr val="white">
                    <a:lumMod val="50000"/>
                  </a:prstClr>
                </a:solidFill>
              </a:rPr>
              <a:pPr defTabSz="192884"/>
              <a:t>‹#›</a:t>
            </a:fld>
            <a:endParaRPr lang="en-US" sz="675" dirty="0">
              <a:solidFill>
                <a:prstClr val="white">
                  <a:lumMod val="50000"/>
                </a:prstClr>
              </a:solidFill>
            </a:endParaRPr>
          </a:p>
        </p:txBody>
      </p:sp>
      <p:pic>
        <p:nvPicPr>
          <p:cNvPr id="6" name="Picture 5" descr="HSCRC logo.png"/>
          <p:cNvPicPr>
            <a:picLocks noChangeAspect="1"/>
          </p:cNvPicPr>
          <p:nvPr userDrawn="1"/>
        </p:nvPicPr>
        <p:blipFill>
          <a:blip r:embed="rId2" cstate="print"/>
          <a:stretch>
            <a:fillRect/>
          </a:stretch>
        </p:blipFill>
        <p:spPr>
          <a:xfrm>
            <a:off x="6997570" y="6117939"/>
            <a:ext cx="1841932" cy="740062"/>
          </a:xfrm>
          <a:prstGeom prst="rect">
            <a:avLst/>
          </a:prstGeom>
        </p:spPr>
      </p:pic>
    </p:spTree>
    <p:extLst>
      <p:ext uri="{BB962C8B-B14F-4D97-AF65-F5344CB8AC3E}">
        <p14:creationId xmlns="" xmlns:p14="http://schemas.microsoft.com/office/powerpoint/2010/main" val="209508448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135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844">
                <a:solidFill>
                  <a:schemeClr val="tx1">
                    <a:tint val="75000"/>
                  </a:schemeClr>
                </a:solidFill>
              </a:defRPr>
            </a:lvl1pPr>
            <a:lvl2pPr>
              <a:buNone/>
              <a:defRPr sz="760">
                <a:solidFill>
                  <a:schemeClr val="tx1">
                    <a:tint val="75000"/>
                  </a:schemeClr>
                </a:solidFill>
              </a:defRPr>
            </a:lvl2pPr>
            <a:lvl3pPr>
              <a:buNone/>
              <a:defRPr sz="675">
                <a:solidFill>
                  <a:schemeClr val="tx1">
                    <a:tint val="75000"/>
                  </a:schemeClr>
                </a:solidFill>
              </a:defRPr>
            </a:lvl3pPr>
            <a:lvl4pPr>
              <a:buNone/>
              <a:defRPr sz="591">
                <a:solidFill>
                  <a:schemeClr val="tx1">
                    <a:tint val="75000"/>
                  </a:schemeClr>
                </a:solidFill>
              </a:defRPr>
            </a:lvl4pPr>
            <a:lvl5pPr>
              <a:buNone/>
              <a:defRPr sz="591">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endParaRPr lang="en-US" dirty="0">
              <a:solidFill>
                <a:srgbClr val="DDE9EC"/>
              </a:solidFill>
            </a:endParaRPr>
          </a:p>
        </p:txBody>
      </p:sp>
      <p:sp>
        <p:nvSpPr>
          <p:cNvPr id="5" name="Footer Placeholder 4"/>
          <p:cNvSpPr>
            <a:spLocks noGrp="1"/>
          </p:cNvSpPr>
          <p:nvPr>
            <p:ph type="ftr" sz="quarter" idx="11"/>
          </p:nvPr>
        </p:nvSpPr>
        <p:spPr>
          <a:xfrm>
            <a:off x="2898648" y="6355080"/>
            <a:ext cx="3474720" cy="365760"/>
          </a:xfrm>
        </p:spPr>
        <p:txBody>
          <a:bodyPr/>
          <a:lstStyle/>
          <a:p>
            <a:endParaRPr lang="en-US" dirty="0">
              <a:solidFill>
                <a:srgbClr val="DDE9EC"/>
              </a:solidFill>
            </a:endParaRPr>
          </a:p>
        </p:txBody>
      </p:sp>
      <p:sp>
        <p:nvSpPr>
          <p:cNvPr id="6" name="Slide Number Placeholder 5"/>
          <p:cNvSpPr>
            <a:spLocks noGrp="1"/>
          </p:cNvSpPr>
          <p:nvPr>
            <p:ph type="sldNum" sz="quarter" idx="12"/>
          </p:nvPr>
        </p:nvSpPr>
        <p:spPr>
          <a:xfrm>
            <a:off x="1069848" y="6355080"/>
            <a:ext cx="1520952" cy="365760"/>
          </a:xfrm>
        </p:spPr>
        <p:txBody>
          <a:bodyPr/>
          <a:lstStyle/>
          <a:p>
            <a:fld id="{565185A8-A803-3B40-8A76-D1B5A01A80E0}" type="slidenum">
              <a:rPr lang="en-US" smtClean="0">
                <a:solidFill>
                  <a:srgbClr val="DDE9EC"/>
                </a:solidFill>
              </a:rPr>
              <a:pPr/>
              <a:t>‹#›</a:t>
            </a:fld>
            <a:endParaRPr lang="en-US">
              <a:solidFill>
                <a:srgbClr val="DDE9EC"/>
              </a:solidFill>
            </a:endParaRPr>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192884"/>
            <a:endParaRPr lang="en-US" sz="760">
              <a:solidFill>
                <a:prstClr val="white"/>
              </a:solidFill>
            </a:endParaRPr>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192884"/>
            <a:endParaRPr lang="en-US" sz="760">
              <a:solidFill>
                <a:prstClr val="white"/>
              </a:solidFill>
            </a:endParaRPr>
          </a:p>
        </p:txBody>
      </p:sp>
      <p:pic>
        <p:nvPicPr>
          <p:cNvPr id="9" name="Picture 2" descr="maryland.gov">
            <a:hlinkClick r:id="rId2"/>
          </p:cNvPr>
          <p:cNvPicPr>
            <a:picLocks noChangeAspect="1" noChangeArrowheads="1"/>
          </p:cNvPicPr>
          <p:nvPr userDrawn="1"/>
        </p:nvPicPr>
        <p:blipFill>
          <a:blip r:embed="rId3" cstate="print"/>
          <a:srcRect/>
          <a:stretch>
            <a:fillRect/>
          </a:stretch>
        </p:blipFill>
        <p:spPr bwMode="auto">
          <a:xfrm>
            <a:off x="7391400" y="6115053"/>
            <a:ext cx="1600200" cy="742951"/>
          </a:xfrm>
          <a:prstGeom prst="rect">
            <a:avLst/>
          </a:prstGeom>
          <a:noFill/>
        </p:spPr>
      </p:pic>
    </p:spTree>
    <p:extLst>
      <p:ext uri="{BB962C8B-B14F-4D97-AF65-F5344CB8AC3E}">
        <p14:creationId xmlns="" xmlns:p14="http://schemas.microsoft.com/office/powerpoint/2010/main" val="945780073"/>
      </p:ext>
    </p:extLst>
  </p:cSld>
  <p:clrMapOvr>
    <a:overrideClrMapping bg1="dk1" tx1="lt1" bg2="dk2" tx2="lt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9" y="1216152"/>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6" name="TextBox 15"/>
          <p:cNvSpPr txBox="1"/>
          <p:nvPr/>
        </p:nvSpPr>
        <p:spPr>
          <a:xfrm>
            <a:off x="786068" y="6367046"/>
            <a:ext cx="290464" cy="196208"/>
          </a:xfrm>
          <a:prstGeom prst="rect">
            <a:avLst/>
          </a:prstGeom>
          <a:noFill/>
        </p:spPr>
        <p:txBody>
          <a:bodyPr wrap="none" rtlCol="0">
            <a:spAutoFit/>
          </a:bodyPr>
          <a:lstStyle/>
          <a:p>
            <a:pPr defTabSz="192884"/>
            <a:fld id="{60190AC2-481F-4502-89DE-7153DAFA5FF2}" type="slidenum">
              <a:rPr lang="en-US" sz="675" smtClean="0">
                <a:solidFill>
                  <a:prstClr val="white">
                    <a:lumMod val="50000"/>
                  </a:prstClr>
                </a:solidFill>
              </a:rPr>
              <a:pPr defTabSz="192884"/>
              <a:t>‹#›</a:t>
            </a:fld>
            <a:endParaRPr lang="en-US" sz="675" dirty="0">
              <a:solidFill>
                <a:prstClr val="white">
                  <a:lumMod val="50000"/>
                </a:prstClr>
              </a:solidFill>
            </a:endParaRPr>
          </a:p>
        </p:txBody>
      </p:sp>
      <p:pic>
        <p:nvPicPr>
          <p:cNvPr id="7" name="Picture 6" descr="HSCRC logo.png"/>
          <p:cNvPicPr>
            <a:picLocks noChangeAspect="1"/>
          </p:cNvPicPr>
          <p:nvPr userDrawn="1"/>
        </p:nvPicPr>
        <p:blipFill>
          <a:blip r:embed="rId2" cstate="print"/>
          <a:stretch>
            <a:fillRect/>
          </a:stretch>
        </p:blipFill>
        <p:spPr>
          <a:xfrm>
            <a:off x="6872442" y="6014540"/>
            <a:ext cx="1944303" cy="781193"/>
          </a:xfrm>
          <a:prstGeom prst="rect">
            <a:avLst/>
          </a:prstGeom>
        </p:spPr>
      </p:pic>
    </p:spTree>
    <p:extLst>
      <p:ext uri="{BB962C8B-B14F-4D97-AF65-F5344CB8AC3E}">
        <p14:creationId xmlns="" xmlns:p14="http://schemas.microsoft.com/office/powerpoint/2010/main" val="43824164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3" y="1285875"/>
            <a:ext cx="4040188" cy="685800"/>
          </a:xfrm>
          <a:noFill/>
          <a:ln>
            <a:noFill/>
          </a:ln>
        </p:spPr>
        <p:txBody>
          <a:bodyPr lIns="91440" anchor="b" anchorCtr="0">
            <a:noAutofit/>
          </a:bodyPr>
          <a:lstStyle>
            <a:lvl1pPr marL="0" indent="0">
              <a:buNone/>
              <a:defRPr sz="1013" b="1">
                <a:solidFill>
                  <a:schemeClr val="accent2"/>
                </a:solidFill>
              </a:defRPr>
            </a:lvl1pPr>
            <a:lvl2pPr>
              <a:buNone/>
              <a:defRPr sz="844" b="1"/>
            </a:lvl2pPr>
            <a:lvl3pPr>
              <a:buNone/>
              <a:defRPr sz="760" b="1"/>
            </a:lvl3pPr>
            <a:lvl4pPr>
              <a:buNone/>
              <a:defRPr sz="675" b="1"/>
            </a:lvl4pPr>
            <a:lvl5pPr>
              <a:buNone/>
              <a:defRPr sz="675"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8206" y="1295400"/>
            <a:ext cx="4041775" cy="685800"/>
          </a:xfrm>
          <a:noFill/>
          <a:ln>
            <a:noFill/>
          </a:ln>
        </p:spPr>
        <p:txBody>
          <a:bodyPr lIns="91440" anchor="b" anchorCtr="0"/>
          <a:lstStyle>
            <a:lvl1pPr marL="0" indent="0">
              <a:buNone/>
              <a:defRPr sz="1013" b="1">
                <a:solidFill>
                  <a:schemeClr val="accent2"/>
                </a:solidFill>
              </a:defRPr>
            </a:lvl1pPr>
            <a:lvl2pPr>
              <a:buNone/>
              <a:defRPr sz="844" b="1"/>
            </a:lvl2pPr>
            <a:lvl3pPr>
              <a:buNone/>
              <a:defRPr sz="760" b="1"/>
            </a:lvl3pPr>
            <a:lvl4pPr>
              <a:buNone/>
              <a:defRPr sz="675" b="1"/>
            </a:lvl4pPr>
            <a:lvl5pPr>
              <a:buNone/>
              <a:defRPr sz="675"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005AD4C7-8640-3744-BC60-962A88DAE811}" type="datetimeFigureOut">
              <a:rPr lang="en-US" smtClean="0">
                <a:solidFill>
                  <a:srgbClr val="464653"/>
                </a:solidFill>
              </a:rPr>
              <a:pPr/>
              <a:t>3/19/2014</a:t>
            </a:fld>
            <a:endParaRPr lang="en-US">
              <a:solidFill>
                <a:srgbClr val="464653"/>
              </a:solidFill>
            </a:endParaRPr>
          </a:p>
        </p:txBody>
      </p:sp>
      <p:sp>
        <p:nvSpPr>
          <p:cNvPr id="8" name="Footer Placeholder 7"/>
          <p:cNvSpPr>
            <a:spLocks noGrp="1"/>
          </p:cNvSpPr>
          <p:nvPr>
            <p:ph type="ftr" sz="quarter" idx="11"/>
          </p:nvPr>
        </p:nvSpPr>
        <p:spPr/>
        <p:txBody>
          <a:bodyPr/>
          <a:lstStyle/>
          <a:p>
            <a:endParaRPr lang="en-US">
              <a:solidFill>
                <a:srgbClr val="464653"/>
              </a:solidFill>
            </a:endParaRPr>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extLst>
      <p:ext uri="{BB962C8B-B14F-4D97-AF65-F5344CB8AC3E}">
        <p14:creationId xmlns="" xmlns:p14="http://schemas.microsoft.com/office/powerpoint/2010/main" val="212720587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13" name="TextBox 12"/>
          <p:cNvSpPr txBox="1"/>
          <p:nvPr/>
        </p:nvSpPr>
        <p:spPr>
          <a:xfrm>
            <a:off x="786068" y="6367046"/>
            <a:ext cx="290464" cy="196208"/>
          </a:xfrm>
          <a:prstGeom prst="rect">
            <a:avLst/>
          </a:prstGeom>
          <a:noFill/>
        </p:spPr>
        <p:txBody>
          <a:bodyPr wrap="none" rtlCol="0">
            <a:spAutoFit/>
          </a:bodyPr>
          <a:lstStyle/>
          <a:p>
            <a:pPr defTabSz="192884"/>
            <a:fld id="{60190AC2-481F-4502-89DE-7153DAFA5FF2}" type="slidenum">
              <a:rPr lang="en-US" sz="675" smtClean="0">
                <a:solidFill>
                  <a:prstClr val="white">
                    <a:lumMod val="50000"/>
                  </a:prstClr>
                </a:solidFill>
              </a:rPr>
              <a:pPr defTabSz="192884"/>
              <a:t>‹#›</a:t>
            </a:fld>
            <a:endParaRPr lang="en-US" sz="675" dirty="0">
              <a:solidFill>
                <a:prstClr val="white">
                  <a:lumMod val="50000"/>
                </a:prstClr>
              </a:solidFill>
            </a:endParaRPr>
          </a:p>
        </p:txBody>
      </p:sp>
      <p:pic>
        <p:nvPicPr>
          <p:cNvPr id="5" name="Picture 4" descr="HSCRC logo.png"/>
          <p:cNvPicPr>
            <a:picLocks noChangeAspect="1"/>
          </p:cNvPicPr>
          <p:nvPr userDrawn="1"/>
        </p:nvPicPr>
        <p:blipFill>
          <a:blip r:embed="rId2" cstate="print"/>
          <a:stretch>
            <a:fillRect/>
          </a:stretch>
        </p:blipFill>
        <p:spPr>
          <a:xfrm>
            <a:off x="7045692" y="6137278"/>
            <a:ext cx="1793805" cy="720725"/>
          </a:xfrm>
          <a:prstGeom prst="rect">
            <a:avLst/>
          </a:prstGeom>
        </p:spPr>
      </p:pic>
    </p:spTree>
    <p:extLst>
      <p:ext uri="{BB962C8B-B14F-4D97-AF65-F5344CB8AC3E}">
        <p14:creationId xmlns="" xmlns:p14="http://schemas.microsoft.com/office/powerpoint/2010/main" val="13705935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9" y="1216152"/>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6" name="TextBox 15"/>
          <p:cNvSpPr txBox="1"/>
          <p:nvPr/>
        </p:nvSpPr>
        <p:spPr>
          <a:xfrm>
            <a:off x="786068" y="6367046"/>
            <a:ext cx="436338" cy="338554"/>
          </a:xfrm>
          <a:prstGeom prst="rect">
            <a:avLst/>
          </a:prstGeom>
          <a:noFill/>
        </p:spPr>
        <p:txBody>
          <a:bodyPr wrap="none" rtlCol="0">
            <a:spAutoFit/>
          </a:bodyPr>
          <a:lstStyle/>
          <a:p>
            <a:fld id="{60190AC2-481F-4502-89DE-7153DAFA5FF2}" type="slidenum">
              <a:rPr lang="en-US" sz="1600" smtClean="0">
                <a:solidFill>
                  <a:schemeClr val="bg1">
                    <a:lumMod val="50000"/>
                  </a:schemeClr>
                </a:solidFill>
              </a:rPr>
              <a:pPr/>
              <a:t>‹#›</a:t>
            </a:fld>
            <a:endParaRPr lang="en-US" sz="1600" dirty="0">
              <a:solidFill>
                <a:schemeClr val="bg1">
                  <a:lumMod val="50000"/>
                </a:schemeClr>
              </a:solidFill>
            </a:endParaRPr>
          </a:p>
        </p:txBody>
      </p:sp>
      <p:pic>
        <p:nvPicPr>
          <p:cNvPr id="7" name="Picture 6" descr="HSCRC logo.png"/>
          <p:cNvPicPr>
            <a:picLocks noChangeAspect="1"/>
          </p:cNvPicPr>
          <p:nvPr userDrawn="1"/>
        </p:nvPicPr>
        <p:blipFill>
          <a:blip r:embed="rId2" cstate="print"/>
          <a:stretch>
            <a:fillRect/>
          </a:stretch>
        </p:blipFill>
        <p:spPr>
          <a:xfrm>
            <a:off x="6872439" y="6014538"/>
            <a:ext cx="1944303" cy="781193"/>
          </a:xfrm>
          <a:prstGeom prst="rect">
            <a:avLst/>
          </a:prstGeom>
        </p:spPr>
      </p:pic>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11" name="Picture 2" descr="maryland.gov">
            <a:hlinkClick r:id="rId2"/>
          </p:cNvPr>
          <p:cNvPicPr>
            <a:picLocks noChangeAspect="1" noChangeArrowheads="1"/>
          </p:cNvPicPr>
          <p:nvPr/>
        </p:nvPicPr>
        <p:blipFill>
          <a:blip r:embed="rId3" cstate="print"/>
          <a:srcRect/>
          <a:stretch>
            <a:fillRect/>
          </a:stretch>
        </p:blipFill>
        <p:spPr bwMode="auto">
          <a:xfrm>
            <a:off x="7391400" y="6115053"/>
            <a:ext cx="1600200" cy="742951"/>
          </a:xfrm>
          <a:prstGeom prst="rect">
            <a:avLst/>
          </a:prstGeom>
          <a:noFill/>
        </p:spPr>
      </p:pic>
      <p:sp>
        <p:nvSpPr>
          <p:cNvPr id="13" name="TextBox 12"/>
          <p:cNvSpPr txBox="1"/>
          <p:nvPr/>
        </p:nvSpPr>
        <p:spPr>
          <a:xfrm>
            <a:off x="786068" y="6367046"/>
            <a:ext cx="290464" cy="196208"/>
          </a:xfrm>
          <a:prstGeom prst="rect">
            <a:avLst/>
          </a:prstGeom>
          <a:noFill/>
        </p:spPr>
        <p:txBody>
          <a:bodyPr wrap="none" rtlCol="0">
            <a:spAutoFit/>
          </a:bodyPr>
          <a:lstStyle/>
          <a:p>
            <a:pPr defTabSz="192884"/>
            <a:fld id="{60190AC2-481F-4502-89DE-7153DAFA5FF2}" type="slidenum">
              <a:rPr lang="en-US" sz="675" smtClean="0">
                <a:solidFill>
                  <a:prstClr val="white">
                    <a:lumMod val="50000"/>
                  </a:prstClr>
                </a:solidFill>
              </a:rPr>
              <a:pPr defTabSz="192884"/>
              <a:t>‹#›</a:t>
            </a:fld>
            <a:endParaRPr lang="en-US" sz="675" dirty="0">
              <a:solidFill>
                <a:prstClr val="white">
                  <a:lumMod val="50000"/>
                </a:prstClr>
              </a:solidFill>
            </a:endParaRPr>
          </a:p>
        </p:txBody>
      </p:sp>
    </p:spTree>
    <p:extLst>
      <p:ext uri="{BB962C8B-B14F-4D97-AF65-F5344CB8AC3E}">
        <p14:creationId xmlns="" xmlns:p14="http://schemas.microsoft.com/office/powerpoint/2010/main" val="192245924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844"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324600" y="1219204"/>
            <a:ext cx="2514600" cy="4843463"/>
          </a:xfrm>
        </p:spPr>
        <p:txBody>
          <a:bodyPr/>
          <a:lstStyle>
            <a:lvl1pPr marL="0" indent="0">
              <a:lnSpc>
                <a:spcPts val="929"/>
              </a:lnSpc>
              <a:spcAft>
                <a:spcPts val="422"/>
              </a:spcAft>
              <a:buNone/>
              <a:defRPr sz="675">
                <a:solidFill>
                  <a:schemeClr val="tx2"/>
                </a:solidFill>
              </a:defRPr>
            </a:lvl1pPr>
            <a:lvl2pPr>
              <a:buNone/>
              <a:defRPr sz="506"/>
            </a:lvl2pPr>
            <a:lvl3pPr>
              <a:buNone/>
              <a:defRPr sz="422"/>
            </a:lvl3pPr>
            <a:lvl4pPr>
              <a:buNone/>
              <a:defRPr sz="380"/>
            </a:lvl4pPr>
            <a:lvl5pPr>
              <a:buNone/>
              <a:defRPr sz="38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05AD4C7-8640-3744-BC60-962A88DAE811}" type="datetimeFigureOut">
              <a:rPr lang="en-US" smtClean="0">
                <a:solidFill>
                  <a:srgbClr val="464653"/>
                </a:solidFill>
              </a:rPr>
              <a:pPr/>
              <a:t>3/19/2014</a:t>
            </a:fld>
            <a:endParaRPr lang="en-US">
              <a:solidFill>
                <a:srgbClr val="464653"/>
              </a:solidFill>
            </a:endParaRPr>
          </a:p>
        </p:txBody>
      </p:sp>
      <p:sp>
        <p:nvSpPr>
          <p:cNvPr id="6" name="Footer Placeholder 5"/>
          <p:cNvSpPr>
            <a:spLocks noGrp="1"/>
          </p:cNvSpPr>
          <p:nvPr>
            <p:ph type="ftr" sz="quarter" idx="11"/>
          </p:nvPr>
        </p:nvSpPr>
        <p:spPr/>
        <p:txBody>
          <a:bodyPr/>
          <a:lstStyle/>
          <a:p>
            <a:endParaRPr lang="en-US">
              <a:solidFill>
                <a:srgbClr val="464653"/>
              </a:solidFill>
            </a:endParaRPr>
          </a:p>
        </p:txBody>
      </p:sp>
      <p:sp>
        <p:nvSpPr>
          <p:cNvPr id="7" name="Slide Number Placeholder 6"/>
          <p:cNvSpPr>
            <a:spLocks noGrp="1"/>
          </p:cNvSpPr>
          <p:nvPr>
            <p:ph type="sldNum" sz="quarter" idx="12"/>
          </p:nvPr>
        </p:nvSpPr>
        <p:spPr/>
        <p:txBody>
          <a:bodyPr/>
          <a:lstStyle/>
          <a:p>
            <a:fld id="{565185A8-A803-3B40-8A76-D1B5A01A80E0}" type="slidenum">
              <a:rPr lang="en-US" smtClean="0">
                <a:solidFill>
                  <a:srgbClr val="464653"/>
                </a:solidFill>
              </a:rPr>
              <a:pPr/>
              <a:t>‹#›</a:t>
            </a:fld>
            <a:endParaRPr lang="en-US">
              <a:solidFill>
                <a:srgbClr val="464653"/>
              </a:solidFill>
            </a:endParaRPr>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38576" tIns="19289" rIns="38576" bIns="19289" anchor="t" compatLnSpc="1"/>
          <a:lstStyle/>
          <a:p>
            <a:pPr defTabSz="192884"/>
            <a:endParaRPr lang="en-US" sz="760">
              <a:solidFill>
                <a:prstClr val="black"/>
              </a:solidFill>
            </a:endParaRPr>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38576" tIns="19289" rIns="38576" bIns="19289" anchor="t" compatLnSpc="1"/>
          <a:lstStyle/>
          <a:p>
            <a:pPr defTabSz="192884"/>
            <a:endParaRPr lang="en-US" sz="760" dirty="0">
              <a:solidFill>
                <a:prstClr val="black"/>
              </a:solidFill>
            </a:endParaRPr>
          </a:p>
        </p:txBody>
      </p:sp>
      <p:sp>
        <p:nvSpPr>
          <p:cNvPr id="9" name="Isosceles Triangle 8"/>
          <p:cNvSpPr>
            <a:spLocks noChangeAspect="1"/>
          </p:cNvSpPr>
          <p:nvPr/>
        </p:nvSpPr>
        <p:spPr>
          <a:xfrm rot="5400000">
            <a:off x="419104" y="6467474"/>
            <a:ext cx="190849" cy="120315"/>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192884"/>
            <a:endParaRPr lang="en-US" sz="760">
              <a:solidFill>
                <a:prstClr val="white"/>
              </a:solidFill>
            </a:endParaRPr>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extLst>
      <p:ext uri="{BB962C8B-B14F-4D97-AF65-F5344CB8AC3E}">
        <p14:creationId xmlns="" xmlns:p14="http://schemas.microsoft.com/office/powerpoint/2010/main" val="218203593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844"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254"/>
              </a:spcBef>
              <a:buNone/>
              <a:defRPr sz="1350"/>
            </a:lvl1pPr>
          </a:lstStyle>
          <a:p>
            <a:r>
              <a:rPr kumimoji="0" lang="en-US" smtClean="0"/>
              <a:t>Drag picture to placeholder or click icon to add</a:t>
            </a:r>
            <a:endParaRPr kumimoji="0" lang="en-US" dirty="0"/>
          </a:p>
        </p:txBody>
      </p:sp>
      <p:sp>
        <p:nvSpPr>
          <p:cNvPr id="4" name="Text Placeholder 3"/>
          <p:cNvSpPr>
            <a:spLocks noGrp="1"/>
          </p:cNvSpPr>
          <p:nvPr>
            <p:ph type="body" sz="half" idx="2"/>
          </p:nvPr>
        </p:nvSpPr>
        <p:spPr>
          <a:xfrm>
            <a:off x="457200" y="1219201"/>
            <a:ext cx="8229600" cy="533400"/>
          </a:xfrm>
        </p:spPr>
        <p:txBody>
          <a:bodyPr anchor="ctr" anchorCtr="0"/>
          <a:lstStyle>
            <a:lvl1pPr marL="0" indent="0" algn="l">
              <a:buFontTx/>
              <a:buNone/>
              <a:defRPr sz="591"/>
            </a:lvl1pPr>
            <a:lvl2pPr>
              <a:defRPr sz="506"/>
            </a:lvl2pPr>
            <a:lvl3pPr>
              <a:defRPr sz="422"/>
            </a:lvl3pPr>
            <a:lvl4pPr>
              <a:defRPr sz="380"/>
            </a:lvl4pPr>
            <a:lvl5pPr>
              <a:defRPr sz="38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05AD4C7-8640-3744-BC60-962A88DAE811}" type="datetimeFigureOut">
              <a:rPr lang="en-US" smtClean="0">
                <a:solidFill>
                  <a:srgbClr val="DDE9EC"/>
                </a:solidFill>
              </a:rPr>
              <a:pPr/>
              <a:t>3/19/2014</a:t>
            </a:fld>
            <a:endParaRPr lang="en-US">
              <a:solidFill>
                <a:srgbClr val="DDE9EC"/>
              </a:solidFill>
            </a:endParaRPr>
          </a:p>
        </p:txBody>
      </p:sp>
      <p:sp>
        <p:nvSpPr>
          <p:cNvPr id="6" name="Footer Placeholder 5"/>
          <p:cNvSpPr>
            <a:spLocks noGrp="1"/>
          </p:cNvSpPr>
          <p:nvPr>
            <p:ph type="ftr" sz="quarter" idx="11"/>
          </p:nvPr>
        </p:nvSpPr>
        <p:spPr/>
        <p:txBody>
          <a:bodyPr/>
          <a:lstStyle/>
          <a:p>
            <a:endParaRPr lang="en-US">
              <a:solidFill>
                <a:srgbClr val="DDE9EC"/>
              </a:solidFill>
            </a:endParaRPr>
          </a:p>
        </p:txBody>
      </p:sp>
      <p:sp>
        <p:nvSpPr>
          <p:cNvPr id="7" name="Slide Number Placeholder 6"/>
          <p:cNvSpPr>
            <a:spLocks noGrp="1"/>
          </p:cNvSpPr>
          <p:nvPr>
            <p:ph type="sldNum" sz="quarter" idx="12"/>
          </p:nvPr>
        </p:nvSpPr>
        <p:spPr/>
        <p:txBody>
          <a:bodyPr/>
          <a:lstStyle/>
          <a:p>
            <a:fld id="{565185A8-A803-3B40-8A76-D1B5A01A80E0}" type="slidenum">
              <a:rPr lang="en-US" smtClean="0">
                <a:solidFill>
                  <a:srgbClr val="DDE9EC"/>
                </a:solidFill>
              </a:rPr>
              <a:pPr/>
              <a:t>‹#›</a:t>
            </a:fld>
            <a:endParaRPr lang="en-US">
              <a:solidFill>
                <a:srgbClr val="DDE9EC"/>
              </a:solidFill>
            </a:endParaRPr>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38576" tIns="19289" rIns="38576" bIns="19289" anchor="t" compatLnSpc="1"/>
          <a:lstStyle/>
          <a:p>
            <a:pPr defTabSz="192884"/>
            <a:endParaRPr lang="en-US" sz="760">
              <a:solidFill>
                <a:prstClr val="white"/>
              </a:solidFill>
            </a:endParaRPr>
          </a:p>
        </p:txBody>
      </p:sp>
      <p:sp>
        <p:nvSpPr>
          <p:cNvPr id="9" name="Isosceles Triangle 8"/>
          <p:cNvSpPr>
            <a:spLocks noChangeAspect="1"/>
          </p:cNvSpPr>
          <p:nvPr/>
        </p:nvSpPr>
        <p:spPr>
          <a:xfrm rot="5400000">
            <a:off x="419104" y="6467474"/>
            <a:ext cx="190849" cy="120315"/>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192884"/>
            <a:endParaRPr lang="en-US" sz="760">
              <a:solidFill>
                <a:prstClr val="white"/>
              </a:solidFill>
            </a:endParaRPr>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192884"/>
            <a:endParaRPr lang="en-US" sz="760">
              <a:solidFill>
                <a:prstClr val="white"/>
              </a:solidFill>
            </a:endParaRPr>
          </a:p>
        </p:txBody>
      </p:sp>
    </p:spTree>
    <p:extLst>
      <p:ext uri="{BB962C8B-B14F-4D97-AF65-F5344CB8AC3E}">
        <p14:creationId xmlns="" xmlns:p14="http://schemas.microsoft.com/office/powerpoint/2010/main" val="3166190759"/>
      </p:ext>
    </p:extLst>
  </p:cSld>
  <p:clrMapOvr>
    <a:overrideClrMapping bg1="dk1" tx1="lt1" bg2="dk2" tx2="lt2" accent1="accent1" accent2="accent2" accent3="accent3" accent4="accent4" accent5="accent5" accent6="accent6" hlink="hlink" folHlink="folHlink"/>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05AD4C7-8640-3744-BC60-962A88DAE811}" type="datetimeFigureOut">
              <a:rPr lang="en-US" smtClean="0">
                <a:solidFill>
                  <a:srgbClr val="464653"/>
                </a:solidFill>
              </a:rPr>
              <a:pPr/>
              <a:t>3/19/2014</a:t>
            </a:fld>
            <a:endParaRPr lang="en-US">
              <a:solidFill>
                <a:srgbClr val="464653"/>
              </a:solidFill>
            </a:endParaRPr>
          </a:p>
        </p:txBody>
      </p:sp>
      <p:sp>
        <p:nvSpPr>
          <p:cNvPr id="5" name="Footer Placeholder 4"/>
          <p:cNvSpPr>
            <a:spLocks noGrp="1"/>
          </p:cNvSpPr>
          <p:nvPr>
            <p:ph type="ftr" sz="quarter" idx="11"/>
          </p:nvPr>
        </p:nvSpPr>
        <p:spPr/>
        <p:txBody>
          <a:bodyPr/>
          <a:lstStyle/>
          <a:p>
            <a:endParaRPr lang="en-US">
              <a:solidFill>
                <a:srgbClr val="464653"/>
              </a:solidFill>
            </a:endParaRPr>
          </a:p>
        </p:txBody>
      </p:sp>
      <p:sp>
        <p:nvSpPr>
          <p:cNvPr id="6" name="Slide Number Placeholder 5"/>
          <p:cNvSpPr>
            <a:spLocks noGrp="1"/>
          </p:cNvSpPr>
          <p:nvPr>
            <p:ph type="sldNum" sz="quarter" idx="12"/>
          </p:nvPr>
        </p:nvSpPr>
        <p:spPr/>
        <p:txBody>
          <a:bodyPr/>
          <a:lstStyle/>
          <a:p>
            <a:fld id="{565185A8-A803-3B40-8A76-D1B5A01A80E0}" type="slidenum">
              <a:rPr lang="en-US" smtClean="0">
                <a:solidFill>
                  <a:srgbClr val="464653"/>
                </a:solidFill>
              </a:rPr>
              <a:pPr/>
              <a:t>‹#›</a:t>
            </a:fld>
            <a:endParaRPr lang="en-US">
              <a:solidFill>
                <a:srgbClr val="464653"/>
              </a:solidFill>
            </a:endParaRPr>
          </a:p>
        </p:txBody>
      </p:sp>
    </p:spTree>
    <p:extLst>
      <p:ext uri="{BB962C8B-B14F-4D97-AF65-F5344CB8AC3E}">
        <p14:creationId xmlns="" xmlns:p14="http://schemas.microsoft.com/office/powerpoint/2010/main" val="916812836"/>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2"/>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05AD4C7-8640-3744-BC60-962A88DAE811}" type="datetimeFigureOut">
              <a:rPr lang="en-US" smtClean="0">
                <a:solidFill>
                  <a:srgbClr val="464653"/>
                </a:solidFill>
              </a:rPr>
              <a:pPr/>
              <a:t>3/19/2014</a:t>
            </a:fld>
            <a:endParaRPr lang="en-US">
              <a:solidFill>
                <a:srgbClr val="464653"/>
              </a:solidFill>
            </a:endParaRPr>
          </a:p>
        </p:txBody>
      </p:sp>
      <p:sp>
        <p:nvSpPr>
          <p:cNvPr id="5" name="Footer Placeholder 4"/>
          <p:cNvSpPr>
            <a:spLocks noGrp="1"/>
          </p:cNvSpPr>
          <p:nvPr>
            <p:ph type="ftr" sz="quarter" idx="11"/>
          </p:nvPr>
        </p:nvSpPr>
        <p:spPr/>
        <p:txBody>
          <a:bodyPr/>
          <a:lstStyle/>
          <a:p>
            <a:endParaRPr lang="en-US">
              <a:solidFill>
                <a:srgbClr val="464653"/>
              </a:solidFill>
            </a:endParaRPr>
          </a:p>
        </p:txBody>
      </p:sp>
      <p:sp>
        <p:nvSpPr>
          <p:cNvPr id="6" name="Slide Number Placeholder 5"/>
          <p:cNvSpPr>
            <a:spLocks noGrp="1"/>
          </p:cNvSpPr>
          <p:nvPr>
            <p:ph type="sldNum" sz="quarter" idx="12"/>
          </p:nvPr>
        </p:nvSpPr>
        <p:spPr/>
        <p:txBody>
          <a:bodyPr/>
          <a:lstStyle/>
          <a:p>
            <a:fld id="{565185A8-A803-3B40-8A76-D1B5A01A80E0}" type="slidenum">
              <a:rPr lang="en-US" smtClean="0">
                <a:solidFill>
                  <a:srgbClr val="464653"/>
                </a:solidFill>
              </a:rPr>
              <a:pPr/>
              <a:t>‹#›</a:t>
            </a:fld>
            <a:endParaRPr lang="en-US">
              <a:solidFill>
                <a:srgbClr val="464653"/>
              </a:solidFill>
            </a:endParaRPr>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38576" tIns="19289" rIns="38576" bIns="19289" anchor="t" compatLnSpc="1"/>
          <a:lstStyle/>
          <a:p>
            <a:pPr defTabSz="192884"/>
            <a:endParaRPr lang="en-US" sz="760">
              <a:solidFill>
                <a:prstClr val="black"/>
              </a:solidFill>
            </a:endParaRPr>
          </a:p>
        </p:txBody>
      </p:sp>
      <p:sp>
        <p:nvSpPr>
          <p:cNvPr id="8" name="Isosceles Triangle 7"/>
          <p:cNvSpPr>
            <a:spLocks noChangeAspect="1"/>
          </p:cNvSpPr>
          <p:nvPr/>
        </p:nvSpPr>
        <p:spPr>
          <a:xfrm rot="5400000">
            <a:off x="419104" y="6467474"/>
            <a:ext cx="190849" cy="120315"/>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192884"/>
            <a:endParaRPr lang="en-US" sz="760">
              <a:solidFill>
                <a:prstClr val="white"/>
              </a:solidFill>
            </a:endParaRPr>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38576" tIns="19289" rIns="38576" bIns="19289" anchor="t" compatLnSpc="1"/>
          <a:lstStyle/>
          <a:p>
            <a:pPr defTabSz="192884"/>
            <a:endParaRPr lang="en-US" sz="760">
              <a:solidFill>
                <a:prstClr val="black"/>
              </a:solidFill>
            </a:endParaRPr>
          </a:p>
        </p:txBody>
      </p:sp>
    </p:spTree>
    <p:extLst>
      <p:ext uri="{BB962C8B-B14F-4D97-AF65-F5344CB8AC3E}">
        <p14:creationId xmlns="" xmlns:p14="http://schemas.microsoft.com/office/powerpoint/2010/main" val="15931907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1"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8202"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005AD4C7-8640-3744-BC60-962A88DAE811}" type="datetimeFigureOut">
              <a:rPr lang="en-US" smtClean="0"/>
              <a:pPr/>
              <a:t>3/19/2014</a:t>
            </a:fld>
            <a:endParaRPr lang="en-US"/>
          </a:p>
        </p:txBody>
      </p:sp>
      <p:sp>
        <p:nvSpPr>
          <p:cNvPr id="8" name="Footer Placeholder 7"/>
          <p:cNvSpPr>
            <a:spLocks noGrp="1"/>
          </p:cNvSpPr>
          <p:nvPr>
            <p:ph type="ftr" sz="quarter" idx="11"/>
          </p:nvPr>
        </p:nvSpPr>
        <p:spPr/>
        <p:txBody>
          <a:bodyPr/>
          <a:lstStyle/>
          <a:p>
            <a:endParaRPr lang="en-US"/>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13" name="TextBox 12"/>
          <p:cNvSpPr txBox="1"/>
          <p:nvPr/>
        </p:nvSpPr>
        <p:spPr>
          <a:xfrm>
            <a:off x="786068" y="6367046"/>
            <a:ext cx="436338" cy="338554"/>
          </a:xfrm>
          <a:prstGeom prst="rect">
            <a:avLst/>
          </a:prstGeom>
          <a:noFill/>
        </p:spPr>
        <p:txBody>
          <a:bodyPr wrap="none" rtlCol="0">
            <a:spAutoFit/>
          </a:bodyPr>
          <a:lstStyle/>
          <a:p>
            <a:fld id="{60190AC2-481F-4502-89DE-7153DAFA5FF2}" type="slidenum">
              <a:rPr lang="en-US" sz="1600" smtClean="0">
                <a:solidFill>
                  <a:schemeClr val="bg1">
                    <a:lumMod val="50000"/>
                  </a:schemeClr>
                </a:solidFill>
              </a:rPr>
              <a:pPr/>
              <a:t>‹#›</a:t>
            </a:fld>
            <a:endParaRPr lang="en-US" sz="1600" dirty="0">
              <a:solidFill>
                <a:schemeClr val="bg1">
                  <a:lumMod val="50000"/>
                </a:schemeClr>
              </a:solidFill>
            </a:endParaRPr>
          </a:p>
        </p:txBody>
      </p:sp>
      <p:pic>
        <p:nvPicPr>
          <p:cNvPr id="5" name="Picture 4" descr="HSCRC logo.png"/>
          <p:cNvPicPr>
            <a:picLocks noChangeAspect="1"/>
          </p:cNvPicPr>
          <p:nvPr userDrawn="1"/>
        </p:nvPicPr>
        <p:blipFill>
          <a:blip r:embed="rId2" cstate="print"/>
          <a:stretch>
            <a:fillRect/>
          </a:stretch>
        </p:blipFill>
        <p:spPr>
          <a:xfrm>
            <a:off x="7045692" y="6137275"/>
            <a:ext cx="1793805" cy="720725"/>
          </a:xfrm>
          <a:prstGeom prst="rect">
            <a:avLst/>
          </a:prstGeom>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11" name="Picture 2" descr="maryland.gov">
            <a:hlinkClick r:id="rId2"/>
          </p:cNvPr>
          <p:cNvPicPr>
            <a:picLocks noChangeAspect="1" noChangeArrowheads="1"/>
          </p:cNvPicPr>
          <p:nvPr/>
        </p:nvPicPr>
        <p:blipFill>
          <a:blip r:embed="rId3" cstate="print"/>
          <a:srcRect/>
          <a:stretch>
            <a:fillRect/>
          </a:stretch>
        </p:blipFill>
        <p:spPr bwMode="auto">
          <a:xfrm>
            <a:off x="7391400" y="6115050"/>
            <a:ext cx="1600200" cy="742951"/>
          </a:xfrm>
          <a:prstGeom prst="rect">
            <a:avLst/>
          </a:prstGeom>
          <a:noFill/>
        </p:spPr>
      </p:pic>
      <p:sp>
        <p:nvSpPr>
          <p:cNvPr id="13" name="TextBox 12"/>
          <p:cNvSpPr txBox="1"/>
          <p:nvPr/>
        </p:nvSpPr>
        <p:spPr>
          <a:xfrm>
            <a:off x="786068" y="6367046"/>
            <a:ext cx="436338" cy="338554"/>
          </a:xfrm>
          <a:prstGeom prst="rect">
            <a:avLst/>
          </a:prstGeom>
          <a:noFill/>
        </p:spPr>
        <p:txBody>
          <a:bodyPr wrap="none" rtlCol="0">
            <a:spAutoFit/>
          </a:bodyPr>
          <a:lstStyle/>
          <a:p>
            <a:fld id="{60190AC2-481F-4502-89DE-7153DAFA5FF2}" type="slidenum">
              <a:rPr lang="en-US" sz="1600" smtClean="0">
                <a:solidFill>
                  <a:schemeClr val="bg1">
                    <a:lumMod val="50000"/>
                  </a:schemeClr>
                </a:solidFill>
              </a:rPr>
              <a:pPr/>
              <a:t>‹#›</a:t>
            </a:fld>
            <a:endParaRPr lang="en-US" sz="1600" dirty="0">
              <a:solidFill>
                <a:schemeClr val="bg1">
                  <a:lumMod val="50000"/>
                </a:schemeClr>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324600" y="1219201"/>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05AD4C7-8640-3744-BC60-962A88DAE811}" type="datetimeFigureOut">
              <a:rPr lang="en-US" smtClean="0"/>
              <a:pPr/>
              <a:t>3/19/2014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5185A8-A803-3B40-8A76-D1B5A01A80E0}"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sz="1800"/>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sz="1800" dirty="0"/>
          </a:p>
        </p:txBody>
      </p:sp>
      <p:sp>
        <p:nvSpPr>
          <p:cNvPr id="9" name="Isosceles Triangle 8"/>
          <p:cNvSpPr>
            <a:spLocks noChangeAspect="1"/>
          </p:cNvSpPr>
          <p:nvPr/>
        </p:nvSpPr>
        <p:spPr>
          <a:xfrm rot="5400000">
            <a:off x="419101" y="6467474"/>
            <a:ext cx="190849" cy="120315"/>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smtClean="0"/>
              <a:t>Drag picture to placeholder or click icon to add</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05AD4C7-8640-3744-BC60-962A88DAE811}" type="datetimeFigureOut">
              <a:rPr lang="en-US" smtClean="0"/>
              <a:pPr/>
              <a:t>3/19/2014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5185A8-A803-3B40-8A76-D1B5A01A80E0}"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sz="1800"/>
          </a:p>
        </p:txBody>
      </p:sp>
      <p:sp>
        <p:nvSpPr>
          <p:cNvPr id="9" name="Isosceles Triangle 8"/>
          <p:cNvSpPr>
            <a:spLocks noChangeAspect="1"/>
          </p:cNvSpPr>
          <p:nvPr/>
        </p:nvSpPr>
        <p:spPr>
          <a:xfrm rot="5400000">
            <a:off x="419101" y="6467474"/>
            <a:ext cx="190849" cy="120315"/>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005AD4C7-8640-3744-BC60-962A88DAE811}" type="datetimeFigureOut">
              <a:rPr lang="en-US" smtClean="0"/>
              <a:pPr/>
              <a:t>3/19/2014</a:t>
            </a:fld>
            <a:endParaRPr lang="en-US" dirty="0"/>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en-US" dirty="0"/>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565185A8-A803-3B40-8A76-D1B5A01A80E0}" type="slidenum">
              <a:rPr lang="en-US" smtClean="0"/>
              <a:pPr/>
              <a:t>‹#›</a:t>
            </a:fld>
            <a:endParaRPr lang="en-US"/>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sz="1800"/>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sz="1800"/>
          </a:p>
        </p:txBody>
      </p:sp>
      <p:sp>
        <p:nvSpPr>
          <p:cNvPr id="10" name="Isosceles Triangle 9"/>
          <p:cNvSpPr>
            <a:spLocks noChangeAspect="1"/>
          </p:cNvSpPr>
          <p:nvPr/>
        </p:nvSpPr>
        <p:spPr>
          <a:xfrm rot="5400000">
            <a:off x="419101" y="6467474"/>
            <a:ext cx="190849" cy="120315"/>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13" indent="-274313"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26" indent="-274313"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39" indent="-228594"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53" indent="-228594"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566" indent="-228594"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879" indent="-182875"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754" indent="-182875"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30" indent="-182875"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05" indent="-182875"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189" algn="l" rtl="0" eaLnBrk="1" latinLnBrk="0" hangingPunct="1">
        <a:defRPr kumimoji="0" kern="1200">
          <a:solidFill>
            <a:schemeClr val="tx1"/>
          </a:solidFill>
          <a:latin typeface="+mn-lt"/>
          <a:ea typeface="+mn-ea"/>
          <a:cs typeface="+mn-cs"/>
        </a:defRPr>
      </a:lvl2pPr>
      <a:lvl3pPr marL="914377" algn="l" rtl="0" eaLnBrk="1" latinLnBrk="0" hangingPunct="1">
        <a:defRPr kumimoji="0" kern="1200">
          <a:solidFill>
            <a:schemeClr val="tx1"/>
          </a:solidFill>
          <a:latin typeface="+mn-lt"/>
          <a:ea typeface="+mn-ea"/>
          <a:cs typeface="+mn-cs"/>
        </a:defRPr>
      </a:lvl3pPr>
      <a:lvl4pPr marL="1371566" algn="l" rtl="0" eaLnBrk="1" latinLnBrk="0" hangingPunct="1">
        <a:defRPr kumimoji="0" kern="1200">
          <a:solidFill>
            <a:schemeClr val="tx1"/>
          </a:solidFill>
          <a:latin typeface="+mn-lt"/>
          <a:ea typeface="+mn-ea"/>
          <a:cs typeface="+mn-cs"/>
        </a:defRPr>
      </a:lvl4pPr>
      <a:lvl5pPr marL="1828754" algn="l" rtl="0" eaLnBrk="1" latinLnBrk="0" hangingPunct="1">
        <a:defRPr kumimoji="0" kern="1200">
          <a:solidFill>
            <a:schemeClr val="tx1"/>
          </a:solidFill>
          <a:latin typeface="+mn-lt"/>
          <a:ea typeface="+mn-ea"/>
          <a:cs typeface="+mn-cs"/>
        </a:defRPr>
      </a:lvl5pPr>
      <a:lvl6pPr marL="2285943" algn="l" rtl="0" eaLnBrk="1" latinLnBrk="0" hangingPunct="1">
        <a:defRPr kumimoji="0" kern="1200">
          <a:solidFill>
            <a:schemeClr val="tx1"/>
          </a:solidFill>
          <a:latin typeface="+mn-lt"/>
          <a:ea typeface="+mn-ea"/>
          <a:cs typeface="+mn-cs"/>
        </a:defRPr>
      </a:lvl6pPr>
      <a:lvl7pPr marL="2743131" algn="l" rtl="0" eaLnBrk="1" latinLnBrk="0" hangingPunct="1">
        <a:defRPr kumimoji="0" kern="1200">
          <a:solidFill>
            <a:schemeClr val="tx1"/>
          </a:solidFill>
          <a:latin typeface="+mn-lt"/>
          <a:ea typeface="+mn-ea"/>
          <a:cs typeface="+mn-cs"/>
        </a:defRPr>
      </a:lvl7pPr>
      <a:lvl8pPr marL="3200320" algn="l" rtl="0" eaLnBrk="1" latinLnBrk="0" hangingPunct="1">
        <a:defRPr kumimoji="0" kern="1200">
          <a:solidFill>
            <a:schemeClr val="tx1"/>
          </a:solidFill>
          <a:latin typeface="+mn-lt"/>
          <a:ea typeface="+mn-ea"/>
          <a:cs typeface="+mn-cs"/>
        </a:defRPr>
      </a:lvl8pPr>
      <a:lvl9pPr marL="3657509"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F90171-0C6F-439E-89BC-FF15615A2AC1}" type="datetimeFigureOut">
              <a:rPr lang="en-US" smtClean="0">
                <a:solidFill>
                  <a:prstClr val="black">
                    <a:tint val="75000"/>
                  </a:prstClr>
                </a:solidFill>
              </a:rPr>
              <a:pPr/>
              <a:t>3/19/2014</a:t>
            </a:fld>
            <a:endParaRPr lang="en-US" smtClean="0">
              <a:solidFill>
                <a:prstClr val="black">
                  <a:tint val="75000"/>
                </a:prstClr>
              </a:solidFill>
            </a:endParaRPr>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smtClean="0">
              <a:solidFill>
                <a:prstClr val="black">
                  <a:tint val="75000"/>
                </a:prstClr>
              </a:solidFill>
            </a:endParaRPr>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F8A6EE-6F06-4E6D-B29B-038C3C4E3D2B}" type="slidenum">
              <a:rPr lang="en-US" smtClean="0">
                <a:solidFill>
                  <a:prstClr val="black">
                    <a:tint val="75000"/>
                  </a:prstClr>
                </a:solidFill>
              </a:rPr>
              <a:pPr/>
              <a:t>‹#›</a:t>
            </a:fld>
            <a:endParaRPr lang="en-US" smtClean="0">
              <a:solidFill>
                <a:prstClr val="black">
                  <a:tint val="75000"/>
                </a:prstClr>
              </a:solidFill>
            </a:endParaRPr>
          </a:p>
        </p:txBody>
      </p:sp>
    </p:spTree>
    <p:extLst>
      <p:ext uri="{BB962C8B-B14F-4D97-AF65-F5344CB8AC3E}">
        <p14:creationId xmlns="" xmlns:p14="http://schemas.microsoft.com/office/powerpoint/2010/main" val="39641513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377" rtl="0" eaLnBrk="1" latinLnBrk="0" hangingPunct="1">
        <a:spcBef>
          <a:spcPct val="0"/>
        </a:spcBef>
        <a:buNone/>
        <a:defRPr sz="4400" kern="1200">
          <a:solidFill>
            <a:schemeClr val="tx1"/>
          </a:solidFill>
          <a:latin typeface="+mj-lt"/>
          <a:ea typeface="+mj-ea"/>
          <a:cs typeface="+mj-cs"/>
        </a:defRPr>
      </a:lvl1pPr>
    </p:titleStyle>
    <p:bodyStyle>
      <a:lvl1pPr marL="342891" indent="-342891" algn="l" defTabSz="914377"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32" indent="-285744" algn="l" defTabSz="914377"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2971" indent="-228594" algn="l" defTabSz="914377"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160"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349"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537"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726"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914"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103"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591">
                <a:solidFill>
                  <a:schemeClr val="tx2"/>
                </a:solidFill>
              </a:defRPr>
            </a:lvl1pPr>
          </a:lstStyle>
          <a:p>
            <a:pPr defTabSz="192884"/>
            <a:fld id="{005AD4C7-8640-3744-BC60-962A88DAE811}" type="datetimeFigureOut">
              <a:rPr lang="en-US" smtClean="0">
                <a:solidFill>
                  <a:srgbClr val="464653"/>
                </a:solidFill>
              </a:rPr>
              <a:pPr defTabSz="192884"/>
              <a:t>3/19/2014</a:t>
            </a:fld>
            <a:endParaRPr lang="en-US" dirty="0">
              <a:solidFill>
                <a:srgbClr val="464653"/>
              </a:solidFill>
            </a:endParaRPr>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591">
                <a:solidFill>
                  <a:schemeClr val="tx2"/>
                </a:solidFill>
              </a:defRPr>
            </a:lvl1pPr>
          </a:lstStyle>
          <a:p>
            <a:pPr defTabSz="192884"/>
            <a:endParaRPr lang="en-US" dirty="0">
              <a:solidFill>
                <a:srgbClr val="464653"/>
              </a:solidFill>
            </a:endParaRPr>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591">
                <a:solidFill>
                  <a:schemeClr val="tx2"/>
                </a:solidFill>
              </a:defRPr>
            </a:lvl1pPr>
          </a:lstStyle>
          <a:p>
            <a:pPr defTabSz="192884"/>
            <a:fld id="{565185A8-A803-3B40-8A76-D1B5A01A80E0}" type="slidenum">
              <a:rPr lang="en-US" smtClean="0">
                <a:solidFill>
                  <a:srgbClr val="464653"/>
                </a:solidFill>
              </a:rPr>
              <a:pPr defTabSz="192884"/>
              <a:t>‹#›</a:t>
            </a:fld>
            <a:endParaRPr lang="en-US">
              <a:solidFill>
                <a:srgbClr val="464653"/>
              </a:solidFill>
            </a:endParaRPr>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38576" tIns="19289" rIns="38576" bIns="19289" anchor="t" compatLnSpc="1"/>
          <a:lstStyle/>
          <a:p>
            <a:pPr defTabSz="192884"/>
            <a:endParaRPr lang="en-US" sz="760">
              <a:solidFill>
                <a:prstClr val="black"/>
              </a:solidFill>
            </a:endParaRPr>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38576" tIns="19289" rIns="38576" bIns="19289" anchor="t" compatLnSpc="1"/>
          <a:lstStyle/>
          <a:p>
            <a:pPr defTabSz="192884"/>
            <a:endParaRPr lang="en-US" sz="760">
              <a:solidFill>
                <a:prstClr val="black"/>
              </a:solidFill>
            </a:endParaRPr>
          </a:p>
        </p:txBody>
      </p:sp>
      <p:sp>
        <p:nvSpPr>
          <p:cNvPr id="10" name="Isosceles Triangle 9"/>
          <p:cNvSpPr>
            <a:spLocks noChangeAspect="1"/>
          </p:cNvSpPr>
          <p:nvPr/>
        </p:nvSpPr>
        <p:spPr>
          <a:xfrm rot="5400000">
            <a:off x="419104" y="6467474"/>
            <a:ext cx="190849" cy="120315"/>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192884"/>
            <a:endParaRPr lang="en-US" sz="760">
              <a:solidFill>
                <a:prstClr val="white"/>
              </a:solidFill>
            </a:endParaRPr>
          </a:p>
        </p:txBody>
      </p:sp>
    </p:spTree>
    <p:extLst>
      <p:ext uri="{BB962C8B-B14F-4D97-AF65-F5344CB8AC3E}">
        <p14:creationId xmlns="" xmlns:p14="http://schemas.microsoft.com/office/powerpoint/2010/main" val="162164790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1350" kern="1200">
          <a:solidFill>
            <a:schemeClr val="tx2"/>
          </a:solidFill>
          <a:latin typeface="+mj-lt"/>
          <a:ea typeface="+mj-ea"/>
          <a:cs typeface="+mj-cs"/>
        </a:defRPr>
      </a:lvl1pPr>
    </p:titleStyle>
    <p:bodyStyle>
      <a:lvl1pPr marL="115727" indent="-115727" algn="l" rtl="0" eaLnBrk="1" latinLnBrk="0" hangingPunct="1">
        <a:spcBef>
          <a:spcPts val="254"/>
        </a:spcBef>
        <a:buClr>
          <a:schemeClr val="accent1"/>
        </a:buClr>
        <a:buSzPct val="76000"/>
        <a:buFont typeface="Wingdings 3"/>
        <a:buChar char=""/>
        <a:defRPr kumimoji="0" sz="1097" kern="1200">
          <a:solidFill>
            <a:schemeClr val="tx1"/>
          </a:solidFill>
          <a:latin typeface="+mn-lt"/>
          <a:ea typeface="+mn-ea"/>
          <a:cs typeface="+mn-cs"/>
        </a:defRPr>
      </a:lvl1pPr>
      <a:lvl2pPr marL="231455" indent="-115727" algn="l" rtl="0" eaLnBrk="1" latinLnBrk="0" hangingPunct="1">
        <a:spcBef>
          <a:spcPts val="211"/>
        </a:spcBef>
        <a:buClr>
          <a:schemeClr val="accent2"/>
        </a:buClr>
        <a:buSzPct val="76000"/>
        <a:buFont typeface="Wingdings 3"/>
        <a:buChar char=""/>
        <a:defRPr kumimoji="0" sz="971" kern="1200">
          <a:solidFill>
            <a:schemeClr val="tx2"/>
          </a:solidFill>
          <a:latin typeface="+mn-lt"/>
          <a:ea typeface="+mn-ea"/>
          <a:cs typeface="+mn-cs"/>
        </a:defRPr>
      </a:lvl2pPr>
      <a:lvl3pPr marL="347182" indent="-96440" algn="l" rtl="0" eaLnBrk="1" latinLnBrk="0" hangingPunct="1">
        <a:spcBef>
          <a:spcPts val="211"/>
        </a:spcBef>
        <a:buClr>
          <a:schemeClr val="bg1">
            <a:shade val="50000"/>
          </a:schemeClr>
        </a:buClr>
        <a:buSzPct val="76000"/>
        <a:buFont typeface="Wingdings 3"/>
        <a:buChar char=""/>
        <a:defRPr kumimoji="0" sz="844" kern="1200">
          <a:solidFill>
            <a:schemeClr val="tx1"/>
          </a:solidFill>
          <a:latin typeface="+mn-lt"/>
          <a:ea typeface="+mn-ea"/>
          <a:cs typeface="+mn-cs"/>
        </a:defRPr>
      </a:lvl3pPr>
      <a:lvl4pPr marL="462910" indent="-96440" algn="l" rtl="0" eaLnBrk="1" latinLnBrk="0" hangingPunct="1">
        <a:spcBef>
          <a:spcPts val="169"/>
        </a:spcBef>
        <a:buClr>
          <a:schemeClr val="accent2">
            <a:shade val="75000"/>
          </a:schemeClr>
        </a:buClr>
        <a:buSzPct val="70000"/>
        <a:buFont typeface="Wingdings"/>
        <a:buChar char=""/>
        <a:defRPr kumimoji="0" sz="760" kern="1200">
          <a:solidFill>
            <a:schemeClr val="tx1"/>
          </a:solidFill>
          <a:latin typeface="+mn-lt"/>
          <a:ea typeface="+mn-ea"/>
          <a:cs typeface="+mn-cs"/>
        </a:defRPr>
      </a:lvl4pPr>
      <a:lvl5pPr marL="578636" indent="-96440" algn="l" rtl="0" eaLnBrk="1" latinLnBrk="0" hangingPunct="1">
        <a:spcBef>
          <a:spcPts val="127"/>
        </a:spcBef>
        <a:buClr>
          <a:schemeClr val="accent2"/>
        </a:buClr>
        <a:buSzPct val="70000"/>
        <a:buFont typeface="Wingdings"/>
        <a:buChar char=""/>
        <a:defRPr kumimoji="0" sz="675" kern="1200">
          <a:solidFill>
            <a:schemeClr val="tx1"/>
          </a:solidFill>
          <a:latin typeface="+mn-lt"/>
          <a:ea typeface="+mn-ea"/>
          <a:cs typeface="+mn-cs"/>
        </a:defRPr>
      </a:lvl5pPr>
      <a:lvl6pPr marL="694364" indent="-77151" algn="l" rtl="0" eaLnBrk="1" latinLnBrk="0" hangingPunct="1">
        <a:spcBef>
          <a:spcPts val="127"/>
        </a:spcBef>
        <a:buClr>
          <a:srgbClr val="9FB8CD">
            <a:shade val="75000"/>
          </a:srgbClr>
        </a:buClr>
        <a:buSzPct val="75000"/>
        <a:buFont typeface="Wingdings 3"/>
        <a:buChar char=""/>
        <a:defRPr kumimoji="0" lang="en-US" sz="675" kern="1200" smtClean="0">
          <a:solidFill>
            <a:schemeClr val="tx1"/>
          </a:solidFill>
          <a:latin typeface="+mn-lt"/>
          <a:ea typeface="+mn-ea"/>
          <a:cs typeface="+mn-cs"/>
        </a:defRPr>
      </a:lvl6pPr>
      <a:lvl7pPr marL="771515" indent="-77151" algn="l" rtl="0" eaLnBrk="1" latinLnBrk="0" hangingPunct="1">
        <a:spcBef>
          <a:spcPts val="127"/>
        </a:spcBef>
        <a:buClr>
          <a:srgbClr val="727CA3">
            <a:shade val="75000"/>
          </a:srgbClr>
        </a:buClr>
        <a:buSzPct val="75000"/>
        <a:buFont typeface="Wingdings 3"/>
        <a:buChar char=""/>
        <a:defRPr kumimoji="0" lang="en-US" sz="591" kern="1200" smtClean="0">
          <a:solidFill>
            <a:schemeClr val="tx1"/>
          </a:solidFill>
          <a:latin typeface="+mn-lt"/>
          <a:ea typeface="+mn-ea"/>
          <a:cs typeface="+mn-cs"/>
        </a:defRPr>
      </a:lvl7pPr>
      <a:lvl8pPr marL="848667" indent="-77151" algn="l" rtl="0" eaLnBrk="1" latinLnBrk="0" hangingPunct="1">
        <a:spcBef>
          <a:spcPts val="127"/>
        </a:spcBef>
        <a:buClr>
          <a:prstClr val="white">
            <a:shade val="50000"/>
          </a:prstClr>
        </a:buClr>
        <a:buSzPct val="75000"/>
        <a:buFont typeface="Wingdings 3"/>
        <a:buChar char=""/>
        <a:defRPr kumimoji="0" lang="en-US" sz="591" kern="1200" smtClean="0">
          <a:solidFill>
            <a:schemeClr val="tx1"/>
          </a:solidFill>
          <a:latin typeface="+mn-lt"/>
          <a:ea typeface="+mn-ea"/>
          <a:cs typeface="+mn-cs"/>
        </a:defRPr>
      </a:lvl8pPr>
      <a:lvl9pPr marL="925818" indent="-77151" algn="l" rtl="0" eaLnBrk="1" latinLnBrk="0" hangingPunct="1">
        <a:spcBef>
          <a:spcPts val="127"/>
        </a:spcBef>
        <a:buClr>
          <a:srgbClr val="9FB8CD"/>
        </a:buClr>
        <a:buSzPct val="75000"/>
        <a:buFont typeface="Wingdings 3"/>
        <a:buChar char=""/>
        <a:defRPr kumimoji="0" lang="en-US" sz="506"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192879" algn="l" rtl="0" eaLnBrk="1" latinLnBrk="0" hangingPunct="1">
        <a:defRPr kumimoji="0" kern="1200">
          <a:solidFill>
            <a:schemeClr val="tx1"/>
          </a:solidFill>
          <a:latin typeface="+mn-lt"/>
          <a:ea typeface="+mn-ea"/>
          <a:cs typeface="+mn-cs"/>
        </a:defRPr>
      </a:lvl2pPr>
      <a:lvl3pPr marL="385757" algn="l" rtl="0" eaLnBrk="1" latinLnBrk="0" hangingPunct="1">
        <a:defRPr kumimoji="0" kern="1200">
          <a:solidFill>
            <a:schemeClr val="tx1"/>
          </a:solidFill>
          <a:latin typeface="+mn-lt"/>
          <a:ea typeface="+mn-ea"/>
          <a:cs typeface="+mn-cs"/>
        </a:defRPr>
      </a:lvl3pPr>
      <a:lvl4pPr marL="578636" algn="l" rtl="0" eaLnBrk="1" latinLnBrk="0" hangingPunct="1">
        <a:defRPr kumimoji="0" kern="1200">
          <a:solidFill>
            <a:schemeClr val="tx1"/>
          </a:solidFill>
          <a:latin typeface="+mn-lt"/>
          <a:ea typeface="+mn-ea"/>
          <a:cs typeface="+mn-cs"/>
        </a:defRPr>
      </a:lvl4pPr>
      <a:lvl5pPr marL="771515" algn="l" rtl="0" eaLnBrk="1" latinLnBrk="0" hangingPunct="1">
        <a:defRPr kumimoji="0" kern="1200">
          <a:solidFill>
            <a:schemeClr val="tx1"/>
          </a:solidFill>
          <a:latin typeface="+mn-lt"/>
          <a:ea typeface="+mn-ea"/>
          <a:cs typeface="+mn-cs"/>
        </a:defRPr>
      </a:lvl5pPr>
      <a:lvl6pPr marL="964394" algn="l" rtl="0" eaLnBrk="1" latinLnBrk="0" hangingPunct="1">
        <a:defRPr kumimoji="0" kern="1200">
          <a:solidFill>
            <a:schemeClr val="tx1"/>
          </a:solidFill>
          <a:latin typeface="+mn-lt"/>
          <a:ea typeface="+mn-ea"/>
          <a:cs typeface="+mn-cs"/>
        </a:defRPr>
      </a:lvl6pPr>
      <a:lvl7pPr marL="1157273" algn="l" rtl="0" eaLnBrk="1" latinLnBrk="0" hangingPunct="1">
        <a:defRPr kumimoji="0" kern="1200">
          <a:solidFill>
            <a:schemeClr val="tx1"/>
          </a:solidFill>
          <a:latin typeface="+mn-lt"/>
          <a:ea typeface="+mn-ea"/>
          <a:cs typeface="+mn-cs"/>
        </a:defRPr>
      </a:lvl7pPr>
      <a:lvl8pPr marL="1350152" algn="l" rtl="0" eaLnBrk="1" latinLnBrk="0" hangingPunct="1">
        <a:defRPr kumimoji="0" kern="1200">
          <a:solidFill>
            <a:schemeClr val="tx1"/>
          </a:solidFill>
          <a:latin typeface="+mn-lt"/>
          <a:ea typeface="+mn-ea"/>
          <a:cs typeface="+mn-cs"/>
        </a:defRPr>
      </a:lvl8pPr>
      <a:lvl9pPr marL="1543031" algn="l" rtl="0" eaLnBrk="1" latinLnBrk="0" hangingPunct="1">
        <a:defRPr kumimoji="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591">
                <a:solidFill>
                  <a:schemeClr val="tx2"/>
                </a:solidFill>
              </a:defRPr>
            </a:lvl1pPr>
          </a:lstStyle>
          <a:p>
            <a:pPr defTabSz="192884"/>
            <a:fld id="{005AD4C7-8640-3744-BC60-962A88DAE811}" type="datetimeFigureOut">
              <a:rPr lang="en-US" smtClean="0">
                <a:solidFill>
                  <a:srgbClr val="464653"/>
                </a:solidFill>
              </a:rPr>
              <a:pPr defTabSz="192884"/>
              <a:t>3/19/2014</a:t>
            </a:fld>
            <a:endParaRPr lang="en-US" dirty="0">
              <a:solidFill>
                <a:srgbClr val="464653"/>
              </a:solidFill>
            </a:endParaRPr>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591">
                <a:solidFill>
                  <a:schemeClr val="tx2"/>
                </a:solidFill>
              </a:defRPr>
            </a:lvl1pPr>
          </a:lstStyle>
          <a:p>
            <a:pPr defTabSz="192884"/>
            <a:endParaRPr lang="en-US" dirty="0">
              <a:solidFill>
                <a:srgbClr val="464653"/>
              </a:solidFill>
            </a:endParaRPr>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591">
                <a:solidFill>
                  <a:schemeClr val="tx2"/>
                </a:solidFill>
              </a:defRPr>
            </a:lvl1pPr>
          </a:lstStyle>
          <a:p>
            <a:pPr defTabSz="192884"/>
            <a:fld id="{565185A8-A803-3B40-8A76-D1B5A01A80E0}" type="slidenum">
              <a:rPr lang="en-US" smtClean="0">
                <a:solidFill>
                  <a:srgbClr val="464653"/>
                </a:solidFill>
              </a:rPr>
              <a:pPr defTabSz="192884"/>
              <a:t>‹#›</a:t>
            </a:fld>
            <a:endParaRPr lang="en-US">
              <a:solidFill>
                <a:srgbClr val="464653"/>
              </a:solidFill>
            </a:endParaRPr>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38576" tIns="19289" rIns="38576" bIns="19289" anchor="t" compatLnSpc="1"/>
          <a:lstStyle/>
          <a:p>
            <a:pPr defTabSz="192884"/>
            <a:endParaRPr lang="en-US" sz="760">
              <a:solidFill>
                <a:prstClr val="black"/>
              </a:solidFill>
            </a:endParaRPr>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38576" tIns="19289" rIns="38576" bIns="19289" anchor="t" compatLnSpc="1"/>
          <a:lstStyle/>
          <a:p>
            <a:pPr defTabSz="192884"/>
            <a:endParaRPr lang="en-US" sz="760">
              <a:solidFill>
                <a:prstClr val="black"/>
              </a:solidFill>
            </a:endParaRPr>
          </a:p>
        </p:txBody>
      </p:sp>
      <p:sp>
        <p:nvSpPr>
          <p:cNvPr id="10" name="Isosceles Triangle 9"/>
          <p:cNvSpPr>
            <a:spLocks noChangeAspect="1"/>
          </p:cNvSpPr>
          <p:nvPr/>
        </p:nvSpPr>
        <p:spPr>
          <a:xfrm rot="5400000">
            <a:off x="419104" y="6467474"/>
            <a:ext cx="190849" cy="120315"/>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192884"/>
            <a:endParaRPr lang="en-US" sz="760">
              <a:solidFill>
                <a:prstClr val="white"/>
              </a:solidFill>
            </a:endParaRPr>
          </a:p>
        </p:txBody>
      </p:sp>
    </p:spTree>
    <p:extLst>
      <p:ext uri="{BB962C8B-B14F-4D97-AF65-F5344CB8AC3E}">
        <p14:creationId xmlns="" xmlns:p14="http://schemas.microsoft.com/office/powerpoint/2010/main" val="2312543241"/>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1350" kern="1200">
          <a:solidFill>
            <a:schemeClr val="tx2"/>
          </a:solidFill>
          <a:latin typeface="+mj-lt"/>
          <a:ea typeface="+mj-ea"/>
          <a:cs typeface="+mj-cs"/>
        </a:defRPr>
      </a:lvl1pPr>
    </p:titleStyle>
    <p:bodyStyle>
      <a:lvl1pPr marL="115727" indent="-115727" algn="l" rtl="0" eaLnBrk="1" latinLnBrk="0" hangingPunct="1">
        <a:spcBef>
          <a:spcPts val="254"/>
        </a:spcBef>
        <a:buClr>
          <a:schemeClr val="accent1"/>
        </a:buClr>
        <a:buSzPct val="76000"/>
        <a:buFont typeface="Wingdings 3"/>
        <a:buChar char=""/>
        <a:defRPr kumimoji="0" sz="1097" kern="1200">
          <a:solidFill>
            <a:schemeClr val="tx1"/>
          </a:solidFill>
          <a:latin typeface="+mn-lt"/>
          <a:ea typeface="+mn-ea"/>
          <a:cs typeface="+mn-cs"/>
        </a:defRPr>
      </a:lvl1pPr>
      <a:lvl2pPr marL="231455" indent="-115727" algn="l" rtl="0" eaLnBrk="1" latinLnBrk="0" hangingPunct="1">
        <a:spcBef>
          <a:spcPts val="211"/>
        </a:spcBef>
        <a:buClr>
          <a:schemeClr val="accent2"/>
        </a:buClr>
        <a:buSzPct val="76000"/>
        <a:buFont typeface="Wingdings 3"/>
        <a:buChar char=""/>
        <a:defRPr kumimoji="0" sz="971" kern="1200">
          <a:solidFill>
            <a:schemeClr val="tx2"/>
          </a:solidFill>
          <a:latin typeface="+mn-lt"/>
          <a:ea typeface="+mn-ea"/>
          <a:cs typeface="+mn-cs"/>
        </a:defRPr>
      </a:lvl2pPr>
      <a:lvl3pPr marL="347182" indent="-96440" algn="l" rtl="0" eaLnBrk="1" latinLnBrk="0" hangingPunct="1">
        <a:spcBef>
          <a:spcPts val="211"/>
        </a:spcBef>
        <a:buClr>
          <a:schemeClr val="bg1">
            <a:shade val="50000"/>
          </a:schemeClr>
        </a:buClr>
        <a:buSzPct val="76000"/>
        <a:buFont typeface="Wingdings 3"/>
        <a:buChar char=""/>
        <a:defRPr kumimoji="0" sz="844" kern="1200">
          <a:solidFill>
            <a:schemeClr val="tx1"/>
          </a:solidFill>
          <a:latin typeface="+mn-lt"/>
          <a:ea typeface="+mn-ea"/>
          <a:cs typeface="+mn-cs"/>
        </a:defRPr>
      </a:lvl3pPr>
      <a:lvl4pPr marL="462910" indent="-96440" algn="l" rtl="0" eaLnBrk="1" latinLnBrk="0" hangingPunct="1">
        <a:spcBef>
          <a:spcPts val="169"/>
        </a:spcBef>
        <a:buClr>
          <a:schemeClr val="accent2">
            <a:shade val="75000"/>
          </a:schemeClr>
        </a:buClr>
        <a:buSzPct val="70000"/>
        <a:buFont typeface="Wingdings"/>
        <a:buChar char=""/>
        <a:defRPr kumimoji="0" sz="760" kern="1200">
          <a:solidFill>
            <a:schemeClr val="tx1"/>
          </a:solidFill>
          <a:latin typeface="+mn-lt"/>
          <a:ea typeface="+mn-ea"/>
          <a:cs typeface="+mn-cs"/>
        </a:defRPr>
      </a:lvl4pPr>
      <a:lvl5pPr marL="578636" indent="-96440" algn="l" rtl="0" eaLnBrk="1" latinLnBrk="0" hangingPunct="1">
        <a:spcBef>
          <a:spcPts val="127"/>
        </a:spcBef>
        <a:buClr>
          <a:schemeClr val="accent2"/>
        </a:buClr>
        <a:buSzPct val="70000"/>
        <a:buFont typeface="Wingdings"/>
        <a:buChar char=""/>
        <a:defRPr kumimoji="0" sz="675" kern="1200">
          <a:solidFill>
            <a:schemeClr val="tx1"/>
          </a:solidFill>
          <a:latin typeface="+mn-lt"/>
          <a:ea typeface="+mn-ea"/>
          <a:cs typeface="+mn-cs"/>
        </a:defRPr>
      </a:lvl5pPr>
      <a:lvl6pPr marL="694364" indent="-77151" algn="l" rtl="0" eaLnBrk="1" latinLnBrk="0" hangingPunct="1">
        <a:spcBef>
          <a:spcPts val="127"/>
        </a:spcBef>
        <a:buClr>
          <a:srgbClr val="9FB8CD">
            <a:shade val="75000"/>
          </a:srgbClr>
        </a:buClr>
        <a:buSzPct val="75000"/>
        <a:buFont typeface="Wingdings 3"/>
        <a:buChar char=""/>
        <a:defRPr kumimoji="0" lang="en-US" sz="675" kern="1200" smtClean="0">
          <a:solidFill>
            <a:schemeClr val="tx1"/>
          </a:solidFill>
          <a:latin typeface="+mn-lt"/>
          <a:ea typeface="+mn-ea"/>
          <a:cs typeface="+mn-cs"/>
        </a:defRPr>
      </a:lvl6pPr>
      <a:lvl7pPr marL="771515" indent="-77151" algn="l" rtl="0" eaLnBrk="1" latinLnBrk="0" hangingPunct="1">
        <a:spcBef>
          <a:spcPts val="127"/>
        </a:spcBef>
        <a:buClr>
          <a:srgbClr val="727CA3">
            <a:shade val="75000"/>
          </a:srgbClr>
        </a:buClr>
        <a:buSzPct val="75000"/>
        <a:buFont typeface="Wingdings 3"/>
        <a:buChar char=""/>
        <a:defRPr kumimoji="0" lang="en-US" sz="591" kern="1200" smtClean="0">
          <a:solidFill>
            <a:schemeClr val="tx1"/>
          </a:solidFill>
          <a:latin typeface="+mn-lt"/>
          <a:ea typeface="+mn-ea"/>
          <a:cs typeface="+mn-cs"/>
        </a:defRPr>
      </a:lvl7pPr>
      <a:lvl8pPr marL="848667" indent="-77151" algn="l" rtl="0" eaLnBrk="1" latinLnBrk="0" hangingPunct="1">
        <a:spcBef>
          <a:spcPts val="127"/>
        </a:spcBef>
        <a:buClr>
          <a:prstClr val="white">
            <a:shade val="50000"/>
          </a:prstClr>
        </a:buClr>
        <a:buSzPct val="75000"/>
        <a:buFont typeface="Wingdings 3"/>
        <a:buChar char=""/>
        <a:defRPr kumimoji="0" lang="en-US" sz="591" kern="1200" smtClean="0">
          <a:solidFill>
            <a:schemeClr val="tx1"/>
          </a:solidFill>
          <a:latin typeface="+mn-lt"/>
          <a:ea typeface="+mn-ea"/>
          <a:cs typeface="+mn-cs"/>
        </a:defRPr>
      </a:lvl8pPr>
      <a:lvl9pPr marL="925818" indent="-77151" algn="l" rtl="0" eaLnBrk="1" latinLnBrk="0" hangingPunct="1">
        <a:spcBef>
          <a:spcPts val="127"/>
        </a:spcBef>
        <a:buClr>
          <a:srgbClr val="9FB8CD"/>
        </a:buClr>
        <a:buSzPct val="75000"/>
        <a:buFont typeface="Wingdings 3"/>
        <a:buChar char=""/>
        <a:defRPr kumimoji="0" lang="en-US" sz="506"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192879" algn="l" rtl="0" eaLnBrk="1" latinLnBrk="0" hangingPunct="1">
        <a:defRPr kumimoji="0" kern="1200">
          <a:solidFill>
            <a:schemeClr val="tx1"/>
          </a:solidFill>
          <a:latin typeface="+mn-lt"/>
          <a:ea typeface="+mn-ea"/>
          <a:cs typeface="+mn-cs"/>
        </a:defRPr>
      </a:lvl2pPr>
      <a:lvl3pPr marL="385757" algn="l" rtl="0" eaLnBrk="1" latinLnBrk="0" hangingPunct="1">
        <a:defRPr kumimoji="0" kern="1200">
          <a:solidFill>
            <a:schemeClr val="tx1"/>
          </a:solidFill>
          <a:latin typeface="+mn-lt"/>
          <a:ea typeface="+mn-ea"/>
          <a:cs typeface="+mn-cs"/>
        </a:defRPr>
      </a:lvl3pPr>
      <a:lvl4pPr marL="578636" algn="l" rtl="0" eaLnBrk="1" latinLnBrk="0" hangingPunct="1">
        <a:defRPr kumimoji="0" kern="1200">
          <a:solidFill>
            <a:schemeClr val="tx1"/>
          </a:solidFill>
          <a:latin typeface="+mn-lt"/>
          <a:ea typeface="+mn-ea"/>
          <a:cs typeface="+mn-cs"/>
        </a:defRPr>
      </a:lvl4pPr>
      <a:lvl5pPr marL="771515" algn="l" rtl="0" eaLnBrk="1" latinLnBrk="0" hangingPunct="1">
        <a:defRPr kumimoji="0" kern="1200">
          <a:solidFill>
            <a:schemeClr val="tx1"/>
          </a:solidFill>
          <a:latin typeface="+mn-lt"/>
          <a:ea typeface="+mn-ea"/>
          <a:cs typeface="+mn-cs"/>
        </a:defRPr>
      </a:lvl5pPr>
      <a:lvl6pPr marL="964394" algn="l" rtl="0" eaLnBrk="1" latinLnBrk="0" hangingPunct="1">
        <a:defRPr kumimoji="0" kern="1200">
          <a:solidFill>
            <a:schemeClr val="tx1"/>
          </a:solidFill>
          <a:latin typeface="+mn-lt"/>
          <a:ea typeface="+mn-ea"/>
          <a:cs typeface="+mn-cs"/>
        </a:defRPr>
      </a:lvl6pPr>
      <a:lvl7pPr marL="1157273" algn="l" rtl="0" eaLnBrk="1" latinLnBrk="0" hangingPunct="1">
        <a:defRPr kumimoji="0" kern="1200">
          <a:solidFill>
            <a:schemeClr val="tx1"/>
          </a:solidFill>
          <a:latin typeface="+mn-lt"/>
          <a:ea typeface="+mn-ea"/>
          <a:cs typeface="+mn-cs"/>
        </a:defRPr>
      </a:lvl7pPr>
      <a:lvl8pPr marL="1350152" algn="l" rtl="0" eaLnBrk="1" latinLnBrk="0" hangingPunct="1">
        <a:defRPr kumimoji="0" kern="1200">
          <a:solidFill>
            <a:schemeClr val="tx1"/>
          </a:solidFill>
          <a:latin typeface="+mn-lt"/>
          <a:ea typeface="+mn-ea"/>
          <a:cs typeface="+mn-cs"/>
        </a:defRPr>
      </a:lvl8pPr>
      <a:lvl9pPr marL="1543031"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google.com/url?sa=i&amp;rct=j&amp;q=state+of+maryland+logo&amp;source=images&amp;cd=&amp;cad=rja&amp;docid=_eQ0EHBDGw6juM&amp;tbnid=TFGQX_NsstKcsM:&amp;ved=0CAUQjRw&amp;url=http://broadneck.info/history/marylands-world-war-ii-memorial/&amp;ei=_8sTUcGADsqt0AHQvoCABQ&amp;bvm=bv.42080656,d.dmQ&amp;psig=AFQjCNFCpWb9d4U07ptl2z0E0Ejt6TnzVg&amp;ust=1360338281455472"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152400" y="1981200"/>
            <a:ext cx="8839200" cy="2286000"/>
          </a:xfrm>
        </p:spPr>
        <p:txBody>
          <a:bodyPr>
            <a:normAutofit/>
          </a:bodyPr>
          <a:lstStyle/>
          <a:p>
            <a:pPr algn="ctr"/>
            <a:r>
              <a:rPr lang="en-US" sz="2800" b="1" dirty="0">
                <a:latin typeface="Cambria" pitchFamily="18" charset="0"/>
              </a:rPr>
              <a:t/>
            </a:r>
            <a:br>
              <a:rPr lang="en-US" sz="2800" b="1" dirty="0">
                <a:latin typeface="Cambria" pitchFamily="18" charset="0"/>
              </a:rPr>
            </a:br>
            <a:r>
              <a:rPr lang="en-US" sz="3600" b="1" dirty="0">
                <a:latin typeface="Cambria" pitchFamily="18" charset="0"/>
              </a:rPr>
              <a:t>Maryland Health Services Cost Review Commission </a:t>
            </a:r>
            <a:r>
              <a:rPr lang="en-US" sz="2800" b="1" dirty="0">
                <a:latin typeface="Cambria" pitchFamily="18" charset="0"/>
              </a:rPr>
              <a:t/>
            </a:r>
            <a:br>
              <a:rPr lang="en-US" sz="2800" b="1" dirty="0">
                <a:latin typeface="Cambria" pitchFamily="18" charset="0"/>
              </a:rPr>
            </a:br>
            <a:endParaRPr lang="en-US" sz="2800" b="1" dirty="0">
              <a:latin typeface="Cambria" pitchFamily="18" charset="0"/>
            </a:endParaRPr>
          </a:p>
        </p:txBody>
      </p:sp>
      <p:sp>
        <p:nvSpPr>
          <p:cNvPr id="5" name="Title 1"/>
          <p:cNvSpPr txBox="1">
            <a:spLocks/>
          </p:cNvSpPr>
          <p:nvPr/>
        </p:nvSpPr>
        <p:spPr bwMode="auto">
          <a:xfrm>
            <a:off x="0" y="3886200"/>
            <a:ext cx="9144000" cy="114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cs typeface="Arial" charset="0"/>
              </a:defRPr>
            </a:lvl2pPr>
            <a:lvl3pPr algn="ctr" rtl="0" eaLnBrk="1" fontAlgn="base" hangingPunct="1">
              <a:spcBef>
                <a:spcPct val="0"/>
              </a:spcBef>
              <a:spcAft>
                <a:spcPct val="0"/>
              </a:spcAft>
              <a:defRPr sz="4400">
                <a:solidFill>
                  <a:schemeClr val="tx2"/>
                </a:solidFill>
                <a:latin typeface="Arial" charset="0"/>
                <a:cs typeface="Arial" charset="0"/>
              </a:defRPr>
            </a:lvl3pPr>
            <a:lvl4pPr algn="ctr" rtl="0" eaLnBrk="1" fontAlgn="base" hangingPunct="1">
              <a:spcBef>
                <a:spcPct val="0"/>
              </a:spcBef>
              <a:spcAft>
                <a:spcPct val="0"/>
              </a:spcAft>
              <a:defRPr sz="4400">
                <a:solidFill>
                  <a:schemeClr val="tx2"/>
                </a:solidFill>
                <a:latin typeface="Arial" charset="0"/>
                <a:cs typeface="Arial" charset="0"/>
              </a:defRPr>
            </a:lvl4pPr>
            <a:lvl5pPr algn="ctr" rtl="0" eaLnBrk="1" fontAlgn="base" hangingPunct="1">
              <a:spcBef>
                <a:spcPct val="0"/>
              </a:spcBef>
              <a:spcAft>
                <a:spcPct val="0"/>
              </a:spcAft>
              <a:defRPr sz="4400">
                <a:solidFill>
                  <a:schemeClr val="tx2"/>
                </a:solidFill>
                <a:latin typeface="Arial" charset="0"/>
                <a:cs typeface="Arial" charset="0"/>
              </a:defRPr>
            </a:lvl5pPr>
            <a:lvl6pPr marL="457200" algn="ctr" rtl="0" eaLnBrk="1" fontAlgn="base" hangingPunct="1">
              <a:spcBef>
                <a:spcPct val="0"/>
              </a:spcBef>
              <a:spcAft>
                <a:spcPct val="0"/>
              </a:spcAft>
              <a:defRPr sz="4400">
                <a:solidFill>
                  <a:schemeClr val="tx2"/>
                </a:solidFill>
                <a:latin typeface="Arial" charset="0"/>
                <a:cs typeface="Arial" charset="0"/>
              </a:defRPr>
            </a:lvl6pPr>
            <a:lvl7pPr marL="914400" algn="ctr" rtl="0" eaLnBrk="1" fontAlgn="base" hangingPunct="1">
              <a:spcBef>
                <a:spcPct val="0"/>
              </a:spcBef>
              <a:spcAft>
                <a:spcPct val="0"/>
              </a:spcAft>
              <a:defRPr sz="4400">
                <a:solidFill>
                  <a:schemeClr val="tx2"/>
                </a:solidFill>
                <a:latin typeface="Arial" charset="0"/>
                <a:cs typeface="Arial" charset="0"/>
              </a:defRPr>
            </a:lvl7pPr>
            <a:lvl8pPr marL="1371600" algn="ctr" rtl="0" eaLnBrk="1" fontAlgn="base" hangingPunct="1">
              <a:spcBef>
                <a:spcPct val="0"/>
              </a:spcBef>
              <a:spcAft>
                <a:spcPct val="0"/>
              </a:spcAft>
              <a:defRPr sz="4400">
                <a:solidFill>
                  <a:schemeClr val="tx2"/>
                </a:solidFill>
                <a:latin typeface="Arial" charset="0"/>
                <a:cs typeface="Arial" charset="0"/>
              </a:defRPr>
            </a:lvl8pPr>
            <a:lvl9pPr marL="1828800" algn="ctr" rtl="0" eaLnBrk="1" fontAlgn="base" hangingPunct="1">
              <a:spcBef>
                <a:spcPct val="0"/>
              </a:spcBef>
              <a:spcAft>
                <a:spcPct val="0"/>
              </a:spcAft>
              <a:defRPr sz="4400">
                <a:solidFill>
                  <a:schemeClr val="tx2"/>
                </a:solidFill>
                <a:latin typeface="Arial" charset="0"/>
                <a:cs typeface="Arial" charset="0"/>
              </a:defRPr>
            </a:lvl9pPr>
          </a:lstStyle>
          <a:p>
            <a:endParaRPr lang="en-US" sz="2400" dirty="0">
              <a:latin typeface="Cambria" pitchFamily="18" charset="0"/>
            </a:endParaRPr>
          </a:p>
        </p:txBody>
      </p:sp>
      <p:sp>
        <p:nvSpPr>
          <p:cNvPr id="6" name="TextBox 5"/>
          <p:cNvSpPr txBox="1"/>
          <p:nvPr/>
        </p:nvSpPr>
        <p:spPr>
          <a:xfrm>
            <a:off x="169109" y="4291740"/>
            <a:ext cx="8822491" cy="1077218"/>
          </a:xfrm>
          <a:prstGeom prst="rect">
            <a:avLst/>
          </a:prstGeom>
          <a:noFill/>
        </p:spPr>
        <p:txBody>
          <a:bodyPr wrap="square" rtlCol="0">
            <a:spAutoFit/>
          </a:bodyPr>
          <a:lstStyle/>
          <a:p>
            <a:pPr algn="ctr"/>
            <a:r>
              <a:rPr lang="en-US" sz="3200" b="1" dirty="0"/>
              <a:t>Overview of the Uncompensated Care Methodology</a:t>
            </a:r>
          </a:p>
        </p:txBody>
      </p:sp>
      <p:pic>
        <p:nvPicPr>
          <p:cNvPr id="7" name="Picture 4" descr="http://broadneck.info/wp-content/uploads/2009/05/maryland_logo.jpg">
            <a:hlinkClick r:id="rId3"/>
          </p:cNvPr>
          <p:cNvPicPr>
            <a:picLocks noChangeAspect="1" noChangeArrowheads="1"/>
          </p:cNvPicPr>
          <p:nvPr/>
        </p:nvPicPr>
        <p:blipFill>
          <a:blip r:embed="rId4" cstate="print"/>
          <a:srcRect/>
          <a:stretch>
            <a:fillRect/>
          </a:stretch>
        </p:blipFill>
        <p:spPr bwMode="auto">
          <a:xfrm>
            <a:off x="3200401" y="914401"/>
            <a:ext cx="2714625" cy="1228727"/>
          </a:xfrm>
          <a:prstGeom prst="rect">
            <a:avLst/>
          </a:prstGeom>
          <a:noFill/>
        </p:spPr>
      </p:pic>
      <p:sp>
        <p:nvSpPr>
          <p:cNvPr id="8" name="TextBox 7"/>
          <p:cNvSpPr txBox="1"/>
          <p:nvPr/>
        </p:nvSpPr>
        <p:spPr>
          <a:xfrm>
            <a:off x="228600" y="5910589"/>
            <a:ext cx="8915400" cy="523220"/>
          </a:xfrm>
          <a:prstGeom prst="rect">
            <a:avLst/>
          </a:prstGeom>
          <a:noFill/>
        </p:spPr>
        <p:txBody>
          <a:bodyPr wrap="square" rtlCol="0">
            <a:spAutoFit/>
          </a:bodyPr>
          <a:lstStyle/>
          <a:p>
            <a:pPr algn="ctr"/>
            <a:r>
              <a:rPr lang="en-US" sz="2800" b="1" dirty="0"/>
              <a:t>03/20/2014</a:t>
            </a:r>
          </a:p>
        </p:txBody>
      </p:sp>
    </p:spTree>
    <p:extLst>
      <p:ext uri="{BB962C8B-B14F-4D97-AF65-F5344CB8AC3E}">
        <p14:creationId xmlns="" xmlns:p14="http://schemas.microsoft.com/office/powerpoint/2010/main" val="2942412885"/>
      </p:ext>
    </p:extLst>
  </p:cSld>
  <p:clrMapOvr>
    <a:masterClrMapping/>
  </p:clrMapOvr>
  <p:transition>
    <p:wipe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162732" y="263472"/>
            <a:ext cx="8888277" cy="88986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None/>
            </a:pPr>
            <a:r>
              <a:rPr lang="en-US" dirty="0">
                <a:solidFill>
                  <a:schemeClr val="tx2"/>
                </a:solidFill>
              </a:rPr>
              <a:t>What is the Primary Adult Care Program (PAC)?</a:t>
            </a:r>
          </a:p>
        </p:txBody>
      </p:sp>
      <p:sp>
        <p:nvSpPr>
          <p:cNvPr id="5" name="Rectangle 3"/>
          <p:cNvSpPr txBox="1">
            <a:spLocks noChangeArrowheads="1"/>
          </p:cNvSpPr>
          <p:nvPr/>
        </p:nvSpPr>
        <p:spPr>
          <a:xfrm>
            <a:off x="364210" y="1270861"/>
            <a:ext cx="8322591" cy="5067947"/>
          </a:xfrm>
          <a:prstGeom prst="rect">
            <a:avLst/>
          </a:prstGeom>
        </p:spPr>
        <p:txBody>
          <a:bodyPr vert="horz">
            <a:normAutofit/>
          </a:bodyPr>
          <a:lst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a:lstStyle>
          <a:p>
            <a:pPr marL="0" indent="0">
              <a:buNone/>
            </a:pPr>
            <a:r>
              <a:rPr lang="en-US" dirty="0"/>
              <a:t>PAC is a health care program for low income adults age 19 and over who have minimum income. Individual Maryland residents age 19 or over who do not qualify for full coverage through Medicaid or receive Medicare are eligible if their income does not exceed $1053 a month.</a:t>
            </a:r>
          </a:p>
          <a:p>
            <a:pPr lvl="0"/>
            <a:r>
              <a:rPr lang="en-US" dirty="0"/>
              <a:t>PAC covers the cost of prescriptions, primary care, mental health care, hospital emergency room services, treatment for addiction, and other limited services.</a:t>
            </a:r>
          </a:p>
          <a:p>
            <a:pPr lvl="0"/>
            <a:r>
              <a:rPr lang="en-US" dirty="0"/>
              <a:t>PAC does not cover inpatient or outpatient hospital services or specialty services.</a:t>
            </a:r>
          </a:p>
          <a:p>
            <a:pPr lvl="0"/>
            <a:r>
              <a:rPr lang="en-US" dirty="0"/>
              <a:t>You do not need to have a medical condition to qualify.</a:t>
            </a:r>
          </a:p>
        </p:txBody>
      </p:sp>
    </p:spTree>
    <p:extLst>
      <p:ext uri="{BB962C8B-B14F-4D97-AF65-F5344CB8AC3E}">
        <p14:creationId xmlns="" xmlns:p14="http://schemas.microsoft.com/office/powerpoint/2010/main" val="111958952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 xmlns:p14="http://schemas.microsoft.com/office/powerpoint/2010/main" val="317653058"/>
              </p:ext>
            </p:extLst>
          </p:nvPr>
        </p:nvGraphicFramePr>
        <p:xfrm>
          <a:off x="410705" y="85191"/>
          <a:ext cx="8307092" cy="6036639"/>
        </p:xfrm>
        <a:graphic>
          <a:graphicData uri="http://schemas.openxmlformats.org/drawingml/2006/table">
            <a:tbl>
              <a:tblPr/>
              <a:tblGrid>
                <a:gridCol w="544767"/>
                <a:gridCol w="2919951"/>
                <a:gridCol w="978160"/>
                <a:gridCol w="900681"/>
                <a:gridCol w="978160"/>
                <a:gridCol w="1055637"/>
                <a:gridCol w="929736"/>
              </a:tblGrid>
              <a:tr h="386019">
                <a:tc gridSpan="7">
                  <a:txBody>
                    <a:bodyPr/>
                    <a:lstStyle/>
                    <a:p>
                      <a:pPr algn="ctr" fontAlgn="b"/>
                      <a:r>
                        <a:rPr lang="en-US" sz="1000" b="0" i="0" u="none" strike="noStrike">
                          <a:solidFill>
                            <a:srgbClr val="000000"/>
                          </a:solidFill>
                          <a:effectLst/>
                          <a:latin typeface="Arial" panose="020B0604020202020204" pitchFamily="34" charset="0"/>
                        </a:rPr>
                        <a:t>PAC Inpatient and Outpatient Charges, Gross Patient Revenue, Uncompensated Care Amount and Percent by Hospital for Fiscal Year 2013</a:t>
                      </a:r>
                    </a:p>
                  </a:txBody>
                  <a:tcPr marL="4295" marR="4295" marT="4295" marB="0" anchor="b">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445212">
                <a:tc>
                  <a:txBody>
                    <a:bodyPr/>
                    <a:lstStyle/>
                    <a:p>
                      <a:pPr algn="ctr" fontAlgn="b"/>
                      <a:r>
                        <a:rPr lang="en-US" sz="500" b="0" i="0" u="none" strike="noStrike">
                          <a:solidFill>
                            <a:srgbClr val="000000"/>
                          </a:solidFill>
                          <a:effectLst/>
                          <a:latin typeface="Arial" panose="020B0604020202020204" pitchFamily="34" charset="0"/>
                        </a:rPr>
                        <a:t>HOSPID</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500" b="0" i="0" u="none" strike="noStrike">
                          <a:solidFill>
                            <a:srgbClr val="000000"/>
                          </a:solidFill>
                          <a:effectLst/>
                          <a:latin typeface="Arial" panose="020B0604020202020204" pitchFamily="34" charset="0"/>
                        </a:rPr>
                        <a:t>Hospital Name</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500" b="0" i="0" u="none" strike="noStrike">
                          <a:solidFill>
                            <a:srgbClr val="000000"/>
                          </a:solidFill>
                          <a:effectLst/>
                          <a:latin typeface="Arial" panose="020B0604020202020204" pitchFamily="34" charset="0"/>
                        </a:rPr>
                        <a:t>PAC Inpatient Charges</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500" b="0" i="0" u="none" strike="noStrike">
                          <a:solidFill>
                            <a:srgbClr val="000000"/>
                          </a:solidFill>
                          <a:effectLst/>
                          <a:latin typeface="Arial" panose="020B0604020202020204" pitchFamily="34" charset="0"/>
                        </a:rPr>
                        <a:t>PAC Outpatient Charges</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500" b="0" i="0" u="none" strike="noStrike">
                          <a:solidFill>
                            <a:srgbClr val="000000"/>
                          </a:solidFill>
                          <a:effectLst/>
                          <a:latin typeface="Arial" panose="020B0604020202020204" pitchFamily="34" charset="0"/>
                        </a:rPr>
                        <a:t> Gross Patient Revenue ($)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500" b="0" i="0" u="none" strike="noStrike">
                          <a:solidFill>
                            <a:srgbClr val="000000"/>
                          </a:solidFill>
                          <a:effectLst/>
                          <a:latin typeface="Arial" panose="020B0604020202020204" pitchFamily="34" charset="0"/>
                        </a:rPr>
                        <a:t> Uncompensated Care ($)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500" b="0" i="0" u="none" strike="noStrike">
                          <a:solidFill>
                            <a:srgbClr val="000000"/>
                          </a:solidFill>
                          <a:effectLst/>
                          <a:latin typeface="Arial" panose="020B0604020202020204" pitchFamily="34" charset="0"/>
                        </a:rPr>
                        <a:t> Uncompensated Care Percent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8354">
                <a:tc>
                  <a:txBody>
                    <a:bodyPr/>
                    <a:lstStyle/>
                    <a:p>
                      <a:pPr algn="r" fontAlgn="b"/>
                      <a:r>
                        <a:rPr lang="en-US" sz="500" b="0" i="0" u="none" strike="noStrike">
                          <a:solidFill>
                            <a:srgbClr val="000000"/>
                          </a:solidFill>
                          <a:effectLst/>
                          <a:latin typeface="Arial" panose="020B0604020202020204" pitchFamily="34" charset="0"/>
                        </a:rPr>
                        <a:t>210001</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Meritus Medical Center</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3,873,372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1,094,130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301,350,700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21,682,200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500" b="0" i="0" u="none" strike="noStrike">
                          <a:solidFill>
                            <a:srgbClr val="000000"/>
                          </a:solidFill>
                          <a:effectLst/>
                          <a:latin typeface="Arial" panose="020B0604020202020204" pitchFamily="34" charset="0"/>
                        </a:rPr>
                        <a:t>7.20%</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8354">
                <a:tc>
                  <a:txBody>
                    <a:bodyPr/>
                    <a:lstStyle/>
                    <a:p>
                      <a:pPr algn="r" fontAlgn="b"/>
                      <a:r>
                        <a:rPr lang="en-US" sz="500" b="0" i="0" u="none" strike="noStrike">
                          <a:solidFill>
                            <a:srgbClr val="000000"/>
                          </a:solidFill>
                          <a:effectLst/>
                          <a:latin typeface="Arial" panose="020B0604020202020204" pitchFamily="34" charset="0"/>
                        </a:rPr>
                        <a:t>210002</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Univ. of Maryland Medical Center</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19,401,160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3,097,748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1,241,601,500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67,006,500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500" b="0" i="0" u="none" strike="noStrike">
                          <a:solidFill>
                            <a:srgbClr val="000000"/>
                          </a:solidFill>
                          <a:effectLst/>
                          <a:latin typeface="Arial" panose="020B0604020202020204" pitchFamily="34" charset="0"/>
                        </a:rPr>
                        <a:t>5.40%</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8354">
                <a:tc>
                  <a:txBody>
                    <a:bodyPr/>
                    <a:lstStyle/>
                    <a:p>
                      <a:pPr algn="r" fontAlgn="b"/>
                      <a:r>
                        <a:rPr lang="en-US" sz="500" b="0" i="0" u="none" strike="noStrike">
                          <a:solidFill>
                            <a:srgbClr val="000000"/>
                          </a:solidFill>
                          <a:effectLst/>
                          <a:latin typeface="Arial" panose="020B0604020202020204" pitchFamily="34" charset="0"/>
                        </a:rPr>
                        <a:t>210003</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Prince Georges Hospital</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2,230,604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469,614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249,192,600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38,639,500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500" b="0" i="0" u="none" strike="noStrike">
                          <a:solidFill>
                            <a:srgbClr val="000000"/>
                          </a:solidFill>
                          <a:effectLst/>
                          <a:latin typeface="Arial" panose="020B0604020202020204" pitchFamily="34" charset="0"/>
                        </a:rPr>
                        <a:t>15.51%</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8354">
                <a:tc>
                  <a:txBody>
                    <a:bodyPr/>
                    <a:lstStyle/>
                    <a:p>
                      <a:pPr algn="r" fontAlgn="b"/>
                      <a:r>
                        <a:rPr lang="en-US" sz="500" b="0" i="0" u="none" strike="noStrike">
                          <a:solidFill>
                            <a:srgbClr val="000000"/>
                          </a:solidFill>
                          <a:effectLst/>
                          <a:latin typeface="Arial" panose="020B0604020202020204" pitchFamily="34" charset="0"/>
                        </a:rPr>
                        <a:t>210004</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Holy Cross Hospital of Silver Spring</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1,053,206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394,493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461,351,200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42,720,100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500" b="0" i="0" u="none" strike="noStrike">
                          <a:solidFill>
                            <a:srgbClr val="000000"/>
                          </a:solidFill>
                          <a:effectLst/>
                          <a:latin typeface="Arial" panose="020B0604020202020204" pitchFamily="34" charset="0"/>
                        </a:rPr>
                        <a:t>9.26%</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8354">
                <a:tc>
                  <a:txBody>
                    <a:bodyPr/>
                    <a:lstStyle/>
                    <a:p>
                      <a:pPr algn="r" fontAlgn="b"/>
                      <a:r>
                        <a:rPr lang="en-US" sz="500" b="0" i="0" u="none" strike="noStrike">
                          <a:solidFill>
                            <a:srgbClr val="000000"/>
                          </a:solidFill>
                          <a:effectLst/>
                          <a:latin typeface="Arial" panose="020B0604020202020204" pitchFamily="34" charset="0"/>
                        </a:rPr>
                        <a:t>210005</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Frederick Memorial Hospital</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2,542,352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426,871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337,093,700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20,318,600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500" b="0" i="0" u="none" strike="noStrike">
                          <a:solidFill>
                            <a:srgbClr val="000000"/>
                          </a:solidFill>
                          <a:effectLst/>
                          <a:latin typeface="Arial" panose="020B0604020202020204" pitchFamily="34" charset="0"/>
                        </a:rPr>
                        <a:t>6.03%</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8354">
                <a:tc>
                  <a:txBody>
                    <a:bodyPr/>
                    <a:lstStyle/>
                    <a:p>
                      <a:pPr algn="r" fontAlgn="b"/>
                      <a:r>
                        <a:rPr lang="en-US" sz="500" b="0" i="0" u="none" strike="noStrike">
                          <a:solidFill>
                            <a:srgbClr val="000000"/>
                          </a:solidFill>
                          <a:effectLst/>
                          <a:latin typeface="Arial" panose="020B0604020202020204" pitchFamily="34" charset="0"/>
                        </a:rPr>
                        <a:t>210006</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Harford Memorial Hospital</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1,250,120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289,893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104,451,400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12,160,700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500" b="0" i="0" u="none" strike="noStrike">
                          <a:solidFill>
                            <a:srgbClr val="000000"/>
                          </a:solidFill>
                          <a:effectLst/>
                          <a:latin typeface="Arial" panose="020B0604020202020204" pitchFamily="34" charset="0"/>
                        </a:rPr>
                        <a:t>11.64%</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8354">
                <a:tc>
                  <a:txBody>
                    <a:bodyPr/>
                    <a:lstStyle/>
                    <a:p>
                      <a:pPr algn="r" fontAlgn="b"/>
                      <a:r>
                        <a:rPr lang="en-US" sz="500" b="0" i="0" u="none" strike="noStrike">
                          <a:solidFill>
                            <a:srgbClr val="000000"/>
                          </a:solidFill>
                          <a:effectLst/>
                          <a:latin typeface="Arial" panose="020B0604020202020204" pitchFamily="34" charset="0"/>
                        </a:rPr>
                        <a:t>210008</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Mercy Medical Center, Inc.</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3,491,140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2,693,123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470,759,600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39,008,100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500" b="0" i="0" u="none" strike="noStrike">
                          <a:solidFill>
                            <a:srgbClr val="000000"/>
                          </a:solidFill>
                          <a:effectLst/>
                          <a:latin typeface="Arial" panose="020B0604020202020204" pitchFamily="34" charset="0"/>
                        </a:rPr>
                        <a:t>8.29%</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8354">
                <a:tc>
                  <a:txBody>
                    <a:bodyPr/>
                    <a:lstStyle/>
                    <a:p>
                      <a:pPr algn="r" fontAlgn="b"/>
                      <a:r>
                        <a:rPr lang="en-US" sz="500" b="0" i="0" u="none" strike="noStrike">
                          <a:solidFill>
                            <a:srgbClr val="000000"/>
                          </a:solidFill>
                          <a:effectLst/>
                          <a:latin typeface="Arial" panose="020B0604020202020204" pitchFamily="34" charset="0"/>
                        </a:rPr>
                        <a:t>210009</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Johns Hopkins Hospital</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12,251,177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3,902,844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2,132,419,000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90,951,400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500" b="0" i="0" u="none" strike="noStrike">
                          <a:solidFill>
                            <a:srgbClr val="000000"/>
                          </a:solidFill>
                          <a:effectLst/>
                          <a:latin typeface="Arial" panose="020B0604020202020204" pitchFamily="34" charset="0"/>
                        </a:rPr>
                        <a:t>4.27%</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8354">
                <a:tc>
                  <a:txBody>
                    <a:bodyPr/>
                    <a:lstStyle/>
                    <a:p>
                      <a:pPr algn="r" fontAlgn="b"/>
                      <a:r>
                        <a:rPr lang="en-US" sz="500" b="0" i="0" u="none" strike="noStrike">
                          <a:solidFill>
                            <a:srgbClr val="000000"/>
                          </a:solidFill>
                          <a:effectLst/>
                          <a:latin typeface="Arial" panose="020B0604020202020204" pitchFamily="34" charset="0"/>
                        </a:rPr>
                        <a:t>210010</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Univ. of Maryland Shore Medical Center at Dorchester</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998,649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592,738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59,897,900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4,186,100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500" b="0" i="0" u="none" strike="noStrike">
                          <a:solidFill>
                            <a:srgbClr val="000000"/>
                          </a:solidFill>
                          <a:effectLst/>
                          <a:latin typeface="Arial" panose="020B0604020202020204" pitchFamily="34" charset="0"/>
                        </a:rPr>
                        <a:t>6.99%</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8354">
                <a:tc>
                  <a:txBody>
                    <a:bodyPr/>
                    <a:lstStyle/>
                    <a:p>
                      <a:pPr algn="r" fontAlgn="b"/>
                      <a:r>
                        <a:rPr lang="en-US" sz="500" b="0" i="0" u="none" strike="noStrike">
                          <a:solidFill>
                            <a:srgbClr val="000000"/>
                          </a:solidFill>
                          <a:effectLst/>
                          <a:latin typeface="Arial" panose="020B0604020202020204" pitchFamily="34" charset="0"/>
                        </a:rPr>
                        <a:t>210011</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St. Agnes Hospital</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4,747,087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1,013,755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404,669,900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32,204,000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500" b="0" i="0" u="none" strike="noStrike">
                          <a:solidFill>
                            <a:srgbClr val="000000"/>
                          </a:solidFill>
                          <a:effectLst/>
                          <a:latin typeface="Arial" panose="020B0604020202020204" pitchFamily="34" charset="0"/>
                        </a:rPr>
                        <a:t>7.96%</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8354">
                <a:tc>
                  <a:txBody>
                    <a:bodyPr/>
                    <a:lstStyle/>
                    <a:p>
                      <a:pPr algn="r" fontAlgn="b"/>
                      <a:r>
                        <a:rPr lang="en-US" sz="500" b="0" i="0" u="none" strike="noStrike">
                          <a:solidFill>
                            <a:srgbClr val="000000"/>
                          </a:solidFill>
                          <a:effectLst/>
                          <a:latin typeface="Arial" panose="020B0604020202020204" pitchFamily="34" charset="0"/>
                        </a:rPr>
                        <a:t>210012</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Sinai Hospital</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5,865,969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1,594,209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684,516,800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37,059,900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500" b="0" i="0" u="none" strike="noStrike">
                          <a:solidFill>
                            <a:srgbClr val="000000"/>
                          </a:solidFill>
                          <a:effectLst/>
                          <a:latin typeface="Arial" panose="020B0604020202020204" pitchFamily="34" charset="0"/>
                        </a:rPr>
                        <a:t>5.41%</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8354">
                <a:tc>
                  <a:txBody>
                    <a:bodyPr/>
                    <a:lstStyle/>
                    <a:p>
                      <a:pPr algn="r" fontAlgn="b"/>
                      <a:r>
                        <a:rPr lang="en-US" sz="500" b="0" i="0" u="none" strike="noStrike">
                          <a:solidFill>
                            <a:srgbClr val="000000"/>
                          </a:solidFill>
                          <a:effectLst/>
                          <a:latin typeface="Arial" panose="020B0604020202020204" pitchFamily="34" charset="0"/>
                        </a:rPr>
                        <a:t>210013</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dirty="0">
                          <a:solidFill>
                            <a:srgbClr val="000000"/>
                          </a:solidFill>
                          <a:effectLst/>
                          <a:latin typeface="Arial" panose="020B0604020202020204" pitchFamily="34" charset="0"/>
                        </a:rPr>
                        <a:t>Bon Secours Hospital</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5,758,774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1,183,557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121,044,100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23,113,200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500" b="0" i="0" u="none" strike="noStrike">
                          <a:solidFill>
                            <a:srgbClr val="000000"/>
                          </a:solidFill>
                          <a:effectLst/>
                          <a:latin typeface="Arial" panose="020B0604020202020204" pitchFamily="34" charset="0"/>
                        </a:rPr>
                        <a:t>19.09%</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8354">
                <a:tc>
                  <a:txBody>
                    <a:bodyPr/>
                    <a:lstStyle/>
                    <a:p>
                      <a:pPr algn="r" fontAlgn="b"/>
                      <a:r>
                        <a:rPr lang="en-US" sz="500" b="0" i="0" u="none" strike="noStrike">
                          <a:solidFill>
                            <a:srgbClr val="000000"/>
                          </a:solidFill>
                          <a:effectLst/>
                          <a:latin typeface="Arial" panose="020B0604020202020204" pitchFamily="34" charset="0"/>
                        </a:rPr>
                        <a:t>210015</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Franklin Square Hospital</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3,776,005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630,823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469,792,200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33,166,000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500" b="0" i="0" u="none" strike="noStrike">
                          <a:solidFill>
                            <a:srgbClr val="000000"/>
                          </a:solidFill>
                          <a:effectLst/>
                          <a:latin typeface="Arial" panose="020B0604020202020204" pitchFamily="34" charset="0"/>
                        </a:rPr>
                        <a:t>7.06%</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8354">
                <a:tc>
                  <a:txBody>
                    <a:bodyPr/>
                    <a:lstStyle/>
                    <a:p>
                      <a:pPr algn="r" fontAlgn="b"/>
                      <a:r>
                        <a:rPr lang="en-US" sz="500" b="0" i="0" u="none" strike="noStrike">
                          <a:solidFill>
                            <a:srgbClr val="000000"/>
                          </a:solidFill>
                          <a:effectLst/>
                          <a:latin typeface="Arial" panose="020B0604020202020204" pitchFamily="34" charset="0"/>
                        </a:rPr>
                        <a:t>210016</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Washington Adventist Hospital</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1,264,915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170,861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260,716,100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34,587,700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500" b="0" i="0" u="none" strike="noStrike">
                          <a:solidFill>
                            <a:srgbClr val="000000"/>
                          </a:solidFill>
                          <a:effectLst/>
                          <a:latin typeface="Arial" panose="020B0604020202020204" pitchFamily="34" charset="0"/>
                        </a:rPr>
                        <a:t>13.27%</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8354">
                <a:tc>
                  <a:txBody>
                    <a:bodyPr/>
                    <a:lstStyle/>
                    <a:p>
                      <a:pPr algn="r" fontAlgn="b"/>
                      <a:r>
                        <a:rPr lang="en-US" sz="500" b="0" i="0" u="none" strike="noStrike">
                          <a:solidFill>
                            <a:srgbClr val="000000"/>
                          </a:solidFill>
                          <a:effectLst/>
                          <a:latin typeface="Arial" panose="020B0604020202020204" pitchFamily="34" charset="0"/>
                        </a:rPr>
                        <a:t>210017</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Garrett County Memorial Hospital</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178,334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135,072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42,302,400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4,593,400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500" b="0" i="0" u="none" strike="noStrike">
                          <a:solidFill>
                            <a:srgbClr val="000000"/>
                          </a:solidFill>
                          <a:effectLst/>
                          <a:latin typeface="Arial" panose="020B0604020202020204" pitchFamily="34" charset="0"/>
                        </a:rPr>
                        <a:t>10.86%</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8354">
                <a:tc>
                  <a:txBody>
                    <a:bodyPr/>
                    <a:lstStyle/>
                    <a:p>
                      <a:pPr algn="r" fontAlgn="b"/>
                      <a:r>
                        <a:rPr lang="en-US" sz="500" b="0" i="0" u="none" strike="noStrike">
                          <a:solidFill>
                            <a:srgbClr val="000000"/>
                          </a:solidFill>
                          <a:effectLst/>
                          <a:latin typeface="Arial" panose="020B0604020202020204" pitchFamily="34" charset="0"/>
                        </a:rPr>
                        <a:t>210018</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Montgomery General Hospital</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1,090,640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198,495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166,869,100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10,997,700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500" b="0" i="0" u="none" strike="noStrike">
                          <a:solidFill>
                            <a:srgbClr val="000000"/>
                          </a:solidFill>
                          <a:effectLst/>
                          <a:latin typeface="Arial" panose="020B0604020202020204" pitchFamily="34" charset="0"/>
                        </a:rPr>
                        <a:t>6.59%</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8354">
                <a:tc>
                  <a:txBody>
                    <a:bodyPr/>
                    <a:lstStyle/>
                    <a:p>
                      <a:pPr algn="r" fontAlgn="b"/>
                      <a:r>
                        <a:rPr lang="en-US" sz="500" b="0" i="0" u="none" strike="noStrike">
                          <a:solidFill>
                            <a:srgbClr val="000000"/>
                          </a:solidFill>
                          <a:effectLst/>
                          <a:latin typeface="Arial" panose="020B0604020202020204" pitchFamily="34" charset="0"/>
                        </a:rPr>
                        <a:t>210019</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Peninsula Regional Medical Center</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3,851,304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1,403,163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412,641,500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28,334,500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500" b="0" i="0" u="none" strike="noStrike">
                          <a:solidFill>
                            <a:srgbClr val="000000"/>
                          </a:solidFill>
                          <a:effectLst/>
                          <a:latin typeface="Arial" panose="020B0604020202020204" pitchFamily="34" charset="0"/>
                        </a:rPr>
                        <a:t>6.87%</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8354">
                <a:tc>
                  <a:txBody>
                    <a:bodyPr/>
                    <a:lstStyle/>
                    <a:p>
                      <a:pPr algn="r" fontAlgn="b"/>
                      <a:r>
                        <a:rPr lang="en-US" sz="500" b="0" i="0" u="none" strike="noStrike">
                          <a:solidFill>
                            <a:srgbClr val="000000"/>
                          </a:solidFill>
                          <a:effectLst/>
                          <a:latin typeface="Arial" panose="020B0604020202020204" pitchFamily="34" charset="0"/>
                        </a:rPr>
                        <a:t>210022</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Suburban Hospital Association,Inc</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708,260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76,570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280,578,500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14,223,100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500" b="0" i="0" u="none" strike="noStrike">
                          <a:solidFill>
                            <a:srgbClr val="000000"/>
                          </a:solidFill>
                          <a:effectLst/>
                          <a:latin typeface="Arial" panose="020B0604020202020204" pitchFamily="34" charset="0"/>
                        </a:rPr>
                        <a:t>5.07%</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8354">
                <a:tc>
                  <a:txBody>
                    <a:bodyPr/>
                    <a:lstStyle/>
                    <a:p>
                      <a:pPr algn="r" fontAlgn="b"/>
                      <a:r>
                        <a:rPr lang="en-US" sz="500" b="0" i="0" u="none" strike="noStrike">
                          <a:solidFill>
                            <a:srgbClr val="000000"/>
                          </a:solidFill>
                          <a:effectLst/>
                          <a:latin typeface="Arial" panose="020B0604020202020204" pitchFamily="34" charset="0"/>
                        </a:rPr>
                        <a:t>210023</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Anne Arundel General Hospital</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2,096,937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772,892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541,867,800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28,229,300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500" b="0" i="0" u="none" strike="noStrike">
                          <a:solidFill>
                            <a:srgbClr val="000000"/>
                          </a:solidFill>
                          <a:effectLst/>
                          <a:latin typeface="Arial" panose="020B0604020202020204" pitchFamily="34" charset="0"/>
                        </a:rPr>
                        <a:t>5.21%</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8354">
                <a:tc>
                  <a:txBody>
                    <a:bodyPr/>
                    <a:lstStyle/>
                    <a:p>
                      <a:pPr algn="r" fontAlgn="b"/>
                      <a:r>
                        <a:rPr lang="en-US" sz="500" b="0" i="0" u="none" strike="noStrike">
                          <a:solidFill>
                            <a:srgbClr val="000000"/>
                          </a:solidFill>
                          <a:effectLst/>
                          <a:latin typeface="Arial" panose="020B0604020202020204" pitchFamily="34" charset="0"/>
                        </a:rPr>
                        <a:t>210024</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Union Memorial Hospital</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4,215,526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1,644,962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406,581,900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33,074,500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500" b="0" i="0" u="none" strike="noStrike">
                          <a:solidFill>
                            <a:srgbClr val="000000"/>
                          </a:solidFill>
                          <a:effectLst/>
                          <a:latin typeface="Arial" panose="020B0604020202020204" pitchFamily="34" charset="0"/>
                        </a:rPr>
                        <a:t>8.13%</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8354">
                <a:tc>
                  <a:txBody>
                    <a:bodyPr/>
                    <a:lstStyle/>
                    <a:p>
                      <a:pPr algn="r" fontAlgn="b"/>
                      <a:r>
                        <a:rPr lang="en-US" sz="500" b="0" i="0" u="none" strike="noStrike">
                          <a:solidFill>
                            <a:srgbClr val="000000"/>
                          </a:solidFill>
                          <a:effectLst/>
                          <a:latin typeface="Arial" panose="020B0604020202020204" pitchFamily="34" charset="0"/>
                        </a:rPr>
                        <a:t>210027</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Braddock Hospital</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2,191,586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1,118,495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314,237,300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21,637,900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500" b="0" i="0" u="none" strike="noStrike">
                          <a:solidFill>
                            <a:srgbClr val="000000"/>
                          </a:solidFill>
                          <a:effectLst/>
                          <a:latin typeface="Arial" panose="020B0604020202020204" pitchFamily="34" charset="0"/>
                        </a:rPr>
                        <a:t>6.89%</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8354">
                <a:tc>
                  <a:txBody>
                    <a:bodyPr/>
                    <a:lstStyle/>
                    <a:p>
                      <a:pPr algn="r" fontAlgn="b"/>
                      <a:r>
                        <a:rPr lang="en-US" sz="500" b="0" i="0" u="none" strike="noStrike">
                          <a:solidFill>
                            <a:srgbClr val="000000"/>
                          </a:solidFill>
                          <a:effectLst/>
                          <a:latin typeface="Arial" panose="020B0604020202020204" pitchFamily="34" charset="0"/>
                        </a:rPr>
                        <a:t>210028</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St. Marys Hospital</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1,056,149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606,681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154,603,000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13,099,300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500" b="0" i="0" u="none" strike="noStrike">
                          <a:solidFill>
                            <a:srgbClr val="000000"/>
                          </a:solidFill>
                          <a:effectLst/>
                          <a:latin typeface="Arial" panose="020B0604020202020204" pitchFamily="34" charset="0"/>
                        </a:rPr>
                        <a:t>8.47%</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8354">
                <a:tc>
                  <a:txBody>
                    <a:bodyPr/>
                    <a:lstStyle/>
                    <a:p>
                      <a:pPr algn="r" fontAlgn="b"/>
                      <a:r>
                        <a:rPr lang="en-US" sz="500" b="0" i="0" u="none" strike="noStrike">
                          <a:solidFill>
                            <a:srgbClr val="000000"/>
                          </a:solidFill>
                          <a:effectLst/>
                          <a:latin typeface="Arial" panose="020B0604020202020204" pitchFamily="34" charset="0"/>
                        </a:rPr>
                        <a:t>210029</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Johns Hopkins Bayview Med. Center</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8,814,346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1,375,348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596,807,300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55,404,000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500" b="0" i="0" u="none" strike="noStrike">
                          <a:solidFill>
                            <a:srgbClr val="000000"/>
                          </a:solidFill>
                          <a:effectLst/>
                          <a:latin typeface="Arial" panose="020B0604020202020204" pitchFamily="34" charset="0"/>
                        </a:rPr>
                        <a:t>9.28%</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8354">
                <a:tc>
                  <a:txBody>
                    <a:bodyPr/>
                    <a:lstStyle/>
                    <a:p>
                      <a:pPr algn="r" fontAlgn="b"/>
                      <a:r>
                        <a:rPr lang="en-US" sz="500" b="0" i="0" u="none" strike="noStrike">
                          <a:solidFill>
                            <a:srgbClr val="000000"/>
                          </a:solidFill>
                          <a:effectLst/>
                          <a:latin typeface="Arial" panose="020B0604020202020204" pitchFamily="34" charset="0"/>
                        </a:rPr>
                        <a:t>210030</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Univ. of Maryland Shore Medical Center at Chestertown</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367,692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117,179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62,791,800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6,363,400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500" b="0" i="0" u="none" strike="noStrike">
                          <a:solidFill>
                            <a:srgbClr val="000000"/>
                          </a:solidFill>
                          <a:effectLst/>
                          <a:latin typeface="Arial" panose="020B0604020202020204" pitchFamily="34" charset="0"/>
                        </a:rPr>
                        <a:t>10.13%</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8354">
                <a:tc>
                  <a:txBody>
                    <a:bodyPr/>
                    <a:lstStyle/>
                    <a:p>
                      <a:pPr algn="r" fontAlgn="b"/>
                      <a:r>
                        <a:rPr lang="en-US" sz="500" b="0" i="0" u="none" strike="noStrike">
                          <a:solidFill>
                            <a:srgbClr val="000000"/>
                          </a:solidFill>
                          <a:effectLst/>
                          <a:latin typeface="Arial" panose="020B0604020202020204" pitchFamily="34" charset="0"/>
                        </a:rPr>
                        <a:t>210032</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Union Hospital of Cecil County</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1,582,610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1,173,969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153,372,900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13,323,600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500" b="0" i="0" u="none" strike="noStrike">
                          <a:solidFill>
                            <a:srgbClr val="000000"/>
                          </a:solidFill>
                          <a:effectLst/>
                          <a:latin typeface="Arial" panose="020B0604020202020204" pitchFamily="34" charset="0"/>
                        </a:rPr>
                        <a:t>8.69%</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8354">
                <a:tc>
                  <a:txBody>
                    <a:bodyPr/>
                    <a:lstStyle/>
                    <a:p>
                      <a:pPr algn="r" fontAlgn="b"/>
                      <a:r>
                        <a:rPr lang="en-US" sz="500" b="0" i="0" u="none" strike="noStrike">
                          <a:solidFill>
                            <a:srgbClr val="000000"/>
                          </a:solidFill>
                          <a:effectLst/>
                          <a:latin typeface="Arial" panose="020B0604020202020204" pitchFamily="34" charset="0"/>
                        </a:rPr>
                        <a:t>210033</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Carroll County General Hospital</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1,523,784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198,951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249,075,200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11,694,600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500" b="0" i="0" u="none" strike="noStrike">
                          <a:solidFill>
                            <a:srgbClr val="000000"/>
                          </a:solidFill>
                          <a:effectLst/>
                          <a:latin typeface="Arial" panose="020B0604020202020204" pitchFamily="34" charset="0"/>
                        </a:rPr>
                        <a:t>4.70%</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8354">
                <a:tc>
                  <a:txBody>
                    <a:bodyPr/>
                    <a:lstStyle/>
                    <a:p>
                      <a:pPr algn="r" fontAlgn="b"/>
                      <a:r>
                        <a:rPr lang="en-US" sz="500" b="0" i="0" u="none" strike="noStrike">
                          <a:solidFill>
                            <a:srgbClr val="000000"/>
                          </a:solidFill>
                          <a:effectLst/>
                          <a:latin typeface="Arial" panose="020B0604020202020204" pitchFamily="34" charset="0"/>
                        </a:rPr>
                        <a:t>210034</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Harbor Hospital Center</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2,528,756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395,285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201,141,000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17,275,600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500" b="0" i="0" u="none" strike="noStrike">
                          <a:solidFill>
                            <a:srgbClr val="000000"/>
                          </a:solidFill>
                          <a:effectLst/>
                          <a:latin typeface="Arial" panose="020B0604020202020204" pitchFamily="34" charset="0"/>
                        </a:rPr>
                        <a:t>8.59%</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8354">
                <a:tc>
                  <a:txBody>
                    <a:bodyPr/>
                    <a:lstStyle/>
                    <a:p>
                      <a:pPr algn="r" fontAlgn="b"/>
                      <a:r>
                        <a:rPr lang="en-US" sz="500" b="0" i="0" u="none" strike="noStrike">
                          <a:solidFill>
                            <a:srgbClr val="000000"/>
                          </a:solidFill>
                          <a:effectLst/>
                          <a:latin typeface="Arial" panose="020B0604020202020204" pitchFamily="34" charset="0"/>
                        </a:rPr>
                        <a:t>210035</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Univ. of Maryland Charles Regional Medical Center</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888,311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207,535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137,003,900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10,219,200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500" b="0" i="0" u="none" strike="noStrike">
                          <a:solidFill>
                            <a:srgbClr val="000000"/>
                          </a:solidFill>
                          <a:effectLst/>
                          <a:latin typeface="Arial" panose="020B0604020202020204" pitchFamily="34" charset="0"/>
                        </a:rPr>
                        <a:t>7.46%</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8354">
                <a:tc>
                  <a:txBody>
                    <a:bodyPr/>
                    <a:lstStyle/>
                    <a:p>
                      <a:pPr algn="r" fontAlgn="b"/>
                      <a:r>
                        <a:rPr lang="en-US" sz="500" b="0" i="0" u="none" strike="noStrike">
                          <a:solidFill>
                            <a:srgbClr val="000000"/>
                          </a:solidFill>
                          <a:effectLst/>
                          <a:latin typeface="Arial" panose="020B0604020202020204" pitchFamily="34" charset="0"/>
                        </a:rPr>
                        <a:t>210037</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Univ. of Maryland Shore Medical Center at Easton</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867,557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665,993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186,358,600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10,917,000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500" b="0" i="0" u="none" strike="noStrike">
                          <a:solidFill>
                            <a:srgbClr val="000000"/>
                          </a:solidFill>
                          <a:effectLst/>
                          <a:latin typeface="Arial" panose="020B0604020202020204" pitchFamily="34" charset="0"/>
                        </a:rPr>
                        <a:t>5.86%</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8354">
                <a:tc>
                  <a:txBody>
                    <a:bodyPr/>
                    <a:lstStyle/>
                    <a:p>
                      <a:pPr algn="r" fontAlgn="b"/>
                      <a:r>
                        <a:rPr lang="en-US" sz="500" b="0" i="0" u="none" strike="noStrike">
                          <a:solidFill>
                            <a:srgbClr val="000000"/>
                          </a:solidFill>
                          <a:effectLst/>
                          <a:latin typeface="Arial" panose="020B0604020202020204" pitchFamily="34" charset="0"/>
                        </a:rPr>
                        <a:t>210038</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Univ. of Maryland Medical Center Midtown Campus</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4,571,084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2,918,350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216,173,800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32,904,000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500" b="0" i="0" u="none" strike="noStrike">
                          <a:solidFill>
                            <a:srgbClr val="000000"/>
                          </a:solidFill>
                          <a:effectLst/>
                          <a:latin typeface="Arial" panose="020B0604020202020204" pitchFamily="34" charset="0"/>
                        </a:rPr>
                        <a:t>15.22%</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8354">
                <a:tc>
                  <a:txBody>
                    <a:bodyPr/>
                    <a:lstStyle/>
                    <a:p>
                      <a:pPr algn="r" fontAlgn="b"/>
                      <a:r>
                        <a:rPr lang="en-US" sz="500" b="0" i="0" u="none" strike="noStrike">
                          <a:solidFill>
                            <a:srgbClr val="000000"/>
                          </a:solidFill>
                          <a:effectLst/>
                          <a:latin typeface="Arial" panose="020B0604020202020204" pitchFamily="34" charset="0"/>
                        </a:rPr>
                        <a:t>210039</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Calvert Memorial Hospital</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1,001,876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447,700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138,862,900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8,548,200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500" b="0" i="0" u="none" strike="noStrike">
                          <a:solidFill>
                            <a:srgbClr val="000000"/>
                          </a:solidFill>
                          <a:effectLst/>
                          <a:latin typeface="Arial" panose="020B0604020202020204" pitchFamily="34" charset="0"/>
                        </a:rPr>
                        <a:t>6.16%</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8354">
                <a:tc>
                  <a:txBody>
                    <a:bodyPr/>
                    <a:lstStyle/>
                    <a:p>
                      <a:pPr algn="r" fontAlgn="b"/>
                      <a:r>
                        <a:rPr lang="en-US" sz="500" b="0" i="0" u="none" strike="noStrike">
                          <a:solidFill>
                            <a:srgbClr val="000000"/>
                          </a:solidFill>
                          <a:effectLst/>
                          <a:latin typeface="Arial" panose="020B0604020202020204" pitchFamily="34" charset="0"/>
                        </a:rPr>
                        <a:t>210040</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Northwest Hospital Center, Inc.</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2,094,846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218,385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248,252,700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20,881,800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500" b="0" i="0" u="none" strike="noStrike">
                          <a:solidFill>
                            <a:srgbClr val="000000"/>
                          </a:solidFill>
                          <a:effectLst/>
                          <a:latin typeface="Arial" panose="020B0604020202020204" pitchFamily="34" charset="0"/>
                        </a:rPr>
                        <a:t>8.41%</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8354">
                <a:tc>
                  <a:txBody>
                    <a:bodyPr/>
                    <a:lstStyle/>
                    <a:p>
                      <a:pPr algn="r" fontAlgn="b"/>
                      <a:r>
                        <a:rPr lang="en-US" sz="500" b="0" i="0" u="none" strike="noStrike">
                          <a:solidFill>
                            <a:srgbClr val="000000"/>
                          </a:solidFill>
                          <a:effectLst/>
                          <a:latin typeface="Arial" panose="020B0604020202020204" pitchFamily="34" charset="0"/>
                        </a:rPr>
                        <a:t>210043</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Univ. of Maryland Baltimore Washington Medical Center</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3,224,099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522,807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376,812,800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36,844,300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500" b="0" i="0" u="none" strike="noStrike">
                          <a:solidFill>
                            <a:srgbClr val="000000"/>
                          </a:solidFill>
                          <a:effectLst/>
                          <a:latin typeface="Arial" panose="020B0604020202020204" pitchFamily="34" charset="0"/>
                        </a:rPr>
                        <a:t>9.78%</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8354">
                <a:tc>
                  <a:txBody>
                    <a:bodyPr/>
                    <a:lstStyle/>
                    <a:p>
                      <a:pPr algn="r" fontAlgn="b"/>
                      <a:r>
                        <a:rPr lang="en-US" sz="500" b="0" i="0" u="none" strike="noStrike">
                          <a:solidFill>
                            <a:srgbClr val="000000"/>
                          </a:solidFill>
                          <a:effectLst/>
                          <a:latin typeface="Arial" panose="020B0604020202020204" pitchFamily="34" charset="0"/>
                        </a:rPr>
                        <a:t>210044</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Greater Baltimore Medical Center</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1,184,083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405,260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421,137,700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13,135,500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500" b="0" i="0" u="none" strike="noStrike">
                          <a:solidFill>
                            <a:srgbClr val="000000"/>
                          </a:solidFill>
                          <a:effectLst/>
                          <a:latin typeface="Arial" panose="020B0604020202020204" pitchFamily="34" charset="0"/>
                        </a:rPr>
                        <a:t>3.12%</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8354">
                <a:tc>
                  <a:txBody>
                    <a:bodyPr/>
                    <a:lstStyle/>
                    <a:p>
                      <a:pPr algn="r" fontAlgn="b"/>
                      <a:r>
                        <a:rPr lang="en-US" sz="500" b="0" i="0" u="none" strike="noStrike">
                          <a:solidFill>
                            <a:srgbClr val="000000"/>
                          </a:solidFill>
                          <a:effectLst/>
                          <a:latin typeface="Arial" panose="020B0604020202020204" pitchFamily="34" charset="0"/>
                        </a:rPr>
                        <a:t>210045</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McCready Foundation, Inc.</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43,572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449,212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17,975,600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1,495,300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500" b="0" i="0" u="none" strike="noStrike">
                          <a:solidFill>
                            <a:srgbClr val="000000"/>
                          </a:solidFill>
                          <a:effectLst/>
                          <a:latin typeface="Arial" panose="020B0604020202020204" pitchFamily="34" charset="0"/>
                        </a:rPr>
                        <a:t>8.32%</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8354">
                <a:tc>
                  <a:txBody>
                    <a:bodyPr/>
                    <a:lstStyle/>
                    <a:p>
                      <a:pPr algn="r" fontAlgn="b"/>
                      <a:r>
                        <a:rPr lang="en-US" sz="500" b="0" i="0" u="none" strike="noStrike">
                          <a:solidFill>
                            <a:srgbClr val="000000"/>
                          </a:solidFill>
                          <a:effectLst/>
                          <a:latin typeface="Arial" panose="020B0604020202020204" pitchFamily="34" charset="0"/>
                        </a:rPr>
                        <a:t>210048</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Howard County General Hospital</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1,282,404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416,574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278,901,600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16,701,900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500" b="0" i="0" u="none" strike="noStrike">
                          <a:solidFill>
                            <a:srgbClr val="000000"/>
                          </a:solidFill>
                          <a:effectLst/>
                          <a:latin typeface="Arial" panose="020B0604020202020204" pitchFamily="34" charset="0"/>
                        </a:rPr>
                        <a:t>5.99%</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8354">
                <a:tc>
                  <a:txBody>
                    <a:bodyPr/>
                    <a:lstStyle/>
                    <a:p>
                      <a:pPr algn="r" fontAlgn="b"/>
                      <a:r>
                        <a:rPr lang="en-US" sz="500" b="0" i="0" u="none" strike="noStrike">
                          <a:solidFill>
                            <a:srgbClr val="000000"/>
                          </a:solidFill>
                          <a:effectLst/>
                          <a:latin typeface="Arial" panose="020B0604020202020204" pitchFamily="34" charset="0"/>
                        </a:rPr>
                        <a:t>210049</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Upper Chesepeake Medical Center</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1,268,543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424,108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283,588,000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16,858,800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500" b="0" i="0" u="none" strike="noStrike">
                          <a:solidFill>
                            <a:srgbClr val="000000"/>
                          </a:solidFill>
                          <a:effectLst/>
                          <a:latin typeface="Arial" panose="020B0604020202020204" pitchFamily="34" charset="0"/>
                        </a:rPr>
                        <a:t>5.94%</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8354">
                <a:tc>
                  <a:txBody>
                    <a:bodyPr/>
                    <a:lstStyle/>
                    <a:p>
                      <a:pPr algn="r" fontAlgn="b"/>
                      <a:r>
                        <a:rPr lang="en-US" sz="500" b="0" i="0" u="none" strike="noStrike">
                          <a:solidFill>
                            <a:srgbClr val="000000"/>
                          </a:solidFill>
                          <a:effectLst/>
                          <a:latin typeface="Arial" panose="020B0604020202020204" pitchFamily="34" charset="0"/>
                        </a:rPr>
                        <a:t>210051</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Doctors Community Hospital</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1,067,479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231,163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216,854,500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20,137,500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500" b="0" i="0" u="none" strike="noStrike">
                          <a:solidFill>
                            <a:srgbClr val="000000"/>
                          </a:solidFill>
                          <a:effectLst/>
                          <a:latin typeface="Arial" panose="020B0604020202020204" pitchFamily="34" charset="0"/>
                        </a:rPr>
                        <a:t>9.29%</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8354">
                <a:tc>
                  <a:txBody>
                    <a:bodyPr/>
                    <a:lstStyle/>
                    <a:p>
                      <a:pPr algn="r" fontAlgn="b"/>
                      <a:r>
                        <a:rPr lang="en-US" sz="500" b="0" i="0" u="none" strike="noStrike">
                          <a:solidFill>
                            <a:srgbClr val="000000"/>
                          </a:solidFill>
                          <a:effectLst/>
                          <a:latin typeface="Arial" panose="020B0604020202020204" pitchFamily="34" charset="0"/>
                        </a:rPr>
                        <a:t>210055</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Laurel Regional Hospital</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1,074,031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72,401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121,542,100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17,298,700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500" b="0" i="0" u="none" strike="noStrike">
                          <a:solidFill>
                            <a:srgbClr val="000000"/>
                          </a:solidFill>
                          <a:effectLst/>
                          <a:latin typeface="Arial" panose="020B0604020202020204" pitchFamily="34" charset="0"/>
                        </a:rPr>
                        <a:t>14.23%</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8354">
                <a:tc>
                  <a:txBody>
                    <a:bodyPr/>
                    <a:lstStyle/>
                    <a:p>
                      <a:pPr algn="r" fontAlgn="b"/>
                      <a:r>
                        <a:rPr lang="en-US" sz="500" b="0" i="0" u="none" strike="noStrike">
                          <a:solidFill>
                            <a:srgbClr val="000000"/>
                          </a:solidFill>
                          <a:effectLst/>
                          <a:latin typeface="Arial" panose="020B0604020202020204" pitchFamily="34" charset="0"/>
                        </a:rPr>
                        <a:t>210056</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Good Samaritan Hospital</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2,120,043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526,513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295,736,800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19,525,100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500" b="0" i="0" u="none" strike="noStrike">
                          <a:solidFill>
                            <a:srgbClr val="000000"/>
                          </a:solidFill>
                          <a:effectLst/>
                          <a:latin typeface="Arial" panose="020B0604020202020204" pitchFamily="34" charset="0"/>
                        </a:rPr>
                        <a:t>6.60%</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8354">
                <a:tc>
                  <a:txBody>
                    <a:bodyPr/>
                    <a:lstStyle/>
                    <a:p>
                      <a:pPr algn="r" fontAlgn="b"/>
                      <a:r>
                        <a:rPr lang="en-US" sz="500" b="0" i="0" u="none" strike="noStrike">
                          <a:solidFill>
                            <a:srgbClr val="000000"/>
                          </a:solidFill>
                          <a:effectLst/>
                          <a:latin typeface="Arial" panose="020B0604020202020204" pitchFamily="34" charset="0"/>
                        </a:rPr>
                        <a:t>210057</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Shady Grove Adventist Hospital</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1,797,960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180,475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348,706,200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23,215,600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500" b="0" i="0" u="none" strike="noStrike">
                          <a:solidFill>
                            <a:srgbClr val="000000"/>
                          </a:solidFill>
                          <a:effectLst/>
                          <a:latin typeface="Arial" panose="020B0604020202020204" pitchFamily="34" charset="0"/>
                        </a:rPr>
                        <a:t>6.66%</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12770">
                <a:tc>
                  <a:txBody>
                    <a:bodyPr/>
                    <a:lstStyle/>
                    <a:p>
                      <a:pPr algn="r" fontAlgn="b"/>
                      <a:r>
                        <a:rPr lang="en-US" sz="500" b="0" i="0" u="none" strike="noStrike">
                          <a:solidFill>
                            <a:srgbClr val="000000"/>
                          </a:solidFill>
                          <a:effectLst/>
                          <a:latin typeface="Arial" panose="020B0604020202020204" pitchFamily="34" charset="0"/>
                        </a:rPr>
                        <a:t>210058</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Univ. of Maryland Rehabilitation and Orthopaedic Institute</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1,078,213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212,660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115,227,400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5,988,400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500" b="0" i="0" u="none" strike="noStrike">
                          <a:solidFill>
                            <a:srgbClr val="000000"/>
                          </a:solidFill>
                          <a:effectLst/>
                          <a:latin typeface="Arial" panose="020B0604020202020204" pitchFamily="34" charset="0"/>
                        </a:rPr>
                        <a:t>5.20%</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8354">
                <a:tc>
                  <a:txBody>
                    <a:bodyPr/>
                    <a:lstStyle/>
                    <a:p>
                      <a:pPr algn="r" fontAlgn="b"/>
                      <a:r>
                        <a:rPr lang="en-US" sz="500" b="0" i="0" u="none" strike="noStrike">
                          <a:solidFill>
                            <a:srgbClr val="000000"/>
                          </a:solidFill>
                          <a:effectLst/>
                          <a:latin typeface="Arial" panose="020B0604020202020204" pitchFamily="34" charset="0"/>
                        </a:rPr>
                        <a:t>210060</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Fort Washington Medical Center</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236,239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159,459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46,176,400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5,723,300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500" b="0" i="0" u="none" strike="noStrike">
                          <a:solidFill>
                            <a:srgbClr val="000000"/>
                          </a:solidFill>
                          <a:effectLst/>
                          <a:latin typeface="Arial" panose="020B0604020202020204" pitchFamily="34" charset="0"/>
                        </a:rPr>
                        <a:t>12.39%</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8354">
                <a:tc>
                  <a:txBody>
                    <a:bodyPr/>
                    <a:lstStyle/>
                    <a:p>
                      <a:pPr algn="r" fontAlgn="b"/>
                      <a:r>
                        <a:rPr lang="en-US" sz="500" b="0" i="0" u="none" strike="noStrike">
                          <a:solidFill>
                            <a:srgbClr val="000000"/>
                          </a:solidFill>
                          <a:effectLst/>
                          <a:latin typeface="Arial" panose="020B0604020202020204" pitchFamily="34" charset="0"/>
                        </a:rPr>
                        <a:t>210061</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Atlantic General Hospital</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521,446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877,566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99,487,100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7,638,100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500" b="0" i="0" u="none" strike="noStrike">
                          <a:solidFill>
                            <a:srgbClr val="000000"/>
                          </a:solidFill>
                          <a:effectLst/>
                          <a:latin typeface="Arial" panose="020B0604020202020204" pitchFamily="34" charset="0"/>
                        </a:rPr>
                        <a:t>7.68%</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8354">
                <a:tc>
                  <a:txBody>
                    <a:bodyPr/>
                    <a:lstStyle/>
                    <a:p>
                      <a:pPr algn="r" fontAlgn="b"/>
                      <a:r>
                        <a:rPr lang="en-US" sz="500" b="0" i="0" u="none" strike="noStrike">
                          <a:solidFill>
                            <a:srgbClr val="000000"/>
                          </a:solidFill>
                          <a:effectLst/>
                          <a:latin typeface="Arial" panose="020B0604020202020204" pitchFamily="34" charset="0"/>
                        </a:rPr>
                        <a:t>210062</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Southern Maryland Hospital</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2,048,205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657,135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144,983,300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9,922,800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500" b="0" i="0" u="none" strike="noStrike">
                          <a:solidFill>
                            <a:srgbClr val="000000"/>
                          </a:solidFill>
                          <a:effectLst/>
                          <a:latin typeface="Arial" panose="020B0604020202020204" pitchFamily="34" charset="0"/>
                        </a:rPr>
                        <a:t>6.84%</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8354">
                <a:tc>
                  <a:txBody>
                    <a:bodyPr/>
                    <a:lstStyle/>
                    <a:p>
                      <a:pPr algn="r" fontAlgn="b"/>
                      <a:r>
                        <a:rPr lang="en-US" sz="500" b="0" i="0" u="none" strike="noStrike">
                          <a:solidFill>
                            <a:srgbClr val="000000"/>
                          </a:solidFill>
                          <a:effectLst/>
                          <a:latin typeface="Arial" panose="020B0604020202020204" pitchFamily="34" charset="0"/>
                        </a:rPr>
                        <a:t>210063</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Univ. of Maryland St. Josephs Medical Center</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2,051,182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383,842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337,661,500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17,305,500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500" b="0" i="0" u="none" strike="noStrike">
                          <a:solidFill>
                            <a:srgbClr val="000000"/>
                          </a:solidFill>
                          <a:effectLst/>
                          <a:latin typeface="Arial" panose="020B0604020202020204" pitchFamily="34" charset="0"/>
                        </a:rPr>
                        <a:t>5.13%</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8354">
                <a:tc>
                  <a:txBody>
                    <a:bodyPr/>
                    <a:lstStyle/>
                    <a:p>
                      <a:pPr algn="r" fontAlgn="b"/>
                      <a:r>
                        <a:rPr lang="en-US" sz="500" b="0" i="0" u="none" strike="noStrike">
                          <a:solidFill>
                            <a:srgbClr val="000000"/>
                          </a:solidFill>
                          <a:effectLst/>
                          <a:latin typeface="Arial" panose="020B0604020202020204" pitchFamily="34" charset="0"/>
                        </a:rPr>
                        <a:t>218992</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Univ. of Maryland (MIEMSS)</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474,129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188,680,900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42,108,600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500" b="0" i="0" u="none" strike="noStrike">
                          <a:solidFill>
                            <a:srgbClr val="000000"/>
                          </a:solidFill>
                          <a:effectLst/>
                          <a:latin typeface="Arial" panose="020B0604020202020204" pitchFamily="34" charset="0"/>
                        </a:rPr>
                        <a:t>22.32%</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8354">
                <a:tc gridSpan="2">
                  <a:txBody>
                    <a:bodyPr/>
                    <a:lstStyle/>
                    <a:p>
                      <a:pPr algn="ctr" fontAlgn="b"/>
                      <a:r>
                        <a:rPr lang="en-US" sz="500" b="0" i="0" u="none" strike="noStrike">
                          <a:solidFill>
                            <a:srgbClr val="000000"/>
                          </a:solidFill>
                          <a:effectLst/>
                          <a:latin typeface="Arial" panose="020B0604020202020204" pitchFamily="34" charset="0"/>
                        </a:rPr>
                        <a:t>Statewide Totals</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algn="l" fontAlgn="b"/>
                      <a:r>
                        <a:rPr lang="en-US" sz="500" b="0" i="0" u="none" strike="noStrike" dirty="0">
                          <a:solidFill>
                            <a:srgbClr val="000000"/>
                          </a:solidFill>
                          <a:effectLst/>
                          <a:latin typeface="Arial" panose="020B0604020202020204" pitchFamily="34" charset="0"/>
                        </a:rPr>
                        <a:t>        127,131,631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37,222,989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15,101,850,200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500" b="0" i="0" u="none" strike="noStrike">
                          <a:solidFill>
                            <a:srgbClr val="000000"/>
                          </a:solidFill>
                          <a:effectLst/>
                          <a:latin typeface="Arial" panose="020B0604020202020204" pitchFamily="34" charset="0"/>
                        </a:rPr>
                        <a:t>        1,092,424,500 </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500" b="0" i="0" u="none" strike="noStrike" dirty="0">
                          <a:solidFill>
                            <a:srgbClr val="000000"/>
                          </a:solidFill>
                          <a:effectLst/>
                          <a:latin typeface="Arial" panose="020B0604020202020204" pitchFamily="34" charset="0"/>
                        </a:rPr>
                        <a:t>7.23%</a:t>
                      </a:r>
                    </a:p>
                  </a:txBody>
                  <a:tcPr marL="4295" marR="4295" marT="42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 xmlns:p14="http://schemas.microsoft.com/office/powerpoint/2010/main" val="29069077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3" name="Content Placeholder 2"/>
          <p:cNvSpPr>
            <a:spLocks noGrp="1"/>
          </p:cNvSpPr>
          <p:nvPr>
            <p:ph sz="quarter" idx="1"/>
          </p:nvPr>
        </p:nvSpPr>
        <p:spPr/>
        <p:txBody>
          <a:bodyPr/>
          <a:lstStyle/>
          <a:p>
            <a:pPr marL="514350" indent="-514350">
              <a:buFont typeface="+mj-lt"/>
              <a:buAutoNum type="arabicPeriod"/>
            </a:pPr>
            <a:r>
              <a:rPr lang="en-US" dirty="0" smtClean="0"/>
              <a:t>Update results of applying uncompensated care policy</a:t>
            </a:r>
          </a:p>
          <a:p>
            <a:pPr marL="788663" lvl="1" indent="-514350"/>
            <a:r>
              <a:rPr lang="en-US" dirty="0" smtClean="0"/>
              <a:t>Approx ½% increase in uncompensated care 2013&gt;2012</a:t>
            </a:r>
          </a:p>
          <a:p>
            <a:pPr marL="514350" indent="-514350">
              <a:buFont typeface="+mj-lt"/>
              <a:buAutoNum type="arabicPeriod"/>
            </a:pPr>
            <a:r>
              <a:rPr lang="en-US" dirty="0" smtClean="0"/>
              <a:t>Consider impact of Affordable Care Act and Medicaid Expansion</a:t>
            </a:r>
          </a:p>
          <a:p>
            <a:pPr marL="788663" lvl="1" indent="-514350"/>
            <a:r>
              <a:rPr lang="en-US" dirty="0" smtClean="0"/>
              <a:t>Reduction in UCC by about 1% due to </a:t>
            </a:r>
            <a:r>
              <a:rPr lang="en-US" smtClean="0"/>
              <a:t>PAC expansion</a:t>
            </a:r>
            <a:endParaRPr lang="en-US" dirty="0" smtClean="0"/>
          </a:p>
          <a:p>
            <a:pPr marL="514350" indent="-514350">
              <a:buFont typeface="+mj-lt"/>
              <a:buAutoNum type="arabicPeriod"/>
            </a:pPr>
            <a:r>
              <a:rPr lang="en-US" dirty="0" smtClean="0"/>
              <a:t>Evaluate variables given changing uninsured</a:t>
            </a:r>
          </a:p>
          <a:p>
            <a:pPr marL="788663" lvl="1" indent="-514350"/>
            <a:r>
              <a:rPr lang="en-US" dirty="0" smtClean="0"/>
              <a:t>Expansion populations</a:t>
            </a:r>
          </a:p>
          <a:p>
            <a:pPr marL="788663" lvl="1" indent="-514350"/>
            <a:r>
              <a:rPr lang="en-US" dirty="0" smtClean="0"/>
              <a:t>Undocumented immigrant populations</a:t>
            </a:r>
          </a:p>
          <a:p>
            <a:pPr marL="788663" lvl="1" indent="-514350"/>
            <a:r>
              <a:rPr lang="en-US" dirty="0" smtClean="0"/>
              <a:t>Other contributors to bad debts and charity care</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457200" y="108490"/>
            <a:ext cx="8229600" cy="106938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dirty="0">
                <a:solidFill>
                  <a:schemeClr val="tx2"/>
                </a:solidFill>
              </a:rPr>
              <a:t>What is Uncompensated Care (UCC) in Maryland?</a:t>
            </a:r>
          </a:p>
        </p:txBody>
      </p:sp>
      <p:sp>
        <p:nvSpPr>
          <p:cNvPr id="8" name="Rectangle 3"/>
          <p:cNvSpPr txBox="1">
            <a:spLocks noChangeArrowheads="1"/>
          </p:cNvSpPr>
          <p:nvPr/>
        </p:nvSpPr>
        <p:spPr>
          <a:xfrm>
            <a:off x="402956" y="1390972"/>
            <a:ext cx="8229600" cy="5105400"/>
          </a:xfrm>
          <a:prstGeom prst="rect">
            <a:avLst/>
          </a:prstGeom>
        </p:spPr>
        <p:txBody>
          <a:bodyPr vert="horz">
            <a:normAutofit/>
          </a:bodyPr>
          <a:lst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a:lstStyle>
          <a:p>
            <a:pPr defTabSz="914377"/>
            <a:r>
              <a:rPr lang="en-US" dirty="0"/>
              <a:t>The HSCRC’s provision for uncompensated care in hospital rates is one of the unique features of rate regulation in Maryland.</a:t>
            </a:r>
          </a:p>
          <a:p>
            <a:pPr defTabSz="914377"/>
            <a:r>
              <a:rPr lang="en-US" dirty="0"/>
              <a:t>Uncompensated care (UCC) includes bad debt and charity care. </a:t>
            </a:r>
          </a:p>
          <a:p>
            <a:pPr defTabSz="914377"/>
            <a:r>
              <a:rPr lang="en-US" dirty="0"/>
              <a:t>By recognizing reasonable levels of bad debt and charity care in hospital rates, the system enhances access to hospital care for those citizens who cannot pay for care.</a:t>
            </a:r>
          </a:p>
        </p:txBody>
      </p:sp>
    </p:spTree>
    <p:extLst>
      <p:ext uri="{BB962C8B-B14F-4D97-AF65-F5344CB8AC3E}">
        <p14:creationId xmlns="" xmlns:p14="http://schemas.microsoft.com/office/powerpoint/2010/main" val="84805687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255722" y="228600"/>
            <a:ext cx="8431079" cy="762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sz="3600" dirty="0">
                <a:solidFill>
                  <a:schemeClr val="tx2"/>
                </a:solidFill>
              </a:rPr>
              <a:t>Maryland UCC Methodology</a:t>
            </a:r>
          </a:p>
        </p:txBody>
      </p:sp>
      <p:sp>
        <p:nvSpPr>
          <p:cNvPr id="4" name="Rectangle 3"/>
          <p:cNvSpPr txBox="1">
            <a:spLocks noChangeArrowheads="1"/>
          </p:cNvSpPr>
          <p:nvPr/>
        </p:nvSpPr>
        <p:spPr>
          <a:xfrm>
            <a:off x="457200" y="1219200"/>
            <a:ext cx="8229600" cy="4724400"/>
          </a:xfrm>
          <a:prstGeom prst="rect">
            <a:avLst/>
          </a:prstGeom>
        </p:spPr>
        <p:txBody>
          <a:bodyPr vert="horz">
            <a:normAutofit/>
          </a:bodyPr>
          <a:lst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a:lstStyle>
          <a:p>
            <a:pPr defTabSz="914377"/>
            <a:r>
              <a:rPr lang="en-US"/>
              <a:t>The HSCRC uses a regression methodology as a vehicle to predict actual uncompensated care costs in a given year.</a:t>
            </a:r>
          </a:p>
          <a:p>
            <a:pPr defTabSz="914377"/>
            <a:r>
              <a:rPr lang="en-US"/>
              <a:t>The uncompensated care regression estimates the relationship between a set of explanatory variables and the rate of uncompensated care observed at each hospital as a percentage of gross patient revenue.</a:t>
            </a:r>
            <a:endParaRPr lang="en-US" dirty="0"/>
          </a:p>
        </p:txBody>
      </p:sp>
    </p:spTree>
    <p:extLst>
      <p:ext uri="{BB962C8B-B14F-4D97-AF65-F5344CB8AC3E}">
        <p14:creationId xmlns="" xmlns:p14="http://schemas.microsoft.com/office/powerpoint/2010/main" val="205588190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255722" y="228600"/>
            <a:ext cx="8431079" cy="762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sz="3600" dirty="0">
                <a:solidFill>
                  <a:schemeClr val="tx2"/>
                </a:solidFill>
              </a:rPr>
              <a:t>Maryland UCC Methodology (continued)</a:t>
            </a:r>
          </a:p>
        </p:txBody>
      </p:sp>
      <p:sp>
        <p:nvSpPr>
          <p:cNvPr id="5" name="Rectangle 3"/>
          <p:cNvSpPr txBox="1">
            <a:spLocks noChangeArrowheads="1"/>
          </p:cNvSpPr>
          <p:nvPr/>
        </p:nvSpPr>
        <p:spPr>
          <a:xfrm>
            <a:off x="457200" y="1219200"/>
            <a:ext cx="8229600" cy="5105400"/>
          </a:xfrm>
          <a:prstGeom prst="rect">
            <a:avLst/>
          </a:prstGeom>
        </p:spPr>
        <p:txBody>
          <a:bodyPr vert="horz">
            <a:normAutofit/>
          </a:bodyPr>
          <a:lst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a:lstStyle>
          <a:p>
            <a:pPr defTabSz="914377"/>
            <a:r>
              <a:rPr lang="en-US"/>
              <a:t>A 50/50 blend of the predicted value for the hospital’s uncompensated care rate based on the last available year of data and three-year moving average is used to calculate a hospital’s preliminary amount in rates.</a:t>
            </a:r>
          </a:p>
          <a:p>
            <a:pPr defTabSz="914377"/>
            <a:r>
              <a:rPr lang="en-US"/>
              <a:t>The hospital’s preliminary amount in rates is then adjusted for charity care and the amount of uncompensated care in rates across all hospitals are 100% Pooled.</a:t>
            </a:r>
            <a:endParaRPr lang="en-US" dirty="0"/>
          </a:p>
        </p:txBody>
      </p:sp>
    </p:spTree>
    <p:extLst>
      <p:ext uri="{BB962C8B-B14F-4D97-AF65-F5344CB8AC3E}">
        <p14:creationId xmlns="" xmlns:p14="http://schemas.microsoft.com/office/powerpoint/2010/main" val="325208370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255722" y="228600"/>
            <a:ext cx="8431079" cy="762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sz="3600" dirty="0">
                <a:solidFill>
                  <a:schemeClr val="tx2"/>
                </a:solidFill>
              </a:rPr>
              <a:t>Current UCC Explanatory Variables</a:t>
            </a:r>
          </a:p>
        </p:txBody>
      </p:sp>
      <p:sp>
        <p:nvSpPr>
          <p:cNvPr id="5" name="Rectangle 3"/>
          <p:cNvSpPr txBox="1">
            <a:spLocks noChangeArrowheads="1"/>
          </p:cNvSpPr>
          <p:nvPr/>
        </p:nvSpPr>
        <p:spPr>
          <a:xfrm>
            <a:off x="457200" y="1219200"/>
            <a:ext cx="8229600" cy="5105400"/>
          </a:xfrm>
          <a:prstGeom prst="rect">
            <a:avLst/>
          </a:prstGeom>
        </p:spPr>
        <p:txBody>
          <a:bodyPr vert="horz">
            <a:normAutofit lnSpcReduction="10000"/>
          </a:bodyPr>
          <a:lst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a:lstStyle>
          <a:p>
            <a:pPr marL="0" indent="0">
              <a:buNone/>
            </a:pPr>
            <a:r>
              <a:rPr lang="en-US" dirty="0"/>
              <a:t>The following variables are included as explanatory variables:</a:t>
            </a:r>
          </a:p>
          <a:p>
            <a:pPr lvl="0"/>
            <a:r>
              <a:rPr lang="en-US" dirty="0"/>
              <a:t>The proportion of a hospital’s total charges from inpatient non-Medicare admissions through the emergency room;</a:t>
            </a:r>
          </a:p>
          <a:p>
            <a:pPr lvl="0"/>
            <a:r>
              <a:rPr lang="en-US" dirty="0"/>
              <a:t>The proportion of a hospital’s total charges from inpatient Medicaid, self-pay, and charity cases;</a:t>
            </a:r>
          </a:p>
          <a:p>
            <a:pPr lvl="0"/>
            <a:r>
              <a:rPr lang="en-US" dirty="0"/>
              <a:t>The proportion of a hospital’s total charges from outpatient non-Medicare emergency department charges; and</a:t>
            </a:r>
          </a:p>
          <a:p>
            <a:pPr lvl="0"/>
            <a:r>
              <a:rPr lang="en-US" dirty="0"/>
              <a:t>The proportion of a hospital’s total charges from outpatient Medicaid, self-pay, and charity visits.</a:t>
            </a:r>
          </a:p>
        </p:txBody>
      </p:sp>
    </p:spTree>
    <p:extLst>
      <p:ext uri="{BB962C8B-B14F-4D97-AF65-F5344CB8AC3E}">
        <p14:creationId xmlns="" xmlns:p14="http://schemas.microsoft.com/office/powerpoint/2010/main" val="202488013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hart 6"/>
          <p:cNvGraphicFramePr>
            <a:graphicFrameLocks/>
          </p:cNvGraphicFramePr>
          <p:nvPr>
            <p:extLst>
              <p:ext uri="{D42A27DB-BD31-4B8C-83A1-F6EECF244321}">
                <p14:modId xmlns="" xmlns:p14="http://schemas.microsoft.com/office/powerpoint/2010/main" val="3609819607"/>
              </p:ext>
            </p:extLst>
          </p:nvPr>
        </p:nvGraphicFramePr>
        <p:xfrm>
          <a:off x="185979" y="201479"/>
          <a:ext cx="8710048" cy="621481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 xmlns:p14="http://schemas.microsoft.com/office/powerpoint/2010/main" val="312938443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255722" y="100740"/>
            <a:ext cx="8431079" cy="88986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dirty="0">
                <a:solidFill>
                  <a:schemeClr val="tx2"/>
                </a:solidFill>
              </a:rPr>
              <a:t>New UCC Explanatory Variables under Consideration</a:t>
            </a:r>
          </a:p>
        </p:txBody>
      </p:sp>
      <p:sp>
        <p:nvSpPr>
          <p:cNvPr id="5" name="Rectangle 3"/>
          <p:cNvSpPr txBox="1">
            <a:spLocks noChangeArrowheads="1"/>
          </p:cNvSpPr>
          <p:nvPr/>
        </p:nvSpPr>
        <p:spPr>
          <a:xfrm>
            <a:off x="457200" y="1219200"/>
            <a:ext cx="8229600" cy="5105400"/>
          </a:xfrm>
          <a:prstGeom prst="rect">
            <a:avLst/>
          </a:prstGeom>
        </p:spPr>
        <p:txBody>
          <a:bodyPr vert="horz">
            <a:normAutofit/>
          </a:bodyPr>
          <a:lst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a:lstStyle>
          <a:p>
            <a:pPr lvl="0"/>
            <a:r>
              <a:rPr lang="en-US" dirty="0" smtClean="0"/>
              <a:t>The current emergency room variable is no longer working, so a replacement variable is needed</a:t>
            </a:r>
          </a:p>
          <a:p>
            <a:pPr lvl="0"/>
            <a:r>
              <a:rPr lang="en-US" dirty="0" smtClean="0"/>
              <a:t>Existing variables may need to be replaced as nature of uninsured changes</a:t>
            </a:r>
          </a:p>
          <a:p>
            <a:pPr lvl="1"/>
            <a:r>
              <a:rPr lang="en-US" dirty="0" smtClean="0"/>
              <a:t>Evaluate alternative variables</a:t>
            </a:r>
          </a:p>
          <a:p>
            <a:pPr lvl="1"/>
            <a:r>
              <a:rPr lang="en-US" dirty="0" smtClean="0"/>
              <a:t>Remaining </a:t>
            </a:r>
            <a:r>
              <a:rPr lang="en-US" dirty="0" err="1" smtClean="0"/>
              <a:t>contribitors</a:t>
            </a:r>
            <a:r>
              <a:rPr lang="en-US" dirty="0" smtClean="0"/>
              <a:t> to uncompensated care</a:t>
            </a:r>
            <a:endParaRPr lang="en-US" dirty="0"/>
          </a:p>
        </p:txBody>
      </p:sp>
    </p:spTree>
    <p:extLst>
      <p:ext uri="{BB962C8B-B14F-4D97-AF65-F5344CB8AC3E}">
        <p14:creationId xmlns="" xmlns:p14="http://schemas.microsoft.com/office/powerpoint/2010/main" val="379788072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Impact of Medicaid Expansion on UCC</a:t>
            </a:r>
            <a:endParaRPr lang="en-US" dirty="0"/>
          </a:p>
        </p:txBody>
      </p:sp>
      <p:sp>
        <p:nvSpPr>
          <p:cNvPr id="3" name="Content Placeholder 2"/>
          <p:cNvSpPr>
            <a:spLocks noGrp="1"/>
          </p:cNvSpPr>
          <p:nvPr>
            <p:ph sz="quarter" idx="1"/>
          </p:nvPr>
        </p:nvSpPr>
        <p:spPr/>
        <p:txBody>
          <a:bodyPr/>
          <a:lstStyle/>
          <a:p>
            <a:r>
              <a:rPr lang="en-US" dirty="0" smtClean="0"/>
              <a:t>PAC population</a:t>
            </a:r>
          </a:p>
          <a:p>
            <a:r>
              <a:rPr lang="en-US" dirty="0" smtClean="0"/>
              <a:t>PAC represents about 1% of charges</a:t>
            </a:r>
          </a:p>
          <a:p>
            <a:r>
              <a:rPr lang="en-US" dirty="0" smtClean="0"/>
              <a:t>Estimated to account for about 15% of uncompensated care,  based on historical data</a:t>
            </a:r>
          </a:p>
          <a:p>
            <a:pPr lvl="1"/>
            <a:r>
              <a:rPr lang="en-US" dirty="0" smtClean="0"/>
              <a:t>Up to 1/3 of uncompensated care for some hospitals</a:t>
            </a:r>
          </a:p>
          <a:p>
            <a:r>
              <a:rPr lang="en-US" dirty="0" smtClean="0"/>
              <a:t>Focus on considering in 2015 UCC estimates</a:t>
            </a:r>
          </a:p>
          <a:p>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_rels/theme4.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SCRC - Maryland">
  <a:themeElements>
    <a:clrScheme name="Custom 1">
      <a:dk1>
        <a:sysClr val="windowText" lastClr="000000"/>
      </a:dk1>
      <a:lt1>
        <a:sysClr val="window" lastClr="FFFFFF"/>
      </a:lt1>
      <a:dk2>
        <a:srgbClr val="464653"/>
      </a:dk2>
      <a:lt2>
        <a:srgbClr val="DDE9EC"/>
      </a:lt2>
      <a:accent1>
        <a:srgbClr val="C00000"/>
      </a:accent1>
      <a:accent2>
        <a:srgbClr val="7F7F7F"/>
      </a:accent2>
      <a:accent3>
        <a:srgbClr val="E8E2E0"/>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HSCRC - Maryland">
  <a:themeElements>
    <a:clrScheme name="Custom 1">
      <a:dk1>
        <a:sysClr val="windowText" lastClr="000000"/>
      </a:dk1>
      <a:lt1>
        <a:sysClr val="window" lastClr="FFFFFF"/>
      </a:lt1>
      <a:dk2>
        <a:srgbClr val="464653"/>
      </a:dk2>
      <a:lt2>
        <a:srgbClr val="DDE9EC"/>
      </a:lt2>
      <a:accent1>
        <a:srgbClr val="C00000"/>
      </a:accent1>
      <a:accent2>
        <a:srgbClr val="7F7F7F"/>
      </a:accent2>
      <a:accent3>
        <a:srgbClr val="E8E2E0"/>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4.xml><?xml version="1.0" encoding="utf-8"?>
<a:theme xmlns:a="http://schemas.openxmlformats.org/drawingml/2006/main" name="2_HSCRC - Maryland">
  <a:themeElements>
    <a:clrScheme name="Custom 1">
      <a:dk1>
        <a:sysClr val="windowText" lastClr="000000"/>
      </a:dk1>
      <a:lt1>
        <a:sysClr val="window" lastClr="FFFFFF"/>
      </a:lt1>
      <a:dk2>
        <a:srgbClr val="464653"/>
      </a:dk2>
      <a:lt2>
        <a:srgbClr val="DDE9EC"/>
      </a:lt2>
      <a:accent1>
        <a:srgbClr val="C00000"/>
      </a:accent1>
      <a:accent2>
        <a:srgbClr val="7F7F7F"/>
      </a:accent2>
      <a:accent3>
        <a:srgbClr val="E8E2E0"/>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AD40D51286D8B4D9C836A50BBB33558" ma:contentTypeVersion="2" ma:contentTypeDescription="Create a new document." ma:contentTypeScope="" ma:versionID="d14e5c4da1db565cb04c30bec4da997c">
  <xsd:schema xmlns:xsd="http://www.w3.org/2001/XMLSchema" xmlns:xs="http://www.w3.org/2001/XMLSchema" xmlns:p="http://schemas.microsoft.com/office/2006/metadata/properties" xmlns:ns1="http://schemas.microsoft.com/sharepoint/v3" targetNamespace="http://schemas.microsoft.com/office/2006/metadata/properties" ma:root="true" ma:fieldsID="ff328a1cd662c37536c074f55b1464a7"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6"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082D27A9-D06D-4EFF-9900-28754B3AD820}"/>
</file>

<file path=customXml/itemProps2.xml><?xml version="1.0" encoding="utf-8"?>
<ds:datastoreItem xmlns:ds="http://schemas.openxmlformats.org/officeDocument/2006/customXml" ds:itemID="{F8574A3F-B130-4059-A373-A13DF6513825}"/>
</file>

<file path=customXml/itemProps3.xml><?xml version="1.0" encoding="utf-8"?>
<ds:datastoreItem xmlns:ds="http://schemas.openxmlformats.org/officeDocument/2006/customXml" ds:itemID="{9AFDCF79-0934-4CDC-BD37-1034CE8BD049}"/>
</file>

<file path=docProps/app.xml><?xml version="1.0" encoding="utf-8"?>
<Properties xmlns="http://schemas.openxmlformats.org/officeDocument/2006/extended-properties" xmlns:vt="http://schemas.openxmlformats.org/officeDocument/2006/docPropsVTypes">
  <Template>HSCRC - Maryland.thmx</Template>
  <TotalTime>10145</TotalTime>
  <Words>1342</Words>
  <Application>Microsoft Office PowerPoint</Application>
  <PresentationFormat>On-screen Show (4:3)</PresentationFormat>
  <Paragraphs>391</Paragraphs>
  <Slides>11</Slides>
  <Notes>2</Notes>
  <HiddenSlides>0</HiddenSlides>
  <MMClips>0</MMClips>
  <ScaleCrop>false</ScaleCrop>
  <HeadingPairs>
    <vt:vector size="4" baseType="variant">
      <vt:variant>
        <vt:lpstr>Theme</vt:lpstr>
      </vt:variant>
      <vt:variant>
        <vt:i4>4</vt:i4>
      </vt:variant>
      <vt:variant>
        <vt:lpstr>Slide Titles</vt:lpstr>
      </vt:variant>
      <vt:variant>
        <vt:i4>11</vt:i4>
      </vt:variant>
    </vt:vector>
  </HeadingPairs>
  <TitlesOfParts>
    <vt:vector size="15" baseType="lpstr">
      <vt:lpstr>HSCRC - Maryland</vt:lpstr>
      <vt:lpstr>Office Theme</vt:lpstr>
      <vt:lpstr>1_HSCRC - Maryland</vt:lpstr>
      <vt:lpstr>2_HSCRC - Maryland</vt:lpstr>
      <vt:lpstr> Maryland Health Services Cost Review Commission  </vt:lpstr>
      <vt:lpstr>Objectives</vt:lpstr>
      <vt:lpstr>Slide 3</vt:lpstr>
      <vt:lpstr>Slide 4</vt:lpstr>
      <vt:lpstr>Slide 5</vt:lpstr>
      <vt:lpstr>Slide 6</vt:lpstr>
      <vt:lpstr>Slide 7</vt:lpstr>
      <vt:lpstr>Slide 8</vt:lpstr>
      <vt:lpstr>Impact of Medicaid Expansion on UCC</vt:lpstr>
      <vt:lpstr>Slide 10</vt:lpstr>
      <vt:lpstr>Slide 11</vt:lpstr>
    </vt:vector>
  </TitlesOfParts>
  <Company>Johns Hopkins Medicine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Johns Colmers</dc:creator>
  <cp:lastModifiedBy>Donna Kinzer</cp:lastModifiedBy>
  <cp:revision>248</cp:revision>
  <cp:lastPrinted>2014-03-13T14:18:56Z</cp:lastPrinted>
  <dcterms:created xsi:type="dcterms:W3CDTF">2013-11-22T19:49:39Z</dcterms:created>
  <dcterms:modified xsi:type="dcterms:W3CDTF">2014-03-19T11:25:50Z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0x0101005AD40D51286D8B4D9C836A50BBB33558</vt:lpwstr>
  </property>
</Properties>
</file>