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6.xml" ContentType="application/vnd.openxmlformats-officedocument.presentationml.slide+xml"/>
  <Override PartName="/ppt/slides/slide3.xml" ContentType="application/vnd.openxmlformats-officedocument.presentationml.slide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Layouts/slideLayout25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2.xml" ContentType="application/vnd.openxmlformats-officedocument.presentationml.slideMaster+xml"/>
  <Override PartName="/ppt/slideLayouts/slideLayout24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23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theme/theme2.xml" ContentType="application/vnd.openxmlformats-officedocument.theme+xml"/>
  <Override PartName="/ppt/theme/theme1.xml" ContentType="application/vnd.openxmlformats-officedocument.theme+xml"/>
  <Override PartName="/ppt/theme/theme4.xml" ContentType="application/vnd.openxmlformats-officedocument.theme+xml"/>
  <Override PartName="/ppt/theme/theme3.xml" ContentType="application/vnd.openxmlformats-officedocument.theme+xml"/>
  <Override PartName="/ppt/notesMasters/notesMaster1.xml" ContentType="application/vnd.openxmlformats-officedocument.presentationml.notesMaster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780" r:id="rId1"/>
    <p:sldMasterId id="2147483793" r:id="rId2"/>
  </p:sldMasterIdLst>
  <p:notesMasterIdLst>
    <p:notesMasterId r:id="rId9"/>
  </p:notesMasterIdLst>
  <p:handoutMasterIdLst>
    <p:handoutMasterId r:id="rId10"/>
  </p:handoutMasterIdLst>
  <p:sldIdLst>
    <p:sldId id="543" r:id="rId3"/>
    <p:sldId id="544" r:id="rId4"/>
    <p:sldId id="545" r:id="rId5"/>
    <p:sldId id="549" r:id="rId6"/>
    <p:sldId id="547" r:id="rId7"/>
    <p:sldId id="548" r:id="rId8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>
          <p15:clr>
            <a:srgbClr val="A4A3A4"/>
          </p15:clr>
        </p15:guide>
        <p15:guide id="2" pos="2208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Johns Colmers" initials="JC" lastIdx="2" clrIdx="0"/>
  <p:cmAuthor id="1" name="Mary Pohl" initials="MBP" lastIdx="1" clrIdx="1"/>
  <p:cmAuthor id="2" name="dkinzer" initials="dk" lastIdx="1" clrIdx="2"/>
  <p:cmAuthor id="3" name="kschneider" initials="k" lastIdx="4" clrIdx="3"/>
  <p:cmAuthor id="4" name="Alice" initials="A" lastIdx="3" clrIdx="4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8500"/>
    <a:srgbClr val="002060"/>
    <a:srgbClr val="F1B409"/>
    <a:srgbClr val="B2DE82"/>
    <a:srgbClr val="C3E7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557" autoAdjust="0"/>
    <p:restoredTop sz="86486" autoAdjust="0"/>
  </p:normalViewPr>
  <p:slideViewPr>
    <p:cSldViewPr>
      <p:cViewPr varScale="1">
        <p:scale>
          <a:sx n="116" d="100"/>
          <a:sy n="116" d="100"/>
        </p:scale>
        <p:origin x="1872" y="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248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5" d="100"/>
          <a:sy n="85" d="100"/>
        </p:scale>
        <p:origin x="-3822" y="-84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18" Type="http://schemas.openxmlformats.org/officeDocument/2006/relationships/customXml" Target="../customXml/item3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17" Type="http://schemas.openxmlformats.org/officeDocument/2006/relationships/customXml" Target="../customXml/item2.xml"/><Relationship Id="rId2" Type="http://schemas.openxmlformats.org/officeDocument/2006/relationships/slideMaster" Target="slideMasters/slideMaster2.xml"/><Relationship Id="rId16" Type="http://schemas.openxmlformats.org/officeDocument/2006/relationships/customXml" Target="../customXml/item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commentAuthors" Target="commentAuthors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2.xml"/><Relationship Id="rId9" Type="http://schemas.openxmlformats.org/officeDocument/2006/relationships/notesMaster" Target="notesMasters/notesMaster1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37840" cy="464820"/>
          </a:xfrm>
          <a:prstGeom prst="rect">
            <a:avLst/>
          </a:prstGeom>
        </p:spPr>
        <p:txBody>
          <a:bodyPr vert="horz" lIns="93140" tIns="46571" rIns="93140" bIns="46571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9" y="0"/>
            <a:ext cx="3037840" cy="464820"/>
          </a:xfrm>
          <a:prstGeom prst="rect">
            <a:avLst/>
          </a:prstGeom>
        </p:spPr>
        <p:txBody>
          <a:bodyPr vert="horz" lIns="93140" tIns="46571" rIns="93140" bIns="46571" rtlCol="0"/>
          <a:lstStyle>
            <a:lvl1pPr algn="r">
              <a:defRPr sz="1200"/>
            </a:lvl1pPr>
          </a:lstStyle>
          <a:p>
            <a:fld id="{C6AFBB4A-76A4-458F-AA5E-FCE980108AD9}" type="datetimeFigureOut">
              <a:rPr lang="en-US" smtClean="0"/>
              <a:pPr/>
              <a:t>4/29/2014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29968"/>
            <a:ext cx="3037840" cy="464820"/>
          </a:xfrm>
          <a:prstGeom prst="rect">
            <a:avLst/>
          </a:prstGeom>
        </p:spPr>
        <p:txBody>
          <a:bodyPr vert="horz" lIns="93140" tIns="46571" rIns="93140" bIns="46571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9" y="8829968"/>
            <a:ext cx="3037840" cy="464820"/>
          </a:xfrm>
          <a:prstGeom prst="rect">
            <a:avLst/>
          </a:prstGeom>
        </p:spPr>
        <p:txBody>
          <a:bodyPr vert="horz" lIns="93140" tIns="46571" rIns="93140" bIns="46571" rtlCol="0" anchor="b"/>
          <a:lstStyle>
            <a:lvl1pPr algn="r">
              <a:defRPr sz="1200"/>
            </a:lvl1pPr>
          </a:lstStyle>
          <a:p>
            <a:fld id="{E3007427-2BD1-4D42-941C-38FAEB2F1BA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979565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" y="2"/>
            <a:ext cx="3037734" cy="464504"/>
          </a:xfrm>
          <a:prstGeom prst="rect">
            <a:avLst/>
          </a:prstGeom>
        </p:spPr>
        <p:txBody>
          <a:bodyPr vert="horz" lIns="91259" tIns="45630" rIns="91259" bIns="4563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1084" y="2"/>
            <a:ext cx="3037734" cy="464504"/>
          </a:xfrm>
          <a:prstGeom prst="rect">
            <a:avLst/>
          </a:prstGeom>
        </p:spPr>
        <p:txBody>
          <a:bodyPr vert="horz" lIns="91259" tIns="45630" rIns="91259" bIns="45630" rtlCol="0"/>
          <a:lstStyle>
            <a:lvl1pPr algn="r">
              <a:defRPr sz="1200"/>
            </a:lvl1pPr>
          </a:lstStyle>
          <a:p>
            <a:fld id="{5A794E75-57E5-4588-8643-1658987C16A6}" type="datetimeFigureOut">
              <a:rPr lang="en-US" smtClean="0"/>
              <a:pPr/>
              <a:t>4/29/2014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79513" y="695325"/>
            <a:ext cx="4651375" cy="34877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259" tIns="45630" rIns="91259" bIns="4563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0408" y="4415157"/>
            <a:ext cx="5609587" cy="4183698"/>
          </a:xfrm>
          <a:prstGeom prst="rect">
            <a:avLst/>
          </a:prstGeom>
        </p:spPr>
        <p:txBody>
          <a:bodyPr vert="horz" lIns="91259" tIns="45630" rIns="91259" bIns="4563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3" y="8830313"/>
            <a:ext cx="3037734" cy="464504"/>
          </a:xfrm>
          <a:prstGeom prst="rect">
            <a:avLst/>
          </a:prstGeom>
        </p:spPr>
        <p:txBody>
          <a:bodyPr vert="horz" lIns="91259" tIns="45630" rIns="91259" bIns="4563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1084" y="8830313"/>
            <a:ext cx="3037734" cy="464504"/>
          </a:xfrm>
          <a:prstGeom prst="rect">
            <a:avLst/>
          </a:prstGeom>
        </p:spPr>
        <p:txBody>
          <a:bodyPr vert="horz" lIns="91259" tIns="45630" rIns="91259" bIns="45630" rtlCol="0" anchor="b"/>
          <a:lstStyle>
            <a:lvl1pPr algn="r">
              <a:defRPr sz="1200"/>
            </a:lvl1pPr>
          </a:lstStyle>
          <a:p>
            <a:fld id="{61B8A44D-D987-491C-9570-AF8EE28806E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0493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B8A44D-D987-491C-9570-AF8EE28806ED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19329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1219200" y="3124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endParaRPr kumimoji="0" lang="en-US" dirty="0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19200" y="4419600"/>
            <a:ext cx="6858000" cy="533400"/>
          </a:xfrm>
        </p:spPr>
        <p:txBody>
          <a:bodyPr/>
          <a:lstStyle>
            <a:lvl1pPr marL="0" indent="0" algn="r">
              <a:buNone/>
              <a:defRPr sz="20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endParaRPr kumimoji="0" lang="en-US" dirty="0"/>
          </a:p>
        </p:txBody>
      </p:sp>
      <p:sp>
        <p:nvSpPr>
          <p:cNvPr id="21" name="Rectangle 20"/>
          <p:cNvSpPr/>
          <p:nvPr/>
        </p:nvSpPr>
        <p:spPr>
          <a:xfrm>
            <a:off x="904875" y="1752601"/>
            <a:ext cx="7315200" cy="2438400"/>
          </a:xfrm>
          <a:prstGeom prst="rect">
            <a:avLst/>
          </a:prstGeom>
          <a:noFill/>
          <a:ln w="6350" cap="rnd" cmpd="sng" algn="ctr">
            <a:solidFill>
              <a:srgbClr val="C00000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Rectangle 32"/>
          <p:cNvSpPr/>
          <p:nvPr/>
        </p:nvSpPr>
        <p:spPr>
          <a:xfrm>
            <a:off x="914400" y="434340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tx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Rectangle 21"/>
          <p:cNvSpPr/>
          <p:nvPr/>
        </p:nvSpPr>
        <p:spPr>
          <a:xfrm>
            <a:off x="904875" y="1752601"/>
            <a:ext cx="228600" cy="2438400"/>
          </a:xfrm>
          <a:prstGeom prst="rect">
            <a:avLst/>
          </a:prstGeom>
          <a:solidFill>
            <a:srgbClr val="C00000"/>
          </a:solidFill>
          <a:ln w="6350" cap="rnd" cmpd="sng" algn="ctr">
            <a:solidFill>
              <a:srgbClr val="C00000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>
            <a:off x="914400" y="4343400"/>
            <a:ext cx="228600" cy="6858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pic>
        <p:nvPicPr>
          <p:cNvPr id="10" name="Picture 9" descr="HSCRC logo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6705302" y="5867400"/>
            <a:ext cx="2133898" cy="857370"/>
          </a:xfrm>
          <a:prstGeom prst="rect">
            <a:avLst/>
          </a:prstGeom>
        </p:spPr>
      </p:pic>
    </p:spTree>
  </p:cSld>
  <p:clrMapOvr>
    <a:masterClrMapping/>
  </p:clrMapOvr>
  <p:transition spd="slow" advClick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DRAFT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FA0D4D-771F-4F83-A25A-17AAADBB4F4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 advClick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DRAFT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FA0D4D-771F-4F83-A25A-17AAADBB4F4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 advClick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DRAFT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FA0D4D-771F-4F83-A25A-17AAADBB4F4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Isosceles Triangle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  <p:transition spd="slow" advClick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titeltypografi i masteren</a:t>
            </a:r>
            <a:endParaRPr lang="da-DK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 smtClean="0"/>
              <a:t>Klik for at redigere typografi i masteren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DRAFT</a:t>
            </a:r>
            <a:endParaRPr lang="en-US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48D500-48AF-4395-90B3-A15AB03EC636}" type="slidenum">
              <a:rPr lang="da-DK"/>
              <a:pPr>
                <a:defRPr/>
              </a:pPr>
              <a:t>‹#›</a:t>
            </a:fld>
            <a:endParaRPr lang="da-DK"/>
          </a:p>
        </p:txBody>
      </p:sp>
    </p:spTree>
  </p:cSld>
  <p:clrMapOvr>
    <a:masterClrMapping/>
  </p:clrMapOvr>
  <p:transition spd="slow" advClick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DRAFT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A6CF3F-E7A5-4214-AEF0-EE5109DFD66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 advClick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DRAFT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A6CF3F-E7A5-4214-AEF0-EE5109DFD66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 advClick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DRAFT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A6CF3F-E7A5-4214-AEF0-EE5109DFD66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 advClick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DRAFT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A6CF3F-E7A5-4214-AEF0-EE5109DFD66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 advClick="0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DRAFT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A6CF3F-E7A5-4214-AEF0-EE5109DFD66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 advClick="0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DRAFT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A6CF3F-E7A5-4214-AEF0-EE5109DFD66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 advClick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en-US" dirty="0" smtClean="0"/>
              <a:t>Click to edit Master text styles</a:t>
            </a:r>
          </a:p>
          <a:p>
            <a:pPr lvl="1" eaLnBrk="1" latinLnBrk="0" hangingPunct="1"/>
            <a:r>
              <a:rPr lang="en-US" dirty="0" smtClean="0"/>
              <a:t>Second level</a:t>
            </a:r>
          </a:p>
          <a:p>
            <a:pPr lvl="2" eaLnBrk="1" latinLnBrk="0" hangingPunct="1"/>
            <a:r>
              <a:rPr lang="en-US" dirty="0" smtClean="0"/>
              <a:t>Third level</a:t>
            </a:r>
          </a:p>
          <a:p>
            <a:pPr lvl="3" eaLnBrk="1" latinLnBrk="0" hangingPunct="1"/>
            <a:r>
              <a:rPr lang="en-US" dirty="0" smtClean="0"/>
              <a:t>Fourth level</a:t>
            </a:r>
          </a:p>
          <a:p>
            <a:pPr lvl="4" eaLnBrk="1" latinLnBrk="0" hangingPunct="1"/>
            <a:r>
              <a:rPr lang="en-US" dirty="0" smtClean="0"/>
              <a:t>Fifth level</a:t>
            </a:r>
            <a:endParaRPr kumimoji="0" lang="en-US" dirty="0"/>
          </a:p>
        </p:txBody>
      </p:sp>
      <p:sp>
        <p:nvSpPr>
          <p:cNvPr id="13" name="TextBox 12"/>
          <p:cNvSpPr txBox="1"/>
          <p:nvPr userDrawn="1"/>
        </p:nvSpPr>
        <p:spPr>
          <a:xfrm>
            <a:off x="786068" y="6367046"/>
            <a:ext cx="40107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fld id="{60190AC2-481F-4502-89DE-7153DAFA5FF2}" type="slidenum">
              <a:rPr lang="en-US" sz="1400" smtClean="0">
                <a:solidFill>
                  <a:schemeClr val="bg1">
                    <a:lumMod val="50000"/>
                  </a:schemeClr>
                </a:solidFill>
              </a:rPr>
              <a:pPr/>
              <a:t>‹#›</a:t>
            </a:fld>
            <a:endParaRPr lang="en-US" sz="14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200" baseline="0">
                <a:latin typeface="Arial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DRAFT</a:t>
            </a:r>
            <a:endParaRPr lang="en-US" dirty="0"/>
          </a:p>
        </p:txBody>
      </p:sp>
    </p:spTree>
  </p:cSld>
  <p:clrMapOvr>
    <a:masterClrMapping/>
  </p:clrMapOvr>
  <p:transition spd="slow" advClick="0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DRAFT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A6CF3F-E7A5-4214-AEF0-EE5109DFD66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 advClick="0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DRAFT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A6CF3F-E7A5-4214-AEF0-EE5109DFD66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 advClick="0"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DRAFT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A6CF3F-E7A5-4214-AEF0-EE5109DFD66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 advClick="0"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DRAFT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A6CF3F-E7A5-4214-AEF0-EE5109DFD66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 advClick="0"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DRAFT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A6CF3F-E7A5-4214-AEF0-EE5109DFD66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 advClick="0"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DRAFT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A6CF3F-E7A5-4214-AEF0-EE5109DFD66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 advClick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r>
              <a:rPr lang="en-US" smtClean="0"/>
              <a:t>DRAFT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5CFA0D4D-771F-4F83-A25A-17AAADBB4F4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 advClick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 dirty="0" smtClean="0"/>
              <a:t>Click to edit Master text styles</a:t>
            </a:r>
          </a:p>
          <a:p>
            <a:pPr lvl="1" eaLnBrk="1" latinLnBrk="0" hangingPunct="1"/>
            <a:r>
              <a:rPr lang="en-US" dirty="0" smtClean="0"/>
              <a:t>Second level</a:t>
            </a:r>
          </a:p>
          <a:p>
            <a:pPr lvl="2" eaLnBrk="1" latinLnBrk="0" hangingPunct="1"/>
            <a:r>
              <a:rPr lang="en-US" dirty="0" smtClean="0"/>
              <a:t>Third level</a:t>
            </a:r>
          </a:p>
          <a:p>
            <a:pPr lvl="3" eaLnBrk="1" latinLnBrk="0" hangingPunct="1"/>
            <a:r>
              <a:rPr lang="en-US" dirty="0" smtClean="0"/>
              <a:t>Fourth level</a:t>
            </a:r>
          </a:p>
          <a:p>
            <a:pPr lvl="4" eaLnBrk="1" latinLnBrk="0" hangingPunct="1"/>
            <a:r>
              <a:rPr lang="en-US" dirty="0" smtClean="0"/>
              <a:t>Fifth level</a:t>
            </a:r>
            <a:endParaRPr kumimoji="0"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6" name="TextBox 15"/>
          <p:cNvSpPr txBox="1"/>
          <p:nvPr userDrawn="1"/>
        </p:nvSpPr>
        <p:spPr>
          <a:xfrm>
            <a:off x="786068" y="6367046"/>
            <a:ext cx="43313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fld id="{60190AC2-481F-4502-89DE-7153DAFA5FF2}" type="slidenum">
              <a:rPr lang="en-US" sz="1600" smtClean="0">
                <a:solidFill>
                  <a:schemeClr val="bg1">
                    <a:lumMod val="50000"/>
                  </a:schemeClr>
                </a:solidFill>
              </a:rPr>
              <a:pPr/>
              <a:t>‹#›</a:t>
            </a:fld>
            <a:endParaRPr lang="en-US" sz="1600" dirty="0">
              <a:solidFill>
                <a:schemeClr val="bg1">
                  <a:lumMod val="50000"/>
                </a:schemeClr>
              </a:solidFill>
            </a:endParaRPr>
          </a:p>
        </p:txBody>
      </p:sp>
      <p:pic>
        <p:nvPicPr>
          <p:cNvPr id="7" name="Picture 6" descr="HSCRC logo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7929881" y="6400800"/>
            <a:ext cx="1137919" cy="457200"/>
          </a:xfrm>
          <a:prstGeom prst="rect">
            <a:avLst/>
          </a:prstGeom>
        </p:spPr>
      </p:pic>
    </p:spTree>
  </p:cSld>
  <p:clrMapOvr>
    <a:masterClrMapping/>
  </p:clrMapOvr>
  <p:transition spd="slow" advClick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DRAFT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  <p:transition spd="slow" advClick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Box 12"/>
          <p:cNvSpPr txBox="1"/>
          <p:nvPr userDrawn="1"/>
        </p:nvSpPr>
        <p:spPr>
          <a:xfrm>
            <a:off x="786068" y="6367046"/>
            <a:ext cx="43313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fld id="{60190AC2-481F-4502-89DE-7153DAFA5FF2}" type="slidenum">
              <a:rPr lang="en-US" sz="1600" smtClean="0">
                <a:solidFill>
                  <a:schemeClr val="bg1">
                    <a:lumMod val="50000"/>
                  </a:schemeClr>
                </a:solidFill>
              </a:rPr>
              <a:pPr/>
              <a:t>‹#›</a:t>
            </a:fld>
            <a:endParaRPr lang="en-US" sz="1600" dirty="0">
              <a:solidFill>
                <a:schemeClr val="bg1">
                  <a:lumMod val="50000"/>
                </a:schemeClr>
              </a:solidFill>
            </a:endParaRPr>
          </a:p>
        </p:txBody>
      </p:sp>
      <p:pic>
        <p:nvPicPr>
          <p:cNvPr id="6" name="Picture 5" descr="HSCRC logo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6934200" y="6215062"/>
            <a:ext cx="1600200" cy="642938"/>
          </a:xfrm>
          <a:prstGeom prst="rect">
            <a:avLst/>
          </a:prstGeom>
        </p:spPr>
      </p:pic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5562600" y="6356350"/>
            <a:ext cx="2289048" cy="36576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CFA0D4D-771F-4F83-A25A-17AAADBB4F4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DRAFT</a:t>
            </a:r>
            <a:endParaRPr lang="en-US" dirty="0"/>
          </a:p>
        </p:txBody>
      </p:sp>
    </p:spTree>
  </p:cSld>
  <p:clrMapOvr>
    <a:masterClrMapping/>
  </p:clrMapOvr>
  <p:transition spd="slow" advClick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DRAFT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FA0D4D-771F-4F83-A25A-17AAADBB4F4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 advClick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/>
          <p:cNvSpPr txBox="1"/>
          <p:nvPr userDrawn="1"/>
        </p:nvSpPr>
        <p:spPr>
          <a:xfrm>
            <a:off x="786068" y="6367046"/>
            <a:ext cx="43313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fld id="{60190AC2-481F-4502-89DE-7153DAFA5FF2}" type="slidenum">
              <a:rPr lang="en-US" sz="1600" smtClean="0">
                <a:solidFill>
                  <a:schemeClr val="bg1">
                    <a:lumMod val="50000"/>
                  </a:schemeClr>
                </a:solidFill>
              </a:rPr>
              <a:pPr/>
              <a:t>‹#›</a:t>
            </a:fld>
            <a:endParaRPr lang="en-US" sz="1600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</p:cSld>
  <p:clrMapOvr>
    <a:masterClrMapping/>
  </p:clrMapOvr>
  <p:transition spd="slow" advClick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DRAFT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FA0D4D-771F-4F83-A25A-17AAADBB4F4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  <p:transition spd="slow" advClick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slideLayout" Target="../slideLayouts/slideLayout25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en-US" dirty="0" smtClean="0"/>
              <a:t>Click to edit Master title style</a:t>
            </a:r>
            <a:endParaRPr kumimoji="0" lang="en-US" dirty="0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ct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DRAFT</a:t>
            </a:r>
            <a:endParaRPr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5CFA0D4D-771F-4F83-A25A-17AAADBB4F4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8" name="Straight Connector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Straight Connector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Isosceles Triangle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pic>
        <p:nvPicPr>
          <p:cNvPr id="11" name="Picture 10" descr="HSCRC logo.png"/>
          <p:cNvPicPr>
            <a:picLocks noChangeAspect="1"/>
          </p:cNvPicPr>
          <p:nvPr userDrawn="1"/>
        </p:nvPicPr>
        <p:blipFill>
          <a:blip r:embed="rId15" cstate="print"/>
          <a:stretch>
            <a:fillRect/>
          </a:stretch>
        </p:blipFill>
        <p:spPr>
          <a:xfrm>
            <a:off x="7929881" y="6400800"/>
            <a:ext cx="1137919" cy="4572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92" r:id="rId7"/>
    <p:sldLayoutId id="2147483787" r:id="rId8"/>
    <p:sldLayoutId id="2147483788" r:id="rId9"/>
    <p:sldLayoutId id="2147483789" r:id="rId10"/>
    <p:sldLayoutId id="2147483790" r:id="rId11"/>
    <p:sldLayoutId id="2147483791" r:id="rId12"/>
    <p:sldLayoutId id="2147483806" r:id="rId13"/>
  </p:sldLayoutIdLst>
  <p:transition spd="slow" advClick="0"/>
  <p:hf sldNum="0" hdr="0" ftr="0" dt="0"/>
  <p:txStyles>
    <p:titleStyle>
      <a:lvl1pPr algn="l" rtl="0" eaLnBrk="1" latinLnBrk="0" hangingPunct="1">
        <a:spcBef>
          <a:spcPct val="0"/>
        </a:spcBef>
        <a:buNone/>
        <a:defRPr kumimoji="0" sz="3200" kern="1200" baseline="0">
          <a:solidFill>
            <a:schemeClr val="tx2"/>
          </a:solidFill>
          <a:latin typeface="Arial" pitchFamily="34" charset="0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DRAFT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A6CF3F-E7A5-4214-AEF0-EE5109DFD66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4" r:id="rId1"/>
    <p:sldLayoutId id="2147483795" r:id="rId2"/>
    <p:sldLayoutId id="2147483796" r:id="rId3"/>
    <p:sldLayoutId id="2147483797" r:id="rId4"/>
    <p:sldLayoutId id="2147483798" r:id="rId5"/>
    <p:sldLayoutId id="2147483799" r:id="rId6"/>
    <p:sldLayoutId id="2147483800" r:id="rId7"/>
    <p:sldLayoutId id="2147483801" r:id="rId8"/>
    <p:sldLayoutId id="2147483802" r:id="rId9"/>
    <p:sldLayoutId id="2147483803" r:id="rId10"/>
    <p:sldLayoutId id="2147483804" r:id="rId11"/>
    <p:sldLayoutId id="2147483805" r:id="rId12"/>
  </p:sldLayoutIdLst>
  <p:transition spd="slow" advClick="0"/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ogle.com/url?sa=i&amp;rct=j&amp;q=state+of+maryland+logo&amp;source=images&amp;cd=&amp;cad=rja&amp;docid=_eQ0EHBDGw6juM&amp;tbnid=TFGQX_NsstKcsM:&amp;ved=0CAUQjRw&amp;url=http://broadneck.info/history/marylands-world-war-ii-memorial/&amp;ei=_8sTUcGADsqt0AHQvoCABQ&amp;bvm=bv.42080656,d.dmQ&amp;psig=AFQjCNFCpWb9d4U07ptl2z0E0Ejt6TnzVg&amp;ust=1360338281455472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57200" y="4343400"/>
            <a:ext cx="8229600" cy="1371600"/>
          </a:xfrm>
        </p:spPr>
        <p:txBody>
          <a:bodyPr>
            <a:normAutofit fontScale="90000"/>
          </a:bodyPr>
          <a:lstStyle/>
          <a:p>
            <a:pPr algn="ctr"/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Maryland Health Services Cost Review Commission</a:t>
            </a:r>
            <a:br>
              <a:rPr lang="en-US" sz="2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April 30, 2014</a:t>
            </a:r>
            <a:br>
              <a:rPr lang="en-US" sz="2800" b="1" dirty="0" smtClean="0">
                <a:latin typeface="Times New Roman" pitchFamily="18" charset="0"/>
                <a:cs typeface="Times New Roman" pitchFamily="18" charset="0"/>
              </a:rPr>
            </a:b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 bwMode="auto">
          <a:xfrm>
            <a:off x="457200" y="388620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9pPr>
          </a:lstStyle>
          <a:p>
            <a:endParaRPr lang="en-US" sz="2400" dirty="0" smtClean="0">
              <a:latin typeface="Cambria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0" y="2946737"/>
            <a:ext cx="9144000" cy="20005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latin typeface="Arial" pitchFamily="34" charset="0"/>
                <a:cs typeface="Arial" pitchFamily="34" charset="0"/>
              </a:rPr>
              <a:t>Data and Infrastructure Workgroup</a:t>
            </a:r>
          </a:p>
          <a:p>
            <a:pPr algn="ctr"/>
            <a:r>
              <a:rPr lang="en-US" sz="2800" dirty="0" smtClean="0"/>
              <a:t>Initial Discussion </a:t>
            </a:r>
          </a:p>
          <a:p>
            <a:pPr algn="ctr"/>
            <a:r>
              <a:rPr lang="en-US" sz="2800" dirty="0" smtClean="0"/>
              <a:t>Data Needed for Care Coordination</a:t>
            </a:r>
          </a:p>
          <a:p>
            <a:pPr algn="ctr"/>
            <a:r>
              <a:rPr lang="en-US" sz="4000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endParaRPr lang="en-US" sz="4000" i="1" dirty="0" smtClean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7" name="Picture 4" descr="http://broadneck.info/wp-content/uploads/2009/05/maryland_logo.jpg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200400" y="1285874"/>
            <a:ext cx="2714625" cy="122872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516818747"/>
      </p:ext>
    </p:extLst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Charge to Workgroup on Care Coordination Data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Potential Opportunities to use Medicare data to support care coordination initiatives, including </a:t>
            </a:r>
          </a:p>
          <a:p>
            <a:pPr lvl="1"/>
            <a:r>
              <a:rPr lang="en-US" sz="2400" dirty="0"/>
              <a:t>G</a:t>
            </a:r>
            <a:r>
              <a:rPr lang="en-US" sz="2400" dirty="0" smtClean="0"/>
              <a:t>aps in Medicare data</a:t>
            </a:r>
          </a:p>
          <a:p>
            <a:pPr lvl="1"/>
            <a:r>
              <a:rPr lang="en-US" sz="2400" dirty="0" smtClean="0"/>
              <a:t>Best practices in predictive modeling &amp; targeting resources</a:t>
            </a:r>
          </a:p>
          <a:p>
            <a:pPr lvl="1"/>
            <a:r>
              <a:rPr lang="en-US" sz="2400" dirty="0" smtClean="0"/>
              <a:t>Most efficient infrastructure to support needs of state, hospitals, and other health care providers</a:t>
            </a:r>
          </a:p>
          <a:p>
            <a:pPr lvl="1"/>
            <a:r>
              <a:rPr lang="en-US" sz="2400" dirty="0" smtClean="0"/>
              <a:t>Relationship to State Innovation Model (SIM) funding</a:t>
            </a:r>
          </a:p>
          <a:p>
            <a:r>
              <a:rPr lang="en-US" sz="2800" dirty="0" smtClean="0"/>
              <a:t>Preliminary report </a:t>
            </a:r>
            <a:r>
              <a:rPr lang="en-US" sz="2800" u="sng" dirty="0" smtClean="0"/>
              <a:t>by June 2</a:t>
            </a:r>
            <a:r>
              <a:rPr lang="en-US" sz="2800" u="sng" baseline="30000" dirty="0" smtClean="0"/>
              <a:t>nd</a:t>
            </a:r>
            <a:r>
              <a:rPr lang="en-US" sz="2800" u="sng" dirty="0" smtClean="0"/>
              <a:t> </a:t>
            </a:r>
            <a:r>
              <a:rPr lang="en-US" sz="2800" dirty="0" smtClean="0"/>
              <a:t>for June 9</a:t>
            </a:r>
            <a:r>
              <a:rPr lang="en-US" sz="2800" baseline="30000" dirty="0" smtClean="0"/>
              <a:t>th</a:t>
            </a:r>
            <a:r>
              <a:rPr lang="en-US" sz="2800" dirty="0" smtClean="0"/>
              <a:t> Commission meeting</a:t>
            </a:r>
          </a:p>
          <a:p>
            <a:r>
              <a:rPr lang="en-US" sz="2800" dirty="0" smtClean="0"/>
              <a:t>Goal for today’s meeting is to begin discussion   </a:t>
            </a:r>
            <a:endParaRPr lang="en-US" dirty="0" smtClean="0"/>
          </a:p>
          <a:p>
            <a:pPr lvl="1"/>
            <a:endParaRPr lang="en-US" dirty="0"/>
          </a:p>
        </p:txBody>
      </p:sp>
    </p:spTree>
  </p:cSld>
  <p:clrMapOvr>
    <a:masterClrMapping/>
  </p:clrMapOvr>
  <p:transition spd="slow" advClick="0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Background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Medicare Data Request</a:t>
            </a:r>
          </a:p>
          <a:p>
            <a:pPr lvl="1"/>
            <a:r>
              <a:rPr lang="en-US" dirty="0" smtClean="0"/>
              <a:t>HSCRC working with CMS to secure Medicare Data </a:t>
            </a:r>
          </a:p>
          <a:p>
            <a:pPr lvl="1"/>
            <a:r>
              <a:rPr lang="en-US" dirty="0" smtClean="0"/>
              <a:t>Hospital data alone is insufficient to support care coordination  </a:t>
            </a:r>
          </a:p>
          <a:p>
            <a:pPr lvl="1"/>
            <a:r>
              <a:rPr lang="en-US" dirty="0" smtClean="0"/>
              <a:t>Medicare data has potential to support important activities: </a:t>
            </a:r>
          </a:p>
          <a:p>
            <a:pPr lvl="2"/>
            <a:r>
              <a:rPr lang="en-US" dirty="0" smtClean="0"/>
              <a:t>Predictive modeling </a:t>
            </a:r>
          </a:p>
          <a:p>
            <a:pPr lvl="2"/>
            <a:r>
              <a:rPr lang="en-US" dirty="0" smtClean="0"/>
              <a:t>Information to support Care Management </a:t>
            </a:r>
          </a:p>
          <a:p>
            <a:pPr lvl="1"/>
            <a:r>
              <a:rPr lang="en-US" dirty="0" smtClean="0"/>
              <a:t>Need to determine infrastructure that will most effectively and efficiently support care coordination </a:t>
            </a:r>
          </a:p>
          <a:p>
            <a:r>
              <a:rPr lang="en-US" dirty="0" smtClean="0"/>
              <a:t>Joint Workgroup Meeting – overview of data infrastructure for care coordination, predictive modeling</a:t>
            </a:r>
          </a:p>
          <a:p>
            <a:pPr lvl="1"/>
            <a:r>
              <a:rPr lang="en-US" dirty="0" smtClean="0"/>
              <a:t>SIM Proposal; Payer; Provider; ACO; Special Needs Plans; MHA Care Transitions Committee</a:t>
            </a:r>
            <a:endParaRPr lang="en-US" dirty="0"/>
          </a:p>
        </p:txBody>
      </p:sp>
    </p:spTree>
  </p:cSld>
  <p:clrMapOvr>
    <a:masterClrMapping/>
  </p:clrMapOvr>
  <p:transition spd="slow" advClick="0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Principles (for discussion purposes only)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dirty="0" smtClean="0"/>
              <a:t>Medicare data should accessible to different providers consistent with best practices, state and federal requirements for confidentiality and data security</a:t>
            </a:r>
          </a:p>
          <a:p>
            <a:r>
              <a:rPr lang="en-US" sz="2000" dirty="0" smtClean="0"/>
              <a:t>Hospitals, providers and policy makers should work collaboratively to leverage shared infrastructure to the extent that is feasible</a:t>
            </a:r>
            <a:endParaRPr lang="en-US" sz="2400" dirty="0" smtClean="0"/>
          </a:p>
          <a:p>
            <a:r>
              <a:rPr lang="en-US" sz="2000" dirty="0" smtClean="0"/>
              <a:t>Leverage existing resources and potential resources </a:t>
            </a:r>
          </a:p>
          <a:p>
            <a:r>
              <a:rPr lang="en-US" sz="2000" dirty="0" smtClean="0"/>
              <a:t>Desired attributes of infrastructure include:  </a:t>
            </a:r>
          </a:p>
          <a:p>
            <a:pPr lvl="1"/>
            <a:r>
              <a:rPr lang="en-US" sz="1800" dirty="0" smtClean="0"/>
              <a:t>Data security and confidentiality</a:t>
            </a:r>
          </a:p>
          <a:p>
            <a:pPr lvl="1"/>
            <a:r>
              <a:rPr lang="en-US" sz="1800" dirty="0" smtClean="0"/>
              <a:t>Accessibility to different providers and stakeholders </a:t>
            </a:r>
          </a:p>
          <a:p>
            <a:pPr lvl="1"/>
            <a:r>
              <a:rPr lang="en-US" sz="1800" dirty="0" smtClean="0"/>
              <a:t>Efficiency and scalability</a:t>
            </a:r>
          </a:p>
          <a:p>
            <a:pPr lvl="1"/>
            <a:r>
              <a:rPr lang="en-US" sz="1800" dirty="0" smtClean="0"/>
              <a:t>Flexibility to support different uses of data (predictive modeling; care management tools; quality improvement, etc)</a:t>
            </a:r>
          </a:p>
          <a:p>
            <a:r>
              <a:rPr lang="en-US" sz="2200" dirty="0" smtClean="0"/>
              <a:t>Other?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0619920"/>
      </p:ext>
    </p:extLst>
  </p:cSld>
  <p:clrMapOvr>
    <a:masterClrMapping/>
  </p:clrMapOvr>
  <p:transition spd="slow" advClick="0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Open Questions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342900" lvl="1" indent="-342900">
              <a:buFont typeface="Arial" pitchFamily="34" charset="0"/>
              <a:buChar char="•"/>
            </a:pPr>
            <a:r>
              <a:rPr lang="en-US" sz="2400" dirty="0" smtClean="0"/>
              <a:t>What care coordination data infrastructure to support new payment models,  physician alignment and consistent with performance monitoring and CMS oversight</a:t>
            </a:r>
          </a:p>
          <a:p>
            <a:pPr marL="342900" lvl="1" indent="-342900">
              <a:buFont typeface="Arial" pitchFamily="34" charset="0"/>
              <a:buChar char="•"/>
            </a:pPr>
            <a:r>
              <a:rPr lang="en-US" sz="2400" dirty="0" smtClean="0"/>
              <a:t>What data is most needed for care coordination</a:t>
            </a:r>
          </a:p>
          <a:p>
            <a:pPr marL="742950" lvl="2" indent="-342900"/>
            <a:r>
              <a:rPr lang="en-US" sz="2000" dirty="0" smtClean="0"/>
              <a:t>Who needs data?  What data is most critical to meeting different needs?  What are gaps? How can we address data gaps?</a:t>
            </a:r>
          </a:p>
          <a:p>
            <a:pPr marL="742950" lvl="2" indent="-342900"/>
            <a:r>
              <a:rPr lang="en-US" dirty="0" smtClean="0"/>
              <a:t>What are data infrastructure needs? What are infrastructure gaps?</a:t>
            </a:r>
            <a:r>
              <a:rPr lang="en-US" sz="2000" dirty="0" smtClean="0"/>
              <a:t> </a:t>
            </a:r>
          </a:p>
          <a:p>
            <a:pPr marL="742950" lvl="2" indent="-342900"/>
            <a:r>
              <a:rPr lang="en-US" sz="2000" dirty="0" smtClean="0"/>
              <a:t>What are most </a:t>
            </a:r>
            <a:r>
              <a:rPr lang="en-US" dirty="0" smtClean="0"/>
              <a:t>common data needs for </a:t>
            </a:r>
            <a:r>
              <a:rPr lang="en-US" sz="2000" dirty="0" smtClean="0"/>
              <a:t>care coordination initiatives? </a:t>
            </a:r>
          </a:p>
          <a:p>
            <a:pPr marL="742950" lvl="2" indent="-342900"/>
            <a:r>
              <a:rPr lang="en-US" sz="2000" dirty="0" smtClean="0"/>
              <a:t>How do we prioritize efforts?</a:t>
            </a:r>
          </a:p>
          <a:p>
            <a:pPr marL="342900" lvl="1" indent="-342900">
              <a:buFont typeface="Arial" pitchFamily="34" charset="0"/>
              <a:buChar char="•"/>
            </a:pPr>
            <a:r>
              <a:rPr lang="en-US" sz="2400" dirty="0" smtClean="0"/>
              <a:t>Best practices in predictive modeling &amp; targeting resources</a:t>
            </a:r>
          </a:p>
          <a:p>
            <a:pPr marL="742950" lvl="2" indent="-342900"/>
            <a:r>
              <a:rPr lang="en-US" sz="2000" dirty="0" smtClean="0"/>
              <a:t>Is there a value/need to having different predictive modeling tools? Are some tools better for some populations or care interventions? </a:t>
            </a:r>
          </a:p>
          <a:p>
            <a:pPr marL="742950" lvl="2" indent="-342900"/>
            <a:r>
              <a:rPr lang="en-US" sz="2000" dirty="0" smtClean="0"/>
              <a:t>Is there a uniform set of data needed by most predictive modeling tools that can efficiently be gathered and support different tools?</a:t>
            </a:r>
          </a:p>
          <a:p>
            <a:pPr marL="342900" lvl="1" indent="-342900"/>
            <a:endParaRPr lang="en-US" dirty="0" smtClean="0"/>
          </a:p>
          <a:p>
            <a:pPr marL="342900" lvl="1" indent="-342900">
              <a:buFont typeface="Arial" pitchFamily="34" charset="0"/>
              <a:buChar char="•"/>
            </a:pPr>
            <a:endParaRPr lang="en-US" sz="2400" dirty="0" smtClean="0"/>
          </a:p>
          <a:p>
            <a:pPr marL="742950" lvl="2" indent="-342900"/>
            <a:endParaRPr lang="en-US" sz="2000" dirty="0" smtClean="0"/>
          </a:p>
          <a:p>
            <a:endParaRPr lang="en-US" dirty="0"/>
          </a:p>
        </p:txBody>
      </p:sp>
    </p:spTree>
  </p:cSld>
  <p:clrMapOvr>
    <a:masterClrMapping/>
  </p:clrMapOvr>
  <p:transition spd="slow" advClick="0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Open Questions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876800"/>
          </a:xfrm>
        </p:spPr>
        <p:txBody>
          <a:bodyPr>
            <a:normAutofit/>
          </a:bodyPr>
          <a:lstStyle/>
          <a:p>
            <a:r>
              <a:rPr lang="en-US" sz="2400" dirty="0" smtClean="0"/>
              <a:t>Most efficient infrastructure to support needs of state, hospitals, and other health care providers</a:t>
            </a:r>
          </a:p>
          <a:p>
            <a:pPr lvl="1">
              <a:buFont typeface="Arial" pitchFamily="34" charset="0"/>
              <a:buChar char="•"/>
            </a:pPr>
            <a:r>
              <a:rPr lang="en-US" sz="2000" dirty="0" smtClean="0"/>
              <a:t>Who are the different providers and stakeholders that need access to data?  How are their needs different? (Hospital Discharge Planners; Hospital CMO; ACOs; Physicians; DHMH; LHDs; Potential SIM Hub) </a:t>
            </a:r>
          </a:p>
          <a:p>
            <a:pPr lvl="1">
              <a:buFont typeface="Arial" pitchFamily="34" charset="0"/>
              <a:buChar char="•"/>
            </a:pPr>
            <a:r>
              <a:rPr lang="en-US" sz="2000" dirty="0" smtClean="0"/>
              <a:t>What are common aspects of data infrastructure that could be efficiently shared?  What aspects are better left to provider-specific approaches?</a:t>
            </a:r>
          </a:p>
          <a:p>
            <a:pPr lvl="1">
              <a:buFont typeface="Arial" pitchFamily="34" charset="0"/>
              <a:buChar char="•"/>
            </a:pPr>
            <a:r>
              <a:rPr lang="en-US" sz="2000" dirty="0" smtClean="0"/>
              <a:t>Are there some aspects of a population data infrastructure that can only be achieved with a collective approach? </a:t>
            </a:r>
          </a:p>
          <a:p>
            <a:pPr lvl="1">
              <a:buFont typeface="Arial" pitchFamily="34" charset="0"/>
              <a:buChar char="•"/>
            </a:pPr>
            <a:r>
              <a:rPr lang="en-US" sz="2000" dirty="0" smtClean="0"/>
              <a:t>How do we anticipate needs may change over time?</a:t>
            </a:r>
            <a:endParaRPr lang="en-US" dirty="0"/>
          </a:p>
        </p:txBody>
      </p:sp>
    </p:spTree>
  </p:cSld>
  <p:clrMapOvr>
    <a:masterClrMapping/>
  </p:clrMapOvr>
  <p:transition spd="slow" advClick="0"/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gin">
  <a:themeElements>
    <a:clrScheme name="Custom 1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C00000"/>
      </a:accent1>
      <a:accent2>
        <a:srgbClr val="7F7F7F"/>
      </a:accent2>
      <a:accent3>
        <a:srgbClr val="E8E2E0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Origin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rigin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AD40D51286D8B4D9C836A50BBB33558" ma:contentTypeVersion="2" ma:contentTypeDescription="Create a new document." ma:contentTypeScope="" ma:versionID="d14e5c4da1db565cb04c30bec4da997c">
  <xsd:schema xmlns:xsd="http://www.w3.org/2001/XMLSchema" xmlns:xs="http://www.w3.org/2001/XMLSchema" xmlns:p="http://schemas.microsoft.com/office/2006/metadata/properties" xmlns:ns1="http://schemas.microsoft.com/sharepoint/v3" targetNamespace="http://schemas.microsoft.com/office/2006/metadata/properties" ma:root="true" ma:fieldsID="ff328a1cd662c37536c074f55b1464a7" ns1:_="">
    <xsd:import namespace="http://schemas.microsoft.com/sharepoint/v3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4" nillable="true" ma:displayName="Scheduling Start Date" ma:description="Scheduling Start Date is a site column created by the Publishing feature. It is used to specify the date and time on which this page will first appear to site visitors." ma:hidden="true" ma:internalName="PublishingStartDate">
      <xsd:simpleType>
        <xsd:restriction base="dms:Unknown"/>
      </xsd:simpleType>
    </xsd:element>
    <xsd:element name="PublishingExpirationDate" ma:index="5" nillable="true" ma:displayName="Scheduling End Date" ma:description="Scheduling End Date is a site column created by the Publishing feature. It is used to specify the date and time on which this page will no longer appear to site visitors." ma:hidden="true" ma:internalName="PublishingExpirationDat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6" ma:displayName="Content Type"/>
        <xsd:element ref="dc:title" minOccurs="0" maxOccurs="1" ma:index="3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07FF65F8-9F2F-4C22-B37C-8A6C3C600750}"/>
</file>

<file path=customXml/itemProps2.xml><?xml version="1.0" encoding="utf-8"?>
<ds:datastoreItem xmlns:ds="http://schemas.openxmlformats.org/officeDocument/2006/customXml" ds:itemID="{7D91E935-C54B-4856-A191-204F7D2DCE8D}"/>
</file>

<file path=customXml/itemProps3.xml><?xml version="1.0" encoding="utf-8"?>
<ds:datastoreItem xmlns:ds="http://schemas.openxmlformats.org/officeDocument/2006/customXml" ds:itemID="{B4E7D7A0-7558-439B-B8CC-A19A0685A550}"/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14398</TotalTime>
  <Words>508</Words>
  <Application>Microsoft Office PowerPoint</Application>
  <PresentationFormat>On-screen Show (4:3)</PresentationFormat>
  <Paragraphs>52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6</vt:i4>
      </vt:variant>
    </vt:vector>
  </HeadingPairs>
  <TitlesOfParts>
    <vt:vector size="16" baseType="lpstr">
      <vt:lpstr>Arial</vt:lpstr>
      <vt:lpstr>Bookman Old Style</vt:lpstr>
      <vt:lpstr>Calibri</vt:lpstr>
      <vt:lpstr>Cambria</vt:lpstr>
      <vt:lpstr>Gill Sans MT</vt:lpstr>
      <vt:lpstr>Times New Roman</vt:lpstr>
      <vt:lpstr>Wingdings</vt:lpstr>
      <vt:lpstr>Wingdings 3</vt:lpstr>
      <vt:lpstr>Origin</vt:lpstr>
      <vt:lpstr>Custom Design</vt:lpstr>
      <vt:lpstr> Maryland Health Services Cost Review Commission April 30, 2014 </vt:lpstr>
      <vt:lpstr>Charge to Workgroup on Care Coordination Data</vt:lpstr>
      <vt:lpstr>Background</vt:lpstr>
      <vt:lpstr>Principles (for discussion purposes only)</vt:lpstr>
      <vt:lpstr>Open Questions </vt:lpstr>
      <vt:lpstr>Open Questions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State of Maryland  Model Testing Approach</dc:title>
  <dc:creator>Mary Pohl</dc:creator>
  <cp:lastModifiedBy>Denise Ridgely</cp:lastModifiedBy>
  <cp:revision>1006</cp:revision>
  <cp:lastPrinted>2013-12-02T14:10:21Z</cp:lastPrinted>
  <dcterms:created xsi:type="dcterms:W3CDTF">2013-02-07T15:38:19Z</dcterms:created>
  <dcterms:modified xsi:type="dcterms:W3CDTF">2014-04-29T14:18:54Z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0x0101005AD40D51286D8B4D9C836A50BBB33558</vt:lpwstr>
  </property>
</Properties>
</file>