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2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0" r:id="rId1"/>
    <p:sldMasterId id="2147483793" r:id="rId2"/>
  </p:sldMasterIdLst>
  <p:notesMasterIdLst>
    <p:notesMasterId r:id="rId9"/>
  </p:notesMasterIdLst>
  <p:handoutMasterIdLst>
    <p:handoutMasterId r:id="rId10"/>
  </p:handoutMasterIdLst>
  <p:sldIdLst>
    <p:sldId id="543" r:id="rId3"/>
    <p:sldId id="544" r:id="rId4"/>
    <p:sldId id="545" r:id="rId5"/>
    <p:sldId id="549" r:id="rId6"/>
    <p:sldId id="547" r:id="rId7"/>
    <p:sldId id="54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s Colmers" initials="JC" lastIdx="2" clrIdx="0"/>
  <p:cmAuthor id="1" name="Mary Pohl" initials="MBP" lastIdx="1" clrIdx="1"/>
  <p:cmAuthor id="2" name="dkinzer" initials="dk" lastIdx="1" clrIdx="2"/>
  <p:cmAuthor id="3" name="kschneider" initials="k" lastIdx="4" clrIdx="3"/>
  <p:cmAuthor id="4" name="Alice" initials="A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00"/>
    <a:srgbClr val="002060"/>
    <a:srgbClr val="F1B409"/>
    <a:srgbClr val="B2DE82"/>
    <a:srgbClr val="C3E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57" autoAdjust="0"/>
    <p:restoredTop sz="86486" autoAdjust="0"/>
  </p:normalViewPr>
  <p:slideViewPr>
    <p:cSldViewPr>
      <p:cViewPr varScale="1">
        <p:scale>
          <a:sx n="116" d="100"/>
          <a:sy n="116" d="100"/>
        </p:scale>
        <p:origin x="18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40" tIns="46571" rIns="93140" bIns="465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40" tIns="46571" rIns="93140" bIns="46571" rtlCol="0"/>
          <a:lstStyle>
            <a:lvl1pPr algn="r">
              <a:defRPr sz="1200"/>
            </a:lvl1pPr>
          </a:lstStyle>
          <a:p>
            <a:fld id="{C6AFBB4A-76A4-458F-AA5E-FCE980108AD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40" tIns="46571" rIns="93140" bIns="465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40" tIns="46571" rIns="93140" bIns="46571" rtlCol="0" anchor="b"/>
          <a:lstStyle>
            <a:lvl1pPr algn="r">
              <a:defRPr sz="1200"/>
            </a:lvl1pPr>
          </a:lstStyle>
          <a:p>
            <a:fld id="{E3007427-2BD1-4D42-941C-38FAEB2F1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95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7734" cy="464504"/>
          </a:xfrm>
          <a:prstGeom prst="rect">
            <a:avLst/>
          </a:prstGeom>
        </p:spPr>
        <p:txBody>
          <a:bodyPr vert="horz" lIns="91259" tIns="45630" rIns="91259" bIns="456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4" y="2"/>
            <a:ext cx="3037734" cy="464504"/>
          </a:xfrm>
          <a:prstGeom prst="rect">
            <a:avLst/>
          </a:prstGeom>
        </p:spPr>
        <p:txBody>
          <a:bodyPr vert="horz" lIns="91259" tIns="45630" rIns="91259" bIns="45630" rtlCol="0"/>
          <a:lstStyle>
            <a:lvl1pPr algn="r">
              <a:defRPr sz="1200"/>
            </a:lvl1pPr>
          </a:lstStyle>
          <a:p>
            <a:fld id="{5A794E75-57E5-4588-8643-1658987C16A6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5325"/>
            <a:ext cx="4651375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9" tIns="45630" rIns="91259" bIns="456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8" y="4415157"/>
            <a:ext cx="5609587" cy="4183698"/>
          </a:xfrm>
          <a:prstGeom prst="rect">
            <a:avLst/>
          </a:prstGeom>
        </p:spPr>
        <p:txBody>
          <a:bodyPr vert="horz" lIns="91259" tIns="45630" rIns="91259" bIns="456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30313"/>
            <a:ext cx="3037734" cy="464504"/>
          </a:xfrm>
          <a:prstGeom prst="rect">
            <a:avLst/>
          </a:prstGeom>
        </p:spPr>
        <p:txBody>
          <a:bodyPr vert="horz" lIns="91259" tIns="45630" rIns="91259" bIns="456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4" y="8830313"/>
            <a:ext cx="3037734" cy="464504"/>
          </a:xfrm>
          <a:prstGeom prst="rect">
            <a:avLst/>
          </a:prstGeom>
        </p:spPr>
        <p:txBody>
          <a:bodyPr vert="horz" lIns="91259" tIns="45630" rIns="91259" bIns="45630" rtlCol="0" anchor="b"/>
          <a:lstStyle>
            <a:lvl1pPr algn="r">
              <a:defRPr sz="1200"/>
            </a:lvl1pPr>
          </a:lstStyle>
          <a:p>
            <a:fld id="{61B8A44D-D987-491C-9570-AF8EE2880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9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8A44D-D987-491C-9570-AF8EE28806E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32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124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419600"/>
            <a:ext cx="6858000" cy="533400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1752601"/>
            <a:ext cx="7315200" cy="2438400"/>
          </a:xfrm>
          <a:prstGeom prst="rect">
            <a:avLst/>
          </a:prstGeom>
          <a:noFill/>
          <a:ln w="6350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34340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1752601"/>
            <a:ext cx="228600" cy="2438400"/>
          </a:xfrm>
          <a:prstGeom prst="rect">
            <a:avLst/>
          </a:prstGeom>
          <a:solidFill>
            <a:srgbClr val="C00000"/>
          </a:solidFill>
          <a:ln w="6350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4343400"/>
            <a:ext cx="228600" cy="685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0" name="Picture 9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302" y="5867400"/>
            <a:ext cx="2133898" cy="857370"/>
          </a:xfrm>
          <a:prstGeom prst="rect">
            <a:avLst/>
          </a:prstGeom>
        </p:spPr>
      </p:pic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0D4D-771F-4F83-A25A-17AAADBB4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0D4D-771F-4F83-A25A-17AAADBB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0D4D-771F-4F83-A25A-17AAADBB4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8D500-48AF-4395-90B3-A15AB03EC63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 spd="slow"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786068" y="6367046"/>
            <a:ext cx="401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4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 dirty="0"/>
          </a:p>
        </p:txBody>
      </p:sp>
    </p:spTree>
  </p:cSld>
  <p:clrMapOvr>
    <a:masterClrMapping/>
  </p:clrMapOvr>
  <p:transition spd="slow"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FA0D4D-771F-4F83-A25A-17AAADBB4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9881" y="6400800"/>
            <a:ext cx="1137919" cy="457200"/>
          </a:xfrm>
          <a:prstGeom prst="rect">
            <a:avLst/>
          </a:prstGeom>
        </p:spPr>
      </p:pic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34200" y="6215062"/>
            <a:ext cx="1600200" cy="6429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2289048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FA0D4D-771F-4F83-A25A-17AAADBB4F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 dirty="0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0D4D-771F-4F83-A25A-17AAADBB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0D4D-771F-4F83-A25A-17AAADBB4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DRAFT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FA0D4D-771F-4F83-A25A-17AAADBB4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HSCRC logo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929881" y="6400800"/>
            <a:ext cx="1137919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92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806" r:id="rId13"/>
  </p:sldLayoutIdLst>
  <p:transition spd="slow" advClick="0"/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 baseline="0">
          <a:solidFill>
            <a:schemeClr val="tx2"/>
          </a:solidFill>
          <a:latin typeface="Arial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ransition spd="slow" advClick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state+of+maryland+logo&amp;source=images&amp;cd=&amp;cad=rja&amp;docid=_eQ0EHBDGw6juM&amp;tbnid=TFGQX_NsstKcsM:&amp;ved=0CAUQjRw&amp;url=http://broadneck.info/history/marylands-world-war-ii-memorial/&amp;ei=_8sTUcGADsqt0AHQvoCABQ&amp;bvm=bv.42080656,d.dmQ&amp;psig=AFQjCNFCpWb9d4U07ptl2z0E0Ejt6TnzVg&amp;ust=136033828145547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3434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Maryland Health Services Cost Review Commission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April 30, 2014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388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46737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Data and Infrastructure Workgroup</a:t>
            </a:r>
          </a:p>
          <a:p>
            <a:pPr algn="ctr"/>
            <a:r>
              <a:rPr lang="en-US" sz="2800" dirty="0" smtClean="0"/>
              <a:t>Initial Discussion </a:t>
            </a:r>
          </a:p>
          <a:p>
            <a:pPr algn="ctr"/>
            <a:r>
              <a:rPr lang="en-US" sz="2800" dirty="0" smtClean="0"/>
              <a:t>Data Needed for Care Coordination</a:t>
            </a:r>
          </a:p>
          <a:p>
            <a:pPr algn="ctr"/>
            <a:r>
              <a:rPr lang="en-US" sz="4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broadneck.info/wp-content/uploads/2009/05/maryland_log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285874"/>
            <a:ext cx="2714625" cy="1228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68187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Charge to Workgroup on Care Coordination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Potential Opportunities to use Medicare data to support care coordination initiatives, including </a:t>
            </a:r>
          </a:p>
          <a:p>
            <a:pPr lvl="1"/>
            <a:r>
              <a:rPr lang="en-US" sz="2400" dirty="0"/>
              <a:t>G</a:t>
            </a:r>
            <a:r>
              <a:rPr lang="en-US" sz="2400" dirty="0" smtClean="0"/>
              <a:t>aps in Medicare data</a:t>
            </a:r>
          </a:p>
          <a:p>
            <a:pPr lvl="1"/>
            <a:r>
              <a:rPr lang="en-US" sz="2400" dirty="0" smtClean="0"/>
              <a:t>Best practices in predictive modeling &amp; targeting resources</a:t>
            </a:r>
          </a:p>
          <a:p>
            <a:pPr lvl="1"/>
            <a:r>
              <a:rPr lang="en-US" sz="2400" dirty="0" smtClean="0"/>
              <a:t>Most efficient infrastructure to support needs of state, hospitals, and other health care providers</a:t>
            </a:r>
          </a:p>
          <a:p>
            <a:pPr lvl="1"/>
            <a:r>
              <a:rPr lang="en-US" sz="2400" dirty="0" smtClean="0"/>
              <a:t>Relationship to State Innovation Model (SIM) funding</a:t>
            </a:r>
          </a:p>
          <a:p>
            <a:r>
              <a:rPr lang="en-US" sz="2800" dirty="0" smtClean="0"/>
              <a:t>Preliminary report </a:t>
            </a:r>
            <a:r>
              <a:rPr lang="en-US" sz="2800" u="sng" dirty="0" smtClean="0"/>
              <a:t>by June 2</a:t>
            </a:r>
            <a:r>
              <a:rPr lang="en-US" sz="2800" u="sng" baseline="30000" dirty="0" smtClean="0"/>
              <a:t>nd</a:t>
            </a:r>
            <a:r>
              <a:rPr lang="en-US" sz="2800" u="sng" dirty="0" smtClean="0"/>
              <a:t> </a:t>
            </a:r>
            <a:r>
              <a:rPr lang="en-US" sz="2800" dirty="0" smtClean="0"/>
              <a:t>for June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Commission meeting</a:t>
            </a:r>
          </a:p>
          <a:p>
            <a:r>
              <a:rPr lang="en-US" sz="2800" dirty="0" smtClean="0"/>
              <a:t>Goal for today’s meeting is to begin discussion   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Medicare Data Request</a:t>
            </a:r>
          </a:p>
          <a:p>
            <a:pPr lvl="1"/>
            <a:r>
              <a:rPr lang="en-US" dirty="0" smtClean="0"/>
              <a:t>HSCRC working with CMS to secure Medicare Data </a:t>
            </a:r>
          </a:p>
          <a:p>
            <a:pPr lvl="1"/>
            <a:r>
              <a:rPr lang="en-US" dirty="0" smtClean="0"/>
              <a:t>Hospital data alone is insufficient to support care coordination  </a:t>
            </a:r>
          </a:p>
          <a:p>
            <a:pPr lvl="1"/>
            <a:r>
              <a:rPr lang="en-US" dirty="0" smtClean="0"/>
              <a:t>Medicare data has potential to support important activities: </a:t>
            </a:r>
          </a:p>
          <a:p>
            <a:pPr lvl="2"/>
            <a:r>
              <a:rPr lang="en-US" dirty="0" smtClean="0"/>
              <a:t>Predictive modeling </a:t>
            </a:r>
          </a:p>
          <a:p>
            <a:pPr lvl="2"/>
            <a:r>
              <a:rPr lang="en-US" dirty="0" smtClean="0"/>
              <a:t>Information to support Care Management </a:t>
            </a:r>
          </a:p>
          <a:p>
            <a:pPr lvl="1"/>
            <a:r>
              <a:rPr lang="en-US" dirty="0" smtClean="0"/>
              <a:t>Need to determine infrastructure that will most effectively and efficiently support care coordination </a:t>
            </a:r>
          </a:p>
          <a:p>
            <a:r>
              <a:rPr lang="en-US" dirty="0" smtClean="0"/>
              <a:t>Joint Workgroup Meeting – overview of data infrastructure for care coordination, predictive modeling</a:t>
            </a:r>
          </a:p>
          <a:p>
            <a:pPr lvl="1"/>
            <a:r>
              <a:rPr lang="en-US" dirty="0" smtClean="0"/>
              <a:t>SIM Proposal; Payer; Provider; ACO; Special Needs Plans; MHA Care Transitions Committee</a:t>
            </a:r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(for discussion purposes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Medicare data should accessible to different providers consistent with best practices, state and federal requirements for confidentiality and data security</a:t>
            </a:r>
          </a:p>
          <a:p>
            <a:r>
              <a:rPr lang="en-US" sz="2000" dirty="0" smtClean="0"/>
              <a:t>Hospitals, providers and policy makers should work collaboratively to leverage shared infrastructure to the extent that is feasible</a:t>
            </a:r>
            <a:endParaRPr lang="en-US" sz="2400" dirty="0" smtClean="0"/>
          </a:p>
          <a:p>
            <a:r>
              <a:rPr lang="en-US" sz="2000" dirty="0" smtClean="0"/>
              <a:t>Leverage existing resources and potential resources </a:t>
            </a:r>
          </a:p>
          <a:p>
            <a:r>
              <a:rPr lang="en-US" sz="2000" dirty="0" smtClean="0"/>
              <a:t>Desired attributes of infrastructure include:  </a:t>
            </a:r>
          </a:p>
          <a:p>
            <a:pPr lvl="1"/>
            <a:r>
              <a:rPr lang="en-US" sz="1800" dirty="0" smtClean="0"/>
              <a:t>Data security and confidentiality</a:t>
            </a:r>
          </a:p>
          <a:p>
            <a:pPr lvl="1"/>
            <a:r>
              <a:rPr lang="en-US" sz="1800" dirty="0" smtClean="0"/>
              <a:t>Accessibility to different providers and stakeholders </a:t>
            </a:r>
          </a:p>
          <a:p>
            <a:pPr lvl="1"/>
            <a:r>
              <a:rPr lang="en-US" sz="1800" dirty="0" smtClean="0"/>
              <a:t>Efficiency and scalability</a:t>
            </a:r>
          </a:p>
          <a:p>
            <a:pPr lvl="1"/>
            <a:r>
              <a:rPr lang="en-US" sz="1800" dirty="0" smtClean="0"/>
              <a:t>Flexibility to support different uses of data (predictive modeling; care management tools; quality improvement, etc)</a:t>
            </a:r>
          </a:p>
          <a:p>
            <a:r>
              <a:rPr lang="en-US" sz="2200" dirty="0" smtClean="0"/>
              <a:t>Other?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1992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What care coordination data infrastructure to support new payment models,  physician alignment and consistent with performance monitoring and CMS oversight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What data is most needed for care coordination</a:t>
            </a:r>
          </a:p>
          <a:p>
            <a:pPr marL="742950" lvl="2" indent="-342900"/>
            <a:r>
              <a:rPr lang="en-US" sz="2000" dirty="0" smtClean="0"/>
              <a:t>Who needs data?  What data is most critical to meeting different needs?  What are gaps? How can we address data gaps?</a:t>
            </a:r>
          </a:p>
          <a:p>
            <a:pPr marL="742950" lvl="2" indent="-342900"/>
            <a:r>
              <a:rPr lang="en-US" dirty="0" smtClean="0"/>
              <a:t>What are data infrastructure needs? What are infrastructure gaps?</a:t>
            </a:r>
            <a:r>
              <a:rPr lang="en-US" sz="2000" dirty="0" smtClean="0"/>
              <a:t> </a:t>
            </a:r>
          </a:p>
          <a:p>
            <a:pPr marL="742950" lvl="2" indent="-342900"/>
            <a:r>
              <a:rPr lang="en-US" sz="2000" dirty="0" smtClean="0"/>
              <a:t>What are most </a:t>
            </a:r>
            <a:r>
              <a:rPr lang="en-US" dirty="0" smtClean="0"/>
              <a:t>common data needs for </a:t>
            </a:r>
            <a:r>
              <a:rPr lang="en-US" sz="2000" dirty="0" smtClean="0"/>
              <a:t>care coordination initiatives? </a:t>
            </a:r>
          </a:p>
          <a:p>
            <a:pPr marL="742950" lvl="2" indent="-342900"/>
            <a:r>
              <a:rPr lang="en-US" sz="2000" dirty="0" smtClean="0"/>
              <a:t>How do we prioritize efforts?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Best practices in predictive modeling &amp; targeting resources</a:t>
            </a:r>
          </a:p>
          <a:p>
            <a:pPr marL="742950" lvl="2" indent="-342900"/>
            <a:r>
              <a:rPr lang="en-US" sz="2000" dirty="0" smtClean="0"/>
              <a:t>Is there a value/need to having different predictive modeling tools? Are some tools better for some populations or care interventions? </a:t>
            </a:r>
          </a:p>
          <a:p>
            <a:pPr marL="742950" lvl="2" indent="-342900"/>
            <a:r>
              <a:rPr lang="en-US" sz="2000" dirty="0" smtClean="0"/>
              <a:t>Is there a uniform set of data needed by most predictive modeling tools that can efficiently be gathered and support different tools?</a:t>
            </a:r>
          </a:p>
          <a:p>
            <a:pPr marL="342900" lvl="1" indent="-342900"/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742950" lvl="2" indent="-342900"/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Most efficient infrastructure to support needs of state, hospitals, and other health care providers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Who are the different providers and stakeholders that need access to data?  How are their needs different? (Hospital Discharge Planners; Hospital CMO; ACOs; Physicians; DHMH; LHDs; Potential SIM Hub)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What are common aspects of data infrastructure that could be efficiently shared?  What aspects are better left to provider-specific approaches?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Are there some aspects of a population data infrastructure that can only be achieved with a collective approach?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How do we anticipate needs may change over time?</a:t>
            </a:r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C00000"/>
      </a:accent1>
      <a:accent2>
        <a:srgbClr val="7F7F7F"/>
      </a:accent2>
      <a:accent3>
        <a:srgbClr val="E8E2E0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40D51286D8B4D9C836A50BBB33558" ma:contentTypeVersion="2" ma:contentTypeDescription="Create a new document." ma:contentTypeScope="" ma:versionID="d14e5c4da1db565cb04c30bec4da99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7FF65F8-9F2F-4C22-B37C-8A6C3C600750}"/>
</file>

<file path=customXml/itemProps2.xml><?xml version="1.0" encoding="utf-8"?>
<ds:datastoreItem xmlns:ds="http://schemas.openxmlformats.org/officeDocument/2006/customXml" ds:itemID="{7D91E935-C54B-4856-A191-204F7D2DCE8D}"/>
</file>

<file path=customXml/itemProps3.xml><?xml version="1.0" encoding="utf-8"?>
<ds:datastoreItem xmlns:ds="http://schemas.openxmlformats.org/officeDocument/2006/customXml" ds:itemID="{B4E7D7A0-7558-439B-B8CC-A19A0685A550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14398</TotalTime>
  <Words>508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Origin</vt:lpstr>
      <vt:lpstr>Custom Design</vt:lpstr>
      <vt:lpstr> Maryland Health Services Cost Review Commission April 30, 2014 </vt:lpstr>
      <vt:lpstr>Charge to Workgroup on Care Coordination Data</vt:lpstr>
      <vt:lpstr>Background</vt:lpstr>
      <vt:lpstr>Principles (for discussion purposes only)</vt:lpstr>
      <vt:lpstr>Open Questions </vt:lpstr>
      <vt:lpstr>Open Questions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Maryland  Model Testing Approach</dc:title>
  <dc:creator>Mary Pohl</dc:creator>
  <cp:lastModifiedBy>Denise Ridgely</cp:lastModifiedBy>
  <cp:revision>1006</cp:revision>
  <cp:lastPrinted>2013-12-02T14:10:21Z</cp:lastPrinted>
  <dcterms:created xsi:type="dcterms:W3CDTF">2013-02-07T15:38:19Z</dcterms:created>
  <dcterms:modified xsi:type="dcterms:W3CDTF">2014-04-29T14:18:54Z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0x0101005AD40D51286D8B4D9C836A50BBB33558</vt:lpwstr>
  </property>
</Properties>
</file>