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  <p:sldMasterId id="2147483793" r:id="rId2"/>
  </p:sldMasterIdLst>
  <p:notesMasterIdLst>
    <p:notesMasterId r:id="rId10"/>
  </p:notesMasterIdLst>
  <p:handoutMasterIdLst>
    <p:handoutMasterId r:id="rId11"/>
  </p:handoutMasterIdLst>
  <p:sldIdLst>
    <p:sldId id="543" r:id="rId3"/>
    <p:sldId id="544" r:id="rId4"/>
    <p:sldId id="545" r:id="rId5"/>
    <p:sldId id="548" r:id="rId6"/>
    <p:sldId id="549" r:id="rId7"/>
    <p:sldId id="551" r:id="rId8"/>
    <p:sldId id="55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s Colmers" initials="JC" lastIdx="2" clrIdx="0"/>
  <p:cmAuthor id="1" name="Mary Pohl" initials="MBP" lastIdx="1" clrIdx="1"/>
  <p:cmAuthor id="2" name="dkinzer" initials="dk" lastIdx="1" clrIdx="2"/>
  <p:cmAuthor id="3" name="kschneider" initials="k" lastIdx="4" clrIdx="3"/>
  <p:cmAuthor id="4" name="Alice" initials="A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00"/>
    <a:srgbClr val="002060"/>
    <a:srgbClr val="F1B409"/>
    <a:srgbClr val="B2DE82"/>
    <a:srgbClr val="C3E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7" autoAdjust="0"/>
    <p:restoredTop sz="86486" autoAdjust="0"/>
  </p:normalViewPr>
  <p:slideViewPr>
    <p:cSldViewPr>
      <p:cViewPr varScale="1">
        <p:scale>
          <a:sx n="116" d="100"/>
          <a:sy n="116" d="100"/>
        </p:scale>
        <p:origin x="18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40" tIns="46571" rIns="93140" bIns="465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40" tIns="46571" rIns="93140" bIns="46571" rtlCol="0"/>
          <a:lstStyle>
            <a:lvl1pPr algn="r">
              <a:defRPr sz="1200"/>
            </a:lvl1pPr>
          </a:lstStyle>
          <a:p>
            <a:fld id="{C6AFBB4A-76A4-458F-AA5E-FCE980108AD9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40" tIns="46571" rIns="93140" bIns="465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40" tIns="46571" rIns="93140" bIns="46571" rtlCol="0" anchor="b"/>
          <a:lstStyle>
            <a:lvl1pPr algn="r">
              <a:defRPr sz="1200"/>
            </a:lvl1pPr>
          </a:lstStyle>
          <a:p>
            <a:fld id="{E3007427-2BD1-4D42-941C-38FAEB2F1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95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7734" cy="464504"/>
          </a:xfrm>
          <a:prstGeom prst="rect">
            <a:avLst/>
          </a:prstGeom>
        </p:spPr>
        <p:txBody>
          <a:bodyPr vert="horz" lIns="91259" tIns="45630" rIns="91259" bIns="456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4" y="2"/>
            <a:ext cx="3037734" cy="464504"/>
          </a:xfrm>
          <a:prstGeom prst="rect">
            <a:avLst/>
          </a:prstGeom>
        </p:spPr>
        <p:txBody>
          <a:bodyPr vert="horz" lIns="91259" tIns="45630" rIns="91259" bIns="45630" rtlCol="0"/>
          <a:lstStyle>
            <a:lvl1pPr algn="r">
              <a:defRPr sz="1200"/>
            </a:lvl1pPr>
          </a:lstStyle>
          <a:p>
            <a:fld id="{5A794E75-57E5-4588-8643-1658987C16A6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9" tIns="45630" rIns="91259" bIns="456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8" y="4415157"/>
            <a:ext cx="5609587" cy="4183698"/>
          </a:xfrm>
          <a:prstGeom prst="rect">
            <a:avLst/>
          </a:prstGeom>
        </p:spPr>
        <p:txBody>
          <a:bodyPr vert="horz" lIns="91259" tIns="45630" rIns="91259" bIns="456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313"/>
            <a:ext cx="3037734" cy="464504"/>
          </a:xfrm>
          <a:prstGeom prst="rect">
            <a:avLst/>
          </a:prstGeom>
        </p:spPr>
        <p:txBody>
          <a:bodyPr vert="horz" lIns="91259" tIns="45630" rIns="91259" bIns="456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4" y="8830313"/>
            <a:ext cx="3037734" cy="464504"/>
          </a:xfrm>
          <a:prstGeom prst="rect">
            <a:avLst/>
          </a:prstGeom>
        </p:spPr>
        <p:txBody>
          <a:bodyPr vert="horz" lIns="91259" tIns="45630" rIns="91259" bIns="45630" rtlCol="0" anchor="b"/>
          <a:lstStyle>
            <a:lvl1pPr algn="r">
              <a:defRPr sz="1200"/>
            </a:lvl1pPr>
          </a:lstStyle>
          <a:p>
            <a:fld id="{61B8A44D-D987-491C-9570-AF8EE2880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8A44D-D987-491C-9570-AF8EE2880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0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124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858000" cy="5334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1752601"/>
            <a:ext cx="7315200" cy="2438400"/>
          </a:xfrm>
          <a:prstGeom prst="rect">
            <a:avLst/>
          </a:prstGeom>
          <a:noFill/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34340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752601"/>
            <a:ext cx="228600" cy="2438400"/>
          </a:xfrm>
          <a:prstGeom prst="rect">
            <a:avLst/>
          </a:prstGeom>
          <a:solidFill>
            <a:srgbClr val="C00000"/>
          </a:solidFill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343400"/>
            <a:ext cx="2286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" name="Picture 9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302" y="5867400"/>
            <a:ext cx="2133898" cy="857370"/>
          </a:xfrm>
          <a:prstGeom prst="rect">
            <a:avLst/>
          </a:prstGeom>
        </p:spPr>
      </p:pic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D500-48AF-4395-90B3-A15AB03EC63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spd="slow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86068" y="6367046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4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9881" y="6400800"/>
            <a:ext cx="1137919" cy="457200"/>
          </a:xfrm>
          <a:prstGeom prst="rect">
            <a:avLst/>
          </a:prstGeom>
        </p:spPr>
      </p:pic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4200" y="6215062"/>
            <a:ext cx="1600200" cy="64293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2289048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FA0D4D-771F-4F83-A25A-17AAADBB4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HSCRC 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929881" y="6400800"/>
            <a:ext cx="1137919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92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806" r:id="rId13"/>
  </p:sldLayoutIdLst>
  <p:transition spd="slow" advClick="0"/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 baseline="0">
          <a:solidFill>
            <a:schemeClr val="tx2"/>
          </a:solidFill>
          <a:latin typeface="Arial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6CF3F-E7A5-4214-AEF0-EE5109DF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ransition spd="slow" advClick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tate+of+maryland+logo&amp;source=images&amp;cd=&amp;cad=rja&amp;docid=_eQ0EHBDGw6juM&amp;tbnid=TFGQX_NsstKcsM:&amp;ved=0CAUQjRw&amp;url=http://broadneck.info/history/marylands-world-war-ii-memorial/&amp;ei=_8sTUcGADsqt0AHQvoCABQ&amp;bvm=bv.42080656,d.dmQ&amp;psig=AFQjCNFCpWb9d4U07ptl2z0E0Ejt6TnzVg&amp;ust=13603382814554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Maryland Health Services Cost Review Commission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April 30, 2014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88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46737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 and Infrastructure Workgroup</a:t>
            </a:r>
          </a:p>
          <a:p>
            <a:pPr algn="ctr"/>
            <a:r>
              <a:rPr lang="en-US" sz="2800" dirty="0" smtClean="0"/>
              <a:t>Draft Report on Data Requirements for Monitoring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broadneck.info/wp-content/uploads/2009/05/maryland_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285874"/>
            <a:ext cx="2714625" cy="1228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68187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Recommend data sources to meet CMS Required Monitoring Requirements</a:t>
            </a:r>
          </a:p>
          <a:p>
            <a:pPr lvl="1"/>
            <a:r>
              <a:rPr lang="en-US" dirty="0" smtClean="0"/>
              <a:t>Reviewed current Maryland sources of data</a:t>
            </a:r>
          </a:p>
          <a:p>
            <a:pPr lvl="1"/>
            <a:r>
              <a:rPr lang="en-US" dirty="0" smtClean="0"/>
              <a:t>Identify gaps in available data and make recommendations</a:t>
            </a:r>
          </a:p>
          <a:p>
            <a:r>
              <a:rPr lang="en-US" dirty="0" smtClean="0"/>
              <a:t>Future reports:</a:t>
            </a:r>
          </a:p>
          <a:p>
            <a:pPr lvl="1"/>
            <a:r>
              <a:rPr lang="en-US" dirty="0" smtClean="0"/>
              <a:t>Identify data sources for additional monitoring requirements</a:t>
            </a:r>
          </a:p>
          <a:p>
            <a:pPr lvl="1"/>
            <a:r>
              <a:rPr lang="en-US" dirty="0" smtClean="0"/>
              <a:t>Make recommendations data infrastructure to support care coordination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Report Summary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data sources were identified in CMS monitoring requirements </a:t>
            </a:r>
          </a:p>
          <a:p>
            <a:r>
              <a:rPr lang="en-US" dirty="0" smtClean="0"/>
              <a:t>Workgroup focused on more challenging measures   </a:t>
            </a:r>
          </a:p>
          <a:p>
            <a:pPr lvl="1"/>
            <a:r>
              <a:rPr lang="en-US" i="1" dirty="0" smtClean="0"/>
              <a:t>Physician Participation in Public Programs and Engagement in Innovative Models of Care</a:t>
            </a:r>
            <a:endParaRPr lang="en-US" dirty="0" smtClean="0"/>
          </a:p>
          <a:p>
            <a:pPr lvl="2"/>
            <a:r>
              <a:rPr lang="en-US" sz="1700" dirty="0" smtClean="0"/>
              <a:t>Provider participation in Patient Centered Medical Home Initiatives – recommend using NCQA data</a:t>
            </a:r>
          </a:p>
          <a:p>
            <a:pPr lvl="2"/>
            <a:r>
              <a:rPr lang="en-US" sz="1700" dirty="0" smtClean="0"/>
              <a:t>Provider Participation in ACOs or Bundled Payment Initiatives – recommend using CMMI data</a:t>
            </a:r>
          </a:p>
          <a:p>
            <a:pPr lvl="2"/>
            <a:r>
              <a:rPr lang="en-US" sz="1700" dirty="0" smtClean="0"/>
              <a:t>Medicare participating physicians – recommend using </a:t>
            </a:r>
            <a:r>
              <a:rPr lang="en-US" sz="1700" dirty="0" err="1" smtClean="0"/>
              <a:t>Medicare.Gov</a:t>
            </a:r>
            <a:r>
              <a:rPr lang="en-US" sz="1700" dirty="0" smtClean="0"/>
              <a:t> Directory</a:t>
            </a:r>
          </a:p>
          <a:p>
            <a:pPr lvl="2"/>
            <a:r>
              <a:rPr lang="en-US" sz="1700" dirty="0" smtClean="0"/>
              <a:t>Medicaid participating physicians  per enrollee – recommend using Medicaid provider numbers and </a:t>
            </a:r>
            <a:r>
              <a:rPr lang="en-US" sz="1700" dirty="0" err="1" smtClean="0"/>
              <a:t>HealthChoice</a:t>
            </a:r>
            <a:r>
              <a:rPr lang="en-US" sz="1700" dirty="0" smtClean="0"/>
              <a:t> provider directory</a:t>
            </a:r>
          </a:p>
          <a:p>
            <a:pPr lvl="1"/>
            <a:r>
              <a:rPr lang="en-US" i="1" dirty="0" smtClean="0"/>
              <a:t>Discharges with Primary Care Provider (PCP) Identified </a:t>
            </a:r>
          </a:p>
          <a:p>
            <a:pPr lvl="2"/>
            <a:r>
              <a:rPr lang="en-US" i="1" dirty="0" smtClean="0"/>
              <a:t>Recommend proposed modification of measure to number of discharges that have an associated Encounter Notification alert, using the CRISP ENS data.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Data Sources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153400" cy="5257800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en-US" sz="2500" dirty="0" smtClean="0"/>
              <a:t>CMS Contract requires monitoring of Total Cost of Care:</a:t>
            </a:r>
          </a:p>
          <a:p>
            <a:pPr marL="73152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Medicare per beneficiary total payments (guardrail)</a:t>
            </a:r>
          </a:p>
          <a:p>
            <a:pPr marL="73152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All Payer Total Cost and Shifts to unregulated space</a:t>
            </a:r>
          </a:p>
          <a:p>
            <a:pPr marL="457200" indent="-457200"/>
            <a:r>
              <a:rPr lang="en-US" sz="2500" dirty="0" smtClean="0"/>
              <a:t>In the long-term, the Medical Care Data Base (MCDB) will likely be a resource to provide robust analysis, which is only possible through claim-level data. However, current limitations:</a:t>
            </a:r>
          </a:p>
          <a:p>
            <a:pPr marL="73152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Timeliness of data </a:t>
            </a:r>
          </a:p>
          <a:p>
            <a:pPr marL="73152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Potential gaps (coverage segments, carve outs)</a:t>
            </a:r>
          </a:p>
          <a:p>
            <a:pPr marL="457200" indent="-457200"/>
            <a:r>
              <a:rPr lang="en-US" sz="2500" dirty="0" smtClean="0"/>
              <a:t>Workgroup discussions and Total Cost of Care papers – recommend collecting aggregate data from major payers to monitor total cost of care and shifts to unregulated space</a:t>
            </a:r>
          </a:p>
          <a:p>
            <a:pPr marL="457200" indent="-457200"/>
            <a:r>
              <a:rPr lang="en-US" sz="2500" dirty="0" smtClean="0"/>
              <a:t>Subgroup formed to develop reporting template </a:t>
            </a:r>
            <a:endParaRPr lang="en-US" dirty="0" smtClean="0"/>
          </a:p>
          <a:p>
            <a:pPr marL="1280160" lvl="3" indent="-45720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Total Cost of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136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Collecting data from payers on a voluntary basis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Need to be simple enough to minimize reporting burdens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Comprehensive enough to trend all payer total cost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Provide sufficient detail to identify shifts</a:t>
            </a:r>
          </a:p>
          <a:p>
            <a:r>
              <a:rPr lang="en-US" dirty="0" smtClean="0"/>
              <a:t>Proposed Criteria: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Simple enough that it can be produced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Clear definitions so that there is consistency in reporting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Build on existing and well-documented models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Build on other data definitions so findings can be correlated and validated to other data sources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Sufficiently disaggregated to: </a:t>
            </a:r>
          </a:p>
          <a:p>
            <a:pPr lvl="2"/>
            <a:r>
              <a:rPr lang="en-US" dirty="0" smtClean="0"/>
              <a:t>Understand shifts from regulated to non-regulated settings</a:t>
            </a:r>
          </a:p>
          <a:p>
            <a:pPr lvl="2"/>
            <a:r>
              <a:rPr lang="en-US" dirty="0" smtClean="0"/>
              <a:t>Understand whether shifts have to do with underlying change in coverage or health status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different needs 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Categories of Services</a:t>
            </a:r>
          </a:p>
          <a:p>
            <a:pPr lvl="1"/>
            <a:r>
              <a:rPr lang="en-US" dirty="0" smtClean="0"/>
              <a:t> Level of detail sufficient to understand potential shifts from regulated to unregulated settings</a:t>
            </a:r>
          </a:p>
          <a:p>
            <a:r>
              <a:rPr lang="en-US" dirty="0" smtClean="0"/>
              <a:t>Geographic granularity</a:t>
            </a:r>
          </a:p>
          <a:p>
            <a:pPr lvl="1"/>
            <a:r>
              <a:rPr lang="en-US" dirty="0" smtClean="0"/>
              <a:t>Enrollee residence by County, including out of state providers</a:t>
            </a:r>
          </a:p>
          <a:p>
            <a:r>
              <a:rPr lang="en-US" dirty="0" smtClean="0"/>
              <a:t>Demographic</a:t>
            </a:r>
          </a:p>
          <a:p>
            <a:pPr lvl="1"/>
            <a:r>
              <a:rPr lang="en-US" dirty="0" smtClean="0"/>
              <a:t>Align with payment workgroup recommendation on demographic adjustment for global budgets  - age breaks from </a:t>
            </a:r>
            <a:r>
              <a:rPr lang="en-US" dirty="0" err="1" smtClean="0"/>
              <a:t>Claritas</a:t>
            </a:r>
            <a:r>
              <a:rPr lang="en-US" dirty="0" smtClean="0"/>
              <a:t> data: </a:t>
            </a:r>
            <a:r>
              <a:rPr lang="en-US" sz="1800" dirty="0" smtClean="0"/>
              <a:t> 0-5, 6-14, 15-44, 45-64, 65-74, 75-84, 85+ - possibly disaggregating  &lt;1</a:t>
            </a:r>
          </a:p>
          <a:p>
            <a:r>
              <a:rPr lang="en-US" sz="2400" dirty="0" smtClean="0"/>
              <a:t>Market Segment</a:t>
            </a:r>
          </a:p>
          <a:p>
            <a:pPr lvl="1">
              <a:buNone/>
            </a:pPr>
            <a:endParaRPr lang="en-US" sz="2100" dirty="0" smtClean="0"/>
          </a:p>
          <a:p>
            <a:pPr lvl="1">
              <a:buNone/>
            </a:pPr>
            <a:endParaRPr lang="en-US" sz="21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Total Cost of Care Template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Collect aggregate total cost of care data from payers on a voluntary basis consistent with the initial reporting template developed by the subgroup (Total Cost of Care Report)</a:t>
            </a:r>
          </a:p>
          <a:p>
            <a:pPr lvl="0"/>
            <a:r>
              <a:rPr lang="en-US" dirty="0" smtClean="0"/>
              <a:t>Develop detailed template reporting instructions in sufficient time for payers to report data by July 2014  </a:t>
            </a:r>
          </a:p>
          <a:p>
            <a:pPr lvl="0"/>
            <a:r>
              <a:rPr lang="en-US" dirty="0" smtClean="0"/>
              <a:t>Begin to collect data by October 2014 and establish a routine reporting schedule thereafter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Total Cost of Care Recommendations </a:t>
            </a:r>
            <a:endParaRPr lang="en-US" dirty="0"/>
          </a:p>
        </p:txBody>
      </p:sp>
    </p:spTree>
  </p:cSld>
  <p:clrMapOvr>
    <a:masterClrMapping/>
  </p:clrMapOvr>
  <p:transition spd="slow"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7F7F7F"/>
      </a:accent2>
      <a:accent3>
        <a:srgbClr val="E8E2E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13CE9D-837C-480A-A626-E1CEE77FA3FD}"/>
</file>

<file path=customXml/itemProps2.xml><?xml version="1.0" encoding="utf-8"?>
<ds:datastoreItem xmlns:ds="http://schemas.openxmlformats.org/officeDocument/2006/customXml" ds:itemID="{1F530B59-8C0B-48C7-B309-142C7EC50057}"/>
</file>

<file path=customXml/itemProps3.xml><?xml version="1.0" encoding="utf-8"?>
<ds:datastoreItem xmlns:ds="http://schemas.openxmlformats.org/officeDocument/2006/customXml" ds:itemID="{C8E3E428-57CD-4C7F-8211-06B374CE73A0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14348</TotalTime>
  <Words>522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Origin</vt:lpstr>
      <vt:lpstr>Custom Design</vt:lpstr>
      <vt:lpstr> Maryland Health Services Cost Review Commission April 30, 2014 </vt:lpstr>
      <vt:lpstr>Purpose of Report Summary</vt:lpstr>
      <vt:lpstr>Recommended Data Sources</vt:lpstr>
      <vt:lpstr>Monitoring Total Cost of Care</vt:lpstr>
      <vt:lpstr>Balancing different needs </vt:lpstr>
      <vt:lpstr>Building a Total Cost of Care Template</vt:lpstr>
      <vt:lpstr>Monitoring Total Cost of Care Recommendations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Maryland  Model Testing Approach</dc:title>
  <dc:creator>Mary Pohl</dc:creator>
  <cp:lastModifiedBy>Denise Ridgely</cp:lastModifiedBy>
  <cp:revision>999</cp:revision>
  <cp:lastPrinted>2013-12-02T14:10:21Z</cp:lastPrinted>
  <dcterms:created xsi:type="dcterms:W3CDTF">2013-02-07T15:38:19Z</dcterms:created>
  <dcterms:modified xsi:type="dcterms:W3CDTF">2014-04-29T12:48:54Z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