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553" r:id="rId3"/>
    <p:sldId id="554" r:id="rId4"/>
    <p:sldId id="555" r:id="rId5"/>
    <p:sldId id="557" r:id="rId6"/>
    <p:sldId id="558" r:id="rId7"/>
  </p:sldIdLst>
  <p:sldSz cx="9144000" cy="6858000" type="screen4x3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  <p15:guide id="3" orient="horz" pos="2949">
          <p15:clr>
            <a:srgbClr val="A4A3A4"/>
          </p15:clr>
        </p15:guide>
        <p15:guide id="4" pos="22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calikoglu" initials="s" lastIdx="6" clrIdx="0"/>
  <p:cmAuthor id="1" name="Jessica O'Neil" initials="JO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4B230"/>
    <a:srgbClr val="D5D5DF"/>
    <a:srgbClr val="A6A6A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68" autoAdjust="0"/>
    <p:restoredTop sz="95803" autoAdjust="0"/>
  </p:normalViewPr>
  <p:slideViewPr>
    <p:cSldViewPr snapToGrid="0" snapToObjects="1">
      <p:cViewPr varScale="1">
        <p:scale>
          <a:sx n="53" d="100"/>
          <a:sy n="53" d="100"/>
        </p:scale>
        <p:origin x="-166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42" d="100"/>
          <a:sy n="42" d="100"/>
        </p:scale>
        <p:origin x="-2788" y="-96"/>
      </p:cViewPr>
      <p:guideLst>
        <p:guide orient="horz" pos="2928"/>
        <p:guide orient="horz" pos="2949"/>
        <p:guide pos="2208"/>
        <p:guide pos="22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/>
          <a:lstStyle>
            <a:lvl1pPr algn="r">
              <a:defRPr sz="1200"/>
            </a:lvl1pPr>
          </a:lstStyle>
          <a:p>
            <a:fld id="{E0AEDC2B-0DB8-4188-8363-FF1C9CE62C0C}" type="datetimeFigureOut">
              <a:rPr lang="en-US" smtClean="0"/>
              <a:pPr/>
              <a:t>3/24/2015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 anchor="b"/>
          <a:lstStyle>
            <a:lvl1pPr algn="r">
              <a:defRPr sz="1200"/>
            </a:lvl1pPr>
          </a:lstStyle>
          <a:p>
            <a:fld id="{DF4E351C-DE38-4FEE-B5BC-F6592FE7BA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6015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/>
          <a:lstStyle>
            <a:lvl1pPr algn="r">
              <a:defRPr sz="1200"/>
            </a:lvl1pPr>
          </a:lstStyle>
          <a:p>
            <a:fld id="{E6B5CD00-5233-8B47-BB56-1990643FAA60}" type="datetimeFigureOut">
              <a:rPr lang="en-US" smtClean="0"/>
              <a:pPr/>
              <a:t>3/24/2015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7" tIns="47409" rIns="94817" bIns="4740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4817" tIns="47409" rIns="94817" bIns="4740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4817" tIns="47409" rIns="94817" bIns="47409" rtlCol="0" anchor="b"/>
          <a:lstStyle>
            <a:lvl1pPr algn="r">
              <a:defRPr sz="1200"/>
            </a:lvl1pPr>
          </a:lstStyle>
          <a:p>
            <a:fld id="{D0F89A7E-C129-9145-8621-A4974F617E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4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8A44D-D987-491C-9570-AF8EE2880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7515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89A7E-C129-9145-8621-A4974F617E7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7942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754108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80691"/>
            <a:ext cx="6858000" cy="898754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515983"/>
            <a:ext cx="7315200" cy="1280160"/>
          </a:xfrm>
          <a:prstGeom prst="rect">
            <a:avLst/>
          </a:prstGeom>
          <a:noFill/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4361553"/>
            <a:ext cx="7315200" cy="1155541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515983"/>
            <a:ext cx="228600" cy="1280160"/>
          </a:xfrm>
          <a:prstGeom prst="rect">
            <a:avLst/>
          </a:prstGeom>
          <a:solidFill>
            <a:srgbClr val="C00000"/>
          </a:solidFill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4361553"/>
            <a:ext cx="228600" cy="11555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84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1325" y="6356350"/>
            <a:ext cx="2133600" cy="365125"/>
          </a:xfrm>
        </p:spPr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4601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269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6941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4089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8945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086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12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6907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3743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230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450784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Initial Draft for Staff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3352814"/>
            <a:ext cx="7315200" cy="1280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3352814"/>
            <a:ext cx="228600" cy="1280160"/>
          </a:xfrm>
          <a:prstGeom prst="rect">
            <a:avLst/>
          </a:prstGeom>
          <a:solidFill>
            <a:srgbClr val="002060"/>
          </a:solidFill>
          <a:ln w="6350" cap="rnd" cmpd="sng" algn="ctr">
            <a:solidFill>
              <a:srgbClr val="00206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9" name="Picture 2" descr="maryland.gov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98234" y="211721"/>
            <a:ext cx="1841932" cy="740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Initial Draft for Staff Comment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Initial Draft for Staff Comment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8A6EE-6F06-4E6D-B29B-038C3C4E3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41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google.com/url?sa=i&amp;rct=j&amp;q=state+of+maryland+logo&amp;source=images&amp;cd=&amp;cad=rja&amp;docid=_eQ0EHBDGw6juM&amp;tbnid=TFGQX_NsstKcsM:&amp;ved=0CAUQjRw&amp;url=http://broadneck.info/history/marylands-world-war-ii-memorial/&amp;ei=_8sTUcGADsqt0AHQvoCABQ&amp;bvm=bv.42080656,d.dmQ&amp;psig=AFQjCNFCpWb9d4U07ptl2z0E0Ejt6TnzVg&amp;ust=136033828145547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scrc.maryland.gov/regional-partnerships.cf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hmh.pophealth@maryland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1981200"/>
            <a:ext cx="8839200" cy="2286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Cambria" pitchFamily="18" charset="0"/>
              </a:rPr>
              <a:t/>
            </a:r>
            <a:br>
              <a:rPr lang="en-US" sz="2800" b="1" dirty="0" smtClean="0">
                <a:latin typeface="Cambria" pitchFamily="18" charset="0"/>
              </a:rPr>
            </a:br>
            <a:r>
              <a:rPr lang="en-US" sz="2800" b="1" dirty="0" smtClean="0">
                <a:latin typeface="Cambria" pitchFamily="18" charset="0"/>
              </a:rPr>
              <a:t/>
            </a:r>
            <a:br>
              <a:rPr lang="en-US" sz="2800" b="1" dirty="0" smtClean="0">
                <a:latin typeface="Cambria" pitchFamily="18" charset="0"/>
              </a:rPr>
            </a:br>
            <a:endParaRPr lang="en-US" sz="2800" b="1" dirty="0">
              <a:latin typeface="Cambria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38862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2525360"/>
            <a:ext cx="8915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 Journey Together: </a:t>
            </a:r>
            <a:r>
              <a:rPr lang="en-US" sz="4000" dirty="0" smtClean="0"/>
              <a:t>Regional Partnerships </a:t>
            </a:r>
            <a:r>
              <a:rPr lang="en-US" sz="4000" dirty="0" smtClean="0"/>
              <a:t>for </a:t>
            </a:r>
            <a:r>
              <a:rPr lang="en-US" sz="4000" dirty="0" smtClean="0"/>
              <a:t>Health System Transformation </a:t>
            </a:r>
            <a:r>
              <a:rPr lang="en-US" sz="4000" dirty="0" smtClean="0"/>
              <a:t>Supporting Data </a:t>
            </a:r>
            <a:endParaRPr lang="en-US" sz="4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March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2015</a:t>
            </a:r>
          </a:p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b="1" dirty="0" smtClean="0"/>
          </a:p>
        </p:txBody>
      </p:sp>
      <p:pic>
        <p:nvPicPr>
          <p:cNvPr id="8" name="Picture 2" descr="Waving Maryland Flag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238250" cy="91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broadneck.info/wp-content/uploads/2009/05/maryland_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87" y="1293571"/>
            <a:ext cx="2714625" cy="1228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424128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Discuss data provided by DHMH and HSCRC to support efforts to file proposal for regional partnerships for health system transformation</a:t>
            </a:r>
          </a:p>
          <a:p>
            <a:endParaRPr lang="en-US" dirty="0" smtClean="0"/>
          </a:p>
          <a:p>
            <a:r>
              <a:rPr lang="en-US" dirty="0" smtClean="0"/>
              <a:t>Website:</a:t>
            </a:r>
            <a:endParaRPr lang="en-US" dirty="0" smtClean="0"/>
          </a:p>
          <a:p>
            <a:pPr>
              <a:buNone/>
            </a:pPr>
            <a:r>
              <a:rPr lang="en-US" u="sng" dirty="0" smtClean="0">
                <a:hlinkClick r:id="rId2"/>
              </a:rPr>
              <a:t>http://www.hscrc.maryland.gov/regional-partnerships.cfm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sets provided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Excel worksheet that contains information on high </a:t>
            </a:r>
            <a:r>
              <a:rPr lang="en-US" dirty="0" err="1" smtClean="0"/>
              <a:t>utilizers</a:t>
            </a:r>
            <a:r>
              <a:rPr lang="en-US" dirty="0" smtClean="0"/>
              <a:t> of hospital care and chronic conditions found in hospital inpatient and outpatient discharge data for calendar year 2012.  Data is provided at the county level.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Web resource from CMS, extracts of chronic </a:t>
            </a:r>
            <a:r>
              <a:rPr lang="en-US" dirty="0" err="1" smtClean="0"/>
              <a:t>conditon</a:t>
            </a:r>
            <a:r>
              <a:rPr lang="en-US" dirty="0" smtClean="0"/>
              <a:t> reports by county.  Data from CMS claims data, including both hospital and community providers.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Web resource from HSCRC data FY 2014 data.  Shows admissions by top 10 DRGs for high </a:t>
            </a:r>
            <a:r>
              <a:rPr lang="en-US" dirty="0" err="1" smtClean="0"/>
              <a:t>utilizer</a:t>
            </a:r>
            <a:r>
              <a:rPr lang="en-US" dirty="0" smtClean="0"/>
              <a:t> patients.  Provides insights to potentially avoidable utilization with better care coordination and community based and long term care interventions.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Who to Manage—High Needs and Chronically Ill Medicare Patients  (280k of ~800k Medicare patients in Maryland)  </a:t>
            </a:r>
            <a:endParaRPr lang="en-US" sz="2000" dirty="0"/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2990095" y="2133600"/>
            <a:ext cx="2063680" cy="2035144"/>
          </a:xfrm>
          <a:prstGeom prst="ellipse">
            <a:avLst/>
          </a:prstGeom>
          <a:solidFill>
            <a:srgbClr val="0070C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072639" y="1511911"/>
            <a:ext cx="3217705" cy="3151292"/>
          </a:xfrm>
          <a:prstGeom prst="ellipse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64027" y="6412250"/>
            <a:ext cx="5539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Analysis excludes maternity cases and hospital OP services except ER and observation</a:t>
            </a:r>
            <a:endParaRPr lang="en-US" sz="1200" dirty="0">
              <a:latin typeface="Calibri" panose="020F050202020403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33743" y="1297467"/>
            <a:ext cx="2651808" cy="3365736"/>
          </a:xfrm>
          <a:prstGeom prst="roundRect">
            <a:avLst/>
          </a:prstGeom>
          <a:solidFill>
            <a:srgbClr val="0070C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High Needs Patients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≥ 3 IP Visits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3%-5% of Medicare patients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Ideal for intense management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1/3 of hospital charges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$74,000 per patient hospital charges 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4.3 IP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visits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per patient </a:t>
            </a:r>
          </a:p>
          <a:p>
            <a:pPr algn="ctr"/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375400" y="1292246"/>
            <a:ext cx="2642982" cy="3203553"/>
          </a:xfrm>
          <a:prstGeom prst="round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Chronically Ill, at risk of being high use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14300" indent="-114300"/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≥ 4+ chronic conditions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Ideal patients for Medicare Chronic Care Management Fee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&gt;1/3 of Medicare patients, 280,000 persons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75% of total Medicare cost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68278" y="2908188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88233" y="1259239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N=40k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29349" y="1243592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9E47"/>
                </a:solidFill>
                <a:latin typeface="Calibri" panose="020F0502020204030204" pitchFamily="34" charset="0"/>
              </a:rPr>
              <a:t>N=280k</a:t>
            </a:r>
            <a:endParaRPr lang="en-US" b="1" dirty="0">
              <a:solidFill>
                <a:srgbClr val="009E47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3743" y="5259130"/>
            <a:ext cx="86673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Two-thirds of highest need patients are Medicare (HSCRC discharge data and CRISP EID)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About one-fourth dually eligible for Medicare and Medicaid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Nearly 2/3 of Medicare patients have 2+ chronic </a:t>
            </a:r>
            <a:r>
              <a:rPr lang="en-US" dirty="0" smtClean="0">
                <a:latin typeface="Calibri" panose="020F0502020204030204" pitchFamily="34" charset="0"/>
              </a:rPr>
              <a:t>conditions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16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Walk through web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Follow up questions:</a:t>
            </a:r>
          </a:p>
          <a:p>
            <a:endParaRPr lang="en-US" dirty="0" smtClean="0"/>
          </a:p>
          <a:p>
            <a:r>
              <a:rPr lang="en-US" u="sng" dirty="0" smtClean="0">
                <a:hlinkClick r:id="rId2"/>
              </a:rPr>
              <a:t>dhmh.pophealth@maryland.gov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SCRC - Maryland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62A3B40-8DCF-44E6-AB05-D2E1129B9526}"/>
</file>

<file path=customXml/itemProps2.xml><?xml version="1.0" encoding="utf-8"?>
<ds:datastoreItem xmlns:ds="http://schemas.openxmlformats.org/officeDocument/2006/customXml" ds:itemID="{C3F3A157-795A-4FAD-98DC-3C897472BFBF}"/>
</file>

<file path=customXml/itemProps3.xml><?xml version="1.0" encoding="utf-8"?>
<ds:datastoreItem xmlns:ds="http://schemas.openxmlformats.org/officeDocument/2006/customXml" ds:itemID="{C592FB26-6427-4223-96AC-3CAC5E2DBEB1}"/>
</file>

<file path=docProps/app.xml><?xml version="1.0" encoding="utf-8"?>
<Properties xmlns="http://schemas.openxmlformats.org/officeDocument/2006/extended-properties" xmlns:vt="http://schemas.openxmlformats.org/officeDocument/2006/docPropsVTypes">
  <Template>HSCRC - Maryland.thmx</Template>
  <TotalTime>45797</TotalTime>
  <Words>280</Words>
  <Application>Microsoft Office PowerPoint</Application>
  <PresentationFormat>On-screen Show (4:3)</PresentationFormat>
  <Paragraphs>40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HSCRC - Maryland</vt:lpstr>
      <vt:lpstr>Office Theme</vt:lpstr>
      <vt:lpstr>  </vt:lpstr>
      <vt:lpstr>Purpose</vt:lpstr>
      <vt:lpstr>Data sets provided</vt:lpstr>
      <vt:lpstr>Who to Manage—High Needs and Chronically Ill Medicare Patients  (280k of ~800k Medicare patients in Maryland)  </vt:lpstr>
      <vt:lpstr>Walk through web 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Kinzer</dc:creator>
  <cp:lastModifiedBy>Donna Kinzer</cp:lastModifiedBy>
  <cp:revision>1478</cp:revision>
  <cp:lastPrinted>2014-05-20T13:17:56Z</cp:lastPrinted>
  <dcterms:created xsi:type="dcterms:W3CDTF">2013-11-22T19:49:39Z</dcterms:created>
  <dcterms:modified xsi:type="dcterms:W3CDTF">2015-03-24T11:00:35Z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