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layout2.xml" ContentType="application/vnd.openxmlformats-officedocument.drawingml.diagramLayout+xml"/>
  <Override PartName="/ppt/theme/theme2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diagrams/quickStyle2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17"/>
  </p:notesMasterIdLst>
  <p:handoutMasterIdLst>
    <p:handoutMasterId r:id="rId18"/>
  </p:handoutMasterIdLst>
  <p:sldIdLst>
    <p:sldId id="728" r:id="rId4"/>
    <p:sldId id="751" r:id="rId5"/>
    <p:sldId id="832" r:id="rId6"/>
    <p:sldId id="830" r:id="rId7"/>
    <p:sldId id="831" r:id="rId8"/>
    <p:sldId id="768" r:id="rId9"/>
    <p:sldId id="819" r:id="rId10"/>
    <p:sldId id="777" r:id="rId11"/>
    <p:sldId id="833" r:id="rId12"/>
    <p:sldId id="834" r:id="rId13"/>
    <p:sldId id="838" r:id="rId14"/>
    <p:sldId id="839" r:id="rId15"/>
    <p:sldId id="842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re Redesign" id="{A0C23C71-7A2A-485A-A1C5-C315C59E0592}">
          <p14:sldIdLst/>
        </p14:section>
        <p14:section name="MACRA" id="{C3755D52-5F15-45F4-9501-0E446B9D54CA}">
          <p14:sldIdLst>
            <p14:sldId id="728"/>
            <p14:sldId id="751"/>
            <p14:sldId id="832"/>
            <p14:sldId id="830"/>
            <p14:sldId id="831"/>
            <p14:sldId id="768"/>
            <p14:sldId id="819"/>
            <p14:sldId id="777"/>
            <p14:sldId id="833"/>
            <p14:sldId id="834"/>
            <p14:sldId id="838"/>
            <p14:sldId id="839"/>
            <p14:sldId id="8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1" userDrawn="1">
          <p15:clr>
            <a:srgbClr val="A4A3A4"/>
          </p15:clr>
        </p15:guide>
        <p15:guide id="3" orient="horz" pos="2952" userDrawn="1">
          <p15:clr>
            <a:srgbClr val="A4A3A4"/>
          </p15:clr>
        </p15:guide>
        <p15:guide id="4" pos="2232" userDrawn="1">
          <p15:clr>
            <a:srgbClr val="A4A3A4"/>
          </p15:clr>
        </p15:guide>
        <p15:guide id="5" orient="horz" pos="2907" userDrawn="1">
          <p15:clr>
            <a:srgbClr val="A4A3A4"/>
          </p15:clr>
        </p15:guide>
        <p15:guide id="6" orient="horz" pos="2928" userDrawn="1">
          <p15:clr>
            <a:srgbClr val="A4A3A4"/>
          </p15:clr>
        </p15:guide>
        <p15:guide id="7" pos="2187" userDrawn="1">
          <p15:clr>
            <a:srgbClr val="A4A3A4"/>
          </p15:clr>
        </p15:guide>
        <p15:guide id="8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alikoglu" initials="s" lastIdx="6" clrIdx="0"/>
  <p:cmAuthor id="1" name="Ben Steffen" initials="BS" lastIdx="13" clrIdx="1">
    <p:extLst/>
  </p:cmAuthor>
  <p:cmAuthor id="2" name="Deborah Gracey" initials="DG" lastIdx="4" clrIdx="2">
    <p:extLst/>
  </p:cmAuthor>
  <p:cmAuthor id="3" name="kkao" initials="k" lastIdx="4" clrIdx="3"/>
  <p:cmAuthor id="4" name="Gail Miller" initials="GM" lastIdx="1" clrIdx="4"/>
  <p:cmAuthor id="5" name="Laura Mandel" initials="LM" lastIdx="2" clrIdx="5">
    <p:extLst>
      <p:ext uri="{19B8F6BF-5375-455C-9EA6-DF929625EA0E}">
        <p15:presenceInfo xmlns:p15="http://schemas.microsoft.com/office/powerpoint/2012/main" userId="S-1-5-21-4088145131-2545003931-818860480-86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ADA7A"/>
    <a:srgbClr val="8E736A"/>
    <a:srgbClr val="9E786B"/>
    <a:srgbClr val="B88472"/>
    <a:srgbClr val="E7CC96"/>
    <a:srgbClr val="6A5650"/>
    <a:srgbClr val="473A35"/>
    <a:srgbClr val="F2EEE6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7" autoAdjust="0"/>
    <p:restoredTop sz="91945" autoAdjust="0"/>
  </p:normalViewPr>
  <p:slideViewPr>
    <p:cSldViewPr snapToGrid="0" snapToObjects="1">
      <p:cViewPr varScale="1">
        <p:scale>
          <a:sx n="64" d="100"/>
          <a:sy n="64" d="100"/>
        </p:scale>
        <p:origin x="135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54"/>
    </p:cViewPr>
  </p:sorterViewPr>
  <p:notesViewPr>
    <p:cSldViewPr snapToGrid="0" snapToObjects="1">
      <p:cViewPr varScale="1">
        <p:scale>
          <a:sx n="62" d="100"/>
          <a:sy n="62" d="100"/>
        </p:scale>
        <p:origin x="3750" y="66"/>
      </p:cViewPr>
      <p:guideLst>
        <p:guide orient="horz" pos="2931"/>
        <p:guide pos="2211"/>
        <p:guide orient="horz" pos="2952"/>
        <p:guide pos="2232"/>
        <p:guide orient="horz" pos="2907"/>
        <p:guide orient="horz" pos="2928"/>
        <p:guide pos="218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customXml" Target="../customXml/item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B4A36-E8B1-4E8F-9BB9-F47EC292FD3C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86AD3F8-0742-4BAE-8448-2BE58CD679FE}">
      <dgm:prSet phldrT="[Text]" custT="1"/>
      <dgm:spPr/>
      <dgm:t>
        <a:bodyPr/>
        <a:lstStyle/>
        <a:p>
          <a:r>
            <a:rPr lang="en-US" sz="1300" dirty="0"/>
            <a:t>Comprehensive Primary Care Plus (CPC+) </a:t>
          </a:r>
        </a:p>
      </dgm:t>
    </dgm:pt>
    <dgm:pt modelId="{40F4D6D1-1061-4BCE-B873-E66AC03ADE04}" type="parTrans" cxnId="{3A1E4B00-A3BB-4084-AB97-A9E7C3936E8D}">
      <dgm:prSet/>
      <dgm:spPr/>
      <dgm:t>
        <a:bodyPr/>
        <a:lstStyle/>
        <a:p>
          <a:endParaRPr lang="en-US" sz="1300"/>
        </a:p>
      </dgm:t>
    </dgm:pt>
    <dgm:pt modelId="{C747A096-EC4C-4361-AF2E-D2961D3E5080}" type="sibTrans" cxnId="{3A1E4B00-A3BB-4084-AB97-A9E7C3936E8D}">
      <dgm:prSet/>
      <dgm:spPr/>
      <dgm:t>
        <a:bodyPr/>
        <a:lstStyle/>
        <a:p>
          <a:endParaRPr lang="en-US" sz="1300"/>
        </a:p>
      </dgm:t>
    </dgm:pt>
    <dgm:pt modelId="{8B2A5B13-8063-4D7B-B40E-82811410BDEF}">
      <dgm:prSet phldrT="[Text]" custT="1"/>
      <dgm:spPr/>
      <dgm:t>
        <a:bodyPr/>
        <a:lstStyle/>
        <a:p>
          <a:r>
            <a:rPr lang="en-US" sz="1300" dirty="0"/>
            <a:t>Shared Savings Program Track 3 </a:t>
          </a:r>
        </a:p>
      </dgm:t>
    </dgm:pt>
    <dgm:pt modelId="{BB12F650-D7D3-451D-ACF2-4C9F617C604C}" type="parTrans" cxnId="{13BC4E08-FBF0-4C34-AEDC-EEC02012A7A4}">
      <dgm:prSet/>
      <dgm:spPr/>
      <dgm:t>
        <a:bodyPr/>
        <a:lstStyle/>
        <a:p>
          <a:endParaRPr lang="en-US" sz="1300"/>
        </a:p>
      </dgm:t>
    </dgm:pt>
    <dgm:pt modelId="{D5E4B4F4-9090-453F-B5F6-028A26D3DC07}" type="sibTrans" cxnId="{13BC4E08-FBF0-4C34-AEDC-EEC02012A7A4}">
      <dgm:prSet/>
      <dgm:spPr/>
      <dgm:t>
        <a:bodyPr/>
        <a:lstStyle/>
        <a:p>
          <a:endParaRPr lang="en-US" sz="1300"/>
        </a:p>
      </dgm:t>
    </dgm:pt>
    <dgm:pt modelId="{B6256C84-0900-406D-97E9-2AC3F8425358}">
      <dgm:prSet phldrT="[Text]" custT="1"/>
      <dgm:spPr/>
      <dgm:t>
        <a:bodyPr/>
        <a:lstStyle/>
        <a:p>
          <a:r>
            <a:rPr lang="en-US" sz="1300" dirty="0"/>
            <a:t>Next Generation ACO Model </a:t>
          </a:r>
        </a:p>
      </dgm:t>
    </dgm:pt>
    <dgm:pt modelId="{717182C0-22D3-4362-86F0-B75551361C0C}" type="parTrans" cxnId="{DCF62867-FA56-44CE-AB7E-2CA13365734E}">
      <dgm:prSet/>
      <dgm:spPr/>
      <dgm:t>
        <a:bodyPr/>
        <a:lstStyle/>
        <a:p>
          <a:endParaRPr lang="en-US" sz="1300"/>
        </a:p>
      </dgm:t>
    </dgm:pt>
    <dgm:pt modelId="{A222722A-3F45-4BAA-8455-447FA9A9BBC1}" type="sibTrans" cxnId="{DCF62867-FA56-44CE-AB7E-2CA13365734E}">
      <dgm:prSet/>
      <dgm:spPr/>
      <dgm:t>
        <a:bodyPr/>
        <a:lstStyle/>
        <a:p>
          <a:endParaRPr lang="en-US" sz="1300"/>
        </a:p>
      </dgm:t>
    </dgm:pt>
    <dgm:pt modelId="{106329A9-B59D-46CB-B139-9667FA8E125B}">
      <dgm:prSet custT="1"/>
      <dgm:spPr/>
      <dgm:t>
        <a:bodyPr/>
        <a:lstStyle/>
        <a:p>
          <a:r>
            <a:rPr lang="en-US" sz="1300" dirty="0"/>
            <a:t>Shared Savings Program Track 2 </a:t>
          </a:r>
        </a:p>
      </dgm:t>
    </dgm:pt>
    <dgm:pt modelId="{725B0C11-A947-4F70-A338-E648ECE20DA3}" type="parTrans" cxnId="{C9B3CFF0-8346-4245-BA3D-390908CA8AC6}">
      <dgm:prSet/>
      <dgm:spPr/>
      <dgm:t>
        <a:bodyPr/>
        <a:lstStyle/>
        <a:p>
          <a:endParaRPr lang="en-US" sz="1300"/>
        </a:p>
      </dgm:t>
    </dgm:pt>
    <dgm:pt modelId="{ECF5B466-6256-4282-8AD2-9C0A77B3FD65}" type="sibTrans" cxnId="{C9B3CFF0-8346-4245-BA3D-390908CA8AC6}">
      <dgm:prSet/>
      <dgm:spPr/>
      <dgm:t>
        <a:bodyPr/>
        <a:lstStyle/>
        <a:p>
          <a:endParaRPr lang="en-US" sz="1300"/>
        </a:p>
      </dgm:t>
    </dgm:pt>
    <dgm:pt modelId="{056FE647-A456-4365-93B4-166F72EA5473}">
      <dgm:prSet phldrT="[Text]" custT="1"/>
      <dgm:spPr/>
      <dgm:t>
        <a:bodyPr/>
        <a:lstStyle/>
        <a:p>
          <a:r>
            <a:rPr lang="en-US" sz="1300"/>
            <a:t>Oncology Care Model </a:t>
          </a:r>
          <a:r>
            <a:rPr lang="en-US" sz="1300" dirty="0"/>
            <a:t>(Two-Sided Risk Arrangement)</a:t>
          </a:r>
        </a:p>
      </dgm:t>
    </dgm:pt>
    <dgm:pt modelId="{68FAFB67-2339-4AA3-A4B8-D00C963058EF}" type="sibTrans" cxnId="{65DA1519-67CC-4CB3-A3C7-03E79C7DCF6E}">
      <dgm:prSet/>
      <dgm:spPr/>
      <dgm:t>
        <a:bodyPr/>
        <a:lstStyle/>
        <a:p>
          <a:endParaRPr lang="en-US" sz="1300"/>
        </a:p>
      </dgm:t>
    </dgm:pt>
    <dgm:pt modelId="{FC5AE9C0-C6F4-4490-9F8B-B905280D62E7}" type="parTrans" cxnId="{65DA1519-67CC-4CB3-A3C7-03E79C7DCF6E}">
      <dgm:prSet/>
      <dgm:spPr/>
      <dgm:t>
        <a:bodyPr/>
        <a:lstStyle/>
        <a:p>
          <a:endParaRPr lang="en-US" sz="1300"/>
        </a:p>
      </dgm:t>
    </dgm:pt>
    <dgm:pt modelId="{FB287909-F7E8-42D2-B45C-D2C650FA7915}">
      <dgm:prSet phldrT="[Text]" custT="1"/>
      <dgm:spPr/>
      <dgm:t>
        <a:bodyPr/>
        <a:lstStyle/>
        <a:p>
          <a:r>
            <a:rPr lang="en-US" sz="1300" dirty="0"/>
            <a:t>Comprehensive End Stage Renal Disease Care Model (Two-Sided Risk Arrangements) </a:t>
          </a:r>
        </a:p>
      </dgm:t>
    </dgm:pt>
    <dgm:pt modelId="{EA008C6C-BB70-4766-B372-2E4685B67476}" type="sibTrans" cxnId="{45B00BD2-D9A1-4084-9212-164D817DC451}">
      <dgm:prSet/>
      <dgm:spPr/>
      <dgm:t>
        <a:bodyPr/>
        <a:lstStyle/>
        <a:p>
          <a:endParaRPr lang="en-US" sz="1300"/>
        </a:p>
      </dgm:t>
    </dgm:pt>
    <dgm:pt modelId="{26E1CEB7-7DF0-4802-990E-42D0505BAA2F}" type="parTrans" cxnId="{45B00BD2-D9A1-4084-9212-164D817DC451}">
      <dgm:prSet/>
      <dgm:spPr/>
      <dgm:t>
        <a:bodyPr/>
        <a:lstStyle/>
        <a:p>
          <a:endParaRPr lang="en-US" sz="1300"/>
        </a:p>
      </dgm:t>
    </dgm:pt>
    <dgm:pt modelId="{E47CE6BB-C25F-4943-B76C-8A111EB1EA42}" type="pres">
      <dgm:prSet presAssocID="{013B4A36-E8B1-4E8F-9BB9-F47EC292FD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3D66961-2743-4BAC-BE17-D23017C903ED}" type="pres">
      <dgm:prSet presAssocID="{FB287909-F7E8-42D2-B45C-D2C650FA791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B2709E-6DE0-4B4E-9B8E-750053000EE6}" type="pres">
      <dgm:prSet presAssocID="{EA008C6C-BB70-4766-B372-2E4685B67476}" presName="sibTrans" presStyleCnt="0"/>
      <dgm:spPr/>
    </dgm:pt>
    <dgm:pt modelId="{134955E8-50F8-4FB3-80EC-675534B25675}" type="pres">
      <dgm:prSet presAssocID="{886AD3F8-0742-4BAE-8448-2BE58CD679F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B8604-95FB-4CAE-A647-C1958F38E134}" type="pres">
      <dgm:prSet presAssocID="{C747A096-EC4C-4361-AF2E-D2961D3E5080}" presName="sibTrans" presStyleCnt="0"/>
      <dgm:spPr/>
    </dgm:pt>
    <dgm:pt modelId="{8EC02B6E-CC33-483B-B0A3-E89B0C60B0C8}" type="pres">
      <dgm:prSet presAssocID="{8B2A5B13-8063-4D7B-B40E-82811410BDE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E4948B-337E-410A-82D1-05F450331146}" type="pres">
      <dgm:prSet presAssocID="{D5E4B4F4-9090-453F-B5F6-028A26D3DC07}" presName="sibTrans" presStyleCnt="0"/>
      <dgm:spPr/>
    </dgm:pt>
    <dgm:pt modelId="{4434254B-029C-4099-937A-BA750C029F35}" type="pres">
      <dgm:prSet presAssocID="{106329A9-B59D-46CB-B139-9667FA8E125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576864-F1C7-4EFF-8C8B-9E8BB8BCD7A6}" type="pres">
      <dgm:prSet presAssocID="{ECF5B466-6256-4282-8AD2-9C0A77B3FD65}" presName="sibTrans" presStyleCnt="0"/>
      <dgm:spPr/>
    </dgm:pt>
    <dgm:pt modelId="{E47DC852-76BD-4362-95E0-27ABA0692FEC}" type="pres">
      <dgm:prSet presAssocID="{B6256C84-0900-406D-97E9-2AC3F842535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79FFC6-95AA-4A58-A814-AE663C0B6E97}" type="pres">
      <dgm:prSet presAssocID="{A222722A-3F45-4BAA-8455-447FA9A9BBC1}" presName="sibTrans" presStyleCnt="0"/>
      <dgm:spPr/>
    </dgm:pt>
    <dgm:pt modelId="{C62E62A7-B130-48DA-B666-DFD27B87910B}" type="pres">
      <dgm:prSet presAssocID="{056FE647-A456-4365-93B4-166F72EA547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DA1519-67CC-4CB3-A3C7-03E79C7DCF6E}" srcId="{013B4A36-E8B1-4E8F-9BB9-F47EC292FD3C}" destId="{056FE647-A456-4365-93B4-166F72EA5473}" srcOrd="5" destOrd="0" parTransId="{FC5AE9C0-C6F4-4490-9F8B-B905280D62E7}" sibTransId="{68FAFB67-2339-4AA3-A4B8-D00C963058EF}"/>
    <dgm:cxn modelId="{583130DF-2DEB-4F48-A844-F5479C71BB2C}" type="presOf" srcId="{013B4A36-E8B1-4E8F-9BB9-F47EC292FD3C}" destId="{E47CE6BB-C25F-4943-B76C-8A111EB1EA42}" srcOrd="0" destOrd="0" presId="urn:microsoft.com/office/officeart/2005/8/layout/default"/>
    <dgm:cxn modelId="{08B6D821-694D-45E3-8369-E3129D4B0FA0}" type="presOf" srcId="{106329A9-B59D-46CB-B139-9667FA8E125B}" destId="{4434254B-029C-4099-937A-BA750C029F35}" srcOrd="0" destOrd="0" presId="urn:microsoft.com/office/officeart/2005/8/layout/default"/>
    <dgm:cxn modelId="{C9B3CFF0-8346-4245-BA3D-390908CA8AC6}" srcId="{013B4A36-E8B1-4E8F-9BB9-F47EC292FD3C}" destId="{106329A9-B59D-46CB-B139-9667FA8E125B}" srcOrd="3" destOrd="0" parTransId="{725B0C11-A947-4F70-A338-E648ECE20DA3}" sibTransId="{ECF5B466-6256-4282-8AD2-9C0A77B3FD65}"/>
    <dgm:cxn modelId="{847369D7-EB04-43CB-9CD1-1E6BEE066482}" type="presOf" srcId="{056FE647-A456-4365-93B4-166F72EA5473}" destId="{C62E62A7-B130-48DA-B666-DFD27B87910B}" srcOrd="0" destOrd="0" presId="urn:microsoft.com/office/officeart/2005/8/layout/default"/>
    <dgm:cxn modelId="{1B1080F8-BBE0-4CE9-87D0-A155D27FC2E6}" type="presOf" srcId="{B6256C84-0900-406D-97E9-2AC3F8425358}" destId="{E47DC852-76BD-4362-95E0-27ABA0692FEC}" srcOrd="0" destOrd="0" presId="urn:microsoft.com/office/officeart/2005/8/layout/default"/>
    <dgm:cxn modelId="{B4007562-86FF-4BD6-8361-7D07D0302D9E}" type="presOf" srcId="{886AD3F8-0742-4BAE-8448-2BE58CD679FE}" destId="{134955E8-50F8-4FB3-80EC-675534B25675}" srcOrd="0" destOrd="0" presId="urn:microsoft.com/office/officeart/2005/8/layout/default"/>
    <dgm:cxn modelId="{DCF62867-FA56-44CE-AB7E-2CA13365734E}" srcId="{013B4A36-E8B1-4E8F-9BB9-F47EC292FD3C}" destId="{B6256C84-0900-406D-97E9-2AC3F8425358}" srcOrd="4" destOrd="0" parTransId="{717182C0-22D3-4362-86F0-B75551361C0C}" sibTransId="{A222722A-3F45-4BAA-8455-447FA9A9BBC1}"/>
    <dgm:cxn modelId="{13BC4E08-FBF0-4C34-AEDC-EEC02012A7A4}" srcId="{013B4A36-E8B1-4E8F-9BB9-F47EC292FD3C}" destId="{8B2A5B13-8063-4D7B-B40E-82811410BDEF}" srcOrd="2" destOrd="0" parTransId="{BB12F650-D7D3-451D-ACF2-4C9F617C604C}" sibTransId="{D5E4B4F4-9090-453F-B5F6-028A26D3DC07}"/>
    <dgm:cxn modelId="{3A1E4B00-A3BB-4084-AB97-A9E7C3936E8D}" srcId="{013B4A36-E8B1-4E8F-9BB9-F47EC292FD3C}" destId="{886AD3F8-0742-4BAE-8448-2BE58CD679FE}" srcOrd="1" destOrd="0" parTransId="{40F4D6D1-1061-4BCE-B873-E66AC03ADE04}" sibTransId="{C747A096-EC4C-4361-AF2E-D2961D3E5080}"/>
    <dgm:cxn modelId="{A5376731-7EDA-4286-8FFF-5041E88C964E}" type="presOf" srcId="{8B2A5B13-8063-4D7B-B40E-82811410BDEF}" destId="{8EC02B6E-CC33-483B-B0A3-E89B0C60B0C8}" srcOrd="0" destOrd="0" presId="urn:microsoft.com/office/officeart/2005/8/layout/default"/>
    <dgm:cxn modelId="{45B00BD2-D9A1-4084-9212-164D817DC451}" srcId="{013B4A36-E8B1-4E8F-9BB9-F47EC292FD3C}" destId="{FB287909-F7E8-42D2-B45C-D2C650FA7915}" srcOrd="0" destOrd="0" parTransId="{26E1CEB7-7DF0-4802-990E-42D0505BAA2F}" sibTransId="{EA008C6C-BB70-4766-B372-2E4685B67476}"/>
    <dgm:cxn modelId="{A4A11EFC-1D01-4724-9869-3069C33C6438}" type="presOf" srcId="{FB287909-F7E8-42D2-B45C-D2C650FA7915}" destId="{F3D66961-2743-4BAC-BE17-D23017C903ED}" srcOrd="0" destOrd="0" presId="urn:microsoft.com/office/officeart/2005/8/layout/default"/>
    <dgm:cxn modelId="{AA85BA12-6F14-4C7E-BEA8-9910299F5413}" type="presParOf" srcId="{E47CE6BB-C25F-4943-B76C-8A111EB1EA42}" destId="{F3D66961-2743-4BAC-BE17-D23017C903ED}" srcOrd="0" destOrd="0" presId="urn:microsoft.com/office/officeart/2005/8/layout/default"/>
    <dgm:cxn modelId="{6468F347-AF01-4E03-AE99-A92F474B8F56}" type="presParOf" srcId="{E47CE6BB-C25F-4943-B76C-8A111EB1EA42}" destId="{0FB2709E-6DE0-4B4E-9B8E-750053000EE6}" srcOrd="1" destOrd="0" presId="urn:microsoft.com/office/officeart/2005/8/layout/default"/>
    <dgm:cxn modelId="{01688E70-0C4C-4F76-BC5D-29CC8F982115}" type="presParOf" srcId="{E47CE6BB-C25F-4943-B76C-8A111EB1EA42}" destId="{134955E8-50F8-4FB3-80EC-675534B25675}" srcOrd="2" destOrd="0" presId="urn:microsoft.com/office/officeart/2005/8/layout/default"/>
    <dgm:cxn modelId="{2F84F09C-8F8D-4C79-BF2C-57002AF948F5}" type="presParOf" srcId="{E47CE6BB-C25F-4943-B76C-8A111EB1EA42}" destId="{BEDB8604-95FB-4CAE-A647-C1958F38E134}" srcOrd="3" destOrd="0" presId="urn:microsoft.com/office/officeart/2005/8/layout/default"/>
    <dgm:cxn modelId="{5F2B19AF-E566-41A8-8C5C-9822281539D3}" type="presParOf" srcId="{E47CE6BB-C25F-4943-B76C-8A111EB1EA42}" destId="{8EC02B6E-CC33-483B-B0A3-E89B0C60B0C8}" srcOrd="4" destOrd="0" presId="urn:microsoft.com/office/officeart/2005/8/layout/default"/>
    <dgm:cxn modelId="{8850B512-3617-4FF6-8616-B5B610166D35}" type="presParOf" srcId="{E47CE6BB-C25F-4943-B76C-8A111EB1EA42}" destId="{7AE4948B-337E-410A-82D1-05F450331146}" srcOrd="5" destOrd="0" presId="urn:microsoft.com/office/officeart/2005/8/layout/default"/>
    <dgm:cxn modelId="{8A65A42B-E0E7-4A70-802F-65A03276A222}" type="presParOf" srcId="{E47CE6BB-C25F-4943-B76C-8A111EB1EA42}" destId="{4434254B-029C-4099-937A-BA750C029F35}" srcOrd="6" destOrd="0" presId="urn:microsoft.com/office/officeart/2005/8/layout/default"/>
    <dgm:cxn modelId="{CA8B54AD-BD69-4D5F-AF9E-162D72C1F15A}" type="presParOf" srcId="{E47CE6BB-C25F-4943-B76C-8A111EB1EA42}" destId="{2E576864-F1C7-4EFF-8C8B-9E8BB8BCD7A6}" srcOrd="7" destOrd="0" presId="urn:microsoft.com/office/officeart/2005/8/layout/default"/>
    <dgm:cxn modelId="{6A568167-D951-487E-99C8-6E08D449BEBA}" type="presParOf" srcId="{E47CE6BB-C25F-4943-B76C-8A111EB1EA42}" destId="{E47DC852-76BD-4362-95E0-27ABA0692FEC}" srcOrd="8" destOrd="0" presId="urn:microsoft.com/office/officeart/2005/8/layout/default"/>
    <dgm:cxn modelId="{841AD2D5-BE2D-4DB7-A8FC-85CF0810228E}" type="presParOf" srcId="{E47CE6BB-C25F-4943-B76C-8A111EB1EA42}" destId="{4A79FFC6-95AA-4A58-A814-AE663C0B6E97}" srcOrd="9" destOrd="0" presId="urn:microsoft.com/office/officeart/2005/8/layout/default"/>
    <dgm:cxn modelId="{A2C57745-5F00-450D-B6F8-CEC26853BF27}" type="presParOf" srcId="{E47CE6BB-C25F-4943-B76C-8A111EB1EA42}" destId="{C62E62A7-B130-48DA-B666-DFD27B87910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3B4A36-E8B1-4E8F-9BB9-F47EC292FD3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287909-F7E8-42D2-B45C-D2C650FA7915}">
      <dgm:prSet phldrT="[Text]" custT="1"/>
      <dgm:spPr/>
      <dgm:t>
        <a:bodyPr/>
        <a:lstStyle/>
        <a:p>
          <a:r>
            <a:rPr lang="en-US" sz="1300" dirty="0"/>
            <a:t>Advancing Care Coordination through Episode Payment Models Track 1 (CEHRT)</a:t>
          </a:r>
        </a:p>
      </dgm:t>
    </dgm:pt>
    <dgm:pt modelId="{26E1CEB7-7DF0-4802-990E-42D0505BAA2F}" type="parTrans" cxnId="{45B00BD2-D9A1-4084-9212-164D817DC451}">
      <dgm:prSet/>
      <dgm:spPr/>
      <dgm:t>
        <a:bodyPr/>
        <a:lstStyle/>
        <a:p>
          <a:endParaRPr lang="en-US" sz="1300"/>
        </a:p>
      </dgm:t>
    </dgm:pt>
    <dgm:pt modelId="{EA008C6C-BB70-4766-B372-2E4685B67476}" type="sibTrans" cxnId="{45B00BD2-D9A1-4084-9212-164D817DC451}">
      <dgm:prSet/>
      <dgm:spPr/>
      <dgm:t>
        <a:bodyPr/>
        <a:lstStyle/>
        <a:p>
          <a:endParaRPr lang="en-US" sz="1300"/>
        </a:p>
      </dgm:t>
    </dgm:pt>
    <dgm:pt modelId="{886AD3F8-0742-4BAE-8448-2BE58CD679FE}">
      <dgm:prSet phldrT="[Text]" custT="1"/>
      <dgm:spPr/>
      <dgm:t>
        <a:bodyPr/>
        <a:lstStyle/>
        <a:p>
          <a:r>
            <a:rPr lang="en-US" sz="1300" dirty="0"/>
            <a:t>Comprehensive Care for Joint Replacement (CJR) Payment Model </a:t>
          </a:r>
        </a:p>
      </dgm:t>
    </dgm:pt>
    <dgm:pt modelId="{40F4D6D1-1061-4BCE-B873-E66AC03ADE04}" type="parTrans" cxnId="{3A1E4B00-A3BB-4084-AB97-A9E7C3936E8D}">
      <dgm:prSet/>
      <dgm:spPr/>
      <dgm:t>
        <a:bodyPr/>
        <a:lstStyle/>
        <a:p>
          <a:endParaRPr lang="en-US" sz="1300"/>
        </a:p>
      </dgm:t>
    </dgm:pt>
    <dgm:pt modelId="{C747A096-EC4C-4361-AF2E-D2961D3E5080}" type="sibTrans" cxnId="{3A1E4B00-A3BB-4084-AB97-A9E7C3936E8D}">
      <dgm:prSet/>
      <dgm:spPr/>
      <dgm:t>
        <a:bodyPr/>
        <a:lstStyle/>
        <a:p>
          <a:endParaRPr lang="en-US" sz="1300"/>
        </a:p>
      </dgm:t>
    </dgm:pt>
    <dgm:pt modelId="{8B2A5B13-8063-4D7B-B40E-82811410BDEF}">
      <dgm:prSet phldrT="[Text]" custT="1"/>
      <dgm:spPr/>
      <dgm:t>
        <a:bodyPr/>
        <a:lstStyle/>
        <a:p>
          <a:r>
            <a:rPr lang="en-US" sz="1300" dirty="0"/>
            <a:t>New Voluntary Bundled Payment Model</a:t>
          </a:r>
        </a:p>
      </dgm:t>
    </dgm:pt>
    <dgm:pt modelId="{BB12F650-D7D3-451D-ACF2-4C9F617C604C}" type="parTrans" cxnId="{13BC4E08-FBF0-4C34-AEDC-EEC02012A7A4}">
      <dgm:prSet/>
      <dgm:spPr/>
      <dgm:t>
        <a:bodyPr/>
        <a:lstStyle/>
        <a:p>
          <a:endParaRPr lang="en-US" sz="1300"/>
        </a:p>
      </dgm:t>
    </dgm:pt>
    <dgm:pt modelId="{D5E4B4F4-9090-453F-B5F6-028A26D3DC07}" type="sibTrans" cxnId="{13BC4E08-FBF0-4C34-AEDC-EEC02012A7A4}">
      <dgm:prSet/>
      <dgm:spPr/>
      <dgm:t>
        <a:bodyPr/>
        <a:lstStyle/>
        <a:p>
          <a:endParaRPr lang="en-US" sz="1300"/>
        </a:p>
      </dgm:t>
    </dgm:pt>
    <dgm:pt modelId="{056FE647-A456-4365-93B4-166F72EA5473}">
      <dgm:prSet phldrT="[Text]" custT="1"/>
      <dgm:spPr/>
      <dgm:t>
        <a:bodyPr/>
        <a:lstStyle/>
        <a:p>
          <a:r>
            <a:rPr lang="en-US" sz="1300" dirty="0"/>
            <a:t>ACO Track 1+</a:t>
          </a:r>
        </a:p>
      </dgm:t>
    </dgm:pt>
    <dgm:pt modelId="{FC5AE9C0-C6F4-4490-9F8B-B905280D62E7}" type="parTrans" cxnId="{65DA1519-67CC-4CB3-A3C7-03E79C7DCF6E}">
      <dgm:prSet/>
      <dgm:spPr/>
      <dgm:t>
        <a:bodyPr/>
        <a:lstStyle/>
        <a:p>
          <a:endParaRPr lang="en-US" sz="1300"/>
        </a:p>
      </dgm:t>
    </dgm:pt>
    <dgm:pt modelId="{68FAFB67-2339-4AA3-A4B8-D00C963058EF}" type="sibTrans" cxnId="{65DA1519-67CC-4CB3-A3C7-03E79C7DCF6E}">
      <dgm:prSet/>
      <dgm:spPr/>
      <dgm:t>
        <a:bodyPr/>
        <a:lstStyle/>
        <a:p>
          <a:endParaRPr lang="en-US" sz="1300"/>
        </a:p>
      </dgm:t>
    </dgm:pt>
    <dgm:pt modelId="{106329A9-B59D-46CB-B139-9667FA8E125B}">
      <dgm:prSet custT="1"/>
      <dgm:spPr/>
      <dgm:t>
        <a:bodyPr/>
        <a:lstStyle/>
        <a:p>
          <a:r>
            <a:rPr lang="en-US" sz="1300" dirty="0"/>
            <a:t>Vermont Medicare ACO Initiative (as part of the Vermont All-Payer ACO Model)</a:t>
          </a:r>
        </a:p>
      </dgm:t>
    </dgm:pt>
    <dgm:pt modelId="{725B0C11-A947-4F70-A338-E648ECE20DA3}" type="parTrans" cxnId="{C9B3CFF0-8346-4245-BA3D-390908CA8AC6}">
      <dgm:prSet/>
      <dgm:spPr/>
      <dgm:t>
        <a:bodyPr/>
        <a:lstStyle/>
        <a:p>
          <a:endParaRPr lang="en-US" sz="1300"/>
        </a:p>
      </dgm:t>
    </dgm:pt>
    <dgm:pt modelId="{ECF5B466-6256-4282-8AD2-9C0A77B3FD65}" type="sibTrans" cxnId="{C9B3CFF0-8346-4245-BA3D-390908CA8AC6}">
      <dgm:prSet/>
      <dgm:spPr/>
      <dgm:t>
        <a:bodyPr/>
        <a:lstStyle/>
        <a:p>
          <a:endParaRPr lang="en-US" sz="1300"/>
        </a:p>
      </dgm:t>
    </dgm:pt>
    <dgm:pt modelId="{E47CE6BB-C25F-4943-B76C-8A111EB1EA42}" type="pres">
      <dgm:prSet presAssocID="{013B4A36-E8B1-4E8F-9BB9-F47EC292FD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3D66961-2743-4BAC-BE17-D23017C903ED}" type="pres">
      <dgm:prSet presAssocID="{FB287909-F7E8-42D2-B45C-D2C650FA7915}" presName="node" presStyleLbl="node1" presStyleIdx="0" presStyleCnt="5" custScaleX="32810" custScaleY="34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B2709E-6DE0-4B4E-9B8E-750053000EE6}" type="pres">
      <dgm:prSet presAssocID="{EA008C6C-BB70-4766-B372-2E4685B67476}" presName="sibTrans" presStyleCnt="0"/>
      <dgm:spPr/>
    </dgm:pt>
    <dgm:pt modelId="{134955E8-50F8-4FB3-80EC-675534B25675}" type="pres">
      <dgm:prSet presAssocID="{886AD3F8-0742-4BAE-8448-2BE58CD679FE}" presName="node" presStyleLbl="node1" presStyleIdx="1" presStyleCnt="5" custScaleX="32810" custScaleY="34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B8604-95FB-4CAE-A647-C1958F38E134}" type="pres">
      <dgm:prSet presAssocID="{C747A096-EC4C-4361-AF2E-D2961D3E5080}" presName="sibTrans" presStyleCnt="0"/>
      <dgm:spPr/>
    </dgm:pt>
    <dgm:pt modelId="{8EC02B6E-CC33-483B-B0A3-E89B0C60B0C8}" type="pres">
      <dgm:prSet presAssocID="{8B2A5B13-8063-4D7B-B40E-82811410BDEF}" presName="node" presStyleLbl="node1" presStyleIdx="2" presStyleCnt="5" custScaleX="32810" custScaleY="34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E4948B-337E-410A-82D1-05F450331146}" type="pres">
      <dgm:prSet presAssocID="{D5E4B4F4-9090-453F-B5F6-028A26D3DC07}" presName="sibTrans" presStyleCnt="0"/>
      <dgm:spPr/>
    </dgm:pt>
    <dgm:pt modelId="{4434254B-029C-4099-937A-BA750C029F35}" type="pres">
      <dgm:prSet presAssocID="{106329A9-B59D-46CB-B139-9667FA8E125B}" presName="node" presStyleLbl="node1" presStyleIdx="3" presStyleCnt="5" custScaleX="32810" custScaleY="34092" custLinFactNeighborX="-10776" custLinFactNeighborY="-11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576864-F1C7-4EFF-8C8B-9E8BB8BCD7A6}" type="pres">
      <dgm:prSet presAssocID="{ECF5B466-6256-4282-8AD2-9C0A77B3FD65}" presName="sibTrans" presStyleCnt="0"/>
      <dgm:spPr/>
    </dgm:pt>
    <dgm:pt modelId="{C62E62A7-B130-48DA-B666-DFD27B87910B}" type="pres">
      <dgm:prSet presAssocID="{056FE647-A456-4365-93B4-166F72EA5473}" presName="node" presStyleLbl="node1" presStyleIdx="4" presStyleCnt="5" custScaleX="32810" custScaleY="34092" custLinFactNeighborX="-5000" custLinFactNeighborY="-11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BC4E08-FBF0-4C34-AEDC-EEC02012A7A4}" srcId="{013B4A36-E8B1-4E8F-9BB9-F47EC292FD3C}" destId="{8B2A5B13-8063-4D7B-B40E-82811410BDEF}" srcOrd="2" destOrd="0" parTransId="{BB12F650-D7D3-451D-ACF2-4C9F617C604C}" sibTransId="{D5E4B4F4-9090-453F-B5F6-028A26D3DC07}"/>
    <dgm:cxn modelId="{3B2737D6-A518-4275-B924-101D446BE98B}" type="presOf" srcId="{056FE647-A456-4365-93B4-166F72EA5473}" destId="{C62E62A7-B130-48DA-B666-DFD27B87910B}" srcOrd="0" destOrd="0" presId="urn:microsoft.com/office/officeart/2005/8/layout/default"/>
    <dgm:cxn modelId="{9D2E1C5D-B75C-4941-BD50-914F7A0A981B}" type="presOf" srcId="{8B2A5B13-8063-4D7B-B40E-82811410BDEF}" destId="{8EC02B6E-CC33-483B-B0A3-E89B0C60B0C8}" srcOrd="0" destOrd="0" presId="urn:microsoft.com/office/officeart/2005/8/layout/default"/>
    <dgm:cxn modelId="{FB2F48EE-2E8E-4488-B89C-0556F07952B5}" type="presOf" srcId="{886AD3F8-0742-4BAE-8448-2BE58CD679FE}" destId="{134955E8-50F8-4FB3-80EC-675534B25675}" srcOrd="0" destOrd="0" presId="urn:microsoft.com/office/officeart/2005/8/layout/default"/>
    <dgm:cxn modelId="{C9B3CFF0-8346-4245-BA3D-390908CA8AC6}" srcId="{013B4A36-E8B1-4E8F-9BB9-F47EC292FD3C}" destId="{106329A9-B59D-46CB-B139-9667FA8E125B}" srcOrd="3" destOrd="0" parTransId="{725B0C11-A947-4F70-A338-E648ECE20DA3}" sibTransId="{ECF5B466-6256-4282-8AD2-9C0A77B3FD65}"/>
    <dgm:cxn modelId="{D8035776-0E16-492D-AB7E-C33D79E5812D}" type="presOf" srcId="{013B4A36-E8B1-4E8F-9BB9-F47EC292FD3C}" destId="{E47CE6BB-C25F-4943-B76C-8A111EB1EA42}" srcOrd="0" destOrd="0" presId="urn:microsoft.com/office/officeart/2005/8/layout/default"/>
    <dgm:cxn modelId="{45B00BD2-D9A1-4084-9212-164D817DC451}" srcId="{013B4A36-E8B1-4E8F-9BB9-F47EC292FD3C}" destId="{FB287909-F7E8-42D2-B45C-D2C650FA7915}" srcOrd="0" destOrd="0" parTransId="{26E1CEB7-7DF0-4802-990E-42D0505BAA2F}" sibTransId="{EA008C6C-BB70-4766-B372-2E4685B67476}"/>
    <dgm:cxn modelId="{E735CABE-1ECA-4600-8F87-587C6AE0B340}" type="presOf" srcId="{FB287909-F7E8-42D2-B45C-D2C650FA7915}" destId="{F3D66961-2743-4BAC-BE17-D23017C903ED}" srcOrd="0" destOrd="0" presId="urn:microsoft.com/office/officeart/2005/8/layout/default"/>
    <dgm:cxn modelId="{65DA1519-67CC-4CB3-A3C7-03E79C7DCF6E}" srcId="{013B4A36-E8B1-4E8F-9BB9-F47EC292FD3C}" destId="{056FE647-A456-4365-93B4-166F72EA5473}" srcOrd="4" destOrd="0" parTransId="{FC5AE9C0-C6F4-4490-9F8B-B905280D62E7}" sibTransId="{68FAFB67-2339-4AA3-A4B8-D00C963058EF}"/>
    <dgm:cxn modelId="{71D77AC0-A812-44A4-B461-78B37EC50167}" type="presOf" srcId="{106329A9-B59D-46CB-B139-9667FA8E125B}" destId="{4434254B-029C-4099-937A-BA750C029F35}" srcOrd="0" destOrd="0" presId="urn:microsoft.com/office/officeart/2005/8/layout/default"/>
    <dgm:cxn modelId="{3A1E4B00-A3BB-4084-AB97-A9E7C3936E8D}" srcId="{013B4A36-E8B1-4E8F-9BB9-F47EC292FD3C}" destId="{886AD3F8-0742-4BAE-8448-2BE58CD679FE}" srcOrd="1" destOrd="0" parTransId="{40F4D6D1-1061-4BCE-B873-E66AC03ADE04}" sibTransId="{C747A096-EC4C-4361-AF2E-D2961D3E5080}"/>
    <dgm:cxn modelId="{47FD2C4B-DF3D-4E7C-8227-3F38621D5621}" type="presParOf" srcId="{E47CE6BB-C25F-4943-B76C-8A111EB1EA42}" destId="{F3D66961-2743-4BAC-BE17-D23017C903ED}" srcOrd="0" destOrd="0" presId="urn:microsoft.com/office/officeart/2005/8/layout/default"/>
    <dgm:cxn modelId="{33784970-3E26-4162-BC6B-8354C921ECC3}" type="presParOf" srcId="{E47CE6BB-C25F-4943-B76C-8A111EB1EA42}" destId="{0FB2709E-6DE0-4B4E-9B8E-750053000EE6}" srcOrd="1" destOrd="0" presId="urn:microsoft.com/office/officeart/2005/8/layout/default"/>
    <dgm:cxn modelId="{2555DCDD-F38E-448C-A7D8-B3B840E215C9}" type="presParOf" srcId="{E47CE6BB-C25F-4943-B76C-8A111EB1EA42}" destId="{134955E8-50F8-4FB3-80EC-675534B25675}" srcOrd="2" destOrd="0" presId="urn:microsoft.com/office/officeart/2005/8/layout/default"/>
    <dgm:cxn modelId="{DA51137E-E516-4988-B0A4-A10B298AE4E9}" type="presParOf" srcId="{E47CE6BB-C25F-4943-B76C-8A111EB1EA42}" destId="{BEDB8604-95FB-4CAE-A647-C1958F38E134}" srcOrd="3" destOrd="0" presId="urn:microsoft.com/office/officeart/2005/8/layout/default"/>
    <dgm:cxn modelId="{91CDA8F8-0288-4FDD-847D-62F0B231E141}" type="presParOf" srcId="{E47CE6BB-C25F-4943-B76C-8A111EB1EA42}" destId="{8EC02B6E-CC33-483B-B0A3-E89B0C60B0C8}" srcOrd="4" destOrd="0" presId="urn:microsoft.com/office/officeart/2005/8/layout/default"/>
    <dgm:cxn modelId="{09691BCE-F74D-4658-A5DE-39C0F4730B91}" type="presParOf" srcId="{E47CE6BB-C25F-4943-B76C-8A111EB1EA42}" destId="{7AE4948B-337E-410A-82D1-05F450331146}" srcOrd="5" destOrd="0" presId="urn:microsoft.com/office/officeart/2005/8/layout/default"/>
    <dgm:cxn modelId="{B15AA2F5-6349-411A-AC61-A6E32D2A0E62}" type="presParOf" srcId="{E47CE6BB-C25F-4943-B76C-8A111EB1EA42}" destId="{4434254B-029C-4099-937A-BA750C029F35}" srcOrd="6" destOrd="0" presId="urn:microsoft.com/office/officeart/2005/8/layout/default"/>
    <dgm:cxn modelId="{5E163D59-AD21-4597-A308-F1E0B1A68307}" type="presParOf" srcId="{E47CE6BB-C25F-4943-B76C-8A111EB1EA42}" destId="{2E576864-F1C7-4EFF-8C8B-9E8BB8BCD7A6}" srcOrd="7" destOrd="0" presId="urn:microsoft.com/office/officeart/2005/8/layout/default"/>
    <dgm:cxn modelId="{887866E7-9862-489C-BC7F-679ACD13F09B}" type="presParOf" srcId="{E47CE6BB-C25F-4943-B76C-8A111EB1EA42}" destId="{C62E62A7-B130-48DA-B666-DFD27B87910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6DECFF-BFF4-420E-95CF-9D9495BEF338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C5E672-562F-4A2C-A0E5-607A3284A1D5}">
      <dgm:prSet phldrT="[Text]" custT="1"/>
      <dgm:spPr>
        <a:xfrm>
          <a:off x="1584556" y="2065477"/>
          <a:ext cx="995201" cy="361182"/>
        </a:xfr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Qualifying APM Participant (QP)</a:t>
          </a:r>
        </a:p>
      </dgm:t>
    </dgm:pt>
    <dgm:pt modelId="{155C05CE-DE66-424A-8A1D-D80501D3CCFD}" type="parTrans" cxnId="{08EEFFD9-A327-4C30-AA12-E0B8CA7A1A44}">
      <dgm:prSet/>
      <dgm:spPr>
        <a:xfrm>
          <a:off x="2082156" y="1921004"/>
          <a:ext cx="514877" cy="144473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B599443-FD4E-43FB-ABA5-98428180EAA5}" type="sibTrans" cxnId="{08EEFFD9-A327-4C30-AA12-E0B8CA7A1A44}">
      <dgm:prSet/>
      <dgm:spPr/>
      <dgm:t>
        <a:bodyPr/>
        <a:lstStyle/>
        <a:p>
          <a:endParaRPr lang="en-US"/>
        </a:p>
      </dgm:t>
    </dgm:pt>
    <dgm:pt modelId="{68A1C032-7BC3-44A5-82CC-E5EA82E8407E}">
      <dgm:prSet phldrT="[Text]"/>
      <dgm:spPr>
        <a:xfrm>
          <a:off x="0" y="1018047"/>
          <a:ext cx="3799840" cy="433419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Advanced APM Entities</a:t>
          </a:r>
        </a:p>
      </dgm:t>
    </dgm:pt>
    <dgm:pt modelId="{6A4CB121-1FB8-469E-A66E-759C2BC60E0F}" type="parTrans" cxnId="{7D126340-8E3F-4BBD-89E4-C32E43288001}">
      <dgm:prSet/>
      <dgm:spPr/>
      <dgm:t>
        <a:bodyPr/>
        <a:lstStyle/>
        <a:p>
          <a:endParaRPr lang="en-US"/>
        </a:p>
      </dgm:t>
    </dgm:pt>
    <dgm:pt modelId="{C597E368-1DC4-4841-84E8-EFB7F0F1C114}" type="sibTrans" cxnId="{7D126340-8E3F-4BBD-89E4-C32E43288001}">
      <dgm:prSet/>
      <dgm:spPr/>
      <dgm:t>
        <a:bodyPr/>
        <a:lstStyle/>
        <a:p>
          <a:endParaRPr lang="en-US"/>
        </a:p>
      </dgm:t>
    </dgm:pt>
    <dgm:pt modelId="{6650F6F7-4A43-45B2-AD90-37E09193DDAC}">
      <dgm:prSet phldrT="[Text]"/>
      <dgm:spPr>
        <a:xfrm>
          <a:off x="0" y="2029359"/>
          <a:ext cx="3799840" cy="433419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MACRA Test: </a:t>
          </a:r>
          <a:b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</a:b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QP Threshold</a:t>
          </a:r>
        </a:p>
      </dgm:t>
    </dgm:pt>
    <dgm:pt modelId="{3DC34E24-4B1D-4A37-A4AE-8588811D9796}" type="parTrans" cxnId="{A78F3E6E-5043-4A41-8094-BB5065B0BAEC}">
      <dgm:prSet/>
      <dgm:spPr/>
      <dgm:t>
        <a:bodyPr/>
        <a:lstStyle/>
        <a:p>
          <a:endParaRPr lang="en-US"/>
        </a:p>
      </dgm:t>
    </dgm:pt>
    <dgm:pt modelId="{262D41B8-3B5F-4514-B2E9-FAA681B3B035}" type="sibTrans" cxnId="{A78F3E6E-5043-4A41-8094-BB5065B0BAEC}">
      <dgm:prSet/>
      <dgm:spPr/>
      <dgm:t>
        <a:bodyPr/>
        <a:lstStyle/>
        <a:p>
          <a:endParaRPr lang="en-US"/>
        </a:p>
      </dgm:t>
    </dgm:pt>
    <dgm:pt modelId="{DF664452-C7B4-468B-B265-F943768B6C56}">
      <dgm:prSet phldrT="[Text]" custT="1"/>
      <dgm:spPr>
        <a:xfrm>
          <a:off x="1469870" y="548510"/>
          <a:ext cx="1550021" cy="361182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Maryland</a:t>
          </a:r>
          <a:r>
            <a:rPr lang="en-US" sz="2000" baseline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All-Payer Model</a:t>
          </a:r>
          <a:endParaRPr lang="en-US" sz="20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6B96E63-7E63-4F22-85CC-AD67375E15E8}" type="sibTrans" cxnId="{300EC11E-8329-4ADE-A2AE-541271B19324}">
      <dgm:prSet/>
      <dgm:spPr/>
      <dgm:t>
        <a:bodyPr/>
        <a:lstStyle/>
        <a:p>
          <a:endParaRPr lang="en-US"/>
        </a:p>
      </dgm:t>
    </dgm:pt>
    <dgm:pt modelId="{1F9BF390-D945-4817-AF04-0A1B4C32205E}" type="parTrans" cxnId="{300EC11E-8329-4ADE-A2AE-541271B19324}">
      <dgm:prSet/>
      <dgm:spPr>
        <a:xfrm>
          <a:off x="2199161" y="404037"/>
          <a:ext cx="91440" cy="1444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473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2FCFF4E-B0B2-4DFB-A937-0DE2F8E5F7FE}">
      <dgm:prSet phldrT="[Text]" custT="1"/>
      <dgm:spPr>
        <a:xfrm>
          <a:off x="1618311" y="1054166"/>
          <a:ext cx="1253139" cy="361182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Maryland Hospitals</a:t>
          </a:r>
        </a:p>
      </dgm:t>
    </dgm:pt>
    <dgm:pt modelId="{F21D5E03-1335-43BE-93B0-B799ED31CFC8}" type="sibTrans" cxnId="{F9AACE91-41CA-421C-900C-D2B57EB729A6}">
      <dgm:prSet/>
      <dgm:spPr/>
      <dgm:t>
        <a:bodyPr/>
        <a:lstStyle/>
        <a:p>
          <a:endParaRPr lang="en-US"/>
        </a:p>
      </dgm:t>
    </dgm:pt>
    <dgm:pt modelId="{97E47CD6-B2A0-499B-9A52-0DEDE9A6FDA5}" type="parTrans" cxnId="{F9AACE91-41CA-421C-900C-D2B57EB729A6}">
      <dgm:prSet/>
      <dgm:spPr>
        <a:xfrm>
          <a:off x="2199161" y="909693"/>
          <a:ext cx="91440" cy="144473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5FB1AE90-F661-4C30-B327-6C47483E506F}">
      <dgm:prSet phldrT="[Text]" custT="1"/>
      <dgm:spPr>
        <a:xfrm>
          <a:off x="1958588" y="1559821"/>
          <a:ext cx="1276891" cy="361182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US" sz="20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Partnering Clinicians</a:t>
          </a:r>
        </a:p>
      </dgm:t>
    </dgm:pt>
    <dgm:pt modelId="{C0E8907D-783F-402E-9D2A-AF0C4A92B697}" type="parTrans" cxnId="{A3341289-04B4-48A0-8CC7-5193EA80C2BD}">
      <dgm:prSet/>
      <dgm:spPr>
        <a:xfrm>
          <a:off x="2244881" y="1415348"/>
          <a:ext cx="352153" cy="144473"/>
        </a:xfrm>
      </dgm:spPr>
      <dgm:t>
        <a:bodyPr/>
        <a:lstStyle/>
        <a:p>
          <a:endParaRPr lang="en-US"/>
        </a:p>
      </dgm:t>
    </dgm:pt>
    <dgm:pt modelId="{871E6849-4B19-4D7B-8C09-8A25B9468015}" type="sibTrans" cxnId="{A3341289-04B4-48A0-8CC7-5193EA80C2BD}">
      <dgm:prSet/>
      <dgm:spPr/>
      <dgm:t>
        <a:bodyPr/>
        <a:lstStyle/>
        <a:p>
          <a:endParaRPr lang="en-US"/>
        </a:p>
      </dgm:t>
    </dgm:pt>
    <dgm:pt modelId="{1686B3C1-06C0-456A-B656-41DDDBD34DFE}">
      <dgm:prSet phldrT="[Text]"/>
      <dgm:spPr>
        <a:xfrm>
          <a:off x="0" y="1523703"/>
          <a:ext cx="3799840" cy="433419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Care Redesign Alignment</a:t>
          </a:r>
        </a:p>
      </dgm:t>
    </dgm:pt>
    <dgm:pt modelId="{4491F114-331B-46FE-8126-4A7411C06A2B}" type="parTrans" cxnId="{6F484349-A922-4E15-AFBA-329454437D45}">
      <dgm:prSet/>
      <dgm:spPr/>
      <dgm:t>
        <a:bodyPr/>
        <a:lstStyle/>
        <a:p>
          <a:endParaRPr lang="en-US"/>
        </a:p>
      </dgm:t>
    </dgm:pt>
    <dgm:pt modelId="{F2E30FBE-AED1-488D-BAC2-9A34A1DF37AD}" type="sibTrans" cxnId="{6F484349-A922-4E15-AFBA-329454437D45}">
      <dgm:prSet/>
      <dgm:spPr/>
      <dgm:t>
        <a:bodyPr/>
        <a:lstStyle/>
        <a:p>
          <a:endParaRPr lang="en-US"/>
        </a:p>
      </dgm:t>
    </dgm:pt>
    <dgm:pt modelId="{483EB8CA-C79A-4B5A-AC6E-E179CA657E6D}">
      <dgm:prSet phldrT="[Text]" custT="1"/>
      <dgm:spPr>
        <a:xfrm>
          <a:off x="2742289" y="2065477"/>
          <a:ext cx="867223" cy="361182"/>
        </a:xfr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n-US" sz="18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Non Qualifying APM Participant</a:t>
          </a:r>
        </a:p>
      </dgm:t>
    </dgm:pt>
    <dgm:pt modelId="{CD878DFC-5990-4B25-BE86-69ECE651F106}" type="parTrans" cxnId="{5F911F27-659A-4DB3-B675-41D5EEA95C30}">
      <dgm:prSet/>
      <dgm:spPr>
        <a:xfrm>
          <a:off x="2597034" y="1921004"/>
          <a:ext cx="578866" cy="144473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E14FD1B1-563C-432B-8ACD-CB7C79AC4166}" type="sibTrans" cxnId="{5F911F27-659A-4DB3-B675-41D5EEA95C30}">
      <dgm:prSet/>
      <dgm:spPr/>
      <dgm:t>
        <a:bodyPr/>
        <a:lstStyle/>
        <a:p>
          <a:endParaRPr lang="en-US"/>
        </a:p>
      </dgm:t>
    </dgm:pt>
    <dgm:pt modelId="{91035D4A-2E55-4D2B-BDF3-C4C374A53CB2}">
      <dgm:prSet phldrT="[Text]"/>
      <dgm:spPr>
        <a:xfrm>
          <a:off x="0" y="512392"/>
          <a:ext cx="3799840" cy="433419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Alternative Payment Model (APM)</a:t>
          </a:r>
        </a:p>
      </dgm:t>
    </dgm:pt>
    <dgm:pt modelId="{CA57E987-90DB-48F6-BF43-C98FC0C1CB45}" type="sibTrans" cxnId="{376C41D7-D30D-4C46-9A88-6642B1372322}">
      <dgm:prSet/>
      <dgm:spPr/>
      <dgm:t>
        <a:bodyPr/>
        <a:lstStyle/>
        <a:p>
          <a:endParaRPr lang="en-US"/>
        </a:p>
      </dgm:t>
    </dgm:pt>
    <dgm:pt modelId="{FD29AF50-783B-4CC9-A57F-0E65882EEE8D}" type="parTrans" cxnId="{376C41D7-D30D-4C46-9A88-6642B1372322}">
      <dgm:prSet/>
      <dgm:spPr/>
      <dgm:t>
        <a:bodyPr/>
        <a:lstStyle/>
        <a:p>
          <a:endParaRPr lang="en-US"/>
        </a:p>
      </dgm:t>
    </dgm:pt>
    <dgm:pt modelId="{7F27A39F-B164-4F2A-8FC8-9211FB354674}" type="pres">
      <dgm:prSet presAssocID="{ED6DECFF-BFF4-420E-95CF-9D9495BEF33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E1873E-0A08-41A9-9A36-ED00861AD4FB}" type="pres">
      <dgm:prSet presAssocID="{ED6DECFF-BFF4-420E-95CF-9D9495BEF338}" presName="hierFlow" presStyleCnt="0"/>
      <dgm:spPr/>
    </dgm:pt>
    <dgm:pt modelId="{2D905B73-FD08-4B18-AD91-79E5B6A467D2}" type="pres">
      <dgm:prSet presAssocID="{ED6DECFF-BFF4-420E-95CF-9D9495BEF338}" presName="firstBuf" presStyleCnt="0"/>
      <dgm:spPr/>
    </dgm:pt>
    <dgm:pt modelId="{F555AC57-90CD-40D1-84C6-1B2A5C237D93}" type="pres">
      <dgm:prSet presAssocID="{ED6DECFF-BFF4-420E-95CF-9D9495BEF33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846A4C1-F486-4C72-BFE3-60366965FFD2}" type="pres">
      <dgm:prSet presAssocID="{DF664452-C7B4-468B-B265-F943768B6C56}" presName="Name14" presStyleCnt="0"/>
      <dgm:spPr/>
    </dgm:pt>
    <dgm:pt modelId="{AA209514-1BBD-4FDB-AAB8-6C8F702FAB17}" type="pres">
      <dgm:prSet presAssocID="{DF664452-C7B4-468B-B265-F943768B6C56}" presName="level1Shape" presStyleLbl="node0" presStyleIdx="0" presStyleCnt="1" custScaleX="230374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10141179-6C5F-44D8-AD98-195603FBE4F3}" type="pres">
      <dgm:prSet presAssocID="{DF664452-C7B4-468B-B265-F943768B6C56}" presName="hierChild2" presStyleCnt="0"/>
      <dgm:spPr/>
    </dgm:pt>
    <dgm:pt modelId="{B6E9C521-BFA8-463E-BF5F-23C6648F2EC0}" type="pres">
      <dgm:prSet presAssocID="{97E47CD6-B2A0-499B-9A52-0DEDE9A6FDA5}" presName="Name19" presStyleLbl="parChTrans1D2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473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0AD66B20-23B0-46CB-9403-BD7ED0070CD2}" type="pres">
      <dgm:prSet presAssocID="{72FCFF4E-B0B2-4DFB-A937-0DE2F8E5F7FE}" presName="Name21" presStyleCnt="0"/>
      <dgm:spPr/>
    </dgm:pt>
    <dgm:pt modelId="{DDF9E650-724D-4372-9285-F0FEA2F2C5FE}" type="pres">
      <dgm:prSet presAssocID="{72FCFF4E-B0B2-4DFB-A937-0DE2F8E5F7FE}" presName="level2Shape" presStyleLbl="node2" presStyleIdx="0" presStyleCnt="1" custScaleX="23130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3E7E4B37-00D4-495D-82BD-FF6543AC450A}" type="pres">
      <dgm:prSet presAssocID="{72FCFF4E-B0B2-4DFB-A937-0DE2F8E5F7FE}" presName="hierChild3" presStyleCnt="0"/>
      <dgm:spPr/>
    </dgm:pt>
    <dgm:pt modelId="{59CE418E-0D3F-454F-92B0-ADD2D3396DF9}" type="pres">
      <dgm:prSet presAssocID="{C0E8907D-783F-402E-9D2A-AF0C4A92B697}" presName="Name19" presStyleLbl="parChTrans1D3" presStyleIdx="0" presStyleCnt="1"/>
      <dgm:spPr/>
      <dgm:t>
        <a:bodyPr/>
        <a:lstStyle/>
        <a:p>
          <a:endParaRPr lang="en-US"/>
        </a:p>
      </dgm:t>
    </dgm:pt>
    <dgm:pt modelId="{5B88FFED-714A-45E6-AB65-3BEC58095286}" type="pres">
      <dgm:prSet presAssocID="{5FB1AE90-F661-4C30-B327-6C47483E506F}" presName="Name21" presStyleCnt="0"/>
      <dgm:spPr/>
    </dgm:pt>
    <dgm:pt modelId="{036198C8-DDEE-4B27-9C6E-AF9CFA98E0A6}" type="pres">
      <dgm:prSet presAssocID="{5FB1AE90-F661-4C30-B327-6C47483E506F}" presName="level2Shape" presStyleLbl="node3" presStyleIdx="0" presStyleCnt="1" custScaleX="235687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2144EBE0-A82A-4E12-A85F-A0C651EAD80B}" type="pres">
      <dgm:prSet presAssocID="{5FB1AE90-F661-4C30-B327-6C47483E506F}" presName="hierChild3" presStyleCnt="0"/>
      <dgm:spPr/>
    </dgm:pt>
    <dgm:pt modelId="{2CADA963-332F-4E56-B759-C4EEAA4195B4}" type="pres">
      <dgm:prSet presAssocID="{155C05CE-DE66-424A-8A1D-D80501D3CCFD}" presName="Name19" presStyleLbl="parChTrans1D4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514877" y="0"/>
              </a:moveTo>
              <a:lnTo>
                <a:pt x="514877" y="72236"/>
              </a:lnTo>
              <a:lnTo>
                <a:pt x="0" y="72236"/>
              </a:lnTo>
              <a:lnTo>
                <a:pt x="0" y="144473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2AD68E32-A0EE-4C96-AFA8-7773BE735187}" type="pres">
      <dgm:prSet presAssocID="{99C5E672-562F-4A2C-A0E5-607A3284A1D5}" presName="Name21" presStyleCnt="0"/>
      <dgm:spPr/>
    </dgm:pt>
    <dgm:pt modelId="{B132A42F-1D79-4D3B-B87D-6436D4B792D1}" type="pres">
      <dgm:prSet presAssocID="{99C5E672-562F-4A2C-A0E5-607A3284A1D5}" presName="level2Shape" presStyleLbl="node4" presStyleIdx="0" presStyleCnt="2" custScaleX="18369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6149AA1C-F4AF-4E5A-88A2-D1D7AB822FAD}" type="pres">
      <dgm:prSet presAssocID="{99C5E672-562F-4A2C-A0E5-607A3284A1D5}" presName="hierChild3" presStyleCnt="0"/>
      <dgm:spPr/>
    </dgm:pt>
    <dgm:pt modelId="{4AF9C80B-E33A-49BA-AFC0-575785B148C0}" type="pres">
      <dgm:prSet presAssocID="{CD878DFC-5990-4B25-BE86-69ECE651F106}" presName="Name19" presStyleLbl="parChTrans1D4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36"/>
              </a:lnTo>
              <a:lnTo>
                <a:pt x="578866" y="72236"/>
              </a:lnTo>
              <a:lnTo>
                <a:pt x="578866" y="144473"/>
              </a:lnTo>
            </a:path>
          </a:pathLst>
        </a:custGeom>
      </dgm:spPr>
      <dgm:t>
        <a:bodyPr/>
        <a:lstStyle/>
        <a:p>
          <a:endParaRPr lang="en-US"/>
        </a:p>
      </dgm:t>
    </dgm:pt>
    <dgm:pt modelId="{BAB25A7F-0F28-44F6-9229-4168B5EDFB05}" type="pres">
      <dgm:prSet presAssocID="{483EB8CA-C79A-4B5A-AC6E-E179CA657E6D}" presName="Name21" presStyleCnt="0"/>
      <dgm:spPr/>
    </dgm:pt>
    <dgm:pt modelId="{19FEE00B-FC04-49FD-AD7B-FFD4E3891C19}" type="pres">
      <dgm:prSet presAssocID="{483EB8CA-C79A-4B5A-AC6E-E179CA657E6D}" presName="level2Shape" presStyleLbl="node4" presStyleIdx="1" presStyleCnt="2" custScaleX="160071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229CCAED-B648-4572-8ACE-9CDA9A93B496}" type="pres">
      <dgm:prSet presAssocID="{483EB8CA-C79A-4B5A-AC6E-E179CA657E6D}" presName="hierChild3" presStyleCnt="0"/>
      <dgm:spPr/>
    </dgm:pt>
    <dgm:pt modelId="{253F4438-30C5-4AA8-9CCB-36A3A999EE56}" type="pres">
      <dgm:prSet presAssocID="{ED6DECFF-BFF4-420E-95CF-9D9495BEF338}" presName="bgShapesFlow" presStyleCnt="0"/>
      <dgm:spPr/>
    </dgm:pt>
    <dgm:pt modelId="{842CE0CA-D6DF-4F70-B60D-88CEB0D90CCA}" type="pres">
      <dgm:prSet presAssocID="{91035D4A-2E55-4D2B-BDF3-C4C374A53CB2}" presName="rectComp" presStyleCnt="0"/>
      <dgm:spPr/>
    </dgm:pt>
    <dgm:pt modelId="{1C61E1BA-3661-4637-9F22-430857177315}" type="pres">
      <dgm:prSet presAssocID="{91035D4A-2E55-4D2B-BDF3-C4C374A53CB2}" presName="bgRect" presStyleLbl="bgShp" presStyleIdx="0" presStyleCnt="4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6900D6C9-7784-458B-B9B5-69F1547B0E2F}" type="pres">
      <dgm:prSet presAssocID="{91035D4A-2E55-4D2B-BDF3-C4C374A53CB2}" presName="bgRectTx" presStyleLbl="bgShp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7A52F1-0CC9-43E4-A24B-5CF1D203B771}" type="pres">
      <dgm:prSet presAssocID="{91035D4A-2E55-4D2B-BDF3-C4C374A53CB2}" presName="spComp" presStyleCnt="0"/>
      <dgm:spPr/>
    </dgm:pt>
    <dgm:pt modelId="{CD5BC69E-50A8-4569-83C3-AE3147AF29CE}" type="pres">
      <dgm:prSet presAssocID="{91035D4A-2E55-4D2B-BDF3-C4C374A53CB2}" presName="vSp" presStyleCnt="0"/>
      <dgm:spPr/>
    </dgm:pt>
    <dgm:pt modelId="{53ABE3B1-32A9-4CE8-8E5B-4F894290177C}" type="pres">
      <dgm:prSet presAssocID="{68A1C032-7BC3-44A5-82CC-E5EA82E8407E}" presName="rectComp" presStyleCnt="0"/>
      <dgm:spPr/>
    </dgm:pt>
    <dgm:pt modelId="{1206F500-7C19-43AE-98FA-B407A9FDDADD}" type="pres">
      <dgm:prSet presAssocID="{68A1C032-7BC3-44A5-82CC-E5EA82E8407E}" presName="bgRect" presStyleLbl="bgShp" presStyleIdx="1" presStyleCnt="4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A6348601-A0AE-4570-9450-674766EF5EA8}" type="pres">
      <dgm:prSet presAssocID="{68A1C032-7BC3-44A5-82CC-E5EA82E8407E}" presName="bgRectTx" presStyleLbl="bgShp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CFB8D-C895-41F8-B8F9-A7EDE6C6FABD}" type="pres">
      <dgm:prSet presAssocID="{68A1C032-7BC3-44A5-82CC-E5EA82E8407E}" presName="spComp" presStyleCnt="0"/>
      <dgm:spPr/>
    </dgm:pt>
    <dgm:pt modelId="{4C0125C4-8E77-4936-81F1-76CE89BB408D}" type="pres">
      <dgm:prSet presAssocID="{68A1C032-7BC3-44A5-82CC-E5EA82E8407E}" presName="vSp" presStyleCnt="0"/>
      <dgm:spPr/>
    </dgm:pt>
    <dgm:pt modelId="{CCE6A5EE-F948-4A0D-A706-595A02691B95}" type="pres">
      <dgm:prSet presAssocID="{1686B3C1-06C0-456A-B656-41DDDBD34DFE}" presName="rectComp" presStyleCnt="0"/>
      <dgm:spPr/>
    </dgm:pt>
    <dgm:pt modelId="{3223813E-C9FC-4D37-BBFD-DFEFDA053518}" type="pres">
      <dgm:prSet presAssocID="{1686B3C1-06C0-456A-B656-41DDDBD34DFE}" presName="bgRect" presStyleLbl="bgShp" presStyleIdx="2" presStyleCnt="4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1D575063-79DB-4869-B3B6-EE0014B1FAAD}" type="pres">
      <dgm:prSet presAssocID="{1686B3C1-06C0-456A-B656-41DDDBD34DFE}" presName="bgRectTx" presStyleLbl="bgShp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F4407-DC01-4195-9885-CE29910A4E75}" type="pres">
      <dgm:prSet presAssocID="{1686B3C1-06C0-456A-B656-41DDDBD34DFE}" presName="spComp" presStyleCnt="0"/>
      <dgm:spPr/>
    </dgm:pt>
    <dgm:pt modelId="{F7AB0D4D-D635-44C4-80B0-00CA704D2C19}" type="pres">
      <dgm:prSet presAssocID="{1686B3C1-06C0-456A-B656-41DDDBD34DFE}" presName="vSp" presStyleCnt="0"/>
      <dgm:spPr/>
    </dgm:pt>
    <dgm:pt modelId="{037BC213-5EC5-4422-AB1D-8C739AE95623}" type="pres">
      <dgm:prSet presAssocID="{6650F6F7-4A43-45B2-AD90-37E09193DDAC}" presName="rectComp" presStyleCnt="0"/>
      <dgm:spPr/>
    </dgm:pt>
    <dgm:pt modelId="{5EDA8597-B98B-46FA-A9F3-582392C327E3}" type="pres">
      <dgm:prSet presAssocID="{6650F6F7-4A43-45B2-AD90-37E09193DDAC}" presName="bgRect" presStyleLbl="bgShp" presStyleIdx="3" presStyleCnt="4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EF1E3660-E0D4-45C6-90B3-96C7484097D0}" type="pres">
      <dgm:prSet presAssocID="{6650F6F7-4A43-45B2-AD90-37E09193DDAC}" presName="bgRectTx" presStyleLbl="bgShp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58C81A-9E31-41BE-89FE-DE2B01F26C4C}" type="presOf" srcId="{91035D4A-2E55-4D2B-BDF3-C4C374A53CB2}" destId="{1C61E1BA-3661-4637-9F22-430857177315}" srcOrd="0" destOrd="0" presId="urn:microsoft.com/office/officeart/2005/8/layout/hierarchy6"/>
    <dgm:cxn modelId="{5F911F27-659A-4DB3-B675-41D5EEA95C30}" srcId="{5FB1AE90-F661-4C30-B327-6C47483E506F}" destId="{483EB8CA-C79A-4B5A-AC6E-E179CA657E6D}" srcOrd="1" destOrd="0" parTransId="{CD878DFC-5990-4B25-BE86-69ECE651F106}" sibTransId="{E14FD1B1-563C-432B-8ACD-CB7C79AC4166}"/>
    <dgm:cxn modelId="{DD4AA16E-7B0B-4F6B-893B-BA5BE67A3E63}" type="presOf" srcId="{155C05CE-DE66-424A-8A1D-D80501D3CCFD}" destId="{2CADA963-332F-4E56-B759-C4EEAA4195B4}" srcOrd="0" destOrd="0" presId="urn:microsoft.com/office/officeart/2005/8/layout/hierarchy6"/>
    <dgm:cxn modelId="{08EEFFD9-A327-4C30-AA12-E0B8CA7A1A44}" srcId="{5FB1AE90-F661-4C30-B327-6C47483E506F}" destId="{99C5E672-562F-4A2C-A0E5-607A3284A1D5}" srcOrd="0" destOrd="0" parTransId="{155C05CE-DE66-424A-8A1D-D80501D3CCFD}" sibTransId="{DB599443-FD4E-43FB-ABA5-98428180EAA5}"/>
    <dgm:cxn modelId="{1FB1CBB3-B9B4-4093-8EB4-58AC62F06A3F}" type="presOf" srcId="{DF664452-C7B4-468B-B265-F943768B6C56}" destId="{AA209514-1BBD-4FDB-AAB8-6C8F702FAB17}" srcOrd="0" destOrd="0" presId="urn:microsoft.com/office/officeart/2005/8/layout/hierarchy6"/>
    <dgm:cxn modelId="{F9AACE91-41CA-421C-900C-D2B57EB729A6}" srcId="{DF664452-C7B4-468B-B265-F943768B6C56}" destId="{72FCFF4E-B0B2-4DFB-A937-0DE2F8E5F7FE}" srcOrd="0" destOrd="0" parTransId="{97E47CD6-B2A0-499B-9A52-0DEDE9A6FDA5}" sibTransId="{F21D5E03-1335-43BE-93B0-B799ED31CFC8}"/>
    <dgm:cxn modelId="{9C7A6D6F-C4AC-4C57-8CA7-A7DA9CDC0566}" type="presOf" srcId="{CD878DFC-5990-4B25-BE86-69ECE651F106}" destId="{4AF9C80B-E33A-49BA-AFC0-575785B148C0}" srcOrd="0" destOrd="0" presId="urn:microsoft.com/office/officeart/2005/8/layout/hierarchy6"/>
    <dgm:cxn modelId="{AB5C443E-5D01-4F3D-B1C1-9FBA604A19C6}" type="presOf" srcId="{C0E8907D-783F-402E-9D2A-AF0C4A92B697}" destId="{59CE418E-0D3F-454F-92B0-ADD2D3396DF9}" srcOrd="0" destOrd="0" presId="urn:microsoft.com/office/officeart/2005/8/layout/hierarchy6"/>
    <dgm:cxn modelId="{17BE6F69-69AA-4BEA-AE4E-EECD72EE4835}" type="presOf" srcId="{68A1C032-7BC3-44A5-82CC-E5EA82E8407E}" destId="{A6348601-A0AE-4570-9450-674766EF5EA8}" srcOrd="1" destOrd="0" presId="urn:microsoft.com/office/officeart/2005/8/layout/hierarchy6"/>
    <dgm:cxn modelId="{ECA73EC8-3302-4A12-907C-21538357BF75}" type="presOf" srcId="{1686B3C1-06C0-456A-B656-41DDDBD34DFE}" destId="{1D575063-79DB-4869-B3B6-EE0014B1FAAD}" srcOrd="1" destOrd="0" presId="urn:microsoft.com/office/officeart/2005/8/layout/hierarchy6"/>
    <dgm:cxn modelId="{A78F3E6E-5043-4A41-8094-BB5065B0BAEC}" srcId="{ED6DECFF-BFF4-420E-95CF-9D9495BEF338}" destId="{6650F6F7-4A43-45B2-AD90-37E09193DDAC}" srcOrd="4" destOrd="0" parTransId="{3DC34E24-4B1D-4A37-A4AE-8588811D9796}" sibTransId="{262D41B8-3B5F-4514-B2E9-FAA681B3B035}"/>
    <dgm:cxn modelId="{FB2C32F7-42A6-405A-BACA-985B83AB9199}" type="presOf" srcId="{6650F6F7-4A43-45B2-AD90-37E09193DDAC}" destId="{EF1E3660-E0D4-45C6-90B3-96C7484097D0}" srcOrd="1" destOrd="0" presId="urn:microsoft.com/office/officeart/2005/8/layout/hierarchy6"/>
    <dgm:cxn modelId="{7430D05E-C88B-414D-B908-B8E81EAD55E4}" type="presOf" srcId="{97E47CD6-B2A0-499B-9A52-0DEDE9A6FDA5}" destId="{B6E9C521-BFA8-463E-BF5F-23C6648F2EC0}" srcOrd="0" destOrd="0" presId="urn:microsoft.com/office/officeart/2005/8/layout/hierarchy6"/>
    <dgm:cxn modelId="{E83A0213-EA65-4E2B-8AC6-6405F0CD77D0}" type="presOf" srcId="{ED6DECFF-BFF4-420E-95CF-9D9495BEF338}" destId="{7F27A39F-B164-4F2A-8FC8-9211FB354674}" srcOrd="0" destOrd="0" presId="urn:microsoft.com/office/officeart/2005/8/layout/hierarchy6"/>
    <dgm:cxn modelId="{300EC11E-8329-4ADE-A2AE-541271B19324}" srcId="{ED6DECFF-BFF4-420E-95CF-9D9495BEF338}" destId="{DF664452-C7B4-468B-B265-F943768B6C56}" srcOrd="0" destOrd="0" parTransId="{1F9BF390-D945-4817-AF04-0A1B4C32205E}" sibTransId="{36B96E63-7E63-4F22-85CC-AD67375E15E8}"/>
    <dgm:cxn modelId="{7D126340-8E3F-4BBD-89E4-C32E43288001}" srcId="{ED6DECFF-BFF4-420E-95CF-9D9495BEF338}" destId="{68A1C032-7BC3-44A5-82CC-E5EA82E8407E}" srcOrd="2" destOrd="0" parTransId="{6A4CB121-1FB8-469E-A66E-759C2BC60E0F}" sibTransId="{C597E368-1DC4-4841-84E8-EFB7F0F1C114}"/>
    <dgm:cxn modelId="{6F484349-A922-4E15-AFBA-329454437D45}" srcId="{ED6DECFF-BFF4-420E-95CF-9D9495BEF338}" destId="{1686B3C1-06C0-456A-B656-41DDDBD34DFE}" srcOrd="3" destOrd="0" parTransId="{4491F114-331B-46FE-8126-4A7411C06A2B}" sibTransId="{F2E30FBE-AED1-488D-BAC2-9A34A1DF37AD}"/>
    <dgm:cxn modelId="{376C41D7-D30D-4C46-9A88-6642B1372322}" srcId="{ED6DECFF-BFF4-420E-95CF-9D9495BEF338}" destId="{91035D4A-2E55-4D2B-BDF3-C4C374A53CB2}" srcOrd="1" destOrd="0" parTransId="{FD29AF50-783B-4CC9-A57F-0E65882EEE8D}" sibTransId="{CA57E987-90DB-48F6-BF43-C98FC0C1CB45}"/>
    <dgm:cxn modelId="{B0617802-178D-4AEB-B6F8-D013DBCEE601}" type="presOf" srcId="{6650F6F7-4A43-45B2-AD90-37E09193DDAC}" destId="{5EDA8597-B98B-46FA-A9F3-582392C327E3}" srcOrd="0" destOrd="0" presId="urn:microsoft.com/office/officeart/2005/8/layout/hierarchy6"/>
    <dgm:cxn modelId="{A3341289-04B4-48A0-8CC7-5193EA80C2BD}" srcId="{72FCFF4E-B0B2-4DFB-A937-0DE2F8E5F7FE}" destId="{5FB1AE90-F661-4C30-B327-6C47483E506F}" srcOrd="0" destOrd="0" parTransId="{C0E8907D-783F-402E-9D2A-AF0C4A92B697}" sibTransId="{871E6849-4B19-4D7B-8C09-8A25B9468015}"/>
    <dgm:cxn modelId="{F055D573-4901-4AD6-9A02-C97F604CEA3F}" type="presOf" srcId="{72FCFF4E-B0B2-4DFB-A937-0DE2F8E5F7FE}" destId="{DDF9E650-724D-4372-9285-F0FEA2F2C5FE}" srcOrd="0" destOrd="0" presId="urn:microsoft.com/office/officeart/2005/8/layout/hierarchy6"/>
    <dgm:cxn modelId="{0F228ACB-A966-4DC1-9825-D256A816ED7E}" type="presOf" srcId="{99C5E672-562F-4A2C-A0E5-607A3284A1D5}" destId="{B132A42F-1D79-4D3B-B87D-6436D4B792D1}" srcOrd="0" destOrd="0" presId="urn:microsoft.com/office/officeart/2005/8/layout/hierarchy6"/>
    <dgm:cxn modelId="{4215F65C-AB04-4666-A981-0042F30871B9}" type="presOf" srcId="{5FB1AE90-F661-4C30-B327-6C47483E506F}" destId="{036198C8-DDEE-4B27-9C6E-AF9CFA98E0A6}" srcOrd="0" destOrd="0" presId="urn:microsoft.com/office/officeart/2005/8/layout/hierarchy6"/>
    <dgm:cxn modelId="{828761B0-C399-4B1F-A277-F2C1D5118B40}" type="presOf" srcId="{483EB8CA-C79A-4B5A-AC6E-E179CA657E6D}" destId="{19FEE00B-FC04-49FD-AD7B-FFD4E3891C19}" srcOrd="0" destOrd="0" presId="urn:microsoft.com/office/officeart/2005/8/layout/hierarchy6"/>
    <dgm:cxn modelId="{AC399B42-25C3-4EFB-BAB0-5A1D9D850005}" type="presOf" srcId="{1686B3C1-06C0-456A-B656-41DDDBD34DFE}" destId="{3223813E-C9FC-4D37-BBFD-DFEFDA053518}" srcOrd="0" destOrd="0" presId="urn:microsoft.com/office/officeart/2005/8/layout/hierarchy6"/>
    <dgm:cxn modelId="{501D5901-E5E8-4BFF-9E43-C165C0FB9C4F}" type="presOf" srcId="{68A1C032-7BC3-44A5-82CC-E5EA82E8407E}" destId="{1206F500-7C19-43AE-98FA-B407A9FDDADD}" srcOrd="0" destOrd="0" presId="urn:microsoft.com/office/officeart/2005/8/layout/hierarchy6"/>
    <dgm:cxn modelId="{011CE937-202B-497A-9BC0-DC9898FCFA6E}" type="presOf" srcId="{91035D4A-2E55-4D2B-BDF3-C4C374A53CB2}" destId="{6900D6C9-7784-458B-B9B5-69F1547B0E2F}" srcOrd="1" destOrd="0" presId="urn:microsoft.com/office/officeart/2005/8/layout/hierarchy6"/>
    <dgm:cxn modelId="{1FE92467-106E-4823-8724-CBABF1996CFE}" type="presParOf" srcId="{7F27A39F-B164-4F2A-8FC8-9211FB354674}" destId="{1AE1873E-0A08-41A9-9A36-ED00861AD4FB}" srcOrd="0" destOrd="0" presId="urn:microsoft.com/office/officeart/2005/8/layout/hierarchy6"/>
    <dgm:cxn modelId="{DEE09536-FE99-44DC-93CB-AADD3672C296}" type="presParOf" srcId="{1AE1873E-0A08-41A9-9A36-ED00861AD4FB}" destId="{2D905B73-FD08-4B18-AD91-79E5B6A467D2}" srcOrd="0" destOrd="0" presId="urn:microsoft.com/office/officeart/2005/8/layout/hierarchy6"/>
    <dgm:cxn modelId="{1A449ADE-5D2A-4A63-8ED7-72646CB54A0C}" type="presParOf" srcId="{1AE1873E-0A08-41A9-9A36-ED00861AD4FB}" destId="{F555AC57-90CD-40D1-84C6-1B2A5C237D93}" srcOrd="1" destOrd="0" presId="urn:microsoft.com/office/officeart/2005/8/layout/hierarchy6"/>
    <dgm:cxn modelId="{1E4FF994-D2F3-45C0-B339-986CA3311C41}" type="presParOf" srcId="{F555AC57-90CD-40D1-84C6-1B2A5C237D93}" destId="{7846A4C1-F486-4C72-BFE3-60366965FFD2}" srcOrd="0" destOrd="0" presId="urn:microsoft.com/office/officeart/2005/8/layout/hierarchy6"/>
    <dgm:cxn modelId="{9E6CDE5C-1B72-4FDE-9D20-8ADC1D68A017}" type="presParOf" srcId="{7846A4C1-F486-4C72-BFE3-60366965FFD2}" destId="{AA209514-1BBD-4FDB-AAB8-6C8F702FAB17}" srcOrd="0" destOrd="0" presId="urn:microsoft.com/office/officeart/2005/8/layout/hierarchy6"/>
    <dgm:cxn modelId="{9F21003F-A035-4653-8208-AAB9368EE15E}" type="presParOf" srcId="{7846A4C1-F486-4C72-BFE3-60366965FFD2}" destId="{10141179-6C5F-44D8-AD98-195603FBE4F3}" srcOrd="1" destOrd="0" presId="urn:microsoft.com/office/officeart/2005/8/layout/hierarchy6"/>
    <dgm:cxn modelId="{57DFF4F0-B148-4AFB-B190-9A22B80E1873}" type="presParOf" srcId="{10141179-6C5F-44D8-AD98-195603FBE4F3}" destId="{B6E9C521-BFA8-463E-BF5F-23C6648F2EC0}" srcOrd="0" destOrd="0" presId="urn:microsoft.com/office/officeart/2005/8/layout/hierarchy6"/>
    <dgm:cxn modelId="{971AA839-9C57-4692-8DA0-4F83F91B452F}" type="presParOf" srcId="{10141179-6C5F-44D8-AD98-195603FBE4F3}" destId="{0AD66B20-23B0-46CB-9403-BD7ED0070CD2}" srcOrd="1" destOrd="0" presId="urn:microsoft.com/office/officeart/2005/8/layout/hierarchy6"/>
    <dgm:cxn modelId="{628D8EB2-21C5-44AB-8649-46DB92D3AA35}" type="presParOf" srcId="{0AD66B20-23B0-46CB-9403-BD7ED0070CD2}" destId="{DDF9E650-724D-4372-9285-F0FEA2F2C5FE}" srcOrd="0" destOrd="0" presId="urn:microsoft.com/office/officeart/2005/8/layout/hierarchy6"/>
    <dgm:cxn modelId="{03B034A3-2A0D-4C75-929C-BFDC9EE31CC7}" type="presParOf" srcId="{0AD66B20-23B0-46CB-9403-BD7ED0070CD2}" destId="{3E7E4B37-00D4-495D-82BD-FF6543AC450A}" srcOrd="1" destOrd="0" presId="urn:microsoft.com/office/officeart/2005/8/layout/hierarchy6"/>
    <dgm:cxn modelId="{1841A226-A371-4F08-83BA-2D659BCEDBF6}" type="presParOf" srcId="{3E7E4B37-00D4-495D-82BD-FF6543AC450A}" destId="{59CE418E-0D3F-454F-92B0-ADD2D3396DF9}" srcOrd="0" destOrd="0" presId="urn:microsoft.com/office/officeart/2005/8/layout/hierarchy6"/>
    <dgm:cxn modelId="{223B1246-10C2-492E-849D-E1C1AA12A798}" type="presParOf" srcId="{3E7E4B37-00D4-495D-82BD-FF6543AC450A}" destId="{5B88FFED-714A-45E6-AB65-3BEC58095286}" srcOrd="1" destOrd="0" presId="urn:microsoft.com/office/officeart/2005/8/layout/hierarchy6"/>
    <dgm:cxn modelId="{C2607629-7A17-48A2-8ED7-CF31953C1C17}" type="presParOf" srcId="{5B88FFED-714A-45E6-AB65-3BEC58095286}" destId="{036198C8-DDEE-4B27-9C6E-AF9CFA98E0A6}" srcOrd="0" destOrd="0" presId="urn:microsoft.com/office/officeart/2005/8/layout/hierarchy6"/>
    <dgm:cxn modelId="{EEDC25C4-F76E-4A10-9B94-B67EE991655A}" type="presParOf" srcId="{5B88FFED-714A-45E6-AB65-3BEC58095286}" destId="{2144EBE0-A82A-4E12-A85F-A0C651EAD80B}" srcOrd="1" destOrd="0" presId="urn:microsoft.com/office/officeart/2005/8/layout/hierarchy6"/>
    <dgm:cxn modelId="{E4BDDC77-C991-4573-931E-D4703838CFDA}" type="presParOf" srcId="{2144EBE0-A82A-4E12-A85F-A0C651EAD80B}" destId="{2CADA963-332F-4E56-B759-C4EEAA4195B4}" srcOrd="0" destOrd="0" presId="urn:microsoft.com/office/officeart/2005/8/layout/hierarchy6"/>
    <dgm:cxn modelId="{C25653DA-7491-43C6-AB85-8B7046B5BF57}" type="presParOf" srcId="{2144EBE0-A82A-4E12-A85F-A0C651EAD80B}" destId="{2AD68E32-A0EE-4C96-AFA8-7773BE735187}" srcOrd="1" destOrd="0" presId="urn:microsoft.com/office/officeart/2005/8/layout/hierarchy6"/>
    <dgm:cxn modelId="{A8E927B8-6195-4788-B7C5-24648A677D78}" type="presParOf" srcId="{2AD68E32-A0EE-4C96-AFA8-7773BE735187}" destId="{B132A42F-1D79-4D3B-B87D-6436D4B792D1}" srcOrd="0" destOrd="0" presId="urn:microsoft.com/office/officeart/2005/8/layout/hierarchy6"/>
    <dgm:cxn modelId="{9F6F7769-9AF3-4355-B812-393D05A5DFB4}" type="presParOf" srcId="{2AD68E32-A0EE-4C96-AFA8-7773BE735187}" destId="{6149AA1C-F4AF-4E5A-88A2-D1D7AB822FAD}" srcOrd="1" destOrd="0" presId="urn:microsoft.com/office/officeart/2005/8/layout/hierarchy6"/>
    <dgm:cxn modelId="{29E8F484-1083-4FD9-94B9-5FA3D53A5AA6}" type="presParOf" srcId="{2144EBE0-A82A-4E12-A85F-A0C651EAD80B}" destId="{4AF9C80B-E33A-49BA-AFC0-575785B148C0}" srcOrd="2" destOrd="0" presId="urn:microsoft.com/office/officeart/2005/8/layout/hierarchy6"/>
    <dgm:cxn modelId="{E83C4C7D-9DD0-43CA-9125-97687E82F8D7}" type="presParOf" srcId="{2144EBE0-A82A-4E12-A85F-A0C651EAD80B}" destId="{BAB25A7F-0F28-44F6-9229-4168B5EDFB05}" srcOrd="3" destOrd="0" presId="urn:microsoft.com/office/officeart/2005/8/layout/hierarchy6"/>
    <dgm:cxn modelId="{6AE49637-B114-4633-9E94-295A7BC72A29}" type="presParOf" srcId="{BAB25A7F-0F28-44F6-9229-4168B5EDFB05}" destId="{19FEE00B-FC04-49FD-AD7B-FFD4E3891C19}" srcOrd="0" destOrd="0" presId="urn:microsoft.com/office/officeart/2005/8/layout/hierarchy6"/>
    <dgm:cxn modelId="{708C25D2-656B-402E-86FD-A0F7DC71D3F6}" type="presParOf" srcId="{BAB25A7F-0F28-44F6-9229-4168B5EDFB05}" destId="{229CCAED-B648-4572-8ACE-9CDA9A93B496}" srcOrd="1" destOrd="0" presId="urn:microsoft.com/office/officeart/2005/8/layout/hierarchy6"/>
    <dgm:cxn modelId="{E67F3EB3-24DB-479A-860D-27B7375CE1F9}" type="presParOf" srcId="{7F27A39F-B164-4F2A-8FC8-9211FB354674}" destId="{253F4438-30C5-4AA8-9CCB-36A3A999EE56}" srcOrd="1" destOrd="0" presId="urn:microsoft.com/office/officeart/2005/8/layout/hierarchy6"/>
    <dgm:cxn modelId="{68E522C3-2EEF-4DBB-8679-1CE6FFCACEA1}" type="presParOf" srcId="{253F4438-30C5-4AA8-9CCB-36A3A999EE56}" destId="{842CE0CA-D6DF-4F70-B60D-88CEB0D90CCA}" srcOrd="0" destOrd="0" presId="urn:microsoft.com/office/officeart/2005/8/layout/hierarchy6"/>
    <dgm:cxn modelId="{4FAA0D04-CD09-4247-B2FD-317C3B540F9A}" type="presParOf" srcId="{842CE0CA-D6DF-4F70-B60D-88CEB0D90CCA}" destId="{1C61E1BA-3661-4637-9F22-430857177315}" srcOrd="0" destOrd="0" presId="urn:microsoft.com/office/officeart/2005/8/layout/hierarchy6"/>
    <dgm:cxn modelId="{A22DC1CF-75D0-45B6-B76F-793077C8E66A}" type="presParOf" srcId="{842CE0CA-D6DF-4F70-B60D-88CEB0D90CCA}" destId="{6900D6C9-7784-458B-B9B5-69F1547B0E2F}" srcOrd="1" destOrd="0" presId="urn:microsoft.com/office/officeart/2005/8/layout/hierarchy6"/>
    <dgm:cxn modelId="{A509308B-2E56-4FD7-9745-09630854B818}" type="presParOf" srcId="{253F4438-30C5-4AA8-9CCB-36A3A999EE56}" destId="{E07A52F1-0CC9-43E4-A24B-5CF1D203B771}" srcOrd="1" destOrd="0" presId="urn:microsoft.com/office/officeart/2005/8/layout/hierarchy6"/>
    <dgm:cxn modelId="{9DAB4FF8-8309-4DEE-B925-A980FB3B1191}" type="presParOf" srcId="{E07A52F1-0CC9-43E4-A24B-5CF1D203B771}" destId="{CD5BC69E-50A8-4569-83C3-AE3147AF29CE}" srcOrd="0" destOrd="0" presId="urn:microsoft.com/office/officeart/2005/8/layout/hierarchy6"/>
    <dgm:cxn modelId="{11609F7B-833C-453C-9FC9-C9E52371474C}" type="presParOf" srcId="{253F4438-30C5-4AA8-9CCB-36A3A999EE56}" destId="{53ABE3B1-32A9-4CE8-8E5B-4F894290177C}" srcOrd="2" destOrd="0" presId="urn:microsoft.com/office/officeart/2005/8/layout/hierarchy6"/>
    <dgm:cxn modelId="{DE9777E0-3C37-4247-8C28-D68114043520}" type="presParOf" srcId="{53ABE3B1-32A9-4CE8-8E5B-4F894290177C}" destId="{1206F500-7C19-43AE-98FA-B407A9FDDADD}" srcOrd="0" destOrd="0" presId="urn:microsoft.com/office/officeart/2005/8/layout/hierarchy6"/>
    <dgm:cxn modelId="{416373FC-67F3-4A4F-90B0-27E695E69A68}" type="presParOf" srcId="{53ABE3B1-32A9-4CE8-8E5B-4F894290177C}" destId="{A6348601-A0AE-4570-9450-674766EF5EA8}" srcOrd="1" destOrd="0" presId="urn:microsoft.com/office/officeart/2005/8/layout/hierarchy6"/>
    <dgm:cxn modelId="{7629C1C4-56DE-486C-8C95-C4E27CF9745D}" type="presParOf" srcId="{253F4438-30C5-4AA8-9CCB-36A3A999EE56}" destId="{6D2CFB8D-C895-41F8-B8F9-A7EDE6C6FABD}" srcOrd="3" destOrd="0" presId="urn:microsoft.com/office/officeart/2005/8/layout/hierarchy6"/>
    <dgm:cxn modelId="{75C0B135-8226-4D6D-8300-A6AB0BA65992}" type="presParOf" srcId="{6D2CFB8D-C895-41F8-B8F9-A7EDE6C6FABD}" destId="{4C0125C4-8E77-4936-81F1-76CE89BB408D}" srcOrd="0" destOrd="0" presId="urn:microsoft.com/office/officeart/2005/8/layout/hierarchy6"/>
    <dgm:cxn modelId="{B2C56B3E-5409-41E7-98F8-5AF6FEE1FBE4}" type="presParOf" srcId="{253F4438-30C5-4AA8-9CCB-36A3A999EE56}" destId="{CCE6A5EE-F948-4A0D-A706-595A02691B95}" srcOrd="4" destOrd="0" presId="urn:microsoft.com/office/officeart/2005/8/layout/hierarchy6"/>
    <dgm:cxn modelId="{958C93EF-FB26-4A38-BDDD-DD6F3BCD2BD7}" type="presParOf" srcId="{CCE6A5EE-F948-4A0D-A706-595A02691B95}" destId="{3223813E-C9FC-4D37-BBFD-DFEFDA053518}" srcOrd="0" destOrd="0" presId="urn:microsoft.com/office/officeart/2005/8/layout/hierarchy6"/>
    <dgm:cxn modelId="{42EDF191-E6D8-402C-AE8E-01BCA81579F7}" type="presParOf" srcId="{CCE6A5EE-F948-4A0D-A706-595A02691B95}" destId="{1D575063-79DB-4869-B3B6-EE0014B1FAAD}" srcOrd="1" destOrd="0" presId="urn:microsoft.com/office/officeart/2005/8/layout/hierarchy6"/>
    <dgm:cxn modelId="{CB9864DD-D90A-482B-AD2C-76879FAC3B3E}" type="presParOf" srcId="{253F4438-30C5-4AA8-9CCB-36A3A999EE56}" destId="{5FEF4407-DC01-4195-9885-CE29910A4E75}" srcOrd="5" destOrd="0" presId="urn:microsoft.com/office/officeart/2005/8/layout/hierarchy6"/>
    <dgm:cxn modelId="{A1BAA13A-D155-4977-80DA-089EEA9B94EF}" type="presParOf" srcId="{5FEF4407-DC01-4195-9885-CE29910A4E75}" destId="{F7AB0D4D-D635-44C4-80B0-00CA704D2C19}" srcOrd="0" destOrd="0" presId="urn:microsoft.com/office/officeart/2005/8/layout/hierarchy6"/>
    <dgm:cxn modelId="{8CFBEABF-F89F-4E10-B954-5A4289C3E2F6}" type="presParOf" srcId="{253F4438-30C5-4AA8-9CCB-36A3A999EE56}" destId="{037BC213-5EC5-4422-AB1D-8C739AE95623}" srcOrd="6" destOrd="0" presId="urn:microsoft.com/office/officeart/2005/8/layout/hierarchy6"/>
    <dgm:cxn modelId="{EF7AD6ED-872C-49A1-ADF0-48BE2D659560}" type="presParOf" srcId="{037BC213-5EC5-4422-AB1D-8C739AE95623}" destId="{5EDA8597-B98B-46FA-A9F3-582392C327E3}" srcOrd="0" destOrd="0" presId="urn:microsoft.com/office/officeart/2005/8/layout/hierarchy6"/>
    <dgm:cxn modelId="{5517EEDD-7019-430E-A7C0-15BCB08989F6}" type="presParOf" srcId="{037BC213-5EC5-4422-AB1D-8C739AE95623}" destId="{EF1E3660-E0D4-45C6-90B3-96C7484097D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66961-2743-4BAC-BE17-D23017C903ED}">
      <dsp:nvSpPr>
        <dsp:cNvPr id="0" name=""/>
        <dsp:cNvSpPr/>
      </dsp:nvSpPr>
      <dsp:spPr>
        <a:xfrm>
          <a:off x="274180" y="12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Comprehensive End Stage Renal Disease Care Model (Two-Sided Risk Arrangements) </a:t>
          </a:r>
        </a:p>
      </dsp:txBody>
      <dsp:txXfrm>
        <a:off x="274180" y="121"/>
        <a:ext cx="1459186" cy="875511"/>
      </dsp:txXfrm>
    </dsp:sp>
    <dsp:sp modelId="{134955E8-50F8-4FB3-80EC-675534B25675}">
      <dsp:nvSpPr>
        <dsp:cNvPr id="0" name=""/>
        <dsp:cNvSpPr/>
      </dsp:nvSpPr>
      <dsp:spPr>
        <a:xfrm>
          <a:off x="1879285" y="12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Comprehensive Primary Care Plus (CPC+) </a:t>
          </a:r>
        </a:p>
      </dsp:txBody>
      <dsp:txXfrm>
        <a:off x="1879285" y="121"/>
        <a:ext cx="1459186" cy="875511"/>
      </dsp:txXfrm>
    </dsp:sp>
    <dsp:sp modelId="{8EC02B6E-CC33-483B-B0A3-E89B0C60B0C8}">
      <dsp:nvSpPr>
        <dsp:cNvPr id="0" name=""/>
        <dsp:cNvSpPr/>
      </dsp:nvSpPr>
      <dsp:spPr>
        <a:xfrm>
          <a:off x="3484390" y="12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Shared Savings Program Track 3 </a:t>
          </a:r>
        </a:p>
      </dsp:txBody>
      <dsp:txXfrm>
        <a:off x="3484390" y="121"/>
        <a:ext cx="1459186" cy="875511"/>
      </dsp:txXfrm>
    </dsp:sp>
    <dsp:sp modelId="{4434254B-029C-4099-937A-BA750C029F35}">
      <dsp:nvSpPr>
        <dsp:cNvPr id="0" name=""/>
        <dsp:cNvSpPr/>
      </dsp:nvSpPr>
      <dsp:spPr>
        <a:xfrm>
          <a:off x="5089495" y="12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Shared Savings Program Track 2 </a:t>
          </a:r>
        </a:p>
      </dsp:txBody>
      <dsp:txXfrm>
        <a:off x="5089495" y="121"/>
        <a:ext cx="1459186" cy="875511"/>
      </dsp:txXfrm>
    </dsp:sp>
    <dsp:sp modelId="{E47DC852-76BD-4362-95E0-27ABA0692FEC}">
      <dsp:nvSpPr>
        <dsp:cNvPr id="0" name=""/>
        <dsp:cNvSpPr/>
      </dsp:nvSpPr>
      <dsp:spPr>
        <a:xfrm>
          <a:off x="1879285" y="102155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Next Generation ACO Model </a:t>
          </a:r>
        </a:p>
      </dsp:txBody>
      <dsp:txXfrm>
        <a:off x="1879285" y="1021551"/>
        <a:ext cx="1459186" cy="875511"/>
      </dsp:txXfrm>
    </dsp:sp>
    <dsp:sp modelId="{C62E62A7-B130-48DA-B666-DFD27B87910B}">
      <dsp:nvSpPr>
        <dsp:cNvPr id="0" name=""/>
        <dsp:cNvSpPr/>
      </dsp:nvSpPr>
      <dsp:spPr>
        <a:xfrm>
          <a:off x="3484390" y="1021551"/>
          <a:ext cx="1459186" cy="87551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Oncology Care Model </a:t>
          </a:r>
          <a:r>
            <a:rPr lang="en-US" sz="1300" kern="1200" dirty="0"/>
            <a:t>(Two-Sided Risk Arrangement)</a:t>
          </a:r>
        </a:p>
      </dsp:txBody>
      <dsp:txXfrm>
        <a:off x="3484390" y="1021551"/>
        <a:ext cx="1459186" cy="8755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D66961-2743-4BAC-BE17-D23017C903ED}">
      <dsp:nvSpPr>
        <dsp:cNvPr id="0" name=""/>
        <dsp:cNvSpPr/>
      </dsp:nvSpPr>
      <dsp:spPr>
        <a:xfrm>
          <a:off x="927012" y="249"/>
          <a:ext cx="1499167" cy="934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Advancing Care Coordination through Episode Payment Models Track 1 (CEHRT)</a:t>
          </a:r>
        </a:p>
      </dsp:txBody>
      <dsp:txXfrm>
        <a:off x="927012" y="249"/>
        <a:ext cx="1499167" cy="934647"/>
      </dsp:txXfrm>
    </dsp:sp>
    <dsp:sp modelId="{134955E8-50F8-4FB3-80EC-675534B25675}">
      <dsp:nvSpPr>
        <dsp:cNvPr id="0" name=""/>
        <dsp:cNvSpPr/>
      </dsp:nvSpPr>
      <dsp:spPr>
        <a:xfrm>
          <a:off x="2883104" y="249"/>
          <a:ext cx="1499167" cy="934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Comprehensive Care for Joint Replacement (CJR) Payment Model </a:t>
          </a:r>
        </a:p>
      </dsp:txBody>
      <dsp:txXfrm>
        <a:off x="2883104" y="249"/>
        <a:ext cx="1499167" cy="934647"/>
      </dsp:txXfrm>
    </dsp:sp>
    <dsp:sp modelId="{8EC02B6E-CC33-483B-B0A3-E89B0C60B0C8}">
      <dsp:nvSpPr>
        <dsp:cNvPr id="0" name=""/>
        <dsp:cNvSpPr/>
      </dsp:nvSpPr>
      <dsp:spPr>
        <a:xfrm>
          <a:off x="4839195" y="249"/>
          <a:ext cx="1499167" cy="934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New Voluntary Bundled Payment Model</a:t>
          </a:r>
        </a:p>
      </dsp:txBody>
      <dsp:txXfrm>
        <a:off x="4839195" y="249"/>
        <a:ext cx="1499167" cy="934647"/>
      </dsp:txXfrm>
    </dsp:sp>
    <dsp:sp modelId="{4434254B-029C-4099-937A-BA750C029F35}">
      <dsp:nvSpPr>
        <dsp:cNvPr id="0" name=""/>
        <dsp:cNvSpPr/>
      </dsp:nvSpPr>
      <dsp:spPr>
        <a:xfrm>
          <a:off x="1412676" y="1063575"/>
          <a:ext cx="1499167" cy="934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Vermont Medicare ACO Initiative (as part of the Vermont All-Payer ACO Model)</a:t>
          </a:r>
        </a:p>
      </dsp:txBody>
      <dsp:txXfrm>
        <a:off x="1412676" y="1063575"/>
        <a:ext cx="1499167" cy="934647"/>
      </dsp:txXfrm>
    </dsp:sp>
    <dsp:sp modelId="{C62E62A7-B130-48DA-B666-DFD27B87910B}">
      <dsp:nvSpPr>
        <dsp:cNvPr id="0" name=""/>
        <dsp:cNvSpPr/>
      </dsp:nvSpPr>
      <dsp:spPr>
        <a:xfrm>
          <a:off x="3632688" y="1075309"/>
          <a:ext cx="1499167" cy="9346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/>
            <a:t>ACO Track 1+</a:t>
          </a:r>
        </a:p>
      </dsp:txBody>
      <dsp:txXfrm>
        <a:off x="3632688" y="1075309"/>
        <a:ext cx="1499167" cy="9346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A8597-B98B-46FA-A9F3-582392C327E3}">
      <dsp:nvSpPr>
        <dsp:cNvPr id="0" name=""/>
        <dsp:cNvSpPr/>
      </dsp:nvSpPr>
      <dsp:spPr>
        <a:xfrm>
          <a:off x="0" y="3174193"/>
          <a:ext cx="7910327" cy="905361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MACRA Test: </a:t>
          </a:r>
          <a:b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</a:br>
          <a: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QP Threshold</a:t>
          </a:r>
        </a:p>
      </dsp:txBody>
      <dsp:txXfrm>
        <a:off x="0" y="3174193"/>
        <a:ext cx="2373098" cy="905361"/>
      </dsp:txXfrm>
    </dsp:sp>
    <dsp:sp modelId="{3223813E-C9FC-4D37-BBFD-DFEFDA053518}">
      <dsp:nvSpPr>
        <dsp:cNvPr id="0" name=""/>
        <dsp:cNvSpPr/>
      </dsp:nvSpPr>
      <dsp:spPr>
        <a:xfrm>
          <a:off x="0" y="2117938"/>
          <a:ext cx="7910327" cy="905361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Care Redesign Alignment</a:t>
          </a:r>
        </a:p>
      </dsp:txBody>
      <dsp:txXfrm>
        <a:off x="0" y="2117938"/>
        <a:ext cx="2373098" cy="905361"/>
      </dsp:txXfrm>
    </dsp:sp>
    <dsp:sp modelId="{1206F500-7C19-43AE-98FA-B407A9FDDADD}">
      <dsp:nvSpPr>
        <dsp:cNvPr id="0" name=""/>
        <dsp:cNvSpPr/>
      </dsp:nvSpPr>
      <dsp:spPr>
        <a:xfrm>
          <a:off x="0" y="1061683"/>
          <a:ext cx="7910327" cy="905361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Advanced APM Entities</a:t>
          </a:r>
        </a:p>
      </dsp:txBody>
      <dsp:txXfrm>
        <a:off x="0" y="1061683"/>
        <a:ext cx="2373098" cy="905361"/>
      </dsp:txXfrm>
    </dsp:sp>
    <dsp:sp modelId="{1C61E1BA-3661-4637-9F22-430857177315}">
      <dsp:nvSpPr>
        <dsp:cNvPr id="0" name=""/>
        <dsp:cNvSpPr/>
      </dsp:nvSpPr>
      <dsp:spPr>
        <a:xfrm>
          <a:off x="0" y="5427"/>
          <a:ext cx="7910327" cy="905361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Alternative Payment Model (APM)</a:t>
          </a:r>
        </a:p>
      </dsp:txBody>
      <dsp:txXfrm>
        <a:off x="0" y="5427"/>
        <a:ext cx="2373098" cy="905361"/>
      </dsp:txXfrm>
    </dsp:sp>
    <dsp:sp modelId="{AA209514-1BBD-4FDB-AAB8-6C8F702FAB17}">
      <dsp:nvSpPr>
        <dsp:cNvPr id="0" name=""/>
        <dsp:cNvSpPr/>
      </dsp:nvSpPr>
      <dsp:spPr>
        <a:xfrm>
          <a:off x="3759035" y="80874"/>
          <a:ext cx="2607147" cy="75446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Maryland</a:t>
          </a:r>
          <a:r>
            <a:rPr lang="en-US" sz="2000" kern="1200" baseline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All-Payer Model</a:t>
          </a:r>
          <a:endParaRPr lang="en-US" sz="20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781133" y="102972"/>
        <a:ext cx="2562951" cy="710272"/>
      </dsp:txXfrm>
    </dsp:sp>
    <dsp:sp modelId="{B6E9C521-BFA8-463E-BF5F-23C6648F2EC0}">
      <dsp:nvSpPr>
        <dsp:cNvPr id="0" name=""/>
        <dsp:cNvSpPr/>
      </dsp:nvSpPr>
      <dsp:spPr>
        <a:xfrm>
          <a:off x="5016889" y="835342"/>
          <a:ext cx="91440" cy="301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47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F9E650-724D-4372-9285-F0FEA2F2C5FE}">
      <dsp:nvSpPr>
        <dsp:cNvPr id="0" name=""/>
        <dsp:cNvSpPr/>
      </dsp:nvSpPr>
      <dsp:spPr>
        <a:xfrm>
          <a:off x="3753778" y="1137129"/>
          <a:ext cx="2617660" cy="75446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Maryland Hospitals</a:t>
          </a:r>
        </a:p>
      </dsp:txBody>
      <dsp:txXfrm>
        <a:off x="3775876" y="1159227"/>
        <a:ext cx="2573464" cy="710272"/>
      </dsp:txXfrm>
    </dsp:sp>
    <dsp:sp modelId="{59CE418E-0D3F-454F-92B0-ADD2D3396DF9}">
      <dsp:nvSpPr>
        <dsp:cNvPr id="0" name=""/>
        <dsp:cNvSpPr/>
      </dsp:nvSpPr>
      <dsp:spPr>
        <a:xfrm>
          <a:off x="5016889" y="1891597"/>
          <a:ext cx="91440" cy="301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178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198C8-DDEE-4B27-9C6E-AF9CFA98E0A6}">
      <dsp:nvSpPr>
        <dsp:cNvPr id="0" name=""/>
        <dsp:cNvSpPr/>
      </dsp:nvSpPr>
      <dsp:spPr>
        <a:xfrm>
          <a:off x="3728971" y="2193385"/>
          <a:ext cx="2667274" cy="75446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Partnering Clinicians</a:t>
          </a:r>
        </a:p>
      </dsp:txBody>
      <dsp:txXfrm>
        <a:off x="3751069" y="2215483"/>
        <a:ext cx="2623078" cy="710272"/>
      </dsp:txXfrm>
    </dsp:sp>
    <dsp:sp modelId="{2CADA963-332F-4E56-B759-C4EEAA4195B4}">
      <dsp:nvSpPr>
        <dsp:cNvPr id="0" name=""/>
        <dsp:cNvSpPr/>
      </dsp:nvSpPr>
      <dsp:spPr>
        <a:xfrm>
          <a:off x="3987090" y="2947853"/>
          <a:ext cx="1075518" cy="301787"/>
        </a:xfrm>
        <a:custGeom>
          <a:avLst/>
          <a:gdLst/>
          <a:ahLst/>
          <a:cxnLst/>
          <a:rect l="0" t="0" r="0" b="0"/>
          <a:pathLst>
            <a:path>
              <a:moveTo>
                <a:pt x="514877" y="0"/>
              </a:moveTo>
              <a:lnTo>
                <a:pt x="514877" y="72236"/>
              </a:lnTo>
              <a:lnTo>
                <a:pt x="0" y="72236"/>
              </a:lnTo>
              <a:lnTo>
                <a:pt x="0" y="14447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2A42F-1D79-4D3B-B87D-6436D4B792D1}">
      <dsp:nvSpPr>
        <dsp:cNvPr id="0" name=""/>
        <dsp:cNvSpPr/>
      </dsp:nvSpPr>
      <dsp:spPr>
        <a:xfrm>
          <a:off x="2947661" y="3249640"/>
          <a:ext cx="2078857" cy="754468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Qualifying APM Participant (QP)</a:t>
          </a:r>
        </a:p>
      </dsp:txBody>
      <dsp:txXfrm>
        <a:off x="2969759" y="3271738"/>
        <a:ext cx="2034661" cy="710272"/>
      </dsp:txXfrm>
    </dsp:sp>
    <dsp:sp modelId="{4AF9C80B-E33A-49BA-AFC0-575785B148C0}">
      <dsp:nvSpPr>
        <dsp:cNvPr id="0" name=""/>
        <dsp:cNvSpPr/>
      </dsp:nvSpPr>
      <dsp:spPr>
        <a:xfrm>
          <a:off x="5062609" y="2947853"/>
          <a:ext cx="1209184" cy="301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36"/>
              </a:lnTo>
              <a:lnTo>
                <a:pt x="578866" y="72236"/>
              </a:lnTo>
              <a:lnTo>
                <a:pt x="578866" y="14447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FEE00B-FC04-49FD-AD7B-FFD4E3891C19}">
      <dsp:nvSpPr>
        <dsp:cNvPr id="0" name=""/>
        <dsp:cNvSpPr/>
      </dsp:nvSpPr>
      <dsp:spPr>
        <a:xfrm>
          <a:off x="5366029" y="3249640"/>
          <a:ext cx="1811526" cy="754468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Non Qualifying APM Participant</a:t>
          </a:r>
        </a:p>
      </dsp:txBody>
      <dsp:txXfrm>
        <a:off x="5388127" y="3271738"/>
        <a:ext cx="1767330" cy="710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/>
          <a:lstStyle>
            <a:lvl1pPr algn="r">
              <a:defRPr sz="1200"/>
            </a:lvl1pPr>
          </a:lstStyle>
          <a:p>
            <a:fld id="{E0AEDC2B-0DB8-4188-8363-FF1C9CE62C0C}" type="datetimeFigureOut">
              <a:rPr lang="en-US" smtClean="0"/>
              <a:pPr/>
              <a:t>2/8/2017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67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 anchor="b"/>
          <a:lstStyle>
            <a:lvl1pPr algn="r">
              <a:defRPr sz="1200"/>
            </a:lvl1pPr>
          </a:lstStyle>
          <a:p>
            <a:fld id="{DF4E351C-DE38-4FEE-B5BC-F6592FE7BA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15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/>
          <a:lstStyle>
            <a:lvl1pPr algn="r">
              <a:defRPr sz="1200"/>
            </a:lvl1pPr>
          </a:lstStyle>
          <a:p>
            <a:fld id="{E6B5CD00-5233-8B47-BB56-1990643FAA60}" type="datetimeFigureOut">
              <a:rPr lang="en-US" smtClean="0"/>
              <a:pPr/>
              <a:t>2/8/2017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51375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52" tIns="47174" rIns="94352" bIns="4717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4352" tIns="47174" rIns="94352" bIns="4717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4352" tIns="47174" rIns="94352" bIns="47174" rtlCol="0" anchor="b"/>
          <a:lstStyle>
            <a:lvl1pPr algn="r">
              <a:defRPr sz="1200"/>
            </a:lvl1pPr>
          </a:lstStyle>
          <a:p>
            <a:fld id="{D0F89A7E-C129-9145-8621-A4974F617E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F94BC-83D5-7441-A320-9BC744097BB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547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200" b="1" dirty="0">
                <a:solidFill>
                  <a:schemeClr val="accent1"/>
                </a:solidFill>
              </a:rPr>
              <a:t>SGR repeal &amp; annual updates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0.5% increase in physician payments for 5 </a:t>
            </a:r>
            <a:r>
              <a:rPr lang="en-US" sz="2300" dirty="0" err="1"/>
              <a:t>yrs</a:t>
            </a:r>
            <a:r>
              <a:rPr lang="en-US" sz="2300" dirty="0"/>
              <a:t> (beginning June 2015); Freeze through 2025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Beyond 2025: physicians in advanced payment models (APMs) receive 1% annual updates, all others receive 0.5% (these out years not pictured in graph)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Time to develop quality measures &amp; clinical improvement activities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endParaRPr lang="en-US" sz="600" dirty="0"/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200" b="1" dirty="0">
                <a:solidFill>
                  <a:schemeClr val="accent1"/>
                </a:solidFill>
              </a:rPr>
              <a:t>Value-Based Performance (VBP) Payment Program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2017, payments adjusted for physicians’ performance in prior period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2018: Consolidate PQRS, VBM &amp; EHR MU into VBP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4% tied to performance in 2019; 5% in 2020; 7% in 2021; 9% in 2022 &amp; beyond. Secretary can increase funding pool in 2021 and beyond to no more than 12%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Maximum upside and downside adjustment equal to funding pool % (e.g. +/- 4% in 2019)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Professionals will be measured on:</a:t>
            </a:r>
          </a:p>
          <a:p>
            <a:pPr marL="868676" lvl="1" indent="-372292">
              <a:lnSpc>
                <a:spcPct val="90000"/>
              </a:lnSpc>
              <a:spcBef>
                <a:spcPts val="652"/>
              </a:spcBef>
              <a:buFont typeface="+mj-lt"/>
              <a:buAutoNum type="arabicPeriod"/>
            </a:pPr>
            <a:r>
              <a:rPr lang="en-US" sz="2300" dirty="0"/>
              <a:t>Quality</a:t>
            </a:r>
          </a:p>
          <a:p>
            <a:pPr marL="868676" lvl="1" indent="-372292">
              <a:lnSpc>
                <a:spcPct val="90000"/>
              </a:lnSpc>
              <a:spcBef>
                <a:spcPts val="652"/>
              </a:spcBef>
              <a:buFont typeface="+mj-lt"/>
              <a:buAutoNum type="arabicPeriod"/>
            </a:pPr>
            <a:r>
              <a:rPr lang="en-US" sz="2300" dirty="0"/>
              <a:t>Resource use</a:t>
            </a:r>
          </a:p>
          <a:p>
            <a:pPr marL="868676" lvl="1" indent="-372292">
              <a:lnSpc>
                <a:spcPct val="90000"/>
              </a:lnSpc>
              <a:spcBef>
                <a:spcPts val="652"/>
              </a:spcBef>
              <a:buFont typeface="+mj-lt"/>
              <a:buAutoNum type="arabicPeriod"/>
            </a:pPr>
            <a:r>
              <a:rPr lang="en-US" sz="2300" dirty="0"/>
              <a:t>Clinical practice improvement activities</a:t>
            </a:r>
          </a:p>
          <a:p>
            <a:pPr marL="868676" lvl="1" indent="-372292">
              <a:lnSpc>
                <a:spcPct val="90000"/>
              </a:lnSpc>
              <a:spcBef>
                <a:spcPts val="652"/>
              </a:spcBef>
              <a:buFont typeface="+mj-lt"/>
              <a:buAutoNum type="arabicPeriod"/>
            </a:pPr>
            <a:r>
              <a:rPr lang="en-US" sz="2300" dirty="0"/>
              <a:t>EHR MU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endParaRPr lang="en-US" sz="600" b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200" b="1" dirty="0">
                <a:solidFill>
                  <a:schemeClr val="accent1"/>
                </a:solidFill>
              </a:rPr>
              <a:t>Encouraging provider participation in APMs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APM participating providers exempt from VBP; receive annual 5% (2019-2024) 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Significant share of revenues must be from APM with 2-sided risk and quality measurement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Reimbursed according to payment arrangements of model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endParaRPr lang="en-US" sz="2300" dirty="0"/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b="1" dirty="0"/>
              <a:t>Current Programs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Value Modifier: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2015: Groups of 100 or more +/- 1% payment; Performance year 2013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2016: Groups of 100 or more +/-2%; Groups 10-99 +2% (no negative adjustment); Performance year 2014</a:t>
            </a:r>
          </a:p>
          <a:p>
            <a:pPr>
              <a:lnSpc>
                <a:spcPct val="90000"/>
              </a:lnSpc>
              <a:spcBef>
                <a:spcPts val="652"/>
              </a:spcBef>
            </a:pPr>
            <a:r>
              <a:rPr lang="en-US" sz="2300" dirty="0"/>
              <a:t>2017: Groups 10 or more +/-4%; 1-9 physicians +2% (no negative adjustment); Performance year 2015</a:t>
            </a:r>
          </a:p>
          <a:p>
            <a:pPr defTabSz="953891">
              <a:lnSpc>
                <a:spcPct val="90000"/>
              </a:lnSpc>
              <a:spcBef>
                <a:spcPts val="652"/>
              </a:spcBef>
              <a:defRPr/>
            </a:pPr>
            <a:r>
              <a:rPr lang="en-US" sz="2300" dirty="0"/>
              <a:t>2018: : Groups 10 or more +/-4%; 1-9 physicians +/-2%; Performance year 2017</a:t>
            </a:r>
          </a:p>
          <a:p>
            <a:pPr defTabSz="953891">
              <a:lnSpc>
                <a:spcPct val="90000"/>
              </a:lnSpc>
              <a:spcBef>
                <a:spcPts val="652"/>
              </a:spcBef>
              <a:defRPr/>
            </a:pPr>
            <a:r>
              <a:rPr lang="en-US" sz="2300" dirty="0"/>
              <a:t>2018 proposed: Non-physician EPs and groups of only non-physician EPs +2% (no negative adjustment)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EC273-9B33-4342-8ADC-15B9188AB20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177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701043" y="4415790"/>
            <a:ext cx="5608319" cy="4183380"/>
          </a:xfrm>
          <a:prstGeom prst="rect">
            <a:avLst/>
          </a:prstGeom>
        </p:spPr>
        <p:txBody>
          <a:bodyPr lIns="93153" tIns="93153" rIns="93153" bIns="93153" anchor="t" anchorCtr="0">
            <a:noAutofit/>
          </a:bodyPr>
          <a:lstStyle/>
          <a:p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13518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701043" y="4415790"/>
            <a:ext cx="5608319" cy="4183380"/>
          </a:xfrm>
          <a:prstGeom prst="rect">
            <a:avLst/>
          </a:prstGeom>
        </p:spPr>
        <p:txBody>
          <a:bodyPr lIns="93153" tIns="93153" rIns="93153" bIns="93153" anchor="t" anchorCtr="0">
            <a:noAutofit/>
          </a:bodyPr>
          <a:lstStyle/>
          <a:p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55165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701043" y="4415790"/>
            <a:ext cx="5608319" cy="4183380"/>
          </a:xfrm>
          <a:prstGeom prst="rect">
            <a:avLst/>
          </a:prstGeom>
        </p:spPr>
        <p:txBody>
          <a:bodyPr lIns="93153" tIns="93153" rIns="93153" bIns="93153" anchor="t" anchorCtr="0">
            <a:noAutofit/>
          </a:bodyPr>
          <a:lstStyle/>
          <a:p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495786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89A7E-C129-9145-8621-A4974F617E7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4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ryland.gov/" TargetMode="Externa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754108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80691"/>
            <a:ext cx="6858000" cy="898754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515983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4361553"/>
            <a:ext cx="7315200" cy="1155541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515983"/>
            <a:ext cx="228600" cy="128016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4361553"/>
            <a:ext cx="228600" cy="11555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7BBA-05C4-456D-896F-4CB13A533EFD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6514B-2D4B-4D3A-B18F-B5A8DBC3D22B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204A-2A47-4EA2-9BC8-A23EB26DCEF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4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B284-E699-4664-9F3C-13AAA593C4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01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39D9-3D18-4A38-B93E-9ADBF20695A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9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3399-D704-4321-B1FF-8C75B33727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41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AEFC-9C64-4725-A6A6-0B79756D38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89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EA6CB-5181-4E51-906B-6F53491B48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945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DA606-CAD9-464F-80BF-55C73835D4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6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E710-9D47-4393-AA8D-563C50149C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DCFC-9CFF-42C0-8855-AE263DAC62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90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4B40-47C1-4673-A6D2-4CC8EE0293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43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6C1C-F0B6-4696-8205-3D5A34446A8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8A6EE-6F06-4E6D-B29B-038C3C4E3D2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07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00206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002060"/>
          </a:solidFill>
          <a:ln w="6350" cap="rnd" cmpd="sng" algn="ctr">
            <a:solidFill>
              <a:srgbClr val="00206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2" descr="maryland.g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9680" y="2620433"/>
            <a:ext cx="1600200" cy="742951"/>
          </a:xfrm>
          <a:prstGeom prst="rect">
            <a:avLst/>
          </a:prstGeom>
          <a:noFill/>
        </p:spPr>
      </p:pic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170821" y="6031922"/>
            <a:ext cx="1408030" cy="56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653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sz="16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6074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3976C4B-7493-4400-A968-5FBDD2D7B8E9}" type="datetime1">
              <a:rPr lang="en-US" smtClean="0">
                <a:solidFill>
                  <a:srgbClr val="DDE9EC"/>
                </a:solidFill>
              </a:rPr>
              <a:t>2/8/2017</a:t>
            </a:fld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65185A8-A803-3B40-8A76-D1B5A01A80E0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rgbClr val="00206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rgbClr val="00206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68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sz="160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7" name="Picture 6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72438" y="6014537"/>
            <a:ext cx="1944303" cy="78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798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0577-D9D0-4289-BC4F-5AC9F6D3EA2F}" type="datetime1">
              <a:rPr lang="en-US" smtClean="0">
                <a:solidFill>
                  <a:srgbClr val="464653"/>
                </a:solidFill>
              </a:rPr>
              <a:t>2/8/2017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13346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sz="16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081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maryland.go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sz="16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84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450784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4569822-94F8-4C32-B542-C080E9F073CC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3352814"/>
            <a:ext cx="7315200" cy="12801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3352814"/>
            <a:ext cx="228600" cy="1280160"/>
          </a:xfrm>
          <a:prstGeom prst="rect">
            <a:avLst/>
          </a:prstGeom>
          <a:solidFill>
            <a:srgbClr val="002060"/>
          </a:solidFill>
          <a:ln w="6350" cap="rnd" cmpd="sng" algn="ctr">
            <a:solidFill>
              <a:srgbClr val="00206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9" name="Picture 2" descr="maryland.gov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115049"/>
            <a:ext cx="1600200" cy="7429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2BF1-5191-43C0-9196-892024523D3A}" type="datetime1">
              <a:rPr lang="en-US" smtClean="0">
                <a:solidFill>
                  <a:srgbClr val="464653"/>
                </a:solidFill>
              </a:rPr>
              <a:t>2/8/2017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13043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FABF-D314-4D30-817B-F83988A6775F}" type="datetime1">
              <a:rPr lang="en-US" smtClean="0">
                <a:solidFill>
                  <a:srgbClr val="DDE9EC"/>
                </a:solidFill>
              </a:rPr>
              <a:t>2/8/2017</a:t>
            </a:fld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>
                <a:solidFill>
                  <a:srgbClr val="DDE9EC"/>
                </a:solidFill>
              </a:rPr>
              <a:pPr/>
              <a:t>‹#›</a:t>
            </a:fld>
            <a:endParaRPr lang="en-US" dirty="0">
              <a:solidFill>
                <a:srgbClr val="DDE9EC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075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38F1F-F04D-4B54-9F85-6F6A81C3C172}" type="datetime1">
              <a:rPr lang="en-US" smtClean="0">
                <a:solidFill>
                  <a:srgbClr val="464653"/>
                </a:solidFill>
              </a:rPr>
              <a:t>2/8/2017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 dirty="0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3770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093C-C84B-459A-87C2-F5E4A0D1AEEA}" type="datetime1">
              <a:rPr lang="en-US" smtClean="0">
                <a:solidFill>
                  <a:srgbClr val="464653"/>
                </a:solidFill>
              </a:rPr>
              <a:t>2/8/2017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3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  <a:endParaRPr lang="en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E744-9DB3-431B-9C13-797F6CABF41B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98234" y="211721"/>
            <a:ext cx="1841932" cy="7400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5A6-B02B-4071-BA4D-554223B4676D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B111-67C3-48C3-B6F7-A0382D89D00D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97E1BB-90D7-482F-86FA-5E63F4A66B5D}" type="datetime1">
              <a:rPr lang="en-US" smtClean="0"/>
              <a:t>2/8/2017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185A8-A803-3B40-8A76-D1B5A01A80E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6E17F-3FDA-48FC-AC24-EC041C8693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2/8/2017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8A6EE-6F06-4E6D-B29B-038C3C4E3D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3F35BE-2742-415B-8AC8-397C1F401D55}" type="datetime1">
              <a:rPr lang="en-US" smtClean="0">
                <a:solidFill>
                  <a:srgbClr val="464653"/>
                </a:solidFill>
              </a:rPr>
              <a:t>2/8/2017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5185A8-A803-3B40-8A76-D1B5A01A80E0}" type="slidenum">
              <a:rPr lang="en-US" smtClean="0">
                <a:solidFill>
                  <a:srgbClr val="464653"/>
                </a:solidFill>
              </a:rPr>
              <a:pPr/>
              <a:t>‹#›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25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6028" y="3968199"/>
            <a:ext cx="6404344" cy="742477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MACRA/TCOC Update </a:t>
            </a:r>
            <a:endParaRPr lang="en-US" sz="2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05038" y="2905810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74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Determining </a:t>
            </a:r>
            <a:r>
              <a:rPr lang="en-US" dirty="0"/>
              <a:t>i</a:t>
            </a:r>
            <a:r>
              <a:rPr lang="en-US" dirty="0" smtClean="0"/>
              <a:t>ndividual </a:t>
            </a:r>
            <a:r>
              <a:rPr lang="en-US" dirty="0"/>
              <a:t>p</a:t>
            </a:r>
            <a:r>
              <a:rPr lang="en-US" dirty="0" smtClean="0"/>
              <a:t>hysician’s eligibility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Calculations will depend on the structure of  the TCOC value based modifier</a:t>
                </a:r>
              </a:p>
              <a:p>
                <a:r>
                  <a:rPr lang="en-US" dirty="0"/>
                  <a:t> </a:t>
                </a:r>
                <a:r>
                  <a:rPr lang="en-US" dirty="0" smtClean="0"/>
                  <a:t>Claims run through TCOC measurement is the key: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/>
                      <m:t>% </m:t>
                    </m:r>
                    <m:r>
                      <a:rPr lang="en-US" i="1"/>
                      <m:t>𝑃𝑎𝑡𝑖𝑒𝑛𝑡</m:t>
                    </m:r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i="1"/>
                          <m:t>𝐶𝑙𝑖𝑛𝑖𝑐𝑖𝑎𝑛</m:t>
                        </m:r>
                        <m:r>
                          <a:rPr lang="en-US" i="1"/>
                          <m:t>′</m:t>
                        </m:r>
                        <m:r>
                          <a:rPr lang="en-US" i="1"/>
                          <m:t>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𝐵𝑒𝑛𝑒𝑓𝑖𝑐𝑖𝑎𝑟𝑖𝑒𝑠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𝑅𝑒𝑠𝑖𝑑𝑖𝑛𝑔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𝑖𝑛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𝑀𝑎𝑟𝑦𝑙𝑎𝑛𝑑</m:t>
                        </m:r>
                      </m:num>
                      <m:den>
                        <m:r>
                          <a:rPr lang="en-US" i="1"/>
                          <m:t>𝐶𝑙𝑖𝑛𝑖𝑐𝑖𝑎</m:t>
                        </m:r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𝑛</m:t>
                            </m:r>
                          </m:e>
                          <m:sup>
                            <m:r>
                              <a:rPr lang="en-US" i="1"/>
                              <m:t>′</m:t>
                            </m:r>
                          </m:sup>
                        </m:sSup>
                        <m:r>
                          <a:rPr lang="en-US" i="1"/>
                          <m:t>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𝑇𝑜𝑡𝑎𝑙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𝐵𝑒𝑛𝑒𝑓𝑖𝑐𝑖𝑎𝑟𝑦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𝐶𝑜𝑢𝑛𝑡</m:t>
                        </m:r>
                        <m:r>
                          <a:rPr lang="en-US" i="1"/>
                          <m:t> 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Or</a:t>
                </a:r>
              </a:p>
              <a:p>
                <a14:m>
                  <m:oMath xmlns:m="http://schemas.openxmlformats.org/officeDocument/2006/math">
                    <m:r>
                      <a:rPr lang="en-US" i="1"/>
                      <m:t>% </m:t>
                    </m:r>
                    <m:r>
                      <a:rPr lang="en-US" i="1"/>
                      <m:t>𝑃𝑎𝑦𝑚𝑒𝑛𝑡</m:t>
                    </m:r>
                    <m:r>
                      <a:rPr lang="en-US" i="1"/>
                      <m:t>=</m:t>
                    </m:r>
                    <m:f>
                      <m:fPr>
                        <m:ctrlPr>
                          <a:rPr lang="en-US" i="1"/>
                        </m:ctrlPr>
                      </m:fPr>
                      <m:num>
                        <m:r>
                          <a:rPr lang="en-US" i="1"/>
                          <m:t>𝐶𝑙𝑖𝑛𝑖𝑐𝑖𝑎</m:t>
                        </m:r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𝑛</m:t>
                            </m:r>
                          </m:e>
                          <m:sup>
                            <m:r>
                              <a:rPr lang="en-US" i="1"/>
                              <m:t>′</m:t>
                            </m:r>
                          </m:sup>
                        </m:sSup>
                        <m:r>
                          <a:rPr lang="en-US" i="1"/>
                          <m:t>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𝑃𝑎𝑟𝑡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𝐵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𝑃𝑎𝑦𝑚𝑒𝑛𝑡𝑠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𝑓𝑜𝑟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𝐵𝑒𝑛𝑒𝑓𝑖𝑐𝑖𝑎𝑟𝑖𝑒𝑠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𝑅𝑒𝑠𝑖𝑑𝑖𝑛𝑔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𝑖𝑛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𝑀𝑎𝑟𝑦𝑙𝑎𝑛𝑑</m:t>
                        </m:r>
                      </m:num>
                      <m:den>
                        <m:r>
                          <a:rPr lang="en-US" i="1"/>
                          <m:t>𝐶𝑙𝑖𝑛𝑖𝑐𝑖𝑎</m:t>
                        </m:r>
                        <m:sSup>
                          <m:sSupPr>
                            <m:ctrlPr>
                              <a:rPr lang="en-US" i="1"/>
                            </m:ctrlPr>
                          </m:sSupPr>
                          <m:e>
                            <m:r>
                              <a:rPr lang="en-US" i="1"/>
                              <m:t>𝑛</m:t>
                            </m:r>
                          </m:e>
                          <m:sup>
                            <m:r>
                              <a:rPr lang="en-US" i="1"/>
                              <m:t>′</m:t>
                            </m:r>
                          </m:sup>
                        </m:sSup>
                        <m:r>
                          <a:rPr lang="en-US" i="1"/>
                          <m:t>𝑠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𝑇𝑜𝑡𝑎𝑙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𝑃𝑎𝑟𝑡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𝐵</m:t>
                        </m:r>
                        <m:r>
                          <a:rPr lang="en-US" i="1"/>
                          <m:t> </m:t>
                        </m:r>
                        <m:r>
                          <a:rPr lang="en-US" i="1"/>
                          <m:t>𝑃𝑎𝑦𝑚𝑒𝑛𝑡𝑠</m:t>
                        </m:r>
                        <m:r>
                          <a:rPr lang="en-US" i="1"/>
                          <m:t> 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1333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8326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 for TCOC </a:t>
            </a:r>
            <a:r>
              <a:rPr lang="en-US" dirty="0" smtClean="0"/>
              <a:t>Workgroup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attribute Total Cost of Care (TCOC) to each hospital? Options:</a:t>
            </a:r>
          </a:p>
          <a:p>
            <a:pPr lvl="1"/>
            <a:r>
              <a:rPr lang="en-US" dirty="0" smtClean="0"/>
              <a:t>(1) Primary Service Area (PSA) – that is, based on the zip codes each hospital has declared as theirs</a:t>
            </a:r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2) </a:t>
            </a:r>
            <a:r>
              <a:rPr lang="en-US" dirty="0" smtClean="0"/>
              <a:t>48 BPCI Episodes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3) </a:t>
            </a:r>
            <a:r>
              <a:rPr lang="en-US" dirty="0" smtClean="0"/>
              <a:t>All Episodes Plus Geography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000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Distribution of </a:t>
            </a:r>
            <a:r>
              <a:rPr lang="en-US" dirty="0" smtClean="0"/>
              <a:t>TCOC Under All Episodes (inner three circles) 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5253"/>
            <a:ext cx="8796536" cy="478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8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400"/>
            <a:ext cx="8373793" cy="990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Questions for TCOC Workgroup: </a:t>
            </a:r>
            <a:br>
              <a:rPr lang="en-US" sz="2400" dirty="0" smtClean="0"/>
            </a:br>
            <a:r>
              <a:rPr lang="en-US" sz="2400" dirty="0" smtClean="0"/>
              <a:t>Structuring VBM for Possible Payments</a:t>
            </a:r>
            <a:r>
              <a:rPr lang="en-US" sz="2400" dirty="0"/>
              <a:t> </a:t>
            </a:r>
            <a:r>
              <a:rPr lang="en-US" sz="2400" dirty="0" smtClean="0"/>
              <a:t>and Incentives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5907" y="1391177"/>
            <a:ext cx="8532055" cy="4681631"/>
          </a:xfrm>
        </p:spPr>
        <p:txBody>
          <a:bodyPr>
            <a:normAutofit/>
          </a:bodyPr>
          <a:lstStyle/>
          <a:p>
            <a:r>
              <a:rPr lang="en-US" dirty="0" smtClean="0"/>
              <a:t>Once TCOC has been attributed to each hospital, what size of payment is appropriate? </a:t>
            </a:r>
            <a:endParaRPr lang="en-US" dirty="0" smtClean="0"/>
          </a:p>
          <a:p>
            <a:r>
              <a:rPr lang="en-US" dirty="0"/>
              <a:t>Although the VBM is proposed to satisfy CMMI requirements for financial responsibility on TCOC, should it also permit positive financial payments to hospitals</a:t>
            </a:r>
            <a:r>
              <a:rPr lang="en-US" dirty="0" smtClean="0"/>
              <a:t>?</a:t>
            </a:r>
            <a:r>
              <a:rPr lang="en-US" dirty="0"/>
              <a:t> </a:t>
            </a:r>
            <a:r>
              <a:rPr lang="en-US" dirty="0" smtClean="0"/>
              <a:t>If so, how structured?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Current goal is for VBM to be in place by January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6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51" y="0"/>
            <a:ext cx="8344949" cy="1146220"/>
          </a:xfrm>
        </p:spPr>
        <p:txBody>
          <a:bodyPr>
            <a:normAutofit/>
          </a:bodyPr>
          <a:lstStyle/>
          <a:p>
            <a:r>
              <a:rPr lang="en-US" sz="2800" dirty="0"/>
              <a:t>Accelerating Movement via MACRA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343"/>
            <a:ext cx="8229600" cy="5182941"/>
          </a:xfrm>
        </p:spPr>
        <p:txBody>
          <a:bodyPr vert="horz">
            <a:normAutofit/>
          </a:bodyPr>
          <a:lstStyle/>
          <a:p>
            <a:r>
              <a:rPr lang="en-US" dirty="0" smtClean="0">
                <a:sym typeface="Calibri"/>
              </a:rPr>
              <a:t>Medicare </a:t>
            </a:r>
            <a:r>
              <a:rPr lang="en-US" dirty="0">
                <a:sym typeface="Calibri"/>
              </a:rPr>
              <a:t>Access and CHIP Reauthorization Act of 2015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Signed into law in April 2015</a:t>
            </a:r>
          </a:p>
          <a:p>
            <a:pPr marL="274320" lvl="1" indent="0">
              <a:buNone/>
            </a:pPr>
            <a:endParaRPr lang="en-US" dirty="0">
              <a:sym typeface="Calibri"/>
            </a:endParaRPr>
          </a:p>
          <a:p>
            <a:r>
              <a:rPr lang="en-US" dirty="0">
                <a:sym typeface="Calibri"/>
              </a:rPr>
              <a:t>MACRA Highlights </a:t>
            </a:r>
          </a:p>
          <a:p>
            <a:pPr lvl="1"/>
            <a:r>
              <a:rPr lang="en-US" dirty="0">
                <a:sym typeface="Calibri"/>
              </a:rPr>
              <a:t>Repeals use of the Sustainable Growth Rate (SGR) Formula</a:t>
            </a:r>
          </a:p>
          <a:p>
            <a:pPr lvl="2"/>
            <a:r>
              <a:rPr lang="en-US" dirty="0">
                <a:sym typeface="Calibri"/>
              </a:rPr>
              <a:t>Cut </a:t>
            </a:r>
            <a:r>
              <a:rPr lang="en-US" dirty="0"/>
              <a:t>Medicare physician fees for all services if total physician spending exceeded a target, penalizing individuals who did control their costs</a:t>
            </a:r>
          </a:p>
          <a:p>
            <a:pPr lvl="2"/>
            <a:r>
              <a:rPr lang="en-US" dirty="0"/>
              <a:t>Was volume-based- did not reward improvements in quality </a:t>
            </a:r>
            <a:endParaRPr lang="en-US" dirty="0">
              <a:sym typeface="Calibri"/>
            </a:endParaRPr>
          </a:p>
          <a:p>
            <a:pPr lvl="1"/>
            <a:r>
              <a:rPr lang="en-US" dirty="0">
                <a:sym typeface="Calibri"/>
              </a:rPr>
              <a:t>Replaces SGR with new quality-driven payment systems for providers</a:t>
            </a:r>
          </a:p>
          <a:p>
            <a:pPr lvl="1"/>
            <a:endParaRPr lang="en-US" dirty="0">
              <a:sym typeface="Calibri"/>
            </a:endParaRPr>
          </a:p>
          <a:p>
            <a:pPr marL="274320" lvl="1" indent="0">
              <a:buNone/>
            </a:pPr>
            <a:endParaRPr lang="en-US" dirty="0">
              <a:sym typeface="Calibri"/>
            </a:endParaRPr>
          </a:p>
          <a:p>
            <a:pPr lvl="0">
              <a:spcBef>
                <a:spcPts val="0"/>
              </a:spcBef>
              <a:buNone/>
            </a:pPr>
            <a:endParaRPr lang="en-US" sz="2500" dirty="0">
              <a:latin typeface="Calibri"/>
              <a:ea typeface="Calibri"/>
              <a:cs typeface="Calibri"/>
              <a:sym typeface="Calibri"/>
            </a:endParaRP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46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MACRA reform timeline</a:t>
            </a:r>
            <a:br>
              <a:rPr lang="en-US" dirty="0"/>
            </a:br>
            <a:r>
              <a:rPr lang="en-US" sz="1500" dirty="0"/>
              <a:t>(Medicare Access and CHIP Reauthorization Act of 2015) </a:t>
            </a:r>
          </a:p>
        </p:txBody>
      </p:sp>
      <p:sp>
        <p:nvSpPr>
          <p:cNvPr id="5" name="TextBox 12"/>
          <p:cNvSpPr txBox="1"/>
          <p:nvPr/>
        </p:nvSpPr>
        <p:spPr>
          <a:xfrm>
            <a:off x="1216109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2015</a:t>
            </a:r>
          </a:p>
        </p:txBody>
      </p:sp>
      <p:sp>
        <p:nvSpPr>
          <p:cNvPr id="6" name="TextBox 38"/>
          <p:cNvSpPr txBox="1"/>
          <p:nvPr/>
        </p:nvSpPr>
        <p:spPr>
          <a:xfrm>
            <a:off x="1741823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2016</a:t>
            </a:r>
          </a:p>
        </p:txBody>
      </p:sp>
      <p:sp>
        <p:nvSpPr>
          <p:cNvPr id="7" name="TextBox 39"/>
          <p:cNvSpPr txBox="1"/>
          <p:nvPr/>
        </p:nvSpPr>
        <p:spPr>
          <a:xfrm>
            <a:off x="2279872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2017</a:t>
            </a:r>
          </a:p>
        </p:txBody>
      </p:sp>
      <p:sp>
        <p:nvSpPr>
          <p:cNvPr id="8" name="TextBox 40"/>
          <p:cNvSpPr txBox="1"/>
          <p:nvPr/>
        </p:nvSpPr>
        <p:spPr>
          <a:xfrm>
            <a:off x="2811580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2018</a:t>
            </a:r>
          </a:p>
        </p:txBody>
      </p:sp>
      <p:sp>
        <p:nvSpPr>
          <p:cNvPr id="9" name="TextBox 41"/>
          <p:cNvSpPr txBox="1"/>
          <p:nvPr/>
        </p:nvSpPr>
        <p:spPr>
          <a:xfrm>
            <a:off x="3343288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2019</a:t>
            </a:r>
          </a:p>
        </p:txBody>
      </p:sp>
      <p:sp>
        <p:nvSpPr>
          <p:cNvPr id="10" name="TextBox 42"/>
          <p:cNvSpPr txBox="1"/>
          <p:nvPr/>
        </p:nvSpPr>
        <p:spPr>
          <a:xfrm>
            <a:off x="3868655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2020</a:t>
            </a:r>
          </a:p>
        </p:txBody>
      </p:sp>
      <p:sp>
        <p:nvSpPr>
          <p:cNvPr id="11" name="TextBox 43"/>
          <p:cNvSpPr txBox="1"/>
          <p:nvPr/>
        </p:nvSpPr>
        <p:spPr>
          <a:xfrm>
            <a:off x="4406705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2021</a:t>
            </a:r>
          </a:p>
        </p:txBody>
      </p:sp>
      <p:sp>
        <p:nvSpPr>
          <p:cNvPr id="12" name="TextBox 44"/>
          <p:cNvSpPr txBox="1"/>
          <p:nvPr/>
        </p:nvSpPr>
        <p:spPr>
          <a:xfrm>
            <a:off x="4932073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2022</a:t>
            </a:r>
          </a:p>
        </p:txBody>
      </p:sp>
      <p:sp>
        <p:nvSpPr>
          <p:cNvPr id="13" name="TextBox 42"/>
          <p:cNvSpPr txBox="1"/>
          <p:nvPr/>
        </p:nvSpPr>
        <p:spPr>
          <a:xfrm>
            <a:off x="5482833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2023</a:t>
            </a:r>
          </a:p>
        </p:txBody>
      </p:sp>
      <p:sp>
        <p:nvSpPr>
          <p:cNvPr id="14" name="TextBox 43"/>
          <p:cNvSpPr txBox="1"/>
          <p:nvPr/>
        </p:nvSpPr>
        <p:spPr>
          <a:xfrm>
            <a:off x="6008190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2024</a:t>
            </a:r>
          </a:p>
        </p:txBody>
      </p:sp>
      <p:sp>
        <p:nvSpPr>
          <p:cNvPr id="15" name="TextBox 44"/>
          <p:cNvSpPr txBox="1"/>
          <p:nvPr/>
        </p:nvSpPr>
        <p:spPr>
          <a:xfrm>
            <a:off x="6527194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2025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454365" y="1932749"/>
            <a:ext cx="5857344" cy="3807398"/>
            <a:chOff x="255955" y="908722"/>
            <a:chExt cx="8425499" cy="566912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7904530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138759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372988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607217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41446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075675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309904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44133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778362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012591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55955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670302" y="908722"/>
              <a:ext cx="11152" cy="5669127"/>
            </a:xfrm>
            <a:prstGeom prst="line">
              <a:avLst/>
            </a:prstGeom>
            <a:ln w="12700">
              <a:solidFill>
                <a:schemeClr val="tx1">
                  <a:lumMod val="20000"/>
                  <a:lumOff val="8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44"/>
          <p:cNvSpPr txBox="1"/>
          <p:nvPr/>
        </p:nvSpPr>
        <p:spPr>
          <a:xfrm>
            <a:off x="7056311" y="1647159"/>
            <a:ext cx="479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b="1" dirty="0">
                <a:solidFill>
                  <a:srgbClr val="000000"/>
                </a:solidFill>
              </a:rPr>
              <a:t>2026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149927" y="1921771"/>
            <a:ext cx="6858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1409567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1935281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473330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005038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36746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062113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4600163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125530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76290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01647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6720651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7249769" y="1871272"/>
            <a:ext cx="92703" cy="9601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29" name="Pentagon 28"/>
          <p:cNvSpPr/>
          <p:nvPr/>
        </p:nvSpPr>
        <p:spPr>
          <a:xfrm>
            <a:off x="1696460" y="2058524"/>
            <a:ext cx="6222568" cy="177891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Permanent repeal of SGR</a:t>
            </a:r>
          </a:p>
        </p:txBody>
      </p:sp>
      <p:sp>
        <p:nvSpPr>
          <p:cNvPr id="30" name="Pentagon 29"/>
          <p:cNvSpPr/>
          <p:nvPr/>
        </p:nvSpPr>
        <p:spPr>
          <a:xfrm>
            <a:off x="1696460" y="2237012"/>
            <a:ext cx="6203773" cy="177891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/>
            <a:r>
              <a:rPr lang="en-US" sz="900" b="1" dirty="0">
                <a:solidFill>
                  <a:srgbClr val="FFFFFF"/>
                </a:solidFill>
              </a:rPr>
              <a:t>Updates in </a:t>
            </a:r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physician</a:t>
            </a:r>
            <a:r>
              <a:rPr lang="en-US" sz="900" b="1" dirty="0">
                <a:solidFill>
                  <a:srgbClr val="FFFFFF"/>
                </a:solidFill>
              </a:rPr>
              <a:t> payments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96442" y="2665861"/>
            <a:ext cx="220185" cy="230484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vert270" wrap="square" rtlCol="0" anchor="ctr">
            <a:no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</a:rPr>
              <a:t>TRACK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19317" y="3019894"/>
            <a:ext cx="536085" cy="30008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675" b="1" dirty="0">
                <a:solidFill>
                  <a:srgbClr val="FFFFFF"/>
                </a:solidFill>
                <a:cs typeface="Arial" panose="020B0604020202020204" pitchFamily="34" charset="0"/>
              </a:rPr>
              <a:t>2018</a:t>
            </a:r>
          </a:p>
          <a:p>
            <a:pPr algn="ctr" defTabSz="685800"/>
            <a:r>
              <a:rPr lang="en-US" sz="675" b="1" dirty="0">
                <a:solidFill>
                  <a:srgbClr val="FFFFFF"/>
                </a:solidFill>
                <a:cs typeface="Arial" panose="020B0604020202020204" pitchFamily="34" charset="0"/>
              </a:rPr>
              <a:t>4%</a:t>
            </a:r>
          </a:p>
        </p:txBody>
      </p:sp>
      <p:sp>
        <p:nvSpPr>
          <p:cNvPr id="33" name="Pentagon 32"/>
          <p:cNvSpPr/>
          <p:nvPr/>
        </p:nvSpPr>
        <p:spPr>
          <a:xfrm>
            <a:off x="1441271" y="2900263"/>
            <a:ext cx="2125980" cy="177891"/>
          </a:xfrm>
          <a:prstGeom prst="homePlate">
            <a:avLst>
              <a:gd name="adj" fmla="val 0"/>
            </a:avLst>
          </a:prstGeom>
          <a:solidFill>
            <a:srgbClr val="05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defTabSz="685800"/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PQRS pay for reporting</a:t>
            </a:r>
          </a:p>
        </p:txBody>
      </p:sp>
      <p:sp>
        <p:nvSpPr>
          <p:cNvPr id="35" name="Pentagon 34"/>
          <p:cNvSpPr/>
          <p:nvPr/>
        </p:nvSpPr>
        <p:spPr>
          <a:xfrm>
            <a:off x="1443202" y="3097223"/>
            <a:ext cx="2126758" cy="177891"/>
          </a:xfrm>
          <a:prstGeom prst="homePlate">
            <a:avLst>
              <a:gd name="adj" fmla="val 0"/>
            </a:avLst>
          </a:prstGeom>
          <a:solidFill>
            <a:srgbClr val="05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defTabSz="685800"/>
            <a:r>
              <a:rPr lang="en-US" sz="825" b="1" dirty="0">
                <a:solidFill>
                  <a:srgbClr val="FFFFFF"/>
                </a:solidFill>
                <a:cs typeface="Arial" panose="020B0604020202020204" pitchFamily="34" charset="0"/>
              </a:rPr>
              <a:t>Meaningful Use Penalty  (up to %)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34427" y="3680147"/>
            <a:ext cx="930551" cy="30008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675" b="1" dirty="0">
                <a:solidFill>
                  <a:srgbClr val="FFFFFF"/>
                </a:solidFill>
                <a:cs typeface="Arial" panose="020B0604020202020204" pitchFamily="34" charset="0"/>
              </a:rPr>
              <a:t>2017</a:t>
            </a:r>
          </a:p>
          <a:p>
            <a:pPr algn="ctr" defTabSz="685800"/>
            <a:r>
              <a:rPr lang="en-US" sz="675" b="1" dirty="0">
                <a:solidFill>
                  <a:srgbClr val="FFFFFF"/>
                </a:solidFill>
                <a:cs typeface="Arial" panose="020B0604020202020204" pitchFamily="34" charset="0"/>
              </a:rPr>
              <a:t> -3.0%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149927" y="5027890"/>
            <a:ext cx="68580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entagon 38"/>
          <p:cNvSpPr/>
          <p:nvPr/>
        </p:nvSpPr>
        <p:spPr>
          <a:xfrm>
            <a:off x="1696459" y="2415498"/>
            <a:ext cx="5615961" cy="177891"/>
          </a:xfrm>
          <a:prstGeom prst="homePlate">
            <a:avLst/>
          </a:prstGeom>
          <a:solidFill>
            <a:srgbClr val="2F43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685800"/>
            <a:endParaRPr lang="en-US" sz="825" b="1" dirty="0">
              <a:solidFill>
                <a:srgbClr val="FFFFFF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4110516" y="2450305"/>
            <a:ext cx="0" cy="108281"/>
          </a:xfrm>
          <a:prstGeom prst="line">
            <a:avLst/>
          </a:prstGeom>
          <a:ln w="9525">
            <a:solidFill>
              <a:srgbClr val="5C8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42314" y="2381150"/>
            <a:ext cx="1404748" cy="2308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0.5% (7/2015-2019)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97453" y="2381150"/>
            <a:ext cx="1164225" cy="2308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0% (2020-2025)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96442" y="5087798"/>
            <a:ext cx="220185" cy="6523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vert270" wrap="square" rtlCol="0" anchor="ctr">
            <a:no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</a:rPr>
              <a:t>TRACK 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523339" y="4296148"/>
            <a:ext cx="1092451" cy="205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800"/>
            <a:r>
              <a:rPr lang="en-US" sz="700" b="1" dirty="0">
                <a:solidFill>
                  <a:srgbClr val="000000"/>
                </a:solidFill>
              </a:rPr>
              <a:t>Measurement period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523339" y="5166506"/>
            <a:ext cx="1062990" cy="220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700" b="1" dirty="0">
                <a:solidFill>
                  <a:srgbClr val="000000"/>
                </a:solidFill>
              </a:rPr>
              <a:t>Measurement period</a:t>
            </a:r>
          </a:p>
        </p:txBody>
      </p:sp>
      <p:sp>
        <p:nvSpPr>
          <p:cNvPr id="60" name="Pentagon 59"/>
          <p:cNvSpPr/>
          <p:nvPr/>
        </p:nvSpPr>
        <p:spPr>
          <a:xfrm>
            <a:off x="1453831" y="3300771"/>
            <a:ext cx="2126758" cy="177891"/>
          </a:xfrm>
          <a:prstGeom prst="homePlate">
            <a:avLst>
              <a:gd name="adj" fmla="val 0"/>
            </a:avLst>
          </a:prstGeom>
          <a:solidFill>
            <a:srgbClr val="05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defTabSz="685800"/>
            <a:r>
              <a:rPr lang="en-US" sz="825" b="1" dirty="0">
                <a:solidFill>
                  <a:srgbClr val="FFFFFF"/>
                </a:solidFill>
                <a:cs typeface="Arial" panose="020B0604020202020204" pitchFamily="34" charset="0"/>
              </a:rPr>
              <a:t>Value-based Payment Modifier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409568" y="3710695"/>
            <a:ext cx="542218" cy="2308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± 1.0%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941174" y="3710695"/>
            <a:ext cx="546257" cy="2308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± 2.0%</a:t>
            </a:r>
          </a:p>
        </p:txBody>
      </p:sp>
      <p:sp>
        <p:nvSpPr>
          <p:cNvPr id="80" name="Pentagon 79"/>
          <p:cNvSpPr/>
          <p:nvPr/>
        </p:nvSpPr>
        <p:spPr>
          <a:xfrm>
            <a:off x="3586627" y="5088897"/>
            <a:ext cx="3184259" cy="395572"/>
          </a:xfrm>
          <a:prstGeom prst="homePlate">
            <a:avLst>
              <a:gd name="adj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>
              <a:lnSpc>
                <a:spcPct val="90000"/>
              </a:lnSpc>
              <a:spcBef>
                <a:spcPts val="450"/>
              </a:spcBef>
            </a:pPr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Advanced APM participating providers exempt from MIPS; receive annual 5% bonus (2019-2024) </a:t>
            </a:r>
          </a:p>
        </p:txBody>
      </p:sp>
      <p:sp>
        <p:nvSpPr>
          <p:cNvPr id="81" name="Pentagon 80"/>
          <p:cNvSpPr/>
          <p:nvPr/>
        </p:nvSpPr>
        <p:spPr>
          <a:xfrm>
            <a:off x="3586627" y="4038565"/>
            <a:ext cx="4313606" cy="215324"/>
          </a:xfrm>
          <a:prstGeom prst="homePlate">
            <a:avLst>
              <a:gd name="adj" fmla="val 59978"/>
            </a:avLst>
          </a:prstGeom>
          <a:solidFill>
            <a:srgbClr val="135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defTabSz="685800"/>
            <a:endParaRPr lang="en-US" sz="300" b="1" dirty="0">
              <a:solidFill>
                <a:srgbClr val="FFFFFF"/>
              </a:solidFill>
            </a:endParaRPr>
          </a:p>
          <a:p>
            <a:pPr defTabSz="685800"/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Merit-Based Incentive Payment System (MIPS) adjustments </a:t>
            </a:r>
          </a:p>
        </p:txBody>
      </p:sp>
      <p:sp>
        <p:nvSpPr>
          <p:cNvPr id="82" name="Pentagon 81"/>
          <p:cNvSpPr/>
          <p:nvPr/>
        </p:nvSpPr>
        <p:spPr>
          <a:xfrm>
            <a:off x="3586627" y="4254022"/>
            <a:ext cx="4313606" cy="275180"/>
          </a:xfrm>
          <a:prstGeom prst="homePlate">
            <a:avLst/>
          </a:prstGeom>
          <a:solidFill>
            <a:srgbClr val="0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685800"/>
            <a:endParaRPr lang="en-US" sz="900" b="1" dirty="0">
              <a:solidFill>
                <a:srgbClr val="FFFFFF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543520" y="4284724"/>
            <a:ext cx="687027" cy="2308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+/-4%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082279" y="4277030"/>
            <a:ext cx="661028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+/- 5%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598679" y="4277030"/>
            <a:ext cx="731523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+/- 7%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262247" y="4263423"/>
            <a:ext cx="2419761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ctr" anchorCtr="0">
            <a:spAutoFit/>
          </a:bodyPr>
          <a:lstStyle/>
          <a:p>
            <a:pPr algn="ctr" defTabSz="685800"/>
            <a:r>
              <a:rPr lang="en-US" sz="1000" b="1" dirty="0">
                <a:solidFill>
                  <a:srgbClr val="FFFFFF"/>
                </a:solidFill>
                <a:cs typeface="Arial" panose="020B0604020202020204" pitchFamily="34" charset="0"/>
              </a:rPr>
              <a:t>+/- </a:t>
            </a:r>
            <a:r>
              <a:rPr lang="en-US" sz="1000" b="1" dirty="0">
                <a:solidFill>
                  <a:srgbClr val="FFFFFF"/>
                </a:solidFill>
              </a:rPr>
              <a:t>9%</a:t>
            </a:r>
          </a:p>
        </p:txBody>
      </p:sp>
      <p:sp>
        <p:nvSpPr>
          <p:cNvPr id="87" name="Pentagon 86"/>
          <p:cNvSpPr/>
          <p:nvPr/>
        </p:nvSpPr>
        <p:spPr>
          <a:xfrm>
            <a:off x="3586628" y="4525090"/>
            <a:ext cx="3184970" cy="290501"/>
          </a:xfrm>
          <a:prstGeom prst="homePlate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>
              <a:lnSpc>
                <a:spcPct val="90000"/>
              </a:lnSpc>
            </a:pPr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MIPS exceptional performance adjustment; ≤ 10% Medicare payment (2019-2024</a:t>
            </a:r>
            <a:r>
              <a:rPr lang="en-US" sz="900" dirty="0">
                <a:solidFill>
                  <a:srgbClr val="FFFFFF"/>
                </a:solidFill>
                <a:cs typeface="Arial" panose="020B0604020202020204" pitchFamily="34" charset="0"/>
              </a:rPr>
              <a:t>) </a:t>
            </a:r>
          </a:p>
        </p:txBody>
      </p:sp>
      <p:sp>
        <p:nvSpPr>
          <p:cNvPr id="88" name="Pentagon 87"/>
          <p:cNvSpPr/>
          <p:nvPr/>
        </p:nvSpPr>
        <p:spPr>
          <a:xfrm>
            <a:off x="7302182" y="5093577"/>
            <a:ext cx="598051" cy="395572"/>
          </a:xfrm>
          <a:prstGeom prst="homePlate">
            <a:avLst>
              <a:gd name="adj" fmla="val 3913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rIns="34290" rtlCol="0" anchor="ctr"/>
          <a:lstStyle/>
          <a:p>
            <a:pPr defTabSz="685800">
              <a:lnSpc>
                <a:spcPct val="90000"/>
              </a:lnSpc>
              <a:spcBef>
                <a:spcPts val="450"/>
              </a:spcBef>
            </a:pPr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0.75% update</a:t>
            </a:r>
          </a:p>
        </p:txBody>
      </p:sp>
      <p:sp>
        <p:nvSpPr>
          <p:cNvPr id="89" name="Pentagon 88"/>
          <p:cNvSpPr/>
          <p:nvPr/>
        </p:nvSpPr>
        <p:spPr>
          <a:xfrm>
            <a:off x="7302181" y="4573311"/>
            <a:ext cx="606608" cy="395572"/>
          </a:xfrm>
          <a:prstGeom prst="homePlate">
            <a:avLst>
              <a:gd name="adj" fmla="val 37327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rIns="34290" rtlCol="0" anchor="ctr"/>
          <a:lstStyle/>
          <a:p>
            <a:pPr defTabSz="685800">
              <a:lnSpc>
                <a:spcPct val="90000"/>
              </a:lnSpc>
              <a:spcBef>
                <a:spcPts val="450"/>
              </a:spcBef>
            </a:pPr>
            <a:r>
              <a:rPr lang="en-US" sz="900" b="1" dirty="0">
                <a:solidFill>
                  <a:srgbClr val="FFFFFF"/>
                </a:solidFill>
                <a:cs typeface="Arial" panose="020B0604020202020204" pitchFamily="34" charset="0"/>
              </a:rPr>
              <a:t>0.25% update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4141840" y="4309551"/>
            <a:ext cx="1054550" cy="166015"/>
            <a:chOff x="3998452" y="4960387"/>
            <a:chExt cx="1406067" cy="196272"/>
          </a:xfrm>
        </p:grpSpPr>
        <p:cxnSp>
          <p:nvCxnSpPr>
            <p:cNvPr id="91" name="Straight Connector 90"/>
            <p:cNvCxnSpPr/>
            <p:nvPr/>
          </p:nvCxnSpPr>
          <p:spPr>
            <a:xfrm flipV="1">
              <a:off x="3998452" y="4960387"/>
              <a:ext cx="0" cy="196272"/>
            </a:xfrm>
            <a:prstGeom prst="line">
              <a:avLst/>
            </a:prstGeom>
            <a:ln w="9525">
              <a:solidFill>
                <a:srgbClr val="14599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4689484" y="4960387"/>
              <a:ext cx="0" cy="196272"/>
            </a:xfrm>
            <a:prstGeom prst="line">
              <a:avLst/>
            </a:prstGeom>
            <a:ln w="9525">
              <a:solidFill>
                <a:srgbClr val="14599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5404519" y="4960387"/>
              <a:ext cx="0" cy="196272"/>
            </a:xfrm>
            <a:prstGeom prst="line">
              <a:avLst/>
            </a:prstGeom>
            <a:ln w="9525">
              <a:solidFill>
                <a:srgbClr val="14599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1537253" y="6408301"/>
            <a:ext cx="65969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MACRA </a:t>
            </a:r>
            <a:r>
              <a:rPr lang="en-US" sz="1000" dirty="0" smtClean="0"/>
              <a:t>Summit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926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</a:pPr>
            <a:r>
              <a:rPr lang="en" sz="2800" dirty="0">
                <a:sym typeface="Calibri"/>
              </a:rPr>
              <a:t>Track 1: Merit-Based Incentive Payment System (MIPS)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sz="quarter" idx="1"/>
          </p:nvPr>
        </p:nvSpPr>
        <p:spPr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spcBef>
                <a:spcPts val="600"/>
              </a:spcBef>
            </a:pPr>
            <a:r>
              <a:rPr lang="en" sz="2400" dirty="0">
                <a:sym typeface="Calibri"/>
              </a:rPr>
              <a:t>MIPS is based on traditional Medicare FFS payments</a:t>
            </a:r>
          </a:p>
          <a:p>
            <a:r>
              <a:rPr lang="en" sz="2400" dirty="0">
                <a:sym typeface="Calibri"/>
              </a:rPr>
              <a:t>Performance Areas </a:t>
            </a:r>
          </a:p>
          <a:p>
            <a:pPr lvl="1"/>
            <a:r>
              <a:rPr lang="en-US" sz="2000" dirty="0"/>
              <a:t>Streamlines 3 currently independent programs to work as one and to ease clinician burden. </a:t>
            </a:r>
          </a:p>
          <a:p>
            <a:pPr lvl="1"/>
            <a:r>
              <a:rPr lang="en-US" sz="2000" dirty="0"/>
              <a:t>Adds a fourth component to promote ongoing improvement and innovation to clinical activities. </a:t>
            </a:r>
            <a:endParaRPr lang="en" sz="2000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  <a:p>
            <a:pPr>
              <a:spcBef>
                <a:spcPts val="600"/>
              </a:spcBef>
            </a:pPr>
            <a:endParaRPr lang="en" dirty="0">
              <a:sym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37253" y="6417512"/>
            <a:ext cx="659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Summarized from https://www.cms.gov/Medicare/Quality-Initiatives-Patient-Assessment-Instruments/Value-Based-Programs/MACRA-MIPS-and-APMs/MACRA-Quality-Payment-Program-webinar-slides-10-26-16.pdf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236783" y="3564597"/>
          <a:ext cx="6670433" cy="26568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4888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362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45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Performance Area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Previous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 Program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1400" dirty="0"/>
                        <a:t>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sz="1400" dirty="0">
                          <a:sym typeface="Calibri"/>
                        </a:rPr>
                        <a:t>Preventive care, safety, etc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baseline="0" dirty="0"/>
                        <a:t>PQRS and Quality Portion of the VBM</a:t>
                      </a:r>
                      <a:endParaRPr lang="en-US" sz="1400" b="0" i="0" u="none" strike="no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sz="1400" dirty="0">
                          <a:sym typeface="Calibri"/>
                        </a:rPr>
                        <a:t>Medicare spending per beneficiary, etc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u="none" strike="noStrike" kern="1200" baseline="0" dirty="0"/>
                        <a:t>Physician VBM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en-US" sz="1400" dirty="0"/>
                        <a:t>Advancing Care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u="none" strike="noStrike" kern="1200" baseline="0" dirty="0"/>
                        <a:t>certified EHR technology</a:t>
                      </a:r>
                      <a:endParaRPr kumimoji="0" lang="en-US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Meaningful</a:t>
                      </a:r>
                      <a:r>
                        <a:rPr lang="en-US" sz="1400" baseline="0" dirty="0"/>
                        <a:t> Use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400" dirty="0"/>
                        <a:t>Improvement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baseline="0" dirty="0"/>
                        <a:t>Shared decision making,  APM participation, patient safety, coordinating care, increasing access, </a:t>
                      </a:r>
                      <a:r>
                        <a:rPr lang="en-US" sz="1400" u="none" strike="noStrike" baseline="0" dirty="0" err="1"/>
                        <a:t>etc</a:t>
                      </a:r>
                      <a:endParaRPr lang="en-US" sz="1400" b="0" i="0" u="none" strike="no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467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</a:pPr>
            <a:r>
              <a:rPr lang="en" sz="2800" dirty="0">
                <a:sym typeface="Calibri"/>
              </a:rPr>
              <a:t>Track 2: Advanced Alternative Payment Models (</a:t>
            </a:r>
            <a:r>
              <a:rPr lang="en" sz="2800" dirty="0" smtClean="0">
                <a:sym typeface="Calibri"/>
              </a:rPr>
              <a:t>Advanced APMs</a:t>
            </a:r>
            <a:r>
              <a:rPr lang="en" sz="2800" dirty="0">
                <a:sym typeface="Calibri"/>
              </a:rPr>
              <a:t>)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sz="quarter" idx="1"/>
          </p:nvPr>
        </p:nvSpPr>
        <p:spPr>
          <a:xfrm>
            <a:off x="451413" y="1229702"/>
            <a:ext cx="8369030" cy="479127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en-US" sz="2000" dirty="0"/>
              <a:t>Advanced Alternative Payment Models (Advanced APMs) enable clinicians and practices to earn greater rewards for taking on some risk </a:t>
            </a:r>
            <a:r>
              <a:rPr lang="en-US" sz="2000" dirty="0" smtClean="0"/>
              <a:t>(or working with an AAPM Entity that takes risk) related </a:t>
            </a:r>
            <a:r>
              <a:rPr lang="en-US" sz="2000" dirty="0"/>
              <a:t>to their patients’ outcomes</a:t>
            </a:r>
          </a:p>
          <a:p>
            <a:r>
              <a:rPr lang="en-US" sz="2000" dirty="0" smtClean="0"/>
              <a:t>Advanced APM</a:t>
            </a:r>
            <a:r>
              <a:rPr lang="en-US" sz="2000" dirty="0"/>
              <a:t>s</a:t>
            </a:r>
            <a:r>
              <a:rPr lang="en-US" sz="2000" dirty="0" smtClean="0"/>
              <a:t> </a:t>
            </a:r>
            <a:r>
              <a:rPr lang="en-US" sz="2000" dirty="0"/>
              <a:t>Entities Must: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  <a:cs typeface="Arial" pitchFamily="34" charset="0"/>
              </a:rPr>
              <a:t>Use certified EHR technology, </a:t>
            </a:r>
            <a:endParaRPr lang="en-US" sz="18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  <a:cs typeface="Arial" pitchFamily="34" charset="0"/>
              </a:rPr>
              <a:t>Pay based on MIPS comparable quality measures, </a:t>
            </a:r>
            <a:r>
              <a:rPr lang="en-US" sz="1800" i="1" dirty="0">
                <a:solidFill>
                  <a:srgbClr val="000000"/>
                </a:solidFill>
                <a:cs typeface="Arial" pitchFamily="34" charset="0"/>
              </a:rPr>
              <a:t>and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  <a:cs typeface="Arial" pitchFamily="34" charset="0"/>
              </a:rPr>
              <a:t>Bear more than “nominal” financial risk for losses</a:t>
            </a:r>
          </a:p>
          <a:p>
            <a:pPr lvl="2"/>
            <a:r>
              <a:rPr lang="en-US" sz="1400" dirty="0">
                <a:solidFill>
                  <a:srgbClr val="000000"/>
                </a:solidFill>
                <a:cs typeface="Arial" pitchFamily="34" charset="0"/>
              </a:rPr>
              <a:t>8% of the average estimated total Medicare Parts A and B revenues of participating APM Entities; OR 3% of the expected expenditures for which an APM Entity is responsible under the APM. </a:t>
            </a:r>
            <a:endParaRPr lang="en-US" sz="1600" dirty="0"/>
          </a:p>
          <a:p>
            <a:r>
              <a:rPr lang="en" sz="2000" dirty="0">
                <a:sym typeface="Calibri"/>
              </a:rPr>
              <a:t>Providers will receive </a:t>
            </a:r>
            <a:r>
              <a:rPr lang="en" sz="2000" b="1" dirty="0">
                <a:sym typeface="Calibri"/>
              </a:rPr>
              <a:t>+5% bonus incentive payment in 2019 </a:t>
            </a:r>
            <a:r>
              <a:rPr lang="en" sz="2000" dirty="0">
                <a:sym typeface="Calibri"/>
              </a:rPr>
              <a:t>for Advanced APM Participation in 2017 </a:t>
            </a:r>
            <a:r>
              <a:rPr lang="en" sz="2000" dirty="0" smtClean="0">
                <a:sym typeface="Calibri"/>
              </a:rPr>
              <a:t>or 2018 if</a:t>
            </a:r>
            <a:endParaRPr lang="en" sz="2000" dirty="0">
              <a:sym typeface="Calibri"/>
            </a:endParaRPr>
          </a:p>
          <a:p>
            <a:pPr lvl="2"/>
            <a:r>
              <a:rPr lang="en-US" sz="1500" dirty="0">
                <a:sym typeface="Calibri"/>
              </a:rPr>
              <a:t>T</a:t>
            </a:r>
            <a:r>
              <a:rPr lang="en" sz="1500" dirty="0">
                <a:sym typeface="Calibri"/>
              </a:rPr>
              <a:t>hey rec</a:t>
            </a:r>
            <a:r>
              <a:rPr lang="en-US" sz="1500" dirty="0" err="1">
                <a:sym typeface="Calibri"/>
              </a:rPr>
              <a:t>ei</a:t>
            </a:r>
            <a:r>
              <a:rPr lang="en" sz="1500" dirty="0">
                <a:sym typeface="Calibri"/>
              </a:rPr>
              <a:t>ve </a:t>
            </a:r>
            <a:r>
              <a:rPr lang="en-US" sz="1500" dirty="0"/>
              <a:t>25% of their Medicare Part B payments through an Advanced APM;</a:t>
            </a:r>
          </a:p>
          <a:p>
            <a:pPr lvl="2"/>
            <a:r>
              <a:rPr lang="en-US" sz="1500" dirty="0"/>
              <a:t>OR See 20% of their Medicare patients through an Advanced </a:t>
            </a:r>
            <a:r>
              <a:rPr lang="en-US" sz="1500" dirty="0" smtClean="0"/>
              <a:t>APM</a:t>
            </a:r>
          </a:p>
          <a:p>
            <a:pPr lvl="1"/>
            <a:r>
              <a:rPr lang="en-US" sz="1800" dirty="0" smtClean="0"/>
              <a:t>Thresholds increase in later years</a:t>
            </a:r>
            <a:endParaRPr lang="en-US" sz="1800" dirty="0"/>
          </a:p>
          <a:p>
            <a:pPr lvl="1"/>
            <a:endParaRPr lang="en-US" dirty="0"/>
          </a:p>
          <a:p>
            <a:pPr lvl="1">
              <a:spcBef>
                <a:spcPts val="600"/>
              </a:spcBef>
            </a:pPr>
            <a:endParaRPr lang="en" dirty="0"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7253" y="6408301"/>
            <a:ext cx="659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Summarized from https://www.cms.gov/Medicare/Quality-Initiatives-Patient-Assessment-Instruments/Value-Based-Programs/MACRA-MIPS-and-APMs/MACRA-Quality-Payment-Program-webinar-slides-10-26-16.pdf</a:t>
            </a:r>
          </a:p>
        </p:txBody>
      </p:sp>
    </p:spTree>
    <p:extLst>
      <p:ext uri="{BB962C8B-B14F-4D97-AF65-F5344CB8AC3E}">
        <p14:creationId xmlns:p14="http://schemas.microsoft.com/office/powerpoint/2010/main" val="37010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</a:pPr>
            <a:r>
              <a:rPr lang="en" sz="2800" dirty="0">
                <a:sym typeface="Calibri"/>
              </a:rPr>
              <a:t>Track 2: </a:t>
            </a:r>
            <a:r>
              <a:rPr lang="en" sz="2800" dirty="0" smtClean="0">
                <a:sym typeface="Calibri"/>
              </a:rPr>
              <a:t>Advanced </a:t>
            </a:r>
            <a:r>
              <a:rPr lang="en" sz="2800" dirty="0">
                <a:sym typeface="Calibri"/>
              </a:rPr>
              <a:t>Alternative Payment Models (AAPMs)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sz="quarter" idx="1"/>
          </p:nvPr>
        </p:nvSpPr>
        <p:spPr>
          <a:xfrm>
            <a:off x="457200" y="1142999"/>
            <a:ext cx="8382000" cy="509367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en-US" sz="2000" dirty="0"/>
              <a:t>Eligible for 2017 Performance Year</a:t>
            </a:r>
          </a:p>
          <a:p>
            <a:pPr lvl="1"/>
            <a:endParaRPr lang="en-US" sz="1800" dirty="0"/>
          </a:p>
          <a:p>
            <a:pPr marL="274320" lvl="1" indent="0">
              <a:buNone/>
            </a:pPr>
            <a:endParaRPr lang="en-US" sz="18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CMMI anticipates the following models will be Advanced APMs in the future: </a:t>
            </a:r>
          </a:p>
          <a:p>
            <a:pPr lvl="1">
              <a:spcBef>
                <a:spcPts val="600"/>
              </a:spcBef>
            </a:pPr>
            <a:endParaRPr lang="en" sz="1800" dirty="0"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37253" y="6408301"/>
            <a:ext cx="659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Summarized from https://www.cms.gov/Medicare/Quality-Initiatives-Patient-Assessment-Instruments/Value-Based-Programs/MACRA-MIPS-and-APMs/MACRA-Quality-Payment-Program-webinar-slides-10-26-16.pdf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83274110"/>
              </p:ext>
            </p:extLst>
          </p:nvPr>
        </p:nvGraphicFramePr>
        <p:xfrm>
          <a:off x="855784" y="1551040"/>
          <a:ext cx="6822862" cy="1897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14423679"/>
              </p:ext>
            </p:extLst>
          </p:nvPr>
        </p:nvGraphicFramePr>
        <p:xfrm>
          <a:off x="751758" y="4142779"/>
          <a:ext cx="7265376" cy="2326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11449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Language Referencing Maryland in the MACRA final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16965"/>
            <a:ext cx="8229600" cy="396474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Final Rule on MACRA was released in October 2016</a:t>
            </a:r>
          </a:p>
          <a:p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There was a specific clause in the final rule referencing the Maryland All-Payer Model and eligibility for MACRA in 2018:</a:t>
            </a:r>
            <a:endParaRPr lang="en-US" sz="1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lvl="1"/>
            <a:r>
              <a:rPr lang="en-US" sz="20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“With new Advanced APMs expected to become available for participation in 2017 and 2018, including the Medicare ACO Track 1 Plus (1+), and </a:t>
            </a:r>
            <a:r>
              <a:rPr lang="en-US" sz="2000" b="1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anticipated amendments to reopen applications to modify current APMs, </a:t>
            </a:r>
            <a:r>
              <a:rPr lang="en-US" sz="20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such as the Maryland All-Payer Model </a:t>
            </a:r>
            <a:r>
              <a:rPr lang="en-US" sz="20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and Comprehensive Care for Joint Replacement (CJR) model, we anticipate higher numbers of QPs—approximately 70,000 to 120,000 in 2017 and 125,000 to 250,000 </a:t>
            </a:r>
            <a:r>
              <a:rPr lang="en-US" sz="2000" b="1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in 2018</a:t>
            </a:r>
            <a:r>
              <a:rPr lang="en-US" sz="20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7253" y="6408301"/>
            <a:ext cx="65969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MACRA Final Rule p. 77013: https://www.gpo.gov/fdsys/pkg/FR-2016-11-04/pdf/2016-25240.pdf</a:t>
            </a:r>
          </a:p>
        </p:txBody>
      </p:sp>
    </p:spTree>
    <p:extLst>
      <p:ext uri="{BB962C8B-B14F-4D97-AF65-F5344CB8AC3E}">
        <p14:creationId xmlns:p14="http://schemas.microsoft.com/office/powerpoint/2010/main" val="352617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MACRA-</a:t>
            </a:r>
            <a:r>
              <a:rPr lang="en-US" dirty="0" err="1"/>
              <a:t>tizing</a:t>
            </a:r>
            <a:r>
              <a:rPr lang="en-US" dirty="0"/>
              <a:t> the Maryland Model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Progression</a:t>
            </a:r>
          </a:p>
          <a:p>
            <a:pPr lvl="1"/>
            <a:r>
              <a:rPr lang="en-US" dirty="0"/>
              <a:t>Engaged physicians and other providers in aligned efforts</a:t>
            </a:r>
          </a:p>
          <a:p>
            <a:r>
              <a:rPr lang="en-US" dirty="0"/>
              <a:t>Key </a:t>
            </a:r>
            <a:r>
              <a:rPr lang="en-US" dirty="0" smtClean="0"/>
              <a:t>strategies </a:t>
            </a:r>
            <a:r>
              <a:rPr lang="en-US" dirty="0"/>
              <a:t>to have the All-Payer Model qualify as Advanced APM:</a:t>
            </a:r>
          </a:p>
          <a:p>
            <a:pPr lvl="1"/>
            <a:r>
              <a:rPr lang="en-US" dirty="0"/>
              <a:t>CMS approved Care Redesign Programs </a:t>
            </a:r>
            <a:r>
              <a:rPr lang="en-US" dirty="0" smtClean="0"/>
              <a:t>(HCIP and CCIP) to </a:t>
            </a:r>
            <a:r>
              <a:rPr lang="en-US" dirty="0"/>
              <a:t>link physicians </a:t>
            </a:r>
            <a:r>
              <a:rPr lang="en-US" dirty="0" smtClean="0"/>
              <a:t>to </a:t>
            </a:r>
            <a:r>
              <a:rPr lang="en-US" dirty="0"/>
              <a:t>the All-Payer </a:t>
            </a:r>
            <a:r>
              <a:rPr lang="en-US" dirty="0" smtClean="0"/>
              <a:t>Model </a:t>
            </a:r>
          </a:p>
          <a:p>
            <a:pPr lvl="1"/>
            <a:r>
              <a:rPr lang="en-US" dirty="0" smtClean="0"/>
              <a:t>However, CMS requires hospital </a:t>
            </a:r>
            <a:r>
              <a:rPr lang="en-US" dirty="0"/>
              <a:t>global revenues incorporate non-hospital Part B costs through </a:t>
            </a:r>
            <a:r>
              <a:rPr lang="en-US" dirty="0" smtClean="0"/>
              <a:t>incentives</a:t>
            </a:r>
          </a:p>
          <a:p>
            <a:pPr lvl="1"/>
            <a:r>
              <a:rPr lang="en-US" dirty="0" smtClean="0"/>
              <a:t>Concept Paper for a Value-Based Modifier (VBM) is being developed for CMS </a:t>
            </a:r>
            <a:endParaRPr lang="en-US" dirty="0"/>
          </a:p>
          <a:p>
            <a:r>
              <a:rPr lang="en-US" dirty="0"/>
              <a:t>Other </a:t>
            </a:r>
            <a:r>
              <a:rPr lang="en-US" dirty="0" smtClean="0"/>
              <a:t>key </a:t>
            </a:r>
            <a:r>
              <a:rPr lang="en-US" dirty="0"/>
              <a:t>approaches to have Advanced </a:t>
            </a:r>
            <a:r>
              <a:rPr lang="en-US" dirty="0" smtClean="0"/>
              <a:t>APMs </a:t>
            </a:r>
            <a:r>
              <a:rPr lang="en-US" dirty="0"/>
              <a:t>in Maryland:</a:t>
            </a:r>
          </a:p>
          <a:p>
            <a:pPr lvl="1"/>
            <a:r>
              <a:rPr lang="en-US" dirty="0"/>
              <a:t>ACOs with downside </a:t>
            </a:r>
            <a:r>
              <a:rPr lang="en-US" dirty="0" smtClean="0"/>
              <a:t>risk </a:t>
            </a:r>
          </a:p>
          <a:p>
            <a:pPr lvl="1"/>
            <a:r>
              <a:rPr lang="en-US" dirty="0" smtClean="0"/>
              <a:t>New statewide </a:t>
            </a:r>
            <a:r>
              <a:rPr lang="en-US" dirty="0"/>
              <a:t>Comprehensive Primary Care Model (CPC+ design)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ew </a:t>
            </a:r>
            <a:r>
              <a:rPr lang="en-US" dirty="0"/>
              <a:t>Dual Eligible ACOs</a:t>
            </a:r>
          </a:p>
        </p:txBody>
      </p:sp>
    </p:spTree>
    <p:extLst>
      <p:ext uri="{BB962C8B-B14F-4D97-AF65-F5344CB8AC3E}">
        <p14:creationId xmlns:p14="http://schemas.microsoft.com/office/powerpoint/2010/main" val="68281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MACRA-</a:t>
            </a:r>
            <a:r>
              <a:rPr lang="en-US" dirty="0" err="1" smtClean="0"/>
              <a:t>tizing</a:t>
            </a:r>
            <a:r>
              <a:rPr lang="en-US" dirty="0" smtClean="0"/>
              <a:t> the Maryland Model for Care Redesign Amendment Programs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399" y="5991225"/>
            <a:ext cx="829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Eligible clinicians for 2017 defined as physicians, nurse practitioners, physician assistants, certified nurse specialists, and CRNA 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992593236"/>
              </p:ext>
            </p:extLst>
          </p:nvPr>
        </p:nvGraphicFramePr>
        <p:xfrm>
          <a:off x="741939" y="1451113"/>
          <a:ext cx="7910327" cy="408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4642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SCRC - Maryland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HSCRC - Maryland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7D541A2-5153-429D-A33A-BD3CDB3E0890}"/>
</file>

<file path=customXml/itemProps2.xml><?xml version="1.0" encoding="utf-8"?>
<ds:datastoreItem xmlns:ds="http://schemas.openxmlformats.org/officeDocument/2006/customXml" ds:itemID="{822CF456-F3DA-4B96-8C15-DFEEFE2DE5AE}"/>
</file>

<file path=customXml/itemProps3.xml><?xml version="1.0" encoding="utf-8"?>
<ds:datastoreItem xmlns:ds="http://schemas.openxmlformats.org/officeDocument/2006/customXml" ds:itemID="{AA985432-D00D-4373-A812-807C0967D223}"/>
</file>

<file path=docProps/app.xml><?xml version="1.0" encoding="utf-8"?>
<Properties xmlns="http://schemas.openxmlformats.org/officeDocument/2006/extended-properties" xmlns:vt="http://schemas.openxmlformats.org/officeDocument/2006/docPropsVTypes">
  <Template>HSCRC - Maryland.thmx</Template>
  <TotalTime>74121</TotalTime>
  <Words>1350</Words>
  <Application>Microsoft Office PowerPoint</Application>
  <PresentationFormat>On-screen Show (4:3)</PresentationFormat>
  <Paragraphs>192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Bookman Old Style</vt:lpstr>
      <vt:lpstr>Calibri</vt:lpstr>
      <vt:lpstr>Gill Sans MT</vt:lpstr>
      <vt:lpstr>Segoe UI Light</vt:lpstr>
      <vt:lpstr>Wingdings</vt:lpstr>
      <vt:lpstr>Wingdings 3</vt:lpstr>
      <vt:lpstr>HSCRC - Maryland</vt:lpstr>
      <vt:lpstr>Office Theme</vt:lpstr>
      <vt:lpstr>1_HSCRC - Maryland</vt:lpstr>
      <vt:lpstr>MACRA/TCOC Update </vt:lpstr>
      <vt:lpstr>Accelerating Movement via MACRA</vt:lpstr>
      <vt:lpstr>MACRA reform timeline (Medicare Access and CHIP Reauthorization Act of 2015) </vt:lpstr>
      <vt:lpstr>Track 1: Merit-Based Incentive Payment System (MIPS)</vt:lpstr>
      <vt:lpstr>Track 2: Advanced Alternative Payment Models (Advanced APMs)</vt:lpstr>
      <vt:lpstr>Track 2: Advanced Alternative Payment Models (AAPMs)</vt:lpstr>
      <vt:lpstr>Language Referencing Maryland in the MACRA final rule</vt:lpstr>
      <vt:lpstr>MACRA-tizing the Maryland Model </vt:lpstr>
      <vt:lpstr>MACRA-tizing the Maryland Model for Care Redesign Amendment Programs</vt:lpstr>
      <vt:lpstr>Determining individual physician’s eligibility</vt:lpstr>
      <vt:lpstr>Questions for TCOC Workgroup </vt:lpstr>
      <vt:lpstr>Distribution of TCOC Under All Episodes (inner three circles) </vt:lpstr>
      <vt:lpstr>Questions for TCOC Workgroup:  Structuring VBM for Possible Payments and Incentives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Lee</dc:creator>
  <cp:lastModifiedBy>Chris Peterson</cp:lastModifiedBy>
  <cp:revision>2152</cp:revision>
  <cp:lastPrinted>2016-04-07T13:08:11Z</cp:lastPrinted>
  <dcterms:created xsi:type="dcterms:W3CDTF">2013-11-22T19:49:39Z</dcterms:created>
  <dcterms:modified xsi:type="dcterms:W3CDTF">2017-02-08T21:55:31Z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