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diagrams/data1.xml" ContentType="application/vnd.openxmlformats-officedocument.drawingml.diagramData+xml"/>
  <Override PartName="/ppt/diagrams/data3.xml" ContentType="application/vnd.openxmlformats-officedocument.drawingml.diagramData+xml"/>
  <Override PartName="/ppt/diagrams/data2.xml" ContentType="application/vnd.openxmlformats-officedocument.drawingml.diagramData+xml"/>
  <Override PartName="/ppt/presentation.xml" ContentType="application/vnd.openxmlformats-officedocument.presentationml.presentation.main+xml"/>
  <Override PartName="/ppt/slides/slide2.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36.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0.xml" ContentType="application/vnd.openxmlformats-officedocument.presentationml.slide+xml"/>
  <Override PartName="/ppt/slides/slide37.xml" ContentType="application/vnd.openxmlformats-officedocument.presentationml.slide+xml"/>
  <Override PartName="/ppt/slides/slide9.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35.xml" ContentType="application/vnd.openxmlformats-officedocument.presentationml.slide+xml"/>
  <Override PartName="/ppt/slides/slide28.xml" ContentType="application/vnd.openxmlformats-officedocument.presentationml.slide+xml"/>
  <Override PartName="/ppt/slides/slide34.xml" ContentType="application/vnd.openxmlformats-officedocument.presentationml.slide+xml"/>
  <Override PartName="/ppt/slides/slide33.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1.xml" ContentType="application/vnd.openxmlformats-officedocument.presentationml.slide+xml"/>
  <Override PartName="/ppt/slides/slide27.xml" ContentType="application/vnd.openxmlformats-officedocument.presentationml.slide+xml"/>
  <Override PartName="/ppt/slides/slide25.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6.xml" ContentType="application/vnd.openxmlformats-officedocument.presentationml.slide+xml"/>
  <Override PartName="/ppt/slides/slide21.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2.xml" ContentType="application/vnd.openxmlformats-officedocument.presentationml.slide+xml"/>
  <Override PartName="/ppt/slideMasters/slideMaster6.xml" ContentType="application/vnd.openxmlformats-officedocument.presentationml.slideMaster+xml"/>
  <Override PartName="/ppt/slideMasters/slideMaster5.xml" ContentType="application/vnd.openxmlformats-officedocument.presentationml.slideMaster+xml"/>
  <Override PartName="/ppt/slideMasters/slideMaster4.xml" ContentType="application/vnd.openxmlformats-officedocument.presentationml.slideMaster+xml"/>
  <Override PartName="/ppt/slideMasters/slideMaster3.xml" ContentType="application/vnd.openxmlformats-officedocument.presentationml.slideMaster+xml"/>
  <Override PartName="/ppt/slideMasters/slideMaster2.xml" ContentType="application/vnd.openxmlformats-officedocument.presentationml.slideMaster+xml"/>
  <Override PartName="/ppt/slideMasters/slideMaster1.xml" ContentType="application/vnd.openxmlformats-officedocument.presentationml.slideMaster+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2.xml" ContentType="application/vnd.openxmlformats-officedocument.presentationml.slideLayout+xml"/>
  <Override PartName="/ppt/slideLayouts/slideLayout31.xml" ContentType="application/vnd.openxmlformats-officedocument.presentationml.slideLayout+xml"/>
  <Override PartName="/ppt/slideLayouts/slideLayout30.xml" ContentType="application/vnd.openxmlformats-officedocument.presentationml.slideLayout+xml"/>
  <Override PartName="/ppt/slideLayouts/slideLayout29.xml" ContentType="application/vnd.openxmlformats-officedocument.presentationml.slideLayout+xml"/>
  <Override PartName="/ppt/slideLayouts/slideLayout28.xml" ContentType="application/vnd.openxmlformats-officedocument.presentationml.slideLayout+xml"/>
  <Override PartName="/ppt/slideLayouts/slideLayout27.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45.xml" ContentType="application/vnd.openxmlformats-officedocument.presentationml.slideLayout+xml"/>
  <Override PartName="/ppt/slideLayouts/slideLayout43.xml" ContentType="application/vnd.openxmlformats-officedocument.presentationml.slideLayout+xml"/>
  <Override PartName="/ppt/slideLayouts/slideLayout42.xml" ContentType="application/vnd.openxmlformats-officedocument.presentationml.slideLayout+xml"/>
  <Override PartName="/ppt/slideLayouts/slideLayout41.xml" ContentType="application/vnd.openxmlformats-officedocument.presentationml.slideLayout+xml"/>
  <Override PartName="/ppt/slideLayouts/slideLayout40.xml" ContentType="application/vnd.openxmlformats-officedocument.presentationml.slideLayout+xml"/>
  <Override PartName="/ppt/slideLayouts/slideLayout26.xml" ContentType="application/vnd.openxmlformats-officedocument.presentationml.slideLayout+xml"/>
  <Override PartName="/ppt/slideLayouts/slideLayout25.xml" ContentType="application/vnd.openxmlformats-officedocument.presentationml.slideLayout+xml"/>
  <Override PartName="/ppt/slideLayouts/slideLayout24.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19.xml" ContentType="application/vnd.openxmlformats-officedocument.presentationml.slideLayout+xml"/>
  <Override PartName="/ppt/slideLayouts/slideLayout18.xml" ContentType="application/vnd.openxmlformats-officedocument.presentationml.slideLayout+xml"/>
  <Override PartName="/ppt/slideLayouts/slideLayout17.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50.xml" ContentType="application/vnd.openxmlformats-officedocument.presentationml.slideLayout+xml"/>
  <Override PartName="/ppt/slideLayouts/slideLayout44.xml" ContentType="application/vnd.openxmlformats-officedocument.presentationml.slideLayout+xml"/>
  <Override PartName="/ppt/slideLayouts/slideLayout52.xml" ContentType="application/vnd.openxmlformats-officedocument.presentationml.slideLayout+xml"/>
  <Override PartName="/ppt/notesSlides/notesSlide1.xml" ContentType="application/vnd.openxmlformats-officedocument.presentationml.notesSlide+xml"/>
  <Override PartName="/ppt/slideLayouts/slideLayout68.xml" ContentType="application/vnd.openxmlformats-officedocument.presentationml.slideLayout+xml"/>
  <Override PartName="/ppt/slideLayouts/slideLayout67.xml" ContentType="application/vnd.openxmlformats-officedocument.presentationml.slideLayout+xml"/>
  <Override PartName="/ppt/slideLayouts/slideLayout66.xml" ContentType="application/vnd.openxmlformats-officedocument.presentationml.slideLayout+xml"/>
  <Override PartName="/ppt/slideLayouts/slideLayout65.xml" ContentType="application/vnd.openxmlformats-officedocument.presentationml.slideLayout+xml"/>
  <Override PartName="/ppt/slideLayouts/slideLayout64.xml" ContentType="application/vnd.openxmlformats-officedocument.presentationml.slideLayout+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7.xml" ContentType="application/vnd.openxmlformats-officedocument.presentationml.notesSlide+xml"/>
  <Override PartName="/ppt/notesSlides/notesSlide6.xml" ContentType="application/vnd.openxmlformats-officedocument.presentationml.notesSlide+xml"/>
  <Override PartName="/ppt/notesSlides/notesSlide5.xml" ContentType="application/vnd.openxmlformats-officedocument.presentationml.notesSlide+xml"/>
  <Override PartName="/ppt/slideLayouts/slideLayout63.xml" ContentType="application/vnd.openxmlformats-officedocument.presentationml.slideLayout+xml"/>
  <Override PartName="/ppt/slideLayouts/slideLayout51.xml" ContentType="application/vnd.openxmlformats-officedocument.presentationml.slideLayout+xml"/>
  <Override PartName="/ppt/slideLayouts/slideLayout54.xml" ContentType="application/vnd.openxmlformats-officedocument.presentationml.slideLayout+xml"/>
  <Override PartName="/ppt/slideLayouts/slideLayout53.xml" ContentType="application/vnd.openxmlformats-officedocument.presentationml.slideLayout+xml"/>
  <Override PartName="/ppt/slideLayouts/slideLayout57.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55.xml" ContentType="application/vnd.openxmlformats-officedocument.presentationml.slideLayout+xml"/>
  <Override PartName="/ppt/slideLayouts/slideLayout58.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56.xml" ContentType="application/vnd.openxmlformats-officedocument.presentationml.slideLayout+xml"/>
  <Override PartName="/ppt/diagrams/drawing3.xml" ContentType="application/vnd.ms-office.drawingml.diagramDrawing+xml"/>
  <Override PartName="/ppt/diagrams/colors3.xml" ContentType="application/vnd.openxmlformats-officedocument.drawingml.diagramColors+xml"/>
  <Override PartName="/ppt/diagrams/quickStyle3.xml" ContentType="application/vnd.openxmlformats-officedocument.drawingml.diagramStyle+xml"/>
  <Override PartName="/ppt/theme/theme4.xml" ContentType="application/vnd.openxmlformats-officedocument.them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5.xml" ContentType="application/vnd.openxmlformats-officedocument.theme+xml"/>
  <Override PartName="/ppt/diagrams/layout3.xml" ContentType="application/vnd.openxmlformats-officedocument.drawingml.diagramLayout+xml"/>
  <Override PartName="/ppt/diagrams/drawing2.xml" ContentType="application/vnd.ms-office.drawingml.diagramDrawing+xml"/>
  <Override PartName="/ppt/theme/theme8.xml" ContentType="application/vnd.openxmlformats-officedocument.theme+xml"/>
  <Override PartName="/ppt/theme/theme7.xml" ContentType="application/vnd.openxmlformats-officedocument.theme+xml"/>
  <Override PartName="/ppt/theme/theme6.xml" ContentType="application/vnd.openxmlformats-officedocument.theme+xml"/>
  <Override PartName="/ppt/theme/theme3.xml" ContentType="application/vnd.openxmlformats-officedocument.theme+xml"/>
  <Override PartName="/ppt/diagrams/quickStyle2.xml" ContentType="application/vnd.openxmlformats-officedocument.drawingml.diagramStyle+xml"/>
  <Override PartName="/ppt/diagrams/layout2.xml" ContentType="application/vnd.openxmlformats-officedocument.drawingml.diagramLayout+xml"/>
  <Override PartName="/ppt/diagrams/drawing1.xml" ContentType="application/vnd.ms-office.drawingml.diagramDrawing+xml"/>
  <Override PartName="/ppt/diagrams/colors2.xml" ContentType="application/vnd.openxmlformats-officedocument.drawingml.diagramColors+xml"/>
  <Override PartName="/ppt/diagrams/colors1.xml" ContentType="application/vnd.openxmlformats-officedocument.drawingml.diagramColors+xml"/>
  <Override PartName="/ppt/diagrams/quickStyle1.xml" ContentType="application/vnd.openxmlformats-officedocument.drawingml.diagramStyle+xml"/>
  <Override PartName="/ppt/diagrams/layout1.xml" ContentType="application/vnd.openxmlformats-officedocument.drawingml.diagramLayout+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1"/>
    <p:sldMasterId id="2147483672" r:id="rId2"/>
    <p:sldMasterId id="2147483684" r:id="rId3"/>
    <p:sldMasterId id="2147483709" r:id="rId4"/>
    <p:sldMasterId id="2147483721" r:id="rId5"/>
    <p:sldMasterId id="2147483734" r:id="rId6"/>
  </p:sldMasterIdLst>
  <p:notesMasterIdLst>
    <p:notesMasterId r:id="rId44"/>
  </p:notesMasterIdLst>
  <p:handoutMasterIdLst>
    <p:handoutMasterId r:id="rId45"/>
  </p:handoutMasterIdLst>
  <p:sldIdLst>
    <p:sldId id="817" r:id="rId7"/>
    <p:sldId id="888" r:id="rId8"/>
    <p:sldId id="874" r:id="rId9"/>
    <p:sldId id="877" r:id="rId10"/>
    <p:sldId id="878" r:id="rId11"/>
    <p:sldId id="889" r:id="rId12"/>
    <p:sldId id="883" r:id="rId13"/>
    <p:sldId id="875" r:id="rId14"/>
    <p:sldId id="885" r:id="rId15"/>
    <p:sldId id="871" r:id="rId16"/>
    <p:sldId id="890" r:id="rId17"/>
    <p:sldId id="887" r:id="rId18"/>
    <p:sldId id="897" r:id="rId19"/>
    <p:sldId id="873" r:id="rId20"/>
    <p:sldId id="848" r:id="rId21"/>
    <p:sldId id="893" r:id="rId22"/>
    <p:sldId id="898" r:id="rId23"/>
    <p:sldId id="823" r:id="rId24"/>
    <p:sldId id="872" r:id="rId25"/>
    <p:sldId id="892" r:id="rId26"/>
    <p:sldId id="847" r:id="rId27"/>
    <p:sldId id="886" r:id="rId28"/>
    <p:sldId id="844" r:id="rId29"/>
    <p:sldId id="884" r:id="rId30"/>
    <p:sldId id="881" r:id="rId31"/>
    <p:sldId id="842" r:id="rId32"/>
    <p:sldId id="851" r:id="rId33"/>
    <p:sldId id="852" r:id="rId34"/>
    <p:sldId id="853" r:id="rId35"/>
    <p:sldId id="854" r:id="rId36"/>
    <p:sldId id="855" r:id="rId37"/>
    <p:sldId id="895" r:id="rId38"/>
    <p:sldId id="849" r:id="rId39"/>
    <p:sldId id="850" r:id="rId40"/>
    <p:sldId id="856" r:id="rId41"/>
    <p:sldId id="857" r:id="rId42"/>
    <p:sldId id="896" r:id="rId43"/>
  </p:sldIdLst>
  <p:sldSz cx="9144000" cy="6858000" type="screen4x3"/>
  <p:notesSz cx="6934200" cy="9220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7" userDrawn="1">
          <p15:clr>
            <a:srgbClr val="A4A3A4"/>
          </p15:clr>
        </p15:guide>
        <p15:guide id="2" pos="2187" userDrawn="1">
          <p15:clr>
            <a:srgbClr val="A4A3A4"/>
          </p15:clr>
        </p15:guide>
        <p15:guide id="3" orient="horz" pos="2928" userDrawn="1">
          <p15:clr>
            <a:srgbClr val="A4A3A4"/>
          </p15:clr>
        </p15:guide>
        <p15:guide id="4" pos="2208" userDrawn="1">
          <p15:clr>
            <a:srgbClr val="A4A3A4"/>
          </p15:clr>
        </p15:guide>
        <p15:guide id="5" orient="horz" pos="2883" userDrawn="1">
          <p15:clr>
            <a:srgbClr val="A4A3A4"/>
          </p15:clr>
        </p15:guide>
        <p15:guide id="6" orient="horz" pos="2904" userDrawn="1">
          <p15:clr>
            <a:srgbClr val="A4A3A4"/>
          </p15:clr>
        </p15:guide>
        <p15:guide id="7" pos="2163" userDrawn="1">
          <p15:clr>
            <a:srgbClr val="A4A3A4"/>
          </p15:clr>
        </p15:guide>
        <p15:guide id="8" pos="2184"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calikoglu" initials="s" lastIdx="6" clrIdx="0"/>
  <p:cmAuthor id="7" name="Alice Burton" initials="" lastIdx="2" clrIdx="7"/>
  <p:cmAuthor id="1" name="Ben Steffen" initials="BS" lastIdx="13" clrIdx="1">
    <p:extLst/>
  </p:cmAuthor>
  <p:cmAuthor id="8" name="Jessica Lee" initials="JL" lastIdx="1" clrIdx="8">
    <p:extLst>
      <p:ext uri="{19B8F6BF-5375-455C-9EA6-DF929625EA0E}">
        <p15:presenceInfo xmlns:p15="http://schemas.microsoft.com/office/powerpoint/2012/main" userId="S-1-5-21-4088145131-2545003931-818860480-8643" providerId="AD"/>
      </p:ext>
    </p:extLst>
  </p:cmAuthor>
  <p:cmAuthor id="2" name="Deborah Gracey" initials="DG" lastIdx="4" clrIdx="2">
    <p:extLst/>
  </p:cmAuthor>
  <p:cmAuthor id="3" name="kkao" initials="k" lastIdx="4" clrIdx="3"/>
  <p:cmAuthor id="4" name="Karen Batia" initials="KB" lastIdx="16" clrIdx="4">
    <p:extLst/>
  </p:cmAuthor>
  <p:cmAuthor id="5" name="Meghan Kirkpatrick" initials="MK" lastIdx="1" clrIdx="5">
    <p:extLst/>
  </p:cmAuthor>
  <p:cmAuthor id="6" name="Gail Miller" initials="GM" lastIdx="0" clrIdx="6">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368"/>
    <a:srgbClr val="FFFF99"/>
    <a:srgbClr val="FFFF66"/>
    <a:srgbClr val="8E736A"/>
    <a:srgbClr val="9E786B"/>
    <a:srgbClr val="B88472"/>
    <a:srgbClr val="E7CC96"/>
    <a:srgbClr val="6A5650"/>
    <a:srgbClr val="473A35"/>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070" autoAdjust="0"/>
    <p:restoredTop sz="93605" autoAdjust="0"/>
  </p:normalViewPr>
  <p:slideViewPr>
    <p:cSldViewPr snapToGrid="0" snapToObjects="1">
      <p:cViewPr varScale="1">
        <p:scale>
          <a:sx n="40" d="100"/>
          <a:sy n="40" d="100"/>
        </p:scale>
        <p:origin x="1128" y="32"/>
      </p:cViewPr>
      <p:guideLst>
        <p:guide orient="horz" pos="2160"/>
        <p:guide pos="2880"/>
      </p:guideLst>
    </p:cSldViewPr>
  </p:slideViewPr>
  <p:outlineViewPr>
    <p:cViewPr>
      <p:scale>
        <a:sx n="33" d="100"/>
        <a:sy n="33" d="100"/>
      </p:scale>
      <p:origin x="0" y="-19416"/>
    </p:cViewPr>
  </p:outlineViewPr>
  <p:notesTextViewPr>
    <p:cViewPr>
      <p:scale>
        <a:sx n="100" d="100"/>
        <a:sy n="100" d="100"/>
      </p:scale>
      <p:origin x="0" y="0"/>
    </p:cViewPr>
  </p:notesTextViewPr>
  <p:sorterViewPr>
    <p:cViewPr varScale="1">
      <p:scale>
        <a:sx n="1" d="1"/>
        <a:sy n="1" d="1"/>
      </p:scale>
      <p:origin x="0" y="-4219"/>
    </p:cViewPr>
  </p:sorterViewPr>
  <p:notesViewPr>
    <p:cSldViewPr snapToGrid="0" snapToObjects="1">
      <p:cViewPr varScale="1">
        <p:scale>
          <a:sx n="47" d="100"/>
          <a:sy n="47" d="100"/>
        </p:scale>
        <p:origin x="2698" y="24"/>
      </p:cViewPr>
      <p:guideLst>
        <p:guide orient="horz" pos="2907"/>
        <p:guide pos="2187"/>
        <p:guide orient="horz" pos="2928"/>
        <p:guide pos="2208"/>
        <p:guide orient="horz" pos="2883"/>
        <p:guide orient="horz" pos="2904"/>
        <p:guide pos="2163"/>
        <p:guide pos="2184"/>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slide" Target="slides/slide36.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1.xml"/><Relationship Id="rId2" Type="http://schemas.openxmlformats.org/officeDocument/2006/relationships/slideMaster" Target="slideMasters/slideMaster2.xml"/><Relationship Id="rId16" Type="http://schemas.openxmlformats.org/officeDocument/2006/relationships/slide" Target="slides/slide10.xml"/><Relationship Id="rId29" Type="http://schemas.openxmlformats.org/officeDocument/2006/relationships/slide" Target="slides/slide2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handoutMaster" Target="handoutMasters/handoutMaster1.xml"/><Relationship Id="rId53" Type="http://schemas.openxmlformats.org/officeDocument/2006/relationships/customXml" Target="../customXml/item3.xml"/><Relationship Id="rId5" Type="http://schemas.openxmlformats.org/officeDocument/2006/relationships/slideMaster" Target="slideMasters/slideMaster5.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openxmlformats.org/officeDocument/2006/relationships/notesMaster" Target="notesMasters/notesMaster1.xml"/><Relationship Id="rId52" Type="http://schemas.openxmlformats.org/officeDocument/2006/relationships/customXml" Target="../customXml/item2.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viewProps" Target="viewProps.xml"/><Relationship Id="rId8" Type="http://schemas.openxmlformats.org/officeDocument/2006/relationships/slide" Target="slides/slide2.xml"/><Relationship Id="rId51" Type="http://schemas.openxmlformats.org/officeDocument/2006/relationships/customXml" Target="../customXml/item1.xml"/><Relationship Id="rId3" Type="http://schemas.openxmlformats.org/officeDocument/2006/relationships/slideMaster" Target="slideMasters/slideMaster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commentAuthors" Target="commentAuthors.xml"/><Relationship Id="rId20" Type="http://schemas.openxmlformats.org/officeDocument/2006/relationships/slide" Target="slides/slide14.xml"/><Relationship Id="rId41" Type="http://schemas.openxmlformats.org/officeDocument/2006/relationships/slide" Target="slides/slide35.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265E4F4-81F4-4571-8D60-A409BC8C07D0}" type="doc">
      <dgm:prSet loTypeId="urn:microsoft.com/office/officeart/2005/8/layout/vList5" loCatId="list" qsTypeId="urn:microsoft.com/office/officeart/2005/8/quickstyle/simple1" qsCatId="simple" csTypeId="urn:microsoft.com/office/officeart/2005/8/colors/colorful5" csCatId="colorful" phldr="1"/>
      <dgm:spPr/>
      <dgm:t>
        <a:bodyPr/>
        <a:lstStyle/>
        <a:p>
          <a:endParaRPr lang="en-US"/>
        </a:p>
      </dgm:t>
    </dgm:pt>
    <dgm:pt modelId="{178EF01E-9896-46A8-80DB-4404485D78FC}">
      <dgm:prSet custT="1"/>
      <dgm:spPr>
        <a:solidFill>
          <a:srgbClr val="002060"/>
        </a:solidFill>
      </dgm:spPr>
      <dgm:t>
        <a:bodyPr/>
        <a:lstStyle/>
        <a:p>
          <a:pPr rtl="0"/>
          <a:r>
            <a:rPr lang="en-US" sz="1800" b="1" dirty="0" smtClean="0"/>
            <a:t>Provider Alignment</a:t>
          </a:r>
          <a:endParaRPr lang="en-US" sz="1800" b="1" dirty="0"/>
        </a:p>
      </dgm:t>
    </dgm:pt>
    <dgm:pt modelId="{B2449ED9-5950-4AB4-A4D1-D255E1BB0E02}" type="parTrans" cxnId="{87C5D561-5CCD-4E78-A774-B339F3B0EE5B}">
      <dgm:prSet/>
      <dgm:spPr/>
      <dgm:t>
        <a:bodyPr/>
        <a:lstStyle/>
        <a:p>
          <a:endParaRPr lang="en-US"/>
        </a:p>
      </dgm:t>
    </dgm:pt>
    <dgm:pt modelId="{8617C56A-8BF4-4336-A6BC-EC627BA76499}" type="sibTrans" cxnId="{87C5D561-5CCD-4E78-A774-B339F3B0EE5B}">
      <dgm:prSet/>
      <dgm:spPr/>
      <dgm:t>
        <a:bodyPr/>
        <a:lstStyle/>
        <a:p>
          <a:endParaRPr lang="en-US"/>
        </a:p>
      </dgm:t>
    </dgm:pt>
    <dgm:pt modelId="{38B6578C-61F3-4756-8033-E6BE9A8925D8}">
      <dgm:prSet custT="1"/>
      <dgm:spPr>
        <a:solidFill>
          <a:schemeClr val="accent2">
            <a:lumMod val="20000"/>
            <a:lumOff val="80000"/>
          </a:schemeClr>
        </a:solidFill>
      </dgm:spPr>
      <dgm:t>
        <a:bodyPr/>
        <a:lstStyle/>
        <a:p>
          <a:pPr rtl="0"/>
          <a:r>
            <a:rPr lang="en-US" sz="1500" dirty="0" smtClean="0"/>
            <a:t>Build on existing models (e.g. hospital GBR model,  ACOs, medical homes, etc.)</a:t>
          </a:r>
          <a:endParaRPr lang="en-US" sz="1500" dirty="0"/>
        </a:p>
      </dgm:t>
    </dgm:pt>
    <dgm:pt modelId="{B6D5A4C2-598B-471D-B6B2-E610D5D347CF}" type="parTrans" cxnId="{1E259AEE-AD5E-4C72-95A5-623541EC9346}">
      <dgm:prSet/>
      <dgm:spPr/>
      <dgm:t>
        <a:bodyPr/>
        <a:lstStyle/>
        <a:p>
          <a:endParaRPr lang="en-US"/>
        </a:p>
      </dgm:t>
    </dgm:pt>
    <dgm:pt modelId="{D38F0A70-AA46-4EBC-9FD8-757EB2ACE108}" type="sibTrans" cxnId="{1E259AEE-AD5E-4C72-95A5-623541EC9346}">
      <dgm:prSet/>
      <dgm:spPr/>
      <dgm:t>
        <a:bodyPr/>
        <a:lstStyle/>
        <a:p>
          <a:endParaRPr lang="en-US"/>
        </a:p>
      </dgm:t>
    </dgm:pt>
    <dgm:pt modelId="{2D98E20B-78C2-4AFA-B329-945DC544D885}">
      <dgm:prSet custT="1"/>
      <dgm:spPr>
        <a:solidFill>
          <a:srgbClr val="002060"/>
        </a:solidFill>
      </dgm:spPr>
      <dgm:t>
        <a:bodyPr/>
        <a:lstStyle/>
        <a:p>
          <a:pPr rtl="0"/>
          <a:r>
            <a:rPr lang="en-US" sz="1800" b="1" dirty="0" smtClean="0"/>
            <a:t>Care Delivery</a:t>
          </a:r>
          <a:endParaRPr lang="en-US" sz="1800" b="1" dirty="0"/>
        </a:p>
      </dgm:t>
    </dgm:pt>
    <dgm:pt modelId="{7C593596-487B-41C6-8DFF-A6A691A244FC}" type="parTrans" cxnId="{3915BD94-E539-42EC-B781-956F62CE591F}">
      <dgm:prSet/>
      <dgm:spPr/>
      <dgm:t>
        <a:bodyPr/>
        <a:lstStyle/>
        <a:p>
          <a:endParaRPr lang="en-US"/>
        </a:p>
      </dgm:t>
    </dgm:pt>
    <dgm:pt modelId="{ABD5FE64-CE8D-4F55-A8D2-BC1D24BF6ABE}" type="sibTrans" cxnId="{3915BD94-E539-42EC-B781-956F62CE591F}">
      <dgm:prSet/>
      <dgm:spPr/>
      <dgm:t>
        <a:bodyPr/>
        <a:lstStyle/>
        <a:p>
          <a:endParaRPr lang="en-US"/>
        </a:p>
      </dgm:t>
    </dgm:pt>
    <dgm:pt modelId="{89B926E2-DF81-4EA5-85BC-65B019965BE9}">
      <dgm:prSet custT="1"/>
      <dgm:spPr>
        <a:solidFill>
          <a:schemeClr val="accent2">
            <a:lumMod val="20000"/>
            <a:lumOff val="80000"/>
          </a:schemeClr>
        </a:solidFill>
      </dgm:spPr>
      <dgm:t>
        <a:bodyPr/>
        <a:lstStyle/>
        <a:p>
          <a:pPr rtl="0"/>
          <a:r>
            <a:rPr lang="en-US" sz="1500" dirty="0" smtClean="0"/>
            <a:t>Improve care delivery and care coordination across episodes of care</a:t>
          </a:r>
          <a:endParaRPr lang="en-US" sz="1500" dirty="0"/>
        </a:p>
      </dgm:t>
    </dgm:pt>
    <dgm:pt modelId="{E193E5EC-6E5C-4999-905F-6D523A47837D}" type="parTrans" cxnId="{52AEE832-DA96-46BB-A45F-CC81CAC39F5C}">
      <dgm:prSet/>
      <dgm:spPr/>
      <dgm:t>
        <a:bodyPr/>
        <a:lstStyle/>
        <a:p>
          <a:endParaRPr lang="en-US"/>
        </a:p>
      </dgm:t>
    </dgm:pt>
    <dgm:pt modelId="{6B0A82FF-52E4-4DC7-B3E6-B464B0D132EC}" type="sibTrans" cxnId="{52AEE832-DA96-46BB-A45F-CC81CAC39F5C}">
      <dgm:prSet/>
      <dgm:spPr/>
      <dgm:t>
        <a:bodyPr/>
        <a:lstStyle/>
        <a:p>
          <a:endParaRPr lang="en-US"/>
        </a:p>
      </dgm:t>
    </dgm:pt>
    <dgm:pt modelId="{51AFD5E9-E2C0-4C10-BD23-BCF959F20D78}">
      <dgm:prSet custT="1"/>
      <dgm:spPr>
        <a:solidFill>
          <a:schemeClr val="accent2">
            <a:lumMod val="20000"/>
            <a:lumOff val="80000"/>
          </a:schemeClr>
        </a:solidFill>
      </dgm:spPr>
      <dgm:t>
        <a:bodyPr/>
        <a:lstStyle/>
        <a:p>
          <a:r>
            <a:rPr lang="en-US" sz="1500" dirty="0" smtClean="0"/>
            <a:t>Promote consumer engagement and outreach</a:t>
          </a:r>
        </a:p>
      </dgm:t>
    </dgm:pt>
    <dgm:pt modelId="{8FDE6702-B0AD-4D75-A78F-BBF337233F97}" type="parTrans" cxnId="{0352BD42-2580-4BFA-B5FE-76E3425E2B0A}">
      <dgm:prSet/>
      <dgm:spPr/>
      <dgm:t>
        <a:bodyPr/>
        <a:lstStyle/>
        <a:p>
          <a:endParaRPr lang="en-US"/>
        </a:p>
      </dgm:t>
    </dgm:pt>
    <dgm:pt modelId="{F8C886C7-C036-4D4E-9D2C-8F5990CAC881}" type="sibTrans" cxnId="{0352BD42-2580-4BFA-B5FE-76E3425E2B0A}">
      <dgm:prSet/>
      <dgm:spPr/>
      <dgm:t>
        <a:bodyPr/>
        <a:lstStyle/>
        <a:p>
          <a:endParaRPr lang="en-US"/>
        </a:p>
      </dgm:t>
    </dgm:pt>
    <dgm:pt modelId="{E13CF4ED-D822-45D8-A5AC-AA3EF7061D2A}">
      <dgm:prSet custT="1"/>
      <dgm:spPr>
        <a:solidFill>
          <a:srgbClr val="002060"/>
        </a:solidFill>
      </dgm:spPr>
      <dgm:t>
        <a:bodyPr/>
        <a:lstStyle/>
        <a:p>
          <a:pPr rtl="0"/>
          <a:r>
            <a:rPr lang="en-US" sz="1800" b="1" dirty="0" smtClean="0"/>
            <a:t>Health</a:t>
          </a:r>
          <a:r>
            <a:rPr lang="en-US" sz="1800" b="1" baseline="0" dirty="0" smtClean="0"/>
            <a:t> Information Exchange and Tools</a:t>
          </a:r>
          <a:endParaRPr lang="en-US" sz="1800" b="1" dirty="0"/>
        </a:p>
      </dgm:t>
    </dgm:pt>
    <dgm:pt modelId="{0D2E79BA-51CE-441C-B409-F09C3FCD845C}" type="parTrans" cxnId="{A693AC84-192A-4007-BEDA-D282FC89EDA2}">
      <dgm:prSet/>
      <dgm:spPr/>
      <dgm:t>
        <a:bodyPr/>
        <a:lstStyle/>
        <a:p>
          <a:endParaRPr lang="en-US"/>
        </a:p>
      </dgm:t>
    </dgm:pt>
    <dgm:pt modelId="{59360E1F-8FE7-47E5-ACB4-0B5DA6F217C1}" type="sibTrans" cxnId="{A693AC84-192A-4007-BEDA-D282FC89EDA2}">
      <dgm:prSet/>
      <dgm:spPr/>
      <dgm:t>
        <a:bodyPr/>
        <a:lstStyle/>
        <a:p>
          <a:endParaRPr lang="en-US"/>
        </a:p>
      </dgm:t>
    </dgm:pt>
    <dgm:pt modelId="{A90972E3-35D1-410A-B982-E04849E69228}">
      <dgm:prSet custT="1"/>
      <dgm:spPr>
        <a:solidFill>
          <a:schemeClr val="accent2">
            <a:lumMod val="20000"/>
            <a:lumOff val="80000"/>
          </a:schemeClr>
        </a:solidFill>
      </dgm:spPr>
      <dgm:t>
        <a:bodyPr/>
        <a:lstStyle/>
        <a:p>
          <a:r>
            <a:rPr lang="en-US" sz="1500" dirty="0" smtClean="0"/>
            <a:t>Connect providers (physicians, long-term care, etc.) in addition to hospitals</a:t>
          </a:r>
        </a:p>
      </dgm:t>
    </dgm:pt>
    <dgm:pt modelId="{89F5DFD0-669D-49A8-BE58-A5BF498457EC}" type="parTrans" cxnId="{841370D0-B040-414D-B823-F4C2E749A5F9}">
      <dgm:prSet/>
      <dgm:spPr/>
      <dgm:t>
        <a:bodyPr/>
        <a:lstStyle/>
        <a:p>
          <a:endParaRPr lang="en-US"/>
        </a:p>
      </dgm:t>
    </dgm:pt>
    <dgm:pt modelId="{2BE73394-01C7-430A-9EA1-53BC29E9A838}" type="sibTrans" cxnId="{841370D0-B040-414D-B823-F4C2E749A5F9}">
      <dgm:prSet/>
      <dgm:spPr/>
      <dgm:t>
        <a:bodyPr/>
        <a:lstStyle/>
        <a:p>
          <a:endParaRPr lang="en-US"/>
        </a:p>
      </dgm:t>
    </dgm:pt>
    <dgm:pt modelId="{12AC8212-BA5D-44A0-A00A-A9E2C5ECFEA3}">
      <dgm:prSet custT="1"/>
      <dgm:spPr>
        <a:solidFill>
          <a:schemeClr val="accent2">
            <a:lumMod val="20000"/>
            <a:lumOff val="80000"/>
          </a:schemeClr>
        </a:solidFill>
      </dgm:spPr>
      <dgm:t>
        <a:bodyPr/>
        <a:lstStyle/>
        <a:p>
          <a:r>
            <a:rPr lang="en-US" sz="1500" dirty="0" smtClean="0"/>
            <a:t>Bring additional electronic health information to the point of care</a:t>
          </a:r>
        </a:p>
      </dgm:t>
    </dgm:pt>
    <dgm:pt modelId="{E937DE0F-59AE-485B-8F07-8B340160AE59}" type="parTrans" cxnId="{445186E3-838E-4FF3-BA63-02864440F6DA}">
      <dgm:prSet/>
      <dgm:spPr/>
      <dgm:t>
        <a:bodyPr/>
        <a:lstStyle/>
        <a:p>
          <a:endParaRPr lang="en-US"/>
        </a:p>
      </dgm:t>
    </dgm:pt>
    <dgm:pt modelId="{37A999CC-9D58-429A-BC3A-0CF3AEF18842}" type="sibTrans" cxnId="{445186E3-838E-4FF3-BA63-02864440F6DA}">
      <dgm:prSet/>
      <dgm:spPr/>
      <dgm:t>
        <a:bodyPr/>
        <a:lstStyle/>
        <a:p>
          <a:endParaRPr lang="en-US"/>
        </a:p>
      </dgm:t>
    </dgm:pt>
    <dgm:pt modelId="{76E8858F-8778-4938-B339-5FA7E6EDCB90}">
      <dgm:prSet custT="1"/>
      <dgm:spPr>
        <a:solidFill>
          <a:schemeClr val="accent2">
            <a:lumMod val="20000"/>
            <a:lumOff val="80000"/>
          </a:schemeClr>
        </a:solidFill>
      </dgm:spPr>
      <dgm:t>
        <a:bodyPr/>
        <a:lstStyle/>
        <a:p>
          <a:r>
            <a:rPr lang="en-US" sz="1500" dirty="0" smtClean="0"/>
            <a:t>Develop shared tools (e.g. common care overviews)</a:t>
          </a:r>
        </a:p>
      </dgm:t>
    </dgm:pt>
    <dgm:pt modelId="{71A8CA5E-325F-4978-86A3-7EC8989EA062}" type="parTrans" cxnId="{CD25933E-68EA-45F5-8F0A-26F2F24E004B}">
      <dgm:prSet/>
      <dgm:spPr/>
      <dgm:t>
        <a:bodyPr/>
        <a:lstStyle/>
        <a:p>
          <a:endParaRPr lang="en-US"/>
        </a:p>
      </dgm:t>
    </dgm:pt>
    <dgm:pt modelId="{B92B756A-E575-4DC3-9615-D91C28CBE678}" type="sibTrans" cxnId="{CD25933E-68EA-45F5-8F0A-26F2F24E004B}">
      <dgm:prSet/>
      <dgm:spPr/>
      <dgm:t>
        <a:bodyPr/>
        <a:lstStyle/>
        <a:p>
          <a:endParaRPr lang="en-US"/>
        </a:p>
      </dgm:t>
    </dgm:pt>
    <dgm:pt modelId="{50C42F4D-517D-43E9-B7D5-4023AD759682}">
      <dgm:prSet custT="1"/>
      <dgm:spPr>
        <a:solidFill>
          <a:schemeClr val="accent2">
            <a:lumMod val="20000"/>
            <a:lumOff val="80000"/>
          </a:schemeClr>
        </a:solidFill>
      </dgm:spPr>
      <dgm:t>
        <a:bodyPr/>
        <a:lstStyle/>
        <a:p>
          <a:pPr rtl="0"/>
          <a:r>
            <a:rPr lang="en-US" sz="1500" dirty="0" smtClean="0"/>
            <a:t>Leverage opportunities for payment reform, common outcomes measures and value-based approaches across models and across payers to help drive system transformation</a:t>
          </a:r>
          <a:endParaRPr lang="en-US" sz="1500" dirty="0"/>
        </a:p>
      </dgm:t>
    </dgm:pt>
    <dgm:pt modelId="{4D28AB3E-2759-47EB-AC3C-C08CA5046D2C}" type="parTrans" cxnId="{C430F381-C4D9-441C-8CAF-1B4778FE47CC}">
      <dgm:prSet/>
      <dgm:spPr/>
      <dgm:t>
        <a:bodyPr/>
        <a:lstStyle/>
        <a:p>
          <a:endParaRPr lang="en-US"/>
        </a:p>
      </dgm:t>
    </dgm:pt>
    <dgm:pt modelId="{B0625042-EF6C-4AF1-BFDE-854CFCB4E8EC}" type="sibTrans" cxnId="{C430F381-C4D9-441C-8CAF-1B4778FE47CC}">
      <dgm:prSet/>
      <dgm:spPr/>
      <dgm:t>
        <a:bodyPr/>
        <a:lstStyle/>
        <a:p>
          <a:endParaRPr lang="en-US"/>
        </a:p>
      </dgm:t>
    </dgm:pt>
    <dgm:pt modelId="{58580923-A360-44F2-9273-2C355FF7AED1}">
      <dgm:prSet custT="1"/>
      <dgm:spPr>
        <a:solidFill>
          <a:schemeClr val="accent2">
            <a:lumMod val="20000"/>
            <a:lumOff val="80000"/>
          </a:schemeClr>
        </a:solidFill>
      </dgm:spPr>
      <dgm:t>
        <a:bodyPr/>
        <a:lstStyle/>
        <a:p>
          <a:pPr rtl="0"/>
          <a:r>
            <a:rPr lang="en-US" sz="1500" dirty="0" smtClean="0"/>
            <a:t>Support enhancement of primary and chronic care models </a:t>
          </a:r>
          <a:endParaRPr lang="en-US" sz="1500" dirty="0"/>
        </a:p>
      </dgm:t>
    </dgm:pt>
    <dgm:pt modelId="{93E904F5-037C-4BCF-A980-9F52B1559F55}" type="parTrans" cxnId="{844B6E19-14A7-415F-B789-24580F46CCE6}">
      <dgm:prSet/>
      <dgm:spPr/>
      <dgm:t>
        <a:bodyPr/>
        <a:lstStyle/>
        <a:p>
          <a:endParaRPr lang="en-US"/>
        </a:p>
      </dgm:t>
    </dgm:pt>
    <dgm:pt modelId="{529988B9-925E-4381-AC93-EDF1B55D32A4}" type="sibTrans" cxnId="{844B6E19-14A7-415F-B789-24580F46CCE6}">
      <dgm:prSet/>
      <dgm:spPr/>
      <dgm:t>
        <a:bodyPr/>
        <a:lstStyle/>
        <a:p>
          <a:endParaRPr lang="en-US"/>
        </a:p>
      </dgm:t>
    </dgm:pt>
    <dgm:pt modelId="{3A618D1B-63B5-4EA0-9B50-C90B7C833B23}">
      <dgm:prSet custT="1"/>
      <dgm:spPr>
        <a:solidFill>
          <a:schemeClr val="accent2">
            <a:lumMod val="20000"/>
            <a:lumOff val="80000"/>
          </a:schemeClr>
        </a:solidFill>
      </dgm:spPr>
      <dgm:t>
        <a:bodyPr/>
        <a:lstStyle/>
        <a:p>
          <a:pPr rtl="0"/>
          <a:r>
            <a:rPr lang="en-US" sz="1500" dirty="0" smtClean="0"/>
            <a:t>Tailor care delivery to persons’ needs with care management interventions, especially for patients with high needs and chronic conditions</a:t>
          </a:r>
          <a:endParaRPr lang="en-US" sz="1500" dirty="0"/>
        </a:p>
      </dgm:t>
    </dgm:pt>
    <dgm:pt modelId="{DFDD9DB5-7342-41E6-956E-D79829530E7A}" type="parTrans" cxnId="{7A4FD59F-E784-4A8D-8406-6216B621127E}">
      <dgm:prSet/>
      <dgm:spPr/>
      <dgm:t>
        <a:bodyPr/>
        <a:lstStyle/>
        <a:p>
          <a:endParaRPr lang="en-US"/>
        </a:p>
      </dgm:t>
    </dgm:pt>
    <dgm:pt modelId="{3C58D2FA-72A3-4131-A1AA-B0F1D123676D}" type="sibTrans" cxnId="{7A4FD59F-E784-4A8D-8406-6216B621127E}">
      <dgm:prSet/>
      <dgm:spPr/>
      <dgm:t>
        <a:bodyPr/>
        <a:lstStyle/>
        <a:p>
          <a:endParaRPr lang="en-US"/>
        </a:p>
      </dgm:t>
    </dgm:pt>
    <dgm:pt modelId="{E31E5822-7BBD-40A1-8701-F61DF7924313}" type="pres">
      <dgm:prSet presAssocID="{C265E4F4-81F4-4571-8D60-A409BC8C07D0}" presName="Name0" presStyleCnt="0">
        <dgm:presLayoutVars>
          <dgm:dir/>
          <dgm:animLvl val="lvl"/>
          <dgm:resizeHandles val="exact"/>
        </dgm:presLayoutVars>
      </dgm:prSet>
      <dgm:spPr/>
      <dgm:t>
        <a:bodyPr/>
        <a:lstStyle/>
        <a:p>
          <a:endParaRPr lang="en-US"/>
        </a:p>
      </dgm:t>
    </dgm:pt>
    <dgm:pt modelId="{B684F604-0FF1-4C33-9CB5-E056EC95AD71}" type="pres">
      <dgm:prSet presAssocID="{E13CF4ED-D822-45D8-A5AC-AA3EF7061D2A}" presName="linNode" presStyleCnt="0"/>
      <dgm:spPr/>
      <dgm:t>
        <a:bodyPr/>
        <a:lstStyle/>
        <a:p>
          <a:endParaRPr lang="en-US"/>
        </a:p>
      </dgm:t>
    </dgm:pt>
    <dgm:pt modelId="{A46117F5-A51E-4E19-90C8-46DE5A083F07}" type="pres">
      <dgm:prSet presAssocID="{E13CF4ED-D822-45D8-A5AC-AA3EF7061D2A}" presName="parentText" presStyleLbl="node1" presStyleIdx="0" presStyleCnt="3" custScaleX="57598" custScaleY="61133" custLinFactNeighborX="-323" custLinFactNeighborY="66063">
        <dgm:presLayoutVars>
          <dgm:chMax val="1"/>
          <dgm:bulletEnabled val="1"/>
        </dgm:presLayoutVars>
      </dgm:prSet>
      <dgm:spPr/>
      <dgm:t>
        <a:bodyPr/>
        <a:lstStyle/>
        <a:p>
          <a:endParaRPr lang="en-US"/>
        </a:p>
      </dgm:t>
    </dgm:pt>
    <dgm:pt modelId="{C4B3E60D-DD3C-4867-8FD5-0A9812695CCB}" type="pres">
      <dgm:prSet presAssocID="{E13CF4ED-D822-45D8-A5AC-AA3EF7061D2A}" presName="descendantText" presStyleLbl="alignAccFollowNode1" presStyleIdx="0" presStyleCnt="3" custScaleX="119879" custScaleY="76611" custLinFactNeighborX="933" custLinFactNeighborY="82830">
        <dgm:presLayoutVars>
          <dgm:bulletEnabled val="1"/>
        </dgm:presLayoutVars>
      </dgm:prSet>
      <dgm:spPr/>
      <dgm:t>
        <a:bodyPr/>
        <a:lstStyle/>
        <a:p>
          <a:endParaRPr lang="en-US"/>
        </a:p>
      </dgm:t>
    </dgm:pt>
    <dgm:pt modelId="{BEA48CA9-EC36-49ED-8A6F-43F5997E1972}" type="pres">
      <dgm:prSet presAssocID="{59360E1F-8FE7-47E5-ACB4-0B5DA6F217C1}" presName="sp" presStyleCnt="0"/>
      <dgm:spPr/>
      <dgm:t>
        <a:bodyPr/>
        <a:lstStyle/>
        <a:p>
          <a:endParaRPr lang="en-US"/>
        </a:p>
      </dgm:t>
    </dgm:pt>
    <dgm:pt modelId="{FAFD1942-BEDB-4664-B3DD-A363C3AC3588}" type="pres">
      <dgm:prSet presAssocID="{178EF01E-9896-46A8-80DB-4404485D78FC}" presName="linNode" presStyleCnt="0"/>
      <dgm:spPr/>
      <dgm:t>
        <a:bodyPr/>
        <a:lstStyle/>
        <a:p>
          <a:endParaRPr lang="en-US"/>
        </a:p>
      </dgm:t>
    </dgm:pt>
    <dgm:pt modelId="{9FCEF990-A166-4F5B-8977-D6337EEFD558}" type="pres">
      <dgm:prSet presAssocID="{178EF01E-9896-46A8-80DB-4404485D78FC}" presName="parentText" presStyleLbl="node1" presStyleIdx="1" presStyleCnt="3" custScaleX="57598" custScaleY="62684" custLinFactNeighborY="64680">
        <dgm:presLayoutVars>
          <dgm:chMax val="1"/>
          <dgm:bulletEnabled val="1"/>
        </dgm:presLayoutVars>
      </dgm:prSet>
      <dgm:spPr/>
      <dgm:t>
        <a:bodyPr/>
        <a:lstStyle/>
        <a:p>
          <a:endParaRPr lang="en-US"/>
        </a:p>
      </dgm:t>
    </dgm:pt>
    <dgm:pt modelId="{DE5A7539-D82D-4702-98A8-5DCA0423A39A}" type="pres">
      <dgm:prSet presAssocID="{178EF01E-9896-46A8-80DB-4404485D78FC}" presName="descendantText" presStyleLbl="alignAccFollowNode1" presStyleIdx="1" presStyleCnt="3" custScaleX="119879" custScaleY="78671" custLinFactNeighborX="622" custLinFactNeighborY="79764">
        <dgm:presLayoutVars>
          <dgm:bulletEnabled val="1"/>
        </dgm:presLayoutVars>
      </dgm:prSet>
      <dgm:spPr/>
      <dgm:t>
        <a:bodyPr/>
        <a:lstStyle/>
        <a:p>
          <a:endParaRPr lang="en-US"/>
        </a:p>
      </dgm:t>
    </dgm:pt>
    <dgm:pt modelId="{DC55C16A-E510-47E4-AC5E-9EBF75E73E1D}" type="pres">
      <dgm:prSet presAssocID="{8617C56A-8BF4-4336-A6BC-EC627BA76499}" presName="sp" presStyleCnt="0"/>
      <dgm:spPr/>
      <dgm:t>
        <a:bodyPr/>
        <a:lstStyle/>
        <a:p>
          <a:endParaRPr lang="en-US"/>
        </a:p>
      </dgm:t>
    </dgm:pt>
    <dgm:pt modelId="{5CFF288D-3DF0-4292-BFF4-447CEA387703}" type="pres">
      <dgm:prSet presAssocID="{2D98E20B-78C2-4AFA-B329-945DC544D885}" presName="linNode" presStyleCnt="0"/>
      <dgm:spPr/>
      <dgm:t>
        <a:bodyPr/>
        <a:lstStyle/>
        <a:p>
          <a:endParaRPr lang="en-US"/>
        </a:p>
      </dgm:t>
    </dgm:pt>
    <dgm:pt modelId="{92205FC1-C23D-4DE6-8BAF-AB29FEF2B266}" type="pres">
      <dgm:prSet presAssocID="{2D98E20B-78C2-4AFA-B329-945DC544D885}" presName="parentText" presStyleLbl="node1" presStyleIdx="2" presStyleCnt="3" custScaleX="57598" custScaleY="62684" custLinFactY="-32846" custLinFactNeighborX="-875" custLinFactNeighborY="-100000">
        <dgm:presLayoutVars>
          <dgm:chMax val="1"/>
          <dgm:bulletEnabled val="1"/>
        </dgm:presLayoutVars>
      </dgm:prSet>
      <dgm:spPr/>
      <dgm:t>
        <a:bodyPr/>
        <a:lstStyle/>
        <a:p>
          <a:endParaRPr lang="en-US"/>
        </a:p>
      </dgm:t>
    </dgm:pt>
    <dgm:pt modelId="{34A2F704-3688-46B2-B6D9-F8A7665E54B7}" type="pres">
      <dgm:prSet presAssocID="{2D98E20B-78C2-4AFA-B329-945DC544D885}" presName="descendantText" presStyleLbl="alignAccFollowNode1" presStyleIdx="2" presStyleCnt="3" custScaleX="119879" custScaleY="76887" custLinFactY="-65887" custLinFactNeighborY="-100000">
        <dgm:presLayoutVars>
          <dgm:bulletEnabled val="1"/>
        </dgm:presLayoutVars>
      </dgm:prSet>
      <dgm:spPr/>
      <dgm:t>
        <a:bodyPr/>
        <a:lstStyle/>
        <a:p>
          <a:endParaRPr lang="en-US"/>
        </a:p>
      </dgm:t>
    </dgm:pt>
  </dgm:ptLst>
  <dgm:cxnLst>
    <dgm:cxn modelId="{3915BD94-E539-42EC-B781-956F62CE591F}" srcId="{C265E4F4-81F4-4571-8D60-A409BC8C07D0}" destId="{2D98E20B-78C2-4AFA-B329-945DC544D885}" srcOrd="2" destOrd="0" parTransId="{7C593596-487B-41C6-8DFF-A6A691A244FC}" sibTransId="{ABD5FE64-CE8D-4F55-A8D2-BC1D24BF6ABE}"/>
    <dgm:cxn modelId="{153D726F-B284-4E30-91A4-A16CCCA4D89B}" type="presOf" srcId="{A90972E3-35D1-410A-B982-E04849E69228}" destId="{C4B3E60D-DD3C-4867-8FD5-0A9812695CCB}" srcOrd="0" destOrd="0" presId="urn:microsoft.com/office/officeart/2005/8/layout/vList5"/>
    <dgm:cxn modelId="{9B56BBC9-8C7F-40F4-8FAE-00245E8E83DE}" type="presOf" srcId="{E13CF4ED-D822-45D8-A5AC-AA3EF7061D2A}" destId="{A46117F5-A51E-4E19-90C8-46DE5A083F07}" srcOrd="0" destOrd="0" presId="urn:microsoft.com/office/officeart/2005/8/layout/vList5"/>
    <dgm:cxn modelId="{C15C9162-A2DC-48D4-A09A-747D2B4E5262}" type="presOf" srcId="{51AFD5E9-E2C0-4C10-BD23-BCF959F20D78}" destId="{34A2F704-3688-46B2-B6D9-F8A7665E54B7}" srcOrd="0" destOrd="3" presId="urn:microsoft.com/office/officeart/2005/8/layout/vList5"/>
    <dgm:cxn modelId="{59CE3A63-E091-4C18-B6C6-18ED2D6352E6}" type="presOf" srcId="{58580923-A360-44F2-9273-2C355FF7AED1}" destId="{34A2F704-3688-46B2-B6D9-F8A7665E54B7}" srcOrd="0" destOrd="2" presId="urn:microsoft.com/office/officeart/2005/8/layout/vList5"/>
    <dgm:cxn modelId="{1E259AEE-AD5E-4C72-95A5-623541EC9346}" srcId="{178EF01E-9896-46A8-80DB-4404485D78FC}" destId="{38B6578C-61F3-4756-8033-E6BE9A8925D8}" srcOrd="0" destOrd="0" parTransId="{B6D5A4C2-598B-471D-B6B2-E610D5D347CF}" sibTransId="{D38F0A70-AA46-4EBC-9FD8-757EB2ACE108}"/>
    <dgm:cxn modelId="{2A07C039-876C-41FD-91F8-942FCD63FEA7}" type="presOf" srcId="{50C42F4D-517D-43E9-B7D5-4023AD759682}" destId="{DE5A7539-D82D-4702-98A8-5DCA0423A39A}" srcOrd="0" destOrd="1" presId="urn:microsoft.com/office/officeart/2005/8/layout/vList5"/>
    <dgm:cxn modelId="{52AEE832-DA96-46BB-A45F-CC81CAC39F5C}" srcId="{2D98E20B-78C2-4AFA-B329-945DC544D885}" destId="{89B926E2-DF81-4EA5-85BC-65B019965BE9}" srcOrd="0" destOrd="0" parTransId="{E193E5EC-6E5C-4999-905F-6D523A47837D}" sibTransId="{6B0A82FF-52E4-4DC7-B3E6-B464B0D132EC}"/>
    <dgm:cxn modelId="{6AE90875-2DD0-4D0C-BC0A-62ED5FED03FE}" type="presOf" srcId="{12AC8212-BA5D-44A0-A00A-A9E2C5ECFEA3}" destId="{C4B3E60D-DD3C-4867-8FD5-0A9812695CCB}" srcOrd="0" destOrd="2" presId="urn:microsoft.com/office/officeart/2005/8/layout/vList5"/>
    <dgm:cxn modelId="{7A4FD59F-E784-4A8D-8406-6216B621127E}" srcId="{2D98E20B-78C2-4AFA-B329-945DC544D885}" destId="{3A618D1B-63B5-4EA0-9B50-C90B7C833B23}" srcOrd="1" destOrd="0" parTransId="{DFDD9DB5-7342-41E6-956E-D79829530E7A}" sibTransId="{3C58D2FA-72A3-4131-A1AA-B0F1D123676D}"/>
    <dgm:cxn modelId="{4100B529-03C5-40C8-B220-0CDCEAC07704}" type="presOf" srcId="{2D98E20B-78C2-4AFA-B329-945DC544D885}" destId="{92205FC1-C23D-4DE6-8BAF-AB29FEF2B266}" srcOrd="0" destOrd="0" presId="urn:microsoft.com/office/officeart/2005/8/layout/vList5"/>
    <dgm:cxn modelId="{96F66968-89DD-4E73-8846-325019624356}" type="presOf" srcId="{76E8858F-8778-4938-B339-5FA7E6EDCB90}" destId="{C4B3E60D-DD3C-4867-8FD5-0A9812695CCB}" srcOrd="0" destOrd="1" presId="urn:microsoft.com/office/officeart/2005/8/layout/vList5"/>
    <dgm:cxn modelId="{329D838F-2446-43FD-912B-3DF56FC25C89}" type="presOf" srcId="{3A618D1B-63B5-4EA0-9B50-C90B7C833B23}" destId="{34A2F704-3688-46B2-B6D9-F8A7665E54B7}" srcOrd="0" destOrd="1" presId="urn:microsoft.com/office/officeart/2005/8/layout/vList5"/>
    <dgm:cxn modelId="{87C5D561-5CCD-4E78-A774-B339F3B0EE5B}" srcId="{C265E4F4-81F4-4571-8D60-A409BC8C07D0}" destId="{178EF01E-9896-46A8-80DB-4404485D78FC}" srcOrd="1" destOrd="0" parTransId="{B2449ED9-5950-4AB4-A4D1-D255E1BB0E02}" sibTransId="{8617C56A-8BF4-4336-A6BC-EC627BA76499}"/>
    <dgm:cxn modelId="{C430F381-C4D9-441C-8CAF-1B4778FE47CC}" srcId="{178EF01E-9896-46A8-80DB-4404485D78FC}" destId="{50C42F4D-517D-43E9-B7D5-4023AD759682}" srcOrd="1" destOrd="0" parTransId="{4D28AB3E-2759-47EB-AC3C-C08CA5046D2C}" sibTransId="{B0625042-EF6C-4AF1-BFDE-854CFCB4E8EC}"/>
    <dgm:cxn modelId="{9C71C53D-C7C2-4CE8-B4B2-3A3AC41E2CD6}" type="presOf" srcId="{178EF01E-9896-46A8-80DB-4404485D78FC}" destId="{9FCEF990-A166-4F5B-8977-D6337EEFD558}" srcOrd="0" destOrd="0" presId="urn:microsoft.com/office/officeart/2005/8/layout/vList5"/>
    <dgm:cxn modelId="{07678241-98A0-4F2F-B89E-0A180FCA63FA}" type="presOf" srcId="{C265E4F4-81F4-4571-8D60-A409BC8C07D0}" destId="{E31E5822-7BBD-40A1-8701-F61DF7924313}" srcOrd="0" destOrd="0" presId="urn:microsoft.com/office/officeart/2005/8/layout/vList5"/>
    <dgm:cxn modelId="{E4E3CFCB-841A-45ED-8569-00E9D6E11C71}" type="presOf" srcId="{38B6578C-61F3-4756-8033-E6BE9A8925D8}" destId="{DE5A7539-D82D-4702-98A8-5DCA0423A39A}" srcOrd="0" destOrd="0" presId="urn:microsoft.com/office/officeart/2005/8/layout/vList5"/>
    <dgm:cxn modelId="{0352BD42-2580-4BFA-B5FE-76E3425E2B0A}" srcId="{2D98E20B-78C2-4AFA-B329-945DC544D885}" destId="{51AFD5E9-E2C0-4C10-BD23-BCF959F20D78}" srcOrd="3" destOrd="0" parTransId="{8FDE6702-B0AD-4D75-A78F-BBF337233F97}" sibTransId="{F8C886C7-C036-4D4E-9D2C-8F5990CAC881}"/>
    <dgm:cxn modelId="{841370D0-B040-414D-B823-F4C2E749A5F9}" srcId="{E13CF4ED-D822-45D8-A5AC-AA3EF7061D2A}" destId="{A90972E3-35D1-410A-B982-E04849E69228}" srcOrd="0" destOrd="0" parTransId="{89F5DFD0-669D-49A8-BE58-A5BF498457EC}" sibTransId="{2BE73394-01C7-430A-9EA1-53BC29E9A838}"/>
    <dgm:cxn modelId="{A693AC84-192A-4007-BEDA-D282FC89EDA2}" srcId="{C265E4F4-81F4-4571-8D60-A409BC8C07D0}" destId="{E13CF4ED-D822-45D8-A5AC-AA3EF7061D2A}" srcOrd="0" destOrd="0" parTransId="{0D2E79BA-51CE-441C-B409-F09C3FCD845C}" sibTransId="{59360E1F-8FE7-47E5-ACB4-0B5DA6F217C1}"/>
    <dgm:cxn modelId="{844B6E19-14A7-415F-B789-24580F46CCE6}" srcId="{2D98E20B-78C2-4AFA-B329-945DC544D885}" destId="{58580923-A360-44F2-9273-2C355FF7AED1}" srcOrd="2" destOrd="0" parTransId="{93E904F5-037C-4BCF-A980-9F52B1559F55}" sibTransId="{529988B9-925E-4381-AC93-EDF1B55D32A4}"/>
    <dgm:cxn modelId="{CD25933E-68EA-45F5-8F0A-26F2F24E004B}" srcId="{E13CF4ED-D822-45D8-A5AC-AA3EF7061D2A}" destId="{76E8858F-8778-4938-B339-5FA7E6EDCB90}" srcOrd="1" destOrd="0" parTransId="{71A8CA5E-325F-4978-86A3-7EC8989EA062}" sibTransId="{B92B756A-E575-4DC3-9615-D91C28CBE678}"/>
    <dgm:cxn modelId="{445186E3-838E-4FF3-BA63-02864440F6DA}" srcId="{E13CF4ED-D822-45D8-A5AC-AA3EF7061D2A}" destId="{12AC8212-BA5D-44A0-A00A-A9E2C5ECFEA3}" srcOrd="2" destOrd="0" parTransId="{E937DE0F-59AE-485B-8F07-8B340160AE59}" sibTransId="{37A999CC-9D58-429A-BC3A-0CF3AEF18842}"/>
    <dgm:cxn modelId="{2940C4CD-AA9A-444E-B348-24EAEFB6CD3B}" type="presOf" srcId="{89B926E2-DF81-4EA5-85BC-65B019965BE9}" destId="{34A2F704-3688-46B2-B6D9-F8A7665E54B7}" srcOrd="0" destOrd="0" presId="urn:microsoft.com/office/officeart/2005/8/layout/vList5"/>
    <dgm:cxn modelId="{DF0757F3-0F6A-46AE-8A48-A86037F71956}" type="presParOf" srcId="{E31E5822-7BBD-40A1-8701-F61DF7924313}" destId="{B684F604-0FF1-4C33-9CB5-E056EC95AD71}" srcOrd="0" destOrd="0" presId="urn:microsoft.com/office/officeart/2005/8/layout/vList5"/>
    <dgm:cxn modelId="{98DA6B08-AD41-4E0E-B014-AC08A996D678}" type="presParOf" srcId="{B684F604-0FF1-4C33-9CB5-E056EC95AD71}" destId="{A46117F5-A51E-4E19-90C8-46DE5A083F07}" srcOrd="0" destOrd="0" presId="urn:microsoft.com/office/officeart/2005/8/layout/vList5"/>
    <dgm:cxn modelId="{F2E32CF7-C6E3-43E7-92ED-319EE1930900}" type="presParOf" srcId="{B684F604-0FF1-4C33-9CB5-E056EC95AD71}" destId="{C4B3E60D-DD3C-4867-8FD5-0A9812695CCB}" srcOrd="1" destOrd="0" presId="urn:microsoft.com/office/officeart/2005/8/layout/vList5"/>
    <dgm:cxn modelId="{C0746A17-04BB-432F-B832-A06BBF64CAD2}" type="presParOf" srcId="{E31E5822-7BBD-40A1-8701-F61DF7924313}" destId="{BEA48CA9-EC36-49ED-8A6F-43F5997E1972}" srcOrd="1" destOrd="0" presId="urn:microsoft.com/office/officeart/2005/8/layout/vList5"/>
    <dgm:cxn modelId="{00ED586C-0D32-4B40-AE0B-EE421F39D75E}" type="presParOf" srcId="{E31E5822-7BBD-40A1-8701-F61DF7924313}" destId="{FAFD1942-BEDB-4664-B3DD-A363C3AC3588}" srcOrd="2" destOrd="0" presId="urn:microsoft.com/office/officeart/2005/8/layout/vList5"/>
    <dgm:cxn modelId="{4F898E2A-9E1A-4F5D-B0B3-8E1EF270CD34}" type="presParOf" srcId="{FAFD1942-BEDB-4664-B3DD-A363C3AC3588}" destId="{9FCEF990-A166-4F5B-8977-D6337EEFD558}" srcOrd="0" destOrd="0" presId="urn:microsoft.com/office/officeart/2005/8/layout/vList5"/>
    <dgm:cxn modelId="{CC1FAA0D-312A-43C0-880D-6163E93DA93C}" type="presParOf" srcId="{FAFD1942-BEDB-4664-B3DD-A363C3AC3588}" destId="{DE5A7539-D82D-4702-98A8-5DCA0423A39A}" srcOrd="1" destOrd="0" presId="urn:microsoft.com/office/officeart/2005/8/layout/vList5"/>
    <dgm:cxn modelId="{1A8C4BC5-626F-4A2E-8ED0-5743B8B24D0C}" type="presParOf" srcId="{E31E5822-7BBD-40A1-8701-F61DF7924313}" destId="{DC55C16A-E510-47E4-AC5E-9EBF75E73E1D}" srcOrd="3" destOrd="0" presId="urn:microsoft.com/office/officeart/2005/8/layout/vList5"/>
    <dgm:cxn modelId="{522D08B0-D867-4C4E-B636-2F8684980DB4}" type="presParOf" srcId="{E31E5822-7BBD-40A1-8701-F61DF7924313}" destId="{5CFF288D-3DF0-4292-BFF4-447CEA387703}" srcOrd="4" destOrd="0" presId="urn:microsoft.com/office/officeart/2005/8/layout/vList5"/>
    <dgm:cxn modelId="{7A069439-2590-4E93-A35F-C2914A4D5AD9}" type="presParOf" srcId="{5CFF288D-3DF0-4292-BFF4-447CEA387703}" destId="{92205FC1-C23D-4DE6-8BAF-AB29FEF2B266}" srcOrd="0" destOrd="0" presId="urn:microsoft.com/office/officeart/2005/8/layout/vList5"/>
    <dgm:cxn modelId="{7AAA841D-C493-4D3F-88F1-9C64B4D46E3C}" type="presParOf" srcId="{5CFF288D-3DF0-4292-BFF4-447CEA387703}" destId="{34A2F704-3688-46B2-B6D9-F8A7665E54B7}"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2B815FC-090F-164B-962E-68276537230A}" type="doc">
      <dgm:prSet loTypeId="urn:microsoft.com/office/officeart/2009/3/layout/IncreasingArrowsProcess" loCatId="" qsTypeId="urn:microsoft.com/office/officeart/2005/8/quickstyle/simple4" qsCatId="simple" csTypeId="urn:microsoft.com/office/officeart/2005/8/colors/colorful5" csCatId="colorful" phldr="1"/>
      <dgm:spPr/>
      <dgm:t>
        <a:bodyPr/>
        <a:lstStyle/>
        <a:p>
          <a:endParaRPr lang="en-US"/>
        </a:p>
      </dgm:t>
    </dgm:pt>
    <dgm:pt modelId="{93FC2568-BF1C-CC40-AA92-184883063DCE}">
      <dgm:prSet custT="1"/>
      <dgm:spPr>
        <a:ln>
          <a:solidFill>
            <a:schemeClr val="tx1"/>
          </a:solidFill>
        </a:ln>
      </dgm:spPr>
      <dgm:t>
        <a:bodyPr/>
        <a:lstStyle/>
        <a:p>
          <a:pPr rtl="0">
            <a:spcAft>
              <a:spcPts val="1200"/>
            </a:spcAft>
          </a:pPr>
          <a:r>
            <a:rPr kumimoji="0" lang="en-US" sz="1500" kern="1200" dirty="0" smtClean="0">
              <a:latin typeface="+mn-lt"/>
              <a:ea typeface="+mn-ea"/>
              <a:cs typeface="+mn-cs"/>
            </a:rPr>
            <a:t>Focus on alignment models</a:t>
          </a:r>
        </a:p>
        <a:p>
          <a:pPr rtl="0">
            <a:spcAft>
              <a:spcPts val="1200"/>
            </a:spcAft>
          </a:pPr>
          <a:r>
            <a:rPr kumimoji="0" lang="en-US" sz="1500" kern="1200" dirty="0" smtClean="0">
              <a:latin typeface="+mn-lt"/>
              <a:ea typeface="+mn-ea"/>
              <a:cs typeface="+mn-cs"/>
            </a:rPr>
            <a:t>Engage patients, families, and communities</a:t>
          </a:r>
        </a:p>
        <a:p>
          <a:pPr rtl="0">
            <a:spcAft>
              <a:spcPts val="1200"/>
            </a:spcAft>
          </a:pPr>
          <a:r>
            <a:rPr kumimoji="0" lang="en-US" sz="1500" kern="1200" dirty="0" smtClean="0">
              <a:latin typeface="+mn-lt"/>
              <a:ea typeface="+mn-ea"/>
              <a:cs typeface="+mn-cs"/>
            </a:rPr>
            <a:t>Focus on payment model progression, total cost of care and extending the model</a:t>
          </a:r>
          <a:endParaRPr kumimoji="0" lang="en-US" sz="1500" kern="1200" dirty="0">
            <a:latin typeface="+mn-lt"/>
            <a:ea typeface="+mn-ea"/>
            <a:cs typeface="+mn-cs"/>
          </a:endParaRPr>
        </a:p>
      </dgm:t>
    </dgm:pt>
    <dgm:pt modelId="{5D863C5A-D9E7-5947-9DF2-674885BA45FC}" type="parTrans" cxnId="{D26869BE-B3CB-C44F-8E6D-6878CCF4CE5B}">
      <dgm:prSet/>
      <dgm:spPr/>
      <dgm:t>
        <a:bodyPr/>
        <a:lstStyle/>
        <a:p>
          <a:endParaRPr lang="en-US"/>
        </a:p>
      </dgm:t>
    </dgm:pt>
    <dgm:pt modelId="{D042F6A9-B787-014A-AD5C-235DE0AC498D}" type="sibTrans" cxnId="{D26869BE-B3CB-C44F-8E6D-6878CCF4CE5B}">
      <dgm:prSet/>
      <dgm:spPr/>
      <dgm:t>
        <a:bodyPr/>
        <a:lstStyle/>
        <a:p>
          <a:endParaRPr lang="en-US"/>
        </a:p>
      </dgm:t>
    </dgm:pt>
    <dgm:pt modelId="{A9B25B26-B62D-1F4F-91BE-1FC56707EC2D}">
      <dgm:prSet custT="1"/>
      <dgm:spPr>
        <a:solidFill>
          <a:srgbClr val="002060"/>
        </a:solidFill>
      </dgm:spPr>
      <dgm:t>
        <a:bodyPr/>
        <a:lstStyle/>
        <a:p>
          <a:pPr rtl="0"/>
          <a:r>
            <a:rPr lang="en-US" sz="1800" b="1" dirty="0" smtClean="0"/>
            <a:t>Years 2-3 Focus (Now)</a:t>
          </a:r>
          <a:endParaRPr lang="en-US" sz="1800" dirty="0"/>
        </a:p>
      </dgm:t>
    </dgm:pt>
    <dgm:pt modelId="{D6C6FC3E-16EE-104F-8FC2-720A1CC272BE}" type="parTrans" cxnId="{797BEDDB-77C8-FD41-BF49-638A5A626567}">
      <dgm:prSet/>
      <dgm:spPr/>
      <dgm:t>
        <a:bodyPr/>
        <a:lstStyle/>
        <a:p>
          <a:endParaRPr lang="en-US"/>
        </a:p>
      </dgm:t>
    </dgm:pt>
    <dgm:pt modelId="{E6E486CF-084B-E846-96A4-48ADFA08A07A}" type="sibTrans" cxnId="{797BEDDB-77C8-FD41-BF49-638A5A626567}">
      <dgm:prSet/>
      <dgm:spPr/>
      <dgm:t>
        <a:bodyPr/>
        <a:lstStyle/>
        <a:p>
          <a:endParaRPr lang="en-US"/>
        </a:p>
      </dgm:t>
    </dgm:pt>
    <dgm:pt modelId="{D18A15B7-1A66-D24C-9A3E-848C91F6FB61}">
      <dgm:prSet custT="1"/>
      <dgm:spPr>
        <a:solidFill>
          <a:srgbClr val="002060"/>
        </a:solidFill>
      </dgm:spPr>
      <dgm:t>
        <a:bodyPr/>
        <a:lstStyle/>
        <a:p>
          <a:pPr rtl="0"/>
          <a:r>
            <a:rPr lang="en-US" sz="1800" b="1" dirty="0" smtClean="0"/>
            <a:t>Year 1 Focus</a:t>
          </a:r>
          <a:endParaRPr lang="en-US" sz="1800" dirty="0"/>
        </a:p>
      </dgm:t>
    </dgm:pt>
    <dgm:pt modelId="{14BE0FCC-7D73-6F4E-9D84-6FD223B30D5A}" type="parTrans" cxnId="{3B0A540D-901E-624C-8D69-D98178465AA6}">
      <dgm:prSet/>
      <dgm:spPr/>
      <dgm:t>
        <a:bodyPr/>
        <a:lstStyle/>
        <a:p>
          <a:endParaRPr lang="en-US"/>
        </a:p>
      </dgm:t>
    </dgm:pt>
    <dgm:pt modelId="{8027C613-28A2-7942-AF5F-CF3AADDC25B9}" type="sibTrans" cxnId="{3B0A540D-901E-624C-8D69-D98178465AA6}">
      <dgm:prSet/>
      <dgm:spPr/>
      <dgm:t>
        <a:bodyPr/>
        <a:lstStyle/>
        <a:p>
          <a:endParaRPr lang="en-US"/>
        </a:p>
      </dgm:t>
    </dgm:pt>
    <dgm:pt modelId="{266D47D2-ECAC-0E4F-9FC2-10A064BA14BA}">
      <dgm:prSet custT="1"/>
      <dgm:spPr>
        <a:ln>
          <a:solidFill>
            <a:schemeClr val="tx1"/>
          </a:solidFill>
        </a:ln>
      </dgm:spPr>
      <dgm:t>
        <a:bodyPr/>
        <a:lstStyle/>
        <a:p>
          <a:pPr>
            <a:spcAft>
              <a:spcPts val="1200"/>
            </a:spcAft>
          </a:pPr>
          <a:r>
            <a:rPr kumimoji="0" lang="en-US" sz="1500" kern="1200" dirty="0" smtClean="0">
              <a:latin typeface="+mn-lt"/>
              <a:ea typeface="+mn-ea"/>
              <a:cs typeface="+mn-cs"/>
            </a:rPr>
            <a:t>Work on clinical improvement, care coordination, integration planning, and infrastructure development</a:t>
          </a:r>
        </a:p>
        <a:p>
          <a:pPr>
            <a:spcAft>
              <a:spcPts val="1200"/>
            </a:spcAft>
          </a:pPr>
          <a:r>
            <a:rPr kumimoji="0" lang="en-US" sz="1500" b="0" kern="1200" dirty="0" smtClean="0">
              <a:latin typeface="+mn-lt"/>
              <a:ea typeface="+mn-ea"/>
              <a:cs typeface="+mn-cs"/>
            </a:rPr>
            <a:t>Partner across hospitals, physicians, other providers, post-acute and long-term care, and communities to plan and implement changes to care delivery</a:t>
          </a:r>
          <a:endParaRPr kumimoji="0" lang="en-US" sz="1500" kern="1200" dirty="0" smtClean="0">
            <a:latin typeface="+mn-lt"/>
            <a:ea typeface="+mn-ea"/>
            <a:cs typeface="+mn-cs"/>
          </a:endParaRPr>
        </a:p>
      </dgm:t>
    </dgm:pt>
    <dgm:pt modelId="{BFD430FE-5DC6-EE49-802C-00B92FC6C14B}" type="parTrans" cxnId="{7802E808-AD86-AD42-AF86-0E0397474F72}">
      <dgm:prSet/>
      <dgm:spPr/>
      <dgm:t>
        <a:bodyPr/>
        <a:lstStyle/>
        <a:p>
          <a:endParaRPr lang="en-US"/>
        </a:p>
      </dgm:t>
    </dgm:pt>
    <dgm:pt modelId="{714B41F7-25F1-B847-95B0-8A7AEC46EBDA}" type="sibTrans" cxnId="{7802E808-AD86-AD42-AF86-0E0397474F72}">
      <dgm:prSet/>
      <dgm:spPr/>
      <dgm:t>
        <a:bodyPr/>
        <a:lstStyle/>
        <a:p>
          <a:endParaRPr lang="en-US"/>
        </a:p>
      </dgm:t>
    </dgm:pt>
    <dgm:pt modelId="{A385AE6E-489A-874E-BB1B-DA13DA344AE8}">
      <dgm:prSet custT="1"/>
      <dgm:spPr>
        <a:ln>
          <a:solidFill>
            <a:schemeClr val="tx1"/>
          </a:solidFill>
        </a:ln>
      </dgm:spPr>
      <dgm:t>
        <a:bodyPr/>
        <a:lstStyle/>
        <a:p>
          <a:pPr>
            <a:spcAft>
              <a:spcPts val="1200"/>
            </a:spcAft>
          </a:pPr>
          <a:r>
            <a:rPr kumimoji="0" lang="en-US" sz="1500" kern="1200" dirty="0" smtClean="0">
              <a:latin typeface="+mn-lt"/>
              <a:ea typeface="+mn-ea"/>
              <a:cs typeface="+mn-cs"/>
            </a:rPr>
            <a:t>Initiate hospital payment changes to support delivery system changes </a:t>
          </a:r>
        </a:p>
        <a:p>
          <a:pPr>
            <a:spcAft>
              <a:spcPts val="1200"/>
            </a:spcAft>
          </a:pPr>
          <a:r>
            <a:rPr kumimoji="0" lang="en-US" sz="1500" kern="1200" dirty="0" smtClean="0">
              <a:latin typeface="+mn-lt"/>
              <a:ea typeface="+mn-ea"/>
              <a:cs typeface="+mn-cs"/>
            </a:rPr>
            <a:t>Focus on person-centered policies to reduce potentially avoidable utilization that result from care improvements</a:t>
          </a:r>
        </a:p>
        <a:p>
          <a:pPr>
            <a:spcAft>
              <a:spcPts val="1200"/>
            </a:spcAft>
          </a:pPr>
          <a:r>
            <a:rPr kumimoji="0" lang="en-US" sz="1500" kern="1200" dirty="0" smtClean="0">
              <a:latin typeface="+mn-lt"/>
              <a:ea typeface="+mn-ea"/>
              <a:cs typeface="+mn-cs"/>
            </a:rPr>
            <a:t>Engage stakeholders</a:t>
          </a:r>
        </a:p>
        <a:p>
          <a:pPr>
            <a:spcAft>
              <a:spcPts val="1200"/>
            </a:spcAft>
          </a:pPr>
          <a:r>
            <a:rPr kumimoji="0" lang="en-US" sz="1500" kern="1200" dirty="0" smtClean="0">
              <a:latin typeface="+mn-lt"/>
              <a:ea typeface="+mn-ea"/>
              <a:cs typeface="+mn-cs"/>
            </a:rPr>
            <a:t>Build regulatory infrastructure</a:t>
          </a:r>
        </a:p>
        <a:p>
          <a:pPr>
            <a:spcAft>
              <a:spcPts val="1200"/>
            </a:spcAft>
          </a:pPr>
          <a:endParaRPr kumimoji="0" lang="en-US" sz="1500" kern="1200" dirty="0" smtClean="0">
            <a:latin typeface="+mn-lt"/>
            <a:ea typeface="+mn-ea"/>
            <a:cs typeface="+mn-cs"/>
          </a:endParaRPr>
        </a:p>
      </dgm:t>
    </dgm:pt>
    <dgm:pt modelId="{E17D7E05-1534-534C-B657-DD23E6792F94}" type="parTrans" cxnId="{AD1E9899-12AB-754D-9696-DCA9B6B5E0DD}">
      <dgm:prSet/>
      <dgm:spPr/>
      <dgm:t>
        <a:bodyPr/>
        <a:lstStyle/>
        <a:p>
          <a:endParaRPr lang="en-US"/>
        </a:p>
      </dgm:t>
    </dgm:pt>
    <dgm:pt modelId="{47085D9E-D284-FC4F-B3D1-4B8BC8442B38}" type="sibTrans" cxnId="{AD1E9899-12AB-754D-9696-DCA9B6B5E0DD}">
      <dgm:prSet/>
      <dgm:spPr/>
      <dgm:t>
        <a:bodyPr/>
        <a:lstStyle/>
        <a:p>
          <a:endParaRPr lang="en-US"/>
        </a:p>
      </dgm:t>
    </dgm:pt>
    <dgm:pt modelId="{2BEEBE90-840E-AD43-8417-54EBC22E7404}">
      <dgm:prSet custT="1"/>
      <dgm:spPr>
        <a:ln>
          <a:solidFill>
            <a:schemeClr val="tx1"/>
          </a:solidFill>
        </a:ln>
      </dgm:spPr>
      <dgm:t>
        <a:bodyPr/>
        <a:lstStyle/>
        <a:p>
          <a:pPr rtl="0">
            <a:spcAft>
              <a:spcPts val="1200"/>
            </a:spcAft>
          </a:pPr>
          <a:r>
            <a:rPr kumimoji="0" lang="en-US" sz="1500" kern="1200" dirty="0" smtClean="0">
              <a:latin typeface="+mn-lt"/>
              <a:ea typeface="+mn-ea"/>
              <a:cs typeface="+mn-cs"/>
            </a:rPr>
            <a:t>Implement changes, and improve care coordination and chronic care</a:t>
          </a:r>
          <a:endParaRPr kumimoji="0" lang="en-US" sz="1500" kern="1200" dirty="0">
            <a:latin typeface="+mn-lt"/>
            <a:ea typeface="+mn-ea"/>
            <a:cs typeface="+mn-cs"/>
          </a:endParaRPr>
        </a:p>
      </dgm:t>
    </dgm:pt>
    <dgm:pt modelId="{C7730204-89FE-EC42-B385-85B8747E1B6A}" type="sibTrans" cxnId="{1078781B-88BE-594E-8D5F-771EEEDF2DDC}">
      <dgm:prSet/>
      <dgm:spPr/>
      <dgm:t>
        <a:bodyPr/>
        <a:lstStyle/>
        <a:p>
          <a:endParaRPr lang="en-US"/>
        </a:p>
      </dgm:t>
    </dgm:pt>
    <dgm:pt modelId="{183D1DFD-D8F6-6E4E-8194-7FBAC0FB1317}" type="parTrans" cxnId="{1078781B-88BE-594E-8D5F-771EEEDF2DDC}">
      <dgm:prSet/>
      <dgm:spPr/>
      <dgm:t>
        <a:bodyPr/>
        <a:lstStyle/>
        <a:p>
          <a:endParaRPr lang="en-US"/>
        </a:p>
      </dgm:t>
    </dgm:pt>
    <dgm:pt modelId="{73C44396-383A-9F4E-87AD-BA906FFC9725}">
      <dgm:prSet custT="1"/>
      <dgm:spPr>
        <a:solidFill>
          <a:srgbClr val="002060"/>
        </a:solidFill>
      </dgm:spPr>
      <dgm:t>
        <a:bodyPr/>
        <a:lstStyle/>
        <a:p>
          <a:pPr rtl="0"/>
          <a:r>
            <a:rPr lang="en-US" sz="1800" b="1" dirty="0" smtClean="0"/>
            <a:t>Years 4-5 Focus</a:t>
          </a:r>
          <a:endParaRPr lang="en-US" sz="1800" dirty="0"/>
        </a:p>
      </dgm:t>
    </dgm:pt>
    <dgm:pt modelId="{1E013AB6-4997-9E46-9FEF-9FA019419DCB}" type="sibTrans" cxnId="{1AC0679B-26CA-B14A-BA58-D6D6BD860F55}">
      <dgm:prSet/>
      <dgm:spPr/>
      <dgm:t>
        <a:bodyPr/>
        <a:lstStyle/>
        <a:p>
          <a:endParaRPr lang="en-US"/>
        </a:p>
      </dgm:t>
    </dgm:pt>
    <dgm:pt modelId="{C2617917-2F63-5146-ADDA-334FF63ADA75}" type="parTrans" cxnId="{1AC0679B-26CA-B14A-BA58-D6D6BD860F55}">
      <dgm:prSet/>
      <dgm:spPr/>
      <dgm:t>
        <a:bodyPr/>
        <a:lstStyle/>
        <a:p>
          <a:endParaRPr lang="en-US"/>
        </a:p>
      </dgm:t>
    </dgm:pt>
    <dgm:pt modelId="{0D19629D-840C-440A-9817-8DD2B86BE24D}">
      <dgm:prSet custT="1"/>
      <dgm:spPr>
        <a:ln>
          <a:solidFill>
            <a:schemeClr val="tx1"/>
          </a:solidFill>
        </a:ln>
      </dgm:spPr>
      <dgm:t>
        <a:bodyPr/>
        <a:lstStyle/>
        <a:p>
          <a:r>
            <a:rPr kumimoji="0" lang="en-US" sz="1500" b="0" dirty="0" smtClean="0">
              <a:latin typeface="+mn-lt"/>
              <a:ea typeface="+mn-ea"/>
              <a:cs typeface="+mn-cs"/>
            </a:rPr>
            <a:t>Alignment planning and development</a:t>
          </a:r>
        </a:p>
      </dgm:t>
    </dgm:pt>
    <dgm:pt modelId="{576F7CA1-4521-4F43-AF69-8B71F12C7E38}" type="parTrans" cxnId="{AEB75538-BC79-46FE-9185-060E471424DD}">
      <dgm:prSet/>
      <dgm:spPr/>
      <dgm:t>
        <a:bodyPr/>
        <a:lstStyle/>
        <a:p>
          <a:endParaRPr lang="en-US"/>
        </a:p>
      </dgm:t>
    </dgm:pt>
    <dgm:pt modelId="{41A18D77-1447-4408-AA6D-A266D904F27D}" type="sibTrans" cxnId="{AEB75538-BC79-46FE-9185-060E471424DD}">
      <dgm:prSet/>
      <dgm:spPr/>
      <dgm:t>
        <a:bodyPr/>
        <a:lstStyle/>
        <a:p>
          <a:endParaRPr lang="en-US"/>
        </a:p>
      </dgm:t>
    </dgm:pt>
    <dgm:pt modelId="{CEFFB0E7-8041-4C4E-8D6A-E56DFFBB002A}">
      <dgm:prSet custT="1"/>
      <dgm:spPr>
        <a:ln>
          <a:solidFill>
            <a:schemeClr val="tx1"/>
          </a:solidFill>
        </a:ln>
      </dgm:spPr>
      <dgm:t>
        <a:bodyPr/>
        <a:lstStyle/>
        <a:p>
          <a:pPr rtl="0">
            <a:spcAft>
              <a:spcPts val="1200"/>
            </a:spcAft>
          </a:pPr>
          <a:endParaRPr kumimoji="0" lang="en-US" sz="1500" kern="1200" dirty="0">
            <a:latin typeface="+mn-lt"/>
            <a:ea typeface="+mn-ea"/>
            <a:cs typeface="+mn-cs"/>
          </a:endParaRPr>
        </a:p>
      </dgm:t>
    </dgm:pt>
    <dgm:pt modelId="{1A729A14-1210-A64D-B6FC-A2D3C0F1F93C}" type="sibTrans" cxnId="{24C1704D-C564-9340-BA34-76E06C20EF6D}">
      <dgm:prSet/>
      <dgm:spPr/>
      <dgm:t>
        <a:bodyPr/>
        <a:lstStyle/>
        <a:p>
          <a:endParaRPr lang="en-US"/>
        </a:p>
      </dgm:t>
    </dgm:pt>
    <dgm:pt modelId="{DBE7D064-F233-F748-8559-38B4CBA7FA55}" type="parTrans" cxnId="{24C1704D-C564-9340-BA34-76E06C20EF6D}">
      <dgm:prSet/>
      <dgm:spPr/>
      <dgm:t>
        <a:bodyPr/>
        <a:lstStyle/>
        <a:p>
          <a:endParaRPr lang="en-US"/>
        </a:p>
      </dgm:t>
    </dgm:pt>
    <dgm:pt modelId="{09A5205B-5691-7E4E-9498-175704467AAC}" type="pres">
      <dgm:prSet presAssocID="{62B815FC-090F-164B-962E-68276537230A}" presName="Name0" presStyleCnt="0">
        <dgm:presLayoutVars>
          <dgm:chMax val="5"/>
          <dgm:chPref val="5"/>
          <dgm:dir/>
          <dgm:animLvl val="lvl"/>
        </dgm:presLayoutVars>
      </dgm:prSet>
      <dgm:spPr/>
      <dgm:t>
        <a:bodyPr/>
        <a:lstStyle/>
        <a:p>
          <a:endParaRPr lang="en-US"/>
        </a:p>
      </dgm:t>
    </dgm:pt>
    <dgm:pt modelId="{7B3681B5-91B2-8748-9537-58AB71A09482}" type="pres">
      <dgm:prSet presAssocID="{D18A15B7-1A66-D24C-9A3E-848C91F6FB61}" presName="parentText1" presStyleLbl="node1" presStyleIdx="0" presStyleCnt="3">
        <dgm:presLayoutVars>
          <dgm:chMax/>
          <dgm:chPref val="3"/>
          <dgm:bulletEnabled val="1"/>
        </dgm:presLayoutVars>
      </dgm:prSet>
      <dgm:spPr/>
      <dgm:t>
        <a:bodyPr/>
        <a:lstStyle/>
        <a:p>
          <a:endParaRPr lang="en-US"/>
        </a:p>
      </dgm:t>
    </dgm:pt>
    <dgm:pt modelId="{14B01EEB-AB32-374F-96A0-D5E54AD41CEB}" type="pres">
      <dgm:prSet presAssocID="{D18A15B7-1A66-D24C-9A3E-848C91F6FB61}" presName="childText1" presStyleLbl="solidAlignAcc1" presStyleIdx="0" presStyleCnt="3" custScaleY="142038" custLinFactNeighborX="-503" custLinFactNeighborY="16422">
        <dgm:presLayoutVars>
          <dgm:chMax val="0"/>
          <dgm:chPref val="0"/>
          <dgm:bulletEnabled val="1"/>
        </dgm:presLayoutVars>
      </dgm:prSet>
      <dgm:spPr/>
      <dgm:t>
        <a:bodyPr/>
        <a:lstStyle/>
        <a:p>
          <a:endParaRPr lang="en-US"/>
        </a:p>
      </dgm:t>
    </dgm:pt>
    <dgm:pt modelId="{947A49FC-51A2-1742-90FE-DCDC20EED149}" type="pres">
      <dgm:prSet presAssocID="{A9B25B26-B62D-1F4F-91BE-1FC56707EC2D}" presName="parentText2" presStyleLbl="node1" presStyleIdx="1" presStyleCnt="3">
        <dgm:presLayoutVars>
          <dgm:chMax/>
          <dgm:chPref val="3"/>
          <dgm:bulletEnabled val="1"/>
        </dgm:presLayoutVars>
      </dgm:prSet>
      <dgm:spPr/>
      <dgm:t>
        <a:bodyPr/>
        <a:lstStyle/>
        <a:p>
          <a:endParaRPr lang="en-US"/>
        </a:p>
      </dgm:t>
    </dgm:pt>
    <dgm:pt modelId="{1296F435-1E59-9143-9E4F-52053330476D}" type="pres">
      <dgm:prSet presAssocID="{A9B25B26-B62D-1F4F-91BE-1FC56707EC2D}" presName="childText2" presStyleLbl="solidAlignAcc1" presStyleIdx="1" presStyleCnt="3" custScaleY="138257" custLinFactNeighborX="-408" custLinFactNeighborY="11621">
        <dgm:presLayoutVars>
          <dgm:chMax val="0"/>
          <dgm:chPref val="0"/>
          <dgm:bulletEnabled val="1"/>
        </dgm:presLayoutVars>
      </dgm:prSet>
      <dgm:spPr/>
      <dgm:t>
        <a:bodyPr/>
        <a:lstStyle/>
        <a:p>
          <a:endParaRPr lang="en-US"/>
        </a:p>
      </dgm:t>
    </dgm:pt>
    <dgm:pt modelId="{0B42606B-B898-D84A-B65B-E1D7148D6A12}" type="pres">
      <dgm:prSet presAssocID="{73C44396-383A-9F4E-87AD-BA906FFC9725}" presName="parentText3" presStyleLbl="node1" presStyleIdx="2" presStyleCnt="3" custScaleX="99269" custLinFactNeighborX="-268" custLinFactNeighborY="637">
        <dgm:presLayoutVars>
          <dgm:chMax/>
          <dgm:chPref val="3"/>
          <dgm:bulletEnabled val="1"/>
        </dgm:presLayoutVars>
      </dgm:prSet>
      <dgm:spPr/>
      <dgm:t>
        <a:bodyPr/>
        <a:lstStyle/>
        <a:p>
          <a:endParaRPr lang="en-US"/>
        </a:p>
      </dgm:t>
    </dgm:pt>
    <dgm:pt modelId="{F7459A81-DCCC-834F-923E-AB3E51CAD6CC}" type="pres">
      <dgm:prSet presAssocID="{73C44396-383A-9F4E-87AD-BA906FFC9725}" presName="childText3" presStyleLbl="solidAlignAcc1" presStyleIdx="2" presStyleCnt="3" custScaleY="130582" custLinFactNeighborX="-127" custLinFactNeighborY="9298">
        <dgm:presLayoutVars>
          <dgm:chMax val="0"/>
          <dgm:chPref val="0"/>
          <dgm:bulletEnabled val="1"/>
        </dgm:presLayoutVars>
      </dgm:prSet>
      <dgm:spPr/>
      <dgm:t>
        <a:bodyPr/>
        <a:lstStyle/>
        <a:p>
          <a:endParaRPr lang="en-US"/>
        </a:p>
      </dgm:t>
    </dgm:pt>
  </dgm:ptLst>
  <dgm:cxnLst>
    <dgm:cxn modelId="{AEB75538-BC79-46FE-9185-060E471424DD}" srcId="{A9B25B26-B62D-1F4F-91BE-1FC56707EC2D}" destId="{0D19629D-840C-440A-9817-8DD2B86BE24D}" srcOrd="1" destOrd="0" parTransId="{576F7CA1-4521-4F43-AF69-8B71F12C7E38}" sibTransId="{41A18D77-1447-4408-AA6D-A266D904F27D}"/>
    <dgm:cxn modelId="{797BEDDB-77C8-FD41-BF49-638A5A626567}" srcId="{62B815FC-090F-164B-962E-68276537230A}" destId="{A9B25B26-B62D-1F4F-91BE-1FC56707EC2D}" srcOrd="1" destOrd="0" parTransId="{D6C6FC3E-16EE-104F-8FC2-720A1CC272BE}" sibTransId="{E6E486CF-084B-E846-96A4-48ADFA08A07A}"/>
    <dgm:cxn modelId="{C199D298-CD4A-43DD-861C-4BA22D9F0710}" type="presOf" srcId="{0D19629D-840C-440A-9817-8DD2B86BE24D}" destId="{1296F435-1E59-9143-9E4F-52053330476D}" srcOrd="0" destOrd="1" presId="urn:microsoft.com/office/officeart/2009/3/layout/IncreasingArrowsProcess"/>
    <dgm:cxn modelId="{AD1E9899-12AB-754D-9696-DCA9B6B5E0DD}" srcId="{D18A15B7-1A66-D24C-9A3E-848C91F6FB61}" destId="{A385AE6E-489A-874E-BB1B-DA13DA344AE8}" srcOrd="0" destOrd="0" parTransId="{E17D7E05-1534-534C-B657-DD23E6792F94}" sibTransId="{47085D9E-D284-FC4F-B3D1-4B8BC8442B38}"/>
    <dgm:cxn modelId="{9E768DB0-1E45-4FB8-873E-D5952BD5C700}" type="presOf" srcId="{CEFFB0E7-8041-4C4E-8D6A-E56DFFBB002A}" destId="{F7459A81-DCCC-834F-923E-AB3E51CAD6CC}" srcOrd="0" destOrd="2" presId="urn:microsoft.com/office/officeart/2009/3/layout/IncreasingArrowsProcess"/>
    <dgm:cxn modelId="{774A719C-56B6-4C7C-AA75-383AF5B0D78D}" type="presOf" srcId="{A9B25B26-B62D-1F4F-91BE-1FC56707EC2D}" destId="{947A49FC-51A2-1742-90FE-DCDC20EED149}" srcOrd="0" destOrd="0" presId="urn:microsoft.com/office/officeart/2009/3/layout/IncreasingArrowsProcess"/>
    <dgm:cxn modelId="{D26869BE-B3CB-C44F-8E6D-6878CCF4CE5B}" srcId="{73C44396-383A-9F4E-87AD-BA906FFC9725}" destId="{93FC2568-BF1C-CC40-AA92-184883063DCE}" srcOrd="1" destOrd="0" parTransId="{5D863C5A-D9E7-5947-9DF2-674885BA45FC}" sibTransId="{D042F6A9-B787-014A-AD5C-235DE0AC498D}"/>
    <dgm:cxn modelId="{7EC84101-3FE0-4F92-9A61-372C2CF1B765}" type="presOf" srcId="{266D47D2-ECAC-0E4F-9FC2-10A064BA14BA}" destId="{1296F435-1E59-9143-9E4F-52053330476D}" srcOrd="0" destOrd="0" presId="urn:microsoft.com/office/officeart/2009/3/layout/IncreasingArrowsProcess"/>
    <dgm:cxn modelId="{1078781B-88BE-594E-8D5F-771EEEDF2DDC}" srcId="{73C44396-383A-9F4E-87AD-BA906FFC9725}" destId="{2BEEBE90-840E-AD43-8417-54EBC22E7404}" srcOrd="0" destOrd="0" parTransId="{183D1DFD-D8F6-6E4E-8194-7FBAC0FB1317}" sibTransId="{C7730204-89FE-EC42-B385-85B8747E1B6A}"/>
    <dgm:cxn modelId="{7802E808-AD86-AD42-AF86-0E0397474F72}" srcId="{A9B25B26-B62D-1F4F-91BE-1FC56707EC2D}" destId="{266D47D2-ECAC-0E4F-9FC2-10A064BA14BA}" srcOrd="0" destOrd="0" parTransId="{BFD430FE-5DC6-EE49-802C-00B92FC6C14B}" sibTransId="{714B41F7-25F1-B847-95B0-8A7AEC46EBDA}"/>
    <dgm:cxn modelId="{3B0A540D-901E-624C-8D69-D98178465AA6}" srcId="{62B815FC-090F-164B-962E-68276537230A}" destId="{D18A15B7-1A66-D24C-9A3E-848C91F6FB61}" srcOrd="0" destOrd="0" parTransId="{14BE0FCC-7D73-6F4E-9D84-6FD223B30D5A}" sibTransId="{8027C613-28A2-7942-AF5F-CF3AADDC25B9}"/>
    <dgm:cxn modelId="{72BDD62F-E53B-4568-BA0B-9D9B4A24106D}" type="presOf" srcId="{73C44396-383A-9F4E-87AD-BA906FFC9725}" destId="{0B42606B-B898-D84A-B65B-E1D7148D6A12}" srcOrd="0" destOrd="0" presId="urn:microsoft.com/office/officeart/2009/3/layout/IncreasingArrowsProcess"/>
    <dgm:cxn modelId="{5FCE6BAC-B438-4FEE-87C3-10C3174C720C}" type="presOf" srcId="{A385AE6E-489A-874E-BB1B-DA13DA344AE8}" destId="{14B01EEB-AB32-374F-96A0-D5E54AD41CEB}" srcOrd="0" destOrd="0" presId="urn:microsoft.com/office/officeart/2009/3/layout/IncreasingArrowsProcess"/>
    <dgm:cxn modelId="{BF90B7E0-2ACF-495B-AD9B-7606EFD3BB80}" type="presOf" srcId="{2BEEBE90-840E-AD43-8417-54EBC22E7404}" destId="{F7459A81-DCCC-834F-923E-AB3E51CAD6CC}" srcOrd="0" destOrd="0" presId="urn:microsoft.com/office/officeart/2009/3/layout/IncreasingArrowsProcess"/>
    <dgm:cxn modelId="{79F0C65D-2C30-4981-A9D3-6E532EFD3BAA}" type="presOf" srcId="{D18A15B7-1A66-D24C-9A3E-848C91F6FB61}" destId="{7B3681B5-91B2-8748-9537-58AB71A09482}" srcOrd="0" destOrd="0" presId="urn:microsoft.com/office/officeart/2009/3/layout/IncreasingArrowsProcess"/>
    <dgm:cxn modelId="{081EE22A-61B7-4599-AA4B-4B996B025095}" type="presOf" srcId="{62B815FC-090F-164B-962E-68276537230A}" destId="{09A5205B-5691-7E4E-9498-175704467AAC}" srcOrd="0" destOrd="0" presId="urn:microsoft.com/office/officeart/2009/3/layout/IncreasingArrowsProcess"/>
    <dgm:cxn modelId="{1D54105A-9392-48E1-94ED-580CA1C5B7B2}" type="presOf" srcId="{93FC2568-BF1C-CC40-AA92-184883063DCE}" destId="{F7459A81-DCCC-834F-923E-AB3E51CAD6CC}" srcOrd="0" destOrd="1" presId="urn:microsoft.com/office/officeart/2009/3/layout/IncreasingArrowsProcess"/>
    <dgm:cxn modelId="{1AC0679B-26CA-B14A-BA58-D6D6BD860F55}" srcId="{62B815FC-090F-164B-962E-68276537230A}" destId="{73C44396-383A-9F4E-87AD-BA906FFC9725}" srcOrd="2" destOrd="0" parTransId="{C2617917-2F63-5146-ADDA-334FF63ADA75}" sibTransId="{1E013AB6-4997-9E46-9FEF-9FA019419DCB}"/>
    <dgm:cxn modelId="{24C1704D-C564-9340-BA34-76E06C20EF6D}" srcId="{73C44396-383A-9F4E-87AD-BA906FFC9725}" destId="{CEFFB0E7-8041-4C4E-8D6A-E56DFFBB002A}" srcOrd="2" destOrd="0" parTransId="{DBE7D064-F233-F748-8559-38B4CBA7FA55}" sibTransId="{1A729A14-1210-A64D-B6FC-A2D3C0F1F93C}"/>
    <dgm:cxn modelId="{8EAD918E-6C05-4871-BB3A-FA2A91D945E8}" type="presParOf" srcId="{09A5205B-5691-7E4E-9498-175704467AAC}" destId="{7B3681B5-91B2-8748-9537-58AB71A09482}" srcOrd="0" destOrd="0" presId="urn:microsoft.com/office/officeart/2009/3/layout/IncreasingArrowsProcess"/>
    <dgm:cxn modelId="{0396B664-4DF9-41F1-BBEE-533971F13D01}" type="presParOf" srcId="{09A5205B-5691-7E4E-9498-175704467AAC}" destId="{14B01EEB-AB32-374F-96A0-D5E54AD41CEB}" srcOrd="1" destOrd="0" presId="urn:microsoft.com/office/officeart/2009/3/layout/IncreasingArrowsProcess"/>
    <dgm:cxn modelId="{4157B811-6233-49EB-86CB-82156ED60ADA}" type="presParOf" srcId="{09A5205B-5691-7E4E-9498-175704467AAC}" destId="{947A49FC-51A2-1742-90FE-DCDC20EED149}" srcOrd="2" destOrd="0" presId="urn:microsoft.com/office/officeart/2009/3/layout/IncreasingArrowsProcess"/>
    <dgm:cxn modelId="{40FBEB9F-F60D-45A0-9999-71EADE04751A}" type="presParOf" srcId="{09A5205B-5691-7E4E-9498-175704467AAC}" destId="{1296F435-1E59-9143-9E4F-52053330476D}" srcOrd="3" destOrd="0" presId="urn:microsoft.com/office/officeart/2009/3/layout/IncreasingArrowsProcess"/>
    <dgm:cxn modelId="{7F0B2237-392E-4400-ABD9-B4E896F10A8E}" type="presParOf" srcId="{09A5205B-5691-7E4E-9498-175704467AAC}" destId="{0B42606B-B898-D84A-B65B-E1D7148D6A12}" srcOrd="4" destOrd="0" presId="urn:microsoft.com/office/officeart/2009/3/layout/IncreasingArrowsProcess"/>
    <dgm:cxn modelId="{FCE3CEFB-78E2-4C4D-A2EC-3E5DB12B3473}" type="presParOf" srcId="{09A5205B-5691-7E4E-9498-175704467AAC}" destId="{F7459A81-DCCC-834F-923E-AB3E51CAD6CC}" srcOrd="5" destOrd="0" presId="urn:microsoft.com/office/officeart/2009/3/layout/IncreasingArrows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682CC8C-107C-421F-8D65-769B197C4B3E}" type="doc">
      <dgm:prSet loTypeId="urn:microsoft.com/office/officeart/2005/8/layout/process1" loCatId="process" qsTypeId="urn:microsoft.com/office/officeart/2005/8/quickstyle/simple4" qsCatId="simple" csTypeId="urn:microsoft.com/office/officeart/2005/8/colors/colorful2" csCatId="colorful" phldr="1"/>
      <dgm:spPr/>
    </dgm:pt>
    <dgm:pt modelId="{312ADD8D-D169-4173-BC97-B8EB8A1B7126}">
      <dgm:prSet phldrT="[Text]" custT="1"/>
      <dgm:spPr>
        <a:solidFill>
          <a:schemeClr val="accent2">
            <a:lumMod val="40000"/>
            <a:lumOff val="60000"/>
          </a:schemeClr>
        </a:solidFill>
      </dgm:spPr>
      <dgm:t>
        <a:bodyPr/>
        <a:lstStyle/>
        <a:p>
          <a:r>
            <a:rPr lang="en-US" sz="3200" dirty="0" smtClean="0"/>
            <a:t>2017</a:t>
          </a:r>
          <a:endParaRPr lang="en-US" sz="3200" dirty="0"/>
        </a:p>
      </dgm:t>
    </dgm:pt>
    <dgm:pt modelId="{F1FB2BE2-7628-40FF-B4D6-7112F5350185}" type="parTrans" cxnId="{4C969224-2935-43DE-8F8D-949333A92192}">
      <dgm:prSet/>
      <dgm:spPr/>
      <dgm:t>
        <a:bodyPr/>
        <a:lstStyle/>
        <a:p>
          <a:endParaRPr lang="en-US"/>
        </a:p>
      </dgm:t>
    </dgm:pt>
    <dgm:pt modelId="{03044781-A84B-440A-B4BD-7E70384C2A07}" type="sibTrans" cxnId="{4C969224-2935-43DE-8F8D-949333A92192}">
      <dgm:prSet/>
      <dgm:spPr>
        <a:solidFill>
          <a:schemeClr val="accent3"/>
        </a:solidFill>
      </dgm:spPr>
      <dgm:t>
        <a:bodyPr/>
        <a:lstStyle/>
        <a:p>
          <a:endParaRPr lang="en-US"/>
        </a:p>
      </dgm:t>
    </dgm:pt>
    <dgm:pt modelId="{5645329F-B156-43CB-88EA-DD9186016750}">
      <dgm:prSet phldrT="[Text]" custT="1"/>
      <dgm:spPr>
        <a:solidFill>
          <a:schemeClr val="accent2">
            <a:lumMod val="60000"/>
            <a:lumOff val="40000"/>
          </a:schemeClr>
        </a:solidFill>
      </dgm:spPr>
      <dgm:t>
        <a:bodyPr/>
        <a:lstStyle/>
        <a:p>
          <a:r>
            <a:rPr lang="en-US" sz="3200" dirty="0" smtClean="0"/>
            <a:t>2018</a:t>
          </a:r>
          <a:endParaRPr lang="en-US" sz="3200" dirty="0"/>
        </a:p>
      </dgm:t>
    </dgm:pt>
    <dgm:pt modelId="{3E28E44E-3792-444B-BC2E-6DBCCD320703}" type="parTrans" cxnId="{F1277F63-E595-4830-9FE8-957FD56B7EF6}">
      <dgm:prSet/>
      <dgm:spPr/>
      <dgm:t>
        <a:bodyPr/>
        <a:lstStyle/>
        <a:p>
          <a:endParaRPr lang="en-US"/>
        </a:p>
      </dgm:t>
    </dgm:pt>
    <dgm:pt modelId="{5994B2C9-D3B8-4833-AFF3-72BF9CE7F444}" type="sibTrans" cxnId="{F1277F63-E595-4830-9FE8-957FD56B7EF6}">
      <dgm:prSet/>
      <dgm:spPr>
        <a:solidFill>
          <a:schemeClr val="accent2">
            <a:lumMod val="40000"/>
            <a:lumOff val="60000"/>
          </a:schemeClr>
        </a:solidFill>
      </dgm:spPr>
      <dgm:t>
        <a:bodyPr/>
        <a:lstStyle/>
        <a:p>
          <a:endParaRPr lang="en-US"/>
        </a:p>
      </dgm:t>
    </dgm:pt>
    <dgm:pt modelId="{F08C61F9-903C-4FB9-9336-3D25D79F218F}">
      <dgm:prSet phldrT="[Text]" custT="1"/>
      <dgm:spPr>
        <a:solidFill>
          <a:schemeClr val="accent2">
            <a:lumMod val="75000"/>
          </a:schemeClr>
        </a:solidFill>
      </dgm:spPr>
      <dgm:t>
        <a:bodyPr/>
        <a:lstStyle/>
        <a:p>
          <a:r>
            <a:rPr lang="en-US" sz="3200" dirty="0" smtClean="0"/>
            <a:t>2019</a:t>
          </a:r>
          <a:endParaRPr lang="en-US" sz="3200" dirty="0"/>
        </a:p>
      </dgm:t>
    </dgm:pt>
    <dgm:pt modelId="{DA24B739-43BD-482F-A740-E5193B1DD425}" type="parTrans" cxnId="{BB8BA013-0C99-4AB5-8BAA-8909F091CFCA}">
      <dgm:prSet/>
      <dgm:spPr/>
      <dgm:t>
        <a:bodyPr/>
        <a:lstStyle/>
        <a:p>
          <a:endParaRPr lang="en-US"/>
        </a:p>
      </dgm:t>
    </dgm:pt>
    <dgm:pt modelId="{45753A1C-CE33-47FC-956E-C256708CABD0}" type="sibTrans" cxnId="{BB8BA013-0C99-4AB5-8BAA-8909F091CFCA}">
      <dgm:prSet/>
      <dgm:spPr>
        <a:solidFill>
          <a:schemeClr val="accent2">
            <a:lumMod val="75000"/>
          </a:schemeClr>
        </a:solidFill>
      </dgm:spPr>
      <dgm:t>
        <a:bodyPr/>
        <a:lstStyle/>
        <a:p>
          <a:endParaRPr lang="en-US"/>
        </a:p>
      </dgm:t>
    </dgm:pt>
    <dgm:pt modelId="{6C88F0E1-730B-4D6A-87C0-69BA2CC90BF0}">
      <dgm:prSet custT="1"/>
      <dgm:spPr>
        <a:solidFill>
          <a:srgbClr val="002368"/>
        </a:solidFill>
      </dgm:spPr>
      <dgm:t>
        <a:bodyPr/>
        <a:lstStyle/>
        <a:p>
          <a:r>
            <a:rPr lang="en-US" sz="3200" dirty="0" smtClean="0"/>
            <a:t>TBD</a:t>
          </a:r>
          <a:endParaRPr lang="en-US" sz="3200" dirty="0"/>
        </a:p>
      </dgm:t>
    </dgm:pt>
    <dgm:pt modelId="{0A2FF08F-9360-47F8-95DC-690F14AFE701}" type="parTrans" cxnId="{4D5576A7-6A6F-4254-8581-49FD7659C535}">
      <dgm:prSet/>
      <dgm:spPr/>
      <dgm:t>
        <a:bodyPr/>
        <a:lstStyle/>
        <a:p>
          <a:endParaRPr lang="en-US"/>
        </a:p>
      </dgm:t>
    </dgm:pt>
    <dgm:pt modelId="{CA6BC158-7199-4940-8C73-0B784DBA7E67}" type="sibTrans" cxnId="{4D5576A7-6A6F-4254-8581-49FD7659C535}">
      <dgm:prSet/>
      <dgm:spPr/>
      <dgm:t>
        <a:bodyPr/>
        <a:lstStyle/>
        <a:p>
          <a:endParaRPr lang="en-US"/>
        </a:p>
      </dgm:t>
    </dgm:pt>
    <dgm:pt modelId="{B797B6CA-8CC0-4D41-AEF3-3578525495A1}">
      <dgm:prSet phldrT="[Text]" custT="1"/>
      <dgm:spPr>
        <a:solidFill>
          <a:schemeClr val="tx2"/>
        </a:solidFill>
      </dgm:spPr>
      <dgm:t>
        <a:bodyPr/>
        <a:lstStyle/>
        <a:p>
          <a:r>
            <a:rPr lang="en-US" sz="3200" dirty="0" smtClean="0"/>
            <a:t>2020</a:t>
          </a:r>
          <a:endParaRPr lang="en-US" sz="3200" dirty="0"/>
        </a:p>
      </dgm:t>
    </dgm:pt>
    <dgm:pt modelId="{4646051D-BE41-4388-A982-71AC404B4D88}" type="parTrans" cxnId="{D213E384-EDBF-493C-96F9-14E6D0F8DB6F}">
      <dgm:prSet/>
      <dgm:spPr/>
      <dgm:t>
        <a:bodyPr/>
        <a:lstStyle/>
        <a:p>
          <a:endParaRPr lang="en-US"/>
        </a:p>
      </dgm:t>
    </dgm:pt>
    <dgm:pt modelId="{57496F72-0D78-4356-8A01-2A6972E9CAA9}" type="sibTrans" cxnId="{D213E384-EDBF-493C-96F9-14E6D0F8DB6F}">
      <dgm:prSet/>
      <dgm:spPr>
        <a:noFill/>
        <a:ln>
          <a:noFill/>
        </a:ln>
      </dgm:spPr>
      <dgm:t>
        <a:bodyPr/>
        <a:lstStyle/>
        <a:p>
          <a:endParaRPr lang="en-US"/>
        </a:p>
      </dgm:t>
    </dgm:pt>
    <dgm:pt modelId="{68A84FD7-85B3-413F-808F-F0974D3E6B33}" type="pres">
      <dgm:prSet presAssocID="{8682CC8C-107C-421F-8D65-769B197C4B3E}" presName="Name0" presStyleCnt="0">
        <dgm:presLayoutVars>
          <dgm:dir/>
          <dgm:resizeHandles val="exact"/>
        </dgm:presLayoutVars>
      </dgm:prSet>
      <dgm:spPr/>
    </dgm:pt>
    <dgm:pt modelId="{BBCEEA98-A987-4B26-A242-2EA0DFD728CF}" type="pres">
      <dgm:prSet presAssocID="{312ADD8D-D169-4173-BC97-B8EB8A1B7126}" presName="node" presStyleLbl="node1" presStyleIdx="0" presStyleCnt="5">
        <dgm:presLayoutVars>
          <dgm:bulletEnabled val="1"/>
        </dgm:presLayoutVars>
      </dgm:prSet>
      <dgm:spPr/>
      <dgm:t>
        <a:bodyPr/>
        <a:lstStyle/>
        <a:p>
          <a:endParaRPr lang="en-US"/>
        </a:p>
      </dgm:t>
    </dgm:pt>
    <dgm:pt modelId="{FED08740-97AE-4005-B76B-E6AB5E3DAD81}" type="pres">
      <dgm:prSet presAssocID="{03044781-A84B-440A-B4BD-7E70384C2A07}" presName="sibTrans" presStyleLbl="sibTrans2D1" presStyleIdx="0" presStyleCnt="4"/>
      <dgm:spPr/>
      <dgm:t>
        <a:bodyPr/>
        <a:lstStyle/>
        <a:p>
          <a:endParaRPr lang="en-US"/>
        </a:p>
      </dgm:t>
    </dgm:pt>
    <dgm:pt modelId="{DCB90FD7-D8D3-4AA2-B985-1C9B807186B0}" type="pres">
      <dgm:prSet presAssocID="{03044781-A84B-440A-B4BD-7E70384C2A07}" presName="connectorText" presStyleLbl="sibTrans2D1" presStyleIdx="0" presStyleCnt="4"/>
      <dgm:spPr/>
      <dgm:t>
        <a:bodyPr/>
        <a:lstStyle/>
        <a:p>
          <a:endParaRPr lang="en-US"/>
        </a:p>
      </dgm:t>
    </dgm:pt>
    <dgm:pt modelId="{58241968-29A4-47BC-AC80-EE22B080CD10}" type="pres">
      <dgm:prSet presAssocID="{5645329F-B156-43CB-88EA-DD9186016750}" presName="node" presStyleLbl="node1" presStyleIdx="1" presStyleCnt="5">
        <dgm:presLayoutVars>
          <dgm:bulletEnabled val="1"/>
        </dgm:presLayoutVars>
      </dgm:prSet>
      <dgm:spPr/>
      <dgm:t>
        <a:bodyPr/>
        <a:lstStyle/>
        <a:p>
          <a:endParaRPr lang="en-US"/>
        </a:p>
      </dgm:t>
    </dgm:pt>
    <dgm:pt modelId="{43E8F73F-F5FB-4D4D-87F9-25546C21D98B}" type="pres">
      <dgm:prSet presAssocID="{5994B2C9-D3B8-4833-AFF3-72BF9CE7F444}" presName="sibTrans" presStyleLbl="sibTrans2D1" presStyleIdx="1" presStyleCnt="4"/>
      <dgm:spPr/>
      <dgm:t>
        <a:bodyPr/>
        <a:lstStyle/>
        <a:p>
          <a:endParaRPr lang="en-US"/>
        </a:p>
      </dgm:t>
    </dgm:pt>
    <dgm:pt modelId="{E41324CD-CD2B-42ED-BBF3-A8971B069158}" type="pres">
      <dgm:prSet presAssocID="{5994B2C9-D3B8-4833-AFF3-72BF9CE7F444}" presName="connectorText" presStyleLbl="sibTrans2D1" presStyleIdx="1" presStyleCnt="4"/>
      <dgm:spPr/>
      <dgm:t>
        <a:bodyPr/>
        <a:lstStyle/>
        <a:p>
          <a:endParaRPr lang="en-US"/>
        </a:p>
      </dgm:t>
    </dgm:pt>
    <dgm:pt modelId="{47AA088D-DB52-4D5C-A046-A8661528F6AD}" type="pres">
      <dgm:prSet presAssocID="{F08C61F9-903C-4FB9-9336-3D25D79F218F}" presName="node" presStyleLbl="node1" presStyleIdx="2" presStyleCnt="5">
        <dgm:presLayoutVars>
          <dgm:bulletEnabled val="1"/>
        </dgm:presLayoutVars>
      </dgm:prSet>
      <dgm:spPr/>
      <dgm:t>
        <a:bodyPr/>
        <a:lstStyle/>
        <a:p>
          <a:endParaRPr lang="en-US"/>
        </a:p>
      </dgm:t>
    </dgm:pt>
    <dgm:pt modelId="{088C46AC-8D0E-4778-BA21-9A9D7BF7D9A8}" type="pres">
      <dgm:prSet presAssocID="{45753A1C-CE33-47FC-956E-C256708CABD0}" presName="sibTrans" presStyleLbl="sibTrans2D1" presStyleIdx="2" presStyleCnt="4"/>
      <dgm:spPr/>
      <dgm:t>
        <a:bodyPr/>
        <a:lstStyle/>
        <a:p>
          <a:endParaRPr lang="en-US"/>
        </a:p>
      </dgm:t>
    </dgm:pt>
    <dgm:pt modelId="{42390332-C8D0-473F-A692-06821583F47F}" type="pres">
      <dgm:prSet presAssocID="{45753A1C-CE33-47FC-956E-C256708CABD0}" presName="connectorText" presStyleLbl="sibTrans2D1" presStyleIdx="2" presStyleCnt="4"/>
      <dgm:spPr/>
      <dgm:t>
        <a:bodyPr/>
        <a:lstStyle/>
        <a:p>
          <a:endParaRPr lang="en-US"/>
        </a:p>
      </dgm:t>
    </dgm:pt>
    <dgm:pt modelId="{7323AC57-D4EE-4636-A53B-9044F160104E}" type="pres">
      <dgm:prSet presAssocID="{B797B6CA-8CC0-4D41-AEF3-3578525495A1}" presName="node" presStyleLbl="node1" presStyleIdx="3" presStyleCnt="5">
        <dgm:presLayoutVars>
          <dgm:bulletEnabled val="1"/>
        </dgm:presLayoutVars>
      </dgm:prSet>
      <dgm:spPr/>
      <dgm:t>
        <a:bodyPr/>
        <a:lstStyle/>
        <a:p>
          <a:endParaRPr lang="en-US"/>
        </a:p>
      </dgm:t>
    </dgm:pt>
    <dgm:pt modelId="{808D4983-C156-4522-9554-2426666474D7}" type="pres">
      <dgm:prSet presAssocID="{57496F72-0D78-4356-8A01-2A6972E9CAA9}" presName="sibTrans" presStyleLbl="sibTrans2D1" presStyleIdx="3" presStyleCnt="4" custLinFactNeighborX="5684" custLinFactNeighborY="11577"/>
      <dgm:spPr/>
      <dgm:t>
        <a:bodyPr/>
        <a:lstStyle/>
        <a:p>
          <a:endParaRPr lang="en-US"/>
        </a:p>
      </dgm:t>
    </dgm:pt>
    <dgm:pt modelId="{F174FB98-5B26-4CFD-83D0-E9ADD33B1E06}" type="pres">
      <dgm:prSet presAssocID="{57496F72-0D78-4356-8A01-2A6972E9CAA9}" presName="connectorText" presStyleLbl="sibTrans2D1" presStyleIdx="3" presStyleCnt="4"/>
      <dgm:spPr/>
      <dgm:t>
        <a:bodyPr/>
        <a:lstStyle/>
        <a:p>
          <a:endParaRPr lang="en-US"/>
        </a:p>
      </dgm:t>
    </dgm:pt>
    <dgm:pt modelId="{F6528B36-003C-4C84-83BD-E2385A30FDC6}" type="pres">
      <dgm:prSet presAssocID="{6C88F0E1-730B-4D6A-87C0-69BA2CC90BF0}" presName="node" presStyleLbl="node1" presStyleIdx="4" presStyleCnt="5">
        <dgm:presLayoutVars>
          <dgm:bulletEnabled val="1"/>
        </dgm:presLayoutVars>
      </dgm:prSet>
      <dgm:spPr/>
      <dgm:t>
        <a:bodyPr/>
        <a:lstStyle/>
        <a:p>
          <a:endParaRPr lang="en-US"/>
        </a:p>
      </dgm:t>
    </dgm:pt>
  </dgm:ptLst>
  <dgm:cxnLst>
    <dgm:cxn modelId="{A7A22A29-DECC-4E0D-B74A-0EDBA377BCF9}" type="presOf" srcId="{B797B6CA-8CC0-4D41-AEF3-3578525495A1}" destId="{7323AC57-D4EE-4636-A53B-9044F160104E}" srcOrd="0" destOrd="0" presId="urn:microsoft.com/office/officeart/2005/8/layout/process1"/>
    <dgm:cxn modelId="{452C2138-8EBB-4FF8-8391-2A860E86E2FF}" type="presOf" srcId="{45753A1C-CE33-47FC-956E-C256708CABD0}" destId="{088C46AC-8D0E-4778-BA21-9A9D7BF7D9A8}" srcOrd="0" destOrd="0" presId="urn:microsoft.com/office/officeart/2005/8/layout/process1"/>
    <dgm:cxn modelId="{1801CEAB-5A92-40A9-AACF-D9AB6B468E3A}" type="presOf" srcId="{5645329F-B156-43CB-88EA-DD9186016750}" destId="{58241968-29A4-47BC-AC80-EE22B080CD10}" srcOrd="0" destOrd="0" presId="urn:microsoft.com/office/officeart/2005/8/layout/process1"/>
    <dgm:cxn modelId="{AB6EA897-5EA5-470A-9668-C0A914F1B61D}" type="presOf" srcId="{03044781-A84B-440A-B4BD-7E70384C2A07}" destId="{FED08740-97AE-4005-B76B-E6AB5E3DAD81}" srcOrd="0" destOrd="0" presId="urn:microsoft.com/office/officeart/2005/8/layout/process1"/>
    <dgm:cxn modelId="{BB8BA013-0C99-4AB5-8BAA-8909F091CFCA}" srcId="{8682CC8C-107C-421F-8D65-769B197C4B3E}" destId="{F08C61F9-903C-4FB9-9336-3D25D79F218F}" srcOrd="2" destOrd="0" parTransId="{DA24B739-43BD-482F-A740-E5193B1DD425}" sibTransId="{45753A1C-CE33-47FC-956E-C256708CABD0}"/>
    <dgm:cxn modelId="{F1277F63-E595-4830-9FE8-957FD56B7EF6}" srcId="{8682CC8C-107C-421F-8D65-769B197C4B3E}" destId="{5645329F-B156-43CB-88EA-DD9186016750}" srcOrd="1" destOrd="0" parTransId="{3E28E44E-3792-444B-BC2E-6DBCCD320703}" sibTransId="{5994B2C9-D3B8-4833-AFF3-72BF9CE7F444}"/>
    <dgm:cxn modelId="{C704404F-7E8E-4B43-A6A5-241B693CCA8E}" type="presOf" srcId="{57496F72-0D78-4356-8A01-2A6972E9CAA9}" destId="{808D4983-C156-4522-9554-2426666474D7}" srcOrd="0" destOrd="0" presId="urn:microsoft.com/office/officeart/2005/8/layout/process1"/>
    <dgm:cxn modelId="{D213E384-EDBF-493C-96F9-14E6D0F8DB6F}" srcId="{8682CC8C-107C-421F-8D65-769B197C4B3E}" destId="{B797B6CA-8CC0-4D41-AEF3-3578525495A1}" srcOrd="3" destOrd="0" parTransId="{4646051D-BE41-4388-A982-71AC404B4D88}" sibTransId="{57496F72-0D78-4356-8A01-2A6972E9CAA9}"/>
    <dgm:cxn modelId="{40A0BCAC-51B6-4ADB-A026-3668BB150115}" type="presOf" srcId="{8682CC8C-107C-421F-8D65-769B197C4B3E}" destId="{68A84FD7-85B3-413F-808F-F0974D3E6B33}" srcOrd="0" destOrd="0" presId="urn:microsoft.com/office/officeart/2005/8/layout/process1"/>
    <dgm:cxn modelId="{993EE929-DD1E-4562-B8FF-15ABA7CBF2D2}" type="presOf" srcId="{6C88F0E1-730B-4D6A-87C0-69BA2CC90BF0}" destId="{F6528B36-003C-4C84-83BD-E2385A30FDC6}" srcOrd="0" destOrd="0" presId="urn:microsoft.com/office/officeart/2005/8/layout/process1"/>
    <dgm:cxn modelId="{2231311A-2C7C-4558-B8D2-B08B23F4CCC7}" type="presOf" srcId="{5994B2C9-D3B8-4833-AFF3-72BF9CE7F444}" destId="{E41324CD-CD2B-42ED-BBF3-A8971B069158}" srcOrd="1" destOrd="0" presId="urn:microsoft.com/office/officeart/2005/8/layout/process1"/>
    <dgm:cxn modelId="{C5DCF533-950E-4926-9333-EF39C3FBB113}" type="presOf" srcId="{03044781-A84B-440A-B4BD-7E70384C2A07}" destId="{DCB90FD7-D8D3-4AA2-B985-1C9B807186B0}" srcOrd="1" destOrd="0" presId="urn:microsoft.com/office/officeart/2005/8/layout/process1"/>
    <dgm:cxn modelId="{FDD60CBA-C4F7-4A2B-89CE-E9DCE787AC68}" type="presOf" srcId="{F08C61F9-903C-4FB9-9336-3D25D79F218F}" destId="{47AA088D-DB52-4D5C-A046-A8661528F6AD}" srcOrd="0" destOrd="0" presId="urn:microsoft.com/office/officeart/2005/8/layout/process1"/>
    <dgm:cxn modelId="{10035BA2-8E8D-4A12-A979-53EA955CD168}" type="presOf" srcId="{57496F72-0D78-4356-8A01-2A6972E9CAA9}" destId="{F174FB98-5B26-4CFD-83D0-E9ADD33B1E06}" srcOrd="1" destOrd="0" presId="urn:microsoft.com/office/officeart/2005/8/layout/process1"/>
    <dgm:cxn modelId="{0BB17E62-511B-4252-94F6-0296A9C01324}" type="presOf" srcId="{312ADD8D-D169-4173-BC97-B8EB8A1B7126}" destId="{BBCEEA98-A987-4B26-A242-2EA0DFD728CF}" srcOrd="0" destOrd="0" presId="urn:microsoft.com/office/officeart/2005/8/layout/process1"/>
    <dgm:cxn modelId="{4C969224-2935-43DE-8F8D-949333A92192}" srcId="{8682CC8C-107C-421F-8D65-769B197C4B3E}" destId="{312ADD8D-D169-4173-BC97-B8EB8A1B7126}" srcOrd="0" destOrd="0" parTransId="{F1FB2BE2-7628-40FF-B4D6-7112F5350185}" sibTransId="{03044781-A84B-440A-B4BD-7E70384C2A07}"/>
    <dgm:cxn modelId="{54DCD783-9567-4260-969A-6D7BB300959C}" type="presOf" srcId="{45753A1C-CE33-47FC-956E-C256708CABD0}" destId="{42390332-C8D0-473F-A692-06821583F47F}" srcOrd="1" destOrd="0" presId="urn:microsoft.com/office/officeart/2005/8/layout/process1"/>
    <dgm:cxn modelId="{F94C62F6-7D09-4119-B931-07C13FD25FF3}" type="presOf" srcId="{5994B2C9-D3B8-4833-AFF3-72BF9CE7F444}" destId="{43E8F73F-F5FB-4D4D-87F9-25546C21D98B}" srcOrd="0" destOrd="0" presId="urn:microsoft.com/office/officeart/2005/8/layout/process1"/>
    <dgm:cxn modelId="{4D5576A7-6A6F-4254-8581-49FD7659C535}" srcId="{8682CC8C-107C-421F-8D65-769B197C4B3E}" destId="{6C88F0E1-730B-4D6A-87C0-69BA2CC90BF0}" srcOrd="4" destOrd="0" parTransId="{0A2FF08F-9360-47F8-95DC-690F14AFE701}" sibTransId="{CA6BC158-7199-4940-8C73-0B784DBA7E67}"/>
    <dgm:cxn modelId="{FE20BF80-DB9A-449D-A895-998EADC95AFB}" type="presParOf" srcId="{68A84FD7-85B3-413F-808F-F0974D3E6B33}" destId="{BBCEEA98-A987-4B26-A242-2EA0DFD728CF}" srcOrd="0" destOrd="0" presId="urn:microsoft.com/office/officeart/2005/8/layout/process1"/>
    <dgm:cxn modelId="{72C3F99C-E2C3-4BA0-B814-EDFB8EB0CA88}" type="presParOf" srcId="{68A84FD7-85B3-413F-808F-F0974D3E6B33}" destId="{FED08740-97AE-4005-B76B-E6AB5E3DAD81}" srcOrd="1" destOrd="0" presId="urn:microsoft.com/office/officeart/2005/8/layout/process1"/>
    <dgm:cxn modelId="{43BFFC78-AA61-40C5-9920-D2DBE79565DD}" type="presParOf" srcId="{FED08740-97AE-4005-B76B-E6AB5E3DAD81}" destId="{DCB90FD7-D8D3-4AA2-B985-1C9B807186B0}" srcOrd="0" destOrd="0" presId="urn:microsoft.com/office/officeart/2005/8/layout/process1"/>
    <dgm:cxn modelId="{C9B42D5D-C5EB-4246-8ED0-F08E7E6FA1B1}" type="presParOf" srcId="{68A84FD7-85B3-413F-808F-F0974D3E6B33}" destId="{58241968-29A4-47BC-AC80-EE22B080CD10}" srcOrd="2" destOrd="0" presId="urn:microsoft.com/office/officeart/2005/8/layout/process1"/>
    <dgm:cxn modelId="{BEAB7415-09B8-4CE2-927B-8E8B90A555DA}" type="presParOf" srcId="{68A84FD7-85B3-413F-808F-F0974D3E6B33}" destId="{43E8F73F-F5FB-4D4D-87F9-25546C21D98B}" srcOrd="3" destOrd="0" presId="urn:microsoft.com/office/officeart/2005/8/layout/process1"/>
    <dgm:cxn modelId="{6E988799-4971-405A-88F7-BDC25002A2E4}" type="presParOf" srcId="{43E8F73F-F5FB-4D4D-87F9-25546C21D98B}" destId="{E41324CD-CD2B-42ED-BBF3-A8971B069158}" srcOrd="0" destOrd="0" presId="urn:microsoft.com/office/officeart/2005/8/layout/process1"/>
    <dgm:cxn modelId="{323D3D11-5620-486A-80DE-64040AA8D6AD}" type="presParOf" srcId="{68A84FD7-85B3-413F-808F-F0974D3E6B33}" destId="{47AA088D-DB52-4D5C-A046-A8661528F6AD}" srcOrd="4" destOrd="0" presId="urn:microsoft.com/office/officeart/2005/8/layout/process1"/>
    <dgm:cxn modelId="{57E9A076-687C-4C64-BFA3-A44CB6CA12C9}" type="presParOf" srcId="{68A84FD7-85B3-413F-808F-F0974D3E6B33}" destId="{088C46AC-8D0E-4778-BA21-9A9D7BF7D9A8}" srcOrd="5" destOrd="0" presId="urn:microsoft.com/office/officeart/2005/8/layout/process1"/>
    <dgm:cxn modelId="{705D038E-160C-4BDB-8406-805103F58445}" type="presParOf" srcId="{088C46AC-8D0E-4778-BA21-9A9D7BF7D9A8}" destId="{42390332-C8D0-473F-A692-06821583F47F}" srcOrd="0" destOrd="0" presId="urn:microsoft.com/office/officeart/2005/8/layout/process1"/>
    <dgm:cxn modelId="{60F008A4-66FA-4FE4-96DB-E0E197414D7C}" type="presParOf" srcId="{68A84FD7-85B3-413F-808F-F0974D3E6B33}" destId="{7323AC57-D4EE-4636-A53B-9044F160104E}" srcOrd="6" destOrd="0" presId="urn:microsoft.com/office/officeart/2005/8/layout/process1"/>
    <dgm:cxn modelId="{4C049007-B0D4-4871-9403-D56CDE24EB26}" type="presParOf" srcId="{68A84FD7-85B3-413F-808F-F0974D3E6B33}" destId="{808D4983-C156-4522-9554-2426666474D7}" srcOrd="7" destOrd="0" presId="urn:microsoft.com/office/officeart/2005/8/layout/process1"/>
    <dgm:cxn modelId="{50F6E89A-E9C2-4CFB-B49D-C68AC0C57D5F}" type="presParOf" srcId="{808D4983-C156-4522-9554-2426666474D7}" destId="{F174FB98-5B26-4CFD-83D0-E9ADD33B1E06}" srcOrd="0" destOrd="0" presId="urn:microsoft.com/office/officeart/2005/8/layout/process1"/>
    <dgm:cxn modelId="{86D12472-0A2B-4B0C-9CCF-0CE5C713E9AE}" type="presParOf" srcId="{68A84FD7-85B3-413F-808F-F0974D3E6B33}" destId="{F6528B36-003C-4C84-83BD-E2385A30FDC6}" srcOrd="8"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CEEA98-A987-4B26-A242-2EA0DFD728CF}">
      <dsp:nvSpPr>
        <dsp:cNvPr id="0" name=""/>
        <dsp:cNvSpPr/>
      </dsp:nvSpPr>
      <dsp:spPr>
        <a:xfrm>
          <a:off x="4118" y="332488"/>
          <a:ext cx="1276668" cy="766001"/>
        </a:xfrm>
        <a:prstGeom prst="roundRect">
          <a:avLst>
            <a:gd name="adj" fmla="val 10000"/>
          </a:avLst>
        </a:prstGeom>
        <a:solidFill>
          <a:schemeClr val="accent2">
            <a:lumMod val="40000"/>
            <a:lumOff val="60000"/>
          </a:schemeClr>
        </a:solidFill>
        <a:ln>
          <a:noFill/>
        </a:ln>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accent2">
              <a:hueOff val="0"/>
              <a:satOff val="0"/>
              <a:lumOff val="0"/>
              <a:alphaOff val="0"/>
              <a:tint val="100000"/>
              <a:shade val="100000"/>
              <a:hueMod val="100000"/>
              <a:satMod val="100000"/>
            </a:schemeClr>
          </a:contourClr>
        </a:sp3d>
      </dsp:spPr>
      <dsp:style>
        <a:lnRef idx="0">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kern="1200" dirty="0" smtClean="0"/>
            <a:t>2017</a:t>
          </a:r>
          <a:endParaRPr lang="en-US" sz="3200" kern="1200" dirty="0"/>
        </a:p>
      </dsp:txBody>
      <dsp:txXfrm>
        <a:off x="26553" y="354923"/>
        <a:ext cx="1231798" cy="721131"/>
      </dsp:txXfrm>
    </dsp:sp>
    <dsp:sp modelId="{FED08740-97AE-4005-B76B-E6AB5E3DAD81}">
      <dsp:nvSpPr>
        <dsp:cNvPr id="0" name=""/>
        <dsp:cNvSpPr/>
      </dsp:nvSpPr>
      <dsp:spPr>
        <a:xfrm>
          <a:off x="1408454" y="557182"/>
          <a:ext cx="270653" cy="316613"/>
        </a:xfrm>
        <a:prstGeom prst="rightArrow">
          <a:avLst>
            <a:gd name="adj1" fmla="val 60000"/>
            <a:gd name="adj2" fmla="val 50000"/>
          </a:avLst>
        </a:prstGeom>
        <a:solidFill>
          <a:schemeClr val="accent3"/>
        </a:solidFill>
        <a:ln>
          <a:noFill/>
        </a:ln>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accent2">
              <a:hueOff val="0"/>
              <a:satOff val="0"/>
              <a:lumOff val="0"/>
              <a:alphaOff val="0"/>
              <a:tint val="100000"/>
              <a:shade val="100000"/>
              <a:hueMod val="100000"/>
              <a:satMod val="100000"/>
            </a:schemeClr>
          </a:contourClr>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US" sz="1400" kern="1200"/>
        </a:p>
      </dsp:txBody>
      <dsp:txXfrm>
        <a:off x="1408454" y="620505"/>
        <a:ext cx="189457" cy="189967"/>
      </dsp:txXfrm>
    </dsp:sp>
    <dsp:sp modelId="{58241968-29A4-47BC-AC80-EE22B080CD10}">
      <dsp:nvSpPr>
        <dsp:cNvPr id="0" name=""/>
        <dsp:cNvSpPr/>
      </dsp:nvSpPr>
      <dsp:spPr>
        <a:xfrm>
          <a:off x="1791454" y="332488"/>
          <a:ext cx="1276668" cy="766001"/>
        </a:xfrm>
        <a:prstGeom prst="roundRect">
          <a:avLst>
            <a:gd name="adj" fmla="val 10000"/>
          </a:avLst>
        </a:prstGeom>
        <a:solidFill>
          <a:schemeClr val="accent2">
            <a:lumMod val="60000"/>
            <a:lumOff val="40000"/>
          </a:schemeClr>
        </a:solidFill>
        <a:ln>
          <a:noFill/>
        </a:ln>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accent2">
              <a:hueOff val="224989"/>
              <a:satOff val="3704"/>
              <a:lumOff val="9902"/>
              <a:alphaOff val="0"/>
              <a:tint val="100000"/>
              <a:shade val="100000"/>
              <a:hueMod val="100000"/>
              <a:satMod val="100000"/>
            </a:schemeClr>
          </a:contourClr>
        </a:sp3d>
      </dsp:spPr>
      <dsp:style>
        <a:lnRef idx="0">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kern="1200" dirty="0" smtClean="0"/>
            <a:t>2018</a:t>
          </a:r>
          <a:endParaRPr lang="en-US" sz="3200" kern="1200" dirty="0"/>
        </a:p>
      </dsp:txBody>
      <dsp:txXfrm>
        <a:off x="1813889" y="354923"/>
        <a:ext cx="1231798" cy="721131"/>
      </dsp:txXfrm>
    </dsp:sp>
    <dsp:sp modelId="{43E8F73F-F5FB-4D4D-87F9-25546C21D98B}">
      <dsp:nvSpPr>
        <dsp:cNvPr id="0" name=""/>
        <dsp:cNvSpPr/>
      </dsp:nvSpPr>
      <dsp:spPr>
        <a:xfrm>
          <a:off x="3195790" y="557182"/>
          <a:ext cx="270653" cy="316613"/>
        </a:xfrm>
        <a:prstGeom prst="rightArrow">
          <a:avLst>
            <a:gd name="adj1" fmla="val 60000"/>
            <a:gd name="adj2" fmla="val 50000"/>
          </a:avLst>
        </a:prstGeom>
        <a:solidFill>
          <a:schemeClr val="accent2">
            <a:lumMod val="40000"/>
            <a:lumOff val="60000"/>
          </a:schemeClr>
        </a:solidFill>
        <a:ln>
          <a:noFill/>
        </a:ln>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accent2">
              <a:hueOff val="299985"/>
              <a:satOff val="4938"/>
              <a:lumOff val="13203"/>
              <a:alphaOff val="0"/>
              <a:tint val="100000"/>
              <a:shade val="100000"/>
              <a:hueMod val="100000"/>
              <a:satMod val="100000"/>
            </a:schemeClr>
          </a:contourClr>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US" sz="1400" kern="1200"/>
        </a:p>
      </dsp:txBody>
      <dsp:txXfrm>
        <a:off x="3195790" y="620505"/>
        <a:ext cx="189457" cy="189967"/>
      </dsp:txXfrm>
    </dsp:sp>
    <dsp:sp modelId="{47AA088D-DB52-4D5C-A046-A8661528F6AD}">
      <dsp:nvSpPr>
        <dsp:cNvPr id="0" name=""/>
        <dsp:cNvSpPr/>
      </dsp:nvSpPr>
      <dsp:spPr>
        <a:xfrm>
          <a:off x="3578791" y="332488"/>
          <a:ext cx="1276668" cy="766001"/>
        </a:xfrm>
        <a:prstGeom prst="roundRect">
          <a:avLst>
            <a:gd name="adj" fmla="val 10000"/>
          </a:avLst>
        </a:prstGeom>
        <a:solidFill>
          <a:schemeClr val="accent2">
            <a:lumMod val="75000"/>
          </a:schemeClr>
        </a:solidFill>
        <a:ln>
          <a:noFill/>
        </a:ln>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accent2">
              <a:hueOff val="449978"/>
              <a:satOff val="7407"/>
              <a:lumOff val="19804"/>
              <a:alphaOff val="0"/>
              <a:tint val="100000"/>
              <a:shade val="100000"/>
              <a:hueMod val="100000"/>
              <a:satMod val="100000"/>
            </a:schemeClr>
          </a:contourClr>
        </a:sp3d>
      </dsp:spPr>
      <dsp:style>
        <a:lnRef idx="0">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kern="1200" dirty="0" smtClean="0"/>
            <a:t>2019</a:t>
          </a:r>
          <a:endParaRPr lang="en-US" sz="3200" kern="1200" dirty="0"/>
        </a:p>
      </dsp:txBody>
      <dsp:txXfrm>
        <a:off x="3601226" y="354923"/>
        <a:ext cx="1231798" cy="721131"/>
      </dsp:txXfrm>
    </dsp:sp>
    <dsp:sp modelId="{088C46AC-8D0E-4778-BA21-9A9D7BF7D9A8}">
      <dsp:nvSpPr>
        <dsp:cNvPr id="0" name=""/>
        <dsp:cNvSpPr/>
      </dsp:nvSpPr>
      <dsp:spPr>
        <a:xfrm>
          <a:off x="4983126" y="557182"/>
          <a:ext cx="270653" cy="316613"/>
        </a:xfrm>
        <a:prstGeom prst="rightArrow">
          <a:avLst>
            <a:gd name="adj1" fmla="val 60000"/>
            <a:gd name="adj2" fmla="val 50000"/>
          </a:avLst>
        </a:prstGeom>
        <a:solidFill>
          <a:schemeClr val="accent2">
            <a:lumMod val="75000"/>
          </a:schemeClr>
        </a:solidFill>
        <a:ln>
          <a:noFill/>
        </a:ln>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accent2">
              <a:hueOff val="599971"/>
              <a:satOff val="9877"/>
              <a:lumOff val="26405"/>
              <a:alphaOff val="0"/>
              <a:tint val="100000"/>
              <a:shade val="100000"/>
              <a:hueMod val="100000"/>
              <a:satMod val="100000"/>
            </a:schemeClr>
          </a:contourClr>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US" sz="1400" kern="1200"/>
        </a:p>
      </dsp:txBody>
      <dsp:txXfrm>
        <a:off x="4983126" y="620505"/>
        <a:ext cx="189457" cy="189967"/>
      </dsp:txXfrm>
    </dsp:sp>
    <dsp:sp modelId="{7323AC57-D4EE-4636-A53B-9044F160104E}">
      <dsp:nvSpPr>
        <dsp:cNvPr id="0" name=""/>
        <dsp:cNvSpPr/>
      </dsp:nvSpPr>
      <dsp:spPr>
        <a:xfrm>
          <a:off x="5366127" y="332488"/>
          <a:ext cx="1276668" cy="766001"/>
        </a:xfrm>
        <a:prstGeom prst="roundRect">
          <a:avLst>
            <a:gd name="adj" fmla="val 10000"/>
          </a:avLst>
        </a:prstGeom>
        <a:solidFill>
          <a:schemeClr val="tx2"/>
        </a:solidFill>
        <a:ln>
          <a:noFill/>
        </a:ln>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accent2">
              <a:hueOff val="674967"/>
              <a:satOff val="11111"/>
              <a:lumOff val="29706"/>
              <a:alphaOff val="0"/>
              <a:tint val="100000"/>
              <a:shade val="100000"/>
              <a:hueMod val="100000"/>
              <a:satMod val="100000"/>
            </a:schemeClr>
          </a:contourClr>
        </a:sp3d>
      </dsp:spPr>
      <dsp:style>
        <a:lnRef idx="0">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kern="1200" dirty="0" smtClean="0"/>
            <a:t>2020</a:t>
          </a:r>
          <a:endParaRPr lang="en-US" sz="3200" kern="1200" dirty="0"/>
        </a:p>
      </dsp:txBody>
      <dsp:txXfrm>
        <a:off x="5388562" y="354923"/>
        <a:ext cx="1231798" cy="721131"/>
      </dsp:txXfrm>
    </dsp:sp>
    <dsp:sp modelId="{808D4983-C156-4522-9554-2426666474D7}">
      <dsp:nvSpPr>
        <dsp:cNvPr id="0" name=""/>
        <dsp:cNvSpPr/>
      </dsp:nvSpPr>
      <dsp:spPr>
        <a:xfrm>
          <a:off x="6785847" y="593836"/>
          <a:ext cx="270653" cy="316613"/>
        </a:xfrm>
        <a:prstGeom prst="rightArrow">
          <a:avLst>
            <a:gd name="adj1" fmla="val 60000"/>
            <a:gd name="adj2" fmla="val 50000"/>
          </a:avLst>
        </a:prstGeom>
        <a:noFill/>
        <a:ln>
          <a:noFill/>
        </a:ln>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accent2">
              <a:hueOff val="899956"/>
              <a:satOff val="14815"/>
              <a:lumOff val="39608"/>
              <a:alphaOff val="0"/>
              <a:tint val="100000"/>
              <a:shade val="100000"/>
              <a:hueMod val="100000"/>
              <a:satMod val="100000"/>
            </a:schemeClr>
          </a:contourClr>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US" sz="1400" kern="1200"/>
        </a:p>
      </dsp:txBody>
      <dsp:txXfrm>
        <a:off x="6785847" y="657159"/>
        <a:ext cx="189457" cy="189967"/>
      </dsp:txXfrm>
    </dsp:sp>
    <dsp:sp modelId="{F6528B36-003C-4C84-83BD-E2385A30FDC6}">
      <dsp:nvSpPr>
        <dsp:cNvPr id="0" name=""/>
        <dsp:cNvSpPr/>
      </dsp:nvSpPr>
      <dsp:spPr>
        <a:xfrm>
          <a:off x="7153463" y="332488"/>
          <a:ext cx="1276668" cy="766001"/>
        </a:xfrm>
        <a:prstGeom prst="roundRect">
          <a:avLst>
            <a:gd name="adj" fmla="val 10000"/>
          </a:avLst>
        </a:prstGeom>
        <a:solidFill>
          <a:srgbClr val="002368"/>
        </a:solidFill>
        <a:ln>
          <a:noFill/>
        </a:ln>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accent2">
              <a:hueOff val="899956"/>
              <a:satOff val="14815"/>
              <a:lumOff val="39608"/>
              <a:alphaOff val="0"/>
              <a:tint val="100000"/>
              <a:shade val="100000"/>
              <a:hueMod val="100000"/>
              <a:satMod val="100000"/>
            </a:schemeClr>
          </a:contourClr>
        </a:sp3d>
      </dsp:spPr>
      <dsp:style>
        <a:lnRef idx="0">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kern="1200" dirty="0" smtClean="0"/>
            <a:t>TBD</a:t>
          </a:r>
          <a:endParaRPr lang="en-US" sz="3200" kern="1200" dirty="0"/>
        </a:p>
      </dsp:txBody>
      <dsp:txXfrm>
        <a:off x="7175898" y="354923"/>
        <a:ext cx="1231798" cy="721131"/>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9/3/layout/IncreasingArrowsProcess">
  <dgm:title val=""/>
  <dgm:desc val=""/>
  <dgm:catLst>
    <dgm:cat type="process" pri="5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40" srcId="0" destId="10" srcOrd="0" destOrd="0"/>
        <dgm:cxn modelId="12" srcId="10" destId="11" srcOrd="0" destOrd="0"/>
        <dgm:cxn modelId="5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val="5"/>
      <dgm:chPref val="5"/>
      <dgm:dir/>
      <dgm:animLvl val="lvl"/>
    </dgm:varLst>
    <dgm:shape xmlns:r="http://schemas.openxmlformats.org/officeDocument/2006/relationships" r:blip="">
      <dgm:adjLst/>
    </dgm:shape>
    <dgm:choose name="Name1">
      <dgm:if name="Name2" axis="ch" ptType="node" func="cnt" op="equ" val="1">
        <dgm:choose name="Name3">
          <dgm:if name="Name4" axis="ch ch" ptType="node node" func="cnt" op="equ" val="0">
            <dgm:alg type="composite">
              <dgm:param type="ar" val="6.8662"/>
            </dgm:alg>
            <dgm:choose name="Name5">
              <dgm:if name="Name6" func="var" arg="dir" op="equ" val="norm">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if>
              <dgm:else name="Name7">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else>
            </dgm:choose>
          </dgm:if>
          <dgm:else name="Name8">
            <dgm:alg type="composite">
              <dgm:param type="ar" val="1.9864"/>
            </dgm:alg>
            <dgm:choose name="Name9">
              <dgm:if name="Name10" func="var" arg="dir" op="equ" val="norm">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
                  <dgm:constr type="t" for="ch" forName="childText1" refType="h" fact="0.224"/>
                  <dgm:constr type="w" for="ch" forName="childText1" refType="w" fact="0.9241"/>
                  <dgm:constr type="h" for="ch" forName="childText1" refType="h" fact="0.776"/>
                </dgm:constrLst>
              </dgm:if>
              <dgm:else name="Name11">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076"/>
                  <dgm:constr type="t" for="ch" forName="childText1" refType="h" fact="0.224"/>
                  <dgm:constr type="w" for="ch" forName="childText1" refType="w" fact="0.9241"/>
                  <dgm:constr type="h" for="ch" forName="childText1" refType="h" fact="0.776"/>
                </dgm:constrLst>
              </dgm:else>
            </dgm:choose>
          </dgm:else>
        </dgm:choose>
      </dgm:if>
      <dgm:if name="Name12" axis="ch" ptType="node" func="cnt" op="equ" val="2">
        <dgm:choose name="Name13">
          <dgm:if name="Name14" axis="ch ch" ptType="node node" func="cnt" op="equ" val="0">
            <dgm:alg type="composite">
              <dgm:param type="ar" val="5.1498"/>
            </dgm:alg>
            <dgm:choose name="Name15">
              <dgm:if name="Name16" func="var" arg="dir" op="equ" val="norm">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462"/>
                  <dgm:constr type="t" for="ch" forName="parentText2" refType="h" fact="0.2499"/>
                  <dgm:constr type="w" for="ch" forName="parentText2" refType="w" fact="0.538"/>
                  <dgm:constr type="h" for="ch" forName="parentText2" refType="h" fact="0.7501"/>
                </dgm:constrLst>
              </dgm:if>
              <dgm:else name="Name17">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
                  <dgm:constr type="t" for="ch" forName="parentText2" refType="h" fact="0.2499"/>
                  <dgm:constr type="w" for="ch" forName="parentText2" refType="w" fact="0.538"/>
                  <dgm:constr type="h" for="ch" forName="parentText2" refType="h" fact="0.7501"/>
                </dgm:constrLst>
              </dgm:else>
            </dgm:choose>
          </dgm:if>
          <dgm:else name="Name18">
            <dgm:alg type="composite">
              <dgm:param type="ar" val="2.0563"/>
            </dgm:alg>
            <dgm:choose name="Name19">
              <dgm:if name="Name2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462"/>
                  <dgm:constr type="t" for="ch" forName="parentText2" refType="h" fact="0.0998"/>
                  <dgm:constr type="w" for="ch" forName="parentText2" refType="w" fact="0.538"/>
                  <dgm:constr type="h" for="ch" forName="parentText2" refType="h" fact="0.2995"/>
                  <dgm:constr type="l" for="ch" forName="childText1" refType="w" fact="0"/>
                  <dgm:constr type="t" for="ch" forName="childText1" refType="h" fact="0.2317"/>
                  <dgm:constr type="w" for="ch" forName="childText1" refType="w" fact="0.462"/>
                  <dgm:constr type="h" for="ch" forName="childText1" refType="h" fact="0.6685"/>
                  <dgm:constr type="l" for="ch" forName="childText2" refType="w" fact="0.462"/>
                  <dgm:constr type="t" for="ch" forName="childText2" refType="h" fact="0.3315"/>
                  <dgm:constr type="w" for="ch" forName="childText2" refType="w" fact="0.462"/>
                  <dgm:constr type="h" for="ch" forName="childText2" refType="h" fact="0.6685"/>
                </dgm:constrLst>
              </dgm:if>
              <dgm:else name="Name2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
                  <dgm:constr type="t" for="ch" forName="parentText2" refType="h" fact="0.0998"/>
                  <dgm:constr type="w" for="ch" forName="parentText2" refType="w" fact="0.538"/>
                  <dgm:constr type="h" for="ch" forName="parentText2" refType="h" fact="0.2995"/>
                  <dgm:constr type="l" for="ch" forName="childText1" refType="w" fact="0.538"/>
                  <dgm:constr type="t" for="ch" forName="childText1" refType="h" fact="0.2317"/>
                  <dgm:constr type="w" for="ch" forName="childText1" refType="w" fact="0.462"/>
                  <dgm:constr type="h" for="ch" forName="childText1" refType="h" fact="0.6685"/>
                  <dgm:constr type="l" for="ch" forName="childText2" refType="w" fact="0.076"/>
                  <dgm:constr type="t" for="ch" forName="childText2" refType="h" fact="0.3315"/>
                  <dgm:constr type="w" for="ch" forName="childText2" refType="w" fact="0.462"/>
                  <dgm:constr type="h" for="ch" forName="childText2" refType="h" fact="0.6685"/>
                </dgm:constrLst>
              </dgm:else>
            </dgm:choose>
          </dgm:else>
        </dgm:choose>
      </dgm:if>
      <dgm:if name="Name22" axis="ch" ptType="node" func="cnt" op="equ" val="3">
        <dgm:choose name="Name23">
          <dgm:if name="Name24" axis="ch ch" ptType="node node" func="cnt" op="equ" val="0">
            <dgm:alg type="composite">
              <dgm:param type="ar" val="4.1198"/>
            </dgm:alg>
            <dgm:choose name="Name25">
              <dgm:if name="Name2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308"/>
                  <dgm:constr type="t" for="ch" forName="parentText2" refType="h" fact="0.2"/>
                  <dgm:constr type="w" for="ch" forName="parentText2" refType="w" fact="0.692"/>
                  <dgm:constr type="h" for="ch" forName="parentText2" refType="h" fact="0.6"/>
                  <dgm:constr type="l" for="ch" forName="parentText3" refType="w" fact="0.616"/>
                  <dgm:constr type="t" for="ch" forName="parentText3" refType="h" fact="0.4"/>
                  <dgm:constr type="w" for="ch" forName="parentText3" refType="w" fact="0.384"/>
                  <dgm:constr type="h" for="ch" forName="parentText3" refType="h" fact="0.6"/>
                </dgm:constrLst>
              </dgm:if>
              <dgm:else name="Name2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
                  <dgm:constr type="t" for="ch" forName="parentText2" refType="h" fact="0.2"/>
                  <dgm:constr type="w" for="ch" forName="parentText2" refType="w" fact="0.692"/>
                  <dgm:constr type="h" for="ch" forName="parentText2" refType="h" fact="0.6"/>
                  <dgm:constr type="l" for="ch" forName="parentText3" refType="w" fact="0"/>
                  <dgm:constr type="t" for="ch" forName="parentText3" refType="h" fact="0.4"/>
                  <dgm:constr type="w" for="ch" forName="parentText3" refType="w" fact="0.384"/>
                  <dgm:constr type="h" for="ch" forName="parentText3" refType="h" fact="0.6"/>
                </dgm:constrLst>
              </dgm:else>
            </dgm:choose>
          </dgm:if>
          <dgm:else name="Name28">
            <dgm:alg type="composite">
              <dgm:param type="ar" val="2.0702"/>
            </dgm:alg>
            <dgm:choose name="Name29">
              <dgm:if name="Name3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
                  <dgm:constr type="t" for="ch" forName="childText1" refType="h" fact="0.2325"/>
                  <dgm:constr type="w" for="ch" forName="childText1" refType="w" fact="0.308"/>
                  <dgm:constr type="h" for="ch" forName="childText1" refType="h" fact="0.5808"/>
                  <dgm:constr type="l" for="ch" forName="childText2" refType="w" fact="0.308"/>
                  <dgm:constr type="t" for="ch" forName="childText2" refType="h" fact="0.333"/>
                  <dgm:constr type="w" for="ch" forName="childText2" refType="w" fact="0.308"/>
                  <dgm:constr type="h" for="ch" forName="childText2" refType="h" fact="0.5808"/>
                  <dgm:constr type="l" for="ch" forName="childText3" refType="w" fact="0.61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308"/>
                  <dgm:constr type="t" for="ch" forName="parentText2" refType="h" fact="0.1005"/>
                  <dgm:constr type="w" for="ch" forName="parentText2" refType="w" fact="0.692"/>
                  <dgm:constr type="h" for="ch" forName="parentText2" refType="h" fact="0.3015"/>
                  <dgm:constr type="l" for="ch" forName="parentText3" refType="w" fact="0.616"/>
                  <dgm:constr type="t" for="ch" forName="parentText3" refType="h" fact="0.201"/>
                  <dgm:constr type="w" for="ch" forName="parentText3" refType="w" fact="0.384"/>
                  <dgm:constr type="h" for="ch" forName="parentText3" refType="h" fact="0.3015"/>
                </dgm:constrLst>
              </dgm:if>
              <dgm:else name="Name3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692"/>
                  <dgm:constr type="t" for="ch" forName="childText1" refType="h" fact="0.2325"/>
                  <dgm:constr type="w" for="ch" forName="childText1" refType="w" fact="0.308"/>
                  <dgm:constr type="h" for="ch" forName="childText1" refType="h" fact="0.5808"/>
                  <dgm:constr type="l" for="ch" forName="childText2" refType="w" fact="0.384"/>
                  <dgm:constr type="t" for="ch" forName="childText2" refType="h" fact="0.333"/>
                  <dgm:constr type="w" for="ch" forName="childText2" refType="w" fact="0.308"/>
                  <dgm:constr type="h" for="ch" forName="childText2" refType="h" fact="0.5808"/>
                  <dgm:constr type="l" for="ch" forName="childText3" refType="w" fact="0.07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
                  <dgm:constr type="t" for="ch" forName="parentText2" refType="h" fact="0.1005"/>
                  <dgm:constr type="w" for="ch" forName="parentText2" refType="w" fact="0.692"/>
                  <dgm:constr type="h" for="ch" forName="parentText2" refType="h" fact="0.3015"/>
                  <dgm:constr type="l" for="ch" forName="parentText3" refType="w" fact="0"/>
                  <dgm:constr type="t" for="ch" forName="parentText3" refType="h" fact="0.201"/>
                  <dgm:constr type="w" for="ch" forName="parentText3" refType="w" fact="0.384"/>
                  <dgm:constr type="h" for="ch" forName="parentText3" refType="h" fact="0.3015"/>
                </dgm:constrLst>
              </dgm:else>
            </dgm:choose>
          </dgm:else>
        </dgm:choose>
      </dgm:if>
      <dgm:if name="Name32" axis="ch" ptType="node" func="cnt" op="equ" val="4">
        <dgm:choose name="Name33">
          <dgm:if name="Name34" axis="ch ch" ptType="node node" func="cnt" op="equ" val="0">
            <dgm:alg type="composite">
              <dgm:param type="ar" val="3.435"/>
            </dgm:alg>
            <dgm:choose name="Name35">
              <dgm:if name="Name3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2305"/>
                  <dgm:constr type="t" for="ch" forName="parentText2" refType="h" fact="0.1666"/>
                  <dgm:constr type="w" for="ch" forName="parentText2" refType="w" fact="0.7695"/>
                  <dgm:constr type="h" for="ch" forName="parentText2" refType="h" fact="0.5001"/>
                  <dgm:constr type="l" for="ch" forName="parentText3" refType="w" fact="0.461"/>
                  <dgm:constr type="t" for="ch" forName="parentText3" refType="h" fact="0.3333"/>
                  <dgm:constr type="w" for="ch" forName="parentText3" refType="w" fact="0.539"/>
                  <dgm:constr type="h" for="ch" forName="parentText3" refType="h" fact="0.5001"/>
                  <dgm:constr type="l" for="ch" forName="parentText4" refType="w" fact="0.6915"/>
                  <dgm:constr type="t" for="ch" forName="parentText4" refType="h" fact="0.4999"/>
                  <dgm:constr type="w" for="ch" forName="parentText4" refType="w" fact="0.3085"/>
                  <dgm:constr type="h" for="ch" forName="parentText4" refType="h" fact="0.5001"/>
                </dgm:constrLst>
              </dgm:if>
              <dgm:else name="Name3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
                  <dgm:constr type="t" for="ch" forName="parentText2" refType="h" fact="0.1666"/>
                  <dgm:constr type="w" for="ch" forName="parentText2" refType="w" fact="0.7695"/>
                  <dgm:constr type="h" for="ch" forName="parentText2" refType="h" fact="0.5001"/>
                  <dgm:constr type="l" for="ch" forName="parentText3" refType="w" fact="0"/>
                  <dgm:constr type="t" for="ch" forName="parentText3" refType="h" fact="0.3333"/>
                  <dgm:constr type="w" for="ch" forName="parentText3" refType="w" fact="0.539"/>
                  <dgm:constr type="h" for="ch" forName="parentText3" refType="h" fact="0.5001"/>
                  <dgm:constr type="l" for="ch" forName="parentText4" refType="w" fact="0"/>
                  <dgm:constr type="t" for="ch" forName="parentText4" refType="h" fact="0.4999"/>
                  <dgm:constr type="w" for="ch" forName="parentText4" refType="w" fact="0.3085"/>
                  <dgm:constr type="h" for="ch" forName="parentText4" refType="h" fact="0.5001"/>
                </dgm:constrLst>
              </dgm:else>
            </dgm:choose>
          </dgm:if>
          <dgm:else name="Name38">
            <dgm:alg type="composite">
              <dgm:param type="ar" val="1.9377"/>
            </dgm:alg>
            <dgm:choose name="Name39">
              <dgm:if name="Name4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
                  <dgm:constr type="t" for="ch" forName="childText1" refType="h" fact="0.218"/>
                  <dgm:constr type="w" for="ch" forName="childText1" refType="w" fact="0.2305"/>
                  <dgm:constr type="h" for="ch" forName="childText1" refType="h" fact="0.5218"/>
                  <dgm:constr type="l" for="ch" forName="childText2" refType="w" fact="0.2305"/>
                  <dgm:constr type="t" for="ch" forName="childText2" refType="h" fact="0.312"/>
                  <dgm:constr type="w" for="ch" forName="childText2" refType="w" fact="0.2305"/>
                  <dgm:constr type="h" for="ch" forName="childText2" refType="h" fact="0.5085"/>
                  <dgm:constr type="l" for="ch" forName="childText3" refType="w" fact="0.461"/>
                  <dgm:constr type="t" for="ch" forName="childText3" refType="h" fact="0.406"/>
                  <dgm:constr type="w" for="ch" forName="childText3" refType="w" fact="0.2305"/>
                  <dgm:constr type="h" for="ch" forName="childText3" refType="h" fact="0.5119"/>
                  <dgm:constr type="l" for="ch" forName="childText4" refType="w" fact="0.6915"/>
                  <dgm:constr type="t" for="ch" forName="childText4" refType="h" fact="0.5"/>
                  <dgm:constr type="w" for="ch" forName="childText4" refType="w" fact="0.232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2305"/>
                  <dgm:constr type="t" for="ch" forName="parentText2" refType="h" fact="0.094"/>
                  <dgm:constr type="w" for="ch" forName="parentText2" refType="w" fact="0.7695"/>
                  <dgm:constr type="h" for="ch" forName="parentText2" refType="h" fact="0.2821"/>
                  <dgm:constr type="l" for="ch" forName="parentText3" refType="w" fact="0.461"/>
                  <dgm:constr type="t" for="ch" forName="parentText3" refType="h" fact="0.188"/>
                  <dgm:constr type="w" for="ch" forName="parentText3" refType="w" fact="0.539"/>
                  <dgm:constr type="h" for="ch" forName="parentText3" refType="h" fact="0.2821"/>
                  <dgm:constr type="l" for="ch" forName="parentText4" refType="w" fact="0.6915"/>
                  <dgm:constr type="t" for="ch" forName="parentText4" refType="h" fact="0.282"/>
                  <dgm:constr type="w" for="ch" forName="parentText4" refType="w" fact="0.3085"/>
                  <dgm:constr type="h" for="ch" forName="parentText4" refType="h" fact="0.2821"/>
                </dgm:constrLst>
              </dgm:if>
              <dgm:else name="Name4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7695"/>
                  <dgm:constr type="t" for="ch" forName="childText1" refType="h" fact="0.218"/>
                  <dgm:constr type="w" for="ch" forName="childText1" refType="w" fact="0.2305"/>
                  <dgm:constr type="h" for="ch" forName="childText1" refType="h" fact="0.5218"/>
                  <dgm:constr type="l" for="ch" forName="childText2" refType="w" fact="0.539"/>
                  <dgm:constr type="t" for="ch" forName="childText2" refType="h" fact="0.312"/>
                  <dgm:constr type="w" for="ch" forName="childText2" refType="w" fact="0.2305"/>
                  <dgm:constr type="h" for="ch" forName="childText2" refType="h" fact="0.5085"/>
                  <dgm:constr type="l" for="ch" forName="childText3" refType="w" fact="0.3085"/>
                  <dgm:constr type="t" for="ch" forName="childText3" refType="h" fact="0.406"/>
                  <dgm:constr type="w" for="ch" forName="childText3" refType="w" fact="0.2305"/>
                  <dgm:constr type="h" for="ch" forName="childText3" refType="h" fact="0.5119"/>
                  <dgm:constr type="l" for="ch" forName="childText4" refType="w" fact="0.076"/>
                  <dgm:constr type="t" for="ch" forName="childText4" refType="h" fact="0.5"/>
                  <dgm:constr type="w" for="ch" forName="childText4" refType="w" fact="0.234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
                  <dgm:constr type="t" for="ch" forName="parentText2" refType="h" fact="0.094"/>
                  <dgm:constr type="w" for="ch" forName="parentText2" refType="w" fact="0.7695"/>
                  <dgm:constr type="h" for="ch" forName="parentText2" refType="h" fact="0.2821"/>
                  <dgm:constr type="l" for="ch" forName="parentText3" refType="w" fact="0"/>
                  <dgm:constr type="t" for="ch" forName="parentText3" refType="h" fact="0.188"/>
                  <dgm:constr type="w" for="ch" forName="parentText3" refType="w" fact="0.539"/>
                  <dgm:constr type="h" for="ch" forName="parentText3" refType="h" fact="0.2821"/>
                  <dgm:constr type="l" for="ch" forName="parentText4" refType="w" fact="0"/>
                  <dgm:constr type="t" for="ch" forName="parentText4" refType="h" fact="0.282"/>
                  <dgm:constr type="w" for="ch" forName="parentText4" refType="w" fact="0.3085"/>
                  <dgm:constr type="h" for="ch" forName="parentText4" refType="h" fact="0.2821"/>
                </dgm:constrLst>
              </dgm:else>
            </dgm:choose>
          </dgm:else>
        </dgm:choose>
      </dgm:if>
      <dgm:else name="Name42">
        <dgm:choose name="Name43">
          <dgm:if name="Name44" axis="ch ch" ptType="node node" func="cnt" op="equ" val="0">
            <dgm:alg type="composite">
              <dgm:param type="ar" val="2.9463"/>
            </dgm:alg>
            <dgm:choose name="Name45">
              <dgm:if name="Name4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1848"/>
                  <dgm:constr type="t" for="ch" forName="parentText2" refType="h" fact="0.1429"/>
                  <dgm:constr type="w" for="ch" forName="parentText2" refType="w" fact="0.8152"/>
                  <dgm:constr type="h" for="ch" forName="parentText2" refType="h" fact="0.4285"/>
                  <dgm:constr type="l" for="ch" forName="parentText3" refType="w" fact="0.3696"/>
                  <dgm:constr type="t" for="ch" forName="parentText3" refType="h" fact="0.2858"/>
                  <dgm:constr type="w" for="ch" forName="parentText3" refType="w" fact="0.6304"/>
                  <dgm:constr type="h" for="ch" forName="parentText3" refType="h" fact="0.4285"/>
                  <dgm:constr type="l" for="ch" forName="parentText4" refType="w" fact="0.5545"/>
                  <dgm:constr type="t" for="ch" forName="parentText4" refType="h" fact="0.4286"/>
                  <dgm:constr type="w" for="ch" forName="parentText4" refType="w" fact="0.4455"/>
                  <dgm:constr type="h" for="ch" forName="parentText4" refType="h" fact="0.4285"/>
                  <dgm:constr type="l" for="ch" forName="parentText5" refType="w" fact="0.7393"/>
                  <dgm:constr type="t" for="ch" forName="parentText5" refType="h" fact="0.5715"/>
                  <dgm:constr type="w" for="ch" forName="parentText5" refType="w" fact="0.2607"/>
                  <dgm:constr type="h" for="ch" forName="parentText5" refType="h" fact="0.4285"/>
                </dgm:constrLst>
              </dgm:if>
              <dgm:else name="Name4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
                  <dgm:constr type="t" for="ch" forName="parentText2" refType="h" fact="0.1429"/>
                  <dgm:constr type="w" for="ch" forName="parentText2" refType="w" fact="0.8152"/>
                  <dgm:constr type="h" for="ch" forName="parentText2" refType="h" fact="0.4285"/>
                  <dgm:constr type="l" for="ch" forName="parentText3" refType="w" fact="0"/>
                  <dgm:constr type="t" for="ch" forName="parentText3" refType="h" fact="0.2858"/>
                  <dgm:constr type="w" for="ch" forName="parentText3" refType="w" fact="0.6304"/>
                  <dgm:constr type="h" for="ch" forName="parentText3" refType="h" fact="0.4285"/>
                  <dgm:constr type="l" for="ch" forName="parentText4" refType="w" fact="0"/>
                  <dgm:constr type="t" for="ch" forName="parentText4" refType="h" fact="0.4286"/>
                  <dgm:constr type="w" for="ch" forName="parentText4" refType="w" fact="0.4455"/>
                  <dgm:constr type="h" for="ch" forName="parentText4" refType="h" fact="0.4285"/>
                  <dgm:constr type="l" for="ch" forName="parentText5" refType="w" fact="0"/>
                  <dgm:constr type="t" for="ch" forName="parentText5" refType="h" fact="0.5715"/>
                  <dgm:constr type="w" for="ch" forName="parentText5" refType="w" fact="0.2607"/>
                  <dgm:constr type="h" for="ch" forName="parentText5" refType="h" fact="0.4285"/>
                </dgm:constrLst>
              </dgm:else>
            </dgm:choose>
          </dgm:if>
          <dgm:else name="Name48">
            <dgm:alg type="composite">
              <dgm:param type="ar" val="1.7837"/>
            </dgm:alg>
            <dgm:choose name="Name49">
              <dgm:if name="Name5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
                  <dgm:constr type="t" for="ch" forName="childText1" refType="h" fact="0.1997"/>
                  <dgm:constr type="w" for="ch" forName="childText1" refType="w" fact="0.18482"/>
                  <dgm:constr type="h" for="ch" forName="childText1" refType="h" fact="0.4763"/>
                  <dgm:constr type="l" for="ch" forName="childText2" refType="w" fact="0.1848"/>
                  <dgm:constr type="t" for="ch" forName="childText2" refType="h" fact="0.2862"/>
                  <dgm:constr type="w" for="ch" forName="childText2" refType="w" fact="0.18482"/>
                  <dgm:constr type="h" for="ch" forName="childText2" refType="h" fact="0.4763"/>
                  <dgm:constr type="l" for="ch" forName="childText3" refType="w" fact="0.3696"/>
                  <dgm:constr type="t" for="ch" forName="childText3" refType="h" fact="0.3727"/>
                  <dgm:constr type="w" for="ch" forName="childText3" refType="w" fact="0.18482"/>
                  <dgm:constr type="h" for="ch" forName="childText3" refType="h" fact="0.4763"/>
                  <dgm:constr type="l" for="ch" forName="childText4" refType="w" fact="0.5545"/>
                  <dgm:constr type="t" for="ch" forName="childText4" refType="h" fact="0.4592"/>
                  <dgm:constr type="w" for="ch" forName="childText4" refType="w" fact="0.18482"/>
                  <dgm:constr type="h" for="ch" forName="childText4" refType="h" fact="0.4763"/>
                  <dgm:constr type="l" for="ch" forName="childText5" refType="w" fact="0.7393"/>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1848"/>
                  <dgm:constr type="t" for="ch" forName="parentText2" refType="h" fact="0.0865"/>
                  <dgm:constr type="w" for="ch" forName="parentText2" refType="w" fact="0.8152"/>
                  <dgm:constr type="h" for="ch" forName="parentText2" refType="h" fact="0.2594"/>
                  <dgm:constr type="l" for="ch" forName="parentText3" refType="w" fact="0.3696"/>
                  <dgm:constr type="t" for="ch" forName="parentText3" refType="h" fact="0.173"/>
                  <dgm:constr type="w" for="ch" forName="parentText3" refType="w" fact="0.6304"/>
                  <dgm:constr type="h" for="ch" forName="parentText3" refType="h" fact="0.2594"/>
                  <dgm:constr type="l" for="ch" forName="parentText4" refType="w" fact="0.5545"/>
                  <dgm:constr type="t" for="ch" forName="parentText4" refType="h" fact="0.2595"/>
                  <dgm:constr type="w" for="ch" forName="parentText4" refType="w" fact="0.4455"/>
                  <dgm:constr type="h" for="ch" forName="parentText4" refType="h" fact="0.2594"/>
                  <dgm:constr type="l" for="ch" forName="parentText5" refType="w" fact="0.7393"/>
                  <dgm:constr type="t" for="ch" forName="parentText5" refType="h" fact="0.346"/>
                  <dgm:constr type="w" for="ch" forName="parentText5" refType="w" fact="0.2607"/>
                  <dgm:constr type="h" for="ch" forName="parentText5" refType="h" fact="0.2594"/>
                </dgm:constrLst>
              </dgm:if>
              <dgm:else name="Name5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81518"/>
                  <dgm:constr type="t" for="ch" forName="childText1" refType="h" fact="0.1997"/>
                  <dgm:constr type="w" for="ch" forName="childText1" refType="w" fact="0.18482"/>
                  <dgm:constr type="h" for="ch" forName="childText1" refType="h" fact="0.4763"/>
                  <dgm:constr type="l" for="ch" forName="childText2" refType="w" fact="0.63036"/>
                  <dgm:constr type="t" for="ch" forName="childText2" refType="h" fact="0.2862"/>
                  <dgm:constr type="w" for="ch" forName="childText2" refType="w" fact="0.18482"/>
                  <dgm:constr type="h" for="ch" forName="childText2" refType="h" fact="0.4763"/>
                  <dgm:constr type="l" for="ch" forName="childText3" refType="w" fact="0.44554"/>
                  <dgm:constr type="t" for="ch" forName="childText3" refType="h" fact="0.3727"/>
                  <dgm:constr type="w" for="ch" forName="childText3" refType="w" fact="0.18482"/>
                  <dgm:constr type="h" for="ch" forName="childText3" refType="h" fact="0.4763"/>
                  <dgm:constr type="l" for="ch" forName="childText4" refType="w" fact="0.26072"/>
                  <dgm:constr type="t" for="ch" forName="childText4" refType="h" fact="0.4592"/>
                  <dgm:constr type="w" for="ch" forName="childText4" refType="w" fact="0.18482"/>
                  <dgm:constr type="h" for="ch" forName="childText4" refType="h" fact="0.4763"/>
                  <dgm:constr type="l" for="ch" forName="childText5" refType="w" fact="0.0759"/>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
                  <dgm:constr type="t" for="ch" forName="parentText2" refType="h" fact="0.0865"/>
                  <dgm:constr type="w" for="ch" forName="parentText2" refType="w" fact="0.8152"/>
                  <dgm:constr type="h" for="ch" forName="parentText2" refType="h" fact="0.2594"/>
                  <dgm:constr type="l" for="ch" forName="parentText3" refType="w" fact="0"/>
                  <dgm:constr type="t" for="ch" forName="parentText3" refType="h" fact="0.173"/>
                  <dgm:constr type="w" for="ch" forName="parentText3" refType="w" fact="0.6304"/>
                  <dgm:constr type="h" for="ch" forName="parentText3" refType="h" fact="0.2594"/>
                  <dgm:constr type="l" for="ch" forName="parentText4" refType="w" fact="0"/>
                  <dgm:constr type="t" for="ch" forName="parentText4" refType="h" fact="0.2595"/>
                  <dgm:constr type="w" for="ch" forName="parentText4" refType="w" fact="0.4455"/>
                  <dgm:constr type="h" for="ch" forName="parentText4" refType="h" fact="0.2594"/>
                  <dgm:constr type="l" for="ch" forName="parentText5" refType="w" fact="0"/>
                  <dgm:constr type="t" for="ch" forName="parentText5" refType="h" fact="0.346"/>
                  <dgm:constr type="w" for="ch" forName="parentText5" refType="w" fact="0.2607"/>
                  <dgm:constr type="h" for="ch" forName="parentText5" refType="h" fact="0.2594"/>
                </dgm:constrLst>
              </dgm:else>
            </dgm:choose>
          </dgm:else>
        </dgm:choose>
      </dgm:else>
    </dgm:choose>
    <dgm:forEach name="Name52" axis="ch" ptType="node" cnt="1">
      <dgm:layoutNode name="parentText1" styleLbl="node1">
        <dgm:varLst>
          <dgm:chMax/>
          <dgm:chPref val="3"/>
          <dgm:bulletEnabled val="1"/>
        </dgm:varLst>
        <dgm:choose name="Name53">
          <dgm:if name="Name54"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55">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56">
        <dgm:if name="Name57" axis="ch" ptType="node" func="cnt" op="gte" val="1">
          <dgm:layoutNode name="childText1"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dgm:forEach>
    <dgm:forEach name="Name59" axis="ch" ptType="node" st="2" cnt="1">
      <dgm:layoutNode name="parentText2" styleLbl="node1">
        <dgm:varLst>
          <dgm:chMax/>
          <dgm:chPref val="3"/>
          <dgm:bulletEnabled val="1"/>
        </dgm:varLst>
        <dgm:choose name="Name60">
          <dgm:if name="Name61"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2">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63">
        <dgm:if name="Name64" axis="ch" ptType="node" func="cnt" op="gte" val="1">
          <dgm:layoutNode name="childText2"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5"/>
      </dgm:choose>
    </dgm:forEach>
    <dgm:forEach name="Name66" axis="ch" ptType="node" st="3" cnt="1">
      <dgm:layoutNode name="parentText3" styleLbl="node1">
        <dgm:varLst>
          <dgm:chMax/>
          <dgm:chPref val="3"/>
          <dgm:bulletEnabled val="1"/>
        </dgm:varLst>
        <dgm:choose name="Name67">
          <dgm:if name="Name68"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9">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0">
        <dgm:if name="Name71" axis="ch" ptType="node" func="cnt" op="gte" val="1">
          <dgm:layoutNode name="childText3"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forEach>
    <dgm:forEach name="Name73" axis="ch" ptType="node" st="4" cnt="1">
      <dgm:layoutNode name="parentText4" styleLbl="node1">
        <dgm:varLst>
          <dgm:chMax/>
          <dgm:chPref val="3"/>
          <dgm:bulletEnabled val="1"/>
        </dgm:varLst>
        <dgm:choose name="Name74">
          <dgm:if name="Name75"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76">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7">
        <dgm:if name="Name78" axis="ch" ptType="node" func="cnt" op="gte" val="1">
          <dgm:layoutNode name="childText4"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dgm:forEach>
    <dgm:forEach name="Name80" axis="ch" ptType="node" st="5" cnt="1">
      <dgm:layoutNode name="parentText5" styleLbl="node1">
        <dgm:varLst>
          <dgm:chMax/>
          <dgm:chPref val="3"/>
          <dgm:bulletEnabled val="1"/>
        </dgm:varLst>
        <dgm:choose name="Name81">
          <dgm:if name="Name82"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83">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84">
        <dgm:if name="Name85" axis="ch" ptType="node" func="cnt" op="gte" val="1">
          <dgm:layoutNode name="childText5"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6"/>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04820" cy="461010"/>
          </a:xfrm>
          <a:prstGeom prst="rect">
            <a:avLst/>
          </a:prstGeom>
        </p:spPr>
        <p:txBody>
          <a:bodyPr vert="horz" lIns="93465" tIns="46731" rIns="93465" bIns="46731" rtlCol="0"/>
          <a:lstStyle>
            <a:lvl1pPr algn="l">
              <a:defRPr sz="1200"/>
            </a:lvl1pPr>
          </a:lstStyle>
          <a:p>
            <a:endParaRPr lang="en-US"/>
          </a:p>
        </p:txBody>
      </p:sp>
      <p:sp>
        <p:nvSpPr>
          <p:cNvPr id="3" name="Date Placeholder 2"/>
          <p:cNvSpPr>
            <a:spLocks noGrp="1"/>
          </p:cNvSpPr>
          <p:nvPr>
            <p:ph type="dt" sz="quarter" idx="1"/>
          </p:nvPr>
        </p:nvSpPr>
        <p:spPr>
          <a:xfrm>
            <a:off x="3927778" y="0"/>
            <a:ext cx="3004820" cy="461010"/>
          </a:xfrm>
          <a:prstGeom prst="rect">
            <a:avLst/>
          </a:prstGeom>
        </p:spPr>
        <p:txBody>
          <a:bodyPr vert="horz" lIns="93465" tIns="46731" rIns="93465" bIns="46731" rtlCol="0"/>
          <a:lstStyle>
            <a:lvl1pPr algn="r">
              <a:defRPr sz="1200"/>
            </a:lvl1pPr>
          </a:lstStyle>
          <a:p>
            <a:fld id="{E0AEDC2B-0DB8-4188-8363-FF1C9CE62C0C}" type="datetimeFigureOut">
              <a:rPr lang="en-US" smtClean="0"/>
              <a:pPr/>
              <a:t>7/28/2016</a:t>
            </a:fld>
            <a:endParaRPr lang="en-US"/>
          </a:p>
        </p:txBody>
      </p:sp>
      <p:sp>
        <p:nvSpPr>
          <p:cNvPr id="4" name="Footer Placeholder 3"/>
          <p:cNvSpPr>
            <a:spLocks noGrp="1"/>
          </p:cNvSpPr>
          <p:nvPr>
            <p:ph type="ftr" sz="quarter" idx="2"/>
          </p:nvPr>
        </p:nvSpPr>
        <p:spPr>
          <a:xfrm>
            <a:off x="2" y="8757590"/>
            <a:ext cx="3004820" cy="461010"/>
          </a:xfrm>
          <a:prstGeom prst="rect">
            <a:avLst/>
          </a:prstGeom>
        </p:spPr>
        <p:txBody>
          <a:bodyPr vert="horz" lIns="93465" tIns="46731" rIns="93465" bIns="46731" rtlCol="0" anchor="b"/>
          <a:lstStyle>
            <a:lvl1pPr algn="l">
              <a:defRPr sz="1200"/>
            </a:lvl1pPr>
          </a:lstStyle>
          <a:p>
            <a:endParaRPr lang="en-US"/>
          </a:p>
        </p:txBody>
      </p:sp>
      <p:sp>
        <p:nvSpPr>
          <p:cNvPr id="5" name="Slide Number Placeholder 4"/>
          <p:cNvSpPr>
            <a:spLocks noGrp="1"/>
          </p:cNvSpPr>
          <p:nvPr>
            <p:ph type="sldNum" sz="quarter" idx="3"/>
          </p:nvPr>
        </p:nvSpPr>
        <p:spPr>
          <a:xfrm>
            <a:off x="3927778" y="8757590"/>
            <a:ext cx="3004820" cy="461010"/>
          </a:xfrm>
          <a:prstGeom prst="rect">
            <a:avLst/>
          </a:prstGeom>
        </p:spPr>
        <p:txBody>
          <a:bodyPr vert="horz" lIns="93465" tIns="46731" rIns="93465" bIns="46731" rtlCol="0" anchor="b"/>
          <a:lstStyle>
            <a:lvl1pPr algn="r">
              <a:defRPr sz="1200"/>
            </a:lvl1pPr>
          </a:lstStyle>
          <a:p>
            <a:fld id="{DF4E351C-DE38-4FEE-B5BC-F6592FE7BAEE}" type="slidenum">
              <a:rPr lang="en-US" smtClean="0"/>
              <a:pPr/>
              <a:t>‹#›</a:t>
            </a:fld>
            <a:endParaRPr lang="en-US"/>
          </a:p>
        </p:txBody>
      </p:sp>
    </p:spTree>
    <p:extLst>
      <p:ext uri="{BB962C8B-B14F-4D97-AF65-F5344CB8AC3E}">
        <p14:creationId xmlns:p14="http://schemas.microsoft.com/office/powerpoint/2010/main" val="3460159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04820" cy="461010"/>
          </a:xfrm>
          <a:prstGeom prst="rect">
            <a:avLst/>
          </a:prstGeom>
        </p:spPr>
        <p:txBody>
          <a:bodyPr vert="horz" lIns="93465" tIns="46731" rIns="93465" bIns="46731" rtlCol="0"/>
          <a:lstStyle>
            <a:lvl1pPr algn="l">
              <a:defRPr sz="1200"/>
            </a:lvl1pPr>
          </a:lstStyle>
          <a:p>
            <a:endParaRPr lang="en-US"/>
          </a:p>
        </p:txBody>
      </p:sp>
      <p:sp>
        <p:nvSpPr>
          <p:cNvPr id="3" name="Date Placeholder 2"/>
          <p:cNvSpPr>
            <a:spLocks noGrp="1"/>
          </p:cNvSpPr>
          <p:nvPr>
            <p:ph type="dt" idx="1"/>
          </p:nvPr>
        </p:nvSpPr>
        <p:spPr>
          <a:xfrm>
            <a:off x="3927778" y="0"/>
            <a:ext cx="3004820" cy="461010"/>
          </a:xfrm>
          <a:prstGeom prst="rect">
            <a:avLst/>
          </a:prstGeom>
        </p:spPr>
        <p:txBody>
          <a:bodyPr vert="horz" lIns="93465" tIns="46731" rIns="93465" bIns="46731" rtlCol="0"/>
          <a:lstStyle>
            <a:lvl1pPr algn="r">
              <a:defRPr sz="1200"/>
            </a:lvl1pPr>
          </a:lstStyle>
          <a:p>
            <a:fld id="{E6B5CD00-5233-8B47-BB56-1990643FAA60}" type="datetimeFigureOut">
              <a:rPr lang="en-US" smtClean="0"/>
              <a:pPr/>
              <a:t>7/28/2016</a:t>
            </a:fld>
            <a:endParaRPr lang="en-US"/>
          </a:p>
        </p:txBody>
      </p:sp>
      <p:sp>
        <p:nvSpPr>
          <p:cNvPr id="4" name="Slide Image Placeholder 3"/>
          <p:cNvSpPr>
            <a:spLocks noGrp="1" noRot="1" noChangeAspect="1"/>
          </p:cNvSpPr>
          <p:nvPr>
            <p:ph type="sldImg" idx="2"/>
          </p:nvPr>
        </p:nvSpPr>
        <p:spPr>
          <a:xfrm>
            <a:off x="1162050" y="690563"/>
            <a:ext cx="4610100" cy="3459162"/>
          </a:xfrm>
          <a:prstGeom prst="rect">
            <a:avLst/>
          </a:prstGeom>
          <a:noFill/>
          <a:ln w="12700">
            <a:solidFill>
              <a:prstClr val="black"/>
            </a:solidFill>
          </a:ln>
        </p:spPr>
        <p:txBody>
          <a:bodyPr vert="horz" lIns="93465" tIns="46731" rIns="93465" bIns="46731" rtlCol="0" anchor="ctr"/>
          <a:lstStyle/>
          <a:p>
            <a:endParaRPr lang="en-US"/>
          </a:p>
        </p:txBody>
      </p:sp>
      <p:sp>
        <p:nvSpPr>
          <p:cNvPr id="5" name="Notes Placeholder 4"/>
          <p:cNvSpPr>
            <a:spLocks noGrp="1"/>
          </p:cNvSpPr>
          <p:nvPr>
            <p:ph type="body" sz="quarter" idx="3"/>
          </p:nvPr>
        </p:nvSpPr>
        <p:spPr>
          <a:xfrm>
            <a:off x="693420" y="4379597"/>
            <a:ext cx="5547360" cy="4149090"/>
          </a:xfrm>
          <a:prstGeom prst="rect">
            <a:avLst/>
          </a:prstGeom>
        </p:spPr>
        <p:txBody>
          <a:bodyPr vert="horz" lIns="93465" tIns="46731" rIns="93465" bIns="467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8757590"/>
            <a:ext cx="3004820" cy="461010"/>
          </a:xfrm>
          <a:prstGeom prst="rect">
            <a:avLst/>
          </a:prstGeom>
        </p:spPr>
        <p:txBody>
          <a:bodyPr vert="horz" lIns="93465" tIns="46731" rIns="93465" bIns="46731" rtlCol="0" anchor="b"/>
          <a:lstStyle>
            <a:lvl1pPr algn="l">
              <a:defRPr sz="1200"/>
            </a:lvl1pPr>
          </a:lstStyle>
          <a:p>
            <a:endParaRPr lang="en-US"/>
          </a:p>
        </p:txBody>
      </p:sp>
      <p:sp>
        <p:nvSpPr>
          <p:cNvPr id="7" name="Slide Number Placeholder 6"/>
          <p:cNvSpPr>
            <a:spLocks noGrp="1"/>
          </p:cNvSpPr>
          <p:nvPr>
            <p:ph type="sldNum" sz="quarter" idx="5"/>
          </p:nvPr>
        </p:nvSpPr>
        <p:spPr>
          <a:xfrm>
            <a:off x="3927778" y="8757590"/>
            <a:ext cx="3004820" cy="461010"/>
          </a:xfrm>
          <a:prstGeom prst="rect">
            <a:avLst/>
          </a:prstGeom>
        </p:spPr>
        <p:txBody>
          <a:bodyPr vert="horz" lIns="93465" tIns="46731" rIns="93465" bIns="46731" rtlCol="0" anchor="b"/>
          <a:lstStyle>
            <a:lvl1pPr algn="r">
              <a:defRPr sz="1200"/>
            </a:lvl1pPr>
          </a:lstStyle>
          <a:p>
            <a:fld id="{D0F89A7E-C129-9145-8621-A4974F617E75}" type="slidenum">
              <a:rPr lang="en-US" smtClean="0"/>
              <a:pPr/>
              <a:t>‹#›</a:t>
            </a:fld>
            <a:endParaRPr lang="en-US"/>
          </a:p>
        </p:txBody>
      </p:sp>
    </p:spTree>
    <p:extLst>
      <p:ext uri="{BB962C8B-B14F-4D97-AF65-F5344CB8AC3E}">
        <p14:creationId xmlns:p14="http://schemas.microsoft.com/office/powerpoint/2010/main" val="1974442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Shape 85"/>
          <p:cNvSpPr>
            <a:spLocks noGrp="1" noRot="1" noChangeAspect="1"/>
          </p:cNvSpPr>
          <p:nvPr>
            <p:ph type="sldImg" idx="2"/>
          </p:nvPr>
        </p:nvSpPr>
        <p:spPr>
          <a:xfrm>
            <a:off x="1352550" y="1133475"/>
            <a:ext cx="4078288" cy="30607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86" name="Shape 86"/>
          <p:cNvSpPr txBox="1">
            <a:spLocks noGrp="1"/>
          </p:cNvSpPr>
          <p:nvPr>
            <p:ph type="body" idx="1"/>
          </p:nvPr>
        </p:nvSpPr>
        <p:spPr>
          <a:xfrm>
            <a:off x="678346" y="4364480"/>
            <a:ext cx="5426764" cy="3570938"/>
          </a:xfrm>
          <a:prstGeom prst="rect">
            <a:avLst/>
          </a:prstGeom>
          <a:noFill/>
          <a:ln>
            <a:noFill/>
          </a:ln>
        </p:spPr>
        <p:txBody>
          <a:bodyPr lIns="90566" tIns="45270" rIns="90566" bIns="45270" anchor="t" anchorCtr="0">
            <a:noAutofit/>
          </a:bodyPr>
          <a:lstStyle/>
          <a:p>
            <a:pPr>
              <a:buSzPct val="25000"/>
            </a:pPr>
            <a:endParaRPr>
              <a:solidFill>
                <a:schemeClr val="dk1"/>
              </a:solidFill>
              <a:latin typeface="Calibri"/>
              <a:ea typeface="Calibri"/>
              <a:cs typeface="Calibri"/>
              <a:sym typeface="Calibri"/>
            </a:endParaRPr>
          </a:p>
        </p:txBody>
      </p:sp>
      <p:sp>
        <p:nvSpPr>
          <p:cNvPr id="87" name="Shape 87"/>
          <p:cNvSpPr txBox="1">
            <a:spLocks noGrp="1"/>
          </p:cNvSpPr>
          <p:nvPr>
            <p:ph type="sldNum" idx="12"/>
          </p:nvPr>
        </p:nvSpPr>
        <p:spPr>
          <a:xfrm>
            <a:off x="3842388" y="8614023"/>
            <a:ext cx="2939497" cy="455025"/>
          </a:xfrm>
          <a:prstGeom prst="rect">
            <a:avLst/>
          </a:prstGeom>
          <a:noFill/>
          <a:ln>
            <a:noFill/>
          </a:ln>
        </p:spPr>
        <p:txBody>
          <a:bodyPr lIns="90566" tIns="45270" rIns="90566" bIns="45270" anchor="b" anchorCtr="0">
            <a:noAutofit/>
          </a:bodyPr>
          <a:lstStyle/>
          <a:p>
            <a:pPr>
              <a:buSzPct val="25000"/>
            </a:pPr>
            <a:fld id="{00000000-1234-1234-1234-123412341234}" type="slidenum">
              <a:rPr lang="en-US">
                <a:solidFill>
                  <a:schemeClr val="dk1"/>
                </a:solidFill>
                <a:latin typeface="Calibri"/>
                <a:ea typeface="Calibri"/>
                <a:cs typeface="Calibri"/>
                <a:sym typeface="Calibri"/>
              </a:rPr>
              <a:pPr>
                <a:buSzPct val="25000"/>
              </a:pPr>
              <a:t>1</a:t>
            </a:fld>
            <a:endParaRPr lang="en-US">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3414005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0F89A7E-C129-9145-8621-A4974F617E75}" type="slidenum">
              <a:rPr lang="en-US" smtClean="0"/>
              <a:pPr/>
              <a:t>4</a:t>
            </a:fld>
            <a:endParaRPr lang="en-US" dirty="0"/>
          </a:p>
        </p:txBody>
      </p:sp>
    </p:spTree>
    <p:extLst>
      <p:ext uri="{BB962C8B-B14F-4D97-AF65-F5344CB8AC3E}">
        <p14:creationId xmlns:p14="http://schemas.microsoft.com/office/powerpoint/2010/main" val="5959363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377562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154868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358317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542089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0F89A7E-C129-9145-8621-A4974F617E75}" type="slidenum">
              <a:rPr lang="en-US" smtClean="0"/>
              <a:pPr/>
              <a:t>27</a:t>
            </a:fld>
            <a:endParaRPr lang="en-US"/>
          </a:p>
        </p:txBody>
      </p:sp>
    </p:spTree>
    <p:extLst>
      <p:ext uri="{BB962C8B-B14F-4D97-AF65-F5344CB8AC3E}">
        <p14:creationId xmlns:p14="http://schemas.microsoft.com/office/powerpoint/2010/main" val="37841184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hyperlink" Target="http://www.maryland.gov/" TargetMode="External"/><Relationship Id="rId1" Type="http://schemas.openxmlformats.org/officeDocument/2006/relationships/slideMaster" Target="../slideMasters/slideMaster3.xml"/><Relationship Id="rId4" Type="http://schemas.openxmlformats.org/officeDocument/2006/relationships/image" Target="../media/image3.png"/></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hyperlink" Target="http://www.maryland.gov/" TargetMode="External"/><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hyperlink" Target="http://www.maryland.gov/" TargetMode="External"/><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hyperlink" Target="http://www.maryland.gov/" TargetMode="External"/><Relationship Id="rId1" Type="http://schemas.openxmlformats.org/officeDocument/2006/relationships/slideMaster" Target="../slideMasters/slideMaster5.xml"/><Relationship Id="rId4" Type="http://schemas.openxmlformats.org/officeDocument/2006/relationships/image" Target="../media/image3.png"/></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hyperlink" Target="http://www.maryland.gov/" TargetMode="External"/><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2754108"/>
            <a:ext cx="6858000" cy="990600"/>
          </a:xfrm>
        </p:spPr>
        <p:txBody>
          <a:bodyPr anchor="t" anchorCtr="0"/>
          <a:lstStyle>
            <a:lvl1pPr algn="r">
              <a:defRPr sz="3200">
                <a:solidFill>
                  <a:schemeClr val="tx1"/>
                </a:solidFill>
              </a:defRPr>
            </a:lvl1pPr>
          </a:lstStyle>
          <a:p>
            <a:r>
              <a:rPr kumimoji="0" lang="en-US"/>
              <a:t>Click to edit Master title style</a:t>
            </a:r>
            <a:endParaRPr kumimoji="0" lang="en-US" dirty="0"/>
          </a:p>
        </p:txBody>
      </p:sp>
      <p:sp>
        <p:nvSpPr>
          <p:cNvPr id="9" name="Subtitle 8"/>
          <p:cNvSpPr>
            <a:spLocks noGrp="1"/>
          </p:cNvSpPr>
          <p:nvPr>
            <p:ph type="subTitle" idx="1"/>
          </p:nvPr>
        </p:nvSpPr>
        <p:spPr>
          <a:xfrm>
            <a:off x="1219200" y="4480691"/>
            <a:ext cx="6858000" cy="898754"/>
          </a:xfrm>
        </p:spPr>
        <p:txBody>
          <a:bodyPr/>
          <a:lstStyle>
            <a:lvl1pPr marL="0" indent="0" algn="r">
              <a:buNone/>
              <a:defRPr sz="2000" baseline="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endParaRPr kumimoji="0" lang="en-US" dirty="0"/>
          </a:p>
        </p:txBody>
      </p:sp>
      <p:sp>
        <p:nvSpPr>
          <p:cNvPr id="21" name="Rectangle 20"/>
          <p:cNvSpPr/>
          <p:nvPr/>
        </p:nvSpPr>
        <p:spPr>
          <a:xfrm>
            <a:off x="904875" y="2515983"/>
            <a:ext cx="7315200" cy="1280160"/>
          </a:xfrm>
          <a:prstGeom prst="rect">
            <a:avLst/>
          </a:prstGeom>
          <a:noFill/>
          <a:ln w="6350" cap="rnd" cmpd="sng" algn="ctr">
            <a:solidFill>
              <a:srgbClr val="C00000"/>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4361553"/>
            <a:ext cx="7315200" cy="1155541"/>
          </a:xfrm>
          <a:prstGeom prst="rect">
            <a:avLst/>
          </a:prstGeom>
          <a:noFill/>
          <a:ln w="6350" cap="rnd" cmpd="sng" algn="ctr">
            <a:solidFill>
              <a:schemeClr val="tx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2515983"/>
            <a:ext cx="228600" cy="1280160"/>
          </a:xfrm>
          <a:prstGeom prst="rect">
            <a:avLst/>
          </a:prstGeom>
          <a:solidFill>
            <a:srgbClr val="C00000"/>
          </a:solidFill>
          <a:ln w="6350" cap="rnd" cmpd="sng" algn="ctr">
            <a:solidFill>
              <a:srgbClr val="C00000"/>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4361553"/>
            <a:ext cx="228600" cy="1155541"/>
          </a:xfrm>
          <a:prstGeom prst="rect">
            <a:avLst/>
          </a:prstGeom>
          <a:solidFill>
            <a:schemeClr val="tx1">
              <a:lumMod val="50000"/>
              <a:lumOff val="50000"/>
            </a:schemeClr>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6" name="Slide Number Placeholder 5"/>
          <p:cNvSpPr>
            <a:spLocks noGrp="1"/>
          </p:cNvSpPr>
          <p:nvPr>
            <p:ph type="sldNum" sz="quarter" idx="12"/>
          </p:nvPr>
        </p:nvSpPr>
        <p:spPr/>
        <p:txBody>
          <a:bodyPr/>
          <a:lstStyle/>
          <a:p>
            <a:fld id="{565185A8-A803-3B40-8A76-D1B5A01A80E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6" name="Slide Number Placeholder 5"/>
          <p:cNvSpPr>
            <a:spLocks noGrp="1"/>
          </p:cNvSpPr>
          <p:nvPr>
            <p:ph type="sldNum" sz="quarter" idx="12"/>
          </p:nvPr>
        </p:nvSpPr>
        <p:spPr/>
        <p:txBody>
          <a:bodyPr/>
          <a:lstStyle/>
          <a:p>
            <a:fld id="{565185A8-A803-3B40-8A76-D1B5A01A80E0}" type="slidenum">
              <a:rPr lang="en-US" smtClean="0"/>
              <a:pPr/>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EF8A6EE-6F06-4E6D-B29B-038C3C4E3D2B}"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93846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EF8A6EE-6F06-4E6D-B29B-038C3C4E3D2B}"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046011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EF8A6EE-6F06-4E6D-B29B-038C3C4E3D2B}"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226960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EEF8A6EE-6F06-4E6D-B29B-038C3C4E3D2B}"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169410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EEF8A6EE-6F06-4E6D-B29B-038C3C4E3D2B}"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140897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EEF8A6EE-6F06-4E6D-B29B-038C3C4E3D2B}"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5894539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EEF8A6EE-6F06-4E6D-B29B-038C3C4E3D2B}"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508691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EEF8A6EE-6F06-4E6D-B29B-038C3C4E3D2B}"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031215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anose="020F0502020204030204" pitchFamily="34" charset="0"/>
              </a:defRPr>
            </a:lvl1pPr>
          </a:lstStyle>
          <a:p>
            <a:r>
              <a:rPr kumimoji="0" lang="en-US" dirty="0"/>
              <a:t>Click to edit Master title style</a:t>
            </a:r>
          </a:p>
        </p:txBody>
      </p:sp>
      <p:sp>
        <p:nvSpPr>
          <p:cNvPr id="8" name="Content Placeholder 7"/>
          <p:cNvSpPr>
            <a:spLocks noGrp="1"/>
          </p:cNvSpPr>
          <p:nvPr>
            <p:ph sz="quarter" idx="1"/>
          </p:nvPr>
        </p:nvSpPr>
        <p:spPr>
          <a:xfrm>
            <a:off x="457200" y="1219200"/>
            <a:ext cx="8229600" cy="4937760"/>
          </a:xfrm>
        </p:spPr>
        <p:txBody>
          <a:bodyPr/>
          <a:lstStyle>
            <a:lvl1pP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13" name="TextBox 12"/>
          <p:cNvSpPr txBox="1"/>
          <p:nvPr/>
        </p:nvSpPr>
        <p:spPr>
          <a:xfrm>
            <a:off x="786068" y="6367046"/>
            <a:ext cx="433132" cy="338554"/>
          </a:xfrm>
          <a:prstGeom prst="rect">
            <a:avLst/>
          </a:prstGeom>
          <a:noFill/>
        </p:spPr>
        <p:txBody>
          <a:bodyPr wrap="none" rtlCol="0">
            <a:spAutoFit/>
          </a:bodyPr>
          <a:lstStyle/>
          <a:p>
            <a:fld id="{60190AC2-481F-4502-89DE-7153DAFA5FF2}" type="slidenum">
              <a:rPr lang="en-US" sz="1600" smtClean="0">
                <a:solidFill>
                  <a:schemeClr val="bg1">
                    <a:lumMod val="50000"/>
                  </a:schemeClr>
                </a:solidFill>
              </a:rPr>
              <a:pPr/>
              <a:t>‹#›</a:t>
            </a:fld>
            <a:endParaRPr lang="en-US" sz="1600">
              <a:solidFill>
                <a:schemeClr val="bg1">
                  <a:lumMod val="50000"/>
                </a:schemeClr>
              </a:solidFil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EEF8A6EE-6F06-4E6D-B29B-038C3C4E3D2B}"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5690782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EF8A6EE-6F06-4E6D-B29B-038C3C4E3D2B}"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7374346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EF8A6EE-6F06-4E6D-B29B-038C3C4E3D2B}"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1230797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a:t>Click to edit Master title style</a:t>
            </a:r>
            <a:endParaRPr kumimoji="0" lang="en-US" dirty="0"/>
          </a:p>
        </p:txBody>
      </p:sp>
      <p:sp>
        <p:nvSpPr>
          <p:cNvPr id="9" name="Subtitle 8"/>
          <p:cNvSpPr>
            <a:spLocks noGrp="1"/>
          </p:cNvSpPr>
          <p:nvPr>
            <p:ph type="subTitle" idx="1"/>
          </p:nvPr>
        </p:nvSpPr>
        <p:spPr>
          <a:xfrm>
            <a:off x="1219200" y="5124450"/>
            <a:ext cx="6858000" cy="533400"/>
          </a:xfrm>
        </p:spPr>
        <p:txBody>
          <a:bodyPr/>
          <a:lstStyle>
            <a:lvl1pPr marL="0" indent="0" algn="r">
              <a:buNone/>
              <a:defRPr sz="2000" baseline="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endParaRPr kumimoji="0" lang="en-US" dirty="0"/>
          </a:p>
        </p:txBody>
      </p:sp>
      <p:sp>
        <p:nvSpPr>
          <p:cNvPr id="21" name="Rectangle 20"/>
          <p:cNvSpPr/>
          <p:nvPr/>
        </p:nvSpPr>
        <p:spPr>
          <a:xfrm>
            <a:off x="904875" y="3648075"/>
            <a:ext cx="7315200" cy="1280160"/>
          </a:xfrm>
          <a:prstGeom prst="rect">
            <a:avLst/>
          </a:prstGeom>
          <a:noFill/>
          <a:ln w="6350" cap="rnd" cmpd="sng" algn="ctr">
            <a:solidFill>
              <a:srgbClr val="002060"/>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33" name="Rectangle 32"/>
          <p:cNvSpPr/>
          <p:nvPr/>
        </p:nvSpPr>
        <p:spPr>
          <a:xfrm>
            <a:off x="914400" y="5048250"/>
            <a:ext cx="7315200" cy="685800"/>
          </a:xfrm>
          <a:prstGeom prst="rect">
            <a:avLst/>
          </a:prstGeom>
          <a:noFill/>
          <a:ln w="6350" cap="rnd" cmpd="sng" algn="ctr">
            <a:solidFill>
              <a:schemeClr val="tx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2" name="Rectangle 21"/>
          <p:cNvSpPr/>
          <p:nvPr/>
        </p:nvSpPr>
        <p:spPr>
          <a:xfrm>
            <a:off x="904875" y="3648075"/>
            <a:ext cx="228600" cy="1280160"/>
          </a:xfrm>
          <a:prstGeom prst="rect">
            <a:avLst/>
          </a:prstGeom>
          <a:solidFill>
            <a:srgbClr val="002060"/>
          </a:solidFill>
          <a:ln w="6350" cap="rnd" cmpd="sng" algn="ctr">
            <a:solidFill>
              <a:srgbClr val="002060"/>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32" name="Rectangle 31"/>
          <p:cNvSpPr/>
          <p:nvPr/>
        </p:nvSpPr>
        <p:spPr>
          <a:xfrm>
            <a:off x="914400" y="5048250"/>
            <a:ext cx="228600" cy="685800"/>
          </a:xfrm>
          <a:prstGeom prst="rect">
            <a:avLst/>
          </a:prstGeom>
          <a:solidFill>
            <a:schemeClr val="tx1">
              <a:lumMod val="50000"/>
              <a:lumOff val="50000"/>
            </a:schemeClr>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pic>
        <p:nvPicPr>
          <p:cNvPr id="11" name="Picture 2" descr="maryland.gov">
            <a:hlinkClick r:id="rId2"/>
          </p:cNvPr>
          <p:cNvPicPr>
            <a:picLocks noChangeAspect="1" noChangeArrowheads="1"/>
          </p:cNvPicPr>
          <p:nvPr/>
        </p:nvPicPr>
        <p:blipFill>
          <a:blip r:embed="rId3" cstate="print"/>
          <a:srcRect/>
          <a:stretch>
            <a:fillRect/>
          </a:stretch>
        </p:blipFill>
        <p:spPr bwMode="auto">
          <a:xfrm>
            <a:off x="3739680" y="2620433"/>
            <a:ext cx="1600200" cy="742951"/>
          </a:xfrm>
          <a:prstGeom prst="rect">
            <a:avLst/>
          </a:prstGeom>
          <a:noFill/>
        </p:spPr>
      </p:pic>
      <p:pic>
        <p:nvPicPr>
          <p:cNvPr id="10" name="Picture 9" descr="HSCRC logo.png"/>
          <p:cNvPicPr>
            <a:picLocks noChangeAspect="1"/>
          </p:cNvPicPr>
          <p:nvPr userDrawn="1"/>
        </p:nvPicPr>
        <p:blipFill>
          <a:blip r:embed="rId4" cstate="print"/>
          <a:stretch>
            <a:fillRect/>
          </a:stretch>
        </p:blipFill>
        <p:spPr>
          <a:xfrm>
            <a:off x="7170821" y="6031922"/>
            <a:ext cx="1408030" cy="565727"/>
          </a:xfrm>
          <a:prstGeom prst="rect">
            <a:avLst/>
          </a:prstGeom>
        </p:spPr>
      </p:pic>
    </p:spTree>
    <p:extLst>
      <p:ext uri="{BB962C8B-B14F-4D97-AF65-F5344CB8AC3E}">
        <p14:creationId xmlns:p14="http://schemas.microsoft.com/office/powerpoint/2010/main" val="204165398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13" name="TextBox 12"/>
          <p:cNvSpPr txBox="1"/>
          <p:nvPr/>
        </p:nvSpPr>
        <p:spPr>
          <a:xfrm>
            <a:off x="786068" y="6367046"/>
            <a:ext cx="433132" cy="338554"/>
          </a:xfrm>
          <a:prstGeom prst="rect">
            <a:avLst/>
          </a:prstGeom>
          <a:noFill/>
        </p:spPr>
        <p:txBody>
          <a:bodyPr wrap="none" rtlCol="0">
            <a:spAutoFit/>
          </a:bodyPr>
          <a:lstStyle/>
          <a:p>
            <a:fld id="{60190AC2-481F-4502-89DE-7153DAFA5FF2}" type="slidenum">
              <a:rPr lang="en-US" sz="1600" smtClean="0">
                <a:solidFill>
                  <a:prstClr val="white">
                    <a:lumMod val="50000"/>
                  </a:prstClr>
                </a:solidFill>
              </a:rPr>
              <a:pPr/>
              <a:t>‹#›</a:t>
            </a:fld>
            <a:endParaRPr lang="en-US" sz="1600">
              <a:solidFill>
                <a:prstClr val="white">
                  <a:lumMod val="50000"/>
                </a:prstClr>
              </a:solidFill>
            </a:endParaRPr>
          </a:p>
        </p:txBody>
      </p:sp>
    </p:spTree>
    <p:extLst>
      <p:ext uri="{BB962C8B-B14F-4D97-AF65-F5344CB8AC3E}">
        <p14:creationId xmlns:p14="http://schemas.microsoft.com/office/powerpoint/2010/main" val="382960749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a:t>Click to edit Master title style</a:t>
            </a:r>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endParaRPr lang="en-US">
              <a:solidFill>
                <a:srgbClr val="DDE9EC"/>
              </a:solidFill>
            </a:endParaRPr>
          </a:p>
        </p:txBody>
      </p:sp>
      <p:sp>
        <p:nvSpPr>
          <p:cNvPr id="5" name="Footer Placeholder 4"/>
          <p:cNvSpPr>
            <a:spLocks noGrp="1"/>
          </p:cNvSpPr>
          <p:nvPr>
            <p:ph type="ftr" sz="quarter" idx="11"/>
          </p:nvPr>
        </p:nvSpPr>
        <p:spPr>
          <a:xfrm>
            <a:off x="2898648" y="6355080"/>
            <a:ext cx="3474720" cy="365760"/>
          </a:xfrm>
        </p:spPr>
        <p:txBody>
          <a:bodyPr/>
          <a:lstStyle/>
          <a:p>
            <a:endParaRPr lang="en-US">
              <a:solidFill>
                <a:srgbClr val="DDE9EC"/>
              </a:solidFill>
            </a:endParaRPr>
          </a:p>
        </p:txBody>
      </p:sp>
      <p:sp>
        <p:nvSpPr>
          <p:cNvPr id="6" name="Slide Number Placeholder 5"/>
          <p:cNvSpPr>
            <a:spLocks noGrp="1"/>
          </p:cNvSpPr>
          <p:nvPr>
            <p:ph type="sldNum" sz="quarter" idx="12"/>
          </p:nvPr>
        </p:nvSpPr>
        <p:spPr>
          <a:xfrm>
            <a:off x="1069848" y="6355080"/>
            <a:ext cx="1520952" cy="365760"/>
          </a:xfrm>
        </p:spPr>
        <p:txBody>
          <a:bodyPr/>
          <a:lstStyle/>
          <a:p>
            <a:fld id="{565185A8-A803-3B40-8A76-D1B5A01A80E0}" type="slidenum">
              <a:rPr lang="en-US" smtClean="0">
                <a:solidFill>
                  <a:srgbClr val="DDE9EC"/>
                </a:solidFill>
              </a:rPr>
              <a:pPr/>
              <a:t>‹#›</a:t>
            </a:fld>
            <a:endParaRPr lang="en-US">
              <a:solidFill>
                <a:srgbClr val="DDE9EC"/>
              </a:solidFill>
            </a:endParaRPr>
          </a:p>
        </p:txBody>
      </p:sp>
      <p:sp>
        <p:nvSpPr>
          <p:cNvPr id="7" name="Rectangle 6"/>
          <p:cNvSpPr/>
          <p:nvPr/>
        </p:nvSpPr>
        <p:spPr>
          <a:xfrm>
            <a:off x="914400" y="2819400"/>
            <a:ext cx="7315200" cy="1280160"/>
          </a:xfrm>
          <a:prstGeom prst="rect">
            <a:avLst/>
          </a:prstGeom>
          <a:noFill/>
          <a:ln w="6350" cap="rnd" cmpd="sng" algn="ctr">
            <a:solidFill>
              <a:srgbClr val="002060"/>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8" name="Rectangle 7"/>
          <p:cNvSpPr/>
          <p:nvPr/>
        </p:nvSpPr>
        <p:spPr>
          <a:xfrm>
            <a:off x="914400" y="2819400"/>
            <a:ext cx="228600" cy="1280160"/>
          </a:xfrm>
          <a:prstGeom prst="rect">
            <a:avLst/>
          </a:prstGeom>
          <a:solidFill>
            <a:srgbClr val="002060"/>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Tree>
    <p:extLst>
      <p:ext uri="{BB962C8B-B14F-4D97-AF65-F5344CB8AC3E}">
        <p14:creationId xmlns:p14="http://schemas.microsoft.com/office/powerpoint/2010/main" val="1269268500"/>
      </p:ext>
    </p:extLst>
  </p:cSld>
  <p:clrMapOvr>
    <a:overrideClrMapping bg1="dk1" tx1="lt1" bg2="dk2" tx2="lt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a:t>Click to edit Master title style</a:t>
            </a:r>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6" name="TextBox 15"/>
          <p:cNvSpPr txBox="1"/>
          <p:nvPr/>
        </p:nvSpPr>
        <p:spPr>
          <a:xfrm>
            <a:off x="786068" y="6367046"/>
            <a:ext cx="433132" cy="338554"/>
          </a:xfrm>
          <a:prstGeom prst="rect">
            <a:avLst/>
          </a:prstGeom>
          <a:noFill/>
        </p:spPr>
        <p:txBody>
          <a:bodyPr wrap="none" rtlCol="0">
            <a:spAutoFit/>
          </a:bodyPr>
          <a:lstStyle/>
          <a:p>
            <a:fld id="{60190AC2-481F-4502-89DE-7153DAFA5FF2}" type="slidenum">
              <a:rPr lang="en-US" sz="1600" smtClean="0">
                <a:solidFill>
                  <a:prstClr val="white">
                    <a:lumMod val="50000"/>
                  </a:prstClr>
                </a:solidFill>
              </a:rPr>
              <a:pPr/>
              <a:t>‹#›</a:t>
            </a:fld>
            <a:endParaRPr lang="en-US" sz="1600">
              <a:solidFill>
                <a:prstClr val="white">
                  <a:lumMod val="50000"/>
                </a:prstClr>
              </a:solidFill>
            </a:endParaRPr>
          </a:p>
        </p:txBody>
      </p:sp>
      <p:pic>
        <p:nvPicPr>
          <p:cNvPr id="7" name="Picture 6" descr="HSCRC logo.png"/>
          <p:cNvPicPr>
            <a:picLocks noChangeAspect="1"/>
          </p:cNvPicPr>
          <p:nvPr userDrawn="1"/>
        </p:nvPicPr>
        <p:blipFill>
          <a:blip r:embed="rId2" cstate="print"/>
          <a:stretch>
            <a:fillRect/>
          </a:stretch>
        </p:blipFill>
        <p:spPr>
          <a:xfrm>
            <a:off x="6872438" y="6014537"/>
            <a:ext cx="1944303" cy="781193"/>
          </a:xfrm>
          <a:prstGeom prst="rect">
            <a:avLst/>
          </a:prstGeom>
        </p:spPr>
      </p:pic>
    </p:spTree>
    <p:extLst>
      <p:ext uri="{BB962C8B-B14F-4D97-AF65-F5344CB8AC3E}">
        <p14:creationId xmlns:p14="http://schemas.microsoft.com/office/powerpoint/2010/main" val="347379842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005AD4C7-8640-3744-BC60-962A88DAE811}" type="datetimeFigureOut">
              <a:rPr lang="en-US" smtClean="0">
                <a:solidFill>
                  <a:srgbClr val="464653"/>
                </a:solidFill>
              </a:rPr>
              <a:pPr/>
              <a:t>7/28/2016</a:t>
            </a:fld>
            <a:endParaRPr lang="en-US">
              <a:solidFill>
                <a:srgbClr val="464653"/>
              </a:solidFill>
            </a:endParaRPr>
          </a:p>
        </p:txBody>
      </p:sp>
      <p:sp>
        <p:nvSpPr>
          <p:cNvPr id="8" name="Footer Placeholder 7"/>
          <p:cNvSpPr>
            <a:spLocks noGrp="1"/>
          </p:cNvSpPr>
          <p:nvPr>
            <p:ph type="ftr" sz="quarter" idx="11"/>
          </p:nvPr>
        </p:nvSpPr>
        <p:spPr/>
        <p:txBody>
          <a:bodyPr/>
          <a:lstStyle/>
          <a:p>
            <a:endParaRPr lang="en-US">
              <a:solidFill>
                <a:srgbClr val="464653"/>
              </a:solidFill>
            </a:endParaRPr>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14133461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a:t>Click to edit Master title style</a:t>
            </a:r>
          </a:p>
        </p:txBody>
      </p:sp>
      <p:sp>
        <p:nvSpPr>
          <p:cNvPr id="13" name="TextBox 12"/>
          <p:cNvSpPr txBox="1"/>
          <p:nvPr/>
        </p:nvSpPr>
        <p:spPr>
          <a:xfrm>
            <a:off x="786068" y="6367046"/>
            <a:ext cx="433132" cy="338554"/>
          </a:xfrm>
          <a:prstGeom prst="rect">
            <a:avLst/>
          </a:prstGeom>
          <a:noFill/>
        </p:spPr>
        <p:txBody>
          <a:bodyPr wrap="none" rtlCol="0">
            <a:spAutoFit/>
          </a:bodyPr>
          <a:lstStyle/>
          <a:p>
            <a:fld id="{60190AC2-481F-4502-89DE-7153DAFA5FF2}" type="slidenum">
              <a:rPr lang="en-US" sz="1600" smtClean="0">
                <a:solidFill>
                  <a:prstClr val="white">
                    <a:lumMod val="50000"/>
                  </a:prstClr>
                </a:solidFill>
              </a:rPr>
              <a:pPr/>
              <a:t>‹#›</a:t>
            </a:fld>
            <a:endParaRPr lang="en-US" sz="1600">
              <a:solidFill>
                <a:prstClr val="white">
                  <a:lumMod val="50000"/>
                </a:prstClr>
              </a:solidFill>
            </a:endParaRPr>
          </a:p>
        </p:txBody>
      </p:sp>
    </p:spTree>
    <p:extLst>
      <p:ext uri="{BB962C8B-B14F-4D97-AF65-F5344CB8AC3E}">
        <p14:creationId xmlns:p14="http://schemas.microsoft.com/office/powerpoint/2010/main" val="269450818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pic>
        <p:nvPicPr>
          <p:cNvPr id="11" name="Picture 2" descr="maryland.gov">
            <a:hlinkClick r:id="rId2"/>
          </p:cNvPr>
          <p:cNvPicPr>
            <a:picLocks noChangeAspect="1" noChangeArrowheads="1"/>
          </p:cNvPicPr>
          <p:nvPr/>
        </p:nvPicPr>
        <p:blipFill>
          <a:blip r:embed="rId3" cstate="print"/>
          <a:srcRect/>
          <a:stretch>
            <a:fillRect/>
          </a:stretch>
        </p:blipFill>
        <p:spPr bwMode="auto">
          <a:xfrm>
            <a:off x="7391400" y="6115049"/>
            <a:ext cx="1600200" cy="742951"/>
          </a:xfrm>
          <a:prstGeom prst="rect">
            <a:avLst/>
          </a:prstGeom>
          <a:noFill/>
        </p:spPr>
      </p:pic>
      <p:sp>
        <p:nvSpPr>
          <p:cNvPr id="13" name="TextBox 12"/>
          <p:cNvSpPr txBox="1"/>
          <p:nvPr/>
        </p:nvSpPr>
        <p:spPr>
          <a:xfrm>
            <a:off x="786068" y="6367046"/>
            <a:ext cx="433132" cy="338554"/>
          </a:xfrm>
          <a:prstGeom prst="rect">
            <a:avLst/>
          </a:prstGeom>
          <a:noFill/>
        </p:spPr>
        <p:txBody>
          <a:bodyPr wrap="none" rtlCol="0">
            <a:spAutoFit/>
          </a:bodyPr>
          <a:lstStyle/>
          <a:p>
            <a:fld id="{60190AC2-481F-4502-89DE-7153DAFA5FF2}" type="slidenum">
              <a:rPr lang="en-US" sz="1600" smtClean="0">
                <a:solidFill>
                  <a:prstClr val="white">
                    <a:lumMod val="50000"/>
                  </a:prstClr>
                </a:solidFill>
              </a:rPr>
              <a:pPr/>
              <a:t>‹#›</a:t>
            </a:fld>
            <a:endParaRPr lang="en-US" sz="1600">
              <a:solidFill>
                <a:prstClr val="white">
                  <a:lumMod val="50000"/>
                </a:prstClr>
              </a:solidFill>
            </a:endParaRPr>
          </a:p>
        </p:txBody>
      </p:sp>
    </p:spTree>
    <p:extLst>
      <p:ext uri="{BB962C8B-B14F-4D97-AF65-F5344CB8AC3E}">
        <p14:creationId xmlns:p14="http://schemas.microsoft.com/office/powerpoint/2010/main" val="8518433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3450784"/>
            <a:ext cx="6858000" cy="1066800"/>
          </a:xfrm>
        </p:spPr>
        <p:txBody>
          <a:bodyPr anchor="t" anchorCtr="0"/>
          <a:lstStyle>
            <a:lvl1pPr algn="r">
              <a:buNone/>
              <a:defRPr sz="3200" b="0" cap="none" baseline="0"/>
            </a:lvl1pPr>
          </a:lstStyle>
          <a:p>
            <a:r>
              <a:rPr kumimoji="0" lang="en-US"/>
              <a:t>Click to edit Master title style</a:t>
            </a:r>
          </a:p>
        </p:txBody>
      </p:sp>
      <p:sp>
        <p:nvSpPr>
          <p:cNvPr id="4" name="Date Placeholder 3"/>
          <p:cNvSpPr>
            <a:spLocks noGrp="1"/>
          </p:cNvSpPr>
          <p:nvPr>
            <p:ph type="dt" sz="half" idx="10"/>
          </p:nvPr>
        </p:nvSpPr>
        <p:spPr>
          <a:xfrm>
            <a:off x="6400800" y="6355080"/>
            <a:ext cx="2286000" cy="365760"/>
          </a:xfrm>
        </p:spPr>
        <p:txBody>
          <a:bodyPr/>
          <a:lstStyle/>
          <a:p>
            <a:endParaRPr lang="en-US"/>
          </a:p>
        </p:txBody>
      </p:sp>
      <p:sp>
        <p:nvSpPr>
          <p:cNvPr id="5" name="Footer Placeholder 4"/>
          <p:cNvSpPr>
            <a:spLocks noGrp="1"/>
          </p:cNvSpPr>
          <p:nvPr>
            <p:ph type="ftr" sz="quarter" idx="11"/>
          </p:nvPr>
        </p:nvSpPr>
        <p:spPr>
          <a:xfrm>
            <a:off x="2898648" y="6355080"/>
            <a:ext cx="3474720" cy="365760"/>
          </a:xfrm>
        </p:spPr>
        <p:txBody>
          <a:bodyPr/>
          <a:lstStyle/>
          <a:p>
            <a:r>
              <a:rPr lang="en-US"/>
              <a:t>Initial Draft for Staff Comment</a:t>
            </a:r>
          </a:p>
        </p:txBody>
      </p:sp>
      <p:sp>
        <p:nvSpPr>
          <p:cNvPr id="6" name="Slide Number Placeholder 5"/>
          <p:cNvSpPr>
            <a:spLocks noGrp="1"/>
          </p:cNvSpPr>
          <p:nvPr>
            <p:ph type="sldNum" sz="quarter" idx="12"/>
          </p:nvPr>
        </p:nvSpPr>
        <p:spPr>
          <a:xfrm>
            <a:off x="1069848" y="6355080"/>
            <a:ext cx="1520952" cy="365760"/>
          </a:xfrm>
        </p:spPr>
        <p:txBody>
          <a:bodyPr/>
          <a:lstStyle/>
          <a:p>
            <a:fld id="{565185A8-A803-3B40-8A76-D1B5A01A80E0}" type="slidenum">
              <a:rPr lang="en-US" smtClean="0"/>
              <a:pPr/>
              <a:t>‹#›</a:t>
            </a:fld>
            <a:endParaRPr lang="en-US"/>
          </a:p>
        </p:txBody>
      </p:sp>
      <p:sp>
        <p:nvSpPr>
          <p:cNvPr id="7" name="Rectangle 6"/>
          <p:cNvSpPr/>
          <p:nvPr/>
        </p:nvSpPr>
        <p:spPr>
          <a:xfrm>
            <a:off x="914400" y="3352814"/>
            <a:ext cx="7315200" cy="1280160"/>
          </a:xfrm>
          <a:prstGeom prst="rect">
            <a:avLst/>
          </a:prstGeom>
          <a:ln/>
        </p:spPr>
        <p:style>
          <a:lnRef idx="2">
            <a:schemeClr val="dk1"/>
          </a:lnRef>
          <a:fillRef idx="1">
            <a:schemeClr val="lt1"/>
          </a:fillRef>
          <a:effectRef idx="0">
            <a:schemeClr val="dk1"/>
          </a:effectRef>
          <a:fontRef idx="minor">
            <a:schemeClr val="dk1"/>
          </a:fontRef>
        </p:style>
        <p:txBody>
          <a:bodyPr anchor="ctr"/>
          <a:lstStyle/>
          <a:p>
            <a:pPr algn="ctr" eaLnBrk="1" latinLnBrk="0" hangingPunct="1"/>
            <a:endParaRPr kumimoji="0" lang="en-US"/>
          </a:p>
        </p:txBody>
      </p:sp>
      <p:sp>
        <p:nvSpPr>
          <p:cNvPr id="8" name="Rectangle 7"/>
          <p:cNvSpPr/>
          <p:nvPr/>
        </p:nvSpPr>
        <p:spPr>
          <a:xfrm>
            <a:off x="914400" y="3352814"/>
            <a:ext cx="228600" cy="1280160"/>
          </a:xfrm>
          <a:prstGeom prst="rect">
            <a:avLst/>
          </a:prstGeom>
          <a:solidFill>
            <a:srgbClr val="002060"/>
          </a:solidFill>
          <a:ln w="6350" cap="rnd" cmpd="sng" algn="ctr">
            <a:solidFill>
              <a:srgbClr val="002060"/>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pic>
        <p:nvPicPr>
          <p:cNvPr id="9" name="Picture 2" descr="maryland.gov">
            <a:hlinkClick r:id="rId2"/>
          </p:cNvPr>
          <p:cNvPicPr>
            <a:picLocks noChangeAspect="1" noChangeArrowheads="1"/>
          </p:cNvPicPr>
          <p:nvPr userDrawn="1"/>
        </p:nvPicPr>
        <p:blipFill>
          <a:blip r:embed="rId3" cstate="print"/>
          <a:srcRect/>
          <a:stretch>
            <a:fillRect/>
          </a:stretch>
        </p:blipFill>
        <p:spPr bwMode="auto">
          <a:xfrm>
            <a:off x="7391400" y="6115049"/>
            <a:ext cx="1600200" cy="742951"/>
          </a:xfrm>
          <a:prstGeom prst="rect">
            <a:avLst/>
          </a:prstGeom>
          <a:noFill/>
        </p:spPr>
      </p:pic>
    </p:spTree>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a:t>Click to edit Master title style</a:t>
            </a:r>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005AD4C7-8640-3744-BC60-962A88DAE811}" type="datetimeFigureOut">
              <a:rPr lang="en-US" smtClean="0">
                <a:solidFill>
                  <a:srgbClr val="464653"/>
                </a:solidFill>
              </a:rPr>
              <a:pPr/>
              <a:t>7/28/2016</a:t>
            </a:fld>
            <a:endParaRPr lang="en-US">
              <a:solidFill>
                <a:srgbClr val="464653"/>
              </a:solidFill>
            </a:endParaRPr>
          </a:p>
        </p:txBody>
      </p:sp>
      <p:sp>
        <p:nvSpPr>
          <p:cNvPr id="6" name="Footer Placeholder 5"/>
          <p:cNvSpPr>
            <a:spLocks noGrp="1"/>
          </p:cNvSpPr>
          <p:nvPr>
            <p:ph type="ftr" sz="quarter" idx="11"/>
          </p:nvPr>
        </p:nvSpPr>
        <p:spPr/>
        <p:txBody>
          <a:bodyPr/>
          <a:lstStyle/>
          <a:p>
            <a:endParaRPr lang="en-US">
              <a:solidFill>
                <a:srgbClr val="464653"/>
              </a:solidFill>
            </a:endParaRPr>
          </a:p>
        </p:txBody>
      </p:sp>
      <p:sp>
        <p:nvSpPr>
          <p:cNvPr id="7" name="Slide Number Placeholder 6"/>
          <p:cNvSpPr>
            <a:spLocks noGrp="1"/>
          </p:cNvSpPr>
          <p:nvPr>
            <p:ph type="sldNum" sz="quarter" idx="12"/>
          </p:nvPr>
        </p:nvSpPr>
        <p:spPr/>
        <p:txBody>
          <a:bodyPr/>
          <a:lstStyle/>
          <a:p>
            <a:fld id="{565185A8-A803-3B40-8A76-D1B5A01A80E0}" type="slidenum">
              <a:rPr lang="en-US" smtClean="0">
                <a:solidFill>
                  <a:srgbClr val="464653"/>
                </a:solidFill>
              </a:rPr>
              <a:pPr/>
              <a:t>‹#›</a:t>
            </a:fld>
            <a:endParaRPr lang="en-US">
              <a:solidFill>
                <a:srgbClr val="464653"/>
              </a:solidFill>
            </a:endParaRPr>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16130434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a:t>Click to edit Master title style</a:t>
            </a:r>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a:t>Drag picture to placeholder or click icon to add</a:t>
            </a:r>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005AD4C7-8640-3744-BC60-962A88DAE811}" type="datetimeFigureOut">
              <a:rPr lang="en-US" smtClean="0">
                <a:solidFill>
                  <a:srgbClr val="DDE9EC"/>
                </a:solidFill>
              </a:rPr>
              <a:pPr/>
              <a:t>7/28/2016</a:t>
            </a:fld>
            <a:endParaRPr lang="en-US">
              <a:solidFill>
                <a:srgbClr val="DDE9EC"/>
              </a:solidFill>
            </a:endParaRPr>
          </a:p>
        </p:txBody>
      </p:sp>
      <p:sp>
        <p:nvSpPr>
          <p:cNvPr id="6" name="Footer Placeholder 5"/>
          <p:cNvSpPr>
            <a:spLocks noGrp="1"/>
          </p:cNvSpPr>
          <p:nvPr>
            <p:ph type="ftr" sz="quarter" idx="11"/>
          </p:nvPr>
        </p:nvSpPr>
        <p:spPr/>
        <p:txBody>
          <a:bodyPr/>
          <a:lstStyle/>
          <a:p>
            <a:endParaRPr lang="en-US">
              <a:solidFill>
                <a:srgbClr val="DDE9EC"/>
              </a:solidFill>
            </a:endParaRPr>
          </a:p>
        </p:txBody>
      </p:sp>
      <p:sp>
        <p:nvSpPr>
          <p:cNvPr id="7" name="Slide Number Placeholder 6"/>
          <p:cNvSpPr>
            <a:spLocks noGrp="1"/>
          </p:cNvSpPr>
          <p:nvPr>
            <p:ph type="sldNum" sz="quarter" idx="12"/>
          </p:nvPr>
        </p:nvSpPr>
        <p:spPr/>
        <p:txBody>
          <a:bodyPr/>
          <a:lstStyle/>
          <a:p>
            <a:fld id="{565185A8-A803-3B40-8A76-D1B5A01A80E0}" type="slidenum">
              <a:rPr lang="en-US" smtClean="0">
                <a:solidFill>
                  <a:srgbClr val="DDE9EC"/>
                </a:solidFill>
              </a:rPr>
              <a:pPr/>
              <a:t>‹#›</a:t>
            </a:fld>
            <a:endParaRPr lang="en-US">
              <a:solidFill>
                <a:srgbClr val="DDE9EC"/>
              </a:solidFill>
            </a:endParaRPr>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a:solidFill>
                <a:prstClr val="white"/>
              </a:solidFill>
            </a:endParaRPr>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Tree>
    <p:extLst>
      <p:ext uri="{BB962C8B-B14F-4D97-AF65-F5344CB8AC3E}">
        <p14:creationId xmlns:p14="http://schemas.microsoft.com/office/powerpoint/2010/main" val="4208075763"/>
      </p:ext>
    </p:extLst>
  </p:cSld>
  <p:clrMapOvr>
    <a:overrideClrMapping bg1="dk1" tx1="lt1" bg2="dk2" tx2="lt2" accent1="accent1" accent2="accent2" accent3="accent3" accent4="accent4" accent5="accent5" accent6="accent6" hlink="hlink" folHlink="folHlink"/>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05AD4C7-8640-3744-BC60-962A88DAE811}" type="datetimeFigureOut">
              <a:rPr lang="en-US" smtClean="0">
                <a:solidFill>
                  <a:srgbClr val="464653"/>
                </a:solidFill>
              </a:rPr>
              <a:pPr/>
              <a:t>7/28/2016</a:t>
            </a:fld>
            <a:endParaRPr lang="en-US">
              <a:solidFill>
                <a:srgbClr val="464653"/>
              </a:solidFill>
            </a:endParaRPr>
          </a:p>
        </p:txBody>
      </p:sp>
      <p:sp>
        <p:nvSpPr>
          <p:cNvPr id="5" name="Footer Placeholder 4"/>
          <p:cNvSpPr>
            <a:spLocks noGrp="1"/>
          </p:cNvSpPr>
          <p:nvPr>
            <p:ph type="ftr" sz="quarter" idx="11"/>
          </p:nvPr>
        </p:nvSpPr>
        <p:spPr/>
        <p:txBody>
          <a:bodyPr/>
          <a:lstStyle/>
          <a:p>
            <a:endParaRPr lang="en-US">
              <a:solidFill>
                <a:srgbClr val="464653"/>
              </a:solidFill>
            </a:endParaRPr>
          </a:p>
        </p:txBody>
      </p:sp>
      <p:sp>
        <p:nvSpPr>
          <p:cNvPr id="6" name="Slide Number Placeholder 5"/>
          <p:cNvSpPr>
            <a:spLocks noGrp="1"/>
          </p:cNvSpPr>
          <p:nvPr>
            <p:ph type="sldNum" sz="quarter" idx="12"/>
          </p:nvPr>
        </p:nvSpPr>
        <p:spPr/>
        <p:txBody>
          <a:bodyPr/>
          <a:lstStyle/>
          <a:p>
            <a:fld id="{565185A8-A803-3B40-8A76-D1B5A01A80E0}" type="slidenum">
              <a:rPr lang="en-US" smtClean="0">
                <a:solidFill>
                  <a:srgbClr val="464653"/>
                </a:solidFill>
              </a:rPr>
              <a:pPr/>
              <a:t>‹#›</a:t>
            </a:fld>
            <a:endParaRPr lang="en-US">
              <a:solidFill>
                <a:srgbClr val="464653"/>
              </a:solidFill>
            </a:endParaRPr>
          </a:p>
        </p:txBody>
      </p:sp>
    </p:spTree>
    <p:extLst>
      <p:ext uri="{BB962C8B-B14F-4D97-AF65-F5344CB8AC3E}">
        <p14:creationId xmlns:p14="http://schemas.microsoft.com/office/powerpoint/2010/main" val="287737707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05AD4C7-8640-3744-BC60-962A88DAE811}" type="datetimeFigureOut">
              <a:rPr lang="en-US" smtClean="0">
                <a:solidFill>
                  <a:srgbClr val="464653"/>
                </a:solidFill>
              </a:rPr>
              <a:pPr/>
              <a:t>7/28/2016</a:t>
            </a:fld>
            <a:endParaRPr lang="en-US">
              <a:solidFill>
                <a:srgbClr val="464653"/>
              </a:solidFill>
            </a:endParaRPr>
          </a:p>
        </p:txBody>
      </p:sp>
      <p:sp>
        <p:nvSpPr>
          <p:cNvPr id="5" name="Footer Placeholder 4"/>
          <p:cNvSpPr>
            <a:spLocks noGrp="1"/>
          </p:cNvSpPr>
          <p:nvPr>
            <p:ph type="ftr" sz="quarter" idx="11"/>
          </p:nvPr>
        </p:nvSpPr>
        <p:spPr/>
        <p:txBody>
          <a:bodyPr/>
          <a:lstStyle/>
          <a:p>
            <a:endParaRPr lang="en-US">
              <a:solidFill>
                <a:srgbClr val="464653"/>
              </a:solidFill>
            </a:endParaRPr>
          </a:p>
        </p:txBody>
      </p:sp>
      <p:sp>
        <p:nvSpPr>
          <p:cNvPr id="6" name="Slide Number Placeholder 5"/>
          <p:cNvSpPr>
            <a:spLocks noGrp="1"/>
          </p:cNvSpPr>
          <p:nvPr>
            <p:ph type="sldNum" sz="quarter" idx="12"/>
          </p:nvPr>
        </p:nvSpPr>
        <p:spPr/>
        <p:txBody>
          <a:bodyPr/>
          <a:lstStyle/>
          <a:p>
            <a:fld id="{565185A8-A803-3B40-8A76-D1B5A01A80E0}" type="slidenum">
              <a:rPr lang="en-US" smtClean="0">
                <a:solidFill>
                  <a:srgbClr val="464653"/>
                </a:solidFill>
              </a:rPr>
              <a:pPr/>
              <a:t>‹#›</a:t>
            </a:fld>
            <a:endParaRPr lang="en-US">
              <a:solidFill>
                <a:srgbClr val="464653"/>
              </a:solidFill>
            </a:endParaRPr>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Tree>
    <p:extLst>
      <p:ext uri="{BB962C8B-B14F-4D97-AF65-F5344CB8AC3E}">
        <p14:creationId xmlns:p14="http://schemas.microsoft.com/office/powerpoint/2010/main" val="88479933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Standar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latin typeface="+mj-lt"/>
              </a:defRPr>
            </a:lvl1pPr>
          </a:lstStyle>
          <a:p>
            <a:fld id="{7AF4CCBD-E2E3-4B6B-A530-04326683A838}" type="slidenum">
              <a:rPr lang="en-US" smtClean="0">
                <a:solidFill>
                  <a:prstClr val="white"/>
                </a:solidFill>
              </a:rPr>
              <a:pPr/>
              <a:t>‹#›</a:t>
            </a:fld>
            <a:endParaRPr lang="en-US">
              <a:solidFill>
                <a:prstClr val="white"/>
              </a:solidFill>
            </a:endParaRPr>
          </a:p>
        </p:txBody>
      </p:sp>
      <p:pic>
        <p:nvPicPr>
          <p:cNvPr id="8" name="Picture 7"/>
          <p:cNvPicPr>
            <a:picLocks noChangeAspect="1"/>
          </p:cNvPicPr>
          <p:nvPr userDrawn="1"/>
        </p:nvPicPr>
        <p:blipFill>
          <a:blip r:embed="rId2"/>
          <a:stretch>
            <a:fillRect/>
          </a:stretch>
        </p:blipFill>
        <p:spPr>
          <a:xfrm>
            <a:off x="5930726" y="76202"/>
            <a:ext cx="3209925" cy="1038225"/>
          </a:xfrm>
          <a:prstGeom prst="rect">
            <a:avLst/>
          </a:prstGeom>
        </p:spPr>
      </p:pic>
      <p:sp>
        <p:nvSpPr>
          <p:cNvPr id="10" name="Title 1"/>
          <p:cNvSpPr>
            <a:spLocks noGrp="1"/>
          </p:cNvSpPr>
          <p:nvPr>
            <p:ph type="title" hasCustomPrompt="1"/>
          </p:nvPr>
        </p:nvSpPr>
        <p:spPr>
          <a:xfrm>
            <a:off x="2133600" y="0"/>
            <a:ext cx="6858000" cy="1143000"/>
          </a:xfrm>
        </p:spPr>
        <p:txBody>
          <a:bodyPr/>
          <a:lstStyle>
            <a:lvl1pPr>
              <a:defRPr sz="2100">
                <a:latin typeface="+mj-lt"/>
                <a:cs typeface="Levenim MT" panose="02010502060101010101" pitchFamily="2" charset="-79"/>
              </a:defRPr>
            </a:lvl1pPr>
          </a:lstStyle>
          <a:p>
            <a:r>
              <a:rPr lang="en-US" dirty="0"/>
              <a:t>Slide Title</a:t>
            </a:r>
          </a:p>
        </p:txBody>
      </p:sp>
      <p:sp>
        <p:nvSpPr>
          <p:cNvPr id="11" name="Text Placeholder 10"/>
          <p:cNvSpPr>
            <a:spLocks noGrp="1"/>
          </p:cNvSpPr>
          <p:nvPr>
            <p:ph type="body" sz="quarter" idx="13"/>
          </p:nvPr>
        </p:nvSpPr>
        <p:spPr>
          <a:xfrm>
            <a:off x="468087" y="2057400"/>
            <a:ext cx="8371114" cy="1905000"/>
          </a:xfrm>
        </p:spPr>
        <p:txBody>
          <a:bodyPr>
            <a:normAutofit/>
          </a:bodyPr>
          <a:lstStyle>
            <a:lvl1pPr marL="171450" indent="-171450">
              <a:defRPr sz="1350">
                <a:latin typeface="+mj-lt"/>
                <a:cs typeface="Levenim MT" panose="02010502060101010101" pitchFamily="2" charset="-79"/>
              </a:defRPr>
            </a:lvl1pPr>
            <a:lvl2pPr>
              <a:defRPr sz="1350">
                <a:latin typeface="+mj-lt"/>
                <a:cs typeface="Levenim MT" panose="02010502060101010101" pitchFamily="2" charset="-79"/>
              </a:defRPr>
            </a:lvl2pPr>
            <a:lvl3pPr>
              <a:defRPr sz="1350">
                <a:latin typeface="+mj-lt"/>
                <a:cs typeface="Levenim MT" panose="02010502060101010101" pitchFamily="2" charset="-79"/>
              </a:defRPr>
            </a:lvl3pPr>
            <a:lvl4pPr>
              <a:defRPr sz="1350">
                <a:latin typeface="+mj-lt"/>
                <a:cs typeface="Levenim MT" panose="02010502060101010101" pitchFamily="2" charset="-79"/>
              </a:defRPr>
            </a:lvl4pPr>
            <a:lvl5pPr>
              <a:defRPr sz="1350">
                <a:latin typeface="+mj-lt"/>
                <a:cs typeface="Levenim MT" panose="02010502060101010101" pitchFamily="2" charset="-79"/>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47471418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EEF8A6EE-6F06-4E6D-B29B-038C3C4E3D2B}" type="slidenum">
              <a:rPr lang="en-US">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01511387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EEF8A6EE-6F06-4E6D-B29B-038C3C4E3D2B}" type="slidenum">
              <a:rPr lang="en-US">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90319018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EEF8A6EE-6F06-4E6D-B29B-038C3C4E3D2B}" type="slidenum">
              <a:rPr lang="en-US">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04164498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EEF8A6EE-6F06-4E6D-B29B-038C3C4E3D2B}" type="slidenum">
              <a:rPr lang="en-US">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61462355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EEF8A6EE-6F06-4E6D-B29B-038C3C4E3D2B}" type="slidenum">
              <a:rPr lang="en-US">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5542390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a:t>Click to edit Master title style</a:t>
            </a:r>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6" name="TextBox 15"/>
          <p:cNvSpPr txBox="1"/>
          <p:nvPr/>
        </p:nvSpPr>
        <p:spPr>
          <a:xfrm>
            <a:off x="786068" y="6367046"/>
            <a:ext cx="433132" cy="338554"/>
          </a:xfrm>
          <a:prstGeom prst="rect">
            <a:avLst/>
          </a:prstGeom>
          <a:noFill/>
        </p:spPr>
        <p:txBody>
          <a:bodyPr wrap="none" rtlCol="0">
            <a:spAutoFit/>
          </a:bodyPr>
          <a:lstStyle/>
          <a:p>
            <a:fld id="{60190AC2-481F-4502-89DE-7153DAFA5FF2}" type="slidenum">
              <a:rPr lang="en-US" sz="1600" smtClean="0">
                <a:solidFill>
                  <a:schemeClr val="bg1">
                    <a:lumMod val="50000"/>
                  </a:schemeClr>
                </a:solidFill>
              </a:rPr>
              <a:pPr/>
              <a:t>‹#›</a:t>
            </a:fld>
            <a:endParaRPr lang="en-US" sz="1600">
              <a:solidFill>
                <a:schemeClr val="bg1">
                  <a:lumMod val="50000"/>
                </a:schemeClr>
              </a:solidFill>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EEF8A6EE-6F06-4E6D-B29B-038C3C4E3D2B}" type="slidenum">
              <a:rPr lang="en-US">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511137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EEF8A6EE-6F06-4E6D-B29B-038C3C4E3D2B}" type="slidenum">
              <a:rPr lang="en-US">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01748304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EEF8A6EE-6F06-4E6D-B29B-038C3C4E3D2B}" type="slidenum">
              <a:rPr lang="en-US">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29297379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EEF8A6EE-6F06-4E6D-B29B-038C3C4E3D2B}" type="slidenum">
              <a:rPr lang="en-US">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92626048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EEF8A6EE-6F06-4E6D-B29B-038C3C4E3D2B}" type="slidenum">
              <a:rPr lang="en-US">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96191175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EEF8A6EE-6F06-4E6D-B29B-038C3C4E3D2B}" type="slidenum">
              <a:rPr lang="en-US">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974820563"/>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2400">
                <a:solidFill>
                  <a:schemeClr val="tx1"/>
                </a:solidFill>
              </a:defRPr>
            </a:lvl1pPr>
          </a:lstStyle>
          <a:p>
            <a:r>
              <a:rPr kumimoji="0" lang="en-US"/>
              <a:t>Click to edit Master title style</a:t>
            </a:r>
            <a:endParaRPr kumimoji="0" lang="en-US" dirty="0"/>
          </a:p>
        </p:txBody>
      </p:sp>
      <p:sp>
        <p:nvSpPr>
          <p:cNvPr id="9" name="Subtitle 8"/>
          <p:cNvSpPr>
            <a:spLocks noGrp="1"/>
          </p:cNvSpPr>
          <p:nvPr>
            <p:ph type="subTitle" idx="1"/>
          </p:nvPr>
        </p:nvSpPr>
        <p:spPr>
          <a:xfrm>
            <a:off x="1219200" y="5124450"/>
            <a:ext cx="6858000" cy="533400"/>
          </a:xfrm>
        </p:spPr>
        <p:txBody>
          <a:bodyPr/>
          <a:lstStyle>
            <a:lvl1pPr marL="0" indent="0" algn="r">
              <a:buNone/>
              <a:defRPr sz="1500" baseline="0">
                <a:solidFill>
                  <a:schemeClr val="tx2"/>
                </a:solidFill>
                <a:latin typeface="+mj-lt"/>
                <a:ea typeface="+mj-ea"/>
                <a:cs typeface="+mj-cs"/>
              </a:defRPr>
            </a:lvl1pPr>
            <a:lvl2pPr marL="342900" indent="0" algn="ctr">
              <a:buNone/>
            </a:lvl2pPr>
            <a:lvl3pPr marL="685800" indent="0" algn="ctr">
              <a:buNone/>
            </a:lvl3pPr>
            <a:lvl4pPr marL="1028700" indent="0" algn="ctr">
              <a:buNone/>
            </a:lvl4pPr>
            <a:lvl5pPr marL="1371600" indent="0" algn="ctr">
              <a:buNone/>
            </a:lvl5pPr>
            <a:lvl6pPr marL="1714500" indent="0" algn="ctr">
              <a:buNone/>
            </a:lvl6pPr>
            <a:lvl7pPr marL="2057400" indent="0" algn="ctr">
              <a:buNone/>
            </a:lvl7pPr>
            <a:lvl8pPr marL="2400300" indent="0" algn="ctr">
              <a:buNone/>
            </a:lvl8pPr>
            <a:lvl9pPr marL="2743200" indent="0" algn="ctr">
              <a:buNone/>
            </a:lvl9pPr>
          </a:lstStyle>
          <a:p>
            <a:r>
              <a:rPr kumimoji="0" lang="en-US"/>
              <a:t>Click to edit Master subtitle style</a:t>
            </a:r>
            <a:endParaRPr kumimoji="0" lang="en-US" dirty="0"/>
          </a:p>
        </p:txBody>
      </p:sp>
      <p:sp>
        <p:nvSpPr>
          <p:cNvPr id="21" name="Rectangle 20"/>
          <p:cNvSpPr/>
          <p:nvPr/>
        </p:nvSpPr>
        <p:spPr>
          <a:xfrm>
            <a:off x="904875" y="3648075"/>
            <a:ext cx="7315200" cy="1280160"/>
          </a:xfrm>
          <a:prstGeom prst="rect">
            <a:avLst/>
          </a:prstGeom>
          <a:noFill/>
          <a:ln w="6350" cap="rnd" cmpd="sng" algn="ctr">
            <a:solidFill>
              <a:srgbClr val="002060"/>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350" dirty="0">
              <a:solidFill>
                <a:prstClr val="white"/>
              </a:solidFill>
            </a:endParaRPr>
          </a:p>
        </p:txBody>
      </p:sp>
      <p:sp>
        <p:nvSpPr>
          <p:cNvPr id="33" name="Rectangle 32"/>
          <p:cNvSpPr/>
          <p:nvPr/>
        </p:nvSpPr>
        <p:spPr>
          <a:xfrm>
            <a:off x="914400" y="5048250"/>
            <a:ext cx="7315200" cy="685800"/>
          </a:xfrm>
          <a:prstGeom prst="rect">
            <a:avLst/>
          </a:prstGeom>
          <a:noFill/>
          <a:ln w="6350" cap="rnd" cmpd="sng" algn="ctr">
            <a:solidFill>
              <a:schemeClr val="tx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350" dirty="0">
              <a:solidFill>
                <a:prstClr val="white"/>
              </a:solidFill>
            </a:endParaRPr>
          </a:p>
        </p:txBody>
      </p:sp>
      <p:sp>
        <p:nvSpPr>
          <p:cNvPr id="22" name="Rectangle 21"/>
          <p:cNvSpPr/>
          <p:nvPr/>
        </p:nvSpPr>
        <p:spPr>
          <a:xfrm>
            <a:off x="904875" y="3648075"/>
            <a:ext cx="228600" cy="1280160"/>
          </a:xfrm>
          <a:prstGeom prst="rect">
            <a:avLst/>
          </a:prstGeom>
          <a:solidFill>
            <a:srgbClr val="002060"/>
          </a:solidFill>
          <a:ln w="6350" cap="rnd" cmpd="sng" algn="ctr">
            <a:solidFill>
              <a:srgbClr val="002060"/>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350" dirty="0">
              <a:solidFill>
                <a:prstClr val="white"/>
              </a:solidFill>
            </a:endParaRPr>
          </a:p>
        </p:txBody>
      </p:sp>
      <p:sp>
        <p:nvSpPr>
          <p:cNvPr id="32" name="Rectangle 31"/>
          <p:cNvSpPr/>
          <p:nvPr/>
        </p:nvSpPr>
        <p:spPr>
          <a:xfrm>
            <a:off x="914400" y="5048250"/>
            <a:ext cx="228600" cy="685800"/>
          </a:xfrm>
          <a:prstGeom prst="rect">
            <a:avLst/>
          </a:prstGeom>
          <a:solidFill>
            <a:schemeClr val="tx1">
              <a:lumMod val="50000"/>
              <a:lumOff val="50000"/>
            </a:schemeClr>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350" dirty="0">
              <a:solidFill>
                <a:prstClr val="white"/>
              </a:solidFill>
            </a:endParaRPr>
          </a:p>
        </p:txBody>
      </p:sp>
      <p:pic>
        <p:nvPicPr>
          <p:cNvPr id="11" name="Picture 2" descr="maryland.gov">
            <a:hlinkClick r:id="rId2"/>
          </p:cNvPr>
          <p:cNvPicPr>
            <a:picLocks noChangeAspect="1" noChangeArrowheads="1"/>
          </p:cNvPicPr>
          <p:nvPr/>
        </p:nvPicPr>
        <p:blipFill>
          <a:blip r:embed="rId3" cstate="print"/>
          <a:srcRect/>
          <a:stretch>
            <a:fillRect/>
          </a:stretch>
        </p:blipFill>
        <p:spPr bwMode="auto">
          <a:xfrm>
            <a:off x="3739680" y="2620435"/>
            <a:ext cx="1600200" cy="742951"/>
          </a:xfrm>
          <a:prstGeom prst="rect">
            <a:avLst/>
          </a:prstGeom>
          <a:noFill/>
        </p:spPr>
      </p:pic>
      <p:pic>
        <p:nvPicPr>
          <p:cNvPr id="10" name="Picture 9" descr="HSCRC logo.png"/>
          <p:cNvPicPr>
            <a:picLocks noChangeAspect="1"/>
          </p:cNvPicPr>
          <p:nvPr userDrawn="1"/>
        </p:nvPicPr>
        <p:blipFill>
          <a:blip r:embed="rId4" cstate="print"/>
          <a:stretch>
            <a:fillRect/>
          </a:stretch>
        </p:blipFill>
        <p:spPr>
          <a:xfrm>
            <a:off x="7170822" y="6031924"/>
            <a:ext cx="1408030" cy="565727"/>
          </a:xfrm>
          <a:prstGeom prst="rect">
            <a:avLst/>
          </a:prstGeom>
        </p:spPr>
      </p:pic>
    </p:spTree>
    <p:extLst>
      <p:ext uri="{BB962C8B-B14F-4D97-AF65-F5344CB8AC3E}">
        <p14:creationId xmlns:p14="http://schemas.microsoft.com/office/powerpoint/2010/main" val="151323382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13" name="TextBox 12"/>
          <p:cNvSpPr txBox="1"/>
          <p:nvPr/>
        </p:nvSpPr>
        <p:spPr>
          <a:xfrm>
            <a:off x="786068" y="6367047"/>
            <a:ext cx="372218" cy="276999"/>
          </a:xfrm>
          <a:prstGeom prst="rect">
            <a:avLst/>
          </a:prstGeom>
          <a:noFill/>
        </p:spPr>
        <p:txBody>
          <a:bodyPr wrap="none" rtlCol="0">
            <a:spAutoFit/>
          </a:bodyPr>
          <a:lstStyle/>
          <a:p>
            <a:fld id="{60190AC2-481F-4502-89DE-7153DAFA5FF2}" type="slidenum">
              <a:rPr lang="en-US" sz="1200">
                <a:solidFill>
                  <a:prstClr val="white">
                    <a:lumMod val="50000"/>
                  </a:prstClr>
                </a:solidFill>
              </a:rPr>
              <a:pPr/>
              <a:t>‹#›</a:t>
            </a:fld>
            <a:endParaRPr lang="en-US" sz="1200" dirty="0">
              <a:solidFill>
                <a:prstClr val="white">
                  <a:lumMod val="50000"/>
                </a:prstClr>
              </a:solidFill>
            </a:endParaRPr>
          </a:p>
        </p:txBody>
      </p:sp>
    </p:spTree>
    <p:extLst>
      <p:ext uri="{BB962C8B-B14F-4D97-AF65-F5344CB8AC3E}">
        <p14:creationId xmlns:p14="http://schemas.microsoft.com/office/powerpoint/2010/main" val="3846861012"/>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2400" b="0" cap="none" baseline="0"/>
            </a:lvl1pPr>
          </a:lstStyle>
          <a:p>
            <a:r>
              <a:rPr kumimoji="0" lang="en-US"/>
              <a:t>Click to edit Master title style</a:t>
            </a:r>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1500">
                <a:solidFill>
                  <a:schemeClr val="tx1">
                    <a:tint val="75000"/>
                  </a:schemeClr>
                </a:solidFill>
              </a:defRPr>
            </a:lvl1pPr>
            <a:lvl2pPr>
              <a:buNone/>
              <a:defRPr sz="1350">
                <a:solidFill>
                  <a:schemeClr val="tx1">
                    <a:tint val="75000"/>
                  </a:schemeClr>
                </a:solidFill>
              </a:defRPr>
            </a:lvl2pPr>
            <a:lvl3pPr>
              <a:buNone/>
              <a:defRPr sz="1200">
                <a:solidFill>
                  <a:schemeClr val="tx1">
                    <a:tint val="75000"/>
                  </a:schemeClr>
                </a:solidFill>
              </a:defRPr>
            </a:lvl3pPr>
            <a:lvl4pPr>
              <a:buNone/>
              <a:defRPr sz="1050">
                <a:solidFill>
                  <a:schemeClr val="tx1">
                    <a:tint val="75000"/>
                  </a:schemeClr>
                </a:solidFill>
              </a:defRPr>
            </a:lvl4pPr>
            <a:lvl5pPr>
              <a:buNone/>
              <a:defRPr sz="105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endParaRPr lang="en-US" dirty="0">
              <a:solidFill>
                <a:srgbClr val="DDE9EC"/>
              </a:solidFill>
            </a:endParaRPr>
          </a:p>
        </p:txBody>
      </p:sp>
      <p:sp>
        <p:nvSpPr>
          <p:cNvPr id="5" name="Footer Placeholder 4"/>
          <p:cNvSpPr>
            <a:spLocks noGrp="1"/>
          </p:cNvSpPr>
          <p:nvPr>
            <p:ph type="ftr" sz="quarter" idx="11"/>
          </p:nvPr>
        </p:nvSpPr>
        <p:spPr>
          <a:xfrm>
            <a:off x="2898648" y="6355080"/>
            <a:ext cx="3474720" cy="365760"/>
          </a:xfrm>
        </p:spPr>
        <p:txBody>
          <a:bodyPr/>
          <a:lstStyle/>
          <a:p>
            <a:endParaRPr lang="en-US" dirty="0">
              <a:solidFill>
                <a:srgbClr val="DDE9EC"/>
              </a:solidFill>
            </a:endParaRPr>
          </a:p>
        </p:txBody>
      </p:sp>
      <p:sp>
        <p:nvSpPr>
          <p:cNvPr id="6" name="Slide Number Placeholder 5"/>
          <p:cNvSpPr>
            <a:spLocks noGrp="1"/>
          </p:cNvSpPr>
          <p:nvPr>
            <p:ph type="sldNum" sz="quarter" idx="12"/>
          </p:nvPr>
        </p:nvSpPr>
        <p:spPr>
          <a:xfrm>
            <a:off x="1069848" y="6355080"/>
            <a:ext cx="1520952" cy="365760"/>
          </a:xfrm>
        </p:spPr>
        <p:txBody>
          <a:bodyPr/>
          <a:lstStyle/>
          <a:p>
            <a:fld id="{565185A8-A803-3B40-8A76-D1B5A01A80E0}" type="slidenum">
              <a:rPr lang="en-US" smtClean="0">
                <a:solidFill>
                  <a:srgbClr val="DDE9EC"/>
                </a:solidFill>
              </a:rPr>
              <a:pPr/>
              <a:t>‹#›</a:t>
            </a:fld>
            <a:endParaRPr lang="en-US" dirty="0">
              <a:solidFill>
                <a:srgbClr val="DDE9EC"/>
              </a:solidFill>
            </a:endParaRPr>
          </a:p>
        </p:txBody>
      </p:sp>
      <p:sp>
        <p:nvSpPr>
          <p:cNvPr id="7" name="Rectangle 6"/>
          <p:cNvSpPr/>
          <p:nvPr/>
        </p:nvSpPr>
        <p:spPr>
          <a:xfrm>
            <a:off x="914400" y="2819400"/>
            <a:ext cx="7315200" cy="1280160"/>
          </a:xfrm>
          <a:prstGeom prst="rect">
            <a:avLst/>
          </a:prstGeom>
          <a:noFill/>
          <a:ln w="6350" cap="rnd" cmpd="sng" algn="ctr">
            <a:solidFill>
              <a:srgbClr val="002060"/>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350" dirty="0">
              <a:solidFill>
                <a:prstClr val="white"/>
              </a:solidFill>
            </a:endParaRPr>
          </a:p>
        </p:txBody>
      </p:sp>
      <p:sp>
        <p:nvSpPr>
          <p:cNvPr id="8" name="Rectangle 7"/>
          <p:cNvSpPr/>
          <p:nvPr/>
        </p:nvSpPr>
        <p:spPr>
          <a:xfrm>
            <a:off x="914400" y="2819400"/>
            <a:ext cx="228600" cy="1280160"/>
          </a:xfrm>
          <a:prstGeom prst="rect">
            <a:avLst/>
          </a:prstGeom>
          <a:solidFill>
            <a:srgbClr val="002060"/>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350" dirty="0">
              <a:solidFill>
                <a:prstClr val="white"/>
              </a:solidFill>
            </a:endParaRPr>
          </a:p>
        </p:txBody>
      </p:sp>
    </p:spTree>
    <p:extLst>
      <p:ext uri="{BB962C8B-B14F-4D97-AF65-F5344CB8AC3E}">
        <p14:creationId xmlns:p14="http://schemas.microsoft.com/office/powerpoint/2010/main" val="740867761"/>
      </p:ext>
    </p:extLst>
  </p:cSld>
  <p:clrMapOvr>
    <a:overrideClrMapping bg1="dk1" tx1="lt1" bg2="dk2" tx2="lt2" accent1="accent1" accent2="accent2" accent3="accent3" accent4="accent4" accent5="accent5" accent6="accent6" hlink="hlink" folHlink="folHlink"/>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a:t>Click to edit Master title style</a:t>
            </a:r>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6" name="TextBox 15"/>
          <p:cNvSpPr txBox="1"/>
          <p:nvPr/>
        </p:nvSpPr>
        <p:spPr>
          <a:xfrm>
            <a:off x="786068" y="6367047"/>
            <a:ext cx="372218" cy="276999"/>
          </a:xfrm>
          <a:prstGeom prst="rect">
            <a:avLst/>
          </a:prstGeom>
          <a:noFill/>
        </p:spPr>
        <p:txBody>
          <a:bodyPr wrap="none" rtlCol="0">
            <a:spAutoFit/>
          </a:bodyPr>
          <a:lstStyle/>
          <a:p>
            <a:fld id="{60190AC2-481F-4502-89DE-7153DAFA5FF2}" type="slidenum">
              <a:rPr lang="en-US" sz="1200">
                <a:solidFill>
                  <a:prstClr val="white">
                    <a:lumMod val="50000"/>
                  </a:prstClr>
                </a:solidFill>
              </a:rPr>
              <a:pPr/>
              <a:t>‹#›</a:t>
            </a:fld>
            <a:endParaRPr lang="en-US" sz="1200" dirty="0">
              <a:solidFill>
                <a:prstClr val="white">
                  <a:lumMod val="50000"/>
                </a:prstClr>
              </a:solidFill>
            </a:endParaRPr>
          </a:p>
        </p:txBody>
      </p:sp>
      <p:pic>
        <p:nvPicPr>
          <p:cNvPr id="7" name="Picture 6" descr="HSCRC logo.png"/>
          <p:cNvPicPr>
            <a:picLocks noChangeAspect="1"/>
          </p:cNvPicPr>
          <p:nvPr userDrawn="1"/>
        </p:nvPicPr>
        <p:blipFill>
          <a:blip r:embed="rId2" cstate="print"/>
          <a:stretch>
            <a:fillRect/>
          </a:stretch>
        </p:blipFill>
        <p:spPr>
          <a:xfrm>
            <a:off x="6872438" y="6014539"/>
            <a:ext cx="1944303" cy="781193"/>
          </a:xfrm>
          <a:prstGeom prst="rect">
            <a:avLst/>
          </a:prstGeom>
        </p:spPr>
      </p:pic>
    </p:spTree>
    <p:extLst>
      <p:ext uri="{BB962C8B-B14F-4D97-AF65-F5344CB8AC3E}">
        <p14:creationId xmlns:p14="http://schemas.microsoft.com/office/powerpoint/2010/main" val="26050886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1800" b="1">
                <a:solidFill>
                  <a:schemeClr val="accent2"/>
                </a:solidFill>
              </a:defRPr>
            </a:lvl1pPr>
            <a:lvl2pPr>
              <a:buNone/>
              <a:defRPr sz="1500" b="1"/>
            </a:lvl2pPr>
            <a:lvl3pPr>
              <a:buNone/>
              <a:defRPr sz="1350" b="1"/>
            </a:lvl3pPr>
            <a:lvl4pPr>
              <a:buNone/>
              <a:defRPr sz="1200" b="1"/>
            </a:lvl4pPr>
            <a:lvl5pPr>
              <a:buNone/>
              <a:defRPr sz="12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8201" y="1295400"/>
            <a:ext cx="4041775" cy="685800"/>
          </a:xfrm>
          <a:noFill/>
          <a:ln>
            <a:noFill/>
          </a:ln>
        </p:spPr>
        <p:txBody>
          <a:bodyPr lIns="91440" anchor="b" anchorCtr="0"/>
          <a:lstStyle>
            <a:lvl1pPr marL="0" indent="0">
              <a:buNone/>
              <a:defRPr sz="1800" b="1">
                <a:solidFill>
                  <a:schemeClr val="accent2"/>
                </a:solidFill>
              </a:defRPr>
            </a:lvl1pPr>
            <a:lvl2pPr>
              <a:buNone/>
              <a:defRPr sz="1500" b="1"/>
            </a:lvl2pPr>
            <a:lvl3pPr>
              <a:buNone/>
              <a:defRPr sz="1350" b="1"/>
            </a:lvl3pPr>
            <a:lvl4pPr>
              <a:buNone/>
              <a:defRPr sz="1200" b="1"/>
            </a:lvl4pPr>
            <a:lvl5pPr>
              <a:buNone/>
              <a:defRPr sz="12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005AD4C7-8640-3744-BC60-962A88DAE811}" type="datetimeFigureOut">
              <a:rPr lang="en-US" smtClean="0">
                <a:solidFill>
                  <a:srgbClr val="464653"/>
                </a:solidFill>
              </a:rPr>
              <a:pPr/>
              <a:t>7/28/2016</a:t>
            </a:fld>
            <a:endParaRPr lang="en-US" dirty="0">
              <a:solidFill>
                <a:srgbClr val="464653"/>
              </a:solidFill>
            </a:endParaRPr>
          </a:p>
        </p:txBody>
      </p:sp>
      <p:sp>
        <p:nvSpPr>
          <p:cNvPr id="8" name="Footer Placeholder 7"/>
          <p:cNvSpPr>
            <a:spLocks noGrp="1"/>
          </p:cNvSpPr>
          <p:nvPr>
            <p:ph type="ftr" sz="quarter" idx="11"/>
          </p:nvPr>
        </p:nvSpPr>
        <p:spPr/>
        <p:txBody>
          <a:bodyPr/>
          <a:lstStyle/>
          <a:p>
            <a:endParaRPr lang="en-US" dirty="0">
              <a:solidFill>
                <a:srgbClr val="464653"/>
              </a:solidFill>
            </a:endParaRPr>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3434652997"/>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a:t>Click to edit Master title style</a:t>
            </a:r>
          </a:p>
        </p:txBody>
      </p:sp>
      <p:sp>
        <p:nvSpPr>
          <p:cNvPr id="13" name="TextBox 12"/>
          <p:cNvSpPr txBox="1"/>
          <p:nvPr/>
        </p:nvSpPr>
        <p:spPr>
          <a:xfrm>
            <a:off x="786068" y="6367047"/>
            <a:ext cx="372218" cy="276999"/>
          </a:xfrm>
          <a:prstGeom prst="rect">
            <a:avLst/>
          </a:prstGeom>
          <a:noFill/>
        </p:spPr>
        <p:txBody>
          <a:bodyPr wrap="none" rtlCol="0">
            <a:spAutoFit/>
          </a:bodyPr>
          <a:lstStyle/>
          <a:p>
            <a:fld id="{60190AC2-481F-4502-89DE-7153DAFA5FF2}" type="slidenum">
              <a:rPr lang="en-US" sz="1200">
                <a:solidFill>
                  <a:prstClr val="white">
                    <a:lumMod val="50000"/>
                  </a:prstClr>
                </a:solidFill>
              </a:rPr>
              <a:pPr/>
              <a:t>‹#›</a:t>
            </a:fld>
            <a:endParaRPr lang="en-US" sz="1200" dirty="0">
              <a:solidFill>
                <a:prstClr val="white">
                  <a:lumMod val="50000"/>
                </a:prstClr>
              </a:solidFill>
            </a:endParaRPr>
          </a:p>
        </p:txBody>
      </p:sp>
    </p:spTree>
    <p:extLst>
      <p:ext uri="{BB962C8B-B14F-4D97-AF65-F5344CB8AC3E}">
        <p14:creationId xmlns:p14="http://schemas.microsoft.com/office/powerpoint/2010/main" val="1129221084"/>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pic>
        <p:nvPicPr>
          <p:cNvPr id="11" name="Picture 2" descr="maryland.gov">
            <a:hlinkClick r:id="rId2"/>
          </p:cNvPr>
          <p:cNvPicPr>
            <a:picLocks noChangeAspect="1" noChangeArrowheads="1"/>
          </p:cNvPicPr>
          <p:nvPr/>
        </p:nvPicPr>
        <p:blipFill>
          <a:blip r:embed="rId3" cstate="print"/>
          <a:srcRect/>
          <a:stretch>
            <a:fillRect/>
          </a:stretch>
        </p:blipFill>
        <p:spPr bwMode="auto">
          <a:xfrm>
            <a:off x="7391400" y="6115051"/>
            <a:ext cx="1600200" cy="742951"/>
          </a:xfrm>
          <a:prstGeom prst="rect">
            <a:avLst/>
          </a:prstGeom>
          <a:noFill/>
        </p:spPr>
      </p:pic>
      <p:sp>
        <p:nvSpPr>
          <p:cNvPr id="13" name="TextBox 12"/>
          <p:cNvSpPr txBox="1"/>
          <p:nvPr/>
        </p:nvSpPr>
        <p:spPr>
          <a:xfrm>
            <a:off x="786068" y="6367047"/>
            <a:ext cx="372218" cy="276999"/>
          </a:xfrm>
          <a:prstGeom prst="rect">
            <a:avLst/>
          </a:prstGeom>
          <a:noFill/>
        </p:spPr>
        <p:txBody>
          <a:bodyPr wrap="none" rtlCol="0">
            <a:spAutoFit/>
          </a:bodyPr>
          <a:lstStyle/>
          <a:p>
            <a:fld id="{60190AC2-481F-4502-89DE-7153DAFA5FF2}" type="slidenum">
              <a:rPr lang="en-US" sz="1200">
                <a:solidFill>
                  <a:prstClr val="white">
                    <a:lumMod val="50000"/>
                  </a:prstClr>
                </a:solidFill>
              </a:rPr>
              <a:pPr/>
              <a:t>‹#›</a:t>
            </a:fld>
            <a:endParaRPr lang="en-US" sz="1200" dirty="0">
              <a:solidFill>
                <a:prstClr val="white">
                  <a:lumMod val="50000"/>
                </a:prstClr>
              </a:solidFill>
            </a:endParaRPr>
          </a:p>
        </p:txBody>
      </p:sp>
    </p:spTree>
    <p:extLst>
      <p:ext uri="{BB962C8B-B14F-4D97-AF65-F5344CB8AC3E}">
        <p14:creationId xmlns:p14="http://schemas.microsoft.com/office/powerpoint/2010/main" val="1311462032"/>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1500" b="1">
                <a:solidFill>
                  <a:schemeClr val="tx2"/>
                </a:solidFill>
                <a:latin typeface="+mn-lt"/>
                <a:ea typeface="+mn-ea"/>
                <a:cs typeface="+mn-cs"/>
              </a:defRPr>
            </a:lvl1pPr>
          </a:lstStyle>
          <a:p>
            <a:r>
              <a:rPr kumimoji="0" lang="en-US"/>
              <a:t>Click to edit Master title style</a:t>
            </a:r>
          </a:p>
        </p:txBody>
      </p:sp>
      <p:sp>
        <p:nvSpPr>
          <p:cNvPr id="3" name="Text Placeholder 2"/>
          <p:cNvSpPr>
            <a:spLocks noGrp="1"/>
          </p:cNvSpPr>
          <p:nvPr>
            <p:ph type="body" idx="2"/>
          </p:nvPr>
        </p:nvSpPr>
        <p:spPr>
          <a:xfrm>
            <a:off x="6324600" y="1219202"/>
            <a:ext cx="2514600" cy="4843463"/>
          </a:xfrm>
        </p:spPr>
        <p:txBody>
          <a:bodyPr/>
          <a:lstStyle>
            <a:lvl1pPr marL="0" indent="0">
              <a:lnSpc>
                <a:spcPts val="1650"/>
              </a:lnSpc>
              <a:spcAft>
                <a:spcPts val="750"/>
              </a:spcAft>
              <a:buNone/>
              <a:defRPr sz="1200">
                <a:solidFill>
                  <a:schemeClr val="tx2"/>
                </a:solidFill>
              </a:defRPr>
            </a:lvl1pPr>
            <a:lvl2pPr>
              <a:buNone/>
              <a:defRPr sz="900"/>
            </a:lvl2pPr>
            <a:lvl3pPr>
              <a:buNone/>
              <a:defRPr sz="750"/>
            </a:lvl3pPr>
            <a:lvl4pPr>
              <a:buNone/>
              <a:defRPr sz="675"/>
            </a:lvl4pPr>
            <a:lvl5pPr>
              <a:buNone/>
              <a:defRPr sz="675"/>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005AD4C7-8640-3744-BC60-962A88DAE811}" type="datetimeFigureOut">
              <a:rPr lang="en-US" smtClean="0">
                <a:solidFill>
                  <a:srgbClr val="464653"/>
                </a:solidFill>
              </a:rPr>
              <a:pPr/>
              <a:t>7/28/2016</a:t>
            </a:fld>
            <a:endParaRPr lang="en-US" dirty="0">
              <a:solidFill>
                <a:srgbClr val="464653"/>
              </a:solidFill>
            </a:endParaRPr>
          </a:p>
        </p:txBody>
      </p:sp>
      <p:sp>
        <p:nvSpPr>
          <p:cNvPr id="6" name="Footer Placeholder 5"/>
          <p:cNvSpPr>
            <a:spLocks noGrp="1"/>
          </p:cNvSpPr>
          <p:nvPr>
            <p:ph type="ftr" sz="quarter" idx="11"/>
          </p:nvPr>
        </p:nvSpPr>
        <p:spPr/>
        <p:txBody>
          <a:bodyPr/>
          <a:lstStyle/>
          <a:p>
            <a:endParaRPr lang="en-US" dirty="0">
              <a:solidFill>
                <a:srgbClr val="464653"/>
              </a:solidFill>
            </a:endParaRPr>
          </a:p>
        </p:txBody>
      </p:sp>
      <p:sp>
        <p:nvSpPr>
          <p:cNvPr id="7" name="Slide Number Placeholder 6"/>
          <p:cNvSpPr>
            <a:spLocks noGrp="1"/>
          </p:cNvSpPr>
          <p:nvPr>
            <p:ph type="sldNum" sz="quarter" idx="12"/>
          </p:nvPr>
        </p:nvSpPr>
        <p:spPr/>
        <p:txBody>
          <a:bodyPr/>
          <a:lstStyle/>
          <a:p>
            <a:fld id="{565185A8-A803-3B40-8A76-D1B5A01A80E0}" type="slidenum">
              <a:rPr lang="en-US" smtClean="0">
                <a:solidFill>
                  <a:srgbClr val="464653"/>
                </a:solidFill>
              </a:rPr>
              <a:pPr/>
              <a:t>‹#›</a:t>
            </a:fld>
            <a:endParaRPr lang="en-US" dirty="0">
              <a:solidFill>
                <a:srgbClr val="464653"/>
              </a:solidFill>
            </a:endParaRPr>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68580" tIns="34290" rIns="68580" bIns="34290" anchor="t" compatLnSpc="1"/>
          <a:lstStyle/>
          <a:p>
            <a:endParaRPr lang="en-US" sz="1350" dirty="0">
              <a:solidFill>
                <a:prstClr val="black"/>
              </a:solidFill>
            </a:endParaRPr>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68580" tIns="34290" rIns="68580" bIns="34290" anchor="t" compatLnSpc="1"/>
          <a:lstStyle/>
          <a:p>
            <a:endParaRPr lang="en-US" sz="1350" dirty="0">
              <a:solidFill>
                <a:prstClr val="black"/>
              </a:solidFill>
            </a:endParaRPr>
          </a:p>
        </p:txBody>
      </p:sp>
      <p:sp>
        <p:nvSpPr>
          <p:cNvPr id="9" name="Isosceles Triangle 8"/>
          <p:cNvSpPr>
            <a:spLocks noChangeAspect="1"/>
          </p:cNvSpPr>
          <p:nvPr/>
        </p:nvSpPr>
        <p:spPr>
          <a:xfrm rot="5400000">
            <a:off x="419101" y="6467476"/>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350" dirty="0">
              <a:solidFill>
                <a:prstClr val="white"/>
              </a:solidFill>
            </a:endParaRPr>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2710373402"/>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1500" b="0">
                <a:solidFill>
                  <a:schemeClr val="tx1"/>
                </a:solidFill>
              </a:defRPr>
            </a:lvl1pPr>
          </a:lstStyle>
          <a:p>
            <a:r>
              <a:rPr kumimoji="0" lang="en-US"/>
              <a:t>Click to edit Master title style</a:t>
            </a:r>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450"/>
              </a:spcBef>
              <a:buNone/>
              <a:defRPr sz="2400"/>
            </a:lvl1pPr>
          </a:lstStyle>
          <a:p>
            <a:r>
              <a:rPr kumimoji="0" lang="en-US" dirty="0"/>
              <a:t>Drag picture to placeholder or click icon to add</a:t>
            </a:r>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050"/>
            </a:lvl1pPr>
            <a:lvl2pPr>
              <a:defRPr sz="900"/>
            </a:lvl2pPr>
            <a:lvl3pPr>
              <a:defRPr sz="750"/>
            </a:lvl3pPr>
            <a:lvl4pPr>
              <a:defRPr sz="675"/>
            </a:lvl4pPr>
            <a:lvl5pPr>
              <a:defRPr sz="675"/>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005AD4C7-8640-3744-BC60-962A88DAE811}" type="datetimeFigureOut">
              <a:rPr lang="en-US" smtClean="0">
                <a:solidFill>
                  <a:srgbClr val="DDE9EC"/>
                </a:solidFill>
              </a:rPr>
              <a:pPr/>
              <a:t>7/28/2016</a:t>
            </a:fld>
            <a:endParaRPr lang="en-US" dirty="0">
              <a:solidFill>
                <a:srgbClr val="DDE9EC"/>
              </a:solidFill>
            </a:endParaRPr>
          </a:p>
        </p:txBody>
      </p:sp>
      <p:sp>
        <p:nvSpPr>
          <p:cNvPr id="6" name="Footer Placeholder 5"/>
          <p:cNvSpPr>
            <a:spLocks noGrp="1"/>
          </p:cNvSpPr>
          <p:nvPr>
            <p:ph type="ftr" sz="quarter" idx="11"/>
          </p:nvPr>
        </p:nvSpPr>
        <p:spPr/>
        <p:txBody>
          <a:bodyPr/>
          <a:lstStyle/>
          <a:p>
            <a:endParaRPr lang="en-US" dirty="0">
              <a:solidFill>
                <a:srgbClr val="DDE9EC"/>
              </a:solidFill>
            </a:endParaRPr>
          </a:p>
        </p:txBody>
      </p:sp>
      <p:sp>
        <p:nvSpPr>
          <p:cNvPr id="7" name="Slide Number Placeholder 6"/>
          <p:cNvSpPr>
            <a:spLocks noGrp="1"/>
          </p:cNvSpPr>
          <p:nvPr>
            <p:ph type="sldNum" sz="quarter" idx="12"/>
          </p:nvPr>
        </p:nvSpPr>
        <p:spPr/>
        <p:txBody>
          <a:bodyPr/>
          <a:lstStyle/>
          <a:p>
            <a:fld id="{565185A8-A803-3B40-8A76-D1B5A01A80E0}" type="slidenum">
              <a:rPr lang="en-US" smtClean="0">
                <a:solidFill>
                  <a:srgbClr val="DDE9EC"/>
                </a:solidFill>
              </a:rPr>
              <a:pPr/>
              <a:t>‹#›</a:t>
            </a:fld>
            <a:endParaRPr lang="en-US" dirty="0">
              <a:solidFill>
                <a:srgbClr val="DDE9EC"/>
              </a:solidFill>
            </a:endParaRPr>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68580" tIns="34290" rIns="68580" bIns="34290" anchor="t" compatLnSpc="1"/>
          <a:lstStyle/>
          <a:p>
            <a:endParaRPr lang="en-US" sz="1350" dirty="0">
              <a:solidFill>
                <a:prstClr val="white"/>
              </a:solidFill>
            </a:endParaRPr>
          </a:p>
        </p:txBody>
      </p:sp>
      <p:sp>
        <p:nvSpPr>
          <p:cNvPr id="9" name="Isosceles Triangle 8"/>
          <p:cNvSpPr>
            <a:spLocks noChangeAspect="1"/>
          </p:cNvSpPr>
          <p:nvPr/>
        </p:nvSpPr>
        <p:spPr>
          <a:xfrm rot="5400000">
            <a:off x="419101" y="6467476"/>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350" dirty="0">
              <a:solidFill>
                <a:prstClr val="white"/>
              </a:solidFill>
            </a:endParaRPr>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350" dirty="0">
              <a:solidFill>
                <a:prstClr val="white"/>
              </a:solidFill>
            </a:endParaRPr>
          </a:p>
        </p:txBody>
      </p:sp>
    </p:spTree>
    <p:extLst>
      <p:ext uri="{BB962C8B-B14F-4D97-AF65-F5344CB8AC3E}">
        <p14:creationId xmlns:p14="http://schemas.microsoft.com/office/powerpoint/2010/main" val="3585023676"/>
      </p:ext>
    </p:extLst>
  </p:cSld>
  <p:clrMapOvr>
    <a:overrideClrMapping bg1="dk1" tx1="lt1" bg2="dk2" tx2="lt2" accent1="accent1" accent2="accent2" accent3="accent3" accent4="accent4" accent5="accent5" accent6="accent6" hlink="hlink" folHlink="folHlink"/>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05AD4C7-8640-3744-BC60-962A88DAE811}" type="datetimeFigureOut">
              <a:rPr lang="en-US" smtClean="0">
                <a:solidFill>
                  <a:srgbClr val="464653"/>
                </a:solidFill>
              </a:rPr>
              <a:pPr/>
              <a:t>7/28/2016</a:t>
            </a:fld>
            <a:endParaRPr lang="en-US" dirty="0">
              <a:solidFill>
                <a:srgbClr val="464653"/>
              </a:solidFill>
            </a:endParaRPr>
          </a:p>
        </p:txBody>
      </p:sp>
      <p:sp>
        <p:nvSpPr>
          <p:cNvPr id="5" name="Footer Placeholder 4"/>
          <p:cNvSpPr>
            <a:spLocks noGrp="1"/>
          </p:cNvSpPr>
          <p:nvPr>
            <p:ph type="ftr" sz="quarter" idx="11"/>
          </p:nvPr>
        </p:nvSpPr>
        <p:spPr/>
        <p:txBody>
          <a:bodyPr/>
          <a:lstStyle/>
          <a:p>
            <a:endParaRPr lang="en-US" dirty="0">
              <a:solidFill>
                <a:srgbClr val="464653"/>
              </a:solidFill>
            </a:endParaRPr>
          </a:p>
        </p:txBody>
      </p:sp>
      <p:sp>
        <p:nvSpPr>
          <p:cNvPr id="6" name="Slide Number Placeholder 5"/>
          <p:cNvSpPr>
            <a:spLocks noGrp="1"/>
          </p:cNvSpPr>
          <p:nvPr>
            <p:ph type="sldNum" sz="quarter" idx="12"/>
          </p:nvPr>
        </p:nvSpPr>
        <p:spPr/>
        <p:txBody>
          <a:bodyPr/>
          <a:lstStyle/>
          <a:p>
            <a:fld id="{565185A8-A803-3B40-8A76-D1B5A01A80E0}" type="slidenum">
              <a:rPr lang="en-US" smtClean="0">
                <a:solidFill>
                  <a:srgbClr val="464653"/>
                </a:solidFill>
              </a:rPr>
              <a:pPr/>
              <a:t>‹#›</a:t>
            </a:fld>
            <a:endParaRPr lang="en-US" dirty="0">
              <a:solidFill>
                <a:srgbClr val="464653"/>
              </a:solidFill>
            </a:endParaRPr>
          </a:p>
        </p:txBody>
      </p:sp>
    </p:spTree>
    <p:extLst>
      <p:ext uri="{BB962C8B-B14F-4D97-AF65-F5344CB8AC3E}">
        <p14:creationId xmlns:p14="http://schemas.microsoft.com/office/powerpoint/2010/main" val="23250165"/>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05AD4C7-8640-3744-BC60-962A88DAE811}" type="datetimeFigureOut">
              <a:rPr lang="en-US" smtClean="0">
                <a:solidFill>
                  <a:srgbClr val="464653"/>
                </a:solidFill>
              </a:rPr>
              <a:pPr/>
              <a:t>7/28/2016</a:t>
            </a:fld>
            <a:endParaRPr lang="en-US" dirty="0">
              <a:solidFill>
                <a:srgbClr val="464653"/>
              </a:solidFill>
            </a:endParaRPr>
          </a:p>
        </p:txBody>
      </p:sp>
      <p:sp>
        <p:nvSpPr>
          <p:cNvPr id="5" name="Footer Placeholder 4"/>
          <p:cNvSpPr>
            <a:spLocks noGrp="1"/>
          </p:cNvSpPr>
          <p:nvPr>
            <p:ph type="ftr" sz="quarter" idx="11"/>
          </p:nvPr>
        </p:nvSpPr>
        <p:spPr/>
        <p:txBody>
          <a:bodyPr/>
          <a:lstStyle/>
          <a:p>
            <a:endParaRPr lang="en-US" dirty="0">
              <a:solidFill>
                <a:srgbClr val="464653"/>
              </a:solidFill>
            </a:endParaRPr>
          </a:p>
        </p:txBody>
      </p:sp>
      <p:sp>
        <p:nvSpPr>
          <p:cNvPr id="6" name="Slide Number Placeholder 5"/>
          <p:cNvSpPr>
            <a:spLocks noGrp="1"/>
          </p:cNvSpPr>
          <p:nvPr>
            <p:ph type="sldNum" sz="quarter" idx="12"/>
          </p:nvPr>
        </p:nvSpPr>
        <p:spPr/>
        <p:txBody>
          <a:bodyPr/>
          <a:lstStyle/>
          <a:p>
            <a:fld id="{565185A8-A803-3B40-8A76-D1B5A01A80E0}" type="slidenum">
              <a:rPr lang="en-US" smtClean="0">
                <a:solidFill>
                  <a:srgbClr val="464653"/>
                </a:solidFill>
              </a:rPr>
              <a:pPr/>
              <a:t>‹#›</a:t>
            </a:fld>
            <a:endParaRPr lang="en-US" dirty="0">
              <a:solidFill>
                <a:srgbClr val="464653"/>
              </a:solidFill>
            </a:endParaRPr>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68580" tIns="34290" rIns="68580" bIns="34290" anchor="t" compatLnSpc="1"/>
          <a:lstStyle/>
          <a:p>
            <a:endParaRPr lang="en-US" sz="1350" dirty="0">
              <a:solidFill>
                <a:prstClr val="black"/>
              </a:solidFill>
            </a:endParaRPr>
          </a:p>
        </p:txBody>
      </p:sp>
      <p:sp>
        <p:nvSpPr>
          <p:cNvPr id="8" name="Isosceles Triangle 7"/>
          <p:cNvSpPr>
            <a:spLocks noChangeAspect="1"/>
          </p:cNvSpPr>
          <p:nvPr/>
        </p:nvSpPr>
        <p:spPr>
          <a:xfrm rot="5400000">
            <a:off x="419101" y="6467476"/>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350" dirty="0">
              <a:solidFill>
                <a:prstClr val="white"/>
              </a:solidFill>
            </a:endParaRPr>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68580" tIns="34290" rIns="68580" bIns="34290" anchor="t" compatLnSpc="1"/>
          <a:lstStyle/>
          <a:p>
            <a:endParaRPr lang="en-US" sz="1350" dirty="0">
              <a:solidFill>
                <a:prstClr val="black"/>
              </a:solidFill>
            </a:endParaRPr>
          </a:p>
        </p:txBody>
      </p:sp>
    </p:spTree>
    <p:extLst>
      <p:ext uri="{BB962C8B-B14F-4D97-AF65-F5344CB8AC3E}">
        <p14:creationId xmlns:p14="http://schemas.microsoft.com/office/powerpoint/2010/main" val="1525622997"/>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5"/>
        <p:cNvGrpSpPr/>
        <p:nvPr/>
      </p:nvGrpSpPr>
      <p:grpSpPr>
        <a:xfrm>
          <a:off x="0" y="0"/>
          <a:ext cx="0" cy="0"/>
          <a:chOff x="0" y="0"/>
          <a:chExt cx="0" cy="0"/>
        </a:xfrm>
      </p:grpSpPr>
      <p:sp>
        <p:nvSpPr>
          <p:cNvPr id="19" name="Shape 19"/>
          <p:cNvSpPr txBox="1">
            <a:spLocks noGrp="1"/>
          </p:cNvSpPr>
          <p:nvPr>
            <p:ph type="title"/>
          </p:nvPr>
        </p:nvSpPr>
        <p:spPr>
          <a:xfrm>
            <a:off x="457200" y="274637"/>
            <a:ext cx="8229600" cy="1143000"/>
          </a:xfrm>
          <a:prstGeom prst="rect">
            <a:avLst/>
          </a:prstGeom>
        </p:spPr>
        <p:txBody>
          <a:bodyPr lIns="91425" tIns="91425" rIns="91425" b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20" name="Shape 20"/>
          <p:cNvSpPr txBox="1">
            <a:spLocks noGrp="1"/>
          </p:cNvSpPr>
          <p:nvPr>
            <p:ph type="body" idx="1"/>
          </p:nvPr>
        </p:nvSpPr>
        <p:spPr>
          <a:xfrm>
            <a:off x="457200" y="1600200"/>
            <a:ext cx="8229600" cy="4967700"/>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21" name="Shape 21"/>
          <p:cNvSpPr txBox="1">
            <a:spLocks noGrp="1"/>
          </p:cNvSpPr>
          <p:nvPr>
            <p:ph type="sldNum" idx="12"/>
          </p:nvPr>
        </p:nvSpPr>
        <p:spPr>
          <a:xfrm>
            <a:off x="8556792" y="6333136"/>
            <a:ext cx="548699" cy="524699"/>
          </a:xfrm>
          <a:prstGeom prst="rect">
            <a:avLst/>
          </a:prstGeom>
        </p:spPr>
        <p:txBody>
          <a:bodyPr lIns="91425" tIns="91425" rIns="91425" bIns="91425" anchor="ctr" anchorCtr="0">
            <a:noAutofit/>
          </a:bodyPr>
          <a:lstStyle/>
          <a:p>
            <a:fld id="{00000000-1234-1234-1234-123412341234}" type="slidenum">
              <a:rPr lang="en">
                <a:solidFill>
                  <a:srgbClr val="464653"/>
                </a:solidFill>
              </a:rPr>
              <a:pPr/>
              <a:t>‹#›</a:t>
            </a:fld>
            <a:endParaRPr lang="en">
              <a:solidFill>
                <a:srgbClr val="464653"/>
              </a:solidFill>
            </a:endParaRPr>
          </a:p>
        </p:txBody>
      </p:sp>
    </p:spTree>
    <p:extLst>
      <p:ext uri="{BB962C8B-B14F-4D97-AF65-F5344CB8AC3E}">
        <p14:creationId xmlns:p14="http://schemas.microsoft.com/office/powerpoint/2010/main" val="353690180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B94BA50-ABBF-4429-9085-2823C5D5BA90}" type="datetimeFigureOut">
              <a:rPr lang="en-US" smtClean="0">
                <a:solidFill>
                  <a:prstClr val="black">
                    <a:tint val="75000"/>
                  </a:prstClr>
                </a:solidFill>
              </a:rPr>
              <a:pPr/>
              <a:t>7/28/2016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2E85749F-BAE3-44FB-A910-963D1733887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74890799"/>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94BA50-ABBF-4429-9085-2823C5D5BA90}" type="datetimeFigureOut">
              <a:rPr lang="en-US" smtClean="0">
                <a:solidFill>
                  <a:prstClr val="black">
                    <a:tint val="75000"/>
                  </a:prstClr>
                </a:solidFill>
              </a:rPr>
              <a:pPr/>
              <a:t>7/28/2016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2E85749F-BAE3-44FB-A910-963D1733887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635798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a:t>Click to edit Master title style</a:t>
            </a:r>
          </a:p>
        </p:txBody>
      </p:sp>
      <p:sp>
        <p:nvSpPr>
          <p:cNvPr id="13" name="TextBox 12"/>
          <p:cNvSpPr txBox="1"/>
          <p:nvPr/>
        </p:nvSpPr>
        <p:spPr>
          <a:xfrm>
            <a:off x="786068" y="6367046"/>
            <a:ext cx="433132" cy="338554"/>
          </a:xfrm>
          <a:prstGeom prst="rect">
            <a:avLst/>
          </a:prstGeom>
          <a:noFill/>
        </p:spPr>
        <p:txBody>
          <a:bodyPr wrap="none" rtlCol="0">
            <a:spAutoFit/>
          </a:bodyPr>
          <a:lstStyle/>
          <a:p>
            <a:fld id="{60190AC2-481F-4502-89DE-7153DAFA5FF2}" type="slidenum">
              <a:rPr lang="en-US" sz="1600" smtClean="0">
                <a:solidFill>
                  <a:schemeClr val="bg1">
                    <a:lumMod val="50000"/>
                  </a:schemeClr>
                </a:solidFill>
              </a:rPr>
              <a:pPr/>
              <a:t>‹#›</a:t>
            </a:fld>
            <a:endParaRPr lang="en-US" sz="1600">
              <a:solidFill>
                <a:schemeClr val="bg1">
                  <a:lumMod val="50000"/>
                </a:schemeClr>
              </a:solidFill>
            </a:endParaRPr>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B94BA50-ABBF-4429-9085-2823C5D5BA90}" type="datetimeFigureOut">
              <a:rPr lang="en-US" smtClean="0">
                <a:solidFill>
                  <a:prstClr val="black">
                    <a:tint val="75000"/>
                  </a:prstClr>
                </a:solidFill>
              </a:rPr>
              <a:pPr/>
              <a:t>7/28/2016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2E85749F-BAE3-44FB-A910-963D1733887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63414798"/>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B94BA50-ABBF-4429-9085-2823C5D5BA90}" type="datetimeFigureOut">
              <a:rPr lang="en-US" smtClean="0">
                <a:solidFill>
                  <a:prstClr val="black">
                    <a:tint val="75000"/>
                  </a:prstClr>
                </a:solidFill>
              </a:rPr>
              <a:pPr/>
              <a:t>7/28/2016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2E85749F-BAE3-44FB-A910-963D1733887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11349840"/>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B94BA50-ABBF-4429-9085-2823C5D5BA90}" type="datetimeFigureOut">
              <a:rPr lang="en-US" smtClean="0">
                <a:solidFill>
                  <a:prstClr val="black">
                    <a:tint val="75000"/>
                  </a:prstClr>
                </a:solidFill>
              </a:rPr>
              <a:pPr/>
              <a:t>7/28/2016</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2E85749F-BAE3-44FB-A910-963D1733887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28503611"/>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B94BA50-ABBF-4429-9085-2823C5D5BA90}" type="datetimeFigureOut">
              <a:rPr lang="en-US" smtClean="0">
                <a:solidFill>
                  <a:prstClr val="black">
                    <a:tint val="75000"/>
                  </a:prstClr>
                </a:solidFill>
              </a:rPr>
              <a:pPr/>
              <a:t>7/28/2016</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2E85749F-BAE3-44FB-A910-963D1733887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38808200"/>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94BA50-ABBF-4429-9085-2823C5D5BA90}" type="datetimeFigureOut">
              <a:rPr lang="en-US" smtClean="0">
                <a:solidFill>
                  <a:prstClr val="black">
                    <a:tint val="75000"/>
                  </a:prstClr>
                </a:solidFill>
              </a:rPr>
              <a:pPr/>
              <a:t>7/28/2016</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2E85749F-BAE3-44FB-A910-963D1733887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90168318"/>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94BA50-ABBF-4429-9085-2823C5D5BA90}" type="datetimeFigureOut">
              <a:rPr lang="en-US" smtClean="0">
                <a:solidFill>
                  <a:prstClr val="black">
                    <a:tint val="75000"/>
                  </a:prstClr>
                </a:solidFill>
              </a:rPr>
              <a:pPr/>
              <a:t>7/28/2016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2E85749F-BAE3-44FB-A910-963D1733887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97065148"/>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94BA50-ABBF-4429-9085-2823C5D5BA90}" type="datetimeFigureOut">
              <a:rPr lang="en-US" smtClean="0">
                <a:solidFill>
                  <a:prstClr val="black">
                    <a:tint val="75000"/>
                  </a:prstClr>
                </a:solidFill>
              </a:rPr>
              <a:pPr/>
              <a:t>7/28/2016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2E85749F-BAE3-44FB-A910-963D1733887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51433317"/>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94BA50-ABBF-4429-9085-2823C5D5BA90}" type="datetimeFigureOut">
              <a:rPr lang="en-US" smtClean="0">
                <a:solidFill>
                  <a:prstClr val="black">
                    <a:tint val="75000"/>
                  </a:prstClr>
                </a:solidFill>
              </a:rPr>
              <a:pPr/>
              <a:t>7/28/2016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2E85749F-BAE3-44FB-A910-963D1733887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85072449"/>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94BA50-ABBF-4429-9085-2823C5D5BA90}" type="datetimeFigureOut">
              <a:rPr lang="en-US" smtClean="0">
                <a:solidFill>
                  <a:prstClr val="black">
                    <a:tint val="75000"/>
                  </a:prstClr>
                </a:solidFill>
              </a:rPr>
              <a:pPr/>
              <a:t>7/28/2016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2E85749F-BAE3-44FB-A910-963D1733887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988214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3" name="TextBox 12"/>
          <p:cNvSpPr txBox="1"/>
          <p:nvPr/>
        </p:nvSpPr>
        <p:spPr>
          <a:xfrm>
            <a:off x="786068" y="6367046"/>
            <a:ext cx="433132" cy="338554"/>
          </a:xfrm>
          <a:prstGeom prst="rect">
            <a:avLst/>
          </a:prstGeom>
          <a:noFill/>
        </p:spPr>
        <p:txBody>
          <a:bodyPr wrap="none" rtlCol="0">
            <a:spAutoFit/>
          </a:bodyPr>
          <a:lstStyle/>
          <a:p>
            <a:fld id="{60190AC2-481F-4502-89DE-7153DAFA5FF2}" type="slidenum">
              <a:rPr lang="en-US" sz="1600" smtClean="0">
                <a:solidFill>
                  <a:schemeClr val="bg1">
                    <a:lumMod val="50000"/>
                  </a:schemeClr>
                </a:solidFill>
              </a:rPr>
              <a:pPr/>
              <a:t>‹#›</a:t>
            </a:fld>
            <a:endParaRPr lang="en-US" sz="1600">
              <a:solidFill>
                <a:schemeClr val="bg1">
                  <a:lumMod val="50000"/>
                </a:schemeClr>
              </a:solidFill>
            </a:endParaRPr>
          </a:p>
        </p:txBody>
      </p:sp>
      <p:pic>
        <p:nvPicPr>
          <p:cNvPr id="4" name="Picture 3" descr="HSCRC logo.png"/>
          <p:cNvPicPr>
            <a:picLocks noChangeAspect="1"/>
          </p:cNvPicPr>
          <p:nvPr userDrawn="1"/>
        </p:nvPicPr>
        <p:blipFill>
          <a:blip r:embed="rId2" cstate="print"/>
          <a:stretch>
            <a:fillRect/>
          </a:stretch>
        </p:blipFill>
        <p:spPr>
          <a:xfrm>
            <a:off x="298234" y="211721"/>
            <a:ext cx="1841932" cy="740062"/>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a:t>Click to edit Master title style</a:t>
            </a:r>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7" name="Slide Number Placeholder 6"/>
          <p:cNvSpPr>
            <a:spLocks noGrp="1"/>
          </p:cNvSpPr>
          <p:nvPr>
            <p:ph type="sldNum" sz="quarter" idx="12"/>
          </p:nvPr>
        </p:nvSpPr>
        <p:spPr/>
        <p:txBody>
          <a:bodyPr/>
          <a:lstStyle/>
          <a:p>
            <a:fld id="{565185A8-A803-3B40-8A76-D1B5A01A80E0}"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a:t>Click to edit Master title style</a:t>
            </a:r>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a:t>Drag picture to placeholder or click icon to add</a:t>
            </a:r>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7" name="Slide Number Placeholder 6"/>
          <p:cNvSpPr>
            <a:spLocks noGrp="1"/>
          </p:cNvSpPr>
          <p:nvPr>
            <p:ph type="sldNum" sz="quarter" idx="12"/>
          </p:nvPr>
        </p:nvSpPr>
        <p:spPr/>
        <p:txBody>
          <a:bodyPr/>
          <a:lstStyle/>
          <a:p>
            <a:fld id="{565185A8-A803-3B40-8A76-D1B5A01A80E0}"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theme" Target="../theme/theme3.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3.xml"/><Relationship Id="rId13" Type="http://schemas.openxmlformats.org/officeDocument/2006/relationships/theme" Target="../theme/theme5.xml"/><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slideLayout" Target="../slideLayouts/slideLayout57.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5.xml"/><Relationship Id="rId3" Type="http://schemas.openxmlformats.org/officeDocument/2006/relationships/slideLayout" Target="../slideLayouts/slideLayout60.xml"/><Relationship Id="rId7" Type="http://schemas.openxmlformats.org/officeDocument/2006/relationships/slideLayout" Target="../slideLayouts/slideLayout64.xml"/><Relationship Id="rId12" Type="http://schemas.openxmlformats.org/officeDocument/2006/relationships/theme" Target="../theme/theme6.xml"/><Relationship Id="rId2" Type="http://schemas.openxmlformats.org/officeDocument/2006/relationships/slideLayout" Target="../slideLayouts/slideLayout59.xml"/><Relationship Id="rId1" Type="http://schemas.openxmlformats.org/officeDocument/2006/relationships/slideLayout" Target="../slideLayouts/slideLayout58.xml"/><Relationship Id="rId6" Type="http://schemas.openxmlformats.org/officeDocument/2006/relationships/slideLayout" Target="../slideLayouts/slideLayout63.xml"/><Relationship Id="rId11" Type="http://schemas.openxmlformats.org/officeDocument/2006/relationships/slideLayout" Target="../slideLayouts/slideLayout68.xml"/><Relationship Id="rId5" Type="http://schemas.openxmlformats.org/officeDocument/2006/relationships/slideLayout" Target="../slideLayouts/slideLayout62.xml"/><Relationship Id="rId10" Type="http://schemas.openxmlformats.org/officeDocument/2006/relationships/slideLayout" Target="../slideLayouts/slideLayout67.xml"/><Relationship Id="rId4" Type="http://schemas.openxmlformats.org/officeDocument/2006/relationships/slideLayout" Target="../slideLayouts/slideLayout61.xml"/><Relationship Id="rId9" Type="http://schemas.openxmlformats.org/officeDocument/2006/relationships/slideLayout" Target="../slideLayouts/slideLayout6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a:t>Click to edit Master title style</a:t>
            </a:r>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r>
              <a:rPr lang="en-US"/>
              <a:t>Initial Draft for Staff Comment</a:t>
            </a:r>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565185A8-A803-3B40-8A76-D1B5A01A80E0}" type="slidenum">
              <a:rPr lang="en-US" smtClean="0"/>
              <a:pPr/>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Initial Draft for Staff Comment</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F8A6EE-6F06-4E6D-B29B-038C3C4E3D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641513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a:t>Click to edit Master title style</a:t>
            </a:r>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005AD4C7-8640-3744-BC60-962A88DAE811}" type="datetimeFigureOut">
              <a:rPr lang="en-US" smtClean="0">
                <a:solidFill>
                  <a:srgbClr val="464653"/>
                </a:solidFill>
              </a:rPr>
              <a:pPr/>
              <a:t>7/28/2016</a:t>
            </a:fld>
            <a:endParaRPr lang="en-US">
              <a:solidFill>
                <a:srgbClr val="464653"/>
              </a:solidFill>
            </a:endParaRPr>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solidFill>
                <a:srgbClr val="464653"/>
              </a:solidFill>
            </a:endParaRPr>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565185A8-A803-3B40-8A76-D1B5A01A80E0}" type="slidenum">
              <a:rPr lang="en-US" smtClean="0">
                <a:solidFill>
                  <a:srgbClr val="464653"/>
                </a:solidFill>
              </a:rPr>
              <a:pPr/>
              <a:t>‹#›</a:t>
            </a:fld>
            <a:endParaRPr lang="en-US">
              <a:solidFill>
                <a:srgbClr val="464653"/>
              </a:solidFill>
            </a:endParaRPr>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Tree>
    <p:extLst>
      <p:ext uri="{BB962C8B-B14F-4D97-AF65-F5344CB8AC3E}">
        <p14:creationId xmlns:p14="http://schemas.microsoft.com/office/powerpoint/2010/main" val="396325904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CONFIDENTIAL DOCUMENT FOR DISCUSSION PURPOSES ONLY    </a:t>
            </a:r>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F8A6EE-6F06-4E6D-B29B-038C3C4E3D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052003828"/>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a:t>Click to edit Master title style</a:t>
            </a:r>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050">
                <a:solidFill>
                  <a:schemeClr val="tx2"/>
                </a:solidFill>
              </a:defRPr>
            </a:lvl1pPr>
          </a:lstStyle>
          <a:p>
            <a:fld id="{005AD4C7-8640-3744-BC60-962A88DAE811}" type="datetimeFigureOut">
              <a:rPr lang="en-US" smtClean="0">
                <a:solidFill>
                  <a:srgbClr val="464653"/>
                </a:solidFill>
              </a:rPr>
              <a:pPr/>
              <a:t>7/28/2016</a:t>
            </a:fld>
            <a:endParaRPr lang="en-US" dirty="0">
              <a:solidFill>
                <a:srgbClr val="464653"/>
              </a:solidFill>
            </a:endParaRPr>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050">
                <a:solidFill>
                  <a:schemeClr val="tx2"/>
                </a:solidFill>
              </a:defRPr>
            </a:lvl1pPr>
          </a:lstStyle>
          <a:p>
            <a:endParaRPr lang="en-US" dirty="0">
              <a:solidFill>
                <a:srgbClr val="464653"/>
              </a:solidFill>
            </a:endParaRPr>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050">
                <a:solidFill>
                  <a:schemeClr val="tx2"/>
                </a:solidFill>
              </a:defRPr>
            </a:lvl1pPr>
          </a:lstStyle>
          <a:p>
            <a:fld id="{565185A8-A803-3B40-8A76-D1B5A01A80E0}" type="slidenum">
              <a:rPr lang="en-US" smtClean="0">
                <a:solidFill>
                  <a:srgbClr val="464653"/>
                </a:solidFill>
              </a:rPr>
              <a:pPr/>
              <a:t>‹#›</a:t>
            </a:fld>
            <a:endParaRPr lang="en-US" dirty="0">
              <a:solidFill>
                <a:srgbClr val="464653"/>
              </a:solidFill>
            </a:endParaRPr>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68580" tIns="34290" rIns="68580" bIns="34290" anchor="t" compatLnSpc="1"/>
          <a:lstStyle/>
          <a:p>
            <a:endParaRPr lang="en-US" sz="1350" dirty="0">
              <a:solidFill>
                <a:prstClr val="black"/>
              </a:solidFill>
            </a:endParaRPr>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68580" tIns="34290" rIns="68580" bIns="34290" anchor="t" compatLnSpc="1"/>
          <a:lstStyle/>
          <a:p>
            <a:endParaRPr lang="en-US" sz="1350" dirty="0">
              <a:solidFill>
                <a:prstClr val="black"/>
              </a:solidFill>
            </a:endParaRPr>
          </a:p>
        </p:txBody>
      </p:sp>
      <p:sp>
        <p:nvSpPr>
          <p:cNvPr id="10" name="Isosceles Triangle 9"/>
          <p:cNvSpPr>
            <a:spLocks noChangeAspect="1"/>
          </p:cNvSpPr>
          <p:nvPr/>
        </p:nvSpPr>
        <p:spPr>
          <a:xfrm rot="5400000">
            <a:off x="419101" y="6467476"/>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350" dirty="0">
              <a:solidFill>
                <a:prstClr val="white"/>
              </a:solidFill>
            </a:endParaRPr>
          </a:p>
        </p:txBody>
      </p:sp>
    </p:spTree>
    <p:extLst>
      <p:ext uri="{BB962C8B-B14F-4D97-AF65-F5344CB8AC3E}">
        <p14:creationId xmlns:p14="http://schemas.microsoft.com/office/powerpoint/2010/main" val="881152035"/>
      </p:ext>
    </p:extLst>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 id="2147483733" r:id="rId12"/>
  </p:sldLayoutIdLst>
  <p:txStyles>
    <p:titleStyle>
      <a:lvl1pPr algn="l" rtl="0" eaLnBrk="1" latinLnBrk="0" hangingPunct="1">
        <a:spcBef>
          <a:spcPct val="0"/>
        </a:spcBef>
        <a:buNone/>
        <a:defRPr kumimoji="0" sz="2400" kern="1200">
          <a:solidFill>
            <a:schemeClr val="tx2"/>
          </a:solidFill>
          <a:latin typeface="+mj-lt"/>
          <a:ea typeface="+mj-ea"/>
          <a:cs typeface="+mj-cs"/>
        </a:defRPr>
      </a:lvl1pPr>
    </p:titleStyle>
    <p:bodyStyle>
      <a:lvl1pPr marL="205740" indent="-205740" algn="l" rtl="0" eaLnBrk="1" latinLnBrk="0" hangingPunct="1">
        <a:spcBef>
          <a:spcPts val="450"/>
        </a:spcBef>
        <a:buClr>
          <a:schemeClr val="accent1"/>
        </a:buClr>
        <a:buSzPct val="76000"/>
        <a:buFont typeface="Wingdings 3"/>
        <a:buChar char=""/>
        <a:defRPr kumimoji="0" sz="1950" kern="1200">
          <a:solidFill>
            <a:schemeClr val="tx1"/>
          </a:solidFill>
          <a:latin typeface="+mn-lt"/>
          <a:ea typeface="+mn-ea"/>
          <a:cs typeface="+mn-cs"/>
        </a:defRPr>
      </a:lvl1pPr>
      <a:lvl2pPr marL="411480" indent="-205740" algn="l" rtl="0" eaLnBrk="1" latinLnBrk="0" hangingPunct="1">
        <a:spcBef>
          <a:spcPts val="375"/>
        </a:spcBef>
        <a:buClr>
          <a:schemeClr val="accent2"/>
        </a:buClr>
        <a:buSzPct val="76000"/>
        <a:buFont typeface="Wingdings 3"/>
        <a:buChar char=""/>
        <a:defRPr kumimoji="0" sz="1725" kern="1200">
          <a:solidFill>
            <a:schemeClr val="tx2"/>
          </a:solidFill>
          <a:latin typeface="+mn-lt"/>
          <a:ea typeface="+mn-ea"/>
          <a:cs typeface="+mn-cs"/>
        </a:defRPr>
      </a:lvl2pPr>
      <a:lvl3pPr marL="617220" indent="-171450" algn="l" rtl="0" eaLnBrk="1" latinLnBrk="0" hangingPunct="1">
        <a:spcBef>
          <a:spcPts val="375"/>
        </a:spcBef>
        <a:buClr>
          <a:schemeClr val="bg1">
            <a:shade val="50000"/>
          </a:schemeClr>
        </a:buClr>
        <a:buSzPct val="76000"/>
        <a:buFont typeface="Wingdings 3"/>
        <a:buChar char=""/>
        <a:defRPr kumimoji="0" sz="1500" kern="1200">
          <a:solidFill>
            <a:schemeClr val="tx1"/>
          </a:solidFill>
          <a:latin typeface="+mn-lt"/>
          <a:ea typeface="+mn-ea"/>
          <a:cs typeface="+mn-cs"/>
        </a:defRPr>
      </a:lvl3pPr>
      <a:lvl4pPr marL="822960" indent="-171450" algn="l" rtl="0" eaLnBrk="1" latinLnBrk="0" hangingPunct="1">
        <a:spcBef>
          <a:spcPts val="300"/>
        </a:spcBef>
        <a:buClr>
          <a:schemeClr val="accent2">
            <a:shade val="75000"/>
          </a:schemeClr>
        </a:buClr>
        <a:buSzPct val="70000"/>
        <a:buFont typeface="Wingdings"/>
        <a:buChar char=""/>
        <a:defRPr kumimoji="0" sz="1350" kern="1200">
          <a:solidFill>
            <a:schemeClr val="tx1"/>
          </a:solidFill>
          <a:latin typeface="+mn-lt"/>
          <a:ea typeface="+mn-ea"/>
          <a:cs typeface="+mn-cs"/>
        </a:defRPr>
      </a:lvl4pPr>
      <a:lvl5pPr marL="1028700" indent="-171450" algn="l" rtl="0" eaLnBrk="1" latinLnBrk="0" hangingPunct="1">
        <a:spcBef>
          <a:spcPts val="225"/>
        </a:spcBef>
        <a:buClr>
          <a:schemeClr val="accent2"/>
        </a:buClr>
        <a:buSzPct val="70000"/>
        <a:buFont typeface="Wingdings"/>
        <a:buChar char=""/>
        <a:defRPr kumimoji="0" sz="1200" kern="1200">
          <a:solidFill>
            <a:schemeClr val="tx1"/>
          </a:solidFill>
          <a:latin typeface="+mn-lt"/>
          <a:ea typeface="+mn-ea"/>
          <a:cs typeface="+mn-cs"/>
        </a:defRPr>
      </a:lvl5pPr>
      <a:lvl6pPr marL="1234440" indent="-137160" algn="l" rtl="0" eaLnBrk="1" latinLnBrk="0" hangingPunct="1">
        <a:spcBef>
          <a:spcPts val="225"/>
        </a:spcBef>
        <a:buClr>
          <a:srgbClr val="9FB8CD">
            <a:shade val="75000"/>
          </a:srgbClr>
        </a:buClr>
        <a:buSzPct val="75000"/>
        <a:buFont typeface="Wingdings 3"/>
        <a:buChar char=""/>
        <a:defRPr kumimoji="0" lang="en-US" sz="1200" kern="1200" smtClean="0">
          <a:solidFill>
            <a:schemeClr val="tx1"/>
          </a:solidFill>
          <a:latin typeface="+mn-lt"/>
          <a:ea typeface="+mn-ea"/>
          <a:cs typeface="+mn-cs"/>
        </a:defRPr>
      </a:lvl6pPr>
      <a:lvl7pPr marL="1371600" indent="-137160" algn="l" rtl="0" eaLnBrk="1" latinLnBrk="0" hangingPunct="1">
        <a:spcBef>
          <a:spcPts val="225"/>
        </a:spcBef>
        <a:buClr>
          <a:srgbClr val="727CA3">
            <a:shade val="75000"/>
          </a:srgbClr>
        </a:buClr>
        <a:buSzPct val="75000"/>
        <a:buFont typeface="Wingdings 3"/>
        <a:buChar char=""/>
        <a:defRPr kumimoji="0" lang="en-US" sz="1050" kern="1200" smtClean="0">
          <a:solidFill>
            <a:schemeClr val="tx1"/>
          </a:solidFill>
          <a:latin typeface="+mn-lt"/>
          <a:ea typeface="+mn-ea"/>
          <a:cs typeface="+mn-cs"/>
        </a:defRPr>
      </a:lvl7pPr>
      <a:lvl8pPr marL="1508760" indent="-137160" algn="l" rtl="0" eaLnBrk="1" latinLnBrk="0" hangingPunct="1">
        <a:spcBef>
          <a:spcPts val="225"/>
        </a:spcBef>
        <a:buClr>
          <a:prstClr val="white">
            <a:shade val="50000"/>
          </a:prstClr>
        </a:buClr>
        <a:buSzPct val="75000"/>
        <a:buFont typeface="Wingdings 3"/>
        <a:buChar char=""/>
        <a:defRPr kumimoji="0" lang="en-US" sz="1050" kern="1200" smtClean="0">
          <a:solidFill>
            <a:schemeClr val="tx1"/>
          </a:solidFill>
          <a:latin typeface="+mn-lt"/>
          <a:ea typeface="+mn-ea"/>
          <a:cs typeface="+mn-cs"/>
        </a:defRPr>
      </a:lvl8pPr>
      <a:lvl9pPr marL="1645920" indent="-137160" algn="l" rtl="0" eaLnBrk="1" latinLnBrk="0" hangingPunct="1">
        <a:spcBef>
          <a:spcPts val="225"/>
        </a:spcBef>
        <a:buClr>
          <a:srgbClr val="9FB8CD"/>
        </a:buClr>
        <a:buSzPct val="75000"/>
        <a:buFont typeface="Wingdings 3"/>
        <a:buChar char=""/>
        <a:defRPr kumimoji="0" lang="en-US" sz="9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342900" algn="l" rtl="0" eaLnBrk="1" latinLnBrk="0" hangingPunct="1">
        <a:defRPr kumimoji="0" kern="1200">
          <a:solidFill>
            <a:schemeClr val="tx1"/>
          </a:solidFill>
          <a:latin typeface="+mn-lt"/>
          <a:ea typeface="+mn-ea"/>
          <a:cs typeface="+mn-cs"/>
        </a:defRPr>
      </a:lvl2pPr>
      <a:lvl3pPr marL="685800" algn="l" rtl="0" eaLnBrk="1" latinLnBrk="0" hangingPunct="1">
        <a:defRPr kumimoji="0" kern="1200">
          <a:solidFill>
            <a:schemeClr val="tx1"/>
          </a:solidFill>
          <a:latin typeface="+mn-lt"/>
          <a:ea typeface="+mn-ea"/>
          <a:cs typeface="+mn-cs"/>
        </a:defRPr>
      </a:lvl3pPr>
      <a:lvl4pPr marL="1028700" algn="l" rtl="0" eaLnBrk="1" latinLnBrk="0" hangingPunct="1">
        <a:defRPr kumimoji="0" kern="1200">
          <a:solidFill>
            <a:schemeClr val="tx1"/>
          </a:solidFill>
          <a:latin typeface="+mn-lt"/>
          <a:ea typeface="+mn-ea"/>
          <a:cs typeface="+mn-cs"/>
        </a:defRPr>
      </a:lvl4pPr>
      <a:lvl5pPr marL="1371600" algn="l" rtl="0" eaLnBrk="1" latinLnBrk="0" hangingPunct="1">
        <a:defRPr kumimoji="0" kern="1200">
          <a:solidFill>
            <a:schemeClr val="tx1"/>
          </a:solidFill>
          <a:latin typeface="+mn-lt"/>
          <a:ea typeface="+mn-ea"/>
          <a:cs typeface="+mn-cs"/>
        </a:defRPr>
      </a:lvl5pPr>
      <a:lvl6pPr marL="1714500" algn="l" rtl="0" eaLnBrk="1" latinLnBrk="0" hangingPunct="1">
        <a:defRPr kumimoji="0" kern="1200">
          <a:solidFill>
            <a:schemeClr val="tx1"/>
          </a:solidFill>
          <a:latin typeface="+mn-lt"/>
          <a:ea typeface="+mn-ea"/>
          <a:cs typeface="+mn-cs"/>
        </a:defRPr>
      </a:lvl6pPr>
      <a:lvl7pPr marL="2057400" algn="l" rtl="0" eaLnBrk="1" latinLnBrk="0" hangingPunct="1">
        <a:defRPr kumimoji="0" kern="1200">
          <a:solidFill>
            <a:schemeClr val="tx1"/>
          </a:solidFill>
          <a:latin typeface="+mn-lt"/>
          <a:ea typeface="+mn-ea"/>
          <a:cs typeface="+mn-cs"/>
        </a:defRPr>
      </a:lvl7pPr>
      <a:lvl8pPr marL="2400300" algn="l" rtl="0" eaLnBrk="1" latinLnBrk="0" hangingPunct="1">
        <a:defRPr kumimoji="0" kern="1200">
          <a:solidFill>
            <a:schemeClr val="tx1"/>
          </a:solidFill>
          <a:latin typeface="+mn-lt"/>
          <a:ea typeface="+mn-ea"/>
          <a:cs typeface="+mn-cs"/>
        </a:defRPr>
      </a:lvl8pPr>
      <a:lvl9pPr marL="2743200" algn="l" rtl="0" eaLnBrk="1" latinLnBrk="0" hangingPunct="1">
        <a:defRPr kumimoji="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685800"/>
            <a:fld id="{3B94BA50-ABBF-4429-9085-2823C5D5BA90}" type="datetimeFigureOut">
              <a:rPr lang="en-US" smtClean="0">
                <a:solidFill>
                  <a:prstClr val="black">
                    <a:tint val="75000"/>
                  </a:prstClr>
                </a:solidFill>
              </a:rPr>
              <a:pPr defTabSz="685800"/>
              <a:t>7/28/2016</a:t>
            </a:fld>
            <a:endParaRPr lang="en-US">
              <a:solidFill>
                <a:prstClr val="black">
                  <a:tint val="75000"/>
                </a:prstClr>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defTabSz="685800"/>
            <a:endParaRPr lang="en-US">
              <a:solidFill>
                <a:prstClr val="black">
                  <a:tint val="75000"/>
                </a:prstClr>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685800"/>
            <a:fld id="{2E85749F-BAE3-44FB-A910-963D17338877}" type="slidenum">
              <a:rPr lang="en-US" smtClean="0">
                <a:solidFill>
                  <a:prstClr val="black">
                    <a:tint val="75000"/>
                  </a:prstClr>
                </a:solidFill>
              </a:rPr>
              <a:pPr defTabSz="685800"/>
              <a:t>‹#›</a:t>
            </a:fld>
            <a:endParaRPr lang="en-US">
              <a:solidFill>
                <a:prstClr val="black">
                  <a:tint val="75000"/>
                </a:prstClr>
              </a:solidFill>
            </a:endParaRPr>
          </a:p>
        </p:txBody>
      </p:sp>
    </p:spTree>
    <p:extLst>
      <p:ext uri="{BB962C8B-B14F-4D97-AF65-F5344CB8AC3E}">
        <p14:creationId xmlns:p14="http://schemas.microsoft.com/office/powerpoint/2010/main" val="876594685"/>
      </p:ext>
    </p:extLst>
  </p:cSld>
  <p:clrMap bg1="lt1" tx1="dk1" bg2="lt2" tx2="dk2" accent1="accent1" accent2="accent2" accent3="accent3" accent4="accent4" accent5="accent5" accent6="accent6" hlink="hlink" folHlink="folHlink"/>
  <p:sldLayoutIdLst>
    <p:sldLayoutId id="2147483735" r:id="rId1"/>
    <p:sldLayoutId id="2147483736" r:id="rId2"/>
    <p:sldLayoutId id="2147483737" r:id="rId3"/>
    <p:sldLayoutId id="2147483738" r:id="rId4"/>
    <p:sldLayoutId id="2147483739" r:id="rId5"/>
    <p:sldLayoutId id="2147483740" r:id="rId6"/>
    <p:sldLayoutId id="2147483741" r:id="rId7"/>
    <p:sldLayoutId id="2147483742" r:id="rId8"/>
    <p:sldLayoutId id="2147483743" r:id="rId9"/>
    <p:sldLayoutId id="2147483744" r:id="rId10"/>
    <p:sldLayoutId id="214748374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Shape 89"/>
          <p:cNvSpPr txBox="1">
            <a:spLocks noGrp="1"/>
          </p:cNvSpPr>
          <p:nvPr>
            <p:ph type="ctrTitle"/>
          </p:nvPr>
        </p:nvSpPr>
        <p:spPr>
          <a:xfrm>
            <a:off x="1281896" y="3773102"/>
            <a:ext cx="6858000" cy="1070465"/>
          </a:xfrm>
          <a:prstGeom prst="rect">
            <a:avLst/>
          </a:prstGeom>
          <a:noFill/>
          <a:ln>
            <a:noFill/>
          </a:ln>
        </p:spPr>
        <p:txBody>
          <a:bodyPr vert="horz" lIns="68569" tIns="34275" rIns="68569" bIns="34275" anchor="b" anchorCtr="0">
            <a:noAutofit/>
          </a:bodyPr>
          <a:lstStyle/>
          <a:p>
            <a:pPr algn="ctr">
              <a:lnSpc>
                <a:spcPct val="90000"/>
              </a:lnSpc>
              <a:spcBef>
                <a:spcPts val="0"/>
              </a:spcBef>
              <a:buClr>
                <a:schemeClr val="dk1"/>
              </a:buClr>
              <a:buSzPct val="25000"/>
            </a:pPr>
            <a:r>
              <a:rPr lang="en-US" sz="3600" dirty="0">
                <a:solidFill>
                  <a:schemeClr val="dk1"/>
                </a:solidFill>
                <a:ea typeface="Calibri"/>
                <a:cs typeface="Calibri"/>
                <a:sym typeface="Calibri"/>
              </a:rPr>
              <a:t>Progression Strategy </a:t>
            </a:r>
            <a:r>
              <a:rPr lang="en-US" sz="3600" dirty="0" smtClean="0"/>
              <a:t>Discussion</a:t>
            </a:r>
            <a:endParaRPr lang="en-US" sz="3600" dirty="0">
              <a:solidFill>
                <a:schemeClr val="dk1"/>
              </a:solidFill>
              <a:ea typeface="Calibri"/>
              <a:cs typeface="Calibri"/>
              <a:sym typeface="Calibri"/>
            </a:endParaRPr>
          </a:p>
        </p:txBody>
      </p:sp>
      <p:sp>
        <p:nvSpPr>
          <p:cNvPr id="90" name="Shape 90"/>
          <p:cNvSpPr txBox="1">
            <a:spLocks noGrp="1"/>
          </p:cNvSpPr>
          <p:nvPr>
            <p:ph type="subTitle" idx="1"/>
          </p:nvPr>
        </p:nvSpPr>
        <p:spPr>
          <a:xfrm>
            <a:off x="1107875" y="5146832"/>
            <a:ext cx="7206041" cy="487418"/>
          </a:xfrm>
          <a:prstGeom prst="rect">
            <a:avLst/>
          </a:prstGeom>
          <a:noFill/>
          <a:ln>
            <a:noFill/>
          </a:ln>
        </p:spPr>
        <p:txBody>
          <a:bodyPr vert="horz" lIns="68569" tIns="34275" rIns="68569" bIns="34275" anchor="t" anchorCtr="0">
            <a:noAutofit/>
          </a:bodyPr>
          <a:lstStyle/>
          <a:p>
            <a:pPr algn="ctr">
              <a:lnSpc>
                <a:spcPct val="90000"/>
              </a:lnSpc>
              <a:spcBef>
                <a:spcPts val="0"/>
              </a:spcBef>
              <a:buClr>
                <a:schemeClr val="dk1"/>
              </a:buClr>
              <a:buSzPct val="25000"/>
            </a:pPr>
            <a:r>
              <a:rPr lang="en-US" sz="2400" dirty="0" smtClean="0">
                <a:solidFill>
                  <a:schemeClr val="dk1"/>
                </a:solidFill>
                <a:latin typeface="+mn-lt"/>
                <a:ea typeface="Calibri"/>
                <a:cs typeface="Calibri"/>
                <a:sym typeface="Calibri"/>
              </a:rPr>
              <a:t>August 1, </a:t>
            </a:r>
            <a:r>
              <a:rPr lang="en-US" sz="2400" dirty="0">
                <a:solidFill>
                  <a:schemeClr val="dk1"/>
                </a:solidFill>
                <a:latin typeface="+mn-lt"/>
                <a:ea typeface="Calibri"/>
                <a:cs typeface="Calibri"/>
                <a:sym typeface="Calibri"/>
              </a:rPr>
              <a:t>2016</a:t>
            </a:r>
          </a:p>
        </p:txBody>
      </p:sp>
    </p:spTree>
    <p:extLst>
      <p:ext uri="{BB962C8B-B14F-4D97-AF65-F5344CB8AC3E}">
        <p14:creationId xmlns:p14="http://schemas.microsoft.com/office/powerpoint/2010/main" val="421164938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9564" y="151945"/>
            <a:ext cx="8229600" cy="990600"/>
          </a:xfrm>
        </p:spPr>
        <p:txBody>
          <a:bodyPr>
            <a:normAutofit/>
          </a:bodyPr>
          <a:lstStyle/>
          <a:p>
            <a:r>
              <a:rPr lang="en-US" sz="2800" dirty="0" smtClean="0"/>
              <a:t>Addressing All 900K+ Medicare Beneficiaries</a:t>
            </a:r>
            <a:endParaRPr lang="en-US" sz="2800" dirty="0"/>
          </a:p>
        </p:txBody>
      </p:sp>
      <p:sp>
        <p:nvSpPr>
          <p:cNvPr id="10" name="TextBox 9"/>
          <p:cNvSpPr txBox="1"/>
          <p:nvPr/>
        </p:nvSpPr>
        <p:spPr>
          <a:xfrm>
            <a:off x="589427" y="4359080"/>
            <a:ext cx="7368332" cy="2827772"/>
          </a:xfrm>
          <a:prstGeom prst="rect">
            <a:avLst/>
          </a:prstGeom>
        </p:spPr>
        <p:txBody>
          <a:bodyPr vert="horz">
            <a:normAutofit/>
          </a:bodyPr>
          <a:lstStyle>
            <a:lvl1pPr marL="274320" indent="-274320">
              <a:spcBef>
                <a:spcPts val="600"/>
              </a:spcBef>
              <a:buClr>
                <a:schemeClr val="accent1"/>
              </a:buClr>
              <a:buSzPct val="76000"/>
              <a:buFont typeface="Wingdings 3"/>
              <a:buChar char=""/>
              <a:defRPr kumimoji="0" sz="2600"/>
            </a:lvl1pPr>
            <a:lvl2pPr marL="548640" lvl="1" indent="-274320">
              <a:spcBef>
                <a:spcPts val="500"/>
              </a:spcBef>
              <a:buClr>
                <a:schemeClr val="accent2"/>
              </a:buClr>
              <a:buSzPct val="76000"/>
              <a:buFont typeface="Wingdings 3"/>
              <a:buChar char=""/>
              <a:defRPr kumimoji="0" sz="2300">
                <a:solidFill>
                  <a:schemeClr val="tx2"/>
                </a:solidFill>
              </a:defRPr>
            </a:lvl2pPr>
            <a:lvl3pPr marL="822960" indent="-228600">
              <a:spcBef>
                <a:spcPts val="500"/>
              </a:spcBef>
              <a:buClr>
                <a:schemeClr val="bg1">
                  <a:shade val="50000"/>
                </a:schemeClr>
              </a:buClr>
              <a:buSzPct val="76000"/>
              <a:buFont typeface="Wingdings 3"/>
              <a:buChar char=""/>
              <a:defRPr kumimoji="0" sz="2000"/>
            </a:lvl3pPr>
            <a:lvl4pPr marL="1097280" indent="-228600">
              <a:spcBef>
                <a:spcPts val="400"/>
              </a:spcBef>
              <a:buClr>
                <a:schemeClr val="accent2">
                  <a:shade val="75000"/>
                </a:schemeClr>
              </a:buClr>
              <a:buSzPct val="70000"/>
              <a:buFont typeface="Wingdings"/>
              <a:buChar char=""/>
              <a:defRPr kumimoji="0"/>
            </a:lvl4pPr>
            <a:lvl5pPr marL="1371600" indent="-228600">
              <a:spcBef>
                <a:spcPts val="300"/>
              </a:spcBef>
              <a:buClr>
                <a:schemeClr val="accent2"/>
              </a:buClr>
              <a:buSzPct val="70000"/>
              <a:buFont typeface="Wingdings"/>
              <a:buChar char=""/>
              <a:defRPr kumimoji="0" sz="1600"/>
            </a:lvl5pPr>
            <a:lvl6pPr marL="1645920" indent="-182880">
              <a:spcBef>
                <a:spcPts val="300"/>
              </a:spcBef>
              <a:buClr>
                <a:srgbClr val="9FB8CD">
                  <a:shade val="75000"/>
                </a:srgbClr>
              </a:buClr>
              <a:buSzPct val="75000"/>
              <a:buFont typeface="Wingdings 3"/>
              <a:buChar char=""/>
              <a:defRPr kumimoji="0" lang="en-US" sz="1600" smtClean="0"/>
            </a:lvl6pPr>
            <a:lvl7pPr marL="1828800" indent="-182880">
              <a:spcBef>
                <a:spcPts val="300"/>
              </a:spcBef>
              <a:buClr>
                <a:srgbClr val="727CA3">
                  <a:shade val="75000"/>
                </a:srgbClr>
              </a:buClr>
              <a:buSzPct val="75000"/>
              <a:buFont typeface="Wingdings 3"/>
              <a:buChar char=""/>
              <a:defRPr kumimoji="0" lang="en-US" sz="1400" smtClean="0"/>
            </a:lvl7pPr>
            <a:lvl8pPr marL="2011680" indent="-182880">
              <a:spcBef>
                <a:spcPts val="300"/>
              </a:spcBef>
              <a:buClr>
                <a:prstClr val="white">
                  <a:shade val="50000"/>
                </a:prstClr>
              </a:buClr>
              <a:buSzPct val="75000"/>
              <a:buFont typeface="Wingdings 3"/>
              <a:buChar char=""/>
              <a:defRPr kumimoji="0" lang="en-US" sz="1400" smtClean="0"/>
            </a:lvl8pPr>
            <a:lvl9pPr marL="2194560" indent="-182880">
              <a:spcBef>
                <a:spcPts val="300"/>
              </a:spcBef>
              <a:buClr>
                <a:srgbClr val="9FB8CD"/>
              </a:buClr>
              <a:buSzPct val="75000"/>
              <a:buFont typeface="Wingdings 3"/>
              <a:buChar char=""/>
              <a:defRPr kumimoji="0" lang="en-US" sz="1200" smtClean="0"/>
            </a:lvl9pPr>
          </a:lstStyle>
          <a:p>
            <a:endParaRPr lang="en-US" sz="1800" dirty="0"/>
          </a:p>
        </p:txBody>
      </p:sp>
      <p:sp>
        <p:nvSpPr>
          <p:cNvPr id="3" name="TextBox 2"/>
          <p:cNvSpPr txBox="1"/>
          <p:nvPr/>
        </p:nvSpPr>
        <p:spPr>
          <a:xfrm>
            <a:off x="709511" y="3539495"/>
            <a:ext cx="1410263" cy="646331"/>
          </a:xfrm>
          <a:prstGeom prst="rect">
            <a:avLst/>
          </a:prstGeom>
          <a:noFill/>
        </p:spPr>
        <p:txBody>
          <a:bodyPr wrap="square" rtlCol="0">
            <a:spAutoFit/>
          </a:bodyPr>
          <a:lstStyle/>
          <a:p>
            <a:r>
              <a:rPr lang="en-US" dirty="0" smtClean="0"/>
              <a:t>200,000 beneficiaries?</a:t>
            </a:r>
            <a:endParaRPr lang="en-US" dirty="0"/>
          </a:p>
        </p:txBody>
      </p:sp>
      <p:sp>
        <p:nvSpPr>
          <p:cNvPr id="19" name="TextBox 18"/>
          <p:cNvSpPr txBox="1"/>
          <p:nvPr/>
        </p:nvSpPr>
        <p:spPr>
          <a:xfrm>
            <a:off x="2789683" y="3539495"/>
            <a:ext cx="1577196" cy="646331"/>
          </a:xfrm>
          <a:prstGeom prst="rect">
            <a:avLst/>
          </a:prstGeom>
          <a:noFill/>
        </p:spPr>
        <p:txBody>
          <a:bodyPr wrap="square" rtlCol="0">
            <a:spAutoFit/>
          </a:bodyPr>
          <a:lstStyle/>
          <a:p>
            <a:r>
              <a:rPr lang="en-US" dirty="0" smtClean="0"/>
              <a:t>200,000</a:t>
            </a:r>
          </a:p>
          <a:p>
            <a:r>
              <a:rPr lang="en-US" dirty="0"/>
              <a:t>b</a:t>
            </a:r>
            <a:r>
              <a:rPr lang="en-US" dirty="0" smtClean="0"/>
              <a:t>eneficiaries?</a:t>
            </a:r>
            <a:endParaRPr lang="en-US" dirty="0"/>
          </a:p>
        </p:txBody>
      </p:sp>
      <p:sp>
        <p:nvSpPr>
          <p:cNvPr id="20" name="TextBox 19"/>
          <p:cNvSpPr txBox="1"/>
          <p:nvPr/>
        </p:nvSpPr>
        <p:spPr>
          <a:xfrm>
            <a:off x="6741051" y="3539495"/>
            <a:ext cx="1686662" cy="646331"/>
          </a:xfrm>
          <a:prstGeom prst="rect">
            <a:avLst/>
          </a:prstGeom>
          <a:noFill/>
        </p:spPr>
        <p:txBody>
          <a:bodyPr wrap="square" rtlCol="0">
            <a:spAutoFit/>
          </a:bodyPr>
          <a:lstStyle/>
          <a:p>
            <a:r>
              <a:rPr lang="en-US" dirty="0" smtClean="0"/>
              <a:t>400,000 beneficiaries?</a:t>
            </a:r>
            <a:endParaRPr lang="en-US" dirty="0"/>
          </a:p>
        </p:txBody>
      </p:sp>
      <p:sp>
        <p:nvSpPr>
          <p:cNvPr id="21" name="TextBox 20"/>
          <p:cNvSpPr txBox="1"/>
          <p:nvPr/>
        </p:nvSpPr>
        <p:spPr>
          <a:xfrm>
            <a:off x="4769456" y="3539495"/>
            <a:ext cx="1569018" cy="646331"/>
          </a:xfrm>
          <a:prstGeom prst="rect">
            <a:avLst/>
          </a:prstGeom>
          <a:noFill/>
        </p:spPr>
        <p:txBody>
          <a:bodyPr wrap="square" rtlCol="0">
            <a:spAutoFit/>
          </a:bodyPr>
          <a:lstStyle/>
          <a:p>
            <a:r>
              <a:rPr lang="en-US" dirty="0" smtClean="0"/>
              <a:t>91,000</a:t>
            </a:r>
          </a:p>
          <a:p>
            <a:r>
              <a:rPr lang="en-US" dirty="0" smtClean="0"/>
              <a:t>beneficiaries?</a:t>
            </a:r>
            <a:endParaRPr lang="en-US" dirty="0"/>
          </a:p>
        </p:txBody>
      </p:sp>
      <p:sp>
        <p:nvSpPr>
          <p:cNvPr id="18" name="Rounded Rectangle 17"/>
          <p:cNvSpPr/>
          <p:nvPr/>
        </p:nvSpPr>
        <p:spPr>
          <a:xfrm>
            <a:off x="6581677" y="2454957"/>
            <a:ext cx="1656872" cy="946480"/>
          </a:xfrm>
          <a:prstGeom prst="roundRect">
            <a:avLst/>
          </a:prstGeom>
          <a:solidFill>
            <a:srgbClr val="00206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Geographic (Hospital + Non-Hospital) Model</a:t>
            </a:r>
            <a:endParaRPr lang="en-US" sz="1400" dirty="0"/>
          </a:p>
        </p:txBody>
      </p:sp>
      <p:sp>
        <p:nvSpPr>
          <p:cNvPr id="22" name="Rounded Rectangle 21"/>
          <p:cNvSpPr/>
          <p:nvPr/>
        </p:nvSpPr>
        <p:spPr>
          <a:xfrm>
            <a:off x="2698188" y="2454957"/>
            <a:ext cx="1410298" cy="946480"/>
          </a:xfrm>
          <a:prstGeom prst="roundRect">
            <a:avLst/>
          </a:prstGeom>
          <a:solidFill>
            <a:srgbClr val="00206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Medical Home or other Aligned Models</a:t>
            </a:r>
            <a:endParaRPr lang="en-US" sz="1400" dirty="0"/>
          </a:p>
        </p:txBody>
      </p:sp>
      <p:sp>
        <p:nvSpPr>
          <p:cNvPr id="23" name="Rounded Rectangle 22"/>
          <p:cNvSpPr/>
          <p:nvPr/>
        </p:nvSpPr>
        <p:spPr>
          <a:xfrm>
            <a:off x="709511" y="2454957"/>
            <a:ext cx="1410263" cy="946480"/>
          </a:xfrm>
          <a:prstGeom prst="roundRect">
            <a:avLst/>
          </a:prstGeom>
          <a:solidFill>
            <a:srgbClr val="00206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ACOs</a:t>
            </a:r>
            <a:endParaRPr lang="en-US" sz="1400" dirty="0"/>
          </a:p>
        </p:txBody>
      </p:sp>
      <p:sp>
        <p:nvSpPr>
          <p:cNvPr id="24" name="Rounded Rectangle 23"/>
          <p:cNvSpPr/>
          <p:nvPr/>
        </p:nvSpPr>
        <p:spPr>
          <a:xfrm>
            <a:off x="4606547" y="2454957"/>
            <a:ext cx="1396716" cy="946480"/>
          </a:xfrm>
          <a:prstGeom prst="roundRect">
            <a:avLst/>
          </a:prstGeom>
          <a:solidFill>
            <a:srgbClr val="00206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Duals Model (TBD)</a:t>
            </a:r>
            <a:endParaRPr lang="en-US" sz="1400" dirty="0"/>
          </a:p>
        </p:txBody>
      </p:sp>
    </p:spTree>
    <p:extLst>
      <p:ext uri="{BB962C8B-B14F-4D97-AF65-F5344CB8AC3E}">
        <p14:creationId xmlns:p14="http://schemas.microsoft.com/office/powerpoint/2010/main" val="20086473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Tackling TCOC</a:t>
            </a:r>
            <a:endParaRPr lang="en-US" dirty="0"/>
          </a:p>
        </p:txBody>
      </p:sp>
      <p:sp>
        <p:nvSpPr>
          <p:cNvPr id="3" name="Content Placeholder 2"/>
          <p:cNvSpPr>
            <a:spLocks noGrp="1"/>
          </p:cNvSpPr>
          <p:nvPr>
            <p:ph sz="quarter" idx="1"/>
          </p:nvPr>
        </p:nvSpPr>
        <p:spPr/>
        <p:txBody>
          <a:bodyPr/>
          <a:lstStyle/>
          <a:p>
            <a:r>
              <a:rPr lang="en-US" sz="2400" dirty="0" smtClean="0"/>
              <a:t>How to start addressing TCOC through models: </a:t>
            </a:r>
          </a:p>
          <a:p>
            <a:pPr lvl="1"/>
            <a:r>
              <a:rPr lang="en-US" sz="2000" dirty="0" smtClean="0"/>
              <a:t>Start receiving TCOC data and data to support care coordination and chronic care improvement</a:t>
            </a:r>
          </a:p>
          <a:p>
            <a:pPr lvl="1"/>
            <a:r>
              <a:rPr lang="en-US" sz="2000" dirty="0" smtClean="0"/>
              <a:t>Learn </a:t>
            </a:r>
            <a:r>
              <a:rPr lang="en-US" sz="2000" dirty="0"/>
              <a:t>how to utilize data and make delivery system changes that act on the most significant opportunities for care </a:t>
            </a:r>
            <a:r>
              <a:rPr lang="en-US" sz="2000" dirty="0" smtClean="0"/>
              <a:t>improvement and controlling costs, including:  </a:t>
            </a:r>
          </a:p>
          <a:p>
            <a:pPr lvl="2"/>
            <a:r>
              <a:rPr lang="en-US" dirty="0"/>
              <a:t>A medical home approach that cuts across payers and </a:t>
            </a:r>
            <a:r>
              <a:rPr lang="en-US" dirty="0" smtClean="0"/>
              <a:t>models</a:t>
            </a:r>
          </a:p>
          <a:p>
            <a:pPr lvl="2"/>
            <a:r>
              <a:rPr lang="en-US" dirty="0" smtClean="0"/>
              <a:t>Patients </a:t>
            </a:r>
            <a:r>
              <a:rPr lang="en-US" dirty="0"/>
              <a:t>with high needs and chronic </a:t>
            </a:r>
            <a:r>
              <a:rPr lang="en-US" dirty="0" smtClean="0"/>
              <a:t>conditions</a:t>
            </a:r>
          </a:p>
          <a:p>
            <a:pPr lvl="2"/>
            <a:r>
              <a:rPr lang="en-US" dirty="0" smtClean="0"/>
              <a:t>Population health</a:t>
            </a:r>
          </a:p>
          <a:p>
            <a:pPr lvl="2"/>
            <a:r>
              <a:rPr lang="en-US" dirty="0" smtClean="0"/>
              <a:t>Episode </a:t>
            </a:r>
            <a:r>
              <a:rPr lang="en-US" dirty="0"/>
              <a:t>costs and outcomes (including post-acute)</a:t>
            </a:r>
          </a:p>
          <a:p>
            <a:endParaRPr lang="en-US" dirty="0"/>
          </a:p>
        </p:txBody>
      </p:sp>
    </p:spTree>
    <p:extLst>
      <p:ext uri="{BB962C8B-B14F-4D97-AF65-F5344CB8AC3E}">
        <p14:creationId xmlns:p14="http://schemas.microsoft.com/office/powerpoint/2010/main" val="18448704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All-Payer Model: Progression Strategy Blueprint</a:t>
            </a:r>
            <a:endParaRPr lang="en-US" dirty="0">
              <a:solidFill>
                <a:schemeClr val="bg1"/>
              </a:solidFill>
            </a:endParaRPr>
          </a:p>
        </p:txBody>
      </p:sp>
    </p:spTree>
    <p:extLst>
      <p:ext uri="{BB962C8B-B14F-4D97-AF65-F5344CB8AC3E}">
        <p14:creationId xmlns:p14="http://schemas.microsoft.com/office/powerpoint/2010/main" val="34077965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152400"/>
            <a:ext cx="8586439" cy="990600"/>
          </a:xfrm>
        </p:spPr>
        <p:txBody>
          <a:bodyPr>
            <a:normAutofit/>
          </a:bodyPr>
          <a:lstStyle/>
          <a:p>
            <a:r>
              <a:rPr lang="en-US" dirty="0" smtClean="0"/>
              <a:t>Strategic Considerations</a:t>
            </a:r>
            <a:r>
              <a:rPr lang="en-US" dirty="0"/>
              <a:t>:</a:t>
            </a:r>
          </a:p>
        </p:txBody>
      </p:sp>
      <p:sp>
        <p:nvSpPr>
          <p:cNvPr id="3" name="Content Placeholder 2"/>
          <p:cNvSpPr>
            <a:spLocks noGrp="1"/>
          </p:cNvSpPr>
          <p:nvPr>
            <p:ph sz="quarter" idx="1"/>
          </p:nvPr>
        </p:nvSpPr>
        <p:spPr>
          <a:xfrm>
            <a:off x="457200" y="1199950"/>
            <a:ext cx="8229600" cy="4937760"/>
          </a:xfrm>
        </p:spPr>
        <p:txBody>
          <a:bodyPr vert="horz">
            <a:noAutofit/>
          </a:bodyPr>
          <a:lstStyle/>
          <a:p>
            <a:pPr marL="274320" lvl="1">
              <a:spcBef>
                <a:spcPts val="600"/>
              </a:spcBef>
              <a:buClr>
                <a:schemeClr val="accent1"/>
              </a:buClr>
            </a:pPr>
            <a:r>
              <a:rPr lang="en-US" sz="2000" dirty="0">
                <a:solidFill>
                  <a:schemeClr val="tx1"/>
                </a:solidFill>
              </a:rPr>
              <a:t>Allow all system components and consumers, including physicians, long-term care, behavioral health, and others, to participate in care delivery and payment transformation initiatives</a:t>
            </a:r>
          </a:p>
          <a:p>
            <a:pPr marL="274320" lvl="1">
              <a:spcBef>
                <a:spcPts val="600"/>
              </a:spcBef>
              <a:buClr>
                <a:schemeClr val="accent1"/>
              </a:buClr>
            </a:pPr>
            <a:r>
              <a:rPr lang="en-US" sz="2000" dirty="0">
                <a:solidFill>
                  <a:schemeClr val="tx1"/>
                </a:solidFill>
              </a:rPr>
              <a:t>Align hospital </a:t>
            </a:r>
            <a:r>
              <a:rPr lang="en-US" sz="2000" dirty="0" smtClean="0">
                <a:solidFill>
                  <a:schemeClr val="tx1"/>
                </a:solidFill>
              </a:rPr>
              <a:t>and provider performance measures and incentives </a:t>
            </a:r>
            <a:endParaRPr lang="en-US" sz="2000" dirty="0">
              <a:solidFill>
                <a:schemeClr val="tx1"/>
              </a:solidFill>
            </a:endParaRPr>
          </a:p>
          <a:p>
            <a:pPr marL="274320" lvl="1">
              <a:spcBef>
                <a:spcPts val="600"/>
              </a:spcBef>
              <a:buClr>
                <a:schemeClr val="accent1"/>
              </a:buClr>
            </a:pPr>
            <a:r>
              <a:rPr lang="en-US" sz="2000" dirty="0">
                <a:solidFill>
                  <a:schemeClr val="tx1"/>
                </a:solidFill>
              </a:rPr>
              <a:t>Support </a:t>
            </a:r>
            <a:r>
              <a:rPr lang="en-US" sz="2000" dirty="0" smtClean="0">
                <a:solidFill>
                  <a:schemeClr val="tx1"/>
                </a:solidFill>
              </a:rPr>
              <a:t>providers/practitioners </a:t>
            </a:r>
            <a:r>
              <a:rPr lang="en-US" sz="2000" dirty="0">
                <a:solidFill>
                  <a:schemeClr val="tx1"/>
                </a:solidFill>
              </a:rPr>
              <a:t>in practice transformation (e.g. streamlining administrative requirements)</a:t>
            </a:r>
          </a:p>
          <a:p>
            <a:pPr marL="274320" lvl="1">
              <a:spcBef>
                <a:spcPts val="600"/>
              </a:spcBef>
              <a:buClr>
                <a:schemeClr val="accent1"/>
              </a:buClr>
            </a:pPr>
            <a:r>
              <a:rPr lang="en-US" sz="2000" dirty="0">
                <a:solidFill>
                  <a:schemeClr val="tx1"/>
                </a:solidFill>
              </a:rPr>
              <a:t>Assist providers with qualifying for </a:t>
            </a:r>
            <a:r>
              <a:rPr lang="en-US" sz="2000" dirty="0" smtClean="0">
                <a:solidFill>
                  <a:schemeClr val="tx1"/>
                </a:solidFill>
              </a:rPr>
              <a:t>additional funding </a:t>
            </a:r>
            <a:r>
              <a:rPr lang="en-US" sz="2000" dirty="0">
                <a:solidFill>
                  <a:schemeClr val="tx1"/>
                </a:solidFill>
              </a:rPr>
              <a:t>under MACRA (financial incentives under MIPS and Advanced APM bonuses)</a:t>
            </a:r>
          </a:p>
          <a:p>
            <a:pPr marL="274320" lvl="1">
              <a:spcBef>
                <a:spcPts val="600"/>
              </a:spcBef>
              <a:buClr>
                <a:schemeClr val="accent1"/>
              </a:buClr>
            </a:pPr>
            <a:r>
              <a:rPr lang="en-US" sz="2000" dirty="0">
                <a:solidFill>
                  <a:schemeClr val="tx1"/>
                </a:solidFill>
              </a:rPr>
              <a:t>Leverage current strengths, works in-progress, and available funding from the federal government</a:t>
            </a:r>
          </a:p>
          <a:p>
            <a:pPr marL="274320" lvl="1">
              <a:spcBef>
                <a:spcPts val="600"/>
              </a:spcBef>
              <a:buClr>
                <a:schemeClr val="accent1"/>
              </a:buClr>
            </a:pPr>
            <a:r>
              <a:rPr lang="en-US" sz="2000" dirty="0">
                <a:solidFill>
                  <a:schemeClr val="tx1"/>
                </a:solidFill>
              </a:rPr>
              <a:t>Build in the flexibility to: </a:t>
            </a:r>
            <a:endParaRPr lang="en-US" sz="2000" dirty="0" smtClean="0">
              <a:solidFill>
                <a:schemeClr val="tx1"/>
              </a:solidFill>
            </a:endParaRPr>
          </a:p>
          <a:p>
            <a:pPr lvl="2"/>
            <a:r>
              <a:rPr lang="en-US" sz="1800" dirty="0"/>
              <a:t>Improve models over time</a:t>
            </a:r>
          </a:p>
          <a:p>
            <a:pPr lvl="2"/>
            <a:r>
              <a:rPr lang="en-US" sz="1800" dirty="0" smtClean="0"/>
              <a:t>Allow </a:t>
            </a:r>
            <a:r>
              <a:rPr lang="en-US" sz="1800" dirty="0"/>
              <a:t>for adaptation in a dynamic health care </a:t>
            </a:r>
            <a:r>
              <a:rPr lang="en-US" sz="1800" dirty="0" smtClean="0"/>
              <a:t>system</a:t>
            </a:r>
          </a:p>
          <a:p>
            <a:pPr lvl="2"/>
            <a:endParaRPr lang="en-US" sz="1200" dirty="0"/>
          </a:p>
          <a:p>
            <a:pPr marL="0" indent="0" algn="ctr">
              <a:buNone/>
            </a:pPr>
            <a:r>
              <a:rPr lang="en-US" sz="1800" i="1" dirty="0" smtClean="0"/>
              <a:t>Please refer to Progression Strategy Blueprint document for Design Principles</a:t>
            </a:r>
            <a:endParaRPr lang="en-US" sz="1800" i="1" dirty="0"/>
          </a:p>
          <a:p>
            <a:pPr marL="0" indent="0">
              <a:buNone/>
            </a:pPr>
            <a:endParaRPr lang="en-US" sz="1400" dirty="0"/>
          </a:p>
        </p:txBody>
      </p:sp>
    </p:spTree>
    <p:extLst>
      <p:ext uri="{BB962C8B-B14F-4D97-AF65-F5344CB8AC3E}">
        <p14:creationId xmlns:p14="http://schemas.microsoft.com/office/powerpoint/2010/main" val="83795661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7809"/>
            <a:ext cx="8229600" cy="990600"/>
          </a:xfrm>
        </p:spPr>
        <p:txBody>
          <a:bodyPr>
            <a:noAutofit/>
          </a:bodyPr>
          <a:lstStyle/>
          <a:p>
            <a:r>
              <a:rPr lang="en-US" sz="2400" dirty="0" smtClean="0"/>
              <a:t>Starting to Address the Strategic Considerations: Care Redesign Amendment</a:t>
            </a:r>
            <a:endParaRPr lang="en-US" sz="2400" dirty="0"/>
          </a:p>
        </p:txBody>
      </p:sp>
      <p:sp>
        <p:nvSpPr>
          <p:cNvPr id="3" name="Content Placeholder 2"/>
          <p:cNvSpPr>
            <a:spLocks noGrp="1"/>
          </p:cNvSpPr>
          <p:nvPr>
            <p:ph sz="quarter" idx="1"/>
          </p:nvPr>
        </p:nvSpPr>
        <p:spPr>
          <a:xfrm>
            <a:off x="457200" y="1179970"/>
            <a:ext cx="8229600" cy="5142676"/>
          </a:xfrm>
        </p:spPr>
        <p:txBody>
          <a:bodyPr vert="horz">
            <a:noAutofit/>
          </a:bodyPr>
          <a:lstStyle/>
          <a:p>
            <a:pPr marL="274320" lvl="1">
              <a:spcBef>
                <a:spcPts val="600"/>
              </a:spcBef>
              <a:buClr>
                <a:schemeClr val="accent1"/>
              </a:buClr>
            </a:pPr>
            <a:r>
              <a:rPr lang="en-US" sz="1800" dirty="0" smtClean="0">
                <a:solidFill>
                  <a:schemeClr val="tx1"/>
                </a:solidFill>
              </a:rPr>
              <a:t>In response to stakeholder input, the State is proposing a </a:t>
            </a:r>
            <a:r>
              <a:rPr lang="en-US" sz="1800" b="1" dirty="0" smtClean="0">
                <a:solidFill>
                  <a:schemeClr val="tx1"/>
                </a:solidFill>
              </a:rPr>
              <a:t>Care Redesign Amendment </a:t>
            </a:r>
            <a:r>
              <a:rPr lang="en-US" sz="1800" dirty="0" smtClean="0">
                <a:solidFill>
                  <a:schemeClr val="tx1"/>
                </a:solidFill>
              </a:rPr>
              <a:t>to the All-Payer Model, which will allow needed approvals (Safe harbors, Stark, etc.) and data for care redesign and alignment</a:t>
            </a:r>
          </a:p>
          <a:p>
            <a:pPr marL="274320" lvl="1">
              <a:spcBef>
                <a:spcPts val="600"/>
              </a:spcBef>
              <a:buClr>
                <a:schemeClr val="accent1"/>
              </a:buClr>
            </a:pPr>
            <a:r>
              <a:rPr lang="en-US" sz="1800" dirty="0" smtClean="0">
                <a:solidFill>
                  <a:schemeClr val="tx1"/>
                </a:solidFill>
              </a:rPr>
              <a:t>Opportunity to incorporate physicians and other providers in focus on All Payer hospital costs and Medicare TCOC</a:t>
            </a:r>
          </a:p>
          <a:p>
            <a:pPr lvl="1"/>
            <a:r>
              <a:rPr lang="en-US" sz="1600" dirty="0" smtClean="0"/>
              <a:t>Have </a:t>
            </a:r>
            <a:r>
              <a:rPr lang="en-US" sz="1600" dirty="0"/>
              <a:t>a “</a:t>
            </a:r>
            <a:r>
              <a:rPr lang="en-US" sz="1600" b="1" dirty="0"/>
              <a:t>living</a:t>
            </a:r>
            <a:r>
              <a:rPr lang="en-US" sz="1600" dirty="0"/>
              <a:t>” program that allows for annual adjustments as we learn how to deploy </a:t>
            </a:r>
            <a:r>
              <a:rPr lang="en-US" sz="1600" dirty="0" smtClean="0"/>
              <a:t>interventions, test </a:t>
            </a:r>
            <a:r>
              <a:rPr lang="en-US" sz="1600" dirty="0"/>
              <a:t>new </a:t>
            </a:r>
            <a:r>
              <a:rPr lang="en-US" sz="1600" dirty="0" smtClean="0"/>
              <a:t>models (e.g. considering episodes) and </a:t>
            </a:r>
            <a:r>
              <a:rPr lang="en-US" sz="1600" dirty="0"/>
              <a:t>focus on TCOC</a:t>
            </a:r>
          </a:p>
          <a:p>
            <a:pPr lvl="1"/>
            <a:r>
              <a:rPr lang="en-US" sz="1600" dirty="0"/>
              <a:t>Focus on addressing MACRA coverage for </a:t>
            </a:r>
            <a:r>
              <a:rPr lang="en-US" sz="1600" dirty="0" smtClean="0"/>
              <a:t>the </a:t>
            </a:r>
            <a:r>
              <a:rPr lang="en-US" sz="1600" dirty="0"/>
              <a:t>All Payer Model </a:t>
            </a:r>
          </a:p>
          <a:p>
            <a:pPr marL="0" indent="0">
              <a:buNone/>
            </a:pPr>
            <a:endParaRPr lang="en-US" sz="1400" dirty="0" smtClean="0"/>
          </a:p>
          <a:p>
            <a:endParaRPr lang="en-US" sz="1400" dirty="0"/>
          </a:p>
          <a:p>
            <a:endParaRPr lang="en-US" sz="1400" dirty="0" smtClean="0"/>
          </a:p>
          <a:p>
            <a:endParaRPr lang="en-US" sz="1400" dirty="0"/>
          </a:p>
          <a:p>
            <a:endParaRPr lang="en-US" sz="1400" dirty="0" smtClean="0"/>
          </a:p>
        </p:txBody>
      </p:sp>
      <p:sp>
        <p:nvSpPr>
          <p:cNvPr id="11" name="Rounded Rectangle 10"/>
          <p:cNvSpPr/>
          <p:nvPr/>
        </p:nvSpPr>
        <p:spPr>
          <a:xfrm>
            <a:off x="809468" y="5222554"/>
            <a:ext cx="2211199" cy="396850"/>
          </a:xfrm>
          <a:prstGeom prst="roundRect">
            <a:avLst/>
          </a:prstGeom>
          <a:solidFill>
            <a:srgbClr val="00206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t>Long-term / Post-acute Models</a:t>
            </a:r>
            <a:endParaRPr lang="en-US" sz="1200" dirty="0"/>
          </a:p>
        </p:txBody>
      </p:sp>
      <p:sp>
        <p:nvSpPr>
          <p:cNvPr id="12" name="TextBox 11"/>
          <p:cNvSpPr txBox="1"/>
          <p:nvPr/>
        </p:nvSpPr>
        <p:spPr>
          <a:xfrm>
            <a:off x="3029435" y="4055657"/>
            <a:ext cx="1670865" cy="523220"/>
          </a:xfrm>
          <a:prstGeom prst="rect">
            <a:avLst/>
          </a:prstGeom>
          <a:noFill/>
        </p:spPr>
        <p:txBody>
          <a:bodyPr wrap="square" rtlCol="0">
            <a:spAutoFit/>
          </a:bodyPr>
          <a:lstStyle/>
          <a:p>
            <a:r>
              <a:rPr lang="en-US" sz="1400" dirty="0" smtClean="0"/>
              <a:t>Align community providers</a:t>
            </a:r>
            <a:endParaRPr lang="en-US" sz="1400" dirty="0"/>
          </a:p>
        </p:txBody>
      </p:sp>
      <p:sp>
        <p:nvSpPr>
          <p:cNvPr id="13" name="TextBox 12"/>
          <p:cNvSpPr txBox="1"/>
          <p:nvPr/>
        </p:nvSpPr>
        <p:spPr>
          <a:xfrm>
            <a:off x="3032761" y="4631967"/>
            <a:ext cx="1758179" cy="523220"/>
          </a:xfrm>
          <a:prstGeom prst="rect">
            <a:avLst/>
          </a:prstGeom>
          <a:noFill/>
        </p:spPr>
        <p:txBody>
          <a:bodyPr wrap="square" rtlCol="0">
            <a:spAutoFit/>
          </a:bodyPr>
          <a:lstStyle/>
          <a:p>
            <a:r>
              <a:rPr lang="en-US" sz="1400" dirty="0" smtClean="0"/>
              <a:t>Align providers practicing at hospitals</a:t>
            </a:r>
            <a:endParaRPr lang="en-US" sz="1400" dirty="0"/>
          </a:p>
        </p:txBody>
      </p:sp>
      <p:sp>
        <p:nvSpPr>
          <p:cNvPr id="14" name="TextBox 13"/>
          <p:cNvSpPr txBox="1"/>
          <p:nvPr/>
        </p:nvSpPr>
        <p:spPr>
          <a:xfrm>
            <a:off x="3042174" y="5222554"/>
            <a:ext cx="1670865" cy="523220"/>
          </a:xfrm>
          <a:prstGeom prst="rect">
            <a:avLst/>
          </a:prstGeom>
          <a:noFill/>
        </p:spPr>
        <p:txBody>
          <a:bodyPr wrap="square" rtlCol="0">
            <a:spAutoFit/>
          </a:bodyPr>
          <a:lstStyle/>
          <a:p>
            <a:r>
              <a:rPr lang="en-US" sz="1400" dirty="0" smtClean="0"/>
              <a:t>Align other non-hospital providers</a:t>
            </a:r>
            <a:endParaRPr lang="en-US" sz="1400" dirty="0"/>
          </a:p>
        </p:txBody>
      </p:sp>
      <p:sp>
        <p:nvSpPr>
          <p:cNvPr id="15" name="Rounded Rectangle 14"/>
          <p:cNvSpPr/>
          <p:nvPr/>
        </p:nvSpPr>
        <p:spPr>
          <a:xfrm>
            <a:off x="821399" y="4112416"/>
            <a:ext cx="2208036" cy="464240"/>
          </a:xfrm>
          <a:prstGeom prst="roundRect">
            <a:avLst/>
          </a:prstGeom>
          <a:solidFill>
            <a:srgbClr val="00206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bg1"/>
                </a:solidFill>
              </a:rPr>
              <a:t>Complex &amp; Chronic Care Improvement Program </a:t>
            </a:r>
            <a:endParaRPr lang="en-US" sz="1200" dirty="0">
              <a:solidFill>
                <a:schemeClr val="bg1"/>
              </a:solidFill>
            </a:endParaRPr>
          </a:p>
        </p:txBody>
      </p:sp>
      <p:sp>
        <p:nvSpPr>
          <p:cNvPr id="16" name="Rounded Rectangle 15"/>
          <p:cNvSpPr/>
          <p:nvPr/>
        </p:nvSpPr>
        <p:spPr>
          <a:xfrm>
            <a:off x="812390" y="4679383"/>
            <a:ext cx="2211200" cy="440444"/>
          </a:xfrm>
          <a:prstGeom prst="roundRect">
            <a:avLst/>
          </a:prstGeom>
          <a:solidFill>
            <a:srgbClr val="00206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bg1"/>
                </a:solidFill>
              </a:rPr>
              <a:t>Hospital Care Improvement Program </a:t>
            </a:r>
            <a:endParaRPr lang="en-US" sz="1200" dirty="0">
              <a:solidFill>
                <a:schemeClr val="bg1"/>
              </a:solidFill>
            </a:endParaRPr>
          </a:p>
        </p:txBody>
      </p:sp>
      <p:sp>
        <p:nvSpPr>
          <p:cNvPr id="18" name="Rectangle 17"/>
          <p:cNvSpPr/>
          <p:nvPr/>
        </p:nvSpPr>
        <p:spPr>
          <a:xfrm>
            <a:off x="4800111" y="3841259"/>
            <a:ext cx="3757899" cy="2413481"/>
          </a:xfrm>
          <a:prstGeom prst="rect">
            <a:avLst/>
          </a:prstGeom>
        </p:spPr>
        <p:txBody>
          <a:bodyPr wrap="square">
            <a:spAutoFit/>
          </a:bodyPr>
          <a:lstStyle/>
          <a:p>
            <a:pPr marL="274320" indent="-274320">
              <a:spcBef>
                <a:spcPts val="600"/>
              </a:spcBef>
              <a:buClr>
                <a:schemeClr val="accent1"/>
              </a:buClr>
              <a:buSzPct val="76000"/>
              <a:buFont typeface="Wingdings 3"/>
              <a:buChar char=""/>
            </a:pPr>
            <a:r>
              <a:rPr lang="en-US" b="1" dirty="0"/>
              <a:t>Tools: </a:t>
            </a:r>
          </a:p>
          <a:p>
            <a:pPr marL="548640" lvl="1" indent="-274320">
              <a:spcBef>
                <a:spcPts val="500"/>
              </a:spcBef>
              <a:buClr>
                <a:schemeClr val="accent2"/>
              </a:buClr>
              <a:buSzPct val="76000"/>
              <a:buFont typeface="Wingdings 3"/>
              <a:buChar char=""/>
            </a:pPr>
            <a:r>
              <a:rPr lang="en-US" sz="1600" dirty="0">
                <a:solidFill>
                  <a:schemeClr val="tx2"/>
                </a:solidFill>
              </a:rPr>
              <a:t>Shared care coordination resources</a:t>
            </a:r>
          </a:p>
          <a:p>
            <a:pPr marL="548640" lvl="1" indent="-274320">
              <a:spcBef>
                <a:spcPts val="500"/>
              </a:spcBef>
              <a:buClr>
                <a:schemeClr val="accent2"/>
              </a:buClr>
              <a:buSzPct val="76000"/>
              <a:buFont typeface="Wingdings 3"/>
              <a:buChar char=""/>
            </a:pPr>
            <a:r>
              <a:rPr lang="en-US" sz="1600" dirty="0" smtClean="0">
                <a:solidFill>
                  <a:schemeClr val="tx2"/>
                </a:solidFill>
              </a:rPr>
              <a:t>Detailed Medicare data for care </a:t>
            </a:r>
            <a:r>
              <a:rPr lang="en-US" sz="1600" dirty="0">
                <a:solidFill>
                  <a:schemeClr val="tx2"/>
                </a:solidFill>
              </a:rPr>
              <a:t>c</a:t>
            </a:r>
            <a:r>
              <a:rPr lang="en-US" sz="1600" dirty="0" smtClean="0">
                <a:solidFill>
                  <a:schemeClr val="tx2"/>
                </a:solidFill>
              </a:rPr>
              <a:t>oordination</a:t>
            </a:r>
          </a:p>
          <a:p>
            <a:pPr marL="548640" lvl="1" indent="-274320">
              <a:spcBef>
                <a:spcPts val="500"/>
              </a:spcBef>
              <a:buClr>
                <a:schemeClr val="accent2"/>
              </a:buClr>
              <a:buSzPct val="76000"/>
              <a:buFont typeface="Wingdings 3"/>
              <a:buChar char=""/>
            </a:pPr>
            <a:r>
              <a:rPr lang="en-US" sz="1600" dirty="0" smtClean="0">
                <a:solidFill>
                  <a:schemeClr val="tx2"/>
                </a:solidFill>
              </a:rPr>
              <a:t>Medicare TCOC data</a:t>
            </a:r>
            <a:endParaRPr lang="en-US" sz="1600" dirty="0">
              <a:solidFill>
                <a:schemeClr val="tx2"/>
              </a:solidFill>
            </a:endParaRPr>
          </a:p>
          <a:p>
            <a:pPr marL="548640" lvl="1" indent="-274320">
              <a:spcBef>
                <a:spcPts val="500"/>
              </a:spcBef>
              <a:buClr>
                <a:schemeClr val="accent2"/>
              </a:buClr>
              <a:buSzPct val="76000"/>
              <a:buFont typeface="Wingdings 3"/>
              <a:buChar char=""/>
            </a:pPr>
            <a:r>
              <a:rPr lang="en-US" sz="1600" dirty="0" smtClean="0">
                <a:solidFill>
                  <a:schemeClr val="tx2"/>
                </a:solidFill>
              </a:rPr>
              <a:t>Shared savings from hospitals</a:t>
            </a:r>
          </a:p>
          <a:p>
            <a:pPr marL="548640" lvl="1" indent="-274320">
              <a:spcBef>
                <a:spcPts val="500"/>
              </a:spcBef>
              <a:buClr>
                <a:schemeClr val="accent2"/>
              </a:buClr>
              <a:buSzPct val="76000"/>
              <a:buFont typeface="Wingdings 3"/>
              <a:buChar char=""/>
            </a:pPr>
            <a:r>
              <a:rPr lang="en-US" sz="1600" dirty="0" smtClean="0">
                <a:solidFill>
                  <a:schemeClr val="tx2"/>
                </a:solidFill>
              </a:rPr>
              <a:t>Possible MACRA Advanced APM status</a:t>
            </a:r>
            <a:endParaRPr lang="en-US" sz="1600" dirty="0">
              <a:solidFill>
                <a:schemeClr val="tx2"/>
              </a:solidFill>
            </a:endParaRPr>
          </a:p>
        </p:txBody>
      </p:sp>
    </p:spTree>
    <p:extLst>
      <p:ext uri="{BB962C8B-B14F-4D97-AF65-F5344CB8AC3E}">
        <p14:creationId xmlns:p14="http://schemas.microsoft.com/office/powerpoint/2010/main" val="397513217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Progression Strategy Blueprint: Areas for Consideration</a:t>
            </a:r>
            <a:endParaRPr lang="en-US" sz="2800" dirty="0"/>
          </a:p>
        </p:txBody>
      </p:sp>
      <p:sp>
        <p:nvSpPr>
          <p:cNvPr id="3" name="Content Placeholder 2"/>
          <p:cNvSpPr>
            <a:spLocks noGrp="1"/>
          </p:cNvSpPr>
          <p:nvPr>
            <p:ph sz="quarter" idx="1"/>
          </p:nvPr>
        </p:nvSpPr>
        <p:spPr>
          <a:xfrm>
            <a:off x="484632" y="1143000"/>
            <a:ext cx="8229600" cy="5060595"/>
          </a:xfrm>
        </p:spPr>
        <p:txBody>
          <a:bodyPr>
            <a:normAutofit fontScale="92500"/>
          </a:bodyPr>
          <a:lstStyle/>
          <a:p>
            <a:r>
              <a:rPr lang="en-US" dirty="0" smtClean="0"/>
              <a:t>Consider transformation in the following strategy areas:</a:t>
            </a:r>
            <a:endParaRPr lang="en-US" dirty="0"/>
          </a:p>
          <a:p>
            <a:pPr marL="731520" lvl="1" indent="-457200">
              <a:buFont typeface="+mj-lt"/>
              <a:buAutoNum type="arabicPeriod"/>
            </a:pPr>
            <a:r>
              <a:rPr lang="en-US" dirty="0"/>
              <a:t>Primary </a:t>
            </a:r>
            <a:r>
              <a:rPr lang="en-US" dirty="0" smtClean="0"/>
              <a:t>Care</a:t>
            </a:r>
            <a:endParaRPr lang="en-US" dirty="0"/>
          </a:p>
          <a:p>
            <a:pPr marL="731520" lvl="1" indent="-457200">
              <a:buFont typeface="+mj-lt"/>
              <a:buAutoNum type="arabicPeriod"/>
            </a:pPr>
            <a:r>
              <a:rPr lang="en-US" dirty="0" smtClean="0"/>
              <a:t>Geographic </a:t>
            </a:r>
            <a:r>
              <a:rPr lang="en-US" dirty="0" smtClean="0"/>
              <a:t>Population </a:t>
            </a:r>
            <a:r>
              <a:rPr lang="en-US" dirty="0"/>
              <a:t>M</a:t>
            </a:r>
            <a:r>
              <a:rPr lang="en-US" dirty="0" smtClean="0"/>
              <a:t>odel </a:t>
            </a:r>
            <a:r>
              <a:rPr lang="en-US" dirty="0" smtClean="0"/>
              <a:t>(including leveraging Amendment)</a:t>
            </a:r>
            <a:endParaRPr lang="en-US" dirty="0"/>
          </a:p>
          <a:p>
            <a:pPr marL="731520" lvl="1" indent="-457200">
              <a:buFont typeface="+mj-lt"/>
              <a:buAutoNum type="arabicPeriod"/>
            </a:pPr>
            <a:r>
              <a:rPr lang="en-US" dirty="0"/>
              <a:t>Dual </a:t>
            </a:r>
            <a:r>
              <a:rPr lang="en-US" dirty="0" err="1"/>
              <a:t>Eligibles</a:t>
            </a:r>
            <a:r>
              <a:rPr lang="en-US" dirty="0"/>
              <a:t> </a:t>
            </a:r>
          </a:p>
          <a:p>
            <a:pPr marL="731520" lvl="1" indent="-457200">
              <a:buFont typeface="+mj-lt"/>
              <a:buAutoNum type="arabicPeriod"/>
            </a:pPr>
            <a:r>
              <a:rPr lang="en-US" dirty="0" smtClean="0"/>
              <a:t>Post-acute Care</a:t>
            </a:r>
          </a:p>
          <a:p>
            <a:pPr marL="731520" lvl="1" indent="-457200">
              <a:buFont typeface="+mj-lt"/>
              <a:buAutoNum type="arabicPeriod"/>
            </a:pPr>
            <a:r>
              <a:rPr lang="en-US" dirty="0"/>
              <a:t>Behavioral </a:t>
            </a:r>
            <a:r>
              <a:rPr lang="en-US" dirty="0" smtClean="0"/>
              <a:t>Health </a:t>
            </a:r>
          </a:p>
          <a:p>
            <a:pPr marL="731520" lvl="1" indent="-457200">
              <a:buFont typeface="+mj-lt"/>
              <a:buAutoNum type="arabicPeriod"/>
            </a:pPr>
            <a:r>
              <a:rPr lang="en-US" dirty="0"/>
              <a:t>Long-term </a:t>
            </a:r>
            <a:r>
              <a:rPr lang="en-US" dirty="0" smtClean="0"/>
              <a:t>Care</a:t>
            </a:r>
            <a:endParaRPr lang="en-US" dirty="0"/>
          </a:p>
          <a:p>
            <a:pPr marL="274320" lvl="1" indent="0">
              <a:buNone/>
            </a:pPr>
            <a:endParaRPr lang="en-US" sz="1700" dirty="0" smtClean="0"/>
          </a:p>
          <a:p>
            <a:r>
              <a:rPr lang="en-US" dirty="0" smtClean="0"/>
              <a:t>Questions for consideration:</a:t>
            </a:r>
          </a:p>
          <a:p>
            <a:pPr lvl="1"/>
            <a:r>
              <a:rPr lang="en-US" dirty="0" smtClean="0"/>
              <a:t>Are these elements the right ones?</a:t>
            </a:r>
          </a:p>
          <a:p>
            <a:pPr lvl="1"/>
            <a:r>
              <a:rPr lang="en-US" dirty="0" smtClean="0"/>
              <a:t>What is the timeline? How should the strategies and models be prioritized? What is the best phased approach? </a:t>
            </a:r>
          </a:p>
          <a:p>
            <a:pPr lvl="1"/>
            <a:r>
              <a:rPr lang="en-US" dirty="0" smtClean="0"/>
              <a:t>How should we go about developing the plan and the models?</a:t>
            </a:r>
            <a:endParaRPr lang="en-US" dirty="0"/>
          </a:p>
        </p:txBody>
      </p:sp>
    </p:spTree>
    <p:extLst>
      <p:ext uri="{BB962C8B-B14F-4D97-AF65-F5344CB8AC3E}">
        <p14:creationId xmlns:p14="http://schemas.microsoft.com/office/powerpoint/2010/main" val="406362247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Envisioning Core Strategic Elements</a:t>
            </a:r>
            <a:endParaRPr lang="en-US" dirty="0"/>
          </a:p>
        </p:txBody>
      </p:sp>
      <p:sp>
        <p:nvSpPr>
          <p:cNvPr id="3" name="Content Placeholder 2"/>
          <p:cNvSpPr>
            <a:spLocks noGrp="1"/>
          </p:cNvSpPr>
          <p:nvPr>
            <p:ph sz="quarter" idx="1"/>
          </p:nvPr>
        </p:nvSpPr>
        <p:spPr>
          <a:xfrm>
            <a:off x="457200" y="1248075"/>
            <a:ext cx="8229600" cy="4937760"/>
          </a:xfrm>
        </p:spPr>
        <p:txBody>
          <a:bodyPr vert="horz">
            <a:noAutofit/>
          </a:bodyPr>
          <a:lstStyle/>
          <a:p>
            <a:pPr>
              <a:spcBef>
                <a:spcPts val="0"/>
              </a:spcBef>
              <a:spcAft>
                <a:spcPts val="600"/>
              </a:spcAft>
            </a:pPr>
            <a:r>
              <a:rPr lang="en-US" dirty="0"/>
              <a:t>Primary Care</a:t>
            </a:r>
          </a:p>
          <a:p>
            <a:pPr lvl="1">
              <a:spcBef>
                <a:spcPts val="0"/>
              </a:spcBef>
              <a:spcAft>
                <a:spcPts val="600"/>
              </a:spcAft>
            </a:pPr>
            <a:r>
              <a:rPr lang="en-US" sz="2000" dirty="0"/>
              <a:t>Create a </a:t>
            </a:r>
            <a:r>
              <a:rPr lang="en-US" sz="2000" dirty="0" smtClean="0"/>
              <a:t>person-centered locus </a:t>
            </a:r>
            <a:r>
              <a:rPr lang="en-US" sz="2000" dirty="0"/>
              <a:t>of care with supporting interdisciplinary care </a:t>
            </a:r>
            <a:r>
              <a:rPr lang="en-US" sz="2000" dirty="0" smtClean="0"/>
              <a:t>teams across all care settings, </a:t>
            </a:r>
            <a:r>
              <a:rPr lang="en-US" sz="2000" dirty="0"/>
              <a:t>data-driven care coordination, and financial incentives that move towards </a:t>
            </a:r>
            <a:r>
              <a:rPr lang="en-US" sz="2000" dirty="0" smtClean="0"/>
              <a:t>greater </a:t>
            </a:r>
            <a:r>
              <a:rPr lang="en-US" sz="2000" dirty="0"/>
              <a:t>accountability</a:t>
            </a:r>
          </a:p>
          <a:p>
            <a:pPr>
              <a:spcBef>
                <a:spcPts val="0"/>
              </a:spcBef>
              <a:spcAft>
                <a:spcPts val="600"/>
              </a:spcAft>
            </a:pPr>
            <a:r>
              <a:rPr lang="en-US" dirty="0"/>
              <a:t>Geographic </a:t>
            </a:r>
            <a:r>
              <a:rPr lang="en-US" dirty="0" smtClean="0"/>
              <a:t>Population Model</a:t>
            </a:r>
            <a:endParaRPr lang="en-US" dirty="0"/>
          </a:p>
          <a:p>
            <a:pPr lvl="1">
              <a:spcBef>
                <a:spcPts val="0"/>
              </a:spcBef>
              <a:spcAft>
                <a:spcPts val="600"/>
              </a:spcAft>
            </a:pPr>
            <a:r>
              <a:rPr lang="en-US" sz="2000" dirty="0" smtClean="0"/>
              <a:t>Promote </a:t>
            </a:r>
            <a:r>
              <a:rPr lang="en-US" sz="2000" dirty="0"/>
              <a:t>All-Payer Model progression </a:t>
            </a:r>
            <a:r>
              <a:rPr lang="en-US" sz="2000" dirty="0" smtClean="0"/>
              <a:t>through a payment </a:t>
            </a:r>
            <a:r>
              <a:rPr lang="en-US" sz="2000" dirty="0"/>
              <a:t>model that </a:t>
            </a:r>
            <a:r>
              <a:rPr lang="en-US" sz="2000" dirty="0" smtClean="0"/>
              <a:t>creates </a:t>
            </a:r>
            <a:r>
              <a:rPr lang="en-US" sz="2000" dirty="0"/>
              <a:t>local responsibility for </a:t>
            </a:r>
            <a:r>
              <a:rPr lang="en-US" sz="2000" dirty="0" smtClean="0"/>
              <a:t>patient health </a:t>
            </a:r>
            <a:r>
              <a:rPr lang="en-US" sz="2000" dirty="0"/>
              <a:t>outcomes and </a:t>
            </a:r>
            <a:r>
              <a:rPr lang="en-US" sz="2000" dirty="0" smtClean="0"/>
              <a:t>total cost of care in </a:t>
            </a:r>
            <a:r>
              <a:rPr lang="en-US" sz="2000" dirty="0"/>
              <a:t>an actionable geographic </a:t>
            </a:r>
            <a:r>
              <a:rPr lang="en-US" sz="2000" dirty="0" smtClean="0"/>
              <a:t>area, first focusing </a:t>
            </a:r>
            <a:r>
              <a:rPr lang="en-US" sz="2000" dirty="0"/>
              <a:t>on Medicare </a:t>
            </a:r>
          </a:p>
          <a:p>
            <a:pPr>
              <a:spcBef>
                <a:spcPts val="0"/>
              </a:spcBef>
              <a:spcAft>
                <a:spcPts val="600"/>
              </a:spcAft>
            </a:pPr>
            <a:r>
              <a:rPr lang="en-US" dirty="0" smtClean="0"/>
              <a:t>Dual </a:t>
            </a:r>
            <a:r>
              <a:rPr lang="en-US" dirty="0" err="1"/>
              <a:t>Eligibles</a:t>
            </a:r>
            <a:r>
              <a:rPr lang="en-US" dirty="0"/>
              <a:t> </a:t>
            </a:r>
          </a:p>
          <a:p>
            <a:pPr lvl="1">
              <a:spcBef>
                <a:spcPts val="0"/>
              </a:spcBef>
              <a:spcAft>
                <a:spcPts val="600"/>
              </a:spcAft>
            </a:pPr>
            <a:r>
              <a:rPr lang="en-US" sz="2000" dirty="0" smtClean="0"/>
              <a:t>Create payment and care delivery mechanisms that improve care coordination and access to care </a:t>
            </a:r>
            <a:r>
              <a:rPr lang="en-US" sz="2000" dirty="0"/>
              <a:t>for Dual Eligible beneficiaries</a:t>
            </a:r>
            <a:r>
              <a:rPr lang="en-US" sz="2000" dirty="0" smtClean="0"/>
              <a:t>, and incorporate payer accountability for Dual Eligible total cost of care (e.g. including medical and custodial care)</a:t>
            </a:r>
          </a:p>
        </p:txBody>
      </p:sp>
    </p:spTree>
    <p:extLst>
      <p:ext uri="{BB962C8B-B14F-4D97-AF65-F5344CB8AC3E}">
        <p14:creationId xmlns:p14="http://schemas.microsoft.com/office/powerpoint/2010/main" val="3031968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Envisioning Core Strategic </a:t>
            </a:r>
            <a:r>
              <a:rPr lang="en-US" dirty="0" smtClean="0"/>
              <a:t>Elements (cont.)</a:t>
            </a:r>
            <a:endParaRPr lang="en-US" dirty="0"/>
          </a:p>
        </p:txBody>
      </p:sp>
      <p:sp>
        <p:nvSpPr>
          <p:cNvPr id="3" name="Content Placeholder 2"/>
          <p:cNvSpPr>
            <a:spLocks noGrp="1"/>
          </p:cNvSpPr>
          <p:nvPr>
            <p:ph sz="quarter" idx="1"/>
          </p:nvPr>
        </p:nvSpPr>
        <p:spPr>
          <a:xfrm>
            <a:off x="457200" y="1143000"/>
            <a:ext cx="8229600" cy="4937760"/>
          </a:xfrm>
        </p:spPr>
        <p:txBody>
          <a:bodyPr vert="horz">
            <a:noAutofit/>
          </a:bodyPr>
          <a:lstStyle/>
          <a:p>
            <a:pPr>
              <a:spcBef>
                <a:spcPts val="0"/>
              </a:spcBef>
              <a:spcAft>
                <a:spcPts val="600"/>
              </a:spcAft>
            </a:pPr>
            <a:r>
              <a:rPr lang="en-US" dirty="0" smtClean="0"/>
              <a:t>Post-acute </a:t>
            </a:r>
            <a:r>
              <a:rPr lang="en-US" dirty="0"/>
              <a:t>Care</a:t>
            </a:r>
          </a:p>
          <a:p>
            <a:pPr lvl="1">
              <a:spcBef>
                <a:spcPts val="0"/>
              </a:spcBef>
              <a:spcAft>
                <a:spcPts val="600"/>
              </a:spcAft>
            </a:pPr>
            <a:r>
              <a:rPr lang="en-US" sz="2000" dirty="0"/>
              <a:t>Create alignment between hospitals and post-acute providers and </a:t>
            </a:r>
            <a:r>
              <a:rPr lang="en-US" sz="2000" dirty="0" smtClean="0"/>
              <a:t>facilities that optimizes </a:t>
            </a:r>
            <a:r>
              <a:rPr lang="en-US" sz="2000" dirty="0"/>
              <a:t>transitions and resource use across care settings (e.g. acute, post-acute, long-term </a:t>
            </a:r>
            <a:r>
              <a:rPr lang="en-US" sz="2000" dirty="0" smtClean="0"/>
              <a:t>care, home, etc.)</a:t>
            </a:r>
            <a:endParaRPr lang="en-US" sz="1800" dirty="0" smtClean="0"/>
          </a:p>
          <a:p>
            <a:pPr>
              <a:spcBef>
                <a:spcPts val="0"/>
              </a:spcBef>
              <a:spcAft>
                <a:spcPts val="600"/>
              </a:spcAft>
            </a:pPr>
            <a:r>
              <a:rPr lang="en-US" dirty="0"/>
              <a:t>Behavioral Health </a:t>
            </a:r>
          </a:p>
          <a:p>
            <a:pPr lvl="1">
              <a:spcBef>
                <a:spcPts val="0"/>
              </a:spcBef>
              <a:spcAft>
                <a:spcPts val="600"/>
              </a:spcAft>
            </a:pPr>
            <a:r>
              <a:rPr lang="en-US" sz="2000" dirty="0" smtClean="0"/>
              <a:t>Improve access to community-based, behavioral health services, promote clinical integration between primary care and behavioral health, and develop value-based payment mechanisms that align with other models</a:t>
            </a:r>
          </a:p>
          <a:p>
            <a:pPr>
              <a:spcBef>
                <a:spcPts val="0"/>
              </a:spcBef>
              <a:spcAft>
                <a:spcPts val="600"/>
              </a:spcAft>
            </a:pPr>
            <a:r>
              <a:rPr lang="en-US" dirty="0" smtClean="0"/>
              <a:t>Long-term </a:t>
            </a:r>
            <a:r>
              <a:rPr lang="en-US" dirty="0"/>
              <a:t>Care</a:t>
            </a:r>
          </a:p>
          <a:p>
            <a:pPr lvl="1">
              <a:spcBef>
                <a:spcPts val="0"/>
              </a:spcBef>
              <a:spcAft>
                <a:spcPts val="600"/>
              </a:spcAft>
            </a:pPr>
            <a:r>
              <a:rPr lang="en-US" sz="2000" dirty="0" smtClean="0"/>
              <a:t>Create value-based </a:t>
            </a:r>
            <a:r>
              <a:rPr lang="en-US" sz="2000" dirty="0"/>
              <a:t>payment and care delivery mechanisms </a:t>
            </a:r>
            <a:r>
              <a:rPr lang="en-US" sz="2000" dirty="0" smtClean="0"/>
              <a:t>that improve care coordination </a:t>
            </a:r>
            <a:r>
              <a:rPr lang="en-US" sz="2000" dirty="0"/>
              <a:t>and </a:t>
            </a:r>
            <a:r>
              <a:rPr lang="en-US" sz="2000" dirty="0" smtClean="0"/>
              <a:t>delivery of long-term care and home and community-based services</a:t>
            </a:r>
          </a:p>
          <a:p>
            <a:pPr>
              <a:spcBef>
                <a:spcPts val="0"/>
              </a:spcBef>
              <a:spcAft>
                <a:spcPts val="600"/>
              </a:spcAft>
            </a:pPr>
            <a:endParaRPr lang="en-US" sz="2400" dirty="0"/>
          </a:p>
        </p:txBody>
      </p:sp>
    </p:spTree>
    <p:extLst>
      <p:ext uri="{BB962C8B-B14F-4D97-AF65-F5344CB8AC3E}">
        <p14:creationId xmlns:p14="http://schemas.microsoft.com/office/powerpoint/2010/main" val="245117514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Bookman Old Style" panose="02050604050505020204" pitchFamily="18" charset="0"/>
              </a:rPr>
              <a:t>Potential Timeline</a:t>
            </a:r>
            <a:endParaRPr lang="en-US" dirty="0"/>
          </a:p>
        </p:txBody>
      </p:sp>
      <p:grpSp>
        <p:nvGrpSpPr>
          <p:cNvPr id="22" name="Group 21"/>
          <p:cNvGrpSpPr/>
          <p:nvPr/>
        </p:nvGrpSpPr>
        <p:grpSpPr>
          <a:xfrm>
            <a:off x="355677" y="3698495"/>
            <a:ext cx="5496346" cy="2655036"/>
            <a:chOff x="573974" y="-164954"/>
            <a:chExt cx="6944015" cy="3540048"/>
          </a:xfrm>
        </p:grpSpPr>
        <p:grpSp>
          <p:nvGrpSpPr>
            <p:cNvPr id="21" name="Group 20"/>
            <p:cNvGrpSpPr/>
            <p:nvPr/>
          </p:nvGrpSpPr>
          <p:grpSpPr>
            <a:xfrm>
              <a:off x="2773782" y="-133559"/>
              <a:ext cx="4744207" cy="3508653"/>
              <a:chOff x="2773782" y="-133559"/>
              <a:chExt cx="4744207" cy="3508653"/>
            </a:xfrm>
          </p:grpSpPr>
          <p:sp>
            <p:nvSpPr>
              <p:cNvPr id="14" name="TextBox 13"/>
              <p:cNvSpPr txBox="1"/>
              <p:nvPr/>
            </p:nvSpPr>
            <p:spPr>
              <a:xfrm>
                <a:off x="4288551" y="2366289"/>
                <a:ext cx="3229438" cy="451405"/>
              </a:xfrm>
              <a:prstGeom prst="rect">
                <a:avLst/>
              </a:prstGeom>
              <a:noFill/>
            </p:spPr>
            <p:txBody>
              <a:bodyPr wrap="square" rtlCol="0">
                <a:spAutoFit/>
              </a:bodyPr>
              <a:lstStyle/>
              <a:p>
                <a:endParaRPr lang="en-US" sz="1600" dirty="0">
                  <a:latin typeface="Calibri" panose="020F0502020204030204" pitchFamily="34" charset="0"/>
                </a:endParaRPr>
              </a:p>
            </p:txBody>
          </p:sp>
          <p:sp>
            <p:nvSpPr>
              <p:cNvPr id="15" name="TextBox 14"/>
              <p:cNvSpPr txBox="1"/>
              <p:nvPr/>
            </p:nvSpPr>
            <p:spPr>
              <a:xfrm>
                <a:off x="2773782" y="-133559"/>
                <a:ext cx="2249819" cy="3508653"/>
              </a:xfrm>
              <a:prstGeom prst="rect">
                <a:avLst/>
              </a:prstGeom>
              <a:noFill/>
            </p:spPr>
            <p:txBody>
              <a:bodyPr wrap="square" rtlCol="0">
                <a:spAutoFit/>
              </a:bodyPr>
              <a:lstStyle/>
              <a:p>
                <a:pPr marL="214313" indent="-214313">
                  <a:buFont typeface="Arial" panose="020B0604020202020204" pitchFamily="34" charset="0"/>
                  <a:buChar char="•"/>
                </a:pPr>
                <a:r>
                  <a:rPr lang="en-US" sz="1500" dirty="0"/>
                  <a:t>Primary </a:t>
                </a:r>
                <a:r>
                  <a:rPr lang="en-US" sz="1500" dirty="0" smtClean="0"/>
                  <a:t>Care model</a:t>
                </a:r>
                <a:r>
                  <a:rPr lang="en-US" sz="1500" dirty="0" smtClean="0">
                    <a:solidFill>
                      <a:schemeClr val="accent1"/>
                    </a:solidFill>
                  </a:rPr>
                  <a:t>*</a:t>
                </a:r>
                <a:endParaRPr lang="en-US" sz="1500" dirty="0">
                  <a:solidFill>
                    <a:schemeClr val="accent1"/>
                  </a:solidFill>
                </a:endParaRPr>
              </a:p>
              <a:p>
                <a:pPr marL="214313" indent="-214313">
                  <a:buFont typeface="Arial" panose="020B0604020202020204" pitchFamily="34" charset="0"/>
                  <a:buChar char="•"/>
                </a:pPr>
                <a:r>
                  <a:rPr lang="en-US" sz="1500" dirty="0"/>
                  <a:t>Geographic Population </a:t>
                </a:r>
                <a:r>
                  <a:rPr lang="en-US" sz="1500" dirty="0" smtClean="0"/>
                  <a:t>model</a:t>
                </a:r>
                <a:r>
                  <a:rPr lang="en-US" sz="1500" dirty="0" smtClean="0">
                    <a:solidFill>
                      <a:schemeClr val="accent1"/>
                    </a:solidFill>
                  </a:rPr>
                  <a:t>*</a:t>
                </a:r>
              </a:p>
              <a:p>
                <a:pPr marL="214313" indent="-214313">
                  <a:buFont typeface="Arial" panose="020B0604020202020204" pitchFamily="34" charset="0"/>
                  <a:buChar char="•"/>
                </a:pPr>
                <a:r>
                  <a:rPr lang="en-US" sz="1500" dirty="0" smtClean="0"/>
                  <a:t>Shared savings component added to Care Redesign Amendment programs</a:t>
                </a:r>
                <a:r>
                  <a:rPr lang="en-US" sz="1500" dirty="0">
                    <a:solidFill>
                      <a:schemeClr val="accent1"/>
                    </a:solidFill>
                  </a:rPr>
                  <a:t>*</a:t>
                </a:r>
                <a:endParaRPr lang="en-US" sz="1500" dirty="0" smtClean="0">
                  <a:solidFill>
                    <a:schemeClr val="accent1"/>
                  </a:solidFill>
                </a:endParaRPr>
              </a:p>
            </p:txBody>
          </p:sp>
        </p:grpSp>
        <p:sp>
          <p:nvSpPr>
            <p:cNvPr id="16" name="TextBox 15"/>
            <p:cNvSpPr txBox="1"/>
            <p:nvPr/>
          </p:nvSpPr>
          <p:spPr>
            <a:xfrm>
              <a:off x="5105794" y="-133559"/>
              <a:ext cx="2314022" cy="2893100"/>
            </a:xfrm>
            <a:prstGeom prst="rect">
              <a:avLst/>
            </a:prstGeom>
            <a:noFill/>
          </p:spPr>
          <p:txBody>
            <a:bodyPr wrap="square" rtlCol="0">
              <a:spAutoFit/>
            </a:bodyPr>
            <a:lstStyle/>
            <a:p>
              <a:pPr marL="214313" indent="-214313">
                <a:buFont typeface="Arial" panose="020B0604020202020204" pitchFamily="34" charset="0"/>
                <a:buChar char="•"/>
              </a:pPr>
              <a:r>
                <a:rPr lang="en-US" sz="1500" dirty="0"/>
                <a:t>Geographic </a:t>
              </a:r>
              <a:r>
                <a:rPr lang="en-US" sz="1500" dirty="0" smtClean="0"/>
                <a:t>Model</a:t>
              </a:r>
              <a:r>
                <a:rPr lang="en-US" sz="1500" dirty="0" smtClean="0">
                  <a:solidFill>
                    <a:schemeClr val="accent1"/>
                  </a:solidFill>
                </a:rPr>
                <a:t>*</a:t>
              </a:r>
              <a:r>
                <a:rPr lang="en-US" sz="1500" dirty="0" smtClean="0"/>
                <a:t>, ACOs</a:t>
              </a:r>
              <a:r>
                <a:rPr lang="en-US" sz="1500" dirty="0" smtClean="0">
                  <a:solidFill>
                    <a:schemeClr val="accent1"/>
                  </a:solidFill>
                </a:rPr>
                <a:t>*</a:t>
              </a:r>
              <a:r>
                <a:rPr lang="en-US" sz="1500" dirty="0" smtClean="0"/>
                <a:t>, and PCMH</a:t>
              </a:r>
              <a:r>
                <a:rPr lang="en-US" sz="1500" dirty="0" smtClean="0">
                  <a:solidFill>
                    <a:schemeClr val="accent1"/>
                  </a:solidFill>
                </a:rPr>
                <a:t>*</a:t>
              </a:r>
              <a:r>
                <a:rPr lang="en-US" sz="1500" dirty="0" smtClean="0"/>
                <a:t> models begin to take on more responsibility</a:t>
              </a:r>
              <a:endParaRPr lang="en-US" sz="1500" dirty="0"/>
            </a:p>
            <a:p>
              <a:pPr marL="214313" indent="-214313">
                <a:buFont typeface="Arial" panose="020B0604020202020204" pitchFamily="34" charset="0"/>
                <a:buChar char="•"/>
              </a:pPr>
              <a:r>
                <a:rPr lang="en-US" sz="1500" dirty="0"/>
                <a:t>Dual E</a:t>
              </a:r>
              <a:r>
                <a:rPr lang="en-US" sz="1500" dirty="0" smtClean="0"/>
                <a:t>ligible model</a:t>
              </a:r>
              <a:r>
                <a:rPr lang="en-US" sz="1500" dirty="0" smtClean="0">
                  <a:solidFill>
                    <a:schemeClr val="accent1"/>
                  </a:solidFill>
                </a:rPr>
                <a:t>*</a:t>
              </a:r>
              <a:endParaRPr lang="en-US" sz="1500" dirty="0">
                <a:solidFill>
                  <a:schemeClr val="accent1"/>
                </a:solidFill>
              </a:endParaRPr>
            </a:p>
            <a:p>
              <a:endParaRPr lang="en-US" sz="1500" dirty="0">
                <a:latin typeface="Calibri" panose="020F0502020204030204" pitchFamily="34" charset="0"/>
              </a:endParaRPr>
            </a:p>
          </p:txBody>
        </p:sp>
        <p:grpSp>
          <p:nvGrpSpPr>
            <p:cNvPr id="20" name="Group 19"/>
            <p:cNvGrpSpPr/>
            <p:nvPr/>
          </p:nvGrpSpPr>
          <p:grpSpPr>
            <a:xfrm>
              <a:off x="573974" y="-164954"/>
              <a:ext cx="2117615" cy="2974548"/>
              <a:chOff x="620361" y="-995584"/>
              <a:chExt cx="2117615" cy="2974548"/>
            </a:xfrm>
          </p:grpSpPr>
          <p:sp>
            <p:nvSpPr>
              <p:cNvPr id="13" name="TextBox 12"/>
              <p:cNvSpPr txBox="1"/>
              <p:nvPr/>
            </p:nvSpPr>
            <p:spPr>
              <a:xfrm>
                <a:off x="772751" y="1527559"/>
                <a:ext cx="1965225" cy="451405"/>
              </a:xfrm>
              <a:prstGeom prst="rect">
                <a:avLst/>
              </a:prstGeom>
              <a:noFill/>
            </p:spPr>
            <p:txBody>
              <a:bodyPr wrap="square" rtlCol="0">
                <a:spAutoFit/>
              </a:bodyPr>
              <a:lstStyle/>
              <a:p>
                <a:endParaRPr lang="en-US" sz="1600" dirty="0">
                  <a:latin typeface="Calibri" panose="020F0502020204030204" pitchFamily="34" charset="0"/>
                </a:endParaRPr>
              </a:p>
            </p:txBody>
          </p:sp>
          <p:sp>
            <p:nvSpPr>
              <p:cNvPr id="17" name="TextBox 16"/>
              <p:cNvSpPr txBox="1"/>
              <p:nvPr/>
            </p:nvSpPr>
            <p:spPr>
              <a:xfrm>
                <a:off x="620361" y="-995584"/>
                <a:ext cx="2101557" cy="738664"/>
              </a:xfrm>
              <a:prstGeom prst="rect">
                <a:avLst/>
              </a:prstGeom>
              <a:noFill/>
            </p:spPr>
            <p:txBody>
              <a:bodyPr wrap="square" rtlCol="0">
                <a:spAutoFit/>
              </a:bodyPr>
              <a:lstStyle/>
              <a:p>
                <a:pPr marL="214313" indent="-214313">
                  <a:buFont typeface="Arial" panose="020B0604020202020204" pitchFamily="34" charset="0"/>
                  <a:buChar char="•"/>
                </a:pPr>
                <a:r>
                  <a:rPr lang="en-US" sz="1500" dirty="0" smtClean="0"/>
                  <a:t>Care Redesign Amendment</a:t>
                </a:r>
                <a:endParaRPr lang="en-US" sz="1500" dirty="0"/>
              </a:p>
            </p:txBody>
          </p:sp>
        </p:grpSp>
      </p:grpSp>
      <p:sp>
        <p:nvSpPr>
          <p:cNvPr id="3" name="Rectangle 2"/>
          <p:cNvSpPr/>
          <p:nvPr/>
        </p:nvSpPr>
        <p:spPr>
          <a:xfrm>
            <a:off x="7439459" y="3839618"/>
            <a:ext cx="1393384" cy="1634707"/>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marL="214313" indent="-214313">
              <a:buFont typeface="Arial" panose="020B0604020202020204" pitchFamily="34" charset="0"/>
              <a:buChar char="•"/>
            </a:pPr>
            <a:r>
              <a:rPr lang="en-US" sz="1500" dirty="0" smtClean="0"/>
              <a:t>Post-acute</a:t>
            </a:r>
            <a:endParaRPr lang="en-US" sz="1500" dirty="0">
              <a:solidFill>
                <a:schemeClr val="accent1"/>
              </a:solidFill>
            </a:endParaRPr>
          </a:p>
          <a:p>
            <a:pPr marL="214313" indent="-214313">
              <a:buFont typeface="Arial" panose="020B0604020202020204" pitchFamily="34" charset="0"/>
              <a:buChar char="•"/>
            </a:pPr>
            <a:r>
              <a:rPr lang="en-US" sz="1500" dirty="0"/>
              <a:t>Behavioral </a:t>
            </a:r>
            <a:r>
              <a:rPr lang="en-US" sz="1500" dirty="0" smtClean="0"/>
              <a:t>health</a:t>
            </a:r>
            <a:endParaRPr lang="en-US" sz="1500" dirty="0">
              <a:solidFill>
                <a:schemeClr val="accent1"/>
              </a:solidFill>
            </a:endParaRPr>
          </a:p>
          <a:p>
            <a:pPr marL="214313" indent="-214313">
              <a:buFont typeface="Arial" panose="020B0604020202020204" pitchFamily="34" charset="0"/>
              <a:buChar char="•"/>
            </a:pPr>
            <a:r>
              <a:rPr lang="en-US" sz="1500" dirty="0" smtClean="0"/>
              <a:t>Long term care</a:t>
            </a:r>
            <a:endParaRPr lang="en-US" sz="1500" dirty="0"/>
          </a:p>
          <a:p>
            <a:endParaRPr lang="en-US" sz="1500" dirty="0"/>
          </a:p>
          <a:p>
            <a:pPr marL="214313" indent="-214313">
              <a:buFont typeface="Arial" panose="020B0604020202020204" pitchFamily="34" charset="0"/>
              <a:buChar char="•"/>
            </a:pPr>
            <a:endParaRPr lang="en-US" sz="1500" dirty="0"/>
          </a:p>
          <a:p>
            <a:endParaRPr lang="en-US" sz="1500" dirty="0"/>
          </a:p>
        </p:txBody>
      </p:sp>
      <p:graphicFrame>
        <p:nvGraphicFramePr>
          <p:cNvPr id="10" name="Diagram 9"/>
          <p:cNvGraphicFramePr/>
          <p:nvPr>
            <p:extLst>
              <p:ext uri="{D42A27DB-BD31-4B8C-83A1-F6EECF244321}">
                <p14:modId xmlns:p14="http://schemas.microsoft.com/office/powerpoint/2010/main" val="4196061852"/>
              </p:ext>
            </p:extLst>
          </p:nvPr>
        </p:nvGraphicFramePr>
        <p:xfrm>
          <a:off x="398591" y="2430691"/>
          <a:ext cx="8434251" cy="14309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p:cNvSpPr txBox="1"/>
          <p:nvPr/>
        </p:nvSpPr>
        <p:spPr>
          <a:xfrm>
            <a:off x="5671795" y="1274510"/>
            <a:ext cx="1735636" cy="1384995"/>
          </a:xfrm>
          <a:prstGeom prst="rect">
            <a:avLst/>
          </a:prstGeom>
        </p:spPr>
        <p:txBody>
          <a:bodyPr wrap="square">
            <a:spAutoFit/>
          </a:bodyPr>
          <a:lstStyle>
            <a:defPPr>
              <a:defRPr lang="en-US"/>
            </a:defPPr>
          </a:lstStyle>
          <a:p>
            <a:r>
              <a:rPr lang="en-US" sz="1400" dirty="0" smtClean="0">
                <a:solidFill>
                  <a:schemeClr val="accent1"/>
                </a:solidFill>
              </a:rPr>
              <a:t>MACRA </a:t>
            </a:r>
            <a:r>
              <a:rPr lang="en-US" sz="1400" dirty="0">
                <a:solidFill>
                  <a:schemeClr val="accent1"/>
                </a:solidFill>
              </a:rPr>
              <a:t>APM status provides bonus for participating </a:t>
            </a:r>
            <a:r>
              <a:rPr lang="en-US" sz="1400" dirty="0" smtClean="0">
                <a:solidFill>
                  <a:schemeClr val="accent1"/>
                </a:solidFill>
              </a:rPr>
              <a:t>providers. Bonus </a:t>
            </a:r>
            <a:r>
              <a:rPr lang="en-US" sz="1400" dirty="0">
                <a:solidFill>
                  <a:schemeClr val="accent1"/>
                </a:solidFill>
              </a:rPr>
              <a:t>adjusted based on model outcomes</a:t>
            </a:r>
          </a:p>
        </p:txBody>
      </p:sp>
      <p:sp>
        <p:nvSpPr>
          <p:cNvPr id="5" name="Rectangle 4"/>
          <p:cNvSpPr/>
          <p:nvPr/>
        </p:nvSpPr>
        <p:spPr>
          <a:xfrm>
            <a:off x="1606100" y="6435231"/>
            <a:ext cx="8131390" cy="523220"/>
          </a:xfrm>
          <a:prstGeom prst="rect">
            <a:avLst/>
          </a:prstGeom>
        </p:spPr>
        <p:txBody>
          <a:bodyPr wrap="square">
            <a:spAutoFit/>
          </a:bodyPr>
          <a:lstStyle/>
          <a:p>
            <a:r>
              <a:rPr lang="en-US" sz="1400" dirty="0" smtClean="0">
                <a:solidFill>
                  <a:schemeClr val="accent1"/>
                </a:solidFill>
              </a:rPr>
              <a:t>Note: * Indicates anticipated MACRA-eligible models (Advanced Alternative Payment Models).</a:t>
            </a:r>
          </a:p>
          <a:p>
            <a:endParaRPr lang="en-US" sz="1400" dirty="0" smtClean="0"/>
          </a:p>
        </p:txBody>
      </p:sp>
      <p:sp>
        <p:nvSpPr>
          <p:cNvPr id="6" name="Rectangle 5"/>
          <p:cNvSpPr/>
          <p:nvPr/>
        </p:nvSpPr>
        <p:spPr>
          <a:xfrm>
            <a:off x="2166933" y="1794821"/>
            <a:ext cx="1736520" cy="738664"/>
          </a:xfrm>
          <a:prstGeom prst="rect">
            <a:avLst/>
          </a:prstGeom>
        </p:spPr>
        <p:txBody>
          <a:bodyPr wrap="square">
            <a:spAutoFit/>
          </a:bodyPr>
          <a:lstStyle/>
          <a:p>
            <a:r>
              <a:rPr lang="en-US" sz="1400" dirty="0">
                <a:solidFill>
                  <a:schemeClr val="accent1"/>
                </a:solidFill>
              </a:rPr>
              <a:t>Begin to implement MACRA-eligible </a:t>
            </a:r>
            <a:r>
              <a:rPr lang="en-US" sz="1400" dirty="0" smtClean="0">
                <a:solidFill>
                  <a:schemeClr val="accent1"/>
                </a:solidFill>
              </a:rPr>
              <a:t>models</a:t>
            </a:r>
            <a:endParaRPr lang="en-US" sz="1400" dirty="0">
              <a:solidFill>
                <a:schemeClr val="accent1"/>
              </a:solidFill>
            </a:endParaRPr>
          </a:p>
        </p:txBody>
      </p:sp>
      <p:sp>
        <p:nvSpPr>
          <p:cNvPr id="7" name="TextBox 6"/>
          <p:cNvSpPr txBox="1"/>
          <p:nvPr/>
        </p:nvSpPr>
        <p:spPr>
          <a:xfrm>
            <a:off x="355677" y="1520792"/>
            <a:ext cx="1029834" cy="369332"/>
          </a:xfrm>
          <a:prstGeom prst="rect">
            <a:avLst/>
          </a:prstGeom>
          <a:noFill/>
        </p:spPr>
        <p:txBody>
          <a:bodyPr wrap="none" rtlCol="0">
            <a:spAutoFit/>
          </a:bodyPr>
          <a:lstStyle/>
          <a:p>
            <a:r>
              <a:rPr lang="en-US" dirty="0" smtClean="0">
                <a:solidFill>
                  <a:schemeClr val="accent1"/>
                </a:solidFill>
              </a:rPr>
              <a:t>MACRA</a:t>
            </a:r>
            <a:r>
              <a:rPr lang="en-US" dirty="0" smtClean="0"/>
              <a:t> </a:t>
            </a:r>
            <a:endParaRPr lang="en-US" dirty="0"/>
          </a:p>
        </p:txBody>
      </p:sp>
      <p:sp>
        <p:nvSpPr>
          <p:cNvPr id="9" name="Right Arrow 8"/>
          <p:cNvSpPr/>
          <p:nvPr/>
        </p:nvSpPr>
        <p:spPr>
          <a:xfrm>
            <a:off x="398591" y="1967007"/>
            <a:ext cx="1487961" cy="46368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871900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2805" y="152400"/>
            <a:ext cx="8229600" cy="990600"/>
          </a:xfrm>
        </p:spPr>
        <p:txBody>
          <a:bodyPr>
            <a:normAutofit/>
          </a:bodyPr>
          <a:lstStyle/>
          <a:p>
            <a:r>
              <a:rPr lang="en-US" dirty="0" smtClean="0"/>
              <a:t>Potential Long-Term Developments</a:t>
            </a:r>
            <a:endParaRPr lang="en-US" dirty="0"/>
          </a:p>
        </p:txBody>
      </p:sp>
      <p:sp>
        <p:nvSpPr>
          <p:cNvPr id="5" name="Rounded Rectangle 4"/>
          <p:cNvSpPr/>
          <p:nvPr/>
        </p:nvSpPr>
        <p:spPr>
          <a:xfrm>
            <a:off x="4021549" y="1433943"/>
            <a:ext cx="1378480" cy="946480"/>
          </a:xfrm>
          <a:prstGeom prst="roundRect">
            <a:avLst/>
          </a:prstGeom>
          <a:solidFill>
            <a:srgbClr val="00206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Geographic (Hospital + Non-Hospital) Model</a:t>
            </a:r>
            <a:endParaRPr lang="en-US" sz="1400" dirty="0"/>
          </a:p>
        </p:txBody>
      </p:sp>
      <p:sp>
        <p:nvSpPr>
          <p:cNvPr id="6" name="Rounded Rectangle 5"/>
          <p:cNvSpPr/>
          <p:nvPr/>
        </p:nvSpPr>
        <p:spPr>
          <a:xfrm>
            <a:off x="1753437" y="1460636"/>
            <a:ext cx="1330529" cy="946480"/>
          </a:xfrm>
          <a:prstGeom prst="roundRect">
            <a:avLst/>
          </a:prstGeom>
          <a:solidFill>
            <a:srgbClr val="00206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Medical Home or other Aligned Models</a:t>
            </a:r>
            <a:endParaRPr lang="en-US" sz="1400" dirty="0"/>
          </a:p>
        </p:txBody>
      </p:sp>
      <p:sp>
        <p:nvSpPr>
          <p:cNvPr id="7" name="Rounded Rectangle 6"/>
          <p:cNvSpPr/>
          <p:nvPr/>
        </p:nvSpPr>
        <p:spPr>
          <a:xfrm>
            <a:off x="870722" y="1453612"/>
            <a:ext cx="734122" cy="946480"/>
          </a:xfrm>
          <a:prstGeom prst="roundRect">
            <a:avLst/>
          </a:prstGeom>
          <a:solidFill>
            <a:srgbClr val="00206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ACOs</a:t>
            </a:r>
            <a:endParaRPr lang="en-US" sz="1400" dirty="0"/>
          </a:p>
        </p:txBody>
      </p:sp>
      <p:sp>
        <p:nvSpPr>
          <p:cNvPr id="8" name="Rounded Rectangle 7"/>
          <p:cNvSpPr/>
          <p:nvPr/>
        </p:nvSpPr>
        <p:spPr>
          <a:xfrm>
            <a:off x="3211428" y="1441135"/>
            <a:ext cx="763309" cy="946480"/>
          </a:xfrm>
          <a:prstGeom prst="roundRect">
            <a:avLst/>
          </a:prstGeom>
          <a:solidFill>
            <a:srgbClr val="00206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Duals Model</a:t>
            </a:r>
            <a:endParaRPr lang="en-US" sz="1400" dirty="0"/>
          </a:p>
        </p:txBody>
      </p:sp>
      <p:sp>
        <p:nvSpPr>
          <p:cNvPr id="11" name="Rounded Rectangle 10"/>
          <p:cNvSpPr/>
          <p:nvPr/>
        </p:nvSpPr>
        <p:spPr>
          <a:xfrm>
            <a:off x="5523045" y="2501765"/>
            <a:ext cx="1943012" cy="342606"/>
          </a:xfrm>
          <a:prstGeom prst="roundRect">
            <a:avLst/>
          </a:prstGeom>
          <a:solidFill>
            <a:srgbClr val="00206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lt1"/>
                </a:solidFill>
              </a:rPr>
              <a:t>Long-term / Post-acute Models</a:t>
            </a:r>
          </a:p>
        </p:txBody>
      </p:sp>
      <p:sp>
        <p:nvSpPr>
          <p:cNvPr id="12" name="Right Brace 11"/>
          <p:cNvSpPr/>
          <p:nvPr/>
        </p:nvSpPr>
        <p:spPr>
          <a:xfrm rot="5400000">
            <a:off x="4543208" y="-914965"/>
            <a:ext cx="335163" cy="8340401"/>
          </a:xfrm>
          <a:prstGeom prst="rightBrace">
            <a:avLst>
              <a:gd name="adj1" fmla="val 8333"/>
              <a:gd name="adj2" fmla="val 51723"/>
            </a:avLst>
          </a:prstGeom>
        </p:spPr>
        <p:style>
          <a:lnRef idx="2">
            <a:schemeClr val="dk1"/>
          </a:lnRef>
          <a:fillRef idx="0">
            <a:schemeClr val="dk1"/>
          </a:fillRef>
          <a:effectRef idx="1">
            <a:schemeClr val="dk1"/>
          </a:effectRef>
          <a:fontRef idx="minor">
            <a:schemeClr val="tx1"/>
          </a:fontRef>
        </p:style>
        <p:txBody>
          <a:bodyPr rtlCol="0" anchor="ctr"/>
          <a:lstStyle/>
          <a:p>
            <a:pPr algn="ctr"/>
            <a:endParaRPr lang="en-US" dirty="0"/>
          </a:p>
        </p:txBody>
      </p:sp>
      <p:sp>
        <p:nvSpPr>
          <p:cNvPr id="15" name="TextBox 14"/>
          <p:cNvSpPr txBox="1"/>
          <p:nvPr/>
        </p:nvSpPr>
        <p:spPr>
          <a:xfrm>
            <a:off x="7472063" y="1508996"/>
            <a:ext cx="1468213" cy="430887"/>
          </a:xfrm>
          <a:prstGeom prst="rect">
            <a:avLst/>
          </a:prstGeom>
          <a:noFill/>
        </p:spPr>
        <p:txBody>
          <a:bodyPr wrap="square" rtlCol="0">
            <a:spAutoFit/>
          </a:bodyPr>
          <a:lstStyle/>
          <a:p>
            <a:r>
              <a:rPr lang="en-US" sz="1100" dirty="0" smtClean="0"/>
              <a:t>Align community providers</a:t>
            </a:r>
            <a:endParaRPr lang="en-US" sz="1100" dirty="0"/>
          </a:p>
        </p:txBody>
      </p:sp>
      <p:sp>
        <p:nvSpPr>
          <p:cNvPr id="16" name="TextBox 15"/>
          <p:cNvSpPr txBox="1"/>
          <p:nvPr/>
        </p:nvSpPr>
        <p:spPr>
          <a:xfrm>
            <a:off x="7466056" y="1993385"/>
            <a:ext cx="1474219" cy="430887"/>
          </a:xfrm>
          <a:prstGeom prst="rect">
            <a:avLst/>
          </a:prstGeom>
          <a:noFill/>
        </p:spPr>
        <p:txBody>
          <a:bodyPr wrap="square" rtlCol="0">
            <a:spAutoFit/>
          </a:bodyPr>
          <a:lstStyle/>
          <a:p>
            <a:r>
              <a:rPr lang="en-US" sz="1100" dirty="0" smtClean="0"/>
              <a:t>Align providers practicing at hospitals</a:t>
            </a:r>
            <a:endParaRPr lang="en-US" sz="1100" dirty="0"/>
          </a:p>
        </p:txBody>
      </p:sp>
      <p:sp>
        <p:nvSpPr>
          <p:cNvPr id="17" name="TextBox 16"/>
          <p:cNvSpPr txBox="1"/>
          <p:nvPr/>
        </p:nvSpPr>
        <p:spPr>
          <a:xfrm>
            <a:off x="7466056" y="2510259"/>
            <a:ext cx="1468213" cy="430887"/>
          </a:xfrm>
          <a:prstGeom prst="rect">
            <a:avLst/>
          </a:prstGeom>
          <a:noFill/>
        </p:spPr>
        <p:txBody>
          <a:bodyPr wrap="square" rtlCol="0">
            <a:spAutoFit/>
          </a:bodyPr>
          <a:lstStyle/>
          <a:p>
            <a:r>
              <a:rPr lang="en-US" sz="1100" dirty="0" smtClean="0"/>
              <a:t>Align other non-hospital providers</a:t>
            </a:r>
            <a:endParaRPr lang="en-US" sz="1100" dirty="0"/>
          </a:p>
        </p:txBody>
      </p:sp>
      <p:sp>
        <p:nvSpPr>
          <p:cNvPr id="18" name="Rounded Rectangle 17"/>
          <p:cNvSpPr/>
          <p:nvPr/>
        </p:nvSpPr>
        <p:spPr>
          <a:xfrm>
            <a:off x="900326" y="4289990"/>
            <a:ext cx="3408313" cy="1948086"/>
          </a:xfrm>
          <a:prstGeom prst="roundRect">
            <a:avLst/>
          </a:prstGeom>
          <a:solidFill>
            <a:srgbClr val="7F7F7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spcAft>
                <a:spcPts val="600"/>
              </a:spcAft>
            </a:pPr>
            <a:r>
              <a:rPr lang="en-US" sz="1400" b="1" u="sng" dirty="0" smtClean="0"/>
              <a:t>Models Supported By Delivery Systems and Payers</a:t>
            </a:r>
            <a:r>
              <a:rPr lang="en-US" sz="1400" u="sng" dirty="0" smtClean="0"/>
              <a:t>:</a:t>
            </a:r>
          </a:p>
          <a:p>
            <a:pPr algn="ctr"/>
            <a:r>
              <a:rPr lang="en-US" sz="1400" dirty="0" smtClean="0"/>
              <a:t>- </a:t>
            </a:r>
            <a:r>
              <a:rPr lang="en-US" sz="1200" dirty="0" smtClean="0"/>
              <a:t>Data &amp; Financial Incentives for Providers </a:t>
            </a:r>
          </a:p>
          <a:p>
            <a:pPr algn="ctr">
              <a:spcAft>
                <a:spcPts val="1200"/>
              </a:spcAft>
            </a:pPr>
            <a:r>
              <a:rPr lang="en-US" sz="1100" dirty="0" smtClean="0"/>
              <a:t>(Alignment tools and data) </a:t>
            </a:r>
            <a:endParaRPr lang="en-US" sz="1200" dirty="0"/>
          </a:p>
          <a:p>
            <a:pPr algn="ctr"/>
            <a:r>
              <a:rPr lang="en-US" sz="1200" dirty="0"/>
              <a:t>-</a:t>
            </a:r>
            <a:r>
              <a:rPr lang="en-US" sz="1200" dirty="0" smtClean="0"/>
              <a:t> Common Tools to Share Information </a:t>
            </a:r>
          </a:p>
          <a:p>
            <a:pPr algn="ctr">
              <a:spcAft>
                <a:spcPts val="1200"/>
              </a:spcAft>
            </a:pPr>
            <a:r>
              <a:rPr lang="en-US" sz="1100" dirty="0" smtClean="0"/>
              <a:t>(Via CRISP: risk scores, care histories, etc.) </a:t>
            </a:r>
          </a:p>
          <a:p>
            <a:pPr algn="ctr"/>
            <a:r>
              <a:rPr lang="en-US" sz="1200" dirty="0"/>
              <a:t>-</a:t>
            </a:r>
            <a:r>
              <a:rPr lang="en-US" sz="1200" dirty="0" smtClean="0"/>
              <a:t> Care Coordination Resources</a:t>
            </a:r>
          </a:p>
        </p:txBody>
      </p:sp>
      <p:sp>
        <p:nvSpPr>
          <p:cNvPr id="19" name="Rounded Rectangle 18"/>
          <p:cNvSpPr/>
          <p:nvPr/>
        </p:nvSpPr>
        <p:spPr>
          <a:xfrm>
            <a:off x="5025560" y="4289990"/>
            <a:ext cx="3328625" cy="1948086"/>
          </a:xfrm>
          <a:prstGeom prst="roundRect">
            <a:avLst/>
          </a:prstGeom>
          <a:solidFill>
            <a:schemeClr val="tx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spcAft>
                <a:spcPts val="600"/>
              </a:spcAft>
            </a:pPr>
            <a:r>
              <a:rPr lang="en-US" sz="1400" b="1" u="sng" dirty="0" smtClean="0"/>
              <a:t>Common Goals:</a:t>
            </a:r>
          </a:p>
          <a:p>
            <a:pPr marL="171450" indent="-171450" algn="ctr">
              <a:spcAft>
                <a:spcPts val="600"/>
              </a:spcAft>
              <a:buFontTx/>
              <a:buChar char="-"/>
            </a:pPr>
            <a:r>
              <a:rPr lang="en-US" sz="1200" dirty="0" smtClean="0"/>
              <a:t>Person-Centered Care</a:t>
            </a:r>
          </a:p>
          <a:p>
            <a:pPr algn="ctr">
              <a:spcAft>
                <a:spcPts val="600"/>
              </a:spcAft>
            </a:pPr>
            <a:r>
              <a:rPr lang="en-US" sz="1200" dirty="0" smtClean="0"/>
              <a:t>- Improve Quality, Outcomes, Health</a:t>
            </a:r>
          </a:p>
          <a:p>
            <a:pPr algn="ctr">
              <a:spcAft>
                <a:spcPts val="600"/>
              </a:spcAft>
            </a:pPr>
            <a:r>
              <a:rPr lang="en-US" sz="1200" dirty="0" smtClean="0"/>
              <a:t>- </a:t>
            </a:r>
            <a:r>
              <a:rPr lang="en-US" sz="1200" dirty="0"/>
              <a:t>Reduce Potentially Avoidable Utilization</a:t>
            </a:r>
          </a:p>
          <a:p>
            <a:pPr algn="ctr">
              <a:spcAft>
                <a:spcPts val="600"/>
              </a:spcAft>
            </a:pPr>
            <a:r>
              <a:rPr lang="en-US" sz="1200" dirty="0" smtClean="0"/>
              <a:t>- Reduce Spending Growth</a:t>
            </a:r>
          </a:p>
          <a:p>
            <a:pPr algn="ctr">
              <a:spcAft>
                <a:spcPts val="600"/>
              </a:spcAft>
            </a:pPr>
            <a:r>
              <a:rPr lang="en-US" sz="1200" dirty="0" smtClean="0"/>
              <a:t>- Aligned Providers</a:t>
            </a:r>
          </a:p>
        </p:txBody>
      </p:sp>
      <p:sp>
        <p:nvSpPr>
          <p:cNvPr id="3" name="TextBox 2"/>
          <p:cNvSpPr txBox="1"/>
          <p:nvPr/>
        </p:nvSpPr>
        <p:spPr>
          <a:xfrm>
            <a:off x="1432623" y="3327556"/>
            <a:ext cx="6278753" cy="954107"/>
          </a:xfrm>
          <a:prstGeom prst="rect">
            <a:avLst/>
          </a:prstGeom>
          <a:noFill/>
        </p:spPr>
        <p:txBody>
          <a:bodyPr wrap="square" rtlCol="0">
            <a:spAutoFit/>
          </a:bodyPr>
          <a:lstStyle/>
          <a:p>
            <a:pPr algn="ctr"/>
            <a:r>
              <a:rPr lang="en-US" sz="1400" dirty="0" smtClean="0"/>
              <a:t>Shared savings</a:t>
            </a:r>
          </a:p>
          <a:p>
            <a:pPr algn="ctr"/>
            <a:r>
              <a:rPr lang="en-US" sz="1400" dirty="0" smtClean="0"/>
              <a:t>Additional financial and outcomes responsibility across the system over time</a:t>
            </a:r>
          </a:p>
          <a:p>
            <a:pPr algn="ctr"/>
            <a:r>
              <a:rPr lang="en-US" sz="1400" dirty="0"/>
              <a:t>S</a:t>
            </a:r>
            <a:r>
              <a:rPr lang="en-US" sz="1400" dirty="0" smtClean="0"/>
              <a:t>upport alignment infrastructure and activities</a:t>
            </a:r>
          </a:p>
          <a:p>
            <a:pPr algn="ctr"/>
            <a:r>
              <a:rPr lang="en-US" sz="1400" dirty="0" smtClean="0"/>
              <a:t>Engage and support consumers</a:t>
            </a:r>
            <a:endParaRPr lang="en-US" sz="1400" dirty="0"/>
          </a:p>
        </p:txBody>
      </p:sp>
      <p:sp>
        <p:nvSpPr>
          <p:cNvPr id="4" name="TextBox 3"/>
          <p:cNvSpPr txBox="1"/>
          <p:nvPr/>
        </p:nvSpPr>
        <p:spPr>
          <a:xfrm>
            <a:off x="4261000" y="2456144"/>
            <a:ext cx="1709971" cy="523220"/>
          </a:xfrm>
          <a:prstGeom prst="rect">
            <a:avLst/>
          </a:prstGeom>
          <a:noFill/>
        </p:spPr>
        <p:txBody>
          <a:bodyPr wrap="square" rtlCol="0">
            <a:spAutoFit/>
          </a:bodyPr>
          <a:lstStyle/>
          <a:p>
            <a:r>
              <a:rPr lang="en-US" sz="1400" dirty="0" smtClean="0"/>
              <a:t>Regional Partnerships</a:t>
            </a:r>
            <a:endParaRPr lang="en-US" sz="1400" dirty="0"/>
          </a:p>
        </p:txBody>
      </p:sp>
      <p:sp>
        <p:nvSpPr>
          <p:cNvPr id="20" name="Rounded Rectangle 19"/>
          <p:cNvSpPr/>
          <p:nvPr/>
        </p:nvSpPr>
        <p:spPr>
          <a:xfrm>
            <a:off x="5525824" y="1513590"/>
            <a:ext cx="1940233" cy="400785"/>
          </a:xfrm>
          <a:prstGeom prst="roundRect">
            <a:avLst/>
          </a:prstGeom>
          <a:solidFill>
            <a:srgbClr val="00206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lt1"/>
                </a:solidFill>
              </a:rPr>
              <a:t>Complex &amp; Chronic Care Improvement Program </a:t>
            </a:r>
          </a:p>
        </p:txBody>
      </p:sp>
      <p:sp>
        <p:nvSpPr>
          <p:cNvPr id="21" name="Rounded Rectangle 20"/>
          <p:cNvSpPr/>
          <p:nvPr/>
        </p:nvSpPr>
        <p:spPr>
          <a:xfrm>
            <a:off x="5525966" y="2014521"/>
            <a:ext cx="1943013" cy="380241"/>
          </a:xfrm>
          <a:prstGeom prst="roundRect">
            <a:avLst/>
          </a:prstGeom>
          <a:solidFill>
            <a:srgbClr val="00206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lt1"/>
                </a:solidFill>
              </a:rPr>
              <a:t>Hospital Care Improvement </a:t>
            </a:r>
            <a:r>
              <a:rPr lang="en-US" sz="1100" dirty="0" smtClean="0">
                <a:solidFill>
                  <a:schemeClr val="lt1"/>
                </a:solidFill>
              </a:rPr>
              <a:t>Program</a:t>
            </a:r>
            <a:endParaRPr lang="en-US" sz="1100" dirty="0">
              <a:solidFill>
                <a:schemeClr val="lt1"/>
              </a:solidFill>
            </a:endParaRPr>
          </a:p>
        </p:txBody>
      </p:sp>
      <p:sp>
        <p:nvSpPr>
          <p:cNvPr id="9" name="TextBox 8"/>
          <p:cNvSpPr txBox="1"/>
          <p:nvPr/>
        </p:nvSpPr>
        <p:spPr>
          <a:xfrm>
            <a:off x="5612512" y="1267720"/>
            <a:ext cx="2240602" cy="261610"/>
          </a:xfrm>
          <a:prstGeom prst="rect">
            <a:avLst/>
          </a:prstGeom>
          <a:noFill/>
        </p:spPr>
        <p:txBody>
          <a:bodyPr wrap="square" rtlCol="0">
            <a:spAutoFit/>
          </a:bodyPr>
          <a:lstStyle/>
          <a:p>
            <a:r>
              <a:rPr lang="en-US" sz="1100" i="1" dirty="0" smtClean="0"/>
              <a:t>All-Payer Model Amendment</a:t>
            </a:r>
            <a:endParaRPr lang="en-US" sz="1100" i="1" dirty="0"/>
          </a:p>
        </p:txBody>
      </p:sp>
      <p:sp>
        <p:nvSpPr>
          <p:cNvPr id="10" name="Rounded Rectangle 9"/>
          <p:cNvSpPr/>
          <p:nvPr/>
        </p:nvSpPr>
        <p:spPr>
          <a:xfrm>
            <a:off x="5446841" y="1267720"/>
            <a:ext cx="3383280" cy="1700316"/>
          </a:xfrm>
          <a:prstGeom prst="roundRect">
            <a:avLst>
              <a:gd name="adj" fmla="val 9571"/>
            </a:avLst>
          </a:prstGeom>
          <a:noFill/>
          <a:ln>
            <a:solidFill>
              <a:srgbClr val="00206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extBox 22"/>
          <p:cNvSpPr txBox="1"/>
          <p:nvPr/>
        </p:nvSpPr>
        <p:spPr>
          <a:xfrm>
            <a:off x="870722" y="2534673"/>
            <a:ext cx="3205773" cy="616284"/>
          </a:xfrm>
          <a:prstGeom prst="rect">
            <a:avLst/>
          </a:prstGeom>
          <a:solidFill>
            <a:srgbClr val="00206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ctr">
              <a:defRPr sz="1400">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US" dirty="0" smtClean="0"/>
              <a:t>+ Comprehensive </a:t>
            </a:r>
            <a:r>
              <a:rPr lang="en-US" dirty="0"/>
              <a:t>primary/chronic care</a:t>
            </a:r>
          </a:p>
          <a:p>
            <a:r>
              <a:rPr lang="en-US" dirty="0"/>
              <a:t>Enhanced behavioral health care</a:t>
            </a:r>
          </a:p>
          <a:p>
            <a:r>
              <a:rPr lang="en-US" dirty="0"/>
              <a:t>Long-term and post acute models</a:t>
            </a:r>
          </a:p>
        </p:txBody>
      </p:sp>
    </p:spTree>
    <p:extLst>
      <p:ext uri="{BB962C8B-B14F-4D97-AF65-F5344CB8AC3E}">
        <p14:creationId xmlns:p14="http://schemas.microsoft.com/office/powerpoint/2010/main" val="38023347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3081528"/>
            <a:ext cx="6858000" cy="1066800"/>
          </a:xfrm>
        </p:spPr>
        <p:txBody>
          <a:bodyPr/>
          <a:lstStyle/>
          <a:p>
            <a:r>
              <a:rPr lang="en-US" dirty="0" smtClean="0">
                <a:solidFill>
                  <a:schemeClr val="bg1"/>
                </a:solidFill>
              </a:rPr>
              <a:t>Current All-Payer Model</a:t>
            </a:r>
            <a:endParaRPr lang="en-US" dirty="0">
              <a:solidFill>
                <a:schemeClr val="bg1"/>
              </a:solidFill>
            </a:endParaRPr>
          </a:p>
        </p:txBody>
      </p:sp>
    </p:spTree>
    <p:extLst>
      <p:ext uri="{BB962C8B-B14F-4D97-AF65-F5344CB8AC3E}">
        <p14:creationId xmlns:p14="http://schemas.microsoft.com/office/powerpoint/2010/main" val="34848178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2"/>
                </a:solidFill>
              </a:rPr>
              <a:t>Appendix- Strategies &amp; Models To be Worked Through</a:t>
            </a:r>
            <a:endParaRPr lang="en-US" dirty="0">
              <a:solidFill>
                <a:schemeClr val="bg2"/>
              </a:solidFill>
            </a:endParaRPr>
          </a:p>
        </p:txBody>
      </p:sp>
    </p:spTree>
    <p:extLst>
      <p:ext uri="{BB962C8B-B14F-4D97-AF65-F5344CB8AC3E}">
        <p14:creationId xmlns:p14="http://schemas.microsoft.com/office/powerpoint/2010/main" val="7439626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Primary Care</a:t>
            </a:r>
            <a:endParaRPr lang="en-US" dirty="0"/>
          </a:p>
        </p:txBody>
      </p:sp>
      <p:sp>
        <p:nvSpPr>
          <p:cNvPr id="3" name="Content Placeholder 2"/>
          <p:cNvSpPr>
            <a:spLocks noGrp="1"/>
          </p:cNvSpPr>
          <p:nvPr>
            <p:ph sz="quarter" idx="1"/>
          </p:nvPr>
        </p:nvSpPr>
        <p:spPr>
          <a:xfrm>
            <a:off x="457199" y="1200751"/>
            <a:ext cx="8443610" cy="5132671"/>
          </a:xfrm>
        </p:spPr>
        <p:txBody>
          <a:bodyPr vert="horz">
            <a:noAutofit/>
          </a:bodyPr>
          <a:lstStyle/>
          <a:p>
            <a:pPr>
              <a:spcBef>
                <a:spcPts val="0"/>
              </a:spcBef>
              <a:spcAft>
                <a:spcPts val="600"/>
              </a:spcAft>
            </a:pPr>
            <a:r>
              <a:rPr lang="en-US" sz="2400" dirty="0" smtClean="0"/>
              <a:t>Rationale: </a:t>
            </a:r>
            <a:endParaRPr lang="en-US" sz="2400" dirty="0"/>
          </a:p>
          <a:p>
            <a:pPr lvl="1">
              <a:spcBef>
                <a:spcPts val="0"/>
              </a:spcBef>
              <a:spcAft>
                <a:spcPts val="600"/>
              </a:spcAft>
            </a:pPr>
            <a:r>
              <a:rPr lang="en-US" dirty="0"/>
              <a:t>The population is aging and chronic diseases are becoming more prevalent (e.g. 18% of MD population &gt;65 by 2025)</a:t>
            </a:r>
          </a:p>
          <a:p>
            <a:pPr lvl="2">
              <a:spcBef>
                <a:spcPts val="0"/>
              </a:spcBef>
              <a:spcAft>
                <a:spcPts val="600"/>
              </a:spcAft>
            </a:pPr>
            <a:r>
              <a:rPr lang="en-US" sz="1800" dirty="0" smtClean="0"/>
              <a:t>Need for more care coordination and chronic care management</a:t>
            </a:r>
          </a:p>
          <a:p>
            <a:pPr lvl="1">
              <a:spcBef>
                <a:spcPts val="0"/>
              </a:spcBef>
              <a:spcAft>
                <a:spcPts val="600"/>
              </a:spcAft>
            </a:pPr>
            <a:r>
              <a:rPr lang="en-US" dirty="0" smtClean="0"/>
              <a:t>Taking </a:t>
            </a:r>
            <a:r>
              <a:rPr lang="en-US" dirty="0"/>
              <a:t>on Medicare Total Cost of </a:t>
            </a:r>
            <a:r>
              <a:rPr lang="en-US" dirty="0" smtClean="0"/>
              <a:t>Care </a:t>
            </a:r>
            <a:r>
              <a:rPr lang="en-US" dirty="0"/>
              <a:t>(for the sustainability of the All-Payer Model) relies heavily on primary care and care management for the high risk, high cost patients</a:t>
            </a:r>
          </a:p>
          <a:p>
            <a:pPr lvl="1">
              <a:spcBef>
                <a:spcPts val="0"/>
              </a:spcBef>
              <a:spcAft>
                <a:spcPts val="600"/>
              </a:spcAft>
            </a:pPr>
            <a:r>
              <a:rPr lang="en-US" dirty="0" smtClean="0"/>
              <a:t>CMS </a:t>
            </a:r>
            <a:r>
              <a:rPr lang="en-US" dirty="0"/>
              <a:t>is focused on enhancing chronic care and primary care, and is providing significant funding </a:t>
            </a:r>
            <a:r>
              <a:rPr lang="en-US" dirty="0" smtClean="0"/>
              <a:t>sources </a:t>
            </a:r>
          </a:p>
          <a:p>
            <a:pPr lvl="2">
              <a:spcBef>
                <a:spcPts val="0"/>
              </a:spcBef>
              <a:spcAft>
                <a:spcPts val="600"/>
              </a:spcAft>
            </a:pPr>
            <a:r>
              <a:rPr lang="en-US" sz="1800" dirty="0"/>
              <a:t>E.g. </a:t>
            </a:r>
            <a:r>
              <a:rPr lang="en-US" sz="1800" dirty="0" smtClean="0"/>
              <a:t>Chronic Care </a:t>
            </a:r>
            <a:r>
              <a:rPr lang="en-US" sz="1800" dirty="0"/>
              <a:t>M</a:t>
            </a:r>
            <a:r>
              <a:rPr lang="en-US" sz="1800" dirty="0" smtClean="0"/>
              <a:t>anagement </a:t>
            </a:r>
            <a:r>
              <a:rPr lang="en-US" sz="1800" dirty="0"/>
              <a:t>fees (CCM), Comprehensive Primary Care Plus model (CPC</a:t>
            </a:r>
            <a:r>
              <a:rPr lang="en-US" sz="1800" dirty="0" smtClean="0"/>
              <a:t>+)</a:t>
            </a:r>
            <a:endParaRPr lang="en-US" sz="1800" dirty="0"/>
          </a:p>
        </p:txBody>
      </p:sp>
    </p:spTree>
    <p:extLst>
      <p:ext uri="{BB962C8B-B14F-4D97-AF65-F5344CB8AC3E}">
        <p14:creationId xmlns:p14="http://schemas.microsoft.com/office/powerpoint/2010/main" val="75400497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a:t>
            </a:r>
            <a:r>
              <a:rPr lang="en-US" dirty="0"/>
              <a:t>. Primary </a:t>
            </a:r>
            <a:r>
              <a:rPr lang="en-US" dirty="0" smtClean="0"/>
              <a:t>Care (cont.)</a:t>
            </a:r>
            <a:endParaRPr lang="en-US" dirty="0"/>
          </a:p>
        </p:txBody>
      </p:sp>
      <p:sp>
        <p:nvSpPr>
          <p:cNvPr id="3" name="Content Placeholder 2"/>
          <p:cNvSpPr>
            <a:spLocks noGrp="1"/>
          </p:cNvSpPr>
          <p:nvPr>
            <p:ph sz="quarter" idx="1"/>
          </p:nvPr>
        </p:nvSpPr>
        <p:spPr>
          <a:xfrm>
            <a:off x="457200" y="1207536"/>
            <a:ext cx="8229600" cy="4937760"/>
          </a:xfrm>
        </p:spPr>
        <p:txBody>
          <a:bodyPr>
            <a:normAutofit fontScale="92500"/>
          </a:bodyPr>
          <a:lstStyle/>
          <a:p>
            <a:pPr>
              <a:spcBef>
                <a:spcPts val="0"/>
              </a:spcBef>
              <a:spcAft>
                <a:spcPts val="600"/>
              </a:spcAft>
            </a:pPr>
            <a:r>
              <a:rPr lang="en-US" b="1" dirty="0" smtClean="0">
                <a:solidFill>
                  <a:schemeClr val="accent1"/>
                </a:solidFill>
              </a:rPr>
              <a:t>Primary Care Strategy</a:t>
            </a:r>
            <a:r>
              <a:rPr lang="en-US" dirty="0" smtClean="0">
                <a:solidFill>
                  <a:schemeClr val="accent1"/>
                </a:solidFill>
              </a:rPr>
              <a:t>: Create </a:t>
            </a:r>
            <a:r>
              <a:rPr lang="en-US" dirty="0">
                <a:solidFill>
                  <a:schemeClr val="accent1"/>
                </a:solidFill>
              </a:rPr>
              <a:t>a person-centered locus of care with supporting interdisciplinary care teams across all care settings, data-driven care coordination, and financial incentives that move towards greater accountability</a:t>
            </a:r>
          </a:p>
          <a:p>
            <a:endParaRPr lang="en-US" sz="1900" dirty="0"/>
          </a:p>
          <a:p>
            <a:r>
              <a:rPr lang="en-US" dirty="0" smtClean="0"/>
              <a:t>Concept: </a:t>
            </a:r>
          </a:p>
          <a:p>
            <a:pPr lvl="1"/>
            <a:r>
              <a:rPr lang="en-US" dirty="0" smtClean="0"/>
              <a:t>Tailor care according to persons’ needs</a:t>
            </a:r>
          </a:p>
          <a:p>
            <a:pPr lvl="1"/>
            <a:r>
              <a:rPr lang="en-US" dirty="0" smtClean="0"/>
              <a:t>Engage consumers and families</a:t>
            </a:r>
          </a:p>
          <a:p>
            <a:pPr lvl="1"/>
            <a:r>
              <a:rPr lang="en-US" dirty="0" smtClean="0"/>
              <a:t>Help people with chronic disease and complex needs live healthier lives, reducing downstream utilization</a:t>
            </a:r>
          </a:p>
          <a:p>
            <a:pPr lvl="1"/>
            <a:r>
              <a:rPr lang="en-US" dirty="0" smtClean="0"/>
              <a:t>Continue to build care coordination infrastructure and resources</a:t>
            </a:r>
          </a:p>
          <a:p>
            <a:pPr lvl="1"/>
            <a:r>
              <a:rPr lang="en-US" dirty="0" smtClean="0"/>
              <a:t>Improve care and reduce potentially avoidable utilization</a:t>
            </a:r>
          </a:p>
          <a:p>
            <a:pPr lvl="1"/>
            <a:endParaRPr lang="en-US" dirty="0"/>
          </a:p>
          <a:p>
            <a:endParaRPr lang="en-US" dirty="0"/>
          </a:p>
        </p:txBody>
      </p:sp>
    </p:spTree>
    <p:extLst>
      <p:ext uri="{BB962C8B-B14F-4D97-AF65-F5344CB8AC3E}">
        <p14:creationId xmlns:p14="http://schemas.microsoft.com/office/powerpoint/2010/main" val="4843073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a:t>
            </a:r>
            <a:r>
              <a:rPr lang="en-US" dirty="0"/>
              <a:t>. Primary </a:t>
            </a:r>
            <a:r>
              <a:rPr lang="en-US" dirty="0" smtClean="0"/>
              <a:t>Care (cont.)</a:t>
            </a:r>
            <a:endParaRPr lang="en-US" dirty="0"/>
          </a:p>
        </p:txBody>
      </p:sp>
      <p:sp>
        <p:nvSpPr>
          <p:cNvPr id="3" name="Content Placeholder 2"/>
          <p:cNvSpPr>
            <a:spLocks noGrp="1"/>
          </p:cNvSpPr>
          <p:nvPr>
            <p:ph sz="quarter" idx="1"/>
          </p:nvPr>
        </p:nvSpPr>
        <p:spPr/>
        <p:txBody>
          <a:bodyPr>
            <a:normAutofit/>
          </a:bodyPr>
          <a:lstStyle/>
          <a:p>
            <a:r>
              <a:rPr lang="en-US" dirty="0" smtClean="0"/>
              <a:t>Major </a:t>
            </a:r>
            <a:r>
              <a:rPr lang="en-US" dirty="0"/>
              <a:t>Issues and </a:t>
            </a:r>
            <a:r>
              <a:rPr lang="en-US" dirty="0" smtClean="0"/>
              <a:t>Considerations:</a:t>
            </a:r>
            <a:endParaRPr lang="en-US" dirty="0"/>
          </a:p>
          <a:p>
            <a:pPr lvl="1"/>
            <a:r>
              <a:rPr lang="en-US" dirty="0" smtClean="0"/>
              <a:t>How </a:t>
            </a:r>
            <a:r>
              <a:rPr lang="en-US" dirty="0"/>
              <a:t>to develop care coordination and care management systems on a </a:t>
            </a:r>
            <a:r>
              <a:rPr lang="en-US" dirty="0" smtClean="0"/>
              <a:t>person-centered basis without </a:t>
            </a:r>
            <a:r>
              <a:rPr lang="en-US" dirty="0"/>
              <a:t>overlapping resources, keeping open networks, and reducing hassle factor for providers</a:t>
            </a:r>
          </a:p>
          <a:p>
            <a:pPr lvl="1"/>
            <a:r>
              <a:rPr lang="en-US" dirty="0" smtClean="0"/>
              <a:t>Risk: Care coordination </a:t>
            </a:r>
            <a:r>
              <a:rPr lang="en-US" dirty="0"/>
              <a:t>is expensive</a:t>
            </a:r>
          </a:p>
          <a:p>
            <a:pPr lvl="2"/>
            <a:r>
              <a:rPr lang="en-US" dirty="0"/>
              <a:t>Estimated cost is </a:t>
            </a:r>
            <a:r>
              <a:rPr lang="en-US" dirty="0" smtClean="0"/>
              <a:t>1.5%-3</a:t>
            </a:r>
            <a:r>
              <a:rPr lang="en-US" dirty="0"/>
              <a:t>% of Medicare </a:t>
            </a:r>
            <a:r>
              <a:rPr lang="en-US" dirty="0" smtClean="0"/>
              <a:t>TCOC</a:t>
            </a:r>
            <a:endParaRPr lang="en-US" dirty="0"/>
          </a:p>
          <a:p>
            <a:pPr lvl="2"/>
            <a:r>
              <a:rPr lang="en-US" dirty="0" smtClean="0"/>
              <a:t>Need </a:t>
            </a:r>
            <a:r>
              <a:rPr lang="en-US" dirty="0"/>
              <a:t>to negotiate </a:t>
            </a:r>
            <a:r>
              <a:rPr lang="en-US" dirty="0" smtClean="0"/>
              <a:t>how a primary care model will </a:t>
            </a:r>
            <a:r>
              <a:rPr lang="en-US" dirty="0"/>
              <a:t>be considered </a:t>
            </a:r>
            <a:r>
              <a:rPr lang="en-US" dirty="0" smtClean="0"/>
              <a:t>for TCOC</a:t>
            </a:r>
            <a:r>
              <a:rPr lang="en-US" dirty="0"/>
              <a:t>.  A portion of the cost has already been funded in global </a:t>
            </a:r>
            <a:r>
              <a:rPr lang="en-US" dirty="0" smtClean="0"/>
              <a:t>budgets</a:t>
            </a:r>
          </a:p>
          <a:p>
            <a:pPr lvl="1"/>
            <a:r>
              <a:rPr lang="en-US" dirty="0" smtClean="0"/>
              <a:t>How to </a:t>
            </a:r>
            <a:r>
              <a:rPr lang="en-US" dirty="0"/>
              <a:t>h</a:t>
            </a:r>
            <a:r>
              <a:rPr lang="en-US" dirty="0" smtClean="0"/>
              <a:t>elp </a:t>
            </a:r>
            <a:r>
              <a:rPr lang="en-US" dirty="0"/>
              <a:t>providers receive </a:t>
            </a:r>
            <a:r>
              <a:rPr lang="en-US" dirty="0" smtClean="0"/>
              <a:t>upside MIPS incentives or 5</a:t>
            </a:r>
            <a:r>
              <a:rPr lang="en-US" dirty="0"/>
              <a:t>% fee bump under MACRA </a:t>
            </a:r>
            <a:r>
              <a:rPr lang="en-US" dirty="0" smtClean="0"/>
              <a:t>Advanced APMs</a:t>
            </a:r>
            <a:endParaRPr lang="en-US" dirty="0"/>
          </a:p>
          <a:p>
            <a:pPr lvl="1"/>
            <a:r>
              <a:rPr lang="en-US" dirty="0" smtClean="0"/>
              <a:t>How to leverage </a:t>
            </a:r>
            <a:r>
              <a:rPr lang="en-US" dirty="0"/>
              <a:t>CMS’s primary care programs (CCM, CPC</a:t>
            </a:r>
            <a:r>
              <a:rPr lang="en-US" dirty="0" smtClean="0"/>
              <a:t>+)</a:t>
            </a:r>
            <a:endParaRPr lang="en-US" dirty="0"/>
          </a:p>
          <a:p>
            <a:pPr marL="0" indent="0">
              <a:buNone/>
            </a:pPr>
            <a:endParaRPr lang="en-US" dirty="0"/>
          </a:p>
        </p:txBody>
      </p:sp>
    </p:spTree>
    <p:extLst>
      <p:ext uri="{BB962C8B-B14F-4D97-AF65-F5344CB8AC3E}">
        <p14:creationId xmlns:p14="http://schemas.microsoft.com/office/powerpoint/2010/main" val="30829170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2. Geographic Population Model</a:t>
            </a:r>
            <a:endParaRPr lang="en-US" dirty="0"/>
          </a:p>
        </p:txBody>
      </p:sp>
      <p:sp>
        <p:nvSpPr>
          <p:cNvPr id="3" name="Content Placeholder 2"/>
          <p:cNvSpPr>
            <a:spLocks noGrp="1"/>
          </p:cNvSpPr>
          <p:nvPr>
            <p:ph idx="1"/>
          </p:nvPr>
        </p:nvSpPr>
        <p:spPr>
          <a:xfrm>
            <a:off x="457200" y="1179576"/>
            <a:ext cx="8229600" cy="5117206"/>
          </a:xfrm>
        </p:spPr>
        <p:txBody>
          <a:bodyPr>
            <a:normAutofit fontScale="92500"/>
          </a:bodyPr>
          <a:lstStyle/>
          <a:p>
            <a:r>
              <a:rPr lang="en-US" sz="2800" dirty="0" smtClean="0"/>
              <a:t>Concept: </a:t>
            </a:r>
          </a:p>
          <a:p>
            <a:pPr lvl="1"/>
            <a:r>
              <a:rPr lang="en-US" sz="2400" dirty="0" smtClean="0"/>
              <a:t>Global budget(s) </a:t>
            </a:r>
            <a:r>
              <a:rPr lang="en-US" sz="2400" b="1" dirty="0" smtClean="0"/>
              <a:t>+ non-hospital costs </a:t>
            </a:r>
            <a:r>
              <a:rPr lang="en-US" sz="2400" dirty="0" smtClean="0">
                <a:sym typeface="Wingdings" panose="05000000000000000000" pitchFamily="2" charset="2"/>
              </a:rPr>
              <a:t> </a:t>
            </a:r>
            <a:r>
              <a:rPr lang="en-US" sz="2400" dirty="0" smtClean="0"/>
              <a:t>Medicare total costs for a geography</a:t>
            </a:r>
          </a:p>
          <a:p>
            <a:pPr lvl="2"/>
            <a:r>
              <a:rPr lang="en-US" sz="2400" dirty="0" smtClean="0"/>
              <a:t>Focuses on </a:t>
            </a:r>
            <a:r>
              <a:rPr lang="en-US" sz="2400" dirty="0"/>
              <a:t>services provided in a particular geography </a:t>
            </a:r>
            <a:endParaRPr lang="en-US" sz="1800" dirty="0" smtClean="0"/>
          </a:p>
          <a:p>
            <a:pPr lvl="1"/>
            <a:r>
              <a:rPr lang="en-US" sz="2400" dirty="0" smtClean="0"/>
              <a:t>Creates responsibility for a patient population in an actionable geographic area </a:t>
            </a:r>
          </a:p>
          <a:p>
            <a:pPr lvl="2"/>
            <a:r>
              <a:rPr lang="en-US" sz="2400" dirty="0"/>
              <a:t>Includes services provided in local geographic area </a:t>
            </a:r>
            <a:r>
              <a:rPr lang="en-US" sz="2400" dirty="0" smtClean="0"/>
              <a:t>(excludes </a:t>
            </a:r>
            <a:r>
              <a:rPr lang="en-US" sz="2400" dirty="0"/>
              <a:t>tertiary and quaternary care provided in other hospitals) </a:t>
            </a:r>
          </a:p>
          <a:p>
            <a:pPr lvl="2"/>
            <a:r>
              <a:rPr lang="en-US" sz="2400" dirty="0"/>
              <a:t>Allows for local focus and increases opportunities for population health partnerships</a:t>
            </a:r>
          </a:p>
          <a:p>
            <a:pPr lvl="2"/>
            <a:r>
              <a:rPr lang="en-US" sz="2400" dirty="0"/>
              <a:t>Creates a larger pool that mitigates high-cost patients, allowing providers to learn how to effectively share responsibility gradually</a:t>
            </a:r>
          </a:p>
          <a:p>
            <a:endParaRPr lang="en-US" dirty="0"/>
          </a:p>
        </p:txBody>
      </p:sp>
    </p:spTree>
    <p:extLst>
      <p:ext uri="{BB962C8B-B14F-4D97-AF65-F5344CB8AC3E}">
        <p14:creationId xmlns:p14="http://schemas.microsoft.com/office/powerpoint/2010/main" val="37695920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2. Geographic Population Model (cont.)</a:t>
            </a:r>
            <a:endParaRPr lang="en-US" dirty="0"/>
          </a:p>
        </p:txBody>
      </p:sp>
      <p:sp>
        <p:nvSpPr>
          <p:cNvPr id="3" name="Content Placeholder 2"/>
          <p:cNvSpPr>
            <a:spLocks noGrp="1"/>
          </p:cNvSpPr>
          <p:nvPr>
            <p:ph idx="1"/>
          </p:nvPr>
        </p:nvSpPr>
        <p:spPr>
          <a:xfrm>
            <a:off x="449798" y="1241762"/>
            <a:ext cx="8103326" cy="5110912"/>
          </a:xfrm>
        </p:spPr>
        <p:txBody>
          <a:bodyPr vert="horz">
            <a:normAutofit fontScale="85000" lnSpcReduction="10000"/>
          </a:bodyPr>
          <a:lstStyle/>
          <a:p>
            <a:r>
              <a:rPr lang="en-US" dirty="0" smtClean="0"/>
              <a:t>Rationale:</a:t>
            </a:r>
            <a:endParaRPr lang="en-US" dirty="0"/>
          </a:p>
          <a:p>
            <a:pPr lvl="1"/>
            <a:r>
              <a:rPr lang="en-US" dirty="0"/>
              <a:t>While the global budget already distributes responsibility for ~ 56% of Medicare costs, CMS expects Maryland to </a:t>
            </a:r>
            <a:r>
              <a:rPr lang="en-US" dirty="0" smtClean="0"/>
              <a:t>take on increasing accountability </a:t>
            </a:r>
            <a:r>
              <a:rPr lang="en-US" dirty="0"/>
              <a:t>for TCOC over time</a:t>
            </a:r>
          </a:p>
          <a:p>
            <a:pPr lvl="2"/>
            <a:r>
              <a:rPr lang="en-US" dirty="0"/>
              <a:t>A geographic model can cover the additional 15%-20% of Medicare spend for non-hospital services related to hospitalizations (e.g. post acute, physician costs, etc.)</a:t>
            </a:r>
          </a:p>
          <a:p>
            <a:pPr lvl="1"/>
            <a:r>
              <a:rPr lang="en-US" dirty="0"/>
              <a:t>More partnerships with community providers are needed to continue reducing avoidable utilization and improving outcomes for the sustainability of the All-Payer Model</a:t>
            </a:r>
          </a:p>
          <a:p>
            <a:pPr lvl="2"/>
            <a:r>
              <a:rPr lang="en-US" dirty="0"/>
              <a:t>A geographic model can create an approach to engage non-hospital providers, organize resources, and create accountability approaches across </a:t>
            </a:r>
            <a:r>
              <a:rPr lang="en-US" dirty="0" smtClean="0"/>
              <a:t>providers</a:t>
            </a:r>
            <a:endParaRPr lang="en-US" dirty="0"/>
          </a:p>
          <a:p>
            <a:pPr lvl="1"/>
            <a:r>
              <a:rPr lang="en-US" dirty="0"/>
              <a:t>MACRA is creating significant financial consequences for providers to support value-based payments, rather than volume-based payments </a:t>
            </a:r>
          </a:p>
          <a:p>
            <a:pPr lvl="2"/>
            <a:r>
              <a:rPr lang="en-US" dirty="0"/>
              <a:t>A geographic model can help physicians and others qualify for greater funding under MACRA if they work with hospitals that take some responsibility for TCOC and </a:t>
            </a:r>
            <a:r>
              <a:rPr lang="en-US" dirty="0" smtClean="0"/>
              <a:t>thus become </a:t>
            </a:r>
            <a:r>
              <a:rPr lang="en-US" dirty="0"/>
              <a:t>Advanced APM entities</a:t>
            </a:r>
          </a:p>
        </p:txBody>
      </p:sp>
    </p:spTree>
    <p:extLst>
      <p:ext uri="{BB962C8B-B14F-4D97-AF65-F5344CB8AC3E}">
        <p14:creationId xmlns:p14="http://schemas.microsoft.com/office/powerpoint/2010/main" val="249054996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Geographic </a:t>
            </a:r>
            <a:r>
              <a:rPr lang="en-US" dirty="0"/>
              <a:t>Population </a:t>
            </a:r>
            <a:r>
              <a:rPr lang="en-US" dirty="0" smtClean="0"/>
              <a:t>Model (cont.)</a:t>
            </a:r>
            <a:endParaRPr lang="en-US" dirty="0"/>
          </a:p>
        </p:txBody>
      </p:sp>
      <p:sp>
        <p:nvSpPr>
          <p:cNvPr id="3" name="Content Placeholder 2"/>
          <p:cNvSpPr>
            <a:spLocks noGrp="1"/>
          </p:cNvSpPr>
          <p:nvPr>
            <p:ph sz="quarter" idx="1"/>
          </p:nvPr>
        </p:nvSpPr>
        <p:spPr>
          <a:xfrm>
            <a:off x="457200" y="1261872"/>
            <a:ext cx="8229600" cy="5148656"/>
          </a:xfrm>
        </p:spPr>
        <p:txBody>
          <a:bodyPr>
            <a:noAutofit/>
          </a:bodyPr>
          <a:lstStyle/>
          <a:p>
            <a:r>
              <a:rPr lang="en-US" sz="1800" b="1" dirty="0" smtClean="0">
                <a:solidFill>
                  <a:schemeClr val="accent1"/>
                </a:solidFill>
              </a:rPr>
              <a:t>Geographic </a:t>
            </a:r>
            <a:r>
              <a:rPr lang="en-US" sz="1800" b="1" dirty="0">
                <a:solidFill>
                  <a:schemeClr val="accent1"/>
                </a:solidFill>
              </a:rPr>
              <a:t>Population Model: </a:t>
            </a:r>
            <a:r>
              <a:rPr lang="en-US" sz="2000" dirty="0">
                <a:solidFill>
                  <a:schemeClr val="accent1"/>
                </a:solidFill>
              </a:rPr>
              <a:t>Promote All-Payer Model progression through a payment model that creates local responsibility for patient health outcomes and total cost of care in an actionable geographic area, first focusing on Medicare </a:t>
            </a:r>
            <a:endParaRPr lang="en-US" sz="2000" dirty="0" smtClean="0">
              <a:solidFill>
                <a:schemeClr val="accent1"/>
              </a:solidFill>
            </a:endParaRPr>
          </a:p>
          <a:p>
            <a:endParaRPr lang="en-US" sz="1200" dirty="0" smtClean="0"/>
          </a:p>
          <a:p>
            <a:r>
              <a:rPr lang="en-US" sz="2000" dirty="0" smtClean="0"/>
              <a:t>Model Considerations:</a:t>
            </a:r>
          </a:p>
          <a:p>
            <a:pPr lvl="1"/>
            <a:r>
              <a:rPr lang="en-US" sz="1800" dirty="0" smtClean="0"/>
              <a:t>Base the model on geography/episodes or a combination of approaches</a:t>
            </a:r>
          </a:p>
          <a:p>
            <a:pPr lvl="1"/>
            <a:r>
              <a:rPr lang="en-US" sz="1800" dirty="0" smtClean="0"/>
              <a:t>Consider </a:t>
            </a:r>
            <a:r>
              <a:rPr lang="en-US" sz="1800" dirty="0"/>
              <a:t>regional organizations to service local health care </a:t>
            </a:r>
            <a:r>
              <a:rPr lang="en-US" sz="1800" dirty="0" smtClean="0"/>
              <a:t>community </a:t>
            </a:r>
            <a:endParaRPr lang="en-US" sz="1800" dirty="0"/>
          </a:p>
          <a:p>
            <a:pPr lvl="1"/>
            <a:r>
              <a:rPr lang="en-US" sz="1800" dirty="0" smtClean="0"/>
              <a:t>Consider value-based payment </a:t>
            </a:r>
            <a:r>
              <a:rPr lang="en-US" sz="1800" dirty="0"/>
              <a:t>in </a:t>
            </a:r>
            <a:r>
              <a:rPr lang="en-US" sz="1800" dirty="0" smtClean="0"/>
              <a:t>CY 2017/FY 2018 </a:t>
            </a:r>
            <a:r>
              <a:rPr lang="en-US" sz="1800" dirty="0"/>
              <a:t>based on TCOC for Medicare to use with global </a:t>
            </a:r>
            <a:r>
              <a:rPr lang="en-US" sz="1800" dirty="0" smtClean="0"/>
              <a:t>budgets/engage physicians through Amendment</a:t>
            </a:r>
            <a:endParaRPr lang="en-US" sz="1800" dirty="0"/>
          </a:p>
          <a:p>
            <a:pPr lvl="2"/>
            <a:r>
              <a:rPr lang="en-US" sz="1600" dirty="0" smtClean="0"/>
              <a:t>Physician idea—value based payment could be applied to physician payment</a:t>
            </a:r>
          </a:p>
          <a:p>
            <a:pPr lvl="3"/>
            <a:r>
              <a:rPr lang="en-US" sz="1400" dirty="0" smtClean="0"/>
              <a:t>Assists </a:t>
            </a:r>
            <a:r>
              <a:rPr lang="en-US" sz="1400" dirty="0"/>
              <a:t>with MACRA </a:t>
            </a:r>
            <a:r>
              <a:rPr lang="en-US" sz="1400" dirty="0" smtClean="0"/>
              <a:t>eligibility</a:t>
            </a:r>
            <a:endParaRPr lang="en-US" sz="1400" dirty="0"/>
          </a:p>
          <a:p>
            <a:pPr lvl="2"/>
            <a:r>
              <a:rPr lang="en-US" sz="1600" dirty="0" smtClean="0"/>
              <a:t>Accelerate TCOC focus for Medicare while limiting risk </a:t>
            </a:r>
          </a:p>
          <a:p>
            <a:pPr lvl="2"/>
            <a:r>
              <a:rPr lang="en-US" sz="1600" dirty="0" smtClean="0"/>
              <a:t>For 2019, could become a shared savings model or increase value based portion of payment tied to Medicare TCOC and outcomes</a:t>
            </a:r>
          </a:p>
          <a:p>
            <a:pPr lvl="2"/>
            <a:r>
              <a:rPr lang="en-US" sz="1600" dirty="0" smtClean="0"/>
              <a:t>Works along with ACOs and PCMH models</a:t>
            </a:r>
            <a:endParaRPr lang="en-US" sz="1600" dirty="0"/>
          </a:p>
        </p:txBody>
      </p:sp>
    </p:spTree>
    <p:extLst>
      <p:ext uri="{BB962C8B-B14F-4D97-AF65-F5344CB8AC3E}">
        <p14:creationId xmlns:p14="http://schemas.microsoft.com/office/powerpoint/2010/main" val="7679917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Dual </a:t>
            </a:r>
            <a:r>
              <a:rPr lang="en-US" dirty="0" err="1" smtClean="0"/>
              <a:t>Eligibles</a:t>
            </a:r>
            <a:endParaRPr lang="en-US" dirty="0"/>
          </a:p>
        </p:txBody>
      </p:sp>
      <p:sp>
        <p:nvSpPr>
          <p:cNvPr id="3" name="Content Placeholder 2"/>
          <p:cNvSpPr>
            <a:spLocks noGrp="1"/>
          </p:cNvSpPr>
          <p:nvPr>
            <p:ph sz="quarter" idx="1"/>
          </p:nvPr>
        </p:nvSpPr>
        <p:spPr>
          <a:xfrm>
            <a:off x="457200" y="1143000"/>
            <a:ext cx="8229600" cy="5266944"/>
          </a:xfrm>
        </p:spPr>
        <p:txBody>
          <a:bodyPr>
            <a:normAutofit fontScale="92500"/>
          </a:bodyPr>
          <a:lstStyle/>
          <a:p>
            <a:r>
              <a:rPr lang="en-US" dirty="0" smtClean="0"/>
              <a:t>Rationale:</a:t>
            </a:r>
            <a:endParaRPr lang="en-US" dirty="0"/>
          </a:p>
          <a:p>
            <a:pPr lvl="1"/>
            <a:r>
              <a:rPr lang="en-US" dirty="0"/>
              <a:t>Dual Eligible consumers make up a disproportionate share of high-cost </a:t>
            </a:r>
            <a:r>
              <a:rPr lang="en-US" dirty="0" smtClean="0"/>
              <a:t>consumers and are not under managed care programs</a:t>
            </a:r>
          </a:p>
          <a:p>
            <a:pPr lvl="1"/>
            <a:endParaRPr lang="en-US" dirty="0"/>
          </a:p>
          <a:p>
            <a:pPr lvl="1"/>
            <a:endParaRPr lang="en-US" dirty="0" smtClean="0"/>
          </a:p>
          <a:p>
            <a:pPr lvl="1"/>
            <a:endParaRPr lang="en-US" dirty="0" smtClean="0"/>
          </a:p>
          <a:p>
            <a:pPr lvl="1"/>
            <a:endParaRPr lang="en-US" dirty="0"/>
          </a:p>
          <a:p>
            <a:pPr lvl="1"/>
            <a:endParaRPr lang="en-US" dirty="0" smtClean="0"/>
          </a:p>
          <a:p>
            <a:pPr lvl="1"/>
            <a:r>
              <a:rPr lang="en-US" dirty="0" smtClean="0"/>
              <a:t>Dual </a:t>
            </a:r>
            <a:r>
              <a:rPr lang="en-US" dirty="0"/>
              <a:t>Eligible population is aging and has a growing prevalence of chronic and complex </a:t>
            </a:r>
            <a:r>
              <a:rPr lang="en-US" dirty="0" smtClean="0"/>
              <a:t>diseases</a:t>
            </a:r>
          </a:p>
          <a:p>
            <a:pPr lvl="1"/>
            <a:r>
              <a:rPr lang="en-US" dirty="0" smtClean="0"/>
              <a:t>Need to address concern about new interventions cost shifting to Medicaid</a:t>
            </a:r>
          </a:p>
          <a:p>
            <a:pPr lvl="1"/>
            <a:r>
              <a:rPr lang="en-US" dirty="0" smtClean="0"/>
              <a:t>CMS is focused on improving care for Dual Eligible beneficiaries and have provided </a:t>
            </a:r>
            <a:r>
              <a:rPr lang="en-US" dirty="0"/>
              <a:t>funding for model development </a:t>
            </a:r>
            <a:r>
              <a:rPr lang="en-US" dirty="0" smtClean="0"/>
              <a:t>under a </a:t>
            </a:r>
            <a:r>
              <a:rPr lang="en-US" dirty="0"/>
              <a:t>SIM </a:t>
            </a:r>
            <a:r>
              <a:rPr lang="en-US" dirty="0" smtClean="0"/>
              <a:t>grant</a:t>
            </a:r>
          </a:p>
          <a:p>
            <a:pPr lvl="1"/>
            <a:endParaRPr lang="en-US" dirty="0"/>
          </a:p>
          <a:p>
            <a:pPr lvl="1"/>
            <a:endParaRPr lang="en-US" dirty="0" smtClean="0"/>
          </a:p>
          <a:p>
            <a:pPr lvl="1"/>
            <a:endParaRPr lang="en-US" dirty="0"/>
          </a:p>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384859046"/>
              </p:ext>
            </p:extLst>
          </p:nvPr>
        </p:nvGraphicFramePr>
        <p:xfrm>
          <a:off x="1708484" y="2419000"/>
          <a:ext cx="5727031" cy="1680399"/>
        </p:xfrm>
        <a:graphic>
          <a:graphicData uri="http://schemas.openxmlformats.org/drawingml/2006/table">
            <a:tbl>
              <a:tblPr firstRow="1" bandRow="1">
                <a:tableStyleId>{93296810-A885-4BE3-A3E7-6D5BEEA58F35}</a:tableStyleId>
              </a:tblPr>
              <a:tblGrid>
                <a:gridCol w="5727031"/>
              </a:tblGrid>
              <a:tr h="277528">
                <a:tc>
                  <a:txBody>
                    <a:bodyPr/>
                    <a:lstStyle/>
                    <a:p>
                      <a:pPr algn="l"/>
                      <a:r>
                        <a:rPr lang="en-US" sz="1600" dirty="0" smtClean="0"/>
                        <a:t>Dual Eligible Population (Approximate Figures)</a:t>
                      </a:r>
                      <a:endParaRPr lang="en-US" sz="1600" dirty="0"/>
                    </a:p>
                  </a:txBody>
                  <a:tcPr>
                    <a:solidFill>
                      <a:srgbClr val="002368"/>
                    </a:solidFill>
                  </a:tcPr>
                </a:tc>
              </a:tr>
              <a:tr h="335794">
                <a:tc>
                  <a:txBody>
                    <a:bodyPr/>
                    <a:lstStyle/>
                    <a:p>
                      <a:pPr lvl="0" algn="l">
                        <a:buFont typeface="Arial" panose="020B0604020202020204" pitchFamily="34" charset="0"/>
                        <a:buNone/>
                      </a:pPr>
                      <a:r>
                        <a:rPr lang="en-US" sz="1600" dirty="0" smtClean="0"/>
                        <a:t>91k full-dual eligible – about 10% of Medicare patients in Maryland</a:t>
                      </a:r>
                      <a:endParaRPr lang="en-US" sz="1600" dirty="0"/>
                    </a:p>
                  </a:txBody>
                  <a:tcPr>
                    <a:solidFill>
                      <a:schemeClr val="accent2">
                        <a:lumMod val="20000"/>
                        <a:lumOff val="80000"/>
                      </a:schemeClr>
                    </a:solidFill>
                  </a:tcPr>
                </a:tc>
              </a:tr>
              <a:tr h="335794">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dirty="0" smtClean="0"/>
                        <a:t>20% in home and community based services (HCBS)</a:t>
                      </a:r>
                    </a:p>
                  </a:txBody>
                  <a:tcPr>
                    <a:solidFill>
                      <a:schemeClr val="accent2">
                        <a:lumMod val="20000"/>
                        <a:lumOff val="80000"/>
                      </a:schemeClr>
                    </a:solidFill>
                  </a:tcPr>
                </a:tc>
              </a:tr>
              <a:tr h="337737">
                <a:tc>
                  <a:txBody>
                    <a:bodyPr/>
                    <a:lstStyle/>
                    <a:p>
                      <a:pPr lvl="0" algn="l">
                        <a:buFont typeface="Arial" panose="020B0604020202020204" pitchFamily="34" charset="0"/>
                        <a:buNone/>
                      </a:pPr>
                      <a:r>
                        <a:rPr lang="en-US" sz="1600" dirty="0" smtClean="0"/>
                        <a:t>20% in nursing homes</a:t>
                      </a:r>
                      <a:endParaRPr lang="en-US" sz="1600" dirty="0"/>
                    </a:p>
                  </a:txBody>
                  <a:tcPr>
                    <a:solidFill>
                      <a:schemeClr val="accent2">
                        <a:lumMod val="20000"/>
                        <a:lumOff val="80000"/>
                      </a:schemeClr>
                    </a:solidFill>
                  </a:tcPr>
                </a:tc>
              </a:tr>
              <a:tr h="335794">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dirty="0" smtClean="0"/>
                        <a:t>60% community-dwelling,</a:t>
                      </a:r>
                      <a:r>
                        <a:rPr lang="en-US" sz="1600" baseline="0" dirty="0" smtClean="0"/>
                        <a:t> not receiving HCBS</a:t>
                      </a:r>
                      <a:endParaRPr lang="en-US" sz="1600" dirty="0" smtClean="0"/>
                    </a:p>
                  </a:txBody>
                  <a:tcPr>
                    <a:solidFill>
                      <a:schemeClr val="accent2">
                        <a:lumMod val="20000"/>
                        <a:lumOff val="80000"/>
                      </a:schemeClr>
                    </a:solidFill>
                  </a:tcPr>
                </a:tc>
              </a:tr>
            </a:tbl>
          </a:graphicData>
        </a:graphic>
      </p:graphicFrame>
    </p:spTree>
    <p:extLst>
      <p:ext uri="{BB962C8B-B14F-4D97-AF65-F5344CB8AC3E}">
        <p14:creationId xmlns:p14="http://schemas.microsoft.com/office/powerpoint/2010/main" val="11688760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a:t>
            </a:r>
            <a:r>
              <a:rPr lang="en-US" dirty="0"/>
              <a:t>. Dual </a:t>
            </a:r>
            <a:r>
              <a:rPr lang="en-US" dirty="0" err="1" smtClean="0"/>
              <a:t>Eligibles</a:t>
            </a:r>
            <a:r>
              <a:rPr lang="en-US" dirty="0" smtClean="0"/>
              <a:t> (cont.)</a:t>
            </a:r>
            <a:endParaRPr lang="en-US" dirty="0"/>
          </a:p>
        </p:txBody>
      </p:sp>
      <p:sp>
        <p:nvSpPr>
          <p:cNvPr id="3" name="Content Placeholder 2"/>
          <p:cNvSpPr>
            <a:spLocks noGrp="1"/>
          </p:cNvSpPr>
          <p:nvPr>
            <p:ph sz="quarter" idx="1"/>
          </p:nvPr>
        </p:nvSpPr>
        <p:spPr>
          <a:xfrm>
            <a:off x="457200" y="1262780"/>
            <a:ext cx="8229600" cy="5080268"/>
          </a:xfrm>
        </p:spPr>
        <p:txBody>
          <a:bodyPr>
            <a:normAutofit fontScale="70000" lnSpcReduction="20000"/>
          </a:bodyPr>
          <a:lstStyle/>
          <a:p>
            <a:r>
              <a:rPr lang="en-US" sz="3100" b="1" dirty="0">
                <a:solidFill>
                  <a:schemeClr val="accent1"/>
                </a:solidFill>
              </a:rPr>
              <a:t>Dual Eligible </a:t>
            </a:r>
            <a:r>
              <a:rPr lang="en-US" sz="3100" b="1" dirty="0" smtClean="0">
                <a:solidFill>
                  <a:schemeClr val="accent1"/>
                </a:solidFill>
              </a:rPr>
              <a:t>Strategy</a:t>
            </a:r>
            <a:r>
              <a:rPr lang="en-US" sz="3100" dirty="0">
                <a:solidFill>
                  <a:schemeClr val="accent1"/>
                </a:solidFill>
              </a:rPr>
              <a:t>: Create payment and care delivery mechanisms that improve care coordination and access to care for Dual Eligible beneficiaries, and incorporate payer accountability for Dual Eligible total cost of care (e.g. including medical and custodial care)</a:t>
            </a:r>
          </a:p>
          <a:p>
            <a:endParaRPr lang="en-US" sz="3100" dirty="0" smtClean="0"/>
          </a:p>
          <a:p>
            <a:r>
              <a:rPr lang="en-US" sz="3100" dirty="0" smtClean="0"/>
              <a:t>Concept:</a:t>
            </a:r>
            <a:endParaRPr lang="en-US" sz="3100" dirty="0"/>
          </a:p>
          <a:p>
            <a:pPr lvl="1"/>
            <a:r>
              <a:rPr lang="en-US" sz="2600" dirty="0"/>
              <a:t>Create accountability for management of </a:t>
            </a:r>
            <a:r>
              <a:rPr lang="en-US" sz="2600" dirty="0" smtClean="0"/>
              <a:t>care </a:t>
            </a:r>
            <a:r>
              <a:rPr lang="en-US" sz="2600" dirty="0"/>
              <a:t>across Medicare and Medicaid </a:t>
            </a:r>
          </a:p>
          <a:p>
            <a:pPr lvl="1"/>
            <a:r>
              <a:rPr lang="en-US" sz="2600" dirty="0"/>
              <a:t>Increase access to primary care in </a:t>
            </a:r>
            <a:r>
              <a:rPr lang="en-US" sz="2600" dirty="0" smtClean="0"/>
              <a:t>long-term services and supports (</a:t>
            </a:r>
            <a:r>
              <a:rPr lang="en-US" sz="2600" dirty="0"/>
              <a:t>institutional and community based </a:t>
            </a:r>
            <a:r>
              <a:rPr lang="en-US" sz="2600" dirty="0" smtClean="0"/>
              <a:t>services), </a:t>
            </a:r>
            <a:r>
              <a:rPr lang="en-US" sz="2600" dirty="0"/>
              <a:t>reducing avoidable </a:t>
            </a:r>
            <a:r>
              <a:rPr lang="en-US" sz="2600" dirty="0" smtClean="0"/>
              <a:t>utilization </a:t>
            </a:r>
            <a:endParaRPr lang="en-US" sz="2600" dirty="0"/>
          </a:p>
          <a:p>
            <a:pPr lvl="1"/>
            <a:r>
              <a:rPr lang="en-US" sz="2600" dirty="0"/>
              <a:t>Engage community-dwelling patients with their primary provider – regardless of specialty </a:t>
            </a:r>
          </a:p>
          <a:p>
            <a:pPr lvl="1"/>
            <a:r>
              <a:rPr lang="en-US" sz="2600" dirty="0"/>
              <a:t>Avoid movement into custodial care by providing supports that allow people to go home from post-acute event</a:t>
            </a:r>
          </a:p>
          <a:p>
            <a:pPr lvl="1"/>
            <a:r>
              <a:rPr lang="en-US" sz="2600" dirty="0" smtClean="0"/>
              <a:t>Avoid long-term </a:t>
            </a:r>
            <a:r>
              <a:rPr lang="en-US" sz="2600" dirty="0"/>
              <a:t>custodial care by managing transitions to home from post-acute care and custodial care in institution</a:t>
            </a:r>
          </a:p>
          <a:p>
            <a:pPr lvl="1"/>
            <a:r>
              <a:rPr lang="en-US" sz="2600" dirty="0" smtClean="0"/>
              <a:t>Reduce number of unnecessary transfers between long-term services and supports (LTSS) and hospitals</a:t>
            </a:r>
          </a:p>
          <a:p>
            <a:endParaRPr lang="en-US" dirty="0"/>
          </a:p>
        </p:txBody>
      </p:sp>
    </p:spTree>
    <p:extLst>
      <p:ext uri="{BB962C8B-B14F-4D97-AF65-F5344CB8AC3E}">
        <p14:creationId xmlns:p14="http://schemas.microsoft.com/office/powerpoint/2010/main" val="61128684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a:t>
            </a:r>
            <a:r>
              <a:rPr lang="en-US" dirty="0"/>
              <a:t>. Dual </a:t>
            </a:r>
            <a:r>
              <a:rPr lang="en-US" dirty="0" err="1" smtClean="0"/>
              <a:t>Eligibles</a:t>
            </a:r>
            <a:r>
              <a:rPr lang="en-US" dirty="0" smtClean="0"/>
              <a:t> (cont.)</a:t>
            </a:r>
            <a:endParaRPr lang="en-US" dirty="0"/>
          </a:p>
        </p:txBody>
      </p:sp>
      <p:sp>
        <p:nvSpPr>
          <p:cNvPr id="3" name="Content Placeholder 2"/>
          <p:cNvSpPr>
            <a:spLocks noGrp="1"/>
          </p:cNvSpPr>
          <p:nvPr>
            <p:ph sz="quarter" idx="1"/>
          </p:nvPr>
        </p:nvSpPr>
        <p:spPr>
          <a:xfrm>
            <a:off x="457200" y="1219200"/>
            <a:ext cx="7979404" cy="5017972"/>
          </a:xfrm>
        </p:spPr>
        <p:txBody>
          <a:bodyPr>
            <a:noAutofit/>
          </a:bodyPr>
          <a:lstStyle/>
          <a:p>
            <a:r>
              <a:rPr lang="en-US" sz="2400" dirty="0" smtClean="0"/>
              <a:t>Model Considerations: </a:t>
            </a:r>
          </a:p>
          <a:p>
            <a:pPr lvl="1"/>
            <a:r>
              <a:rPr lang="en-US" sz="2100" dirty="0" smtClean="0"/>
              <a:t>Current </a:t>
            </a:r>
            <a:r>
              <a:rPr lang="en-US" sz="2100" dirty="0"/>
              <a:t>plan is to pursue </a:t>
            </a:r>
            <a:r>
              <a:rPr lang="en-US" sz="2100" dirty="0" smtClean="0"/>
              <a:t>a blended model-</a:t>
            </a:r>
            <a:endParaRPr lang="en-US" sz="2100" dirty="0"/>
          </a:p>
          <a:p>
            <a:pPr lvl="2"/>
            <a:r>
              <a:rPr lang="en-US" sz="1800" dirty="0"/>
              <a:t>80% of DE beneficiaries in central </a:t>
            </a:r>
            <a:r>
              <a:rPr lang="en-US" sz="1800" dirty="0" smtClean="0"/>
              <a:t>Maryland: Dual </a:t>
            </a:r>
            <a:r>
              <a:rPr lang="en-US" sz="1800" dirty="0"/>
              <a:t>Eligible </a:t>
            </a:r>
            <a:r>
              <a:rPr lang="en-US" sz="1800" dirty="0" smtClean="0"/>
              <a:t>ACO (2-sided risk, qualify for MACRA)</a:t>
            </a:r>
          </a:p>
          <a:p>
            <a:pPr lvl="2"/>
            <a:r>
              <a:rPr lang="en-US" sz="1800" dirty="0" smtClean="0"/>
              <a:t>20</a:t>
            </a:r>
            <a:r>
              <a:rPr lang="en-US" sz="1800" dirty="0"/>
              <a:t>% of DE beneficiaries </a:t>
            </a:r>
            <a:r>
              <a:rPr lang="en-US" sz="1800" dirty="0" smtClean="0"/>
              <a:t>in remaining areas: Managed Fee-for-service</a:t>
            </a:r>
            <a:endParaRPr lang="en-US" sz="1800" dirty="0"/>
          </a:p>
          <a:p>
            <a:r>
              <a:rPr lang="en-US" sz="2400" dirty="0" smtClean="0"/>
              <a:t>Issues to Address:</a:t>
            </a:r>
            <a:endParaRPr lang="en-US" sz="2400" dirty="0"/>
          </a:p>
          <a:p>
            <a:pPr lvl="1"/>
            <a:r>
              <a:rPr lang="en-US" sz="2000" dirty="0" smtClean="0"/>
              <a:t>Alignment with </a:t>
            </a:r>
            <a:r>
              <a:rPr lang="en-US" sz="2000" dirty="0"/>
              <a:t>other primary care models</a:t>
            </a:r>
          </a:p>
          <a:p>
            <a:pPr lvl="2"/>
            <a:r>
              <a:rPr lang="en-US" sz="1800" dirty="0" smtClean="0"/>
              <a:t>Consider Patient </a:t>
            </a:r>
            <a:r>
              <a:rPr lang="en-US" sz="1800" dirty="0"/>
              <a:t>Centered Health Home (PCHH) that serves as a care coordination hub for multiple provider </a:t>
            </a:r>
            <a:r>
              <a:rPr lang="en-US" sz="1800" dirty="0" smtClean="0"/>
              <a:t>types</a:t>
            </a:r>
            <a:endParaRPr lang="en-US" sz="1800" dirty="0"/>
          </a:p>
          <a:p>
            <a:pPr lvl="1"/>
            <a:r>
              <a:rPr lang="en-US" sz="2000" dirty="0" smtClean="0"/>
              <a:t>TCOC Calculations</a:t>
            </a:r>
          </a:p>
          <a:p>
            <a:pPr lvl="2"/>
            <a:r>
              <a:rPr lang="en-US" sz="1800" dirty="0" smtClean="0"/>
              <a:t>May need to include all Medicare and Medicaid costs, including custodial care</a:t>
            </a:r>
          </a:p>
          <a:p>
            <a:pPr lvl="1"/>
            <a:r>
              <a:rPr lang="en-US" sz="2000" dirty="0" smtClean="0"/>
              <a:t>Interactions </a:t>
            </a:r>
            <a:r>
              <a:rPr lang="en-US" sz="2000" dirty="0"/>
              <a:t>with </a:t>
            </a:r>
            <a:r>
              <a:rPr lang="en-US" sz="2000" dirty="0" smtClean="0"/>
              <a:t>Global Budgets and other models </a:t>
            </a:r>
            <a:endParaRPr lang="en-US" sz="2000" dirty="0"/>
          </a:p>
          <a:p>
            <a:pPr lvl="2"/>
            <a:r>
              <a:rPr lang="en-US" sz="1800" dirty="0" smtClean="0"/>
              <a:t>Terms </a:t>
            </a:r>
            <a:r>
              <a:rPr lang="en-US" sz="1800" dirty="0"/>
              <a:t>will have to be negotiated </a:t>
            </a:r>
            <a:r>
              <a:rPr lang="en-US" sz="1800" dirty="0" smtClean="0"/>
              <a:t>since funding is limited</a:t>
            </a:r>
            <a:endParaRPr lang="en-US" sz="1800" dirty="0"/>
          </a:p>
        </p:txBody>
      </p:sp>
    </p:spTree>
    <p:extLst>
      <p:ext uri="{BB962C8B-B14F-4D97-AF65-F5344CB8AC3E}">
        <p14:creationId xmlns:p14="http://schemas.microsoft.com/office/powerpoint/2010/main" val="5097052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t>Original </a:t>
            </a:r>
            <a:r>
              <a:rPr lang="en-US" sz="2800" dirty="0" smtClean="0"/>
              <a:t>All-Payer Model Application</a:t>
            </a:r>
            <a:r>
              <a:rPr lang="en-US" sz="2800" dirty="0"/>
              <a:t>: Maryland’s Strategy</a:t>
            </a:r>
          </a:p>
        </p:txBody>
      </p:sp>
      <p:sp>
        <p:nvSpPr>
          <p:cNvPr id="4" name="TextBox 3"/>
          <p:cNvSpPr txBox="1"/>
          <p:nvPr/>
        </p:nvSpPr>
        <p:spPr>
          <a:xfrm>
            <a:off x="396240" y="1213857"/>
            <a:ext cx="8351520" cy="646331"/>
          </a:xfrm>
          <a:prstGeom prst="rect">
            <a:avLst/>
          </a:prstGeom>
          <a:noFill/>
        </p:spPr>
        <p:txBody>
          <a:bodyPr wrap="square" rtlCol="0">
            <a:spAutoFit/>
          </a:bodyPr>
          <a:lstStyle/>
          <a:p>
            <a:r>
              <a:rPr lang="en-US" b="1" dirty="0" smtClean="0"/>
              <a:t>Aim: Over a 5 year period, achieve the goals of better care, better health and lower costs.</a:t>
            </a:r>
            <a:endParaRPr lang="en-US" b="1" dirty="0"/>
          </a:p>
        </p:txBody>
      </p:sp>
      <p:pic>
        <p:nvPicPr>
          <p:cNvPr id="39" name="Picture 38"/>
          <p:cNvPicPr/>
          <p:nvPr/>
        </p:nvPicPr>
        <p:blipFill>
          <a:blip r:embed="rId2">
            <a:extLst>
              <a:ext uri="{28A0092B-C50C-407E-A947-70E740481C1C}">
                <a14:useLocalDpi xmlns:a14="http://schemas.microsoft.com/office/drawing/2010/main" val="0"/>
              </a:ext>
            </a:extLst>
          </a:blip>
          <a:stretch>
            <a:fillRect/>
          </a:stretch>
        </p:blipFill>
        <p:spPr>
          <a:xfrm>
            <a:off x="187086" y="1883714"/>
            <a:ext cx="8695657" cy="4268699"/>
          </a:xfrm>
          <a:prstGeom prst="rect">
            <a:avLst/>
          </a:prstGeom>
        </p:spPr>
      </p:pic>
    </p:spTree>
    <p:extLst>
      <p:ext uri="{BB962C8B-B14F-4D97-AF65-F5344CB8AC3E}">
        <p14:creationId xmlns:p14="http://schemas.microsoft.com/office/powerpoint/2010/main" val="143918416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 Post-Acute Care</a:t>
            </a:r>
            <a:endParaRPr lang="en-US" dirty="0"/>
          </a:p>
        </p:txBody>
      </p:sp>
      <p:sp>
        <p:nvSpPr>
          <p:cNvPr id="3" name="Content Placeholder 2"/>
          <p:cNvSpPr>
            <a:spLocks noGrp="1"/>
          </p:cNvSpPr>
          <p:nvPr>
            <p:ph sz="quarter" idx="1"/>
          </p:nvPr>
        </p:nvSpPr>
        <p:spPr>
          <a:xfrm>
            <a:off x="457200" y="1219200"/>
            <a:ext cx="8229600" cy="5075722"/>
          </a:xfrm>
        </p:spPr>
        <p:txBody>
          <a:bodyPr>
            <a:normAutofit/>
          </a:bodyPr>
          <a:lstStyle/>
          <a:p>
            <a:r>
              <a:rPr lang="en-US" sz="2800" dirty="0" smtClean="0"/>
              <a:t>Rationale:</a:t>
            </a:r>
            <a:endParaRPr lang="en-US" sz="2800" dirty="0"/>
          </a:p>
          <a:p>
            <a:pPr lvl="1"/>
            <a:r>
              <a:rPr lang="en-US" dirty="0"/>
              <a:t>No comprehensive care coordination over </a:t>
            </a:r>
            <a:r>
              <a:rPr lang="en-US" dirty="0" smtClean="0"/>
              <a:t>episodes</a:t>
            </a:r>
          </a:p>
          <a:p>
            <a:pPr lvl="1"/>
            <a:r>
              <a:rPr lang="en-US" dirty="0"/>
              <a:t>Criteria for discharge to SNF are not always based on clinical needs</a:t>
            </a:r>
          </a:p>
          <a:p>
            <a:pPr lvl="2"/>
            <a:r>
              <a:rPr lang="en-US" dirty="0"/>
              <a:t>Some patients may not need SNF </a:t>
            </a:r>
            <a:r>
              <a:rPr lang="en-US" dirty="0" smtClean="0"/>
              <a:t>services or need </a:t>
            </a:r>
            <a:r>
              <a:rPr lang="en-US" dirty="0"/>
              <a:t>lower levels </a:t>
            </a:r>
            <a:r>
              <a:rPr lang="en-US" dirty="0" smtClean="0"/>
              <a:t>of service. Some </a:t>
            </a:r>
            <a:r>
              <a:rPr lang="en-US" dirty="0"/>
              <a:t>patients may not get needed services due to 3-day rule.   </a:t>
            </a:r>
          </a:p>
          <a:p>
            <a:pPr lvl="1"/>
            <a:r>
              <a:rPr lang="en-US" dirty="0" smtClean="0"/>
              <a:t>3-day </a:t>
            </a:r>
            <a:r>
              <a:rPr lang="en-US" dirty="0"/>
              <a:t>rule can limit access to people who can benefit</a:t>
            </a:r>
          </a:p>
          <a:p>
            <a:pPr lvl="1"/>
            <a:r>
              <a:rPr lang="en-US" dirty="0"/>
              <a:t>Lack of standardized protocols (e.g. on the best course of treatment, discharge, etc.)</a:t>
            </a:r>
          </a:p>
          <a:p>
            <a:pPr lvl="1"/>
            <a:r>
              <a:rPr lang="en-US" dirty="0" smtClean="0"/>
              <a:t>High </a:t>
            </a:r>
            <a:r>
              <a:rPr lang="en-US" dirty="0"/>
              <a:t>variability in post-acute </a:t>
            </a:r>
            <a:r>
              <a:rPr lang="en-US" dirty="0" smtClean="0"/>
              <a:t>costs</a:t>
            </a:r>
          </a:p>
          <a:p>
            <a:pPr lvl="1"/>
            <a:r>
              <a:rPr lang="en-US" dirty="0" smtClean="0"/>
              <a:t>Current payment models encourage high length of stays and utilization</a:t>
            </a:r>
          </a:p>
          <a:p>
            <a:pPr marL="274320" lvl="1" indent="0">
              <a:buNone/>
            </a:pPr>
            <a:endParaRPr lang="en-US" dirty="0"/>
          </a:p>
          <a:p>
            <a:pPr marL="274320" lvl="1" indent="0">
              <a:buNone/>
            </a:pPr>
            <a:endParaRPr lang="en-US" dirty="0"/>
          </a:p>
        </p:txBody>
      </p:sp>
    </p:spTree>
    <p:extLst>
      <p:ext uri="{BB962C8B-B14F-4D97-AF65-F5344CB8AC3E}">
        <p14:creationId xmlns:p14="http://schemas.microsoft.com/office/powerpoint/2010/main" val="206000620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 Post-Acute Care (cont.)</a:t>
            </a:r>
            <a:endParaRPr lang="en-US" dirty="0"/>
          </a:p>
        </p:txBody>
      </p:sp>
      <p:sp>
        <p:nvSpPr>
          <p:cNvPr id="3" name="Content Placeholder 2"/>
          <p:cNvSpPr>
            <a:spLocks noGrp="1"/>
          </p:cNvSpPr>
          <p:nvPr>
            <p:ph sz="quarter" idx="1"/>
          </p:nvPr>
        </p:nvSpPr>
        <p:spPr/>
        <p:txBody>
          <a:bodyPr>
            <a:normAutofit fontScale="92500"/>
          </a:bodyPr>
          <a:lstStyle/>
          <a:p>
            <a:r>
              <a:rPr lang="en-US" sz="2800" b="1" dirty="0" smtClean="0">
                <a:solidFill>
                  <a:schemeClr val="accent1"/>
                </a:solidFill>
              </a:rPr>
              <a:t>Post-acute Care Strategy</a:t>
            </a:r>
            <a:r>
              <a:rPr lang="en-US" sz="2800" b="1" dirty="0">
                <a:solidFill>
                  <a:schemeClr val="accent1"/>
                </a:solidFill>
              </a:rPr>
              <a:t>: </a:t>
            </a:r>
            <a:r>
              <a:rPr lang="en-US" sz="2800" dirty="0">
                <a:solidFill>
                  <a:schemeClr val="accent1"/>
                </a:solidFill>
              </a:rPr>
              <a:t>Create alignment between hospitals and post-acute providers and facilities that optimizes transitions between care settings (e.g. acute, post-acute, long-term care, home, etc.)</a:t>
            </a:r>
          </a:p>
          <a:p>
            <a:endParaRPr lang="en-US" sz="2800" dirty="0">
              <a:solidFill>
                <a:schemeClr val="accent1"/>
              </a:solidFill>
            </a:endParaRPr>
          </a:p>
          <a:p>
            <a:r>
              <a:rPr lang="en-US" dirty="0" smtClean="0"/>
              <a:t>Concept</a:t>
            </a:r>
            <a:r>
              <a:rPr lang="en-US" dirty="0"/>
              <a:t>: </a:t>
            </a:r>
          </a:p>
          <a:p>
            <a:pPr lvl="1"/>
            <a:r>
              <a:rPr lang="en-US" dirty="0"/>
              <a:t>Optimize post-acute care to reduce readmissions</a:t>
            </a:r>
          </a:p>
          <a:p>
            <a:pPr lvl="1"/>
            <a:r>
              <a:rPr lang="en-US" dirty="0"/>
              <a:t>Manage unnecessary movements from post-acute to long-term care</a:t>
            </a:r>
          </a:p>
          <a:p>
            <a:pPr lvl="1"/>
            <a:r>
              <a:rPr lang="en-US" dirty="0"/>
              <a:t>Reduce length of stay by using decision making tools for </a:t>
            </a:r>
            <a:r>
              <a:rPr lang="en-US" dirty="0" smtClean="0"/>
              <a:t>appropriate, effective </a:t>
            </a:r>
            <a:r>
              <a:rPr lang="en-US" dirty="0"/>
              <a:t>transitions to various settings</a:t>
            </a:r>
          </a:p>
          <a:p>
            <a:pPr lvl="1"/>
            <a:r>
              <a:rPr lang="en-US" dirty="0"/>
              <a:t>Reexamine distribution of clinical resources to ensure care at the most efficient site</a:t>
            </a:r>
          </a:p>
          <a:p>
            <a:pPr marL="0" indent="0">
              <a:buNone/>
            </a:pPr>
            <a:endParaRPr lang="en-US" dirty="0"/>
          </a:p>
        </p:txBody>
      </p:sp>
    </p:spTree>
    <p:extLst>
      <p:ext uri="{BB962C8B-B14F-4D97-AF65-F5344CB8AC3E}">
        <p14:creationId xmlns:p14="http://schemas.microsoft.com/office/powerpoint/2010/main" val="129443751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 Post-Acute Care (cont.)</a:t>
            </a:r>
            <a:endParaRPr lang="en-US" dirty="0"/>
          </a:p>
        </p:txBody>
      </p:sp>
      <p:sp>
        <p:nvSpPr>
          <p:cNvPr id="3" name="Content Placeholder 2"/>
          <p:cNvSpPr>
            <a:spLocks noGrp="1"/>
          </p:cNvSpPr>
          <p:nvPr>
            <p:ph sz="quarter" idx="1"/>
          </p:nvPr>
        </p:nvSpPr>
        <p:spPr/>
        <p:txBody>
          <a:bodyPr>
            <a:normAutofit/>
          </a:bodyPr>
          <a:lstStyle/>
          <a:p>
            <a:r>
              <a:rPr lang="en-US" dirty="0" smtClean="0"/>
              <a:t>Model Considerations:</a:t>
            </a:r>
            <a:endParaRPr lang="en-US" dirty="0"/>
          </a:p>
          <a:p>
            <a:pPr lvl="1"/>
            <a:r>
              <a:rPr lang="en-US" dirty="0" smtClean="0"/>
              <a:t>Episodes </a:t>
            </a:r>
            <a:endParaRPr lang="en-US" dirty="0"/>
          </a:p>
          <a:p>
            <a:pPr lvl="1"/>
            <a:r>
              <a:rPr lang="en-US" dirty="0"/>
              <a:t>Inclusion in </a:t>
            </a:r>
            <a:r>
              <a:rPr lang="en-US" dirty="0" smtClean="0"/>
              <a:t>the Care Redesign Amendment </a:t>
            </a:r>
            <a:r>
              <a:rPr lang="en-US" dirty="0"/>
              <a:t>programs </a:t>
            </a:r>
          </a:p>
          <a:p>
            <a:pPr lvl="1"/>
            <a:r>
              <a:rPr lang="en-US" dirty="0" smtClean="0"/>
              <a:t>Value-based </a:t>
            </a:r>
            <a:r>
              <a:rPr lang="en-US" dirty="0"/>
              <a:t>budget allowing for quality bonuses and increased compensation for increased intensity</a:t>
            </a:r>
          </a:p>
          <a:p>
            <a:pPr lvl="1"/>
            <a:r>
              <a:rPr lang="en-US" dirty="0"/>
              <a:t>Dual eligible ACO (See </a:t>
            </a:r>
            <a:r>
              <a:rPr lang="en-US" dirty="0" smtClean="0"/>
              <a:t>Dual Eligible section)</a:t>
            </a:r>
          </a:p>
          <a:p>
            <a:pPr lvl="1"/>
            <a:r>
              <a:rPr lang="en-US" dirty="0" smtClean="0"/>
              <a:t>Other more comprehensive payment models, together with long-term care</a:t>
            </a:r>
            <a:endParaRPr lang="en-US" dirty="0"/>
          </a:p>
          <a:p>
            <a:pPr marL="0" indent="0">
              <a:buNone/>
            </a:pPr>
            <a:endParaRPr lang="en-US" dirty="0"/>
          </a:p>
        </p:txBody>
      </p:sp>
    </p:spTree>
    <p:extLst>
      <p:ext uri="{BB962C8B-B14F-4D97-AF65-F5344CB8AC3E}">
        <p14:creationId xmlns:p14="http://schemas.microsoft.com/office/powerpoint/2010/main" val="264808415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5. Behavioral Health</a:t>
            </a:r>
            <a:endParaRPr lang="en-US" dirty="0"/>
          </a:p>
        </p:txBody>
      </p:sp>
      <p:sp>
        <p:nvSpPr>
          <p:cNvPr id="3" name="Content Placeholder 2"/>
          <p:cNvSpPr>
            <a:spLocks noGrp="1"/>
          </p:cNvSpPr>
          <p:nvPr>
            <p:ph sz="quarter" idx="1"/>
          </p:nvPr>
        </p:nvSpPr>
        <p:spPr>
          <a:xfrm>
            <a:off x="579120" y="1280160"/>
            <a:ext cx="8229600" cy="4937760"/>
          </a:xfrm>
        </p:spPr>
        <p:txBody>
          <a:bodyPr>
            <a:normAutofit/>
          </a:bodyPr>
          <a:lstStyle/>
          <a:p>
            <a:r>
              <a:rPr lang="en-US" dirty="0" smtClean="0"/>
              <a:t>Rationale:</a:t>
            </a:r>
            <a:endParaRPr lang="en-US" dirty="0"/>
          </a:p>
          <a:p>
            <a:pPr lvl="1"/>
            <a:r>
              <a:rPr lang="en-US" dirty="0"/>
              <a:t>Lack of adequate and well-organized community behavioral health capacity resulting in increased use of ED and IP </a:t>
            </a:r>
            <a:r>
              <a:rPr lang="en-US" dirty="0" smtClean="0"/>
              <a:t>settings</a:t>
            </a:r>
          </a:p>
          <a:p>
            <a:pPr lvl="1"/>
            <a:r>
              <a:rPr lang="en-US" dirty="0"/>
              <a:t>Lack of integration of behavioral health with primary care services</a:t>
            </a:r>
          </a:p>
          <a:p>
            <a:pPr lvl="1"/>
            <a:r>
              <a:rPr lang="en-US" dirty="0" smtClean="0"/>
              <a:t>Policies </a:t>
            </a:r>
            <a:r>
              <a:rPr lang="en-US" dirty="0"/>
              <a:t>and payment structures silo behavioral health services coverage resulting in fragmentation of care and duplication of services</a:t>
            </a:r>
          </a:p>
          <a:p>
            <a:pPr lvl="1"/>
            <a:r>
              <a:rPr lang="en-US" dirty="0" smtClean="0"/>
              <a:t>Have limited “Step </a:t>
            </a:r>
            <a:r>
              <a:rPr lang="en-US" dirty="0"/>
              <a:t>down” </a:t>
            </a:r>
            <a:r>
              <a:rPr lang="en-US" dirty="0" smtClean="0"/>
              <a:t>programs to move </a:t>
            </a:r>
            <a:r>
              <a:rPr lang="en-US" dirty="0"/>
              <a:t>patients </a:t>
            </a:r>
            <a:r>
              <a:rPr lang="en-US" dirty="0" smtClean="0"/>
              <a:t>to </a:t>
            </a:r>
            <a:r>
              <a:rPr lang="en-US" dirty="0"/>
              <a:t>stable </a:t>
            </a:r>
            <a:r>
              <a:rPr lang="en-US" dirty="0" smtClean="0"/>
              <a:t>settings, </a:t>
            </a:r>
            <a:r>
              <a:rPr lang="en-US" dirty="0"/>
              <a:t>causing them to stay at a higher level of care than </a:t>
            </a:r>
            <a:r>
              <a:rPr lang="en-US" dirty="0" smtClean="0"/>
              <a:t>needed</a:t>
            </a:r>
            <a:endParaRPr lang="en-US" dirty="0"/>
          </a:p>
        </p:txBody>
      </p:sp>
    </p:spTree>
    <p:extLst>
      <p:ext uri="{BB962C8B-B14F-4D97-AF65-F5344CB8AC3E}">
        <p14:creationId xmlns:p14="http://schemas.microsoft.com/office/powerpoint/2010/main" val="103655549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5. </a:t>
            </a:r>
            <a:r>
              <a:rPr lang="en-US" dirty="0" smtClean="0"/>
              <a:t>Behavioral Health (cont.)</a:t>
            </a:r>
            <a:endParaRPr lang="en-US" dirty="0"/>
          </a:p>
        </p:txBody>
      </p:sp>
      <p:sp>
        <p:nvSpPr>
          <p:cNvPr id="3" name="Content Placeholder 2"/>
          <p:cNvSpPr>
            <a:spLocks noGrp="1"/>
          </p:cNvSpPr>
          <p:nvPr>
            <p:ph sz="quarter" idx="1"/>
          </p:nvPr>
        </p:nvSpPr>
        <p:spPr>
          <a:xfrm>
            <a:off x="457200" y="1200871"/>
            <a:ext cx="8229600" cy="5113301"/>
          </a:xfrm>
        </p:spPr>
        <p:txBody>
          <a:bodyPr vert="horz">
            <a:normAutofit fontScale="85000" lnSpcReduction="20000"/>
          </a:bodyPr>
          <a:lstStyle/>
          <a:p>
            <a:r>
              <a:rPr lang="en-US" sz="2800" b="1" dirty="0">
                <a:solidFill>
                  <a:schemeClr val="accent1"/>
                </a:solidFill>
              </a:rPr>
              <a:t>Behavioral </a:t>
            </a:r>
            <a:r>
              <a:rPr lang="en-US" sz="2800" b="1" dirty="0" smtClean="0">
                <a:solidFill>
                  <a:schemeClr val="accent1"/>
                </a:solidFill>
              </a:rPr>
              <a:t>Health Strategy</a:t>
            </a:r>
            <a:r>
              <a:rPr lang="en-US" sz="2800" b="1" dirty="0">
                <a:solidFill>
                  <a:schemeClr val="accent1"/>
                </a:solidFill>
              </a:rPr>
              <a:t>:  </a:t>
            </a:r>
            <a:r>
              <a:rPr lang="en-US" sz="2800" dirty="0">
                <a:solidFill>
                  <a:schemeClr val="accent1"/>
                </a:solidFill>
              </a:rPr>
              <a:t>Improve access to community-based, behavioral health services, promote clinical integration between primary care and behavioral health, and develop value-based payment mechanisms that align with other models</a:t>
            </a:r>
          </a:p>
          <a:p>
            <a:endParaRPr lang="en-US" sz="2800" b="1" dirty="0">
              <a:solidFill>
                <a:schemeClr val="accent1"/>
              </a:solidFill>
            </a:endParaRPr>
          </a:p>
          <a:p>
            <a:r>
              <a:rPr lang="en-US" sz="2800" dirty="0">
                <a:solidFill>
                  <a:schemeClr val="accent3">
                    <a:lumMod val="10000"/>
                  </a:schemeClr>
                </a:solidFill>
              </a:rPr>
              <a:t>Concept:</a:t>
            </a:r>
          </a:p>
          <a:p>
            <a:pPr lvl="1"/>
            <a:r>
              <a:rPr lang="en-US" dirty="0"/>
              <a:t>Develop additional community-based programs, especially for severely mentally ill patients, including larger practices with case management  </a:t>
            </a:r>
          </a:p>
          <a:p>
            <a:pPr lvl="1"/>
            <a:r>
              <a:rPr lang="en-US" dirty="0"/>
              <a:t>Embed primary care in behavioral health provider organizations </a:t>
            </a:r>
          </a:p>
          <a:p>
            <a:pPr lvl="1"/>
            <a:r>
              <a:rPr lang="en-US" dirty="0"/>
              <a:t>Embed behavioral health providers in primary care settings</a:t>
            </a:r>
          </a:p>
          <a:p>
            <a:pPr lvl="1"/>
            <a:r>
              <a:rPr lang="en-US" dirty="0"/>
              <a:t>Develop value-based payments (e.g. quality dependent PMPM) rather than volume-driven, fee-for-service payments</a:t>
            </a:r>
          </a:p>
          <a:p>
            <a:pPr lvl="1"/>
            <a:r>
              <a:rPr lang="en-US" dirty="0"/>
              <a:t>Promote financing structures supported by evidence-based practices, which pay for supports that impact the social determinants of health and incentivize reductions in duplicated services.</a:t>
            </a:r>
          </a:p>
          <a:p>
            <a:endParaRPr lang="en-US" sz="2800" b="1" dirty="0">
              <a:solidFill>
                <a:schemeClr val="accent1"/>
              </a:solidFill>
            </a:endParaRPr>
          </a:p>
        </p:txBody>
      </p:sp>
    </p:spTree>
    <p:extLst>
      <p:ext uri="{BB962C8B-B14F-4D97-AF65-F5344CB8AC3E}">
        <p14:creationId xmlns:p14="http://schemas.microsoft.com/office/powerpoint/2010/main" val="23173713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6. Long-Term Care (cont.)</a:t>
            </a:r>
            <a:endParaRPr lang="en-US" dirty="0"/>
          </a:p>
        </p:txBody>
      </p:sp>
      <p:sp>
        <p:nvSpPr>
          <p:cNvPr id="3" name="Content Placeholder 2"/>
          <p:cNvSpPr>
            <a:spLocks noGrp="1"/>
          </p:cNvSpPr>
          <p:nvPr>
            <p:ph sz="quarter" idx="1"/>
          </p:nvPr>
        </p:nvSpPr>
        <p:spPr/>
        <p:txBody>
          <a:bodyPr>
            <a:normAutofit/>
          </a:bodyPr>
          <a:lstStyle/>
          <a:p>
            <a:r>
              <a:rPr lang="en-US" dirty="0" smtClean="0"/>
              <a:t>Rationale:</a:t>
            </a:r>
            <a:endParaRPr lang="en-US" dirty="0"/>
          </a:p>
          <a:p>
            <a:pPr lvl="1"/>
            <a:r>
              <a:rPr lang="en-US" dirty="0"/>
              <a:t>Consumers in custodial care can benefit from </a:t>
            </a:r>
            <a:r>
              <a:rPr lang="en-US" dirty="0" smtClean="0"/>
              <a:t>greater access </a:t>
            </a:r>
            <a:r>
              <a:rPr lang="en-US" dirty="0"/>
              <a:t>to 24/7 primary care</a:t>
            </a:r>
          </a:p>
          <a:p>
            <a:pPr lvl="1"/>
            <a:r>
              <a:rPr lang="en-US" dirty="0" smtClean="0"/>
              <a:t>There are extensive admissions </a:t>
            </a:r>
            <a:r>
              <a:rPr lang="en-US" dirty="0"/>
              <a:t>from custodial care for ambulatory sensitive conditions and </a:t>
            </a:r>
            <a:r>
              <a:rPr lang="en-US" dirty="0" smtClean="0"/>
              <a:t>readmissions, and growing population of frail elderly</a:t>
            </a:r>
            <a:endParaRPr lang="en-US" dirty="0"/>
          </a:p>
          <a:p>
            <a:pPr lvl="1"/>
            <a:r>
              <a:rPr lang="en-US" dirty="0" smtClean="0"/>
              <a:t>Payment </a:t>
            </a:r>
            <a:r>
              <a:rPr lang="en-US" dirty="0"/>
              <a:t>structure is </a:t>
            </a:r>
            <a:r>
              <a:rPr lang="en-US" dirty="0" smtClean="0"/>
              <a:t>fee-for-service </a:t>
            </a:r>
            <a:r>
              <a:rPr lang="en-US" dirty="0"/>
              <a:t>with </a:t>
            </a:r>
            <a:r>
              <a:rPr lang="en-US" dirty="0" smtClean="0"/>
              <a:t>minimal value-based payments</a:t>
            </a:r>
          </a:p>
          <a:p>
            <a:pPr lvl="1"/>
            <a:r>
              <a:rPr lang="en-US" dirty="0"/>
              <a:t>Interplay between Medicaid and Medicare favors more admissions in order to receive greater funding</a:t>
            </a:r>
          </a:p>
          <a:p>
            <a:pPr lvl="1"/>
            <a:r>
              <a:rPr lang="en-US" dirty="0" smtClean="0"/>
              <a:t>Rate </a:t>
            </a:r>
            <a:r>
              <a:rPr lang="en-US" dirty="0"/>
              <a:t>structure is not adjusted for temporary </a:t>
            </a:r>
            <a:r>
              <a:rPr lang="en-US" dirty="0" smtClean="0"/>
              <a:t>increases </a:t>
            </a:r>
            <a:r>
              <a:rPr lang="en-US" dirty="0"/>
              <a:t>in intensity, leading to more ER visits</a:t>
            </a:r>
          </a:p>
          <a:p>
            <a:endParaRPr lang="en-US" dirty="0"/>
          </a:p>
        </p:txBody>
      </p:sp>
    </p:spTree>
    <p:extLst>
      <p:ext uri="{BB962C8B-B14F-4D97-AF65-F5344CB8AC3E}">
        <p14:creationId xmlns:p14="http://schemas.microsoft.com/office/powerpoint/2010/main" val="43348300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6. Long-Term </a:t>
            </a:r>
            <a:r>
              <a:rPr lang="en-US" dirty="0" smtClean="0"/>
              <a:t>Care</a:t>
            </a:r>
            <a:endParaRPr lang="en-US" dirty="0"/>
          </a:p>
        </p:txBody>
      </p:sp>
      <p:sp>
        <p:nvSpPr>
          <p:cNvPr id="3" name="Content Placeholder 2"/>
          <p:cNvSpPr>
            <a:spLocks noGrp="1"/>
          </p:cNvSpPr>
          <p:nvPr>
            <p:ph sz="quarter" idx="1"/>
          </p:nvPr>
        </p:nvSpPr>
        <p:spPr/>
        <p:txBody>
          <a:bodyPr>
            <a:normAutofit/>
          </a:bodyPr>
          <a:lstStyle/>
          <a:p>
            <a:r>
              <a:rPr lang="en-US" b="1" dirty="0">
                <a:solidFill>
                  <a:schemeClr val="accent1"/>
                </a:solidFill>
              </a:rPr>
              <a:t>Long-term </a:t>
            </a:r>
            <a:r>
              <a:rPr lang="en-US" b="1" dirty="0" smtClean="0">
                <a:solidFill>
                  <a:schemeClr val="accent1"/>
                </a:solidFill>
              </a:rPr>
              <a:t>Care Strategy</a:t>
            </a:r>
            <a:r>
              <a:rPr lang="en-US" dirty="0">
                <a:solidFill>
                  <a:schemeClr val="accent1"/>
                </a:solidFill>
              </a:rPr>
              <a:t>: </a:t>
            </a:r>
            <a:r>
              <a:rPr lang="en-US" dirty="0" smtClean="0">
                <a:solidFill>
                  <a:schemeClr val="accent1"/>
                </a:solidFill>
              </a:rPr>
              <a:t>Create </a:t>
            </a:r>
            <a:r>
              <a:rPr lang="en-US" dirty="0">
                <a:solidFill>
                  <a:schemeClr val="accent1"/>
                </a:solidFill>
              </a:rPr>
              <a:t>value-based payment and care delivery mechanisms that improve care coordination and delivery of long-term care and home and community-based services</a:t>
            </a:r>
          </a:p>
          <a:p>
            <a:endParaRPr lang="en-US" dirty="0"/>
          </a:p>
          <a:p>
            <a:r>
              <a:rPr lang="en-US" dirty="0" smtClean="0"/>
              <a:t>Concept: </a:t>
            </a:r>
          </a:p>
          <a:p>
            <a:pPr lvl="1"/>
            <a:r>
              <a:rPr lang="en-US" dirty="0" smtClean="0"/>
              <a:t>Reduce avoidable admissions from custodial care to hospitals</a:t>
            </a:r>
          </a:p>
          <a:p>
            <a:pPr lvl="1"/>
            <a:r>
              <a:rPr lang="en-US" dirty="0"/>
              <a:t>Integrate primary care models into long-term care facilities</a:t>
            </a:r>
          </a:p>
          <a:p>
            <a:pPr lvl="1"/>
            <a:r>
              <a:rPr lang="en-US" dirty="0" smtClean="0"/>
              <a:t>Introduce consumer directed palliative care when appropriate</a:t>
            </a:r>
          </a:p>
          <a:p>
            <a:pPr lvl="1"/>
            <a:r>
              <a:rPr lang="en-US" dirty="0" smtClean="0"/>
              <a:t>Reexamine distribution of clinical resources to ensure care at the most efficient site</a:t>
            </a:r>
          </a:p>
          <a:p>
            <a:pPr marL="0" indent="0">
              <a:buNone/>
            </a:pPr>
            <a:endParaRPr lang="en-US" dirty="0"/>
          </a:p>
        </p:txBody>
      </p:sp>
    </p:spTree>
    <p:extLst>
      <p:ext uri="{BB962C8B-B14F-4D97-AF65-F5344CB8AC3E}">
        <p14:creationId xmlns:p14="http://schemas.microsoft.com/office/powerpoint/2010/main" val="236955867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6. Long-Term </a:t>
            </a:r>
            <a:r>
              <a:rPr lang="en-US" dirty="0" smtClean="0"/>
              <a:t>Care (cont.)</a:t>
            </a:r>
            <a:endParaRPr lang="en-US" dirty="0"/>
          </a:p>
        </p:txBody>
      </p:sp>
      <p:sp>
        <p:nvSpPr>
          <p:cNvPr id="3" name="Content Placeholder 2"/>
          <p:cNvSpPr>
            <a:spLocks noGrp="1"/>
          </p:cNvSpPr>
          <p:nvPr>
            <p:ph sz="quarter" idx="1"/>
          </p:nvPr>
        </p:nvSpPr>
        <p:spPr/>
        <p:txBody>
          <a:bodyPr>
            <a:normAutofit/>
          </a:bodyPr>
          <a:lstStyle/>
          <a:p>
            <a:r>
              <a:rPr lang="en-US" dirty="0" smtClean="0"/>
              <a:t>Models Considerations:</a:t>
            </a:r>
          </a:p>
          <a:p>
            <a:pPr lvl="1"/>
            <a:r>
              <a:rPr lang="en-US" dirty="0" smtClean="0"/>
              <a:t>Inclusion in the Care Redesign Amendment programs </a:t>
            </a:r>
          </a:p>
          <a:p>
            <a:pPr lvl="1"/>
            <a:r>
              <a:rPr lang="en-US" dirty="0" smtClean="0"/>
              <a:t>Value-based budget that allows for </a:t>
            </a:r>
            <a:r>
              <a:rPr lang="en-US" dirty="0"/>
              <a:t>quality bonuses and </a:t>
            </a:r>
            <a:r>
              <a:rPr lang="en-US" dirty="0" smtClean="0"/>
              <a:t>greater compensation </a:t>
            </a:r>
            <a:r>
              <a:rPr lang="en-US" dirty="0"/>
              <a:t>for </a:t>
            </a:r>
            <a:r>
              <a:rPr lang="en-US" dirty="0" smtClean="0"/>
              <a:t>patients with higher intensity needs</a:t>
            </a:r>
            <a:endParaRPr lang="en-US" dirty="0"/>
          </a:p>
          <a:p>
            <a:pPr lvl="1"/>
            <a:r>
              <a:rPr lang="en-US" dirty="0"/>
              <a:t>Global budget for long-term care medical costs</a:t>
            </a:r>
          </a:p>
          <a:p>
            <a:pPr lvl="1"/>
            <a:r>
              <a:rPr lang="en-US" dirty="0"/>
              <a:t>Dual Eligible ACO (See dual eligible model)</a:t>
            </a:r>
          </a:p>
          <a:p>
            <a:pPr marL="0" indent="0">
              <a:buNone/>
            </a:pPr>
            <a:endParaRPr lang="en-US" dirty="0"/>
          </a:p>
        </p:txBody>
      </p:sp>
    </p:spTree>
    <p:extLst>
      <p:ext uri="{BB962C8B-B14F-4D97-AF65-F5344CB8AC3E}">
        <p14:creationId xmlns:p14="http://schemas.microsoft.com/office/powerpoint/2010/main" val="40909444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552671" y="1589303"/>
            <a:ext cx="1371601" cy="338554"/>
          </a:xfrm>
          <a:prstGeom prst="rect">
            <a:avLst/>
          </a:prstGeom>
          <a:noFill/>
        </p:spPr>
        <p:txBody>
          <a:bodyPr wrap="square" rtlCol="0">
            <a:spAutoFit/>
          </a:bodyPr>
          <a:lstStyle/>
          <a:p>
            <a:pPr algn="ctr"/>
            <a:r>
              <a:rPr lang="en-US" sz="1600" b="1" dirty="0" smtClean="0">
                <a:solidFill>
                  <a:schemeClr val="tx2"/>
                </a:solidFill>
              </a:rPr>
              <a:t>Focus Areas</a:t>
            </a:r>
            <a:endParaRPr lang="en-US" sz="1600" b="1" baseline="30000" dirty="0" smtClean="0">
              <a:solidFill>
                <a:schemeClr val="tx2"/>
              </a:solidFill>
            </a:endParaRPr>
          </a:p>
        </p:txBody>
      </p:sp>
      <p:cxnSp>
        <p:nvCxnSpPr>
          <p:cNvPr id="11" name="Straight Connector 10"/>
          <p:cNvCxnSpPr/>
          <p:nvPr/>
        </p:nvCxnSpPr>
        <p:spPr>
          <a:xfrm>
            <a:off x="642936" y="2150403"/>
            <a:ext cx="1371601" cy="0"/>
          </a:xfrm>
          <a:prstGeom prst="line">
            <a:avLst/>
          </a:prstGeom>
          <a:ln>
            <a:solidFill>
              <a:schemeClr val="tx2">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2442431" y="1800604"/>
            <a:ext cx="1828800" cy="369332"/>
          </a:xfrm>
          <a:prstGeom prst="rect">
            <a:avLst/>
          </a:prstGeom>
          <a:noFill/>
        </p:spPr>
        <p:txBody>
          <a:bodyPr wrap="square" rtlCol="0">
            <a:spAutoFit/>
          </a:bodyPr>
          <a:lstStyle/>
          <a:p>
            <a:r>
              <a:rPr lang="en-US" b="1" dirty="0" smtClean="0">
                <a:solidFill>
                  <a:schemeClr val="tx2"/>
                </a:solidFill>
              </a:rPr>
              <a:t>Description</a:t>
            </a:r>
            <a:endParaRPr lang="en-US" b="1" baseline="30000" dirty="0" smtClean="0">
              <a:solidFill>
                <a:schemeClr val="tx2"/>
              </a:solidFill>
            </a:endParaRPr>
          </a:p>
        </p:txBody>
      </p:sp>
      <p:graphicFrame>
        <p:nvGraphicFramePr>
          <p:cNvPr id="2" name="Diagram 1"/>
          <p:cNvGraphicFramePr/>
          <p:nvPr>
            <p:extLst/>
          </p:nvPr>
        </p:nvGraphicFramePr>
        <p:xfrm>
          <a:off x="300518" y="2214798"/>
          <a:ext cx="8592078" cy="409829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8" name="Title 1"/>
          <p:cNvSpPr txBox="1">
            <a:spLocks/>
          </p:cNvSpPr>
          <p:nvPr/>
        </p:nvSpPr>
        <p:spPr bwMode="auto">
          <a:xfrm>
            <a:off x="339192" y="670116"/>
            <a:ext cx="8667750"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algn="l" defTabSz="913526" rtl="0" eaLnBrk="1" fontAlgn="base" hangingPunct="1">
              <a:spcBef>
                <a:spcPct val="0"/>
              </a:spcBef>
              <a:spcAft>
                <a:spcPct val="0"/>
              </a:spcAft>
              <a:tabLst>
                <a:tab pos="275353" algn="l"/>
              </a:tabLst>
              <a:defRPr sz="1900" b="1" baseline="0">
                <a:solidFill>
                  <a:schemeClr val="tx2"/>
                </a:solidFill>
                <a:latin typeface="+mj-lt"/>
                <a:ea typeface="+mj-ea"/>
                <a:cs typeface="+mj-cs"/>
              </a:defRPr>
            </a:lvl1pPr>
            <a:lvl2pPr algn="l" defTabSz="913526" rtl="0" eaLnBrk="1" fontAlgn="base" hangingPunct="1">
              <a:spcBef>
                <a:spcPct val="0"/>
              </a:spcBef>
              <a:spcAft>
                <a:spcPct val="0"/>
              </a:spcAft>
              <a:defRPr sz="1900" b="1">
                <a:solidFill>
                  <a:schemeClr val="tx2"/>
                </a:solidFill>
                <a:latin typeface="Arial" charset="0"/>
              </a:defRPr>
            </a:lvl2pPr>
            <a:lvl3pPr algn="l" defTabSz="913526" rtl="0" eaLnBrk="1" fontAlgn="base" hangingPunct="1">
              <a:spcBef>
                <a:spcPct val="0"/>
              </a:spcBef>
              <a:spcAft>
                <a:spcPct val="0"/>
              </a:spcAft>
              <a:defRPr sz="1900" b="1">
                <a:solidFill>
                  <a:schemeClr val="tx2"/>
                </a:solidFill>
                <a:latin typeface="Arial" charset="0"/>
              </a:defRPr>
            </a:lvl3pPr>
            <a:lvl4pPr algn="l" defTabSz="913526" rtl="0" eaLnBrk="1" fontAlgn="base" hangingPunct="1">
              <a:spcBef>
                <a:spcPct val="0"/>
              </a:spcBef>
              <a:spcAft>
                <a:spcPct val="0"/>
              </a:spcAft>
              <a:defRPr sz="1900" b="1">
                <a:solidFill>
                  <a:schemeClr val="tx2"/>
                </a:solidFill>
                <a:latin typeface="Arial" charset="0"/>
              </a:defRPr>
            </a:lvl4pPr>
            <a:lvl5pPr algn="l" defTabSz="913526" rtl="0" eaLnBrk="1" fontAlgn="base" hangingPunct="1">
              <a:spcBef>
                <a:spcPct val="0"/>
              </a:spcBef>
              <a:spcAft>
                <a:spcPct val="0"/>
              </a:spcAft>
              <a:defRPr sz="1900" b="1">
                <a:solidFill>
                  <a:schemeClr val="tx2"/>
                </a:solidFill>
                <a:latin typeface="Arial" charset="0"/>
              </a:defRPr>
            </a:lvl5pPr>
            <a:lvl6pPr marL="466481" algn="l" defTabSz="913526" rtl="0" eaLnBrk="1" fontAlgn="base" hangingPunct="1">
              <a:spcBef>
                <a:spcPct val="0"/>
              </a:spcBef>
              <a:spcAft>
                <a:spcPct val="0"/>
              </a:spcAft>
              <a:defRPr sz="1900" b="1">
                <a:solidFill>
                  <a:schemeClr val="tx2"/>
                </a:solidFill>
                <a:latin typeface="Arial" charset="0"/>
              </a:defRPr>
            </a:lvl6pPr>
            <a:lvl7pPr marL="932962" algn="l" defTabSz="913526" rtl="0" eaLnBrk="1" fontAlgn="base" hangingPunct="1">
              <a:spcBef>
                <a:spcPct val="0"/>
              </a:spcBef>
              <a:spcAft>
                <a:spcPct val="0"/>
              </a:spcAft>
              <a:defRPr sz="1900" b="1">
                <a:solidFill>
                  <a:schemeClr val="tx2"/>
                </a:solidFill>
                <a:latin typeface="Arial" charset="0"/>
              </a:defRPr>
            </a:lvl7pPr>
            <a:lvl8pPr marL="1399443" algn="l" defTabSz="913526" rtl="0" eaLnBrk="1" fontAlgn="base" hangingPunct="1">
              <a:spcBef>
                <a:spcPct val="0"/>
              </a:spcBef>
              <a:spcAft>
                <a:spcPct val="0"/>
              </a:spcAft>
              <a:defRPr sz="1900" b="1">
                <a:solidFill>
                  <a:schemeClr val="tx2"/>
                </a:solidFill>
                <a:latin typeface="Arial" charset="0"/>
              </a:defRPr>
            </a:lvl8pPr>
            <a:lvl9pPr marL="1865925" algn="l" defTabSz="913526" rtl="0" eaLnBrk="1" fontAlgn="base" hangingPunct="1">
              <a:spcBef>
                <a:spcPct val="0"/>
              </a:spcBef>
              <a:spcAft>
                <a:spcPct val="0"/>
              </a:spcAft>
              <a:defRPr sz="1900" b="1">
                <a:solidFill>
                  <a:schemeClr val="tx2"/>
                </a:solidFill>
                <a:latin typeface="Arial" charset="0"/>
              </a:defRPr>
            </a:lvl9pPr>
          </a:lstStyle>
          <a:p>
            <a:r>
              <a:rPr lang="en-US" sz="2800" b="0" dirty="0" smtClean="0"/>
              <a:t>Recap: Stakeholder-Driven Strategy for Maryland</a:t>
            </a:r>
            <a:endParaRPr lang="en-US" sz="2000" b="0" dirty="0"/>
          </a:p>
        </p:txBody>
      </p:sp>
      <p:cxnSp>
        <p:nvCxnSpPr>
          <p:cNvPr id="17" name="Straight Connector 16"/>
          <p:cNvCxnSpPr/>
          <p:nvPr/>
        </p:nvCxnSpPr>
        <p:spPr>
          <a:xfrm>
            <a:off x="2442431" y="2150403"/>
            <a:ext cx="1371601" cy="0"/>
          </a:xfrm>
          <a:prstGeom prst="line">
            <a:avLst/>
          </a:prstGeom>
          <a:ln>
            <a:solidFill>
              <a:schemeClr val="tx2">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Rectangle 2"/>
          <p:cNvSpPr/>
          <p:nvPr/>
        </p:nvSpPr>
        <p:spPr>
          <a:xfrm>
            <a:off x="760398" y="1173805"/>
            <a:ext cx="7825338" cy="584775"/>
          </a:xfrm>
          <a:prstGeom prst="rect">
            <a:avLst/>
          </a:prstGeom>
        </p:spPr>
        <p:txBody>
          <a:bodyPr wrap="square">
            <a:spAutoFit/>
          </a:bodyPr>
          <a:lstStyle/>
          <a:p>
            <a:pPr algn="ctr">
              <a:spcAft>
                <a:spcPts val="600"/>
              </a:spcAft>
            </a:pPr>
            <a:r>
              <a:rPr lang="en-US" sz="1600" b="1" dirty="0"/>
              <a:t>Aligning common interests and transforming the delivery system are key to sustainability and to meeting </a:t>
            </a:r>
            <a:r>
              <a:rPr lang="en-US" sz="1600" b="1" dirty="0" smtClean="0"/>
              <a:t>Maryland’s goals</a:t>
            </a:r>
            <a:endParaRPr lang="en-US" sz="1600" b="1" dirty="0"/>
          </a:p>
        </p:txBody>
      </p:sp>
    </p:spTree>
    <p:extLst>
      <p:ext uri="{BB962C8B-B14F-4D97-AF65-F5344CB8AC3E}">
        <p14:creationId xmlns:p14="http://schemas.microsoft.com/office/powerpoint/2010/main" val="40917174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335108" cy="990600"/>
          </a:xfrm>
        </p:spPr>
        <p:txBody>
          <a:bodyPr>
            <a:normAutofit/>
          </a:bodyPr>
          <a:lstStyle/>
          <a:p>
            <a:r>
              <a:rPr lang="en-US" sz="2400" dirty="0" smtClean="0"/>
              <a:t>Recap: Strategy for Implementing the All-Payer Model</a:t>
            </a:r>
            <a:endParaRPr lang="en-US" sz="2400" dirty="0"/>
          </a:p>
        </p:txBody>
      </p:sp>
      <p:sp>
        <p:nvSpPr>
          <p:cNvPr id="3" name="Content Placeholder 2"/>
          <p:cNvSpPr>
            <a:spLocks noGrp="1"/>
          </p:cNvSpPr>
          <p:nvPr>
            <p:ph idx="1"/>
          </p:nvPr>
        </p:nvSpPr>
        <p:spPr>
          <a:xfrm>
            <a:off x="457201" y="1193410"/>
            <a:ext cx="8433582" cy="5391150"/>
          </a:xfrm>
        </p:spPr>
        <p:txBody>
          <a:bodyPr>
            <a:noAutofit/>
          </a:bodyPr>
          <a:lstStyle/>
          <a:p>
            <a:pPr marL="274320" lvl="1" indent="0">
              <a:spcAft>
                <a:spcPts val="600"/>
              </a:spcAft>
              <a:buNone/>
            </a:pPr>
            <a:endParaRPr lang="en-US" sz="1500" dirty="0" smtClean="0"/>
          </a:p>
          <a:p>
            <a:pPr lvl="1"/>
            <a:endParaRPr lang="en-US" sz="1500" dirty="0" smtClean="0"/>
          </a:p>
        </p:txBody>
      </p:sp>
      <p:graphicFrame>
        <p:nvGraphicFramePr>
          <p:cNvPr id="5" name="Diagram 4"/>
          <p:cNvGraphicFramePr/>
          <p:nvPr>
            <p:extLst/>
          </p:nvPr>
        </p:nvGraphicFramePr>
        <p:xfrm>
          <a:off x="623025" y="1050588"/>
          <a:ext cx="8003458" cy="48987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624524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2935224"/>
            <a:ext cx="6858000" cy="1066800"/>
          </a:xfrm>
        </p:spPr>
        <p:txBody>
          <a:bodyPr/>
          <a:lstStyle/>
          <a:p>
            <a:r>
              <a:rPr lang="en-US" dirty="0" smtClean="0">
                <a:solidFill>
                  <a:schemeClr val="bg1"/>
                </a:solidFill>
              </a:rPr>
              <a:t>Progression of the All-Payer Model </a:t>
            </a:r>
            <a:endParaRPr lang="en-US" dirty="0">
              <a:solidFill>
                <a:schemeClr val="bg1"/>
              </a:solidFill>
            </a:endParaRPr>
          </a:p>
        </p:txBody>
      </p:sp>
    </p:spTree>
    <p:extLst>
      <p:ext uri="{BB962C8B-B14F-4D97-AF65-F5344CB8AC3E}">
        <p14:creationId xmlns:p14="http://schemas.microsoft.com/office/powerpoint/2010/main" val="1870435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90147" y="404656"/>
            <a:ext cx="6075096" cy="707886"/>
          </a:xfrm>
          <a:prstGeom prst="rect">
            <a:avLst/>
          </a:prstGeom>
          <a:noFill/>
        </p:spPr>
        <p:txBody>
          <a:bodyPr wrap="square" rtlCol="0">
            <a:spAutoFit/>
          </a:bodyPr>
          <a:lstStyle/>
          <a:p>
            <a:pPr algn="ctr" defTabSz="685800"/>
            <a:r>
              <a:rPr lang="en-US" sz="2000" dirty="0">
                <a:solidFill>
                  <a:prstClr val="black"/>
                </a:solidFill>
              </a:rPr>
              <a:t>Maryland All-Payer Model Driver Diagram </a:t>
            </a:r>
          </a:p>
          <a:p>
            <a:pPr algn="ctr" defTabSz="685800"/>
            <a:r>
              <a:rPr lang="en-US" sz="2000" dirty="0">
                <a:solidFill>
                  <a:srgbClr val="FF0000"/>
                </a:solidFill>
              </a:rPr>
              <a:t>With Updates for the Model Progression</a:t>
            </a:r>
          </a:p>
        </p:txBody>
      </p:sp>
      <p:sp>
        <p:nvSpPr>
          <p:cNvPr id="9" name="Rectangle 8"/>
          <p:cNvSpPr/>
          <p:nvPr/>
        </p:nvSpPr>
        <p:spPr>
          <a:xfrm>
            <a:off x="254246" y="2828404"/>
            <a:ext cx="2231150" cy="325235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685800"/>
            <a:r>
              <a:rPr lang="en-US" sz="975" b="1" dirty="0">
                <a:solidFill>
                  <a:prstClr val="black"/>
                </a:solidFill>
              </a:rPr>
              <a:t>1. Reduce total all payer per capita hospital expenditures</a:t>
            </a:r>
          </a:p>
          <a:p>
            <a:pPr marL="214313" indent="-214313" defTabSz="685800">
              <a:buFont typeface="Arial" panose="020B0604020202020204" pitchFamily="34" charset="0"/>
              <a:buChar char="•"/>
            </a:pPr>
            <a:r>
              <a:rPr lang="en-US" sz="975" b="1" dirty="0">
                <a:solidFill>
                  <a:prstClr val="black"/>
                </a:solidFill>
              </a:rPr>
              <a:t>Decrease hospitalizations</a:t>
            </a:r>
          </a:p>
          <a:p>
            <a:pPr marL="214313" indent="-214313" defTabSz="685800">
              <a:buFont typeface="Arial" panose="020B0604020202020204" pitchFamily="34" charset="0"/>
              <a:buChar char="•"/>
            </a:pPr>
            <a:r>
              <a:rPr lang="en-US" sz="975" b="1" dirty="0">
                <a:solidFill>
                  <a:prstClr val="black"/>
                </a:solidFill>
              </a:rPr>
              <a:t>Decrease ED use </a:t>
            </a:r>
          </a:p>
          <a:p>
            <a:pPr marL="214313" indent="-214313" defTabSz="685800">
              <a:buFont typeface="Arial" panose="020B0604020202020204" pitchFamily="34" charset="0"/>
              <a:buChar char="•"/>
            </a:pPr>
            <a:r>
              <a:rPr lang="en-US" sz="975" b="1" dirty="0">
                <a:solidFill>
                  <a:prstClr val="black"/>
                </a:solidFill>
              </a:rPr>
              <a:t>Match patients with appropriate care setting</a:t>
            </a:r>
          </a:p>
          <a:p>
            <a:pPr defTabSz="685800"/>
            <a:r>
              <a:rPr lang="en-US" sz="975" b="1" dirty="0">
                <a:solidFill>
                  <a:prstClr val="black"/>
                </a:solidFill>
              </a:rPr>
              <a:t>2. Improve quality of health</a:t>
            </a:r>
          </a:p>
          <a:p>
            <a:pPr marL="214313" indent="-214313" defTabSz="685800">
              <a:buFont typeface="Arial" panose="020B0604020202020204" pitchFamily="34" charset="0"/>
              <a:buChar char="•"/>
            </a:pPr>
            <a:r>
              <a:rPr lang="en-US" sz="975" b="1" dirty="0">
                <a:solidFill>
                  <a:prstClr val="black"/>
                </a:solidFill>
              </a:rPr>
              <a:t>Decrease admissions</a:t>
            </a:r>
          </a:p>
          <a:p>
            <a:pPr marL="214313" indent="-214313" defTabSz="685800">
              <a:buFont typeface="Arial" panose="020B0604020202020204" pitchFamily="34" charset="0"/>
              <a:buChar char="•"/>
            </a:pPr>
            <a:r>
              <a:rPr lang="en-US" sz="975" b="1" dirty="0">
                <a:solidFill>
                  <a:prstClr val="black"/>
                </a:solidFill>
              </a:rPr>
              <a:t>Decrease hospital acquired conditions</a:t>
            </a:r>
          </a:p>
          <a:p>
            <a:pPr defTabSz="685800"/>
            <a:r>
              <a:rPr lang="en-US" sz="975" b="1" dirty="0">
                <a:solidFill>
                  <a:prstClr val="black"/>
                </a:solidFill>
              </a:rPr>
              <a:t>3. Improve population health measures</a:t>
            </a:r>
          </a:p>
          <a:p>
            <a:pPr defTabSz="685800"/>
            <a:r>
              <a:rPr lang="en-US" sz="975" b="1" dirty="0">
                <a:solidFill>
                  <a:srgbClr val="FF0000"/>
                </a:solidFill>
              </a:rPr>
              <a:t>4. Limit the growth in Medicare total cost of care, including the Medicaid costs for dually eligible beneficiaries</a:t>
            </a:r>
          </a:p>
          <a:p>
            <a:pPr marL="171450" indent="-171450" defTabSz="685800">
              <a:buFont typeface="Arial" panose="020B0604020202020204" pitchFamily="34" charset="0"/>
              <a:buChar char="•"/>
            </a:pPr>
            <a:r>
              <a:rPr lang="en-US" sz="975" b="1" dirty="0">
                <a:solidFill>
                  <a:srgbClr val="FF0000"/>
                </a:solidFill>
              </a:rPr>
              <a:t>Improve efficiency and quality of episodes of </a:t>
            </a:r>
            <a:r>
              <a:rPr lang="en-US" sz="975" b="1" dirty="0" smtClean="0">
                <a:solidFill>
                  <a:srgbClr val="FF0000"/>
                </a:solidFill>
              </a:rPr>
              <a:t>care</a:t>
            </a:r>
            <a:endParaRPr lang="en-US" sz="975" b="1" dirty="0">
              <a:solidFill>
                <a:srgbClr val="FF0000"/>
              </a:solidFill>
            </a:endParaRPr>
          </a:p>
          <a:p>
            <a:pPr defTabSz="685800"/>
            <a:r>
              <a:rPr lang="en-US" sz="975" b="1" dirty="0">
                <a:solidFill>
                  <a:srgbClr val="FF0000"/>
                </a:solidFill>
              </a:rPr>
              <a:t>5. Consider all patients, all payer principles and their application in the development of models, measures, and infrastructure</a:t>
            </a:r>
          </a:p>
        </p:txBody>
      </p:sp>
      <p:sp>
        <p:nvSpPr>
          <p:cNvPr id="10" name="Rectangle 9"/>
          <p:cNvSpPr/>
          <p:nvPr/>
        </p:nvSpPr>
        <p:spPr>
          <a:xfrm>
            <a:off x="3386711" y="1796059"/>
            <a:ext cx="1959989" cy="56353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685800"/>
            <a:r>
              <a:rPr lang="en-US" sz="1050" b="1" dirty="0">
                <a:solidFill>
                  <a:prstClr val="black"/>
                </a:solidFill>
              </a:rPr>
              <a:t>Coordinate interdisciplinary care across settings and providers</a:t>
            </a:r>
          </a:p>
        </p:txBody>
      </p:sp>
      <p:sp>
        <p:nvSpPr>
          <p:cNvPr id="11" name="Rectangle 10"/>
          <p:cNvSpPr/>
          <p:nvPr/>
        </p:nvSpPr>
        <p:spPr>
          <a:xfrm>
            <a:off x="3391542" y="2433877"/>
            <a:ext cx="1959989" cy="29583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685800"/>
            <a:r>
              <a:rPr lang="en-US" sz="1050" b="1" dirty="0">
                <a:solidFill>
                  <a:prstClr val="black"/>
                </a:solidFill>
              </a:rPr>
              <a:t>Improve clinical processes</a:t>
            </a:r>
          </a:p>
        </p:txBody>
      </p:sp>
      <p:sp>
        <p:nvSpPr>
          <p:cNvPr id="12" name="Rectangle 11"/>
          <p:cNvSpPr/>
          <p:nvPr/>
        </p:nvSpPr>
        <p:spPr>
          <a:xfrm>
            <a:off x="3393291" y="2803996"/>
            <a:ext cx="1959989" cy="38347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685800"/>
            <a:r>
              <a:rPr lang="en-US" sz="1050" b="1" dirty="0">
                <a:solidFill>
                  <a:prstClr val="black"/>
                </a:solidFill>
              </a:rPr>
              <a:t>Improve patient and caregiver engagement and education</a:t>
            </a:r>
          </a:p>
        </p:txBody>
      </p:sp>
      <p:sp>
        <p:nvSpPr>
          <p:cNvPr id="13" name="Rectangle 12"/>
          <p:cNvSpPr/>
          <p:nvPr/>
        </p:nvSpPr>
        <p:spPr>
          <a:xfrm>
            <a:off x="3386711" y="3261752"/>
            <a:ext cx="1959989" cy="27953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685800"/>
            <a:r>
              <a:rPr lang="en-US" sz="1050" b="1" dirty="0">
                <a:solidFill>
                  <a:prstClr val="black"/>
                </a:solidFill>
              </a:rPr>
              <a:t>Improve access to care</a:t>
            </a:r>
          </a:p>
        </p:txBody>
      </p:sp>
      <p:sp>
        <p:nvSpPr>
          <p:cNvPr id="14" name="Rectangle 13"/>
          <p:cNvSpPr/>
          <p:nvPr/>
        </p:nvSpPr>
        <p:spPr>
          <a:xfrm>
            <a:off x="3381070" y="3615570"/>
            <a:ext cx="1959989" cy="51431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685800"/>
            <a:r>
              <a:rPr lang="en-US" sz="1050" b="1" dirty="0">
                <a:solidFill>
                  <a:prstClr val="black"/>
                </a:solidFill>
              </a:rPr>
              <a:t>Improve communication across providers, patients, and settings</a:t>
            </a:r>
          </a:p>
        </p:txBody>
      </p:sp>
      <p:sp>
        <p:nvSpPr>
          <p:cNvPr id="15" name="Rectangle 14"/>
          <p:cNvSpPr/>
          <p:nvPr/>
        </p:nvSpPr>
        <p:spPr>
          <a:xfrm>
            <a:off x="3380131" y="4204167"/>
            <a:ext cx="1959989" cy="73709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685800"/>
            <a:r>
              <a:rPr lang="en-US" sz="1050" b="1" dirty="0">
                <a:solidFill>
                  <a:prstClr val="black"/>
                </a:solidFill>
              </a:rPr>
              <a:t>Enhance and align </a:t>
            </a:r>
            <a:r>
              <a:rPr lang="en-US" sz="1050" b="1" dirty="0">
                <a:solidFill>
                  <a:srgbClr val="FF0000"/>
                </a:solidFill>
              </a:rPr>
              <a:t>outcome measures and </a:t>
            </a:r>
            <a:r>
              <a:rPr lang="en-US" sz="1050" b="1" dirty="0">
                <a:solidFill>
                  <a:prstClr val="black"/>
                </a:solidFill>
              </a:rPr>
              <a:t>financial incentives for </a:t>
            </a:r>
            <a:r>
              <a:rPr lang="en-US" sz="1050" b="1" dirty="0">
                <a:solidFill>
                  <a:srgbClr val="FF0000"/>
                </a:solidFill>
              </a:rPr>
              <a:t>all types of providers</a:t>
            </a:r>
          </a:p>
        </p:txBody>
      </p:sp>
      <p:sp>
        <p:nvSpPr>
          <p:cNvPr id="16" name="Rectangle 15"/>
          <p:cNvSpPr/>
          <p:nvPr/>
        </p:nvSpPr>
        <p:spPr>
          <a:xfrm>
            <a:off x="3376239" y="5015548"/>
            <a:ext cx="1959989" cy="41568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685800"/>
            <a:r>
              <a:rPr lang="en-US" sz="1050" b="1" dirty="0">
                <a:solidFill>
                  <a:prstClr val="black"/>
                </a:solidFill>
              </a:rPr>
              <a:t>Data driven continuous process improvement</a:t>
            </a:r>
          </a:p>
        </p:txBody>
      </p:sp>
      <p:sp>
        <p:nvSpPr>
          <p:cNvPr id="17" name="Rectangle 16"/>
          <p:cNvSpPr/>
          <p:nvPr/>
        </p:nvSpPr>
        <p:spPr>
          <a:xfrm>
            <a:off x="6062487" y="1761769"/>
            <a:ext cx="2855984" cy="58952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4535" indent="-84535" defTabSz="685800">
              <a:buFont typeface="Arial" panose="020B0604020202020204" pitchFamily="34" charset="0"/>
              <a:buChar char="•"/>
            </a:pPr>
            <a:r>
              <a:rPr lang="en-US" sz="900" b="1" dirty="0">
                <a:solidFill>
                  <a:prstClr val="black"/>
                </a:solidFill>
              </a:rPr>
              <a:t>“Whole person” care management and care planning</a:t>
            </a:r>
          </a:p>
          <a:p>
            <a:pPr marL="84535" indent="-84535" defTabSz="685800">
              <a:buFont typeface="Arial" panose="020B0604020202020204" pitchFamily="34" charset="0"/>
              <a:buChar char="•"/>
            </a:pPr>
            <a:r>
              <a:rPr lang="en-US" sz="900" b="1" dirty="0">
                <a:solidFill>
                  <a:prstClr val="black"/>
                </a:solidFill>
              </a:rPr>
              <a:t>Effective transitions across settings and as care needs change</a:t>
            </a:r>
          </a:p>
          <a:p>
            <a:pPr marL="84535" indent="-84535" defTabSz="685800">
              <a:buFont typeface="Arial" panose="020B0604020202020204" pitchFamily="34" charset="0"/>
              <a:buChar char="•"/>
            </a:pPr>
            <a:r>
              <a:rPr lang="en-US" sz="900" b="1" dirty="0">
                <a:solidFill>
                  <a:prstClr val="black"/>
                </a:solidFill>
              </a:rPr>
              <a:t>Data-driven, population care management</a:t>
            </a:r>
          </a:p>
        </p:txBody>
      </p:sp>
      <p:cxnSp>
        <p:nvCxnSpPr>
          <p:cNvPr id="19" name="Straight Arrow Connector 18"/>
          <p:cNvCxnSpPr>
            <a:stCxn id="10" idx="1"/>
            <a:endCxn id="40" idx="3"/>
          </p:cNvCxnSpPr>
          <p:nvPr/>
        </p:nvCxnSpPr>
        <p:spPr>
          <a:xfrm flipH="1">
            <a:off x="2485397" y="2077826"/>
            <a:ext cx="901315" cy="13781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stCxn id="11" idx="1"/>
            <a:endCxn id="40" idx="3"/>
          </p:cNvCxnSpPr>
          <p:nvPr/>
        </p:nvCxnSpPr>
        <p:spPr>
          <a:xfrm flipH="1" flipV="1">
            <a:off x="2485396" y="2215636"/>
            <a:ext cx="906146" cy="36615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stCxn id="12" idx="1"/>
            <a:endCxn id="40" idx="3"/>
          </p:cNvCxnSpPr>
          <p:nvPr/>
        </p:nvCxnSpPr>
        <p:spPr>
          <a:xfrm flipH="1" flipV="1">
            <a:off x="2485396" y="2215636"/>
            <a:ext cx="907895" cy="78009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stCxn id="13" idx="1"/>
            <a:endCxn id="40" idx="3"/>
          </p:cNvCxnSpPr>
          <p:nvPr/>
        </p:nvCxnSpPr>
        <p:spPr>
          <a:xfrm flipH="1" flipV="1">
            <a:off x="2485397" y="2215636"/>
            <a:ext cx="901315" cy="118588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a:stCxn id="14" idx="1"/>
            <a:endCxn id="40" idx="3"/>
          </p:cNvCxnSpPr>
          <p:nvPr/>
        </p:nvCxnSpPr>
        <p:spPr>
          <a:xfrm flipH="1" flipV="1">
            <a:off x="2485397" y="2215636"/>
            <a:ext cx="895673" cy="165709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a:stCxn id="15" idx="1"/>
            <a:endCxn id="40" idx="3"/>
          </p:cNvCxnSpPr>
          <p:nvPr/>
        </p:nvCxnSpPr>
        <p:spPr>
          <a:xfrm flipH="1" flipV="1">
            <a:off x="2485397" y="2215636"/>
            <a:ext cx="894735" cy="235707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4" name="Rectangle 33"/>
          <p:cNvSpPr/>
          <p:nvPr/>
        </p:nvSpPr>
        <p:spPr>
          <a:xfrm>
            <a:off x="6062486" y="2415189"/>
            <a:ext cx="2843339" cy="5698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4535" indent="-84535" defTabSz="685800">
              <a:buFont typeface="Arial" panose="020B0604020202020204" pitchFamily="34" charset="0"/>
              <a:buChar char="•"/>
            </a:pPr>
            <a:r>
              <a:rPr lang="en-US" sz="900" b="1" dirty="0">
                <a:solidFill>
                  <a:prstClr val="black"/>
                </a:solidFill>
              </a:rPr>
              <a:t>Effective management of chronic and co-morbid conditions</a:t>
            </a:r>
          </a:p>
          <a:p>
            <a:pPr marL="84535" indent="-84535" defTabSz="685800">
              <a:buFont typeface="Arial" panose="020B0604020202020204" pitchFamily="34" charset="0"/>
              <a:buChar char="•"/>
            </a:pPr>
            <a:r>
              <a:rPr lang="en-US" sz="900" b="1" dirty="0">
                <a:solidFill>
                  <a:prstClr val="black"/>
                </a:solidFill>
              </a:rPr>
              <a:t>Effective medication management</a:t>
            </a:r>
          </a:p>
          <a:p>
            <a:pPr marL="84535" indent="-84535" defTabSz="685800">
              <a:buFont typeface="Arial" panose="020B0604020202020204" pitchFamily="34" charset="0"/>
              <a:buChar char="•"/>
            </a:pPr>
            <a:r>
              <a:rPr lang="en-US" sz="900" b="1" dirty="0">
                <a:solidFill>
                  <a:srgbClr val="FF0000"/>
                </a:solidFill>
              </a:rPr>
              <a:t>High quality, efficient episodes </a:t>
            </a:r>
          </a:p>
        </p:txBody>
      </p:sp>
      <p:sp>
        <p:nvSpPr>
          <p:cNvPr id="35" name="Rectangle 34"/>
          <p:cNvSpPr/>
          <p:nvPr/>
        </p:nvSpPr>
        <p:spPr>
          <a:xfrm>
            <a:off x="6062486" y="3048920"/>
            <a:ext cx="2832212" cy="46052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4535" indent="-84535" defTabSz="685800">
              <a:buFont typeface="Arial" panose="020B0604020202020204" pitchFamily="34" charset="0"/>
              <a:buChar char="•"/>
            </a:pPr>
            <a:r>
              <a:rPr lang="en-US" sz="900" b="1" dirty="0">
                <a:solidFill>
                  <a:prstClr val="black"/>
                </a:solidFill>
              </a:rPr>
              <a:t>Patient self-management</a:t>
            </a:r>
          </a:p>
          <a:p>
            <a:pPr marL="84535" indent="-84535" defTabSz="685800">
              <a:buFont typeface="Arial" panose="020B0604020202020204" pitchFamily="34" charset="0"/>
              <a:buChar char="•"/>
            </a:pPr>
            <a:r>
              <a:rPr lang="en-US" sz="900" b="1" dirty="0">
                <a:solidFill>
                  <a:prstClr val="black"/>
                </a:solidFill>
              </a:rPr>
              <a:t>Informed and shared decision making</a:t>
            </a:r>
          </a:p>
          <a:p>
            <a:pPr marL="84535" indent="-84535" defTabSz="685800">
              <a:buFont typeface="Arial" panose="020B0604020202020204" pitchFamily="34" charset="0"/>
              <a:buChar char="•"/>
            </a:pPr>
            <a:r>
              <a:rPr lang="en-US" sz="900" b="1" dirty="0">
                <a:solidFill>
                  <a:prstClr val="black"/>
                </a:solidFill>
              </a:rPr>
              <a:t>Patient engagement</a:t>
            </a:r>
          </a:p>
        </p:txBody>
      </p:sp>
      <p:sp>
        <p:nvSpPr>
          <p:cNvPr id="36" name="Rectangle 35"/>
          <p:cNvSpPr/>
          <p:nvPr/>
        </p:nvSpPr>
        <p:spPr>
          <a:xfrm>
            <a:off x="6062487" y="3573335"/>
            <a:ext cx="2843341" cy="42213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4535" indent="-84535" defTabSz="685800">
              <a:buFont typeface="Arial" panose="020B0604020202020204" pitchFamily="34" charset="0"/>
              <a:buChar char="•"/>
            </a:pPr>
            <a:r>
              <a:rPr lang="en-US" sz="900" b="1" dirty="0">
                <a:solidFill>
                  <a:prstClr val="black"/>
                </a:solidFill>
              </a:rPr>
              <a:t>Integration with Patient Centered Medical Homes</a:t>
            </a:r>
          </a:p>
          <a:p>
            <a:pPr marL="84535" indent="-84535" defTabSz="685800">
              <a:buFont typeface="Arial" panose="020B0604020202020204" pitchFamily="34" charset="0"/>
              <a:buChar char="•"/>
            </a:pPr>
            <a:r>
              <a:rPr lang="en-US" sz="900" b="1" dirty="0">
                <a:solidFill>
                  <a:prstClr val="black"/>
                </a:solidFill>
              </a:rPr>
              <a:t>Care coordination</a:t>
            </a:r>
          </a:p>
          <a:p>
            <a:pPr marL="84535" indent="-84535" defTabSz="685800">
              <a:buFont typeface="Arial" panose="020B0604020202020204" pitchFamily="34" charset="0"/>
              <a:buChar char="•"/>
            </a:pPr>
            <a:r>
              <a:rPr lang="en-US" sz="900" b="1">
                <a:solidFill>
                  <a:srgbClr val="FF0000"/>
                </a:solidFill>
              </a:rPr>
              <a:t>Enhanced, </a:t>
            </a:r>
            <a:r>
              <a:rPr lang="en-US" sz="900" b="1" dirty="0">
                <a:solidFill>
                  <a:srgbClr val="FF0000"/>
                </a:solidFill>
              </a:rPr>
              <a:t>community-based behavioral health </a:t>
            </a:r>
          </a:p>
        </p:txBody>
      </p:sp>
      <p:sp>
        <p:nvSpPr>
          <p:cNvPr id="37" name="Rectangle 36"/>
          <p:cNvSpPr/>
          <p:nvPr/>
        </p:nvSpPr>
        <p:spPr>
          <a:xfrm>
            <a:off x="6062486" y="4059358"/>
            <a:ext cx="2832212" cy="45729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4535" indent="-84535" defTabSz="685800">
              <a:buFont typeface="Arial" panose="020B0604020202020204" pitchFamily="34" charset="0"/>
              <a:buChar char="•"/>
            </a:pPr>
            <a:r>
              <a:rPr lang="en-US" sz="900" b="1" dirty="0">
                <a:solidFill>
                  <a:srgbClr val="FF0000"/>
                </a:solidFill>
              </a:rPr>
              <a:t>Sharing information at the point of care</a:t>
            </a:r>
          </a:p>
          <a:p>
            <a:pPr marL="84535" indent="-84535" defTabSz="685800">
              <a:buFont typeface="Arial" panose="020B0604020202020204" pitchFamily="34" charset="0"/>
              <a:buChar char="•"/>
            </a:pPr>
            <a:r>
              <a:rPr lang="en-US" sz="900" b="1" dirty="0">
                <a:solidFill>
                  <a:prstClr val="black"/>
                </a:solidFill>
              </a:rPr>
              <a:t>Optimal HIT use and information sharing</a:t>
            </a:r>
          </a:p>
          <a:p>
            <a:pPr marL="84535" indent="-84535" defTabSz="685800">
              <a:buFont typeface="Arial" panose="020B0604020202020204" pitchFamily="34" charset="0"/>
              <a:buChar char="•"/>
            </a:pPr>
            <a:r>
              <a:rPr lang="en-US" sz="900" b="1" dirty="0">
                <a:solidFill>
                  <a:prstClr val="black"/>
                </a:solidFill>
              </a:rPr>
              <a:t>Effective patient and caregiver communication</a:t>
            </a:r>
          </a:p>
        </p:txBody>
      </p:sp>
      <p:sp>
        <p:nvSpPr>
          <p:cNvPr id="38" name="Rectangle 37"/>
          <p:cNvSpPr/>
          <p:nvPr/>
        </p:nvSpPr>
        <p:spPr>
          <a:xfrm>
            <a:off x="6062486" y="4580543"/>
            <a:ext cx="2832212" cy="58549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4535" indent="-84535" defTabSz="685800">
              <a:buFont typeface="Arial" panose="020B0604020202020204" pitchFamily="34" charset="0"/>
              <a:buChar char="•"/>
            </a:pPr>
            <a:r>
              <a:rPr lang="en-US" sz="900" b="1" dirty="0">
                <a:solidFill>
                  <a:prstClr val="black"/>
                </a:solidFill>
              </a:rPr>
              <a:t>Accountability for cost and quality</a:t>
            </a:r>
          </a:p>
          <a:p>
            <a:pPr marL="84535" indent="-84535" defTabSz="685800">
              <a:buFont typeface="Arial" panose="020B0604020202020204" pitchFamily="34" charset="0"/>
              <a:buChar char="•"/>
            </a:pPr>
            <a:r>
              <a:rPr lang="en-US" sz="900" b="1" dirty="0">
                <a:solidFill>
                  <a:srgbClr val="FF0000"/>
                </a:solidFill>
              </a:rPr>
              <a:t>Standardized clinical measures</a:t>
            </a:r>
          </a:p>
          <a:p>
            <a:pPr marL="84535" indent="-84535" defTabSz="685800">
              <a:buFont typeface="Arial" panose="020B0604020202020204" pitchFamily="34" charset="0"/>
              <a:buChar char="•"/>
            </a:pPr>
            <a:r>
              <a:rPr lang="en-US" sz="900" b="1" dirty="0">
                <a:solidFill>
                  <a:prstClr val="black"/>
                </a:solidFill>
              </a:rPr>
              <a:t>Shared savings</a:t>
            </a:r>
          </a:p>
          <a:p>
            <a:pPr marL="84535" indent="-84535" defTabSz="685800">
              <a:buFont typeface="Arial" panose="020B0604020202020204" pitchFamily="34" charset="0"/>
              <a:buChar char="•"/>
            </a:pPr>
            <a:r>
              <a:rPr lang="en-US" sz="900" b="1" dirty="0">
                <a:solidFill>
                  <a:prstClr val="black"/>
                </a:solidFill>
              </a:rPr>
              <a:t>All-payer innovations</a:t>
            </a:r>
          </a:p>
        </p:txBody>
      </p:sp>
      <p:sp>
        <p:nvSpPr>
          <p:cNvPr id="39" name="Rectangle 38"/>
          <p:cNvSpPr/>
          <p:nvPr/>
        </p:nvSpPr>
        <p:spPr>
          <a:xfrm>
            <a:off x="6062486" y="5229929"/>
            <a:ext cx="2848907" cy="30986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4535" indent="-84535" defTabSz="685800">
              <a:buFont typeface="Arial" panose="020B0604020202020204" pitchFamily="34" charset="0"/>
              <a:buChar char="•"/>
            </a:pPr>
            <a:r>
              <a:rPr lang="en-US" sz="900" b="1" dirty="0">
                <a:solidFill>
                  <a:prstClr val="black"/>
                </a:solidFill>
              </a:rPr>
              <a:t>Peer-based, rapid cycle learning</a:t>
            </a:r>
          </a:p>
          <a:p>
            <a:pPr marL="84535" indent="-84535" defTabSz="685800">
              <a:buFont typeface="Arial" panose="020B0604020202020204" pitchFamily="34" charset="0"/>
              <a:buChar char="•"/>
            </a:pPr>
            <a:r>
              <a:rPr lang="en-US" sz="900" b="1" dirty="0">
                <a:solidFill>
                  <a:srgbClr val="FF0000"/>
                </a:solidFill>
              </a:rPr>
              <a:t>Enhanced</a:t>
            </a:r>
            <a:r>
              <a:rPr lang="en-US" sz="900" b="1" dirty="0">
                <a:solidFill>
                  <a:prstClr val="black"/>
                </a:solidFill>
              </a:rPr>
              <a:t> data capture and analysis</a:t>
            </a:r>
          </a:p>
        </p:txBody>
      </p:sp>
      <p:cxnSp>
        <p:nvCxnSpPr>
          <p:cNvPr id="48" name="Straight Arrow Connector 47"/>
          <p:cNvCxnSpPr>
            <a:stCxn id="17" idx="1"/>
            <a:endCxn id="10" idx="3"/>
          </p:cNvCxnSpPr>
          <p:nvPr/>
        </p:nvCxnSpPr>
        <p:spPr>
          <a:xfrm flipH="1">
            <a:off x="5346700" y="2056533"/>
            <a:ext cx="715787" cy="2129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a:stCxn id="34" idx="1"/>
            <a:endCxn id="11" idx="3"/>
          </p:cNvCxnSpPr>
          <p:nvPr/>
        </p:nvCxnSpPr>
        <p:spPr>
          <a:xfrm flipH="1" flipV="1">
            <a:off x="5351531" y="2581794"/>
            <a:ext cx="710956" cy="11831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a:stCxn id="35" idx="1"/>
            <a:endCxn id="12" idx="3"/>
          </p:cNvCxnSpPr>
          <p:nvPr/>
        </p:nvCxnSpPr>
        <p:spPr>
          <a:xfrm flipH="1" flipV="1">
            <a:off x="5353280" y="2995732"/>
            <a:ext cx="709207" cy="28345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a:stCxn id="36" idx="1"/>
            <a:endCxn id="13" idx="3"/>
          </p:cNvCxnSpPr>
          <p:nvPr/>
        </p:nvCxnSpPr>
        <p:spPr>
          <a:xfrm flipH="1" flipV="1">
            <a:off x="5346700" y="3401518"/>
            <a:ext cx="715787" cy="38288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a:stCxn id="37" idx="1"/>
            <a:endCxn id="14" idx="3"/>
          </p:cNvCxnSpPr>
          <p:nvPr/>
        </p:nvCxnSpPr>
        <p:spPr>
          <a:xfrm flipH="1" flipV="1">
            <a:off x="5341058" y="3872727"/>
            <a:ext cx="721428" cy="41527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a:stCxn id="38" idx="1"/>
            <a:endCxn id="15" idx="3"/>
          </p:cNvCxnSpPr>
          <p:nvPr/>
        </p:nvCxnSpPr>
        <p:spPr>
          <a:xfrm flipH="1" flipV="1">
            <a:off x="5340121" y="4572715"/>
            <a:ext cx="722366" cy="30057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a:stCxn id="39" idx="1"/>
            <a:endCxn id="16" idx="3"/>
          </p:cNvCxnSpPr>
          <p:nvPr/>
        </p:nvCxnSpPr>
        <p:spPr>
          <a:xfrm flipH="1" flipV="1">
            <a:off x="5336228" y="5223391"/>
            <a:ext cx="726259" cy="16146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0" name="Rectangle 39"/>
          <p:cNvSpPr/>
          <p:nvPr/>
        </p:nvSpPr>
        <p:spPr>
          <a:xfrm>
            <a:off x="240030" y="1689747"/>
            <a:ext cx="2245367" cy="1051778"/>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r>
              <a:rPr lang="en-US" sz="1050" b="1" dirty="0">
                <a:solidFill>
                  <a:prstClr val="black"/>
                </a:solidFill>
              </a:rPr>
              <a:t>Over a 10 year period, achieve the goals of better care, better health, and lower costs driven by a person-centered approach to health care that optimizes outcomes and value for all Maryland residents. </a:t>
            </a:r>
          </a:p>
        </p:txBody>
      </p:sp>
      <p:cxnSp>
        <p:nvCxnSpPr>
          <p:cNvPr id="50" name="Straight Arrow Connector 49"/>
          <p:cNvCxnSpPr>
            <a:stCxn id="16" idx="1"/>
            <a:endCxn id="40" idx="3"/>
          </p:cNvCxnSpPr>
          <p:nvPr/>
        </p:nvCxnSpPr>
        <p:spPr>
          <a:xfrm flipH="1" flipV="1">
            <a:off x="2485396" y="2215636"/>
            <a:ext cx="890843" cy="300775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6" name="TextBox 55"/>
          <p:cNvSpPr txBox="1"/>
          <p:nvPr/>
        </p:nvSpPr>
        <p:spPr>
          <a:xfrm>
            <a:off x="1037866" y="1406695"/>
            <a:ext cx="1104563" cy="300082"/>
          </a:xfrm>
          <a:prstGeom prst="rect">
            <a:avLst/>
          </a:prstGeom>
          <a:noFill/>
        </p:spPr>
        <p:txBody>
          <a:bodyPr wrap="square" rtlCol="0">
            <a:spAutoFit/>
          </a:bodyPr>
          <a:lstStyle/>
          <a:p>
            <a:pPr defTabSz="685800"/>
            <a:r>
              <a:rPr lang="en-US" sz="1350" u="sng" dirty="0">
                <a:solidFill>
                  <a:prstClr val="black"/>
                </a:solidFill>
              </a:rPr>
              <a:t>Aim</a:t>
            </a:r>
          </a:p>
        </p:txBody>
      </p:sp>
      <p:sp>
        <p:nvSpPr>
          <p:cNvPr id="58" name="TextBox 57"/>
          <p:cNvSpPr txBox="1"/>
          <p:nvPr/>
        </p:nvSpPr>
        <p:spPr>
          <a:xfrm>
            <a:off x="3670509" y="1406695"/>
            <a:ext cx="1384749" cy="300082"/>
          </a:xfrm>
          <a:prstGeom prst="rect">
            <a:avLst/>
          </a:prstGeom>
          <a:noFill/>
        </p:spPr>
        <p:txBody>
          <a:bodyPr wrap="square" rtlCol="0">
            <a:spAutoFit/>
          </a:bodyPr>
          <a:lstStyle/>
          <a:p>
            <a:pPr defTabSz="685800"/>
            <a:r>
              <a:rPr lang="en-US" sz="1350" u="sng" dirty="0">
                <a:solidFill>
                  <a:prstClr val="black"/>
                </a:solidFill>
              </a:rPr>
              <a:t>Primary Drivers</a:t>
            </a:r>
          </a:p>
        </p:txBody>
      </p:sp>
      <p:sp>
        <p:nvSpPr>
          <p:cNvPr id="60" name="TextBox 59"/>
          <p:cNvSpPr txBox="1"/>
          <p:nvPr/>
        </p:nvSpPr>
        <p:spPr>
          <a:xfrm>
            <a:off x="6668993" y="1406695"/>
            <a:ext cx="1511187" cy="300082"/>
          </a:xfrm>
          <a:prstGeom prst="rect">
            <a:avLst/>
          </a:prstGeom>
          <a:noFill/>
        </p:spPr>
        <p:txBody>
          <a:bodyPr wrap="square" rtlCol="0">
            <a:spAutoFit/>
          </a:bodyPr>
          <a:lstStyle/>
          <a:p>
            <a:pPr defTabSz="685800"/>
            <a:r>
              <a:rPr lang="en-US" sz="1350" u="sng" dirty="0">
                <a:solidFill>
                  <a:prstClr val="black"/>
                </a:solidFill>
              </a:rPr>
              <a:t>Secondary Drivers</a:t>
            </a:r>
          </a:p>
        </p:txBody>
      </p:sp>
      <p:sp>
        <p:nvSpPr>
          <p:cNvPr id="66" name="Rectangle 65"/>
          <p:cNvSpPr/>
          <p:nvPr/>
        </p:nvSpPr>
        <p:spPr>
          <a:xfrm>
            <a:off x="3376239" y="5505520"/>
            <a:ext cx="1959989" cy="32503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685800"/>
            <a:r>
              <a:rPr lang="en-US" sz="1050" b="1" dirty="0">
                <a:solidFill>
                  <a:srgbClr val="FF0000"/>
                </a:solidFill>
              </a:rPr>
              <a:t>Focus on prevention and health</a:t>
            </a:r>
          </a:p>
        </p:txBody>
      </p:sp>
      <p:sp>
        <p:nvSpPr>
          <p:cNvPr id="76" name="Rectangle 75"/>
          <p:cNvSpPr/>
          <p:nvPr/>
        </p:nvSpPr>
        <p:spPr>
          <a:xfrm>
            <a:off x="6069564" y="5603679"/>
            <a:ext cx="2848907" cy="30986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4535" indent="-84535" defTabSz="685800">
              <a:buFont typeface="Arial" panose="020B0604020202020204" pitchFamily="34" charset="0"/>
              <a:buChar char="•"/>
            </a:pPr>
            <a:r>
              <a:rPr lang="en-US" sz="900" b="1" dirty="0">
                <a:solidFill>
                  <a:srgbClr val="FF0000"/>
                </a:solidFill>
              </a:rPr>
              <a:t>Population health plans</a:t>
            </a:r>
          </a:p>
          <a:p>
            <a:pPr marL="84535" indent="-84535" defTabSz="685800">
              <a:buFont typeface="Arial" panose="020B0604020202020204" pitchFamily="34" charset="0"/>
              <a:buChar char="•"/>
            </a:pPr>
            <a:r>
              <a:rPr lang="en-US" sz="900" b="1" dirty="0">
                <a:solidFill>
                  <a:srgbClr val="FF0000"/>
                </a:solidFill>
              </a:rPr>
              <a:t>Patient education</a:t>
            </a:r>
          </a:p>
        </p:txBody>
      </p:sp>
      <p:cxnSp>
        <p:nvCxnSpPr>
          <p:cNvPr id="78" name="Straight Arrow Connector 77"/>
          <p:cNvCxnSpPr>
            <a:stCxn id="76" idx="1"/>
            <a:endCxn id="66" idx="3"/>
          </p:cNvCxnSpPr>
          <p:nvPr/>
        </p:nvCxnSpPr>
        <p:spPr>
          <a:xfrm flipH="1" flipV="1">
            <a:off x="5336227" y="5668038"/>
            <a:ext cx="733337" cy="9057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1" name="Straight Arrow Connector 60"/>
          <p:cNvCxnSpPr>
            <a:stCxn id="66" idx="1"/>
            <a:endCxn id="40" idx="3"/>
          </p:cNvCxnSpPr>
          <p:nvPr/>
        </p:nvCxnSpPr>
        <p:spPr>
          <a:xfrm flipH="1" flipV="1">
            <a:off x="2485396" y="2215636"/>
            <a:ext cx="890843" cy="345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800756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Maryland’s Updated Strategy</a:t>
            </a:r>
            <a:endParaRPr lang="en-US" dirty="0"/>
          </a:p>
        </p:txBody>
      </p:sp>
      <p:sp>
        <p:nvSpPr>
          <p:cNvPr id="3" name="Content Placeholder 2"/>
          <p:cNvSpPr>
            <a:spLocks noGrp="1"/>
          </p:cNvSpPr>
          <p:nvPr>
            <p:ph sz="quarter" idx="1"/>
          </p:nvPr>
        </p:nvSpPr>
        <p:spPr>
          <a:xfrm>
            <a:off x="596538" y="1219200"/>
            <a:ext cx="8229600" cy="5216434"/>
          </a:xfrm>
        </p:spPr>
        <p:txBody>
          <a:bodyPr vert="horz">
            <a:normAutofit fontScale="92500"/>
          </a:bodyPr>
          <a:lstStyle/>
          <a:p>
            <a:pPr defTabSz="457200"/>
            <a:r>
              <a:rPr lang="en-US" sz="2200" b="1" dirty="0">
                <a:solidFill>
                  <a:schemeClr val="accent1"/>
                </a:solidFill>
              </a:rPr>
              <a:t>Updated </a:t>
            </a:r>
            <a:r>
              <a:rPr lang="en-US" sz="2200" b="1" dirty="0" smtClean="0">
                <a:solidFill>
                  <a:schemeClr val="accent1"/>
                </a:solidFill>
              </a:rPr>
              <a:t>Aim: </a:t>
            </a:r>
            <a:r>
              <a:rPr lang="en-US" sz="2200" dirty="0">
                <a:solidFill>
                  <a:schemeClr val="accent1"/>
                </a:solidFill>
              </a:rPr>
              <a:t>Over </a:t>
            </a:r>
            <a:r>
              <a:rPr lang="en-US" sz="2200" dirty="0">
                <a:solidFill>
                  <a:srgbClr val="C00000"/>
                </a:solidFill>
              </a:rPr>
              <a:t>a 10 year period, achieve the goals of better care, better health, and lower costs driven by a person-centered approach to health care that optimizes outcomes and value for all Maryland residents. </a:t>
            </a:r>
          </a:p>
          <a:p>
            <a:pPr lvl="1" defTabSz="457200"/>
            <a:r>
              <a:rPr lang="en-US" sz="2000" dirty="0" smtClean="0"/>
              <a:t>1. Reduce total all payer per capita hospital expenditures</a:t>
            </a:r>
          </a:p>
          <a:p>
            <a:pPr lvl="2" defTabSz="457200"/>
            <a:r>
              <a:rPr lang="en-US" sz="1600" dirty="0" smtClean="0">
                <a:solidFill>
                  <a:schemeClr val="tx2"/>
                </a:solidFill>
              </a:rPr>
              <a:t>Decrease hospitalizations</a:t>
            </a:r>
          </a:p>
          <a:p>
            <a:pPr lvl="2" defTabSz="457200"/>
            <a:r>
              <a:rPr lang="en-US" sz="1600" dirty="0">
                <a:solidFill>
                  <a:schemeClr val="tx2"/>
                </a:solidFill>
              </a:rPr>
              <a:t>Decrease ED use </a:t>
            </a:r>
          </a:p>
          <a:p>
            <a:pPr lvl="2" defTabSz="457200"/>
            <a:r>
              <a:rPr lang="en-US" sz="1600" dirty="0">
                <a:solidFill>
                  <a:schemeClr val="tx2"/>
                </a:solidFill>
              </a:rPr>
              <a:t>Match patients with appropriate care setting</a:t>
            </a:r>
          </a:p>
          <a:p>
            <a:pPr lvl="1" defTabSz="457200"/>
            <a:r>
              <a:rPr lang="en-US" sz="2000" dirty="0" smtClean="0"/>
              <a:t>2. Improve </a:t>
            </a:r>
            <a:r>
              <a:rPr lang="en-US" sz="2000" dirty="0"/>
              <a:t>quality of health</a:t>
            </a:r>
          </a:p>
          <a:p>
            <a:pPr lvl="2" defTabSz="457200"/>
            <a:r>
              <a:rPr lang="en-US" sz="1600" dirty="0">
                <a:solidFill>
                  <a:schemeClr val="tx2"/>
                </a:solidFill>
              </a:rPr>
              <a:t>Decrease admissions</a:t>
            </a:r>
          </a:p>
          <a:p>
            <a:pPr lvl="2" defTabSz="457200"/>
            <a:r>
              <a:rPr lang="en-US" sz="1600" dirty="0">
                <a:solidFill>
                  <a:schemeClr val="tx2"/>
                </a:solidFill>
              </a:rPr>
              <a:t>Decrease hospital acquired conditions</a:t>
            </a:r>
          </a:p>
          <a:p>
            <a:pPr lvl="1" defTabSz="457200"/>
            <a:r>
              <a:rPr lang="en-US" sz="2000" dirty="0" smtClean="0"/>
              <a:t>3. Improve </a:t>
            </a:r>
            <a:r>
              <a:rPr lang="en-US" sz="2000" dirty="0"/>
              <a:t>population health measures</a:t>
            </a:r>
          </a:p>
          <a:p>
            <a:pPr lvl="1" defTabSz="457200"/>
            <a:r>
              <a:rPr lang="en-US" sz="2000" dirty="0" smtClean="0">
                <a:solidFill>
                  <a:srgbClr val="C00000"/>
                </a:solidFill>
              </a:rPr>
              <a:t>4. Limit </a:t>
            </a:r>
            <a:r>
              <a:rPr lang="en-US" sz="2000" dirty="0">
                <a:solidFill>
                  <a:srgbClr val="C00000"/>
                </a:solidFill>
              </a:rPr>
              <a:t>the growth in Medicare total cost of care, including the Medicaid costs for dually eligible beneficiaries</a:t>
            </a:r>
          </a:p>
          <a:p>
            <a:pPr lvl="2" defTabSz="457200"/>
            <a:r>
              <a:rPr lang="en-US" sz="1600" dirty="0">
                <a:solidFill>
                  <a:srgbClr val="C00000"/>
                </a:solidFill>
              </a:rPr>
              <a:t>Improve efficiency and quality of episodes of care</a:t>
            </a:r>
          </a:p>
          <a:p>
            <a:pPr lvl="1" defTabSz="457200"/>
            <a:r>
              <a:rPr lang="en-US" sz="2000" dirty="0" smtClean="0">
                <a:solidFill>
                  <a:srgbClr val="C00000"/>
                </a:solidFill>
              </a:rPr>
              <a:t>5. Consider </a:t>
            </a:r>
            <a:r>
              <a:rPr lang="en-US" sz="2000" dirty="0">
                <a:solidFill>
                  <a:srgbClr val="C00000"/>
                </a:solidFill>
              </a:rPr>
              <a:t>all patients, all payer principles and their application in the development of models, measures, and infrastructure</a:t>
            </a:r>
          </a:p>
          <a:p>
            <a:pPr lvl="1" defTabSz="457200"/>
            <a:endParaRPr lang="en-US" sz="1600" dirty="0"/>
          </a:p>
        </p:txBody>
      </p:sp>
      <p:sp>
        <p:nvSpPr>
          <p:cNvPr id="5" name="Right Arrow 4"/>
          <p:cNvSpPr/>
          <p:nvPr/>
        </p:nvSpPr>
        <p:spPr>
          <a:xfrm>
            <a:off x="171422" y="1343052"/>
            <a:ext cx="609600" cy="261258"/>
          </a:xfrm>
          <a:prstGeom prst="rightArrow">
            <a:avLst/>
          </a:prstGeom>
          <a:solidFill>
            <a:schemeClr val="accent2">
              <a:lumMod val="40000"/>
              <a:lumOff val="6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ight Arrow 5"/>
          <p:cNvSpPr/>
          <p:nvPr/>
        </p:nvSpPr>
        <p:spPr>
          <a:xfrm>
            <a:off x="222068" y="4827212"/>
            <a:ext cx="609600" cy="261258"/>
          </a:xfrm>
          <a:prstGeom prst="rightArrow">
            <a:avLst/>
          </a:prstGeom>
          <a:solidFill>
            <a:schemeClr val="accent2">
              <a:lumMod val="40000"/>
              <a:lumOff val="6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p:cNvSpPr/>
          <p:nvPr/>
        </p:nvSpPr>
        <p:spPr>
          <a:xfrm>
            <a:off x="222068" y="5749833"/>
            <a:ext cx="609600" cy="261258"/>
          </a:xfrm>
          <a:prstGeom prst="rightArrow">
            <a:avLst/>
          </a:prstGeom>
          <a:solidFill>
            <a:schemeClr val="accent2">
              <a:lumMod val="40000"/>
              <a:lumOff val="6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15848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Progression Plan: Scope</a:t>
            </a:r>
            <a:endParaRPr lang="en-US" dirty="0"/>
          </a:p>
        </p:txBody>
      </p:sp>
      <p:sp>
        <p:nvSpPr>
          <p:cNvPr id="3" name="Content Placeholder 2"/>
          <p:cNvSpPr>
            <a:spLocks noGrp="1"/>
          </p:cNvSpPr>
          <p:nvPr>
            <p:ph sz="quarter" idx="1"/>
          </p:nvPr>
        </p:nvSpPr>
        <p:spPr>
          <a:xfrm>
            <a:off x="457200" y="4891244"/>
            <a:ext cx="8229600" cy="1403582"/>
          </a:xfrm>
        </p:spPr>
        <p:txBody>
          <a:bodyPr>
            <a:normAutofit/>
          </a:bodyPr>
          <a:lstStyle/>
          <a:p>
            <a:pPr marL="0" indent="0">
              <a:spcBef>
                <a:spcPts val="0"/>
              </a:spcBef>
              <a:buNone/>
            </a:pPr>
            <a:r>
              <a:rPr lang="en-US" sz="1400" dirty="0" smtClean="0"/>
              <a:t>Notes:  </a:t>
            </a:r>
          </a:p>
          <a:p>
            <a:pPr marL="514350" indent="-514350">
              <a:spcBef>
                <a:spcPts val="0"/>
              </a:spcBef>
              <a:buClrTx/>
              <a:buFont typeface="+mj-lt"/>
              <a:buAutoNum type="arabicParenR"/>
            </a:pPr>
            <a:r>
              <a:rPr lang="en-US" sz="1400" dirty="0" smtClean="0"/>
              <a:t>Regulated hospital revenues incorporate ~$4.8 billion of Medicare spend.</a:t>
            </a:r>
          </a:p>
          <a:p>
            <a:pPr marL="514350" indent="-514350">
              <a:spcBef>
                <a:spcPts val="0"/>
              </a:spcBef>
              <a:buClrTx/>
              <a:buFont typeface="+mj-lt"/>
              <a:buAutoNum type="arabicParenR"/>
            </a:pPr>
            <a:r>
              <a:rPr lang="en-US" sz="1400" dirty="0" smtClean="0"/>
              <a:t>Medicare spend includes only payments by Medicare.</a:t>
            </a:r>
          </a:p>
          <a:p>
            <a:pPr marL="514350" indent="-514350">
              <a:spcBef>
                <a:spcPts val="0"/>
              </a:spcBef>
              <a:buClrTx/>
              <a:buFont typeface="+mj-lt"/>
              <a:buAutoNum type="arabicParenR"/>
            </a:pPr>
            <a:r>
              <a:rPr lang="en-US" sz="1400" dirty="0" smtClean="0"/>
              <a:t>Medicare non-regulated hospital spend is primarily out-of-state hospital spend.  Also includes in-state specialty hospital spend.</a:t>
            </a:r>
          </a:p>
          <a:p>
            <a:pPr marL="514350" indent="-514350">
              <a:spcBef>
                <a:spcPts val="0"/>
              </a:spcBef>
              <a:buClrTx/>
              <a:buFont typeface="+mj-lt"/>
              <a:buAutoNum type="arabicParenR"/>
            </a:pPr>
            <a:r>
              <a:rPr lang="en-US" sz="1400" dirty="0" smtClean="0"/>
              <a:t>Medicaid figures are estimated and may be updates.</a:t>
            </a:r>
            <a:endParaRPr lang="en-US" sz="1400" dirty="0"/>
          </a:p>
        </p:txBody>
      </p:sp>
      <p:graphicFrame>
        <p:nvGraphicFramePr>
          <p:cNvPr id="5" name="Table 4"/>
          <p:cNvGraphicFramePr>
            <a:graphicFrameLocks noGrp="1"/>
          </p:cNvGraphicFramePr>
          <p:nvPr>
            <p:extLst>
              <p:ext uri="{D42A27DB-BD31-4B8C-83A1-F6EECF244321}">
                <p14:modId xmlns:p14="http://schemas.microsoft.com/office/powerpoint/2010/main" val="3857374266"/>
              </p:ext>
            </p:extLst>
          </p:nvPr>
        </p:nvGraphicFramePr>
        <p:xfrm>
          <a:off x="1228824" y="1559137"/>
          <a:ext cx="6686351" cy="3012862"/>
        </p:xfrm>
        <a:graphic>
          <a:graphicData uri="http://schemas.openxmlformats.org/drawingml/2006/table">
            <a:tbl>
              <a:tblPr firstRow="1" bandRow="1">
                <a:tableStyleId>{93296810-A885-4BE3-A3E7-6D5BEEA58F35}</a:tableStyleId>
              </a:tblPr>
              <a:tblGrid>
                <a:gridCol w="4873593"/>
                <a:gridCol w="1812758"/>
              </a:tblGrid>
              <a:tr h="416512">
                <a:tc gridSpan="2">
                  <a:txBody>
                    <a:bodyPr/>
                    <a:lstStyle/>
                    <a:p>
                      <a:r>
                        <a:rPr lang="en-US" sz="1600" dirty="0" smtClean="0"/>
                        <a:t>Approximate CY </a:t>
                      </a:r>
                      <a:r>
                        <a:rPr lang="en-US" sz="1600" dirty="0" smtClean="0"/>
                        <a:t>2015 Figures (for 6</a:t>
                      </a:r>
                      <a:r>
                        <a:rPr lang="en-US" sz="1600" baseline="0" dirty="0" smtClean="0"/>
                        <a:t> million Marylanders)</a:t>
                      </a:r>
                      <a:endParaRPr lang="en-US" sz="1600" dirty="0"/>
                    </a:p>
                  </a:txBody>
                  <a:tcPr>
                    <a:solidFill>
                      <a:srgbClr val="002368"/>
                    </a:solidFill>
                  </a:tcPr>
                </a:tc>
                <a:tc hMerge="1">
                  <a:txBody>
                    <a:bodyPr/>
                    <a:lstStyle/>
                    <a:p>
                      <a:endParaRPr lang="en-US" dirty="0"/>
                    </a:p>
                  </a:txBody>
                  <a:tcPr/>
                </a:tc>
              </a:tr>
              <a:tr h="680973">
                <a:tc>
                  <a:txBody>
                    <a:bodyPr/>
                    <a:lstStyle/>
                    <a:p>
                      <a:r>
                        <a:rPr lang="en-US" sz="1600" dirty="0" smtClean="0"/>
                        <a:t>All Payer Hospital Revenues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t>(Maryland Residents in Maryland hospitals)</a:t>
                      </a:r>
                    </a:p>
                  </a:txBody>
                  <a:tcPr>
                    <a:solidFill>
                      <a:schemeClr val="accent2">
                        <a:lumMod val="20000"/>
                        <a:lumOff val="80000"/>
                      </a:schemeClr>
                    </a:solidFill>
                  </a:tcPr>
                </a:tc>
                <a:tc>
                  <a:txBody>
                    <a:bodyPr/>
                    <a:lstStyle/>
                    <a:p>
                      <a:r>
                        <a:rPr lang="en-US" sz="1600" dirty="0" smtClean="0"/>
                        <a:t>$14.8 billion </a:t>
                      </a:r>
                      <a:endParaRPr lang="en-US" sz="1600" dirty="0"/>
                    </a:p>
                  </a:txBody>
                  <a:tcPr>
                    <a:solidFill>
                      <a:schemeClr val="accent2">
                        <a:lumMod val="20000"/>
                        <a:lumOff val="80000"/>
                      </a:schemeClr>
                    </a:solidFill>
                  </a:tcPr>
                </a:tc>
              </a:tr>
              <a:tr h="680973">
                <a:tc>
                  <a:txBody>
                    <a:bodyPr/>
                    <a:lstStyle/>
                    <a:p>
                      <a:r>
                        <a:rPr lang="en-US" sz="1600" dirty="0" smtClean="0"/>
                        <a:t>Medicare Non-Hospital Spend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t>(Maryland Beneficiaries anywhere)</a:t>
                      </a:r>
                    </a:p>
                  </a:txBody>
                  <a:tcPr>
                    <a:solidFill>
                      <a:schemeClr val="accent2">
                        <a:lumMod val="20000"/>
                        <a:lumOff val="80000"/>
                      </a:schemeClr>
                    </a:solidFill>
                  </a:tcPr>
                </a:tc>
                <a:tc>
                  <a:txBody>
                    <a:bodyPr/>
                    <a:lstStyle/>
                    <a:p>
                      <a:r>
                        <a:rPr lang="en-US" sz="1600" dirty="0" smtClean="0"/>
                        <a:t>$3.9</a:t>
                      </a:r>
                      <a:r>
                        <a:rPr lang="en-US" sz="1600" baseline="0" dirty="0" smtClean="0"/>
                        <a:t> billion</a:t>
                      </a:r>
                      <a:endParaRPr lang="en-US" sz="1600" dirty="0"/>
                    </a:p>
                  </a:txBody>
                  <a:tcPr>
                    <a:solidFill>
                      <a:schemeClr val="accent2">
                        <a:lumMod val="20000"/>
                        <a:lumOff val="80000"/>
                      </a:schemeClr>
                    </a:solidFill>
                  </a:tcPr>
                </a:tc>
              </a:tr>
              <a:tr h="411468">
                <a:tc>
                  <a:txBody>
                    <a:bodyPr/>
                    <a:lstStyle/>
                    <a:p>
                      <a:r>
                        <a:rPr lang="en-US" sz="1600" dirty="0" smtClean="0"/>
                        <a:t>Medicare Hospital Spend Non-Regulated</a:t>
                      </a:r>
                      <a:endParaRPr lang="en-US" sz="1600" dirty="0"/>
                    </a:p>
                  </a:txBody>
                  <a:tcPr>
                    <a:solidFill>
                      <a:schemeClr val="accent2">
                        <a:lumMod val="20000"/>
                        <a:lumOff val="80000"/>
                      </a:schemeClr>
                    </a:solidFill>
                  </a:tcPr>
                </a:tc>
                <a:tc>
                  <a:txBody>
                    <a:bodyPr/>
                    <a:lstStyle/>
                    <a:p>
                      <a:r>
                        <a:rPr lang="en-US" sz="1600" dirty="0" smtClean="0"/>
                        <a:t>$0.5 billion</a:t>
                      </a:r>
                      <a:endParaRPr lang="en-US" sz="1600" dirty="0"/>
                    </a:p>
                  </a:txBody>
                  <a:tcPr>
                    <a:solidFill>
                      <a:schemeClr val="accent2">
                        <a:lumMod val="20000"/>
                        <a:lumOff val="80000"/>
                      </a:schemeClr>
                    </a:solidFill>
                  </a:tcPr>
                </a:tc>
              </a:tr>
              <a:tr h="411468">
                <a:tc>
                  <a:txBody>
                    <a:bodyPr/>
                    <a:lstStyle/>
                    <a:p>
                      <a:r>
                        <a:rPr lang="en-US" sz="1600" dirty="0" smtClean="0"/>
                        <a:t>Medicaid Costs for Dual Eligible Patients</a:t>
                      </a:r>
                      <a:endParaRPr lang="en-US" sz="1600" dirty="0"/>
                    </a:p>
                  </a:txBody>
                  <a:tcPr>
                    <a:solidFill>
                      <a:schemeClr val="accent2">
                        <a:lumMod val="20000"/>
                        <a:lumOff val="80000"/>
                      </a:schemeClr>
                    </a:solidFill>
                  </a:tcPr>
                </a:tc>
                <a:tc>
                  <a:txBody>
                    <a:bodyPr/>
                    <a:lstStyle/>
                    <a:p>
                      <a:r>
                        <a:rPr lang="en-US" sz="1600" dirty="0" smtClean="0"/>
                        <a:t>$2.0 billion</a:t>
                      </a:r>
                      <a:endParaRPr lang="en-US" sz="1600" dirty="0"/>
                    </a:p>
                  </a:txBody>
                  <a:tcPr>
                    <a:solidFill>
                      <a:schemeClr val="accent2">
                        <a:lumMod val="20000"/>
                        <a:lumOff val="80000"/>
                      </a:schemeClr>
                    </a:solidFill>
                  </a:tcPr>
                </a:tc>
              </a:tr>
              <a:tr h="411468">
                <a:tc>
                  <a:txBody>
                    <a:bodyPr/>
                    <a:lstStyle/>
                    <a:p>
                      <a:r>
                        <a:rPr lang="en-US" sz="1600" b="1" dirty="0" smtClean="0"/>
                        <a:t>Total Costs</a:t>
                      </a:r>
                      <a:r>
                        <a:rPr lang="en-US" sz="1600" b="1" baseline="0" dirty="0" smtClean="0"/>
                        <a:t> to be Addressed in the Strategic Plan</a:t>
                      </a:r>
                      <a:endParaRPr lang="en-US" sz="1600" b="1" dirty="0"/>
                    </a:p>
                  </a:txBody>
                  <a:tcPr>
                    <a:solidFill>
                      <a:schemeClr val="accent2">
                        <a:lumMod val="20000"/>
                        <a:lumOff val="80000"/>
                      </a:schemeClr>
                    </a:solidFill>
                  </a:tcPr>
                </a:tc>
                <a:tc>
                  <a:txBody>
                    <a:bodyPr/>
                    <a:lstStyle/>
                    <a:p>
                      <a:r>
                        <a:rPr lang="en-US" sz="1600" b="1" dirty="0" smtClean="0"/>
                        <a:t>$21.2 billion</a:t>
                      </a:r>
                      <a:endParaRPr lang="en-US" sz="1600" b="1" dirty="0"/>
                    </a:p>
                  </a:txBody>
                  <a:tcPr>
                    <a:solidFill>
                      <a:schemeClr val="accent2">
                        <a:lumMod val="20000"/>
                        <a:lumOff val="80000"/>
                      </a:schemeClr>
                    </a:solidFill>
                  </a:tcPr>
                </a:tc>
              </a:tr>
            </a:tbl>
          </a:graphicData>
        </a:graphic>
      </p:graphicFrame>
    </p:spTree>
    <p:extLst>
      <p:ext uri="{BB962C8B-B14F-4D97-AF65-F5344CB8AC3E}">
        <p14:creationId xmlns:p14="http://schemas.microsoft.com/office/powerpoint/2010/main" val="372359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5.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SCRC - Maryland">
  <a:themeElements>
    <a:clrScheme name="Custom 1">
      <a:dk1>
        <a:sysClr val="windowText" lastClr="000000"/>
      </a:dk1>
      <a:lt1>
        <a:sysClr val="window" lastClr="FFFFFF"/>
      </a:lt1>
      <a:dk2>
        <a:srgbClr val="464653"/>
      </a:dk2>
      <a:lt2>
        <a:srgbClr val="DDE9EC"/>
      </a:lt2>
      <a:accent1>
        <a:srgbClr val="C00000"/>
      </a:accent1>
      <a:accent2>
        <a:srgbClr val="7F7F7F"/>
      </a:accent2>
      <a:accent3>
        <a:srgbClr val="E8E2E0"/>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HSCRC - Maryland">
  <a:themeElements>
    <a:clrScheme name="Custom 1">
      <a:dk1>
        <a:sysClr val="windowText" lastClr="000000"/>
      </a:dk1>
      <a:lt1>
        <a:sysClr val="window" lastClr="FFFFFF"/>
      </a:lt1>
      <a:dk2>
        <a:srgbClr val="464653"/>
      </a:dk2>
      <a:lt2>
        <a:srgbClr val="DDE9EC"/>
      </a:lt2>
      <a:accent1>
        <a:srgbClr val="C00000"/>
      </a:accent1>
      <a:accent2>
        <a:srgbClr val="7F7F7F"/>
      </a:accent2>
      <a:accent3>
        <a:srgbClr val="E8E2E0"/>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4.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4_HSCRC - Maryland">
  <a:themeElements>
    <a:clrScheme name="Custom 1">
      <a:dk1>
        <a:sysClr val="windowText" lastClr="000000"/>
      </a:dk1>
      <a:lt1>
        <a:sysClr val="window" lastClr="FFFFFF"/>
      </a:lt1>
      <a:dk2>
        <a:srgbClr val="464653"/>
      </a:dk2>
      <a:lt2>
        <a:srgbClr val="DDE9EC"/>
      </a:lt2>
      <a:accent1>
        <a:srgbClr val="C00000"/>
      </a:accent1>
      <a:accent2>
        <a:srgbClr val="7F7F7F"/>
      </a:accent2>
      <a:accent3>
        <a:srgbClr val="E8E2E0"/>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6.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AD40D51286D8B4D9C836A50BBB33558" ma:contentTypeVersion="2" ma:contentTypeDescription="Create a new document." ma:contentTypeScope="" ma:versionID="d14e5c4da1db565cb04c30bec4da997c">
  <xsd:schema xmlns:xsd="http://www.w3.org/2001/XMLSchema" xmlns:xs="http://www.w3.org/2001/XMLSchema" xmlns:p="http://schemas.microsoft.com/office/2006/metadata/properties" xmlns:ns1="http://schemas.microsoft.com/sharepoint/v3" targetNamespace="http://schemas.microsoft.com/office/2006/metadata/properties" ma:root="true" ma:fieldsID="ff328a1cd662c37536c074f55b1464a7"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037058B4-E5F1-4B94-B4F7-5886A9F59659}"/>
</file>

<file path=customXml/itemProps2.xml><?xml version="1.0" encoding="utf-8"?>
<ds:datastoreItem xmlns:ds="http://schemas.openxmlformats.org/officeDocument/2006/customXml" ds:itemID="{D38873A2-18B3-4CFB-91F6-922D90C776F2}"/>
</file>

<file path=customXml/itemProps3.xml><?xml version="1.0" encoding="utf-8"?>
<ds:datastoreItem xmlns:ds="http://schemas.openxmlformats.org/officeDocument/2006/customXml" ds:itemID="{53AD4C28-6AC9-4548-A005-F92E2FFB1DCC}"/>
</file>

<file path=docProps/app.xml><?xml version="1.0" encoding="utf-8"?>
<Properties xmlns="http://schemas.openxmlformats.org/officeDocument/2006/extended-properties" xmlns:vt="http://schemas.openxmlformats.org/officeDocument/2006/docPropsVTypes">
  <Template>HSCRC - Maryland.thmx</Template>
  <TotalTime>96466</TotalTime>
  <Words>3452</Words>
  <Application>Microsoft Office PowerPoint</Application>
  <PresentationFormat>On-screen Show (4:3)</PresentationFormat>
  <Paragraphs>403</Paragraphs>
  <Slides>37</Slides>
  <Notes>7</Notes>
  <HiddenSlides>1</HiddenSlides>
  <MMClips>0</MMClips>
  <ScaleCrop>false</ScaleCrop>
  <HeadingPairs>
    <vt:vector size="6" baseType="variant">
      <vt:variant>
        <vt:lpstr>Fonts Used</vt:lpstr>
      </vt:variant>
      <vt:variant>
        <vt:i4>8</vt:i4>
      </vt:variant>
      <vt:variant>
        <vt:lpstr>Theme</vt:lpstr>
      </vt:variant>
      <vt:variant>
        <vt:i4>6</vt:i4>
      </vt:variant>
      <vt:variant>
        <vt:lpstr>Slide Titles</vt:lpstr>
      </vt:variant>
      <vt:variant>
        <vt:i4>37</vt:i4>
      </vt:variant>
    </vt:vector>
  </HeadingPairs>
  <TitlesOfParts>
    <vt:vector size="51" baseType="lpstr">
      <vt:lpstr>Arial</vt:lpstr>
      <vt:lpstr>Bookman Old Style</vt:lpstr>
      <vt:lpstr>Calibri</vt:lpstr>
      <vt:lpstr>Calibri Light</vt:lpstr>
      <vt:lpstr>Gill Sans MT</vt:lpstr>
      <vt:lpstr>Levenim MT</vt:lpstr>
      <vt:lpstr>Wingdings</vt:lpstr>
      <vt:lpstr>Wingdings 3</vt:lpstr>
      <vt:lpstr>HSCRC - Maryland</vt:lpstr>
      <vt:lpstr>Office Theme</vt:lpstr>
      <vt:lpstr>1_HSCRC - Maryland</vt:lpstr>
      <vt:lpstr>1_Office Theme</vt:lpstr>
      <vt:lpstr>4_HSCRC - Maryland</vt:lpstr>
      <vt:lpstr>2_Office Theme</vt:lpstr>
      <vt:lpstr>Progression Strategy Discussion</vt:lpstr>
      <vt:lpstr>Current All-Payer Model</vt:lpstr>
      <vt:lpstr>Original All-Payer Model Application: Maryland’s Strategy</vt:lpstr>
      <vt:lpstr>PowerPoint Presentation</vt:lpstr>
      <vt:lpstr>Recap: Strategy for Implementing the All-Payer Model</vt:lpstr>
      <vt:lpstr>Progression of the All-Payer Model </vt:lpstr>
      <vt:lpstr>PowerPoint Presentation</vt:lpstr>
      <vt:lpstr>Maryland’s Updated Strategy</vt:lpstr>
      <vt:lpstr>Progression Plan: Scope</vt:lpstr>
      <vt:lpstr>Addressing All 900K+ Medicare Beneficiaries</vt:lpstr>
      <vt:lpstr>Tackling TCOC</vt:lpstr>
      <vt:lpstr>All-Payer Model: Progression Strategy Blueprint</vt:lpstr>
      <vt:lpstr>Strategic Considerations:</vt:lpstr>
      <vt:lpstr>Starting to Address the Strategic Considerations: Care Redesign Amendment</vt:lpstr>
      <vt:lpstr>Progression Strategy Blueprint: Areas for Consideration</vt:lpstr>
      <vt:lpstr>Envisioning Core Strategic Elements</vt:lpstr>
      <vt:lpstr>Envisioning Core Strategic Elements (cont.)</vt:lpstr>
      <vt:lpstr>Potential Timeline</vt:lpstr>
      <vt:lpstr>Potential Long-Term Developments</vt:lpstr>
      <vt:lpstr>Appendix- Strategies &amp; Models To be Worked Through</vt:lpstr>
      <vt:lpstr>1. Primary Care</vt:lpstr>
      <vt:lpstr>1. Primary Care (cont.)</vt:lpstr>
      <vt:lpstr>1. Primary Care (cont.)</vt:lpstr>
      <vt:lpstr>2. Geographic Population Model</vt:lpstr>
      <vt:lpstr>2. Geographic Population Model (cont.)</vt:lpstr>
      <vt:lpstr>2. Geographic Population Model (cont.)</vt:lpstr>
      <vt:lpstr>3. Dual Eligibles</vt:lpstr>
      <vt:lpstr>3. Dual Eligibles (cont.)</vt:lpstr>
      <vt:lpstr>3. Dual Eligibles (cont.)</vt:lpstr>
      <vt:lpstr>4. Post-Acute Care</vt:lpstr>
      <vt:lpstr>4. Post-Acute Care (cont.)</vt:lpstr>
      <vt:lpstr>4. Post-Acute Care (cont.)</vt:lpstr>
      <vt:lpstr>5. Behavioral Health</vt:lpstr>
      <vt:lpstr>5. Behavioral Health (cont.)</vt:lpstr>
      <vt:lpstr>6. Long-Term Care (cont.)</vt:lpstr>
      <vt:lpstr>6. Long-Term Care</vt:lpstr>
      <vt:lpstr>6. Long-Term Care (cont.)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Jessica Lee</dc:creator>
  <cp:lastModifiedBy>Jessica Lee</cp:lastModifiedBy>
  <cp:revision>2393</cp:revision>
  <cp:lastPrinted>2016-07-28T20:56:30Z</cp:lastPrinted>
  <dcterms:created xsi:type="dcterms:W3CDTF">2013-11-22T19:49:39Z</dcterms:created>
  <dcterms:modified xsi:type="dcterms:W3CDTF">2016-07-28T21:01:56Z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0x0101005AD40D51286D8B4D9C836A50BBB33558</vt:lpwstr>
  </property>
</Properties>
</file>