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12.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54.xml" ContentType="application/vnd.openxmlformats-officedocument.presentationml.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5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12192000" cy="6858000"/>
  <p:notesSz cx="6858000" cy="9144000"/>
  <p:embeddedFontLst>
    <p:embeddedFont>
      <p:font typeface="Calibri" panose="020F0502020204030204" pitchFamily="34" charset="0"/>
      <p:regular r:id="rId59"/>
      <p:bold r:id="rId60"/>
      <p:italic r:id="rId61"/>
      <p:boldItalic r:id="rId62"/>
    </p:embeddedFont>
    <p:embeddedFont>
      <p:font typeface="Raleway Thin"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3333AA-47FD-4DA4-B61C-7DE9B2E5426F}">
  <a:tblStyle styleId="{163333AA-47FD-4DA4-B61C-7DE9B2E5426F}"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EFF"/>
          </a:solidFill>
        </a:fill>
      </a:tcStyle>
    </a:wholeTbl>
    <a:band1H>
      <a:tcTxStyle/>
      <a:tcStyle>
        <a:tcBdr/>
        <a:fill>
          <a:solidFill>
            <a:srgbClr val="CCDCFF"/>
          </a:solidFill>
        </a:fill>
      </a:tcStyle>
    </a:band1H>
    <a:band2H>
      <a:tcTxStyle/>
      <a:tcStyle>
        <a:tcBdr/>
      </a:tcStyle>
    </a:band2H>
    <a:band1V>
      <a:tcTxStyle/>
      <a:tcStyle>
        <a:tcBdr/>
        <a:fill>
          <a:solidFill>
            <a:srgbClr val="CCDCF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F90E0DA-3B60-46A9-B914-7C0DFB9EC4B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6" d="100"/>
          <a:sy n="156" d="100"/>
        </p:scale>
        <p:origin x="444"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5.fntdata"/><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3.xml"/><Relationship Id="rId61" Type="http://schemas.openxmlformats.org/officeDocument/2006/relationships/font" Target="fonts/font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e8847d094_3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ee8847d094_3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8" name="Google Shape;238;gee8847d094_3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solidFill>
                  <a:srgbClr val="000000"/>
                </a:solidFill>
                <a:latin typeface="Calibri"/>
                <a:ea typeface="Calibri"/>
                <a:cs typeface="Calibri"/>
                <a:sym typeface="Calibri"/>
              </a:rPr>
              <a:t>10</a:t>
            </a:fld>
            <a:endParaRPr>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e8847d094_2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ee8847d094_2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012b181da_1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9012b181da_1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e150a6f32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ee150a6f32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e150a6f32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ee150a6f32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ee150a6f32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e8847d094_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ee8847d094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ee150a6f32_2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ee150a6f32_2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ee150a6f32_2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ee150a6f32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ee150a6f32_2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ee150a6f32_2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ee69374a72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ee69374a72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ee69374a72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e150a6f32_2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ee150a6f32_2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ee150a6f32_2_1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309ce0e63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5309ce0e6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ee150a6f32_2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ee150a6f32_2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ee150a6f32_2_1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e150a6f32_2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ee150a6f32_2_1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ee150a6f32_2_1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e150a6f32_2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ee150a6f32_2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ee150a6f32_2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ee150a6f32_2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ee150a6f32_2_2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our timeline here we recap for you the history of the ED Throughput measure inclusion in the QBR program. As you can see (and as many of you remember) we had both inpatient ED measures included in RY 2020, one (ED-2b) measure included in RY 2021, and have removed these measures from the program in RYs 2022 and 2023 given data availability challenges. We are proposing to use an alternative data source RY 2024 and beyond, which we will discuss in the coming slides.</a:t>
            </a:r>
            <a:endParaRPr/>
          </a:p>
        </p:txBody>
      </p:sp>
      <p:sp>
        <p:nvSpPr>
          <p:cNvPr id="367" name="Google Shape;367;gee150a6f32_2_2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ea4d77a87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ea4d77a87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ea4d77a87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ee150a6f32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ee150a6f32_2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gee150a6f32_2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ea4d77a870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ea4d77a870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ea4d77a870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e150a6f32_2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ee150a6f32_2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ee150a6f32_2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ee150a6f32_2_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ee150a6f32_2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ee150a6f32_3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ee150a6f32_3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gee150a6f32_3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ee150a6f32_2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ee150a6f32_2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ee150a6f32_2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ee150a6f32_2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ee150a6f32_2_4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gee150a6f32_2_4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ee150a6f32_2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ee150a6f32_2_3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ee150a6f32_2_3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ee150a6f32_2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ee150a6f32_2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gee150a6f32_2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ee150a6f32_3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gee150a6f32_3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ee150a6f32_3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ee150a6f32_3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gee150a6f32_3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ee69374a72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ee69374a72_1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FFY21</a:t>
            </a:r>
            <a:endParaRPr/>
          </a:p>
          <a:p>
            <a:pPr marL="0" lvl="0" indent="0" algn="l" rtl="0">
              <a:spcBef>
                <a:spcPts val="0"/>
              </a:spcBef>
              <a:spcAft>
                <a:spcPts val="0"/>
              </a:spcAft>
              <a:buNone/>
            </a:pPr>
            <a:r>
              <a:rPr lang="en-US"/>
              <a:t>33.88</a:t>
            </a:r>
            <a:endParaRPr/>
          </a:p>
          <a:p>
            <a:pPr marL="0" lvl="0" indent="0" algn="l" rtl="0">
              <a:spcBef>
                <a:spcPts val="0"/>
              </a:spcBef>
              <a:spcAft>
                <a:spcPts val="0"/>
              </a:spcAft>
              <a:buNone/>
            </a:pPr>
            <a:r>
              <a:rPr lang="en-US"/>
              <a:t>36.60 QBR weighted without linear</a:t>
            </a:r>
            <a:endParaRPr/>
          </a:p>
          <a:p>
            <a:pPr marL="0" lvl="0" indent="0" algn="l" rtl="0">
              <a:spcBef>
                <a:spcPts val="0"/>
              </a:spcBef>
              <a:spcAft>
                <a:spcPts val="0"/>
              </a:spcAft>
              <a:buNone/>
            </a:pPr>
            <a:endParaRPr/>
          </a:p>
        </p:txBody>
      </p:sp>
      <p:sp>
        <p:nvSpPr>
          <p:cNvPr id="472" name="Google Shape;472;gee69374a72_1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ea4d77a87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ea4d77a870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gea4d77a870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ee150a6f32_2_4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ee150a6f32_2_4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gee150a6f32_2_4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d1ff17352_1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g8d1ff17352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d7765e7e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ed7765e7e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Tequila/William</a:t>
            </a:r>
            <a:endParaRPr/>
          </a:p>
        </p:txBody>
      </p:sp>
      <p:sp>
        <p:nvSpPr>
          <p:cNvPr id="168" name="Google Shape;168;ged7765e7e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9012b181da_1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g9012b181da_1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9012b181da_1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g9012b181da_1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ea4d77a870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ea4d77a870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gea4d77a870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eec2e7b254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eec2e7b254_7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geec2e7b254_7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eec2e7b254_7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eec2e7b254_7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geec2e7b254_7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ee69374a7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gee69374a7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ee69374a72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gee69374a7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ea4d77a870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ea4d77a870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the graph below, we are showing Palliative Care as a percentage of total IP discharges (% was used to align the 2021 YTD cases, which only include seven months of CY 2021 at this time).</a:t>
            </a:r>
            <a:endParaRPr/>
          </a:p>
          <a:p>
            <a:pPr marL="0" lvl="0" indent="0" algn="l" rtl="0">
              <a:spcBef>
                <a:spcPts val="0"/>
              </a:spcBef>
              <a:spcAft>
                <a:spcPts val="0"/>
              </a:spcAft>
              <a:buNone/>
            </a:pPr>
            <a:endParaRPr/>
          </a:p>
          <a:p>
            <a:pPr marL="0" lvl="0" indent="0" algn="l" rtl="0">
              <a:spcBef>
                <a:spcPts val="0"/>
              </a:spcBef>
              <a:spcAft>
                <a:spcPts val="0"/>
              </a:spcAft>
              <a:buNone/>
            </a:pPr>
            <a:r>
              <a:rPr lang="en-US"/>
              <a:t>To walk you through this graph, the yellow line at the top shows a steady and slight increase in percentage of palliative care cases, CY 2016 to present. Next, we would look to the </a:t>
            </a:r>
            <a:endParaRPr/>
          </a:p>
        </p:txBody>
      </p:sp>
      <p:sp>
        <p:nvSpPr>
          <p:cNvPr id="563" name="Google Shape;563;gea4d77a870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e8847d094_4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e8847d094_4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gee8847d094_4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e69374a72_1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gee69374a72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d7765e7e2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ed7765e7e2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ed7765e7e2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ee69374a72_1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ee69374a72_1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gee69374a72_1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ee69374a72_1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ee69374a72_1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gee69374a72_1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ee69374a72_1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ee69374a72_1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gee69374a72_1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e88ac26cb6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ge88ac26cb6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eec2e7b254_7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geec2e7b254_7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ea4d77a870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ea4d77a870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gea4d77a870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309ce0e63_1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5309ce0e63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e8847d094_3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202" name="Google Shape;202;gee8847d094_3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e8847d094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ee8847d094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ee8847d094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e8847d094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ee8847d094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3077521"/>
            <a:ext cx="9144000" cy="50642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580595"/>
            <a:ext cx="9144000" cy="41116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2200"/>
              <a:buNone/>
              <a:defRPr sz="2200" b="0" i="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2758698" y="4620042"/>
            <a:ext cx="7909302" cy="10795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0066CC"/>
              </a:buClr>
              <a:buSzPts val="1400"/>
              <a:buFont typeface="Arial"/>
              <a:buNone/>
              <a:defRPr sz="1400" b="0" i="0">
                <a:solidFill>
                  <a:srgbClr val="0066CC"/>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body" idx="3"/>
          </p:nvPr>
        </p:nvSpPr>
        <p:spPr>
          <a:xfrm>
            <a:off x="1107309" y="4015767"/>
            <a:ext cx="5483225" cy="411162"/>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Clr>
                <a:srgbClr val="0066CC"/>
              </a:buClr>
              <a:buSzPts val="2000"/>
              <a:buFont typeface="Arial"/>
              <a:buNone/>
              <a:defRPr sz="2000" b="0" i="0">
                <a:solidFill>
                  <a:srgbClr val="0066CC"/>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sz="1800">
                <a:solidFill>
                  <a:srgbClr val="0066CC"/>
                </a:solidFil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amp; Content 4">
  <p:cSld name="2_Title, Subtitle &amp; Content 2_3">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0" name="Google Shape;60;p1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1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amp; Content 5">
  <p:cSld name="2_Title, Subtitle &amp; Content 2_4">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2"/>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5" name="Google Shape;65;p1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title &amp; Content 6">
  <p:cSld name="2_Title, Subtitle &amp; Content 2_5">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8" name="Google Shape;68;p1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1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mp; Content 7">
  <p:cSld name="2_Title, Subtitle &amp; Content 2_6">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2" name="Google Shape;72;p14"/>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3" name="Google Shape;73;p1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ubtitle &amp; Content 8">
  <p:cSld name="2_Title, Subtitle &amp; Content 2_7">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6" name="Google Shape;76;p1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7" name="Google Shape;77;p1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ubtitle &amp; Content 9">
  <p:cSld name="2_Title, Subtitle &amp; Content 2_8">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0" name="Google Shape;80;p16"/>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1" name="Google Shape;81;p1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ubtitle &amp; Content 10">
  <p:cSld name="2_Title, Subtitle &amp; Content 2_9">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4" name="Google Shape;84;p1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1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ubtitle &amp; Content 11">
  <p:cSld name="2_Title, Subtitle &amp; Content 2_10">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8" name="Google Shape;88;p1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1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ubtitle &amp; Content 12">
  <p:cSld name="2_Title, Subtitle &amp; Content 2_11">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2" name="Google Shape;92;p19"/>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p1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title &amp; Content 13">
  <p:cSld name="2_Title, Subtitle &amp; Content 2_12">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20"/>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6" name="Google Shape;96;p2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2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972127" y="1835088"/>
            <a:ext cx="10515600" cy="873638"/>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971550" y="2394856"/>
            <a:ext cx="10515600" cy="3810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0066CC"/>
              </a:buClr>
              <a:buSzPts val="2400"/>
              <a:buNone/>
              <a:defRPr sz="24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Lines &amp; Content">
  <p:cSld name="Title 2 Lines &amp; Content">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21"/>
          <p:cNvSpPr txBox="1">
            <a:spLocks noGrp="1"/>
          </p:cNvSpPr>
          <p:nvPr>
            <p:ph type="body" idx="1"/>
          </p:nvPr>
        </p:nvSpPr>
        <p:spPr>
          <a:xfrm>
            <a:off x="971550" y="1361190"/>
            <a:ext cx="10515600" cy="44322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000"/>
              </a:spcBef>
              <a:spcAft>
                <a:spcPts val="0"/>
              </a:spcAft>
              <a:buClr>
                <a:schemeClr val="dk1"/>
              </a:buClr>
              <a:buSzPts val="2000"/>
              <a:buChar char="•"/>
              <a:defRPr sz="20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p2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lvl="1"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lvl="2"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lvl="3"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lvl="4"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lvl="5"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lvl="6"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lvl="7"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lvl="8"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amp; Content 14">
  <p:cSld name="2_Title, Subtitle &amp; Content 2_13">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Autofit/>
          </a:bodyPr>
          <a:lstStyle>
            <a:lvl1pPr marL="457200" lvl="0" indent="-355600" algn="l" rtl="0">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2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5" name="Google Shape;105;p2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amp; Content 1 1">
  <p:cSld name="2_Title, Subtitle &amp; Content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3"/>
          <p:cNvSpPr txBox="1">
            <a:spLocks noGrp="1"/>
          </p:cNvSpPr>
          <p:nvPr>
            <p:ph type="body" idx="1"/>
          </p:nvPr>
        </p:nvSpPr>
        <p:spPr>
          <a:xfrm>
            <a:off x="971550" y="1361190"/>
            <a:ext cx="10515600" cy="4432200"/>
          </a:xfrm>
          <a:prstGeom prst="rect">
            <a:avLst/>
          </a:prstGeom>
          <a:noFill/>
          <a:ln>
            <a:noFill/>
          </a:ln>
        </p:spPr>
        <p:txBody>
          <a:bodyPr spcFirstLastPara="1" wrap="square" lIns="91425" tIns="45700" rIns="91425" bIns="45700" anchor="t" anchorCtr="0">
            <a:noAutofit/>
          </a:bodyPr>
          <a:lstStyle>
            <a:lvl1pPr marL="457200" lvl="0" indent="-355600" algn="l" rtl="0">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8" name="Google Shape;108;p2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23"/>
          <p:cNvSpPr txBox="1">
            <a:spLocks noGrp="1"/>
          </p:cNvSpPr>
          <p:nvPr>
            <p:ph type="body" idx="2"/>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rgbClr val="0066CC"/>
              </a:buClr>
              <a:buSzPts val="2200"/>
              <a:buNone/>
              <a:defRPr sz="2200" b="0" i="0">
                <a:solidFill>
                  <a:srgbClr val="0066CC"/>
                </a:solidFill>
                <a:latin typeface="Arial"/>
                <a:ea typeface="Arial"/>
                <a:cs typeface="Arial"/>
                <a:sym typeface="Arial"/>
              </a:defRPr>
            </a:lvl1pPr>
            <a:lvl2pPr marL="914400" lvl="1" indent="-381000" algn="l" rtl="0">
              <a:lnSpc>
                <a:spcPct val="90000"/>
              </a:lnSpc>
              <a:spcBef>
                <a:spcPts val="500"/>
              </a:spcBef>
              <a:spcAft>
                <a:spcPts val="0"/>
              </a:spcAft>
              <a:buClr>
                <a:schemeClr val="dk2"/>
              </a:buClr>
              <a:buSzPts val="2400"/>
              <a:buChar char="•"/>
              <a:defRPr>
                <a:solidFill>
                  <a:schemeClr val="dk2"/>
                </a:solidFill>
              </a:defRPr>
            </a:lvl2pPr>
            <a:lvl3pPr marL="1371600" lvl="2" indent="-355600" algn="l" rtl="0">
              <a:lnSpc>
                <a:spcPct val="90000"/>
              </a:lnSpc>
              <a:spcBef>
                <a:spcPts val="500"/>
              </a:spcBef>
              <a:spcAft>
                <a:spcPts val="0"/>
              </a:spcAft>
              <a:buClr>
                <a:schemeClr val="dk2"/>
              </a:buClr>
              <a:buSzPts val="2000"/>
              <a:buChar char="•"/>
              <a:defRPr>
                <a:solidFill>
                  <a:schemeClr val="dk2"/>
                </a:solidFill>
              </a:defRPr>
            </a:lvl3pPr>
            <a:lvl4pPr marL="1828800" lvl="3" indent="-342900" algn="l" rtl="0">
              <a:lnSpc>
                <a:spcPct val="90000"/>
              </a:lnSpc>
              <a:spcBef>
                <a:spcPts val="500"/>
              </a:spcBef>
              <a:spcAft>
                <a:spcPts val="0"/>
              </a:spcAft>
              <a:buClr>
                <a:schemeClr val="dk2"/>
              </a:buClr>
              <a:buSzPts val="1800"/>
              <a:buChar char="•"/>
              <a:defRPr>
                <a:solidFill>
                  <a:schemeClr val="dk2"/>
                </a:solidFill>
              </a:defRPr>
            </a:lvl4pPr>
            <a:lvl5pPr marL="2286000" lvl="4" indent="-342900" algn="l" rtl="0">
              <a:lnSpc>
                <a:spcPct val="90000"/>
              </a:lnSpc>
              <a:spcBef>
                <a:spcPts val="500"/>
              </a:spcBef>
              <a:spcAft>
                <a:spcPts val="0"/>
              </a:spcAft>
              <a:buClr>
                <a:schemeClr val="dk2"/>
              </a:buClr>
              <a:buSzPts val="1800"/>
              <a:buChar char="•"/>
              <a:defRPr>
                <a:solidFill>
                  <a:schemeClr val="dk2"/>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0" name="Google Shape;110;p23"/>
          <p:cNvSpPr txBox="1">
            <a:spLocks noGrp="1"/>
          </p:cNvSpPr>
          <p:nvPr>
            <p:ph type="title"/>
          </p:nvPr>
        </p:nvSpPr>
        <p:spPr>
          <a:xfrm>
            <a:off x="972127" y="347852"/>
            <a:ext cx="10515600" cy="1013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5"/>
          <p:cNvSpPr txBox="1">
            <a:spLocks noGrp="1"/>
          </p:cNvSpPr>
          <p:nvPr>
            <p:ph type="ctrTitle"/>
          </p:nvPr>
        </p:nvSpPr>
        <p:spPr>
          <a:xfrm>
            <a:off x="1524000" y="3077521"/>
            <a:ext cx="9144000" cy="5064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Google Shape;119;p25"/>
          <p:cNvSpPr txBox="1">
            <a:spLocks noGrp="1"/>
          </p:cNvSpPr>
          <p:nvPr>
            <p:ph type="subTitle" idx="1"/>
          </p:nvPr>
        </p:nvSpPr>
        <p:spPr>
          <a:xfrm>
            <a:off x="1524000" y="3580595"/>
            <a:ext cx="9144000" cy="4113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1000"/>
              </a:spcBef>
              <a:spcAft>
                <a:spcPts val="0"/>
              </a:spcAft>
              <a:buClr>
                <a:schemeClr val="dk1"/>
              </a:buClr>
              <a:buSzPts val="2200"/>
              <a:buNone/>
              <a:defRPr sz="2200" b="0" i="0">
                <a:solidFill>
                  <a:schemeClr val="dk1"/>
                </a:solidFill>
                <a:latin typeface="Arial"/>
                <a:ea typeface="Arial"/>
                <a:cs typeface="Arial"/>
                <a:sym typeface="Aria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20" name="Google Shape;120;p25"/>
          <p:cNvSpPr txBox="1">
            <a:spLocks noGrp="1"/>
          </p:cNvSpPr>
          <p:nvPr>
            <p:ph type="body" idx="2"/>
          </p:nvPr>
        </p:nvSpPr>
        <p:spPr>
          <a:xfrm>
            <a:off x="2758698" y="4620042"/>
            <a:ext cx="7909200" cy="1079400"/>
          </a:xfrm>
          <a:prstGeom prst="rect">
            <a:avLst/>
          </a:prstGeom>
          <a:noFill/>
          <a:ln>
            <a:noFill/>
          </a:ln>
        </p:spPr>
        <p:txBody>
          <a:bodyPr spcFirstLastPara="1" wrap="square" lIns="91425" tIns="45700" rIns="91425" bIns="45700" anchor="t" anchorCtr="0">
            <a:noAutofit/>
          </a:bodyPr>
          <a:lstStyle>
            <a:lvl1pPr marL="457200" lvl="0" indent="-228600" algn="r" rtl="0">
              <a:lnSpc>
                <a:spcPct val="90000"/>
              </a:lnSpc>
              <a:spcBef>
                <a:spcPts val="1000"/>
              </a:spcBef>
              <a:spcAft>
                <a:spcPts val="0"/>
              </a:spcAft>
              <a:buClr>
                <a:srgbClr val="0066CC"/>
              </a:buClr>
              <a:buSzPts val="1400"/>
              <a:buFont typeface="Arial"/>
              <a:buNone/>
              <a:defRPr sz="1400" b="0" i="0">
                <a:solidFill>
                  <a:srgbClr val="0066CC"/>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p25"/>
          <p:cNvSpPr txBox="1">
            <a:spLocks noGrp="1"/>
          </p:cNvSpPr>
          <p:nvPr>
            <p:ph type="body" idx="3"/>
          </p:nvPr>
        </p:nvSpPr>
        <p:spPr>
          <a:xfrm>
            <a:off x="1107309" y="4015767"/>
            <a:ext cx="5483100" cy="411300"/>
          </a:xfrm>
          <a:prstGeom prst="rect">
            <a:avLst/>
          </a:prstGeom>
          <a:noFill/>
          <a:ln>
            <a:noFill/>
          </a:ln>
        </p:spPr>
        <p:txBody>
          <a:bodyPr spcFirstLastPara="1" wrap="square" lIns="0" tIns="45700" rIns="91425" bIns="45700" anchor="t" anchorCtr="0">
            <a:noAutofit/>
          </a:bodyPr>
          <a:lstStyle>
            <a:lvl1pPr marL="457200" lvl="0" indent="-228600" algn="l" rtl="0">
              <a:lnSpc>
                <a:spcPct val="90000"/>
              </a:lnSpc>
              <a:spcBef>
                <a:spcPts val="1000"/>
              </a:spcBef>
              <a:spcAft>
                <a:spcPts val="0"/>
              </a:spcAft>
              <a:buClr>
                <a:srgbClr val="0066CC"/>
              </a:buClr>
              <a:buSzPts val="2000"/>
              <a:buFont typeface="Arial"/>
              <a:buNone/>
              <a:defRPr sz="2000" b="0" i="0">
                <a:solidFill>
                  <a:srgbClr val="0066CC"/>
                </a:solidFill>
                <a:latin typeface="Arial"/>
                <a:ea typeface="Arial"/>
                <a:cs typeface="Arial"/>
                <a:sym typeface="Arial"/>
              </a:defRPr>
            </a:lvl1pPr>
            <a:lvl2pPr marL="914400" lvl="1" indent="-228600" algn="l" rtl="0">
              <a:lnSpc>
                <a:spcPct val="90000"/>
              </a:lnSpc>
              <a:spcBef>
                <a:spcPts val="500"/>
              </a:spcBef>
              <a:spcAft>
                <a:spcPts val="0"/>
              </a:spcAft>
              <a:buClr>
                <a:schemeClr val="dk1"/>
              </a:buClr>
              <a:buSzPts val="1800"/>
              <a:buNone/>
              <a:defRPr sz="1800">
                <a:solidFill>
                  <a:srgbClr val="0066CC"/>
                </a:solidFill>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6"/>
          <p:cNvSpPr txBox="1">
            <a:spLocks noGrp="1"/>
          </p:cNvSpPr>
          <p:nvPr>
            <p:ph type="body" idx="1"/>
          </p:nvPr>
        </p:nvSpPr>
        <p:spPr>
          <a:xfrm>
            <a:off x="971550" y="1361190"/>
            <a:ext cx="10515600" cy="4432200"/>
          </a:xfrm>
          <a:prstGeom prst="rect">
            <a:avLst/>
          </a:prstGeom>
          <a:noFill/>
          <a:ln>
            <a:noFill/>
          </a:ln>
        </p:spPr>
        <p:txBody>
          <a:bodyPr spcFirstLastPara="1" wrap="square" lIns="91425" tIns="45700" rIns="91425" bIns="45700" anchor="t" anchorCtr="0">
            <a:noAutofit/>
          </a:bodyPr>
          <a:lstStyle>
            <a:lvl1pPr marL="457200" lvl="0" indent="-355600" algn="l" rtl="0">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 name="Google Shape;124;p26"/>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5" name="Google Shape;125;p26"/>
          <p:cNvSpPr txBox="1">
            <a:spLocks noGrp="1"/>
          </p:cNvSpPr>
          <p:nvPr>
            <p:ph type="body" idx="2"/>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rgbClr val="0066CC"/>
              </a:buClr>
              <a:buSzPts val="2200"/>
              <a:buNone/>
              <a:defRPr sz="2200" b="0" i="0">
                <a:solidFill>
                  <a:srgbClr val="0066CC"/>
                </a:solidFill>
                <a:latin typeface="Arial"/>
                <a:ea typeface="Arial"/>
                <a:cs typeface="Arial"/>
                <a:sym typeface="Arial"/>
              </a:defRPr>
            </a:lvl1pPr>
            <a:lvl2pPr marL="914400" lvl="1" indent="-381000" algn="l" rtl="0">
              <a:lnSpc>
                <a:spcPct val="90000"/>
              </a:lnSpc>
              <a:spcBef>
                <a:spcPts val="500"/>
              </a:spcBef>
              <a:spcAft>
                <a:spcPts val="0"/>
              </a:spcAft>
              <a:buClr>
                <a:schemeClr val="dk2"/>
              </a:buClr>
              <a:buSzPts val="2400"/>
              <a:buChar char="•"/>
              <a:defRPr>
                <a:solidFill>
                  <a:schemeClr val="dk2"/>
                </a:solidFill>
              </a:defRPr>
            </a:lvl2pPr>
            <a:lvl3pPr marL="1371600" lvl="2" indent="-355600" algn="l" rtl="0">
              <a:lnSpc>
                <a:spcPct val="90000"/>
              </a:lnSpc>
              <a:spcBef>
                <a:spcPts val="500"/>
              </a:spcBef>
              <a:spcAft>
                <a:spcPts val="0"/>
              </a:spcAft>
              <a:buClr>
                <a:schemeClr val="dk2"/>
              </a:buClr>
              <a:buSzPts val="2000"/>
              <a:buChar char="•"/>
              <a:defRPr>
                <a:solidFill>
                  <a:schemeClr val="dk2"/>
                </a:solidFill>
              </a:defRPr>
            </a:lvl3pPr>
            <a:lvl4pPr marL="1828800" lvl="3" indent="-342900" algn="l" rtl="0">
              <a:lnSpc>
                <a:spcPct val="90000"/>
              </a:lnSpc>
              <a:spcBef>
                <a:spcPts val="500"/>
              </a:spcBef>
              <a:spcAft>
                <a:spcPts val="0"/>
              </a:spcAft>
              <a:buClr>
                <a:schemeClr val="dk2"/>
              </a:buClr>
              <a:buSzPts val="1800"/>
              <a:buChar char="•"/>
              <a:defRPr>
                <a:solidFill>
                  <a:schemeClr val="dk2"/>
                </a:solidFill>
              </a:defRPr>
            </a:lvl4pPr>
            <a:lvl5pPr marL="2286000" lvl="4" indent="-342900" algn="l" rtl="0">
              <a:lnSpc>
                <a:spcPct val="90000"/>
              </a:lnSpc>
              <a:spcBef>
                <a:spcPts val="500"/>
              </a:spcBef>
              <a:spcAft>
                <a:spcPts val="0"/>
              </a:spcAft>
              <a:buClr>
                <a:schemeClr val="dk2"/>
              </a:buClr>
              <a:buSzPts val="1800"/>
              <a:buChar char="•"/>
              <a:defRPr>
                <a:solidFill>
                  <a:schemeClr val="dk2"/>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 name="Google Shape;126;p26"/>
          <p:cNvSpPr txBox="1">
            <a:spLocks noGrp="1"/>
          </p:cNvSpPr>
          <p:nvPr>
            <p:ph type="title"/>
          </p:nvPr>
        </p:nvSpPr>
        <p:spPr>
          <a:xfrm>
            <a:off x="972127" y="347852"/>
            <a:ext cx="10515600" cy="10134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1 Line &amp; Content">
  <p:cSld name="1_Title 1 Line &amp; Content">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 name="Google Shape;129;p2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0" name="Google Shape;130;p27"/>
          <p:cNvSpPr>
            <a:spLocks noGrp="1"/>
          </p:cNvSpPr>
          <p:nvPr>
            <p:ph type="pic" idx="2"/>
          </p:nvPr>
        </p:nvSpPr>
        <p:spPr>
          <a:xfrm>
            <a:off x="971550" y="1362456"/>
            <a:ext cx="10541100" cy="4648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1" name="Google Shape;131;p27"/>
          <p:cNvSpPr txBox="1">
            <a:spLocks noGrp="1"/>
          </p:cNvSpPr>
          <p:nvPr>
            <p:ph type="body" idx="1"/>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rgbClr val="0066CC"/>
              </a:buClr>
              <a:buSzPts val="2200"/>
              <a:buNone/>
              <a:defRPr sz="2200" b="0" i="0">
                <a:solidFill>
                  <a:srgbClr val="0066CC"/>
                </a:solidFill>
                <a:latin typeface="Arial"/>
                <a:ea typeface="Arial"/>
                <a:cs typeface="Arial"/>
                <a:sym typeface="Arial"/>
              </a:defRPr>
            </a:lvl1pPr>
            <a:lvl2pPr marL="914400" lvl="1" indent="-381000" algn="l" rtl="0">
              <a:lnSpc>
                <a:spcPct val="90000"/>
              </a:lnSpc>
              <a:spcBef>
                <a:spcPts val="500"/>
              </a:spcBef>
              <a:spcAft>
                <a:spcPts val="0"/>
              </a:spcAft>
              <a:buClr>
                <a:schemeClr val="dk2"/>
              </a:buClr>
              <a:buSzPts val="2400"/>
              <a:buChar char="•"/>
              <a:defRPr>
                <a:solidFill>
                  <a:schemeClr val="dk2"/>
                </a:solidFill>
              </a:defRPr>
            </a:lvl2pPr>
            <a:lvl3pPr marL="1371600" lvl="2" indent="-355600" algn="l" rtl="0">
              <a:lnSpc>
                <a:spcPct val="90000"/>
              </a:lnSpc>
              <a:spcBef>
                <a:spcPts val="500"/>
              </a:spcBef>
              <a:spcAft>
                <a:spcPts val="0"/>
              </a:spcAft>
              <a:buClr>
                <a:schemeClr val="dk2"/>
              </a:buClr>
              <a:buSzPts val="2000"/>
              <a:buChar char="•"/>
              <a:defRPr>
                <a:solidFill>
                  <a:schemeClr val="dk2"/>
                </a:solidFill>
              </a:defRPr>
            </a:lvl3pPr>
            <a:lvl4pPr marL="1828800" lvl="3" indent="-342900" algn="l" rtl="0">
              <a:lnSpc>
                <a:spcPct val="90000"/>
              </a:lnSpc>
              <a:spcBef>
                <a:spcPts val="500"/>
              </a:spcBef>
              <a:spcAft>
                <a:spcPts val="0"/>
              </a:spcAft>
              <a:buClr>
                <a:schemeClr val="dk2"/>
              </a:buClr>
              <a:buSzPts val="1800"/>
              <a:buChar char="•"/>
              <a:defRPr>
                <a:solidFill>
                  <a:schemeClr val="dk2"/>
                </a:solidFill>
              </a:defRPr>
            </a:lvl4pPr>
            <a:lvl5pPr marL="2286000" lvl="4" indent="-342900" algn="l" rtl="0">
              <a:lnSpc>
                <a:spcPct val="90000"/>
              </a:lnSpc>
              <a:spcBef>
                <a:spcPts val="500"/>
              </a:spcBef>
              <a:spcAft>
                <a:spcPts val="0"/>
              </a:spcAft>
              <a:buClr>
                <a:schemeClr val="dk2"/>
              </a:buClr>
              <a:buSzPts val="1800"/>
              <a:buChar char="•"/>
              <a:defRPr>
                <a:solidFill>
                  <a:schemeClr val="dk2"/>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2">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8"/>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 name="Google Shape;134;p28"/>
          <p:cNvSpPr txBox="1">
            <a:spLocks noGrp="1"/>
          </p:cNvSpPr>
          <p:nvPr>
            <p:ph type="body" idx="1"/>
          </p:nvPr>
        </p:nvSpPr>
        <p:spPr>
          <a:xfrm>
            <a:off x="971550" y="1361190"/>
            <a:ext cx="5124600" cy="4432200"/>
          </a:xfrm>
          <a:prstGeom prst="rect">
            <a:avLst/>
          </a:prstGeom>
          <a:noFill/>
          <a:ln>
            <a:noFill/>
          </a:ln>
        </p:spPr>
        <p:txBody>
          <a:bodyPr spcFirstLastPara="1" wrap="square" lIns="91425" tIns="45700" rIns="91425" bIns="45700" anchor="t" anchorCtr="0">
            <a:noAutofit/>
          </a:bodyPr>
          <a:lstStyle>
            <a:lvl1pPr marL="457200" lvl="0" indent="-355600" algn="l" rtl="0">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228600" algn="l" rtl="0">
              <a:lnSpc>
                <a:spcPct val="114000"/>
              </a:lnSpc>
              <a:spcBef>
                <a:spcPts val="500"/>
              </a:spcBef>
              <a:spcAft>
                <a:spcPts val="0"/>
              </a:spcAft>
              <a:buClr>
                <a:srgbClr val="0066CC"/>
              </a:buClr>
              <a:buSzPts val="1800"/>
              <a:buNone/>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Raleway Thin"/>
                <a:ea typeface="Raleway Thin"/>
                <a:cs typeface="Raleway Thin"/>
                <a:sym typeface="Raleway Thin"/>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Raleway Thin"/>
                <a:ea typeface="Raleway Thin"/>
                <a:cs typeface="Raleway Thin"/>
                <a:sym typeface="Raleway Thin"/>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Raleway Thin"/>
                <a:ea typeface="Raleway Thin"/>
                <a:cs typeface="Raleway Thin"/>
                <a:sym typeface="Raleway Thin"/>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5" name="Google Shape;135;p2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6" name="Google Shape;136;p28"/>
          <p:cNvSpPr txBox="1">
            <a:spLocks noGrp="1"/>
          </p:cNvSpPr>
          <p:nvPr>
            <p:ph type="body" idx="2"/>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rgbClr val="0066CC"/>
              </a:buClr>
              <a:buSzPts val="2200"/>
              <a:buNone/>
              <a:defRPr sz="2200" b="0" i="0">
                <a:solidFill>
                  <a:srgbClr val="0066CC"/>
                </a:solidFill>
                <a:latin typeface="Arial"/>
                <a:ea typeface="Arial"/>
                <a:cs typeface="Arial"/>
                <a:sym typeface="Arial"/>
              </a:defRPr>
            </a:lvl1pPr>
            <a:lvl2pPr marL="914400" lvl="1" indent="-381000" algn="l" rtl="0">
              <a:lnSpc>
                <a:spcPct val="90000"/>
              </a:lnSpc>
              <a:spcBef>
                <a:spcPts val="500"/>
              </a:spcBef>
              <a:spcAft>
                <a:spcPts val="0"/>
              </a:spcAft>
              <a:buClr>
                <a:schemeClr val="dk2"/>
              </a:buClr>
              <a:buSzPts val="2400"/>
              <a:buChar char="•"/>
              <a:defRPr>
                <a:solidFill>
                  <a:schemeClr val="dk2"/>
                </a:solidFill>
              </a:defRPr>
            </a:lvl2pPr>
            <a:lvl3pPr marL="1371600" lvl="2" indent="-355600" algn="l" rtl="0">
              <a:lnSpc>
                <a:spcPct val="90000"/>
              </a:lnSpc>
              <a:spcBef>
                <a:spcPts val="500"/>
              </a:spcBef>
              <a:spcAft>
                <a:spcPts val="0"/>
              </a:spcAft>
              <a:buClr>
                <a:schemeClr val="dk2"/>
              </a:buClr>
              <a:buSzPts val="2000"/>
              <a:buChar char="•"/>
              <a:defRPr>
                <a:solidFill>
                  <a:schemeClr val="dk2"/>
                </a:solidFill>
              </a:defRPr>
            </a:lvl3pPr>
            <a:lvl4pPr marL="1828800" lvl="3" indent="-342900" algn="l" rtl="0">
              <a:lnSpc>
                <a:spcPct val="90000"/>
              </a:lnSpc>
              <a:spcBef>
                <a:spcPts val="500"/>
              </a:spcBef>
              <a:spcAft>
                <a:spcPts val="0"/>
              </a:spcAft>
              <a:buClr>
                <a:schemeClr val="dk2"/>
              </a:buClr>
              <a:buSzPts val="1800"/>
              <a:buChar char="•"/>
              <a:defRPr>
                <a:solidFill>
                  <a:schemeClr val="dk2"/>
                </a:solidFill>
              </a:defRPr>
            </a:lvl4pPr>
            <a:lvl5pPr marL="2286000" lvl="4" indent="-342900" algn="l" rtl="0">
              <a:lnSpc>
                <a:spcPct val="90000"/>
              </a:lnSpc>
              <a:spcBef>
                <a:spcPts val="500"/>
              </a:spcBef>
              <a:spcAft>
                <a:spcPts val="0"/>
              </a:spcAft>
              <a:buClr>
                <a:schemeClr val="dk2"/>
              </a:buClr>
              <a:buSzPts val="1800"/>
              <a:buChar char="•"/>
              <a:defRPr>
                <a:solidFill>
                  <a:schemeClr val="dk2"/>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7" name="Google Shape;137;p28"/>
          <p:cNvSpPr txBox="1">
            <a:spLocks noGrp="1"/>
          </p:cNvSpPr>
          <p:nvPr>
            <p:ph type="body" idx="3"/>
          </p:nvPr>
        </p:nvSpPr>
        <p:spPr>
          <a:xfrm>
            <a:off x="6313170" y="1361190"/>
            <a:ext cx="5124600" cy="4432200"/>
          </a:xfrm>
          <a:prstGeom prst="rect">
            <a:avLst/>
          </a:prstGeom>
          <a:noFill/>
          <a:ln>
            <a:noFill/>
          </a:ln>
        </p:spPr>
        <p:txBody>
          <a:bodyPr spcFirstLastPara="1" wrap="square" lIns="91425" tIns="45700" rIns="91425" bIns="45700" anchor="t" anchorCtr="0">
            <a:noAutofit/>
          </a:bodyPr>
          <a:lstStyle>
            <a:lvl1pPr marL="457200" lvl="0" indent="-355600" algn="l" rtl="0">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Raleway Thin"/>
                <a:ea typeface="Raleway Thin"/>
                <a:cs typeface="Raleway Thin"/>
                <a:sym typeface="Raleway Thin"/>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Raleway Thin"/>
                <a:ea typeface="Raleway Thin"/>
                <a:cs typeface="Raleway Thin"/>
                <a:sym typeface="Raleway Thin"/>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Raleway Thin"/>
                <a:ea typeface="Raleway Thin"/>
                <a:cs typeface="Raleway Thin"/>
                <a:sym typeface="Raleway Thin"/>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8"/>
        <p:cNvGrpSpPr/>
        <p:nvPr/>
      </p:nvGrpSpPr>
      <p:grpSpPr>
        <a:xfrm>
          <a:off x="0" y="0"/>
          <a:ext cx="0" cy="0"/>
          <a:chOff x="0" y="0"/>
          <a:chExt cx="0" cy="0"/>
        </a:xfrm>
      </p:grpSpPr>
      <p:sp>
        <p:nvSpPr>
          <p:cNvPr id="139" name="Google Shape;139;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p2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SzPts val="2800"/>
              <a:buChar char="•"/>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141" name="Google Shape;141;p2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SzPts val="2800"/>
              <a:buChar char="•"/>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142" name="Google Shape;142;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4" name="Google Shape;144;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SzPts val="1200"/>
              <a:buNone/>
              <a:defRPr/>
            </a:lvl1pPr>
            <a:lvl2pPr marL="0" marR="0" lvl="1" indent="0" algn="r" rtl="0">
              <a:lnSpc>
                <a:spcPct val="100000"/>
              </a:lnSpc>
              <a:spcBef>
                <a:spcPts val="0"/>
              </a:spcBef>
              <a:spcAft>
                <a:spcPts val="0"/>
              </a:spcAft>
              <a:buSzPts val="1200"/>
              <a:buNone/>
              <a:defRPr/>
            </a:lvl2pPr>
            <a:lvl3pPr marL="0" marR="0" lvl="2" indent="0" algn="r" rtl="0">
              <a:lnSpc>
                <a:spcPct val="100000"/>
              </a:lnSpc>
              <a:spcBef>
                <a:spcPts val="0"/>
              </a:spcBef>
              <a:spcAft>
                <a:spcPts val="0"/>
              </a:spcAft>
              <a:buSzPts val="1200"/>
              <a:buNone/>
              <a:defRPr/>
            </a:lvl3pPr>
            <a:lvl4pPr marL="0" marR="0" lvl="3" indent="0" algn="r" rtl="0">
              <a:lnSpc>
                <a:spcPct val="100000"/>
              </a:lnSpc>
              <a:spcBef>
                <a:spcPts val="0"/>
              </a:spcBef>
              <a:spcAft>
                <a:spcPts val="0"/>
              </a:spcAft>
              <a:buSzPts val="1200"/>
              <a:buNone/>
              <a:defRPr/>
            </a:lvl4pPr>
            <a:lvl5pPr marL="0" marR="0" lvl="4" indent="0" algn="r" rtl="0">
              <a:lnSpc>
                <a:spcPct val="100000"/>
              </a:lnSpc>
              <a:spcBef>
                <a:spcPts val="0"/>
              </a:spcBef>
              <a:spcAft>
                <a:spcPts val="0"/>
              </a:spcAft>
              <a:buSzPts val="1200"/>
              <a:buNone/>
              <a:defRPr/>
            </a:lvl5pPr>
            <a:lvl6pPr marL="0" marR="0" lvl="5" indent="0" algn="r" rtl="0">
              <a:lnSpc>
                <a:spcPct val="100000"/>
              </a:lnSpc>
              <a:spcBef>
                <a:spcPts val="0"/>
              </a:spcBef>
              <a:spcAft>
                <a:spcPts val="0"/>
              </a:spcAft>
              <a:buSzPts val="1200"/>
              <a:buNone/>
              <a:defRPr/>
            </a:lvl6pPr>
            <a:lvl7pPr marL="0" marR="0" lvl="6" indent="0" algn="r" rtl="0">
              <a:lnSpc>
                <a:spcPct val="100000"/>
              </a:lnSpc>
              <a:spcBef>
                <a:spcPts val="0"/>
              </a:spcBef>
              <a:spcAft>
                <a:spcPts val="0"/>
              </a:spcAft>
              <a:buSzPts val="1200"/>
              <a:buNone/>
              <a:defRPr/>
            </a:lvl7pPr>
            <a:lvl8pPr marL="0" marR="0" lvl="7" indent="0" algn="r" rtl="0">
              <a:lnSpc>
                <a:spcPct val="100000"/>
              </a:lnSpc>
              <a:spcBef>
                <a:spcPts val="0"/>
              </a:spcBef>
              <a:spcAft>
                <a:spcPts val="0"/>
              </a:spcAft>
              <a:buSzPts val="1200"/>
              <a:buNone/>
              <a:defRPr/>
            </a:lvl8pPr>
            <a:lvl9pPr marL="0" marR="0" lvl="8" indent="0" algn="r" rtl="0">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body" idx="1"/>
          </p:nvPr>
        </p:nvSpPr>
        <p:spPr>
          <a:xfrm>
            <a:off x="971550" y="1361190"/>
            <a:ext cx="10515600" cy="44323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p4"/>
          <p:cNvSpPr txBox="1">
            <a:spLocks noGrp="1"/>
          </p:cNvSpPr>
          <p:nvPr>
            <p:ph type="body" idx="2"/>
          </p:nvPr>
        </p:nvSpPr>
        <p:spPr>
          <a:xfrm>
            <a:off x="849630" y="838200"/>
            <a:ext cx="10515600" cy="52299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rgbClr val="0066CC"/>
              </a:buClr>
              <a:buSzPts val="2200"/>
              <a:buNone/>
              <a:defRPr sz="22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title"/>
          </p:nvPr>
        </p:nvSpPr>
        <p:spPr>
          <a:xfrm>
            <a:off x="972127" y="347852"/>
            <a:ext cx="10515600" cy="10133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2">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72127" y="347852"/>
            <a:ext cx="10515600" cy="8736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971550" y="1361190"/>
            <a:ext cx="5124450" cy="44323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228600" algn="l">
              <a:lnSpc>
                <a:spcPct val="114000"/>
              </a:lnSpc>
              <a:spcBef>
                <a:spcPts val="500"/>
              </a:spcBef>
              <a:spcAft>
                <a:spcPts val="0"/>
              </a:spcAft>
              <a:buClr>
                <a:srgbClr val="0066CC"/>
              </a:buClr>
              <a:buSzPts val="1800"/>
              <a:buNone/>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Raleway Thin"/>
                <a:ea typeface="Raleway Thin"/>
                <a:cs typeface="Raleway Thin"/>
                <a:sym typeface="Raleway Thin"/>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Raleway Thin"/>
                <a:ea typeface="Raleway Thin"/>
                <a:cs typeface="Raleway Thin"/>
                <a:sym typeface="Raleway Thin"/>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Raleway Thin"/>
                <a:ea typeface="Raleway Thin"/>
                <a:cs typeface="Raleway Thin"/>
                <a:sym typeface="Raleway Th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5"/>
          <p:cNvSpPr txBox="1">
            <a:spLocks noGrp="1"/>
          </p:cNvSpPr>
          <p:nvPr>
            <p:ph type="body" idx="2"/>
          </p:nvPr>
        </p:nvSpPr>
        <p:spPr>
          <a:xfrm>
            <a:off x="849630" y="838200"/>
            <a:ext cx="10515600" cy="52299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rgbClr val="0066CC"/>
              </a:buClr>
              <a:buSzPts val="2200"/>
              <a:buNone/>
              <a:defRPr sz="22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3"/>
          </p:nvPr>
        </p:nvSpPr>
        <p:spPr>
          <a:xfrm>
            <a:off x="6313170" y="1361190"/>
            <a:ext cx="5124450" cy="44323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Raleway Thin"/>
                <a:ea typeface="Raleway Thin"/>
                <a:cs typeface="Raleway Thin"/>
                <a:sym typeface="Raleway Thin"/>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Raleway Thin"/>
                <a:ea typeface="Raleway Thin"/>
                <a:cs typeface="Raleway Thin"/>
                <a:sym typeface="Raleway Thin"/>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Raleway Thin"/>
                <a:ea typeface="Raleway Thin"/>
                <a:cs typeface="Raleway Thin"/>
                <a:sym typeface="Raleway Th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1 Line &amp; Content">
  <p:cSld name="1_Title 1 Line &amp; Content">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972127" y="347852"/>
            <a:ext cx="10515600" cy="8482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6"/>
          <p:cNvSpPr>
            <a:spLocks noGrp="1"/>
          </p:cNvSpPr>
          <p:nvPr>
            <p:ph type="pic" idx="2"/>
          </p:nvPr>
        </p:nvSpPr>
        <p:spPr>
          <a:xfrm>
            <a:off x="971550" y="1362456"/>
            <a:ext cx="10541000" cy="4648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body" idx="1"/>
          </p:nvPr>
        </p:nvSpPr>
        <p:spPr>
          <a:xfrm>
            <a:off x="849630" y="838200"/>
            <a:ext cx="10515600" cy="52299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rgbClr val="0066CC"/>
              </a:buClr>
              <a:buSzPts val="2200"/>
              <a:buNone/>
              <a:defRPr sz="22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3" name="Google Shape;43;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amp; Content 1">
  <p:cSld name="Title, Subtitle &amp; Content">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lvl="1"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lvl="2"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lvl="3"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lvl="4"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lvl="5"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lvl="6"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lvl="7"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lvl="8" indent="0" algn="l" rtl="0">
              <a:spcBef>
                <a:spcPts val="0"/>
              </a:spcBef>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8"/>
          <p:cNvSpPr txBox="1">
            <a:spLocks noGrp="1"/>
          </p:cNvSpPr>
          <p:nvPr>
            <p:ph type="body" idx="1"/>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rgbClr val="0066CC"/>
              </a:buClr>
              <a:buSzPts val="2200"/>
              <a:buNone/>
              <a:defRPr sz="2200" b="0" i="0">
                <a:solidFill>
                  <a:srgbClr val="0066CC"/>
                </a:solidFill>
                <a:latin typeface="Arial"/>
                <a:ea typeface="Arial"/>
                <a:cs typeface="Arial"/>
                <a:sym typeface="Arial"/>
              </a:defRPr>
            </a:lvl1pPr>
            <a:lvl2pPr marL="914400" lvl="1" indent="-381000" algn="l" rtl="0">
              <a:lnSpc>
                <a:spcPct val="90000"/>
              </a:lnSpc>
              <a:spcBef>
                <a:spcPts val="500"/>
              </a:spcBef>
              <a:spcAft>
                <a:spcPts val="0"/>
              </a:spcAft>
              <a:buClr>
                <a:schemeClr val="dk2"/>
              </a:buClr>
              <a:buSzPts val="2400"/>
              <a:buChar char="•"/>
              <a:defRPr>
                <a:solidFill>
                  <a:schemeClr val="dk2"/>
                </a:solidFill>
              </a:defRPr>
            </a:lvl2pPr>
            <a:lvl3pPr marL="1371600" lvl="2" indent="-355600" algn="l" rtl="0">
              <a:lnSpc>
                <a:spcPct val="90000"/>
              </a:lnSpc>
              <a:spcBef>
                <a:spcPts val="500"/>
              </a:spcBef>
              <a:spcAft>
                <a:spcPts val="0"/>
              </a:spcAft>
              <a:buClr>
                <a:schemeClr val="dk2"/>
              </a:buClr>
              <a:buSzPts val="2000"/>
              <a:buChar char="•"/>
              <a:defRPr>
                <a:solidFill>
                  <a:schemeClr val="dk2"/>
                </a:solidFill>
              </a:defRPr>
            </a:lvl3pPr>
            <a:lvl4pPr marL="1828800" lvl="3" indent="-342900" algn="l" rtl="0">
              <a:lnSpc>
                <a:spcPct val="90000"/>
              </a:lnSpc>
              <a:spcBef>
                <a:spcPts val="500"/>
              </a:spcBef>
              <a:spcAft>
                <a:spcPts val="0"/>
              </a:spcAft>
              <a:buClr>
                <a:schemeClr val="dk2"/>
              </a:buClr>
              <a:buSzPts val="1800"/>
              <a:buChar char="•"/>
              <a:defRPr>
                <a:solidFill>
                  <a:schemeClr val="dk2"/>
                </a:solidFill>
              </a:defRPr>
            </a:lvl4pPr>
            <a:lvl5pPr marL="2286000" lvl="4" indent="-342900" algn="l" rtl="0">
              <a:lnSpc>
                <a:spcPct val="90000"/>
              </a:lnSpc>
              <a:spcBef>
                <a:spcPts val="500"/>
              </a:spcBef>
              <a:spcAft>
                <a:spcPts val="0"/>
              </a:spcAft>
              <a:buClr>
                <a:schemeClr val="dk2"/>
              </a:buClr>
              <a:buSzPts val="1800"/>
              <a:buChar char="•"/>
              <a:defRPr>
                <a:solidFill>
                  <a:schemeClr val="dk2"/>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amp; Content 2">
  <p:cSld name="2_Title, Subtitle &amp; Content 2_1">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9"/>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3" name="Google Shape;53;p9"/>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amp; Content 3">
  <p:cSld name="2_Title, Subtitle &amp; Content 2_2">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rtl="0">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rtl="0">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6" name="Google Shape;56;p1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1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2.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 name="Google Shape;114;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5" name="Google Shape;115;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6" name="Google Shape;116;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mailto:hscrc.quality@maryland.gov"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pubmed.ncbi.nlm.nih.gov/30932802/" TargetMode="External"/><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aprdrgassign.com/login"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hyperlink" Target="https://support.3mhis.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hyperlink" Target="mailto:hscrc.quality@maryland.gov"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0"/>
          <p:cNvSpPr txBox="1">
            <a:spLocks noGrp="1"/>
          </p:cNvSpPr>
          <p:nvPr>
            <p:ph type="ctrTitle"/>
          </p:nvPr>
        </p:nvSpPr>
        <p:spPr>
          <a:xfrm>
            <a:off x="1534886" y="3077521"/>
            <a:ext cx="9144000" cy="5064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900"/>
              <a:buFont typeface="Arial"/>
              <a:buNone/>
            </a:pPr>
            <a:r>
              <a:rPr lang="en-US" sz="2880"/>
              <a:t>Performance Measurement Workgroup</a:t>
            </a:r>
            <a:endParaRPr sz="2880"/>
          </a:p>
        </p:txBody>
      </p:sp>
      <p:sp>
        <p:nvSpPr>
          <p:cNvPr id="150" name="Google Shape;150;p30"/>
          <p:cNvSpPr txBox="1">
            <a:spLocks noGrp="1"/>
          </p:cNvSpPr>
          <p:nvPr>
            <p:ph type="subTitle" idx="1"/>
          </p:nvPr>
        </p:nvSpPr>
        <p:spPr>
          <a:xfrm>
            <a:off x="1534886" y="3580595"/>
            <a:ext cx="91440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en-US"/>
              <a:t>September 15, 2021</a:t>
            </a:r>
            <a:endParaRPr/>
          </a:p>
        </p:txBody>
      </p:sp>
      <p:sp>
        <p:nvSpPr>
          <p:cNvPr id="151" name="Google Shape;151;p30"/>
          <p:cNvSpPr txBox="1">
            <a:spLocks noGrp="1"/>
          </p:cNvSpPr>
          <p:nvPr>
            <p:ph type="body" idx="2"/>
          </p:nvPr>
        </p:nvSpPr>
        <p:spPr>
          <a:xfrm>
            <a:off x="2141348" y="4497567"/>
            <a:ext cx="7909200" cy="10794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0066CC"/>
              </a:buClr>
              <a:buSzPts val="1400"/>
              <a:buFont typeface="Arial"/>
              <a:buNone/>
            </a:pPr>
            <a:r>
              <a:rPr lang="en-US" sz="1600"/>
              <a:t>HSCRC Quality Team</a:t>
            </a:r>
            <a:endParaRPr sz="1600"/>
          </a:p>
          <a:p>
            <a:pPr marL="0" lvl="0" indent="0" algn="r" rtl="0">
              <a:lnSpc>
                <a:spcPct val="90000"/>
              </a:lnSpc>
              <a:spcBef>
                <a:spcPts val="0"/>
              </a:spcBef>
              <a:spcAft>
                <a:spcPts val="0"/>
              </a:spcAft>
              <a:buClr>
                <a:srgbClr val="0066CC"/>
              </a:buClr>
              <a:buSzPts val="1400"/>
              <a:buFont typeface="Arial"/>
              <a:buNone/>
            </a:pP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9"/>
          <p:cNvSpPr txBox="1">
            <a:spLocks noGrp="1"/>
          </p:cNvSpPr>
          <p:nvPr>
            <p:ph type="body" idx="1"/>
          </p:nvPr>
        </p:nvSpPr>
        <p:spPr>
          <a:xfrm>
            <a:off x="474300" y="980815"/>
            <a:ext cx="10515600" cy="4432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October </a:t>
            </a:r>
            <a:endParaRPr/>
          </a:p>
          <a:p>
            <a:pPr marL="1371600" lvl="2" indent="-342900" algn="l" rtl="0">
              <a:lnSpc>
                <a:spcPct val="100000"/>
              </a:lnSpc>
              <a:spcBef>
                <a:spcPts val="0"/>
              </a:spcBef>
              <a:spcAft>
                <a:spcPts val="0"/>
              </a:spcAft>
              <a:buSzPts val="1800"/>
              <a:buChar char="■"/>
            </a:pPr>
            <a:r>
              <a:rPr lang="en-US"/>
              <a:t>QBR RY 2024 draft policy</a:t>
            </a:r>
            <a:endParaRPr/>
          </a:p>
          <a:p>
            <a:pPr marL="0" lvl="0" indent="0" algn="l" rtl="0">
              <a:lnSpc>
                <a:spcPct val="100000"/>
              </a:lnSpc>
              <a:spcBef>
                <a:spcPts val="0"/>
              </a:spcBef>
              <a:spcAft>
                <a:spcPts val="0"/>
              </a:spcAft>
              <a:buNone/>
            </a:pPr>
            <a:r>
              <a:rPr lang="en-US"/>
              <a:t>November</a:t>
            </a:r>
            <a:endParaRPr/>
          </a:p>
          <a:p>
            <a:pPr marL="1371600" lvl="2" indent="-342900" algn="l" rtl="0">
              <a:lnSpc>
                <a:spcPct val="100000"/>
              </a:lnSpc>
              <a:spcBef>
                <a:spcPts val="0"/>
              </a:spcBef>
              <a:spcAft>
                <a:spcPts val="0"/>
              </a:spcAft>
              <a:buSzPts val="1800"/>
              <a:buChar char="■"/>
            </a:pPr>
            <a:r>
              <a:rPr lang="en-US"/>
              <a:t>QBR RY 2024 final policy</a:t>
            </a:r>
            <a:endParaRPr/>
          </a:p>
          <a:p>
            <a:pPr marL="0" lvl="0" indent="0" algn="l" rtl="0">
              <a:lnSpc>
                <a:spcPct val="100000"/>
              </a:lnSpc>
              <a:spcBef>
                <a:spcPts val="0"/>
              </a:spcBef>
              <a:spcAft>
                <a:spcPts val="0"/>
              </a:spcAft>
              <a:buNone/>
            </a:pPr>
            <a:r>
              <a:rPr lang="en-US"/>
              <a:t>December  </a:t>
            </a:r>
            <a:endParaRPr/>
          </a:p>
          <a:p>
            <a:pPr marL="1371600" lvl="2" indent="-342900" algn="l" rtl="0">
              <a:lnSpc>
                <a:spcPct val="100000"/>
              </a:lnSpc>
              <a:spcBef>
                <a:spcPts val="0"/>
              </a:spcBef>
              <a:spcAft>
                <a:spcPts val="0"/>
              </a:spcAft>
              <a:buSzPts val="1800"/>
              <a:buChar char="■"/>
            </a:pPr>
            <a:r>
              <a:rPr lang="en-US"/>
              <a:t>MHAC RY 2024 draft policy</a:t>
            </a:r>
            <a:endParaRPr/>
          </a:p>
          <a:p>
            <a:pPr marL="1371600" lvl="2" indent="-342900" algn="l" rtl="0">
              <a:lnSpc>
                <a:spcPct val="100000"/>
              </a:lnSpc>
              <a:spcBef>
                <a:spcPts val="0"/>
              </a:spcBef>
              <a:spcAft>
                <a:spcPts val="0"/>
              </a:spcAft>
              <a:buSzPts val="1800"/>
              <a:buChar char="■"/>
            </a:pPr>
            <a:r>
              <a:rPr lang="en-US"/>
              <a:t>SIHIS within-hospital readmission disparity reduction goal - proposal to CMS due December 31, 2021</a:t>
            </a:r>
            <a:endParaRPr/>
          </a:p>
          <a:p>
            <a:pPr marL="0" lvl="0" indent="0" algn="l" rtl="0">
              <a:lnSpc>
                <a:spcPct val="100000"/>
              </a:lnSpc>
              <a:spcBef>
                <a:spcPts val="0"/>
              </a:spcBef>
              <a:spcAft>
                <a:spcPts val="0"/>
              </a:spcAft>
              <a:buNone/>
            </a:pPr>
            <a:r>
              <a:rPr lang="en-US"/>
              <a:t>January</a:t>
            </a:r>
            <a:endParaRPr/>
          </a:p>
          <a:p>
            <a:pPr marL="1371600" lvl="2" indent="-342900" algn="l" rtl="0">
              <a:lnSpc>
                <a:spcPct val="100000"/>
              </a:lnSpc>
              <a:spcBef>
                <a:spcPts val="0"/>
              </a:spcBef>
              <a:spcAft>
                <a:spcPts val="0"/>
              </a:spcAft>
              <a:buSzPts val="1800"/>
              <a:buChar char="■"/>
            </a:pPr>
            <a:r>
              <a:rPr lang="en-US"/>
              <a:t>MHAC RY 2024 final policy</a:t>
            </a:r>
            <a:endParaRPr/>
          </a:p>
          <a:p>
            <a:pPr marL="0" lvl="0" indent="0" algn="l" rtl="0">
              <a:lnSpc>
                <a:spcPct val="100000"/>
              </a:lnSpc>
              <a:spcBef>
                <a:spcPts val="0"/>
              </a:spcBef>
              <a:spcAft>
                <a:spcPts val="0"/>
              </a:spcAft>
              <a:buNone/>
            </a:pPr>
            <a:r>
              <a:rPr lang="en-US"/>
              <a:t>February </a:t>
            </a:r>
            <a:endParaRPr/>
          </a:p>
          <a:p>
            <a:pPr marL="1371600" lvl="2" indent="-342900" algn="l" rtl="0">
              <a:lnSpc>
                <a:spcPct val="100000"/>
              </a:lnSpc>
              <a:spcBef>
                <a:spcPts val="0"/>
              </a:spcBef>
              <a:spcAft>
                <a:spcPts val="0"/>
              </a:spcAft>
              <a:buSzPts val="1800"/>
              <a:buChar char="■"/>
            </a:pPr>
            <a:r>
              <a:rPr lang="en-US"/>
              <a:t>RRIP draft policy</a:t>
            </a:r>
            <a:endParaRPr/>
          </a:p>
          <a:p>
            <a:pPr marL="0" lvl="0" indent="0" algn="l" rtl="0">
              <a:lnSpc>
                <a:spcPct val="100000"/>
              </a:lnSpc>
              <a:spcBef>
                <a:spcPts val="0"/>
              </a:spcBef>
              <a:spcAft>
                <a:spcPts val="0"/>
              </a:spcAft>
              <a:buNone/>
            </a:pPr>
            <a:r>
              <a:rPr lang="en-US"/>
              <a:t>March </a:t>
            </a:r>
            <a:endParaRPr/>
          </a:p>
          <a:p>
            <a:pPr marL="1371600" lvl="2" indent="-342900" algn="l" rtl="0">
              <a:lnSpc>
                <a:spcPct val="100000"/>
              </a:lnSpc>
              <a:spcBef>
                <a:spcPts val="0"/>
              </a:spcBef>
              <a:spcAft>
                <a:spcPts val="0"/>
              </a:spcAft>
              <a:buSzPts val="1800"/>
              <a:buChar char="■"/>
            </a:pPr>
            <a:r>
              <a:rPr lang="en-US"/>
              <a:t>RRIP final policy</a:t>
            </a:r>
            <a:endParaRPr/>
          </a:p>
          <a:p>
            <a:pPr marL="0" lvl="0" indent="0" algn="l" rtl="0">
              <a:lnSpc>
                <a:spcPct val="100000"/>
              </a:lnSpc>
              <a:spcBef>
                <a:spcPts val="0"/>
              </a:spcBef>
              <a:spcAft>
                <a:spcPts val="0"/>
              </a:spcAft>
              <a:buNone/>
            </a:pPr>
            <a:r>
              <a:rPr lang="en-US"/>
              <a:t>May</a:t>
            </a:r>
            <a:endParaRPr/>
          </a:p>
          <a:p>
            <a:pPr marL="1371600" lvl="2" indent="-342900" algn="l" rtl="0">
              <a:lnSpc>
                <a:spcPct val="100000"/>
              </a:lnSpc>
              <a:spcBef>
                <a:spcPts val="0"/>
              </a:spcBef>
              <a:spcAft>
                <a:spcPts val="0"/>
              </a:spcAft>
              <a:buSzPts val="1800"/>
              <a:buChar char="■"/>
            </a:pPr>
            <a:r>
              <a:rPr lang="en-US" sz="1800"/>
              <a:t>PAU Savings RY 2023 draft (in Draft Update Factor Recommendation)</a:t>
            </a:r>
            <a:endParaRPr/>
          </a:p>
          <a:p>
            <a:pPr marL="0" lvl="0" indent="0" algn="l" rtl="0">
              <a:lnSpc>
                <a:spcPct val="100000"/>
              </a:lnSpc>
              <a:spcBef>
                <a:spcPts val="0"/>
              </a:spcBef>
              <a:spcAft>
                <a:spcPts val="0"/>
              </a:spcAft>
              <a:buNone/>
            </a:pPr>
            <a:r>
              <a:rPr lang="en-US"/>
              <a:t>June</a:t>
            </a:r>
            <a:endParaRPr/>
          </a:p>
          <a:p>
            <a:pPr marL="1371600" lvl="2" indent="-342900" algn="l" rtl="0">
              <a:lnSpc>
                <a:spcPct val="100000"/>
              </a:lnSpc>
              <a:spcBef>
                <a:spcPts val="0"/>
              </a:spcBef>
              <a:spcAft>
                <a:spcPts val="0"/>
              </a:spcAft>
              <a:buClr>
                <a:srgbClr val="0066CC"/>
              </a:buClr>
              <a:buSzPts val="1800"/>
              <a:buChar char="■"/>
            </a:pPr>
            <a:r>
              <a:rPr lang="en-US" sz="1800">
                <a:solidFill>
                  <a:srgbClr val="0066CC"/>
                </a:solidFill>
              </a:rPr>
              <a:t>PAU Savings RY 2023 </a:t>
            </a:r>
            <a:r>
              <a:rPr lang="en-US"/>
              <a:t>final </a:t>
            </a:r>
            <a:r>
              <a:rPr lang="en-US" sz="1800">
                <a:solidFill>
                  <a:srgbClr val="0066CC"/>
                </a:solidFill>
              </a:rPr>
              <a:t>(in </a:t>
            </a:r>
            <a:r>
              <a:rPr lang="en-US"/>
              <a:t>Final </a:t>
            </a:r>
            <a:r>
              <a:rPr lang="en-US" sz="1800">
                <a:solidFill>
                  <a:srgbClr val="0066CC"/>
                </a:solidFill>
              </a:rPr>
              <a:t>Update Factor Recommendation)</a:t>
            </a:r>
            <a:endParaRPr sz="1800">
              <a:solidFill>
                <a:srgbClr val="0066CC"/>
              </a:solidFill>
            </a:endParaRPr>
          </a:p>
          <a:p>
            <a:pPr marL="1371600" lvl="0" indent="0" algn="l" rtl="0">
              <a:lnSpc>
                <a:spcPct val="100000"/>
              </a:lnSpc>
              <a:spcBef>
                <a:spcPts val="0"/>
              </a:spcBef>
              <a:spcAft>
                <a:spcPts val="0"/>
              </a:spcAft>
              <a:buNone/>
            </a:pPr>
            <a:endParaRPr/>
          </a:p>
          <a:p>
            <a:pPr marL="457200" lvl="0" indent="-228600" algn="l" rtl="0">
              <a:lnSpc>
                <a:spcPct val="100000"/>
              </a:lnSpc>
              <a:spcBef>
                <a:spcPts val="0"/>
              </a:spcBef>
              <a:spcAft>
                <a:spcPts val="0"/>
              </a:spcAft>
              <a:buClr>
                <a:schemeClr val="dk1"/>
              </a:buClr>
              <a:buSzPts val="2000"/>
              <a:buNone/>
            </a:pPr>
            <a:endParaRPr/>
          </a:p>
          <a:p>
            <a:pPr marL="457200" lvl="0" indent="-228600" algn="l" rtl="0">
              <a:lnSpc>
                <a:spcPct val="100000"/>
              </a:lnSpc>
              <a:spcBef>
                <a:spcPts val="0"/>
              </a:spcBef>
              <a:spcAft>
                <a:spcPts val="0"/>
              </a:spcAft>
              <a:buClr>
                <a:schemeClr val="dk1"/>
              </a:buClr>
              <a:buSzPts val="2000"/>
              <a:buNone/>
            </a:pPr>
            <a:endParaRPr/>
          </a:p>
          <a:p>
            <a:pPr marL="457200" lvl="0" indent="-228600" algn="l" rtl="0">
              <a:lnSpc>
                <a:spcPct val="100000"/>
              </a:lnSpc>
              <a:spcBef>
                <a:spcPts val="0"/>
              </a:spcBef>
              <a:spcAft>
                <a:spcPts val="0"/>
              </a:spcAft>
              <a:buClr>
                <a:schemeClr val="dk1"/>
              </a:buClr>
              <a:buSzPts val="2000"/>
              <a:buNone/>
            </a:pPr>
            <a:endParaRPr/>
          </a:p>
        </p:txBody>
      </p:sp>
      <p:sp>
        <p:nvSpPr>
          <p:cNvPr id="241" name="Google Shape;241;p39"/>
          <p:cNvSpPr txBox="1">
            <a:spLocks noGrp="1"/>
          </p:cNvSpPr>
          <p:nvPr>
            <p:ph type="title"/>
          </p:nvPr>
        </p:nvSpPr>
        <p:spPr>
          <a:xfrm>
            <a:off x="838202" y="360727"/>
            <a:ext cx="10515600" cy="101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PMWG Timeline of Deliverables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0"/>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QBR  RY 2024</a:t>
            </a:r>
            <a:endParaRPr/>
          </a:p>
          <a:p>
            <a:pPr marL="0" lvl="0" indent="0" algn="r" rtl="0">
              <a:lnSpc>
                <a:spcPct val="90000"/>
              </a:lnSpc>
              <a:spcBef>
                <a:spcPts val="0"/>
              </a:spcBef>
              <a:spcAft>
                <a:spcPts val="0"/>
              </a:spcAft>
              <a:buClr>
                <a:schemeClr val="dk1"/>
              </a:buClr>
              <a:buSzPts val="3200"/>
              <a:buFont typeface="Arial"/>
              <a:buNone/>
            </a:pPr>
            <a:r>
              <a:rPr lang="en-US"/>
              <a:t>Redesign Subgroup Report and Discussion</a:t>
            </a:r>
            <a:endParaRPr/>
          </a:p>
        </p:txBody>
      </p:sp>
      <p:sp>
        <p:nvSpPr>
          <p:cNvPr id="247" name="Google Shape;247;p40"/>
          <p:cNvSpPr txBox="1">
            <a:spLocks noGrp="1"/>
          </p:cNvSpPr>
          <p:nvPr>
            <p:ph type="sldNum" idx="12"/>
          </p:nvPr>
        </p:nvSpPr>
        <p:spPr>
          <a:xfrm>
            <a:off x="11487150" y="6200774"/>
            <a:ext cx="501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12</a:t>
            </a:fld>
            <a:endParaRPr/>
          </a:p>
        </p:txBody>
      </p:sp>
      <p:pic>
        <p:nvPicPr>
          <p:cNvPr id="253" name="Google Shape;253;p41"/>
          <p:cNvPicPr preferRelativeResize="0"/>
          <p:nvPr/>
        </p:nvPicPr>
        <p:blipFill>
          <a:blip r:embed="rId3">
            <a:alphaModFix/>
          </a:blip>
          <a:stretch>
            <a:fillRect/>
          </a:stretch>
        </p:blipFill>
        <p:spPr>
          <a:xfrm>
            <a:off x="543225" y="1222375"/>
            <a:ext cx="9477625" cy="5295900"/>
          </a:xfrm>
          <a:prstGeom prst="rect">
            <a:avLst/>
          </a:prstGeom>
          <a:noFill/>
          <a:ln>
            <a:noFill/>
          </a:ln>
        </p:spPr>
      </p:pic>
      <p:sp>
        <p:nvSpPr>
          <p:cNvPr id="254" name="Google Shape;254;p41"/>
          <p:cNvSpPr txBox="1"/>
          <p:nvPr/>
        </p:nvSpPr>
        <p:spPr>
          <a:xfrm>
            <a:off x="1529400" y="117175"/>
            <a:ext cx="9133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t>QBR Program RY 2023  Measures, Scoring and Revenue Adjustment Methodology</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p>
            <a:pPr marL="457200" lvl="0" indent="-366077" algn="l" rtl="0">
              <a:lnSpc>
                <a:spcPct val="94000"/>
              </a:lnSpc>
              <a:spcBef>
                <a:spcPts val="0"/>
              </a:spcBef>
              <a:spcAft>
                <a:spcPts val="0"/>
              </a:spcAft>
              <a:buSzPts val="2165"/>
              <a:buAutoNum type="arabicPeriod"/>
            </a:pPr>
            <a:r>
              <a:rPr lang="en-US" sz="2420"/>
              <a:t>Person and Community Engagement</a:t>
            </a:r>
            <a:endParaRPr sz="2420"/>
          </a:p>
          <a:p>
            <a:pPr marL="914400" lvl="1" indent="-366077" algn="l" rtl="0">
              <a:lnSpc>
                <a:spcPct val="94000"/>
              </a:lnSpc>
              <a:spcBef>
                <a:spcPts val="0"/>
              </a:spcBef>
              <a:spcAft>
                <a:spcPts val="0"/>
              </a:spcAft>
              <a:buSzPts val="2165"/>
              <a:buAutoNum type="alphaLcPeriod"/>
            </a:pPr>
            <a:r>
              <a:rPr lang="en-US" sz="2420"/>
              <a:t>HCAHPS</a:t>
            </a:r>
            <a:endParaRPr sz="2420"/>
          </a:p>
          <a:p>
            <a:pPr marL="914400" lvl="1" indent="-382269" algn="l" rtl="0">
              <a:lnSpc>
                <a:spcPct val="94000"/>
              </a:lnSpc>
              <a:spcBef>
                <a:spcPts val="0"/>
              </a:spcBef>
              <a:spcAft>
                <a:spcPts val="0"/>
              </a:spcAft>
              <a:buSzPts val="2420"/>
              <a:buAutoNum type="alphaLcPeriod"/>
            </a:pPr>
            <a:r>
              <a:rPr lang="en-US" sz="2420"/>
              <a:t>ED Wait Times</a:t>
            </a:r>
            <a:endParaRPr sz="2420"/>
          </a:p>
          <a:p>
            <a:pPr marL="914400" lvl="1" indent="-382269" algn="l" rtl="0">
              <a:lnSpc>
                <a:spcPct val="94000"/>
              </a:lnSpc>
              <a:spcBef>
                <a:spcPts val="0"/>
              </a:spcBef>
              <a:spcAft>
                <a:spcPts val="0"/>
              </a:spcAft>
              <a:buSzPts val="2420"/>
              <a:buAutoNum type="alphaLcPeriod"/>
            </a:pPr>
            <a:r>
              <a:rPr lang="en-US" sz="2420"/>
              <a:t>Timely Follow-up</a:t>
            </a:r>
            <a:endParaRPr sz="2420"/>
          </a:p>
          <a:p>
            <a:pPr marL="457200" lvl="0" indent="-382270" algn="l" rtl="0">
              <a:lnSpc>
                <a:spcPct val="94000"/>
              </a:lnSpc>
              <a:spcBef>
                <a:spcPts val="0"/>
              </a:spcBef>
              <a:spcAft>
                <a:spcPts val="0"/>
              </a:spcAft>
              <a:buSzPts val="2420"/>
              <a:buAutoNum type="arabicPeriod"/>
            </a:pPr>
            <a:r>
              <a:rPr lang="en-US" sz="2420"/>
              <a:t>Safety</a:t>
            </a:r>
            <a:endParaRPr sz="2420"/>
          </a:p>
          <a:p>
            <a:pPr marL="914400" lvl="1" indent="-382269" algn="l" rtl="0">
              <a:lnSpc>
                <a:spcPct val="94000"/>
              </a:lnSpc>
              <a:spcBef>
                <a:spcPts val="0"/>
              </a:spcBef>
              <a:spcAft>
                <a:spcPts val="0"/>
              </a:spcAft>
              <a:buSzPts val="2420"/>
              <a:buAutoNum type="alphaLcPeriod"/>
            </a:pPr>
            <a:r>
              <a:rPr lang="en-US" sz="2420"/>
              <a:t>NHSN Measures</a:t>
            </a:r>
            <a:endParaRPr sz="2420"/>
          </a:p>
          <a:p>
            <a:pPr marL="914400" lvl="1" indent="-382269" algn="l" rtl="0">
              <a:lnSpc>
                <a:spcPct val="94000"/>
              </a:lnSpc>
              <a:spcBef>
                <a:spcPts val="0"/>
              </a:spcBef>
              <a:spcAft>
                <a:spcPts val="0"/>
              </a:spcAft>
              <a:buSzPts val="2420"/>
              <a:buAutoNum type="alphaLcPeriod"/>
            </a:pPr>
            <a:r>
              <a:rPr lang="en-US" sz="2420"/>
              <a:t>PSI-90 Composite Measure</a:t>
            </a:r>
            <a:endParaRPr sz="2420"/>
          </a:p>
          <a:p>
            <a:pPr marL="457200" lvl="0" indent="-382270" algn="l" rtl="0">
              <a:lnSpc>
                <a:spcPct val="94000"/>
              </a:lnSpc>
              <a:spcBef>
                <a:spcPts val="0"/>
              </a:spcBef>
              <a:spcAft>
                <a:spcPts val="0"/>
              </a:spcAft>
              <a:buSzPts val="2420"/>
              <a:buAutoNum type="arabicPeriod"/>
            </a:pPr>
            <a:r>
              <a:rPr lang="en-US" sz="2420"/>
              <a:t>Clinical Care Domain</a:t>
            </a:r>
            <a:endParaRPr sz="2420"/>
          </a:p>
          <a:p>
            <a:pPr marL="914400" lvl="1" indent="-382269" algn="l" rtl="0">
              <a:lnSpc>
                <a:spcPct val="94000"/>
              </a:lnSpc>
              <a:spcBef>
                <a:spcPts val="0"/>
              </a:spcBef>
              <a:spcAft>
                <a:spcPts val="0"/>
              </a:spcAft>
              <a:buSzPts val="2420"/>
              <a:buAutoNum type="alphaLcPeriod"/>
            </a:pPr>
            <a:r>
              <a:rPr lang="en-US" sz="2420"/>
              <a:t>Mortality measure</a:t>
            </a:r>
            <a:endParaRPr sz="2420"/>
          </a:p>
          <a:p>
            <a:pPr marL="914400" lvl="1" indent="-382269" algn="l" rtl="0">
              <a:lnSpc>
                <a:spcPct val="94000"/>
              </a:lnSpc>
              <a:spcBef>
                <a:spcPts val="0"/>
              </a:spcBef>
              <a:spcAft>
                <a:spcPts val="0"/>
              </a:spcAft>
              <a:buSzPts val="2420"/>
              <a:buAutoNum type="alphaLcPeriod"/>
            </a:pPr>
            <a:r>
              <a:rPr lang="en-US" sz="2420"/>
              <a:t>THA-TKA Complications </a:t>
            </a:r>
            <a:endParaRPr sz="2420"/>
          </a:p>
          <a:p>
            <a:pPr marL="0" lvl="0" indent="0" algn="l" rtl="0">
              <a:lnSpc>
                <a:spcPct val="94000"/>
              </a:lnSpc>
              <a:spcBef>
                <a:spcPts val="0"/>
              </a:spcBef>
              <a:spcAft>
                <a:spcPts val="0"/>
              </a:spcAft>
              <a:buNone/>
            </a:pPr>
            <a:endParaRPr sz="2420" i="1"/>
          </a:p>
        </p:txBody>
      </p:sp>
      <p:sp>
        <p:nvSpPr>
          <p:cNvPr id="260" name="Google Shape;260;p4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13</a:t>
            </a:fld>
            <a:endParaRPr/>
          </a:p>
        </p:txBody>
      </p:sp>
      <p:sp>
        <p:nvSpPr>
          <p:cNvPr id="261" name="Google Shape;261;p4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QBR Program Redesign, RY 2024 and Beyond</a:t>
            </a:r>
            <a:endParaRPr/>
          </a:p>
        </p:txBody>
      </p:sp>
      <p:sp>
        <p:nvSpPr>
          <p:cNvPr id="262" name="Google Shape;262;p42"/>
          <p:cNvSpPr/>
          <p:nvPr/>
        </p:nvSpPr>
        <p:spPr>
          <a:xfrm>
            <a:off x="7622175" y="2013075"/>
            <a:ext cx="3458400" cy="157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t>This slide presentation outlines the QBR Subgroup report that was submitted to CMMI on Aug 16, 2021.</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body" idx="1"/>
          </p:nvPr>
        </p:nvSpPr>
        <p:spPr>
          <a:xfrm>
            <a:off x="730925" y="1099050"/>
            <a:ext cx="10515600" cy="4659900"/>
          </a:xfrm>
          <a:prstGeom prst="rect">
            <a:avLst/>
          </a:prstGeom>
        </p:spPr>
        <p:txBody>
          <a:bodyPr spcFirstLastPara="1" wrap="square" lIns="91425" tIns="45700" rIns="91425" bIns="45700" anchor="t" anchorCtr="0">
            <a:normAutofit fontScale="92500" lnSpcReduction="20000"/>
          </a:bodyPr>
          <a:lstStyle/>
          <a:p>
            <a:pPr marL="457200" lvl="0" indent="-355600" algn="l" rtl="0">
              <a:spcBef>
                <a:spcPts val="1000"/>
              </a:spcBef>
              <a:spcAft>
                <a:spcPts val="0"/>
              </a:spcAft>
              <a:buSzPts val="2000"/>
              <a:buAutoNum type="arabicPeriod"/>
            </a:pPr>
            <a:r>
              <a:rPr lang="en-US" dirty="0"/>
              <a:t>What is it?</a:t>
            </a:r>
            <a:endParaRPr dirty="0"/>
          </a:p>
          <a:p>
            <a:pPr marL="914400" lvl="1" indent="-342900" algn="l" rtl="0">
              <a:spcBef>
                <a:spcPts val="0"/>
              </a:spcBef>
              <a:spcAft>
                <a:spcPts val="0"/>
              </a:spcAft>
              <a:buSzPts val="1800"/>
              <a:buAutoNum type="alphaLcPeriod"/>
            </a:pPr>
            <a:r>
              <a:rPr lang="en-US" dirty="0"/>
              <a:t>Survey to capture patient experience in IP Hospitalization: 8 Composite Measures and Consistency Credit points </a:t>
            </a:r>
            <a:endParaRPr dirty="0"/>
          </a:p>
          <a:p>
            <a:pPr marL="457200" lvl="0" indent="-355600" algn="l" rtl="0">
              <a:spcBef>
                <a:spcPts val="0"/>
              </a:spcBef>
              <a:spcAft>
                <a:spcPts val="0"/>
              </a:spcAft>
              <a:buSzPts val="2000"/>
              <a:buAutoNum type="arabicPeriod"/>
            </a:pPr>
            <a:r>
              <a:rPr lang="en-US" dirty="0"/>
              <a:t>What we discussed?</a:t>
            </a:r>
            <a:endParaRPr dirty="0"/>
          </a:p>
          <a:p>
            <a:pPr marL="914400" lvl="0" indent="-355600" algn="l" rtl="0">
              <a:spcBef>
                <a:spcPts val="0"/>
              </a:spcBef>
              <a:spcAft>
                <a:spcPts val="0"/>
              </a:spcAft>
              <a:buSzPts val="2000"/>
              <a:buChar char="-"/>
            </a:pPr>
            <a:r>
              <a:rPr lang="en-US" sz="1800" dirty="0">
                <a:solidFill>
                  <a:srgbClr val="0066CC"/>
                </a:solidFill>
              </a:rPr>
              <a:t>Long-term challenges with low HCAHPS scores</a:t>
            </a:r>
            <a:endParaRPr sz="1800" dirty="0">
              <a:solidFill>
                <a:srgbClr val="0066CC"/>
              </a:solidFill>
            </a:endParaRPr>
          </a:p>
          <a:p>
            <a:pPr marL="914400" lvl="0" indent="-355600" algn="l" rtl="0">
              <a:spcBef>
                <a:spcPts val="0"/>
              </a:spcBef>
              <a:spcAft>
                <a:spcPts val="0"/>
              </a:spcAft>
              <a:buSzPts val="2000"/>
              <a:buChar char="-"/>
            </a:pPr>
            <a:r>
              <a:rPr lang="en-US" sz="1800" dirty="0">
                <a:solidFill>
                  <a:srgbClr val="0066CC"/>
                </a:solidFill>
              </a:rPr>
              <a:t>Potential benefits to including Linear Scores, which recognizes greater gradation in performance across the range of responses of “Never”, “Sometimes”, “Usually”, and “Always”</a:t>
            </a:r>
            <a:endParaRPr sz="1800" dirty="0">
              <a:solidFill>
                <a:srgbClr val="0066CC"/>
              </a:solidFill>
            </a:endParaRPr>
          </a:p>
          <a:p>
            <a:pPr marL="1828800" lvl="1" indent="-342900" algn="l" rtl="0">
              <a:spcBef>
                <a:spcPts val="0"/>
              </a:spcBef>
              <a:spcAft>
                <a:spcPts val="0"/>
              </a:spcAft>
              <a:buSzPts val="1800"/>
              <a:buChar char="-"/>
            </a:pPr>
            <a:r>
              <a:rPr lang="en-US" dirty="0"/>
              <a:t>Linear scores more highly correlated with other quality outcomes (e.g. mortality)</a:t>
            </a:r>
            <a:endParaRPr dirty="0"/>
          </a:p>
          <a:p>
            <a:pPr marL="914400" lvl="0" indent="-355600" algn="l" rtl="0">
              <a:spcBef>
                <a:spcPts val="0"/>
              </a:spcBef>
              <a:spcAft>
                <a:spcPts val="0"/>
              </a:spcAft>
              <a:buSzPts val="2000"/>
              <a:buChar char="-"/>
            </a:pPr>
            <a:r>
              <a:rPr lang="en-US" sz="1800" dirty="0">
                <a:solidFill>
                  <a:srgbClr val="0066CC"/>
                </a:solidFill>
              </a:rPr>
              <a:t>Providing optional “upfront” investment dollars, to directly invest in HCAHPS Improvement</a:t>
            </a:r>
            <a:endParaRPr sz="1800" dirty="0">
              <a:solidFill>
                <a:srgbClr val="0066CC"/>
              </a:solidFill>
            </a:endParaRPr>
          </a:p>
          <a:p>
            <a:pPr marL="914400" lvl="0" indent="-355600" algn="l" rtl="0">
              <a:spcBef>
                <a:spcPts val="0"/>
              </a:spcBef>
              <a:spcAft>
                <a:spcPts val="0"/>
              </a:spcAft>
              <a:buSzPts val="2000"/>
              <a:buChar char="-"/>
            </a:pPr>
            <a:r>
              <a:rPr lang="en-US" sz="1800" dirty="0">
                <a:solidFill>
                  <a:srgbClr val="0066CC"/>
                </a:solidFill>
              </a:rPr>
              <a:t>Sharing “best practices” or “lessons learned” across the industry</a:t>
            </a:r>
            <a:endParaRPr sz="1800" dirty="0">
              <a:solidFill>
                <a:srgbClr val="0066CC"/>
              </a:solidFill>
            </a:endParaRPr>
          </a:p>
          <a:p>
            <a:pPr marL="101600" lvl="0" indent="0" algn="l" rtl="0">
              <a:spcBef>
                <a:spcPts val="0"/>
              </a:spcBef>
              <a:spcAft>
                <a:spcPts val="0"/>
              </a:spcAft>
              <a:buSzPts val="2000"/>
              <a:buNone/>
            </a:pPr>
            <a:r>
              <a:rPr lang="en-US" dirty="0"/>
              <a:t>3.  What we reported to CMMI/decided?</a:t>
            </a:r>
            <a:endParaRPr dirty="0"/>
          </a:p>
          <a:p>
            <a:pPr marL="914400" lvl="0" indent="-342582" algn="l" rtl="0">
              <a:lnSpc>
                <a:spcPct val="115000"/>
              </a:lnSpc>
              <a:spcBef>
                <a:spcPts val="0"/>
              </a:spcBef>
              <a:spcAft>
                <a:spcPts val="0"/>
              </a:spcAft>
              <a:buClr>
                <a:srgbClr val="0066CC"/>
              </a:buClr>
              <a:buSzPts val="1795"/>
              <a:buChar char="-"/>
            </a:pPr>
            <a:r>
              <a:rPr lang="en-US" sz="1795" dirty="0">
                <a:solidFill>
                  <a:srgbClr val="0066CC"/>
                </a:solidFill>
              </a:rPr>
              <a:t>Add linear measures to incent incremental improvements</a:t>
            </a:r>
            <a:endParaRPr sz="1795" dirty="0">
              <a:solidFill>
                <a:srgbClr val="0066CC"/>
              </a:solidFill>
            </a:endParaRPr>
          </a:p>
          <a:p>
            <a:pPr marL="914400" lvl="0" indent="-342582" algn="l" rtl="0">
              <a:lnSpc>
                <a:spcPct val="115000"/>
              </a:lnSpc>
              <a:spcBef>
                <a:spcPts val="0"/>
              </a:spcBef>
              <a:spcAft>
                <a:spcPts val="0"/>
              </a:spcAft>
              <a:buClr>
                <a:srgbClr val="0066CC"/>
              </a:buClr>
              <a:buSzPts val="1795"/>
              <a:buChar char="-"/>
            </a:pPr>
            <a:r>
              <a:rPr lang="en-US" sz="1795" dirty="0">
                <a:solidFill>
                  <a:srgbClr val="0066CC"/>
                </a:solidFill>
              </a:rPr>
              <a:t>Offer upfront investment opportunity</a:t>
            </a:r>
            <a:endParaRPr sz="1795" dirty="0">
              <a:solidFill>
                <a:srgbClr val="0066CC"/>
              </a:solidFill>
            </a:endParaRPr>
          </a:p>
          <a:p>
            <a:pPr marL="914400" lvl="0" indent="-342582" algn="l" rtl="0">
              <a:lnSpc>
                <a:spcPct val="115000"/>
              </a:lnSpc>
              <a:spcBef>
                <a:spcPts val="0"/>
              </a:spcBef>
              <a:spcAft>
                <a:spcPts val="0"/>
              </a:spcAft>
              <a:buClr>
                <a:srgbClr val="0066CC"/>
              </a:buClr>
              <a:buSzPts val="1795"/>
              <a:buChar char="-"/>
            </a:pPr>
            <a:r>
              <a:rPr lang="en-US" sz="1795" dirty="0">
                <a:solidFill>
                  <a:srgbClr val="0066CC"/>
                </a:solidFill>
              </a:rPr>
              <a:t>Encourage sharing of best practices</a:t>
            </a:r>
            <a:endParaRPr sz="1795" dirty="0">
              <a:solidFill>
                <a:srgbClr val="0066CC"/>
              </a:solidFill>
            </a:endParaRPr>
          </a:p>
          <a:p>
            <a:pPr marL="914400" lvl="0" indent="-342582" algn="l" rtl="0">
              <a:lnSpc>
                <a:spcPct val="115000"/>
              </a:lnSpc>
              <a:spcBef>
                <a:spcPts val="0"/>
              </a:spcBef>
              <a:spcAft>
                <a:spcPts val="0"/>
              </a:spcAft>
              <a:buClr>
                <a:srgbClr val="0066CC"/>
              </a:buClr>
              <a:buSzPts val="1795"/>
              <a:buChar char="-"/>
            </a:pPr>
            <a:r>
              <a:rPr lang="en-US" sz="1795" dirty="0">
                <a:solidFill>
                  <a:srgbClr val="0066CC"/>
                </a:solidFill>
              </a:rPr>
              <a:t>Require hospitals to submit patient level data to MHCC to allow for additional analytics, in particular on disparities in patient experience</a:t>
            </a:r>
            <a:endParaRPr sz="1795" dirty="0">
              <a:solidFill>
                <a:srgbClr val="0066CC"/>
              </a:solidFill>
            </a:endParaRPr>
          </a:p>
        </p:txBody>
      </p:sp>
      <p:sp>
        <p:nvSpPr>
          <p:cNvPr id="269" name="Google Shape;269;p43"/>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sp>
        <p:nvSpPr>
          <p:cNvPr id="270" name="Google Shape;270;p43"/>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HCAHPS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txBox="1">
            <a:spLocks noGrp="1"/>
          </p:cNvSpPr>
          <p:nvPr>
            <p:ph type="body" idx="1"/>
          </p:nvPr>
        </p:nvSpPr>
        <p:spPr>
          <a:xfrm>
            <a:off x="971550" y="1133475"/>
            <a:ext cx="10515600" cy="50799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4000"/>
              </a:lnSpc>
              <a:spcBef>
                <a:spcPts val="1000"/>
              </a:spcBef>
              <a:spcAft>
                <a:spcPts val="0"/>
              </a:spcAft>
              <a:buSzPts val="2000"/>
              <a:buChar char="•"/>
            </a:pPr>
            <a:r>
              <a:rPr lang="en-US"/>
              <a:t>HVBP and QBR use the </a:t>
            </a:r>
            <a:r>
              <a:rPr lang="en-US" b="1"/>
              <a:t>Top Box Score</a:t>
            </a:r>
            <a:r>
              <a:rPr lang="en-US"/>
              <a:t> for assessing performance (</a:t>
            </a:r>
            <a:r>
              <a:rPr lang="en-US" b="1" u="sng"/>
              <a:t>Always</a:t>
            </a:r>
            <a:r>
              <a:rPr lang="en-US"/>
              <a:t>, Usually, Sometimes, Never)</a:t>
            </a:r>
            <a:endParaRPr/>
          </a:p>
          <a:p>
            <a:pPr marL="914400" lvl="1" indent="-342900" algn="l" rtl="0">
              <a:spcBef>
                <a:spcPts val="0"/>
              </a:spcBef>
              <a:spcAft>
                <a:spcPts val="0"/>
              </a:spcAft>
              <a:buSzPts val="1800"/>
              <a:buChar char="•"/>
            </a:pPr>
            <a:r>
              <a:rPr lang="en-US"/>
              <a:t>Only most positive response (“top box”) receive 100 pts, all other responses receive 0 pts</a:t>
            </a:r>
            <a:endParaRPr/>
          </a:p>
          <a:p>
            <a:pPr marL="914400" lvl="1" indent="-342900" algn="l" rtl="0">
              <a:spcBef>
                <a:spcPts val="0"/>
              </a:spcBef>
              <a:spcAft>
                <a:spcPts val="0"/>
              </a:spcAft>
              <a:buSzPts val="1800"/>
              <a:buChar char="•"/>
            </a:pPr>
            <a:r>
              <a:rPr lang="en-US"/>
              <a:t>Top-Box Scoring: Never = 0; Sometimes = 0; Usually = 0; Always = 100</a:t>
            </a:r>
            <a:endParaRPr/>
          </a:p>
          <a:p>
            <a:pPr marL="457200" lvl="0" indent="-355600" algn="l" rtl="0">
              <a:spcBef>
                <a:spcPts val="0"/>
              </a:spcBef>
              <a:spcAft>
                <a:spcPts val="0"/>
              </a:spcAft>
              <a:buSzPts val="2000"/>
              <a:buChar char="•"/>
            </a:pPr>
            <a:r>
              <a:rPr lang="en-US"/>
              <a:t>CMS Star Ratings use </a:t>
            </a:r>
            <a:r>
              <a:rPr lang="en-US" b="1"/>
              <a:t>Linear Scores</a:t>
            </a:r>
            <a:r>
              <a:rPr lang="en-US"/>
              <a:t> that score all possible scores with equal intervals between each option (</a:t>
            </a:r>
            <a:r>
              <a:rPr lang="en-US" b="1" u="sng"/>
              <a:t>Always, Usually, Sometimes, and Never</a:t>
            </a:r>
            <a:r>
              <a:rPr lang="en-US"/>
              <a:t>) in a 0-100 scale, weighted by discharge and response rate</a:t>
            </a:r>
            <a:endParaRPr/>
          </a:p>
          <a:p>
            <a:pPr marL="914400" marR="0" lvl="0" indent="0" algn="l" rtl="0">
              <a:lnSpc>
                <a:spcPct val="114000"/>
              </a:lnSpc>
              <a:spcBef>
                <a:spcPts val="1000"/>
              </a:spcBef>
              <a:spcAft>
                <a:spcPts val="0"/>
              </a:spcAft>
              <a:buNone/>
            </a:pPr>
            <a:endParaRPr/>
          </a:p>
          <a:p>
            <a:pPr marL="914400" marR="0" lvl="0" indent="0" algn="l" rtl="0">
              <a:lnSpc>
                <a:spcPct val="114000"/>
              </a:lnSpc>
              <a:spcBef>
                <a:spcPts val="1000"/>
              </a:spcBef>
              <a:spcAft>
                <a:spcPts val="0"/>
              </a:spcAft>
              <a:buNone/>
            </a:pPr>
            <a:endParaRPr sz="2400">
              <a:solidFill>
                <a:schemeClr val="dk1"/>
              </a:solidFill>
            </a:endParaRPr>
          </a:p>
          <a:p>
            <a:pPr marL="914400" marR="0" lvl="1" indent="-342900" algn="l" rtl="0">
              <a:lnSpc>
                <a:spcPct val="114000"/>
              </a:lnSpc>
              <a:spcBef>
                <a:spcPts val="1000"/>
              </a:spcBef>
              <a:spcAft>
                <a:spcPts val="0"/>
              </a:spcAft>
              <a:buSzPts val="1800"/>
              <a:buChar char="•"/>
            </a:pPr>
            <a:r>
              <a:rPr lang="en-US"/>
              <a:t>NOTE: Discharge information is YES/NO so only two potential scores</a:t>
            </a:r>
            <a:endParaRPr/>
          </a:p>
          <a:p>
            <a:pPr marL="457200" marR="0" lvl="0" indent="0" algn="l" rtl="0">
              <a:lnSpc>
                <a:spcPct val="114000"/>
              </a:lnSpc>
              <a:spcBef>
                <a:spcPts val="1000"/>
              </a:spcBef>
              <a:spcAft>
                <a:spcPts val="0"/>
              </a:spcAft>
              <a:buNone/>
            </a:pPr>
            <a:endParaRPr/>
          </a:p>
          <a:p>
            <a:pPr marL="0" lvl="0" indent="0" algn="l" rtl="0">
              <a:lnSpc>
                <a:spcPct val="115000"/>
              </a:lnSpc>
              <a:spcBef>
                <a:spcPts val="0"/>
              </a:spcBef>
              <a:spcAft>
                <a:spcPts val="0"/>
              </a:spcAft>
              <a:buNone/>
            </a:pPr>
            <a:endParaRPr/>
          </a:p>
        </p:txBody>
      </p:sp>
      <p:sp>
        <p:nvSpPr>
          <p:cNvPr id="276" name="Google Shape;276;p44"/>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15</a:t>
            </a:fld>
            <a:endParaRPr/>
          </a:p>
        </p:txBody>
      </p:sp>
      <p:sp>
        <p:nvSpPr>
          <p:cNvPr id="277" name="Google Shape;277;p4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Linear Scores and Top Box Scores</a:t>
            </a:r>
            <a:endParaRPr/>
          </a:p>
        </p:txBody>
      </p:sp>
      <p:pic>
        <p:nvPicPr>
          <p:cNvPr id="278" name="Google Shape;278;p44"/>
          <p:cNvPicPr preferRelativeResize="0"/>
          <p:nvPr/>
        </p:nvPicPr>
        <p:blipFill>
          <a:blip r:embed="rId3">
            <a:alphaModFix/>
          </a:blip>
          <a:stretch>
            <a:fillRect/>
          </a:stretch>
        </p:blipFill>
        <p:spPr>
          <a:xfrm>
            <a:off x="1342963" y="4226375"/>
            <a:ext cx="9286875" cy="819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16</a:t>
            </a:fld>
            <a:endParaRPr/>
          </a:p>
        </p:txBody>
      </p:sp>
      <p:sp>
        <p:nvSpPr>
          <p:cNvPr id="285" name="Google Shape;285;p45"/>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600"/>
              <a:t>By Hospital Scores on Linear vs Top Box</a:t>
            </a:r>
            <a:endParaRPr sz="2600"/>
          </a:p>
        </p:txBody>
      </p:sp>
      <p:pic>
        <p:nvPicPr>
          <p:cNvPr id="286" name="Google Shape;286;p45"/>
          <p:cNvPicPr preferRelativeResize="0"/>
          <p:nvPr/>
        </p:nvPicPr>
        <p:blipFill>
          <a:blip r:embed="rId3">
            <a:alphaModFix/>
          </a:blip>
          <a:stretch>
            <a:fillRect/>
          </a:stretch>
        </p:blipFill>
        <p:spPr>
          <a:xfrm>
            <a:off x="2349804" y="1126749"/>
            <a:ext cx="7983550" cy="3661250"/>
          </a:xfrm>
          <a:prstGeom prst="rect">
            <a:avLst/>
          </a:prstGeom>
          <a:noFill/>
          <a:ln>
            <a:noFill/>
          </a:ln>
        </p:spPr>
      </p:pic>
      <p:sp>
        <p:nvSpPr>
          <p:cNvPr id="287" name="Google Shape;287;p45"/>
          <p:cNvSpPr/>
          <p:nvPr/>
        </p:nvSpPr>
        <p:spPr>
          <a:xfrm>
            <a:off x="3135350" y="1548025"/>
            <a:ext cx="700800" cy="2731500"/>
          </a:xfrm>
          <a:prstGeom prst="ellipse">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5"/>
          <p:cNvSpPr/>
          <p:nvPr/>
        </p:nvSpPr>
        <p:spPr>
          <a:xfrm>
            <a:off x="3908250" y="3486850"/>
            <a:ext cx="209700" cy="963000"/>
          </a:xfrm>
          <a:prstGeom prst="ellipse">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5"/>
          <p:cNvSpPr/>
          <p:nvPr/>
        </p:nvSpPr>
        <p:spPr>
          <a:xfrm>
            <a:off x="5082475" y="3783375"/>
            <a:ext cx="614100" cy="902100"/>
          </a:xfrm>
          <a:prstGeom prst="ellipse">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5"/>
          <p:cNvSpPr/>
          <p:nvPr/>
        </p:nvSpPr>
        <p:spPr>
          <a:xfrm>
            <a:off x="6050150" y="3755400"/>
            <a:ext cx="209700" cy="753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5"/>
          <p:cNvSpPr/>
          <p:nvPr/>
        </p:nvSpPr>
        <p:spPr>
          <a:xfrm>
            <a:off x="7040975" y="3888150"/>
            <a:ext cx="209700" cy="753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5"/>
          <p:cNvSpPr/>
          <p:nvPr/>
        </p:nvSpPr>
        <p:spPr>
          <a:xfrm>
            <a:off x="1906350" y="5098650"/>
            <a:ext cx="1819800" cy="1290300"/>
          </a:xfrm>
          <a:prstGeom prst="ellipse">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t>Score higher on linear than top box</a:t>
            </a:r>
            <a:endParaRPr sz="1600"/>
          </a:p>
        </p:txBody>
      </p:sp>
      <p:sp>
        <p:nvSpPr>
          <p:cNvPr id="293" name="Google Shape;293;p45"/>
          <p:cNvSpPr/>
          <p:nvPr/>
        </p:nvSpPr>
        <p:spPr>
          <a:xfrm>
            <a:off x="3773225" y="5067600"/>
            <a:ext cx="1819800" cy="1352400"/>
          </a:xfrm>
          <a:prstGeom prst="ellipse">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Score points only on linear</a:t>
            </a:r>
            <a:endParaRPr/>
          </a:p>
        </p:txBody>
      </p:sp>
      <p:sp>
        <p:nvSpPr>
          <p:cNvPr id="294" name="Google Shape;294;p45"/>
          <p:cNvSpPr/>
          <p:nvPr/>
        </p:nvSpPr>
        <p:spPr>
          <a:xfrm>
            <a:off x="5640100" y="5067600"/>
            <a:ext cx="1819800" cy="1398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Score higher on top box than linear</a:t>
            </a:r>
            <a:endParaRPr/>
          </a:p>
        </p:txBody>
      </p:sp>
      <p:sp>
        <p:nvSpPr>
          <p:cNvPr id="295" name="Google Shape;295;p45"/>
          <p:cNvSpPr/>
          <p:nvPr/>
        </p:nvSpPr>
        <p:spPr>
          <a:xfrm rot="-3775212">
            <a:off x="2558503" y="4401428"/>
            <a:ext cx="881091" cy="41914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5"/>
          <p:cNvSpPr/>
          <p:nvPr/>
        </p:nvSpPr>
        <p:spPr>
          <a:xfrm rot="3084778">
            <a:off x="4293089" y="4384174"/>
            <a:ext cx="700815" cy="600926"/>
          </a:xfrm>
          <a:prstGeom prst="leftUpArrow">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5"/>
          <p:cNvSpPr/>
          <p:nvPr/>
        </p:nvSpPr>
        <p:spPr>
          <a:xfrm rot="3385127">
            <a:off x="6256924" y="4330508"/>
            <a:ext cx="700754" cy="738030"/>
          </a:xfrm>
          <a:prstGeom prst="leftUpArrow">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5"/>
          <p:cNvSpPr/>
          <p:nvPr/>
        </p:nvSpPr>
        <p:spPr>
          <a:xfrm>
            <a:off x="7707325" y="2480975"/>
            <a:ext cx="2331900" cy="1742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Significant number of hospitals score zero on both top box and linear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6"/>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17</a:t>
            </a:fld>
            <a:endParaRPr/>
          </a:p>
        </p:txBody>
      </p:sp>
      <p:sp>
        <p:nvSpPr>
          <p:cNvPr id="305" name="Google Shape;305;p46"/>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Measures Modeled at 10 Percent of total QBR Score</a:t>
            </a:r>
            <a:endParaRPr/>
          </a:p>
        </p:txBody>
      </p:sp>
      <p:pic>
        <p:nvPicPr>
          <p:cNvPr id="306" name="Google Shape;306;p46"/>
          <p:cNvPicPr preferRelativeResize="0"/>
          <p:nvPr/>
        </p:nvPicPr>
        <p:blipFill>
          <a:blip r:embed="rId3">
            <a:alphaModFix/>
          </a:blip>
          <a:stretch>
            <a:fillRect/>
          </a:stretch>
        </p:blipFill>
        <p:spPr>
          <a:xfrm>
            <a:off x="149100" y="1676375"/>
            <a:ext cx="9418450" cy="4427899"/>
          </a:xfrm>
          <a:prstGeom prst="rect">
            <a:avLst/>
          </a:prstGeom>
          <a:noFill/>
          <a:ln>
            <a:noFill/>
          </a:ln>
        </p:spPr>
      </p:pic>
      <p:sp>
        <p:nvSpPr>
          <p:cNvPr id="307" name="Google Shape;307;p46"/>
          <p:cNvSpPr/>
          <p:nvPr/>
        </p:nvSpPr>
        <p:spPr>
          <a:xfrm>
            <a:off x="234250" y="2822663"/>
            <a:ext cx="2063400" cy="2043600"/>
          </a:xfrm>
          <a:prstGeom prst="mathMultiply">
            <a:avLst>
              <a:gd name="adj1" fmla="val 2352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6"/>
          <p:cNvSpPr txBox="1"/>
          <p:nvPr/>
        </p:nvSpPr>
        <p:spPr>
          <a:xfrm>
            <a:off x="9684350" y="1950825"/>
            <a:ext cx="2327400" cy="387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t>Considerations for Narrowing Down Measures</a:t>
            </a:r>
            <a:endParaRPr sz="1600" b="1"/>
          </a:p>
          <a:p>
            <a:pPr marL="0" lvl="0" indent="0" algn="ctr" rtl="0">
              <a:spcBef>
                <a:spcPts val="0"/>
              </a:spcBef>
              <a:spcAft>
                <a:spcPts val="0"/>
              </a:spcAft>
              <a:buNone/>
            </a:pPr>
            <a:endParaRPr sz="1600"/>
          </a:p>
          <a:p>
            <a:pPr marL="0" lvl="0" indent="0" algn="ctr" rtl="0">
              <a:spcBef>
                <a:spcPts val="0"/>
              </a:spcBef>
              <a:spcAft>
                <a:spcPts val="0"/>
              </a:spcAft>
              <a:buNone/>
            </a:pPr>
            <a:r>
              <a:rPr lang="en-US" sz="1600"/>
              <a:t>Patient-Centered</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US" sz="1600"/>
              <a:t>Leapfrog alignment</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US" sz="1600"/>
              <a:t>Correlations with other quality outcomes</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US" sz="1600"/>
              <a:t>Comprehensiveness</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US" sz="1600"/>
              <a:t>Importance to TCOC model</a:t>
            </a:r>
            <a:endParaRPr sz="1600"/>
          </a:p>
        </p:txBody>
      </p:sp>
      <p:sp>
        <p:nvSpPr>
          <p:cNvPr id="309" name="Google Shape;309;p46"/>
          <p:cNvSpPr txBox="1">
            <a:spLocks noGrp="1"/>
          </p:cNvSpPr>
          <p:nvPr>
            <p:ph type="body" idx="1"/>
          </p:nvPr>
        </p:nvSpPr>
        <p:spPr>
          <a:xfrm>
            <a:off x="317700" y="966263"/>
            <a:ext cx="11556600" cy="600900"/>
          </a:xfrm>
          <a:prstGeom prst="rect">
            <a:avLst/>
          </a:prstGeom>
        </p:spPr>
        <p:txBody>
          <a:bodyPr spcFirstLastPara="1" wrap="square" lIns="91425" tIns="45700" rIns="91425" bIns="45700" anchor="t" anchorCtr="0">
            <a:noAutofit/>
          </a:bodyPr>
          <a:lstStyle/>
          <a:p>
            <a:pPr marL="0" lvl="0" indent="0" algn="ctr" rtl="0">
              <a:lnSpc>
                <a:spcPct val="94000"/>
              </a:lnSpc>
              <a:spcBef>
                <a:spcPts val="1000"/>
              </a:spcBef>
              <a:spcAft>
                <a:spcPts val="0"/>
              </a:spcAft>
              <a:buSzPts val="358"/>
              <a:buNone/>
            </a:pPr>
            <a:r>
              <a:rPr lang="en-US" sz="2080">
                <a:solidFill>
                  <a:srgbClr val="4A86E8"/>
                </a:solidFill>
              </a:rPr>
              <a:t>Subgroup recommended a more focused approach to linear measures </a:t>
            </a:r>
            <a:endParaRPr sz="2080">
              <a:solidFill>
                <a:srgbClr val="4A86E8"/>
              </a:solidFill>
            </a:endParaRPr>
          </a:p>
        </p:txBody>
      </p:sp>
      <p:sp>
        <p:nvSpPr>
          <p:cNvPr id="310" name="Google Shape;310;p46"/>
          <p:cNvSpPr/>
          <p:nvPr/>
        </p:nvSpPr>
        <p:spPr>
          <a:xfrm>
            <a:off x="7399475" y="1737975"/>
            <a:ext cx="2102700" cy="4316700"/>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7"/>
          <p:cNvSpPr txBox="1">
            <a:spLocks noGrp="1"/>
          </p:cNvSpPr>
          <p:nvPr>
            <p:ph type="body" idx="1"/>
          </p:nvPr>
        </p:nvSpPr>
        <p:spPr>
          <a:xfrm>
            <a:off x="489075" y="798100"/>
            <a:ext cx="11371200" cy="4921200"/>
          </a:xfrm>
          <a:prstGeom prst="rect">
            <a:avLst/>
          </a:prstGeom>
        </p:spPr>
        <p:txBody>
          <a:bodyPr spcFirstLastPara="1" wrap="square" lIns="91425" tIns="45700" rIns="91425" bIns="45700" anchor="t" anchorCtr="0">
            <a:noAutofit/>
          </a:bodyPr>
          <a:lstStyle/>
          <a:p>
            <a:pPr marL="457200" lvl="0" indent="-349250" algn="l" rtl="0">
              <a:lnSpc>
                <a:spcPct val="94000"/>
              </a:lnSpc>
              <a:spcBef>
                <a:spcPts val="1000"/>
              </a:spcBef>
              <a:spcAft>
                <a:spcPts val="0"/>
              </a:spcAft>
              <a:buSzPts val="1900"/>
              <a:buChar char="●"/>
            </a:pPr>
            <a:r>
              <a:rPr lang="en-US" sz="1879"/>
              <a:t>Previously, we shared that “top-box” scores were generally only weakly correlated with other quality of care measures.</a:t>
            </a:r>
            <a:endParaRPr sz="1879"/>
          </a:p>
          <a:p>
            <a:pPr marL="457200" lvl="0" indent="-349250" algn="l" rtl="0">
              <a:lnSpc>
                <a:spcPct val="94000"/>
              </a:lnSpc>
              <a:spcBef>
                <a:spcPts val="1000"/>
              </a:spcBef>
              <a:spcAft>
                <a:spcPts val="0"/>
              </a:spcAft>
              <a:buSzPts val="1900"/>
              <a:buChar char="●"/>
            </a:pPr>
            <a:r>
              <a:rPr lang="en-US" sz="1879"/>
              <a:t>We repeated this analysis with the Linear Scores, and found higher </a:t>
            </a:r>
            <a:r>
              <a:rPr lang="en-US" sz="1879" b="1"/>
              <a:t>correlations between higher HCAHPS linear scores and other favorable quality outcomes</a:t>
            </a:r>
            <a:r>
              <a:rPr lang="en-US" sz="1879"/>
              <a:t> (Lower mortality, lower readmissions etc).</a:t>
            </a:r>
            <a:endParaRPr sz="1879"/>
          </a:p>
          <a:p>
            <a:pPr marL="457200" lvl="0" indent="-349250" algn="l" rtl="0">
              <a:lnSpc>
                <a:spcPct val="94000"/>
              </a:lnSpc>
              <a:spcBef>
                <a:spcPts val="1000"/>
              </a:spcBef>
              <a:spcAft>
                <a:spcPts val="0"/>
              </a:spcAft>
              <a:buSzPts val="1900"/>
              <a:buChar char="●"/>
            </a:pPr>
            <a:r>
              <a:rPr lang="en-US" sz="1879"/>
              <a:t>Subgroup was supportive of model with four measures (2.5 percent each) but some stakeholders raised concerns about including the responsiveness measure:</a:t>
            </a:r>
            <a:endParaRPr sz="1879"/>
          </a:p>
          <a:p>
            <a:pPr marL="914400" lvl="1" indent="-342900" algn="l" rtl="0">
              <a:lnSpc>
                <a:spcPct val="94000"/>
              </a:lnSpc>
              <a:spcBef>
                <a:spcPts val="1000"/>
              </a:spcBef>
              <a:spcAft>
                <a:spcPts val="1000"/>
              </a:spcAft>
              <a:buSzPts val="1800"/>
              <a:buChar char="○"/>
            </a:pPr>
            <a:r>
              <a:rPr lang="en-US"/>
              <a:t>Staff strongly support the inclusion of the linear measure for responsiveness because it is patient centered and there is higher/statistically significant correlation with readmissions, survival, and LOS. </a:t>
            </a:r>
            <a:endParaRPr/>
          </a:p>
        </p:txBody>
      </p:sp>
      <p:sp>
        <p:nvSpPr>
          <p:cNvPr id="317" name="Google Shape;317;p47"/>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18</a:t>
            </a:fld>
            <a:endParaRPr/>
          </a:p>
        </p:txBody>
      </p:sp>
      <p:sp>
        <p:nvSpPr>
          <p:cNvPr id="318" name="Google Shape;318;p47"/>
          <p:cNvSpPr txBox="1">
            <a:spLocks noGrp="1"/>
          </p:cNvSpPr>
          <p:nvPr>
            <p:ph type="title"/>
          </p:nvPr>
        </p:nvSpPr>
        <p:spPr>
          <a:xfrm>
            <a:off x="996952" y="28890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HCAHPS Linear Score Correlations</a:t>
            </a:r>
            <a:endParaRPr/>
          </a:p>
        </p:txBody>
      </p:sp>
      <p:pic>
        <p:nvPicPr>
          <p:cNvPr id="319" name="Google Shape;319;p47"/>
          <p:cNvPicPr preferRelativeResize="0"/>
          <p:nvPr/>
        </p:nvPicPr>
        <p:blipFill>
          <a:blip r:embed="rId3">
            <a:alphaModFix/>
          </a:blip>
          <a:stretch>
            <a:fillRect/>
          </a:stretch>
        </p:blipFill>
        <p:spPr>
          <a:xfrm>
            <a:off x="1037625" y="3776074"/>
            <a:ext cx="10194101" cy="3029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8"/>
          <p:cNvSpPr txBox="1">
            <a:spLocks noGrp="1"/>
          </p:cNvSpPr>
          <p:nvPr>
            <p:ph type="body" idx="1"/>
          </p:nvPr>
        </p:nvSpPr>
        <p:spPr>
          <a:xfrm>
            <a:off x="971550" y="1169350"/>
            <a:ext cx="10515600" cy="46599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Char char="•"/>
            </a:pPr>
            <a:r>
              <a:rPr lang="en-US"/>
              <a:t>Modeled three different sets of HCAHPS measures</a:t>
            </a:r>
            <a:endParaRPr/>
          </a:p>
          <a:p>
            <a:pPr marL="914400" lvl="1" indent="-355600" algn="l" rtl="0">
              <a:spcBef>
                <a:spcPts val="0"/>
              </a:spcBef>
              <a:spcAft>
                <a:spcPts val="0"/>
              </a:spcAft>
              <a:buSzPts val="2000"/>
              <a:buChar char="•"/>
            </a:pPr>
            <a:r>
              <a:rPr lang="en-US" sz="2000"/>
              <a:t>All models weighted linear HCAHPS as 20 percent of PCE domain (10% of QBR), and specifically reduced the weight on the top box portion of the domain (i.e., consistency remained weighted at 20% of PCE Domain/10% of QBR score)</a:t>
            </a:r>
            <a:endParaRPr sz="2000"/>
          </a:p>
          <a:p>
            <a:pPr marL="914400" lvl="0" indent="0" algn="l" rtl="0">
              <a:spcBef>
                <a:spcPts val="1000"/>
              </a:spcBef>
              <a:spcAft>
                <a:spcPts val="0"/>
              </a:spcAft>
              <a:buNone/>
            </a:pPr>
            <a:endParaRPr sz="2000"/>
          </a:p>
        </p:txBody>
      </p:sp>
      <p:sp>
        <p:nvSpPr>
          <p:cNvPr id="326" name="Google Shape;326;p48"/>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19</a:t>
            </a:fld>
            <a:endParaRPr/>
          </a:p>
        </p:txBody>
      </p:sp>
      <p:sp>
        <p:nvSpPr>
          <p:cNvPr id="327" name="Google Shape;327;p48"/>
          <p:cNvSpPr txBox="1">
            <a:spLocks noGrp="1"/>
          </p:cNvSpPr>
          <p:nvPr>
            <p:ph type="title"/>
          </p:nvPr>
        </p:nvSpPr>
        <p:spPr>
          <a:xfrm>
            <a:off x="971552" y="369378"/>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HCAHPS Linear Score Modeling</a:t>
            </a:r>
            <a:endParaRPr/>
          </a:p>
        </p:txBody>
      </p:sp>
      <p:pic>
        <p:nvPicPr>
          <p:cNvPr id="328" name="Google Shape;328;p48"/>
          <p:cNvPicPr preferRelativeResize="0"/>
          <p:nvPr/>
        </p:nvPicPr>
        <p:blipFill>
          <a:blip r:embed="rId3">
            <a:alphaModFix/>
          </a:blip>
          <a:stretch>
            <a:fillRect/>
          </a:stretch>
        </p:blipFill>
        <p:spPr>
          <a:xfrm>
            <a:off x="971550" y="3143377"/>
            <a:ext cx="5322650" cy="3204675"/>
          </a:xfrm>
          <a:prstGeom prst="rect">
            <a:avLst/>
          </a:prstGeom>
          <a:noFill/>
          <a:ln>
            <a:noFill/>
          </a:ln>
        </p:spPr>
      </p:pic>
      <p:sp>
        <p:nvSpPr>
          <p:cNvPr id="329" name="Google Shape;329;p48"/>
          <p:cNvSpPr txBox="1"/>
          <p:nvPr/>
        </p:nvSpPr>
        <p:spPr>
          <a:xfrm>
            <a:off x="3076075" y="4142925"/>
            <a:ext cx="12918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solidFill>
                  <a:schemeClr val="dk1"/>
                </a:solidFill>
              </a:rPr>
              <a:t>PCE</a:t>
            </a:r>
            <a:endParaRPr sz="2000">
              <a:solidFill>
                <a:schemeClr val="dk1"/>
              </a:solidFill>
            </a:endParaRPr>
          </a:p>
          <a:p>
            <a:pPr marL="0" lvl="0" indent="0" algn="ctr" rtl="0">
              <a:spcBef>
                <a:spcPts val="0"/>
              </a:spcBef>
              <a:spcAft>
                <a:spcPts val="0"/>
              </a:spcAft>
              <a:buNone/>
            </a:pPr>
            <a:r>
              <a:rPr lang="en-US" sz="2000">
                <a:solidFill>
                  <a:schemeClr val="dk1"/>
                </a:solidFill>
              </a:rPr>
              <a:t>Domain</a:t>
            </a:r>
            <a:endParaRPr sz="2000">
              <a:solidFill>
                <a:schemeClr val="dk1"/>
              </a:solidFill>
            </a:endParaRPr>
          </a:p>
        </p:txBody>
      </p:sp>
      <p:pic>
        <p:nvPicPr>
          <p:cNvPr id="330" name="Google Shape;330;p48"/>
          <p:cNvPicPr preferRelativeResize="0"/>
          <p:nvPr/>
        </p:nvPicPr>
        <p:blipFill>
          <a:blip r:embed="rId4">
            <a:alphaModFix/>
          </a:blip>
          <a:stretch>
            <a:fillRect/>
          </a:stretch>
        </p:blipFill>
        <p:spPr>
          <a:xfrm>
            <a:off x="6732100" y="3283913"/>
            <a:ext cx="3409950" cy="2790825"/>
          </a:xfrm>
          <a:prstGeom prst="rect">
            <a:avLst/>
          </a:prstGeom>
          <a:noFill/>
          <a:ln>
            <a:noFill/>
          </a:ln>
        </p:spPr>
      </p:pic>
      <p:cxnSp>
        <p:nvCxnSpPr>
          <p:cNvPr id="331" name="Google Shape;331;p48"/>
          <p:cNvCxnSpPr/>
          <p:nvPr/>
        </p:nvCxnSpPr>
        <p:spPr>
          <a:xfrm rot="10800000">
            <a:off x="3765150" y="3231625"/>
            <a:ext cx="4707300" cy="437700"/>
          </a:xfrm>
          <a:prstGeom prst="straightConnector1">
            <a:avLst/>
          </a:prstGeom>
          <a:noFill/>
          <a:ln w="9525" cap="flat" cmpd="sng">
            <a:solidFill>
              <a:schemeClr val="dk2"/>
            </a:solidFill>
            <a:prstDash val="solid"/>
            <a:round/>
            <a:headEnd type="none" w="med" len="med"/>
            <a:tailEnd type="none" w="med" len="med"/>
          </a:ln>
        </p:spPr>
      </p:cxnSp>
      <p:cxnSp>
        <p:nvCxnSpPr>
          <p:cNvPr id="332" name="Google Shape;332;p48"/>
          <p:cNvCxnSpPr/>
          <p:nvPr/>
        </p:nvCxnSpPr>
        <p:spPr>
          <a:xfrm rot="10800000" flipH="1">
            <a:off x="3743475" y="5298425"/>
            <a:ext cx="4736100" cy="487800"/>
          </a:xfrm>
          <a:prstGeom prst="straightConnector1">
            <a:avLst/>
          </a:prstGeom>
          <a:noFill/>
          <a:ln w="9525" cap="flat" cmpd="sng">
            <a:solidFill>
              <a:schemeClr val="dk2"/>
            </a:solidFill>
            <a:prstDash val="solid"/>
            <a:round/>
            <a:headEnd type="none" w="med" len="med"/>
            <a:tailEnd type="none" w="med" len="med"/>
          </a:ln>
        </p:spPr>
      </p:cxnSp>
      <p:sp>
        <p:nvSpPr>
          <p:cNvPr id="333" name="Google Shape;333;p48"/>
          <p:cNvSpPr txBox="1"/>
          <p:nvPr/>
        </p:nvSpPr>
        <p:spPr>
          <a:xfrm>
            <a:off x="7842650" y="4237575"/>
            <a:ext cx="1291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solidFill>
                  <a:schemeClr val="dk1"/>
                </a:solidFill>
              </a:rPr>
              <a:t>QBR</a:t>
            </a:r>
            <a:endParaRPr sz="2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body" idx="1"/>
          </p:nvPr>
        </p:nvSpPr>
        <p:spPr>
          <a:xfrm>
            <a:off x="679025" y="1255650"/>
            <a:ext cx="10681200" cy="4432200"/>
          </a:xfrm>
          <a:prstGeom prst="rect">
            <a:avLst/>
          </a:prstGeom>
          <a:noFill/>
          <a:ln>
            <a:noFill/>
          </a:ln>
        </p:spPr>
        <p:txBody>
          <a:bodyPr spcFirstLastPara="1" wrap="square" lIns="91425" tIns="45700" rIns="91425" bIns="45700" anchor="t" anchorCtr="0">
            <a:noAutofit/>
          </a:bodyPr>
          <a:lstStyle/>
          <a:p>
            <a:pPr marL="457200" marR="0" lvl="0" indent="-349250" algn="just" rtl="0">
              <a:lnSpc>
                <a:spcPct val="200000"/>
              </a:lnSpc>
              <a:spcBef>
                <a:spcPts val="800"/>
              </a:spcBef>
              <a:spcAft>
                <a:spcPts val="0"/>
              </a:spcAft>
              <a:buSzPts val="1900"/>
              <a:buChar char="•"/>
            </a:pPr>
            <a:r>
              <a:rPr lang="en-US" sz="2000">
                <a:highlight>
                  <a:schemeClr val="lt1"/>
                </a:highlight>
              </a:rPr>
              <a:t>Total Cost of Care (TCOC) Model and SIHIS Updates</a:t>
            </a:r>
            <a:endParaRPr sz="2000">
              <a:highlight>
                <a:schemeClr val="lt1"/>
              </a:highlight>
            </a:endParaRPr>
          </a:p>
          <a:p>
            <a:pPr marL="457200" marR="0" lvl="0" indent="-349250" algn="just" rtl="0">
              <a:lnSpc>
                <a:spcPct val="200000"/>
              </a:lnSpc>
              <a:spcBef>
                <a:spcPts val="0"/>
              </a:spcBef>
              <a:spcAft>
                <a:spcPts val="0"/>
              </a:spcAft>
              <a:buSzPts val="1900"/>
              <a:buChar char="•"/>
            </a:pPr>
            <a:r>
              <a:rPr lang="en-US" sz="2000">
                <a:highlight>
                  <a:schemeClr val="lt1"/>
                </a:highlight>
              </a:rPr>
              <a:t>Focus on disparities - Federal (IPPS Final Rule), State and HSCRC Initiatives</a:t>
            </a:r>
            <a:endParaRPr sz="2000">
              <a:highlight>
                <a:schemeClr val="lt1"/>
              </a:highlight>
            </a:endParaRPr>
          </a:p>
          <a:p>
            <a:pPr marL="457200" marR="0" lvl="0" indent="-349250" algn="just" rtl="0">
              <a:lnSpc>
                <a:spcPct val="200000"/>
              </a:lnSpc>
              <a:spcBef>
                <a:spcPts val="0"/>
              </a:spcBef>
              <a:spcAft>
                <a:spcPts val="0"/>
              </a:spcAft>
              <a:buSzPts val="1900"/>
              <a:buChar char="•"/>
            </a:pPr>
            <a:r>
              <a:rPr lang="en-US" sz="2000">
                <a:highlight>
                  <a:schemeClr val="lt1"/>
                </a:highlight>
              </a:rPr>
              <a:t>Work Plan review for FY 2024 &amp; beyond</a:t>
            </a:r>
            <a:endParaRPr sz="2000">
              <a:highlight>
                <a:schemeClr val="lt1"/>
              </a:highlight>
            </a:endParaRPr>
          </a:p>
          <a:p>
            <a:pPr marL="457200" marR="0" lvl="0" indent="-349250" algn="just" rtl="0">
              <a:lnSpc>
                <a:spcPct val="200000"/>
              </a:lnSpc>
              <a:spcBef>
                <a:spcPts val="0"/>
              </a:spcBef>
              <a:spcAft>
                <a:spcPts val="0"/>
              </a:spcAft>
              <a:buSzPts val="1900"/>
              <a:buChar char="•"/>
            </a:pPr>
            <a:r>
              <a:rPr lang="en-US" sz="2000">
                <a:highlight>
                  <a:schemeClr val="lt1"/>
                </a:highlight>
              </a:rPr>
              <a:t>RY 2024 QBR Redesign updates policy discussion</a:t>
            </a:r>
            <a:endParaRPr sz="2000">
              <a:highlight>
                <a:schemeClr val="lt1"/>
              </a:highlight>
            </a:endParaRPr>
          </a:p>
          <a:p>
            <a:pPr marL="457200" marR="0" lvl="0" indent="-349250" algn="just" rtl="0">
              <a:lnSpc>
                <a:spcPct val="200000"/>
              </a:lnSpc>
              <a:spcBef>
                <a:spcPts val="0"/>
              </a:spcBef>
              <a:spcAft>
                <a:spcPts val="0"/>
              </a:spcAft>
              <a:buSzPts val="1900"/>
              <a:buChar char="•"/>
            </a:pPr>
            <a:r>
              <a:rPr lang="en-US" sz="2000">
                <a:highlight>
                  <a:schemeClr val="lt1"/>
                </a:highlight>
              </a:rPr>
              <a:t>MHAC Discussion</a:t>
            </a:r>
            <a:endParaRPr sz="2000">
              <a:highlight>
                <a:schemeClr val="lt1"/>
              </a:highlight>
            </a:endParaRPr>
          </a:p>
          <a:p>
            <a:pPr marL="457200" marR="0" lvl="0" indent="-349250" algn="just" rtl="0">
              <a:lnSpc>
                <a:spcPct val="200000"/>
              </a:lnSpc>
              <a:spcBef>
                <a:spcPts val="0"/>
              </a:spcBef>
              <a:spcAft>
                <a:spcPts val="0"/>
              </a:spcAft>
              <a:buSzPts val="1900"/>
              <a:buChar char="•"/>
            </a:pPr>
            <a:r>
              <a:rPr lang="en-US" sz="2000">
                <a:highlight>
                  <a:schemeClr val="lt1"/>
                </a:highlight>
              </a:rPr>
              <a:t>COVID Updates</a:t>
            </a:r>
            <a:endParaRPr sz="2000">
              <a:highlight>
                <a:schemeClr val="lt1"/>
              </a:highlight>
            </a:endParaRPr>
          </a:p>
        </p:txBody>
      </p:sp>
      <p:sp>
        <p:nvSpPr>
          <p:cNvPr id="157" name="Google Shape;157;p3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sp>
        <p:nvSpPr>
          <p:cNvPr id="158" name="Google Shape;158;p31"/>
          <p:cNvSpPr txBox="1">
            <a:spLocks noGrp="1"/>
          </p:cNvSpPr>
          <p:nvPr>
            <p:ph type="title"/>
          </p:nvPr>
        </p:nvSpPr>
        <p:spPr>
          <a:xfrm>
            <a:off x="1062452" y="366352"/>
            <a:ext cx="10515600" cy="101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Meeting 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9"/>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20</a:t>
            </a:fld>
            <a:endParaRPr/>
          </a:p>
        </p:txBody>
      </p:sp>
      <p:sp>
        <p:nvSpPr>
          <p:cNvPr id="340" name="Google Shape;340;p49"/>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Descriptive Statistics of Hospital Scores </a:t>
            </a:r>
            <a:endParaRPr/>
          </a:p>
        </p:txBody>
      </p:sp>
      <p:pic>
        <p:nvPicPr>
          <p:cNvPr id="341" name="Google Shape;341;p49"/>
          <p:cNvPicPr preferRelativeResize="0"/>
          <p:nvPr/>
        </p:nvPicPr>
        <p:blipFill>
          <a:blip r:embed="rId3">
            <a:alphaModFix/>
          </a:blip>
          <a:stretch>
            <a:fillRect/>
          </a:stretch>
        </p:blipFill>
        <p:spPr>
          <a:xfrm>
            <a:off x="926238" y="1086163"/>
            <a:ext cx="9553575" cy="2733675"/>
          </a:xfrm>
          <a:prstGeom prst="rect">
            <a:avLst/>
          </a:prstGeom>
          <a:noFill/>
          <a:ln>
            <a:noFill/>
          </a:ln>
        </p:spPr>
      </p:pic>
      <p:pic>
        <p:nvPicPr>
          <p:cNvPr id="342" name="Google Shape;342;p49"/>
          <p:cNvPicPr preferRelativeResize="0"/>
          <p:nvPr/>
        </p:nvPicPr>
        <p:blipFill>
          <a:blip r:embed="rId4">
            <a:alphaModFix/>
          </a:blip>
          <a:stretch>
            <a:fillRect/>
          </a:stretch>
        </p:blipFill>
        <p:spPr>
          <a:xfrm>
            <a:off x="2634213" y="3917963"/>
            <a:ext cx="6137642" cy="27333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0"/>
          <p:cNvSpPr txBox="1">
            <a:spLocks noGrp="1"/>
          </p:cNvSpPr>
          <p:nvPr>
            <p:ph type="body" idx="1"/>
          </p:nvPr>
        </p:nvSpPr>
        <p:spPr>
          <a:xfrm>
            <a:off x="900075" y="1099050"/>
            <a:ext cx="10515600" cy="4659900"/>
          </a:xfrm>
          <a:prstGeom prst="rect">
            <a:avLst/>
          </a:prstGeom>
        </p:spPr>
        <p:txBody>
          <a:bodyPr spcFirstLastPara="1" wrap="square" lIns="91425" tIns="45700" rIns="91425" bIns="45700" anchor="t" anchorCtr="0">
            <a:normAutofit lnSpcReduction="20000"/>
          </a:bodyPr>
          <a:lstStyle/>
          <a:p>
            <a:pPr marL="457200" lvl="0" indent="-355600" algn="l" rtl="0">
              <a:spcBef>
                <a:spcPts val="1000"/>
              </a:spcBef>
              <a:spcAft>
                <a:spcPts val="0"/>
              </a:spcAft>
              <a:buSzPts val="2000"/>
              <a:buChar char="•"/>
            </a:pPr>
            <a:r>
              <a:rPr lang="en-US"/>
              <a:t>HSCRC quality team proposes a voluntary program where hospitals will receive upfront reward ahead of the performance year</a:t>
            </a:r>
            <a:endParaRPr/>
          </a:p>
          <a:p>
            <a:pPr marL="914400" lvl="1" indent="-342900" algn="l" rtl="0">
              <a:spcBef>
                <a:spcPts val="0"/>
              </a:spcBef>
              <a:spcAft>
                <a:spcPts val="0"/>
              </a:spcAft>
              <a:buSzPts val="1800"/>
              <a:buChar char="•"/>
            </a:pPr>
            <a:r>
              <a:rPr lang="en-US"/>
              <a:t>Currently no hospitals have expressed interest</a:t>
            </a:r>
            <a:endParaRPr/>
          </a:p>
          <a:p>
            <a:pPr marL="914400" lvl="1" indent="-342900" algn="l" rtl="0">
              <a:spcBef>
                <a:spcPts val="0"/>
              </a:spcBef>
              <a:spcAft>
                <a:spcPts val="0"/>
              </a:spcAft>
              <a:buSzPts val="1800"/>
              <a:buChar char="•"/>
            </a:pPr>
            <a:r>
              <a:rPr lang="en-US"/>
              <a:t>Upfront reward as currently construed will be paid back in subsequent year regardless of performance</a:t>
            </a:r>
            <a:endParaRPr/>
          </a:p>
          <a:p>
            <a:pPr marL="914400" lvl="1" indent="-342900" algn="l" rtl="0">
              <a:spcBef>
                <a:spcPts val="0"/>
              </a:spcBef>
              <a:spcAft>
                <a:spcPts val="0"/>
              </a:spcAft>
              <a:buSzPts val="1800"/>
              <a:buChar char="•"/>
            </a:pPr>
            <a:r>
              <a:rPr lang="en-US"/>
              <a:t>Idea is to provide upfront funding to drive HCAHPS improvements</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0" algn="l" rtl="0">
              <a:spcBef>
                <a:spcPts val="1000"/>
              </a:spcBef>
              <a:spcAft>
                <a:spcPts val="0"/>
              </a:spcAft>
              <a:buNone/>
            </a:pPr>
            <a:endParaRPr/>
          </a:p>
          <a:p>
            <a:pPr marL="457200" lvl="0" indent="-355600" algn="l" rtl="0">
              <a:spcBef>
                <a:spcPts val="1000"/>
              </a:spcBef>
              <a:spcAft>
                <a:spcPts val="0"/>
              </a:spcAft>
              <a:buSzPts val="2000"/>
              <a:buChar char="•"/>
            </a:pPr>
            <a:r>
              <a:rPr lang="en-US"/>
              <a:t>Hospitals who are interested in participating should contact HSCRC quality team (</a:t>
            </a:r>
            <a:r>
              <a:rPr lang="en-US" u="sng">
                <a:solidFill>
                  <a:schemeClr val="hlink"/>
                </a:solidFill>
                <a:hlinkClick r:id="rId3"/>
              </a:rPr>
              <a:t>hscrc.quality@maryland.gov</a:t>
            </a:r>
            <a:r>
              <a:rPr lang="en-US"/>
              <a:t>) no later than 11/30/2021</a:t>
            </a:r>
            <a:endParaRPr/>
          </a:p>
          <a:p>
            <a:pPr marL="914400" lvl="1" indent="-342900" algn="l" rtl="0">
              <a:spcBef>
                <a:spcPts val="0"/>
              </a:spcBef>
              <a:spcAft>
                <a:spcPts val="0"/>
              </a:spcAft>
              <a:buSzPts val="1800"/>
              <a:buChar char="•"/>
            </a:pPr>
            <a:r>
              <a:rPr lang="en-US"/>
              <a:t>Interested hospitals should indicate anticipated 1-year improvement goal and/or ask HSCRC to calculate anticipated improvement goal on their behalf </a:t>
            </a:r>
            <a:endParaRPr/>
          </a:p>
        </p:txBody>
      </p:sp>
      <p:sp>
        <p:nvSpPr>
          <p:cNvPr id="349" name="Google Shape;349;p50"/>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21</a:t>
            </a:fld>
            <a:endParaRPr/>
          </a:p>
        </p:txBody>
      </p:sp>
      <p:sp>
        <p:nvSpPr>
          <p:cNvPr id="350" name="Google Shape;350;p50"/>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Upfront Investment</a:t>
            </a:r>
            <a:endParaRPr/>
          </a:p>
        </p:txBody>
      </p:sp>
      <p:pic>
        <p:nvPicPr>
          <p:cNvPr id="351" name="Google Shape;351;p50" descr="A close up of a sign&#10;&#10;Description automatically generated"/>
          <p:cNvPicPr preferRelativeResize="0"/>
          <p:nvPr/>
        </p:nvPicPr>
        <p:blipFill rotWithShape="1">
          <a:blip r:embed="rId4">
            <a:alphaModFix/>
          </a:blip>
          <a:srcRect/>
          <a:stretch/>
        </p:blipFill>
        <p:spPr>
          <a:xfrm>
            <a:off x="5276381" y="3452359"/>
            <a:ext cx="812800" cy="812800"/>
          </a:xfrm>
          <a:prstGeom prst="rect">
            <a:avLst/>
          </a:prstGeom>
          <a:noFill/>
          <a:ln>
            <a:noFill/>
          </a:ln>
        </p:spPr>
      </p:pic>
      <p:pic>
        <p:nvPicPr>
          <p:cNvPr id="352" name="Google Shape;352;p50" descr="A close up of a logo&#10;&#10;Description automatically generated"/>
          <p:cNvPicPr preferRelativeResize="0"/>
          <p:nvPr/>
        </p:nvPicPr>
        <p:blipFill rotWithShape="1">
          <a:blip r:embed="rId5">
            <a:alphaModFix/>
          </a:blip>
          <a:srcRect/>
          <a:stretch/>
        </p:blipFill>
        <p:spPr>
          <a:xfrm>
            <a:off x="3131841" y="3452353"/>
            <a:ext cx="812800" cy="812800"/>
          </a:xfrm>
          <a:prstGeom prst="rect">
            <a:avLst/>
          </a:prstGeom>
          <a:noFill/>
          <a:ln>
            <a:noFill/>
          </a:ln>
        </p:spPr>
      </p:pic>
      <p:pic>
        <p:nvPicPr>
          <p:cNvPr id="353" name="Google Shape;353;p50" descr="A close up of a sign&#10;&#10;Description automatically generated"/>
          <p:cNvPicPr preferRelativeResize="0"/>
          <p:nvPr/>
        </p:nvPicPr>
        <p:blipFill rotWithShape="1">
          <a:blip r:embed="rId6">
            <a:alphaModFix/>
          </a:blip>
          <a:srcRect/>
          <a:stretch/>
        </p:blipFill>
        <p:spPr>
          <a:xfrm>
            <a:off x="7624922" y="3452347"/>
            <a:ext cx="812800" cy="812800"/>
          </a:xfrm>
          <a:prstGeom prst="rect">
            <a:avLst/>
          </a:prstGeom>
          <a:noFill/>
          <a:ln>
            <a:noFill/>
          </a:ln>
        </p:spPr>
      </p:pic>
      <p:sp>
        <p:nvSpPr>
          <p:cNvPr id="354" name="Google Shape;354;p50"/>
          <p:cNvSpPr/>
          <p:nvPr/>
        </p:nvSpPr>
        <p:spPr>
          <a:xfrm>
            <a:off x="4216100" y="3703025"/>
            <a:ext cx="759900" cy="327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0"/>
          <p:cNvSpPr/>
          <p:nvPr/>
        </p:nvSpPr>
        <p:spPr>
          <a:xfrm>
            <a:off x="6431800" y="3737525"/>
            <a:ext cx="759900" cy="327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1"/>
          <p:cNvSpPr txBox="1">
            <a:spLocks noGrp="1"/>
          </p:cNvSpPr>
          <p:nvPr>
            <p:ph type="body" idx="1"/>
          </p:nvPr>
        </p:nvSpPr>
        <p:spPr>
          <a:xfrm>
            <a:off x="971550" y="1133475"/>
            <a:ext cx="10515600" cy="4659900"/>
          </a:xfrm>
          <a:prstGeom prst="rect">
            <a:avLst/>
          </a:prstGeom>
        </p:spPr>
        <p:txBody>
          <a:bodyPr spcFirstLastPara="1" wrap="square" lIns="91425" tIns="45700" rIns="91425" bIns="45700" anchor="t" anchorCtr="0">
            <a:normAutofit/>
          </a:bodyPr>
          <a:lstStyle/>
          <a:p>
            <a:pPr marL="101600" lvl="0" indent="0" algn="l" rtl="0">
              <a:spcBef>
                <a:spcPts val="1000"/>
              </a:spcBef>
              <a:spcAft>
                <a:spcPts val="0"/>
              </a:spcAft>
              <a:buSzPts val="2000"/>
              <a:buNone/>
            </a:pPr>
            <a:r>
              <a:rPr lang="en-US" dirty="0"/>
              <a:t>1. What is it?</a:t>
            </a:r>
            <a:endParaRPr dirty="0"/>
          </a:p>
          <a:p>
            <a:pPr marL="914400" lvl="0" indent="-355600" algn="l" rtl="0">
              <a:spcBef>
                <a:spcPts val="0"/>
              </a:spcBef>
              <a:spcAft>
                <a:spcPts val="0"/>
              </a:spcAft>
              <a:buClr>
                <a:schemeClr val="accent1"/>
              </a:buClr>
              <a:buSzPts val="2000"/>
              <a:buChar char="-"/>
            </a:pPr>
            <a:r>
              <a:rPr lang="en-US" sz="1800" dirty="0">
                <a:solidFill>
                  <a:srgbClr val="0066CC"/>
                </a:solidFill>
              </a:rPr>
              <a:t>One measure of ED Throughput - ED-2b: Decision to Admit until IP Admission - designed to reduce “ED Boarding”</a:t>
            </a:r>
            <a:endParaRPr dirty="0">
              <a:solidFill>
                <a:schemeClr val="accent1"/>
              </a:solidFill>
            </a:endParaRPr>
          </a:p>
          <a:p>
            <a:pPr marL="101600" lvl="0" indent="0" algn="l" rtl="0">
              <a:spcBef>
                <a:spcPts val="0"/>
              </a:spcBef>
              <a:spcAft>
                <a:spcPts val="0"/>
              </a:spcAft>
              <a:buSzPts val="2000"/>
              <a:buNone/>
            </a:pPr>
            <a:r>
              <a:rPr lang="en-US" dirty="0"/>
              <a:t>2. What we discussed?</a:t>
            </a:r>
            <a:endParaRPr dirty="0"/>
          </a:p>
          <a:p>
            <a:pPr marL="914400" lvl="0" indent="-355600" algn="l" rtl="0">
              <a:spcBef>
                <a:spcPts val="0"/>
              </a:spcBef>
              <a:spcAft>
                <a:spcPts val="0"/>
              </a:spcAft>
              <a:buSzPts val="2000"/>
              <a:buChar char="-"/>
            </a:pPr>
            <a:r>
              <a:rPr lang="en-US" sz="1800" dirty="0">
                <a:solidFill>
                  <a:srgbClr val="0066CC"/>
                </a:solidFill>
              </a:rPr>
              <a:t>Maryland’s continued poor performance on ED wait times</a:t>
            </a:r>
            <a:endParaRPr sz="1800" dirty="0">
              <a:solidFill>
                <a:srgbClr val="0066CC"/>
              </a:solidFill>
            </a:endParaRPr>
          </a:p>
          <a:p>
            <a:pPr marL="914400" lvl="0" indent="-342900" algn="l" rtl="0">
              <a:spcBef>
                <a:spcPts val="0"/>
              </a:spcBef>
              <a:spcAft>
                <a:spcPts val="0"/>
              </a:spcAft>
              <a:buClr>
                <a:srgbClr val="0066CC"/>
              </a:buClr>
              <a:buSzPts val="1800"/>
              <a:buChar char="-"/>
            </a:pPr>
            <a:r>
              <a:rPr lang="en-US" sz="1800" dirty="0">
                <a:solidFill>
                  <a:srgbClr val="0066CC"/>
                </a:solidFill>
              </a:rPr>
              <a:t>Belief that poor performance on HCAHPS could be improved if ED wait times improved</a:t>
            </a:r>
            <a:endParaRPr sz="1800" dirty="0">
              <a:solidFill>
                <a:srgbClr val="0066CC"/>
              </a:solidFill>
            </a:endParaRPr>
          </a:p>
          <a:p>
            <a:pPr marL="914400" lvl="0" indent="-342900" algn="l" rtl="0">
              <a:spcBef>
                <a:spcPts val="0"/>
              </a:spcBef>
              <a:spcAft>
                <a:spcPts val="0"/>
              </a:spcAft>
              <a:buClr>
                <a:srgbClr val="0066CC"/>
              </a:buClr>
              <a:buSzPts val="1800"/>
              <a:buChar char="-"/>
            </a:pPr>
            <a:r>
              <a:rPr lang="en-US" sz="1800" dirty="0">
                <a:solidFill>
                  <a:srgbClr val="0066CC"/>
                </a:solidFill>
              </a:rPr>
              <a:t>Discontinuation of ED wait time measures, including most recently the </a:t>
            </a:r>
            <a:r>
              <a:rPr lang="en-US" sz="1800" dirty="0" err="1">
                <a:solidFill>
                  <a:srgbClr val="0066CC"/>
                </a:solidFill>
              </a:rPr>
              <a:t>eCQM</a:t>
            </a:r>
            <a:endParaRPr sz="1800" dirty="0">
              <a:solidFill>
                <a:srgbClr val="0066CC"/>
              </a:solidFill>
            </a:endParaRPr>
          </a:p>
          <a:p>
            <a:pPr marL="101600" lvl="0" indent="0" algn="l" rtl="0">
              <a:spcBef>
                <a:spcPts val="0"/>
              </a:spcBef>
              <a:spcAft>
                <a:spcPts val="0"/>
              </a:spcAft>
              <a:buSzPts val="2000"/>
              <a:buNone/>
            </a:pPr>
            <a:r>
              <a:rPr lang="en-US" dirty="0"/>
              <a:t>3. What we reported to CMMI/decided?</a:t>
            </a:r>
            <a:endParaRPr dirty="0"/>
          </a:p>
          <a:p>
            <a:pPr marL="914400" marR="0" lvl="0" indent="-342900" algn="l" rtl="0">
              <a:lnSpc>
                <a:spcPct val="114000"/>
              </a:lnSpc>
              <a:spcBef>
                <a:spcPts val="0"/>
              </a:spcBef>
              <a:spcAft>
                <a:spcPts val="0"/>
              </a:spcAft>
              <a:buClr>
                <a:srgbClr val="0066CC"/>
              </a:buClr>
              <a:buSzPts val="1800"/>
              <a:buChar char="-"/>
            </a:pPr>
            <a:r>
              <a:rPr lang="en-US" sz="1800" dirty="0">
                <a:solidFill>
                  <a:srgbClr val="0066CC"/>
                </a:solidFill>
              </a:rPr>
              <a:t>Per Commission directive to include ED wait times, HSCRC will pursue </a:t>
            </a:r>
            <a:r>
              <a:rPr lang="en-US" sz="1800" dirty="0" err="1">
                <a:solidFill>
                  <a:srgbClr val="0066CC"/>
                </a:solidFill>
              </a:rPr>
              <a:t>eCQM</a:t>
            </a:r>
            <a:r>
              <a:rPr lang="en-US" sz="1800" dirty="0">
                <a:solidFill>
                  <a:srgbClr val="0066CC"/>
                </a:solidFill>
              </a:rPr>
              <a:t> data reporting capability</a:t>
            </a:r>
            <a:endParaRPr dirty="0"/>
          </a:p>
          <a:p>
            <a:pPr marL="0" lvl="0" indent="0" algn="l" rtl="0">
              <a:spcBef>
                <a:spcPts val="1000"/>
              </a:spcBef>
              <a:spcAft>
                <a:spcPts val="0"/>
              </a:spcAft>
              <a:buNone/>
            </a:pPr>
            <a:endParaRPr dirty="0"/>
          </a:p>
        </p:txBody>
      </p:sp>
      <p:sp>
        <p:nvSpPr>
          <p:cNvPr id="362" name="Google Shape;362;p51"/>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a:p>
        </p:txBody>
      </p:sp>
      <p:sp>
        <p:nvSpPr>
          <p:cNvPr id="363" name="Google Shape;363;p51"/>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ED Wait Times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23</a:t>
            </a:fld>
            <a:endParaRPr/>
          </a:p>
        </p:txBody>
      </p:sp>
      <p:sp>
        <p:nvSpPr>
          <p:cNvPr id="370" name="Google Shape;370;p52"/>
          <p:cNvSpPr txBox="1"/>
          <p:nvPr/>
        </p:nvSpPr>
        <p:spPr>
          <a:xfrm>
            <a:off x="1653975" y="4674175"/>
            <a:ext cx="8339400" cy="1200600"/>
          </a:xfrm>
          <a:prstGeom prst="rect">
            <a:avLst/>
          </a:prstGeom>
          <a:solidFill>
            <a:srgbClr val="3C78D8"/>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i="0" u="none" strike="noStrike" cap="none">
                <a:solidFill>
                  <a:schemeClr val="lt2"/>
                </a:solidFill>
              </a:rPr>
              <a:t>Given ED Wait Times’ positive correlation with HCAHPS, Commissioners and Staff are interested in resuming inclusion of an ED Wait time measure for IP admissions</a:t>
            </a:r>
            <a:endParaRPr sz="2200" i="0" u="none" strike="noStrike" cap="none">
              <a:solidFill>
                <a:schemeClr val="lt2"/>
              </a:solidFill>
            </a:endParaRPr>
          </a:p>
        </p:txBody>
      </p:sp>
      <p:sp>
        <p:nvSpPr>
          <p:cNvPr id="371" name="Google Shape;371;p5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Timeline of ED Wait Times in QBR</a:t>
            </a:r>
            <a:endParaRPr/>
          </a:p>
        </p:txBody>
      </p:sp>
      <p:pic>
        <p:nvPicPr>
          <p:cNvPr id="372" name="Google Shape;372;p52"/>
          <p:cNvPicPr preferRelativeResize="0"/>
          <p:nvPr/>
        </p:nvPicPr>
        <p:blipFill>
          <a:blip r:embed="rId3">
            <a:alphaModFix/>
          </a:blip>
          <a:stretch>
            <a:fillRect/>
          </a:stretch>
        </p:blipFill>
        <p:spPr>
          <a:xfrm>
            <a:off x="224150" y="1302078"/>
            <a:ext cx="11077575" cy="3190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3"/>
          <p:cNvSpPr txBox="1">
            <a:spLocks noGrp="1"/>
          </p:cNvSpPr>
          <p:nvPr>
            <p:ph type="body" idx="1"/>
          </p:nvPr>
        </p:nvSpPr>
        <p:spPr>
          <a:xfrm>
            <a:off x="996950" y="1212890"/>
            <a:ext cx="10515600" cy="4432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HSCRC is working with CRISP/</a:t>
            </a:r>
            <a:r>
              <a:rPr lang="en-US" dirty="0" err="1"/>
              <a:t>Medisolv</a:t>
            </a:r>
            <a:r>
              <a:rPr lang="en-US" dirty="0"/>
              <a:t> to require submission of </a:t>
            </a:r>
            <a:r>
              <a:rPr lang="en-US" dirty="0" err="1"/>
              <a:t>eCQM</a:t>
            </a:r>
            <a:r>
              <a:rPr lang="en-US" dirty="0"/>
              <a:t> and hybrid data elements, as an additional tool to track quality performance under the Maryland Model.</a:t>
            </a:r>
            <a:endParaRPr dirty="0"/>
          </a:p>
          <a:p>
            <a:r>
              <a:rPr lang="en-US" dirty="0"/>
              <a:t>Current work plan would require CY 2022 submission of </a:t>
            </a:r>
            <a:r>
              <a:rPr lang="en-US" dirty="0" err="1"/>
              <a:t>eCQMs</a:t>
            </a:r>
            <a:r>
              <a:rPr lang="en-US" dirty="0"/>
              <a:t> for ED-2 and the opioid measure</a:t>
            </a:r>
            <a:endParaRPr dirty="0"/>
          </a:p>
          <a:p>
            <a:pPr>
              <a:spcBef>
                <a:spcPts val="0"/>
              </a:spcBef>
            </a:pPr>
            <a:r>
              <a:rPr lang="en-US" dirty="0"/>
              <a:t>Hybrid data element reporting would be required in subsequent years</a:t>
            </a:r>
            <a:endParaRPr dirty="0"/>
          </a:p>
          <a:p>
            <a:pPr>
              <a:spcBef>
                <a:spcPts val="0"/>
              </a:spcBef>
            </a:pPr>
            <a:r>
              <a:rPr lang="en-US" dirty="0"/>
              <a:t>Phase-in approach with potentially additional required </a:t>
            </a:r>
            <a:r>
              <a:rPr lang="en-US" dirty="0" err="1"/>
              <a:t>eCQMs</a:t>
            </a:r>
            <a:r>
              <a:rPr lang="en-US" dirty="0"/>
              <a:t> in future years </a:t>
            </a:r>
            <a:endParaRPr dirty="0"/>
          </a:p>
          <a:p>
            <a:pPr>
              <a:spcBef>
                <a:spcPts val="0"/>
              </a:spcBef>
            </a:pPr>
            <a:r>
              <a:rPr lang="en-US" dirty="0"/>
              <a:t>More details, including reporting requirements and schedules, to come</a:t>
            </a:r>
          </a:p>
          <a:p>
            <a:pPr>
              <a:spcBef>
                <a:spcPts val="0"/>
              </a:spcBef>
            </a:pPr>
            <a:r>
              <a:rPr lang="en-US" dirty="0"/>
              <a:t>CMS  aims to move fully to digital quality measurement in CMS quality reporting and value based purchasing programs by 2025.</a:t>
            </a:r>
            <a:r>
              <a:rPr lang="en-US" dirty="0">
                <a:solidFill>
                  <a:srgbClr val="000000"/>
                </a:solidFill>
              </a:rPr>
              <a:t> </a:t>
            </a:r>
            <a:endParaRPr sz="3700" dirty="0"/>
          </a:p>
          <a:p>
            <a:pPr marL="457200" lvl="0" indent="0" algn="l" rtl="0">
              <a:spcBef>
                <a:spcPts val="1000"/>
              </a:spcBef>
              <a:spcAft>
                <a:spcPts val="0"/>
              </a:spcAft>
              <a:buNone/>
            </a:pPr>
            <a:endParaRPr dirty="0"/>
          </a:p>
        </p:txBody>
      </p:sp>
      <p:sp>
        <p:nvSpPr>
          <p:cNvPr id="379" name="Google Shape;379;p53"/>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24</a:t>
            </a:fld>
            <a:endParaRPr/>
          </a:p>
        </p:txBody>
      </p:sp>
      <p:sp>
        <p:nvSpPr>
          <p:cNvPr id="380" name="Google Shape;380;p53"/>
          <p:cNvSpPr txBox="1">
            <a:spLocks noGrp="1"/>
          </p:cNvSpPr>
          <p:nvPr>
            <p:ph type="title"/>
          </p:nvPr>
        </p:nvSpPr>
        <p:spPr>
          <a:xfrm>
            <a:off x="873850" y="280350"/>
            <a:ext cx="10902000" cy="101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a:t>ED-2 and broader electronic Clinical Quality Measure (eCQM) Data Collection Efforts</a:t>
            </a:r>
            <a:endParaRPr sz="3000">
              <a:solidFill>
                <a:srgbClr val="98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4"/>
          <p:cNvSpPr txBox="1">
            <a:spLocks noGrp="1"/>
          </p:cNvSpPr>
          <p:nvPr>
            <p:ph type="body" idx="1"/>
          </p:nvPr>
        </p:nvSpPr>
        <p:spPr>
          <a:xfrm>
            <a:off x="971550" y="1133475"/>
            <a:ext cx="10515600" cy="46599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AutoNum type="arabicPeriod"/>
            </a:pPr>
            <a:r>
              <a:rPr lang="en-US"/>
              <a:t>What is it?</a:t>
            </a:r>
            <a:endParaRPr/>
          </a:p>
          <a:p>
            <a:pPr marL="914400" lvl="1" indent="-342900" algn="l" rtl="0">
              <a:spcBef>
                <a:spcPts val="0"/>
              </a:spcBef>
              <a:spcAft>
                <a:spcPts val="0"/>
              </a:spcAft>
              <a:buSzPts val="1800"/>
              <a:buAutoNum type="alphaLcPeriod"/>
            </a:pPr>
            <a:r>
              <a:rPr lang="en-US"/>
              <a:t>Measure of timely follow-up after an acute exacerbation of 6 specified chronic conditions</a:t>
            </a:r>
            <a:endParaRPr/>
          </a:p>
          <a:p>
            <a:pPr marL="457200" lvl="0" indent="-355600" algn="l" rtl="0">
              <a:spcBef>
                <a:spcPts val="0"/>
              </a:spcBef>
              <a:spcAft>
                <a:spcPts val="0"/>
              </a:spcAft>
              <a:buSzPts val="2000"/>
              <a:buAutoNum type="arabicPeriod"/>
            </a:pPr>
            <a:r>
              <a:rPr lang="en-US"/>
              <a:t>What we discussed?</a:t>
            </a:r>
            <a:endParaRPr/>
          </a:p>
          <a:p>
            <a:pPr marL="914400" lvl="1" indent="-342900" algn="l" rtl="0">
              <a:spcBef>
                <a:spcPts val="0"/>
              </a:spcBef>
              <a:spcAft>
                <a:spcPts val="0"/>
              </a:spcAft>
              <a:buSzPts val="1800"/>
              <a:buAutoNum type="alphaLcPeriod"/>
            </a:pPr>
            <a:r>
              <a:rPr lang="en-US"/>
              <a:t>Measure expansion </a:t>
            </a:r>
            <a:endParaRPr/>
          </a:p>
          <a:p>
            <a:pPr marL="1371600" lvl="2" indent="-342900" algn="l" rtl="0">
              <a:spcBef>
                <a:spcPts val="0"/>
              </a:spcBef>
              <a:spcAft>
                <a:spcPts val="0"/>
              </a:spcAft>
              <a:buSzPts val="1800"/>
              <a:buAutoNum type="romanLcPeriod"/>
            </a:pPr>
            <a:r>
              <a:rPr lang="en-US"/>
              <a:t>Expanding to include Medicaid beneficiaries </a:t>
            </a:r>
            <a:endParaRPr/>
          </a:p>
          <a:p>
            <a:pPr marL="1371600" lvl="2" indent="-342900" algn="l" rtl="0">
              <a:spcBef>
                <a:spcPts val="0"/>
              </a:spcBef>
              <a:spcAft>
                <a:spcPts val="0"/>
              </a:spcAft>
              <a:buSzPts val="1800"/>
              <a:buAutoNum type="romanLcPeriod"/>
            </a:pPr>
            <a:r>
              <a:rPr lang="en-US"/>
              <a:t>Expanding to include behavioral health-related hospitalizations</a:t>
            </a:r>
            <a:endParaRPr/>
          </a:p>
          <a:p>
            <a:pPr marL="457200" lvl="0" indent="-355600" algn="l" rtl="0">
              <a:spcBef>
                <a:spcPts val="0"/>
              </a:spcBef>
              <a:spcAft>
                <a:spcPts val="0"/>
              </a:spcAft>
              <a:buSzPts val="2000"/>
              <a:buAutoNum type="arabicPeriod"/>
            </a:pPr>
            <a:r>
              <a:rPr lang="en-US"/>
              <a:t>What we reported to CMMI/decided?</a:t>
            </a:r>
            <a:endParaRPr/>
          </a:p>
          <a:p>
            <a:pPr marL="914400" lvl="1" indent="-342900" algn="l" rtl="0">
              <a:spcBef>
                <a:spcPts val="0"/>
              </a:spcBef>
              <a:spcAft>
                <a:spcPts val="0"/>
              </a:spcAft>
              <a:buSzPts val="1800"/>
              <a:buAutoNum type="alphaLcPeriod"/>
            </a:pPr>
            <a:r>
              <a:rPr lang="en-US"/>
              <a:t>Work with PMWG to develop a </a:t>
            </a:r>
            <a:r>
              <a:rPr lang="en-US" b="1"/>
              <a:t>monitoring report </a:t>
            </a:r>
            <a:r>
              <a:rPr lang="en-US"/>
              <a:t>for Medicaid and/or Behavioral Health </a:t>
            </a:r>
            <a:endParaRPr/>
          </a:p>
          <a:p>
            <a:pPr marL="914400" lvl="1" indent="-342900" algn="l" rtl="0">
              <a:spcBef>
                <a:spcPts val="0"/>
              </a:spcBef>
              <a:spcAft>
                <a:spcPts val="0"/>
              </a:spcAft>
              <a:buSzPts val="1800"/>
              <a:buAutoNum type="alphaLcPeriod"/>
            </a:pPr>
            <a:r>
              <a:rPr lang="en-US"/>
              <a:t>Potential inclusion of Medicaid and/or Behavioral Health in future payment policy</a:t>
            </a:r>
            <a:endParaRPr/>
          </a:p>
          <a:p>
            <a:pPr marL="0" lvl="0" indent="0" algn="l" rtl="0">
              <a:spcBef>
                <a:spcPts val="1000"/>
              </a:spcBef>
              <a:spcAft>
                <a:spcPts val="0"/>
              </a:spcAft>
              <a:buNone/>
            </a:pPr>
            <a:endParaRPr/>
          </a:p>
        </p:txBody>
      </p:sp>
      <p:sp>
        <p:nvSpPr>
          <p:cNvPr id="387" name="Google Shape;387;p54"/>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25</a:t>
            </a:fld>
            <a:endParaRPr/>
          </a:p>
        </p:txBody>
      </p:sp>
      <p:sp>
        <p:nvSpPr>
          <p:cNvPr id="388" name="Google Shape;388;p54"/>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Timely Follow-Up After Discharge Measure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5"/>
          <p:cNvSpPr txBox="1">
            <a:spLocks noGrp="1"/>
          </p:cNvSpPr>
          <p:nvPr>
            <p:ph type="body" idx="1"/>
          </p:nvPr>
        </p:nvSpPr>
        <p:spPr>
          <a:xfrm>
            <a:off x="971550" y="1133475"/>
            <a:ext cx="10515600" cy="4659900"/>
          </a:xfrm>
          <a:prstGeom prst="rect">
            <a:avLst/>
          </a:prstGeom>
        </p:spPr>
        <p:txBody>
          <a:bodyPr spcFirstLastPara="1" wrap="square" lIns="91425" tIns="45700" rIns="91425" bIns="45700" anchor="t" anchorCtr="0">
            <a:normAutofit lnSpcReduction="10000"/>
          </a:bodyPr>
          <a:lstStyle/>
          <a:p>
            <a:r>
              <a:rPr lang="en-US" dirty="0"/>
              <a:t>Hospitals have identified issues with current code output</a:t>
            </a:r>
            <a:endParaRPr dirty="0">
              <a:solidFill>
                <a:srgbClr val="980000"/>
              </a:solidFill>
            </a:endParaRPr>
          </a:p>
          <a:p>
            <a:pPr lvl="1">
              <a:spcBef>
                <a:spcPts val="0"/>
              </a:spcBef>
              <a:buFont typeface="Courier New" panose="02070309020205020404" pitchFamily="49" charset="0"/>
              <a:buChar char="o"/>
            </a:pPr>
            <a:r>
              <a:rPr lang="en-US" dirty="0"/>
              <a:t>CRISP is currently reviewing code and have made changes to ensure (1) proper patients are being flagged for denominator, and (2) IMPAQ measure specifications are being followed as closely as possible.</a:t>
            </a:r>
            <a:endParaRPr dirty="0"/>
          </a:p>
          <a:p>
            <a:pPr lvl="1">
              <a:spcBef>
                <a:spcPts val="0"/>
              </a:spcBef>
              <a:buFont typeface="Courier New" panose="02070309020205020404" pitchFamily="49" charset="0"/>
              <a:buChar char="o"/>
            </a:pPr>
            <a:r>
              <a:rPr lang="en-US" dirty="0"/>
              <a:t>We appreciate your patience as we ensure the Timely Follow-up measure is implemented as accurately as possible.</a:t>
            </a:r>
            <a:endParaRPr dirty="0"/>
          </a:p>
          <a:p>
            <a:pPr>
              <a:spcBef>
                <a:spcPts val="0"/>
              </a:spcBef>
            </a:pPr>
            <a:r>
              <a:rPr lang="en-US" dirty="0"/>
              <a:t>HSCRC is reviewing new telehealth codes to determine if any new codes should be added to the numerator definition</a:t>
            </a:r>
            <a:endParaRPr dirty="0"/>
          </a:p>
          <a:p>
            <a:pPr lvl="1">
              <a:spcBef>
                <a:spcPts val="0"/>
              </a:spcBef>
              <a:buFont typeface="Courier New" panose="02070309020205020404" pitchFamily="49" charset="0"/>
              <a:buChar char="o"/>
            </a:pPr>
            <a:r>
              <a:rPr lang="en-US" dirty="0"/>
              <a:t>HSCRC has confirmed that the IMPAQ-identified telehealth codes are being utilized</a:t>
            </a:r>
            <a:endParaRPr dirty="0"/>
          </a:p>
          <a:p>
            <a:pPr lvl="1">
              <a:spcBef>
                <a:spcPts val="0"/>
              </a:spcBef>
              <a:buFont typeface="Courier New" panose="02070309020205020404" pitchFamily="49" charset="0"/>
              <a:buChar char="o"/>
            </a:pPr>
            <a:r>
              <a:rPr lang="en-US" dirty="0"/>
              <a:t>Additional telehealth codes have come online during the COVID-19 PHE</a:t>
            </a:r>
            <a:endParaRPr dirty="0"/>
          </a:p>
          <a:p>
            <a:pPr>
              <a:spcBef>
                <a:spcPts val="0"/>
              </a:spcBef>
            </a:pPr>
            <a:r>
              <a:rPr lang="en-US" dirty="0"/>
              <a:t>Anticipate revised hospital results to be released in October</a:t>
            </a:r>
            <a:endParaRPr dirty="0"/>
          </a:p>
          <a:p>
            <a:pPr lvl="1">
              <a:spcBef>
                <a:spcPts val="0"/>
              </a:spcBef>
              <a:buFont typeface="Courier New" panose="02070309020205020404" pitchFamily="49" charset="0"/>
              <a:buChar char="o"/>
            </a:pPr>
            <a:r>
              <a:rPr lang="en-US" dirty="0"/>
              <a:t>Will include updated QBR performance standards for RY 2023</a:t>
            </a:r>
            <a:endParaRPr dirty="0"/>
          </a:p>
          <a:p>
            <a:pPr lvl="1">
              <a:spcBef>
                <a:spcPts val="0"/>
              </a:spcBef>
              <a:buFont typeface="Courier New" panose="02070309020205020404" pitchFamily="49" charset="0"/>
              <a:buChar char="o"/>
            </a:pPr>
            <a:r>
              <a:rPr lang="en-US" dirty="0"/>
              <a:t>May need to assess SIHIS goal in light of updated results</a:t>
            </a:r>
            <a:endParaRPr dirty="0"/>
          </a:p>
        </p:txBody>
      </p:sp>
      <p:sp>
        <p:nvSpPr>
          <p:cNvPr id="395" name="Google Shape;395;p55"/>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26</a:t>
            </a:fld>
            <a:endParaRPr/>
          </a:p>
        </p:txBody>
      </p:sp>
      <p:sp>
        <p:nvSpPr>
          <p:cNvPr id="396" name="Google Shape;396;p55"/>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Status Update on Timely Follow-up for Medicare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6"/>
          <p:cNvSpPr txBox="1">
            <a:spLocks noGrp="1"/>
          </p:cNvSpPr>
          <p:nvPr>
            <p:ph type="body" idx="1"/>
          </p:nvPr>
        </p:nvSpPr>
        <p:spPr>
          <a:xfrm>
            <a:off x="971550" y="1133475"/>
            <a:ext cx="10515600" cy="46599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AutoNum type="arabicPeriod"/>
            </a:pPr>
            <a:r>
              <a:rPr lang="en-US" dirty="0"/>
              <a:t>What is it?</a:t>
            </a:r>
            <a:endParaRPr dirty="0"/>
          </a:p>
          <a:p>
            <a:pPr marL="914400" lvl="1" indent="-342900" algn="l" rtl="0">
              <a:spcBef>
                <a:spcPts val="0"/>
              </a:spcBef>
              <a:spcAft>
                <a:spcPts val="0"/>
              </a:spcAft>
              <a:buSzPts val="1800"/>
              <a:buAutoNum type="alphaLcPeriod"/>
            </a:pPr>
            <a:r>
              <a:rPr lang="en-US" dirty="0"/>
              <a:t>5 NHSN Measures</a:t>
            </a:r>
            <a:endParaRPr dirty="0"/>
          </a:p>
          <a:p>
            <a:pPr marL="914400" lvl="1" indent="-342900" algn="l" rtl="0">
              <a:spcBef>
                <a:spcPts val="0"/>
              </a:spcBef>
              <a:spcAft>
                <a:spcPts val="0"/>
              </a:spcAft>
              <a:buSzPts val="1800"/>
              <a:buAutoNum type="alphaLcPeriod"/>
            </a:pPr>
            <a:r>
              <a:rPr lang="en-US" dirty="0"/>
              <a:t>PSI-90 Composite</a:t>
            </a:r>
            <a:endParaRPr dirty="0"/>
          </a:p>
          <a:p>
            <a:pPr marL="457200" lvl="0" indent="-355600" algn="l" rtl="0">
              <a:spcBef>
                <a:spcPts val="0"/>
              </a:spcBef>
              <a:spcAft>
                <a:spcPts val="0"/>
              </a:spcAft>
              <a:buSzPts val="2000"/>
              <a:buAutoNum type="arabicPeriod"/>
            </a:pPr>
            <a:r>
              <a:rPr lang="en-US" dirty="0"/>
              <a:t>What we discussed?</a:t>
            </a:r>
            <a:endParaRPr dirty="0"/>
          </a:p>
          <a:p>
            <a:pPr marL="914400" lvl="0" indent="-355600" algn="l" rtl="0">
              <a:spcBef>
                <a:spcPts val="0"/>
              </a:spcBef>
              <a:spcAft>
                <a:spcPts val="0"/>
              </a:spcAft>
              <a:buSzPts val="2000"/>
              <a:buFont typeface="+mj-lt"/>
              <a:buAutoNum type="alphaLcPeriod"/>
            </a:pPr>
            <a:r>
              <a:rPr lang="en-US" sz="1800" dirty="0">
                <a:solidFill>
                  <a:srgbClr val="0066CC"/>
                </a:solidFill>
              </a:rPr>
              <a:t>Trend Analysis; Historical Analysis; Peer Group Analysis; CDC data analysis</a:t>
            </a:r>
            <a:endParaRPr sz="1800" dirty="0">
              <a:solidFill>
                <a:srgbClr val="0066CC"/>
              </a:solidFill>
            </a:endParaRPr>
          </a:p>
          <a:p>
            <a:pPr marL="914400" lvl="0" indent="-355600" algn="l" rtl="0">
              <a:spcBef>
                <a:spcPts val="0"/>
              </a:spcBef>
              <a:spcAft>
                <a:spcPts val="0"/>
              </a:spcAft>
              <a:buSzPts val="2000"/>
              <a:buFont typeface="+mj-lt"/>
              <a:buAutoNum type="alphaLcPeriod"/>
            </a:pPr>
            <a:r>
              <a:rPr lang="en-US" sz="1800" dirty="0">
                <a:solidFill>
                  <a:srgbClr val="0066CC"/>
                </a:solidFill>
              </a:rPr>
              <a:t>Maintain focus on NHSN measures consistent with federal VBP</a:t>
            </a:r>
            <a:endParaRPr sz="1800" dirty="0">
              <a:solidFill>
                <a:srgbClr val="0066CC"/>
              </a:solidFill>
            </a:endParaRPr>
          </a:p>
          <a:p>
            <a:pPr marL="101600" lvl="0" indent="0" algn="l" rtl="0">
              <a:spcBef>
                <a:spcPts val="0"/>
              </a:spcBef>
              <a:spcAft>
                <a:spcPts val="0"/>
              </a:spcAft>
              <a:buSzPts val="2000"/>
              <a:buNone/>
            </a:pPr>
            <a:r>
              <a:rPr lang="en-US" dirty="0"/>
              <a:t>3.  What we reported to CMMI/decided?</a:t>
            </a:r>
            <a:endParaRPr dirty="0"/>
          </a:p>
          <a:p>
            <a:pPr marL="920750" lvl="0" indent="-342900" algn="l" rtl="0">
              <a:lnSpc>
                <a:spcPct val="100000"/>
              </a:lnSpc>
              <a:spcBef>
                <a:spcPts val="0"/>
              </a:spcBef>
              <a:spcAft>
                <a:spcPts val="0"/>
              </a:spcAft>
              <a:buSzPts val="1700"/>
              <a:buFont typeface="+mj-lt"/>
              <a:buAutoNum type="alphaLcPeriod"/>
            </a:pPr>
            <a:r>
              <a:rPr lang="en-US" sz="1800" dirty="0">
                <a:solidFill>
                  <a:srgbClr val="0066CC"/>
                </a:solidFill>
              </a:rPr>
              <a:t>Maryland performs comparably or better than the national average on all but the SSI for hysterectomy measure</a:t>
            </a:r>
            <a:endParaRPr sz="1800" dirty="0">
              <a:solidFill>
                <a:srgbClr val="0066CC"/>
              </a:solidFill>
            </a:endParaRPr>
          </a:p>
          <a:p>
            <a:pPr marL="920750" lvl="0" indent="-342900" algn="l" rtl="0">
              <a:lnSpc>
                <a:spcPct val="100000"/>
              </a:lnSpc>
              <a:spcBef>
                <a:spcPts val="0"/>
              </a:spcBef>
              <a:spcAft>
                <a:spcPts val="0"/>
              </a:spcAft>
              <a:buSzPts val="1700"/>
              <a:buFont typeface="+mj-lt"/>
              <a:buAutoNum type="alphaLcPeriod"/>
            </a:pPr>
            <a:r>
              <a:rPr lang="en-US" sz="1800" dirty="0">
                <a:solidFill>
                  <a:srgbClr val="0066CC"/>
                </a:solidFill>
              </a:rPr>
              <a:t>Consider for future adding more innovative and less burdensome “digital” measures to QBR (e.g., Hospital Onset Bacteremia (HOB) early adoption statewide) that can replace current chart-abstracted measures if allowed by CMS</a:t>
            </a:r>
            <a:endParaRPr sz="1800" dirty="0">
              <a:solidFill>
                <a:srgbClr val="0066CC"/>
              </a:solidFill>
            </a:endParaRPr>
          </a:p>
          <a:p>
            <a:pPr marL="1435100" lvl="1" indent="-400050" algn="l" rtl="0">
              <a:lnSpc>
                <a:spcPct val="100000"/>
              </a:lnSpc>
              <a:spcBef>
                <a:spcPts val="0"/>
              </a:spcBef>
              <a:spcAft>
                <a:spcPts val="0"/>
              </a:spcAft>
              <a:buClr>
                <a:schemeClr val="dk1"/>
              </a:buClr>
              <a:buSzPts val="1700"/>
              <a:buFont typeface="+mj-lt"/>
              <a:buAutoNum type="romanLcPeriod"/>
            </a:pPr>
            <a:r>
              <a:rPr lang="en-US" dirty="0"/>
              <a:t>HSCRC has begun discussions with CDC on opportunities for collaboration, feasibility of early adoption of the HOB measure</a:t>
            </a:r>
            <a:endParaRPr sz="1800" dirty="0">
              <a:solidFill>
                <a:srgbClr val="0066CC"/>
              </a:solidFill>
            </a:endParaRPr>
          </a:p>
        </p:txBody>
      </p:sp>
      <p:sp>
        <p:nvSpPr>
          <p:cNvPr id="403" name="Google Shape;403;p56"/>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27</a:t>
            </a:fld>
            <a:endParaRPr/>
          </a:p>
        </p:txBody>
      </p:sp>
      <p:sp>
        <p:nvSpPr>
          <p:cNvPr id="404" name="Google Shape;404;p56"/>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Safety Domain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7"/>
          <p:cNvSpPr txBox="1">
            <a:spLocks noGrp="1"/>
          </p:cNvSpPr>
          <p:nvPr>
            <p:ph type="body" idx="1"/>
          </p:nvPr>
        </p:nvSpPr>
        <p:spPr>
          <a:xfrm>
            <a:off x="877500" y="1362750"/>
            <a:ext cx="10515600" cy="4659900"/>
          </a:xfrm>
          <a:prstGeom prst="rect">
            <a:avLst/>
          </a:prstGeom>
          <a:noFill/>
          <a:ln>
            <a:noFill/>
          </a:ln>
        </p:spPr>
        <p:txBody>
          <a:bodyPr spcFirstLastPara="1" wrap="square" lIns="91425" tIns="45700" rIns="91425" bIns="45700" anchor="ctr" anchorCtr="0">
            <a:noAutofit/>
          </a:bodyPr>
          <a:lstStyle/>
          <a:p>
            <a:pPr marL="457200" marR="0" lvl="0" indent="-323850" algn="l" rtl="0">
              <a:lnSpc>
                <a:spcPct val="114000"/>
              </a:lnSpc>
              <a:spcBef>
                <a:spcPts val="1000"/>
              </a:spcBef>
              <a:spcAft>
                <a:spcPts val="0"/>
              </a:spcAft>
              <a:buSzPts val="1500"/>
              <a:buChar char="●"/>
            </a:pPr>
            <a:r>
              <a:rPr lang="en-US" sz="1900"/>
              <a:t>In 2019, for five out of six NHSN measures, the median hospital in Maryland performed better (had lower SIRs) than the national median hospital; SSI hysterectomy is the exception</a:t>
            </a:r>
            <a:endParaRPr sz="1900"/>
          </a:p>
          <a:p>
            <a:pPr marL="457200" marR="0" lvl="0" indent="-323850" algn="l" rtl="0">
              <a:lnSpc>
                <a:spcPct val="114000"/>
              </a:lnSpc>
              <a:spcBef>
                <a:spcPts val="0"/>
              </a:spcBef>
              <a:spcAft>
                <a:spcPts val="0"/>
              </a:spcAft>
              <a:buSzPts val="1500"/>
              <a:buChar char="●"/>
            </a:pPr>
            <a:r>
              <a:rPr lang="en-US" sz="1900"/>
              <a:t>Trend analysis from CY 2016-2019 shows most NHSN measures improved over time (except for  SSI) </a:t>
            </a:r>
            <a:endParaRPr sz="1900"/>
          </a:p>
          <a:p>
            <a:pPr marL="457200" marR="0" lvl="0" indent="-323850" algn="l" rtl="0">
              <a:lnSpc>
                <a:spcPct val="114000"/>
              </a:lnSpc>
              <a:spcBef>
                <a:spcPts val="0"/>
              </a:spcBef>
              <a:spcAft>
                <a:spcPts val="0"/>
              </a:spcAft>
              <a:buSzPts val="1500"/>
              <a:buChar char="●"/>
            </a:pPr>
            <a:r>
              <a:rPr lang="en-US" sz="1900"/>
              <a:t>Peer group analysis done using the K-nearest neighbor approach (assign a peer group of 15 similar national hospitals to each MD facility):</a:t>
            </a:r>
            <a:endParaRPr sz="1200">
              <a:solidFill>
                <a:srgbClr val="000000"/>
              </a:solidFill>
            </a:endParaRPr>
          </a:p>
          <a:p>
            <a:pPr marL="914400" lvl="1" indent="-323850" algn="l" rtl="0">
              <a:lnSpc>
                <a:spcPct val="104000"/>
              </a:lnSpc>
              <a:spcBef>
                <a:spcPts val="0"/>
              </a:spcBef>
              <a:spcAft>
                <a:spcPts val="0"/>
              </a:spcAft>
              <a:buSzPts val="1500"/>
              <a:buChar char="○"/>
            </a:pPr>
            <a:r>
              <a:rPr lang="en-US" sz="1716"/>
              <a:t>Maryland compared worse than its peers 50-60% of the time in CY 2016-2018, </a:t>
            </a:r>
            <a:endParaRPr sz="1716"/>
          </a:p>
          <a:p>
            <a:pPr marL="914400" lvl="1" indent="-323850" algn="l" rtl="0">
              <a:lnSpc>
                <a:spcPct val="104000"/>
              </a:lnSpc>
              <a:spcBef>
                <a:spcPts val="0"/>
              </a:spcBef>
              <a:spcAft>
                <a:spcPts val="0"/>
              </a:spcAft>
              <a:buSzPts val="1500"/>
              <a:buChar char="○"/>
            </a:pPr>
            <a:r>
              <a:rPr lang="en-US" sz="1716"/>
              <a:t>The State improved performance and compared better than its peers just over 50% in CY 2019.</a:t>
            </a:r>
            <a:endParaRPr sz="1400">
              <a:solidFill>
                <a:srgbClr val="000000"/>
              </a:solidFill>
            </a:endParaRPr>
          </a:p>
          <a:p>
            <a:pPr marL="457200" lvl="0" indent="-323850" algn="l" rtl="0">
              <a:lnSpc>
                <a:spcPct val="104000"/>
              </a:lnSpc>
              <a:spcBef>
                <a:spcPts val="0"/>
              </a:spcBef>
              <a:spcAft>
                <a:spcPts val="0"/>
              </a:spcAft>
              <a:buSzPts val="1500"/>
              <a:buChar char="●"/>
            </a:pPr>
            <a:r>
              <a:rPr lang="en-US" sz="1900"/>
              <a:t>The CDC 2019 National and State HAI Progress Report indicates: </a:t>
            </a:r>
            <a:endParaRPr sz="1700">
              <a:solidFill>
                <a:srgbClr val="000000"/>
              </a:solidFill>
            </a:endParaRPr>
          </a:p>
          <a:p>
            <a:pPr marL="914400" marR="0" lvl="1" indent="-323850" algn="l" rtl="0">
              <a:lnSpc>
                <a:spcPct val="104000"/>
              </a:lnSpc>
              <a:spcBef>
                <a:spcPts val="0"/>
              </a:spcBef>
              <a:spcAft>
                <a:spcPts val="0"/>
              </a:spcAft>
              <a:buSzPts val="1500"/>
              <a:buChar char="○"/>
            </a:pPr>
            <a:r>
              <a:rPr lang="en-US" sz="1716"/>
              <a:t>64-94 percent of Maryland hospitals have SIRs statistically similar to national rate </a:t>
            </a:r>
            <a:endParaRPr sz="1716"/>
          </a:p>
          <a:p>
            <a:pPr marL="914400" marR="0" lvl="1" indent="-323850" algn="l" rtl="0">
              <a:lnSpc>
                <a:spcPct val="104000"/>
              </a:lnSpc>
              <a:spcBef>
                <a:spcPts val="0"/>
              </a:spcBef>
              <a:spcAft>
                <a:spcPts val="0"/>
              </a:spcAft>
              <a:buSzPts val="1500"/>
              <a:buChar char="○"/>
            </a:pPr>
            <a:r>
              <a:rPr lang="en-US" sz="1716"/>
              <a:t>No statistically significant change on any NHSN measure between 2018 and 2019 for Maryland.</a:t>
            </a:r>
            <a:endParaRPr sz="1400">
              <a:solidFill>
                <a:srgbClr val="000000"/>
              </a:solidFill>
            </a:endParaRPr>
          </a:p>
          <a:p>
            <a:pPr marL="0" lvl="0" indent="0" algn="l" rtl="0">
              <a:lnSpc>
                <a:spcPct val="105000"/>
              </a:lnSpc>
              <a:spcBef>
                <a:spcPts val="1200"/>
              </a:spcBef>
              <a:spcAft>
                <a:spcPts val="1200"/>
              </a:spcAft>
              <a:buNone/>
            </a:pPr>
            <a:r>
              <a:rPr lang="en-US" sz="1700">
                <a:solidFill>
                  <a:srgbClr val="000000"/>
                </a:solidFill>
              </a:rPr>
              <a:t> *Analysis included unweighted means, weighted means (weighted based on hospital volume), and medians using CMS Hospital Compare data.</a:t>
            </a:r>
            <a:endParaRPr sz="1700"/>
          </a:p>
        </p:txBody>
      </p:sp>
      <p:sp>
        <p:nvSpPr>
          <p:cNvPr id="410" name="Google Shape;410;p5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28</a:t>
            </a:fld>
            <a:endParaRPr/>
          </a:p>
        </p:txBody>
      </p:sp>
      <p:sp>
        <p:nvSpPr>
          <p:cNvPr id="411" name="Google Shape;411;p5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Safety Domain: Maryland Performance on Par with Nation for NHSN Measures*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8"/>
          <p:cNvSpPr txBox="1">
            <a:spLocks noGrp="1"/>
          </p:cNvSpPr>
          <p:nvPr>
            <p:ph type="body" idx="1"/>
          </p:nvPr>
        </p:nvSpPr>
        <p:spPr>
          <a:xfrm>
            <a:off x="819150" y="981075"/>
            <a:ext cx="10515600" cy="4659900"/>
          </a:xfrm>
          <a:prstGeom prst="rect">
            <a:avLst/>
          </a:prstGeom>
          <a:noFill/>
          <a:ln>
            <a:noFill/>
          </a:ln>
        </p:spPr>
        <p:txBody>
          <a:bodyPr spcFirstLastPara="1" wrap="square" lIns="91425" tIns="45700" rIns="91425" bIns="45700" anchor="t" anchorCtr="0">
            <a:noAutofit/>
          </a:bodyPr>
          <a:lstStyle/>
          <a:p>
            <a:pPr marL="457200" lvl="0" indent="-325379" algn="l" rtl="0">
              <a:lnSpc>
                <a:spcPct val="114000"/>
              </a:lnSpc>
              <a:spcBef>
                <a:spcPts val="1000"/>
              </a:spcBef>
              <a:spcAft>
                <a:spcPts val="0"/>
              </a:spcAft>
              <a:buSzPts val="1524"/>
              <a:buChar char="●"/>
            </a:pPr>
            <a:r>
              <a:rPr lang="en-US" sz="1714"/>
              <a:t>A web-based, multiple-choice survey was administered via the SHEA Research Network to 133 hospitals.</a:t>
            </a:r>
            <a:endParaRPr sz="1714"/>
          </a:p>
          <a:p>
            <a:pPr marL="457200" lvl="0" indent="-325379" algn="l" rtl="0">
              <a:lnSpc>
                <a:spcPct val="114000"/>
              </a:lnSpc>
              <a:spcBef>
                <a:spcPts val="0"/>
              </a:spcBef>
              <a:spcAft>
                <a:spcPts val="0"/>
              </a:spcAft>
              <a:buSzPts val="1524"/>
              <a:buChar char="●"/>
            </a:pPr>
            <a:r>
              <a:rPr lang="en-US" sz="1714"/>
              <a:t>Results: A total of 89 surveys were completed (67% response rate). </a:t>
            </a:r>
            <a:endParaRPr sz="1714"/>
          </a:p>
          <a:p>
            <a:pPr marL="914400" lvl="1" indent="-325379" algn="l" rtl="0">
              <a:lnSpc>
                <a:spcPct val="114000"/>
              </a:lnSpc>
              <a:spcBef>
                <a:spcPts val="0"/>
              </a:spcBef>
              <a:spcAft>
                <a:spcPts val="0"/>
              </a:spcAft>
              <a:buSzPts val="1524"/>
              <a:buChar char="○"/>
            </a:pPr>
            <a:r>
              <a:rPr lang="en-US" sz="1714"/>
              <a:t>60% of respondents defined HOB as a positive blood culture on or after hospital day 3. </a:t>
            </a:r>
            <a:endParaRPr sz="1714"/>
          </a:p>
          <a:p>
            <a:pPr marL="914400" lvl="1" indent="-325379" algn="l" rtl="0">
              <a:lnSpc>
                <a:spcPct val="114000"/>
              </a:lnSpc>
              <a:spcBef>
                <a:spcPts val="0"/>
              </a:spcBef>
              <a:spcAft>
                <a:spcPts val="0"/>
              </a:spcAft>
              <a:buSzPts val="1524"/>
              <a:buChar char="○"/>
            </a:pPr>
            <a:r>
              <a:rPr lang="en-US" sz="1714"/>
              <a:t>Central line-associated bloodstream infections and intra-abdominal infections were perceived as the most frequent etiologies. </a:t>
            </a:r>
            <a:endParaRPr sz="1714"/>
          </a:p>
          <a:p>
            <a:pPr marL="914400" lvl="1" indent="-330314" algn="l" rtl="0">
              <a:lnSpc>
                <a:spcPct val="114000"/>
              </a:lnSpc>
              <a:spcBef>
                <a:spcPts val="0"/>
              </a:spcBef>
              <a:spcAft>
                <a:spcPts val="0"/>
              </a:spcAft>
              <a:buSzPts val="1602"/>
              <a:buChar char="○"/>
            </a:pPr>
            <a:r>
              <a:rPr lang="en-US" sz="1601"/>
              <a:t>61% of participants thought that most HOB events are preventable, </a:t>
            </a:r>
            <a:endParaRPr sz="1601"/>
          </a:p>
          <a:p>
            <a:pPr marL="914400" lvl="1" indent="-330314" algn="l" rtl="0">
              <a:lnSpc>
                <a:spcPct val="114000"/>
              </a:lnSpc>
              <a:spcBef>
                <a:spcPts val="0"/>
              </a:spcBef>
              <a:spcAft>
                <a:spcPts val="0"/>
              </a:spcAft>
              <a:buSzPts val="1602"/>
              <a:buChar char="○"/>
            </a:pPr>
            <a:r>
              <a:rPr lang="en-US" sz="1601"/>
              <a:t>54% viewed HOB as a measure reflecting a hospital’s quality of care. </a:t>
            </a:r>
            <a:endParaRPr sz="1601"/>
          </a:p>
          <a:p>
            <a:pPr marL="914400" lvl="1" indent="-330314" algn="l" rtl="0">
              <a:lnSpc>
                <a:spcPct val="114000"/>
              </a:lnSpc>
              <a:spcBef>
                <a:spcPts val="0"/>
              </a:spcBef>
              <a:spcAft>
                <a:spcPts val="0"/>
              </a:spcAft>
              <a:buSzPts val="1602"/>
              <a:buChar char="○"/>
            </a:pPr>
            <a:r>
              <a:rPr lang="en-US" sz="1601"/>
              <a:t>29% of respondents’ hospitals already collect HOB data for internal purposes. </a:t>
            </a:r>
            <a:endParaRPr sz="1601"/>
          </a:p>
          <a:p>
            <a:pPr marL="914400" lvl="1" indent="-325379" algn="l" rtl="0">
              <a:lnSpc>
                <a:spcPct val="114000"/>
              </a:lnSpc>
              <a:spcBef>
                <a:spcPts val="0"/>
              </a:spcBef>
              <a:spcAft>
                <a:spcPts val="0"/>
              </a:spcAft>
              <a:buSzPts val="1524"/>
              <a:buChar char="○"/>
            </a:pPr>
            <a:r>
              <a:rPr lang="en-US" sz="1714"/>
              <a:t>Given a choice to publicly report central-line–associated bloodstream infections (CLABSIs) and/or HOB, 57% favored reporting either HOB alone (22%) or in addition to CLABSI (35%) and 34% favored CLABSI alone.</a:t>
            </a:r>
            <a:endParaRPr sz="1714"/>
          </a:p>
          <a:p>
            <a:pPr marL="457200" lvl="0" indent="-325379" algn="l" rtl="0">
              <a:lnSpc>
                <a:spcPct val="114000"/>
              </a:lnSpc>
              <a:spcBef>
                <a:spcPts val="0"/>
              </a:spcBef>
              <a:spcAft>
                <a:spcPts val="0"/>
              </a:spcAft>
              <a:buSzPts val="1524"/>
              <a:buChar char="●"/>
            </a:pPr>
            <a:r>
              <a:rPr lang="en-US" sz="1714"/>
              <a:t>Conclusions: Among the majority of SHEA Research Network respondents, HOB is perceived as preventable, reflective of quality of care, and potentially acceptable as a publicly reported quality metric. </a:t>
            </a:r>
            <a:endParaRPr sz="1714"/>
          </a:p>
          <a:p>
            <a:pPr marL="457200" lvl="0" indent="-325379" algn="l" rtl="0">
              <a:lnSpc>
                <a:spcPct val="114000"/>
              </a:lnSpc>
              <a:spcBef>
                <a:spcPts val="0"/>
              </a:spcBef>
              <a:spcAft>
                <a:spcPts val="0"/>
              </a:spcAft>
              <a:buSzPts val="1524"/>
              <a:buChar char="●"/>
            </a:pPr>
            <a:r>
              <a:rPr lang="en-US" sz="1714"/>
              <a:t>Further studies on HOB are needed, including validation as a quality measure, assessment of risk adjustment, and formation of evidence-based bundles and toolkits to facilitate measurement and improvement of HOB rates.</a:t>
            </a:r>
            <a:endParaRPr sz="1714"/>
          </a:p>
          <a:p>
            <a:pPr marL="0" lvl="0" indent="0" algn="l" rtl="0">
              <a:lnSpc>
                <a:spcPct val="114000"/>
              </a:lnSpc>
              <a:spcBef>
                <a:spcPts val="1000"/>
              </a:spcBef>
              <a:spcAft>
                <a:spcPts val="0"/>
              </a:spcAft>
              <a:buSzPts val="523"/>
              <a:buNone/>
            </a:pPr>
            <a:endParaRPr sz="1340"/>
          </a:p>
        </p:txBody>
      </p:sp>
      <p:sp>
        <p:nvSpPr>
          <p:cNvPr id="418" name="Google Shape;418;p5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29</a:t>
            </a:fld>
            <a:endParaRPr/>
          </a:p>
        </p:txBody>
      </p:sp>
      <p:sp>
        <p:nvSpPr>
          <p:cNvPr id="419" name="Google Shape;419;p5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Hospital Onset Bacteremia Pilot *</a:t>
            </a:r>
            <a:endParaRPr/>
          </a:p>
        </p:txBody>
      </p:sp>
      <p:sp>
        <p:nvSpPr>
          <p:cNvPr id="420" name="Google Shape;420;p58"/>
          <p:cNvSpPr txBox="1"/>
          <p:nvPr/>
        </p:nvSpPr>
        <p:spPr>
          <a:xfrm>
            <a:off x="172525" y="6441050"/>
            <a:ext cx="78501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*For more information: </a:t>
            </a:r>
            <a:r>
              <a:rPr lang="en-US" sz="1600" b="0" i="0" u="sng" strike="noStrike" cap="none">
                <a:solidFill>
                  <a:schemeClr val="hlink"/>
                </a:solidFill>
                <a:latin typeface="Arial"/>
                <a:ea typeface="Arial"/>
                <a:cs typeface="Arial"/>
                <a:sym typeface="Arial"/>
                <a:hlinkClick r:id="rId3"/>
              </a:rPr>
              <a:t>https://pubmed.ncbi.nlm.nih.gov/30932802/</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972127" y="1835088"/>
            <a:ext cx="10515600" cy="87363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TCOC and SIHIS Updates: </a:t>
            </a:r>
            <a:endParaRPr/>
          </a:p>
          <a:p>
            <a:pPr marL="0" lvl="0" indent="0" algn="r" rtl="0">
              <a:lnSpc>
                <a:spcPct val="90000"/>
              </a:lnSpc>
              <a:spcBef>
                <a:spcPts val="0"/>
              </a:spcBef>
              <a:spcAft>
                <a:spcPts val="0"/>
              </a:spcAft>
              <a:buClr>
                <a:schemeClr val="dk1"/>
              </a:buClr>
              <a:buSzPts val="3200"/>
              <a:buFont typeface="Arial"/>
              <a:buNone/>
            </a:pPr>
            <a:r>
              <a:rPr lang="en-US"/>
              <a:t>Focus on Disparities</a:t>
            </a:r>
            <a:endParaRPr/>
          </a:p>
        </p:txBody>
      </p:sp>
      <p:sp>
        <p:nvSpPr>
          <p:cNvPr id="164" name="Google Shape;164;p32"/>
          <p:cNvSpPr txBox="1">
            <a:spLocks noGrp="1"/>
          </p:cNvSpPr>
          <p:nvPr>
            <p:ph type="sldNum" idx="12"/>
          </p:nvPr>
        </p:nvSpPr>
        <p:spPr>
          <a:xfrm>
            <a:off x="11487150" y="6200774"/>
            <a:ext cx="5016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9"/>
          <p:cNvSpPr txBox="1">
            <a:spLocks noGrp="1"/>
          </p:cNvSpPr>
          <p:nvPr>
            <p:ph type="body" idx="1"/>
          </p:nvPr>
        </p:nvSpPr>
        <p:spPr>
          <a:xfrm>
            <a:off x="971550" y="1133475"/>
            <a:ext cx="10515600" cy="4659900"/>
          </a:xfrm>
          <a:prstGeom prst="rect">
            <a:avLst/>
          </a:prstGeom>
        </p:spPr>
        <p:txBody>
          <a:bodyPr spcFirstLastPara="1" wrap="square" lIns="91425" tIns="45700" rIns="91425" bIns="45700" anchor="t" anchorCtr="0">
            <a:normAutofit lnSpcReduction="10000"/>
          </a:bodyPr>
          <a:lstStyle/>
          <a:p>
            <a:pPr marL="457200" lvl="0" indent="-355600" algn="l" rtl="0">
              <a:spcBef>
                <a:spcPts val="1000"/>
              </a:spcBef>
              <a:spcAft>
                <a:spcPts val="0"/>
              </a:spcAft>
              <a:buSzPts val="2000"/>
              <a:buAutoNum type="arabicPeriod"/>
            </a:pPr>
            <a:r>
              <a:rPr lang="en-US"/>
              <a:t>What is it?</a:t>
            </a:r>
            <a:endParaRPr/>
          </a:p>
          <a:p>
            <a:pPr marL="914400" lvl="1" indent="-342900" algn="l" rtl="0">
              <a:spcBef>
                <a:spcPts val="0"/>
              </a:spcBef>
              <a:spcAft>
                <a:spcPts val="0"/>
              </a:spcAft>
              <a:buSzPts val="1800"/>
              <a:buAutoNum type="alphaLcPeriod"/>
            </a:pPr>
            <a:r>
              <a:rPr lang="en-US"/>
              <a:t>An all-payer measure that captures deaths that occur 30 days after a hospitalization</a:t>
            </a:r>
            <a:endParaRPr/>
          </a:p>
          <a:p>
            <a:pPr marL="457200" lvl="0" indent="-355600" algn="l" rtl="0">
              <a:spcBef>
                <a:spcPts val="0"/>
              </a:spcBef>
              <a:spcAft>
                <a:spcPts val="0"/>
              </a:spcAft>
              <a:buSzPts val="2000"/>
              <a:buAutoNum type="arabicPeriod"/>
            </a:pPr>
            <a:r>
              <a:rPr lang="en-US"/>
              <a:t>What we discussed?</a:t>
            </a:r>
            <a:endParaRPr/>
          </a:p>
          <a:p>
            <a:pPr marL="914400" lvl="1" indent="-342900" algn="l" rtl="0">
              <a:spcBef>
                <a:spcPts val="0"/>
              </a:spcBef>
              <a:spcAft>
                <a:spcPts val="0"/>
              </a:spcAft>
              <a:buSzPts val="1800"/>
              <a:buAutoNum type="alphaLcPeriod"/>
            </a:pPr>
            <a:r>
              <a:rPr lang="en-US"/>
              <a:t>Concerns with current IP measure and desire to align with CMS 30-day mortality measures</a:t>
            </a:r>
            <a:endParaRPr/>
          </a:p>
          <a:p>
            <a:pPr marL="914400" lvl="1" indent="-342900" algn="l" rtl="0">
              <a:spcBef>
                <a:spcPts val="0"/>
              </a:spcBef>
              <a:spcAft>
                <a:spcPts val="0"/>
              </a:spcAft>
              <a:buSzPts val="1800"/>
              <a:buAutoNum type="alphaLcPeriod"/>
            </a:pPr>
            <a:r>
              <a:rPr lang="en-US"/>
              <a:t>Risk-adjustment and other measure specifications that we cannot implement on an all-payer basis</a:t>
            </a:r>
            <a:endParaRPr/>
          </a:p>
          <a:p>
            <a:pPr marL="457200" lvl="0" indent="-355600" algn="l" rtl="0">
              <a:spcBef>
                <a:spcPts val="0"/>
              </a:spcBef>
              <a:spcAft>
                <a:spcPts val="0"/>
              </a:spcAft>
              <a:buSzPts val="2000"/>
              <a:buAutoNum type="arabicPeriod"/>
            </a:pPr>
            <a:r>
              <a:rPr lang="en-US"/>
              <a:t>What we reported to CMMI/decided?</a:t>
            </a:r>
            <a:endParaRPr/>
          </a:p>
          <a:p>
            <a:pPr marL="914400" lvl="1" indent="-342900" algn="l" rtl="0">
              <a:spcBef>
                <a:spcPts val="0"/>
              </a:spcBef>
              <a:spcAft>
                <a:spcPts val="0"/>
              </a:spcAft>
              <a:buSzPts val="1800"/>
              <a:buAutoNum type="alphaLcPeriod"/>
            </a:pPr>
            <a:r>
              <a:rPr lang="en-US"/>
              <a:t>Additional analysis necessary </a:t>
            </a:r>
            <a:endParaRPr/>
          </a:p>
          <a:p>
            <a:pPr marL="1371600" lvl="2" indent="-342900" algn="l" rtl="0">
              <a:spcBef>
                <a:spcPts val="0"/>
              </a:spcBef>
              <a:spcAft>
                <a:spcPts val="0"/>
              </a:spcAft>
              <a:buSzPts val="1800"/>
              <a:buChar char="•"/>
            </a:pPr>
            <a:r>
              <a:rPr lang="en-US"/>
              <a:t>Challenges: </a:t>
            </a:r>
            <a:endParaRPr/>
          </a:p>
          <a:p>
            <a:pPr marL="1828800" lvl="3" indent="-342900" algn="l" rtl="0">
              <a:spcBef>
                <a:spcPts val="0"/>
              </a:spcBef>
              <a:spcAft>
                <a:spcPts val="0"/>
              </a:spcAft>
              <a:buSzPts val="1800"/>
              <a:buAutoNum type="arabicPeriod"/>
            </a:pPr>
            <a:r>
              <a:rPr lang="en-US"/>
              <a:t>lack of correlation with current IP measure</a:t>
            </a:r>
            <a:endParaRPr/>
          </a:p>
          <a:p>
            <a:pPr marL="1828800" lvl="3" indent="-342900" algn="l" rtl="0">
              <a:spcBef>
                <a:spcPts val="0"/>
              </a:spcBef>
              <a:spcAft>
                <a:spcPts val="0"/>
              </a:spcAft>
              <a:buSzPts val="1800"/>
              <a:buAutoNum type="arabicPeriod"/>
            </a:pPr>
            <a:r>
              <a:rPr lang="en-US"/>
              <a:t>need to append hospice flag from CCLF</a:t>
            </a:r>
            <a:endParaRPr/>
          </a:p>
          <a:p>
            <a:pPr marL="914400" lvl="1" indent="-342900" algn="l" rtl="0">
              <a:spcBef>
                <a:spcPts val="0"/>
              </a:spcBef>
              <a:spcAft>
                <a:spcPts val="0"/>
              </a:spcAft>
              <a:buSzPts val="1800"/>
              <a:buAutoNum type="alphaLcPeriod"/>
            </a:pPr>
            <a:r>
              <a:rPr lang="en-US"/>
              <a:t>Work with PMWG to determine whether measure can be included in RY 2024 for monitoring or payment</a:t>
            </a:r>
            <a:endParaRPr/>
          </a:p>
          <a:p>
            <a:pPr marL="1371600" lvl="2" indent="-342900" algn="l" rtl="0">
              <a:spcBef>
                <a:spcPts val="0"/>
              </a:spcBef>
              <a:spcAft>
                <a:spcPts val="0"/>
              </a:spcAft>
              <a:buSzPts val="1800"/>
              <a:buChar char="•"/>
            </a:pPr>
            <a:r>
              <a:rPr lang="en-US"/>
              <a:t>In future with eCQM capabilities, move to hybrid version of mortality measure</a:t>
            </a:r>
            <a:endParaRPr/>
          </a:p>
        </p:txBody>
      </p:sp>
      <p:sp>
        <p:nvSpPr>
          <p:cNvPr id="427" name="Google Shape;427;p59"/>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30</a:t>
            </a:fld>
            <a:endParaRPr/>
          </a:p>
        </p:txBody>
      </p:sp>
      <p:sp>
        <p:nvSpPr>
          <p:cNvPr id="428" name="Google Shape;428;p59"/>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30-Day Mortality Measure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0"/>
          <p:cNvSpPr txBox="1">
            <a:spLocks noGrp="1"/>
          </p:cNvSpPr>
          <p:nvPr>
            <p:ph type="body" idx="1"/>
          </p:nvPr>
        </p:nvSpPr>
        <p:spPr>
          <a:xfrm>
            <a:off x="971550" y="1133475"/>
            <a:ext cx="10515600" cy="46599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Char char="●"/>
            </a:pPr>
            <a:r>
              <a:rPr lang="en-US" b="1"/>
              <a:t>Concept:  </a:t>
            </a:r>
            <a:r>
              <a:rPr lang="en-US"/>
              <a:t>Use draft CMS claims based, all condition, mortality measure methodology with similar IP mortality measure risk-adjustment</a:t>
            </a:r>
            <a:endParaRPr/>
          </a:p>
          <a:p>
            <a:pPr marL="914400" lvl="1" indent="-342900" algn="l" rtl="0">
              <a:spcBef>
                <a:spcPts val="0"/>
              </a:spcBef>
              <a:spcAft>
                <a:spcPts val="0"/>
              </a:spcAft>
              <a:buSzPts val="1800"/>
              <a:buChar char="○"/>
            </a:pPr>
            <a:r>
              <a:rPr lang="en-US"/>
              <a:t>Service lines and selection of random hospitalization are from CMS measure</a:t>
            </a:r>
            <a:endParaRPr/>
          </a:p>
          <a:p>
            <a:pPr marL="914400" lvl="1" indent="-342900" algn="l" rtl="0">
              <a:spcBef>
                <a:spcPts val="0"/>
              </a:spcBef>
              <a:spcAft>
                <a:spcPts val="0"/>
              </a:spcAft>
              <a:buSzPts val="1800"/>
              <a:buChar char="○"/>
            </a:pPr>
            <a:r>
              <a:rPr lang="en-US"/>
              <a:t>Risk adjustment variables from HSCRC IP measure</a:t>
            </a:r>
            <a:endParaRPr/>
          </a:p>
          <a:p>
            <a:pPr marL="914400" lvl="1" indent="-342900" algn="l" rtl="0">
              <a:spcBef>
                <a:spcPts val="0"/>
              </a:spcBef>
              <a:spcAft>
                <a:spcPts val="0"/>
              </a:spcAft>
              <a:buSzPts val="1800"/>
              <a:buChar char="○"/>
            </a:pPr>
            <a:r>
              <a:rPr lang="en-US"/>
              <a:t>Two-thirds of deaths occur in hospital; however, HSCRC staff believe the post hospitalization deaths are important indicator of quality</a:t>
            </a:r>
            <a:endParaRPr/>
          </a:p>
          <a:p>
            <a:pPr marL="457200" lvl="0" indent="-355600" algn="l" rtl="0">
              <a:spcBef>
                <a:spcPts val="0"/>
              </a:spcBef>
              <a:spcAft>
                <a:spcPts val="0"/>
              </a:spcAft>
              <a:buSzPts val="2000"/>
              <a:buChar char="●"/>
            </a:pPr>
            <a:r>
              <a:rPr lang="en-US"/>
              <a:t>HSCRC working to match case-mix data with CCLF (medicare FFS) data to bring over hospice flag</a:t>
            </a:r>
            <a:endParaRPr/>
          </a:p>
          <a:p>
            <a:pPr marL="914400" lvl="1" indent="-342900" algn="l" rtl="0">
              <a:spcBef>
                <a:spcPts val="0"/>
              </a:spcBef>
              <a:spcAft>
                <a:spcPts val="0"/>
              </a:spcAft>
              <a:buSzPts val="1800"/>
              <a:buChar char="○"/>
            </a:pPr>
            <a:r>
              <a:rPr lang="en-US"/>
              <a:t>Due to 4 month data run out the flag for hospice determined from CCLF will be delayed</a:t>
            </a:r>
            <a:endParaRPr/>
          </a:p>
          <a:p>
            <a:pPr marL="457200" lvl="0" indent="-355600" algn="l" rtl="0">
              <a:spcBef>
                <a:spcPts val="0"/>
              </a:spcBef>
              <a:spcAft>
                <a:spcPts val="0"/>
              </a:spcAft>
              <a:buSzPts val="2000"/>
              <a:buChar char="●"/>
            </a:pPr>
            <a:r>
              <a:rPr lang="en-US"/>
              <a:t>HSCRC working with MPR on additional validation results</a:t>
            </a:r>
            <a:endParaRPr/>
          </a:p>
          <a:p>
            <a:pPr marL="914400" lvl="1" indent="-342900" algn="l" rtl="0">
              <a:spcBef>
                <a:spcPts val="0"/>
              </a:spcBef>
              <a:spcAft>
                <a:spcPts val="0"/>
              </a:spcAft>
              <a:buSzPts val="1800"/>
              <a:buChar char="○"/>
            </a:pPr>
            <a:r>
              <a:rPr lang="en-US"/>
              <a:t>See handout with preliminary hospital specific results</a:t>
            </a:r>
            <a:endParaRPr/>
          </a:p>
          <a:p>
            <a:pPr marL="0" lvl="0" indent="0" algn="l" rtl="0">
              <a:spcBef>
                <a:spcPts val="1000"/>
              </a:spcBef>
              <a:spcAft>
                <a:spcPts val="0"/>
              </a:spcAft>
              <a:buNone/>
            </a:pPr>
            <a:endParaRPr/>
          </a:p>
        </p:txBody>
      </p:sp>
      <p:sp>
        <p:nvSpPr>
          <p:cNvPr id="435" name="Google Shape;435;p60"/>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31</a:t>
            </a:fld>
            <a:endParaRPr/>
          </a:p>
        </p:txBody>
      </p:sp>
      <p:sp>
        <p:nvSpPr>
          <p:cNvPr id="436" name="Google Shape;436;p60"/>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30-Day Mortality Updates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1"/>
          <p:cNvSpPr txBox="1">
            <a:spLocks noGrp="1"/>
          </p:cNvSpPr>
          <p:nvPr>
            <p:ph type="body" idx="1"/>
          </p:nvPr>
        </p:nvSpPr>
        <p:spPr>
          <a:xfrm>
            <a:off x="538100" y="1133475"/>
            <a:ext cx="10949100" cy="5255100"/>
          </a:xfrm>
          <a:prstGeom prst="rect">
            <a:avLst/>
          </a:prstGeom>
        </p:spPr>
        <p:txBody>
          <a:bodyPr spcFirstLastPara="1" wrap="square" lIns="91425" tIns="45700" rIns="91425" bIns="45700" anchor="t" anchorCtr="0">
            <a:noAutofit/>
          </a:bodyPr>
          <a:lstStyle/>
          <a:p>
            <a:pPr marL="0" lvl="0" indent="0" algn="l" rtl="0">
              <a:lnSpc>
                <a:spcPct val="94000"/>
              </a:lnSpc>
              <a:spcBef>
                <a:spcPts val="1000"/>
              </a:spcBef>
              <a:spcAft>
                <a:spcPts val="0"/>
              </a:spcAft>
              <a:buSzPts val="770"/>
              <a:buNone/>
            </a:pPr>
            <a:r>
              <a:rPr lang="en-US" sz="1979" b="1"/>
              <a:t>RY 2024:</a:t>
            </a:r>
            <a:endParaRPr sz="1979"/>
          </a:p>
          <a:p>
            <a:pPr marL="457200" lvl="0" indent="-354330" algn="l" rtl="0">
              <a:lnSpc>
                <a:spcPct val="94000"/>
              </a:lnSpc>
              <a:spcBef>
                <a:spcPts val="1000"/>
              </a:spcBef>
              <a:spcAft>
                <a:spcPts val="0"/>
              </a:spcAft>
              <a:buSzPts val="1980"/>
              <a:buChar char="•"/>
            </a:pPr>
            <a:r>
              <a:rPr lang="en-US" sz="1979"/>
              <a:t>Use IP mortality in QBR and monitor 30-day measure </a:t>
            </a:r>
            <a:endParaRPr sz="1979"/>
          </a:p>
          <a:p>
            <a:pPr marL="914400" lvl="1" indent="-346160" algn="l" rtl="0">
              <a:lnSpc>
                <a:spcPct val="94000"/>
              </a:lnSpc>
              <a:spcBef>
                <a:spcPts val="0"/>
              </a:spcBef>
              <a:spcAft>
                <a:spcPts val="0"/>
              </a:spcAft>
              <a:buSzPts val="1851"/>
              <a:buChar char="•"/>
            </a:pPr>
            <a:r>
              <a:rPr lang="en-US" sz="1711">
                <a:solidFill>
                  <a:srgbClr val="0066CC"/>
                </a:solidFill>
              </a:rPr>
              <a:t>Adopt 30-day claims based measure for RY 2025</a:t>
            </a:r>
            <a:endParaRPr sz="2131"/>
          </a:p>
          <a:p>
            <a:pPr marL="0" lvl="0" indent="0" algn="l" rtl="0">
              <a:lnSpc>
                <a:spcPct val="94000"/>
              </a:lnSpc>
              <a:spcBef>
                <a:spcPts val="1000"/>
              </a:spcBef>
              <a:spcAft>
                <a:spcPts val="0"/>
              </a:spcAft>
              <a:buSzPts val="770"/>
              <a:buNone/>
            </a:pPr>
            <a:r>
              <a:rPr lang="en-US" sz="1979" b="1"/>
              <a:t>RY 2025 and beyond:</a:t>
            </a:r>
            <a:endParaRPr sz="1979" b="1"/>
          </a:p>
          <a:p>
            <a:pPr marL="457200" lvl="0" indent="-354330" algn="l" rtl="0">
              <a:lnSpc>
                <a:spcPct val="94000"/>
              </a:lnSpc>
              <a:spcBef>
                <a:spcPts val="1000"/>
              </a:spcBef>
              <a:spcAft>
                <a:spcPts val="0"/>
              </a:spcAft>
              <a:buSzPts val="1980"/>
              <a:buChar char="•"/>
            </a:pPr>
            <a:r>
              <a:rPr lang="en-US" sz="1979"/>
              <a:t>Use 30-day mortality measure for attainment and improvement</a:t>
            </a:r>
            <a:endParaRPr sz="1979"/>
          </a:p>
          <a:p>
            <a:pPr marL="914400" lvl="0" indent="0" algn="l" rtl="0">
              <a:lnSpc>
                <a:spcPct val="94000"/>
              </a:lnSpc>
              <a:spcBef>
                <a:spcPts val="1000"/>
              </a:spcBef>
              <a:spcAft>
                <a:spcPts val="0"/>
              </a:spcAft>
              <a:buSzPts val="770"/>
              <a:buNone/>
            </a:pPr>
            <a:endParaRPr sz="1711">
              <a:solidFill>
                <a:srgbClr val="0066CC"/>
              </a:solidFill>
            </a:endParaRPr>
          </a:p>
          <a:p>
            <a:pPr marL="0" lvl="0" indent="0" algn="l" rtl="0">
              <a:lnSpc>
                <a:spcPct val="94000"/>
              </a:lnSpc>
              <a:spcBef>
                <a:spcPts val="1000"/>
              </a:spcBef>
              <a:spcAft>
                <a:spcPts val="0"/>
              </a:spcAft>
              <a:buSzPts val="770"/>
              <a:buNone/>
            </a:pPr>
            <a:r>
              <a:rPr lang="en-US" sz="1979" b="1" i="1"/>
              <a:t>Comment letters from Medstar, Hopkins, and UMMS supported moving to a 30-day measure but to monitor for RY 2024</a:t>
            </a:r>
            <a:endParaRPr sz="1979" b="1" i="1"/>
          </a:p>
          <a:p>
            <a:pPr marL="0" lvl="0" indent="0" algn="l" rtl="0">
              <a:lnSpc>
                <a:spcPct val="94000"/>
              </a:lnSpc>
              <a:spcBef>
                <a:spcPts val="1000"/>
              </a:spcBef>
              <a:spcAft>
                <a:spcPts val="0"/>
              </a:spcAft>
              <a:buSzPts val="770"/>
              <a:buNone/>
            </a:pPr>
            <a:r>
              <a:rPr lang="en-US" sz="1700" b="1"/>
              <a:t>Note: </a:t>
            </a:r>
            <a:r>
              <a:rPr lang="en-US" sz="1700"/>
              <a:t> As state develops infrastructure to collect hybrid data elements, HSCRC will consider transitioning to hybrid mortality measure</a:t>
            </a:r>
            <a:endParaRPr sz="1700"/>
          </a:p>
        </p:txBody>
      </p:sp>
      <p:sp>
        <p:nvSpPr>
          <p:cNvPr id="443" name="Google Shape;443;p61"/>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32</a:t>
            </a:fld>
            <a:endParaRPr/>
          </a:p>
        </p:txBody>
      </p:sp>
      <p:sp>
        <p:nvSpPr>
          <p:cNvPr id="444" name="Google Shape;444;p61"/>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Mortality - options for RY 2024 and moving forward</a:t>
            </a:r>
            <a:endParaRPr/>
          </a:p>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2"/>
          <p:cNvSpPr txBox="1">
            <a:spLocks noGrp="1"/>
          </p:cNvSpPr>
          <p:nvPr>
            <p:ph type="body" idx="1"/>
          </p:nvPr>
        </p:nvSpPr>
        <p:spPr>
          <a:xfrm>
            <a:off x="971550" y="1133475"/>
            <a:ext cx="10515600" cy="46599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AutoNum type="arabicPeriod"/>
            </a:pPr>
            <a:r>
              <a:rPr lang="en-US"/>
              <a:t>What is it?</a:t>
            </a:r>
            <a:endParaRPr/>
          </a:p>
          <a:p>
            <a:pPr marL="914400" lvl="1" indent="-342900" algn="l" rtl="0">
              <a:spcBef>
                <a:spcPts val="0"/>
              </a:spcBef>
              <a:spcAft>
                <a:spcPts val="0"/>
              </a:spcAft>
              <a:buSzPts val="1800"/>
              <a:buAutoNum type="alphaLcPeriod"/>
            </a:pPr>
            <a:r>
              <a:rPr lang="en-US"/>
              <a:t>Assesses occurrence of medical and/or surgical complications following hospitalization for THA/TKA</a:t>
            </a:r>
            <a:endParaRPr/>
          </a:p>
          <a:p>
            <a:pPr marL="457200" lvl="0" indent="-355600" algn="l" rtl="0">
              <a:spcBef>
                <a:spcPts val="0"/>
              </a:spcBef>
              <a:spcAft>
                <a:spcPts val="0"/>
              </a:spcAft>
              <a:buSzPts val="2000"/>
              <a:buAutoNum type="arabicPeriod"/>
            </a:pPr>
            <a:r>
              <a:rPr lang="en-US"/>
              <a:t>What we discussed?</a:t>
            </a:r>
            <a:endParaRPr/>
          </a:p>
          <a:p>
            <a:pPr marL="914400" lvl="1" indent="-342900" algn="l" rtl="0">
              <a:spcBef>
                <a:spcPts val="0"/>
              </a:spcBef>
              <a:spcAft>
                <a:spcPts val="0"/>
              </a:spcAft>
              <a:buSzPts val="1800"/>
              <a:buAutoNum type="alphaLcPeriod"/>
            </a:pPr>
            <a:r>
              <a:rPr lang="en-US"/>
              <a:t>Measure expansion</a:t>
            </a:r>
            <a:endParaRPr/>
          </a:p>
          <a:p>
            <a:pPr marL="1371600" lvl="2" indent="-342900" algn="l" rtl="0">
              <a:spcBef>
                <a:spcPts val="0"/>
              </a:spcBef>
              <a:spcAft>
                <a:spcPts val="0"/>
              </a:spcAft>
              <a:buSzPts val="1800"/>
              <a:buAutoNum type="romanLcPeriod"/>
            </a:pPr>
            <a:r>
              <a:rPr lang="en-US"/>
              <a:t>Expand Inpatient to All-Payers</a:t>
            </a:r>
            <a:endParaRPr/>
          </a:p>
          <a:p>
            <a:pPr marL="1371600" lvl="2" indent="-342900" algn="l" rtl="0">
              <a:spcBef>
                <a:spcPts val="0"/>
              </a:spcBef>
              <a:spcAft>
                <a:spcPts val="0"/>
              </a:spcAft>
              <a:buSzPts val="1800"/>
              <a:buAutoNum type="romanLcPeriod"/>
            </a:pPr>
            <a:r>
              <a:rPr lang="en-US"/>
              <a:t>Expand to Medicare Outpatient</a:t>
            </a:r>
            <a:endParaRPr/>
          </a:p>
          <a:p>
            <a:pPr marL="1371600" lvl="2" indent="-342900" algn="l" rtl="0">
              <a:spcBef>
                <a:spcPts val="0"/>
              </a:spcBef>
              <a:spcAft>
                <a:spcPts val="0"/>
              </a:spcAft>
              <a:buSzPts val="1800"/>
              <a:buAutoNum type="romanLcPeriod"/>
            </a:pPr>
            <a:r>
              <a:rPr lang="en-US"/>
              <a:t>Expand to both Medicare Outpatient and All-Payer Outcomes</a:t>
            </a:r>
            <a:endParaRPr/>
          </a:p>
          <a:p>
            <a:pPr marL="457200" lvl="0" indent="-355600" algn="l" rtl="0">
              <a:spcBef>
                <a:spcPts val="0"/>
              </a:spcBef>
              <a:spcAft>
                <a:spcPts val="0"/>
              </a:spcAft>
              <a:buSzPts val="2000"/>
              <a:buAutoNum type="arabicPeriod"/>
            </a:pPr>
            <a:r>
              <a:rPr lang="en-US"/>
              <a:t>What we reported to CMMI/decided?</a:t>
            </a:r>
            <a:endParaRPr/>
          </a:p>
          <a:p>
            <a:pPr marL="914400" lvl="1" indent="-342900" algn="l" rtl="0">
              <a:spcBef>
                <a:spcPts val="0"/>
              </a:spcBef>
              <a:spcAft>
                <a:spcPts val="0"/>
              </a:spcAft>
              <a:buSzPts val="1800"/>
              <a:buAutoNum type="alphaLcPeriod"/>
            </a:pPr>
            <a:r>
              <a:rPr lang="en-US"/>
              <a:t>Strategy for inclusion of outpatient measure</a:t>
            </a:r>
            <a:endParaRPr/>
          </a:p>
          <a:p>
            <a:pPr marL="914400" lvl="1" indent="-342900" algn="l" rtl="0">
              <a:spcBef>
                <a:spcPts val="0"/>
              </a:spcBef>
              <a:spcAft>
                <a:spcPts val="0"/>
              </a:spcAft>
              <a:buSzPts val="1800"/>
              <a:buAutoNum type="alphaLcPeriod"/>
            </a:pPr>
            <a:r>
              <a:rPr lang="en-US"/>
              <a:t>PMWG explore adapting CMS claims-based IP THA/TKA to all-payer</a:t>
            </a:r>
            <a:endParaRPr/>
          </a:p>
          <a:p>
            <a:pPr marL="914400" lvl="1" indent="-342900" algn="l" rtl="0">
              <a:spcBef>
                <a:spcPts val="0"/>
              </a:spcBef>
              <a:spcAft>
                <a:spcPts val="0"/>
              </a:spcAft>
              <a:buSzPts val="1800"/>
              <a:buAutoNum type="alphaLcPeriod"/>
            </a:pPr>
            <a:r>
              <a:rPr lang="en-US"/>
              <a:t>Adaptation of provides eCQM measure to hospitals</a:t>
            </a:r>
            <a:endParaRPr/>
          </a:p>
          <a:p>
            <a:pPr marL="1371600" lvl="2" indent="-342900" algn="l" rtl="0">
              <a:spcBef>
                <a:spcPts val="0"/>
              </a:spcBef>
              <a:spcAft>
                <a:spcPts val="0"/>
              </a:spcAft>
              <a:buSzPts val="1800"/>
              <a:buAutoNum type="romanLcPeriod"/>
            </a:pPr>
            <a:r>
              <a:rPr lang="en-US"/>
              <a:t>Measure is IP and OP and all-payer (18+)</a:t>
            </a:r>
            <a:endParaRPr/>
          </a:p>
        </p:txBody>
      </p:sp>
      <p:sp>
        <p:nvSpPr>
          <p:cNvPr id="451" name="Google Shape;451;p62"/>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33</a:t>
            </a:fld>
            <a:endParaRPr/>
          </a:p>
        </p:txBody>
      </p:sp>
      <p:sp>
        <p:nvSpPr>
          <p:cNvPr id="452" name="Google Shape;452;p62"/>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THA/TKA Complications Measure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3"/>
          <p:cNvSpPr txBox="1">
            <a:spLocks noGrp="1"/>
          </p:cNvSpPr>
          <p:nvPr>
            <p:ph type="body" idx="1"/>
          </p:nvPr>
        </p:nvSpPr>
        <p:spPr>
          <a:xfrm>
            <a:off x="152400" y="6096000"/>
            <a:ext cx="11622600" cy="6780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r>
              <a:rPr lang="en-US" sz="1600"/>
              <a:t>*The MOOR project is measured at physician level and also includes </a:t>
            </a:r>
            <a:endParaRPr sz="1600"/>
          </a:p>
          <a:p>
            <a:pPr marL="457200" lvl="0" indent="0" algn="l" rtl="0">
              <a:lnSpc>
                <a:spcPct val="100000"/>
              </a:lnSpc>
              <a:spcBef>
                <a:spcPts val="0"/>
              </a:spcBef>
              <a:spcAft>
                <a:spcPts val="0"/>
              </a:spcAft>
              <a:buNone/>
            </a:pPr>
            <a:r>
              <a:rPr lang="en-US" sz="1600"/>
              <a:t>development of two drug measures of opioid use and adverse drug events.</a:t>
            </a:r>
            <a:endParaRPr sz="16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endParaRPr sz="1600"/>
          </a:p>
        </p:txBody>
      </p:sp>
      <p:sp>
        <p:nvSpPr>
          <p:cNvPr id="458" name="Google Shape;458;p6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34</a:t>
            </a:fld>
            <a:endParaRPr/>
          </a:p>
        </p:txBody>
      </p:sp>
      <p:sp>
        <p:nvSpPr>
          <p:cNvPr id="459" name="Google Shape;459;p6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Hip Knee Arthroplasty Measures </a:t>
            </a:r>
            <a:endParaRPr/>
          </a:p>
        </p:txBody>
      </p:sp>
      <p:graphicFrame>
        <p:nvGraphicFramePr>
          <p:cNvPr id="460" name="Google Shape;460;p63"/>
          <p:cNvGraphicFramePr/>
          <p:nvPr/>
        </p:nvGraphicFramePr>
        <p:xfrm>
          <a:off x="484325" y="985200"/>
          <a:ext cx="11433000" cy="4912797"/>
        </p:xfrm>
        <a:graphic>
          <a:graphicData uri="http://schemas.openxmlformats.org/drawingml/2006/table">
            <a:tbl>
              <a:tblPr>
                <a:noFill/>
                <a:tableStyleId>{1F90E0DA-3B60-46A9-B914-7C0DFB9EC4B0}</a:tableStyleId>
              </a:tblPr>
              <a:tblGrid>
                <a:gridCol w="7905300">
                  <a:extLst>
                    <a:ext uri="{9D8B030D-6E8A-4147-A177-3AD203B41FA5}">
                      <a16:colId xmlns:a16="http://schemas.microsoft.com/office/drawing/2014/main" val="20000"/>
                    </a:ext>
                  </a:extLst>
                </a:gridCol>
                <a:gridCol w="3527700">
                  <a:extLst>
                    <a:ext uri="{9D8B030D-6E8A-4147-A177-3AD203B41FA5}">
                      <a16:colId xmlns:a16="http://schemas.microsoft.com/office/drawing/2014/main" val="20001"/>
                    </a:ext>
                  </a:extLst>
                </a:gridCol>
              </a:tblGrid>
              <a:tr h="457175">
                <a:tc>
                  <a:txBody>
                    <a:bodyPr/>
                    <a:lstStyle/>
                    <a:p>
                      <a:pPr marL="0" lvl="0" indent="0" algn="ctr" rtl="0">
                        <a:spcBef>
                          <a:spcPts val="0"/>
                        </a:spcBef>
                        <a:spcAft>
                          <a:spcPts val="0"/>
                        </a:spcAft>
                        <a:buNone/>
                      </a:pPr>
                      <a:r>
                        <a:rPr lang="en-US" sz="1800" b="1">
                          <a:solidFill>
                            <a:schemeClr val="dk1"/>
                          </a:solidFill>
                        </a:rPr>
                        <a:t>Measure</a:t>
                      </a:r>
                      <a:endParaRPr sz="1800" b="1">
                        <a:solidFill>
                          <a:schemeClr val="dk1"/>
                        </a:solidFill>
                      </a:endParaRPr>
                    </a:p>
                  </a:txBody>
                  <a:tcPr marL="91425" marR="91425" marT="91425" marB="91425"/>
                </a:tc>
                <a:tc>
                  <a:txBody>
                    <a:bodyPr/>
                    <a:lstStyle/>
                    <a:p>
                      <a:pPr marL="0" lvl="0" indent="0" algn="ctr" rtl="0">
                        <a:spcBef>
                          <a:spcPts val="0"/>
                        </a:spcBef>
                        <a:spcAft>
                          <a:spcPts val="0"/>
                        </a:spcAft>
                        <a:buNone/>
                      </a:pPr>
                      <a:r>
                        <a:rPr lang="en-US" sz="1800" b="1">
                          <a:solidFill>
                            <a:schemeClr val="dk1"/>
                          </a:solidFill>
                        </a:rPr>
                        <a:t>Program</a:t>
                      </a:r>
                      <a:endParaRPr sz="1800" b="1">
                        <a:solidFill>
                          <a:schemeClr val="dk1"/>
                        </a:solidFill>
                      </a:endParaRPr>
                    </a:p>
                  </a:txBody>
                  <a:tcPr marL="91425" marR="91425" marT="91425" marB="91425"/>
                </a:tc>
                <a:extLst>
                  <a:ext uri="{0D108BD9-81ED-4DB2-BD59-A6C34878D82A}">
                    <a16:rowId xmlns:a16="http://schemas.microsoft.com/office/drawing/2014/main" val="10000"/>
                  </a:ext>
                </a:extLst>
              </a:tr>
              <a:tr h="1045925">
                <a:tc>
                  <a:txBody>
                    <a:bodyPr/>
                    <a:lstStyle/>
                    <a:p>
                      <a:pPr marL="0" lvl="0" indent="0" algn="l" rtl="0">
                        <a:lnSpc>
                          <a:spcPct val="100000"/>
                        </a:lnSpc>
                        <a:spcBef>
                          <a:spcPts val="1200"/>
                        </a:spcBef>
                        <a:spcAft>
                          <a:spcPts val="1200"/>
                        </a:spcAft>
                        <a:buNone/>
                      </a:pPr>
                      <a:r>
                        <a:rPr lang="en-US" sz="1800">
                          <a:solidFill>
                            <a:schemeClr val="dk1"/>
                          </a:solidFill>
                        </a:rPr>
                        <a:t>1)Inpatient risk standardized complications measure based on Medicare claims data </a:t>
                      </a:r>
                      <a:endParaRPr sz="1800">
                        <a:solidFill>
                          <a:schemeClr val="dk1"/>
                        </a:solidFill>
                      </a:endParaRPr>
                    </a:p>
                  </a:txBody>
                  <a:tcPr marL="91425" marR="91425" marT="91425" marB="91425"/>
                </a:tc>
                <a:tc>
                  <a:txBody>
                    <a:bodyPr/>
                    <a:lstStyle/>
                    <a:p>
                      <a:pPr marL="0" lvl="0" indent="0" algn="l" rtl="0">
                        <a:lnSpc>
                          <a:spcPct val="100000"/>
                        </a:lnSpc>
                        <a:spcBef>
                          <a:spcPts val="0"/>
                        </a:spcBef>
                        <a:spcAft>
                          <a:spcPts val="0"/>
                        </a:spcAft>
                        <a:buNone/>
                      </a:pPr>
                      <a:r>
                        <a:rPr lang="en-US" sz="1800">
                          <a:solidFill>
                            <a:schemeClr val="dk1"/>
                          </a:solidFill>
                        </a:rPr>
                        <a:t>CMS IQR, VBP, CMS Comprehensive Care Joint Replacement (CJR) Program</a:t>
                      </a:r>
                      <a:endParaRPr sz="1800">
                        <a:solidFill>
                          <a:schemeClr val="dk1"/>
                        </a:solidFill>
                      </a:endParaRPr>
                    </a:p>
                  </a:txBody>
                  <a:tcPr marL="91425" marR="91425" marT="91425" marB="91425"/>
                </a:tc>
                <a:extLst>
                  <a:ext uri="{0D108BD9-81ED-4DB2-BD59-A6C34878D82A}">
                    <a16:rowId xmlns:a16="http://schemas.microsoft.com/office/drawing/2014/main" val="10001"/>
                  </a:ext>
                </a:extLst>
              </a:tr>
              <a:tr h="425250">
                <a:tc>
                  <a:txBody>
                    <a:bodyPr/>
                    <a:lstStyle/>
                    <a:p>
                      <a:pPr marL="0" lvl="0" indent="0" algn="l" rtl="0">
                        <a:lnSpc>
                          <a:spcPct val="107000"/>
                        </a:lnSpc>
                        <a:spcBef>
                          <a:spcPts val="0"/>
                        </a:spcBef>
                        <a:spcAft>
                          <a:spcPts val="0"/>
                        </a:spcAft>
                        <a:buNone/>
                      </a:pPr>
                      <a:r>
                        <a:rPr lang="en-US" sz="1800">
                          <a:solidFill>
                            <a:schemeClr val="dk1"/>
                          </a:solidFill>
                        </a:rPr>
                        <a:t>2)Inpatient patient reported outcome measure (PROM) based on claims and surveys</a:t>
                      </a:r>
                      <a:endParaRPr sz="1800">
                        <a:solidFill>
                          <a:schemeClr val="dk1"/>
                        </a:solidFill>
                      </a:endParaRPr>
                    </a:p>
                  </a:txBody>
                  <a:tcPr marL="91425" marR="91425" marT="91425" marB="91425"/>
                </a:tc>
                <a:tc>
                  <a:txBody>
                    <a:bodyPr/>
                    <a:lstStyle/>
                    <a:p>
                      <a:pPr marL="0" lvl="0" indent="0" algn="l" rtl="0">
                        <a:spcBef>
                          <a:spcPts val="0"/>
                        </a:spcBef>
                        <a:spcAft>
                          <a:spcPts val="0"/>
                        </a:spcAft>
                        <a:buNone/>
                      </a:pPr>
                      <a:r>
                        <a:rPr lang="en-US" sz="1800">
                          <a:solidFill>
                            <a:schemeClr val="dk1"/>
                          </a:solidFill>
                        </a:rPr>
                        <a:t>CJR PRogram</a:t>
                      </a:r>
                      <a:endParaRPr sz="1800">
                        <a:solidFill>
                          <a:schemeClr val="dk1"/>
                        </a:solidFill>
                      </a:endParaRPr>
                    </a:p>
                  </a:txBody>
                  <a:tcPr marL="91425" marR="91425" marT="91425" marB="91425"/>
                </a:tc>
                <a:extLst>
                  <a:ext uri="{0D108BD9-81ED-4DB2-BD59-A6C34878D82A}">
                    <a16:rowId xmlns:a16="http://schemas.microsoft.com/office/drawing/2014/main" val="10002"/>
                  </a:ext>
                </a:extLst>
              </a:tr>
              <a:tr h="1044225">
                <a:tc>
                  <a:txBody>
                    <a:bodyPr/>
                    <a:lstStyle/>
                    <a:p>
                      <a:pPr marL="0" lvl="0" indent="0" algn="l" rtl="0">
                        <a:lnSpc>
                          <a:spcPct val="107000"/>
                        </a:lnSpc>
                        <a:spcBef>
                          <a:spcPts val="0"/>
                        </a:spcBef>
                        <a:spcAft>
                          <a:spcPts val="0"/>
                        </a:spcAft>
                        <a:buNone/>
                      </a:pPr>
                      <a:r>
                        <a:rPr lang="en-US" sz="1800">
                          <a:solidFill>
                            <a:schemeClr val="dk1"/>
                          </a:solidFill>
                        </a:rPr>
                        <a:t>3)Inpatient and outpatient complications measure based on electronic health records</a:t>
                      </a:r>
                      <a:endParaRPr sz="1800">
                        <a:solidFill>
                          <a:schemeClr val="dk1"/>
                        </a:solidFill>
                      </a:endParaRPr>
                    </a:p>
                  </a:txBody>
                  <a:tcPr marL="91425" marR="91425" marT="91425" marB="91425"/>
                </a:tc>
                <a:tc>
                  <a:txBody>
                    <a:bodyPr/>
                    <a:lstStyle/>
                    <a:p>
                      <a:pPr marL="0" lvl="0" indent="0" algn="l" rtl="0">
                        <a:lnSpc>
                          <a:spcPct val="107000"/>
                        </a:lnSpc>
                        <a:spcBef>
                          <a:spcPts val="0"/>
                        </a:spcBef>
                        <a:spcAft>
                          <a:spcPts val="0"/>
                        </a:spcAft>
                        <a:buNone/>
                      </a:pPr>
                      <a:r>
                        <a:rPr lang="en-US" sz="1800">
                          <a:solidFill>
                            <a:schemeClr val="dk1"/>
                          </a:solidFill>
                        </a:rPr>
                        <a:t>CMS Measuring Outcomes in Orthopedics Routinely (MOOR) Project*</a:t>
                      </a:r>
                      <a:endParaRPr sz="1800">
                        <a:solidFill>
                          <a:schemeClr val="dk1"/>
                        </a:solidFill>
                      </a:endParaRPr>
                    </a:p>
                  </a:txBody>
                  <a:tcPr marL="91425" marR="91425" marT="91425" marB="91425"/>
                </a:tc>
                <a:extLst>
                  <a:ext uri="{0D108BD9-81ED-4DB2-BD59-A6C34878D82A}">
                    <a16:rowId xmlns:a16="http://schemas.microsoft.com/office/drawing/2014/main" val="10003"/>
                  </a:ext>
                </a:extLst>
              </a:tr>
              <a:tr h="813775">
                <a:tc>
                  <a:txBody>
                    <a:bodyPr/>
                    <a:lstStyle/>
                    <a:p>
                      <a:pPr marL="0" lvl="0" indent="0" algn="l" rtl="0">
                        <a:lnSpc>
                          <a:spcPct val="107000"/>
                        </a:lnSpc>
                        <a:spcBef>
                          <a:spcPts val="0"/>
                        </a:spcBef>
                        <a:spcAft>
                          <a:spcPts val="0"/>
                        </a:spcAft>
                        <a:buNone/>
                      </a:pPr>
                      <a:r>
                        <a:rPr lang="en-US" sz="1800">
                          <a:solidFill>
                            <a:schemeClr val="dk1"/>
                          </a:solidFill>
                        </a:rPr>
                        <a:t>4)Inpatient and outpatient PROM measure based on electronic health records and survey (MOOR project)</a:t>
                      </a:r>
                      <a:endParaRPr sz="1800">
                        <a:solidFill>
                          <a:schemeClr val="dk1"/>
                        </a:solidFill>
                      </a:endParaRPr>
                    </a:p>
                  </a:txBody>
                  <a:tcPr marL="91425" marR="91425" marT="91425" marB="91425"/>
                </a:tc>
                <a:tc>
                  <a:txBody>
                    <a:bodyPr/>
                    <a:lstStyle/>
                    <a:p>
                      <a:pPr marL="0" lvl="0" indent="0" algn="l" rtl="0">
                        <a:spcBef>
                          <a:spcPts val="0"/>
                        </a:spcBef>
                        <a:spcAft>
                          <a:spcPts val="0"/>
                        </a:spcAft>
                        <a:buNone/>
                      </a:pPr>
                      <a:r>
                        <a:rPr lang="en-US" sz="1800">
                          <a:solidFill>
                            <a:schemeClr val="dk1"/>
                          </a:solidFill>
                        </a:rPr>
                        <a:t>CMS MOOR Project</a:t>
                      </a:r>
                      <a:endParaRPr sz="1800">
                        <a:solidFill>
                          <a:schemeClr val="dk1"/>
                        </a:solidFill>
                      </a:endParaRPr>
                    </a:p>
                  </a:txBody>
                  <a:tcPr marL="91425" marR="91425" marT="91425" marB="91425"/>
                </a:tc>
                <a:extLst>
                  <a:ext uri="{0D108BD9-81ED-4DB2-BD59-A6C34878D82A}">
                    <a16:rowId xmlns:a16="http://schemas.microsoft.com/office/drawing/2014/main" val="10004"/>
                  </a:ext>
                </a:extLst>
              </a:tr>
              <a:tr h="803125">
                <a:tc>
                  <a:txBody>
                    <a:bodyPr/>
                    <a:lstStyle/>
                    <a:p>
                      <a:pPr marL="0" lvl="0" indent="0" algn="l" rtl="0">
                        <a:lnSpc>
                          <a:spcPct val="107000"/>
                        </a:lnSpc>
                        <a:spcBef>
                          <a:spcPts val="0"/>
                        </a:spcBef>
                        <a:spcAft>
                          <a:spcPts val="0"/>
                        </a:spcAft>
                        <a:buNone/>
                      </a:pPr>
                      <a:r>
                        <a:rPr lang="en-US" sz="1800">
                          <a:solidFill>
                            <a:schemeClr val="dk1"/>
                          </a:solidFill>
                        </a:rPr>
                        <a:t>5)Outpatient/ambulatory PROM, a process measure based on chart abstraction and survey</a:t>
                      </a:r>
                      <a:endParaRPr sz="1800">
                        <a:solidFill>
                          <a:schemeClr val="dk1"/>
                        </a:solidFill>
                      </a:endParaRPr>
                    </a:p>
                  </a:txBody>
                  <a:tcPr marL="91425" marR="91425" marT="91425" marB="91425"/>
                </a:tc>
                <a:tc>
                  <a:txBody>
                    <a:bodyPr/>
                    <a:lstStyle/>
                    <a:p>
                      <a:pPr marL="0" lvl="0" indent="0" algn="l" rtl="0">
                        <a:spcBef>
                          <a:spcPts val="0"/>
                        </a:spcBef>
                        <a:spcAft>
                          <a:spcPts val="0"/>
                        </a:spcAft>
                        <a:buNone/>
                      </a:pPr>
                      <a:r>
                        <a:rPr lang="en-US" sz="1800">
                          <a:solidFill>
                            <a:schemeClr val="dk1"/>
                          </a:solidFill>
                        </a:rPr>
                        <a:t>Joint Commission Certification for Hip and Knee Replacement</a:t>
                      </a:r>
                      <a:endParaRPr sz="1800">
                        <a:solidFill>
                          <a:schemeClr val="dk1"/>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4"/>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35</a:t>
            </a:fld>
            <a:endParaRPr/>
          </a:p>
        </p:txBody>
      </p:sp>
      <p:sp>
        <p:nvSpPr>
          <p:cNvPr id="467" name="Google Shape;467;p64"/>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Hip Knee Arthroplasty Complications:  Measure Options </a:t>
            </a:r>
            <a:endParaRPr/>
          </a:p>
        </p:txBody>
      </p:sp>
      <p:graphicFrame>
        <p:nvGraphicFramePr>
          <p:cNvPr id="468" name="Google Shape;468;p64"/>
          <p:cNvGraphicFramePr/>
          <p:nvPr/>
        </p:nvGraphicFramePr>
        <p:xfrm>
          <a:off x="863925" y="1104475"/>
          <a:ext cx="10800950" cy="4148883"/>
        </p:xfrm>
        <a:graphic>
          <a:graphicData uri="http://schemas.openxmlformats.org/drawingml/2006/table">
            <a:tbl>
              <a:tblPr>
                <a:noFill/>
                <a:tableStyleId>{1F90E0DA-3B60-46A9-B914-7C0DFB9EC4B0}</a:tableStyleId>
              </a:tblPr>
              <a:tblGrid>
                <a:gridCol w="1818350">
                  <a:extLst>
                    <a:ext uri="{9D8B030D-6E8A-4147-A177-3AD203B41FA5}">
                      <a16:colId xmlns:a16="http://schemas.microsoft.com/office/drawing/2014/main" val="20000"/>
                    </a:ext>
                  </a:extLst>
                </a:gridCol>
                <a:gridCol w="3408625">
                  <a:extLst>
                    <a:ext uri="{9D8B030D-6E8A-4147-A177-3AD203B41FA5}">
                      <a16:colId xmlns:a16="http://schemas.microsoft.com/office/drawing/2014/main" val="20001"/>
                    </a:ext>
                  </a:extLst>
                </a:gridCol>
                <a:gridCol w="5573975">
                  <a:extLst>
                    <a:ext uri="{9D8B030D-6E8A-4147-A177-3AD203B41FA5}">
                      <a16:colId xmlns:a16="http://schemas.microsoft.com/office/drawing/2014/main" val="20002"/>
                    </a:ext>
                  </a:extLst>
                </a:gridCol>
              </a:tblGrid>
              <a:tr h="426700">
                <a:tc>
                  <a:txBody>
                    <a:bodyPr/>
                    <a:lstStyle/>
                    <a:p>
                      <a:pPr marL="0" lvl="0" indent="0" algn="l" rtl="0">
                        <a:lnSpc>
                          <a:spcPct val="100000"/>
                        </a:lnSpc>
                        <a:spcBef>
                          <a:spcPts val="0"/>
                        </a:spcBef>
                        <a:spcAft>
                          <a:spcPts val="0"/>
                        </a:spcAft>
                        <a:buNone/>
                      </a:pPr>
                      <a:endParaRPr sz="1600" b="1">
                        <a:solidFill>
                          <a:schemeClr val="dk1"/>
                        </a:solidFill>
                      </a:endParaRPr>
                    </a:p>
                  </a:txBody>
                  <a:tcPr marL="91425" marR="91425" marT="91425" marB="91425"/>
                </a:tc>
                <a:tc>
                  <a:txBody>
                    <a:bodyPr/>
                    <a:lstStyle/>
                    <a:p>
                      <a:pPr marL="0" lvl="0" indent="0" algn="ctr" rtl="0">
                        <a:lnSpc>
                          <a:spcPct val="100000"/>
                        </a:lnSpc>
                        <a:spcBef>
                          <a:spcPts val="0"/>
                        </a:spcBef>
                        <a:spcAft>
                          <a:spcPts val="0"/>
                        </a:spcAft>
                        <a:buNone/>
                      </a:pPr>
                      <a:r>
                        <a:rPr lang="en-US" sz="1600" b="1">
                          <a:solidFill>
                            <a:schemeClr val="dk1"/>
                          </a:solidFill>
                        </a:rPr>
                        <a:t>Inpatient </a:t>
                      </a:r>
                      <a:endParaRPr sz="1600" b="1">
                        <a:solidFill>
                          <a:schemeClr val="dk1"/>
                        </a:solidFill>
                      </a:endParaRPr>
                    </a:p>
                  </a:txBody>
                  <a:tcPr marL="91425" marR="91425" marT="91425" marB="91425"/>
                </a:tc>
                <a:tc>
                  <a:txBody>
                    <a:bodyPr/>
                    <a:lstStyle/>
                    <a:p>
                      <a:pPr marL="0" lvl="0" indent="0" algn="ctr" rtl="0">
                        <a:lnSpc>
                          <a:spcPct val="100000"/>
                        </a:lnSpc>
                        <a:spcBef>
                          <a:spcPts val="0"/>
                        </a:spcBef>
                        <a:spcAft>
                          <a:spcPts val="0"/>
                        </a:spcAft>
                        <a:buNone/>
                      </a:pPr>
                      <a:r>
                        <a:rPr lang="en-US" sz="1600" b="1">
                          <a:solidFill>
                            <a:schemeClr val="dk1"/>
                          </a:solidFill>
                        </a:rPr>
                        <a:t>Inpatient and Outpatient</a:t>
                      </a:r>
                      <a:endParaRPr sz="1600" b="1">
                        <a:solidFill>
                          <a:schemeClr val="dk1"/>
                        </a:solidFill>
                      </a:endParaRPr>
                    </a:p>
                  </a:txBody>
                  <a:tcPr marL="91425" marR="91425" marT="91425" marB="91425"/>
                </a:tc>
                <a:extLst>
                  <a:ext uri="{0D108BD9-81ED-4DB2-BD59-A6C34878D82A}">
                    <a16:rowId xmlns:a16="http://schemas.microsoft.com/office/drawing/2014/main" val="10000"/>
                  </a:ext>
                </a:extLst>
              </a:tr>
              <a:tr h="1121600">
                <a:tc>
                  <a:txBody>
                    <a:bodyPr/>
                    <a:lstStyle/>
                    <a:p>
                      <a:pPr marL="0" lvl="0" indent="0" algn="ctr" rtl="0">
                        <a:lnSpc>
                          <a:spcPct val="100000"/>
                        </a:lnSpc>
                        <a:spcBef>
                          <a:spcPts val="0"/>
                        </a:spcBef>
                        <a:spcAft>
                          <a:spcPts val="0"/>
                        </a:spcAft>
                        <a:buNone/>
                      </a:pPr>
                      <a:r>
                        <a:rPr lang="en-US" sz="1600" b="1">
                          <a:solidFill>
                            <a:schemeClr val="dk1"/>
                          </a:solidFill>
                        </a:rPr>
                        <a:t>Medicare</a:t>
                      </a:r>
                      <a:endParaRPr sz="1600" b="1">
                        <a:solidFill>
                          <a:schemeClr val="dk1"/>
                        </a:solidFill>
                      </a:endParaRPr>
                    </a:p>
                  </a:txBody>
                  <a:tcPr marL="91425" marR="91425" marT="91425" marB="91425" anchor="ctr"/>
                </a:tc>
                <a:tc>
                  <a:txBody>
                    <a:bodyPr/>
                    <a:lstStyle/>
                    <a:p>
                      <a:pPr marL="457200" lvl="0" indent="-330200" algn="l" rtl="0">
                        <a:spcBef>
                          <a:spcPts val="0"/>
                        </a:spcBef>
                        <a:spcAft>
                          <a:spcPts val="0"/>
                        </a:spcAft>
                        <a:buClr>
                          <a:schemeClr val="dk1"/>
                        </a:buClr>
                        <a:buSzPts val="1600"/>
                        <a:buAutoNum type="arabicParenR"/>
                      </a:pPr>
                      <a:r>
                        <a:rPr lang="en-US" sz="1600">
                          <a:solidFill>
                            <a:schemeClr val="dk1"/>
                          </a:solidFill>
                        </a:rPr>
                        <a:t>CMS THA/TKA complications claims measure (IQR, VBP, CJR)</a:t>
                      </a:r>
                      <a:endParaRPr sz="1600">
                        <a:solidFill>
                          <a:schemeClr val="dk1"/>
                        </a:solidFill>
                      </a:endParaRPr>
                    </a:p>
                    <a:p>
                      <a:pPr marL="457200" lvl="0" indent="-330200" algn="l" rtl="0">
                        <a:spcBef>
                          <a:spcPts val="0"/>
                        </a:spcBef>
                        <a:spcAft>
                          <a:spcPts val="0"/>
                        </a:spcAft>
                        <a:buClr>
                          <a:schemeClr val="dk1"/>
                        </a:buClr>
                        <a:buSzPts val="1600"/>
                        <a:buAutoNum type="arabicParenR"/>
                      </a:pPr>
                      <a:r>
                        <a:rPr lang="en-US" sz="1600">
                          <a:solidFill>
                            <a:schemeClr val="dk1"/>
                          </a:solidFill>
                        </a:rPr>
                        <a:t>CMS inpatient PROM measure (CJR)</a:t>
                      </a:r>
                      <a:endParaRPr sz="1600">
                        <a:solidFill>
                          <a:schemeClr val="dk1"/>
                        </a:solidFill>
                      </a:endParaRPr>
                    </a:p>
                  </a:txBody>
                  <a:tcPr marL="91425" marR="91425" marT="91425" marB="91425"/>
                </a:tc>
                <a:tc>
                  <a:txBody>
                    <a:bodyPr/>
                    <a:lstStyle/>
                    <a:p>
                      <a:pPr marL="0" lvl="0" indent="0" algn="l" rtl="0">
                        <a:lnSpc>
                          <a:spcPct val="107000"/>
                        </a:lnSpc>
                        <a:spcBef>
                          <a:spcPts val="0"/>
                        </a:spcBef>
                        <a:spcAft>
                          <a:spcPts val="0"/>
                        </a:spcAft>
                        <a:buNone/>
                      </a:pPr>
                      <a:r>
                        <a:rPr lang="en-US" sz="1600">
                          <a:solidFill>
                            <a:schemeClr val="dk1"/>
                          </a:solidFill>
                        </a:rPr>
                        <a:t>Measures 1) and 2)  (</a:t>
                      </a:r>
                      <a:r>
                        <a:rPr lang="en-US" sz="1600" b="1">
                          <a:solidFill>
                            <a:schemeClr val="dk1"/>
                          </a:solidFill>
                        </a:rPr>
                        <a:t>adapted for outpatient</a:t>
                      </a:r>
                      <a:r>
                        <a:rPr lang="en-US" sz="1600">
                          <a:solidFill>
                            <a:schemeClr val="dk1"/>
                          </a:solidFill>
                        </a:rPr>
                        <a:t>)</a:t>
                      </a:r>
                      <a:endParaRPr sz="1600" b="1">
                        <a:solidFill>
                          <a:schemeClr val="dk1"/>
                        </a:solidFill>
                      </a:endParaRPr>
                    </a:p>
                  </a:txBody>
                  <a:tcPr marL="91425" marR="91425" marT="91425" marB="91425"/>
                </a:tc>
                <a:extLst>
                  <a:ext uri="{0D108BD9-81ED-4DB2-BD59-A6C34878D82A}">
                    <a16:rowId xmlns:a16="http://schemas.microsoft.com/office/drawing/2014/main" val="10001"/>
                  </a:ext>
                </a:extLst>
              </a:tr>
              <a:tr h="2004500">
                <a:tc>
                  <a:txBody>
                    <a:bodyPr/>
                    <a:lstStyle/>
                    <a:p>
                      <a:pPr marL="0" lvl="0" indent="0" algn="ctr" rtl="0">
                        <a:lnSpc>
                          <a:spcPct val="100000"/>
                        </a:lnSpc>
                        <a:spcBef>
                          <a:spcPts val="0"/>
                        </a:spcBef>
                        <a:spcAft>
                          <a:spcPts val="0"/>
                        </a:spcAft>
                        <a:buNone/>
                      </a:pPr>
                      <a:r>
                        <a:rPr lang="en-US" sz="1600" b="1">
                          <a:solidFill>
                            <a:schemeClr val="dk1"/>
                          </a:solidFill>
                        </a:rPr>
                        <a:t>All- Payer</a:t>
                      </a:r>
                      <a:endParaRPr sz="1600" b="1">
                        <a:solidFill>
                          <a:schemeClr val="dk1"/>
                        </a:solidFill>
                      </a:endParaRPr>
                    </a:p>
                  </a:txBody>
                  <a:tcPr marL="91425" marR="91425" marT="91425" marB="91425" anchor="ctr"/>
                </a:tc>
                <a:tc>
                  <a:txBody>
                    <a:bodyPr/>
                    <a:lstStyle/>
                    <a:p>
                      <a:pPr marL="0" lvl="0" indent="0" algn="l" rtl="0">
                        <a:lnSpc>
                          <a:spcPct val="107000"/>
                        </a:lnSpc>
                        <a:spcBef>
                          <a:spcPts val="0"/>
                        </a:spcBef>
                        <a:spcAft>
                          <a:spcPts val="0"/>
                        </a:spcAft>
                        <a:buNone/>
                      </a:pPr>
                      <a:r>
                        <a:rPr lang="en-US" sz="1600">
                          <a:solidFill>
                            <a:schemeClr val="dk1"/>
                          </a:solidFill>
                        </a:rPr>
                        <a:t>Measures 1) and 2)  (</a:t>
                      </a:r>
                      <a:r>
                        <a:rPr lang="en-US" sz="1600" b="1">
                          <a:solidFill>
                            <a:schemeClr val="dk1"/>
                          </a:solidFill>
                        </a:rPr>
                        <a:t>adapted for all-payer</a:t>
                      </a:r>
                      <a:r>
                        <a:rPr lang="en-US" sz="1600">
                          <a:solidFill>
                            <a:schemeClr val="dk1"/>
                          </a:solidFill>
                        </a:rPr>
                        <a:t>)</a:t>
                      </a:r>
                      <a:endParaRPr sz="1600">
                        <a:solidFill>
                          <a:schemeClr val="dk1"/>
                        </a:solidFill>
                      </a:endParaRPr>
                    </a:p>
                    <a:p>
                      <a:pPr marL="0" lvl="0" indent="0" algn="l" rtl="0">
                        <a:spcBef>
                          <a:spcPts val="1200"/>
                        </a:spcBef>
                        <a:spcAft>
                          <a:spcPts val="1200"/>
                        </a:spcAft>
                        <a:buNone/>
                      </a:pPr>
                      <a:r>
                        <a:rPr lang="en-US" sz="1600">
                          <a:solidFill>
                            <a:schemeClr val="dk1"/>
                          </a:solidFill>
                        </a:rPr>
                        <a:t>5)  Joint Commission Outpatient/ambulatory PROM, a process measure based on chart abstraction and survey; the outcome is administration of the PROM survey, not the results.</a:t>
                      </a:r>
                      <a:endParaRPr sz="1600" b="1">
                        <a:solidFill>
                          <a:schemeClr val="dk1"/>
                        </a:solidFill>
                      </a:endParaRPr>
                    </a:p>
                  </a:txBody>
                  <a:tcPr marL="91425" marR="91425" marT="91425" marB="91425"/>
                </a:tc>
                <a:tc>
                  <a:txBody>
                    <a:bodyPr/>
                    <a:lstStyle/>
                    <a:p>
                      <a:pPr marL="0" lvl="0" indent="0" algn="l" rtl="0">
                        <a:lnSpc>
                          <a:spcPct val="107000"/>
                        </a:lnSpc>
                        <a:spcBef>
                          <a:spcPts val="0"/>
                        </a:spcBef>
                        <a:spcAft>
                          <a:spcPts val="0"/>
                        </a:spcAft>
                        <a:buNone/>
                      </a:pPr>
                      <a:r>
                        <a:rPr lang="en-US" sz="1600">
                          <a:solidFill>
                            <a:schemeClr val="dk1"/>
                          </a:solidFill>
                        </a:rPr>
                        <a:t>3)  CMS inpatient and outpatient complications measure based electronic health records (EHR) (</a:t>
                      </a:r>
                      <a:r>
                        <a:rPr lang="en-US" sz="1600" b="1">
                          <a:solidFill>
                            <a:schemeClr val="dk1"/>
                          </a:solidFill>
                        </a:rPr>
                        <a:t>adapted for hospital</a:t>
                      </a:r>
                      <a:r>
                        <a:rPr lang="en-US" sz="1600">
                          <a:solidFill>
                            <a:schemeClr val="dk1"/>
                          </a:solidFill>
                        </a:rPr>
                        <a:t>)</a:t>
                      </a:r>
                      <a:endParaRPr sz="1600">
                        <a:solidFill>
                          <a:schemeClr val="dk1"/>
                        </a:solidFill>
                      </a:endParaRPr>
                    </a:p>
                    <a:p>
                      <a:pPr marL="0" lvl="0" indent="0" algn="l" rtl="0">
                        <a:lnSpc>
                          <a:spcPct val="107000"/>
                        </a:lnSpc>
                        <a:spcBef>
                          <a:spcPts val="0"/>
                        </a:spcBef>
                        <a:spcAft>
                          <a:spcPts val="0"/>
                        </a:spcAft>
                        <a:buNone/>
                      </a:pPr>
                      <a:endParaRPr sz="1600">
                        <a:solidFill>
                          <a:schemeClr val="dk1"/>
                        </a:solidFill>
                      </a:endParaRPr>
                    </a:p>
                    <a:p>
                      <a:pPr marL="0" lvl="0" indent="0" algn="l" rtl="0">
                        <a:lnSpc>
                          <a:spcPct val="107000"/>
                        </a:lnSpc>
                        <a:spcBef>
                          <a:spcPts val="0"/>
                        </a:spcBef>
                        <a:spcAft>
                          <a:spcPts val="0"/>
                        </a:spcAft>
                        <a:buNone/>
                      </a:pPr>
                      <a:r>
                        <a:rPr lang="en-US" sz="1600">
                          <a:solidFill>
                            <a:schemeClr val="dk1"/>
                          </a:solidFill>
                        </a:rPr>
                        <a:t>4)  CMS’s inpatient and outpatient PROM measure based on EHR and survey (</a:t>
                      </a:r>
                      <a:r>
                        <a:rPr lang="en-US" sz="1600" b="1">
                          <a:solidFill>
                            <a:schemeClr val="dk1"/>
                          </a:solidFill>
                        </a:rPr>
                        <a:t>adapted for hospital</a:t>
                      </a:r>
                      <a:r>
                        <a:rPr lang="en-US" sz="1600">
                          <a:solidFill>
                            <a:schemeClr val="dk1"/>
                          </a:solidFill>
                        </a:rPr>
                        <a:t>)</a:t>
                      </a:r>
                      <a:endParaRPr sz="1600">
                        <a:solidFill>
                          <a:schemeClr val="dk1"/>
                        </a:solidFill>
                      </a:endParaRPr>
                    </a:p>
                    <a:p>
                      <a:pPr marL="0" lvl="0" indent="0" algn="l" rtl="0">
                        <a:lnSpc>
                          <a:spcPct val="107000"/>
                        </a:lnSpc>
                        <a:spcBef>
                          <a:spcPts val="0"/>
                        </a:spcBef>
                        <a:spcAft>
                          <a:spcPts val="0"/>
                        </a:spcAft>
                        <a:buNone/>
                      </a:pPr>
                      <a:endParaRPr sz="16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5"/>
          <p:cNvSpPr txBox="1">
            <a:spLocks noGrp="1"/>
          </p:cNvSpPr>
          <p:nvPr>
            <p:ph type="body" idx="1"/>
          </p:nvPr>
        </p:nvSpPr>
        <p:spPr>
          <a:xfrm>
            <a:off x="591650" y="1140025"/>
            <a:ext cx="7737900" cy="4659900"/>
          </a:xfrm>
          <a:prstGeom prst="rect">
            <a:avLst/>
          </a:prstGeom>
        </p:spPr>
        <p:txBody>
          <a:bodyPr spcFirstLastPara="1" wrap="square" lIns="91425" tIns="45700" rIns="91425" bIns="45700" anchor="t" anchorCtr="0">
            <a:normAutofit lnSpcReduction="20000"/>
          </a:bodyPr>
          <a:lstStyle/>
          <a:p>
            <a:pPr marL="457200" lvl="0" indent="-342900" algn="l" rtl="0">
              <a:spcBef>
                <a:spcPts val="1000"/>
              </a:spcBef>
              <a:spcAft>
                <a:spcPts val="0"/>
              </a:spcAft>
              <a:buSzPts val="1800"/>
              <a:buChar char="•"/>
            </a:pPr>
            <a:r>
              <a:rPr lang="en-US" sz="2200"/>
              <a:t>Revenue adjustment scale ranges from 0-80 percent, with rewards starting at scores &gt;41 percent</a:t>
            </a:r>
            <a:endParaRPr sz="2200"/>
          </a:p>
          <a:p>
            <a:pPr marL="457200" lvl="0" indent="-342900" algn="l" rtl="0">
              <a:spcBef>
                <a:spcPts val="1000"/>
              </a:spcBef>
              <a:spcAft>
                <a:spcPts val="0"/>
              </a:spcAft>
              <a:buSzPts val="1800"/>
              <a:buChar char="•"/>
            </a:pPr>
            <a:r>
              <a:rPr lang="en-US" sz="2200"/>
              <a:t>Reward/penalty cut-point needs to ensure hospitals in Maryland are not rewarded for performance that is below the national average</a:t>
            </a:r>
            <a:endParaRPr sz="2200"/>
          </a:p>
          <a:p>
            <a:pPr marL="457200" lvl="0" indent="-342900" algn="l" rtl="0">
              <a:spcBef>
                <a:spcPts val="1000"/>
              </a:spcBef>
              <a:spcAft>
                <a:spcPts val="0"/>
              </a:spcAft>
              <a:buSzPts val="1800"/>
              <a:buChar char="•"/>
            </a:pPr>
            <a:r>
              <a:rPr lang="en-US" sz="2200"/>
              <a:t>Cut-point estimated by weighting national scores by QBR weights and calculating national average </a:t>
            </a:r>
            <a:endParaRPr sz="2200"/>
          </a:p>
          <a:p>
            <a:pPr marL="457200" lvl="0" indent="-368300" algn="l" rtl="0">
              <a:spcBef>
                <a:spcPts val="1000"/>
              </a:spcBef>
              <a:spcAft>
                <a:spcPts val="0"/>
              </a:spcAft>
              <a:buSzPts val="2200"/>
              <a:buChar char="•"/>
            </a:pPr>
            <a:r>
              <a:rPr lang="en-US" sz="2200"/>
              <a:t>Addition of linear scores increased the QBR weighted score by almost 2 percentage points; will be running same analysis adding linear scores for FFY2020</a:t>
            </a:r>
            <a:endParaRPr sz="2200"/>
          </a:p>
          <a:p>
            <a:pPr marL="457200" lvl="0" indent="-368300" algn="l" rtl="0">
              <a:spcBef>
                <a:spcPts val="1000"/>
              </a:spcBef>
              <a:spcAft>
                <a:spcPts val="1000"/>
              </a:spcAft>
              <a:buSzPts val="2200"/>
              <a:buChar char="•"/>
            </a:pPr>
            <a:r>
              <a:rPr lang="en-US" sz="2200"/>
              <a:t>For now, staff are proposing to maintain the 41 percent cut-point</a:t>
            </a:r>
            <a:endParaRPr sz="2200"/>
          </a:p>
        </p:txBody>
      </p:sp>
      <p:sp>
        <p:nvSpPr>
          <p:cNvPr id="475" name="Google Shape;475;p65"/>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36</a:t>
            </a:fld>
            <a:endParaRPr/>
          </a:p>
        </p:txBody>
      </p:sp>
      <p:sp>
        <p:nvSpPr>
          <p:cNvPr id="476" name="Google Shape;476;p65"/>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QBR Revenue Adjustment Scale</a:t>
            </a:r>
            <a:endParaRPr/>
          </a:p>
        </p:txBody>
      </p:sp>
      <p:pic>
        <p:nvPicPr>
          <p:cNvPr id="477" name="Google Shape;477;p65"/>
          <p:cNvPicPr preferRelativeResize="0"/>
          <p:nvPr/>
        </p:nvPicPr>
        <p:blipFill>
          <a:blip r:embed="rId3">
            <a:alphaModFix/>
          </a:blip>
          <a:stretch>
            <a:fillRect/>
          </a:stretch>
        </p:blipFill>
        <p:spPr>
          <a:xfrm>
            <a:off x="9088900" y="263823"/>
            <a:ext cx="2398825" cy="2102950"/>
          </a:xfrm>
          <a:prstGeom prst="rect">
            <a:avLst/>
          </a:prstGeom>
          <a:noFill/>
          <a:ln>
            <a:noFill/>
          </a:ln>
        </p:spPr>
      </p:pic>
      <p:pic>
        <p:nvPicPr>
          <p:cNvPr id="478" name="Google Shape;478;p65"/>
          <p:cNvPicPr preferRelativeResize="0"/>
          <p:nvPr/>
        </p:nvPicPr>
        <p:blipFill>
          <a:blip r:embed="rId4">
            <a:alphaModFix/>
          </a:blip>
          <a:stretch>
            <a:fillRect/>
          </a:stretch>
        </p:blipFill>
        <p:spPr>
          <a:xfrm>
            <a:off x="8568100" y="3574625"/>
            <a:ext cx="3440425" cy="2225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6"/>
          <p:cNvSpPr txBox="1">
            <a:spLocks noGrp="1"/>
          </p:cNvSpPr>
          <p:nvPr>
            <p:ph type="body" idx="1"/>
          </p:nvPr>
        </p:nvSpPr>
        <p:spPr>
          <a:xfrm>
            <a:off x="971550" y="1361190"/>
            <a:ext cx="10515600" cy="44322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AutoNum type="arabicPeriod"/>
            </a:pPr>
            <a:r>
              <a:rPr lang="en-US" sz="2000"/>
              <a:t>Continue Domain Weighting as follows for determining hospitals’ overall performance scores: Person and Community Engagement (PCE) - 50 percent, Safety (NHSN measures) - 35 percent, Clinical Care - 15 percent. </a:t>
            </a:r>
            <a:endParaRPr sz="2000"/>
          </a:p>
          <a:p>
            <a:pPr marL="914400" lvl="1" indent="-355600" algn="l" rtl="0">
              <a:spcBef>
                <a:spcPts val="0"/>
              </a:spcBef>
              <a:spcAft>
                <a:spcPts val="0"/>
              </a:spcAft>
              <a:buSzPts val="2000"/>
              <a:buAutoNum type="alphaLcPeriod"/>
            </a:pPr>
            <a:r>
              <a:rPr lang="en-US" sz="2000"/>
              <a:t>Within the PCE domain, include four linear measures weighted at 10% of QBR score; remove associated revenue at risk from top box.</a:t>
            </a:r>
            <a:endParaRPr sz="2000">
              <a:solidFill>
                <a:srgbClr val="FF0000"/>
              </a:solidFill>
            </a:endParaRPr>
          </a:p>
          <a:p>
            <a:pPr marL="457200" lvl="0" indent="-355600" algn="l" rtl="0">
              <a:spcBef>
                <a:spcPts val="0"/>
              </a:spcBef>
              <a:spcAft>
                <a:spcPts val="0"/>
              </a:spcAft>
              <a:buSzPts val="2000"/>
              <a:buAutoNum type="arabicPeriod"/>
            </a:pPr>
            <a:r>
              <a:rPr lang="en-US" sz="2000"/>
              <a:t>Provide optional upfront investment opportunity to hospitals for anticipated improvements in HCAHPS scores</a:t>
            </a:r>
            <a:endParaRPr sz="2000"/>
          </a:p>
          <a:p>
            <a:pPr marL="457200" lvl="0" indent="-355600" algn="l" rtl="0">
              <a:spcBef>
                <a:spcPts val="0"/>
              </a:spcBef>
              <a:spcAft>
                <a:spcPts val="0"/>
              </a:spcAft>
              <a:buSzPts val="2000"/>
              <a:buAutoNum type="arabicPeriod"/>
            </a:pPr>
            <a:r>
              <a:rPr lang="en-US" sz="2000"/>
              <a:t>Develop monitoring reports for measures that will be considered for adoption in RY 2025:</a:t>
            </a:r>
            <a:endParaRPr sz="2000"/>
          </a:p>
          <a:p>
            <a:pPr marL="914400" lvl="1" indent="-355600" algn="l" rtl="0">
              <a:spcBef>
                <a:spcPts val="0"/>
              </a:spcBef>
              <a:spcAft>
                <a:spcPts val="0"/>
              </a:spcAft>
              <a:buSzPts val="2000"/>
              <a:buAutoNum type="alphaLcPeriod"/>
            </a:pPr>
            <a:r>
              <a:rPr lang="en-US" sz="2000"/>
              <a:t>30-day all-payer, all-cause mortality </a:t>
            </a:r>
            <a:endParaRPr sz="2000"/>
          </a:p>
          <a:p>
            <a:pPr marL="914400" lvl="1" indent="-355600" algn="l" rtl="0">
              <a:spcBef>
                <a:spcPts val="0"/>
              </a:spcBef>
              <a:spcAft>
                <a:spcPts val="0"/>
              </a:spcAft>
              <a:buSzPts val="2000"/>
              <a:buAutoNum type="alphaLcPeriod"/>
            </a:pPr>
            <a:r>
              <a:rPr lang="en-US" sz="2000"/>
              <a:t>Follow-up for acute exacerbation of chronic conditions for Medicaid</a:t>
            </a:r>
            <a:endParaRPr sz="2000"/>
          </a:p>
          <a:p>
            <a:pPr marL="914400" lvl="1" indent="-355600" algn="l" rtl="0">
              <a:spcBef>
                <a:spcPts val="0"/>
              </a:spcBef>
              <a:spcAft>
                <a:spcPts val="0"/>
              </a:spcAft>
              <a:buSzPts val="2000"/>
              <a:buAutoNum type="alphaLcPeriod"/>
            </a:pPr>
            <a:r>
              <a:rPr lang="en-US" sz="2000"/>
              <a:t>Follow-up after hospitalization for mental illness</a:t>
            </a:r>
            <a:endParaRPr sz="2000"/>
          </a:p>
          <a:p>
            <a:pPr marL="457200" lvl="0" indent="0" algn="l" rtl="0">
              <a:spcBef>
                <a:spcPts val="1000"/>
              </a:spcBef>
              <a:spcAft>
                <a:spcPts val="0"/>
              </a:spcAft>
              <a:buNone/>
            </a:pPr>
            <a:r>
              <a:rPr lang="en-US" sz="2000"/>
              <a:t> </a:t>
            </a:r>
            <a:endParaRPr sz="2000"/>
          </a:p>
        </p:txBody>
      </p:sp>
      <p:sp>
        <p:nvSpPr>
          <p:cNvPr id="485" name="Google Shape;485;p66"/>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37</a:t>
            </a:fld>
            <a:endParaRPr/>
          </a:p>
        </p:txBody>
      </p:sp>
      <p:sp>
        <p:nvSpPr>
          <p:cNvPr id="486" name="Google Shape;486;p66"/>
          <p:cNvSpPr txBox="1">
            <a:spLocks noGrp="1"/>
          </p:cNvSpPr>
          <p:nvPr>
            <p:ph type="body" idx="2"/>
          </p:nvPr>
        </p:nvSpPr>
        <p:spPr>
          <a:xfrm>
            <a:off x="849630" y="838200"/>
            <a:ext cx="10515600" cy="5229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endParaRPr/>
          </a:p>
        </p:txBody>
      </p:sp>
      <p:sp>
        <p:nvSpPr>
          <p:cNvPr id="487" name="Google Shape;487;p66"/>
          <p:cNvSpPr txBox="1">
            <a:spLocks noGrp="1"/>
          </p:cNvSpPr>
          <p:nvPr>
            <p:ph type="title"/>
          </p:nvPr>
        </p:nvSpPr>
        <p:spPr>
          <a:xfrm>
            <a:off x="972127" y="347852"/>
            <a:ext cx="10515600" cy="101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RY 2024 QBR Draft Recommendations (slide 1 of 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7"/>
          <p:cNvSpPr txBox="1">
            <a:spLocks noGrp="1"/>
          </p:cNvSpPr>
          <p:nvPr>
            <p:ph type="body" idx="1"/>
          </p:nvPr>
        </p:nvSpPr>
        <p:spPr>
          <a:xfrm>
            <a:off x="971550" y="1361190"/>
            <a:ext cx="10515600" cy="44322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AutoNum type="arabicPeriod"/>
            </a:pPr>
            <a:r>
              <a:rPr lang="en-US" sz="2000"/>
              <a:t>Collaborate with CRISP to develop infrastructure for collection of hospital electronic clinical quality measures and core clinical data elements:</a:t>
            </a:r>
            <a:endParaRPr sz="2000"/>
          </a:p>
          <a:p>
            <a:pPr marL="914400" lvl="1" indent="-355600" algn="l" rtl="0">
              <a:spcBef>
                <a:spcPts val="0"/>
              </a:spcBef>
              <a:spcAft>
                <a:spcPts val="0"/>
              </a:spcAft>
              <a:buSzPts val="2000"/>
              <a:buAutoNum type="alphaLcPeriod"/>
            </a:pPr>
            <a:r>
              <a:rPr lang="en-US" sz="2000"/>
              <a:t>Require hospitals to submit the CY 2022 ED-2 eCQM for re-adoption </a:t>
            </a:r>
            <a:endParaRPr sz="2000"/>
          </a:p>
          <a:p>
            <a:pPr marL="914400" lvl="1" indent="-355600" algn="l" rtl="0">
              <a:spcBef>
                <a:spcPts val="0"/>
              </a:spcBef>
              <a:spcAft>
                <a:spcPts val="0"/>
              </a:spcAft>
              <a:buSzPts val="2000"/>
              <a:buAutoNum type="alphaLcPeriod"/>
            </a:pPr>
            <a:r>
              <a:rPr lang="en-US" sz="2000"/>
              <a:t>Explore development of hospital eCQM for inpatient/outpatient all-payer THA-TKA complications</a:t>
            </a:r>
            <a:endParaRPr sz="2000"/>
          </a:p>
          <a:p>
            <a:pPr marL="457200" lvl="0" indent="-355600" algn="l" rtl="0">
              <a:spcBef>
                <a:spcPts val="0"/>
              </a:spcBef>
              <a:spcAft>
                <a:spcPts val="0"/>
              </a:spcAft>
              <a:buSzPts val="2000"/>
              <a:buAutoNum type="arabicPeriod"/>
            </a:pPr>
            <a:r>
              <a:rPr lang="en-US" sz="2000"/>
              <a:t>Maintain the pre-set scale (0-80 percent with cut-point at 41 percent), and continue to hold 2 percent of inpatient revenue at-risk (rewards and penalties) for the QBR program. </a:t>
            </a:r>
            <a:endParaRPr sz="2000"/>
          </a:p>
          <a:p>
            <a:pPr marL="457200" lvl="0" indent="-355600" algn="l" rtl="0">
              <a:spcBef>
                <a:spcPts val="0"/>
              </a:spcBef>
              <a:spcAft>
                <a:spcPts val="0"/>
              </a:spcAft>
              <a:buSzPts val="2000"/>
              <a:buAutoNum type="arabicPeriod"/>
            </a:pPr>
            <a:r>
              <a:rPr lang="en-US" sz="2000"/>
              <a:t>Adjust retrospectively the RY 2024 QBR pay-for-performance program methodology as needed due to COVID-19 Public Health Emergency and report any changes to Commissioners. </a:t>
            </a:r>
            <a:endParaRPr sz="2000"/>
          </a:p>
        </p:txBody>
      </p:sp>
      <p:sp>
        <p:nvSpPr>
          <p:cNvPr id="494" name="Google Shape;494;p67"/>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38</a:t>
            </a:fld>
            <a:endParaRPr/>
          </a:p>
        </p:txBody>
      </p:sp>
      <p:sp>
        <p:nvSpPr>
          <p:cNvPr id="495" name="Google Shape;495;p67"/>
          <p:cNvSpPr txBox="1">
            <a:spLocks noGrp="1"/>
          </p:cNvSpPr>
          <p:nvPr>
            <p:ph type="body" idx="2"/>
          </p:nvPr>
        </p:nvSpPr>
        <p:spPr>
          <a:xfrm>
            <a:off x="849630" y="838200"/>
            <a:ext cx="10515600" cy="5229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endParaRPr/>
          </a:p>
        </p:txBody>
      </p:sp>
      <p:sp>
        <p:nvSpPr>
          <p:cNvPr id="496" name="Google Shape;496;p67"/>
          <p:cNvSpPr txBox="1">
            <a:spLocks noGrp="1"/>
          </p:cNvSpPr>
          <p:nvPr>
            <p:ph type="title"/>
          </p:nvPr>
        </p:nvSpPr>
        <p:spPr>
          <a:xfrm>
            <a:off x="972127" y="347852"/>
            <a:ext cx="10515600" cy="101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RY 2024 QBR Draft Recommendations (slide 2 of 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8"/>
          <p:cNvSpPr txBox="1">
            <a:spLocks noGrp="1"/>
          </p:cNvSpPr>
          <p:nvPr>
            <p:ph type="title"/>
          </p:nvPr>
        </p:nvSpPr>
        <p:spPr>
          <a:xfrm>
            <a:off x="326575" y="1835100"/>
            <a:ext cx="111612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Maryland Hospital Acquired Conditions (MHAC) Program</a:t>
            </a:r>
            <a:endParaRPr/>
          </a:p>
        </p:txBody>
      </p:sp>
      <p:sp>
        <p:nvSpPr>
          <p:cNvPr id="502" name="Google Shape;502;p68"/>
          <p:cNvSpPr txBox="1">
            <a:spLocks noGrp="1"/>
          </p:cNvSpPr>
          <p:nvPr>
            <p:ph type="sldNum" idx="12"/>
          </p:nvPr>
        </p:nvSpPr>
        <p:spPr>
          <a:xfrm>
            <a:off x="11487150" y="6200774"/>
            <a:ext cx="501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003889"/>
                </a:solidFill>
              </a:rPr>
              <a:t>4</a:t>
            </a:fld>
            <a:endParaRPr>
              <a:solidFill>
                <a:srgbClr val="003889"/>
              </a:solidFill>
            </a:endParaRPr>
          </a:p>
        </p:txBody>
      </p:sp>
      <p:sp>
        <p:nvSpPr>
          <p:cNvPr id="171" name="Google Shape;171;p33"/>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TCOC Model Year 1 Performance – Exceeded Targets</a:t>
            </a:r>
            <a:endParaRPr/>
          </a:p>
        </p:txBody>
      </p:sp>
      <p:graphicFrame>
        <p:nvGraphicFramePr>
          <p:cNvPr id="172" name="Google Shape;172;p33"/>
          <p:cNvGraphicFramePr/>
          <p:nvPr/>
        </p:nvGraphicFramePr>
        <p:xfrm>
          <a:off x="304002" y="1049898"/>
          <a:ext cx="11183700" cy="4949225"/>
        </p:xfrm>
        <a:graphic>
          <a:graphicData uri="http://schemas.openxmlformats.org/drawingml/2006/table">
            <a:tbl>
              <a:tblPr firstRow="1" bandRow="1">
                <a:noFill/>
                <a:tableStyleId>{163333AA-47FD-4DA4-B61C-7DE9B2E5426F}</a:tableStyleId>
              </a:tblPr>
              <a:tblGrid>
                <a:gridCol w="2886275">
                  <a:extLst>
                    <a:ext uri="{9D8B030D-6E8A-4147-A177-3AD203B41FA5}">
                      <a16:colId xmlns:a16="http://schemas.microsoft.com/office/drawing/2014/main" val="20000"/>
                    </a:ext>
                  </a:extLst>
                </a:gridCol>
                <a:gridCol w="5135250">
                  <a:extLst>
                    <a:ext uri="{9D8B030D-6E8A-4147-A177-3AD203B41FA5}">
                      <a16:colId xmlns:a16="http://schemas.microsoft.com/office/drawing/2014/main" val="20001"/>
                    </a:ext>
                  </a:extLst>
                </a:gridCol>
                <a:gridCol w="2505250">
                  <a:extLst>
                    <a:ext uri="{9D8B030D-6E8A-4147-A177-3AD203B41FA5}">
                      <a16:colId xmlns:a16="http://schemas.microsoft.com/office/drawing/2014/main" val="20002"/>
                    </a:ext>
                  </a:extLst>
                </a:gridCol>
                <a:gridCol w="656925">
                  <a:extLst>
                    <a:ext uri="{9D8B030D-6E8A-4147-A177-3AD203B41FA5}">
                      <a16:colId xmlns:a16="http://schemas.microsoft.com/office/drawing/2014/main" val="20003"/>
                    </a:ext>
                  </a:extLst>
                </a:gridCol>
              </a:tblGrid>
              <a:tr h="387800">
                <a:tc>
                  <a:txBody>
                    <a:bodyPr/>
                    <a:lstStyle/>
                    <a:p>
                      <a:pPr marL="0" marR="0" lvl="0" indent="0" algn="l" rtl="0">
                        <a:lnSpc>
                          <a:spcPct val="100000"/>
                        </a:lnSpc>
                        <a:spcBef>
                          <a:spcPts val="0"/>
                        </a:spcBef>
                        <a:spcAft>
                          <a:spcPts val="0"/>
                        </a:spcAft>
                        <a:buNone/>
                      </a:pPr>
                      <a:r>
                        <a:rPr lang="en-US" sz="1400" u="none" strike="noStrike" cap="none"/>
                        <a:t>Performance Measures</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2019 Targets</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2019 Results</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Met</a:t>
                      </a:r>
                      <a:endParaRPr/>
                    </a:p>
                  </a:txBody>
                  <a:tcPr marL="91450" marR="91450" marT="45725" marB="45725"/>
                </a:tc>
                <a:extLst>
                  <a:ext uri="{0D108BD9-81ED-4DB2-BD59-A6C34878D82A}">
                    <a16:rowId xmlns:a16="http://schemas.microsoft.com/office/drawing/2014/main" val="10000"/>
                  </a:ext>
                </a:extLst>
              </a:tr>
              <a:tr h="541850">
                <a:tc>
                  <a:txBody>
                    <a:bodyPr/>
                    <a:lstStyle/>
                    <a:p>
                      <a:pPr marL="0" marR="0" lvl="0" indent="0" algn="l" rtl="0">
                        <a:lnSpc>
                          <a:spcPct val="100000"/>
                        </a:lnSpc>
                        <a:spcBef>
                          <a:spcPts val="0"/>
                        </a:spcBef>
                        <a:spcAft>
                          <a:spcPts val="0"/>
                        </a:spcAft>
                        <a:buNone/>
                      </a:pPr>
                      <a:r>
                        <a:rPr lang="en-US" sz="1400" i="0" u="none" strike="noStrike" cap="none">
                          <a:solidFill>
                            <a:schemeClr val="lt1"/>
                          </a:solidFill>
                        </a:rPr>
                        <a:t>Annual Medicare TCOC Savings</a:t>
                      </a:r>
                      <a:endParaRPr/>
                    </a:p>
                  </a:txBody>
                  <a:tcPr marL="91450" marR="91450" marT="45725" marB="45725">
                    <a:solidFill>
                      <a:schemeClr val="accent1"/>
                    </a:solidFill>
                  </a:tcPr>
                </a:tc>
                <a:tc>
                  <a:txBody>
                    <a:bodyPr/>
                    <a:lstStyle/>
                    <a:p>
                      <a:pPr marL="0" marR="0" lvl="0" indent="0" algn="ctr" rtl="0">
                        <a:lnSpc>
                          <a:spcPct val="100000"/>
                        </a:lnSpc>
                        <a:spcBef>
                          <a:spcPts val="0"/>
                        </a:spcBef>
                        <a:spcAft>
                          <a:spcPts val="0"/>
                        </a:spcAft>
                        <a:buNone/>
                      </a:pPr>
                      <a:r>
                        <a:rPr lang="en-US" sz="1400" b="0" u="none" strike="noStrike" cap="none"/>
                        <a:t>$120M in annual Maryland Medicare TCOC per Beneficiary of savings for MY1 (2019)</a:t>
                      </a:r>
                      <a:endParaRPr sz="1400" b="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$364.85 million </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Noto Sans Symbols"/>
                          <a:ea typeface="Noto Sans Symbols"/>
                          <a:cs typeface="Noto Sans Symbols"/>
                          <a:sym typeface="Noto Sans Symbols"/>
                        </a:rPr>
                        <a:t>✔</a:t>
                      </a:r>
                      <a:endParaRPr sz="1400" u="none" strike="noStrike" cap="none"/>
                    </a:p>
                  </a:txBody>
                  <a:tcPr marL="91450" marR="91450" marT="45725" marB="45725"/>
                </a:tc>
                <a:extLst>
                  <a:ext uri="{0D108BD9-81ED-4DB2-BD59-A6C34878D82A}">
                    <a16:rowId xmlns:a16="http://schemas.microsoft.com/office/drawing/2014/main" val="10001"/>
                  </a:ext>
                </a:extLst>
              </a:tr>
              <a:tr h="752175">
                <a:tc>
                  <a:txBody>
                    <a:bodyPr/>
                    <a:lstStyle/>
                    <a:p>
                      <a:pPr marL="0" marR="0" lvl="0" indent="0" algn="l" rtl="0">
                        <a:lnSpc>
                          <a:spcPct val="100000"/>
                        </a:lnSpc>
                        <a:spcBef>
                          <a:spcPts val="0"/>
                        </a:spcBef>
                        <a:spcAft>
                          <a:spcPts val="0"/>
                        </a:spcAft>
                        <a:buNone/>
                      </a:pPr>
                      <a:r>
                        <a:rPr lang="en-US" sz="1400" i="0" u="none" strike="noStrike" cap="none">
                          <a:solidFill>
                            <a:schemeClr val="lt1"/>
                          </a:solidFill>
                        </a:rPr>
                        <a:t>TCOC Guardrail Test</a:t>
                      </a:r>
                      <a:endParaRPr/>
                    </a:p>
                  </a:txBody>
                  <a:tcPr marL="91450" marR="91450" marT="45725" marB="45725">
                    <a:solidFill>
                      <a:schemeClr val="accent1"/>
                    </a:solidFill>
                  </a:tcPr>
                </a:tc>
                <a:tc>
                  <a:txBody>
                    <a:bodyPr/>
                    <a:lstStyle/>
                    <a:p>
                      <a:pPr marL="0" marR="0" lvl="0" indent="0" algn="ctr" rtl="0">
                        <a:lnSpc>
                          <a:spcPct val="100000"/>
                        </a:lnSpc>
                        <a:spcBef>
                          <a:spcPts val="0"/>
                        </a:spcBef>
                        <a:spcAft>
                          <a:spcPts val="0"/>
                        </a:spcAft>
                        <a:buNone/>
                      </a:pPr>
                      <a:r>
                        <a:rPr lang="en-US" sz="1400" u="none" strike="noStrike" cap="none"/>
                        <a:t>Cannot exceed growth in National Medicare TCOC per beneficiary by more than 1 percent in a year and cannot exceed the National Medicare TCOC per beneficiary by any amount for 2 or more consecutive MYs</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0.6 percentage points below the National growth rate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Noto Sans Symbols"/>
                          <a:ea typeface="Noto Sans Symbols"/>
                          <a:cs typeface="Noto Sans Symbols"/>
                          <a:sym typeface="Noto Sans Symbols"/>
                        </a:rPr>
                        <a:t>✔</a:t>
                      </a:r>
                      <a:endParaRPr sz="1400" u="none" strike="noStrike" cap="none"/>
                    </a:p>
                  </a:txBody>
                  <a:tcPr marL="91450" marR="91450" marT="45725" marB="45725"/>
                </a:tc>
                <a:extLst>
                  <a:ext uri="{0D108BD9-81ED-4DB2-BD59-A6C34878D82A}">
                    <a16:rowId xmlns:a16="http://schemas.microsoft.com/office/drawing/2014/main" val="10002"/>
                  </a:ext>
                </a:extLst>
              </a:tr>
              <a:tr h="541850">
                <a:tc>
                  <a:txBody>
                    <a:bodyPr/>
                    <a:lstStyle/>
                    <a:p>
                      <a:pPr marL="0" marR="0" lvl="0" indent="0" algn="l" rtl="0">
                        <a:lnSpc>
                          <a:spcPct val="100000"/>
                        </a:lnSpc>
                        <a:spcBef>
                          <a:spcPts val="0"/>
                        </a:spcBef>
                        <a:spcAft>
                          <a:spcPts val="0"/>
                        </a:spcAft>
                        <a:buNone/>
                      </a:pPr>
                      <a:r>
                        <a:rPr lang="en-US" sz="1400" i="0" u="none" strike="noStrike" cap="none">
                          <a:solidFill>
                            <a:schemeClr val="lt1"/>
                          </a:solidFill>
                        </a:rPr>
                        <a:t>All-Payer Revenue Limit</a:t>
                      </a:r>
                      <a:endParaRPr/>
                    </a:p>
                  </a:txBody>
                  <a:tcPr marL="91450" marR="91450" marT="45725" marB="45725">
                    <a:solidFill>
                      <a:schemeClr val="accent1"/>
                    </a:solidFill>
                  </a:tcPr>
                </a:tc>
                <a:tc>
                  <a:txBody>
                    <a:bodyPr/>
                    <a:lstStyle/>
                    <a:p>
                      <a:pPr marL="0" marR="0" lvl="0" indent="0" algn="ctr" rtl="0">
                        <a:lnSpc>
                          <a:spcPct val="100000"/>
                        </a:lnSpc>
                        <a:spcBef>
                          <a:spcPts val="0"/>
                        </a:spcBef>
                        <a:spcAft>
                          <a:spcPts val="0"/>
                        </a:spcAft>
                        <a:buNone/>
                      </a:pPr>
                      <a:r>
                        <a:rPr lang="en-US" sz="1400" u="none" strike="noStrike" cap="none"/>
                        <a:t>All-payer growth ≤ 3.58% per capita</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2.5% per capita</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Noto Sans Symbols"/>
                          <a:ea typeface="Noto Sans Symbols"/>
                          <a:cs typeface="Noto Sans Symbols"/>
                          <a:sym typeface="Noto Sans Symbols"/>
                        </a:rPr>
                        <a:t>✔</a:t>
                      </a:r>
                      <a:endParaRPr sz="1400" u="none" strike="noStrike" cap="none"/>
                    </a:p>
                  </a:txBody>
                  <a:tcPr marL="91450" marR="91450" marT="45725" marB="45725"/>
                </a:tc>
                <a:extLst>
                  <a:ext uri="{0D108BD9-81ED-4DB2-BD59-A6C34878D82A}">
                    <a16:rowId xmlns:a16="http://schemas.microsoft.com/office/drawing/2014/main" val="10003"/>
                  </a:ext>
                </a:extLst>
              </a:tr>
              <a:tr h="764975">
                <a:tc>
                  <a:txBody>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Improvement in All-Payer Potentially Preventable Conditions</a:t>
                      </a:r>
                      <a:endParaRPr sz="1600" b="1"/>
                    </a:p>
                  </a:txBody>
                  <a:tcPr marL="91450" marR="91450" marT="45725" marB="45725">
                    <a:solidFill>
                      <a:schemeClr val="accen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Exceed the CY 2018 PPC rates for 14 Potentially Preventable Conditions (PPCs) that comprise Maryland’s Hospital Acquired Condition program (MHAC)</a:t>
                      </a:r>
                      <a:endParaRPr b="1"/>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t>.13 percentage point reduction</a:t>
                      </a:r>
                      <a:endParaRPr b="1"/>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latin typeface="Noto Sans Symbols"/>
                          <a:ea typeface="Noto Sans Symbols"/>
                          <a:cs typeface="Noto Sans Symbols"/>
                          <a:sym typeface="Noto Sans Symbols"/>
                        </a:rPr>
                        <a:t>✔</a:t>
                      </a:r>
                      <a:endParaRPr sz="1400" b="1" u="none" strike="noStrike" cap="none"/>
                    </a:p>
                  </a:txBody>
                  <a:tcPr marL="91450" marR="91450" marT="45725" marB="45725"/>
                </a:tc>
                <a:extLst>
                  <a:ext uri="{0D108BD9-81ED-4DB2-BD59-A6C34878D82A}">
                    <a16:rowId xmlns:a16="http://schemas.microsoft.com/office/drawing/2014/main" val="10004"/>
                  </a:ext>
                </a:extLst>
              </a:tr>
              <a:tr h="541850">
                <a:tc>
                  <a:txBody>
                    <a:bodyPr/>
                    <a:lstStyle/>
                    <a:p>
                      <a:pPr marL="0" marR="0" lvl="0" indent="0" algn="l" rtl="0">
                        <a:lnSpc>
                          <a:spcPct val="100000"/>
                        </a:lnSpc>
                        <a:spcBef>
                          <a:spcPts val="0"/>
                        </a:spcBef>
                        <a:spcAft>
                          <a:spcPts val="0"/>
                        </a:spcAft>
                        <a:buNone/>
                      </a:pPr>
                      <a:r>
                        <a:rPr lang="en-US" sz="1700" b="1" i="0" u="none" strike="noStrike" cap="none">
                          <a:solidFill>
                            <a:schemeClr val="lt1"/>
                          </a:solidFill>
                          <a:latin typeface="Arial"/>
                          <a:ea typeface="Arial"/>
                          <a:cs typeface="Arial"/>
                          <a:sym typeface="Arial"/>
                        </a:rPr>
                        <a:t>Readmissions Reductions for Medicare</a:t>
                      </a:r>
                      <a:endParaRPr sz="1700" b="1"/>
                    </a:p>
                  </a:txBody>
                  <a:tcPr marL="91450" marR="91450" marT="45725" marB="45725">
                    <a:solidFill>
                      <a:schemeClr val="accent1"/>
                    </a:solidFill>
                  </a:tcPr>
                </a:tc>
                <a:tc>
                  <a:txBody>
                    <a:bodyPr/>
                    <a:lstStyle/>
                    <a:p>
                      <a:pPr marL="0" marR="0" lvl="0" indent="0" algn="ctr" rtl="0">
                        <a:lnSpc>
                          <a:spcPct val="100000"/>
                        </a:lnSpc>
                        <a:spcBef>
                          <a:spcPts val="0"/>
                        </a:spcBef>
                        <a:spcAft>
                          <a:spcPts val="0"/>
                        </a:spcAft>
                        <a:buNone/>
                      </a:pPr>
                      <a:r>
                        <a:rPr lang="en-US" sz="1400" b="1" u="none" strike="noStrike" cap="none"/>
                        <a:t>Maryland’s aggregate Medicare 30-day unadjusted all-cause, all-site  readmission rate at regulated hospitals ≤ the National Readmission Rate for Medicare FFS beneficiaries</a:t>
                      </a:r>
                      <a:endParaRPr b="1"/>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t>14.94% Medicare readmission rate (below the national rate of 15.52%)</a:t>
                      </a:r>
                      <a:endParaRPr b="1"/>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Noto Sans Symbols"/>
                          <a:ea typeface="Noto Sans Symbols"/>
                          <a:cs typeface="Noto Sans Symbols"/>
                          <a:sym typeface="Noto Sans Symbols"/>
                        </a:rPr>
                        <a:t>✔</a:t>
                      </a:r>
                      <a:endParaRPr sz="1400" b="1" u="none" strike="noStrike" cap="none"/>
                    </a:p>
                  </a:txBody>
                  <a:tcPr marL="91450" marR="91450" marT="45725" marB="45725"/>
                </a:tc>
                <a:extLst>
                  <a:ext uri="{0D108BD9-81ED-4DB2-BD59-A6C34878D82A}">
                    <a16:rowId xmlns:a16="http://schemas.microsoft.com/office/drawing/2014/main" val="10005"/>
                  </a:ext>
                </a:extLst>
              </a:tr>
              <a:tr h="764975">
                <a:tc>
                  <a:txBody>
                    <a:bodyPr/>
                    <a:lstStyle/>
                    <a:p>
                      <a:pPr marL="0" marR="0" lvl="0" indent="0" algn="l" rtl="0">
                        <a:lnSpc>
                          <a:spcPct val="100000"/>
                        </a:lnSpc>
                        <a:spcBef>
                          <a:spcPts val="0"/>
                        </a:spcBef>
                        <a:spcAft>
                          <a:spcPts val="0"/>
                        </a:spcAft>
                        <a:buNone/>
                      </a:pPr>
                      <a:r>
                        <a:rPr lang="en-US" sz="1400" i="0" u="none" strike="noStrike" cap="none">
                          <a:solidFill>
                            <a:schemeClr val="lt1"/>
                          </a:solidFill>
                        </a:rPr>
                        <a:t>Hospital Population Based Payment</a:t>
                      </a:r>
                      <a:endParaRPr/>
                    </a:p>
                  </a:txBody>
                  <a:tcPr marL="91450" marR="91450" marT="45725" marB="45725">
                    <a:solidFill>
                      <a:schemeClr val="accent1"/>
                    </a:solidFill>
                  </a:tcPr>
                </a:tc>
                <a:tc>
                  <a:txBody>
                    <a:bodyPr/>
                    <a:lstStyle/>
                    <a:p>
                      <a:pPr marL="0" marR="0" lvl="0" indent="0" algn="ctr" rtl="0">
                        <a:lnSpc>
                          <a:spcPct val="100000"/>
                        </a:lnSpc>
                        <a:spcBef>
                          <a:spcPts val="0"/>
                        </a:spcBef>
                        <a:spcAft>
                          <a:spcPts val="0"/>
                        </a:spcAft>
                        <a:buNone/>
                      </a:pPr>
                      <a:r>
                        <a:rPr lang="en-US" sz="1400" u="none" strike="noStrike" cap="none"/>
                        <a:t>≥ 95% of all Regulated Revenue for Maryland residents paid according to a Population-Based Payment methodology</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 98% of Regulated Revenues are under Maryland’s ‘Rate Setting System’ </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Noto Sans Symbols"/>
                          <a:ea typeface="Noto Sans Symbols"/>
                          <a:cs typeface="Noto Sans Symbols"/>
                          <a:sym typeface="Noto Sans Symbols"/>
                        </a:rPr>
                        <a:t>✔</a:t>
                      </a:r>
                      <a:endParaRPr sz="1400" u="none" strike="noStrike" cap="none"/>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9"/>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40</a:t>
            </a:fld>
            <a:endParaRPr/>
          </a:p>
        </p:txBody>
      </p:sp>
      <p:pic>
        <p:nvPicPr>
          <p:cNvPr id="508" name="Google Shape;508;p69"/>
          <p:cNvPicPr preferRelativeResize="0"/>
          <p:nvPr/>
        </p:nvPicPr>
        <p:blipFill>
          <a:blip r:embed="rId3">
            <a:alphaModFix/>
          </a:blip>
          <a:stretch>
            <a:fillRect/>
          </a:stretch>
        </p:blipFill>
        <p:spPr>
          <a:xfrm>
            <a:off x="152400" y="152400"/>
            <a:ext cx="11715701" cy="58828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0"/>
          <p:cNvSpPr txBox="1">
            <a:spLocks noGrp="1"/>
          </p:cNvSpPr>
          <p:nvPr>
            <p:ph type="body" idx="1"/>
          </p:nvPr>
        </p:nvSpPr>
        <p:spPr>
          <a:xfrm>
            <a:off x="421325" y="943575"/>
            <a:ext cx="11470800" cy="576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None/>
            </a:pPr>
            <a:r>
              <a:rPr lang="en-US" sz="2500">
                <a:highlight>
                  <a:srgbClr val="FFFFFF"/>
                </a:highlight>
              </a:rPr>
              <a:t>Discussion Topics:</a:t>
            </a:r>
            <a:endParaRPr sz="2500">
              <a:highlight>
                <a:srgbClr val="FFFFFF"/>
              </a:highlight>
            </a:endParaRPr>
          </a:p>
          <a:p>
            <a:pPr marL="457200" lvl="0" indent="-387350" algn="l" rtl="0">
              <a:lnSpc>
                <a:spcPct val="100000"/>
              </a:lnSpc>
              <a:spcBef>
                <a:spcPts val="800"/>
              </a:spcBef>
              <a:spcAft>
                <a:spcPts val="0"/>
              </a:spcAft>
              <a:buSzPts val="2500"/>
              <a:buChar char="●"/>
            </a:pPr>
            <a:r>
              <a:rPr lang="en-US" sz="2500">
                <a:highlight>
                  <a:srgbClr val="FFFFFF"/>
                </a:highlight>
              </a:rPr>
              <a:t>RY 2024 “base period” - proposal to generate normative values all underneath COVID timeframe (Jul 2020-Dec 2021)</a:t>
            </a:r>
            <a:endParaRPr sz="2500">
              <a:highlight>
                <a:srgbClr val="FFFFFF"/>
              </a:highlight>
            </a:endParaRPr>
          </a:p>
          <a:p>
            <a:pPr marL="914400" lvl="1" indent="-387350" algn="l" rtl="0">
              <a:lnSpc>
                <a:spcPct val="100000"/>
              </a:lnSpc>
              <a:spcBef>
                <a:spcPts val="0"/>
              </a:spcBef>
              <a:spcAft>
                <a:spcPts val="0"/>
              </a:spcAft>
              <a:buSzPts val="2500"/>
              <a:buChar char="○"/>
            </a:pPr>
            <a:r>
              <a:rPr lang="en-US" sz="2500">
                <a:highlight>
                  <a:srgbClr val="FFFFFF"/>
                </a:highlight>
              </a:rPr>
              <a:t>Pros: </a:t>
            </a:r>
            <a:endParaRPr sz="2500">
              <a:highlight>
                <a:srgbClr val="FFFFFF"/>
              </a:highlight>
            </a:endParaRPr>
          </a:p>
          <a:p>
            <a:pPr marL="1371600" lvl="2" indent="-387350" algn="l" rtl="0">
              <a:lnSpc>
                <a:spcPct val="100000"/>
              </a:lnSpc>
              <a:spcBef>
                <a:spcPts val="0"/>
              </a:spcBef>
              <a:spcAft>
                <a:spcPts val="0"/>
              </a:spcAft>
              <a:buSzPts val="2500"/>
              <a:buChar char="■"/>
            </a:pPr>
            <a:r>
              <a:rPr lang="en-US" sz="2500">
                <a:highlight>
                  <a:srgbClr val="FFFFFF"/>
                </a:highlight>
              </a:rPr>
              <a:t>Comparable timeframe of generated PPC experience</a:t>
            </a:r>
            <a:endParaRPr sz="2500">
              <a:highlight>
                <a:srgbClr val="FFFFFF"/>
              </a:highlight>
            </a:endParaRPr>
          </a:p>
          <a:p>
            <a:pPr marL="1371600" lvl="2" indent="-387350" algn="l" rtl="0">
              <a:lnSpc>
                <a:spcPct val="100000"/>
              </a:lnSpc>
              <a:spcBef>
                <a:spcPts val="0"/>
              </a:spcBef>
              <a:spcAft>
                <a:spcPts val="0"/>
              </a:spcAft>
              <a:buSzPts val="2500"/>
              <a:buChar char="■"/>
            </a:pPr>
            <a:r>
              <a:rPr lang="en-US" sz="2500">
                <a:highlight>
                  <a:srgbClr val="FFFFFF"/>
                </a:highlight>
              </a:rPr>
              <a:t>Removes concerns about pre-COVID normative values</a:t>
            </a:r>
            <a:endParaRPr sz="2500">
              <a:highlight>
                <a:srgbClr val="FFFFFF"/>
              </a:highlight>
            </a:endParaRPr>
          </a:p>
          <a:p>
            <a:pPr marL="914400" lvl="1" indent="-387350" algn="l" rtl="0">
              <a:lnSpc>
                <a:spcPct val="100000"/>
              </a:lnSpc>
              <a:spcBef>
                <a:spcPts val="0"/>
              </a:spcBef>
              <a:spcAft>
                <a:spcPts val="0"/>
              </a:spcAft>
              <a:buSzPts val="2500"/>
              <a:buChar char="○"/>
            </a:pPr>
            <a:r>
              <a:rPr lang="en-US" sz="2500">
                <a:highlight>
                  <a:srgbClr val="FFFFFF"/>
                </a:highlight>
              </a:rPr>
              <a:t>Cons: </a:t>
            </a:r>
            <a:endParaRPr sz="2500">
              <a:highlight>
                <a:srgbClr val="FFFFFF"/>
              </a:highlight>
            </a:endParaRPr>
          </a:p>
          <a:p>
            <a:pPr marL="1371600" lvl="2" indent="-387350" algn="l" rtl="0">
              <a:lnSpc>
                <a:spcPct val="100000"/>
              </a:lnSpc>
              <a:spcBef>
                <a:spcPts val="0"/>
              </a:spcBef>
              <a:spcAft>
                <a:spcPts val="0"/>
              </a:spcAft>
              <a:buSzPts val="2500"/>
              <a:buChar char="■"/>
            </a:pPr>
            <a:r>
              <a:rPr lang="en-US" sz="2500">
                <a:highlight>
                  <a:srgbClr val="FFFFFF"/>
                </a:highlight>
              </a:rPr>
              <a:t>18 months &lt; current 24 months</a:t>
            </a:r>
            <a:endParaRPr sz="2500">
              <a:highlight>
                <a:srgbClr val="FFFFFF"/>
              </a:highlight>
            </a:endParaRPr>
          </a:p>
          <a:p>
            <a:pPr marL="1371600" lvl="2" indent="-387350" algn="l" rtl="0">
              <a:lnSpc>
                <a:spcPct val="100000"/>
              </a:lnSpc>
              <a:spcBef>
                <a:spcPts val="0"/>
              </a:spcBef>
              <a:spcAft>
                <a:spcPts val="0"/>
              </a:spcAft>
              <a:buSzPts val="2500"/>
              <a:buChar char="■"/>
            </a:pPr>
            <a:r>
              <a:rPr lang="en-US" sz="2500">
                <a:highlight>
                  <a:srgbClr val="FFFFFF"/>
                </a:highlight>
              </a:rPr>
              <a:t>Delayed generation of normative values</a:t>
            </a:r>
            <a:endParaRPr sz="2500">
              <a:highlight>
                <a:srgbClr val="FFFFFF"/>
              </a:highlight>
            </a:endParaRPr>
          </a:p>
          <a:p>
            <a:pPr marL="457200" lvl="0" indent="-387350" algn="l" rtl="0">
              <a:lnSpc>
                <a:spcPct val="100000"/>
              </a:lnSpc>
              <a:spcBef>
                <a:spcPts val="0"/>
              </a:spcBef>
              <a:spcAft>
                <a:spcPts val="0"/>
              </a:spcAft>
              <a:buSzPts val="2500"/>
              <a:buChar char="●"/>
            </a:pPr>
            <a:r>
              <a:rPr lang="en-US" sz="2500">
                <a:highlight>
                  <a:schemeClr val="lt1"/>
                </a:highlight>
              </a:rPr>
              <a:t>PPCs during COVID PHE; monitoring and payment PPCs (current data trends)</a:t>
            </a:r>
            <a:endParaRPr sz="2500">
              <a:highlight>
                <a:schemeClr val="lt1"/>
              </a:highlight>
            </a:endParaRPr>
          </a:p>
          <a:p>
            <a:pPr marL="457200" lvl="0" indent="-387350" algn="l" rtl="0">
              <a:lnSpc>
                <a:spcPct val="100000"/>
              </a:lnSpc>
              <a:spcBef>
                <a:spcPts val="0"/>
              </a:spcBef>
              <a:spcAft>
                <a:spcPts val="0"/>
              </a:spcAft>
              <a:buSzPts val="2500"/>
              <a:buChar char="●"/>
            </a:pPr>
            <a:r>
              <a:rPr lang="en-US" sz="2500">
                <a:highlight>
                  <a:srgbClr val="FFFFFF"/>
                </a:highlight>
              </a:rPr>
              <a:t>Updates to PPC Grouper and how hospitals can submit logic concerns</a:t>
            </a:r>
            <a:endParaRPr sz="2500">
              <a:highlight>
                <a:srgbClr val="FFFFFF"/>
              </a:highlight>
            </a:endParaRPr>
          </a:p>
          <a:p>
            <a:pPr marL="457200" lvl="0" indent="-387350" algn="l" rtl="0">
              <a:lnSpc>
                <a:spcPct val="100000"/>
              </a:lnSpc>
              <a:spcBef>
                <a:spcPts val="0"/>
              </a:spcBef>
              <a:spcAft>
                <a:spcPts val="0"/>
              </a:spcAft>
              <a:buSzPts val="2500"/>
              <a:buChar char="●"/>
            </a:pPr>
            <a:r>
              <a:rPr lang="en-US" sz="2500">
                <a:highlight>
                  <a:srgbClr val="FFFFFF"/>
                </a:highlight>
              </a:rPr>
              <a:t>Palliative care diagnosis and present-on-admission status monitoring</a:t>
            </a:r>
            <a:endParaRPr sz="2500">
              <a:highlight>
                <a:srgbClr val="FFFFFF"/>
              </a:highlight>
            </a:endParaRPr>
          </a:p>
          <a:p>
            <a:pPr marL="914400" lvl="0" indent="0" algn="l" rtl="0">
              <a:lnSpc>
                <a:spcPct val="100000"/>
              </a:lnSpc>
              <a:spcBef>
                <a:spcPts val="800"/>
              </a:spcBef>
              <a:spcAft>
                <a:spcPts val="0"/>
              </a:spcAft>
              <a:buNone/>
            </a:pPr>
            <a:endParaRPr sz="2500">
              <a:highlight>
                <a:srgbClr val="FFFFFF"/>
              </a:highlight>
            </a:endParaRPr>
          </a:p>
          <a:p>
            <a:pPr marL="914400" lvl="0" indent="0" algn="l" rtl="0">
              <a:lnSpc>
                <a:spcPct val="100000"/>
              </a:lnSpc>
              <a:spcBef>
                <a:spcPts val="1000"/>
              </a:spcBef>
              <a:spcAft>
                <a:spcPts val="0"/>
              </a:spcAft>
              <a:buNone/>
            </a:pPr>
            <a:endParaRPr sz="2300"/>
          </a:p>
        </p:txBody>
      </p:sp>
      <p:sp>
        <p:nvSpPr>
          <p:cNvPr id="514" name="Google Shape;514;p7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41</a:t>
            </a:fld>
            <a:endParaRPr/>
          </a:p>
        </p:txBody>
      </p:sp>
      <p:sp>
        <p:nvSpPr>
          <p:cNvPr id="515" name="Google Shape;515;p70"/>
          <p:cNvSpPr txBox="1">
            <a:spLocks noGrp="1"/>
          </p:cNvSpPr>
          <p:nvPr>
            <p:ph type="title"/>
          </p:nvPr>
        </p:nvSpPr>
        <p:spPr>
          <a:xfrm>
            <a:off x="996950" y="292425"/>
            <a:ext cx="10515600" cy="8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700"/>
              <a:t>Maryland Hospital Acquired Conditions Program</a:t>
            </a:r>
            <a:endParaRPr sz="27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1"/>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42</a:t>
            </a:fld>
            <a:endParaRPr/>
          </a:p>
        </p:txBody>
      </p:sp>
      <p:pic>
        <p:nvPicPr>
          <p:cNvPr id="522" name="Google Shape;522;p71"/>
          <p:cNvPicPr preferRelativeResize="0"/>
          <p:nvPr/>
        </p:nvPicPr>
        <p:blipFill>
          <a:blip r:embed="rId3">
            <a:alphaModFix/>
          </a:blip>
          <a:stretch>
            <a:fillRect/>
          </a:stretch>
        </p:blipFill>
        <p:spPr>
          <a:xfrm>
            <a:off x="4439563" y="5830825"/>
            <a:ext cx="3312866" cy="365100"/>
          </a:xfrm>
          <a:prstGeom prst="rect">
            <a:avLst/>
          </a:prstGeom>
          <a:noFill/>
          <a:ln>
            <a:noFill/>
          </a:ln>
        </p:spPr>
      </p:pic>
      <p:sp>
        <p:nvSpPr>
          <p:cNvPr id="523" name="Google Shape;523;p71"/>
          <p:cNvSpPr txBox="1"/>
          <p:nvPr/>
        </p:nvSpPr>
        <p:spPr>
          <a:xfrm>
            <a:off x="205575" y="6195925"/>
            <a:ext cx="386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dk1"/>
                </a:solidFill>
              </a:rPr>
              <a:t>Note: Graph excludes COVID-19 patients </a:t>
            </a:r>
            <a:endParaRPr b="1">
              <a:solidFill>
                <a:schemeClr val="dk1"/>
              </a:solidFill>
            </a:endParaRPr>
          </a:p>
        </p:txBody>
      </p:sp>
      <p:pic>
        <p:nvPicPr>
          <p:cNvPr id="524" name="Google Shape;524;p71"/>
          <p:cNvPicPr preferRelativeResize="0"/>
          <p:nvPr/>
        </p:nvPicPr>
        <p:blipFill rotWithShape="1">
          <a:blip r:embed="rId4">
            <a:alphaModFix/>
          </a:blip>
          <a:srcRect t="4988"/>
          <a:stretch/>
        </p:blipFill>
        <p:spPr>
          <a:xfrm>
            <a:off x="878275" y="747475"/>
            <a:ext cx="10848376" cy="4925925"/>
          </a:xfrm>
          <a:prstGeom prst="rect">
            <a:avLst/>
          </a:prstGeom>
          <a:noFill/>
          <a:ln>
            <a:noFill/>
          </a:ln>
        </p:spPr>
      </p:pic>
      <p:graphicFrame>
        <p:nvGraphicFramePr>
          <p:cNvPr id="525" name="Google Shape;525;p71"/>
          <p:cNvGraphicFramePr/>
          <p:nvPr/>
        </p:nvGraphicFramePr>
        <p:xfrm>
          <a:off x="7008150" y="903710"/>
          <a:ext cx="4718500" cy="1401990"/>
        </p:xfrm>
        <a:graphic>
          <a:graphicData uri="http://schemas.openxmlformats.org/drawingml/2006/table">
            <a:tbl>
              <a:tblPr>
                <a:noFill/>
                <a:tableStyleId>{1F90E0DA-3B60-46A9-B914-7C0DFB9EC4B0}</a:tableStyleId>
              </a:tblPr>
              <a:tblGrid>
                <a:gridCol w="1179625">
                  <a:extLst>
                    <a:ext uri="{9D8B030D-6E8A-4147-A177-3AD203B41FA5}">
                      <a16:colId xmlns:a16="http://schemas.microsoft.com/office/drawing/2014/main" val="20000"/>
                    </a:ext>
                  </a:extLst>
                </a:gridCol>
                <a:gridCol w="1179625">
                  <a:extLst>
                    <a:ext uri="{9D8B030D-6E8A-4147-A177-3AD203B41FA5}">
                      <a16:colId xmlns:a16="http://schemas.microsoft.com/office/drawing/2014/main" val="20001"/>
                    </a:ext>
                  </a:extLst>
                </a:gridCol>
                <a:gridCol w="1179625">
                  <a:extLst>
                    <a:ext uri="{9D8B030D-6E8A-4147-A177-3AD203B41FA5}">
                      <a16:colId xmlns:a16="http://schemas.microsoft.com/office/drawing/2014/main" val="20002"/>
                    </a:ext>
                  </a:extLst>
                </a:gridCol>
                <a:gridCol w="1179625">
                  <a:extLst>
                    <a:ext uri="{9D8B030D-6E8A-4147-A177-3AD203B41FA5}">
                      <a16:colId xmlns:a16="http://schemas.microsoft.com/office/drawing/2014/main" val="20003"/>
                    </a:ext>
                  </a:extLst>
                </a:gridCol>
              </a:tblGrid>
              <a:tr h="5104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b="1"/>
                        <a:t>All % Change</a:t>
                      </a:r>
                      <a:endParaRPr b="1"/>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b="1"/>
                        <a:t>Monitoring % Change</a:t>
                      </a:r>
                      <a:endParaRPr b="1"/>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b="1"/>
                        <a:t>Payment % Change</a:t>
                      </a:r>
                      <a:endParaRPr b="1"/>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8075">
                <a:tc>
                  <a:txBody>
                    <a:bodyPr/>
                    <a:lstStyle/>
                    <a:p>
                      <a:pPr marL="0" lvl="0" indent="0" algn="l" rtl="0">
                        <a:spcBef>
                          <a:spcPts val="0"/>
                        </a:spcBef>
                        <a:spcAft>
                          <a:spcPts val="0"/>
                        </a:spcAft>
                        <a:buNone/>
                      </a:pPr>
                      <a:r>
                        <a:rPr lang="en-US" b="1"/>
                        <a:t>2019/2018</a:t>
                      </a:r>
                      <a:endParaRPr b="1"/>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6.97%</a:t>
                      </a: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16.10%</a:t>
                      </a: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-12.82%</a:t>
                      </a: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8075">
                <a:tc>
                  <a:txBody>
                    <a:bodyPr/>
                    <a:lstStyle/>
                    <a:p>
                      <a:pPr marL="0" lvl="0" indent="0" algn="l" rtl="0">
                        <a:spcBef>
                          <a:spcPts val="0"/>
                        </a:spcBef>
                        <a:spcAft>
                          <a:spcPts val="0"/>
                        </a:spcAft>
                        <a:buNone/>
                      </a:pPr>
                      <a:r>
                        <a:rPr lang="en-US" b="1"/>
                        <a:t>2020/2018</a:t>
                      </a:r>
                      <a:endParaRPr b="1"/>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11.26%</a:t>
                      </a: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21.57%</a:t>
                      </a: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t>-10.26%</a:t>
                      </a: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26" name="Google Shape;526;p71"/>
          <p:cNvSpPr txBox="1"/>
          <p:nvPr/>
        </p:nvSpPr>
        <p:spPr>
          <a:xfrm>
            <a:off x="878275" y="149500"/>
            <a:ext cx="10265700" cy="75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700">
                <a:solidFill>
                  <a:schemeClr val="dk1"/>
                </a:solidFill>
              </a:rPr>
              <a:t>Statewide PPC Trends</a:t>
            </a:r>
            <a:endParaRPr sz="37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2"/>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43</a:t>
            </a:fld>
            <a:endParaRPr/>
          </a:p>
        </p:txBody>
      </p:sp>
      <p:sp>
        <p:nvSpPr>
          <p:cNvPr id="533" name="Google Shape;533;p72"/>
          <p:cNvSpPr txBox="1"/>
          <p:nvPr/>
        </p:nvSpPr>
        <p:spPr>
          <a:xfrm>
            <a:off x="152400" y="6213475"/>
            <a:ext cx="532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dk1"/>
                </a:solidFill>
              </a:rPr>
              <a:t>Note: This is a reflection of the 14 payment PPCs only. </a:t>
            </a:r>
            <a:br>
              <a:rPr lang="en-US" b="1">
                <a:solidFill>
                  <a:schemeClr val="dk1"/>
                </a:solidFill>
              </a:rPr>
            </a:br>
            <a:r>
              <a:rPr lang="en-US" b="1">
                <a:solidFill>
                  <a:schemeClr val="dk1"/>
                </a:solidFill>
              </a:rPr>
              <a:t>Covid-19 patients are excluded. </a:t>
            </a:r>
            <a:endParaRPr b="1">
              <a:solidFill>
                <a:schemeClr val="dk1"/>
              </a:solidFill>
            </a:endParaRPr>
          </a:p>
        </p:txBody>
      </p:sp>
      <p:pic>
        <p:nvPicPr>
          <p:cNvPr id="534" name="Google Shape;534;p72"/>
          <p:cNvPicPr preferRelativeResize="0"/>
          <p:nvPr/>
        </p:nvPicPr>
        <p:blipFill>
          <a:blip r:embed="rId3">
            <a:alphaModFix/>
          </a:blip>
          <a:stretch>
            <a:fillRect/>
          </a:stretch>
        </p:blipFill>
        <p:spPr>
          <a:xfrm>
            <a:off x="-280300" y="134710"/>
            <a:ext cx="12472301" cy="601314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3"/>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44</a:t>
            </a:fld>
            <a:endParaRPr/>
          </a:p>
        </p:txBody>
      </p:sp>
      <p:sp>
        <p:nvSpPr>
          <p:cNvPr id="541" name="Google Shape;541;p73"/>
          <p:cNvSpPr txBox="1"/>
          <p:nvPr/>
        </p:nvSpPr>
        <p:spPr>
          <a:xfrm>
            <a:off x="0" y="5980375"/>
            <a:ext cx="5624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dk1"/>
                </a:solidFill>
              </a:rPr>
              <a:t>Note: This is a reflection of the 14 payment PPCs only. </a:t>
            </a:r>
            <a:br>
              <a:rPr lang="en-US" b="1">
                <a:solidFill>
                  <a:schemeClr val="dk1"/>
                </a:solidFill>
              </a:rPr>
            </a:br>
            <a:r>
              <a:rPr lang="en-US" b="1">
                <a:solidFill>
                  <a:schemeClr val="dk1"/>
                </a:solidFill>
              </a:rPr>
              <a:t>Covid-19 patients are excluded. </a:t>
            </a:r>
            <a:endParaRPr b="1">
              <a:solidFill>
                <a:schemeClr val="dk1"/>
              </a:solidFill>
            </a:endParaRPr>
          </a:p>
        </p:txBody>
      </p:sp>
      <p:pic>
        <p:nvPicPr>
          <p:cNvPr id="542" name="Google Shape;542;p73"/>
          <p:cNvPicPr preferRelativeResize="0"/>
          <p:nvPr/>
        </p:nvPicPr>
        <p:blipFill>
          <a:blip r:embed="rId3">
            <a:alphaModFix/>
          </a:blip>
          <a:stretch>
            <a:fillRect/>
          </a:stretch>
        </p:blipFill>
        <p:spPr>
          <a:xfrm>
            <a:off x="0" y="0"/>
            <a:ext cx="12191999" cy="59803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4"/>
          <p:cNvSpPr txBox="1">
            <a:spLocks noGrp="1"/>
          </p:cNvSpPr>
          <p:nvPr>
            <p:ph type="body" idx="1"/>
          </p:nvPr>
        </p:nvSpPr>
        <p:spPr>
          <a:xfrm>
            <a:off x="141800" y="1094250"/>
            <a:ext cx="5697900" cy="24894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1200"/>
              </a:spcBef>
              <a:spcAft>
                <a:spcPts val="0"/>
              </a:spcAft>
              <a:buClr>
                <a:srgbClr val="000000"/>
              </a:buClr>
              <a:buSzPts val="1600"/>
              <a:buChar char="•"/>
            </a:pPr>
            <a:r>
              <a:rPr lang="en-US" sz="1600">
                <a:solidFill>
                  <a:srgbClr val="000000"/>
                </a:solidFill>
              </a:rPr>
              <a:t>Changes for new 1/1/2021 DX/PROC codes</a:t>
            </a:r>
            <a:endParaRPr sz="1600">
              <a:solidFill>
                <a:srgbClr val="000000"/>
              </a:solidFill>
            </a:endParaRPr>
          </a:p>
          <a:p>
            <a:pPr marL="457200" lvl="0" indent="-330200" algn="l" rtl="0">
              <a:lnSpc>
                <a:spcPct val="150000"/>
              </a:lnSpc>
              <a:spcBef>
                <a:spcPts val="0"/>
              </a:spcBef>
              <a:spcAft>
                <a:spcPts val="0"/>
              </a:spcAft>
              <a:buClr>
                <a:srgbClr val="000000"/>
              </a:buClr>
              <a:buSzPts val="1600"/>
              <a:buChar char="•"/>
            </a:pPr>
            <a:r>
              <a:rPr lang="en-US" sz="1600">
                <a:solidFill>
                  <a:srgbClr val="000000"/>
                </a:solidFill>
              </a:rPr>
              <a:t>Nuss (and related) procedures to correct chest deformities added to exclusion groups used by PPC 49</a:t>
            </a:r>
            <a:endParaRPr sz="1600">
              <a:solidFill>
                <a:srgbClr val="000000"/>
              </a:solidFill>
            </a:endParaRPr>
          </a:p>
          <a:p>
            <a:pPr marL="457200" lvl="0" indent="-330200" algn="l" rtl="0">
              <a:lnSpc>
                <a:spcPct val="150000"/>
              </a:lnSpc>
              <a:spcBef>
                <a:spcPts val="0"/>
              </a:spcBef>
              <a:spcAft>
                <a:spcPts val="0"/>
              </a:spcAft>
              <a:buClr>
                <a:srgbClr val="000000"/>
              </a:buClr>
              <a:buSzPts val="1600"/>
              <a:buChar char="•"/>
            </a:pPr>
            <a:r>
              <a:rPr lang="en-US" sz="1600">
                <a:solidFill>
                  <a:srgbClr val="000000"/>
                </a:solidFill>
              </a:rPr>
              <a:t>Changes to capture more in-hospital falls and injuries</a:t>
            </a:r>
            <a:endParaRPr sz="1600">
              <a:solidFill>
                <a:srgbClr val="000000"/>
              </a:solidFill>
            </a:endParaRPr>
          </a:p>
          <a:p>
            <a:pPr marL="457200" lvl="0" indent="-330200" algn="l" rtl="0">
              <a:lnSpc>
                <a:spcPct val="150000"/>
              </a:lnSpc>
              <a:spcBef>
                <a:spcPts val="0"/>
              </a:spcBef>
              <a:spcAft>
                <a:spcPts val="0"/>
              </a:spcAft>
              <a:buClr>
                <a:srgbClr val="000000"/>
              </a:buClr>
              <a:buSzPts val="1600"/>
              <a:buChar char="•"/>
            </a:pPr>
            <a:r>
              <a:rPr lang="en-US" sz="1600">
                <a:solidFill>
                  <a:srgbClr val="000000"/>
                </a:solidFill>
              </a:rPr>
              <a:t>New PPC 28 assignment logic for codes with CPR exception</a:t>
            </a:r>
            <a:endParaRPr sz="1600">
              <a:solidFill>
                <a:srgbClr val="000000"/>
              </a:solidFill>
            </a:endParaRPr>
          </a:p>
          <a:p>
            <a:pPr marL="457200" lvl="0" indent="-330200" algn="l" rtl="0">
              <a:lnSpc>
                <a:spcPct val="150000"/>
              </a:lnSpc>
              <a:spcBef>
                <a:spcPts val="0"/>
              </a:spcBef>
              <a:spcAft>
                <a:spcPts val="0"/>
              </a:spcAft>
              <a:buClr>
                <a:srgbClr val="000000"/>
              </a:buClr>
              <a:buSzPts val="1600"/>
              <a:buChar char="•"/>
            </a:pPr>
            <a:r>
              <a:rPr lang="en-US" sz="1600">
                <a:solidFill>
                  <a:srgbClr val="000000"/>
                </a:solidFill>
              </a:rPr>
              <a:t>Respiratory arrest - global exclusion changed to PPC specific</a:t>
            </a:r>
            <a:endParaRPr sz="1600">
              <a:solidFill>
                <a:srgbClr val="000000"/>
              </a:solidFill>
            </a:endParaRPr>
          </a:p>
          <a:p>
            <a:pPr marL="457200" lvl="0" indent="-330200" algn="l" rtl="0">
              <a:lnSpc>
                <a:spcPct val="150000"/>
              </a:lnSpc>
              <a:spcBef>
                <a:spcPts val="0"/>
              </a:spcBef>
              <a:spcAft>
                <a:spcPts val="0"/>
              </a:spcAft>
              <a:buClr>
                <a:srgbClr val="000000"/>
              </a:buClr>
              <a:buSzPts val="1600"/>
              <a:buChar char="•"/>
            </a:pPr>
            <a:r>
              <a:rPr lang="en-US" sz="1600">
                <a:solidFill>
                  <a:srgbClr val="000000"/>
                </a:solidFill>
              </a:rPr>
              <a:t>New EKOS procedure exclusion for PPC 39 (</a:t>
            </a:r>
            <a:r>
              <a:rPr lang="en-US" sz="1600">
                <a:solidFill>
                  <a:srgbClr val="202124"/>
                </a:solidFill>
                <a:highlight>
                  <a:srgbClr val="FFFFFF"/>
                </a:highlight>
              </a:rPr>
              <a:t>ultrasound used to deliver very low doses of a clot-dissolving drug directly into the clot through a catheter for PE)</a:t>
            </a:r>
            <a:endParaRPr sz="1600">
              <a:solidFill>
                <a:srgbClr val="000000"/>
              </a:solidFill>
            </a:endParaRPr>
          </a:p>
          <a:p>
            <a:pPr marL="457200" lvl="0" indent="0" algn="l" rtl="0">
              <a:lnSpc>
                <a:spcPct val="150000"/>
              </a:lnSpc>
              <a:spcBef>
                <a:spcPts val="1200"/>
              </a:spcBef>
              <a:spcAft>
                <a:spcPts val="0"/>
              </a:spcAft>
              <a:buNone/>
            </a:pPr>
            <a:endParaRPr sz="1600">
              <a:solidFill>
                <a:srgbClr val="000000"/>
              </a:solidFill>
            </a:endParaRPr>
          </a:p>
          <a:p>
            <a:pPr marL="0" lvl="0" indent="0" algn="l" rtl="0">
              <a:lnSpc>
                <a:spcPct val="150000"/>
              </a:lnSpc>
              <a:spcBef>
                <a:spcPts val="1200"/>
              </a:spcBef>
              <a:spcAft>
                <a:spcPts val="1200"/>
              </a:spcAft>
              <a:buNone/>
            </a:pPr>
            <a:r>
              <a:rPr lang="en-US" sz="1600">
                <a:solidFill>
                  <a:srgbClr val="000000"/>
                </a:solidFill>
              </a:rPr>
              <a:t>·</a:t>
            </a:r>
            <a:r>
              <a:rPr lang="en-US" sz="1600">
                <a:solidFill>
                  <a:srgbClr val="000000"/>
                </a:solidFill>
                <a:latin typeface="Times New Roman"/>
                <a:ea typeface="Times New Roman"/>
                <a:cs typeface="Times New Roman"/>
                <a:sym typeface="Times New Roman"/>
              </a:rPr>
              <a:t>       </a:t>
            </a:r>
            <a:endParaRPr sz="1600"/>
          </a:p>
        </p:txBody>
      </p:sp>
      <p:sp>
        <p:nvSpPr>
          <p:cNvPr id="548" name="Google Shape;548;p74"/>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45</a:t>
            </a:fld>
            <a:endParaRPr/>
          </a:p>
        </p:txBody>
      </p:sp>
      <p:sp>
        <p:nvSpPr>
          <p:cNvPr id="549" name="Google Shape;549;p74"/>
          <p:cNvSpPr txBox="1">
            <a:spLocks noGrp="1"/>
          </p:cNvSpPr>
          <p:nvPr>
            <p:ph type="title"/>
          </p:nvPr>
        </p:nvSpPr>
        <p:spPr>
          <a:xfrm>
            <a:off x="996950" y="292425"/>
            <a:ext cx="10515600" cy="8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700"/>
              <a:t>PPC Updates v. 39</a:t>
            </a:r>
            <a:endParaRPr sz="2700"/>
          </a:p>
        </p:txBody>
      </p:sp>
      <p:sp>
        <p:nvSpPr>
          <p:cNvPr id="550" name="Google Shape;550;p74"/>
          <p:cNvSpPr txBox="1">
            <a:spLocks noGrp="1"/>
          </p:cNvSpPr>
          <p:nvPr>
            <p:ph type="body" idx="1"/>
          </p:nvPr>
        </p:nvSpPr>
        <p:spPr>
          <a:xfrm>
            <a:off x="6297125" y="1070625"/>
            <a:ext cx="5431500" cy="27624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1200"/>
              </a:spcBef>
              <a:spcAft>
                <a:spcPts val="0"/>
              </a:spcAft>
              <a:buClr>
                <a:srgbClr val="000000"/>
              </a:buClr>
              <a:buSzPts val="1600"/>
              <a:buChar char="•"/>
            </a:pPr>
            <a:r>
              <a:rPr lang="en-US" sz="1600">
                <a:solidFill>
                  <a:srgbClr val="000000"/>
                </a:solidFill>
              </a:rPr>
              <a:t>Removal of exclusion group 72- Hemolytic &amp; Aplastic Anemia from PPCs 5 and 6</a:t>
            </a:r>
            <a:endParaRPr sz="1600">
              <a:solidFill>
                <a:srgbClr val="000000"/>
              </a:solidFill>
            </a:endParaRPr>
          </a:p>
          <a:p>
            <a:pPr marL="457200" lvl="0" indent="-330200" algn="l" rtl="0">
              <a:lnSpc>
                <a:spcPct val="150000"/>
              </a:lnSpc>
              <a:spcBef>
                <a:spcPts val="0"/>
              </a:spcBef>
              <a:spcAft>
                <a:spcPts val="0"/>
              </a:spcAft>
              <a:buClr>
                <a:srgbClr val="000000"/>
              </a:buClr>
              <a:buSzPts val="1600"/>
              <a:buChar char="•"/>
            </a:pPr>
            <a:r>
              <a:rPr lang="en-US" sz="1600">
                <a:solidFill>
                  <a:srgbClr val="000000"/>
                </a:solidFill>
              </a:rPr>
              <a:t>Removal of exclusion group 82- Poisoning of Medicinal Agents from PPC 29</a:t>
            </a:r>
            <a:endParaRPr sz="1600">
              <a:solidFill>
                <a:srgbClr val="000000"/>
              </a:solidFill>
            </a:endParaRPr>
          </a:p>
          <a:p>
            <a:pPr marL="457200" lvl="0" indent="-330200" algn="l" rtl="0">
              <a:lnSpc>
                <a:spcPct val="150000"/>
              </a:lnSpc>
              <a:spcBef>
                <a:spcPts val="0"/>
              </a:spcBef>
              <a:spcAft>
                <a:spcPts val="0"/>
              </a:spcAft>
              <a:buClr>
                <a:srgbClr val="000000"/>
              </a:buClr>
              <a:buSzPts val="1600"/>
              <a:buChar char="•"/>
            </a:pPr>
            <a:r>
              <a:rPr lang="en-US" sz="1600">
                <a:solidFill>
                  <a:srgbClr val="000000"/>
                </a:solidFill>
                <a:latin typeface="Times New Roman"/>
                <a:ea typeface="Times New Roman"/>
                <a:cs typeface="Times New Roman"/>
                <a:sym typeface="Times New Roman"/>
              </a:rPr>
              <a:t> </a:t>
            </a:r>
            <a:r>
              <a:rPr lang="en-US" sz="1600">
                <a:solidFill>
                  <a:srgbClr val="000000"/>
                </a:solidFill>
              </a:rPr>
              <a:t>O.R. procedures refresh from APR v39</a:t>
            </a:r>
            <a:endParaRPr sz="1600">
              <a:solidFill>
                <a:srgbClr val="000000"/>
              </a:solidFill>
            </a:endParaRPr>
          </a:p>
          <a:p>
            <a:pPr marL="457200" lvl="0" indent="-330200" algn="l" rtl="0">
              <a:lnSpc>
                <a:spcPct val="150000"/>
              </a:lnSpc>
              <a:spcBef>
                <a:spcPts val="0"/>
              </a:spcBef>
              <a:spcAft>
                <a:spcPts val="0"/>
              </a:spcAft>
              <a:buClr>
                <a:srgbClr val="000000"/>
              </a:buClr>
              <a:buSzPts val="1600"/>
              <a:buChar char="•"/>
            </a:pPr>
            <a:r>
              <a:rPr lang="en-US" sz="1600">
                <a:solidFill>
                  <a:srgbClr val="000000"/>
                </a:solidFill>
              </a:rPr>
              <a:t>Major surgical procedures refresh from APR v39</a:t>
            </a:r>
            <a:endParaRPr sz="1600">
              <a:solidFill>
                <a:srgbClr val="000000"/>
              </a:solidFill>
            </a:endParaRPr>
          </a:p>
          <a:p>
            <a:pPr marL="457200" lvl="0" indent="-330200" algn="l" rtl="0">
              <a:lnSpc>
                <a:spcPct val="150000"/>
              </a:lnSpc>
              <a:spcBef>
                <a:spcPts val="0"/>
              </a:spcBef>
              <a:spcAft>
                <a:spcPts val="0"/>
              </a:spcAft>
              <a:buClr>
                <a:srgbClr val="000000"/>
              </a:buClr>
              <a:buSzPts val="1600"/>
              <a:buChar char="•"/>
            </a:pPr>
            <a:r>
              <a:rPr lang="en-US" sz="1600">
                <a:solidFill>
                  <a:srgbClr val="000000"/>
                </a:solidFill>
              </a:rPr>
              <a:t>Updates to PPC assignments due to DX added to APR v39 Pre-Existing List </a:t>
            </a:r>
            <a:endParaRPr sz="1600">
              <a:solidFill>
                <a:srgbClr val="000000"/>
              </a:solidFill>
            </a:endParaRPr>
          </a:p>
          <a:p>
            <a:pPr marL="0" lvl="0" indent="0" algn="l" rtl="0">
              <a:lnSpc>
                <a:spcPct val="100000"/>
              </a:lnSpc>
              <a:spcBef>
                <a:spcPts val="1200"/>
              </a:spcBef>
              <a:spcAft>
                <a:spcPts val="0"/>
              </a:spcAft>
              <a:buNone/>
            </a:pPr>
            <a:endParaRPr sz="1600">
              <a:highlight>
                <a:srgbClr val="FFFFFF"/>
              </a:highlight>
            </a:endParaRPr>
          </a:p>
          <a:p>
            <a:pPr marL="1371600" lvl="0" indent="0" algn="l" rtl="0">
              <a:lnSpc>
                <a:spcPct val="100000"/>
              </a:lnSpc>
              <a:spcBef>
                <a:spcPts val="1000"/>
              </a:spcBef>
              <a:spcAft>
                <a:spcPts val="0"/>
              </a:spcAft>
              <a:buNone/>
            </a:pPr>
            <a:endParaRPr sz="1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5"/>
          <p:cNvSpPr txBox="1">
            <a:spLocks noGrp="1"/>
          </p:cNvSpPr>
          <p:nvPr>
            <p:ph type="body" idx="1"/>
          </p:nvPr>
        </p:nvSpPr>
        <p:spPr>
          <a:xfrm>
            <a:off x="0" y="673425"/>
            <a:ext cx="2784600" cy="599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1800"/>
              <a:t>New login procedure for PPC documentation:</a:t>
            </a:r>
            <a:endParaRPr sz="1800"/>
          </a:p>
          <a:p>
            <a:pPr marL="0" lvl="0" indent="0" algn="l" rtl="0">
              <a:lnSpc>
                <a:spcPct val="100000"/>
              </a:lnSpc>
              <a:spcBef>
                <a:spcPts val="1000"/>
              </a:spcBef>
              <a:spcAft>
                <a:spcPts val="0"/>
              </a:spcAft>
              <a:buNone/>
            </a:pPr>
            <a:r>
              <a:rPr lang="en-US" sz="1600" u="sng">
                <a:solidFill>
                  <a:schemeClr val="hlink"/>
                </a:solidFill>
                <a:highlight>
                  <a:srgbClr val="FFFFFF"/>
                </a:highlight>
                <a:hlinkClick r:id="rId3"/>
              </a:rPr>
              <a:t>3M™ Web Portal - Login</a:t>
            </a:r>
            <a:endParaRPr sz="1600" u="sng">
              <a:solidFill>
                <a:srgbClr val="1155CC"/>
              </a:solidFill>
              <a:highlight>
                <a:srgbClr val="FFFFFF"/>
              </a:highlight>
            </a:endParaRPr>
          </a:p>
          <a:p>
            <a:pPr marL="457200" lvl="0" indent="-330200" algn="l" rtl="0">
              <a:lnSpc>
                <a:spcPct val="100000"/>
              </a:lnSpc>
              <a:spcBef>
                <a:spcPts val="1000"/>
              </a:spcBef>
              <a:spcAft>
                <a:spcPts val="0"/>
              </a:spcAft>
              <a:buSzPts val="1600"/>
              <a:buChar char="•"/>
            </a:pPr>
            <a:r>
              <a:rPr lang="en-US" sz="1600">
                <a:highlight>
                  <a:srgbClr val="FFFFFF"/>
                </a:highlight>
              </a:rPr>
              <a:t>At registration page,</a:t>
            </a:r>
            <a:r>
              <a:rPr lang="en-US" sz="1600" b="1">
                <a:highlight>
                  <a:srgbClr val="FFFFFF"/>
                </a:highlight>
              </a:rPr>
              <a:t> use the old user name of "MDHosp" as your authorization code, </a:t>
            </a:r>
            <a:r>
              <a:rPr lang="en-US" sz="1600">
                <a:highlight>
                  <a:srgbClr val="FFFFFF"/>
                </a:highlight>
              </a:rPr>
              <a:t>complete the fields with your personal information.</a:t>
            </a:r>
            <a:endParaRPr sz="1600">
              <a:highlight>
                <a:srgbClr val="FFFFFF"/>
              </a:highlight>
            </a:endParaRPr>
          </a:p>
          <a:p>
            <a:pPr marL="0" lvl="0" indent="0" algn="l" rtl="0">
              <a:lnSpc>
                <a:spcPct val="100000"/>
              </a:lnSpc>
              <a:spcBef>
                <a:spcPts val="1000"/>
              </a:spcBef>
              <a:spcAft>
                <a:spcPts val="0"/>
              </a:spcAft>
              <a:buNone/>
            </a:pPr>
            <a:r>
              <a:rPr lang="en-US" sz="1800"/>
              <a:t>New PPC feedback submission procedure on 3M HIS support site:</a:t>
            </a:r>
            <a:endParaRPr sz="1800"/>
          </a:p>
          <a:p>
            <a:pPr marL="0" lvl="0" indent="0" algn="l" rtl="0">
              <a:lnSpc>
                <a:spcPct val="100000"/>
              </a:lnSpc>
              <a:spcBef>
                <a:spcPts val="1000"/>
              </a:spcBef>
              <a:spcAft>
                <a:spcPts val="0"/>
              </a:spcAft>
              <a:buNone/>
            </a:pPr>
            <a:r>
              <a:rPr lang="en-US" sz="1800"/>
              <a:t> </a:t>
            </a:r>
            <a:r>
              <a:rPr lang="en-US" sz="1700" u="sng">
                <a:solidFill>
                  <a:schemeClr val="hlink"/>
                </a:solidFill>
                <a:hlinkClick r:id="rId4"/>
              </a:rPr>
              <a:t>https://support.3mhis.com/</a:t>
            </a:r>
            <a:endParaRPr sz="1700"/>
          </a:p>
          <a:p>
            <a:pPr marL="457200" lvl="0" indent="-342900" algn="l" rtl="0">
              <a:lnSpc>
                <a:spcPct val="100000"/>
              </a:lnSpc>
              <a:spcBef>
                <a:spcPts val="1000"/>
              </a:spcBef>
              <a:spcAft>
                <a:spcPts val="0"/>
              </a:spcAft>
              <a:buSzPts val="1800"/>
              <a:buChar char="•"/>
            </a:pPr>
            <a:r>
              <a:rPr lang="en-US" sz="1800"/>
              <a:t>After logging in, </a:t>
            </a:r>
            <a:r>
              <a:rPr lang="en-US" sz="1800">
                <a:highlight>
                  <a:srgbClr val="FFFFFF"/>
                </a:highlight>
              </a:rPr>
              <a:t>click on your login id in the upper right corner and click on “enhancement request” </a:t>
            </a:r>
            <a:endParaRPr sz="1800"/>
          </a:p>
        </p:txBody>
      </p:sp>
      <p:sp>
        <p:nvSpPr>
          <p:cNvPr id="556" name="Google Shape;556;p7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46</a:t>
            </a:fld>
            <a:endParaRPr/>
          </a:p>
        </p:txBody>
      </p:sp>
      <p:sp>
        <p:nvSpPr>
          <p:cNvPr id="557" name="Google Shape;557;p75"/>
          <p:cNvSpPr txBox="1">
            <a:spLocks noGrp="1"/>
          </p:cNvSpPr>
          <p:nvPr>
            <p:ph type="title"/>
          </p:nvPr>
        </p:nvSpPr>
        <p:spPr>
          <a:xfrm>
            <a:off x="1538675" y="176400"/>
            <a:ext cx="10515600" cy="8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3200"/>
              <a:t>PPC Updates and Feedback</a:t>
            </a:r>
            <a:endParaRPr sz="3200"/>
          </a:p>
        </p:txBody>
      </p:sp>
      <p:pic>
        <p:nvPicPr>
          <p:cNvPr id="558" name="Google Shape;558;p75"/>
          <p:cNvPicPr preferRelativeResize="0"/>
          <p:nvPr/>
        </p:nvPicPr>
        <p:blipFill>
          <a:blip r:embed="rId5">
            <a:alphaModFix/>
          </a:blip>
          <a:stretch>
            <a:fillRect/>
          </a:stretch>
        </p:blipFill>
        <p:spPr>
          <a:xfrm>
            <a:off x="2784600" y="1700450"/>
            <a:ext cx="9513526" cy="5572650"/>
          </a:xfrm>
          <a:prstGeom prst="rect">
            <a:avLst/>
          </a:prstGeom>
          <a:noFill/>
          <a:ln>
            <a:noFill/>
          </a:ln>
        </p:spPr>
      </p:pic>
      <p:sp>
        <p:nvSpPr>
          <p:cNvPr id="559" name="Google Shape;559;p75"/>
          <p:cNvSpPr/>
          <p:nvPr/>
        </p:nvSpPr>
        <p:spPr>
          <a:xfrm>
            <a:off x="9938925" y="3184050"/>
            <a:ext cx="1740300" cy="311700"/>
          </a:xfrm>
          <a:prstGeom prst="ellipse">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8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6"/>
          <p:cNvSpPr txBox="1">
            <a:spLocks noGrp="1"/>
          </p:cNvSpPr>
          <p:nvPr>
            <p:ph type="body" idx="1"/>
          </p:nvPr>
        </p:nvSpPr>
        <p:spPr>
          <a:xfrm>
            <a:off x="996950" y="1158115"/>
            <a:ext cx="10515600" cy="44322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a:t>Status: Beginning V38 of the PPC Grouper, palliative care status (Z515) is no longer on the global exclusion list, and palliative care cases may be assigned a PPC, unless palliative care is present on admission (POA).</a:t>
            </a:r>
            <a:endParaRPr/>
          </a:p>
          <a:p>
            <a:pPr marL="457200" lvl="0" indent="0" algn="l" rtl="0">
              <a:spcBef>
                <a:spcPts val="1000"/>
              </a:spcBef>
              <a:spcAft>
                <a:spcPts val="0"/>
              </a:spcAft>
              <a:buNone/>
            </a:pPr>
            <a:endParaRPr/>
          </a:p>
          <a:p>
            <a:pPr marL="457200" lvl="0" indent="0" algn="l" rtl="0">
              <a:spcBef>
                <a:spcPts val="1000"/>
              </a:spcBef>
              <a:spcAft>
                <a:spcPts val="0"/>
              </a:spcAft>
              <a:buNone/>
            </a:pPr>
            <a:endParaRPr>
              <a:highlight>
                <a:srgbClr val="FFFF00"/>
              </a:highlight>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p:txBody>
      </p:sp>
      <p:sp>
        <p:nvSpPr>
          <p:cNvPr id="566" name="Google Shape;566;p76"/>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47</a:t>
            </a:fld>
            <a:endParaRPr/>
          </a:p>
        </p:txBody>
      </p:sp>
      <p:sp>
        <p:nvSpPr>
          <p:cNvPr id="567" name="Google Shape;567;p76"/>
          <p:cNvSpPr txBox="1">
            <a:spLocks noGrp="1"/>
          </p:cNvSpPr>
          <p:nvPr>
            <p:ph type="title"/>
          </p:nvPr>
        </p:nvSpPr>
        <p:spPr>
          <a:xfrm>
            <a:off x="971552" y="347802"/>
            <a:ext cx="10515600" cy="101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Palliative Care (Z515) in V38 of the PPC Grouper</a:t>
            </a:r>
            <a:endParaRPr/>
          </a:p>
        </p:txBody>
      </p:sp>
      <p:pic>
        <p:nvPicPr>
          <p:cNvPr id="568" name="Google Shape;568;p76"/>
          <p:cNvPicPr preferRelativeResize="0"/>
          <p:nvPr/>
        </p:nvPicPr>
        <p:blipFill>
          <a:blip r:embed="rId3">
            <a:alphaModFix/>
          </a:blip>
          <a:stretch>
            <a:fillRect/>
          </a:stretch>
        </p:blipFill>
        <p:spPr>
          <a:xfrm>
            <a:off x="3006129" y="2907779"/>
            <a:ext cx="6109500" cy="36708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7"/>
          <p:cNvSpPr txBox="1">
            <a:spLocks noGrp="1"/>
          </p:cNvSpPr>
          <p:nvPr>
            <p:ph type="body" idx="1"/>
          </p:nvPr>
        </p:nvSpPr>
        <p:spPr>
          <a:xfrm>
            <a:off x="892950" y="1072965"/>
            <a:ext cx="10515600" cy="4432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sz="2200"/>
              <a:t>HSCRC will continue to include palliative care patients in RY 2024</a:t>
            </a:r>
            <a:endParaRPr sz="2200"/>
          </a:p>
          <a:p>
            <a:pPr marL="457200" lvl="0" indent="-342900" algn="l" rtl="0">
              <a:spcBef>
                <a:spcPts val="0"/>
              </a:spcBef>
              <a:spcAft>
                <a:spcPts val="0"/>
              </a:spcAft>
              <a:buSzPts val="1800"/>
              <a:buChar char="•"/>
            </a:pPr>
            <a:r>
              <a:rPr lang="en-US" sz="2200"/>
              <a:t>Due to concerns in consistency of hospital reporting, HSCRC plans to monitor the following:</a:t>
            </a:r>
            <a:endParaRPr sz="2200"/>
          </a:p>
          <a:p>
            <a:pPr marL="914400" lvl="1" indent="-349250" algn="l" rtl="0">
              <a:spcBef>
                <a:spcPts val="0"/>
              </a:spcBef>
              <a:spcAft>
                <a:spcPts val="0"/>
              </a:spcAft>
              <a:buSzPts val="1900"/>
              <a:buChar char="•"/>
            </a:pPr>
            <a:r>
              <a:rPr lang="en-US" sz="1900"/>
              <a:t>Trends in palliative care coding statewide and by hospital</a:t>
            </a:r>
            <a:endParaRPr sz="1900"/>
          </a:p>
          <a:p>
            <a:pPr marL="914400" lvl="1" indent="-349250" algn="l" rtl="0">
              <a:spcBef>
                <a:spcPts val="0"/>
              </a:spcBef>
              <a:spcAft>
                <a:spcPts val="0"/>
              </a:spcAft>
              <a:buSzPts val="1900"/>
              <a:buChar char="•"/>
            </a:pPr>
            <a:r>
              <a:rPr lang="en-US" sz="1900"/>
              <a:t>Trends in palliative care that is present on admission statewide and by hospital</a:t>
            </a:r>
            <a:endParaRPr sz="1900"/>
          </a:p>
          <a:p>
            <a:pPr marL="457200" lvl="0" indent="0" algn="l" rtl="0">
              <a:spcBef>
                <a:spcPts val="1000"/>
              </a:spcBef>
              <a:spcAft>
                <a:spcPts val="0"/>
              </a:spcAft>
              <a:buNone/>
            </a:pPr>
            <a:endParaRPr/>
          </a:p>
        </p:txBody>
      </p:sp>
      <p:sp>
        <p:nvSpPr>
          <p:cNvPr id="575" name="Google Shape;575;p77"/>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48</a:t>
            </a:fld>
            <a:endParaRPr/>
          </a:p>
        </p:txBody>
      </p:sp>
      <p:sp>
        <p:nvSpPr>
          <p:cNvPr id="576" name="Google Shape;576;p77"/>
          <p:cNvSpPr txBox="1">
            <a:spLocks noGrp="1"/>
          </p:cNvSpPr>
          <p:nvPr>
            <p:ph type="title"/>
          </p:nvPr>
        </p:nvSpPr>
        <p:spPr>
          <a:xfrm>
            <a:off x="972127" y="347852"/>
            <a:ext cx="10515600" cy="101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Monitoring Palliative Care</a:t>
            </a:r>
            <a:endParaRPr/>
          </a:p>
        </p:txBody>
      </p:sp>
      <p:pic>
        <p:nvPicPr>
          <p:cNvPr id="577" name="Google Shape;577;p77"/>
          <p:cNvPicPr preferRelativeResize="0"/>
          <p:nvPr/>
        </p:nvPicPr>
        <p:blipFill>
          <a:blip r:embed="rId3">
            <a:alphaModFix/>
          </a:blip>
          <a:stretch>
            <a:fillRect/>
          </a:stretch>
        </p:blipFill>
        <p:spPr>
          <a:xfrm>
            <a:off x="68375" y="3134700"/>
            <a:ext cx="5837676" cy="3657600"/>
          </a:xfrm>
          <a:prstGeom prst="rect">
            <a:avLst/>
          </a:prstGeom>
          <a:noFill/>
          <a:ln>
            <a:noFill/>
          </a:ln>
        </p:spPr>
      </p:pic>
      <p:pic>
        <p:nvPicPr>
          <p:cNvPr id="578" name="Google Shape;578;p77"/>
          <p:cNvPicPr preferRelativeResize="0"/>
          <p:nvPr/>
        </p:nvPicPr>
        <p:blipFill>
          <a:blip r:embed="rId4">
            <a:alphaModFix/>
          </a:blip>
          <a:stretch>
            <a:fillRect/>
          </a:stretch>
        </p:blipFill>
        <p:spPr>
          <a:xfrm>
            <a:off x="5877050" y="3134688"/>
            <a:ext cx="6213300" cy="36576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8"/>
          <p:cNvSpPr txBox="1">
            <a:spLocks noGrp="1"/>
          </p:cNvSpPr>
          <p:nvPr>
            <p:ph type="title"/>
          </p:nvPr>
        </p:nvSpPr>
        <p:spPr>
          <a:xfrm>
            <a:off x="326575" y="1835100"/>
            <a:ext cx="111612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COVID Updates</a:t>
            </a:r>
            <a:endParaRPr/>
          </a:p>
        </p:txBody>
      </p:sp>
      <p:sp>
        <p:nvSpPr>
          <p:cNvPr id="584" name="Google Shape;584;p78"/>
          <p:cNvSpPr txBox="1">
            <a:spLocks noGrp="1"/>
          </p:cNvSpPr>
          <p:nvPr>
            <p:ph type="body" idx="1"/>
          </p:nvPr>
        </p:nvSpPr>
        <p:spPr>
          <a:xfrm>
            <a:off x="972175" y="2571748"/>
            <a:ext cx="10515600" cy="517800"/>
          </a:xfrm>
          <a:prstGeom prst="rect">
            <a:avLst/>
          </a:prstGeom>
          <a:noFill/>
          <a:ln>
            <a:noFill/>
          </a:ln>
        </p:spPr>
        <p:txBody>
          <a:bodyPr spcFirstLastPara="1" wrap="square" lIns="91425" tIns="45700" rIns="91425" bIns="45700" anchor="t" anchorCtr="0">
            <a:noAutofit/>
          </a:bodyPr>
          <a:lstStyle/>
          <a:p>
            <a:pPr marL="0" lvl="0" indent="0" algn="r" rtl="0">
              <a:lnSpc>
                <a:spcPct val="80000"/>
              </a:lnSpc>
              <a:spcBef>
                <a:spcPts val="0"/>
              </a:spcBef>
              <a:spcAft>
                <a:spcPts val="0"/>
              </a:spcAft>
              <a:buClr>
                <a:srgbClr val="0066CC"/>
              </a:buClr>
              <a:buSzPts val="2220"/>
              <a:buNone/>
            </a:pPr>
            <a:r>
              <a:rPr lang="en-US" sz="2200"/>
              <a:t>RY 2022, RY 2023, RY 2024</a:t>
            </a:r>
            <a:endParaRPr sz="2200">
              <a:solidFill>
                <a:srgbClr val="0066CC"/>
              </a:solidFill>
              <a:latin typeface="Arial"/>
              <a:ea typeface="Arial"/>
              <a:cs typeface="Arial"/>
              <a:sym typeface="Arial"/>
            </a:endParaRPr>
          </a:p>
        </p:txBody>
      </p:sp>
      <p:sp>
        <p:nvSpPr>
          <p:cNvPr id="585" name="Google Shape;585;p78"/>
          <p:cNvSpPr txBox="1">
            <a:spLocks noGrp="1"/>
          </p:cNvSpPr>
          <p:nvPr>
            <p:ph type="sldNum" idx="12"/>
          </p:nvPr>
        </p:nvSpPr>
        <p:spPr>
          <a:xfrm>
            <a:off x="11487150" y="6200774"/>
            <a:ext cx="501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4"/>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64653"/>
              </a:buClr>
              <a:buSzPts val="1600"/>
              <a:buFont typeface="Arial"/>
              <a:buNone/>
            </a:pPr>
            <a:fld id="{00000000-1234-1234-1234-123412341234}" type="slidenum">
              <a:rPr lang="en-US"/>
              <a:t>5</a:t>
            </a:fld>
            <a:endParaRPr/>
          </a:p>
        </p:txBody>
      </p:sp>
      <p:sp>
        <p:nvSpPr>
          <p:cNvPr id="179" name="Google Shape;179;p34"/>
          <p:cNvSpPr txBox="1">
            <a:spLocks noGrp="1"/>
          </p:cNvSpPr>
          <p:nvPr>
            <p:ph type="title"/>
          </p:nvPr>
        </p:nvSpPr>
        <p:spPr>
          <a:xfrm>
            <a:off x="819727" y="-33148"/>
            <a:ext cx="10515600" cy="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600"/>
              <a:t>Statewide Integrated Healthcare Improvement Strategy (SIHIS):</a:t>
            </a:r>
            <a:endParaRPr sz="2600"/>
          </a:p>
          <a:p>
            <a:pPr marL="0" lvl="0" indent="0" algn="l" rtl="0">
              <a:lnSpc>
                <a:spcPct val="100000"/>
              </a:lnSpc>
              <a:spcBef>
                <a:spcPts val="0"/>
              </a:spcBef>
              <a:spcAft>
                <a:spcPts val="0"/>
              </a:spcAft>
              <a:buClr>
                <a:schemeClr val="dk1"/>
              </a:buClr>
              <a:buSzPts val="2800"/>
              <a:buFont typeface="Arial"/>
              <a:buNone/>
            </a:pPr>
            <a:r>
              <a:rPr lang="en-US" sz="2600"/>
              <a:t>Goals Across Three Domains</a:t>
            </a:r>
            <a:endParaRPr sz="2600"/>
          </a:p>
        </p:txBody>
      </p:sp>
      <p:grpSp>
        <p:nvGrpSpPr>
          <p:cNvPr id="180" name="Google Shape;180;p34"/>
          <p:cNvGrpSpPr/>
          <p:nvPr/>
        </p:nvGrpSpPr>
        <p:grpSpPr>
          <a:xfrm>
            <a:off x="391565" y="1314307"/>
            <a:ext cx="3931112" cy="3710389"/>
            <a:chOff x="535701" y="47569"/>
            <a:chExt cx="3931112" cy="3710389"/>
          </a:xfrm>
        </p:grpSpPr>
        <p:sp>
          <p:nvSpPr>
            <p:cNvPr id="181" name="Google Shape;181;p34"/>
            <p:cNvSpPr/>
            <p:nvPr/>
          </p:nvSpPr>
          <p:spPr>
            <a:xfrm>
              <a:off x="1359607" y="47569"/>
              <a:ext cx="2283300" cy="2283300"/>
            </a:xfrm>
            <a:prstGeom prst="ellipse">
              <a:avLst/>
            </a:prstGeom>
            <a:solidFill>
              <a:schemeClr val="accent2">
                <a:alpha val="498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4"/>
            <p:cNvSpPr txBox="1"/>
            <p:nvPr/>
          </p:nvSpPr>
          <p:spPr>
            <a:xfrm>
              <a:off x="1664053" y="447154"/>
              <a:ext cx="1674300" cy="10275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1. Hospital Quality</a:t>
              </a:r>
              <a:endParaRPr sz="1600" strike="sngStrike">
                <a:solidFill>
                  <a:srgbClr val="FF0000"/>
                </a:solidFill>
                <a:latin typeface="Arial"/>
                <a:ea typeface="Arial"/>
                <a:cs typeface="Arial"/>
                <a:sym typeface="Arial"/>
              </a:endParaRPr>
            </a:p>
          </p:txBody>
        </p:sp>
        <p:sp>
          <p:nvSpPr>
            <p:cNvPr id="183" name="Google Shape;183;p34"/>
            <p:cNvSpPr/>
            <p:nvPr/>
          </p:nvSpPr>
          <p:spPr>
            <a:xfrm>
              <a:off x="2183513" y="1474658"/>
              <a:ext cx="2283300" cy="2283300"/>
            </a:xfrm>
            <a:prstGeom prst="ellipse">
              <a:avLst/>
            </a:prstGeom>
            <a:solidFill>
              <a:srgbClr val="BFBFBF">
                <a:alpha val="7294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4"/>
            <p:cNvSpPr txBox="1"/>
            <p:nvPr/>
          </p:nvSpPr>
          <p:spPr>
            <a:xfrm>
              <a:off x="2881835" y="2064521"/>
              <a:ext cx="1370100" cy="1255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2. Care Transformation Across the System</a:t>
              </a:r>
              <a:endParaRPr/>
            </a:p>
          </p:txBody>
        </p:sp>
        <p:sp>
          <p:nvSpPr>
            <p:cNvPr id="185" name="Google Shape;185;p34"/>
            <p:cNvSpPr/>
            <p:nvPr/>
          </p:nvSpPr>
          <p:spPr>
            <a:xfrm>
              <a:off x="535701" y="1474658"/>
              <a:ext cx="2283300" cy="2283300"/>
            </a:xfrm>
            <a:prstGeom prst="ellipse">
              <a:avLst/>
            </a:prstGeom>
            <a:solidFill>
              <a:srgbClr val="337705">
                <a:alpha val="498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4"/>
            <p:cNvSpPr txBox="1"/>
            <p:nvPr/>
          </p:nvSpPr>
          <p:spPr>
            <a:xfrm>
              <a:off x="750716" y="2064521"/>
              <a:ext cx="1370100" cy="1255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3. Total Population Health</a:t>
              </a:r>
              <a:endParaRPr/>
            </a:p>
          </p:txBody>
        </p:sp>
      </p:grpSp>
      <p:sp>
        <p:nvSpPr>
          <p:cNvPr id="187" name="Google Shape;187;p34"/>
          <p:cNvSpPr/>
          <p:nvPr/>
        </p:nvSpPr>
        <p:spPr>
          <a:xfrm>
            <a:off x="3998800" y="976100"/>
            <a:ext cx="6408600" cy="1251300"/>
          </a:xfrm>
          <a:prstGeom prst="rect">
            <a:avLst/>
          </a:prstGeom>
          <a:solidFill>
            <a:schemeClr val="accent2">
              <a:alpha val="24710"/>
            </a:schemeClr>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US" sz="1600" b="1">
                <a:solidFill>
                  <a:schemeClr val="dk1"/>
                </a:solidFill>
                <a:latin typeface="Arial"/>
                <a:ea typeface="Arial"/>
                <a:cs typeface="Arial"/>
                <a:sym typeface="Arial"/>
              </a:rPr>
              <a:t>Hospital Quality</a:t>
            </a:r>
            <a:endParaRPr sz="1600" b="1" strike="sngStrike">
              <a:solidFill>
                <a:srgbClr val="FF0000"/>
              </a:solidFill>
              <a:latin typeface="Arial"/>
              <a:ea typeface="Arial"/>
              <a:cs typeface="Arial"/>
              <a:sym typeface="Arial"/>
            </a:endParaRPr>
          </a:p>
          <a:p>
            <a:pPr marL="285750" marR="0" lvl="0" indent="-298450" algn="l" rtl="0">
              <a:lnSpc>
                <a:spcPct val="115000"/>
              </a:lnSpc>
              <a:spcBef>
                <a:spcPts val="600"/>
              </a:spcBef>
              <a:spcAft>
                <a:spcPts val="0"/>
              </a:spcAft>
              <a:buClr>
                <a:schemeClr val="dk1"/>
              </a:buClr>
              <a:buSzPts val="1600"/>
              <a:buFont typeface="Arial"/>
              <a:buChar char="•"/>
            </a:pPr>
            <a:r>
              <a:rPr lang="en-US" sz="1600">
                <a:solidFill>
                  <a:schemeClr val="dk1"/>
                </a:solidFill>
                <a:latin typeface="Arial"/>
                <a:ea typeface="Arial"/>
                <a:cs typeface="Arial"/>
                <a:sym typeface="Arial"/>
              </a:rPr>
              <a:t>Reduce avoidable admissions (ambulatory se</a:t>
            </a:r>
            <a:r>
              <a:rPr lang="en-US" sz="1600">
                <a:solidFill>
                  <a:schemeClr val="dk1"/>
                </a:solidFill>
              </a:rPr>
              <a:t>nsitive conditions)</a:t>
            </a:r>
            <a:endParaRPr sz="1600"/>
          </a:p>
          <a:p>
            <a:pPr marL="285750" marR="0" lvl="0" indent="-298450" algn="l" rtl="0">
              <a:spcBef>
                <a:spcPts val="600"/>
              </a:spcBef>
              <a:spcAft>
                <a:spcPts val="0"/>
              </a:spcAft>
              <a:buClr>
                <a:schemeClr val="dk1"/>
              </a:buClr>
              <a:buSzPts val="1600"/>
              <a:buFont typeface="Arial"/>
              <a:buChar char="•"/>
            </a:pPr>
            <a:r>
              <a:rPr lang="en-US" sz="1600">
                <a:solidFill>
                  <a:schemeClr val="dk1"/>
                </a:solidFill>
                <a:latin typeface="Arial"/>
                <a:ea typeface="Arial"/>
                <a:cs typeface="Arial"/>
                <a:sym typeface="Arial"/>
              </a:rPr>
              <a:t>Improve Readmission Rates by Reducing Within-Hospital Disparities</a:t>
            </a:r>
            <a:endParaRPr sz="1600"/>
          </a:p>
        </p:txBody>
      </p:sp>
      <p:sp>
        <p:nvSpPr>
          <p:cNvPr id="188" name="Google Shape;188;p34"/>
          <p:cNvSpPr/>
          <p:nvPr/>
        </p:nvSpPr>
        <p:spPr>
          <a:xfrm>
            <a:off x="5115135" y="2380492"/>
            <a:ext cx="5649000" cy="1388700"/>
          </a:xfrm>
          <a:prstGeom prst="rect">
            <a:avLst/>
          </a:prstGeom>
          <a:solidFill>
            <a:srgbClr val="BFBFBF">
              <a:alpha val="4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Care Transformation Goals</a:t>
            </a:r>
            <a:endParaRPr sz="1600" b="1" i="0" u="none" strike="noStrike" cap="none">
              <a:solidFill>
                <a:schemeClr val="dk1"/>
              </a:solidFill>
              <a:latin typeface="Arial"/>
              <a:ea typeface="Arial"/>
              <a:cs typeface="Arial"/>
              <a:sym typeface="Arial"/>
            </a:endParaRPr>
          </a:p>
          <a:p>
            <a:pPr marL="285750" marR="0" lvl="0" indent="-298450" algn="l" rtl="0">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Increase the amount of Medicare TCOC or number of Medicare beneficiaries under value-based care models*</a:t>
            </a:r>
            <a:endParaRPr sz="1600"/>
          </a:p>
          <a:p>
            <a:pPr marL="285750" marR="0" lvl="0" indent="-298450" algn="l" rtl="0">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Improve care coordination for patients with chronic conditions</a:t>
            </a:r>
            <a:endParaRPr sz="1600"/>
          </a:p>
        </p:txBody>
      </p:sp>
      <p:sp>
        <p:nvSpPr>
          <p:cNvPr id="189" name="Google Shape;189;p34"/>
          <p:cNvSpPr/>
          <p:nvPr/>
        </p:nvSpPr>
        <p:spPr>
          <a:xfrm>
            <a:off x="4649650" y="3922476"/>
            <a:ext cx="6957600" cy="2291100"/>
          </a:xfrm>
          <a:prstGeom prst="rect">
            <a:avLst/>
          </a:prstGeom>
          <a:solidFill>
            <a:schemeClr val="accent4">
              <a:alpha val="317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Total Population Health Goals</a:t>
            </a:r>
            <a:endParaRPr sz="1600"/>
          </a:p>
          <a:p>
            <a:pPr marL="285750" marR="0" lvl="0" indent="-298450" algn="l" rtl="0">
              <a:spcBef>
                <a:spcPts val="600"/>
              </a:spcBef>
              <a:spcAft>
                <a:spcPts val="0"/>
              </a:spcAft>
              <a:buClr>
                <a:schemeClr val="dk1"/>
              </a:buClr>
              <a:buSzPts val="1600"/>
              <a:buFont typeface="Arial"/>
              <a:buChar char="•"/>
            </a:pPr>
            <a:r>
              <a:rPr lang="en-US" sz="1600" u="sng">
                <a:solidFill>
                  <a:schemeClr val="dk1"/>
                </a:solidFill>
                <a:latin typeface="Arial"/>
                <a:ea typeface="Arial"/>
                <a:cs typeface="Arial"/>
                <a:sym typeface="Arial"/>
              </a:rPr>
              <a:t>Priority Area 1 (Diabetes)</a:t>
            </a:r>
            <a:r>
              <a:rPr lang="en-US" sz="1600">
                <a:solidFill>
                  <a:schemeClr val="dk1"/>
                </a:solidFill>
                <a:latin typeface="Arial"/>
                <a:ea typeface="Arial"/>
                <a:cs typeface="Arial"/>
                <a:sym typeface="Arial"/>
              </a:rPr>
              <a:t>: Reduce the mean BMI for adult Maryland residents </a:t>
            </a:r>
            <a:endParaRPr sz="1600"/>
          </a:p>
          <a:p>
            <a:pPr marL="285750" marR="0" lvl="0" indent="-298450" algn="l" rtl="0">
              <a:spcBef>
                <a:spcPts val="600"/>
              </a:spcBef>
              <a:spcAft>
                <a:spcPts val="0"/>
              </a:spcAft>
              <a:buClr>
                <a:schemeClr val="dk1"/>
              </a:buClr>
              <a:buSzPts val="1600"/>
              <a:buFont typeface="Arial"/>
              <a:buChar char="•"/>
            </a:pPr>
            <a:r>
              <a:rPr lang="en-US" sz="1600" u="sng">
                <a:solidFill>
                  <a:schemeClr val="dk1"/>
                </a:solidFill>
                <a:latin typeface="Arial"/>
                <a:ea typeface="Arial"/>
                <a:cs typeface="Arial"/>
                <a:sym typeface="Arial"/>
              </a:rPr>
              <a:t>Priority Area 2 (Opioids)</a:t>
            </a:r>
            <a:r>
              <a:rPr lang="en-US" sz="1600">
                <a:solidFill>
                  <a:schemeClr val="dk1"/>
                </a:solidFill>
                <a:latin typeface="Arial"/>
                <a:ea typeface="Arial"/>
                <a:cs typeface="Arial"/>
                <a:sym typeface="Arial"/>
              </a:rPr>
              <a:t>: Improve overdose mortality </a:t>
            </a:r>
            <a:endParaRPr sz="1600"/>
          </a:p>
          <a:p>
            <a:pPr marL="285750" marR="0" lvl="0" indent="-298450" algn="l" rtl="0">
              <a:spcBef>
                <a:spcPts val="600"/>
              </a:spcBef>
              <a:spcAft>
                <a:spcPts val="0"/>
              </a:spcAft>
              <a:buClr>
                <a:schemeClr val="dk1"/>
              </a:buClr>
              <a:buSzPts val="1600"/>
              <a:buChar char="•"/>
            </a:pPr>
            <a:r>
              <a:rPr lang="en-US" sz="1600" u="sng">
                <a:solidFill>
                  <a:schemeClr val="dk1"/>
                </a:solidFill>
              </a:rPr>
              <a:t>Priority Area 3 (Maternal and Child Health Priority Area)</a:t>
            </a:r>
            <a:r>
              <a:rPr lang="en-US" sz="1600">
                <a:solidFill>
                  <a:schemeClr val="dk1"/>
                </a:solidFill>
              </a:rPr>
              <a:t>:</a:t>
            </a:r>
            <a:endParaRPr sz="1600"/>
          </a:p>
          <a:p>
            <a:pPr marL="742950" marR="0" lvl="1" indent="-298450" algn="l" rtl="0">
              <a:spcBef>
                <a:spcPts val="600"/>
              </a:spcBef>
              <a:spcAft>
                <a:spcPts val="0"/>
              </a:spcAft>
              <a:buClr>
                <a:schemeClr val="dk1"/>
              </a:buClr>
              <a:buSzPts val="1600"/>
              <a:buChar char="•"/>
            </a:pPr>
            <a:r>
              <a:rPr lang="en-US" sz="1600" i="0" u="none" strike="noStrike" cap="none">
                <a:solidFill>
                  <a:schemeClr val="dk1"/>
                </a:solidFill>
              </a:rPr>
              <a:t>Reduce severe maternal morbidity rate </a:t>
            </a:r>
            <a:endParaRPr sz="1600"/>
          </a:p>
          <a:p>
            <a:pPr marL="742950" marR="0" lvl="1" indent="-298450" algn="l" rtl="0">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Decrease pediatric asthma-related emergency department visit rates for ages 2-17</a:t>
            </a:r>
            <a:endParaRPr sz="1600"/>
          </a:p>
        </p:txBody>
      </p:sp>
      <p:sp>
        <p:nvSpPr>
          <p:cNvPr id="190" name="Google Shape;190;p34"/>
          <p:cNvSpPr/>
          <p:nvPr/>
        </p:nvSpPr>
        <p:spPr>
          <a:xfrm>
            <a:off x="10178928" y="217025"/>
            <a:ext cx="1578900" cy="1511700"/>
          </a:xfrm>
          <a:prstGeom prst="ellipse">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4"/>
          <p:cNvSpPr/>
          <p:nvPr/>
        </p:nvSpPr>
        <p:spPr>
          <a:xfrm>
            <a:off x="10407525" y="512675"/>
            <a:ext cx="1199700" cy="848100"/>
          </a:xfrm>
          <a:prstGeom prst="rect">
            <a:avLst/>
          </a:prstGeom>
          <a:solidFill>
            <a:schemeClr val="accent5"/>
          </a:solid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350" b="1">
                <a:solidFill>
                  <a:srgbClr val="FFFFFF"/>
                </a:solidFill>
                <a:latin typeface="Arial"/>
                <a:ea typeface="Arial"/>
                <a:cs typeface="Arial"/>
                <a:sym typeface="Arial"/>
              </a:rPr>
              <a:t>Total Cost of Care Model (2019-2028)</a:t>
            </a:r>
            <a:endParaRPr sz="1100"/>
          </a:p>
        </p:txBody>
      </p:sp>
      <p:sp>
        <p:nvSpPr>
          <p:cNvPr id="192" name="Google Shape;192;p34"/>
          <p:cNvSpPr txBox="1"/>
          <p:nvPr/>
        </p:nvSpPr>
        <p:spPr>
          <a:xfrm>
            <a:off x="1768996" y="6310783"/>
            <a:ext cx="6957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solidFill>
                  <a:schemeClr val="dk1"/>
                </a:solidFill>
                <a:latin typeface="Arial"/>
                <a:ea typeface="Arial"/>
                <a:cs typeface="Arial"/>
                <a:sym typeface="Arial"/>
              </a:rPr>
              <a:t>*Value-based models including the Care Redesign Program, Care Transformation Initiatives, and qualifying successor models.</a:t>
            </a:r>
            <a:endParaRPr sz="19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9"/>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RY 2022 COVID Updates</a:t>
            </a:r>
            <a:endParaRPr/>
          </a:p>
        </p:txBody>
      </p:sp>
      <p:sp>
        <p:nvSpPr>
          <p:cNvPr id="592" name="Google Shape;592;p79"/>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solidFill>
                  <a:schemeClr val="dk1"/>
                </a:solidFill>
              </a:rPr>
              <a:t>50</a:t>
            </a:fld>
            <a:endParaRPr>
              <a:solidFill>
                <a:schemeClr val="dk1"/>
              </a:solidFill>
            </a:endParaRPr>
          </a:p>
        </p:txBody>
      </p:sp>
      <p:sp>
        <p:nvSpPr>
          <p:cNvPr id="593" name="Google Shape;593;p79"/>
          <p:cNvSpPr txBox="1">
            <a:spLocks noGrp="1"/>
          </p:cNvSpPr>
          <p:nvPr>
            <p:ph type="body" idx="1"/>
          </p:nvPr>
        </p:nvSpPr>
        <p:spPr>
          <a:xfrm>
            <a:off x="971550" y="1133475"/>
            <a:ext cx="10515600" cy="46599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Char char="•"/>
            </a:pPr>
            <a:r>
              <a:rPr lang="en-US" dirty="0"/>
              <a:t>CMMI approved re-use of RY 2021 revenue adjustments for QBR, RRIP, and MHAC</a:t>
            </a:r>
            <a:endParaRPr dirty="0"/>
          </a:p>
          <a:p>
            <a:pPr marL="457200" lvl="0" indent="-355600" algn="l" rtl="0">
              <a:spcBef>
                <a:spcPts val="0"/>
              </a:spcBef>
              <a:spcAft>
                <a:spcPts val="0"/>
              </a:spcAft>
              <a:buSzPts val="2000"/>
              <a:buChar char="•"/>
            </a:pPr>
            <a:r>
              <a:rPr lang="en-US" dirty="0"/>
              <a:t>While IPPS rule has made VBP revenue neutral for FFY 2022, Maryland will retain RY 2022 QBR revenue adjustments </a:t>
            </a:r>
            <a:endParaRPr dirty="0"/>
          </a:p>
          <a:p>
            <a:pPr lvl="1" algn="l" rtl="0">
              <a:spcBef>
                <a:spcPts val="0"/>
              </a:spcBef>
              <a:spcAft>
                <a:spcPts val="0"/>
              </a:spcAft>
              <a:buSzPts val="1800"/>
              <a:buFont typeface="Courier New" panose="02070309020205020404" pitchFamily="49" charset="0"/>
              <a:buChar char="o"/>
            </a:pPr>
            <a:r>
              <a:rPr lang="en-US" dirty="0"/>
              <a:t>HSCRC negotiated re-use of RY 2021 revenue adjustments with CMMI for all programs</a:t>
            </a:r>
            <a:endParaRPr dirty="0"/>
          </a:p>
          <a:p>
            <a:pPr lvl="2" algn="l" rtl="0">
              <a:spcBef>
                <a:spcPts val="0"/>
              </a:spcBef>
              <a:spcAft>
                <a:spcPts val="0"/>
              </a:spcAft>
              <a:buSzPts val="1800"/>
              <a:buFont typeface="Wingdings" panose="05000000000000000000" pitchFamily="2" charset="2"/>
              <a:buChar char="§"/>
            </a:pPr>
            <a:r>
              <a:rPr lang="en-US" dirty="0"/>
              <a:t>Consistency across pay-for-performance programs necessary to achieve “least bad option” during CY 2020 performance</a:t>
            </a:r>
            <a:endParaRPr dirty="0"/>
          </a:p>
          <a:p>
            <a:pPr lvl="1" algn="l" rtl="0">
              <a:spcBef>
                <a:spcPts val="0"/>
              </a:spcBef>
              <a:spcAft>
                <a:spcPts val="0"/>
              </a:spcAft>
              <a:buSzPts val="1800"/>
              <a:buFont typeface="Courier New" panose="02070309020205020404" pitchFamily="49" charset="0"/>
              <a:buChar char="o"/>
            </a:pPr>
            <a:r>
              <a:rPr lang="en-US" dirty="0"/>
              <a:t>HSCRC pay-for-performance programs, while informed by national programs, are </a:t>
            </a:r>
            <a:r>
              <a:rPr lang="en-US" u="sng" dirty="0"/>
              <a:t>unique</a:t>
            </a:r>
            <a:r>
              <a:rPr lang="en-US" u="sng" dirty="0">
                <a:solidFill>
                  <a:srgbClr val="FF0000"/>
                </a:solidFill>
              </a:rPr>
              <a:t>, e.g. all programs include rewards</a:t>
            </a:r>
            <a:endParaRPr dirty="0">
              <a:solidFill>
                <a:srgbClr val="FF0000"/>
              </a:solidFill>
            </a:endParaRPr>
          </a:p>
          <a:p>
            <a:pPr lvl="1" algn="l" rtl="0">
              <a:spcBef>
                <a:spcPts val="0"/>
              </a:spcBef>
              <a:spcAft>
                <a:spcPts val="0"/>
              </a:spcAft>
              <a:buSzPts val="1800"/>
              <a:buFont typeface="Courier New" panose="02070309020205020404" pitchFamily="49" charset="0"/>
              <a:buChar char="o"/>
            </a:pPr>
            <a:r>
              <a:rPr lang="en-US" dirty="0"/>
              <a:t>Revenue adjustment in QBR signals our continued commitment to improve HCAHPS, reduce NHSN infections, and improve survival rates.</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80"/>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RY 2023 COVID Updates</a:t>
            </a:r>
            <a:endParaRPr/>
          </a:p>
        </p:txBody>
      </p:sp>
      <p:sp>
        <p:nvSpPr>
          <p:cNvPr id="600" name="Google Shape;600;p80"/>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chemeClr val="dk1"/>
                </a:solidFill>
              </a:rPr>
              <a:t>51</a:t>
            </a:fld>
            <a:endParaRPr>
              <a:solidFill>
                <a:schemeClr val="dk1"/>
              </a:solidFill>
            </a:endParaRPr>
          </a:p>
        </p:txBody>
      </p:sp>
      <p:sp>
        <p:nvSpPr>
          <p:cNvPr id="601" name="Google Shape;601;p80"/>
          <p:cNvSpPr txBox="1">
            <a:spLocks noGrp="1"/>
          </p:cNvSpPr>
          <p:nvPr>
            <p:ph type="body" idx="1"/>
          </p:nvPr>
        </p:nvSpPr>
        <p:spPr>
          <a:xfrm>
            <a:off x="971550" y="1133475"/>
            <a:ext cx="10515600" cy="4659900"/>
          </a:xfrm>
          <a:prstGeom prst="rect">
            <a:avLst/>
          </a:prstGeom>
        </p:spPr>
        <p:txBody>
          <a:bodyPr spcFirstLastPara="1" wrap="square" lIns="91425" tIns="45700" rIns="91425" bIns="45700" anchor="t" anchorCtr="0">
            <a:normAutofit fontScale="92500" lnSpcReduction="10000"/>
          </a:bodyPr>
          <a:lstStyle/>
          <a:p>
            <a:pPr marL="457200" lvl="0" indent="-355600" algn="l" rtl="0">
              <a:spcBef>
                <a:spcPts val="1000"/>
              </a:spcBef>
              <a:spcAft>
                <a:spcPts val="0"/>
              </a:spcAft>
              <a:buSzPts val="2000"/>
              <a:buChar char="•"/>
            </a:pPr>
            <a:r>
              <a:rPr lang="en-US" dirty="0"/>
              <a:t>HSCRC staff are exploring the following options for RY 2023:</a:t>
            </a:r>
            <a:endParaRPr dirty="0"/>
          </a:p>
          <a:p>
            <a:pPr lvl="1" algn="l" rtl="0">
              <a:spcBef>
                <a:spcPts val="0"/>
              </a:spcBef>
              <a:spcAft>
                <a:spcPts val="0"/>
              </a:spcAft>
              <a:buSzPts val="1800"/>
              <a:buFont typeface="Courier New" panose="02070309020205020404" pitchFamily="49" charset="0"/>
              <a:buChar char="o"/>
            </a:pPr>
            <a:r>
              <a:rPr lang="en-US" dirty="0"/>
              <a:t>Removal of COVID patients vs. risk adjustment</a:t>
            </a:r>
            <a:endParaRPr dirty="0"/>
          </a:p>
          <a:p>
            <a:pPr lvl="1" algn="l" rtl="0">
              <a:spcBef>
                <a:spcPts val="0"/>
              </a:spcBef>
              <a:spcAft>
                <a:spcPts val="0"/>
              </a:spcAft>
              <a:buSzPts val="1800"/>
              <a:buFont typeface="Courier New" panose="02070309020205020404" pitchFamily="49" charset="0"/>
              <a:buChar char="o"/>
            </a:pPr>
            <a:r>
              <a:rPr lang="en-US" dirty="0"/>
              <a:t>Use of concurrent data (CY 2021) for normative values and performance standards for PPCs, readmissions, and mortality</a:t>
            </a:r>
            <a:endParaRPr dirty="0"/>
          </a:p>
          <a:p>
            <a:pPr lvl="1" algn="l" rtl="0">
              <a:spcBef>
                <a:spcPts val="0"/>
              </a:spcBef>
              <a:spcAft>
                <a:spcPts val="0"/>
              </a:spcAft>
              <a:buSzPts val="1800"/>
              <a:buFont typeface="Courier New" panose="02070309020205020404" pitchFamily="49" charset="0"/>
              <a:buChar char="o"/>
            </a:pPr>
            <a:r>
              <a:rPr lang="en-US" dirty="0"/>
              <a:t>Discussing with Mathematica other options for fairly assessing hospital performance during COVID PHE</a:t>
            </a:r>
            <a:endParaRPr dirty="0"/>
          </a:p>
          <a:p>
            <a:pPr lvl="1" algn="l" rtl="0">
              <a:spcBef>
                <a:spcPts val="0"/>
              </a:spcBef>
              <a:spcAft>
                <a:spcPts val="0"/>
              </a:spcAft>
              <a:buSzPts val="1800"/>
              <a:buFont typeface="Courier New" panose="02070309020205020404" pitchFamily="49" charset="0"/>
              <a:buChar char="o"/>
            </a:pPr>
            <a:r>
              <a:rPr lang="en-US" dirty="0"/>
              <a:t>Considering CMS and other proposals for handling COVID, while acknowledging the unique aspects of our all-payer quality programs (e.g., not doing CMS pneumonia removal since we have all-cause measures)</a:t>
            </a:r>
            <a:endParaRPr dirty="0"/>
          </a:p>
          <a:p>
            <a:pPr marL="457200" lvl="0" indent="-355600" algn="l" rtl="0">
              <a:spcBef>
                <a:spcPts val="0"/>
              </a:spcBef>
              <a:spcAft>
                <a:spcPts val="0"/>
              </a:spcAft>
              <a:buSzPts val="2000"/>
              <a:buChar char="•"/>
            </a:pPr>
            <a:r>
              <a:rPr lang="en-US" dirty="0"/>
              <a:t>PMWG will need to review staff proposals and provide input on any needed changes due to COVID for RY 2023 by March 2022 </a:t>
            </a:r>
            <a:endParaRPr dirty="0"/>
          </a:p>
          <a:p>
            <a:pPr lvl="1" algn="l" rtl="0">
              <a:spcBef>
                <a:spcPts val="0"/>
              </a:spcBef>
              <a:spcAft>
                <a:spcPts val="0"/>
              </a:spcAft>
              <a:buSzPts val="1800"/>
              <a:buFont typeface="Courier New" panose="02070309020205020404" pitchFamily="49" charset="0"/>
              <a:buChar char="o"/>
            </a:pPr>
            <a:r>
              <a:rPr lang="en-US" dirty="0"/>
              <a:t>PMWG members and other stakeholders can reach out to the quality team with any additional suggestions on things that should be explored</a:t>
            </a:r>
            <a:endParaRPr dirty="0"/>
          </a:p>
          <a:p>
            <a:pPr marL="457200" lvl="0" indent="-355600" algn="l" rtl="0">
              <a:spcBef>
                <a:spcPts val="0"/>
              </a:spcBef>
              <a:spcAft>
                <a:spcPts val="0"/>
              </a:spcAft>
              <a:buSzPts val="2000"/>
              <a:buChar char="•"/>
            </a:pPr>
            <a:r>
              <a:rPr lang="en-US" dirty="0"/>
              <a:t>HSCRC staff will need to inform CMMI and the Commission of any proposed changes</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81"/>
          <p:cNvSpPr txBox="1">
            <a:spLocks noGrp="1"/>
          </p:cNvSpPr>
          <p:nvPr>
            <p:ph type="title"/>
          </p:nvPr>
        </p:nvSpPr>
        <p:spPr>
          <a:xfrm>
            <a:off x="972127" y="347853"/>
            <a:ext cx="10515600" cy="60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RY 2024 COVID Updates</a:t>
            </a:r>
            <a:endParaRPr/>
          </a:p>
        </p:txBody>
      </p:sp>
      <p:sp>
        <p:nvSpPr>
          <p:cNvPr id="608" name="Google Shape;608;p81"/>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chemeClr val="dk1"/>
                </a:solidFill>
              </a:rPr>
              <a:t>52</a:t>
            </a:fld>
            <a:endParaRPr>
              <a:solidFill>
                <a:schemeClr val="dk1"/>
              </a:solidFill>
            </a:endParaRPr>
          </a:p>
        </p:txBody>
      </p:sp>
      <p:sp>
        <p:nvSpPr>
          <p:cNvPr id="609" name="Google Shape;609;p81"/>
          <p:cNvSpPr txBox="1">
            <a:spLocks noGrp="1"/>
          </p:cNvSpPr>
          <p:nvPr>
            <p:ph type="body" idx="1"/>
          </p:nvPr>
        </p:nvSpPr>
        <p:spPr>
          <a:xfrm>
            <a:off x="971550" y="1133475"/>
            <a:ext cx="10515600" cy="4659900"/>
          </a:xfrm>
          <a:prstGeom prst="rect">
            <a:avLst/>
          </a:prstGeom>
        </p:spPr>
        <p:txBody>
          <a:bodyPr spcFirstLastPara="1" wrap="square" lIns="91425" tIns="45700" rIns="91425" bIns="45700" anchor="t" anchorCtr="0">
            <a:normAutofit lnSpcReduction="10000"/>
          </a:bodyPr>
          <a:lstStyle/>
          <a:p>
            <a:pPr marL="457200" lvl="0" indent="-355600" algn="l" rtl="0">
              <a:spcBef>
                <a:spcPts val="1000"/>
              </a:spcBef>
              <a:spcAft>
                <a:spcPts val="0"/>
              </a:spcAft>
              <a:buSzPts val="2000"/>
              <a:buChar char="•"/>
            </a:pPr>
            <a:r>
              <a:rPr lang="en-US" dirty="0"/>
              <a:t>All quality policies will include the following recommendation for Commission approval:</a:t>
            </a:r>
            <a:endParaRPr dirty="0"/>
          </a:p>
          <a:p>
            <a:pPr lvl="1" algn="l" rtl="0">
              <a:spcBef>
                <a:spcPts val="0"/>
              </a:spcBef>
              <a:spcAft>
                <a:spcPts val="0"/>
              </a:spcAft>
              <a:buSzPts val="1800"/>
              <a:buFont typeface="Courier New" panose="02070309020205020404" pitchFamily="49" charset="0"/>
              <a:buChar char="o"/>
            </a:pPr>
            <a:r>
              <a:rPr lang="en-US" sz="2000" dirty="0">
                <a:solidFill>
                  <a:schemeClr val="dk1"/>
                </a:solidFill>
              </a:rPr>
              <a:t>Adjust retrospectively the RY 2024 quality program methodology as needed due to COVID-19 Public Health Emergency and report any changes to Commissioners. </a:t>
            </a:r>
            <a:endParaRPr sz="2000" dirty="0">
              <a:solidFill>
                <a:schemeClr val="dk1"/>
              </a:solidFill>
            </a:endParaRPr>
          </a:p>
          <a:p>
            <a:pPr marL="457200" lvl="0" indent="0" algn="l" rtl="0">
              <a:spcBef>
                <a:spcPts val="1000"/>
              </a:spcBef>
              <a:spcAft>
                <a:spcPts val="0"/>
              </a:spcAft>
              <a:buNone/>
            </a:pPr>
            <a:endParaRPr sz="2000" dirty="0"/>
          </a:p>
          <a:p>
            <a:pPr marL="457200" lvl="0" indent="-355600" algn="l" rtl="0">
              <a:spcBef>
                <a:spcPts val="1000"/>
              </a:spcBef>
              <a:spcAft>
                <a:spcPts val="0"/>
              </a:spcAft>
              <a:buClr>
                <a:schemeClr val="dk1"/>
              </a:buClr>
              <a:buSzPts val="2000"/>
              <a:buChar char="•"/>
            </a:pPr>
            <a:r>
              <a:rPr lang="en-US" sz="2000" dirty="0"/>
              <a:t>HSCRC staff will strongly consider inclusion of COVID patients in RY 2024 quality programs and/or develop monitoring reports on quality for COVID patients</a:t>
            </a:r>
            <a:endParaRPr sz="2000" dirty="0"/>
          </a:p>
          <a:p>
            <a:pPr marL="457200" lvl="0" indent="0" algn="l" rtl="0">
              <a:spcBef>
                <a:spcPts val="1000"/>
              </a:spcBef>
              <a:spcAft>
                <a:spcPts val="0"/>
              </a:spcAft>
              <a:buNone/>
            </a:pPr>
            <a:endParaRPr sz="2000" dirty="0"/>
          </a:p>
          <a:p>
            <a:pPr marL="457200" lvl="0" indent="-355600" algn="l" rtl="0">
              <a:spcBef>
                <a:spcPts val="1000"/>
              </a:spcBef>
              <a:spcAft>
                <a:spcPts val="0"/>
              </a:spcAft>
              <a:buSzPts val="2000"/>
              <a:buChar char="•"/>
            </a:pPr>
            <a:r>
              <a:rPr lang="en-US" sz="2000" dirty="0"/>
              <a:t>HSCRC is interested in eliciting feedback from subject matter experts and hospital workers - if you have particular feedback to share in writing, please reach out the </a:t>
            </a:r>
            <a:r>
              <a:rPr lang="en-US" sz="2000" dirty="0" err="1"/>
              <a:t>the</a:t>
            </a:r>
            <a:r>
              <a:rPr lang="en-US" sz="2000" dirty="0"/>
              <a:t> Quality team at </a:t>
            </a:r>
            <a:r>
              <a:rPr lang="en-US" sz="2000" u="sng" dirty="0">
                <a:solidFill>
                  <a:schemeClr val="hlink"/>
                </a:solidFill>
                <a:hlinkClick r:id="rId3"/>
              </a:rPr>
              <a:t>hscrc.quality@maryland.gov</a:t>
            </a:r>
            <a:r>
              <a:rPr lang="en-US" sz="2000" dirty="0"/>
              <a:t> </a:t>
            </a:r>
            <a:endParaRPr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82"/>
          <p:cNvSpPr txBox="1">
            <a:spLocks noGrp="1"/>
          </p:cNvSpPr>
          <p:nvPr>
            <p:ph type="title"/>
          </p:nvPr>
        </p:nvSpPr>
        <p:spPr>
          <a:xfrm>
            <a:off x="326575" y="1835100"/>
            <a:ext cx="111612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THANK YOU!</a:t>
            </a:r>
            <a:endParaRPr/>
          </a:p>
        </p:txBody>
      </p:sp>
      <p:sp>
        <p:nvSpPr>
          <p:cNvPr id="615" name="Google Shape;615;p82"/>
          <p:cNvSpPr txBox="1">
            <a:spLocks noGrp="1"/>
          </p:cNvSpPr>
          <p:nvPr>
            <p:ph type="body" idx="1"/>
          </p:nvPr>
        </p:nvSpPr>
        <p:spPr>
          <a:xfrm>
            <a:off x="972175" y="2571748"/>
            <a:ext cx="10515600" cy="517800"/>
          </a:xfrm>
          <a:prstGeom prst="rect">
            <a:avLst/>
          </a:prstGeom>
          <a:noFill/>
          <a:ln>
            <a:noFill/>
          </a:ln>
        </p:spPr>
        <p:txBody>
          <a:bodyPr spcFirstLastPara="1" wrap="square" lIns="91425" tIns="45700" rIns="91425" bIns="45700" anchor="t" anchorCtr="0">
            <a:noAutofit/>
          </a:bodyPr>
          <a:lstStyle/>
          <a:p>
            <a:pPr marL="0" lvl="0" indent="0" algn="r" rtl="0">
              <a:lnSpc>
                <a:spcPct val="80000"/>
              </a:lnSpc>
              <a:spcBef>
                <a:spcPts val="0"/>
              </a:spcBef>
              <a:spcAft>
                <a:spcPts val="0"/>
              </a:spcAft>
              <a:buClr>
                <a:srgbClr val="0066CC"/>
              </a:buClr>
              <a:buSzPts val="2220"/>
              <a:buNone/>
            </a:pPr>
            <a:r>
              <a:rPr lang="en-US" sz="2200"/>
              <a:t>Next Meeting: Wednesday, October 13, 2021</a:t>
            </a:r>
            <a:endParaRPr sz="2200">
              <a:solidFill>
                <a:srgbClr val="0066CC"/>
              </a:solidFill>
              <a:latin typeface="Arial"/>
              <a:ea typeface="Arial"/>
              <a:cs typeface="Arial"/>
              <a:sym typeface="Arial"/>
            </a:endParaRPr>
          </a:p>
        </p:txBody>
      </p:sp>
      <p:sp>
        <p:nvSpPr>
          <p:cNvPr id="616" name="Google Shape;616;p82"/>
          <p:cNvSpPr txBox="1">
            <a:spLocks noGrp="1"/>
          </p:cNvSpPr>
          <p:nvPr>
            <p:ph type="sldNum" idx="12"/>
          </p:nvPr>
        </p:nvSpPr>
        <p:spPr>
          <a:xfrm>
            <a:off x="11487150" y="6200774"/>
            <a:ext cx="501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83"/>
          <p:cNvSpPr txBox="1">
            <a:spLocks noGrp="1"/>
          </p:cNvSpPr>
          <p:nvPr>
            <p:ph type="title"/>
          </p:nvPr>
        </p:nvSpPr>
        <p:spPr>
          <a:xfrm>
            <a:off x="326575" y="1835100"/>
            <a:ext cx="11161200" cy="873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Font typeface="Arial"/>
              <a:buNone/>
            </a:pPr>
            <a:r>
              <a:rPr lang="en-US"/>
              <a:t>Appendix</a:t>
            </a:r>
            <a:endParaRPr/>
          </a:p>
        </p:txBody>
      </p:sp>
      <p:sp>
        <p:nvSpPr>
          <p:cNvPr id="622" name="Google Shape;622;p83"/>
          <p:cNvSpPr txBox="1">
            <a:spLocks noGrp="1"/>
          </p:cNvSpPr>
          <p:nvPr>
            <p:ph type="sldNum" idx="12"/>
          </p:nvPr>
        </p:nvSpPr>
        <p:spPr>
          <a:xfrm>
            <a:off x="11487150" y="6200774"/>
            <a:ext cx="501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84"/>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55</a:t>
            </a:fld>
            <a:endParaRPr/>
          </a:p>
        </p:txBody>
      </p:sp>
      <p:pic>
        <p:nvPicPr>
          <p:cNvPr id="629" name="Google Shape;629;p84"/>
          <p:cNvPicPr preferRelativeResize="0"/>
          <p:nvPr/>
        </p:nvPicPr>
        <p:blipFill>
          <a:blip r:embed="rId3">
            <a:alphaModFix/>
          </a:blip>
          <a:stretch>
            <a:fillRect/>
          </a:stretch>
        </p:blipFill>
        <p:spPr>
          <a:xfrm>
            <a:off x="771522" y="322488"/>
            <a:ext cx="9885226" cy="6128325"/>
          </a:xfrm>
          <a:prstGeom prst="rect">
            <a:avLst/>
          </a:prstGeom>
          <a:noFill/>
          <a:ln>
            <a:noFill/>
          </a:ln>
        </p:spPr>
      </p:pic>
      <p:pic>
        <p:nvPicPr>
          <p:cNvPr id="630" name="Google Shape;630;p84"/>
          <p:cNvPicPr preferRelativeResize="0"/>
          <p:nvPr/>
        </p:nvPicPr>
        <p:blipFill>
          <a:blip r:embed="rId4">
            <a:alphaModFix/>
          </a:blip>
          <a:stretch>
            <a:fillRect/>
          </a:stretch>
        </p:blipFill>
        <p:spPr>
          <a:xfrm>
            <a:off x="7398575" y="6171417"/>
            <a:ext cx="3675550" cy="299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body" idx="1"/>
          </p:nvPr>
        </p:nvSpPr>
        <p:spPr>
          <a:xfrm>
            <a:off x="360600" y="1062475"/>
            <a:ext cx="11470800" cy="5151000"/>
          </a:xfrm>
          <a:prstGeom prst="rect">
            <a:avLst/>
          </a:prstGeom>
          <a:noFill/>
          <a:ln>
            <a:noFill/>
          </a:ln>
        </p:spPr>
        <p:txBody>
          <a:bodyPr spcFirstLastPara="1" wrap="square" lIns="91425" tIns="45700" rIns="91425" bIns="45700" anchor="t" anchorCtr="0">
            <a:noAutofit/>
          </a:bodyPr>
          <a:lstStyle/>
          <a:p>
            <a:pPr marL="457200" lvl="0" indent="-355600" algn="just" rtl="0">
              <a:lnSpc>
                <a:spcPct val="200000"/>
              </a:lnSpc>
              <a:spcBef>
                <a:spcPts val="800"/>
              </a:spcBef>
              <a:spcAft>
                <a:spcPts val="0"/>
              </a:spcAft>
              <a:buSzPts val="2000"/>
              <a:buChar char="•"/>
            </a:pPr>
            <a:r>
              <a:rPr lang="en-US" sz="2000">
                <a:highlight>
                  <a:srgbClr val="FFFFFF"/>
                </a:highlight>
              </a:rPr>
              <a:t>Report disparities out to hospitals </a:t>
            </a:r>
            <a:endParaRPr sz="2000">
              <a:highlight>
                <a:srgbClr val="FFFFFF"/>
              </a:highlight>
            </a:endParaRPr>
          </a:p>
          <a:p>
            <a:pPr marL="914400" lvl="1" indent="-349250" algn="just" rtl="0">
              <a:lnSpc>
                <a:spcPct val="200000"/>
              </a:lnSpc>
              <a:spcBef>
                <a:spcPts val="0"/>
              </a:spcBef>
              <a:spcAft>
                <a:spcPts val="0"/>
              </a:spcAft>
              <a:buClr>
                <a:schemeClr val="accent1"/>
              </a:buClr>
              <a:buSzPts val="1900"/>
              <a:buChar char="•"/>
            </a:pPr>
            <a:r>
              <a:rPr lang="en-US" sz="1900">
                <a:solidFill>
                  <a:schemeClr val="accent1"/>
                </a:solidFill>
                <a:highlight>
                  <a:schemeClr val="lt1"/>
                </a:highlight>
              </a:rPr>
              <a:t>Currently stratifies by dual-eligibility status with plans to stratify by race and ethnicity</a:t>
            </a:r>
            <a:endParaRPr sz="1900">
              <a:solidFill>
                <a:schemeClr val="accent1"/>
              </a:solidFill>
              <a:highlight>
                <a:schemeClr val="lt1"/>
              </a:highlight>
            </a:endParaRPr>
          </a:p>
          <a:p>
            <a:pPr marL="914400" lvl="1" indent="-349250" algn="just" rtl="0">
              <a:lnSpc>
                <a:spcPct val="200000"/>
              </a:lnSpc>
              <a:spcBef>
                <a:spcPts val="0"/>
              </a:spcBef>
              <a:spcAft>
                <a:spcPts val="0"/>
              </a:spcAft>
              <a:buClr>
                <a:schemeClr val="accent1"/>
              </a:buClr>
              <a:buSzPts val="1900"/>
              <a:buChar char="•"/>
            </a:pPr>
            <a:r>
              <a:rPr lang="en-US" sz="1900">
                <a:solidFill>
                  <a:schemeClr val="accent1"/>
                </a:solidFill>
                <a:highlight>
                  <a:schemeClr val="lt1"/>
                </a:highlight>
              </a:rPr>
              <a:t>Two disparity methods: Within-Hospital and Across-Hospital (1532)</a:t>
            </a:r>
            <a:endParaRPr sz="1900">
              <a:solidFill>
                <a:schemeClr val="accent1"/>
              </a:solidFill>
              <a:highlight>
                <a:schemeClr val="lt1"/>
              </a:highlight>
            </a:endParaRPr>
          </a:p>
          <a:p>
            <a:pPr marL="914400" lvl="1" indent="-349250" algn="just" rtl="0">
              <a:lnSpc>
                <a:spcPct val="200000"/>
              </a:lnSpc>
              <a:spcBef>
                <a:spcPts val="0"/>
              </a:spcBef>
              <a:spcAft>
                <a:spcPts val="0"/>
              </a:spcAft>
              <a:buClr>
                <a:schemeClr val="accent1"/>
              </a:buClr>
              <a:buSzPts val="1900"/>
              <a:buChar char="•"/>
            </a:pPr>
            <a:r>
              <a:rPr lang="en-US" sz="1900">
                <a:solidFill>
                  <a:schemeClr val="accent1"/>
                </a:solidFill>
                <a:highlight>
                  <a:schemeClr val="lt1"/>
                </a:highlight>
              </a:rPr>
              <a:t>Requesting information for other risk factors to stratify by that would be valuable to stakeholders</a:t>
            </a:r>
            <a:endParaRPr sz="1900">
              <a:solidFill>
                <a:schemeClr val="accent1"/>
              </a:solidFill>
              <a:highlight>
                <a:schemeClr val="lt1"/>
              </a:highlight>
            </a:endParaRPr>
          </a:p>
          <a:p>
            <a:pPr marL="457200" lvl="0" indent="-349250" algn="just" rtl="0">
              <a:lnSpc>
                <a:spcPct val="200000"/>
              </a:lnSpc>
              <a:spcBef>
                <a:spcPts val="0"/>
              </a:spcBef>
              <a:spcAft>
                <a:spcPts val="0"/>
              </a:spcAft>
              <a:buSzPts val="1900"/>
              <a:buChar char="•"/>
            </a:pPr>
            <a:r>
              <a:rPr lang="en-US" sz="2000">
                <a:highlight>
                  <a:schemeClr val="lt1"/>
                </a:highlight>
              </a:rPr>
              <a:t>Interest in improving the accuracy and reliability of Race Ethnicity and Language (REaL) data</a:t>
            </a:r>
            <a:endParaRPr sz="1900">
              <a:highlight>
                <a:schemeClr val="lt1"/>
              </a:highlight>
            </a:endParaRPr>
          </a:p>
          <a:p>
            <a:pPr marL="457200" lvl="0" indent="-355600" algn="just" rtl="0">
              <a:lnSpc>
                <a:spcPct val="200000"/>
              </a:lnSpc>
              <a:spcBef>
                <a:spcPts val="0"/>
              </a:spcBef>
              <a:spcAft>
                <a:spcPts val="0"/>
              </a:spcAft>
              <a:buSzPts val="2000"/>
              <a:buChar char="•"/>
            </a:pPr>
            <a:r>
              <a:rPr lang="en-US" sz="2000">
                <a:highlight>
                  <a:srgbClr val="FFFFFF"/>
                </a:highlight>
              </a:rPr>
              <a:t>Standardize and improve demographic data collection processes </a:t>
            </a:r>
            <a:endParaRPr sz="2000">
              <a:highlight>
                <a:srgbClr val="FFFFFF"/>
              </a:highlight>
            </a:endParaRPr>
          </a:p>
          <a:p>
            <a:pPr marL="457200" lvl="0" indent="-355600" algn="just" rtl="0">
              <a:lnSpc>
                <a:spcPct val="100000"/>
              </a:lnSpc>
              <a:spcBef>
                <a:spcPts val="0"/>
              </a:spcBef>
              <a:spcAft>
                <a:spcPts val="0"/>
              </a:spcAft>
              <a:buSzPts val="2000"/>
              <a:buChar char="•"/>
            </a:pPr>
            <a:r>
              <a:rPr lang="en-US" sz="2000">
                <a:highlight>
                  <a:srgbClr val="FFFFFF"/>
                </a:highlight>
              </a:rPr>
              <a:t>Potential creation of a Hospital Equity Score to synthesize results across multiple social risk factors</a:t>
            </a:r>
            <a:endParaRPr sz="2000">
              <a:highlight>
                <a:srgbClr val="FFFFFF"/>
              </a:highlight>
            </a:endParaRPr>
          </a:p>
          <a:p>
            <a:pPr marL="0" lvl="0" indent="0" algn="just" rtl="0">
              <a:lnSpc>
                <a:spcPct val="200000"/>
              </a:lnSpc>
              <a:spcBef>
                <a:spcPts val="1000"/>
              </a:spcBef>
              <a:spcAft>
                <a:spcPts val="0"/>
              </a:spcAft>
              <a:buNone/>
            </a:pPr>
            <a:endParaRPr sz="2000">
              <a:highlight>
                <a:srgbClr val="FFFFFF"/>
              </a:highlight>
            </a:endParaRPr>
          </a:p>
          <a:p>
            <a:pPr marL="914400" lvl="0" indent="0" algn="just" rtl="0">
              <a:lnSpc>
                <a:spcPct val="100000"/>
              </a:lnSpc>
              <a:spcBef>
                <a:spcPts val="800"/>
              </a:spcBef>
              <a:spcAft>
                <a:spcPts val="800"/>
              </a:spcAft>
              <a:buNone/>
            </a:pPr>
            <a:endParaRPr sz="2000">
              <a:highlight>
                <a:srgbClr val="FFFFFF"/>
              </a:highlight>
            </a:endParaRPr>
          </a:p>
        </p:txBody>
      </p:sp>
      <p:sp>
        <p:nvSpPr>
          <p:cNvPr id="198" name="Google Shape;198;p3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a:t>
            </a:fld>
            <a:endParaRPr/>
          </a:p>
        </p:txBody>
      </p:sp>
      <p:sp>
        <p:nvSpPr>
          <p:cNvPr id="199" name="Google Shape;199;p35"/>
          <p:cNvSpPr txBox="1">
            <a:spLocks noGrp="1"/>
          </p:cNvSpPr>
          <p:nvPr>
            <p:ph type="title"/>
          </p:nvPr>
        </p:nvSpPr>
        <p:spPr>
          <a:xfrm>
            <a:off x="996950" y="292451"/>
            <a:ext cx="10515600" cy="74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700"/>
              <a:t>IPPS Final Rule’s Focus on Disparities</a:t>
            </a:r>
            <a:endParaRPr sz="2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body" idx="1"/>
          </p:nvPr>
        </p:nvSpPr>
        <p:spPr>
          <a:xfrm>
            <a:off x="326700" y="842675"/>
            <a:ext cx="11055300" cy="5528100"/>
          </a:xfrm>
          <a:prstGeom prst="rect">
            <a:avLst/>
          </a:prstGeom>
          <a:noFill/>
          <a:ln>
            <a:noFill/>
          </a:ln>
        </p:spPr>
        <p:txBody>
          <a:bodyPr spcFirstLastPara="1" wrap="square" lIns="91425" tIns="45700" rIns="91425" bIns="45700" anchor="t" anchorCtr="0">
            <a:noAutofit/>
          </a:bodyPr>
          <a:lstStyle/>
          <a:p>
            <a:pPr marL="457200" lvl="0" indent="-368300" algn="l" rtl="0">
              <a:lnSpc>
                <a:spcPct val="95000"/>
              </a:lnSpc>
              <a:spcBef>
                <a:spcPts val="1200"/>
              </a:spcBef>
              <a:spcAft>
                <a:spcPts val="0"/>
              </a:spcAft>
              <a:buClr>
                <a:schemeClr val="accent1"/>
              </a:buClr>
              <a:buSzPts val="2200"/>
              <a:buChar char="•"/>
            </a:pPr>
            <a:r>
              <a:rPr lang="en-US" sz="2200" b="1">
                <a:solidFill>
                  <a:schemeClr val="accent1"/>
                </a:solidFill>
              </a:rPr>
              <a:t>The Shirley Nathan-Pulliam Health Equity Act of 2021</a:t>
            </a:r>
            <a:r>
              <a:rPr lang="en-US" sz="2200">
                <a:solidFill>
                  <a:schemeClr val="accent1"/>
                </a:solidFill>
              </a:rPr>
              <a:t> </a:t>
            </a:r>
            <a:endParaRPr sz="2200">
              <a:solidFill>
                <a:schemeClr val="accent1"/>
              </a:solidFill>
            </a:endParaRPr>
          </a:p>
          <a:p>
            <a:pPr marL="914400" lvl="0" indent="0" algn="l" rtl="0">
              <a:lnSpc>
                <a:spcPct val="95000"/>
              </a:lnSpc>
              <a:spcBef>
                <a:spcPts val="1200"/>
              </a:spcBef>
              <a:spcAft>
                <a:spcPts val="0"/>
              </a:spcAft>
              <a:buNone/>
            </a:pPr>
            <a:r>
              <a:rPr lang="en-US" sz="1800"/>
              <a:t>This bill establishes the </a:t>
            </a:r>
            <a:r>
              <a:rPr lang="en-US" sz="1800" b="1"/>
              <a:t>Maryland Commission on Health Equity</a:t>
            </a:r>
            <a:r>
              <a:rPr lang="en-US" sz="1800"/>
              <a:t> to (1) employ a “health equity framework” in specified examinations; (2) provide advice on issues of racial, ethnic, cultural, or socioeconomic health disparities; (3) facilitate coordination of expertise and experience in developing a comprehensive health equity plan addressing the social determinants of health; and (4) set goals for health equity and prepare a plan for the State to achieve health equity in alignment with other statewide planning activities. The commission must establish an advisory committee on data collection and submit an annual report by December 1 of each year.</a:t>
            </a:r>
            <a:endParaRPr sz="1800"/>
          </a:p>
          <a:p>
            <a:pPr marL="457200" lvl="0" indent="-368300" algn="l" rtl="0">
              <a:lnSpc>
                <a:spcPct val="95000"/>
              </a:lnSpc>
              <a:spcBef>
                <a:spcPts val="1200"/>
              </a:spcBef>
              <a:spcAft>
                <a:spcPts val="0"/>
              </a:spcAft>
              <a:buClr>
                <a:schemeClr val="accent1"/>
              </a:buClr>
              <a:buSzPts val="2200"/>
              <a:buChar char="•"/>
            </a:pPr>
            <a:r>
              <a:rPr lang="en-US" sz="2200" b="1">
                <a:solidFill>
                  <a:schemeClr val="accent1"/>
                </a:solidFill>
              </a:rPr>
              <a:t>MHA/AHA 1,2,3, Equity</a:t>
            </a:r>
            <a:endParaRPr sz="2200" b="1">
              <a:solidFill>
                <a:schemeClr val="accent1"/>
              </a:solidFill>
            </a:endParaRPr>
          </a:p>
          <a:p>
            <a:pPr marL="457200" lvl="0" indent="0" algn="l" rtl="0">
              <a:lnSpc>
                <a:spcPct val="95000"/>
              </a:lnSpc>
              <a:spcBef>
                <a:spcPts val="0"/>
              </a:spcBef>
              <a:spcAft>
                <a:spcPts val="0"/>
              </a:spcAft>
              <a:buNone/>
            </a:pPr>
            <a:r>
              <a:rPr lang="en-US" sz="1900"/>
              <a:t>All MD Hospitals have “Taken the Pledge” to take action to accelerate progress on the following areas:</a:t>
            </a:r>
            <a:endParaRPr sz="1900"/>
          </a:p>
          <a:p>
            <a:pPr marL="914400" lvl="1" indent="-342900" algn="l" rtl="0">
              <a:lnSpc>
                <a:spcPct val="95000"/>
              </a:lnSpc>
              <a:spcBef>
                <a:spcPts val="0"/>
              </a:spcBef>
              <a:spcAft>
                <a:spcPts val="0"/>
              </a:spcAft>
              <a:buSzPts val="1800"/>
              <a:buChar char="•"/>
            </a:pPr>
            <a:r>
              <a:rPr lang="en-US"/>
              <a:t>Increasing the collection and use of race, ethnicity, language preference and other socio-demographic data</a:t>
            </a:r>
            <a:endParaRPr/>
          </a:p>
          <a:p>
            <a:pPr marL="914400" lvl="1" indent="-342900" algn="l" rtl="0">
              <a:lnSpc>
                <a:spcPct val="95000"/>
              </a:lnSpc>
              <a:spcBef>
                <a:spcPts val="0"/>
              </a:spcBef>
              <a:spcAft>
                <a:spcPts val="0"/>
              </a:spcAft>
              <a:buSzPts val="1800"/>
              <a:buChar char="•"/>
            </a:pPr>
            <a:r>
              <a:rPr lang="en-US"/>
              <a:t>Increasing cultural competency training</a:t>
            </a:r>
            <a:endParaRPr/>
          </a:p>
          <a:p>
            <a:pPr marL="914400" lvl="1" indent="-342900" algn="l" rtl="0">
              <a:lnSpc>
                <a:spcPct val="95000"/>
              </a:lnSpc>
              <a:spcBef>
                <a:spcPts val="0"/>
              </a:spcBef>
              <a:spcAft>
                <a:spcPts val="0"/>
              </a:spcAft>
              <a:buSzPts val="1800"/>
              <a:buChar char="•"/>
            </a:pPr>
            <a:r>
              <a:rPr lang="en-US"/>
              <a:t>Increasing diversity in leadership and governance</a:t>
            </a:r>
            <a:endParaRPr/>
          </a:p>
          <a:p>
            <a:pPr marL="914400" lvl="1" indent="-342900" algn="l" rtl="0">
              <a:lnSpc>
                <a:spcPct val="95000"/>
              </a:lnSpc>
              <a:spcBef>
                <a:spcPts val="0"/>
              </a:spcBef>
              <a:spcAft>
                <a:spcPts val="1200"/>
              </a:spcAft>
              <a:buSzPts val="1800"/>
              <a:buChar char="•"/>
            </a:pPr>
            <a:r>
              <a:rPr lang="en-US"/>
              <a:t>Improve and strengthen community partnerships</a:t>
            </a:r>
            <a:endParaRPr sz="2000"/>
          </a:p>
        </p:txBody>
      </p:sp>
      <p:sp>
        <p:nvSpPr>
          <p:cNvPr id="205" name="Google Shape;205;p36"/>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7</a:t>
            </a:fld>
            <a:endParaRPr/>
          </a:p>
        </p:txBody>
      </p:sp>
      <p:sp>
        <p:nvSpPr>
          <p:cNvPr id="206" name="Google Shape;206;p36"/>
          <p:cNvSpPr txBox="1">
            <a:spLocks noGrp="1"/>
          </p:cNvSpPr>
          <p:nvPr>
            <p:ph type="title"/>
          </p:nvPr>
        </p:nvSpPr>
        <p:spPr>
          <a:xfrm>
            <a:off x="1128627" y="273027"/>
            <a:ext cx="10515600" cy="101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highlight>
                  <a:schemeClr val="lt1"/>
                </a:highlight>
              </a:rPr>
              <a:t>Commitment to address health disparities in Maryland</a:t>
            </a:r>
            <a:endParaRPr>
              <a:highlight>
                <a:schemeClr val="lt1"/>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HSCRC Health Equity Initiatives</a:t>
            </a:r>
            <a:endParaRPr/>
          </a:p>
        </p:txBody>
      </p:sp>
      <p:sp>
        <p:nvSpPr>
          <p:cNvPr id="213" name="Google Shape;213;p37"/>
          <p:cNvSpPr txBox="1">
            <a:spLocks noGrp="1"/>
          </p:cNvSpPr>
          <p:nvPr>
            <p:ph type="body" idx="1"/>
          </p:nvPr>
        </p:nvSpPr>
        <p:spPr>
          <a:xfrm>
            <a:off x="1002200" y="1167701"/>
            <a:ext cx="10515600" cy="4889400"/>
          </a:xfrm>
          <a:prstGeom prst="rect">
            <a:avLst/>
          </a:prstGeom>
          <a:noFill/>
          <a:ln>
            <a:noFill/>
          </a:ln>
        </p:spPr>
        <p:txBody>
          <a:bodyPr spcFirstLastPara="1" wrap="square" lIns="91425" tIns="45700" rIns="91425" bIns="45700" anchor="t" anchorCtr="0">
            <a:normAutofit/>
          </a:bodyPr>
          <a:lstStyle/>
          <a:p>
            <a:pPr marL="101596" lvl="0" indent="0" algn="l" rtl="0">
              <a:lnSpc>
                <a:spcPct val="114000"/>
              </a:lnSpc>
              <a:spcBef>
                <a:spcPts val="1000"/>
              </a:spcBef>
              <a:spcAft>
                <a:spcPts val="0"/>
              </a:spcAft>
              <a:buSzPts val="2000"/>
              <a:buNone/>
            </a:pPr>
            <a:r>
              <a:rPr lang="en-US"/>
              <a:t>The HSCRC is committed to addressing disparities in all policies.  </a:t>
            </a:r>
            <a:endParaRPr/>
          </a:p>
          <a:p>
            <a:pPr marL="101596" lvl="0" indent="0" algn="l" rtl="0">
              <a:lnSpc>
                <a:spcPct val="114000"/>
              </a:lnSpc>
              <a:spcBef>
                <a:spcPts val="1000"/>
              </a:spcBef>
              <a:spcAft>
                <a:spcPts val="0"/>
              </a:spcAft>
              <a:buSzPts val="2000"/>
              <a:buNone/>
            </a:pPr>
            <a:r>
              <a:rPr lang="en-US"/>
              <a:t>To accomplish this we are working to collect data, train staff, and collaborate with other State agencies to ensure Maryland eliminates long-standing health disparities and achieves a more equitable healthcare system.</a:t>
            </a:r>
            <a:endParaRPr>
              <a:solidFill>
                <a:srgbClr val="FF0000"/>
              </a:solidFill>
            </a:endParaRPr>
          </a:p>
        </p:txBody>
      </p:sp>
      <p:sp>
        <p:nvSpPr>
          <p:cNvPr id="214" name="Google Shape;214;p37"/>
          <p:cNvSpPr txBox="1">
            <a:spLocks noGrp="1"/>
          </p:cNvSpPr>
          <p:nvPr>
            <p:ph type="sldNum" idx="12"/>
          </p:nvPr>
        </p:nvSpPr>
        <p:spPr>
          <a:xfrm>
            <a:off x="10272425" y="6855399"/>
            <a:ext cx="577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600"/>
              <a:buFont typeface="Arial"/>
              <a:buNone/>
            </a:pPr>
            <a:fld id="{00000000-1234-1234-1234-123412341234}" type="slidenum">
              <a:rPr lang="en-US"/>
              <a:t>8</a:t>
            </a:fld>
            <a:endParaRPr/>
          </a:p>
        </p:txBody>
      </p:sp>
      <p:grpSp>
        <p:nvGrpSpPr>
          <p:cNvPr id="215" name="Google Shape;215;p37"/>
          <p:cNvGrpSpPr/>
          <p:nvPr/>
        </p:nvGrpSpPr>
        <p:grpSpPr>
          <a:xfrm>
            <a:off x="1212620" y="3114339"/>
            <a:ext cx="8769498" cy="3562618"/>
            <a:chOff x="105233" y="1843"/>
            <a:chExt cx="8769498" cy="3562618"/>
          </a:xfrm>
        </p:grpSpPr>
        <p:sp>
          <p:nvSpPr>
            <p:cNvPr id="216" name="Google Shape;216;p37"/>
            <p:cNvSpPr/>
            <p:nvPr/>
          </p:nvSpPr>
          <p:spPr>
            <a:xfrm>
              <a:off x="105233" y="1843"/>
              <a:ext cx="2740500" cy="1644300"/>
            </a:xfrm>
            <a:prstGeom prst="rect">
              <a:avLst/>
            </a:prstGeom>
            <a:solidFill>
              <a:srgbClr val="2686E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7"/>
            <p:cNvSpPr txBox="1"/>
            <p:nvPr/>
          </p:nvSpPr>
          <p:spPr>
            <a:xfrm>
              <a:off x="105233" y="1843"/>
              <a:ext cx="2740500" cy="16443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a:solidFill>
                    <a:schemeClr val="lt1"/>
                  </a:solidFill>
                  <a:latin typeface="Arial"/>
                  <a:ea typeface="Arial"/>
                  <a:cs typeface="Arial"/>
                  <a:sym typeface="Arial"/>
                </a:rPr>
                <a:t>Statewide Integrated Health Improvement Strategy (SIH</a:t>
              </a:r>
              <a:r>
                <a:rPr lang="en-US" sz="2600">
                  <a:solidFill>
                    <a:schemeClr val="lt1"/>
                  </a:solidFill>
                </a:rPr>
                <a:t>IS)</a:t>
              </a:r>
              <a:endParaRPr/>
            </a:p>
          </p:txBody>
        </p:sp>
        <p:sp>
          <p:nvSpPr>
            <p:cNvPr id="218" name="Google Shape;218;p37"/>
            <p:cNvSpPr/>
            <p:nvPr/>
          </p:nvSpPr>
          <p:spPr>
            <a:xfrm>
              <a:off x="3119732" y="1843"/>
              <a:ext cx="2740500" cy="1644300"/>
            </a:xfrm>
            <a:prstGeom prst="rect">
              <a:avLst/>
            </a:prstGeom>
            <a:solidFill>
              <a:srgbClr val="3B8DE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7"/>
            <p:cNvSpPr txBox="1"/>
            <p:nvPr/>
          </p:nvSpPr>
          <p:spPr>
            <a:xfrm>
              <a:off x="3119732" y="1843"/>
              <a:ext cx="2740500" cy="16443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a:solidFill>
                    <a:schemeClr val="lt1"/>
                  </a:solidFill>
                  <a:latin typeface="Arial"/>
                  <a:ea typeface="Arial"/>
                  <a:cs typeface="Arial"/>
                  <a:sym typeface="Arial"/>
                </a:rPr>
                <a:t>Hospital Quality Programs</a:t>
              </a:r>
              <a:endParaRPr/>
            </a:p>
          </p:txBody>
        </p:sp>
        <p:sp>
          <p:nvSpPr>
            <p:cNvPr id="220" name="Google Shape;220;p37"/>
            <p:cNvSpPr/>
            <p:nvPr/>
          </p:nvSpPr>
          <p:spPr>
            <a:xfrm>
              <a:off x="6134231" y="1843"/>
              <a:ext cx="2740500" cy="1644300"/>
            </a:xfrm>
            <a:prstGeom prst="rect">
              <a:avLst/>
            </a:prstGeom>
            <a:solidFill>
              <a:srgbClr val="5097F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7"/>
            <p:cNvSpPr txBox="1"/>
            <p:nvPr/>
          </p:nvSpPr>
          <p:spPr>
            <a:xfrm>
              <a:off x="6134231" y="1843"/>
              <a:ext cx="2740500" cy="16443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a:solidFill>
                    <a:schemeClr val="lt1"/>
                  </a:solidFill>
                  <a:latin typeface="Arial"/>
                  <a:ea typeface="Arial"/>
                  <a:cs typeface="Arial"/>
                  <a:sym typeface="Arial"/>
                </a:rPr>
                <a:t>Special Program Funding</a:t>
              </a:r>
              <a:endParaRPr/>
            </a:p>
          </p:txBody>
        </p:sp>
        <p:sp>
          <p:nvSpPr>
            <p:cNvPr id="222" name="Google Shape;222;p37"/>
            <p:cNvSpPr/>
            <p:nvPr/>
          </p:nvSpPr>
          <p:spPr>
            <a:xfrm>
              <a:off x="105233" y="1920161"/>
              <a:ext cx="2740500" cy="1644300"/>
            </a:xfrm>
            <a:prstGeom prst="rect">
              <a:avLst/>
            </a:prstGeom>
            <a:solidFill>
              <a:srgbClr val="67A2F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7"/>
            <p:cNvSpPr txBox="1"/>
            <p:nvPr/>
          </p:nvSpPr>
          <p:spPr>
            <a:xfrm>
              <a:off x="105233" y="1920161"/>
              <a:ext cx="2740500" cy="16443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a:solidFill>
                    <a:schemeClr val="lt1"/>
                  </a:solidFill>
                  <a:latin typeface="Arial"/>
                  <a:ea typeface="Arial"/>
                  <a:cs typeface="Arial"/>
                  <a:sym typeface="Arial"/>
                </a:rPr>
                <a:t>Data and Hospital Reporting</a:t>
              </a:r>
              <a:endParaRPr/>
            </a:p>
          </p:txBody>
        </p:sp>
        <p:sp>
          <p:nvSpPr>
            <p:cNvPr id="224" name="Google Shape;224;p37"/>
            <p:cNvSpPr/>
            <p:nvPr/>
          </p:nvSpPr>
          <p:spPr>
            <a:xfrm>
              <a:off x="3119732" y="1920161"/>
              <a:ext cx="2740500" cy="1644300"/>
            </a:xfrm>
            <a:prstGeom prst="rect">
              <a:avLst/>
            </a:prstGeom>
            <a:solidFill>
              <a:srgbClr val="7EAEF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7"/>
            <p:cNvSpPr txBox="1"/>
            <p:nvPr/>
          </p:nvSpPr>
          <p:spPr>
            <a:xfrm>
              <a:off x="3119732" y="1920161"/>
              <a:ext cx="2740500" cy="16443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a:solidFill>
                    <a:schemeClr val="lt1"/>
                  </a:solidFill>
                  <a:latin typeface="Arial"/>
                  <a:ea typeface="Arial"/>
                  <a:cs typeface="Arial"/>
                  <a:sym typeface="Arial"/>
                </a:rPr>
                <a:t>Internal Diversity Task Force</a:t>
              </a:r>
              <a:endParaRPr/>
            </a:p>
          </p:txBody>
        </p:sp>
        <p:sp>
          <p:nvSpPr>
            <p:cNvPr id="226" name="Google Shape;226;p37"/>
            <p:cNvSpPr/>
            <p:nvPr/>
          </p:nvSpPr>
          <p:spPr>
            <a:xfrm>
              <a:off x="6134231" y="1920161"/>
              <a:ext cx="2740500" cy="1644300"/>
            </a:xfrm>
            <a:prstGeom prst="rect">
              <a:avLst/>
            </a:prstGeom>
            <a:solidFill>
              <a:srgbClr val="96BBF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7"/>
            <p:cNvSpPr txBox="1"/>
            <p:nvPr/>
          </p:nvSpPr>
          <p:spPr>
            <a:xfrm>
              <a:off x="6134231" y="1920161"/>
              <a:ext cx="2740500" cy="1644300"/>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a:solidFill>
                    <a:schemeClr val="lt1"/>
                  </a:solidFill>
                  <a:latin typeface="Arial"/>
                  <a:ea typeface="Arial"/>
                  <a:cs typeface="Arial"/>
                  <a:sym typeface="Arial"/>
                </a:rPr>
                <a:t>State Agency Collaboration</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326575" y="1835100"/>
            <a:ext cx="11161200" cy="873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PMWG Work Plan and Deliverables</a:t>
            </a:r>
            <a:endParaRPr/>
          </a:p>
        </p:txBody>
      </p:sp>
      <p:sp>
        <p:nvSpPr>
          <p:cNvPr id="233" name="Google Shape;233;p38"/>
          <p:cNvSpPr txBox="1">
            <a:spLocks noGrp="1"/>
          </p:cNvSpPr>
          <p:nvPr>
            <p:ph type="body" idx="1"/>
          </p:nvPr>
        </p:nvSpPr>
        <p:spPr>
          <a:xfrm>
            <a:off x="972175" y="2571748"/>
            <a:ext cx="10515600" cy="517800"/>
          </a:xfrm>
          <a:prstGeom prst="rect">
            <a:avLst/>
          </a:prstGeom>
          <a:noFill/>
          <a:ln>
            <a:noFill/>
          </a:ln>
        </p:spPr>
        <p:txBody>
          <a:bodyPr spcFirstLastPara="1" wrap="square" lIns="91425" tIns="45700" rIns="91425" bIns="45700" anchor="t" anchorCtr="0">
            <a:noAutofit/>
          </a:bodyPr>
          <a:lstStyle/>
          <a:p>
            <a:pPr marL="0" lvl="0" indent="0" algn="r" rtl="0">
              <a:lnSpc>
                <a:spcPct val="80000"/>
              </a:lnSpc>
              <a:spcBef>
                <a:spcPts val="0"/>
              </a:spcBef>
              <a:spcAft>
                <a:spcPts val="0"/>
              </a:spcAft>
              <a:buClr>
                <a:srgbClr val="0066CC"/>
              </a:buClr>
              <a:buSzPts val="2220"/>
              <a:buNone/>
            </a:pPr>
            <a:r>
              <a:rPr lang="en-US" sz="2200"/>
              <a:t>Detailed Work Plan in Separate Word Document</a:t>
            </a:r>
            <a:endParaRPr sz="2200">
              <a:solidFill>
                <a:srgbClr val="0066CC"/>
              </a:solidFill>
              <a:latin typeface="Arial"/>
              <a:ea typeface="Arial"/>
              <a:cs typeface="Arial"/>
              <a:sym typeface="Arial"/>
            </a:endParaRPr>
          </a:p>
        </p:txBody>
      </p:sp>
      <p:sp>
        <p:nvSpPr>
          <p:cNvPr id="234" name="Google Shape;234;p38"/>
          <p:cNvSpPr txBox="1">
            <a:spLocks noGrp="1"/>
          </p:cNvSpPr>
          <p:nvPr>
            <p:ph type="sldNum" idx="12"/>
          </p:nvPr>
        </p:nvSpPr>
        <p:spPr>
          <a:xfrm>
            <a:off x="11487150" y="6200774"/>
            <a:ext cx="501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9F7BEA5-58D9-4500-A9E9-3F5F25B46CC4}"/>
</file>

<file path=customXml/itemProps2.xml><?xml version="1.0" encoding="utf-8"?>
<ds:datastoreItem xmlns:ds="http://schemas.openxmlformats.org/officeDocument/2006/customXml" ds:itemID="{AB2D1A23-9762-4844-9815-861BA0063C56}"/>
</file>

<file path=customXml/itemProps3.xml><?xml version="1.0" encoding="utf-8"?>
<ds:datastoreItem xmlns:ds="http://schemas.openxmlformats.org/officeDocument/2006/customXml" ds:itemID="{5470D239-045D-4039-ABBD-73262C735D41}"/>
</file>

<file path=docProps/app.xml><?xml version="1.0" encoding="utf-8"?>
<Properties xmlns="http://schemas.openxmlformats.org/officeDocument/2006/extended-properties" xmlns:vt="http://schemas.openxmlformats.org/officeDocument/2006/docPropsVTypes">
  <TotalTime>188</TotalTime>
  <Words>4704</Words>
  <Application>Microsoft Office PowerPoint</Application>
  <PresentationFormat>Widescreen</PresentationFormat>
  <Paragraphs>533</Paragraphs>
  <Slides>55</Slides>
  <Notes>55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55</vt:i4>
      </vt:variant>
    </vt:vector>
  </HeadingPairs>
  <TitlesOfParts>
    <vt:vector size="64" baseType="lpstr">
      <vt:lpstr>Raleway Thin</vt:lpstr>
      <vt:lpstr>Courier New</vt:lpstr>
      <vt:lpstr>Calibri</vt:lpstr>
      <vt:lpstr>Arial</vt:lpstr>
      <vt:lpstr>Wingdings</vt:lpstr>
      <vt:lpstr>Noto Sans Symbols</vt:lpstr>
      <vt:lpstr>Times New Roman</vt:lpstr>
      <vt:lpstr>Office Theme</vt:lpstr>
      <vt:lpstr>Office Theme</vt:lpstr>
      <vt:lpstr>Performance Measurement Workgroup</vt:lpstr>
      <vt:lpstr>Meeting Agenda</vt:lpstr>
      <vt:lpstr>TCOC and SIHIS Updates:  Focus on Disparities</vt:lpstr>
      <vt:lpstr>TCOC Model Year 1 Performance – Exceeded Targets</vt:lpstr>
      <vt:lpstr>Statewide Integrated Healthcare Improvement Strategy (SIHIS): Goals Across Three Domains</vt:lpstr>
      <vt:lpstr>IPPS Final Rule’s Focus on Disparities</vt:lpstr>
      <vt:lpstr>Commitment to address health disparities in Maryland</vt:lpstr>
      <vt:lpstr>HSCRC Health Equity Initiatives</vt:lpstr>
      <vt:lpstr>PMWG Work Plan and Deliverables</vt:lpstr>
      <vt:lpstr>PMWG Timeline of Deliverables</vt:lpstr>
      <vt:lpstr>QBR  RY 2024 Redesign Subgroup Report and Discussion</vt:lpstr>
      <vt:lpstr>PowerPoint Presentation</vt:lpstr>
      <vt:lpstr>QBR Program Redesign, RY 2024 and Beyond</vt:lpstr>
      <vt:lpstr>HCAHPS</vt:lpstr>
      <vt:lpstr>Linear Scores and Top Box Scores</vt:lpstr>
      <vt:lpstr>By Hospital Scores on Linear vs Top Box</vt:lpstr>
      <vt:lpstr>Measures Modeled at 10 Percent of total QBR Score</vt:lpstr>
      <vt:lpstr>HCAHPS Linear Score Correlations</vt:lpstr>
      <vt:lpstr>HCAHPS Linear Score Modeling</vt:lpstr>
      <vt:lpstr>Descriptive Statistics of Hospital Scores </vt:lpstr>
      <vt:lpstr>Upfront Investment</vt:lpstr>
      <vt:lpstr>ED Wait Times</vt:lpstr>
      <vt:lpstr>Timeline of ED Wait Times in QBR</vt:lpstr>
      <vt:lpstr>ED-2 and broader electronic Clinical Quality Measure (eCQM) Data Collection Efforts</vt:lpstr>
      <vt:lpstr>Timely Follow-Up After Discharge Measure </vt:lpstr>
      <vt:lpstr>Status Update on Timely Follow-up for Medicare</vt:lpstr>
      <vt:lpstr>Safety Domain</vt:lpstr>
      <vt:lpstr>Safety Domain: Maryland Performance on Par with Nation for NHSN Measures* </vt:lpstr>
      <vt:lpstr>Hospital Onset Bacteremia Pilot *</vt:lpstr>
      <vt:lpstr>30-Day Mortality Measure </vt:lpstr>
      <vt:lpstr>30-Day Mortality Updates</vt:lpstr>
      <vt:lpstr>Mortality - options for RY 2024 and moving forward </vt:lpstr>
      <vt:lpstr>THA/TKA Complications Measure</vt:lpstr>
      <vt:lpstr>Hip Knee Arthroplasty Measures </vt:lpstr>
      <vt:lpstr>Hip Knee Arthroplasty Complications:  Measure Options </vt:lpstr>
      <vt:lpstr>QBR Revenue Adjustment Scale</vt:lpstr>
      <vt:lpstr>RY 2024 QBR Draft Recommendations (slide 1 of 2)</vt:lpstr>
      <vt:lpstr>RY 2024 QBR Draft Recommendations (slide 2 of 2)</vt:lpstr>
      <vt:lpstr>Maryland Hospital Acquired Conditions (MHAC) Program</vt:lpstr>
      <vt:lpstr>PowerPoint Presentation</vt:lpstr>
      <vt:lpstr>Maryland Hospital Acquired Conditions Program</vt:lpstr>
      <vt:lpstr>PowerPoint Presentation</vt:lpstr>
      <vt:lpstr>PowerPoint Presentation</vt:lpstr>
      <vt:lpstr>PowerPoint Presentation</vt:lpstr>
      <vt:lpstr>PPC Updates v. 39</vt:lpstr>
      <vt:lpstr>PPC Updates and Feedback</vt:lpstr>
      <vt:lpstr>Palliative Care (Z515) in V38 of the PPC Grouper</vt:lpstr>
      <vt:lpstr>Monitoring Palliative Care</vt:lpstr>
      <vt:lpstr>COVID Updates</vt:lpstr>
      <vt:lpstr>RY 2022 COVID Updates</vt:lpstr>
      <vt:lpstr>RY 2023 COVID Updates</vt:lpstr>
      <vt:lpstr>RY 2024 COVID Updates</vt:lpstr>
      <vt:lpstr>THANK YOU!</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Measurement Workgroup</dc:title>
  <dc:creator>Dianne Feeney</dc:creator>
  <cp:lastModifiedBy>Dianne Feeney</cp:lastModifiedBy>
  <cp:revision>1</cp:revision>
  <dcterms:modified xsi:type="dcterms:W3CDTF">2021-09-13T21:47:31Z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