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3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31.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2.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3.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ppt/slides/slide37.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5.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layout2.xml" ContentType="application/vnd.openxmlformats-officedocument.drawingml.diagramLayout+xml"/>
  <Override PartName="/ppt/handoutMasters/handoutMaster1.xml" ContentType="application/vnd.openxmlformats-officedocument.presentationml.handoutMaster+xml"/>
  <Override PartName="/ppt/diagrams/quickStyle3.xml" ContentType="application/vnd.openxmlformats-officedocument.drawingml.diagramStyle+xml"/>
  <Override PartName="/ppt/theme/theme2.xml" ContentType="application/vnd.openxmlformats-officedocument.theme+xml"/>
  <Override PartName="/ppt/notesMasters/notesMaster1.xml" ContentType="application/vnd.openxmlformats-officedocument.presentationml.notesMaster+xml"/>
  <Override PartName="/ppt/diagrams/colors3.xml" ContentType="application/vnd.openxmlformats-officedocument.drawingml.diagramColors+xml"/>
  <Override PartName="/ppt/diagrams/drawing3.xml" ContentType="application/vnd.ms-office.drawingml.diagramDrawing+xml"/>
  <Override PartName="/ppt/diagrams/drawing1.xml" ContentType="application/vnd.ms-office.drawingml.diagramDrawing+xml"/>
  <Override PartName="/ppt/diagrams/quickStyle2.xml" ContentType="application/vnd.openxmlformats-officedocument.drawingml.diagramStyle+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theme/theme3.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layout3.xml" ContentType="application/vnd.openxmlformats-officedocument.drawingml.diagramLayou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39"/>
  </p:notesMasterIdLst>
  <p:handoutMasterIdLst>
    <p:handoutMasterId r:id="rId40"/>
  </p:handoutMasterIdLst>
  <p:sldIdLst>
    <p:sldId id="260" r:id="rId2"/>
    <p:sldId id="257" r:id="rId3"/>
    <p:sldId id="266" r:id="rId4"/>
    <p:sldId id="256" r:id="rId5"/>
    <p:sldId id="258" r:id="rId6"/>
    <p:sldId id="274" r:id="rId7"/>
    <p:sldId id="275" r:id="rId8"/>
    <p:sldId id="276" r:id="rId9"/>
    <p:sldId id="301" r:id="rId10"/>
    <p:sldId id="273" r:id="rId11"/>
    <p:sldId id="259" r:id="rId12"/>
    <p:sldId id="261" r:id="rId13"/>
    <p:sldId id="262" r:id="rId14"/>
    <p:sldId id="263" r:id="rId15"/>
    <p:sldId id="264" r:id="rId16"/>
    <p:sldId id="278" r:id="rId17"/>
    <p:sldId id="285" r:id="rId18"/>
    <p:sldId id="267" r:id="rId19"/>
    <p:sldId id="287" r:id="rId20"/>
    <p:sldId id="286" r:id="rId21"/>
    <p:sldId id="280" r:id="rId22"/>
    <p:sldId id="289" r:id="rId23"/>
    <p:sldId id="293" r:id="rId24"/>
    <p:sldId id="294" r:id="rId25"/>
    <p:sldId id="295" r:id="rId26"/>
    <p:sldId id="296" r:id="rId27"/>
    <p:sldId id="298" r:id="rId28"/>
    <p:sldId id="297" r:id="rId29"/>
    <p:sldId id="288" r:id="rId30"/>
    <p:sldId id="299" r:id="rId31"/>
    <p:sldId id="268" r:id="rId32"/>
    <p:sldId id="269" r:id="rId33"/>
    <p:sldId id="270" r:id="rId34"/>
    <p:sldId id="271" r:id="rId35"/>
    <p:sldId id="272" r:id="rId36"/>
    <p:sldId id="277" r:id="rId37"/>
    <p:sldId id="284" r:id="rId38"/>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D80937-4978-454B-BB84-118B314816E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0C5E7A9F-3F74-45DE-A9BA-45D188ED60DE}">
      <dgm:prSet phldrT="[Text]" custT="1"/>
      <dgm:spPr/>
      <dgm:t>
        <a:bodyPr/>
        <a:lstStyle/>
        <a:p>
          <a:r>
            <a:rPr lang="en-US" sz="1400" b="0" u="none" dirty="0">
              <a:solidFill>
                <a:schemeClr val="bg1"/>
              </a:solidFill>
            </a:rPr>
            <a:t>Admission Date:  7/1/11            </a:t>
          </a:r>
          <a:r>
            <a:rPr lang="en-US" sz="1400" b="1" u="sng" dirty="0">
              <a:solidFill>
                <a:srgbClr val="FF0000"/>
              </a:solidFill>
            </a:rPr>
            <a:t>Discharge Date: 7/3/11</a:t>
          </a:r>
        </a:p>
      </dgm:t>
    </dgm:pt>
    <dgm:pt modelId="{E2FBBB24-858E-49AE-886A-5987AAF173EE}" type="parTrans" cxnId="{D7433668-A60F-4F55-B3B2-74E791F8DD29}">
      <dgm:prSet/>
      <dgm:spPr/>
      <dgm:t>
        <a:bodyPr/>
        <a:lstStyle/>
        <a:p>
          <a:endParaRPr lang="en-US"/>
        </a:p>
      </dgm:t>
    </dgm:pt>
    <dgm:pt modelId="{2800BFC7-CE52-4482-BAAB-3D0D65ADA2CC}" type="sibTrans" cxnId="{D7433668-A60F-4F55-B3B2-74E791F8DD29}">
      <dgm:prSet custT="1"/>
      <dgm:spPr/>
      <dgm:t>
        <a:bodyPr/>
        <a:lstStyle/>
        <a:p>
          <a:endParaRPr lang="en-US" sz="1200" dirty="0"/>
        </a:p>
      </dgm:t>
    </dgm:pt>
    <dgm:pt modelId="{9938D07A-DED0-4578-98C8-D4EEE07A58BF}">
      <dgm:prSet phldrT="[Text]" custT="1"/>
      <dgm:spPr/>
      <dgm:t>
        <a:bodyPr/>
        <a:lstStyle/>
        <a:p>
          <a:r>
            <a:rPr lang="en-US" sz="1200" dirty="0"/>
            <a:t>Initial Admission</a:t>
          </a:r>
        </a:p>
      </dgm:t>
    </dgm:pt>
    <dgm:pt modelId="{1903D2F6-E141-4CBC-84CC-91F0AF018455}" type="parTrans" cxnId="{B643476C-949E-4199-B6D3-7F801CE8ED7D}">
      <dgm:prSet/>
      <dgm:spPr/>
      <dgm:t>
        <a:bodyPr/>
        <a:lstStyle/>
        <a:p>
          <a:endParaRPr lang="en-US"/>
        </a:p>
      </dgm:t>
    </dgm:pt>
    <dgm:pt modelId="{1AF35114-47B7-4B1A-B7C6-07892F9E176C}" type="sibTrans" cxnId="{B643476C-949E-4199-B6D3-7F801CE8ED7D}">
      <dgm:prSet/>
      <dgm:spPr/>
      <dgm:t>
        <a:bodyPr/>
        <a:lstStyle/>
        <a:p>
          <a:endParaRPr lang="en-US"/>
        </a:p>
      </dgm:t>
    </dgm:pt>
    <dgm:pt modelId="{6C9EEC21-AF1D-4ADF-A6AE-5BDA2A2B12AD}">
      <dgm:prSet phldrT="[Text]" custT="1"/>
      <dgm:spPr/>
      <dgm:t>
        <a:bodyPr/>
        <a:lstStyle/>
        <a:p>
          <a:r>
            <a:rPr lang="en-US" sz="1400" dirty="0"/>
            <a:t>Admission Date: 7/15/11               Discharge Date: 7/20/11</a:t>
          </a:r>
        </a:p>
      </dgm:t>
    </dgm:pt>
    <dgm:pt modelId="{AB524DD0-FCB3-4478-9EFC-61655BDF2696}" type="parTrans" cxnId="{92438BFA-7165-4D6F-825C-BB83291E6AF9}">
      <dgm:prSet/>
      <dgm:spPr/>
      <dgm:t>
        <a:bodyPr/>
        <a:lstStyle/>
        <a:p>
          <a:endParaRPr lang="en-US"/>
        </a:p>
      </dgm:t>
    </dgm:pt>
    <dgm:pt modelId="{E79E1D4C-9D8E-4B54-93AD-DE52D51B6066}" type="sibTrans" cxnId="{92438BFA-7165-4D6F-825C-BB83291E6AF9}">
      <dgm:prSet custT="1"/>
      <dgm:spPr/>
      <dgm:t>
        <a:bodyPr/>
        <a:lstStyle/>
        <a:p>
          <a:endParaRPr lang="en-US" sz="1200" dirty="0"/>
        </a:p>
      </dgm:t>
    </dgm:pt>
    <dgm:pt modelId="{184D65D0-811C-4C95-8593-4E81AA3D5867}">
      <dgm:prSet phldrT="[Text]" custT="1"/>
      <dgm:spPr/>
      <dgm:t>
        <a:bodyPr/>
        <a:lstStyle/>
        <a:p>
          <a:r>
            <a:rPr lang="en-US" sz="1200" dirty="0"/>
            <a:t>Readmission1</a:t>
          </a:r>
        </a:p>
      </dgm:t>
    </dgm:pt>
    <dgm:pt modelId="{40FC087B-38DC-42B3-8550-FFB40C7DACB5}" type="parTrans" cxnId="{5DA39E60-7238-47F5-9DC7-ECBCE329687F}">
      <dgm:prSet/>
      <dgm:spPr/>
      <dgm:t>
        <a:bodyPr/>
        <a:lstStyle/>
        <a:p>
          <a:endParaRPr lang="en-US"/>
        </a:p>
      </dgm:t>
    </dgm:pt>
    <dgm:pt modelId="{8592D9EF-1AC0-4D25-8B18-31D2464A9550}" type="sibTrans" cxnId="{5DA39E60-7238-47F5-9DC7-ECBCE329687F}">
      <dgm:prSet/>
      <dgm:spPr/>
      <dgm:t>
        <a:bodyPr/>
        <a:lstStyle/>
        <a:p>
          <a:endParaRPr lang="en-US"/>
        </a:p>
      </dgm:t>
    </dgm:pt>
    <dgm:pt modelId="{7BC43922-AFDF-494E-AA55-D701ACA65EDA}">
      <dgm:prSet phldrT="[Text]" custT="1"/>
      <dgm:spPr/>
      <dgm:t>
        <a:bodyPr/>
        <a:lstStyle/>
        <a:p>
          <a:r>
            <a:rPr lang="en-US" sz="1400" dirty="0"/>
            <a:t>Admission Date: 8/2/11</a:t>
          </a:r>
        </a:p>
        <a:p>
          <a:r>
            <a:rPr lang="en-US" sz="1400" dirty="0"/>
            <a:t>Discharge Date: 8/9/11</a:t>
          </a:r>
        </a:p>
      </dgm:t>
    </dgm:pt>
    <dgm:pt modelId="{71C16DB2-6C8F-4AF5-A68F-704264F514C6}" type="parTrans" cxnId="{FBA57037-0CA4-4BAF-91E3-9922B5B131B5}">
      <dgm:prSet/>
      <dgm:spPr/>
      <dgm:t>
        <a:bodyPr/>
        <a:lstStyle/>
        <a:p>
          <a:endParaRPr lang="en-US"/>
        </a:p>
      </dgm:t>
    </dgm:pt>
    <dgm:pt modelId="{B5632BE9-BD0C-4465-9ECB-091B8E87E06C}" type="sibTrans" cxnId="{FBA57037-0CA4-4BAF-91E3-9922B5B131B5}">
      <dgm:prSet custT="1"/>
      <dgm:spPr/>
      <dgm:t>
        <a:bodyPr/>
        <a:lstStyle/>
        <a:p>
          <a:endParaRPr lang="en-US" sz="1200" dirty="0"/>
        </a:p>
      </dgm:t>
    </dgm:pt>
    <dgm:pt modelId="{E4AA7AA5-B066-484C-9E9C-997556C20E5F}">
      <dgm:prSet phldrT="[Text]" custT="1"/>
      <dgm:spPr/>
      <dgm:t>
        <a:bodyPr/>
        <a:lstStyle/>
        <a:p>
          <a:r>
            <a:rPr lang="en-US" sz="1200" dirty="0"/>
            <a:t>Readmission2</a:t>
          </a:r>
        </a:p>
      </dgm:t>
    </dgm:pt>
    <dgm:pt modelId="{2BD8E429-E479-47C5-9B5E-2A9453E446E2}" type="parTrans" cxnId="{44C9ABDB-D2A9-47AF-ACE9-35B67CC6EEC1}">
      <dgm:prSet/>
      <dgm:spPr/>
      <dgm:t>
        <a:bodyPr/>
        <a:lstStyle/>
        <a:p>
          <a:endParaRPr lang="en-US"/>
        </a:p>
      </dgm:t>
    </dgm:pt>
    <dgm:pt modelId="{1E285FC5-76BB-4C21-BBED-7795E6F34B9B}" type="sibTrans" cxnId="{44C9ABDB-D2A9-47AF-ACE9-35B67CC6EEC1}">
      <dgm:prSet/>
      <dgm:spPr/>
      <dgm:t>
        <a:bodyPr/>
        <a:lstStyle/>
        <a:p>
          <a:endParaRPr lang="en-US"/>
        </a:p>
      </dgm:t>
    </dgm:pt>
    <dgm:pt modelId="{1C51DA3D-5E06-4937-B45E-32C12D797804}">
      <dgm:prSet custT="1"/>
      <dgm:spPr/>
      <dgm:t>
        <a:bodyPr/>
        <a:lstStyle/>
        <a:p>
          <a:r>
            <a:rPr lang="en-US" sz="1400" b="1" u="sng" dirty="0">
              <a:solidFill>
                <a:srgbClr val="FF0000"/>
              </a:solidFill>
            </a:rPr>
            <a:t>Admission Date: </a:t>
          </a:r>
          <a:r>
            <a:rPr lang="en-US" sz="1400" b="1" u="sng" dirty="0" smtClean="0">
              <a:solidFill>
                <a:srgbClr val="FF0000"/>
              </a:solidFill>
            </a:rPr>
            <a:t>8/3/11</a:t>
          </a:r>
          <a:endParaRPr lang="en-US" sz="1400" b="1" u="sng" dirty="0">
            <a:solidFill>
              <a:srgbClr val="FF0000"/>
            </a:solidFill>
          </a:endParaRPr>
        </a:p>
        <a:p>
          <a:r>
            <a:rPr lang="en-US" sz="1400" dirty="0"/>
            <a:t>Discharge </a:t>
          </a:r>
          <a:r>
            <a:rPr lang="en-US" sz="1400" dirty="0" smtClean="0"/>
            <a:t>Date: </a:t>
          </a:r>
          <a:r>
            <a:rPr lang="en-US" sz="1400" dirty="0"/>
            <a:t>8/15/11</a:t>
          </a:r>
        </a:p>
      </dgm:t>
    </dgm:pt>
    <dgm:pt modelId="{1DF7E7F7-1658-40A5-AACA-22E9A36ECD41}" type="parTrans" cxnId="{CF1E8E86-B937-4C92-ABAA-65ED726804DC}">
      <dgm:prSet/>
      <dgm:spPr/>
      <dgm:t>
        <a:bodyPr/>
        <a:lstStyle/>
        <a:p>
          <a:endParaRPr lang="en-US"/>
        </a:p>
      </dgm:t>
    </dgm:pt>
    <dgm:pt modelId="{058FF6EF-52B5-4D84-8CE6-D5BDEEB8CEE4}" type="sibTrans" cxnId="{CF1E8E86-B937-4C92-ABAA-65ED726804DC}">
      <dgm:prSet/>
      <dgm:spPr/>
      <dgm:t>
        <a:bodyPr/>
        <a:lstStyle/>
        <a:p>
          <a:endParaRPr lang="en-US"/>
        </a:p>
      </dgm:t>
    </dgm:pt>
    <dgm:pt modelId="{467CC9C5-6E5A-428A-B498-5385DFD4A360}">
      <dgm:prSet custT="1"/>
      <dgm:spPr/>
      <dgm:t>
        <a:bodyPr/>
        <a:lstStyle/>
        <a:p>
          <a:r>
            <a:rPr lang="en-US" sz="1200" dirty="0"/>
            <a:t>New Initial Admission</a:t>
          </a:r>
        </a:p>
      </dgm:t>
    </dgm:pt>
    <dgm:pt modelId="{3A01C8E7-F310-44E3-A0D0-8171F07BA245}" type="sibTrans" cxnId="{064AB0EF-2C71-4E01-8057-C5980064B78F}">
      <dgm:prSet/>
      <dgm:spPr/>
      <dgm:t>
        <a:bodyPr/>
        <a:lstStyle/>
        <a:p>
          <a:endParaRPr lang="en-US"/>
        </a:p>
      </dgm:t>
    </dgm:pt>
    <dgm:pt modelId="{153564D8-8E7F-4BF3-8375-B4641FB31F32}" type="parTrans" cxnId="{064AB0EF-2C71-4E01-8057-C5980064B78F}">
      <dgm:prSet/>
      <dgm:spPr/>
      <dgm:t>
        <a:bodyPr/>
        <a:lstStyle/>
        <a:p>
          <a:endParaRPr lang="en-US"/>
        </a:p>
      </dgm:t>
    </dgm:pt>
    <dgm:pt modelId="{617D0F3B-B387-4F73-A89D-F0D74C871BF4}" type="pres">
      <dgm:prSet presAssocID="{5CD80937-4978-454B-BB84-118B314816E1}" presName="linearFlow" presStyleCnt="0">
        <dgm:presLayoutVars>
          <dgm:dir/>
          <dgm:animLvl val="lvl"/>
          <dgm:resizeHandles val="exact"/>
        </dgm:presLayoutVars>
      </dgm:prSet>
      <dgm:spPr/>
      <dgm:t>
        <a:bodyPr/>
        <a:lstStyle/>
        <a:p>
          <a:endParaRPr lang="en-US"/>
        </a:p>
      </dgm:t>
    </dgm:pt>
    <dgm:pt modelId="{A67BD3BC-E79B-49E1-B4E3-9F865D1D7978}" type="pres">
      <dgm:prSet presAssocID="{0C5E7A9F-3F74-45DE-A9BA-45D188ED60DE}" presName="composite" presStyleCnt="0"/>
      <dgm:spPr/>
    </dgm:pt>
    <dgm:pt modelId="{8C490982-5B93-47A1-A480-AB5276A92639}" type="pres">
      <dgm:prSet presAssocID="{0C5E7A9F-3F74-45DE-A9BA-45D188ED60DE}" presName="parTx" presStyleLbl="node1" presStyleIdx="0" presStyleCnt="4">
        <dgm:presLayoutVars>
          <dgm:chMax val="0"/>
          <dgm:chPref val="0"/>
          <dgm:bulletEnabled val="1"/>
        </dgm:presLayoutVars>
      </dgm:prSet>
      <dgm:spPr/>
      <dgm:t>
        <a:bodyPr/>
        <a:lstStyle/>
        <a:p>
          <a:endParaRPr lang="en-US"/>
        </a:p>
      </dgm:t>
    </dgm:pt>
    <dgm:pt modelId="{86A0DDE1-59E5-431F-8954-3A45C329924F}" type="pres">
      <dgm:prSet presAssocID="{0C5E7A9F-3F74-45DE-A9BA-45D188ED60DE}" presName="parSh" presStyleLbl="node1" presStyleIdx="0" presStyleCnt="4"/>
      <dgm:spPr/>
      <dgm:t>
        <a:bodyPr/>
        <a:lstStyle/>
        <a:p>
          <a:endParaRPr lang="en-US"/>
        </a:p>
      </dgm:t>
    </dgm:pt>
    <dgm:pt modelId="{4672AF98-4CC7-4FCD-B554-9BAC426901E5}" type="pres">
      <dgm:prSet presAssocID="{0C5E7A9F-3F74-45DE-A9BA-45D188ED60DE}" presName="desTx" presStyleLbl="fgAcc1" presStyleIdx="0" presStyleCnt="4" custScaleY="23711">
        <dgm:presLayoutVars>
          <dgm:bulletEnabled val="1"/>
        </dgm:presLayoutVars>
      </dgm:prSet>
      <dgm:spPr/>
      <dgm:t>
        <a:bodyPr/>
        <a:lstStyle/>
        <a:p>
          <a:endParaRPr lang="en-US"/>
        </a:p>
      </dgm:t>
    </dgm:pt>
    <dgm:pt modelId="{4F20E389-241A-4B2E-85B6-F61C85876B80}" type="pres">
      <dgm:prSet presAssocID="{2800BFC7-CE52-4482-BAAB-3D0D65ADA2CC}" presName="sibTrans" presStyleLbl="sibTrans2D1" presStyleIdx="0" presStyleCnt="3"/>
      <dgm:spPr/>
      <dgm:t>
        <a:bodyPr/>
        <a:lstStyle/>
        <a:p>
          <a:endParaRPr lang="en-US"/>
        </a:p>
      </dgm:t>
    </dgm:pt>
    <dgm:pt modelId="{A15FBF63-345B-4F76-842A-C57496B9C7BF}" type="pres">
      <dgm:prSet presAssocID="{2800BFC7-CE52-4482-BAAB-3D0D65ADA2CC}" presName="connTx" presStyleLbl="sibTrans2D1" presStyleIdx="0" presStyleCnt="3"/>
      <dgm:spPr/>
      <dgm:t>
        <a:bodyPr/>
        <a:lstStyle/>
        <a:p>
          <a:endParaRPr lang="en-US"/>
        </a:p>
      </dgm:t>
    </dgm:pt>
    <dgm:pt modelId="{D7ACD01D-9D4E-40B2-8E74-C2F7D61900FD}" type="pres">
      <dgm:prSet presAssocID="{6C9EEC21-AF1D-4ADF-A6AE-5BDA2A2B12AD}" presName="composite" presStyleCnt="0"/>
      <dgm:spPr/>
    </dgm:pt>
    <dgm:pt modelId="{135FA4F1-0EBC-4ECD-8F89-A5091DCB0B16}" type="pres">
      <dgm:prSet presAssocID="{6C9EEC21-AF1D-4ADF-A6AE-5BDA2A2B12AD}" presName="parTx" presStyleLbl="node1" presStyleIdx="0" presStyleCnt="4">
        <dgm:presLayoutVars>
          <dgm:chMax val="0"/>
          <dgm:chPref val="0"/>
          <dgm:bulletEnabled val="1"/>
        </dgm:presLayoutVars>
      </dgm:prSet>
      <dgm:spPr/>
      <dgm:t>
        <a:bodyPr/>
        <a:lstStyle/>
        <a:p>
          <a:endParaRPr lang="en-US"/>
        </a:p>
      </dgm:t>
    </dgm:pt>
    <dgm:pt modelId="{24D6D80B-DAAF-4215-B3A8-554EFB217AB3}" type="pres">
      <dgm:prSet presAssocID="{6C9EEC21-AF1D-4ADF-A6AE-5BDA2A2B12AD}" presName="parSh" presStyleLbl="node1" presStyleIdx="1" presStyleCnt="4" custLinFactNeighborX="6327" custLinFactNeighborY="-511"/>
      <dgm:spPr/>
      <dgm:t>
        <a:bodyPr/>
        <a:lstStyle/>
        <a:p>
          <a:endParaRPr lang="en-US"/>
        </a:p>
      </dgm:t>
    </dgm:pt>
    <dgm:pt modelId="{B8D9C472-840D-4B02-B858-16E5179FF648}" type="pres">
      <dgm:prSet presAssocID="{6C9EEC21-AF1D-4ADF-A6AE-5BDA2A2B12AD}" presName="desTx" presStyleLbl="fgAcc1" presStyleIdx="1" presStyleCnt="4" custScaleY="23711">
        <dgm:presLayoutVars>
          <dgm:bulletEnabled val="1"/>
        </dgm:presLayoutVars>
      </dgm:prSet>
      <dgm:spPr/>
      <dgm:t>
        <a:bodyPr/>
        <a:lstStyle/>
        <a:p>
          <a:endParaRPr lang="en-US"/>
        </a:p>
      </dgm:t>
    </dgm:pt>
    <dgm:pt modelId="{7885A511-355F-48E8-88B2-88D688D57F6A}" type="pres">
      <dgm:prSet presAssocID="{E79E1D4C-9D8E-4B54-93AD-DE52D51B6066}" presName="sibTrans" presStyleLbl="sibTrans2D1" presStyleIdx="1" presStyleCnt="3"/>
      <dgm:spPr/>
      <dgm:t>
        <a:bodyPr/>
        <a:lstStyle/>
        <a:p>
          <a:endParaRPr lang="en-US"/>
        </a:p>
      </dgm:t>
    </dgm:pt>
    <dgm:pt modelId="{BE30F0B9-D414-42FC-A1D4-B3BB179C9E51}" type="pres">
      <dgm:prSet presAssocID="{E79E1D4C-9D8E-4B54-93AD-DE52D51B6066}" presName="connTx" presStyleLbl="sibTrans2D1" presStyleIdx="1" presStyleCnt="3"/>
      <dgm:spPr/>
      <dgm:t>
        <a:bodyPr/>
        <a:lstStyle/>
        <a:p>
          <a:endParaRPr lang="en-US"/>
        </a:p>
      </dgm:t>
    </dgm:pt>
    <dgm:pt modelId="{98BD0346-68DE-4B61-B6F8-919552F07FA3}" type="pres">
      <dgm:prSet presAssocID="{7BC43922-AFDF-494E-AA55-D701ACA65EDA}" presName="composite" presStyleCnt="0"/>
      <dgm:spPr/>
    </dgm:pt>
    <dgm:pt modelId="{372C5EA8-5ADB-40AB-9218-3F8F63F7E40F}" type="pres">
      <dgm:prSet presAssocID="{7BC43922-AFDF-494E-AA55-D701ACA65EDA}" presName="parTx" presStyleLbl="node1" presStyleIdx="1" presStyleCnt="4">
        <dgm:presLayoutVars>
          <dgm:chMax val="0"/>
          <dgm:chPref val="0"/>
          <dgm:bulletEnabled val="1"/>
        </dgm:presLayoutVars>
      </dgm:prSet>
      <dgm:spPr/>
      <dgm:t>
        <a:bodyPr/>
        <a:lstStyle/>
        <a:p>
          <a:endParaRPr lang="en-US"/>
        </a:p>
      </dgm:t>
    </dgm:pt>
    <dgm:pt modelId="{344031F5-43E3-43A6-A945-CDBD0A695766}" type="pres">
      <dgm:prSet presAssocID="{7BC43922-AFDF-494E-AA55-D701ACA65EDA}" presName="parSh" presStyleLbl="node1" presStyleIdx="2" presStyleCnt="4"/>
      <dgm:spPr/>
      <dgm:t>
        <a:bodyPr/>
        <a:lstStyle/>
        <a:p>
          <a:endParaRPr lang="en-US"/>
        </a:p>
      </dgm:t>
    </dgm:pt>
    <dgm:pt modelId="{E8E274B4-8205-42F0-B856-795E78739F24}" type="pres">
      <dgm:prSet presAssocID="{7BC43922-AFDF-494E-AA55-D701ACA65EDA}" presName="desTx" presStyleLbl="fgAcc1" presStyleIdx="2" presStyleCnt="4" custScaleY="23711">
        <dgm:presLayoutVars>
          <dgm:bulletEnabled val="1"/>
        </dgm:presLayoutVars>
      </dgm:prSet>
      <dgm:spPr/>
      <dgm:t>
        <a:bodyPr/>
        <a:lstStyle/>
        <a:p>
          <a:endParaRPr lang="en-US"/>
        </a:p>
      </dgm:t>
    </dgm:pt>
    <dgm:pt modelId="{B4C1B92E-FBE3-4737-9916-7D270AA3F8B7}" type="pres">
      <dgm:prSet presAssocID="{B5632BE9-BD0C-4465-9ECB-091B8E87E06C}" presName="sibTrans" presStyleLbl="sibTrans2D1" presStyleIdx="2" presStyleCnt="3"/>
      <dgm:spPr/>
      <dgm:t>
        <a:bodyPr/>
        <a:lstStyle/>
        <a:p>
          <a:endParaRPr lang="en-US"/>
        </a:p>
      </dgm:t>
    </dgm:pt>
    <dgm:pt modelId="{BF6E9EBE-2960-4F02-99E5-3180875ED622}" type="pres">
      <dgm:prSet presAssocID="{B5632BE9-BD0C-4465-9ECB-091B8E87E06C}" presName="connTx" presStyleLbl="sibTrans2D1" presStyleIdx="2" presStyleCnt="3"/>
      <dgm:spPr/>
      <dgm:t>
        <a:bodyPr/>
        <a:lstStyle/>
        <a:p>
          <a:endParaRPr lang="en-US"/>
        </a:p>
      </dgm:t>
    </dgm:pt>
    <dgm:pt modelId="{ED9F3140-C599-4E2D-BD75-1B3871930C3E}" type="pres">
      <dgm:prSet presAssocID="{1C51DA3D-5E06-4937-B45E-32C12D797804}" presName="composite" presStyleCnt="0"/>
      <dgm:spPr/>
    </dgm:pt>
    <dgm:pt modelId="{05FCF8CE-C6F5-4712-A94B-769A6E9B5740}" type="pres">
      <dgm:prSet presAssocID="{1C51DA3D-5E06-4937-B45E-32C12D797804}" presName="parTx" presStyleLbl="node1" presStyleIdx="2" presStyleCnt="4">
        <dgm:presLayoutVars>
          <dgm:chMax val="0"/>
          <dgm:chPref val="0"/>
          <dgm:bulletEnabled val="1"/>
        </dgm:presLayoutVars>
      </dgm:prSet>
      <dgm:spPr/>
      <dgm:t>
        <a:bodyPr/>
        <a:lstStyle/>
        <a:p>
          <a:endParaRPr lang="en-US"/>
        </a:p>
      </dgm:t>
    </dgm:pt>
    <dgm:pt modelId="{25291BF1-FD32-4786-842D-9AC0FFAABB54}" type="pres">
      <dgm:prSet presAssocID="{1C51DA3D-5E06-4937-B45E-32C12D797804}" presName="parSh" presStyleLbl="node1" presStyleIdx="3" presStyleCnt="4"/>
      <dgm:spPr/>
      <dgm:t>
        <a:bodyPr/>
        <a:lstStyle/>
        <a:p>
          <a:endParaRPr lang="en-US"/>
        </a:p>
      </dgm:t>
    </dgm:pt>
    <dgm:pt modelId="{3DB16BB9-3676-40C4-8826-AE802F684183}" type="pres">
      <dgm:prSet presAssocID="{1C51DA3D-5E06-4937-B45E-32C12D797804}" presName="desTx" presStyleLbl="fgAcc1" presStyleIdx="3" presStyleCnt="4" custScaleY="23711">
        <dgm:presLayoutVars>
          <dgm:bulletEnabled val="1"/>
        </dgm:presLayoutVars>
      </dgm:prSet>
      <dgm:spPr/>
      <dgm:t>
        <a:bodyPr/>
        <a:lstStyle/>
        <a:p>
          <a:endParaRPr lang="en-US"/>
        </a:p>
      </dgm:t>
    </dgm:pt>
  </dgm:ptLst>
  <dgm:cxnLst>
    <dgm:cxn modelId="{5C771FBA-0FB4-4357-9BA8-F309B785603A}" type="presOf" srcId="{467CC9C5-6E5A-428A-B498-5385DFD4A360}" destId="{3DB16BB9-3676-40C4-8826-AE802F684183}" srcOrd="0" destOrd="0" presId="urn:microsoft.com/office/officeart/2005/8/layout/process3"/>
    <dgm:cxn modelId="{C29F1745-DAF0-40D4-A391-9EECA78DF87C}" type="presOf" srcId="{E4AA7AA5-B066-484C-9E9C-997556C20E5F}" destId="{E8E274B4-8205-42F0-B856-795E78739F24}" srcOrd="0" destOrd="0" presId="urn:microsoft.com/office/officeart/2005/8/layout/process3"/>
    <dgm:cxn modelId="{4173C753-C060-44EA-A15B-91E01BD63895}" type="presOf" srcId="{B5632BE9-BD0C-4465-9ECB-091B8E87E06C}" destId="{BF6E9EBE-2960-4F02-99E5-3180875ED622}" srcOrd="1" destOrd="0" presId="urn:microsoft.com/office/officeart/2005/8/layout/process3"/>
    <dgm:cxn modelId="{4D9B3225-46D3-4430-9269-EDEDB711E17A}" type="presOf" srcId="{E79E1D4C-9D8E-4B54-93AD-DE52D51B6066}" destId="{7885A511-355F-48E8-88B2-88D688D57F6A}" srcOrd="0" destOrd="0" presId="urn:microsoft.com/office/officeart/2005/8/layout/process3"/>
    <dgm:cxn modelId="{B643476C-949E-4199-B6D3-7F801CE8ED7D}" srcId="{0C5E7A9F-3F74-45DE-A9BA-45D188ED60DE}" destId="{9938D07A-DED0-4578-98C8-D4EEE07A58BF}" srcOrd="0" destOrd="0" parTransId="{1903D2F6-E141-4CBC-84CC-91F0AF018455}" sibTransId="{1AF35114-47B7-4B1A-B7C6-07892F9E176C}"/>
    <dgm:cxn modelId="{52F80ADC-786D-4A41-9CF6-23C266D734AD}" type="presOf" srcId="{0C5E7A9F-3F74-45DE-A9BA-45D188ED60DE}" destId="{86A0DDE1-59E5-431F-8954-3A45C329924F}" srcOrd="1" destOrd="0" presId="urn:microsoft.com/office/officeart/2005/8/layout/process3"/>
    <dgm:cxn modelId="{9AD03C4C-2E0A-4DFC-9EF0-0055C1D10F8A}" type="presOf" srcId="{1C51DA3D-5E06-4937-B45E-32C12D797804}" destId="{05FCF8CE-C6F5-4712-A94B-769A6E9B5740}" srcOrd="0" destOrd="0" presId="urn:microsoft.com/office/officeart/2005/8/layout/process3"/>
    <dgm:cxn modelId="{92438BFA-7165-4D6F-825C-BB83291E6AF9}" srcId="{5CD80937-4978-454B-BB84-118B314816E1}" destId="{6C9EEC21-AF1D-4ADF-A6AE-5BDA2A2B12AD}" srcOrd="1" destOrd="0" parTransId="{AB524DD0-FCB3-4478-9EFC-61655BDF2696}" sibTransId="{E79E1D4C-9D8E-4B54-93AD-DE52D51B6066}"/>
    <dgm:cxn modelId="{F3BC22ED-DFC6-4B30-B835-526CD3980D09}" type="presOf" srcId="{6C9EEC21-AF1D-4ADF-A6AE-5BDA2A2B12AD}" destId="{135FA4F1-0EBC-4ECD-8F89-A5091DCB0B16}" srcOrd="0" destOrd="0" presId="urn:microsoft.com/office/officeart/2005/8/layout/process3"/>
    <dgm:cxn modelId="{FBA57037-0CA4-4BAF-91E3-9922B5B131B5}" srcId="{5CD80937-4978-454B-BB84-118B314816E1}" destId="{7BC43922-AFDF-494E-AA55-D701ACA65EDA}" srcOrd="2" destOrd="0" parTransId="{71C16DB2-6C8F-4AF5-A68F-704264F514C6}" sibTransId="{B5632BE9-BD0C-4465-9ECB-091B8E87E06C}"/>
    <dgm:cxn modelId="{66C2EEEC-8096-4919-AC34-32AE01D460D7}" type="presOf" srcId="{184D65D0-811C-4C95-8593-4E81AA3D5867}" destId="{B8D9C472-840D-4B02-B858-16E5179FF648}" srcOrd="0" destOrd="0" presId="urn:microsoft.com/office/officeart/2005/8/layout/process3"/>
    <dgm:cxn modelId="{5DA39E60-7238-47F5-9DC7-ECBCE329687F}" srcId="{6C9EEC21-AF1D-4ADF-A6AE-5BDA2A2B12AD}" destId="{184D65D0-811C-4C95-8593-4E81AA3D5867}" srcOrd="0" destOrd="0" parTransId="{40FC087B-38DC-42B3-8550-FFB40C7DACB5}" sibTransId="{8592D9EF-1AC0-4D25-8B18-31D2464A9550}"/>
    <dgm:cxn modelId="{91D78E28-7F72-4076-9C94-C08C9BC9B709}" type="presOf" srcId="{1C51DA3D-5E06-4937-B45E-32C12D797804}" destId="{25291BF1-FD32-4786-842D-9AC0FFAABB54}" srcOrd="1" destOrd="0" presId="urn:microsoft.com/office/officeart/2005/8/layout/process3"/>
    <dgm:cxn modelId="{518F228F-7EAE-41E9-ADF1-4C517295B291}" type="presOf" srcId="{7BC43922-AFDF-494E-AA55-D701ACA65EDA}" destId="{344031F5-43E3-43A6-A945-CDBD0A695766}" srcOrd="1" destOrd="0" presId="urn:microsoft.com/office/officeart/2005/8/layout/process3"/>
    <dgm:cxn modelId="{76226658-73E0-4AEF-B338-A9F5CDD76473}" type="presOf" srcId="{E79E1D4C-9D8E-4B54-93AD-DE52D51B6066}" destId="{BE30F0B9-D414-42FC-A1D4-B3BB179C9E51}" srcOrd="1" destOrd="0" presId="urn:microsoft.com/office/officeart/2005/8/layout/process3"/>
    <dgm:cxn modelId="{F11E8792-CE95-412B-A320-5E4228B5DA07}" type="presOf" srcId="{2800BFC7-CE52-4482-BAAB-3D0D65ADA2CC}" destId="{A15FBF63-345B-4F76-842A-C57496B9C7BF}" srcOrd="1" destOrd="0" presId="urn:microsoft.com/office/officeart/2005/8/layout/process3"/>
    <dgm:cxn modelId="{CF1E8E86-B937-4C92-ABAA-65ED726804DC}" srcId="{5CD80937-4978-454B-BB84-118B314816E1}" destId="{1C51DA3D-5E06-4937-B45E-32C12D797804}" srcOrd="3" destOrd="0" parTransId="{1DF7E7F7-1658-40A5-AACA-22E9A36ECD41}" sibTransId="{058FF6EF-52B5-4D84-8CE6-D5BDEEB8CEE4}"/>
    <dgm:cxn modelId="{7F2F1948-3105-49C8-887F-159F6D4BF96B}" type="presOf" srcId="{6C9EEC21-AF1D-4ADF-A6AE-5BDA2A2B12AD}" destId="{24D6D80B-DAAF-4215-B3A8-554EFB217AB3}" srcOrd="1" destOrd="0" presId="urn:microsoft.com/office/officeart/2005/8/layout/process3"/>
    <dgm:cxn modelId="{7A40BD50-20C9-48AA-83C1-D3064AFFB333}" type="presOf" srcId="{B5632BE9-BD0C-4465-9ECB-091B8E87E06C}" destId="{B4C1B92E-FBE3-4737-9916-7D270AA3F8B7}" srcOrd="0" destOrd="0" presId="urn:microsoft.com/office/officeart/2005/8/layout/process3"/>
    <dgm:cxn modelId="{092A714F-DAF3-47A0-9B3B-D94DFE76A740}" type="presOf" srcId="{9938D07A-DED0-4578-98C8-D4EEE07A58BF}" destId="{4672AF98-4CC7-4FCD-B554-9BAC426901E5}" srcOrd="0" destOrd="0" presId="urn:microsoft.com/office/officeart/2005/8/layout/process3"/>
    <dgm:cxn modelId="{44C9ABDB-D2A9-47AF-ACE9-35B67CC6EEC1}" srcId="{7BC43922-AFDF-494E-AA55-D701ACA65EDA}" destId="{E4AA7AA5-B066-484C-9E9C-997556C20E5F}" srcOrd="0" destOrd="0" parTransId="{2BD8E429-E479-47C5-9B5E-2A9453E446E2}" sibTransId="{1E285FC5-76BB-4C21-BBED-7795E6F34B9B}"/>
    <dgm:cxn modelId="{EB589CE3-CB20-45BF-9982-43BFDC7D2970}" type="presOf" srcId="{7BC43922-AFDF-494E-AA55-D701ACA65EDA}" destId="{372C5EA8-5ADB-40AB-9218-3F8F63F7E40F}" srcOrd="0" destOrd="0" presId="urn:microsoft.com/office/officeart/2005/8/layout/process3"/>
    <dgm:cxn modelId="{D7433668-A60F-4F55-B3B2-74E791F8DD29}" srcId="{5CD80937-4978-454B-BB84-118B314816E1}" destId="{0C5E7A9F-3F74-45DE-A9BA-45D188ED60DE}" srcOrd="0" destOrd="0" parTransId="{E2FBBB24-858E-49AE-886A-5987AAF173EE}" sibTransId="{2800BFC7-CE52-4482-BAAB-3D0D65ADA2CC}"/>
    <dgm:cxn modelId="{07EFEB29-2703-4731-948B-1B277919EF1B}" type="presOf" srcId="{0C5E7A9F-3F74-45DE-A9BA-45D188ED60DE}" destId="{8C490982-5B93-47A1-A480-AB5276A92639}" srcOrd="0" destOrd="0" presId="urn:microsoft.com/office/officeart/2005/8/layout/process3"/>
    <dgm:cxn modelId="{AF7D4B0A-A36C-4380-8F42-3FA15F9D6CE4}" type="presOf" srcId="{5CD80937-4978-454B-BB84-118B314816E1}" destId="{617D0F3B-B387-4F73-A89D-F0D74C871BF4}" srcOrd="0" destOrd="0" presId="urn:microsoft.com/office/officeart/2005/8/layout/process3"/>
    <dgm:cxn modelId="{2CB4ECCF-D635-4D24-A5CB-BA61542FB8B8}" type="presOf" srcId="{2800BFC7-CE52-4482-BAAB-3D0D65ADA2CC}" destId="{4F20E389-241A-4B2E-85B6-F61C85876B80}" srcOrd="0" destOrd="0" presId="urn:microsoft.com/office/officeart/2005/8/layout/process3"/>
    <dgm:cxn modelId="{064AB0EF-2C71-4E01-8057-C5980064B78F}" srcId="{1C51DA3D-5E06-4937-B45E-32C12D797804}" destId="{467CC9C5-6E5A-428A-B498-5385DFD4A360}" srcOrd="0" destOrd="0" parTransId="{153564D8-8E7F-4BF3-8375-B4641FB31F32}" sibTransId="{3A01C8E7-F310-44E3-A0D0-8171F07BA245}"/>
    <dgm:cxn modelId="{F09DF2DD-476C-4E39-A234-2FC89C319413}" type="presParOf" srcId="{617D0F3B-B387-4F73-A89D-F0D74C871BF4}" destId="{A67BD3BC-E79B-49E1-B4E3-9F865D1D7978}" srcOrd="0" destOrd="0" presId="urn:microsoft.com/office/officeart/2005/8/layout/process3"/>
    <dgm:cxn modelId="{108C4B90-2D11-43E3-819A-96D29E8C11DF}" type="presParOf" srcId="{A67BD3BC-E79B-49E1-B4E3-9F865D1D7978}" destId="{8C490982-5B93-47A1-A480-AB5276A92639}" srcOrd="0" destOrd="0" presId="urn:microsoft.com/office/officeart/2005/8/layout/process3"/>
    <dgm:cxn modelId="{6543D844-3903-4B35-8971-01AD60813710}" type="presParOf" srcId="{A67BD3BC-E79B-49E1-B4E3-9F865D1D7978}" destId="{86A0DDE1-59E5-431F-8954-3A45C329924F}" srcOrd="1" destOrd="0" presId="urn:microsoft.com/office/officeart/2005/8/layout/process3"/>
    <dgm:cxn modelId="{8B83600E-ACD2-4477-A9CE-260C8CDA2EF8}" type="presParOf" srcId="{A67BD3BC-E79B-49E1-B4E3-9F865D1D7978}" destId="{4672AF98-4CC7-4FCD-B554-9BAC426901E5}" srcOrd="2" destOrd="0" presId="urn:microsoft.com/office/officeart/2005/8/layout/process3"/>
    <dgm:cxn modelId="{913B735D-79A0-4AE4-8B24-57FFDC50818E}" type="presParOf" srcId="{617D0F3B-B387-4F73-A89D-F0D74C871BF4}" destId="{4F20E389-241A-4B2E-85B6-F61C85876B80}" srcOrd="1" destOrd="0" presId="urn:microsoft.com/office/officeart/2005/8/layout/process3"/>
    <dgm:cxn modelId="{1ABF0ABE-65AC-4A7C-82F2-E287917298E9}" type="presParOf" srcId="{4F20E389-241A-4B2E-85B6-F61C85876B80}" destId="{A15FBF63-345B-4F76-842A-C57496B9C7BF}" srcOrd="0" destOrd="0" presId="urn:microsoft.com/office/officeart/2005/8/layout/process3"/>
    <dgm:cxn modelId="{F05BC040-3D0C-4C9E-B9F5-C0FAA599D7E9}" type="presParOf" srcId="{617D0F3B-B387-4F73-A89D-F0D74C871BF4}" destId="{D7ACD01D-9D4E-40B2-8E74-C2F7D61900FD}" srcOrd="2" destOrd="0" presId="urn:microsoft.com/office/officeart/2005/8/layout/process3"/>
    <dgm:cxn modelId="{164D3908-11E7-4B5A-B2E8-3A0D12AC305D}" type="presParOf" srcId="{D7ACD01D-9D4E-40B2-8E74-C2F7D61900FD}" destId="{135FA4F1-0EBC-4ECD-8F89-A5091DCB0B16}" srcOrd="0" destOrd="0" presId="urn:microsoft.com/office/officeart/2005/8/layout/process3"/>
    <dgm:cxn modelId="{8567F05F-0F38-44E4-B772-82119E989807}" type="presParOf" srcId="{D7ACD01D-9D4E-40B2-8E74-C2F7D61900FD}" destId="{24D6D80B-DAAF-4215-B3A8-554EFB217AB3}" srcOrd="1" destOrd="0" presId="urn:microsoft.com/office/officeart/2005/8/layout/process3"/>
    <dgm:cxn modelId="{8DC80613-52AC-4634-954D-4A155ACA9F2B}" type="presParOf" srcId="{D7ACD01D-9D4E-40B2-8E74-C2F7D61900FD}" destId="{B8D9C472-840D-4B02-B858-16E5179FF648}" srcOrd="2" destOrd="0" presId="urn:microsoft.com/office/officeart/2005/8/layout/process3"/>
    <dgm:cxn modelId="{C0C61BAC-C553-44FC-8BB9-7988D47B003B}" type="presParOf" srcId="{617D0F3B-B387-4F73-A89D-F0D74C871BF4}" destId="{7885A511-355F-48E8-88B2-88D688D57F6A}" srcOrd="3" destOrd="0" presId="urn:microsoft.com/office/officeart/2005/8/layout/process3"/>
    <dgm:cxn modelId="{6F063227-060C-4433-9B0F-85B867E8CA68}" type="presParOf" srcId="{7885A511-355F-48E8-88B2-88D688D57F6A}" destId="{BE30F0B9-D414-42FC-A1D4-B3BB179C9E51}" srcOrd="0" destOrd="0" presId="urn:microsoft.com/office/officeart/2005/8/layout/process3"/>
    <dgm:cxn modelId="{14A672C1-E938-471E-BBF4-59839200E281}" type="presParOf" srcId="{617D0F3B-B387-4F73-A89D-F0D74C871BF4}" destId="{98BD0346-68DE-4B61-B6F8-919552F07FA3}" srcOrd="4" destOrd="0" presId="urn:microsoft.com/office/officeart/2005/8/layout/process3"/>
    <dgm:cxn modelId="{B677D6AA-E6C8-41CD-8B7C-4A920D16EFC7}" type="presParOf" srcId="{98BD0346-68DE-4B61-B6F8-919552F07FA3}" destId="{372C5EA8-5ADB-40AB-9218-3F8F63F7E40F}" srcOrd="0" destOrd="0" presId="urn:microsoft.com/office/officeart/2005/8/layout/process3"/>
    <dgm:cxn modelId="{63CE8231-DF95-450D-AD3E-DD8E8910E71F}" type="presParOf" srcId="{98BD0346-68DE-4B61-B6F8-919552F07FA3}" destId="{344031F5-43E3-43A6-A945-CDBD0A695766}" srcOrd="1" destOrd="0" presId="urn:microsoft.com/office/officeart/2005/8/layout/process3"/>
    <dgm:cxn modelId="{5947E2FC-838A-4DC9-855D-63ECC3B59CC8}" type="presParOf" srcId="{98BD0346-68DE-4B61-B6F8-919552F07FA3}" destId="{E8E274B4-8205-42F0-B856-795E78739F24}" srcOrd="2" destOrd="0" presId="urn:microsoft.com/office/officeart/2005/8/layout/process3"/>
    <dgm:cxn modelId="{F333C4F5-90B0-49E5-9B51-775097C37B54}" type="presParOf" srcId="{617D0F3B-B387-4F73-A89D-F0D74C871BF4}" destId="{B4C1B92E-FBE3-4737-9916-7D270AA3F8B7}" srcOrd="5" destOrd="0" presId="urn:microsoft.com/office/officeart/2005/8/layout/process3"/>
    <dgm:cxn modelId="{0E672037-091A-4C2A-A5AD-070B52A7DA26}" type="presParOf" srcId="{B4C1B92E-FBE3-4737-9916-7D270AA3F8B7}" destId="{BF6E9EBE-2960-4F02-99E5-3180875ED622}" srcOrd="0" destOrd="0" presId="urn:microsoft.com/office/officeart/2005/8/layout/process3"/>
    <dgm:cxn modelId="{2399376D-256B-42A3-B4BC-2620F350C726}" type="presParOf" srcId="{617D0F3B-B387-4F73-A89D-F0D74C871BF4}" destId="{ED9F3140-C599-4E2D-BD75-1B3871930C3E}" srcOrd="6" destOrd="0" presId="urn:microsoft.com/office/officeart/2005/8/layout/process3"/>
    <dgm:cxn modelId="{577FD628-D592-4931-88EC-3F2328565D68}" type="presParOf" srcId="{ED9F3140-C599-4E2D-BD75-1B3871930C3E}" destId="{05FCF8CE-C6F5-4712-A94B-769A6E9B5740}" srcOrd="0" destOrd="0" presId="urn:microsoft.com/office/officeart/2005/8/layout/process3"/>
    <dgm:cxn modelId="{A4852501-ED9A-4A8E-8B16-740E599A0EE4}" type="presParOf" srcId="{ED9F3140-C599-4E2D-BD75-1B3871930C3E}" destId="{25291BF1-FD32-4786-842D-9AC0FFAABB54}" srcOrd="1" destOrd="0" presId="urn:microsoft.com/office/officeart/2005/8/layout/process3"/>
    <dgm:cxn modelId="{89761504-A02C-41AC-97F1-B536E77CC6FB}" type="presParOf" srcId="{ED9F3140-C599-4E2D-BD75-1B3871930C3E}" destId="{3DB16BB9-3676-40C4-8826-AE802F684183}" srcOrd="2" destOrd="0" presId="urn:microsoft.com/office/officeart/2005/8/layout/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C2C002-E74F-4AE4-B10C-AB9055F2196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6672A50-F7F9-47FC-8DEB-158EF0D45780}">
      <dgm:prSet phldrT="[Text]"/>
      <dgm:spPr/>
      <dgm:t>
        <a:bodyPr/>
        <a:lstStyle/>
        <a:p>
          <a:r>
            <a:rPr lang="en-US" dirty="0"/>
            <a:t>Discharged to onsite Rehab, Chronic or Psych Unit </a:t>
          </a:r>
        </a:p>
      </dgm:t>
    </dgm:pt>
    <dgm:pt modelId="{0BCB3C4B-A986-455C-866C-276E3899F226}" type="parTrans" cxnId="{2D569476-E452-454F-ABB5-17322755D769}">
      <dgm:prSet/>
      <dgm:spPr/>
      <dgm:t>
        <a:bodyPr/>
        <a:lstStyle/>
        <a:p>
          <a:endParaRPr lang="en-US"/>
        </a:p>
      </dgm:t>
    </dgm:pt>
    <dgm:pt modelId="{FDECF982-6AF6-4CDA-97C7-85D72DA7953F}" type="sibTrans" cxnId="{2D569476-E452-454F-ABB5-17322755D769}">
      <dgm:prSet/>
      <dgm:spPr/>
      <dgm:t>
        <a:bodyPr/>
        <a:lstStyle/>
        <a:p>
          <a:endParaRPr lang="en-US" dirty="0"/>
        </a:p>
      </dgm:t>
    </dgm:pt>
    <dgm:pt modelId="{D91FA28B-00E8-4BF9-BCAA-7E958126F202}">
      <dgm:prSet phldrT="[Text]"/>
      <dgm:spPr/>
      <dgm:t>
        <a:bodyPr/>
        <a:lstStyle/>
        <a:p>
          <a:r>
            <a:rPr lang="en-US" dirty="0">
              <a:solidFill>
                <a:srgbClr val="FF0000"/>
              </a:solidFill>
            </a:rPr>
            <a:t>Discharge Date: 5/13/2010</a:t>
          </a:r>
        </a:p>
      </dgm:t>
    </dgm:pt>
    <dgm:pt modelId="{827B652C-63DC-4A45-9922-D2B9C90A0F9B}" type="parTrans" cxnId="{F3D114CC-0AC4-4258-B1F1-210F856D3D78}">
      <dgm:prSet/>
      <dgm:spPr/>
      <dgm:t>
        <a:bodyPr/>
        <a:lstStyle/>
        <a:p>
          <a:endParaRPr lang="en-US"/>
        </a:p>
      </dgm:t>
    </dgm:pt>
    <dgm:pt modelId="{C28E02A0-F62D-48CF-ACC3-BB7A8B9C01F9}" type="sibTrans" cxnId="{F3D114CC-0AC4-4258-B1F1-210F856D3D78}">
      <dgm:prSet/>
      <dgm:spPr/>
      <dgm:t>
        <a:bodyPr/>
        <a:lstStyle/>
        <a:p>
          <a:endParaRPr lang="en-US"/>
        </a:p>
      </dgm:t>
    </dgm:pt>
    <dgm:pt modelId="{1009BD19-9721-44F6-9E3D-07CF8F6B587F}">
      <dgm:prSet phldrT="[Text]"/>
      <dgm:spPr/>
      <dgm:t>
        <a:bodyPr/>
        <a:lstStyle/>
        <a:p>
          <a:r>
            <a:rPr lang="en-US" dirty="0"/>
            <a:t>Discharged to home or </a:t>
          </a:r>
          <a:r>
            <a:rPr lang="en-US" dirty="0" smtClean="0"/>
            <a:t>transferred </a:t>
          </a:r>
          <a:r>
            <a:rPr lang="en-US" dirty="0"/>
            <a:t>back to  acute care</a:t>
          </a:r>
        </a:p>
      </dgm:t>
    </dgm:pt>
    <dgm:pt modelId="{B2A3DB4A-DF90-4DF4-A4C8-744AAB5ECB5D}" type="parTrans" cxnId="{39FC8F8C-4D64-4026-BE5E-FC285A00A9E1}">
      <dgm:prSet/>
      <dgm:spPr/>
      <dgm:t>
        <a:bodyPr/>
        <a:lstStyle/>
        <a:p>
          <a:endParaRPr lang="en-US"/>
        </a:p>
      </dgm:t>
    </dgm:pt>
    <dgm:pt modelId="{B4B18DBF-1BFD-458E-9AC0-F15DD15CF5BE}" type="sibTrans" cxnId="{39FC8F8C-4D64-4026-BE5E-FC285A00A9E1}">
      <dgm:prSet/>
      <dgm:spPr>
        <a:solidFill>
          <a:schemeClr val="tx2">
            <a:lumMod val="20000"/>
            <a:lumOff val="80000"/>
          </a:schemeClr>
        </a:solidFill>
      </dgm:spPr>
      <dgm:t>
        <a:bodyPr/>
        <a:lstStyle/>
        <a:p>
          <a:endParaRPr lang="en-US" dirty="0"/>
        </a:p>
      </dgm:t>
    </dgm:pt>
    <dgm:pt modelId="{01E61018-BD80-4A4B-B5CA-0F47DD43F409}">
      <dgm:prSet phldrT="[Text]"/>
      <dgm:spPr/>
      <dgm:t>
        <a:bodyPr/>
        <a:lstStyle/>
        <a:p>
          <a:r>
            <a:rPr lang="en-US" dirty="0">
              <a:solidFill>
                <a:srgbClr val="FF0000"/>
              </a:solidFill>
            </a:rPr>
            <a:t>Admission Date: 5/13/2010</a:t>
          </a:r>
        </a:p>
      </dgm:t>
    </dgm:pt>
    <dgm:pt modelId="{F9D9B065-5A81-479B-9616-ABFCCBC16986}" type="parTrans" cxnId="{92C44F97-BCCC-4206-A67E-BCD6A8DED196}">
      <dgm:prSet/>
      <dgm:spPr/>
      <dgm:t>
        <a:bodyPr/>
        <a:lstStyle/>
        <a:p>
          <a:endParaRPr lang="en-US"/>
        </a:p>
      </dgm:t>
    </dgm:pt>
    <dgm:pt modelId="{B8CFA7DC-A4DA-4BA3-A7D6-D9632810C072}" type="sibTrans" cxnId="{92C44F97-BCCC-4206-A67E-BCD6A8DED196}">
      <dgm:prSet/>
      <dgm:spPr/>
      <dgm:t>
        <a:bodyPr/>
        <a:lstStyle/>
        <a:p>
          <a:endParaRPr lang="en-US"/>
        </a:p>
      </dgm:t>
    </dgm:pt>
    <dgm:pt modelId="{36439108-1734-47C2-B300-A8BE69921860}">
      <dgm:prSet phldrT="[Text]"/>
      <dgm:spPr/>
      <dgm:t>
        <a:bodyPr/>
        <a:lstStyle/>
        <a:p>
          <a:r>
            <a:rPr lang="en-US" dirty="0"/>
            <a:t>Discharge Date: 5/16/2010</a:t>
          </a:r>
        </a:p>
      </dgm:t>
    </dgm:pt>
    <dgm:pt modelId="{FD01ACC9-10AF-4B55-96A6-299ECE1FAE4E}" type="parTrans" cxnId="{7FB9608C-0B89-4B8D-9B7A-0495BE1E662F}">
      <dgm:prSet/>
      <dgm:spPr/>
      <dgm:t>
        <a:bodyPr/>
        <a:lstStyle/>
        <a:p>
          <a:endParaRPr lang="en-US"/>
        </a:p>
      </dgm:t>
    </dgm:pt>
    <dgm:pt modelId="{75E92CFF-BCC0-4832-A817-66CEB0856D9B}" type="sibTrans" cxnId="{7FB9608C-0B89-4B8D-9B7A-0495BE1E662F}">
      <dgm:prSet/>
      <dgm:spPr/>
      <dgm:t>
        <a:bodyPr/>
        <a:lstStyle/>
        <a:p>
          <a:endParaRPr lang="en-US"/>
        </a:p>
      </dgm:t>
    </dgm:pt>
    <dgm:pt modelId="{92979AD5-6BD0-4EC6-82F9-F280FF951A8D}">
      <dgm:prSet phldrT="[Text]"/>
      <dgm:spPr/>
      <dgm:t>
        <a:bodyPr/>
        <a:lstStyle/>
        <a:p>
          <a:r>
            <a:rPr lang="en-US" dirty="0"/>
            <a:t>Discharged to Home</a:t>
          </a:r>
        </a:p>
      </dgm:t>
    </dgm:pt>
    <dgm:pt modelId="{D8C0A1E9-1CF6-45F8-9059-7B627747CBE7}" type="parTrans" cxnId="{EF4E4A10-5FB4-427E-82F3-2485316B841A}">
      <dgm:prSet/>
      <dgm:spPr/>
      <dgm:t>
        <a:bodyPr/>
        <a:lstStyle/>
        <a:p>
          <a:endParaRPr lang="en-US"/>
        </a:p>
      </dgm:t>
    </dgm:pt>
    <dgm:pt modelId="{9A747610-F054-4897-9F95-AE0F23648797}" type="sibTrans" cxnId="{EF4E4A10-5FB4-427E-82F3-2485316B841A}">
      <dgm:prSet/>
      <dgm:spPr/>
      <dgm:t>
        <a:bodyPr/>
        <a:lstStyle/>
        <a:p>
          <a:endParaRPr lang="en-US"/>
        </a:p>
      </dgm:t>
    </dgm:pt>
    <dgm:pt modelId="{90DE42AD-312C-4B42-A0AB-F3F1A5CCD70E}">
      <dgm:prSet phldrT="[Text]"/>
      <dgm:spPr/>
      <dgm:t>
        <a:bodyPr/>
        <a:lstStyle/>
        <a:p>
          <a:r>
            <a:rPr lang="en-US" dirty="0"/>
            <a:t>Discharge Date: 6/16/2010</a:t>
          </a:r>
        </a:p>
      </dgm:t>
    </dgm:pt>
    <dgm:pt modelId="{E2A6B9D8-2CDC-4625-9D27-35A8B828BA46}" type="sibTrans" cxnId="{39376AB2-226B-45F5-ADA9-922035036459}">
      <dgm:prSet/>
      <dgm:spPr/>
      <dgm:t>
        <a:bodyPr/>
        <a:lstStyle/>
        <a:p>
          <a:endParaRPr lang="en-US"/>
        </a:p>
      </dgm:t>
    </dgm:pt>
    <dgm:pt modelId="{99CCF413-70BC-4BF6-A15D-F9A2195E05CF}" type="parTrans" cxnId="{39376AB2-226B-45F5-ADA9-922035036459}">
      <dgm:prSet/>
      <dgm:spPr/>
      <dgm:t>
        <a:bodyPr/>
        <a:lstStyle/>
        <a:p>
          <a:endParaRPr lang="en-US"/>
        </a:p>
      </dgm:t>
    </dgm:pt>
    <dgm:pt modelId="{AA45A854-9C60-4E36-8C3B-8FADAA9FB348}">
      <dgm:prSet phldrT="[Text]"/>
      <dgm:spPr/>
      <dgm:t>
        <a:bodyPr/>
        <a:lstStyle/>
        <a:p>
          <a:r>
            <a:rPr lang="en-US" dirty="0"/>
            <a:t>Admission2 to </a:t>
          </a:r>
          <a:r>
            <a:rPr lang="en-US" dirty="0" smtClean="0"/>
            <a:t>Hospital-A</a:t>
          </a:r>
          <a:endParaRPr lang="en-US" dirty="0"/>
        </a:p>
      </dgm:t>
    </dgm:pt>
    <dgm:pt modelId="{AE7FB226-423B-403D-8CFE-E8221FC6F5AC}" type="parTrans" cxnId="{6256F761-9ABE-425A-983C-84D030C41F7D}">
      <dgm:prSet/>
      <dgm:spPr/>
      <dgm:t>
        <a:bodyPr/>
        <a:lstStyle/>
        <a:p>
          <a:endParaRPr lang="en-US"/>
        </a:p>
      </dgm:t>
    </dgm:pt>
    <dgm:pt modelId="{525EA60B-EC71-4694-B81D-79D68A257380}" type="sibTrans" cxnId="{6256F761-9ABE-425A-983C-84D030C41F7D}">
      <dgm:prSet/>
      <dgm:spPr/>
      <dgm:t>
        <a:bodyPr/>
        <a:lstStyle/>
        <a:p>
          <a:endParaRPr lang="en-US"/>
        </a:p>
      </dgm:t>
    </dgm:pt>
    <dgm:pt modelId="{1FA99FBF-0234-4EC0-AD9D-2F8FD735B7B3}">
      <dgm:prSet phldrT="[Text]"/>
      <dgm:spPr/>
      <dgm:t>
        <a:bodyPr/>
        <a:lstStyle/>
        <a:p>
          <a:r>
            <a:rPr lang="en-US" dirty="0"/>
            <a:t>Admission Date: 5/11/2010</a:t>
          </a:r>
        </a:p>
      </dgm:t>
    </dgm:pt>
    <dgm:pt modelId="{C410F723-ED9A-4D5C-B6BE-7081EF8ED3E7}" type="sibTrans" cxnId="{40758310-9D9E-4881-9BB3-6756A19F973A}">
      <dgm:prSet/>
      <dgm:spPr/>
      <dgm:t>
        <a:bodyPr/>
        <a:lstStyle/>
        <a:p>
          <a:endParaRPr lang="en-US"/>
        </a:p>
      </dgm:t>
    </dgm:pt>
    <dgm:pt modelId="{5055996D-C55A-480B-B4DD-4479EABD5498}" type="parTrans" cxnId="{40758310-9D9E-4881-9BB3-6756A19F973A}">
      <dgm:prSet/>
      <dgm:spPr/>
      <dgm:t>
        <a:bodyPr/>
        <a:lstStyle/>
        <a:p>
          <a:endParaRPr lang="en-US"/>
        </a:p>
      </dgm:t>
    </dgm:pt>
    <dgm:pt modelId="{E51F8740-A99D-4A53-B4CF-FD8148754355}">
      <dgm:prSet phldrT="[Text]"/>
      <dgm:spPr/>
      <dgm:t>
        <a:bodyPr/>
        <a:lstStyle/>
        <a:p>
          <a:r>
            <a:rPr lang="en-US" dirty="0"/>
            <a:t>Admission1 to </a:t>
          </a:r>
          <a:r>
            <a:rPr lang="en-US" dirty="0" smtClean="0"/>
            <a:t>Hospital-A</a:t>
          </a:r>
          <a:endParaRPr lang="en-US" dirty="0"/>
        </a:p>
      </dgm:t>
    </dgm:pt>
    <dgm:pt modelId="{86870002-F961-4DCD-813A-84DC99487ABD}" type="parTrans" cxnId="{D7149E61-4791-4295-A7DC-D515D59B8B91}">
      <dgm:prSet/>
      <dgm:spPr/>
      <dgm:t>
        <a:bodyPr/>
        <a:lstStyle/>
        <a:p>
          <a:endParaRPr lang="en-US"/>
        </a:p>
      </dgm:t>
    </dgm:pt>
    <dgm:pt modelId="{DB0B3CEE-0E44-42B4-8095-B2328A2C42D9}" type="sibTrans" cxnId="{D7149E61-4791-4295-A7DC-D515D59B8B91}">
      <dgm:prSet/>
      <dgm:spPr/>
      <dgm:t>
        <a:bodyPr/>
        <a:lstStyle/>
        <a:p>
          <a:endParaRPr lang="en-US"/>
        </a:p>
      </dgm:t>
    </dgm:pt>
    <dgm:pt modelId="{7A022F57-A49F-48D6-87B1-D3B1C32C6BB4}">
      <dgm:prSet phldrT="[Text]"/>
      <dgm:spPr/>
      <dgm:t>
        <a:bodyPr/>
        <a:lstStyle/>
        <a:p>
          <a:r>
            <a:rPr lang="en-US" dirty="0"/>
            <a:t>Admission3 to </a:t>
          </a:r>
          <a:r>
            <a:rPr lang="en-US" dirty="0" smtClean="0"/>
            <a:t>Hospital-A</a:t>
          </a:r>
          <a:endParaRPr lang="en-US" dirty="0"/>
        </a:p>
      </dgm:t>
    </dgm:pt>
    <dgm:pt modelId="{684DB148-A516-4FBC-AA6D-A7541CD00EA2}" type="parTrans" cxnId="{DB6B0CA9-4494-4D0C-96B3-2F5CE45D6861}">
      <dgm:prSet/>
      <dgm:spPr/>
      <dgm:t>
        <a:bodyPr/>
        <a:lstStyle/>
        <a:p>
          <a:endParaRPr lang="en-US"/>
        </a:p>
      </dgm:t>
    </dgm:pt>
    <dgm:pt modelId="{4E745800-2BDB-47AB-8B02-F70D1BA968AB}" type="sibTrans" cxnId="{DB6B0CA9-4494-4D0C-96B3-2F5CE45D6861}">
      <dgm:prSet/>
      <dgm:spPr/>
      <dgm:t>
        <a:bodyPr/>
        <a:lstStyle/>
        <a:p>
          <a:endParaRPr lang="en-US"/>
        </a:p>
      </dgm:t>
    </dgm:pt>
    <dgm:pt modelId="{739B26E4-C560-4375-9892-1CD63B0AB3C8}">
      <dgm:prSet phldrT="[Text]"/>
      <dgm:spPr/>
      <dgm:t>
        <a:bodyPr/>
        <a:lstStyle/>
        <a:p>
          <a:r>
            <a:rPr lang="en-US" dirty="0">
              <a:solidFill>
                <a:srgbClr val="FF0000"/>
              </a:solidFill>
            </a:rPr>
            <a:t>Admission Date: 6/15/2010</a:t>
          </a:r>
          <a:endParaRPr lang="en-US" dirty="0"/>
        </a:p>
      </dgm:t>
    </dgm:pt>
    <dgm:pt modelId="{BC1D7514-F7A6-4C52-B5AE-30FE4049C313}" type="parTrans" cxnId="{3F8A2C6B-DAA7-415A-8E1D-BCED81376EA2}">
      <dgm:prSet/>
      <dgm:spPr/>
      <dgm:t>
        <a:bodyPr/>
        <a:lstStyle/>
        <a:p>
          <a:endParaRPr lang="en-US"/>
        </a:p>
      </dgm:t>
    </dgm:pt>
    <dgm:pt modelId="{AF28A7A0-2044-4226-9982-EC8765CA4234}" type="sibTrans" cxnId="{3F8A2C6B-DAA7-415A-8E1D-BCED81376EA2}">
      <dgm:prSet/>
      <dgm:spPr/>
      <dgm:t>
        <a:bodyPr/>
        <a:lstStyle/>
        <a:p>
          <a:endParaRPr lang="en-US"/>
        </a:p>
      </dgm:t>
    </dgm:pt>
    <dgm:pt modelId="{9DF7ACA8-99FC-4A6E-A923-2096A475BB4A}" type="pres">
      <dgm:prSet presAssocID="{32C2C002-E74F-4AE4-B10C-AB9055F21961}" presName="Name0" presStyleCnt="0">
        <dgm:presLayoutVars>
          <dgm:dir/>
          <dgm:animLvl val="lvl"/>
          <dgm:resizeHandles val="exact"/>
        </dgm:presLayoutVars>
      </dgm:prSet>
      <dgm:spPr/>
      <dgm:t>
        <a:bodyPr/>
        <a:lstStyle/>
        <a:p>
          <a:endParaRPr lang="en-US"/>
        </a:p>
      </dgm:t>
    </dgm:pt>
    <dgm:pt modelId="{5BF844D6-EB1C-4747-B166-8483E7037D75}" type="pres">
      <dgm:prSet presAssocID="{32C2C002-E74F-4AE4-B10C-AB9055F21961}" presName="tSp" presStyleCnt="0"/>
      <dgm:spPr/>
    </dgm:pt>
    <dgm:pt modelId="{DC25B33F-C674-42A0-A650-29B1827A55B9}" type="pres">
      <dgm:prSet presAssocID="{32C2C002-E74F-4AE4-B10C-AB9055F21961}" presName="bSp" presStyleCnt="0"/>
      <dgm:spPr/>
    </dgm:pt>
    <dgm:pt modelId="{C9007973-839B-4F81-B3B0-EC68C32DBDC3}" type="pres">
      <dgm:prSet presAssocID="{32C2C002-E74F-4AE4-B10C-AB9055F21961}" presName="process" presStyleCnt="0"/>
      <dgm:spPr/>
    </dgm:pt>
    <dgm:pt modelId="{51FFAAE8-A731-4CD2-86D2-F98ADE76CB3B}" type="pres">
      <dgm:prSet presAssocID="{46672A50-F7F9-47FC-8DEB-158EF0D45780}" presName="composite1" presStyleCnt="0"/>
      <dgm:spPr/>
    </dgm:pt>
    <dgm:pt modelId="{F5C2474C-780C-4FD7-85C3-C16F542F3CCB}" type="pres">
      <dgm:prSet presAssocID="{46672A50-F7F9-47FC-8DEB-158EF0D45780}" presName="dummyNode1" presStyleLbl="node1" presStyleIdx="0" presStyleCnt="3"/>
      <dgm:spPr/>
    </dgm:pt>
    <dgm:pt modelId="{B6F30C7F-F638-4C4B-A283-A729CB50A063}" type="pres">
      <dgm:prSet presAssocID="{46672A50-F7F9-47FC-8DEB-158EF0D45780}" presName="childNode1" presStyleLbl="bgAcc1" presStyleIdx="0" presStyleCnt="3" custScaleX="116860" custScaleY="58974">
        <dgm:presLayoutVars>
          <dgm:bulletEnabled val="1"/>
        </dgm:presLayoutVars>
      </dgm:prSet>
      <dgm:spPr/>
      <dgm:t>
        <a:bodyPr/>
        <a:lstStyle/>
        <a:p>
          <a:endParaRPr lang="en-US"/>
        </a:p>
      </dgm:t>
    </dgm:pt>
    <dgm:pt modelId="{95560B01-93D3-4FE7-91B5-FC21E0DD5A10}" type="pres">
      <dgm:prSet presAssocID="{46672A50-F7F9-47FC-8DEB-158EF0D45780}" presName="childNode1tx" presStyleLbl="bgAcc1" presStyleIdx="0" presStyleCnt="3">
        <dgm:presLayoutVars>
          <dgm:bulletEnabled val="1"/>
        </dgm:presLayoutVars>
      </dgm:prSet>
      <dgm:spPr/>
      <dgm:t>
        <a:bodyPr/>
        <a:lstStyle/>
        <a:p>
          <a:endParaRPr lang="en-US"/>
        </a:p>
      </dgm:t>
    </dgm:pt>
    <dgm:pt modelId="{5261A430-4D2D-4808-9326-E2135338420B}" type="pres">
      <dgm:prSet presAssocID="{46672A50-F7F9-47FC-8DEB-158EF0D45780}" presName="parentNode1" presStyleLbl="node1" presStyleIdx="0" presStyleCnt="3">
        <dgm:presLayoutVars>
          <dgm:chMax val="1"/>
          <dgm:bulletEnabled val="1"/>
        </dgm:presLayoutVars>
      </dgm:prSet>
      <dgm:spPr/>
      <dgm:t>
        <a:bodyPr/>
        <a:lstStyle/>
        <a:p>
          <a:endParaRPr lang="en-US"/>
        </a:p>
      </dgm:t>
    </dgm:pt>
    <dgm:pt modelId="{300FA474-3238-43E8-855D-9C3C68CF7604}" type="pres">
      <dgm:prSet presAssocID="{46672A50-F7F9-47FC-8DEB-158EF0D45780}" presName="connSite1" presStyleCnt="0"/>
      <dgm:spPr/>
    </dgm:pt>
    <dgm:pt modelId="{CFEE1640-682A-428D-A59E-65C7886AD248}" type="pres">
      <dgm:prSet presAssocID="{FDECF982-6AF6-4CDA-97C7-85D72DA7953F}" presName="Name9" presStyleLbl="sibTrans2D1" presStyleIdx="0" presStyleCnt="2"/>
      <dgm:spPr/>
      <dgm:t>
        <a:bodyPr/>
        <a:lstStyle/>
        <a:p>
          <a:endParaRPr lang="en-US"/>
        </a:p>
      </dgm:t>
    </dgm:pt>
    <dgm:pt modelId="{7FE0DF3F-8C35-4DD6-8143-05679927E1D9}" type="pres">
      <dgm:prSet presAssocID="{1009BD19-9721-44F6-9E3D-07CF8F6B587F}" presName="composite2" presStyleCnt="0"/>
      <dgm:spPr/>
    </dgm:pt>
    <dgm:pt modelId="{631E08CE-A720-4081-B515-4AEE7AC54049}" type="pres">
      <dgm:prSet presAssocID="{1009BD19-9721-44F6-9E3D-07CF8F6B587F}" presName="dummyNode2" presStyleLbl="node1" presStyleIdx="0" presStyleCnt="3"/>
      <dgm:spPr/>
    </dgm:pt>
    <dgm:pt modelId="{786F2BC5-6134-420B-82E4-4A054B11C0CE}" type="pres">
      <dgm:prSet presAssocID="{1009BD19-9721-44F6-9E3D-07CF8F6B587F}" presName="childNode2" presStyleLbl="bgAcc1" presStyleIdx="1" presStyleCnt="3" custScaleX="122691" custScaleY="71070" custLinFactNeighborY="5364">
        <dgm:presLayoutVars>
          <dgm:bulletEnabled val="1"/>
        </dgm:presLayoutVars>
      </dgm:prSet>
      <dgm:spPr/>
      <dgm:t>
        <a:bodyPr/>
        <a:lstStyle/>
        <a:p>
          <a:endParaRPr lang="en-US"/>
        </a:p>
      </dgm:t>
    </dgm:pt>
    <dgm:pt modelId="{3B187F37-588D-4C43-9D8B-272608D8AD95}" type="pres">
      <dgm:prSet presAssocID="{1009BD19-9721-44F6-9E3D-07CF8F6B587F}" presName="childNode2tx" presStyleLbl="bgAcc1" presStyleIdx="1" presStyleCnt="3">
        <dgm:presLayoutVars>
          <dgm:bulletEnabled val="1"/>
        </dgm:presLayoutVars>
      </dgm:prSet>
      <dgm:spPr/>
      <dgm:t>
        <a:bodyPr/>
        <a:lstStyle/>
        <a:p>
          <a:endParaRPr lang="en-US"/>
        </a:p>
      </dgm:t>
    </dgm:pt>
    <dgm:pt modelId="{E168CC8A-CEA5-4CC9-9E53-91ED978D2D88}" type="pres">
      <dgm:prSet presAssocID="{1009BD19-9721-44F6-9E3D-07CF8F6B587F}" presName="parentNode2" presStyleLbl="node1" presStyleIdx="1" presStyleCnt="3">
        <dgm:presLayoutVars>
          <dgm:chMax val="0"/>
          <dgm:bulletEnabled val="1"/>
        </dgm:presLayoutVars>
      </dgm:prSet>
      <dgm:spPr/>
      <dgm:t>
        <a:bodyPr/>
        <a:lstStyle/>
        <a:p>
          <a:endParaRPr lang="en-US"/>
        </a:p>
      </dgm:t>
    </dgm:pt>
    <dgm:pt modelId="{29DCDC7D-3131-4C68-9CE0-F98F93B7ACA1}" type="pres">
      <dgm:prSet presAssocID="{1009BD19-9721-44F6-9E3D-07CF8F6B587F}" presName="connSite2" presStyleCnt="0"/>
      <dgm:spPr/>
    </dgm:pt>
    <dgm:pt modelId="{73A58157-0640-4505-9C69-B77FA68E7F00}" type="pres">
      <dgm:prSet presAssocID="{B4B18DBF-1BFD-458E-9AC0-F15DD15CF5BE}" presName="Name18" presStyleLbl="sibTrans2D1" presStyleIdx="1" presStyleCnt="2"/>
      <dgm:spPr/>
      <dgm:t>
        <a:bodyPr/>
        <a:lstStyle/>
        <a:p>
          <a:endParaRPr lang="en-US"/>
        </a:p>
      </dgm:t>
    </dgm:pt>
    <dgm:pt modelId="{C431DB0A-0306-403D-82F8-CE216172ADDC}" type="pres">
      <dgm:prSet presAssocID="{92979AD5-6BD0-4EC6-82F9-F280FF951A8D}" presName="composite1" presStyleCnt="0"/>
      <dgm:spPr/>
    </dgm:pt>
    <dgm:pt modelId="{74B8B8AB-7241-4445-BB91-F351E9B98554}" type="pres">
      <dgm:prSet presAssocID="{92979AD5-6BD0-4EC6-82F9-F280FF951A8D}" presName="dummyNode1" presStyleLbl="node1" presStyleIdx="1" presStyleCnt="3"/>
      <dgm:spPr/>
    </dgm:pt>
    <dgm:pt modelId="{0BF9E43A-F3D2-44BF-91AE-2E2710AFF694}" type="pres">
      <dgm:prSet presAssocID="{92979AD5-6BD0-4EC6-82F9-F280FF951A8D}" presName="childNode1" presStyleLbl="bgAcc1" presStyleIdx="2" presStyleCnt="3" custScaleX="115101" custScaleY="73752" custLinFactNeighborY="6705">
        <dgm:presLayoutVars>
          <dgm:bulletEnabled val="1"/>
        </dgm:presLayoutVars>
      </dgm:prSet>
      <dgm:spPr/>
      <dgm:t>
        <a:bodyPr/>
        <a:lstStyle/>
        <a:p>
          <a:endParaRPr lang="en-US"/>
        </a:p>
      </dgm:t>
    </dgm:pt>
    <dgm:pt modelId="{9477CECC-B6B1-424E-B511-EB843338C502}" type="pres">
      <dgm:prSet presAssocID="{92979AD5-6BD0-4EC6-82F9-F280FF951A8D}" presName="childNode1tx" presStyleLbl="bgAcc1" presStyleIdx="2" presStyleCnt="3">
        <dgm:presLayoutVars>
          <dgm:bulletEnabled val="1"/>
        </dgm:presLayoutVars>
      </dgm:prSet>
      <dgm:spPr/>
      <dgm:t>
        <a:bodyPr/>
        <a:lstStyle/>
        <a:p>
          <a:endParaRPr lang="en-US"/>
        </a:p>
      </dgm:t>
    </dgm:pt>
    <dgm:pt modelId="{55962468-E8F3-47F0-9445-CA72C761E5F0}" type="pres">
      <dgm:prSet presAssocID="{92979AD5-6BD0-4EC6-82F9-F280FF951A8D}" presName="parentNode1" presStyleLbl="node1" presStyleIdx="2" presStyleCnt="3">
        <dgm:presLayoutVars>
          <dgm:chMax val="1"/>
          <dgm:bulletEnabled val="1"/>
        </dgm:presLayoutVars>
      </dgm:prSet>
      <dgm:spPr/>
      <dgm:t>
        <a:bodyPr/>
        <a:lstStyle/>
        <a:p>
          <a:endParaRPr lang="en-US"/>
        </a:p>
      </dgm:t>
    </dgm:pt>
    <dgm:pt modelId="{F8BAD323-F9BB-4D14-8AD1-7BCC92B56228}" type="pres">
      <dgm:prSet presAssocID="{92979AD5-6BD0-4EC6-82F9-F280FF951A8D}" presName="connSite1" presStyleCnt="0"/>
      <dgm:spPr/>
    </dgm:pt>
  </dgm:ptLst>
  <dgm:cxnLst>
    <dgm:cxn modelId="{9D2FC555-BFCC-4C1E-8A09-18F4A5E89DFF}" type="presOf" srcId="{90DE42AD-312C-4B42-A0AB-F3F1A5CCD70E}" destId="{9477CECC-B6B1-424E-B511-EB843338C502}" srcOrd="1" destOrd="2" presId="urn:microsoft.com/office/officeart/2005/8/layout/hProcess4"/>
    <dgm:cxn modelId="{A78B3B21-F5DD-4F5D-87EB-23C483C152DE}" type="presOf" srcId="{739B26E4-C560-4375-9892-1CD63B0AB3C8}" destId="{9477CECC-B6B1-424E-B511-EB843338C502}" srcOrd="1" destOrd="1" presId="urn:microsoft.com/office/officeart/2005/8/layout/hProcess4"/>
    <dgm:cxn modelId="{39FC8F8C-4D64-4026-BE5E-FC285A00A9E1}" srcId="{32C2C002-E74F-4AE4-B10C-AB9055F21961}" destId="{1009BD19-9721-44F6-9E3D-07CF8F6B587F}" srcOrd="1" destOrd="0" parTransId="{B2A3DB4A-DF90-4DF4-A4C8-744AAB5ECB5D}" sibTransId="{B4B18DBF-1BFD-458E-9AC0-F15DD15CF5BE}"/>
    <dgm:cxn modelId="{2DFAB631-76AB-479B-BEF2-89D105859518}" type="presOf" srcId="{1FA99FBF-0234-4EC0-AD9D-2F8FD735B7B3}" destId="{B6F30C7F-F638-4C4B-A283-A729CB50A063}" srcOrd="0" destOrd="1" presId="urn:microsoft.com/office/officeart/2005/8/layout/hProcess4"/>
    <dgm:cxn modelId="{D2B90CFB-9EE7-4AFF-972F-7A5EDEF23780}" type="presOf" srcId="{AA45A854-9C60-4E36-8C3B-8FADAA9FB348}" destId="{786F2BC5-6134-420B-82E4-4A054B11C0CE}" srcOrd="0" destOrd="0" presId="urn:microsoft.com/office/officeart/2005/8/layout/hProcess4"/>
    <dgm:cxn modelId="{8A270E09-9056-46ED-98AE-042B4AF7FA62}" type="presOf" srcId="{E51F8740-A99D-4A53-B4CF-FD8148754355}" destId="{95560B01-93D3-4FE7-91B5-FC21E0DD5A10}" srcOrd="1" destOrd="0" presId="urn:microsoft.com/office/officeart/2005/8/layout/hProcess4"/>
    <dgm:cxn modelId="{2724F5AC-46B4-46C5-8C48-3DFCC245AC1C}" type="presOf" srcId="{46672A50-F7F9-47FC-8DEB-158EF0D45780}" destId="{5261A430-4D2D-4808-9326-E2135338420B}" srcOrd="0" destOrd="0" presId="urn:microsoft.com/office/officeart/2005/8/layout/hProcess4"/>
    <dgm:cxn modelId="{DC86A937-EF05-4B61-BD3D-CE8A6C3B1177}" type="presOf" srcId="{36439108-1734-47C2-B300-A8BE69921860}" destId="{3B187F37-588D-4C43-9D8B-272608D8AD95}" srcOrd="1" destOrd="2" presId="urn:microsoft.com/office/officeart/2005/8/layout/hProcess4"/>
    <dgm:cxn modelId="{4D28A1DF-91E9-43A3-A186-FB9EE92DBEB0}" type="presOf" srcId="{B4B18DBF-1BFD-458E-9AC0-F15DD15CF5BE}" destId="{73A58157-0640-4505-9C69-B77FA68E7F00}" srcOrd="0" destOrd="0" presId="urn:microsoft.com/office/officeart/2005/8/layout/hProcess4"/>
    <dgm:cxn modelId="{DB6B0CA9-4494-4D0C-96B3-2F5CE45D6861}" srcId="{92979AD5-6BD0-4EC6-82F9-F280FF951A8D}" destId="{7A022F57-A49F-48D6-87B1-D3B1C32C6BB4}" srcOrd="0" destOrd="0" parTransId="{684DB148-A516-4FBC-AA6D-A7541CD00EA2}" sibTransId="{4E745800-2BDB-47AB-8B02-F70D1BA968AB}"/>
    <dgm:cxn modelId="{F3D114CC-0AC4-4258-B1F1-210F856D3D78}" srcId="{E51F8740-A99D-4A53-B4CF-FD8148754355}" destId="{D91FA28B-00E8-4BF9-BCAA-7E958126F202}" srcOrd="1" destOrd="0" parTransId="{827B652C-63DC-4A45-9922-D2B9C90A0F9B}" sibTransId="{C28E02A0-F62D-48CF-ACC3-BB7A8B9C01F9}"/>
    <dgm:cxn modelId="{D7149E61-4791-4295-A7DC-D515D59B8B91}" srcId="{46672A50-F7F9-47FC-8DEB-158EF0D45780}" destId="{E51F8740-A99D-4A53-B4CF-FD8148754355}" srcOrd="0" destOrd="0" parTransId="{86870002-F961-4DCD-813A-84DC99487ABD}" sibTransId="{DB0B3CEE-0E44-42B4-8095-B2328A2C42D9}"/>
    <dgm:cxn modelId="{3E77DC83-9D5C-4642-9DAA-7393B76E4826}" type="presOf" srcId="{E51F8740-A99D-4A53-B4CF-FD8148754355}" destId="{B6F30C7F-F638-4C4B-A283-A729CB50A063}" srcOrd="0" destOrd="0" presId="urn:microsoft.com/office/officeart/2005/8/layout/hProcess4"/>
    <dgm:cxn modelId="{C0ABFDC8-71C5-4CB0-AB33-29D2BF561FD7}" type="presOf" srcId="{90DE42AD-312C-4B42-A0AB-F3F1A5CCD70E}" destId="{0BF9E43A-F3D2-44BF-91AE-2E2710AFF694}" srcOrd="0" destOrd="2" presId="urn:microsoft.com/office/officeart/2005/8/layout/hProcess4"/>
    <dgm:cxn modelId="{97684302-7056-4729-BF84-DCF68E42AAC8}" type="presOf" srcId="{7A022F57-A49F-48D6-87B1-D3B1C32C6BB4}" destId="{0BF9E43A-F3D2-44BF-91AE-2E2710AFF694}" srcOrd="0" destOrd="0" presId="urn:microsoft.com/office/officeart/2005/8/layout/hProcess4"/>
    <dgm:cxn modelId="{7FB9608C-0B89-4B8D-9B7A-0495BE1E662F}" srcId="{AA45A854-9C60-4E36-8C3B-8FADAA9FB348}" destId="{36439108-1734-47C2-B300-A8BE69921860}" srcOrd="1" destOrd="0" parTransId="{FD01ACC9-10AF-4B55-96A6-299ECE1FAE4E}" sibTransId="{75E92CFF-BCC0-4832-A817-66CEB0856D9B}"/>
    <dgm:cxn modelId="{EC2BF8E8-8F8B-4C85-8F5A-A2553A88E53C}" type="presOf" srcId="{92979AD5-6BD0-4EC6-82F9-F280FF951A8D}" destId="{55962468-E8F3-47F0-9445-CA72C761E5F0}" srcOrd="0" destOrd="0" presId="urn:microsoft.com/office/officeart/2005/8/layout/hProcess4"/>
    <dgm:cxn modelId="{CB7710E6-D65A-40E1-83B5-84AB5C34C343}" type="presOf" srcId="{D91FA28B-00E8-4BF9-BCAA-7E958126F202}" destId="{95560B01-93D3-4FE7-91B5-FC21E0DD5A10}" srcOrd="1" destOrd="2" presId="urn:microsoft.com/office/officeart/2005/8/layout/hProcess4"/>
    <dgm:cxn modelId="{6256F761-9ABE-425A-983C-84D030C41F7D}" srcId="{1009BD19-9721-44F6-9E3D-07CF8F6B587F}" destId="{AA45A854-9C60-4E36-8C3B-8FADAA9FB348}" srcOrd="0" destOrd="0" parTransId="{AE7FB226-423B-403D-8CFE-E8221FC6F5AC}" sibTransId="{525EA60B-EC71-4694-B81D-79D68A257380}"/>
    <dgm:cxn modelId="{87FF1139-A0FD-44F7-A961-F196DA05B83B}" type="presOf" srcId="{D91FA28B-00E8-4BF9-BCAA-7E958126F202}" destId="{B6F30C7F-F638-4C4B-A283-A729CB50A063}" srcOrd="0" destOrd="2" presId="urn:microsoft.com/office/officeart/2005/8/layout/hProcess4"/>
    <dgm:cxn modelId="{6CA47E3A-3F6E-4266-8D6E-B577114806D2}" type="presOf" srcId="{1009BD19-9721-44F6-9E3D-07CF8F6B587F}" destId="{E168CC8A-CEA5-4CC9-9E53-91ED978D2D88}" srcOrd="0" destOrd="0" presId="urn:microsoft.com/office/officeart/2005/8/layout/hProcess4"/>
    <dgm:cxn modelId="{39376AB2-226B-45F5-ADA9-922035036459}" srcId="{7A022F57-A49F-48D6-87B1-D3B1C32C6BB4}" destId="{90DE42AD-312C-4B42-A0AB-F3F1A5CCD70E}" srcOrd="1" destOrd="0" parTransId="{99CCF413-70BC-4BF6-A15D-F9A2195E05CF}" sibTransId="{E2A6B9D8-2CDC-4625-9D27-35A8B828BA46}"/>
    <dgm:cxn modelId="{D408BEC0-A711-4309-8193-CAD395A9CB60}" type="presOf" srcId="{32C2C002-E74F-4AE4-B10C-AB9055F21961}" destId="{9DF7ACA8-99FC-4A6E-A923-2096A475BB4A}" srcOrd="0" destOrd="0" presId="urn:microsoft.com/office/officeart/2005/8/layout/hProcess4"/>
    <dgm:cxn modelId="{3F8A2C6B-DAA7-415A-8E1D-BCED81376EA2}" srcId="{7A022F57-A49F-48D6-87B1-D3B1C32C6BB4}" destId="{739B26E4-C560-4375-9892-1CD63B0AB3C8}" srcOrd="0" destOrd="0" parTransId="{BC1D7514-F7A6-4C52-B5AE-30FE4049C313}" sibTransId="{AF28A7A0-2044-4226-9982-EC8765CA4234}"/>
    <dgm:cxn modelId="{92C44F97-BCCC-4206-A67E-BCD6A8DED196}" srcId="{AA45A854-9C60-4E36-8C3B-8FADAA9FB348}" destId="{01E61018-BD80-4A4B-B5CA-0F47DD43F409}" srcOrd="0" destOrd="0" parTransId="{F9D9B065-5A81-479B-9616-ABFCCBC16986}" sibTransId="{B8CFA7DC-A4DA-4BA3-A7D6-D9632810C072}"/>
    <dgm:cxn modelId="{A9FA9A18-7241-49AD-9A6F-948CE51F2C59}" type="presOf" srcId="{1FA99FBF-0234-4EC0-AD9D-2F8FD735B7B3}" destId="{95560B01-93D3-4FE7-91B5-FC21E0DD5A10}" srcOrd="1" destOrd="1" presId="urn:microsoft.com/office/officeart/2005/8/layout/hProcess4"/>
    <dgm:cxn modelId="{998F69EC-3F78-463F-9CAA-BC82ED89CA46}" type="presOf" srcId="{01E61018-BD80-4A4B-B5CA-0F47DD43F409}" destId="{3B187F37-588D-4C43-9D8B-272608D8AD95}" srcOrd="1" destOrd="1" presId="urn:microsoft.com/office/officeart/2005/8/layout/hProcess4"/>
    <dgm:cxn modelId="{40758310-9D9E-4881-9BB3-6756A19F973A}" srcId="{E51F8740-A99D-4A53-B4CF-FD8148754355}" destId="{1FA99FBF-0234-4EC0-AD9D-2F8FD735B7B3}" srcOrd="0" destOrd="0" parTransId="{5055996D-C55A-480B-B4DD-4479EABD5498}" sibTransId="{C410F723-ED9A-4D5C-B6BE-7081EF8ED3E7}"/>
    <dgm:cxn modelId="{416CCB4D-9ACF-42B3-97A4-20DB64046A3A}" type="presOf" srcId="{FDECF982-6AF6-4CDA-97C7-85D72DA7953F}" destId="{CFEE1640-682A-428D-A59E-65C7886AD248}" srcOrd="0" destOrd="0" presId="urn:microsoft.com/office/officeart/2005/8/layout/hProcess4"/>
    <dgm:cxn modelId="{C41E0C7F-1B81-40F9-86A2-8C9FD5CF5209}" type="presOf" srcId="{36439108-1734-47C2-B300-A8BE69921860}" destId="{786F2BC5-6134-420B-82E4-4A054B11C0CE}" srcOrd="0" destOrd="2" presId="urn:microsoft.com/office/officeart/2005/8/layout/hProcess4"/>
    <dgm:cxn modelId="{C773ECBB-0D7E-4370-998E-9225C5C5FE76}" type="presOf" srcId="{01E61018-BD80-4A4B-B5CA-0F47DD43F409}" destId="{786F2BC5-6134-420B-82E4-4A054B11C0CE}" srcOrd="0" destOrd="1" presId="urn:microsoft.com/office/officeart/2005/8/layout/hProcess4"/>
    <dgm:cxn modelId="{E83C8B8C-CE0C-4088-AEE0-E5E07FA4B072}" type="presOf" srcId="{AA45A854-9C60-4E36-8C3B-8FADAA9FB348}" destId="{3B187F37-588D-4C43-9D8B-272608D8AD95}" srcOrd="1" destOrd="0" presId="urn:microsoft.com/office/officeart/2005/8/layout/hProcess4"/>
    <dgm:cxn modelId="{795D55E0-0E47-4D66-AC17-9F480D7CA68A}" type="presOf" srcId="{7A022F57-A49F-48D6-87B1-D3B1C32C6BB4}" destId="{9477CECC-B6B1-424E-B511-EB843338C502}" srcOrd="1" destOrd="0" presId="urn:microsoft.com/office/officeart/2005/8/layout/hProcess4"/>
    <dgm:cxn modelId="{422BB6D1-ECF8-4C62-86C5-0B95B365404C}" type="presOf" srcId="{739B26E4-C560-4375-9892-1CD63B0AB3C8}" destId="{0BF9E43A-F3D2-44BF-91AE-2E2710AFF694}" srcOrd="0" destOrd="1" presId="urn:microsoft.com/office/officeart/2005/8/layout/hProcess4"/>
    <dgm:cxn modelId="{2D569476-E452-454F-ABB5-17322755D769}" srcId="{32C2C002-E74F-4AE4-B10C-AB9055F21961}" destId="{46672A50-F7F9-47FC-8DEB-158EF0D45780}" srcOrd="0" destOrd="0" parTransId="{0BCB3C4B-A986-455C-866C-276E3899F226}" sibTransId="{FDECF982-6AF6-4CDA-97C7-85D72DA7953F}"/>
    <dgm:cxn modelId="{EF4E4A10-5FB4-427E-82F3-2485316B841A}" srcId="{32C2C002-E74F-4AE4-B10C-AB9055F21961}" destId="{92979AD5-6BD0-4EC6-82F9-F280FF951A8D}" srcOrd="2" destOrd="0" parTransId="{D8C0A1E9-1CF6-45F8-9059-7B627747CBE7}" sibTransId="{9A747610-F054-4897-9F95-AE0F23648797}"/>
    <dgm:cxn modelId="{26BF0CF7-7B79-4EE9-9F76-CBA0A1D92695}" type="presParOf" srcId="{9DF7ACA8-99FC-4A6E-A923-2096A475BB4A}" destId="{5BF844D6-EB1C-4747-B166-8483E7037D75}" srcOrd="0" destOrd="0" presId="urn:microsoft.com/office/officeart/2005/8/layout/hProcess4"/>
    <dgm:cxn modelId="{447B90C3-5E7A-4DF2-868E-AA77ACB8A6EC}" type="presParOf" srcId="{9DF7ACA8-99FC-4A6E-A923-2096A475BB4A}" destId="{DC25B33F-C674-42A0-A650-29B1827A55B9}" srcOrd="1" destOrd="0" presId="urn:microsoft.com/office/officeart/2005/8/layout/hProcess4"/>
    <dgm:cxn modelId="{EF9A7DE8-C8E8-4121-AD3F-12F6523F8B16}" type="presParOf" srcId="{9DF7ACA8-99FC-4A6E-A923-2096A475BB4A}" destId="{C9007973-839B-4F81-B3B0-EC68C32DBDC3}" srcOrd="2" destOrd="0" presId="urn:microsoft.com/office/officeart/2005/8/layout/hProcess4"/>
    <dgm:cxn modelId="{831BCF1D-D7FC-41B3-8B65-925573AC970C}" type="presParOf" srcId="{C9007973-839B-4F81-B3B0-EC68C32DBDC3}" destId="{51FFAAE8-A731-4CD2-86D2-F98ADE76CB3B}" srcOrd="0" destOrd="0" presId="urn:microsoft.com/office/officeart/2005/8/layout/hProcess4"/>
    <dgm:cxn modelId="{40303F17-028E-40C4-A51C-058DD45A18B5}" type="presParOf" srcId="{51FFAAE8-A731-4CD2-86D2-F98ADE76CB3B}" destId="{F5C2474C-780C-4FD7-85C3-C16F542F3CCB}" srcOrd="0" destOrd="0" presId="urn:microsoft.com/office/officeart/2005/8/layout/hProcess4"/>
    <dgm:cxn modelId="{BFFC76D0-FA64-4DCB-9243-6BD5B3900768}" type="presParOf" srcId="{51FFAAE8-A731-4CD2-86D2-F98ADE76CB3B}" destId="{B6F30C7F-F638-4C4B-A283-A729CB50A063}" srcOrd="1" destOrd="0" presId="urn:microsoft.com/office/officeart/2005/8/layout/hProcess4"/>
    <dgm:cxn modelId="{4F4B221E-4DFF-4711-BB62-0B47828C1042}" type="presParOf" srcId="{51FFAAE8-A731-4CD2-86D2-F98ADE76CB3B}" destId="{95560B01-93D3-4FE7-91B5-FC21E0DD5A10}" srcOrd="2" destOrd="0" presId="urn:microsoft.com/office/officeart/2005/8/layout/hProcess4"/>
    <dgm:cxn modelId="{298888CC-2023-4005-8CF2-4294F2398D6D}" type="presParOf" srcId="{51FFAAE8-A731-4CD2-86D2-F98ADE76CB3B}" destId="{5261A430-4D2D-4808-9326-E2135338420B}" srcOrd="3" destOrd="0" presId="urn:microsoft.com/office/officeart/2005/8/layout/hProcess4"/>
    <dgm:cxn modelId="{12402017-C6B7-4181-AE6F-3B53336CDABA}" type="presParOf" srcId="{51FFAAE8-A731-4CD2-86D2-F98ADE76CB3B}" destId="{300FA474-3238-43E8-855D-9C3C68CF7604}" srcOrd="4" destOrd="0" presId="urn:microsoft.com/office/officeart/2005/8/layout/hProcess4"/>
    <dgm:cxn modelId="{5E3ED752-3610-408B-A228-A23EE2D44909}" type="presParOf" srcId="{C9007973-839B-4F81-B3B0-EC68C32DBDC3}" destId="{CFEE1640-682A-428D-A59E-65C7886AD248}" srcOrd="1" destOrd="0" presId="urn:microsoft.com/office/officeart/2005/8/layout/hProcess4"/>
    <dgm:cxn modelId="{B0ECA018-4471-40E3-A32C-EBDE8A1C852C}" type="presParOf" srcId="{C9007973-839B-4F81-B3B0-EC68C32DBDC3}" destId="{7FE0DF3F-8C35-4DD6-8143-05679927E1D9}" srcOrd="2" destOrd="0" presId="urn:microsoft.com/office/officeart/2005/8/layout/hProcess4"/>
    <dgm:cxn modelId="{F5528D97-3F20-4243-9DCD-6ACE1B057339}" type="presParOf" srcId="{7FE0DF3F-8C35-4DD6-8143-05679927E1D9}" destId="{631E08CE-A720-4081-B515-4AEE7AC54049}" srcOrd="0" destOrd="0" presId="urn:microsoft.com/office/officeart/2005/8/layout/hProcess4"/>
    <dgm:cxn modelId="{01D0E292-4190-47AF-A215-B944430A68EF}" type="presParOf" srcId="{7FE0DF3F-8C35-4DD6-8143-05679927E1D9}" destId="{786F2BC5-6134-420B-82E4-4A054B11C0CE}" srcOrd="1" destOrd="0" presId="urn:microsoft.com/office/officeart/2005/8/layout/hProcess4"/>
    <dgm:cxn modelId="{CC282A47-850B-4F51-B1AB-4240B85C352F}" type="presParOf" srcId="{7FE0DF3F-8C35-4DD6-8143-05679927E1D9}" destId="{3B187F37-588D-4C43-9D8B-272608D8AD95}" srcOrd="2" destOrd="0" presId="urn:microsoft.com/office/officeart/2005/8/layout/hProcess4"/>
    <dgm:cxn modelId="{E2AF7E84-87F1-46F3-8DF7-339457477824}" type="presParOf" srcId="{7FE0DF3F-8C35-4DD6-8143-05679927E1D9}" destId="{E168CC8A-CEA5-4CC9-9E53-91ED978D2D88}" srcOrd="3" destOrd="0" presId="urn:microsoft.com/office/officeart/2005/8/layout/hProcess4"/>
    <dgm:cxn modelId="{DE2C7B13-432F-4032-BE06-0AC37594A5DD}" type="presParOf" srcId="{7FE0DF3F-8C35-4DD6-8143-05679927E1D9}" destId="{29DCDC7D-3131-4C68-9CE0-F98F93B7ACA1}" srcOrd="4" destOrd="0" presId="urn:microsoft.com/office/officeart/2005/8/layout/hProcess4"/>
    <dgm:cxn modelId="{0C0534F4-CC0B-4D1E-B6A7-DB6B36B90A26}" type="presParOf" srcId="{C9007973-839B-4F81-B3B0-EC68C32DBDC3}" destId="{73A58157-0640-4505-9C69-B77FA68E7F00}" srcOrd="3" destOrd="0" presId="urn:microsoft.com/office/officeart/2005/8/layout/hProcess4"/>
    <dgm:cxn modelId="{1EE89210-80CB-49B7-BCC3-1D0832E7138B}" type="presParOf" srcId="{C9007973-839B-4F81-B3B0-EC68C32DBDC3}" destId="{C431DB0A-0306-403D-82F8-CE216172ADDC}" srcOrd="4" destOrd="0" presId="urn:microsoft.com/office/officeart/2005/8/layout/hProcess4"/>
    <dgm:cxn modelId="{E582C060-42E2-45DF-8CA3-AB1BAA2EE3E2}" type="presParOf" srcId="{C431DB0A-0306-403D-82F8-CE216172ADDC}" destId="{74B8B8AB-7241-4445-BB91-F351E9B98554}" srcOrd="0" destOrd="0" presId="urn:microsoft.com/office/officeart/2005/8/layout/hProcess4"/>
    <dgm:cxn modelId="{F5D6EFC3-E467-4E87-94D1-3A2CC3734868}" type="presParOf" srcId="{C431DB0A-0306-403D-82F8-CE216172ADDC}" destId="{0BF9E43A-F3D2-44BF-91AE-2E2710AFF694}" srcOrd="1" destOrd="0" presId="urn:microsoft.com/office/officeart/2005/8/layout/hProcess4"/>
    <dgm:cxn modelId="{846870CE-2846-478C-825A-3C360AAA2BCB}" type="presParOf" srcId="{C431DB0A-0306-403D-82F8-CE216172ADDC}" destId="{9477CECC-B6B1-424E-B511-EB843338C502}" srcOrd="2" destOrd="0" presId="urn:microsoft.com/office/officeart/2005/8/layout/hProcess4"/>
    <dgm:cxn modelId="{60B24363-591B-44E0-B51C-CFD55FC0EDAF}" type="presParOf" srcId="{C431DB0A-0306-403D-82F8-CE216172ADDC}" destId="{55962468-E8F3-47F0-9445-CA72C761E5F0}" srcOrd="3" destOrd="0" presId="urn:microsoft.com/office/officeart/2005/8/layout/hProcess4"/>
    <dgm:cxn modelId="{41F5D8BC-B9CD-4084-9854-333032D67827}" type="presParOf" srcId="{C431DB0A-0306-403D-82F8-CE216172ADDC}" destId="{F8BAD323-F9BB-4D14-8AD1-7BCC92B56228}" srcOrd="4" destOrd="0" presId="urn:microsoft.com/office/officeart/2005/8/layout/hProcess4"/>
  </dgm:cxnLst>
  <dgm:bg>
    <a:noFill/>
  </dgm:bg>
  <dgm:whole>
    <a:ln>
      <a:no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C2C002-E74F-4AE4-B10C-AB9055F2196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6672A50-F7F9-47FC-8DEB-158EF0D45780}">
      <dgm:prSet phldrT="[Text]" custT="1"/>
      <dgm:spPr/>
      <dgm:t>
        <a:bodyPr/>
        <a:lstStyle/>
        <a:p>
          <a:r>
            <a:rPr lang="en-US" sz="1400" dirty="0"/>
            <a:t>Discharged </a:t>
          </a:r>
          <a:r>
            <a:rPr lang="en-US" sz="1400" dirty="0" smtClean="0"/>
            <a:t>Home</a:t>
          </a:r>
          <a:endParaRPr lang="en-US" sz="1400" dirty="0"/>
        </a:p>
      </dgm:t>
    </dgm:pt>
    <dgm:pt modelId="{0BCB3C4B-A986-455C-866C-276E3899F226}" type="parTrans" cxnId="{2D569476-E452-454F-ABB5-17322755D769}">
      <dgm:prSet/>
      <dgm:spPr/>
      <dgm:t>
        <a:bodyPr/>
        <a:lstStyle/>
        <a:p>
          <a:endParaRPr lang="en-US"/>
        </a:p>
      </dgm:t>
    </dgm:pt>
    <dgm:pt modelId="{FDECF982-6AF6-4CDA-97C7-85D72DA7953F}" type="sibTrans" cxnId="{2D569476-E452-454F-ABB5-17322755D769}">
      <dgm:prSet/>
      <dgm:spPr/>
      <dgm:t>
        <a:bodyPr/>
        <a:lstStyle/>
        <a:p>
          <a:endParaRPr lang="en-US"/>
        </a:p>
      </dgm:t>
    </dgm:pt>
    <dgm:pt modelId="{D91FA28B-00E8-4BF9-BCAA-7E958126F202}">
      <dgm:prSet phldrT="[Text]" custT="1"/>
      <dgm:spPr/>
      <dgm:t>
        <a:bodyPr/>
        <a:lstStyle/>
        <a:p>
          <a:r>
            <a:rPr lang="en-US" sz="1100" dirty="0" smtClean="0">
              <a:solidFill>
                <a:sysClr val="windowText" lastClr="000000"/>
              </a:solidFill>
            </a:rPr>
            <a:t>Discharge Date: 5/13/2010</a:t>
          </a:r>
          <a:endParaRPr lang="en-US" sz="1100" dirty="0">
            <a:solidFill>
              <a:sysClr val="windowText" lastClr="000000"/>
            </a:solidFill>
          </a:endParaRPr>
        </a:p>
      </dgm:t>
    </dgm:pt>
    <dgm:pt modelId="{827B652C-63DC-4A45-9922-D2B9C90A0F9B}" type="parTrans" cxnId="{F3D114CC-0AC4-4258-B1F1-210F856D3D78}">
      <dgm:prSet/>
      <dgm:spPr/>
      <dgm:t>
        <a:bodyPr/>
        <a:lstStyle/>
        <a:p>
          <a:endParaRPr lang="en-US"/>
        </a:p>
      </dgm:t>
    </dgm:pt>
    <dgm:pt modelId="{C28E02A0-F62D-48CF-ACC3-BB7A8B9C01F9}" type="sibTrans" cxnId="{F3D114CC-0AC4-4258-B1F1-210F856D3D78}">
      <dgm:prSet/>
      <dgm:spPr/>
      <dgm:t>
        <a:bodyPr/>
        <a:lstStyle/>
        <a:p>
          <a:endParaRPr lang="en-US"/>
        </a:p>
      </dgm:t>
    </dgm:pt>
    <dgm:pt modelId="{92979AD5-6BD0-4EC6-82F9-F280FF951A8D}">
      <dgm:prSet phldrT="[Text]" custT="1"/>
      <dgm:spPr/>
      <dgm:t>
        <a:bodyPr/>
        <a:lstStyle/>
        <a:p>
          <a:r>
            <a:rPr lang="en-US" sz="1400" dirty="0"/>
            <a:t>Discharged to Home</a:t>
          </a:r>
        </a:p>
      </dgm:t>
    </dgm:pt>
    <dgm:pt modelId="{D8C0A1E9-1CF6-45F8-9059-7B627747CBE7}" type="parTrans" cxnId="{EF4E4A10-5FB4-427E-82F3-2485316B841A}">
      <dgm:prSet/>
      <dgm:spPr/>
      <dgm:t>
        <a:bodyPr/>
        <a:lstStyle/>
        <a:p>
          <a:endParaRPr lang="en-US"/>
        </a:p>
      </dgm:t>
    </dgm:pt>
    <dgm:pt modelId="{9A747610-F054-4897-9F95-AE0F23648797}" type="sibTrans" cxnId="{EF4E4A10-5FB4-427E-82F3-2485316B841A}">
      <dgm:prSet/>
      <dgm:spPr/>
      <dgm:t>
        <a:bodyPr/>
        <a:lstStyle/>
        <a:p>
          <a:endParaRPr lang="en-US"/>
        </a:p>
      </dgm:t>
    </dgm:pt>
    <dgm:pt modelId="{90DE42AD-312C-4B42-A0AB-F3F1A5CCD70E}">
      <dgm:prSet phldrT="[Text]" custT="1"/>
      <dgm:spPr/>
      <dgm:t>
        <a:bodyPr/>
        <a:lstStyle/>
        <a:p>
          <a:r>
            <a:rPr lang="en-US" sz="1100" dirty="0" smtClean="0"/>
            <a:t>Discharge Date: 5/27/2010</a:t>
          </a:r>
          <a:endParaRPr lang="en-US" sz="1100" dirty="0"/>
        </a:p>
      </dgm:t>
    </dgm:pt>
    <dgm:pt modelId="{E2A6B9D8-2CDC-4625-9D27-35A8B828BA46}" type="sibTrans" cxnId="{39376AB2-226B-45F5-ADA9-922035036459}">
      <dgm:prSet/>
      <dgm:spPr/>
      <dgm:t>
        <a:bodyPr/>
        <a:lstStyle/>
        <a:p>
          <a:endParaRPr lang="en-US"/>
        </a:p>
      </dgm:t>
    </dgm:pt>
    <dgm:pt modelId="{99CCF413-70BC-4BF6-A15D-F9A2195E05CF}" type="parTrans" cxnId="{39376AB2-226B-45F5-ADA9-922035036459}">
      <dgm:prSet/>
      <dgm:spPr/>
      <dgm:t>
        <a:bodyPr/>
        <a:lstStyle/>
        <a:p>
          <a:endParaRPr lang="en-US"/>
        </a:p>
      </dgm:t>
    </dgm:pt>
    <dgm:pt modelId="{1FA99FBF-0234-4EC0-AD9D-2F8FD735B7B3}">
      <dgm:prSet phldrT="[Text]" custT="1"/>
      <dgm:spPr/>
      <dgm:t>
        <a:bodyPr/>
        <a:lstStyle/>
        <a:p>
          <a:r>
            <a:rPr lang="en-US" sz="1100" dirty="0" smtClean="0">
              <a:solidFill>
                <a:srgbClr val="FF0000"/>
              </a:solidFill>
            </a:rPr>
            <a:t>Admission Date: 4/26/2010</a:t>
          </a:r>
          <a:endParaRPr lang="en-US" sz="1100" dirty="0">
            <a:solidFill>
              <a:srgbClr val="FF0000"/>
            </a:solidFill>
          </a:endParaRPr>
        </a:p>
      </dgm:t>
    </dgm:pt>
    <dgm:pt modelId="{C410F723-ED9A-4D5C-B6BE-7081EF8ED3E7}" type="sibTrans" cxnId="{40758310-9D9E-4881-9BB3-6756A19F973A}">
      <dgm:prSet/>
      <dgm:spPr/>
      <dgm:t>
        <a:bodyPr/>
        <a:lstStyle/>
        <a:p>
          <a:endParaRPr lang="en-US"/>
        </a:p>
      </dgm:t>
    </dgm:pt>
    <dgm:pt modelId="{5055996D-C55A-480B-B4DD-4479EABD5498}" type="parTrans" cxnId="{40758310-9D9E-4881-9BB3-6756A19F973A}">
      <dgm:prSet/>
      <dgm:spPr/>
      <dgm:t>
        <a:bodyPr/>
        <a:lstStyle/>
        <a:p>
          <a:endParaRPr lang="en-US"/>
        </a:p>
      </dgm:t>
    </dgm:pt>
    <dgm:pt modelId="{E51F8740-A99D-4A53-B4CF-FD8148754355}">
      <dgm:prSet phldrT="[Text]" custT="1"/>
      <dgm:spPr/>
      <dgm:t>
        <a:bodyPr/>
        <a:lstStyle/>
        <a:p>
          <a:r>
            <a:rPr lang="en-US" sz="1100" dirty="0"/>
            <a:t>Admission2 to  </a:t>
          </a:r>
          <a:r>
            <a:rPr lang="en-US" sz="1100" dirty="0">
              <a:solidFill>
                <a:srgbClr val="FF0000"/>
              </a:solidFill>
            </a:rPr>
            <a:t>System </a:t>
          </a:r>
          <a:r>
            <a:rPr lang="en-US" sz="1100" dirty="0" smtClean="0">
              <a:solidFill>
                <a:srgbClr val="FF0000"/>
              </a:solidFill>
            </a:rPr>
            <a:t>Hospital2</a:t>
          </a:r>
          <a:endParaRPr lang="en-US" sz="1100" dirty="0"/>
        </a:p>
      </dgm:t>
    </dgm:pt>
    <dgm:pt modelId="{86870002-F961-4DCD-813A-84DC99487ABD}" type="parTrans" cxnId="{D7149E61-4791-4295-A7DC-D515D59B8B91}">
      <dgm:prSet/>
      <dgm:spPr/>
      <dgm:t>
        <a:bodyPr/>
        <a:lstStyle/>
        <a:p>
          <a:endParaRPr lang="en-US"/>
        </a:p>
      </dgm:t>
    </dgm:pt>
    <dgm:pt modelId="{DB0B3CEE-0E44-42B4-8095-B2328A2C42D9}" type="sibTrans" cxnId="{D7149E61-4791-4295-A7DC-D515D59B8B91}">
      <dgm:prSet/>
      <dgm:spPr/>
      <dgm:t>
        <a:bodyPr/>
        <a:lstStyle/>
        <a:p>
          <a:endParaRPr lang="en-US"/>
        </a:p>
      </dgm:t>
    </dgm:pt>
    <dgm:pt modelId="{7A022F57-A49F-48D6-87B1-D3B1C32C6BB4}">
      <dgm:prSet phldrT="[Text]" custT="1"/>
      <dgm:spPr/>
      <dgm:t>
        <a:bodyPr/>
        <a:lstStyle/>
        <a:p>
          <a:r>
            <a:rPr lang="en-US" sz="1100" dirty="0" smtClean="0"/>
            <a:t>Admission3 to </a:t>
          </a:r>
          <a:r>
            <a:rPr lang="en-US" sz="1100" dirty="0" smtClean="0">
              <a:solidFill>
                <a:srgbClr val="FF0000"/>
              </a:solidFill>
            </a:rPr>
            <a:t>System Hospital1:</a:t>
          </a:r>
          <a:endParaRPr lang="en-US" sz="1100" dirty="0"/>
        </a:p>
      </dgm:t>
    </dgm:pt>
    <dgm:pt modelId="{684DB148-A516-4FBC-AA6D-A7541CD00EA2}" type="parTrans" cxnId="{DB6B0CA9-4494-4D0C-96B3-2F5CE45D6861}">
      <dgm:prSet/>
      <dgm:spPr/>
      <dgm:t>
        <a:bodyPr/>
        <a:lstStyle/>
        <a:p>
          <a:endParaRPr lang="en-US"/>
        </a:p>
      </dgm:t>
    </dgm:pt>
    <dgm:pt modelId="{4E745800-2BDB-47AB-8B02-F70D1BA968AB}" type="sibTrans" cxnId="{DB6B0CA9-4494-4D0C-96B3-2F5CE45D6861}">
      <dgm:prSet/>
      <dgm:spPr/>
      <dgm:t>
        <a:bodyPr/>
        <a:lstStyle/>
        <a:p>
          <a:endParaRPr lang="en-US"/>
        </a:p>
      </dgm:t>
    </dgm:pt>
    <dgm:pt modelId="{C77C7E9A-6D34-49CC-A936-FFD09EA57645}">
      <dgm:prSet custT="1"/>
      <dgm:spPr/>
      <dgm:t>
        <a:bodyPr/>
        <a:lstStyle/>
        <a:p>
          <a:r>
            <a:rPr lang="en-US" sz="1400" dirty="0"/>
            <a:t>Discharged Transfer to System Hospital 2</a:t>
          </a:r>
        </a:p>
      </dgm:t>
    </dgm:pt>
    <dgm:pt modelId="{546F90E0-9D62-47BA-8686-EE7BEDC45B5F}" type="parTrans" cxnId="{8B8A26BF-4615-497D-A325-5465F2276848}">
      <dgm:prSet/>
      <dgm:spPr/>
      <dgm:t>
        <a:bodyPr/>
        <a:lstStyle/>
        <a:p>
          <a:endParaRPr lang="en-US"/>
        </a:p>
      </dgm:t>
    </dgm:pt>
    <dgm:pt modelId="{6F5C688C-7925-4774-8450-8BB4554B7C95}" type="sibTrans" cxnId="{8B8A26BF-4615-497D-A325-5465F2276848}">
      <dgm:prSet/>
      <dgm:spPr>
        <a:solidFill>
          <a:schemeClr val="bg2"/>
        </a:solidFill>
      </dgm:spPr>
      <dgm:t>
        <a:bodyPr/>
        <a:lstStyle/>
        <a:p>
          <a:endParaRPr lang="en-US"/>
        </a:p>
      </dgm:t>
    </dgm:pt>
    <dgm:pt modelId="{1217597F-AD30-4B60-B97B-40C646D259C3}">
      <dgm:prSet custT="1"/>
      <dgm:spPr/>
      <dgm:t>
        <a:bodyPr/>
        <a:lstStyle/>
        <a:p>
          <a:r>
            <a:rPr lang="en-US" sz="1100" dirty="0"/>
            <a:t>Admission1 to </a:t>
          </a:r>
          <a:r>
            <a:rPr lang="en-US" sz="1100" dirty="0">
              <a:solidFill>
                <a:srgbClr val="FF0000"/>
              </a:solidFill>
            </a:rPr>
            <a:t>System </a:t>
          </a:r>
          <a:r>
            <a:rPr lang="en-US" sz="1100" dirty="0" smtClean="0">
              <a:solidFill>
                <a:srgbClr val="FF0000"/>
              </a:solidFill>
            </a:rPr>
            <a:t>Hospital1</a:t>
          </a:r>
          <a:endParaRPr lang="en-US" sz="1100" dirty="0"/>
        </a:p>
      </dgm:t>
    </dgm:pt>
    <dgm:pt modelId="{A509DE7E-B2B0-4AAA-84EA-DFD5B21921A6}" type="parTrans" cxnId="{4F730CCD-3890-45A8-B78C-D72144888971}">
      <dgm:prSet/>
      <dgm:spPr/>
      <dgm:t>
        <a:bodyPr/>
        <a:lstStyle/>
        <a:p>
          <a:endParaRPr lang="en-US"/>
        </a:p>
      </dgm:t>
    </dgm:pt>
    <dgm:pt modelId="{6423CD29-3FBF-4A63-8ABF-BE3878DA2417}" type="sibTrans" cxnId="{4F730CCD-3890-45A8-B78C-D72144888971}">
      <dgm:prSet/>
      <dgm:spPr/>
      <dgm:t>
        <a:bodyPr/>
        <a:lstStyle/>
        <a:p>
          <a:endParaRPr lang="en-US"/>
        </a:p>
      </dgm:t>
    </dgm:pt>
    <dgm:pt modelId="{7F7A0DFB-F7CA-48D8-A37B-A5153193EC9C}">
      <dgm:prSet custT="1"/>
      <dgm:spPr/>
      <dgm:t>
        <a:bodyPr/>
        <a:lstStyle/>
        <a:p>
          <a:r>
            <a:rPr lang="en-US" sz="1100" dirty="0" smtClean="0"/>
            <a:t>Admission Date: 4/24/2011</a:t>
          </a:r>
          <a:endParaRPr lang="en-US" sz="1100" dirty="0"/>
        </a:p>
      </dgm:t>
    </dgm:pt>
    <dgm:pt modelId="{7F56EAFD-2D48-4364-BC90-0FD344754E6F}" type="parTrans" cxnId="{42450E1A-5BA8-4117-9039-598FB838DCA1}">
      <dgm:prSet/>
      <dgm:spPr/>
      <dgm:t>
        <a:bodyPr/>
        <a:lstStyle/>
        <a:p>
          <a:endParaRPr lang="en-US"/>
        </a:p>
      </dgm:t>
    </dgm:pt>
    <dgm:pt modelId="{BFCEBDFD-7D27-45E4-B8E1-8D00420DA903}" type="sibTrans" cxnId="{42450E1A-5BA8-4117-9039-598FB838DCA1}">
      <dgm:prSet/>
      <dgm:spPr/>
      <dgm:t>
        <a:bodyPr/>
        <a:lstStyle/>
        <a:p>
          <a:endParaRPr lang="en-US"/>
        </a:p>
      </dgm:t>
    </dgm:pt>
    <dgm:pt modelId="{38FB61A6-FE5F-43B7-85A2-B95CF5CAF01B}">
      <dgm:prSet custT="1"/>
      <dgm:spPr/>
      <dgm:t>
        <a:bodyPr/>
        <a:lstStyle/>
        <a:p>
          <a:r>
            <a:rPr lang="en-US" sz="1100" dirty="0" smtClean="0">
              <a:solidFill>
                <a:sysClr val="windowText" lastClr="000000"/>
              </a:solidFill>
            </a:rPr>
            <a:t> </a:t>
          </a:r>
          <a:r>
            <a:rPr lang="en-US" sz="1100" dirty="0" smtClean="0">
              <a:solidFill>
                <a:srgbClr val="FF0000"/>
              </a:solidFill>
            </a:rPr>
            <a:t>Discharge Date: 4/26/2011</a:t>
          </a:r>
          <a:endParaRPr lang="en-US" sz="1100" dirty="0">
            <a:solidFill>
              <a:srgbClr val="FF0000"/>
            </a:solidFill>
          </a:endParaRPr>
        </a:p>
      </dgm:t>
    </dgm:pt>
    <dgm:pt modelId="{16853BDC-8491-488A-8C0E-7B92896A94CC}" type="parTrans" cxnId="{7AC4D68C-16E2-452E-99C5-B0C7822F1717}">
      <dgm:prSet/>
      <dgm:spPr/>
      <dgm:t>
        <a:bodyPr/>
        <a:lstStyle/>
        <a:p>
          <a:endParaRPr lang="en-US"/>
        </a:p>
      </dgm:t>
    </dgm:pt>
    <dgm:pt modelId="{749CD014-33B3-4623-889B-6443422DEECA}" type="sibTrans" cxnId="{7AC4D68C-16E2-452E-99C5-B0C7822F1717}">
      <dgm:prSet/>
      <dgm:spPr/>
      <dgm:t>
        <a:bodyPr/>
        <a:lstStyle/>
        <a:p>
          <a:endParaRPr lang="en-US"/>
        </a:p>
      </dgm:t>
    </dgm:pt>
    <dgm:pt modelId="{E39CE727-4879-494C-BB57-EDB2857E129B}">
      <dgm:prSet phldrT="[Text]" custT="1"/>
      <dgm:spPr/>
      <dgm:t>
        <a:bodyPr/>
        <a:lstStyle/>
        <a:p>
          <a:r>
            <a:rPr lang="en-US" sz="1100" dirty="0" smtClean="0">
              <a:solidFill>
                <a:schemeClr val="tx1"/>
              </a:solidFill>
            </a:rPr>
            <a:t>Admission Date: 5/25/2010</a:t>
          </a:r>
          <a:endParaRPr lang="en-US" sz="1100" dirty="0">
            <a:solidFill>
              <a:schemeClr val="tx1"/>
            </a:solidFill>
          </a:endParaRPr>
        </a:p>
      </dgm:t>
    </dgm:pt>
    <dgm:pt modelId="{0627FFA1-49C8-4965-B27B-B8C9FDEA6820}" type="parTrans" cxnId="{5FEA3AF9-63E5-49AB-9F01-B7C7ED5B291B}">
      <dgm:prSet/>
      <dgm:spPr/>
      <dgm:t>
        <a:bodyPr/>
        <a:lstStyle/>
        <a:p>
          <a:endParaRPr lang="en-US"/>
        </a:p>
      </dgm:t>
    </dgm:pt>
    <dgm:pt modelId="{A8C81F24-A11D-4946-96EF-CDC91AD234A8}" type="sibTrans" cxnId="{5FEA3AF9-63E5-49AB-9F01-B7C7ED5B291B}">
      <dgm:prSet/>
      <dgm:spPr/>
      <dgm:t>
        <a:bodyPr/>
        <a:lstStyle/>
        <a:p>
          <a:endParaRPr lang="en-US"/>
        </a:p>
      </dgm:t>
    </dgm:pt>
    <dgm:pt modelId="{9DF7ACA8-99FC-4A6E-A923-2096A475BB4A}" type="pres">
      <dgm:prSet presAssocID="{32C2C002-E74F-4AE4-B10C-AB9055F21961}" presName="Name0" presStyleCnt="0">
        <dgm:presLayoutVars>
          <dgm:dir/>
          <dgm:animLvl val="lvl"/>
          <dgm:resizeHandles val="exact"/>
        </dgm:presLayoutVars>
      </dgm:prSet>
      <dgm:spPr/>
      <dgm:t>
        <a:bodyPr/>
        <a:lstStyle/>
        <a:p>
          <a:endParaRPr lang="en-US"/>
        </a:p>
      </dgm:t>
    </dgm:pt>
    <dgm:pt modelId="{5BF844D6-EB1C-4747-B166-8483E7037D75}" type="pres">
      <dgm:prSet presAssocID="{32C2C002-E74F-4AE4-B10C-AB9055F21961}" presName="tSp" presStyleCnt="0"/>
      <dgm:spPr/>
    </dgm:pt>
    <dgm:pt modelId="{DC25B33F-C674-42A0-A650-29B1827A55B9}" type="pres">
      <dgm:prSet presAssocID="{32C2C002-E74F-4AE4-B10C-AB9055F21961}" presName="bSp" presStyleCnt="0"/>
      <dgm:spPr/>
    </dgm:pt>
    <dgm:pt modelId="{C9007973-839B-4F81-B3B0-EC68C32DBDC3}" type="pres">
      <dgm:prSet presAssocID="{32C2C002-E74F-4AE4-B10C-AB9055F21961}" presName="process" presStyleCnt="0"/>
      <dgm:spPr/>
    </dgm:pt>
    <dgm:pt modelId="{309B77C6-4BB8-4DB3-A733-986CA567AB5C}" type="pres">
      <dgm:prSet presAssocID="{C77C7E9A-6D34-49CC-A936-FFD09EA57645}" presName="composite1" presStyleCnt="0"/>
      <dgm:spPr/>
    </dgm:pt>
    <dgm:pt modelId="{1E02B1A7-C12C-4D3F-82C2-2D5F2A47E80A}" type="pres">
      <dgm:prSet presAssocID="{C77C7E9A-6D34-49CC-A936-FFD09EA57645}" presName="dummyNode1" presStyleLbl="node1" presStyleIdx="0" presStyleCnt="3"/>
      <dgm:spPr/>
    </dgm:pt>
    <dgm:pt modelId="{C28D3190-BCC0-4281-8881-90BDB87ADC88}" type="pres">
      <dgm:prSet presAssocID="{C77C7E9A-6D34-49CC-A936-FFD09EA57645}" presName="childNode1" presStyleLbl="bgAcc1" presStyleIdx="0" presStyleCnt="3" custScaleX="163014" custScaleY="71928">
        <dgm:presLayoutVars>
          <dgm:bulletEnabled val="1"/>
        </dgm:presLayoutVars>
      </dgm:prSet>
      <dgm:spPr/>
      <dgm:t>
        <a:bodyPr/>
        <a:lstStyle/>
        <a:p>
          <a:endParaRPr lang="en-US"/>
        </a:p>
      </dgm:t>
    </dgm:pt>
    <dgm:pt modelId="{4774DDAA-C42F-4F13-81A3-23CD42E4AE3D}" type="pres">
      <dgm:prSet presAssocID="{C77C7E9A-6D34-49CC-A936-FFD09EA57645}" presName="childNode1tx" presStyleLbl="bgAcc1" presStyleIdx="0" presStyleCnt="3">
        <dgm:presLayoutVars>
          <dgm:bulletEnabled val="1"/>
        </dgm:presLayoutVars>
      </dgm:prSet>
      <dgm:spPr/>
      <dgm:t>
        <a:bodyPr/>
        <a:lstStyle/>
        <a:p>
          <a:endParaRPr lang="en-US"/>
        </a:p>
      </dgm:t>
    </dgm:pt>
    <dgm:pt modelId="{FD5F3676-5A08-4089-8910-AB6887326F3F}" type="pres">
      <dgm:prSet presAssocID="{C77C7E9A-6D34-49CC-A936-FFD09EA57645}" presName="parentNode1" presStyleLbl="node1" presStyleIdx="0" presStyleCnt="3">
        <dgm:presLayoutVars>
          <dgm:chMax val="1"/>
          <dgm:bulletEnabled val="1"/>
        </dgm:presLayoutVars>
      </dgm:prSet>
      <dgm:spPr/>
      <dgm:t>
        <a:bodyPr/>
        <a:lstStyle/>
        <a:p>
          <a:endParaRPr lang="en-US"/>
        </a:p>
      </dgm:t>
    </dgm:pt>
    <dgm:pt modelId="{686B653C-3979-4FD3-9425-B0A69E3CEA8C}" type="pres">
      <dgm:prSet presAssocID="{C77C7E9A-6D34-49CC-A936-FFD09EA57645}" presName="connSite1" presStyleCnt="0"/>
      <dgm:spPr/>
    </dgm:pt>
    <dgm:pt modelId="{0A9D968B-77BE-4726-B768-78935365BD3B}" type="pres">
      <dgm:prSet presAssocID="{6F5C688C-7925-4774-8450-8BB4554B7C95}" presName="Name9" presStyleLbl="sibTrans2D1" presStyleIdx="0" presStyleCnt="2"/>
      <dgm:spPr/>
      <dgm:t>
        <a:bodyPr/>
        <a:lstStyle/>
        <a:p>
          <a:endParaRPr lang="en-US"/>
        </a:p>
      </dgm:t>
    </dgm:pt>
    <dgm:pt modelId="{84BE7B65-2039-4EA6-8569-B1E483C11F14}" type="pres">
      <dgm:prSet presAssocID="{46672A50-F7F9-47FC-8DEB-158EF0D45780}" presName="composite2" presStyleCnt="0"/>
      <dgm:spPr/>
    </dgm:pt>
    <dgm:pt modelId="{5284EC3F-0FC4-4820-8555-7155DC0E0756}" type="pres">
      <dgm:prSet presAssocID="{46672A50-F7F9-47FC-8DEB-158EF0D45780}" presName="dummyNode2" presStyleLbl="node1" presStyleIdx="0" presStyleCnt="3"/>
      <dgm:spPr/>
    </dgm:pt>
    <dgm:pt modelId="{BE16D11E-64B2-4B61-ACC1-A086C9B9E903}" type="pres">
      <dgm:prSet presAssocID="{46672A50-F7F9-47FC-8DEB-158EF0D45780}" presName="childNode2" presStyleLbl="bgAcc1" presStyleIdx="1" presStyleCnt="3" custScaleX="155471" custScaleY="71928">
        <dgm:presLayoutVars>
          <dgm:bulletEnabled val="1"/>
        </dgm:presLayoutVars>
      </dgm:prSet>
      <dgm:spPr/>
      <dgm:t>
        <a:bodyPr/>
        <a:lstStyle/>
        <a:p>
          <a:endParaRPr lang="en-US"/>
        </a:p>
      </dgm:t>
    </dgm:pt>
    <dgm:pt modelId="{060F51FD-C9F2-47E4-B995-AF31AD4673A7}" type="pres">
      <dgm:prSet presAssocID="{46672A50-F7F9-47FC-8DEB-158EF0D45780}" presName="childNode2tx" presStyleLbl="bgAcc1" presStyleIdx="1" presStyleCnt="3">
        <dgm:presLayoutVars>
          <dgm:bulletEnabled val="1"/>
        </dgm:presLayoutVars>
      </dgm:prSet>
      <dgm:spPr/>
      <dgm:t>
        <a:bodyPr/>
        <a:lstStyle/>
        <a:p>
          <a:endParaRPr lang="en-US"/>
        </a:p>
      </dgm:t>
    </dgm:pt>
    <dgm:pt modelId="{4BB0CA25-E2B4-4FF0-912F-2D7BB259B658}" type="pres">
      <dgm:prSet presAssocID="{46672A50-F7F9-47FC-8DEB-158EF0D45780}" presName="parentNode2" presStyleLbl="node1" presStyleIdx="1" presStyleCnt="3">
        <dgm:presLayoutVars>
          <dgm:chMax val="0"/>
          <dgm:bulletEnabled val="1"/>
        </dgm:presLayoutVars>
      </dgm:prSet>
      <dgm:spPr/>
      <dgm:t>
        <a:bodyPr/>
        <a:lstStyle/>
        <a:p>
          <a:endParaRPr lang="en-US"/>
        </a:p>
      </dgm:t>
    </dgm:pt>
    <dgm:pt modelId="{2ED0B187-DD4F-4F08-B2E7-E23AF64F6FB7}" type="pres">
      <dgm:prSet presAssocID="{46672A50-F7F9-47FC-8DEB-158EF0D45780}" presName="connSite2" presStyleCnt="0"/>
      <dgm:spPr/>
    </dgm:pt>
    <dgm:pt modelId="{1AD9D8D9-19B9-4FBE-867C-9548D311AB13}" type="pres">
      <dgm:prSet presAssocID="{FDECF982-6AF6-4CDA-97C7-85D72DA7953F}" presName="Name18" presStyleLbl="sibTrans2D1" presStyleIdx="1" presStyleCnt="2" custScaleX="112151"/>
      <dgm:spPr/>
      <dgm:t>
        <a:bodyPr/>
        <a:lstStyle/>
        <a:p>
          <a:endParaRPr lang="en-US"/>
        </a:p>
      </dgm:t>
    </dgm:pt>
    <dgm:pt modelId="{387BD88A-AF7D-4D9B-8202-5C9102CAE49B}" type="pres">
      <dgm:prSet presAssocID="{92979AD5-6BD0-4EC6-82F9-F280FF951A8D}" presName="composite1" presStyleCnt="0"/>
      <dgm:spPr/>
    </dgm:pt>
    <dgm:pt modelId="{3F6962E7-6362-4F76-BC32-538762A2EB3F}" type="pres">
      <dgm:prSet presAssocID="{92979AD5-6BD0-4EC6-82F9-F280FF951A8D}" presName="dummyNode1" presStyleLbl="node1" presStyleIdx="1" presStyleCnt="3"/>
      <dgm:spPr/>
    </dgm:pt>
    <dgm:pt modelId="{B0BFBE04-6FFD-452E-A7FF-523F446AA857}" type="pres">
      <dgm:prSet presAssocID="{92979AD5-6BD0-4EC6-82F9-F280FF951A8D}" presName="childNode1" presStyleLbl="bgAcc1" presStyleIdx="2" presStyleCnt="3" custScaleX="155175" custScaleY="80390">
        <dgm:presLayoutVars>
          <dgm:bulletEnabled val="1"/>
        </dgm:presLayoutVars>
      </dgm:prSet>
      <dgm:spPr/>
      <dgm:t>
        <a:bodyPr/>
        <a:lstStyle/>
        <a:p>
          <a:endParaRPr lang="en-US"/>
        </a:p>
      </dgm:t>
    </dgm:pt>
    <dgm:pt modelId="{7F46A60B-3629-4C12-A1E4-735D34E58F55}" type="pres">
      <dgm:prSet presAssocID="{92979AD5-6BD0-4EC6-82F9-F280FF951A8D}" presName="childNode1tx" presStyleLbl="bgAcc1" presStyleIdx="2" presStyleCnt="3">
        <dgm:presLayoutVars>
          <dgm:bulletEnabled val="1"/>
        </dgm:presLayoutVars>
      </dgm:prSet>
      <dgm:spPr/>
      <dgm:t>
        <a:bodyPr/>
        <a:lstStyle/>
        <a:p>
          <a:endParaRPr lang="en-US"/>
        </a:p>
      </dgm:t>
    </dgm:pt>
    <dgm:pt modelId="{6D24D8E5-3B55-464C-A803-EB95C34D6A3A}" type="pres">
      <dgm:prSet presAssocID="{92979AD5-6BD0-4EC6-82F9-F280FF951A8D}" presName="parentNode1" presStyleLbl="node1" presStyleIdx="2" presStyleCnt="3">
        <dgm:presLayoutVars>
          <dgm:chMax val="1"/>
          <dgm:bulletEnabled val="1"/>
        </dgm:presLayoutVars>
      </dgm:prSet>
      <dgm:spPr/>
      <dgm:t>
        <a:bodyPr/>
        <a:lstStyle/>
        <a:p>
          <a:endParaRPr lang="en-US"/>
        </a:p>
      </dgm:t>
    </dgm:pt>
    <dgm:pt modelId="{5DDDD78C-2F2A-45F6-92C1-25A743BF5FAF}" type="pres">
      <dgm:prSet presAssocID="{92979AD5-6BD0-4EC6-82F9-F280FF951A8D}" presName="connSite1" presStyleCnt="0"/>
      <dgm:spPr/>
    </dgm:pt>
  </dgm:ptLst>
  <dgm:cxnLst>
    <dgm:cxn modelId="{E8633549-C948-4650-B156-2B8CC4152191}" type="presOf" srcId="{7F7A0DFB-F7CA-48D8-A37B-A5153193EC9C}" destId="{4774DDAA-C42F-4F13-81A3-23CD42E4AE3D}" srcOrd="1" destOrd="1" presId="urn:microsoft.com/office/officeart/2005/8/layout/hProcess4"/>
    <dgm:cxn modelId="{F0FEE83B-4B50-4BA8-A341-FA8FB53ECBC3}" type="presOf" srcId="{C77C7E9A-6D34-49CC-A936-FFD09EA57645}" destId="{FD5F3676-5A08-4089-8910-AB6887326F3F}" srcOrd="0" destOrd="0" presId="urn:microsoft.com/office/officeart/2005/8/layout/hProcess4"/>
    <dgm:cxn modelId="{4F730CCD-3890-45A8-B78C-D72144888971}" srcId="{C77C7E9A-6D34-49CC-A936-FFD09EA57645}" destId="{1217597F-AD30-4B60-B97B-40C646D259C3}" srcOrd="0" destOrd="0" parTransId="{A509DE7E-B2B0-4AAA-84EA-DFD5B21921A6}" sibTransId="{6423CD29-3FBF-4A63-8ABF-BE3878DA2417}"/>
    <dgm:cxn modelId="{7AC4D68C-16E2-452E-99C5-B0C7822F1717}" srcId="{C77C7E9A-6D34-49CC-A936-FFD09EA57645}" destId="{38FB61A6-FE5F-43B7-85A2-B95CF5CAF01B}" srcOrd="2" destOrd="0" parTransId="{16853BDC-8491-488A-8C0E-7B92896A94CC}" sibTransId="{749CD014-33B3-4623-889B-6443422DEECA}"/>
    <dgm:cxn modelId="{6C4C138B-0D0D-4024-9888-EC914B3572DA}" type="presOf" srcId="{90DE42AD-312C-4B42-A0AB-F3F1A5CCD70E}" destId="{B0BFBE04-6FFD-452E-A7FF-523F446AA857}" srcOrd="0" destOrd="2" presId="urn:microsoft.com/office/officeart/2005/8/layout/hProcess4"/>
    <dgm:cxn modelId="{42450E1A-5BA8-4117-9039-598FB838DCA1}" srcId="{C77C7E9A-6D34-49CC-A936-FFD09EA57645}" destId="{7F7A0DFB-F7CA-48D8-A37B-A5153193EC9C}" srcOrd="1" destOrd="0" parTransId="{7F56EAFD-2D48-4364-BC90-0FD344754E6F}" sibTransId="{BFCEBDFD-7D27-45E4-B8E1-8D00420DA903}"/>
    <dgm:cxn modelId="{8FD2BAD0-6B02-4B1D-BA9E-3FD8FEAFF291}" type="presOf" srcId="{7F7A0DFB-F7CA-48D8-A37B-A5153193EC9C}" destId="{C28D3190-BCC0-4281-8881-90BDB87ADC88}" srcOrd="0" destOrd="1" presId="urn:microsoft.com/office/officeart/2005/8/layout/hProcess4"/>
    <dgm:cxn modelId="{EAD8B5D4-AAFE-41C8-A686-BF68369CF901}" type="presOf" srcId="{E51F8740-A99D-4A53-B4CF-FD8148754355}" destId="{BE16D11E-64B2-4B61-ACC1-A086C9B9E903}" srcOrd="0" destOrd="0" presId="urn:microsoft.com/office/officeart/2005/8/layout/hProcess4"/>
    <dgm:cxn modelId="{01AC0DF0-8ADD-4139-8CC1-E356642B8287}" type="presOf" srcId="{90DE42AD-312C-4B42-A0AB-F3F1A5CCD70E}" destId="{7F46A60B-3629-4C12-A1E4-735D34E58F55}" srcOrd="1" destOrd="2" presId="urn:microsoft.com/office/officeart/2005/8/layout/hProcess4"/>
    <dgm:cxn modelId="{8B8A26BF-4615-497D-A325-5465F2276848}" srcId="{32C2C002-E74F-4AE4-B10C-AB9055F21961}" destId="{C77C7E9A-6D34-49CC-A936-FFD09EA57645}" srcOrd="0" destOrd="0" parTransId="{546F90E0-9D62-47BA-8686-EE7BEDC45B5F}" sibTransId="{6F5C688C-7925-4774-8450-8BB4554B7C95}"/>
    <dgm:cxn modelId="{382297FC-7DD1-4513-8D1C-3FD617C25068}" type="presOf" srcId="{D91FA28B-00E8-4BF9-BCAA-7E958126F202}" destId="{060F51FD-C9F2-47E4-B995-AF31AD4673A7}" srcOrd="1" destOrd="2" presId="urn:microsoft.com/office/officeart/2005/8/layout/hProcess4"/>
    <dgm:cxn modelId="{DB6B0CA9-4494-4D0C-96B3-2F5CE45D6861}" srcId="{92979AD5-6BD0-4EC6-82F9-F280FF951A8D}" destId="{7A022F57-A49F-48D6-87B1-D3B1C32C6BB4}" srcOrd="0" destOrd="0" parTransId="{684DB148-A516-4FBC-AA6D-A7541CD00EA2}" sibTransId="{4E745800-2BDB-47AB-8B02-F70D1BA968AB}"/>
    <dgm:cxn modelId="{38D60135-ECE1-4794-935F-561BCFAB8B79}" type="presOf" srcId="{38FB61A6-FE5F-43B7-85A2-B95CF5CAF01B}" destId="{C28D3190-BCC0-4281-8881-90BDB87ADC88}" srcOrd="0" destOrd="2" presId="urn:microsoft.com/office/officeart/2005/8/layout/hProcess4"/>
    <dgm:cxn modelId="{D0B166C7-3127-4228-9A0A-50758BD7CD55}" type="presOf" srcId="{E39CE727-4879-494C-BB57-EDB2857E129B}" destId="{B0BFBE04-6FFD-452E-A7FF-523F446AA857}" srcOrd="0" destOrd="1" presId="urn:microsoft.com/office/officeart/2005/8/layout/hProcess4"/>
    <dgm:cxn modelId="{D7149E61-4791-4295-A7DC-D515D59B8B91}" srcId="{46672A50-F7F9-47FC-8DEB-158EF0D45780}" destId="{E51F8740-A99D-4A53-B4CF-FD8148754355}" srcOrd="0" destOrd="0" parTransId="{86870002-F961-4DCD-813A-84DC99487ABD}" sibTransId="{DB0B3CEE-0E44-42B4-8095-B2328A2C42D9}"/>
    <dgm:cxn modelId="{F3D114CC-0AC4-4258-B1F1-210F856D3D78}" srcId="{46672A50-F7F9-47FC-8DEB-158EF0D45780}" destId="{D91FA28B-00E8-4BF9-BCAA-7E958126F202}" srcOrd="2" destOrd="0" parTransId="{827B652C-63DC-4A45-9922-D2B9C90A0F9B}" sibTransId="{C28E02A0-F62D-48CF-ACC3-BB7A8B9C01F9}"/>
    <dgm:cxn modelId="{32BA190D-C82A-4325-B5E8-25A0F5BC56C6}" type="presOf" srcId="{E39CE727-4879-494C-BB57-EDB2857E129B}" destId="{7F46A60B-3629-4C12-A1E4-735D34E58F55}" srcOrd="1" destOrd="1" presId="urn:microsoft.com/office/officeart/2005/8/layout/hProcess4"/>
    <dgm:cxn modelId="{748635F6-A740-40C4-96B6-1FDD1D48F4EA}" type="presOf" srcId="{E51F8740-A99D-4A53-B4CF-FD8148754355}" destId="{060F51FD-C9F2-47E4-B995-AF31AD4673A7}" srcOrd="1" destOrd="0" presId="urn:microsoft.com/office/officeart/2005/8/layout/hProcess4"/>
    <dgm:cxn modelId="{7811652F-662C-43A9-AEE2-AD0983EDD4D9}" type="presOf" srcId="{7A022F57-A49F-48D6-87B1-D3B1C32C6BB4}" destId="{7F46A60B-3629-4C12-A1E4-735D34E58F55}" srcOrd="1" destOrd="0" presId="urn:microsoft.com/office/officeart/2005/8/layout/hProcess4"/>
    <dgm:cxn modelId="{A70BCCA5-EE46-4A1D-8540-96BA7945DA4B}" type="presOf" srcId="{38FB61A6-FE5F-43B7-85A2-B95CF5CAF01B}" destId="{4774DDAA-C42F-4F13-81A3-23CD42E4AE3D}" srcOrd="1" destOrd="2" presId="urn:microsoft.com/office/officeart/2005/8/layout/hProcess4"/>
    <dgm:cxn modelId="{25F4DC33-793B-4BAF-9615-53107DE50DA5}" type="presOf" srcId="{D91FA28B-00E8-4BF9-BCAA-7E958126F202}" destId="{BE16D11E-64B2-4B61-ACC1-A086C9B9E903}" srcOrd="0" destOrd="2" presId="urn:microsoft.com/office/officeart/2005/8/layout/hProcess4"/>
    <dgm:cxn modelId="{39376AB2-226B-45F5-ADA9-922035036459}" srcId="{92979AD5-6BD0-4EC6-82F9-F280FF951A8D}" destId="{90DE42AD-312C-4B42-A0AB-F3F1A5CCD70E}" srcOrd="2" destOrd="0" parTransId="{99CCF413-70BC-4BF6-A15D-F9A2195E05CF}" sibTransId="{E2A6B9D8-2CDC-4625-9D27-35A8B828BA46}"/>
    <dgm:cxn modelId="{5FEA3AF9-63E5-49AB-9F01-B7C7ED5B291B}" srcId="{92979AD5-6BD0-4EC6-82F9-F280FF951A8D}" destId="{E39CE727-4879-494C-BB57-EDB2857E129B}" srcOrd="1" destOrd="0" parTransId="{0627FFA1-49C8-4965-B27B-B8C9FDEA6820}" sibTransId="{A8C81F24-A11D-4946-96EF-CDC91AD234A8}"/>
    <dgm:cxn modelId="{F9982BE8-0EE0-42FF-B78C-A1EF52FB114F}" type="presOf" srcId="{7A022F57-A49F-48D6-87B1-D3B1C32C6BB4}" destId="{B0BFBE04-6FFD-452E-A7FF-523F446AA857}" srcOrd="0" destOrd="0" presId="urn:microsoft.com/office/officeart/2005/8/layout/hProcess4"/>
    <dgm:cxn modelId="{206CD464-8351-4A7C-80A5-33107414B4CC}" type="presOf" srcId="{6F5C688C-7925-4774-8450-8BB4554B7C95}" destId="{0A9D968B-77BE-4726-B768-78935365BD3B}" srcOrd="0" destOrd="0" presId="urn:microsoft.com/office/officeart/2005/8/layout/hProcess4"/>
    <dgm:cxn modelId="{F0679085-603A-4D82-8369-B3A4BF129369}" type="presOf" srcId="{FDECF982-6AF6-4CDA-97C7-85D72DA7953F}" destId="{1AD9D8D9-19B9-4FBE-867C-9548D311AB13}" srcOrd="0" destOrd="0" presId="urn:microsoft.com/office/officeart/2005/8/layout/hProcess4"/>
    <dgm:cxn modelId="{D6601C57-1BE3-4480-9C7E-B64AD56494F9}" type="presOf" srcId="{1FA99FBF-0234-4EC0-AD9D-2F8FD735B7B3}" destId="{060F51FD-C9F2-47E4-B995-AF31AD4673A7}" srcOrd="1" destOrd="1" presId="urn:microsoft.com/office/officeart/2005/8/layout/hProcess4"/>
    <dgm:cxn modelId="{6D41BBF0-5AEB-4CE8-B302-9875986AE246}" type="presOf" srcId="{46672A50-F7F9-47FC-8DEB-158EF0D45780}" destId="{4BB0CA25-E2B4-4FF0-912F-2D7BB259B658}" srcOrd="0" destOrd="0" presId="urn:microsoft.com/office/officeart/2005/8/layout/hProcess4"/>
    <dgm:cxn modelId="{A379A6D0-A52F-41E9-93F8-B7300CB823F2}" type="presOf" srcId="{92979AD5-6BD0-4EC6-82F9-F280FF951A8D}" destId="{6D24D8E5-3B55-464C-A803-EB95C34D6A3A}" srcOrd="0" destOrd="0" presId="urn:microsoft.com/office/officeart/2005/8/layout/hProcess4"/>
    <dgm:cxn modelId="{40758310-9D9E-4881-9BB3-6756A19F973A}" srcId="{46672A50-F7F9-47FC-8DEB-158EF0D45780}" destId="{1FA99FBF-0234-4EC0-AD9D-2F8FD735B7B3}" srcOrd="1" destOrd="0" parTransId="{5055996D-C55A-480B-B4DD-4479EABD5498}" sibTransId="{C410F723-ED9A-4D5C-B6BE-7081EF8ED3E7}"/>
    <dgm:cxn modelId="{ED1FDFD1-3D7A-4676-9D17-61DF9D034AB3}" type="presOf" srcId="{1217597F-AD30-4B60-B97B-40C646D259C3}" destId="{4774DDAA-C42F-4F13-81A3-23CD42E4AE3D}" srcOrd="1" destOrd="0" presId="urn:microsoft.com/office/officeart/2005/8/layout/hProcess4"/>
    <dgm:cxn modelId="{2D569476-E452-454F-ABB5-17322755D769}" srcId="{32C2C002-E74F-4AE4-B10C-AB9055F21961}" destId="{46672A50-F7F9-47FC-8DEB-158EF0D45780}" srcOrd="1" destOrd="0" parTransId="{0BCB3C4B-A986-455C-866C-276E3899F226}" sibTransId="{FDECF982-6AF6-4CDA-97C7-85D72DA7953F}"/>
    <dgm:cxn modelId="{55E38EC9-0BAB-44E3-8823-877F398530B6}" type="presOf" srcId="{1FA99FBF-0234-4EC0-AD9D-2F8FD735B7B3}" destId="{BE16D11E-64B2-4B61-ACC1-A086C9B9E903}" srcOrd="0" destOrd="1" presId="urn:microsoft.com/office/officeart/2005/8/layout/hProcess4"/>
    <dgm:cxn modelId="{EF4E4A10-5FB4-427E-82F3-2485316B841A}" srcId="{32C2C002-E74F-4AE4-B10C-AB9055F21961}" destId="{92979AD5-6BD0-4EC6-82F9-F280FF951A8D}" srcOrd="2" destOrd="0" parTransId="{D8C0A1E9-1CF6-45F8-9059-7B627747CBE7}" sibTransId="{9A747610-F054-4897-9F95-AE0F23648797}"/>
    <dgm:cxn modelId="{C5B64C8F-3A30-414A-BD2D-A6BC95ABF5BD}" type="presOf" srcId="{32C2C002-E74F-4AE4-B10C-AB9055F21961}" destId="{9DF7ACA8-99FC-4A6E-A923-2096A475BB4A}" srcOrd="0" destOrd="0" presId="urn:microsoft.com/office/officeart/2005/8/layout/hProcess4"/>
    <dgm:cxn modelId="{1780427F-F69B-4D22-94AF-12AC2A5A3381}" type="presOf" srcId="{1217597F-AD30-4B60-B97B-40C646D259C3}" destId="{C28D3190-BCC0-4281-8881-90BDB87ADC88}" srcOrd="0" destOrd="0" presId="urn:microsoft.com/office/officeart/2005/8/layout/hProcess4"/>
    <dgm:cxn modelId="{986FE13E-8347-4547-94E1-1A09A23FA79D}" type="presParOf" srcId="{9DF7ACA8-99FC-4A6E-A923-2096A475BB4A}" destId="{5BF844D6-EB1C-4747-B166-8483E7037D75}" srcOrd="0" destOrd="0" presId="urn:microsoft.com/office/officeart/2005/8/layout/hProcess4"/>
    <dgm:cxn modelId="{94985BF0-6322-438A-AA33-4BA096EAE1A8}" type="presParOf" srcId="{9DF7ACA8-99FC-4A6E-A923-2096A475BB4A}" destId="{DC25B33F-C674-42A0-A650-29B1827A55B9}" srcOrd="1" destOrd="0" presId="urn:microsoft.com/office/officeart/2005/8/layout/hProcess4"/>
    <dgm:cxn modelId="{A5F31922-4447-4408-8123-229EBB15FA0B}" type="presParOf" srcId="{9DF7ACA8-99FC-4A6E-A923-2096A475BB4A}" destId="{C9007973-839B-4F81-B3B0-EC68C32DBDC3}" srcOrd="2" destOrd="0" presId="urn:microsoft.com/office/officeart/2005/8/layout/hProcess4"/>
    <dgm:cxn modelId="{A9063A3F-B137-476D-87DF-0ADDDA38C1AD}" type="presParOf" srcId="{C9007973-839B-4F81-B3B0-EC68C32DBDC3}" destId="{309B77C6-4BB8-4DB3-A733-986CA567AB5C}" srcOrd="0" destOrd="0" presId="urn:microsoft.com/office/officeart/2005/8/layout/hProcess4"/>
    <dgm:cxn modelId="{92E57C44-D74F-4A22-A43C-CE0C03DA8F6B}" type="presParOf" srcId="{309B77C6-4BB8-4DB3-A733-986CA567AB5C}" destId="{1E02B1A7-C12C-4D3F-82C2-2D5F2A47E80A}" srcOrd="0" destOrd="0" presId="urn:microsoft.com/office/officeart/2005/8/layout/hProcess4"/>
    <dgm:cxn modelId="{F87D6FDF-2422-4F4E-A84D-1DDBDCD9C7D0}" type="presParOf" srcId="{309B77C6-4BB8-4DB3-A733-986CA567AB5C}" destId="{C28D3190-BCC0-4281-8881-90BDB87ADC88}" srcOrd="1" destOrd="0" presId="urn:microsoft.com/office/officeart/2005/8/layout/hProcess4"/>
    <dgm:cxn modelId="{5C743797-D931-479C-87B9-C770347B9DA0}" type="presParOf" srcId="{309B77C6-4BB8-4DB3-A733-986CA567AB5C}" destId="{4774DDAA-C42F-4F13-81A3-23CD42E4AE3D}" srcOrd="2" destOrd="0" presId="urn:microsoft.com/office/officeart/2005/8/layout/hProcess4"/>
    <dgm:cxn modelId="{8DFD4F5C-BDB9-4511-BDC0-301CD4F92F6E}" type="presParOf" srcId="{309B77C6-4BB8-4DB3-A733-986CA567AB5C}" destId="{FD5F3676-5A08-4089-8910-AB6887326F3F}" srcOrd="3" destOrd="0" presId="urn:microsoft.com/office/officeart/2005/8/layout/hProcess4"/>
    <dgm:cxn modelId="{43231FD1-5E60-45FC-8587-629B3E425479}" type="presParOf" srcId="{309B77C6-4BB8-4DB3-A733-986CA567AB5C}" destId="{686B653C-3979-4FD3-9425-B0A69E3CEA8C}" srcOrd="4" destOrd="0" presId="urn:microsoft.com/office/officeart/2005/8/layout/hProcess4"/>
    <dgm:cxn modelId="{098DE041-E6BF-4A0F-9AB2-6841BDFABA58}" type="presParOf" srcId="{C9007973-839B-4F81-B3B0-EC68C32DBDC3}" destId="{0A9D968B-77BE-4726-B768-78935365BD3B}" srcOrd="1" destOrd="0" presId="urn:microsoft.com/office/officeart/2005/8/layout/hProcess4"/>
    <dgm:cxn modelId="{A21C251B-FA17-49A7-9565-C618BEA12879}" type="presParOf" srcId="{C9007973-839B-4F81-B3B0-EC68C32DBDC3}" destId="{84BE7B65-2039-4EA6-8569-B1E483C11F14}" srcOrd="2" destOrd="0" presId="urn:microsoft.com/office/officeart/2005/8/layout/hProcess4"/>
    <dgm:cxn modelId="{DD9CB23C-7071-40C9-84F2-08C21E0AE064}" type="presParOf" srcId="{84BE7B65-2039-4EA6-8569-B1E483C11F14}" destId="{5284EC3F-0FC4-4820-8555-7155DC0E0756}" srcOrd="0" destOrd="0" presId="urn:microsoft.com/office/officeart/2005/8/layout/hProcess4"/>
    <dgm:cxn modelId="{188FB1DC-6F9F-4A9B-8D03-98E6C63F54C8}" type="presParOf" srcId="{84BE7B65-2039-4EA6-8569-B1E483C11F14}" destId="{BE16D11E-64B2-4B61-ACC1-A086C9B9E903}" srcOrd="1" destOrd="0" presId="urn:microsoft.com/office/officeart/2005/8/layout/hProcess4"/>
    <dgm:cxn modelId="{5617E116-8B5B-4077-9D3D-91F1B1AFD650}" type="presParOf" srcId="{84BE7B65-2039-4EA6-8569-B1E483C11F14}" destId="{060F51FD-C9F2-47E4-B995-AF31AD4673A7}" srcOrd="2" destOrd="0" presId="urn:microsoft.com/office/officeart/2005/8/layout/hProcess4"/>
    <dgm:cxn modelId="{963B47A2-42E1-4237-B364-957FAD450A58}" type="presParOf" srcId="{84BE7B65-2039-4EA6-8569-B1E483C11F14}" destId="{4BB0CA25-E2B4-4FF0-912F-2D7BB259B658}" srcOrd="3" destOrd="0" presId="urn:microsoft.com/office/officeart/2005/8/layout/hProcess4"/>
    <dgm:cxn modelId="{0E71B820-DA2E-4496-BA87-F0FFAC563159}" type="presParOf" srcId="{84BE7B65-2039-4EA6-8569-B1E483C11F14}" destId="{2ED0B187-DD4F-4F08-B2E7-E23AF64F6FB7}" srcOrd="4" destOrd="0" presId="urn:microsoft.com/office/officeart/2005/8/layout/hProcess4"/>
    <dgm:cxn modelId="{09749A29-A2C9-4498-8653-605A25F2C246}" type="presParOf" srcId="{C9007973-839B-4F81-B3B0-EC68C32DBDC3}" destId="{1AD9D8D9-19B9-4FBE-867C-9548D311AB13}" srcOrd="3" destOrd="0" presId="urn:microsoft.com/office/officeart/2005/8/layout/hProcess4"/>
    <dgm:cxn modelId="{110FC207-C739-4864-A4D8-4A8ABDA70616}" type="presParOf" srcId="{C9007973-839B-4F81-B3B0-EC68C32DBDC3}" destId="{387BD88A-AF7D-4D9B-8202-5C9102CAE49B}" srcOrd="4" destOrd="0" presId="urn:microsoft.com/office/officeart/2005/8/layout/hProcess4"/>
    <dgm:cxn modelId="{AB1FA25F-0220-4C90-824E-4BA50770DD93}" type="presParOf" srcId="{387BD88A-AF7D-4D9B-8202-5C9102CAE49B}" destId="{3F6962E7-6362-4F76-BC32-538762A2EB3F}" srcOrd="0" destOrd="0" presId="urn:microsoft.com/office/officeart/2005/8/layout/hProcess4"/>
    <dgm:cxn modelId="{FDD41F94-C6B2-4962-BCE5-BD380E334299}" type="presParOf" srcId="{387BD88A-AF7D-4D9B-8202-5C9102CAE49B}" destId="{B0BFBE04-6FFD-452E-A7FF-523F446AA857}" srcOrd="1" destOrd="0" presId="urn:microsoft.com/office/officeart/2005/8/layout/hProcess4"/>
    <dgm:cxn modelId="{A6D81AC9-F982-4827-8572-2B04BC1132E5}" type="presParOf" srcId="{387BD88A-AF7D-4D9B-8202-5C9102CAE49B}" destId="{7F46A60B-3629-4C12-A1E4-735D34E58F55}" srcOrd="2" destOrd="0" presId="urn:microsoft.com/office/officeart/2005/8/layout/hProcess4"/>
    <dgm:cxn modelId="{C08DEC5E-A98D-401D-B3AF-D057117A385C}" type="presParOf" srcId="{387BD88A-AF7D-4D9B-8202-5C9102CAE49B}" destId="{6D24D8E5-3B55-464C-A803-EB95C34D6A3A}" srcOrd="3" destOrd="0" presId="urn:microsoft.com/office/officeart/2005/8/layout/hProcess4"/>
    <dgm:cxn modelId="{6C0A15AF-1461-4461-94E9-D04058D136EE}" type="presParOf" srcId="{387BD88A-AF7D-4D9B-8202-5C9102CAE49B}" destId="{5DDDD78C-2F2A-45F6-92C1-25A743BF5FAF}" srcOrd="4" destOrd="0" presId="urn:microsoft.com/office/officeart/2005/8/layout/hProcess4"/>
  </dgm:cxnLst>
  <dgm:bg>
    <a:noFill/>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A0DDE1-59E5-431F-8954-3A45C329924F}">
      <dsp:nvSpPr>
        <dsp:cNvPr id="0" name=""/>
        <dsp:cNvSpPr/>
      </dsp:nvSpPr>
      <dsp:spPr>
        <a:xfrm>
          <a:off x="1016" y="699927"/>
          <a:ext cx="1277257" cy="27648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0" u="none" kern="1200" dirty="0">
              <a:solidFill>
                <a:schemeClr val="bg1"/>
              </a:solidFill>
            </a:rPr>
            <a:t>Admission Date:  7/1/11            </a:t>
          </a:r>
          <a:r>
            <a:rPr lang="en-US" sz="1400" b="1" u="sng" kern="1200" dirty="0">
              <a:solidFill>
                <a:srgbClr val="FF0000"/>
              </a:solidFill>
            </a:rPr>
            <a:t>Discharge Date: 7/3/11</a:t>
          </a:r>
        </a:p>
      </dsp:txBody>
      <dsp:txXfrm>
        <a:off x="1016" y="699927"/>
        <a:ext cx="1277257" cy="510902"/>
      </dsp:txXfrm>
    </dsp:sp>
    <dsp:sp modelId="{4672AF98-4CC7-4FCD-B554-9BAC426901E5}">
      <dsp:nvSpPr>
        <dsp:cNvPr id="0" name=""/>
        <dsp:cNvSpPr/>
      </dsp:nvSpPr>
      <dsp:spPr>
        <a:xfrm>
          <a:off x="262623" y="2616989"/>
          <a:ext cx="1277257" cy="8740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Initial Admission</a:t>
          </a:r>
        </a:p>
      </dsp:txBody>
      <dsp:txXfrm>
        <a:off x="262623" y="2616989"/>
        <a:ext cx="1277257" cy="874082"/>
      </dsp:txXfrm>
    </dsp:sp>
    <dsp:sp modelId="{4F20E389-241A-4B2E-85B6-F61C85876B80}">
      <dsp:nvSpPr>
        <dsp:cNvPr id="0" name=""/>
        <dsp:cNvSpPr/>
      </dsp:nvSpPr>
      <dsp:spPr>
        <a:xfrm rot="21577226">
          <a:off x="1492099" y="789230"/>
          <a:ext cx="453330" cy="3180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21577226">
        <a:off x="1492099" y="789230"/>
        <a:ext cx="453330" cy="318000"/>
      </dsp:txXfrm>
    </dsp:sp>
    <dsp:sp modelId="{24D6D80B-DAAF-4215-B3A8-554EFB217AB3}">
      <dsp:nvSpPr>
        <dsp:cNvPr id="0" name=""/>
        <dsp:cNvSpPr/>
      </dsp:nvSpPr>
      <dsp:spPr>
        <a:xfrm>
          <a:off x="2133596" y="685799"/>
          <a:ext cx="1277257" cy="27648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kern="1200" dirty="0"/>
            <a:t>Admission Date: 7/15/11               Discharge Date: 7/20/11</a:t>
          </a:r>
        </a:p>
      </dsp:txBody>
      <dsp:txXfrm>
        <a:off x="2133596" y="685799"/>
        <a:ext cx="1277257" cy="510902"/>
      </dsp:txXfrm>
    </dsp:sp>
    <dsp:sp modelId="{B8D9C472-840D-4B02-B858-16E5179FF648}">
      <dsp:nvSpPr>
        <dsp:cNvPr id="0" name=""/>
        <dsp:cNvSpPr/>
      </dsp:nvSpPr>
      <dsp:spPr>
        <a:xfrm>
          <a:off x="2314390" y="2616989"/>
          <a:ext cx="1277257" cy="8740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Readmission1</a:t>
          </a:r>
        </a:p>
      </dsp:txBody>
      <dsp:txXfrm>
        <a:off x="2314390" y="2616989"/>
        <a:ext cx="1277257" cy="874082"/>
      </dsp:txXfrm>
    </dsp:sp>
    <dsp:sp modelId="{7885A511-355F-48E8-88B2-88D688D57F6A}">
      <dsp:nvSpPr>
        <dsp:cNvPr id="0" name=""/>
        <dsp:cNvSpPr/>
      </dsp:nvSpPr>
      <dsp:spPr>
        <a:xfrm rot="24642">
          <a:off x="3584273" y="789389"/>
          <a:ext cx="367669" cy="3180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24642">
        <a:off x="3584273" y="789389"/>
        <a:ext cx="367669" cy="318000"/>
      </dsp:txXfrm>
    </dsp:sp>
    <dsp:sp modelId="{344031F5-43E3-43A6-A945-CDBD0A695766}">
      <dsp:nvSpPr>
        <dsp:cNvPr id="0" name=""/>
        <dsp:cNvSpPr/>
      </dsp:nvSpPr>
      <dsp:spPr>
        <a:xfrm>
          <a:off x="4104551" y="699927"/>
          <a:ext cx="1277257" cy="27648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kern="1200" dirty="0"/>
            <a:t>Admission Date: 8/2/11</a:t>
          </a:r>
        </a:p>
        <a:p>
          <a:pPr lvl="0" algn="l" defTabSz="622300">
            <a:lnSpc>
              <a:spcPct val="90000"/>
            </a:lnSpc>
            <a:spcBef>
              <a:spcPct val="0"/>
            </a:spcBef>
            <a:spcAft>
              <a:spcPct val="35000"/>
            </a:spcAft>
          </a:pPr>
          <a:r>
            <a:rPr lang="en-US" sz="1400" kern="1200" dirty="0"/>
            <a:t>Discharge Date: 8/9/11</a:t>
          </a:r>
        </a:p>
      </dsp:txBody>
      <dsp:txXfrm>
        <a:off x="4104551" y="699927"/>
        <a:ext cx="1277257" cy="510902"/>
      </dsp:txXfrm>
    </dsp:sp>
    <dsp:sp modelId="{E8E274B4-8205-42F0-B856-795E78739F24}">
      <dsp:nvSpPr>
        <dsp:cNvPr id="0" name=""/>
        <dsp:cNvSpPr/>
      </dsp:nvSpPr>
      <dsp:spPr>
        <a:xfrm>
          <a:off x="4366158" y="2616989"/>
          <a:ext cx="1277257" cy="8740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Readmission2</a:t>
          </a:r>
        </a:p>
      </dsp:txBody>
      <dsp:txXfrm>
        <a:off x="4366158" y="2616989"/>
        <a:ext cx="1277257" cy="874082"/>
      </dsp:txXfrm>
    </dsp:sp>
    <dsp:sp modelId="{B4C1B92E-FBE3-4737-9916-7D270AA3F8B7}">
      <dsp:nvSpPr>
        <dsp:cNvPr id="0" name=""/>
        <dsp:cNvSpPr/>
      </dsp:nvSpPr>
      <dsp:spPr>
        <a:xfrm>
          <a:off x="5575436" y="796379"/>
          <a:ext cx="410490" cy="3180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a:off x="5575436" y="796379"/>
        <a:ext cx="410490" cy="318000"/>
      </dsp:txXfrm>
    </dsp:sp>
    <dsp:sp modelId="{25291BF1-FD32-4786-842D-9AC0FFAABB54}">
      <dsp:nvSpPr>
        <dsp:cNvPr id="0" name=""/>
        <dsp:cNvSpPr/>
      </dsp:nvSpPr>
      <dsp:spPr>
        <a:xfrm>
          <a:off x="6156319" y="699927"/>
          <a:ext cx="1277257" cy="27648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u="sng" kern="1200" dirty="0">
              <a:solidFill>
                <a:srgbClr val="FF0000"/>
              </a:solidFill>
            </a:rPr>
            <a:t>Admission Date: </a:t>
          </a:r>
          <a:r>
            <a:rPr lang="en-US" sz="1400" b="1" u="sng" kern="1200" dirty="0" smtClean="0">
              <a:solidFill>
                <a:srgbClr val="FF0000"/>
              </a:solidFill>
            </a:rPr>
            <a:t>8/3/11</a:t>
          </a:r>
          <a:endParaRPr lang="en-US" sz="1400" b="1" u="sng" kern="1200" dirty="0">
            <a:solidFill>
              <a:srgbClr val="FF0000"/>
            </a:solidFill>
          </a:endParaRPr>
        </a:p>
        <a:p>
          <a:pPr lvl="0" algn="l" defTabSz="622300">
            <a:lnSpc>
              <a:spcPct val="90000"/>
            </a:lnSpc>
            <a:spcBef>
              <a:spcPct val="0"/>
            </a:spcBef>
            <a:spcAft>
              <a:spcPct val="35000"/>
            </a:spcAft>
          </a:pPr>
          <a:r>
            <a:rPr lang="en-US" sz="1400" kern="1200" dirty="0"/>
            <a:t>Discharge </a:t>
          </a:r>
          <a:r>
            <a:rPr lang="en-US" sz="1400" kern="1200" dirty="0" smtClean="0"/>
            <a:t>Date: </a:t>
          </a:r>
          <a:r>
            <a:rPr lang="en-US" sz="1400" kern="1200" dirty="0"/>
            <a:t>8/15/11</a:t>
          </a:r>
        </a:p>
      </dsp:txBody>
      <dsp:txXfrm>
        <a:off x="6156319" y="699927"/>
        <a:ext cx="1277257" cy="510902"/>
      </dsp:txXfrm>
    </dsp:sp>
    <dsp:sp modelId="{3DB16BB9-3676-40C4-8826-AE802F684183}">
      <dsp:nvSpPr>
        <dsp:cNvPr id="0" name=""/>
        <dsp:cNvSpPr/>
      </dsp:nvSpPr>
      <dsp:spPr>
        <a:xfrm>
          <a:off x="6417926" y="2616989"/>
          <a:ext cx="1277257" cy="8740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New Initial Admission</a:t>
          </a:r>
        </a:p>
      </dsp:txBody>
      <dsp:txXfrm>
        <a:off x="6417926" y="2616989"/>
        <a:ext cx="1277257" cy="87408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6F30C7F-F638-4C4B-A283-A729CB50A063}">
      <dsp:nvSpPr>
        <dsp:cNvPr id="0" name=""/>
        <dsp:cNvSpPr/>
      </dsp:nvSpPr>
      <dsp:spPr>
        <a:xfrm>
          <a:off x="1211" y="1395286"/>
          <a:ext cx="2083021" cy="86702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20955" rIns="20955" bIns="20955" numCol="1" spcCol="1270" anchor="t" anchorCtr="0">
          <a:noAutofit/>
        </a:bodyPr>
        <a:lstStyle/>
        <a:p>
          <a:pPr marL="57150" lvl="1" indent="-57150" algn="l" defTabSz="488950">
            <a:lnSpc>
              <a:spcPct val="90000"/>
            </a:lnSpc>
            <a:spcBef>
              <a:spcPct val="0"/>
            </a:spcBef>
            <a:spcAft>
              <a:spcPct val="15000"/>
            </a:spcAft>
            <a:buChar char="••"/>
          </a:pPr>
          <a:r>
            <a:rPr lang="en-US" sz="1100" kern="1200" dirty="0"/>
            <a:t>Admission1 to </a:t>
          </a:r>
          <a:r>
            <a:rPr lang="en-US" sz="1100" kern="1200" dirty="0" smtClean="0"/>
            <a:t>Hospital-A</a:t>
          </a:r>
          <a:endParaRPr lang="en-US" sz="1100" kern="1200" dirty="0"/>
        </a:p>
        <a:p>
          <a:pPr marL="114300" lvl="2" indent="-57150" algn="l" defTabSz="488950">
            <a:lnSpc>
              <a:spcPct val="90000"/>
            </a:lnSpc>
            <a:spcBef>
              <a:spcPct val="0"/>
            </a:spcBef>
            <a:spcAft>
              <a:spcPct val="15000"/>
            </a:spcAft>
            <a:buChar char="••"/>
          </a:pPr>
          <a:r>
            <a:rPr lang="en-US" sz="1100" kern="1200" dirty="0"/>
            <a:t>Admission Date: 5/11/2010</a:t>
          </a:r>
        </a:p>
        <a:p>
          <a:pPr marL="114300" lvl="2" indent="-57150" algn="l" defTabSz="488950">
            <a:lnSpc>
              <a:spcPct val="90000"/>
            </a:lnSpc>
            <a:spcBef>
              <a:spcPct val="0"/>
            </a:spcBef>
            <a:spcAft>
              <a:spcPct val="15000"/>
            </a:spcAft>
            <a:buChar char="••"/>
          </a:pPr>
          <a:r>
            <a:rPr lang="en-US" sz="1100" kern="1200" dirty="0">
              <a:solidFill>
                <a:srgbClr val="FF0000"/>
              </a:solidFill>
            </a:rPr>
            <a:t>Discharge Date: 5/13/2010</a:t>
          </a:r>
        </a:p>
      </dsp:txBody>
      <dsp:txXfrm>
        <a:off x="1211" y="1395286"/>
        <a:ext cx="2083021" cy="681234"/>
      </dsp:txXfrm>
    </dsp:sp>
    <dsp:sp modelId="{CFEE1640-682A-428D-A59E-65C7886AD248}">
      <dsp:nvSpPr>
        <dsp:cNvPr id="0" name=""/>
        <dsp:cNvSpPr/>
      </dsp:nvSpPr>
      <dsp:spPr>
        <a:xfrm>
          <a:off x="1160967" y="1315544"/>
          <a:ext cx="2187759" cy="2187759"/>
        </a:xfrm>
        <a:prstGeom prst="leftCircularArrow">
          <a:avLst>
            <a:gd name="adj1" fmla="val 2760"/>
            <a:gd name="adj2" fmla="val 336525"/>
            <a:gd name="adj3" fmla="val 2257811"/>
            <a:gd name="adj4" fmla="val 9170264"/>
            <a:gd name="adj5" fmla="val 322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61A430-4D2D-4808-9326-E2135338420B}">
      <dsp:nvSpPr>
        <dsp:cNvPr id="0" name=""/>
        <dsp:cNvSpPr/>
      </dsp:nvSpPr>
      <dsp:spPr>
        <a:xfrm>
          <a:off x="547585" y="2248852"/>
          <a:ext cx="1584438" cy="6300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a:t>Discharged to onsite Rehab, Chronic or Psych Unit </a:t>
          </a:r>
        </a:p>
      </dsp:txBody>
      <dsp:txXfrm>
        <a:off x="547585" y="2248852"/>
        <a:ext cx="1584438" cy="630078"/>
      </dsp:txXfrm>
    </dsp:sp>
    <dsp:sp modelId="{786F2BC5-6134-420B-82E4-4A054B11C0CE}">
      <dsp:nvSpPr>
        <dsp:cNvPr id="0" name=""/>
        <dsp:cNvSpPr/>
      </dsp:nvSpPr>
      <dsp:spPr>
        <a:xfrm>
          <a:off x="2419559" y="1385230"/>
          <a:ext cx="2186958" cy="104485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20955" rIns="20955" bIns="20955" numCol="1" spcCol="1270" anchor="t" anchorCtr="0">
          <a:noAutofit/>
        </a:bodyPr>
        <a:lstStyle/>
        <a:p>
          <a:pPr marL="57150" lvl="1" indent="-57150" algn="l" defTabSz="488950">
            <a:lnSpc>
              <a:spcPct val="90000"/>
            </a:lnSpc>
            <a:spcBef>
              <a:spcPct val="0"/>
            </a:spcBef>
            <a:spcAft>
              <a:spcPct val="15000"/>
            </a:spcAft>
            <a:buChar char="••"/>
          </a:pPr>
          <a:r>
            <a:rPr lang="en-US" sz="1100" kern="1200" dirty="0"/>
            <a:t>Admission2 to </a:t>
          </a:r>
          <a:r>
            <a:rPr lang="en-US" sz="1100" kern="1200" dirty="0" smtClean="0"/>
            <a:t>Hospital-A</a:t>
          </a:r>
          <a:endParaRPr lang="en-US" sz="1100" kern="1200" dirty="0"/>
        </a:p>
        <a:p>
          <a:pPr marL="114300" lvl="2" indent="-57150" algn="l" defTabSz="488950">
            <a:lnSpc>
              <a:spcPct val="90000"/>
            </a:lnSpc>
            <a:spcBef>
              <a:spcPct val="0"/>
            </a:spcBef>
            <a:spcAft>
              <a:spcPct val="15000"/>
            </a:spcAft>
            <a:buChar char="••"/>
          </a:pPr>
          <a:r>
            <a:rPr lang="en-US" sz="1100" kern="1200" dirty="0">
              <a:solidFill>
                <a:srgbClr val="FF0000"/>
              </a:solidFill>
            </a:rPr>
            <a:t>Admission Date: 5/13/2010</a:t>
          </a:r>
        </a:p>
        <a:p>
          <a:pPr marL="114300" lvl="2" indent="-57150" algn="l" defTabSz="488950">
            <a:lnSpc>
              <a:spcPct val="90000"/>
            </a:lnSpc>
            <a:spcBef>
              <a:spcPct val="0"/>
            </a:spcBef>
            <a:spcAft>
              <a:spcPct val="15000"/>
            </a:spcAft>
            <a:buChar char="••"/>
          </a:pPr>
          <a:r>
            <a:rPr lang="en-US" sz="1100" kern="1200" dirty="0"/>
            <a:t>Discharge Date: 5/16/2010</a:t>
          </a:r>
        </a:p>
      </dsp:txBody>
      <dsp:txXfrm>
        <a:off x="2419559" y="1609129"/>
        <a:ext cx="2186958" cy="820961"/>
      </dsp:txXfrm>
    </dsp:sp>
    <dsp:sp modelId="{73A58157-0640-4505-9C69-B77FA68E7F00}">
      <dsp:nvSpPr>
        <dsp:cNvPr id="0" name=""/>
        <dsp:cNvSpPr/>
      </dsp:nvSpPr>
      <dsp:spPr>
        <a:xfrm>
          <a:off x="3570277" y="203090"/>
          <a:ext cx="2343755" cy="2343755"/>
        </a:xfrm>
        <a:prstGeom prst="circularArrow">
          <a:avLst>
            <a:gd name="adj1" fmla="val 2576"/>
            <a:gd name="adj2" fmla="val 312786"/>
            <a:gd name="adj3" fmla="val 19692818"/>
            <a:gd name="adj4" fmla="val 12756625"/>
            <a:gd name="adj5" fmla="val 3006"/>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sp>
    <dsp:sp modelId="{E168CC8A-CEA5-4CC9-9E53-91ED978D2D88}">
      <dsp:nvSpPr>
        <dsp:cNvPr id="0" name=""/>
        <dsp:cNvSpPr/>
      </dsp:nvSpPr>
      <dsp:spPr>
        <a:xfrm>
          <a:off x="3017901" y="778668"/>
          <a:ext cx="1584438" cy="6300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a:t>Discharged to home or </a:t>
          </a:r>
          <a:r>
            <a:rPr lang="en-US" sz="1300" kern="1200" dirty="0" smtClean="0"/>
            <a:t>transferred </a:t>
          </a:r>
          <a:r>
            <a:rPr lang="en-US" sz="1300" kern="1200" dirty="0"/>
            <a:t>back to  acute care</a:t>
          </a:r>
        </a:p>
      </dsp:txBody>
      <dsp:txXfrm>
        <a:off x="3017901" y="778668"/>
        <a:ext cx="1584438" cy="630078"/>
      </dsp:txXfrm>
    </dsp:sp>
    <dsp:sp modelId="{0BF9E43A-F3D2-44BF-91AE-2E2710AFF694}">
      <dsp:nvSpPr>
        <dsp:cNvPr id="0" name=""/>
        <dsp:cNvSpPr/>
      </dsp:nvSpPr>
      <dsp:spPr>
        <a:xfrm>
          <a:off x="4894053" y="1385230"/>
          <a:ext cx="2051667" cy="10842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20955" rIns="20955" bIns="20955" numCol="1" spcCol="1270" anchor="t" anchorCtr="0">
          <a:noAutofit/>
        </a:bodyPr>
        <a:lstStyle/>
        <a:p>
          <a:pPr marL="57150" lvl="1" indent="-57150" algn="l" defTabSz="488950">
            <a:lnSpc>
              <a:spcPct val="90000"/>
            </a:lnSpc>
            <a:spcBef>
              <a:spcPct val="0"/>
            </a:spcBef>
            <a:spcAft>
              <a:spcPct val="15000"/>
            </a:spcAft>
            <a:buChar char="••"/>
          </a:pPr>
          <a:r>
            <a:rPr lang="en-US" sz="1100" kern="1200" dirty="0"/>
            <a:t>Admission3 to </a:t>
          </a:r>
          <a:r>
            <a:rPr lang="en-US" sz="1100" kern="1200" dirty="0" smtClean="0"/>
            <a:t>Hospital-A</a:t>
          </a:r>
          <a:endParaRPr lang="en-US" sz="1100" kern="1200" dirty="0"/>
        </a:p>
        <a:p>
          <a:pPr marL="114300" lvl="2" indent="-57150" algn="l" defTabSz="488950">
            <a:lnSpc>
              <a:spcPct val="90000"/>
            </a:lnSpc>
            <a:spcBef>
              <a:spcPct val="0"/>
            </a:spcBef>
            <a:spcAft>
              <a:spcPct val="15000"/>
            </a:spcAft>
            <a:buChar char="••"/>
          </a:pPr>
          <a:r>
            <a:rPr lang="en-US" sz="1100" kern="1200" dirty="0">
              <a:solidFill>
                <a:srgbClr val="FF0000"/>
              </a:solidFill>
            </a:rPr>
            <a:t>Admission Date: 6/15/2010</a:t>
          </a:r>
          <a:endParaRPr lang="en-US" sz="1100" kern="1200" dirty="0"/>
        </a:p>
        <a:p>
          <a:pPr marL="114300" lvl="2" indent="-57150" algn="l" defTabSz="488950">
            <a:lnSpc>
              <a:spcPct val="90000"/>
            </a:lnSpc>
            <a:spcBef>
              <a:spcPct val="0"/>
            </a:spcBef>
            <a:spcAft>
              <a:spcPct val="15000"/>
            </a:spcAft>
            <a:buChar char="••"/>
          </a:pPr>
          <a:r>
            <a:rPr lang="en-US" sz="1100" kern="1200" dirty="0"/>
            <a:t>Discharge Date: 6/16/2010</a:t>
          </a:r>
        </a:p>
      </dsp:txBody>
      <dsp:txXfrm>
        <a:off x="4894053" y="1385230"/>
        <a:ext cx="2051667" cy="851942"/>
      </dsp:txXfrm>
    </dsp:sp>
    <dsp:sp modelId="{55962468-E8F3-47F0-9445-CA72C761E5F0}">
      <dsp:nvSpPr>
        <dsp:cNvPr id="0" name=""/>
        <dsp:cNvSpPr/>
      </dsp:nvSpPr>
      <dsp:spPr>
        <a:xfrm>
          <a:off x="5424750" y="2248852"/>
          <a:ext cx="1584438" cy="6300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a:t>Discharged to Home</a:t>
          </a:r>
        </a:p>
      </dsp:txBody>
      <dsp:txXfrm>
        <a:off x="5424750" y="2248852"/>
        <a:ext cx="1584438" cy="63007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28D3190-BCC0-4281-8881-90BDB87ADC88}">
      <dsp:nvSpPr>
        <dsp:cNvPr id="0" name=""/>
        <dsp:cNvSpPr/>
      </dsp:nvSpPr>
      <dsp:spPr>
        <a:xfrm>
          <a:off x="71" y="1397187"/>
          <a:ext cx="2581342" cy="9394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en-US" sz="1100" kern="1200" dirty="0"/>
            <a:t>Admission1 to </a:t>
          </a:r>
          <a:r>
            <a:rPr lang="en-US" sz="1100" kern="1200" dirty="0">
              <a:solidFill>
                <a:srgbClr val="FF0000"/>
              </a:solidFill>
            </a:rPr>
            <a:t>System </a:t>
          </a:r>
          <a:r>
            <a:rPr lang="en-US" sz="1100" kern="1200" dirty="0" smtClean="0">
              <a:solidFill>
                <a:srgbClr val="FF0000"/>
              </a:solidFill>
            </a:rPr>
            <a:t>Hospital1</a:t>
          </a:r>
          <a:endParaRPr lang="en-US" sz="1100" kern="1200" dirty="0"/>
        </a:p>
        <a:p>
          <a:pPr marL="57150" lvl="1" indent="-57150" algn="l" defTabSz="488950">
            <a:lnSpc>
              <a:spcPct val="90000"/>
            </a:lnSpc>
            <a:spcBef>
              <a:spcPct val="0"/>
            </a:spcBef>
            <a:spcAft>
              <a:spcPct val="15000"/>
            </a:spcAft>
            <a:buChar char="••"/>
          </a:pPr>
          <a:r>
            <a:rPr lang="en-US" sz="1100" kern="1200" dirty="0" smtClean="0"/>
            <a:t>Admission Date: 4/24/2011</a:t>
          </a:r>
          <a:endParaRPr lang="en-US" sz="1100" kern="1200" dirty="0"/>
        </a:p>
        <a:p>
          <a:pPr marL="57150" lvl="1" indent="-57150" algn="l" defTabSz="488950">
            <a:lnSpc>
              <a:spcPct val="90000"/>
            </a:lnSpc>
            <a:spcBef>
              <a:spcPct val="0"/>
            </a:spcBef>
            <a:spcAft>
              <a:spcPct val="15000"/>
            </a:spcAft>
            <a:buChar char="••"/>
          </a:pPr>
          <a:r>
            <a:rPr lang="en-US" sz="1100" kern="1200" dirty="0" smtClean="0">
              <a:solidFill>
                <a:sysClr val="windowText" lastClr="000000"/>
              </a:solidFill>
            </a:rPr>
            <a:t> </a:t>
          </a:r>
          <a:r>
            <a:rPr lang="en-US" sz="1100" kern="1200" dirty="0" smtClean="0">
              <a:solidFill>
                <a:srgbClr val="FF0000"/>
              </a:solidFill>
            </a:rPr>
            <a:t>Discharge Date: 4/26/2011</a:t>
          </a:r>
          <a:endParaRPr lang="en-US" sz="1100" kern="1200" dirty="0">
            <a:solidFill>
              <a:srgbClr val="FF0000"/>
            </a:solidFill>
          </a:endParaRPr>
        </a:p>
      </dsp:txBody>
      <dsp:txXfrm>
        <a:off x="71" y="1397187"/>
        <a:ext cx="2581342" cy="738120"/>
      </dsp:txXfrm>
    </dsp:sp>
    <dsp:sp modelId="{0A9D968B-77BE-4726-B768-78935365BD3B}">
      <dsp:nvSpPr>
        <dsp:cNvPr id="0" name=""/>
        <dsp:cNvSpPr/>
      </dsp:nvSpPr>
      <dsp:spPr>
        <a:xfrm>
          <a:off x="1323109" y="840723"/>
          <a:ext cx="2664526" cy="2664526"/>
        </a:xfrm>
        <a:prstGeom prst="leftCircularArrow">
          <a:avLst>
            <a:gd name="adj1" fmla="val 2272"/>
            <a:gd name="adj2" fmla="val 273930"/>
            <a:gd name="adj3" fmla="val 2045354"/>
            <a:gd name="adj4" fmla="val 9020402"/>
            <a:gd name="adj5" fmla="val 2651"/>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sp>
    <dsp:sp modelId="{FD5F3676-5A08-4089-8910-AB6887326F3F}">
      <dsp:nvSpPr>
        <dsp:cNvPr id="0" name=""/>
        <dsp:cNvSpPr/>
      </dsp:nvSpPr>
      <dsp:spPr>
        <a:xfrm>
          <a:off x="850879" y="2240061"/>
          <a:ext cx="1407564" cy="5597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a:t>Discharged Transfer to System Hospital 2</a:t>
          </a:r>
        </a:p>
      </dsp:txBody>
      <dsp:txXfrm>
        <a:off x="850879" y="2240061"/>
        <a:ext cx="1407564" cy="559741"/>
      </dsp:txXfrm>
    </dsp:sp>
    <dsp:sp modelId="{BE16D11E-64B2-4B61-ACC1-A086C9B9E903}">
      <dsp:nvSpPr>
        <dsp:cNvPr id="0" name=""/>
        <dsp:cNvSpPr/>
      </dsp:nvSpPr>
      <dsp:spPr>
        <a:xfrm>
          <a:off x="2869716" y="1397187"/>
          <a:ext cx="2461898" cy="9394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en-US" sz="1100" kern="1200" dirty="0"/>
            <a:t>Admission2 to  </a:t>
          </a:r>
          <a:r>
            <a:rPr lang="en-US" sz="1100" kern="1200" dirty="0">
              <a:solidFill>
                <a:srgbClr val="FF0000"/>
              </a:solidFill>
            </a:rPr>
            <a:t>System </a:t>
          </a:r>
          <a:r>
            <a:rPr lang="en-US" sz="1100" kern="1200" dirty="0" smtClean="0">
              <a:solidFill>
                <a:srgbClr val="FF0000"/>
              </a:solidFill>
            </a:rPr>
            <a:t>Hospital2</a:t>
          </a:r>
          <a:endParaRPr lang="en-US" sz="1100" kern="1200" dirty="0"/>
        </a:p>
        <a:p>
          <a:pPr marL="57150" lvl="1" indent="-57150" algn="l" defTabSz="488950">
            <a:lnSpc>
              <a:spcPct val="90000"/>
            </a:lnSpc>
            <a:spcBef>
              <a:spcPct val="0"/>
            </a:spcBef>
            <a:spcAft>
              <a:spcPct val="15000"/>
            </a:spcAft>
            <a:buChar char="••"/>
          </a:pPr>
          <a:r>
            <a:rPr lang="en-US" sz="1100" kern="1200" dirty="0" smtClean="0">
              <a:solidFill>
                <a:srgbClr val="FF0000"/>
              </a:solidFill>
            </a:rPr>
            <a:t>Admission Date: 4/26/2010</a:t>
          </a:r>
          <a:endParaRPr lang="en-US" sz="1100" kern="1200" dirty="0">
            <a:solidFill>
              <a:srgbClr val="FF0000"/>
            </a:solidFill>
          </a:endParaRPr>
        </a:p>
        <a:p>
          <a:pPr marL="57150" lvl="1" indent="-57150" algn="l" defTabSz="488950">
            <a:lnSpc>
              <a:spcPct val="90000"/>
            </a:lnSpc>
            <a:spcBef>
              <a:spcPct val="0"/>
            </a:spcBef>
            <a:spcAft>
              <a:spcPct val="15000"/>
            </a:spcAft>
            <a:buChar char="••"/>
          </a:pPr>
          <a:r>
            <a:rPr lang="en-US" sz="1100" kern="1200" dirty="0" smtClean="0">
              <a:solidFill>
                <a:sysClr val="windowText" lastClr="000000"/>
              </a:solidFill>
            </a:rPr>
            <a:t>Discharge Date: 5/13/2010</a:t>
          </a:r>
          <a:endParaRPr lang="en-US" sz="1100" kern="1200" dirty="0">
            <a:solidFill>
              <a:sysClr val="windowText" lastClr="000000"/>
            </a:solidFill>
          </a:endParaRPr>
        </a:p>
      </dsp:txBody>
      <dsp:txXfrm>
        <a:off x="2869716" y="1598492"/>
        <a:ext cx="2461898" cy="738120"/>
      </dsp:txXfrm>
    </dsp:sp>
    <dsp:sp modelId="{1AD9D8D9-19B9-4FBE-867C-9548D311AB13}">
      <dsp:nvSpPr>
        <dsp:cNvPr id="0" name=""/>
        <dsp:cNvSpPr/>
      </dsp:nvSpPr>
      <dsp:spPr>
        <a:xfrm>
          <a:off x="3954876" y="195009"/>
          <a:ext cx="3135167" cy="2795487"/>
        </a:xfrm>
        <a:prstGeom prst="circularArrow">
          <a:avLst>
            <a:gd name="adj1" fmla="val 2166"/>
            <a:gd name="adj2" fmla="val 260459"/>
            <a:gd name="adj3" fmla="val 19566745"/>
            <a:gd name="adj4" fmla="val 12578225"/>
            <a:gd name="adj5" fmla="val 2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BB0CA25-E2B4-4FF0-912F-2D7BB259B658}">
      <dsp:nvSpPr>
        <dsp:cNvPr id="0" name=""/>
        <dsp:cNvSpPr/>
      </dsp:nvSpPr>
      <dsp:spPr>
        <a:xfrm>
          <a:off x="3660801" y="933996"/>
          <a:ext cx="1407564" cy="5597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a:t>Discharged </a:t>
          </a:r>
          <a:r>
            <a:rPr lang="en-US" sz="1400" kern="1200" dirty="0" smtClean="0"/>
            <a:t>Home</a:t>
          </a:r>
          <a:endParaRPr lang="en-US" sz="1400" kern="1200" dirty="0"/>
        </a:p>
      </dsp:txBody>
      <dsp:txXfrm>
        <a:off x="3660801" y="933996"/>
        <a:ext cx="1407564" cy="559741"/>
      </dsp:txXfrm>
    </dsp:sp>
    <dsp:sp modelId="{B0BFBE04-6FFD-452E-A7FF-523F446AA857}">
      <dsp:nvSpPr>
        <dsp:cNvPr id="0" name=""/>
        <dsp:cNvSpPr/>
      </dsp:nvSpPr>
      <dsp:spPr>
        <a:xfrm>
          <a:off x="5619917" y="1341927"/>
          <a:ext cx="2457211" cy="10499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Admission3 to </a:t>
          </a:r>
          <a:r>
            <a:rPr lang="en-US" sz="1100" kern="1200" dirty="0" smtClean="0">
              <a:solidFill>
                <a:srgbClr val="FF0000"/>
              </a:solidFill>
            </a:rPr>
            <a:t>System Hospital1:</a:t>
          </a:r>
          <a:endParaRPr lang="en-US" sz="1100" kern="1200" dirty="0"/>
        </a:p>
        <a:p>
          <a:pPr marL="57150" lvl="1" indent="-57150" algn="l" defTabSz="488950">
            <a:lnSpc>
              <a:spcPct val="90000"/>
            </a:lnSpc>
            <a:spcBef>
              <a:spcPct val="0"/>
            </a:spcBef>
            <a:spcAft>
              <a:spcPct val="15000"/>
            </a:spcAft>
            <a:buChar char="••"/>
          </a:pPr>
          <a:r>
            <a:rPr lang="en-US" sz="1100" kern="1200" dirty="0" smtClean="0">
              <a:solidFill>
                <a:schemeClr val="tx1"/>
              </a:solidFill>
            </a:rPr>
            <a:t>Admission Date: 5/25/2010</a:t>
          </a:r>
          <a:endParaRPr lang="en-US" sz="1100" kern="1200" dirty="0">
            <a:solidFill>
              <a:schemeClr val="tx1"/>
            </a:solidFill>
          </a:endParaRPr>
        </a:p>
        <a:p>
          <a:pPr marL="57150" lvl="1" indent="-57150" algn="l" defTabSz="488950">
            <a:lnSpc>
              <a:spcPct val="90000"/>
            </a:lnSpc>
            <a:spcBef>
              <a:spcPct val="0"/>
            </a:spcBef>
            <a:spcAft>
              <a:spcPct val="15000"/>
            </a:spcAft>
            <a:buChar char="••"/>
          </a:pPr>
          <a:r>
            <a:rPr lang="en-US" sz="1100" kern="1200" dirty="0" smtClean="0"/>
            <a:t>Discharge Date: 5/27/2010</a:t>
          </a:r>
          <a:endParaRPr lang="en-US" sz="1100" kern="1200" dirty="0"/>
        </a:p>
      </dsp:txBody>
      <dsp:txXfrm>
        <a:off x="5619917" y="1341927"/>
        <a:ext cx="2457211" cy="824956"/>
      </dsp:txXfrm>
    </dsp:sp>
    <dsp:sp modelId="{6D24D8E5-3B55-464C-A803-EB95C34D6A3A}">
      <dsp:nvSpPr>
        <dsp:cNvPr id="0" name=""/>
        <dsp:cNvSpPr/>
      </dsp:nvSpPr>
      <dsp:spPr>
        <a:xfrm>
          <a:off x="6408658" y="2240061"/>
          <a:ext cx="1407564" cy="5597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a:t>Discharged to Home</a:t>
          </a:r>
        </a:p>
      </dsp:txBody>
      <dsp:txXfrm>
        <a:off x="6408658" y="2240061"/>
        <a:ext cx="1407564" cy="559741"/>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0375"/>
          </a:xfrm>
          <a:prstGeom prst="rect">
            <a:avLst/>
          </a:prstGeom>
        </p:spPr>
        <p:txBody>
          <a:bodyPr vert="horz" lIns="91440" tIns="45720" rIns="91440" bIns="45720" rtlCol="0"/>
          <a:lstStyle>
            <a:lvl1pPr algn="r">
              <a:defRPr sz="1200"/>
            </a:lvl1pPr>
          </a:lstStyle>
          <a:p>
            <a:fld id="{C86BF4CB-D0A0-427E-9E1E-5952EB9C22B0}" type="datetimeFigureOut">
              <a:rPr lang="en-US" smtClean="0"/>
              <a:pPr/>
              <a:t>11/17/2011</a:t>
            </a:fld>
            <a:endParaRPr lang="en-US" dirty="0"/>
          </a:p>
        </p:txBody>
      </p:sp>
      <p:sp>
        <p:nvSpPr>
          <p:cNvPr id="4" name="Footer Placeholder 3"/>
          <p:cNvSpPr>
            <a:spLocks noGrp="1"/>
          </p:cNvSpPr>
          <p:nvPr>
            <p:ph type="ftr" sz="quarter" idx="2"/>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1440" tIns="45720" rIns="91440" bIns="45720" rtlCol="0" anchor="b"/>
          <a:lstStyle>
            <a:lvl1pPr algn="r">
              <a:defRPr sz="1200"/>
            </a:lvl1pPr>
          </a:lstStyle>
          <a:p>
            <a:fld id="{E75431A7-9D7F-4253-8C6A-B60004768E26}"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17CBAAD6-B58B-49C8-BF8C-F4C2F6286D22}" type="datetimeFigureOut">
              <a:rPr lang="en-US" smtClean="0"/>
              <a:pPr/>
              <a:t>11/17/2011</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dirty="0"/>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50BA98A3-93B5-4C9C-B16E-64B05DF869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2E32F6-D360-4596-98E2-4FA33077315D}"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0DE058-0FDA-4CC0-B943-91A7C97CE194}" type="slidenum">
              <a:rPr lang="en-US" smtClean="0"/>
              <a:pPr/>
              <a:t>21</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33</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34</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35</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0BA98A3-93B5-4C9C-B16E-64B05DF869E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maryland.gov/"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ounded Rectangle 8"/>
          <p:cNvSpPr/>
          <p:nvPr userDrawn="1"/>
        </p:nvSpPr>
        <p:spPr>
          <a:xfrm>
            <a:off x="1371600" y="1066800"/>
            <a:ext cx="6096000" cy="2590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447800" y="1349375"/>
            <a:ext cx="6019800" cy="2155825"/>
          </a:xfrm>
        </p:spPr>
        <p:txBody>
          <a:bodyPr/>
          <a:lstStyle>
            <a:lvl1pPr>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5029200"/>
            <a:ext cx="6400800" cy="990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34148" name="Picture 4" descr="maryland.gov">
            <a:hlinkClick r:id="rId2"/>
          </p:cNvPr>
          <p:cNvPicPr>
            <a:picLocks noChangeAspect="1" noChangeArrowheads="1"/>
          </p:cNvPicPr>
          <p:nvPr userDrawn="1"/>
        </p:nvPicPr>
        <p:blipFill>
          <a:blip r:embed="rId3" cstate="print"/>
          <a:srcRect/>
          <a:stretch>
            <a:fillRect/>
          </a:stretch>
        </p:blipFill>
        <p:spPr bwMode="auto">
          <a:xfrm>
            <a:off x="1958110" y="3962400"/>
            <a:ext cx="1828800" cy="849087"/>
          </a:xfrm>
          <a:prstGeom prst="rect">
            <a:avLst/>
          </a:prstGeom>
          <a:noFill/>
        </p:spPr>
      </p:pic>
      <p:pic>
        <p:nvPicPr>
          <p:cNvPr id="7" name="Picture 6" descr="HSCRC logo.png"/>
          <p:cNvPicPr>
            <a:picLocks noChangeAspect="1"/>
          </p:cNvPicPr>
          <p:nvPr userDrawn="1"/>
        </p:nvPicPr>
        <p:blipFill>
          <a:blip r:embed="rId4" cstate="print"/>
          <a:stretch>
            <a:fillRect/>
          </a:stretch>
        </p:blipFill>
        <p:spPr>
          <a:xfrm>
            <a:off x="4724102" y="4038600"/>
            <a:ext cx="2133898" cy="85737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2209800"/>
            <a:ext cx="7772400" cy="990600"/>
          </a:xfrm>
        </p:spPr>
        <p:txBody>
          <a:bodyPr anchor="t">
            <a:normAutofit/>
          </a:bodyPr>
          <a:lstStyle>
            <a:lvl1pPr algn="ctr">
              <a:defRPr sz="3600" b="1" cap="none" baseline="0">
                <a:latin typeface="Arial" pitchFamily="34" charset="0"/>
                <a:cs typeface="Arial" pitchFamily="34"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769B5B-9B91-46EF-8D0E-8FC93314732D}" type="slidenum">
              <a:rPr lang="en-US" smtClean="0"/>
              <a:pPr/>
              <a:t>‹#›</a:t>
            </a:fld>
            <a:endParaRPr lang="en-US" dirty="0"/>
          </a:p>
        </p:txBody>
      </p:sp>
      <p:sp>
        <p:nvSpPr>
          <p:cNvPr id="8" name="Rounded Rectangle 7"/>
          <p:cNvSpPr/>
          <p:nvPr userDrawn="1"/>
        </p:nvSpPr>
        <p:spPr>
          <a:xfrm>
            <a:off x="381000" y="3352800"/>
            <a:ext cx="83820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userDrawn="1"/>
        </p:nvSpPr>
        <p:spPr>
          <a:xfrm>
            <a:off x="3200400" y="6400800"/>
            <a:ext cx="4191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baseline="0" dirty="0" smtClean="0">
                <a:solidFill>
                  <a:schemeClr val="accent1">
                    <a:lumMod val="50000"/>
                  </a:schemeClr>
                </a:solidFill>
                <a:latin typeface="Arial" pitchFamily="34" charset="0"/>
                <a:cs typeface="Arial" pitchFamily="34" charset="0"/>
              </a:rPr>
              <a:t>ARR: Intervention Plans and Budgets       11/17/2011</a:t>
            </a:r>
          </a:p>
        </p:txBody>
      </p:sp>
      <p:sp>
        <p:nvSpPr>
          <p:cNvPr id="10" name="TextBox 9"/>
          <p:cNvSpPr txBox="1"/>
          <p:nvPr userDrawn="1"/>
        </p:nvSpPr>
        <p:spPr>
          <a:xfrm>
            <a:off x="8077200" y="6400800"/>
            <a:ext cx="6096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83C4A438-D0CE-4BDD-B4E4-52483E3BBC41}" type="slidenum">
              <a:rPr lang="en-US" sz="1200" smtClean="0">
                <a:solidFill>
                  <a:schemeClr val="accent1">
                    <a:lumMod val="50000"/>
                  </a:schemeClr>
                </a:solidFill>
                <a:latin typeface="Arial" pitchFamily="34" charset="0"/>
                <a:cs typeface="Arial"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200" dirty="0" smtClean="0">
              <a:solidFill>
                <a:schemeClr val="accent1">
                  <a:lumMod val="50000"/>
                </a:schemeClr>
              </a:solidFill>
              <a:latin typeface="Arial" pitchFamily="34" charset="0"/>
              <a:cs typeface="Arial" pitchFamily="34" charset="0"/>
            </a:endParaRPr>
          </a:p>
        </p:txBody>
      </p:sp>
      <p:pic>
        <p:nvPicPr>
          <p:cNvPr id="11" name="Picture 10" descr="HSCRC logo.png"/>
          <p:cNvPicPr>
            <a:picLocks noChangeAspect="1"/>
          </p:cNvPicPr>
          <p:nvPr userDrawn="1"/>
        </p:nvPicPr>
        <p:blipFill>
          <a:blip r:embed="rId2" cstate="print"/>
          <a:stretch>
            <a:fillRect/>
          </a:stretch>
        </p:blipFill>
        <p:spPr>
          <a:xfrm>
            <a:off x="609302" y="6000630"/>
            <a:ext cx="2133898" cy="85737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09600" y="1752600"/>
            <a:ext cx="8077200" cy="4373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ounded Rectangle 7"/>
          <p:cNvSpPr/>
          <p:nvPr userDrawn="1"/>
        </p:nvSpPr>
        <p:spPr>
          <a:xfrm>
            <a:off x="76200" y="76200"/>
            <a:ext cx="457200" cy="6705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userDrawn="1"/>
        </p:nvSpPr>
        <p:spPr>
          <a:xfrm>
            <a:off x="3200400" y="6400800"/>
            <a:ext cx="4191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baseline="0" dirty="0" smtClean="0">
                <a:solidFill>
                  <a:schemeClr val="accent1">
                    <a:lumMod val="50000"/>
                  </a:schemeClr>
                </a:solidFill>
                <a:latin typeface="Arial" pitchFamily="34" charset="0"/>
                <a:cs typeface="Arial" pitchFamily="34" charset="0"/>
              </a:rPr>
              <a:t>ARR: Intervention Plans and Budgets       11/17/2011</a:t>
            </a:r>
          </a:p>
        </p:txBody>
      </p:sp>
      <p:sp>
        <p:nvSpPr>
          <p:cNvPr id="10" name="TextBox 9"/>
          <p:cNvSpPr txBox="1"/>
          <p:nvPr userDrawn="1"/>
        </p:nvSpPr>
        <p:spPr>
          <a:xfrm>
            <a:off x="8077200" y="6400800"/>
            <a:ext cx="6096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83C4A438-D0CE-4BDD-B4E4-52483E3BBC41}" type="slidenum">
              <a:rPr lang="en-US" sz="1200" smtClean="0">
                <a:solidFill>
                  <a:schemeClr val="accent1">
                    <a:lumMod val="50000"/>
                  </a:schemeClr>
                </a:solidFill>
                <a:latin typeface="Arial" pitchFamily="34" charset="0"/>
                <a:cs typeface="Arial"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200" dirty="0" smtClean="0">
              <a:solidFill>
                <a:schemeClr val="accent1">
                  <a:lumMod val="50000"/>
                </a:schemeClr>
              </a:solidFill>
              <a:latin typeface="Arial" pitchFamily="34" charset="0"/>
              <a:cs typeface="Arial" pitchFamily="34" charset="0"/>
            </a:endParaRPr>
          </a:p>
        </p:txBody>
      </p:sp>
      <p:pic>
        <p:nvPicPr>
          <p:cNvPr id="11" name="Picture 10" descr="HSCRC logo.png"/>
          <p:cNvPicPr>
            <a:picLocks noChangeAspect="1"/>
          </p:cNvPicPr>
          <p:nvPr userDrawn="1"/>
        </p:nvPicPr>
        <p:blipFill>
          <a:blip r:embed="rId2" cstate="print"/>
          <a:stretch>
            <a:fillRect/>
          </a:stretch>
        </p:blipFill>
        <p:spPr>
          <a:xfrm>
            <a:off x="685502" y="6000630"/>
            <a:ext cx="2133898" cy="85737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2209800"/>
            <a:ext cx="7772400" cy="990600"/>
          </a:xfrm>
        </p:spPr>
        <p:txBody>
          <a:bodyPr anchor="t">
            <a:normAutofit/>
          </a:bodyPr>
          <a:lstStyle>
            <a:lvl1pPr algn="ctr">
              <a:defRPr sz="3600" b="1" cap="none" baseline="0">
                <a:latin typeface="Arial" pitchFamily="34" charset="0"/>
                <a:cs typeface="Arial" pitchFamily="34"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769B5B-9B91-46EF-8D0E-8FC93314732D}" type="slidenum">
              <a:rPr lang="en-US" smtClean="0"/>
              <a:pPr/>
              <a:t>‹#›</a:t>
            </a:fld>
            <a:endParaRPr lang="en-US" dirty="0"/>
          </a:p>
        </p:txBody>
      </p:sp>
      <p:sp>
        <p:nvSpPr>
          <p:cNvPr id="8" name="Rounded Rectangle 7"/>
          <p:cNvSpPr/>
          <p:nvPr userDrawn="1"/>
        </p:nvSpPr>
        <p:spPr>
          <a:xfrm>
            <a:off x="381000" y="3352800"/>
            <a:ext cx="83820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userDrawn="1"/>
        </p:nvSpPr>
        <p:spPr>
          <a:xfrm>
            <a:off x="3200400" y="6400800"/>
            <a:ext cx="4191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baseline="0" dirty="0" smtClean="0">
                <a:solidFill>
                  <a:schemeClr val="accent1">
                    <a:lumMod val="50000"/>
                  </a:schemeClr>
                </a:solidFill>
                <a:latin typeface="Arial" pitchFamily="34" charset="0"/>
                <a:cs typeface="Arial" pitchFamily="34" charset="0"/>
              </a:rPr>
              <a:t>ARR: Intervention Plans and Budgets       11/17/2011</a:t>
            </a:r>
          </a:p>
        </p:txBody>
      </p:sp>
      <p:sp>
        <p:nvSpPr>
          <p:cNvPr id="10" name="TextBox 9"/>
          <p:cNvSpPr txBox="1"/>
          <p:nvPr userDrawn="1"/>
        </p:nvSpPr>
        <p:spPr>
          <a:xfrm>
            <a:off x="8077200" y="6400800"/>
            <a:ext cx="6096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83C4A438-D0CE-4BDD-B4E4-52483E3BBC41}" type="slidenum">
              <a:rPr lang="en-US" sz="1200" smtClean="0">
                <a:solidFill>
                  <a:schemeClr val="accent1">
                    <a:lumMod val="50000"/>
                  </a:schemeClr>
                </a:solidFill>
                <a:latin typeface="Arial" pitchFamily="34" charset="0"/>
                <a:cs typeface="Arial"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200" dirty="0" smtClean="0">
              <a:solidFill>
                <a:schemeClr val="accent1">
                  <a:lumMod val="50000"/>
                </a:schemeClr>
              </a:solidFill>
              <a:latin typeface="Arial" pitchFamily="34" charset="0"/>
              <a:cs typeface="Arial" pitchFamily="34" charset="0"/>
            </a:endParaRPr>
          </a:p>
        </p:txBody>
      </p:sp>
      <p:pic>
        <p:nvPicPr>
          <p:cNvPr id="11" name="Picture 10" descr="HSCRC logo.png"/>
          <p:cNvPicPr>
            <a:picLocks noChangeAspect="1"/>
          </p:cNvPicPr>
          <p:nvPr userDrawn="1"/>
        </p:nvPicPr>
        <p:blipFill>
          <a:blip r:embed="rId2" cstate="print"/>
          <a:stretch>
            <a:fillRect/>
          </a:stretch>
        </p:blipFill>
        <p:spPr>
          <a:xfrm>
            <a:off x="609302" y="6000630"/>
            <a:ext cx="2133898" cy="85737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09600" y="1600200"/>
            <a:ext cx="3886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769B5B-9B91-46EF-8D0E-8FC93314732D}" type="slidenum">
              <a:rPr lang="en-US" smtClean="0"/>
              <a:pPr/>
              <a:t>‹#›</a:t>
            </a:fld>
            <a:endParaRPr lang="en-US" dirty="0"/>
          </a:p>
        </p:txBody>
      </p:sp>
      <p:sp>
        <p:nvSpPr>
          <p:cNvPr id="10" name="Rounded Rectangle 9"/>
          <p:cNvSpPr/>
          <p:nvPr userDrawn="1"/>
        </p:nvSpPr>
        <p:spPr>
          <a:xfrm>
            <a:off x="76200" y="76200"/>
            <a:ext cx="457200" cy="6705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3200400" y="6400800"/>
            <a:ext cx="4191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baseline="0" dirty="0" smtClean="0">
                <a:solidFill>
                  <a:schemeClr val="accent1">
                    <a:lumMod val="50000"/>
                  </a:schemeClr>
                </a:solidFill>
                <a:latin typeface="Arial" pitchFamily="34" charset="0"/>
                <a:cs typeface="Arial" pitchFamily="34" charset="0"/>
              </a:rPr>
              <a:t>ARR: Intervention Plans and Budgets       11/17/2011</a:t>
            </a:r>
          </a:p>
        </p:txBody>
      </p:sp>
      <p:sp>
        <p:nvSpPr>
          <p:cNvPr id="12" name="TextBox 11"/>
          <p:cNvSpPr txBox="1"/>
          <p:nvPr userDrawn="1"/>
        </p:nvSpPr>
        <p:spPr>
          <a:xfrm>
            <a:off x="8077200" y="6400800"/>
            <a:ext cx="6096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83C4A438-D0CE-4BDD-B4E4-52483E3BBC41}" type="slidenum">
              <a:rPr lang="en-US" sz="1200" smtClean="0">
                <a:solidFill>
                  <a:schemeClr val="accent1">
                    <a:lumMod val="50000"/>
                  </a:schemeClr>
                </a:solidFill>
                <a:latin typeface="Arial" pitchFamily="34" charset="0"/>
                <a:cs typeface="Arial"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200" dirty="0" smtClean="0">
              <a:solidFill>
                <a:schemeClr val="accent1">
                  <a:lumMod val="50000"/>
                </a:schemeClr>
              </a:solidFill>
              <a:latin typeface="Arial" pitchFamily="34" charset="0"/>
              <a:cs typeface="Arial" pitchFamily="34" charset="0"/>
            </a:endParaRPr>
          </a:p>
        </p:txBody>
      </p:sp>
      <p:pic>
        <p:nvPicPr>
          <p:cNvPr id="13" name="Picture 12" descr="HSCRC logo.png"/>
          <p:cNvPicPr>
            <a:picLocks noChangeAspect="1"/>
          </p:cNvPicPr>
          <p:nvPr userDrawn="1"/>
        </p:nvPicPr>
        <p:blipFill>
          <a:blip r:embed="rId2" cstate="print"/>
          <a:stretch>
            <a:fillRect/>
          </a:stretch>
        </p:blipFill>
        <p:spPr>
          <a:xfrm>
            <a:off x="685502" y="6000630"/>
            <a:ext cx="2133898" cy="85737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509D4-A02B-4AF2-8FB4-CA43262CF2FF}" type="datetimeFigureOut">
              <a:rPr lang="en-US" smtClean="0"/>
              <a:pPr/>
              <a:t>11/17/2011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769B5B-9B91-46EF-8D0E-8FC93314732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509D4-A02B-4AF2-8FB4-CA43262CF2FF}" type="datetimeFigureOut">
              <a:rPr lang="en-US" smtClean="0"/>
              <a:pPr/>
              <a:t>11/17/2011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769B5B-9B91-46EF-8D0E-8FC93314732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hscrc.state.md.us/init_ARR.cfm"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066800"/>
            <a:ext cx="5791200" cy="2514600"/>
          </a:xfrm>
        </p:spPr>
        <p:txBody>
          <a:bodyPr>
            <a:normAutofit/>
          </a:bodyPr>
          <a:lstStyle/>
          <a:p>
            <a:r>
              <a:rPr lang="en-US" dirty="0" smtClean="0"/>
              <a:t>ARR:</a:t>
            </a:r>
            <a:br>
              <a:rPr lang="en-US" dirty="0" smtClean="0"/>
            </a:br>
            <a:r>
              <a:rPr lang="en-US" dirty="0" smtClean="0"/>
              <a:t>Intervention Plans and Budgets</a:t>
            </a:r>
            <a:endParaRPr lang="en-US" dirty="0"/>
          </a:p>
        </p:txBody>
      </p:sp>
      <p:sp>
        <p:nvSpPr>
          <p:cNvPr id="5" name="Subtitle 4"/>
          <p:cNvSpPr>
            <a:spLocks noGrp="1"/>
          </p:cNvSpPr>
          <p:nvPr>
            <p:ph type="subTitle" idx="1"/>
          </p:nvPr>
        </p:nvSpPr>
        <p:spPr>
          <a:xfrm>
            <a:off x="1371600" y="5638800"/>
            <a:ext cx="6400800" cy="990600"/>
          </a:xfrm>
        </p:spPr>
        <p:txBody>
          <a:bodyPr>
            <a:normAutofit fontScale="92500" lnSpcReduction="20000"/>
          </a:bodyPr>
          <a:lstStyle/>
          <a:p>
            <a:r>
              <a:rPr lang="en-US" dirty="0" smtClean="0">
                <a:solidFill>
                  <a:schemeClr val="accent1">
                    <a:lumMod val="50000"/>
                  </a:schemeClr>
                </a:solidFill>
              </a:rPr>
              <a:t>HSCRC Staff</a:t>
            </a:r>
          </a:p>
          <a:p>
            <a:r>
              <a:rPr lang="en-US" dirty="0" smtClean="0">
                <a:solidFill>
                  <a:schemeClr val="accent1">
                    <a:lumMod val="50000"/>
                  </a:schemeClr>
                </a:solidFill>
              </a:rPr>
              <a:t>November 17, 2011</a:t>
            </a:r>
            <a:endParaRPr lang="en-US" dirty="0">
              <a:solidFill>
                <a:schemeClr val="accent1">
                  <a:lumMod val="50000"/>
                </a:schemeClr>
              </a:solidFill>
            </a:endParaRPr>
          </a:p>
        </p:txBody>
      </p:sp>
      <p:cxnSp>
        <p:nvCxnSpPr>
          <p:cNvPr id="7" name="Straight Connector 6"/>
          <p:cNvCxnSpPr/>
          <p:nvPr/>
        </p:nvCxnSpPr>
        <p:spPr>
          <a:xfrm>
            <a:off x="457200" y="5257800"/>
            <a:ext cx="83058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Implementation Efforts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HSCRC Staff is Continuing ARR Implementation Efforts</a:t>
            </a:r>
            <a:endParaRPr lang="en-US" dirty="0"/>
          </a:p>
        </p:txBody>
      </p:sp>
      <p:sp>
        <p:nvSpPr>
          <p:cNvPr id="3" name="Content Placeholder 2"/>
          <p:cNvSpPr>
            <a:spLocks noGrp="1"/>
          </p:cNvSpPr>
          <p:nvPr>
            <p:ph idx="1"/>
          </p:nvPr>
        </p:nvSpPr>
        <p:spPr/>
        <p:txBody>
          <a:bodyPr/>
          <a:lstStyle/>
          <a:p>
            <a:r>
              <a:rPr lang="en-US" dirty="0" smtClean="0"/>
              <a:t>Communication</a:t>
            </a:r>
          </a:p>
          <a:p>
            <a:r>
              <a:rPr lang="en-US" dirty="0" smtClean="0"/>
              <a:t>Continued development of Operational Policy Guidelines documentation</a:t>
            </a:r>
          </a:p>
          <a:p>
            <a:r>
              <a:rPr lang="en-US" dirty="0" smtClean="0"/>
              <a:t>Weight development</a:t>
            </a:r>
          </a:p>
          <a:p>
            <a:r>
              <a:rPr lang="en-US" dirty="0" smtClean="0"/>
              <a:t>Intervention plans and budgets</a:t>
            </a:r>
          </a:p>
          <a:p>
            <a:r>
              <a:rPr lang="en-US" dirty="0" smtClean="0"/>
              <a:t>Reporting and monitoring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Implementation Efforts: Communication</a:t>
            </a:r>
            <a:endParaRPr lang="en-US" dirty="0"/>
          </a:p>
        </p:txBody>
      </p:sp>
      <p:sp>
        <p:nvSpPr>
          <p:cNvPr id="3" name="Content Placeholder 2"/>
          <p:cNvSpPr>
            <a:spLocks noGrp="1"/>
          </p:cNvSpPr>
          <p:nvPr>
            <p:ph sz="half" idx="1"/>
          </p:nvPr>
        </p:nvSpPr>
        <p:spPr>
          <a:xfrm>
            <a:off x="609600" y="1600200"/>
            <a:ext cx="3962400" cy="4525963"/>
          </a:xfrm>
        </p:spPr>
        <p:txBody>
          <a:bodyPr>
            <a:normAutofit/>
          </a:bodyPr>
          <a:lstStyle/>
          <a:p>
            <a:r>
              <a:rPr lang="en-US" sz="2600" dirty="0" smtClean="0"/>
              <a:t>Developed website</a:t>
            </a:r>
          </a:p>
          <a:p>
            <a:pPr algn="ctr">
              <a:buNone/>
            </a:pPr>
            <a:r>
              <a:rPr lang="en-US" sz="1600" dirty="0" smtClean="0"/>
              <a:t>   </a:t>
            </a:r>
            <a:r>
              <a:rPr lang="en-US" sz="1600" dirty="0" smtClean="0">
                <a:hlinkClick r:id="rId3"/>
              </a:rPr>
              <a:t>http://www.hscrc.state.md.us/init_ARR.cfm</a:t>
            </a:r>
            <a:endParaRPr lang="en-US" sz="1600" dirty="0" smtClean="0"/>
          </a:p>
          <a:p>
            <a:r>
              <a:rPr lang="en-US" sz="2600" dirty="0" smtClean="0"/>
              <a:t>Consolidated email box</a:t>
            </a:r>
          </a:p>
          <a:p>
            <a:pPr>
              <a:spcBef>
                <a:spcPts val="0"/>
              </a:spcBef>
              <a:buNone/>
            </a:pPr>
            <a:r>
              <a:rPr lang="en-US" sz="1600" dirty="0" smtClean="0"/>
              <a:t>                  ARR@hscrc.state.md.us</a:t>
            </a:r>
          </a:p>
          <a:p>
            <a:r>
              <a:rPr lang="en-US" sz="2600" dirty="0" smtClean="0"/>
              <a:t>Series of memos discussing ARR implementation</a:t>
            </a:r>
          </a:p>
          <a:p>
            <a:pPr lvl="1"/>
            <a:r>
              <a:rPr lang="en-US" dirty="0" smtClean="0"/>
              <a:t>Seed funding</a:t>
            </a:r>
          </a:p>
        </p:txBody>
      </p:sp>
      <p:pic>
        <p:nvPicPr>
          <p:cNvPr id="1026" name="Picture 2"/>
          <p:cNvPicPr>
            <a:picLocks noChangeAspect="1" noChangeArrowheads="1"/>
          </p:cNvPicPr>
          <p:nvPr/>
        </p:nvPicPr>
        <p:blipFill>
          <a:blip r:embed="rId4" cstate="print"/>
          <a:srcRect t="13542" r="47852" b="7292"/>
          <a:stretch>
            <a:fillRect/>
          </a:stretch>
        </p:blipFill>
        <p:spPr bwMode="auto">
          <a:xfrm>
            <a:off x="4632158" y="1851061"/>
            <a:ext cx="4435642" cy="378773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382000" cy="1630362"/>
          </a:xfrm>
        </p:spPr>
        <p:txBody>
          <a:bodyPr>
            <a:normAutofit fontScale="90000"/>
          </a:bodyPr>
          <a:lstStyle/>
          <a:p>
            <a:r>
              <a:rPr lang="en-US" dirty="0" smtClean="0"/>
              <a:t>Implementation Efforts: HSCRC Staff is Working to Issue ARR Weights and Documentation</a:t>
            </a:r>
            <a:endParaRPr lang="en-US" dirty="0"/>
          </a:p>
        </p:txBody>
      </p:sp>
      <p:sp>
        <p:nvSpPr>
          <p:cNvPr id="3" name="Content Placeholder 2"/>
          <p:cNvSpPr>
            <a:spLocks noGrp="1"/>
          </p:cNvSpPr>
          <p:nvPr>
            <p:ph idx="1"/>
          </p:nvPr>
        </p:nvSpPr>
        <p:spPr>
          <a:xfrm>
            <a:off x="609600" y="2362200"/>
            <a:ext cx="8305800" cy="3763963"/>
          </a:xfrm>
        </p:spPr>
        <p:txBody>
          <a:bodyPr/>
          <a:lstStyle/>
          <a:p>
            <a:r>
              <a:rPr lang="en-US" dirty="0" smtClean="0"/>
              <a:t>Weight development update:</a:t>
            </a:r>
          </a:p>
          <a:p>
            <a:pPr lvl="1"/>
            <a:r>
              <a:rPr lang="en-US" dirty="0" smtClean="0"/>
              <a:t>Earlier this week, HSCRC staff received the linked system data from hospitals </a:t>
            </a:r>
          </a:p>
          <a:p>
            <a:pPr lvl="1"/>
            <a:r>
              <a:rPr lang="en-US" dirty="0" smtClean="0"/>
              <a:t>Continuing to program and test CPC consolidation to develop ARR weights</a:t>
            </a:r>
          </a:p>
          <a:p>
            <a:r>
              <a:rPr lang="en-US" dirty="0" smtClean="0"/>
              <a:t>Continued development of Operational Policy Guidelines documentation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706562"/>
          </a:xfrm>
        </p:spPr>
        <p:txBody>
          <a:bodyPr>
            <a:normAutofit fontScale="90000"/>
          </a:bodyPr>
          <a:lstStyle/>
          <a:p>
            <a:r>
              <a:rPr lang="en-US" dirty="0" smtClean="0"/>
              <a:t>Implementation Efforts: Final Year 1 Intervention Plans and Budgets Due to the HSCRC by November 30, 2011</a:t>
            </a:r>
            <a:endParaRPr lang="en-US" dirty="0"/>
          </a:p>
        </p:txBody>
      </p:sp>
      <p:sp>
        <p:nvSpPr>
          <p:cNvPr id="3" name="Content Placeholder 2"/>
          <p:cNvSpPr>
            <a:spLocks noGrp="1"/>
          </p:cNvSpPr>
          <p:nvPr>
            <p:ph idx="1"/>
          </p:nvPr>
        </p:nvSpPr>
        <p:spPr>
          <a:xfrm>
            <a:off x="609600" y="2514600"/>
            <a:ext cx="8077200" cy="3611563"/>
          </a:xfrm>
        </p:spPr>
        <p:txBody>
          <a:bodyPr>
            <a:normAutofit lnSpcReduction="10000"/>
          </a:bodyPr>
          <a:lstStyle/>
          <a:p>
            <a:r>
              <a:rPr lang="en-US" dirty="0" smtClean="0"/>
              <a:t>HSCRC staff has collected draft intervention plans and budgets since early this calendar year</a:t>
            </a:r>
          </a:p>
          <a:p>
            <a:r>
              <a:rPr lang="en-US" dirty="0" smtClean="0"/>
              <a:t>Requiring hospitals to review intervention plans and budgets</a:t>
            </a:r>
          </a:p>
          <a:p>
            <a:r>
              <a:rPr lang="en-US" dirty="0" smtClean="0"/>
              <a:t>Hospitals to submit final implementation plans and budgets by November 30, 2011</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630362"/>
          </a:xfrm>
        </p:spPr>
        <p:txBody>
          <a:bodyPr>
            <a:normAutofit fontScale="90000"/>
          </a:bodyPr>
          <a:lstStyle/>
          <a:p>
            <a:r>
              <a:rPr lang="en-US" dirty="0" smtClean="0"/>
              <a:t>Implementation Efforts: HSCRC Staff is Beginning to Develop Reporting and Monitoring Tools</a:t>
            </a:r>
            <a:endParaRPr lang="en-US" dirty="0"/>
          </a:p>
        </p:txBody>
      </p:sp>
      <p:sp>
        <p:nvSpPr>
          <p:cNvPr id="3" name="Content Placeholder 2"/>
          <p:cNvSpPr>
            <a:spLocks noGrp="1"/>
          </p:cNvSpPr>
          <p:nvPr>
            <p:ph idx="1"/>
          </p:nvPr>
        </p:nvSpPr>
        <p:spPr>
          <a:xfrm>
            <a:off x="609600" y="2438400"/>
            <a:ext cx="8077200" cy="3687763"/>
          </a:xfrm>
        </p:spPr>
        <p:txBody>
          <a:bodyPr/>
          <a:lstStyle/>
          <a:p>
            <a:r>
              <a:rPr lang="en-US" dirty="0" smtClean="0"/>
              <a:t>HSCRC staff understands the importance of program monitoring </a:t>
            </a:r>
          </a:p>
          <a:p>
            <a:pPr lvl="1"/>
            <a:r>
              <a:rPr lang="en-US" dirty="0" smtClean="0"/>
              <a:t>Ability to share best practices across Maryland hospitals</a:t>
            </a:r>
          </a:p>
          <a:p>
            <a:pPr lvl="1"/>
            <a:r>
              <a:rPr lang="en-US" dirty="0" smtClean="0"/>
              <a:t>Readmission is a national “hot topic”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Intervention Plans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8077200" cy="1706562"/>
          </a:xfrm>
        </p:spPr>
        <p:txBody>
          <a:bodyPr>
            <a:normAutofit fontScale="90000"/>
          </a:bodyPr>
          <a:lstStyle/>
          <a:p>
            <a:r>
              <a:rPr lang="en-US" dirty="0" smtClean="0"/>
              <a:t>Intervention Plans (with Metrics) and Budgets Provide the HSCRC with an Understanding of ARR Programs</a:t>
            </a:r>
            <a:endParaRPr lang="en-US" dirty="0"/>
          </a:p>
        </p:txBody>
      </p:sp>
      <p:sp>
        <p:nvSpPr>
          <p:cNvPr id="4" name="Content Placeholder 3"/>
          <p:cNvSpPr>
            <a:spLocks noGrp="1"/>
          </p:cNvSpPr>
          <p:nvPr>
            <p:ph idx="1"/>
          </p:nvPr>
        </p:nvSpPr>
        <p:spPr>
          <a:xfrm>
            <a:off x="609600" y="2362200"/>
            <a:ext cx="8077200" cy="3733800"/>
          </a:xfrm>
        </p:spPr>
        <p:txBody>
          <a:bodyPr>
            <a:normAutofit fontScale="85000" lnSpcReduction="20000"/>
          </a:bodyPr>
          <a:lstStyle/>
          <a:p>
            <a:r>
              <a:rPr lang="en-US" dirty="0" smtClean="0"/>
              <a:t>The HSCRC has a responsibility to monitor hospital’s ARR programs</a:t>
            </a:r>
          </a:p>
          <a:p>
            <a:pPr lvl="1"/>
            <a:r>
              <a:rPr lang="en-US" dirty="0" smtClean="0"/>
              <a:t>Staff must report to the Commission after Year 1</a:t>
            </a:r>
          </a:p>
          <a:p>
            <a:r>
              <a:rPr lang="en-US" dirty="0" smtClean="0"/>
              <a:t>Intervention plans and budgets provide HSCRC staff with an understanding of each hospital’s ARR program</a:t>
            </a:r>
          </a:p>
          <a:p>
            <a:pPr lvl="1"/>
            <a:r>
              <a:rPr lang="en-US" dirty="0" smtClean="0"/>
              <a:t>Metrics demonstrate that the intervention is occurring and monitor the impact of the intervention</a:t>
            </a:r>
          </a:p>
          <a:p>
            <a:r>
              <a:rPr lang="en-US" dirty="0" smtClean="0"/>
              <a:t>Currently, many draft intervention plans are missing key components, such as metrics</a:t>
            </a:r>
          </a:p>
          <a:p>
            <a:r>
              <a:rPr lang="en-US" dirty="0" smtClean="0"/>
              <a:t>Possibility of external, independent evaluation of ARR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4000" dirty="0" smtClean="0"/>
              <a:t>HSCRC Staff Developed Intervention Plan Requirements and a Template</a:t>
            </a:r>
            <a:endParaRPr lang="en-US" sz="4000" dirty="0"/>
          </a:p>
        </p:txBody>
      </p:sp>
      <p:sp>
        <p:nvSpPr>
          <p:cNvPr id="4" name="Content Placeholder 3"/>
          <p:cNvSpPr>
            <a:spLocks noGrp="1"/>
          </p:cNvSpPr>
          <p:nvPr>
            <p:ph sz="half" idx="1"/>
          </p:nvPr>
        </p:nvSpPr>
        <p:spPr>
          <a:xfrm>
            <a:off x="533400" y="1600200"/>
            <a:ext cx="4191000" cy="4525963"/>
          </a:xfrm>
        </p:spPr>
        <p:txBody>
          <a:bodyPr>
            <a:noAutofit/>
          </a:bodyPr>
          <a:lstStyle/>
          <a:p>
            <a:r>
              <a:rPr lang="en-US" sz="2200" dirty="0" smtClean="0"/>
              <a:t>In a hospital intervention plan, HSCRC staff expects to find the following information for each major intervention:</a:t>
            </a:r>
          </a:p>
          <a:p>
            <a:pPr lvl="1"/>
            <a:r>
              <a:rPr lang="en-US" sz="1600" dirty="0" smtClean="0"/>
              <a:t>Brief summary, selection rationale</a:t>
            </a:r>
            <a:endParaRPr lang="en-US" sz="1600" b="1" dirty="0" smtClean="0"/>
          </a:p>
          <a:p>
            <a:pPr lvl="1"/>
            <a:r>
              <a:rPr lang="en-US" sz="1600" dirty="0" smtClean="0"/>
              <a:t>Target population(s) (e.g., diagnosis, admission through ED)</a:t>
            </a:r>
            <a:endParaRPr lang="en-US" sz="1600" b="1" dirty="0" smtClean="0"/>
          </a:p>
          <a:p>
            <a:pPr lvl="1"/>
            <a:r>
              <a:rPr lang="en-US" sz="1600" dirty="0" smtClean="0"/>
              <a:t>Initiation date/planned initiation date</a:t>
            </a:r>
            <a:endParaRPr lang="en-US" sz="1600" b="1" dirty="0" smtClean="0"/>
          </a:p>
          <a:p>
            <a:pPr lvl="1"/>
            <a:r>
              <a:rPr lang="en-US" sz="1600" dirty="0" smtClean="0"/>
              <a:t>Types of staff associated with the intervention, FTE allocation</a:t>
            </a:r>
            <a:endParaRPr lang="en-US" sz="1600" b="1" dirty="0" smtClean="0"/>
          </a:p>
          <a:p>
            <a:pPr lvl="1"/>
            <a:r>
              <a:rPr lang="en-US" sz="1600" dirty="0" smtClean="0"/>
              <a:t>Partners (e.g., NFs, external case managers, retail pharmacies)</a:t>
            </a:r>
            <a:endParaRPr lang="en-US" sz="1600" b="1" dirty="0" smtClean="0"/>
          </a:p>
          <a:p>
            <a:pPr lvl="1"/>
            <a:r>
              <a:rPr lang="en-US" sz="1600" dirty="0" smtClean="0"/>
              <a:t>Technologies employed</a:t>
            </a:r>
            <a:endParaRPr lang="en-US" sz="1600" b="1" dirty="0" smtClean="0"/>
          </a:p>
          <a:p>
            <a:pPr lvl="1"/>
            <a:r>
              <a:rPr lang="en-US" sz="1600" dirty="0" smtClean="0"/>
              <a:t>Approximately two metrics </a:t>
            </a:r>
            <a:endParaRPr lang="en-US" sz="1600" b="1" i="1" dirty="0"/>
          </a:p>
        </p:txBody>
      </p:sp>
      <p:sp>
        <p:nvSpPr>
          <p:cNvPr id="5" name="Content Placeholder 4"/>
          <p:cNvSpPr>
            <a:spLocks noGrp="1"/>
          </p:cNvSpPr>
          <p:nvPr>
            <p:ph sz="half" idx="2"/>
          </p:nvPr>
        </p:nvSpPr>
        <p:spPr>
          <a:xfrm>
            <a:off x="4648200" y="1600200"/>
            <a:ext cx="4267200" cy="4525963"/>
          </a:xfrm>
        </p:spPr>
        <p:txBody>
          <a:bodyPr>
            <a:normAutofit lnSpcReduction="10000"/>
          </a:bodyPr>
          <a:lstStyle/>
          <a:p>
            <a:r>
              <a:rPr lang="en-US" sz="2200" dirty="0" smtClean="0"/>
              <a:t>HSCRC staff anticipates receiving no more than 10 major interventions in a hospital’s/system’s plan</a:t>
            </a:r>
          </a:p>
          <a:p>
            <a:r>
              <a:rPr lang="en-US" sz="2200" dirty="0" smtClean="0"/>
              <a:t>Hospitals are not required to use the template, but may find it helpful</a:t>
            </a:r>
          </a:p>
          <a:p>
            <a:r>
              <a:rPr lang="en-US" sz="2200" dirty="0" smtClean="0"/>
              <a:t>If there is variation in interventions for hospitals within a system, provide information for each hospital separately or designate to which hospital(s) the intervention applies</a:t>
            </a:r>
            <a:endParaRPr lang="en-US"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Hospitals are Implementing a Range of ARR Interventions</a:t>
            </a:r>
            <a:endParaRPr lang="en-US" dirty="0"/>
          </a:p>
        </p:txBody>
      </p:sp>
      <p:sp>
        <p:nvSpPr>
          <p:cNvPr id="4" name="Content Placeholder 3"/>
          <p:cNvSpPr>
            <a:spLocks noGrp="1"/>
          </p:cNvSpPr>
          <p:nvPr>
            <p:ph sz="half" idx="1"/>
          </p:nvPr>
        </p:nvSpPr>
        <p:spPr/>
        <p:txBody>
          <a:bodyPr>
            <a:normAutofit/>
          </a:bodyPr>
          <a:lstStyle/>
          <a:p>
            <a:r>
              <a:rPr lang="en-US" sz="1800" dirty="0" smtClean="0"/>
              <a:t>Care management teams </a:t>
            </a:r>
          </a:p>
          <a:p>
            <a:r>
              <a:rPr lang="en-US" sz="1800" dirty="0" smtClean="0"/>
              <a:t>Nurse home visits within 1 week of discharge</a:t>
            </a:r>
          </a:p>
          <a:p>
            <a:r>
              <a:rPr lang="en-US" sz="1800" dirty="0" smtClean="0"/>
              <a:t>Patient education</a:t>
            </a:r>
          </a:p>
          <a:p>
            <a:r>
              <a:rPr lang="en-US" sz="1800" dirty="0" smtClean="0"/>
              <a:t>Comprehensive discharge planning</a:t>
            </a:r>
          </a:p>
          <a:p>
            <a:r>
              <a:rPr lang="en-US" sz="1800" dirty="0" smtClean="0"/>
              <a:t>Linkage with primary care providers</a:t>
            </a:r>
          </a:p>
          <a:p>
            <a:r>
              <a:rPr lang="en-US" sz="1800" dirty="0" smtClean="0"/>
              <a:t>Care transition center for patients with no primary care provider</a:t>
            </a:r>
          </a:p>
          <a:p>
            <a:r>
              <a:rPr lang="en-US" sz="1800" dirty="0" smtClean="0"/>
              <a:t>Nursing facility protocol partnerships</a:t>
            </a:r>
          </a:p>
          <a:p>
            <a:pPr marL="342900" lvl="1" indent="-342900">
              <a:buFont typeface="Arial" pitchFamily="34" charset="0"/>
              <a:buChar char="•"/>
            </a:pPr>
            <a:r>
              <a:rPr lang="en-US" sz="1800" dirty="0" smtClean="0"/>
              <a:t>Continuum of care tracking software</a:t>
            </a:r>
          </a:p>
          <a:p>
            <a:pPr marL="342900" lvl="1" indent="-342900">
              <a:buFont typeface="Arial" pitchFamily="34" charset="0"/>
              <a:buChar char="•"/>
            </a:pPr>
            <a:r>
              <a:rPr lang="en-US" sz="1800" dirty="0" smtClean="0"/>
              <a:t>Pharmacy reconciliation upon discharge</a:t>
            </a:r>
            <a:endParaRPr lang="en-US" dirty="0"/>
          </a:p>
        </p:txBody>
      </p:sp>
      <p:sp>
        <p:nvSpPr>
          <p:cNvPr id="5" name="Content Placeholder 4"/>
          <p:cNvSpPr>
            <a:spLocks noGrp="1"/>
          </p:cNvSpPr>
          <p:nvPr>
            <p:ph sz="half" idx="2"/>
          </p:nvPr>
        </p:nvSpPr>
        <p:spPr/>
        <p:txBody>
          <a:bodyPr>
            <a:normAutofit/>
          </a:bodyPr>
          <a:lstStyle/>
          <a:p>
            <a:r>
              <a:rPr lang="en-US" sz="1800" dirty="0" smtClean="0"/>
              <a:t>Many interventions focus on high risk patients such as:</a:t>
            </a:r>
          </a:p>
          <a:p>
            <a:pPr lvl="1"/>
            <a:r>
              <a:rPr lang="en-US" sz="1800" dirty="0" smtClean="0"/>
              <a:t>CHF</a:t>
            </a:r>
          </a:p>
          <a:p>
            <a:pPr lvl="1"/>
            <a:r>
              <a:rPr lang="en-US" sz="1800" dirty="0" smtClean="0"/>
              <a:t>COPD/Asthma</a:t>
            </a:r>
          </a:p>
          <a:p>
            <a:pPr lvl="1"/>
            <a:r>
              <a:rPr lang="en-US" sz="1800" dirty="0" smtClean="0"/>
              <a:t>Septicemia</a:t>
            </a:r>
          </a:p>
          <a:p>
            <a:pPr lvl="1"/>
            <a:r>
              <a:rPr lang="en-US" sz="1800" dirty="0" smtClean="0"/>
              <a:t>End Stage Renal Disease (ESRD)</a:t>
            </a:r>
          </a:p>
          <a:p>
            <a:pPr lvl="1"/>
            <a:r>
              <a:rPr lang="en-US" sz="1800" dirty="0" smtClean="0"/>
              <a:t>Diabetes (DM)</a:t>
            </a:r>
          </a:p>
          <a:p>
            <a:pPr lvl="1"/>
            <a:r>
              <a:rPr lang="en-US" sz="1800" dirty="0" smtClean="0"/>
              <a:t>Sickle Cell</a:t>
            </a:r>
          </a:p>
          <a:p>
            <a:pPr lvl="1"/>
            <a:r>
              <a:rPr lang="en-US" sz="1800" dirty="0" smtClean="0"/>
              <a:t>Gastric Paresis</a:t>
            </a:r>
          </a:p>
          <a:p>
            <a:pPr lvl="1"/>
            <a:r>
              <a:rPr lang="en-US" sz="1800" dirty="0" smtClean="0"/>
              <a:t>Discharged to SNF</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Today’s Webinar Focuses on ARR Hospital Intervention Plans</a:t>
            </a:r>
            <a:endParaRPr lang="en-US" dirty="0"/>
          </a:p>
        </p:txBody>
      </p:sp>
      <p:sp>
        <p:nvSpPr>
          <p:cNvPr id="3" name="Content Placeholder 2"/>
          <p:cNvSpPr>
            <a:spLocks noGrp="1"/>
          </p:cNvSpPr>
          <p:nvPr>
            <p:ph idx="1"/>
          </p:nvPr>
        </p:nvSpPr>
        <p:spPr/>
        <p:txBody>
          <a:bodyPr>
            <a:normAutofit/>
          </a:bodyPr>
          <a:lstStyle/>
          <a:p>
            <a:r>
              <a:rPr lang="en-US" dirty="0" smtClean="0"/>
              <a:t>Introduction to ARR</a:t>
            </a:r>
          </a:p>
          <a:p>
            <a:r>
              <a:rPr lang="en-US" dirty="0" smtClean="0"/>
              <a:t>Implementation efforts</a:t>
            </a:r>
          </a:p>
          <a:p>
            <a:r>
              <a:rPr lang="en-US" dirty="0" smtClean="0"/>
              <a:t>Intervention plans and budgets</a:t>
            </a:r>
          </a:p>
          <a:p>
            <a:pPr lvl="1"/>
            <a:r>
              <a:rPr lang="en-US" dirty="0" smtClean="0"/>
              <a:t>Interventions</a:t>
            </a:r>
          </a:p>
          <a:p>
            <a:pPr lvl="1"/>
            <a:r>
              <a:rPr lang="en-US" dirty="0" smtClean="0"/>
              <a:t>Metrics</a:t>
            </a:r>
          </a:p>
          <a:p>
            <a:r>
              <a:rPr lang="en-US" dirty="0" smtClean="0"/>
              <a:t>Next steps and timeline</a:t>
            </a:r>
          </a:p>
          <a:p>
            <a:pPr lvl="1"/>
            <a:r>
              <a:rPr lang="en-US" dirty="0" smtClean="0"/>
              <a:t>Update on HSCRC case mix to CRISP data merge tests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Metrics Provide a Quantitative Assessment of the Intervention and Impact</a:t>
            </a:r>
            <a:endParaRPr lang="en-US" sz="3200" dirty="0"/>
          </a:p>
        </p:txBody>
      </p:sp>
      <p:sp>
        <p:nvSpPr>
          <p:cNvPr id="3" name="Content Placeholder 2"/>
          <p:cNvSpPr>
            <a:spLocks noGrp="1"/>
          </p:cNvSpPr>
          <p:nvPr>
            <p:ph idx="1"/>
          </p:nvPr>
        </p:nvSpPr>
        <p:spPr/>
        <p:txBody>
          <a:bodyPr>
            <a:normAutofit lnSpcReduction="10000"/>
          </a:bodyPr>
          <a:lstStyle/>
          <a:p>
            <a:r>
              <a:rPr lang="en-US" sz="2800" dirty="0" smtClean="0"/>
              <a:t>For each major intervention, hospitals are to define one or two metrics. Metrics should provide:</a:t>
            </a:r>
          </a:p>
          <a:p>
            <a:pPr lvl="1"/>
            <a:r>
              <a:rPr lang="en-US" sz="2400" dirty="0" smtClean="0"/>
              <a:t>A quantification demonstrating that the hospital has implemented the intervention (Measuring the intervention)</a:t>
            </a:r>
          </a:p>
          <a:p>
            <a:pPr lvl="1"/>
            <a:r>
              <a:rPr lang="en-US" sz="2400" dirty="0" smtClean="0"/>
              <a:t>As assessment of the impact of the intervention (Measuring the results)</a:t>
            </a:r>
          </a:p>
          <a:p>
            <a:r>
              <a:rPr lang="en-US" sz="2800" dirty="0" smtClean="0"/>
              <a:t>On a quarterly basis, the ARR hospitals will report the results of each metric to the HSCRC to track ARR progress and substantial changes in their interventions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Hospitals are Implementing a Range of Metrics</a:t>
            </a:r>
            <a:endParaRPr lang="en-US" dirty="0"/>
          </a:p>
        </p:txBody>
      </p:sp>
      <p:sp>
        <p:nvSpPr>
          <p:cNvPr id="3" name="Content Placeholder 2"/>
          <p:cNvSpPr>
            <a:spLocks noGrp="1"/>
          </p:cNvSpPr>
          <p:nvPr>
            <p:ph sz="half" idx="1"/>
          </p:nvPr>
        </p:nvSpPr>
        <p:spPr>
          <a:xfrm>
            <a:off x="609600" y="1600200"/>
            <a:ext cx="3962400" cy="4525963"/>
          </a:xfrm>
        </p:spPr>
        <p:txBody>
          <a:bodyPr>
            <a:normAutofit fontScale="92500" lnSpcReduction="10000"/>
          </a:bodyPr>
          <a:lstStyle/>
          <a:p>
            <a:r>
              <a:rPr lang="en-US" sz="2400" dirty="0" smtClean="0"/>
              <a:t>Quantification that the hospital has implemented the intervention</a:t>
            </a:r>
          </a:p>
          <a:p>
            <a:pPr lvl="1"/>
            <a:r>
              <a:rPr lang="en-US" sz="1800" dirty="0" smtClean="0"/>
              <a:t>Percent of patients provided detailed instructions at discharge</a:t>
            </a:r>
          </a:p>
          <a:p>
            <a:pPr lvl="1"/>
            <a:r>
              <a:rPr lang="en-US" sz="1800" dirty="0" smtClean="0"/>
              <a:t>Percent of patients provided post-discharge primary care services</a:t>
            </a:r>
          </a:p>
          <a:p>
            <a:pPr lvl="1"/>
            <a:r>
              <a:rPr lang="en-US" sz="1800" dirty="0" smtClean="0"/>
              <a:t>Percent of patients receiving discharge medication reconciliation</a:t>
            </a:r>
          </a:p>
          <a:p>
            <a:pPr lvl="1"/>
            <a:r>
              <a:rPr lang="en-US" sz="1800" dirty="0" smtClean="0"/>
              <a:t> Number of patients logged into a daily monitoring software</a:t>
            </a:r>
          </a:p>
          <a:p>
            <a:r>
              <a:rPr lang="en-US" sz="2400" dirty="0" smtClean="0"/>
              <a:t>Often these will be percentages or counts</a:t>
            </a:r>
          </a:p>
        </p:txBody>
      </p:sp>
      <p:sp>
        <p:nvSpPr>
          <p:cNvPr id="4" name="Content Placeholder 3"/>
          <p:cNvSpPr>
            <a:spLocks noGrp="1"/>
          </p:cNvSpPr>
          <p:nvPr>
            <p:ph sz="half" idx="2"/>
          </p:nvPr>
        </p:nvSpPr>
        <p:spPr/>
        <p:txBody>
          <a:bodyPr>
            <a:normAutofit fontScale="92500" lnSpcReduction="10000"/>
          </a:bodyPr>
          <a:lstStyle/>
          <a:p>
            <a:r>
              <a:rPr lang="en-US" sz="2400" dirty="0" smtClean="0"/>
              <a:t>Assessment of the impact of the intervention</a:t>
            </a:r>
          </a:p>
          <a:p>
            <a:pPr lvl="1"/>
            <a:r>
              <a:rPr lang="en-US" sz="1800" dirty="0" smtClean="0"/>
              <a:t>Changing rate of readmissions from each long-term care facility in the service area</a:t>
            </a:r>
          </a:p>
          <a:p>
            <a:pPr lvl="1"/>
            <a:r>
              <a:rPr lang="en-US" sz="1800" dirty="0" smtClean="0"/>
              <a:t>Comparing patients’ post-discharge service utilization patterns for those provided additional services (phone calls, SNF visits, home visits, etc.) with patients not receiving additional services: </a:t>
            </a:r>
          </a:p>
          <a:p>
            <a:pPr lvl="2"/>
            <a:r>
              <a:rPr lang="en-US" sz="1800" dirty="0" smtClean="0"/>
              <a:t>Readmission rate 30 days post discharge</a:t>
            </a:r>
          </a:p>
          <a:p>
            <a:pPr lvl="2"/>
            <a:r>
              <a:rPr lang="en-US" sz="1800" dirty="0" smtClean="0"/>
              <a:t>Use of other services (ED and OBS) for 30 days post discharge</a:t>
            </a:r>
            <a:endParaRPr lang="en-US" sz="1800" dirty="0"/>
          </a:p>
        </p:txBody>
      </p:sp>
      <p:sp>
        <p:nvSpPr>
          <p:cNvPr id="5" name="TextBox 4"/>
          <p:cNvSpPr txBox="1"/>
          <p:nvPr/>
        </p:nvSpPr>
        <p:spPr>
          <a:xfrm rot="16200000">
            <a:off x="295348" y="3667053"/>
            <a:ext cx="967060" cy="338554"/>
          </a:xfrm>
          <a:prstGeom prst="rect">
            <a:avLst/>
          </a:prstGeom>
          <a:noFill/>
        </p:spPr>
        <p:txBody>
          <a:bodyPr wrap="none" rtlCol="0">
            <a:spAutoFit/>
          </a:bodyPr>
          <a:lstStyle/>
          <a:p>
            <a:r>
              <a:rPr lang="en-US" sz="1600" i="1" dirty="0" smtClean="0"/>
              <a:t>Examples</a:t>
            </a:r>
            <a:endParaRPr lang="en-US" sz="1600" i="1" dirty="0"/>
          </a:p>
        </p:txBody>
      </p:sp>
      <p:sp>
        <p:nvSpPr>
          <p:cNvPr id="6" name="TextBox 5"/>
          <p:cNvSpPr txBox="1"/>
          <p:nvPr/>
        </p:nvSpPr>
        <p:spPr>
          <a:xfrm rot="16200000">
            <a:off x="4333947" y="3895654"/>
            <a:ext cx="967060" cy="338554"/>
          </a:xfrm>
          <a:prstGeom prst="rect">
            <a:avLst/>
          </a:prstGeom>
          <a:noFill/>
        </p:spPr>
        <p:txBody>
          <a:bodyPr wrap="none" rtlCol="0">
            <a:spAutoFit/>
          </a:bodyPr>
          <a:lstStyle/>
          <a:p>
            <a:r>
              <a:rPr lang="en-US" sz="1600" i="1" dirty="0" smtClean="0"/>
              <a:t>Examples</a:t>
            </a:r>
            <a:endParaRPr lang="en-US" sz="1600" i="1" dirty="0"/>
          </a:p>
        </p:txBody>
      </p:sp>
      <p:sp>
        <p:nvSpPr>
          <p:cNvPr id="7" name="Left Brace 6"/>
          <p:cNvSpPr/>
          <p:nvPr/>
        </p:nvSpPr>
        <p:spPr>
          <a:xfrm>
            <a:off x="914400" y="2667000"/>
            <a:ext cx="228600" cy="2133600"/>
          </a:xfrm>
          <a:prstGeom prst="leftBrace">
            <a:avLst>
              <a:gd name="adj1" fmla="val 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Left Brace 7"/>
          <p:cNvSpPr/>
          <p:nvPr/>
        </p:nvSpPr>
        <p:spPr>
          <a:xfrm>
            <a:off x="4953000" y="2362200"/>
            <a:ext cx="228600" cy="3429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Font typeface="+mj-lt"/>
              <a:buAutoNum type="arabicPeriod"/>
            </a:pPr>
            <a:r>
              <a:rPr lang="en-US" sz="1600" b="1" dirty="0" smtClean="0"/>
              <a:t>Intervention Name:  </a:t>
            </a:r>
          </a:p>
          <a:p>
            <a:pPr>
              <a:buNone/>
            </a:pPr>
            <a:r>
              <a:rPr lang="en-US" sz="1600" dirty="0" smtClean="0"/>
              <a:t>	Follow up for Patients Discharged to Skilled Nursing Facilities</a:t>
            </a:r>
          </a:p>
          <a:p>
            <a:pPr>
              <a:buFont typeface="+mj-lt"/>
              <a:buAutoNum type="arabicPeriod" startAt="2"/>
            </a:pPr>
            <a:r>
              <a:rPr lang="en-US" sz="1600" b="1" dirty="0" smtClean="0"/>
              <a:t>Brief Summary of the Intervention (2-3 sentences), rationale for selection: </a:t>
            </a:r>
          </a:p>
          <a:p>
            <a:pPr>
              <a:buNone/>
            </a:pPr>
            <a:r>
              <a:rPr lang="en-US" sz="1600" b="1" dirty="0" smtClean="0"/>
              <a:t>	</a:t>
            </a:r>
            <a:r>
              <a:rPr lang="en-US" sz="1400" i="1" dirty="0" smtClean="0"/>
              <a:t>Provide a description of the intervention including the problem(s) or process(es) it is addressing. </a:t>
            </a:r>
          </a:p>
          <a:p>
            <a:pPr>
              <a:buNone/>
            </a:pPr>
            <a:r>
              <a:rPr lang="en-US" sz="1600" dirty="0" smtClean="0"/>
              <a:t>	Patients discharged to nursing homes are at particularly high risk for readmission with rates exceeding 20%. Members of the main hospitalist group assume care of their patients discharged to one of the local nursing homes  to avert preventable readmissions and to coordinate nursing home post discharge care and follow up as needed.</a:t>
            </a:r>
          </a:p>
          <a:p>
            <a:pPr>
              <a:buFont typeface="+mj-lt"/>
              <a:buAutoNum type="arabicPeriod" startAt="3"/>
            </a:pPr>
            <a:r>
              <a:rPr lang="en-US" sz="1600" b="1" dirty="0" smtClean="0"/>
              <a:t>Target population: </a:t>
            </a:r>
          </a:p>
          <a:p>
            <a:pPr>
              <a:buNone/>
            </a:pPr>
            <a:r>
              <a:rPr lang="en-US" sz="1600" dirty="0" smtClean="0"/>
              <a:t>	</a:t>
            </a:r>
            <a:r>
              <a:rPr lang="en-US" sz="1400" i="1" dirty="0" smtClean="0"/>
              <a:t>Describe the intended target of the intervention. </a:t>
            </a:r>
          </a:p>
          <a:p>
            <a:pPr>
              <a:buNone/>
            </a:pPr>
            <a:r>
              <a:rPr lang="en-US" sz="1600" dirty="0" smtClean="0"/>
              <a:t>	While patients from St. Elsewhere go to a number of area SNFs, the hospital discharges approximately one third to three local facilities owned by ABC Nursing Homes. The target population for this intervention is patients discharges to ABC Nursing Homes.</a:t>
            </a:r>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Font typeface="+mj-lt"/>
              <a:buAutoNum type="arabicPeriod" startAt="4"/>
            </a:pPr>
            <a:r>
              <a:rPr lang="en-US" sz="1600" b="1" dirty="0" smtClean="0"/>
              <a:t>Intervention Implementation Status/Date: </a:t>
            </a:r>
          </a:p>
          <a:p>
            <a:pPr>
              <a:buNone/>
            </a:pPr>
            <a:r>
              <a:rPr lang="en-US" sz="1600" i="1" dirty="0" smtClean="0"/>
              <a:t>	</a:t>
            </a:r>
            <a:r>
              <a:rPr lang="en-US" sz="1400" i="1" dirty="0" smtClean="0"/>
              <a:t>Indicate when the hospital/hospital system initiated the intervention. For interventions not fully implemented, indicate percent of work toward implementation completion and estimated implementation date</a:t>
            </a:r>
            <a:r>
              <a:rPr lang="en-US" sz="1400" dirty="0" smtClean="0"/>
              <a:t>. </a:t>
            </a:r>
            <a:r>
              <a:rPr lang="en-US" sz="1600" dirty="0" smtClean="0"/>
              <a:t>	</a:t>
            </a:r>
          </a:p>
          <a:p>
            <a:pPr>
              <a:buNone/>
            </a:pPr>
            <a:r>
              <a:rPr lang="en-US" sz="1600" b="1" dirty="0" smtClean="0"/>
              <a:t>	</a:t>
            </a:r>
            <a:r>
              <a:rPr lang="en-US" sz="1600" dirty="0" smtClean="0"/>
              <a:t>Follow up of patients has been in place since X date, and will be expanding the activities as of Y date.  The initiative is 70% implemented.</a:t>
            </a:r>
          </a:p>
          <a:p>
            <a:pPr>
              <a:buFont typeface="+mj-lt"/>
              <a:buAutoNum type="arabicPeriod" startAt="5"/>
            </a:pPr>
            <a:r>
              <a:rPr lang="en-US" sz="1600" b="1" dirty="0" smtClean="0"/>
              <a:t>Intervention Staffing FTEs: </a:t>
            </a:r>
          </a:p>
          <a:p>
            <a:pPr>
              <a:buNone/>
            </a:pPr>
            <a:r>
              <a:rPr lang="en-US" sz="1600" b="1" i="1" dirty="0" smtClean="0"/>
              <a:t>	</a:t>
            </a:r>
            <a:r>
              <a:rPr lang="en-US" sz="1400" i="1" dirty="0" smtClean="0"/>
              <a:t>Specify dedicated or partially dedicated numbers by title/type of staff for this intervention.</a:t>
            </a:r>
          </a:p>
          <a:p>
            <a:pPr>
              <a:buNone/>
            </a:pPr>
            <a:r>
              <a:rPr lang="en-US" sz="1600" dirty="0" smtClean="0"/>
              <a:t>	</a:t>
            </a:r>
            <a:r>
              <a:rPr lang="en-US" sz="1600" u="sng" dirty="0" smtClean="0"/>
              <a:t>Staff Title/Type</a:t>
            </a:r>
            <a:r>
              <a:rPr lang="en-US" sz="1600" dirty="0" smtClean="0"/>
              <a:t>				      </a:t>
            </a:r>
            <a:r>
              <a:rPr lang="en-US" sz="1600" u="sng" dirty="0" smtClean="0"/>
              <a:t>FTEs Allocated Annually</a:t>
            </a:r>
          </a:p>
          <a:p>
            <a:pPr marL="0" lvl="0" indent="0" eaLnBrk="0" fontAlgn="base" hangingPunct="0">
              <a:spcBef>
                <a:spcPct val="0"/>
              </a:spcBef>
              <a:spcAft>
                <a:spcPct val="0"/>
              </a:spcAft>
              <a:buNone/>
            </a:pPr>
            <a:r>
              <a:rPr lang="en-US" sz="1600" dirty="0" smtClean="0">
                <a:ea typeface="Times New Roman" pitchFamily="18" charset="0"/>
              </a:rPr>
              <a:t>        RN for home visits				       0.25</a:t>
            </a:r>
          </a:p>
          <a:p>
            <a:pPr marL="0" lvl="0" indent="0" eaLnBrk="0" fontAlgn="base" hangingPunct="0">
              <a:spcBef>
                <a:spcPct val="0"/>
              </a:spcBef>
              <a:spcAft>
                <a:spcPct val="0"/>
              </a:spcAft>
              <a:buNone/>
            </a:pPr>
            <a:r>
              <a:rPr lang="en-US" sz="1600" dirty="0" smtClean="0">
                <a:ea typeface="Times New Roman" pitchFamily="18" charset="0"/>
              </a:rPr>
              <a:t>        Case manager					       1.0</a:t>
            </a:r>
          </a:p>
          <a:p>
            <a:pPr marL="0" lvl="0" indent="0" eaLnBrk="0" fontAlgn="base" hangingPunct="0">
              <a:spcBef>
                <a:spcPct val="0"/>
              </a:spcBef>
              <a:spcAft>
                <a:spcPct val="0"/>
              </a:spcAft>
              <a:buNone/>
            </a:pPr>
            <a:r>
              <a:rPr lang="en-US" sz="1600" dirty="0" smtClean="0"/>
              <a:t>        Nurse Practitioner- SNF 				       1.25 </a:t>
            </a:r>
          </a:p>
          <a:p>
            <a:pPr marL="0" lvl="0" indent="0" eaLnBrk="0" fontAlgn="base" hangingPunct="0">
              <a:spcBef>
                <a:spcPct val="0"/>
              </a:spcBef>
              <a:spcAft>
                <a:spcPct val="0"/>
              </a:spcAft>
              <a:buNone/>
            </a:pPr>
            <a:r>
              <a:rPr lang="en-US" sz="1600" dirty="0" smtClean="0"/>
              <a:t>        Program oversight- Nurse Manager			       0.25</a:t>
            </a:r>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Font typeface="+mj-lt"/>
              <a:buAutoNum type="arabicPeriod" startAt="6"/>
            </a:pPr>
            <a:r>
              <a:rPr lang="en-US" sz="1600" b="1" dirty="0" smtClean="0"/>
              <a:t>Intervention Partners:</a:t>
            </a:r>
          </a:p>
          <a:p>
            <a:pPr>
              <a:buNone/>
            </a:pPr>
            <a:r>
              <a:rPr lang="en-US" sz="1600" i="1" dirty="0" smtClean="0"/>
              <a:t>	</a:t>
            </a:r>
            <a:r>
              <a:rPr lang="en-US" sz="1400" i="1" dirty="0" smtClean="0"/>
              <a:t>Identify any partnerships with entities outside the hospital/hospital system.</a:t>
            </a:r>
            <a:endParaRPr lang="en-US" sz="1400" dirty="0" smtClean="0"/>
          </a:p>
          <a:p>
            <a:pPr>
              <a:buNone/>
            </a:pPr>
            <a:r>
              <a:rPr lang="en-US" sz="1600" dirty="0" smtClean="0"/>
              <a:t>	St. Elsewhere is collaborating with XYZ Hospitalist Group and ABC Nursing Homes to implement this intervention.</a:t>
            </a:r>
          </a:p>
          <a:p>
            <a:pPr>
              <a:buFont typeface="+mj-lt"/>
              <a:buAutoNum type="arabicPeriod" startAt="7"/>
            </a:pPr>
            <a:r>
              <a:rPr lang="en-US" sz="1600" b="1" dirty="0" smtClean="0"/>
              <a:t>Technologies Employed: </a:t>
            </a:r>
          </a:p>
          <a:p>
            <a:pPr>
              <a:buNone/>
            </a:pPr>
            <a:r>
              <a:rPr lang="en-US" sz="1600" i="1" dirty="0" smtClean="0"/>
              <a:t>	</a:t>
            </a:r>
            <a:r>
              <a:rPr lang="en-US" sz="1400" i="1" dirty="0" smtClean="0"/>
              <a:t>Identify any technologies for which the intervention relies.</a:t>
            </a:r>
          </a:p>
          <a:p>
            <a:pPr>
              <a:buNone/>
            </a:pPr>
            <a:r>
              <a:rPr lang="en-US" sz="1600" dirty="0" smtClean="0"/>
              <a:t>	St. Elsewhere has implemented CARE CONTINUUM TRACKING software with features that include embedded, customizable detailed discharge plans, post discharge encounter tracking and real time reporting capabilities.</a:t>
            </a:r>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None/>
            </a:pPr>
            <a:r>
              <a:rPr lang="en-US" sz="1600" b="1" dirty="0" smtClean="0"/>
              <a:t>Metrics to Track Success of the Intervention:</a:t>
            </a:r>
          </a:p>
          <a:p>
            <a:pPr marL="0">
              <a:buNone/>
            </a:pPr>
            <a:r>
              <a:rPr lang="en-US" sz="1400" i="1" dirty="0" smtClean="0"/>
              <a:t>Provide information about one or two specific metrics the hospital/system will use to establish a baseline and then use to track progress over time for each of the ARR interventions. The HSCRC notes that a metric may be used for more than one intervention</a:t>
            </a:r>
            <a:r>
              <a:rPr lang="en-US" sz="1400" b="1" i="1" dirty="0" smtClean="0"/>
              <a:t>.</a:t>
            </a:r>
          </a:p>
          <a:p>
            <a:pPr marL="0">
              <a:buNone/>
            </a:pPr>
            <a:endParaRPr lang="en-US" sz="1400" dirty="0" smtClean="0"/>
          </a:p>
          <a:p>
            <a:pPr>
              <a:buNone/>
            </a:pPr>
            <a:endParaRPr lang="en-US" sz="500" dirty="0" smtClean="0"/>
          </a:p>
          <a:p>
            <a:pPr>
              <a:buFont typeface="+mj-lt"/>
              <a:buAutoNum type="arabicPeriod" startAt="8"/>
            </a:pPr>
            <a:r>
              <a:rPr lang="en-US" sz="1600" b="1" dirty="0" smtClean="0"/>
              <a:t>Metric 1 Name:</a:t>
            </a:r>
          </a:p>
          <a:p>
            <a:pPr>
              <a:buNone/>
            </a:pPr>
            <a:r>
              <a:rPr lang="en-US" sz="1600" dirty="0" smtClean="0"/>
              <a:t>	Percent of patients discharged to ABC Nursing Homes for whom discharge summaries are  transmitted within X hours of discharge</a:t>
            </a:r>
          </a:p>
          <a:p>
            <a:pPr>
              <a:buFont typeface="+mj-lt"/>
              <a:buAutoNum type="arabicPeriod" startAt="9"/>
            </a:pPr>
            <a:r>
              <a:rPr lang="en-US" sz="1600" b="1" dirty="0" smtClean="0"/>
              <a:t>Rationale for Selection:</a:t>
            </a:r>
            <a:r>
              <a:rPr lang="en-US" sz="1600" dirty="0" smtClean="0"/>
              <a:t> </a:t>
            </a:r>
          </a:p>
          <a:p>
            <a:pPr>
              <a:buNone/>
            </a:pPr>
            <a:r>
              <a:rPr lang="en-US" sz="1600" i="1" dirty="0" smtClean="0"/>
              <a:t>	</a:t>
            </a:r>
            <a:r>
              <a:rPr lang="en-US" sz="1400" i="1" dirty="0" smtClean="0"/>
              <a:t>Specify relevance/importance for the measure in improving patient processes or outcome(s) and ultimately, reducing readmissions, and the intervention(s) to which this measure applies</a:t>
            </a:r>
            <a:r>
              <a:rPr lang="en-US" sz="1400" dirty="0" smtClean="0"/>
              <a:t>.</a:t>
            </a:r>
          </a:p>
          <a:p>
            <a:pPr>
              <a:buNone/>
            </a:pPr>
            <a:r>
              <a:rPr lang="en-US" sz="1600" b="1" i="1" dirty="0" smtClean="0"/>
              <a:t>	</a:t>
            </a:r>
            <a:r>
              <a:rPr lang="en-US" sz="1600" dirty="0" smtClean="0"/>
              <a:t>Timely communication during handoffs between settings of care can reduce preventable readmissions.</a:t>
            </a:r>
          </a:p>
          <a:p>
            <a:pPr>
              <a:buFont typeface="+mj-lt"/>
              <a:buAutoNum type="arabicPeriod" startAt="9"/>
            </a:pPr>
            <a:endParaRPr lang="en-US" sz="1600" dirty="0" smtClean="0"/>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ular Callout 6"/>
          <p:cNvSpPr/>
          <p:nvPr/>
        </p:nvSpPr>
        <p:spPr>
          <a:xfrm>
            <a:off x="3200400" y="3276600"/>
            <a:ext cx="2133600" cy="457200"/>
          </a:xfrm>
          <a:prstGeom prst="wedgeRectCallout">
            <a:avLst>
              <a:gd name="adj1" fmla="val -81514"/>
              <a:gd name="adj2" fmla="val 446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Measuring the intervention</a:t>
            </a:r>
            <a:endParaRPr lang="en-US" sz="1400" i="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Font typeface="+mj-lt"/>
              <a:buAutoNum type="arabicPeriod" startAt="10"/>
            </a:pPr>
            <a:r>
              <a:rPr lang="en-US" sz="1600" b="1" dirty="0" smtClean="0"/>
              <a:t>Metric 1 Numerator Definition:</a:t>
            </a:r>
          </a:p>
          <a:p>
            <a:pPr>
              <a:buNone/>
            </a:pPr>
            <a:r>
              <a:rPr lang="en-US" sz="1400" dirty="0" smtClean="0"/>
              <a:t>	</a:t>
            </a:r>
            <a:r>
              <a:rPr lang="en-US" sz="1600" dirty="0" smtClean="0"/>
              <a:t>Count of patients discharged to ABC Nursing Homes whose discharge summaries were transmitted within X hours of discharge</a:t>
            </a:r>
          </a:p>
          <a:p>
            <a:pPr>
              <a:buFont typeface="+mj-lt"/>
              <a:buAutoNum type="arabicPeriod" startAt="11"/>
            </a:pPr>
            <a:r>
              <a:rPr lang="en-US" sz="1600" b="1" dirty="0" smtClean="0"/>
              <a:t>Metric 1 Numerator Data Source(s):</a:t>
            </a:r>
          </a:p>
          <a:p>
            <a:pPr>
              <a:buNone/>
            </a:pPr>
            <a:r>
              <a:rPr lang="en-US" sz="1400" dirty="0" smtClean="0"/>
              <a:t>	</a:t>
            </a:r>
            <a:r>
              <a:rPr lang="en-US" sz="1600" dirty="0" smtClean="0"/>
              <a:t>Hospital administrative discharge data merged with EHR data</a:t>
            </a:r>
          </a:p>
          <a:p>
            <a:pPr>
              <a:buFont typeface="+mj-lt"/>
              <a:buAutoNum type="arabicPeriod" startAt="12"/>
            </a:pPr>
            <a:r>
              <a:rPr lang="en-US" sz="1600" b="1" dirty="0" smtClean="0"/>
              <a:t>Metric 1 Denominator Definition:</a:t>
            </a:r>
          </a:p>
          <a:p>
            <a:pPr>
              <a:buNone/>
            </a:pPr>
            <a:r>
              <a:rPr lang="en-US" sz="1400" dirty="0" smtClean="0"/>
              <a:t>	</a:t>
            </a:r>
            <a:r>
              <a:rPr lang="en-US" sz="1600" dirty="0" smtClean="0"/>
              <a:t>Count of patients discharged to ABC Nursing Homes </a:t>
            </a:r>
          </a:p>
          <a:p>
            <a:pPr>
              <a:buFont typeface="+mj-lt"/>
              <a:buAutoNum type="arabicPeriod" startAt="13"/>
            </a:pPr>
            <a:r>
              <a:rPr lang="en-US" sz="1600" b="1" dirty="0" smtClean="0"/>
              <a:t>Metric 1 Denominator Data Source(s):</a:t>
            </a:r>
          </a:p>
          <a:p>
            <a:pPr>
              <a:buNone/>
            </a:pPr>
            <a:r>
              <a:rPr lang="en-US" sz="1400" dirty="0" smtClean="0"/>
              <a:t>	</a:t>
            </a:r>
            <a:r>
              <a:rPr lang="en-US" sz="1600" dirty="0" smtClean="0"/>
              <a:t>Hospital administrative discharge data</a:t>
            </a:r>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None/>
            </a:pPr>
            <a:endParaRPr lang="en-US" sz="1600" dirty="0" smtClean="0"/>
          </a:p>
          <a:p>
            <a:pPr>
              <a:buFont typeface="+mj-lt"/>
              <a:buAutoNum type="arabicPeriod" startAt="14"/>
            </a:pPr>
            <a:r>
              <a:rPr lang="en-US" sz="1600" b="1" dirty="0" smtClean="0"/>
              <a:t>Metric 2 Name:</a:t>
            </a:r>
          </a:p>
          <a:p>
            <a:pPr>
              <a:buNone/>
            </a:pPr>
            <a:r>
              <a:rPr lang="en-US" sz="1600" dirty="0" smtClean="0"/>
              <a:t>	Rate of  30 day Urgent/Emergent Encounters for Patients Discharged to SNF with and without the intervention	</a:t>
            </a:r>
          </a:p>
          <a:p>
            <a:pPr>
              <a:buFont typeface="+mj-lt"/>
              <a:buAutoNum type="arabicPeriod" startAt="15"/>
            </a:pPr>
            <a:r>
              <a:rPr lang="en-US" sz="1600" b="1" dirty="0" smtClean="0"/>
              <a:t>Rationale for Selection:</a:t>
            </a:r>
            <a:r>
              <a:rPr lang="en-US" sz="1600" dirty="0" smtClean="0"/>
              <a:t> </a:t>
            </a:r>
          </a:p>
          <a:p>
            <a:pPr>
              <a:buNone/>
            </a:pPr>
            <a:r>
              <a:rPr lang="en-US" sz="1600" i="1" dirty="0" smtClean="0"/>
              <a:t>	</a:t>
            </a:r>
            <a:r>
              <a:rPr lang="en-US" sz="1400" i="1" dirty="0" smtClean="0"/>
              <a:t>Specify relevance/importance for the measure in improving patient processes or outcome(s) and ultimately, reducing readmissions, and the intervention(s) to which this measure applies</a:t>
            </a:r>
            <a:r>
              <a:rPr lang="en-US" sz="1400" dirty="0" smtClean="0"/>
              <a:t>.</a:t>
            </a:r>
          </a:p>
          <a:p>
            <a:pPr>
              <a:buNone/>
            </a:pPr>
            <a:r>
              <a:rPr lang="en-US" sz="1600" dirty="0" smtClean="0"/>
              <a:t>	Effective care coordination efforts should reduce the rate of urgent/emergent encounters 30 days post discharge to a SNF.</a:t>
            </a:r>
          </a:p>
          <a:p>
            <a:pPr>
              <a:buFont typeface="+mj-lt"/>
              <a:buAutoNum type="arabicPeriod" startAt="9"/>
            </a:pPr>
            <a:endParaRPr lang="en-US" sz="1600" dirty="0" smtClean="0"/>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ular Callout 8"/>
          <p:cNvSpPr/>
          <p:nvPr/>
        </p:nvSpPr>
        <p:spPr>
          <a:xfrm>
            <a:off x="3276600" y="2209800"/>
            <a:ext cx="2133600" cy="457200"/>
          </a:xfrm>
          <a:prstGeom prst="wedgeRectCallout">
            <a:avLst>
              <a:gd name="adj1" fmla="val -81514"/>
              <a:gd name="adj2" fmla="val 446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Measuring the impact</a:t>
            </a:r>
            <a:endParaRPr lang="en-US" sz="1400" i="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524000"/>
            <a:ext cx="8001000" cy="441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fontScale="90000"/>
          </a:bodyPr>
          <a:lstStyle/>
          <a:p>
            <a:r>
              <a:rPr lang="en-US" dirty="0" smtClean="0"/>
              <a:t>Hospital Intervention Plan Example</a:t>
            </a:r>
            <a:endParaRPr lang="en-US" dirty="0"/>
          </a:p>
        </p:txBody>
      </p:sp>
      <p:sp>
        <p:nvSpPr>
          <p:cNvPr id="5" name="Content Placeholder 4"/>
          <p:cNvSpPr>
            <a:spLocks noGrp="1"/>
          </p:cNvSpPr>
          <p:nvPr>
            <p:ph idx="1"/>
          </p:nvPr>
        </p:nvSpPr>
        <p:spPr>
          <a:xfrm>
            <a:off x="762000" y="1600200"/>
            <a:ext cx="7924800" cy="4525963"/>
          </a:xfrm>
        </p:spPr>
        <p:txBody>
          <a:bodyPr>
            <a:normAutofit/>
          </a:bodyPr>
          <a:lstStyle/>
          <a:p>
            <a:pPr>
              <a:buSzPct val="110000"/>
              <a:buNone/>
            </a:pPr>
            <a:r>
              <a:rPr lang="en-US" sz="1600" dirty="0" smtClean="0"/>
              <a:t>Hospital/System Name: St. Elsewhere</a:t>
            </a:r>
          </a:p>
          <a:p>
            <a:pPr>
              <a:buNone/>
            </a:pPr>
            <a:endParaRPr lang="en-US" sz="1600" dirty="0" smtClean="0"/>
          </a:p>
          <a:p>
            <a:pPr>
              <a:buFont typeface="+mj-lt"/>
              <a:buAutoNum type="arabicPeriod" startAt="16"/>
            </a:pPr>
            <a:r>
              <a:rPr lang="en-US" sz="1600" b="1" dirty="0" smtClean="0"/>
              <a:t>Metric 2 Numerator Definition:</a:t>
            </a:r>
          </a:p>
          <a:p>
            <a:pPr lvl="1"/>
            <a:r>
              <a:rPr lang="en-US" sz="1600" dirty="0" smtClean="0"/>
              <a:t>All patients discharged to a SNF with an ER visit or readmission within 30 days of initial discharge</a:t>
            </a:r>
          </a:p>
          <a:p>
            <a:pPr lvl="1"/>
            <a:r>
              <a:rPr lang="en-US" sz="1600" dirty="0" smtClean="0"/>
              <a:t>Patients discharged to ABC Nursing Homes with an ER visit or readmission within 30 days of initial discharge </a:t>
            </a:r>
          </a:p>
          <a:p>
            <a:pPr>
              <a:buFont typeface="+mj-lt"/>
              <a:buAutoNum type="arabicPeriod" startAt="17"/>
            </a:pPr>
            <a:r>
              <a:rPr lang="en-US" sz="1600" b="1" dirty="0" smtClean="0"/>
              <a:t>Metric 2 Numerator Data Source(s):</a:t>
            </a:r>
          </a:p>
          <a:p>
            <a:pPr>
              <a:buNone/>
            </a:pPr>
            <a:r>
              <a:rPr lang="en-US" sz="1400" dirty="0" smtClean="0"/>
              <a:t>	</a:t>
            </a:r>
            <a:r>
              <a:rPr lang="en-US" sz="1600" dirty="0" smtClean="0"/>
              <a:t>Hospital administrative data merged with CARE CONTINUUM TRACKING system data</a:t>
            </a:r>
          </a:p>
          <a:p>
            <a:pPr>
              <a:buFont typeface="+mj-lt"/>
              <a:buAutoNum type="arabicPeriod" startAt="18"/>
            </a:pPr>
            <a:r>
              <a:rPr lang="en-US" sz="1600" b="1" dirty="0" smtClean="0"/>
              <a:t>Metric 2 Denominator Definition:</a:t>
            </a:r>
          </a:p>
          <a:p>
            <a:pPr lvl="1"/>
            <a:r>
              <a:rPr lang="en-US" sz="1600" dirty="0" smtClean="0"/>
              <a:t>All patients discharged to a SNF</a:t>
            </a:r>
          </a:p>
          <a:p>
            <a:pPr lvl="1"/>
            <a:r>
              <a:rPr lang="en-US" sz="1600" dirty="0" smtClean="0"/>
              <a:t>Patients discharged to ABC Nursing Homes</a:t>
            </a:r>
          </a:p>
          <a:p>
            <a:pPr>
              <a:buFont typeface="+mj-lt"/>
              <a:buAutoNum type="arabicPeriod" startAt="19"/>
            </a:pPr>
            <a:r>
              <a:rPr lang="en-US" sz="1600" b="1" dirty="0" smtClean="0"/>
              <a:t>Metric 2 Denominator Data Source(s):</a:t>
            </a:r>
          </a:p>
          <a:p>
            <a:pPr>
              <a:buNone/>
            </a:pPr>
            <a:r>
              <a:rPr lang="en-US" sz="1400" dirty="0" smtClean="0"/>
              <a:t>	</a:t>
            </a:r>
            <a:r>
              <a:rPr lang="en-US" sz="1600" dirty="0" smtClean="0"/>
              <a:t>Hospital administrative discharge data</a:t>
            </a:r>
          </a:p>
        </p:txBody>
      </p:sp>
      <p:cxnSp>
        <p:nvCxnSpPr>
          <p:cNvPr id="8" name="Straight Connector 7"/>
          <p:cNvCxnSpPr/>
          <p:nvPr/>
        </p:nvCxnSpPr>
        <p:spPr>
          <a:xfrm>
            <a:off x="838200" y="1981200"/>
            <a:ext cx="7543800"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Hospitals are Likely to Collect Other Data to Improve Interventions</a:t>
            </a:r>
            <a:endParaRPr lang="en-US" dirty="0"/>
          </a:p>
        </p:txBody>
      </p:sp>
      <p:sp>
        <p:nvSpPr>
          <p:cNvPr id="3" name="Content Placeholder 2"/>
          <p:cNvSpPr>
            <a:spLocks noGrp="1"/>
          </p:cNvSpPr>
          <p:nvPr>
            <p:ph idx="1"/>
          </p:nvPr>
        </p:nvSpPr>
        <p:spPr/>
        <p:txBody>
          <a:bodyPr/>
          <a:lstStyle/>
          <a:p>
            <a:r>
              <a:rPr lang="en-US" dirty="0" smtClean="0"/>
              <a:t>In addition to the intervention metrics, hospitals data collection may be aimed at improving/refining interventions</a:t>
            </a:r>
          </a:p>
          <a:p>
            <a:pPr lvl="1"/>
            <a:r>
              <a:rPr lang="en-US" sz="2000" dirty="0" smtClean="0"/>
              <a:t>Survey of patients/families readmitted within 30 days </a:t>
            </a:r>
          </a:p>
          <a:p>
            <a:pPr lvl="1"/>
            <a:r>
              <a:rPr lang="en-US" sz="2000" dirty="0" smtClean="0"/>
              <a:t>Survey of/feedback from long-term care facilities</a:t>
            </a:r>
          </a:p>
          <a:p>
            <a:r>
              <a:rPr lang="en-US" dirty="0" smtClean="0"/>
              <a:t>The HSCRC will be interested in learning about these findings in the hospital’s ARR annual report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 to ARR</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ARR Budgets Must Account for All Seed Funding Provision Dollars</a:t>
            </a:r>
            <a:endParaRPr lang="en-US" dirty="0"/>
          </a:p>
        </p:txBody>
      </p:sp>
      <p:sp>
        <p:nvSpPr>
          <p:cNvPr id="3" name="Content Placeholder 2"/>
          <p:cNvSpPr>
            <a:spLocks noGrp="1"/>
          </p:cNvSpPr>
          <p:nvPr>
            <p:ph idx="1"/>
          </p:nvPr>
        </p:nvSpPr>
        <p:spPr/>
        <p:txBody>
          <a:bodyPr/>
          <a:lstStyle/>
          <a:p>
            <a:r>
              <a:rPr lang="en-US" dirty="0" smtClean="0"/>
              <a:t>While the intervention plans should include major interventions, ARR budgets represent all interventions for which hospitals are expending seed funding dollars</a:t>
            </a:r>
          </a:p>
          <a:p>
            <a:r>
              <a:rPr lang="en-US" dirty="0" smtClean="0"/>
              <a:t>Budgets for ARR interventions may reflect more dollars than those allocated in the seed funding provision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Next Steps</a:t>
            </a:r>
            <a:endParaRPr lang="en-US" dirty="0"/>
          </a:p>
        </p:txBody>
      </p:sp>
      <p:sp>
        <p:nvSpPr>
          <p:cNvPr id="3" name="TextBox 2"/>
          <p:cNvSpPr txBox="1"/>
          <p:nvPr/>
        </p:nvSpPr>
        <p:spPr>
          <a:xfrm>
            <a:off x="2057400" y="4191000"/>
            <a:ext cx="5212774" cy="830997"/>
          </a:xfrm>
          <a:prstGeom prst="rect">
            <a:avLst/>
          </a:prstGeom>
          <a:noFill/>
        </p:spPr>
        <p:txBody>
          <a:bodyPr wrap="none" rtlCol="0">
            <a:spAutoFit/>
          </a:bodyPr>
          <a:lstStyle/>
          <a:p>
            <a:pPr>
              <a:buFont typeface="Arial" charset="0"/>
              <a:buChar char="•"/>
            </a:pPr>
            <a:r>
              <a:rPr lang="en-US" sz="2400" dirty="0" smtClean="0"/>
              <a:t>  CRISP Update</a:t>
            </a:r>
          </a:p>
          <a:p>
            <a:pPr>
              <a:buFont typeface="Arial" charset="0"/>
              <a:buChar char="•"/>
            </a:pPr>
            <a:r>
              <a:rPr lang="en-US" sz="2400" dirty="0" smtClean="0"/>
              <a:t>  Other ARR Implementation Next Steps</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HSCRC Will Leverage CRISP’s MPI to Track Readmissions Across Hospitals</a:t>
            </a:r>
            <a:endParaRPr lang="en-US" dirty="0"/>
          </a:p>
        </p:txBody>
      </p:sp>
      <p:sp>
        <p:nvSpPr>
          <p:cNvPr id="3" name="Content Placeholder 2"/>
          <p:cNvSpPr>
            <a:spLocks noGrp="1"/>
          </p:cNvSpPr>
          <p:nvPr>
            <p:ph idx="1"/>
          </p:nvPr>
        </p:nvSpPr>
        <p:spPr/>
        <p:txBody>
          <a:bodyPr>
            <a:normAutofit/>
          </a:bodyPr>
          <a:lstStyle/>
          <a:p>
            <a:r>
              <a:rPr lang="en-US" sz="2800" dirty="0" smtClean="0"/>
              <a:t>Chesapeake Regional Information System for Our Patients (CRISP) is Maryland’s state designated Health Information Exchange (HIE)</a:t>
            </a:r>
          </a:p>
          <a:p>
            <a:pPr>
              <a:buFont typeface="Arial" charset="0"/>
              <a:buChar char="•"/>
            </a:pPr>
            <a:r>
              <a:rPr lang="en-US" sz="2800" dirty="0" smtClean="0">
                <a:ea typeface="Calibri" pitchFamily="34" charset="0"/>
                <a:cs typeface="Times New Roman" pitchFamily="18" charset="0"/>
              </a:rPr>
              <a:t>CRISP creates a master patient index (MPI) for each unique patient using a probabilistic matching algorithm</a:t>
            </a:r>
            <a:endParaRPr lang="en-US" sz="28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a typeface="Calibri" pitchFamily="34" charset="0"/>
                <a:cs typeface="Times New Roman" pitchFamily="18" charset="0"/>
              </a:rPr>
              <a:t>CRISP Provides Reports to the HSCRC at the Patient Level</a:t>
            </a:r>
            <a:endParaRPr lang="en-US" dirty="0"/>
          </a:p>
        </p:txBody>
      </p:sp>
      <p:sp>
        <p:nvSpPr>
          <p:cNvPr id="3" name="Content Placeholder 2"/>
          <p:cNvSpPr>
            <a:spLocks noGrp="1"/>
          </p:cNvSpPr>
          <p:nvPr>
            <p:ph idx="1"/>
          </p:nvPr>
        </p:nvSpPr>
        <p:spPr/>
        <p:txBody>
          <a:bodyPr/>
          <a:lstStyle/>
          <a:p>
            <a:pPr eaLnBrk="0" hangingPunct="0"/>
            <a:r>
              <a:rPr lang="en-US" dirty="0" smtClean="0">
                <a:ea typeface="Calibri" pitchFamily="34" charset="0"/>
                <a:cs typeface="Times New Roman" pitchFamily="18" charset="0"/>
              </a:rPr>
              <a:t>Reports include at least the following fields:</a:t>
            </a:r>
          </a:p>
        </p:txBody>
      </p:sp>
      <p:sp>
        <p:nvSpPr>
          <p:cNvPr id="4" name="Rectangle 3"/>
          <p:cNvSpPr/>
          <p:nvPr/>
        </p:nvSpPr>
        <p:spPr>
          <a:xfrm>
            <a:off x="1676400" y="2743200"/>
            <a:ext cx="274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Enterprise MPI Number (Encrypted)</a:t>
            </a:r>
            <a:endParaRPr lang="en-US" dirty="0"/>
          </a:p>
        </p:txBody>
      </p:sp>
      <p:sp>
        <p:nvSpPr>
          <p:cNvPr id="5" name="Rectangle 4"/>
          <p:cNvSpPr/>
          <p:nvPr/>
        </p:nvSpPr>
        <p:spPr>
          <a:xfrm>
            <a:off x="1676400" y="3733800"/>
            <a:ext cx="274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Hospital/Facility ID</a:t>
            </a:r>
            <a:endParaRPr lang="en-US" dirty="0"/>
          </a:p>
        </p:txBody>
      </p:sp>
      <p:sp>
        <p:nvSpPr>
          <p:cNvPr id="6" name="Rectangle 5"/>
          <p:cNvSpPr/>
          <p:nvPr/>
        </p:nvSpPr>
        <p:spPr>
          <a:xfrm>
            <a:off x="1676400" y="4724400"/>
            <a:ext cx="274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Medical Record Number</a:t>
            </a:r>
            <a:endParaRPr lang="en-US" dirty="0"/>
          </a:p>
        </p:txBody>
      </p:sp>
      <p:sp>
        <p:nvSpPr>
          <p:cNvPr id="7" name="Rectangle 6"/>
          <p:cNvSpPr/>
          <p:nvPr/>
        </p:nvSpPr>
        <p:spPr>
          <a:xfrm>
            <a:off x="5105400" y="3276600"/>
            <a:ext cx="274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Date of Admission</a:t>
            </a:r>
            <a:endParaRPr lang="en-US" dirty="0"/>
          </a:p>
        </p:txBody>
      </p:sp>
      <p:sp>
        <p:nvSpPr>
          <p:cNvPr id="8" name="Rectangle 7"/>
          <p:cNvSpPr/>
          <p:nvPr/>
        </p:nvSpPr>
        <p:spPr>
          <a:xfrm>
            <a:off x="5105400" y="4267200"/>
            <a:ext cx="274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Date of Discharge</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305800" cy="1143000"/>
          </a:xfrm>
        </p:spPr>
        <p:txBody>
          <a:bodyPr>
            <a:normAutofit fontScale="90000"/>
          </a:bodyPr>
          <a:lstStyle/>
          <a:p>
            <a:r>
              <a:rPr lang="en-US" dirty="0" smtClean="0"/>
              <a:t>HSCRC is Testing with CRISP to Monitor Readmissions Across Hospitals</a:t>
            </a:r>
            <a:endParaRPr lang="en-US" dirty="0"/>
          </a:p>
        </p:txBody>
      </p:sp>
      <p:sp>
        <p:nvSpPr>
          <p:cNvPr id="3" name="Content Placeholder 2"/>
          <p:cNvSpPr>
            <a:spLocks noGrp="1"/>
          </p:cNvSpPr>
          <p:nvPr>
            <p:ph idx="1"/>
          </p:nvPr>
        </p:nvSpPr>
        <p:spPr/>
        <p:txBody>
          <a:bodyPr>
            <a:normAutofit/>
          </a:bodyPr>
          <a:lstStyle/>
          <a:p>
            <a:r>
              <a:rPr lang="en-US" sz="2200" dirty="0" smtClean="0"/>
              <a:t>HSCRC staff matched HSCRC’s case mix data to records compiled from ADT (Admissions Discharges and Transfer) data sent to CRISP by the hospitals</a:t>
            </a:r>
          </a:p>
          <a:p>
            <a:r>
              <a:rPr lang="en-US" sz="2200" dirty="0" smtClean="0"/>
              <a:t>Matching rates indicate of how well the ADT messages are aggregated into single discharge records and the completeness of the CRISP data</a:t>
            </a:r>
          </a:p>
        </p:txBody>
      </p:sp>
      <p:graphicFrame>
        <p:nvGraphicFramePr>
          <p:cNvPr id="4" name="Content Placeholder 3"/>
          <p:cNvGraphicFramePr>
            <a:graphicFrameLocks/>
          </p:cNvGraphicFramePr>
          <p:nvPr/>
        </p:nvGraphicFramePr>
        <p:xfrm>
          <a:off x="762000" y="3962400"/>
          <a:ext cx="8153400" cy="1854200"/>
        </p:xfrm>
        <a:graphic>
          <a:graphicData uri="http://schemas.openxmlformats.org/drawingml/2006/table">
            <a:tbl>
              <a:tblPr firstRow="1" bandRow="1">
                <a:tableStyleId>{5C22544A-7EE6-4342-B048-85BDC9FD1C3A}</a:tableStyleId>
              </a:tblPr>
              <a:tblGrid>
                <a:gridCol w="2717800"/>
                <a:gridCol w="2717800"/>
                <a:gridCol w="2717800"/>
              </a:tblGrid>
              <a:tr h="370840">
                <a:tc gridSpan="3">
                  <a:txBody>
                    <a:bodyPr/>
                    <a:lstStyle/>
                    <a:p>
                      <a:pPr algn="ctr"/>
                      <a:r>
                        <a:rPr lang="en-US" dirty="0" smtClean="0"/>
                        <a:t>Initial HSCRC Inpatient Case Mix to CRISP Data Match</a:t>
                      </a:r>
                      <a:r>
                        <a:rPr lang="en-US" baseline="0" dirty="0" smtClean="0"/>
                        <a:t> Tests, FY 2011 Q3 Data</a:t>
                      </a: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r>
              <a:tr h="370840">
                <a:tc>
                  <a:txBody>
                    <a:bodyPr/>
                    <a:lstStyle/>
                    <a:p>
                      <a:pPr algn="ctr"/>
                      <a:r>
                        <a:rPr lang="en-US" b="1" dirty="0" smtClean="0"/>
                        <a:t>Hospital</a:t>
                      </a:r>
                      <a:endParaRPr lang="en-US" b="1" dirty="0"/>
                    </a:p>
                  </a:txBody>
                  <a:tcPr anchor="ctr"/>
                </a:tc>
                <a:tc>
                  <a:txBody>
                    <a:bodyPr/>
                    <a:lstStyle/>
                    <a:p>
                      <a:pPr algn="ctr"/>
                      <a:r>
                        <a:rPr lang="en-US" b="1" dirty="0" smtClean="0"/>
                        <a:t>Total Number of Records</a:t>
                      </a:r>
                      <a:endParaRPr lang="en-US" b="1" dirty="0"/>
                    </a:p>
                  </a:txBody>
                  <a:tcPr anchor="ctr"/>
                </a:tc>
                <a:tc>
                  <a:txBody>
                    <a:bodyPr/>
                    <a:lstStyle/>
                    <a:p>
                      <a:pPr algn="ctr"/>
                      <a:r>
                        <a:rPr lang="en-US" b="1" dirty="0" smtClean="0"/>
                        <a:t>Matching</a:t>
                      </a:r>
                      <a:r>
                        <a:rPr lang="en-US" b="1" baseline="0" dirty="0" smtClean="0"/>
                        <a:t> Rate to HSCRC</a:t>
                      </a:r>
                      <a:endParaRPr lang="en-US" b="1" dirty="0"/>
                    </a:p>
                  </a:txBody>
                  <a:tcPr anchor="ctr"/>
                </a:tc>
              </a:tr>
              <a:tr h="370840">
                <a:tc>
                  <a:txBody>
                    <a:bodyPr/>
                    <a:lstStyle/>
                    <a:p>
                      <a:pPr algn="ctr"/>
                      <a:r>
                        <a:rPr lang="en-US" sz="1700" dirty="0" smtClean="0"/>
                        <a:t>Montgomery</a:t>
                      </a:r>
                      <a:r>
                        <a:rPr lang="en-US" sz="1700" baseline="0" dirty="0" smtClean="0"/>
                        <a:t> General </a:t>
                      </a:r>
                      <a:endParaRPr lang="en-US" sz="1700" dirty="0"/>
                    </a:p>
                  </a:txBody>
                  <a:tcPr anchor="ctr"/>
                </a:tc>
                <a:tc>
                  <a:txBody>
                    <a:bodyPr/>
                    <a:lstStyle/>
                    <a:p>
                      <a:pPr algn="ctr"/>
                      <a:r>
                        <a:rPr lang="en-US" sz="1700" dirty="0" smtClean="0"/>
                        <a:t>2,642</a:t>
                      </a:r>
                      <a:endParaRPr lang="en-US" sz="1700" dirty="0"/>
                    </a:p>
                  </a:txBody>
                  <a:tcPr anchor="ctr"/>
                </a:tc>
                <a:tc>
                  <a:txBody>
                    <a:bodyPr/>
                    <a:lstStyle/>
                    <a:p>
                      <a:pPr algn="ctr"/>
                      <a:r>
                        <a:rPr lang="en-US" sz="1700" dirty="0" smtClean="0"/>
                        <a:t>96.6%</a:t>
                      </a:r>
                      <a:endParaRPr lang="en-US" sz="1700" dirty="0"/>
                    </a:p>
                  </a:txBody>
                  <a:tcPr anchor="ctr"/>
                </a:tc>
              </a:tr>
              <a:tr h="370840">
                <a:tc>
                  <a:txBody>
                    <a:bodyPr/>
                    <a:lstStyle/>
                    <a:p>
                      <a:pPr algn="ctr"/>
                      <a:r>
                        <a:rPr lang="en-US" sz="1700" dirty="0" smtClean="0"/>
                        <a:t>Shady Grove</a:t>
                      </a:r>
                      <a:r>
                        <a:rPr lang="en-US" sz="1700" baseline="0" dirty="0" smtClean="0"/>
                        <a:t> Adventist</a:t>
                      </a:r>
                      <a:endParaRPr lang="en-US" sz="1700" dirty="0"/>
                    </a:p>
                  </a:txBody>
                  <a:tcPr anchor="ctr"/>
                </a:tc>
                <a:tc>
                  <a:txBody>
                    <a:bodyPr/>
                    <a:lstStyle/>
                    <a:p>
                      <a:pPr algn="ctr"/>
                      <a:r>
                        <a:rPr lang="en-US" sz="1700" dirty="0" smtClean="0"/>
                        <a:t>7,358</a:t>
                      </a:r>
                      <a:endParaRPr lang="en-US" sz="1700" dirty="0"/>
                    </a:p>
                  </a:txBody>
                  <a:tcPr anchor="ctr"/>
                </a:tc>
                <a:tc>
                  <a:txBody>
                    <a:bodyPr/>
                    <a:lstStyle/>
                    <a:p>
                      <a:pPr algn="ctr"/>
                      <a:r>
                        <a:rPr lang="en-US" sz="1700" dirty="0" smtClean="0"/>
                        <a:t>89.7%</a:t>
                      </a:r>
                      <a:endParaRPr lang="en-US" sz="1700" dirty="0"/>
                    </a:p>
                  </a:txBody>
                  <a:tcPr anchor="ctr"/>
                </a:tc>
              </a:tr>
              <a:tr h="370840">
                <a:tc>
                  <a:txBody>
                    <a:bodyPr/>
                    <a:lstStyle/>
                    <a:p>
                      <a:pPr algn="ctr"/>
                      <a:r>
                        <a:rPr lang="en-US" sz="1700" dirty="0" smtClean="0"/>
                        <a:t>Washington Adventist</a:t>
                      </a:r>
                      <a:endParaRPr lang="en-US" sz="1700" dirty="0"/>
                    </a:p>
                  </a:txBody>
                  <a:tcPr anchor="ctr"/>
                </a:tc>
                <a:tc>
                  <a:txBody>
                    <a:bodyPr/>
                    <a:lstStyle/>
                    <a:p>
                      <a:pPr algn="ctr"/>
                      <a:r>
                        <a:rPr lang="en-US" sz="1700" dirty="0" smtClean="0"/>
                        <a:t>4,385</a:t>
                      </a:r>
                      <a:endParaRPr lang="en-US" sz="1700" dirty="0"/>
                    </a:p>
                  </a:txBody>
                  <a:tcPr anchor="ctr"/>
                </a:tc>
                <a:tc>
                  <a:txBody>
                    <a:bodyPr/>
                    <a:lstStyle/>
                    <a:p>
                      <a:pPr algn="ctr"/>
                      <a:r>
                        <a:rPr lang="en-US" sz="1700" dirty="0" smtClean="0"/>
                        <a:t>95.6%</a:t>
                      </a:r>
                      <a:endParaRPr lang="en-US" sz="1700" dirty="0"/>
                    </a:p>
                  </a:txBody>
                  <a:tcPr anchor="ct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HSCRC and CRISP Continue to Collaborate and Test</a:t>
            </a:r>
            <a:endParaRPr lang="en-US" dirty="0"/>
          </a:p>
        </p:txBody>
      </p:sp>
      <p:sp>
        <p:nvSpPr>
          <p:cNvPr id="3" name="Content Placeholder 2"/>
          <p:cNvSpPr>
            <a:spLocks noGrp="1"/>
          </p:cNvSpPr>
          <p:nvPr>
            <p:ph idx="1"/>
          </p:nvPr>
        </p:nvSpPr>
        <p:spPr>
          <a:xfrm>
            <a:off x="609600" y="1752601"/>
            <a:ext cx="8229600" cy="4190999"/>
          </a:xfrm>
        </p:spPr>
        <p:txBody>
          <a:bodyPr>
            <a:normAutofit/>
          </a:bodyPr>
          <a:lstStyle/>
          <a:p>
            <a:r>
              <a:rPr lang="en-US" sz="2800" dirty="0" smtClean="0"/>
              <a:t>All acute care hospitals must establish connectivity with CRISP by December 1, 2011</a:t>
            </a:r>
          </a:p>
          <a:p>
            <a:r>
              <a:rPr lang="en-US" sz="2800" dirty="0" smtClean="0"/>
              <a:t>We continue to test ADT data sent to CRISP against HSCRC Inpatient case mix data as more hospitals are connected to the HIE. </a:t>
            </a:r>
          </a:p>
          <a:p>
            <a:pPr lvl="1"/>
            <a:r>
              <a:rPr lang="en-US" sz="2400" dirty="0" smtClean="0"/>
              <a:t>Each hospital’s ADT data will be tested to ensure consistent matching rates.</a:t>
            </a:r>
          </a:p>
          <a:p>
            <a:r>
              <a:rPr lang="en-US" sz="3000" dirty="0" smtClean="0"/>
              <a:t>Once testing is complete, the MPI number will be linked to the inpatient discharge abstract.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Intervention plans and budgets are due to the HSCRC by November 30, 2011</a:t>
            </a:r>
          </a:p>
          <a:p>
            <a:r>
              <a:rPr lang="en-US" dirty="0" smtClean="0"/>
              <a:t>Issuing weights</a:t>
            </a:r>
          </a:p>
          <a:p>
            <a:r>
              <a:rPr lang="en-US" dirty="0" smtClean="0"/>
              <a:t>Reporting and monitoring development</a:t>
            </a:r>
          </a:p>
          <a:p>
            <a:r>
              <a:rPr lang="en-US" dirty="0" smtClean="0"/>
              <a:t>Visit the ARR website for continued updates</a:t>
            </a:r>
          </a:p>
          <a:p>
            <a:pPr>
              <a:buNone/>
            </a:pPr>
            <a:r>
              <a:rPr lang="en-US" sz="2000" dirty="0" smtClean="0"/>
              <a:t>		</a:t>
            </a:r>
            <a:r>
              <a:rPr lang="en-US" sz="2600" dirty="0" smtClean="0"/>
              <a:t>http://www.hscrc.state.md.us/init_ARR.cfm</a:t>
            </a:r>
          </a:p>
          <a:p>
            <a:pPr>
              <a:buNone/>
            </a:pPr>
            <a:endParaRPr lang="en-US" sz="2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ARR is a Voluntary Revenue Constraint Agreement</a:t>
            </a:r>
            <a:endParaRPr lang="en-US" dirty="0"/>
          </a:p>
        </p:txBody>
      </p:sp>
      <p:sp>
        <p:nvSpPr>
          <p:cNvPr id="5" name="Content Placeholder 4"/>
          <p:cNvSpPr>
            <a:spLocks noGrp="1"/>
          </p:cNvSpPr>
          <p:nvPr>
            <p:ph idx="1"/>
          </p:nvPr>
        </p:nvSpPr>
        <p:spPr/>
        <p:txBody>
          <a:bodyPr/>
          <a:lstStyle/>
          <a:p>
            <a:r>
              <a:rPr lang="en-US" dirty="0" smtClean="0"/>
              <a:t>HSCRC initiated the Admissions Readmission Revenue constraint program for FY 2012</a:t>
            </a:r>
          </a:p>
          <a:p>
            <a:pPr lvl="1"/>
            <a:r>
              <a:rPr lang="en-US" dirty="0" smtClean="0"/>
              <a:t>ARR builds upon the inpatient CPC</a:t>
            </a:r>
          </a:p>
          <a:p>
            <a:r>
              <a:rPr lang="en-US" dirty="0" smtClean="0"/>
              <a:t>HSCRC staff spent much of September and October meeting one-on-one with hospital staff to discuss ARR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162800" cy="1143000"/>
          </a:xfrm>
        </p:spPr>
        <p:txBody>
          <a:bodyPr>
            <a:normAutofit fontScale="90000"/>
          </a:bodyPr>
          <a:lstStyle/>
          <a:p>
            <a:r>
              <a:rPr lang="en-US" dirty="0" smtClean="0"/>
              <a:t>31 Hospitals Engaged in ARR for FY 2012</a:t>
            </a:r>
            <a:endParaRPr lang="en-US" dirty="0"/>
          </a:p>
        </p:txBody>
      </p:sp>
      <p:sp>
        <p:nvSpPr>
          <p:cNvPr id="6" name="Content Placeholder 5"/>
          <p:cNvSpPr>
            <a:spLocks noGrp="1"/>
          </p:cNvSpPr>
          <p:nvPr>
            <p:ph sz="half" idx="1"/>
          </p:nvPr>
        </p:nvSpPr>
        <p:spPr>
          <a:xfrm>
            <a:off x="609600" y="1600200"/>
            <a:ext cx="4191000" cy="4800600"/>
          </a:xfrm>
        </p:spPr>
        <p:txBody>
          <a:bodyPr>
            <a:normAutofit fontScale="55000" lnSpcReduction="20000"/>
          </a:bodyPr>
          <a:lstStyle/>
          <a:p>
            <a:r>
              <a:rPr lang="en-US" sz="2900" dirty="0" smtClean="0"/>
              <a:t>Mercy</a:t>
            </a:r>
          </a:p>
          <a:p>
            <a:r>
              <a:rPr lang="en-US" sz="2900" dirty="0" smtClean="0"/>
              <a:t>LifeBridge - Sinai</a:t>
            </a:r>
          </a:p>
          <a:p>
            <a:r>
              <a:rPr lang="en-US" sz="2900" dirty="0" smtClean="0"/>
              <a:t>LifeBridge - Northwest</a:t>
            </a:r>
          </a:p>
          <a:p>
            <a:r>
              <a:rPr lang="en-US" sz="2900" dirty="0" smtClean="0"/>
              <a:t>UMMS - Baltimore Washington Medical Center</a:t>
            </a:r>
          </a:p>
          <a:p>
            <a:r>
              <a:rPr lang="en-US" sz="2900" dirty="0" smtClean="0"/>
              <a:t>UMMS - Civista Medical Center</a:t>
            </a:r>
          </a:p>
          <a:p>
            <a:r>
              <a:rPr lang="en-US" sz="2900" dirty="0" smtClean="0"/>
              <a:t>UMMS - Harford Memorial Hospital</a:t>
            </a:r>
          </a:p>
          <a:p>
            <a:r>
              <a:rPr lang="en-US" sz="2900" dirty="0" smtClean="0"/>
              <a:t>UMMS - Kernan Hospital</a:t>
            </a:r>
          </a:p>
          <a:p>
            <a:r>
              <a:rPr lang="en-US" sz="2900" dirty="0" smtClean="0"/>
              <a:t>UMMS - Maryland General Hospital</a:t>
            </a:r>
          </a:p>
          <a:p>
            <a:r>
              <a:rPr lang="en-US" sz="2900" dirty="0" smtClean="0"/>
              <a:t>UMMS - Upper Chesapeake Medical Center</a:t>
            </a:r>
          </a:p>
          <a:p>
            <a:r>
              <a:rPr lang="en-US" sz="2900" dirty="0" smtClean="0"/>
              <a:t>UMMS - University of Maryland Medical Center</a:t>
            </a:r>
          </a:p>
          <a:p>
            <a:r>
              <a:rPr lang="en-US" sz="2900" dirty="0" smtClean="0"/>
              <a:t>JHHS - Johns Hopkins Hospital</a:t>
            </a:r>
          </a:p>
          <a:p>
            <a:r>
              <a:rPr lang="en-US" sz="2900" dirty="0" smtClean="0"/>
              <a:t>JHHS - Johns Hopkins Bayview Medical Center</a:t>
            </a:r>
          </a:p>
          <a:p>
            <a:r>
              <a:rPr lang="en-US" sz="2900" dirty="0" smtClean="0"/>
              <a:t>JHHS - Howard County General Hospital</a:t>
            </a:r>
          </a:p>
          <a:p>
            <a:r>
              <a:rPr lang="en-US" sz="2900" dirty="0" smtClean="0"/>
              <a:t>JHHS - Suburban Hospital</a:t>
            </a:r>
          </a:p>
        </p:txBody>
      </p:sp>
      <p:sp>
        <p:nvSpPr>
          <p:cNvPr id="7" name="Content Placeholder 6"/>
          <p:cNvSpPr>
            <a:spLocks noGrp="1"/>
          </p:cNvSpPr>
          <p:nvPr>
            <p:ph sz="half" idx="2"/>
          </p:nvPr>
        </p:nvSpPr>
        <p:spPr>
          <a:xfrm>
            <a:off x="4953000" y="1600200"/>
            <a:ext cx="4038600" cy="4724400"/>
          </a:xfrm>
        </p:spPr>
        <p:txBody>
          <a:bodyPr>
            <a:noAutofit/>
          </a:bodyPr>
          <a:lstStyle/>
          <a:p>
            <a:pPr>
              <a:spcBef>
                <a:spcPts val="0"/>
              </a:spcBef>
            </a:pPr>
            <a:r>
              <a:rPr lang="en-US" sz="1600" dirty="0" smtClean="0"/>
              <a:t>Anne Arundel Medical Center</a:t>
            </a:r>
          </a:p>
          <a:p>
            <a:pPr>
              <a:spcBef>
                <a:spcPts val="0"/>
              </a:spcBef>
            </a:pPr>
            <a:r>
              <a:rPr lang="en-US" sz="1600" dirty="0" smtClean="0"/>
              <a:t>Bon Secours</a:t>
            </a:r>
          </a:p>
          <a:p>
            <a:pPr>
              <a:spcBef>
                <a:spcPts val="0"/>
              </a:spcBef>
            </a:pPr>
            <a:r>
              <a:rPr lang="en-US" sz="1600" dirty="0" smtClean="0"/>
              <a:t>St. Joseph Medical Center</a:t>
            </a:r>
          </a:p>
          <a:p>
            <a:pPr>
              <a:spcBef>
                <a:spcPts val="0"/>
              </a:spcBef>
            </a:pPr>
            <a:r>
              <a:rPr lang="en-US" sz="1600" dirty="0" smtClean="0"/>
              <a:t>MedStar - Franklin Square</a:t>
            </a:r>
          </a:p>
          <a:p>
            <a:pPr>
              <a:spcBef>
                <a:spcPts val="0"/>
              </a:spcBef>
            </a:pPr>
            <a:r>
              <a:rPr lang="en-US" sz="1600" dirty="0" smtClean="0"/>
              <a:t>MedStar - Good Samaritan</a:t>
            </a:r>
          </a:p>
          <a:p>
            <a:pPr>
              <a:spcBef>
                <a:spcPts val="0"/>
              </a:spcBef>
            </a:pPr>
            <a:r>
              <a:rPr lang="en-US" sz="1600" dirty="0" smtClean="0"/>
              <a:t>MedStar - Harbor Hospital</a:t>
            </a:r>
          </a:p>
          <a:p>
            <a:pPr>
              <a:spcBef>
                <a:spcPts val="0"/>
              </a:spcBef>
            </a:pPr>
            <a:r>
              <a:rPr lang="en-US" sz="1600" dirty="0" smtClean="0"/>
              <a:t>MedStar - St. Mary's Hospital</a:t>
            </a:r>
          </a:p>
          <a:p>
            <a:pPr>
              <a:spcBef>
                <a:spcPts val="0"/>
              </a:spcBef>
            </a:pPr>
            <a:r>
              <a:rPr lang="en-US" sz="1600" dirty="0" smtClean="0"/>
              <a:t>MedStar - Montgomery General Hospital</a:t>
            </a:r>
          </a:p>
          <a:p>
            <a:pPr>
              <a:spcBef>
                <a:spcPts val="0"/>
              </a:spcBef>
            </a:pPr>
            <a:r>
              <a:rPr lang="en-US" sz="1600" dirty="0" smtClean="0"/>
              <a:t>MedStar - Union Memorial Hospital</a:t>
            </a:r>
          </a:p>
          <a:p>
            <a:pPr>
              <a:spcBef>
                <a:spcPts val="0"/>
              </a:spcBef>
            </a:pPr>
            <a:r>
              <a:rPr lang="en-US" sz="1600" dirty="0" smtClean="0"/>
              <a:t>Holy Cross Hospital</a:t>
            </a:r>
          </a:p>
          <a:p>
            <a:pPr>
              <a:spcBef>
                <a:spcPts val="0"/>
              </a:spcBef>
            </a:pPr>
            <a:r>
              <a:rPr lang="en-US" sz="1600" dirty="0" smtClean="0"/>
              <a:t>Washington Adventist Hospital</a:t>
            </a:r>
          </a:p>
          <a:p>
            <a:pPr>
              <a:spcBef>
                <a:spcPts val="0"/>
              </a:spcBef>
            </a:pPr>
            <a:r>
              <a:rPr lang="en-US" sz="1600" dirty="0" smtClean="0"/>
              <a:t>Shady Grove Adventist Hospital</a:t>
            </a:r>
          </a:p>
          <a:p>
            <a:pPr>
              <a:spcBef>
                <a:spcPts val="0"/>
              </a:spcBef>
            </a:pPr>
            <a:r>
              <a:rPr lang="en-US" sz="1600" dirty="0" smtClean="0"/>
              <a:t>Peninsula Regional</a:t>
            </a:r>
          </a:p>
          <a:p>
            <a:pPr>
              <a:spcBef>
                <a:spcPts val="0"/>
              </a:spcBef>
            </a:pPr>
            <a:r>
              <a:rPr lang="en-US" sz="1600" dirty="0" smtClean="0"/>
              <a:t>Doctors</a:t>
            </a:r>
          </a:p>
          <a:p>
            <a:pPr>
              <a:spcBef>
                <a:spcPts val="0"/>
              </a:spcBef>
            </a:pPr>
            <a:r>
              <a:rPr lang="en-US" sz="1600" dirty="0" smtClean="0"/>
              <a:t>GBMC</a:t>
            </a:r>
          </a:p>
          <a:p>
            <a:pPr>
              <a:spcBef>
                <a:spcPts val="0"/>
              </a:spcBef>
            </a:pPr>
            <a:r>
              <a:rPr lang="en-US" sz="1600" dirty="0" smtClean="0"/>
              <a:t>Frederick Regional Health System</a:t>
            </a:r>
          </a:p>
          <a:p>
            <a:pPr>
              <a:spcBef>
                <a:spcPts val="0"/>
              </a:spcBef>
            </a:pPr>
            <a:r>
              <a:rPr lang="en-US" sz="1600" dirty="0" smtClean="0"/>
              <a:t>Saint Agnes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ARR Establishes a 30 Day Episode of Care Window</a:t>
            </a:r>
            <a:endParaRPr lang="en-US" dirty="0"/>
          </a:p>
        </p:txBody>
      </p:sp>
      <p:graphicFrame>
        <p:nvGraphicFramePr>
          <p:cNvPr id="5" name="Content Placeholder 3"/>
          <p:cNvGraphicFramePr>
            <a:graphicFrameLocks noGrp="1"/>
          </p:cNvGraphicFramePr>
          <p:nvPr>
            <p:ph idx="1"/>
          </p:nvPr>
        </p:nvGraphicFramePr>
        <p:xfrm>
          <a:off x="990600" y="1600200"/>
          <a:ext cx="76962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706562"/>
          </a:xfrm>
        </p:spPr>
        <p:txBody>
          <a:bodyPr>
            <a:normAutofit fontScale="90000"/>
          </a:bodyPr>
          <a:lstStyle/>
          <a:p>
            <a:r>
              <a:rPr lang="en-US" dirty="0" smtClean="0"/>
              <a:t>ARR Builds Upon the Inpatient CPC for Case Exclusions and Weight Development </a:t>
            </a:r>
            <a:endParaRPr lang="en-US" dirty="0"/>
          </a:p>
        </p:txBody>
      </p:sp>
      <p:sp>
        <p:nvSpPr>
          <p:cNvPr id="3" name="Content Placeholder 2"/>
          <p:cNvSpPr>
            <a:spLocks noGrp="1"/>
          </p:cNvSpPr>
          <p:nvPr>
            <p:ph sz="half" idx="1"/>
          </p:nvPr>
        </p:nvSpPr>
        <p:spPr>
          <a:xfrm>
            <a:off x="609600" y="2590800"/>
            <a:ext cx="4648200" cy="3535363"/>
          </a:xfrm>
        </p:spPr>
        <p:txBody>
          <a:bodyPr>
            <a:normAutofit fontScale="92500" lnSpcReduction="10000"/>
          </a:bodyPr>
          <a:lstStyle/>
          <a:p>
            <a:r>
              <a:rPr lang="en-US" dirty="0" smtClean="0"/>
              <a:t>Excluded Cases:</a:t>
            </a:r>
          </a:p>
          <a:p>
            <a:pPr marL="573088" lvl="1" indent="-231775"/>
            <a:r>
              <a:rPr lang="en-US" dirty="0" smtClean="0"/>
              <a:t>C = CHRONIC CASE</a:t>
            </a:r>
          </a:p>
          <a:p>
            <a:pPr marL="573088" lvl="1" indent="-231775"/>
            <a:r>
              <a:rPr lang="en-US" dirty="0" smtClean="0"/>
              <a:t>B = BURN CASE</a:t>
            </a:r>
          </a:p>
          <a:p>
            <a:pPr marL="573088" lvl="1" indent="-231775"/>
            <a:r>
              <a:rPr lang="en-US" dirty="0" smtClean="0"/>
              <a:t>Z = ILIZAROV</a:t>
            </a:r>
          </a:p>
          <a:p>
            <a:pPr marL="573088" lvl="1" indent="-231775"/>
            <a:r>
              <a:rPr lang="en-US" dirty="0" smtClean="0"/>
              <a:t>O = ORGAN TRANSPLANT</a:t>
            </a:r>
          </a:p>
          <a:p>
            <a:pPr marL="573088" lvl="1" indent="-231775"/>
            <a:r>
              <a:rPr lang="en-US" dirty="0" smtClean="0"/>
              <a:t>$ = CHARGE &lt; $1 or &gt; $2,000,000</a:t>
            </a:r>
          </a:p>
          <a:p>
            <a:pPr marL="573088" lvl="1" indent="-231775"/>
            <a:r>
              <a:rPr lang="en-US" dirty="0" smtClean="0"/>
              <a:t>D = DENIED ADMISSION</a:t>
            </a:r>
          </a:p>
          <a:p>
            <a:pPr marL="573088" lvl="1" indent="-231775"/>
            <a:r>
              <a:rPr lang="en-US" dirty="0" smtClean="0"/>
              <a:t>L = LENGTH OF STAY*except for Delivery and Newborns </a:t>
            </a:r>
            <a:endParaRPr lang="en-US" dirty="0"/>
          </a:p>
        </p:txBody>
      </p:sp>
      <p:sp>
        <p:nvSpPr>
          <p:cNvPr id="4" name="Content Placeholder 3"/>
          <p:cNvSpPr>
            <a:spLocks noGrp="1"/>
          </p:cNvSpPr>
          <p:nvPr>
            <p:ph sz="half" idx="2"/>
          </p:nvPr>
        </p:nvSpPr>
        <p:spPr>
          <a:xfrm>
            <a:off x="4648200" y="2590800"/>
            <a:ext cx="4038600" cy="3535363"/>
          </a:xfrm>
        </p:spPr>
        <p:txBody>
          <a:bodyPr>
            <a:normAutofit fontScale="92500" lnSpcReduction="10000"/>
          </a:bodyPr>
          <a:lstStyle/>
          <a:p>
            <a:r>
              <a:rPr lang="en-US" dirty="0" smtClean="0"/>
              <a:t>Weights:</a:t>
            </a:r>
          </a:p>
          <a:p>
            <a:pPr lvl="1"/>
            <a:r>
              <a:rPr lang="en-US" dirty="0" smtClean="0"/>
              <a:t>HSCRC staff will consolidate CPC weights into episodes of care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630362"/>
          </a:xfrm>
        </p:spPr>
        <p:txBody>
          <a:bodyPr>
            <a:normAutofit fontScale="90000"/>
          </a:bodyPr>
          <a:lstStyle/>
          <a:p>
            <a:r>
              <a:rPr lang="en-US" dirty="0" smtClean="0"/>
              <a:t>Transfers to On-Site Distinct Rehab, Psych, Chronic Unit or Hospice will Start a New Episode of Care</a:t>
            </a:r>
            <a:endParaRPr lang="en-US" dirty="0"/>
          </a:p>
        </p:txBody>
      </p:sp>
      <p:graphicFrame>
        <p:nvGraphicFramePr>
          <p:cNvPr id="5" name="Content Placeholder 3"/>
          <p:cNvGraphicFramePr>
            <a:graphicFrameLocks noGrp="1"/>
          </p:cNvGraphicFramePr>
          <p:nvPr>
            <p:ph idx="1"/>
          </p:nvPr>
        </p:nvGraphicFramePr>
        <p:xfrm>
          <a:off x="1219200" y="1905000"/>
          <a:ext cx="70104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371600" y="5105400"/>
            <a:ext cx="1905000" cy="830997"/>
          </a:xfrm>
          <a:prstGeom prst="rect">
            <a:avLst/>
          </a:prstGeom>
          <a:noFill/>
        </p:spPr>
        <p:txBody>
          <a:bodyPr wrap="square" rtlCol="0" anchor="ctr">
            <a:spAutoFit/>
          </a:bodyPr>
          <a:lstStyle/>
          <a:p>
            <a:pPr algn="ctr"/>
            <a:r>
              <a:rPr lang="en-US" sz="1600" i="1" dirty="0" smtClean="0"/>
              <a:t>Initial Admission/Only Admission</a:t>
            </a:r>
            <a:endParaRPr lang="en-US" sz="1600" i="1" dirty="0"/>
          </a:p>
        </p:txBody>
      </p:sp>
      <p:sp>
        <p:nvSpPr>
          <p:cNvPr id="7" name="TextBox 6"/>
          <p:cNvSpPr txBox="1"/>
          <p:nvPr/>
        </p:nvSpPr>
        <p:spPr>
          <a:xfrm>
            <a:off x="4038600" y="5257800"/>
            <a:ext cx="1371600" cy="584775"/>
          </a:xfrm>
          <a:prstGeom prst="rect">
            <a:avLst/>
          </a:prstGeom>
          <a:noFill/>
        </p:spPr>
        <p:txBody>
          <a:bodyPr wrap="square" rtlCol="0" anchor="ctr">
            <a:spAutoFit/>
          </a:bodyPr>
          <a:lstStyle/>
          <a:p>
            <a:pPr algn="ctr"/>
            <a:r>
              <a:rPr lang="en-US" sz="1600" i="1" dirty="0" smtClean="0"/>
              <a:t>Initial Admission</a:t>
            </a:r>
            <a:endParaRPr lang="en-US" sz="1600" i="1" dirty="0"/>
          </a:p>
        </p:txBody>
      </p:sp>
      <p:sp>
        <p:nvSpPr>
          <p:cNvPr id="8" name="TextBox 7"/>
          <p:cNvSpPr txBox="1"/>
          <p:nvPr/>
        </p:nvSpPr>
        <p:spPr>
          <a:xfrm>
            <a:off x="6553200" y="5410200"/>
            <a:ext cx="1219200" cy="338554"/>
          </a:xfrm>
          <a:prstGeom prst="rect">
            <a:avLst/>
          </a:prstGeom>
          <a:noFill/>
        </p:spPr>
        <p:txBody>
          <a:bodyPr wrap="square" rtlCol="0" anchor="ctr">
            <a:spAutoFit/>
          </a:bodyPr>
          <a:lstStyle/>
          <a:p>
            <a:r>
              <a:rPr lang="en-US" sz="1600" i="1" dirty="0" smtClean="0"/>
              <a:t>Readmission</a:t>
            </a:r>
            <a:endParaRPr lang="en-US" sz="16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Transfers to Linked System Hospitals</a:t>
            </a:r>
            <a:endParaRPr lang="en-US" sz="4000" dirty="0"/>
          </a:p>
        </p:txBody>
      </p:sp>
      <p:graphicFrame>
        <p:nvGraphicFramePr>
          <p:cNvPr id="4" name="Content Placeholder 3"/>
          <p:cNvGraphicFramePr>
            <a:graphicFrameLocks noGrp="1"/>
          </p:cNvGraphicFramePr>
          <p:nvPr>
            <p:ph idx="1"/>
          </p:nvPr>
        </p:nvGraphicFramePr>
        <p:xfrm>
          <a:off x="762000" y="1600201"/>
          <a:ext cx="80772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219200" y="4876800"/>
            <a:ext cx="1447800" cy="830997"/>
          </a:xfrm>
          <a:prstGeom prst="rect">
            <a:avLst/>
          </a:prstGeom>
          <a:noFill/>
        </p:spPr>
        <p:txBody>
          <a:bodyPr wrap="square" rtlCol="0" anchor="ctr">
            <a:spAutoFit/>
          </a:bodyPr>
          <a:lstStyle/>
          <a:p>
            <a:pPr algn="ctr"/>
            <a:r>
              <a:rPr lang="en-US" sz="1600" i="1" dirty="0" smtClean="0"/>
              <a:t>Initial Admission/</a:t>
            </a:r>
          </a:p>
          <a:p>
            <a:r>
              <a:rPr lang="en-US" sz="1600" i="1" dirty="0" smtClean="0"/>
              <a:t>Only Admission</a:t>
            </a:r>
            <a:endParaRPr lang="en-US" sz="1600" i="1" dirty="0"/>
          </a:p>
        </p:txBody>
      </p:sp>
      <p:sp>
        <p:nvSpPr>
          <p:cNvPr id="6" name="TextBox 5"/>
          <p:cNvSpPr txBox="1"/>
          <p:nvPr/>
        </p:nvSpPr>
        <p:spPr>
          <a:xfrm>
            <a:off x="4191000" y="4953000"/>
            <a:ext cx="1447800" cy="584775"/>
          </a:xfrm>
          <a:prstGeom prst="rect">
            <a:avLst/>
          </a:prstGeom>
          <a:noFill/>
        </p:spPr>
        <p:txBody>
          <a:bodyPr wrap="square" rtlCol="0" anchor="ctr">
            <a:spAutoFit/>
          </a:bodyPr>
          <a:lstStyle/>
          <a:p>
            <a:pPr algn="ctr"/>
            <a:r>
              <a:rPr lang="en-US" sz="1600" i="1" dirty="0" smtClean="0"/>
              <a:t>Initial Admission</a:t>
            </a:r>
            <a:endParaRPr lang="en-US" sz="1600" i="1" dirty="0"/>
          </a:p>
        </p:txBody>
      </p:sp>
      <p:sp>
        <p:nvSpPr>
          <p:cNvPr id="8" name="TextBox 7"/>
          <p:cNvSpPr txBox="1"/>
          <p:nvPr/>
        </p:nvSpPr>
        <p:spPr>
          <a:xfrm>
            <a:off x="7010400" y="5105400"/>
            <a:ext cx="1447800" cy="338554"/>
          </a:xfrm>
          <a:prstGeom prst="rect">
            <a:avLst/>
          </a:prstGeom>
          <a:noFill/>
        </p:spPr>
        <p:txBody>
          <a:bodyPr wrap="square" rtlCol="0" anchor="ctr">
            <a:spAutoFit/>
          </a:bodyPr>
          <a:lstStyle/>
          <a:p>
            <a:r>
              <a:rPr lang="en-US" sz="1600" i="1" dirty="0" smtClean="0"/>
              <a:t>Readmission</a:t>
            </a:r>
            <a:endParaRPr lang="en-US" sz="1600" i="1" dirty="0"/>
          </a:p>
        </p:txBody>
      </p:sp>
    </p:spTree>
  </p:cSld>
  <p:clrMapOvr>
    <a:masterClrMapping/>
  </p:clrMapOvr>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03C3EC1-7B7B-433A-9CF2-892B5BCE1EAE}"/>
</file>

<file path=customXml/itemProps2.xml><?xml version="1.0" encoding="utf-8"?>
<ds:datastoreItem xmlns:ds="http://schemas.openxmlformats.org/officeDocument/2006/customXml" ds:itemID="{92918959-AA5D-420A-BFA0-3D6215513555}"/>
</file>

<file path=customXml/itemProps3.xml><?xml version="1.0" encoding="utf-8"?>
<ds:datastoreItem xmlns:ds="http://schemas.openxmlformats.org/officeDocument/2006/customXml" ds:itemID="{565259E5-AD01-4F95-8CD7-C0533A90C759}"/>
</file>

<file path=docProps/app.xml><?xml version="1.0" encoding="utf-8"?>
<Properties xmlns="http://schemas.openxmlformats.org/officeDocument/2006/extended-properties" xmlns:vt="http://schemas.openxmlformats.org/officeDocument/2006/docPropsVTypes">
  <Template/>
  <TotalTime>399</TotalTime>
  <Words>1800</Words>
  <Application>Microsoft Office PowerPoint</Application>
  <PresentationFormat>On-screen Show (4:3)</PresentationFormat>
  <Paragraphs>340</Paragraphs>
  <Slides>37</Slides>
  <Notes>23</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ARR: Intervention Plans and Budgets</vt:lpstr>
      <vt:lpstr>Today’s Webinar Focuses on ARR Hospital Intervention Plans</vt:lpstr>
      <vt:lpstr>Introduction to ARR</vt:lpstr>
      <vt:lpstr>ARR is a Voluntary Revenue Constraint Agreement</vt:lpstr>
      <vt:lpstr>31 Hospitals Engaged in ARR for FY 2012</vt:lpstr>
      <vt:lpstr>ARR Establishes a 30 Day Episode of Care Window</vt:lpstr>
      <vt:lpstr>ARR Builds Upon the Inpatient CPC for Case Exclusions and Weight Development </vt:lpstr>
      <vt:lpstr>Transfers to On-Site Distinct Rehab, Psych, Chronic Unit or Hospice will Start a New Episode of Care</vt:lpstr>
      <vt:lpstr>Transfers to Linked System Hospitals</vt:lpstr>
      <vt:lpstr>Implementation Efforts</vt:lpstr>
      <vt:lpstr>HSCRC Staff is Continuing ARR Implementation Efforts</vt:lpstr>
      <vt:lpstr>Implementation Efforts: Communication</vt:lpstr>
      <vt:lpstr>Implementation Efforts: HSCRC Staff is Working to Issue ARR Weights and Documentation</vt:lpstr>
      <vt:lpstr>Implementation Efforts: Final Year 1 Intervention Plans and Budgets Due to the HSCRC by November 30, 2011</vt:lpstr>
      <vt:lpstr>Implementation Efforts: HSCRC Staff is Beginning to Develop Reporting and Monitoring Tools</vt:lpstr>
      <vt:lpstr>Intervention Plans</vt:lpstr>
      <vt:lpstr>Intervention Plans (with Metrics) and Budgets Provide the HSCRC with an Understanding of ARR Programs</vt:lpstr>
      <vt:lpstr>HSCRC Staff Developed Intervention Plan Requirements and a Template</vt:lpstr>
      <vt:lpstr>Hospitals are Implementing a Range of ARR Interventions</vt:lpstr>
      <vt:lpstr>Metrics Provide a Quantitative Assessment of the Intervention and Impact</vt:lpstr>
      <vt:lpstr>Hospitals are Implementing a Range of Metrics</vt:lpstr>
      <vt:lpstr>Hospital Intervention Plan Example</vt:lpstr>
      <vt:lpstr>Hospital Intervention Plan Example</vt:lpstr>
      <vt:lpstr>Hospital Intervention Plan Example</vt:lpstr>
      <vt:lpstr>Hospital Intervention Plan Example</vt:lpstr>
      <vt:lpstr>Hospital Intervention Plan Example</vt:lpstr>
      <vt:lpstr>Hospital Intervention Plan Example</vt:lpstr>
      <vt:lpstr>Hospital Intervention Plan Example</vt:lpstr>
      <vt:lpstr>Hospitals are Likely to Collect Other Data to Improve Interventions</vt:lpstr>
      <vt:lpstr>ARR Budgets Must Account for All Seed Funding Provision Dollars</vt:lpstr>
      <vt:lpstr>Next Steps</vt:lpstr>
      <vt:lpstr>HSCRC Will Leverage CRISP’s MPI to Track Readmissions Across Hospitals</vt:lpstr>
      <vt:lpstr>CRISP Provides Reports to the HSCRC at the Patient Level</vt:lpstr>
      <vt:lpstr>HSCRC is Testing with CRISP to Monitor Readmissions Across Hospitals</vt:lpstr>
      <vt:lpstr>HSCRC and CRISP Continue to Collaborate and Test</vt:lpstr>
      <vt:lpstr>Next Steps</vt:lpstr>
      <vt:lpstr>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Today’s Webinar Focuses on ARR Hospital Intervention Plans</dc:title>
  <dc:creator>Mary Pohl</dc:creator>
  <cp:lastModifiedBy>Mary Pohl</cp:lastModifiedBy>
  <cp:revision>66</cp:revision>
  <dcterms:created xsi:type="dcterms:W3CDTF">2011-11-16T15:43:56Z</dcterms:created>
  <dcterms:modified xsi:type="dcterms:W3CDTF">2011-11-17T15:22:30Z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