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37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9.xml" ContentType="application/vnd.openxmlformats-officedocument.presentationml.slide+xml"/>
  <Override PartName="/ppt/slides/slide14.xml" ContentType="application/vnd.openxmlformats-officedocument.presentationml.slide+xml"/>
  <Override PartName="/ppt/slides/slide21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30.xml" ContentType="application/vnd.openxmlformats-officedocument.presentationml.slide+xml"/>
  <Override PartName="/ppt/slides/slide35.xml" ContentType="application/vnd.openxmlformats-officedocument.presentationml.slide+xml"/>
  <Override PartName="/ppt/slides/slide28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9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7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7.xml" ContentType="application/vnd.openxmlformats-officedocument.presentationml.notesSlide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  <p:sldMasterId id="2147483672" r:id="rId2"/>
  </p:sldMasterIdLst>
  <p:notesMasterIdLst>
    <p:notesMasterId r:id="rId4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</p:sldIdLst>
  <p:sldSz cx="9144000" cy="6858000" type="screen4x3"/>
  <p:notesSz cx="6858000" cy="9144000"/>
  <p:embeddedFontLst>
    <p:embeddedFont>
      <p:font typeface="Cabin" panose="020B0604020202020204" charset="0"/>
      <p:regular r:id="rId41"/>
      <p:bold r:id="rId42"/>
      <p:italic r:id="rId43"/>
      <p:boldItalic r:id="rId44"/>
    </p:embeddedFont>
    <p:embeddedFont>
      <p:font typeface="Bookman Old Style" panose="02050604050505020204" pitchFamily="18" charset="0"/>
      <p:regular r:id="rId45"/>
      <p:bold r:id="rId46"/>
      <p:italic r:id="rId47"/>
      <p:boldItalic r:id="rId48"/>
    </p:embeddedFont>
    <p:embeddedFont>
      <p:font typeface="Calibri" panose="020F0502020204030204" pitchFamily="34" charset="0"/>
      <p:regular r:id="rId49"/>
      <p:bold r:id="rId50"/>
      <p:italic r:id="rId51"/>
      <p:boldItalic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yson Schuster" initials="AS" lastIdx="2" clrIdx="0">
    <p:extLst>
      <p:ext uri="{19B8F6BF-5375-455C-9EA6-DF929625EA0E}">
        <p15:presenceInfo xmlns:p15="http://schemas.microsoft.com/office/powerpoint/2012/main" userId="S-1-5-21-4088145131-2545003931-818860480-27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7A07B14-4CE0-4D81-8B0E-2CF6247F492E}">
  <a:tblStyle styleId="{C7A07B14-4CE0-4D81-8B0E-2CF6247F492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2067E8F-F454-44CE-8612-EE364F904CE0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3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commentAuthors" Target="commentAuthors.xml"/><Relationship Id="rId58" Type="http://schemas.openxmlformats.org/officeDocument/2006/relationships/customXml" Target="../customXml/item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font" Target="fonts/font11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6.fntdata"/><Relationship Id="rId59" Type="http://schemas.openxmlformats.org/officeDocument/2006/relationships/customXml" Target="../customXml/item2.xml"/><Relationship Id="rId20" Type="http://schemas.openxmlformats.org/officeDocument/2006/relationships/slide" Target="slides/slide18.xml"/><Relationship Id="rId41" Type="http://schemas.openxmlformats.org/officeDocument/2006/relationships/font" Target="fonts/font1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9.fntdata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font" Target="fonts/font4.fntdata"/><Relationship Id="rId52" Type="http://schemas.openxmlformats.org/officeDocument/2006/relationships/font" Target="fonts/font12.fntdata"/><Relationship Id="rId60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hscrc-sas\Data\Quality\Readmissions\CMMI%20Readmissions%20Data\Readmissions%20Test\Version%206\2018-11\CMMI%20Readmission%20Test-v6%20through%202018-07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Readmissions</a:t>
            </a:r>
            <a:r>
              <a:rPr lang="en-US" baseline="0"/>
              <a:t> 2013 - Present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1242444441034306E-2"/>
          <c:y val="8.0848162316568689E-2"/>
          <c:w val="0.9226388759245886"/>
          <c:h val="0.79861234285681615"/>
        </c:manualLayout>
      </c:layout>
      <c:lineChart>
        <c:grouping val="standard"/>
        <c:varyColors val="0"/>
        <c:ser>
          <c:idx val="1"/>
          <c:order val="1"/>
          <c:tx>
            <c:v>CMMI MD Rate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multiLvlStrRef>
              <c:f>'2. National vs MD'!$A$27:$B$95</c:f>
              <c:multiLvlStrCache>
                <c:ptCount val="69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Aug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Dec</c:v>
                  </c:pt>
                  <c:pt idx="24">
                    <c:v>Jan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Apr</c:v>
                  </c:pt>
                  <c:pt idx="28">
                    <c:v>May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Aug</c:v>
                  </c:pt>
                  <c:pt idx="32">
                    <c:v>Sep</c:v>
                  </c:pt>
                  <c:pt idx="33">
                    <c:v>Oct</c:v>
                  </c:pt>
                  <c:pt idx="34">
                    <c:v>Nov</c:v>
                  </c:pt>
                  <c:pt idx="35">
                    <c:v>Dec</c:v>
                  </c:pt>
                  <c:pt idx="36">
                    <c:v>Jan</c:v>
                  </c:pt>
                  <c:pt idx="37">
                    <c:v>Feb</c:v>
                  </c:pt>
                  <c:pt idx="38">
                    <c:v>Mar</c:v>
                  </c:pt>
                  <c:pt idx="39">
                    <c:v>Apr</c:v>
                  </c:pt>
                  <c:pt idx="40">
                    <c:v>May</c:v>
                  </c:pt>
                  <c:pt idx="41">
                    <c:v>Jun</c:v>
                  </c:pt>
                  <c:pt idx="42">
                    <c:v>Jul</c:v>
                  </c:pt>
                  <c:pt idx="43">
                    <c:v>Aug</c:v>
                  </c:pt>
                  <c:pt idx="44">
                    <c:v>Sep</c:v>
                  </c:pt>
                  <c:pt idx="45">
                    <c:v>Oct</c:v>
                  </c:pt>
                  <c:pt idx="46">
                    <c:v>Nov</c:v>
                  </c:pt>
                  <c:pt idx="47">
                    <c:v>Dec</c:v>
                  </c:pt>
                  <c:pt idx="48">
                    <c:v>Jan</c:v>
                  </c:pt>
                  <c:pt idx="49">
                    <c:v>Feb</c:v>
                  </c:pt>
                  <c:pt idx="50">
                    <c:v>Mar</c:v>
                  </c:pt>
                  <c:pt idx="51">
                    <c:v>Apr</c:v>
                  </c:pt>
                  <c:pt idx="52">
                    <c:v>May</c:v>
                  </c:pt>
                  <c:pt idx="53">
                    <c:v>Jun</c:v>
                  </c:pt>
                  <c:pt idx="54">
                    <c:v>Jul</c:v>
                  </c:pt>
                  <c:pt idx="55">
                    <c:v>Aug</c:v>
                  </c:pt>
                  <c:pt idx="56">
                    <c:v>Sep</c:v>
                  </c:pt>
                  <c:pt idx="57">
                    <c:v>Oct</c:v>
                  </c:pt>
                  <c:pt idx="58">
                    <c:v>Nov</c:v>
                  </c:pt>
                  <c:pt idx="59">
                    <c:v>Dec</c:v>
                  </c:pt>
                  <c:pt idx="60">
                    <c:v>Jan</c:v>
                  </c:pt>
                  <c:pt idx="61">
                    <c:v>Feb</c:v>
                  </c:pt>
                  <c:pt idx="62">
                    <c:v>Mar</c:v>
                  </c:pt>
                  <c:pt idx="63">
                    <c:v>Apr</c:v>
                  </c:pt>
                  <c:pt idx="64">
                    <c:v>May</c:v>
                  </c:pt>
                  <c:pt idx="65">
                    <c:v>Jun</c:v>
                  </c:pt>
                  <c:pt idx="66">
                    <c:v>Jul</c:v>
                  </c:pt>
                  <c:pt idx="67">
                    <c:v>Aug</c:v>
                  </c:pt>
                  <c:pt idx="68">
                    <c:v>Sep</c:v>
                  </c:pt>
                </c:lvl>
                <c:lvl>
                  <c:pt idx="0">
                    <c:v>2013</c:v>
                  </c:pt>
                  <c:pt idx="1">
                    <c:v>2013</c:v>
                  </c:pt>
                  <c:pt idx="2">
                    <c:v>2013</c:v>
                  </c:pt>
                  <c:pt idx="3">
                    <c:v>2013</c:v>
                  </c:pt>
                  <c:pt idx="4">
                    <c:v>2013</c:v>
                  </c:pt>
                  <c:pt idx="5">
                    <c:v>2013</c:v>
                  </c:pt>
                  <c:pt idx="6">
                    <c:v>2013</c:v>
                  </c:pt>
                  <c:pt idx="7">
                    <c:v>2013</c:v>
                  </c:pt>
                  <c:pt idx="8">
                    <c:v>2013</c:v>
                  </c:pt>
                  <c:pt idx="9">
                    <c:v>2013</c:v>
                  </c:pt>
                  <c:pt idx="10">
                    <c:v>2013</c:v>
                  </c:pt>
                  <c:pt idx="11">
                    <c:v>2013</c:v>
                  </c:pt>
                  <c:pt idx="12">
                    <c:v>2014</c:v>
                  </c:pt>
                  <c:pt idx="13">
                    <c:v>2014</c:v>
                  </c:pt>
                  <c:pt idx="14">
                    <c:v>2014</c:v>
                  </c:pt>
                  <c:pt idx="15">
                    <c:v>2014</c:v>
                  </c:pt>
                  <c:pt idx="16">
                    <c:v>2014</c:v>
                  </c:pt>
                  <c:pt idx="17">
                    <c:v>2014</c:v>
                  </c:pt>
                  <c:pt idx="18">
                    <c:v>2014</c:v>
                  </c:pt>
                  <c:pt idx="19">
                    <c:v>2014</c:v>
                  </c:pt>
                  <c:pt idx="20">
                    <c:v>2014</c:v>
                  </c:pt>
                  <c:pt idx="21">
                    <c:v>2014</c:v>
                  </c:pt>
                  <c:pt idx="22">
                    <c:v>2014</c:v>
                  </c:pt>
                  <c:pt idx="23">
                    <c:v>2014</c:v>
                  </c:pt>
                  <c:pt idx="24">
                    <c:v>2015</c:v>
                  </c:pt>
                  <c:pt idx="25">
                    <c:v>2015</c:v>
                  </c:pt>
                  <c:pt idx="26">
                    <c:v>2015</c:v>
                  </c:pt>
                  <c:pt idx="27">
                    <c:v>2015</c:v>
                  </c:pt>
                  <c:pt idx="28">
                    <c:v>2015</c:v>
                  </c:pt>
                  <c:pt idx="29">
                    <c:v>2015</c:v>
                  </c:pt>
                  <c:pt idx="30">
                    <c:v>2015</c:v>
                  </c:pt>
                  <c:pt idx="31">
                    <c:v>2015</c:v>
                  </c:pt>
                  <c:pt idx="32">
                    <c:v>2015</c:v>
                  </c:pt>
                  <c:pt idx="33">
                    <c:v>2015</c:v>
                  </c:pt>
                  <c:pt idx="34">
                    <c:v>2015</c:v>
                  </c:pt>
                  <c:pt idx="35">
                    <c:v>2015</c:v>
                  </c:pt>
                  <c:pt idx="36">
                    <c:v>2016</c:v>
                  </c:pt>
                  <c:pt idx="37">
                    <c:v>2016</c:v>
                  </c:pt>
                  <c:pt idx="38">
                    <c:v>2016</c:v>
                  </c:pt>
                  <c:pt idx="39">
                    <c:v>2016</c:v>
                  </c:pt>
                  <c:pt idx="40">
                    <c:v>2016</c:v>
                  </c:pt>
                  <c:pt idx="41">
                    <c:v>2016</c:v>
                  </c:pt>
                  <c:pt idx="42">
                    <c:v>2016</c:v>
                  </c:pt>
                  <c:pt idx="43">
                    <c:v>2016</c:v>
                  </c:pt>
                  <c:pt idx="44">
                    <c:v>2016</c:v>
                  </c:pt>
                  <c:pt idx="45">
                    <c:v>2016</c:v>
                  </c:pt>
                  <c:pt idx="46">
                    <c:v>2016</c:v>
                  </c:pt>
                  <c:pt idx="47">
                    <c:v>2016</c:v>
                  </c:pt>
                  <c:pt idx="48">
                    <c:v>2017</c:v>
                  </c:pt>
                  <c:pt idx="49">
                    <c:v>2017</c:v>
                  </c:pt>
                  <c:pt idx="50">
                    <c:v>2017</c:v>
                  </c:pt>
                  <c:pt idx="51">
                    <c:v>2017</c:v>
                  </c:pt>
                  <c:pt idx="52">
                    <c:v>2017</c:v>
                  </c:pt>
                  <c:pt idx="53">
                    <c:v>2017</c:v>
                  </c:pt>
                  <c:pt idx="54">
                    <c:v>2017</c:v>
                  </c:pt>
                  <c:pt idx="55">
                    <c:v>2017</c:v>
                  </c:pt>
                  <c:pt idx="56">
                    <c:v>2017</c:v>
                  </c:pt>
                  <c:pt idx="57">
                    <c:v>2017</c:v>
                  </c:pt>
                  <c:pt idx="58">
                    <c:v>2017</c:v>
                  </c:pt>
                  <c:pt idx="59">
                    <c:v>2017</c:v>
                  </c:pt>
                  <c:pt idx="60">
                    <c:v>2018</c:v>
                  </c:pt>
                  <c:pt idx="61">
                    <c:v>2018</c:v>
                  </c:pt>
                  <c:pt idx="62">
                    <c:v>2018</c:v>
                  </c:pt>
                  <c:pt idx="63">
                    <c:v>2018</c:v>
                  </c:pt>
                  <c:pt idx="64">
                    <c:v>2018</c:v>
                  </c:pt>
                  <c:pt idx="65">
                    <c:v>2018</c:v>
                  </c:pt>
                  <c:pt idx="66">
                    <c:v>2018</c:v>
                  </c:pt>
                  <c:pt idx="67">
                    <c:v>2018</c:v>
                  </c:pt>
                  <c:pt idx="68">
                    <c:v>2018</c:v>
                  </c:pt>
                </c:lvl>
              </c:multiLvlStrCache>
            </c:multiLvlStrRef>
          </c:cat>
          <c:val>
            <c:numRef>
              <c:f>'2. National vs MD'!$R$27:$R$93</c:f>
              <c:numCache>
                <c:formatCode>0.00%</c:formatCode>
                <c:ptCount val="67"/>
                <c:pt idx="0">
                  <c:v>0.1643</c:v>
                </c:pt>
                <c:pt idx="1">
                  <c:v>0.16539999999999999</c:v>
                </c:pt>
                <c:pt idx="2">
                  <c:v>0.1641</c:v>
                </c:pt>
                <c:pt idx="3">
                  <c:v>0.16900000000000001</c:v>
                </c:pt>
                <c:pt idx="4">
                  <c:v>0.1678</c:v>
                </c:pt>
                <c:pt idx="5">
                  <c:v>0.16189999999999999</c:v>
                </c:pt>
                <c:pt idx="6">
                  <c:v>0.16980000000000001</c:v>
                </c:pt>
                <c:pt idx="7">
                  <c:v>0.16739999999999999</c:v>
                </c:pt>
                <c:pt idx="8">
                  <c:v>0.16320000000000001</c:v>
                </c:pt>
                <c:pt idx="9">
                  <c:v>0.1605</c:v>
                </c:pt>
                <c:pt idx="10">
                  <c:v>0.1618</c:v>
                </c:pt>
                <c:pt idx="11">
                  <c:v>0.17660000000000001</c:v>
                </c:pt>
                <c:pt idx="12">
                  <c:v>0.16819999999999999</c:v>
                </c:pt>
                <c:pt idx="13">
                  <c:v>0.1646</c:v>
                </c:pt>
                <c:pt idx="14">
                  <c:v>0.16289999999999999</c:v>
                </c:pt>
                <c:pt idx="15">
                  <c:v>0.16350000000000001</c:v>
                </c:pt>
                <c:pt idx="16">
                  <c:v>0.1701</c:v>
                </c:pt>
                <c:pt idx="17">
                  <c:v>0.16869999999999999</c:v>
                </c:pt>
                <c:pt idx="18">
                  <c:v>0.1651</c:v>
                </c:pt>
                <c:pt idx="19">
                  <c:v>0.16170000000000001</c:v>
                </c:pt>
                <c:pt idx="20">
                  <c:v>0.16200000000000001</c:v>
                </c:pt>
                <c:pt idx="21">
                  <c:v>0.16120000000000001</c:v>
                </c:pt>
                <c:pt idx="22">
                  <c:v>0.16170000000000001</c:v>
                </c:pt>
                <c:pt idx="23">
                  <c:v>0.1676</c:v>
                </c:pt>
                <c:pt idx="24">
                  <c:v>0.1608</c:v>
                </c:pt>
                <c:pt idx="25">
                  <c:v>0.16039999999999999</c:v>
                </c:pt>
                <c:pt idx="26">
                  <c:v>0.161</c:v>
                </c:pt>
                <c:pt idx="27">
                  <c:v>0.15870000000000001</c:v>
                </c:pt>
                <c:pt idx="28">
                  <c:v>0.16220000000000001</c:v>
                </c:pt>
                <c:pt idx="29">
                  <c:v>0.16170000000000001</c:v>
                </c:pt>
                <c:pt idx="30">
                  <c:v>0.1585</c:v>
                </c:pt>
                <c:pt idx="31">
                  <c:v>0.1583</c:v>
                </c:pt>
                <c:pt idx="32">
                  <c:v>0.1565</c:v>
                </c:pt>
                <c:pt idx="33">
                  <c:v>0.15229999999999999</c:v>
                </c:pt>
                <c:pt idx="34">
                  <c:v>0.16239999999999999</c:v>
                </c:pt>
                <c:pt idx="35">
                  <c:v>0.1638</c:v>
                </c:pt>
                <c:pt idx="36">
                  <c:v>0.15970000000000001</c:v>
                </c:pt>
                <c:pt idx="37">
                  <c:v>0.16009999999999999</c:v>
                </c:pt>
                <c:pt idx="38">
                  <c:v>0.158</c:v>
                </c:pt>
                <c:pt idx="39">
                  <c:v>0.15490000000000001</c:v>
                </c:pt>
                <c:pt idx="40">
                  <c:v>0.1545</c:v>
                </c:pt>
                <c:pt idx="41">
                  <c:v>0.15490000000000001</c:v>
                </c:pt>
                <c:pt idx="42">
                  <c:v>0.1555</c:v>
                </c:pt>
                <c:pt idx="43">
                  <c:v>0.15579999999999999</c:v>
                </c:pt>
                <c:pt idx="44">
                  <c:v>0.1583</c:v>
                </c:pt>
                <c:pt idx="45">
                  <c:v>0.1535</c:v>
                </c:pt>
                <c:pt idx="46">
                  <c:v>0.15340000000000001</c:v>
                </c:pt>
                <c:pt idx="47">
                  <c:v>0.15890000000000001</c:v>
                </c:pt>
                <c:pt idx="48">
                  <c:v>0.15828295042321644</c:v>
                </c:pt>
                <c:pt idx="49">
                  <c:v>0.15374489930235619</c:v>
                </c:pt>
                <c:pt idx="50">
                  <c:v>0.15104734229325584</c:v>
                </c:pt>
                <c:pt idx="51">
                  <c:v>0.15208167594802441</c:v>
                </c:pt>
                <c:pt idx="52">
                  <c:v>0.151289842891317</c:v>
                </c:pt>
                <c:pt idx="53">
                  <c:v>0.14811364694923149</c:v>
                </c:pt>
                <c:pt idx="54">
                  <c:v>0.14801116538729936</c:v>
                </c:pt>
                <c:pt idx="55">
                  <c:v>0.15469238082303408</c:v>
                </c:pt>
                <c:pt idx="56">
                  <c:v>0.15342786343612336</c:v>
                </c:pt>
                <c:pt idx="57">
                  <c:v>0.14504279840938195</c:v>
                </c:pt>
                <c:pt idx="58">
                  <c:v>0.15345429169574321</c:v>
                </c:pt>
                <c:pt idx="59">
                  <c:v>0.15922839091275709</c:v>
                </c:pt>
                <c:pt idx="60">
                  <c:v>0.15359222135526079</c:v>
                </c:pt>
                <c:pt idx="61">
                  <c:v>0.15173074291968805</c:v>
                </c:pt>
                <c:pt idx="62">
                  <c:v>0.15710903590687886</c:v>
                </c:pt>
                <c:pt idx="63">
                  <c:v>0.15076901855300365</c:v>
                </c:pt>
                <c:pt idx="64">
                  <c:v>0.15824582260088502</c:v>
                </c:pt>
                <c:pt idx="65">
                  <c:v>0.16012126222957146</c:v>
                </c:pt>
                <c:pt idx="66">
                  <c:v>0.1483446519524618</c:v>
                </c:pt>
              </c:numCache>
            </c:numRef>
          </c:val>
          <c:smooth val="0"/>
        </c:ser>
        <c:ser>
          <c:idx val="2"/>
          <c:order val="2"/>
          <c:tx>
            <c:v>HSCRC Medicare Rate</c:v>
          </c:tx>
          <c:spPr>
            <a:ln w="28575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prstDash val="sysDash"/>
              </a:ln>
              <a:effectLst/>
            </c:spPr>
          </c:marker>
          <c:cat>
            <c:multiLvlStrRef>
              <c:f>'2. National vs MD'!$A$27:$B$95</c:f>
              <c:multiLvlStrCache>
                <c:ptCount val="69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Aug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Dec</c:v>
                  </c:pt>
                  <c:pt idx="24">
                    <c:v>Jan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Apr</c:v>
                  </c:pt>
                  <c:pt idx="28">
                    <c:v>May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Aug</c:v>
                  </c:pt>
                  <c:pt idx="32">
                    <c:v>Sep</c:v>
                  </c:pt>
                  <c:pt idx="33">
                    <c:v>Oct</c:v>
                  </c:pt>
                  <c:pt idx="34">
                    <c:v>Nov</c:v>
                  </c:pt>
                  <c:pt idx="35">
                    <c:v>Dec</c:v>
                  </c:pt>
                  <c:pt idx="36">
                    <c:v>Jan</c:v>
                  </c:pt>
                  <c:pt idx="37">
                    <c:v>Feb</c:v>
                  </c:pt>
                  <c:pt idx="38">
                    <c:v>Mar</c:v>
                  </c:pt>
                  <c:pt idx="39">
                    <c:v>Apr</c:v>
                  </c:pt>
                  <c:pt idx="40">
                    <c:v>May</c:v>
                  </c:pt>
                  <c:pt idx="41">
                    <c:v>Jun</c:v>
                  </c:pt>
                  <c:pt idx="42">
                    <c:v>Jul</c:v>
                  </c:pt>
                  <c:pt idx="43">
                    <c:v>Aug</c:v>
                  </c:pt>
                  <c:pt idx="44">
                    <c:v>Sep</c:v>
                  </c:pt>
                  <c:pt idx="45">
                    <c:v>Oct</c:v>
                  </c:pt>
                  <c:pt idx="46">
                    <c:v>Nov</c:v>
                  </c:pt>
                  <c:pt idx="47">
                    <c:v>Dec</c:v>
                  </c:pt>
                  <c:pt idx="48">
                    <c:v>Jan</c:v>
                  </c:pt>
                  <c:pt idx="49">
                    <c:v>Feb</c:v>
                  </c:pt>
                  <c:pt idx="50">
                    <c:v>Mar</c:v>
                  </c:pt>
                  <c:pt idx="51">
                    <c:v>Apr</c:v>
                  </c:pt>
                  <c:pt idx="52">
                    <c:v>May</c:v>
                  </c:pt>
                  <c:pt idx="53">
                    <c:v>Jun</c:v>
                  </c:pt>
                  <c:pt idx="54">
                    <c:v>Jul</c:v>
                  </c:pt>
                  <c:pt idx="55">
                    <c:v>Aug</c:v>
                  </c:pt>
                  <c:pt idx="56">
                    <c:v>Sep</c:v>
                  </c:pt>
                  <c:pt idx="57">
                    <c:v>Oct</c:v>
                  </c:pt>
                  <c:pt idx="58">
                    <c:v>Nov</c:v>
                  </c:pt>
                  <c:pt idx="59">
                    <c:v>Dec</c:v>
                  </c:pt>
                  <c:pt idx="60">
                    <c:v>Jan</c:v>
                  </c:pt>
                  <c:pt idx="61">
                    <c:v>Feb</c:v>
                  </c:pt>
                  <c:pt idx="62">
                    <c:v>Mar</c:v>
                  </c:pt>
                  <c:pt idx="63">
                    <c:v>Apr</c:v>
                  </c:pt>
                  <c:pt idx="64">
                    <c:v>May</c:v>
                  </c:pt>
                  <c:pt idx="65">
                    <c:v>Jun</c:v>
                  </c:pt>
                  <c:pt idx="66">
                    <c:v>Jul</c:v>
                  </c:pt>
                  <c:pt idx="67">
                    <c:v>Aug</c:v>
                  </c:pt>
                  <c:pt idx="68">
                    <c:v>Sep</c:v>
                  </c:pt>
                </c:lvl>
                <c:lvl>
                  <c:pt idx="0">
                    <c:v>2013</c:v>
                  </c:pt>
                  <c:pt idx="1">
                    <c:v>2013</c:v>
                  </c:pt>
                  <c:pt idx="2">
                    <c:v>2013</c:v>
                  </c:pt>
                  <c:pt idx="3">
                    <c:v>2013</c:v>
                  </c:pt>
                  <c:pt idx="4">
                    <c:v>2013</c:v>
                  </c:pt>
                  <c:pt idx="5">
                    <c:v>2013</c:v>
                  </c:pt>
                  <c:pt idx="6">
                    <c:v>2013</c:v>
                  </c:pt>
                  <c:pt idx="7">
                    <c:v>2013</c:v>
                  </c:pt>
                  <c:pt idx="8">
                    <c:v>2013</c:v>
                  </c:pt>
                  <c:pt idx="9">
                    <c:v>2013</c:v>
                  </c:pt>
                  <c:pt idx="10">
                    <c:v>2013</c:v>
                  </c:pt>
                  <c:pt idx="11">
                    <c:v>2013</c:v>
                  </c:pt>
                  <c:pt idx="12">
                    <c:v>2014</c:v>
                  </c:pt>
                  <c:pt idx="13">
                    <c:v>2014</c:v>
                  </c:pt>
                  <c:pt idx="14">
                    <c:v>2014</c:v>
                  </c:pt>
                  <c:pt idx="15">
                    <c:v>2014</c:v>
                  </c:pt>
                  <c:pt idx="16">
                    <c:v>2014</c:v>
                  </c:pt>
                  <c:pt idx="17">
                    <c:v>2014</c:v>
                  </c:pt>
                  <c:pt idx="18">
                    <c:v>2014</c:v>
                  </c:pt>
                  <c:pt idx="19">
                    <c:v>2014</c:v>
                  </c:pt>
                  <c:pt idx="20">
                    <c:v>2014</c:v>
                  </c:pt>
                  <c:pt idx="21">
                    <c:v>2014</c:v>
                  </c:pt>
                  <c:pt idx="22">
                    <c:v>2014</c:v>
                  </c:pt>
                  <c:pt idx="23">
                    <c:v>2014</c:v>
                  </c:pt>
                  <c:pt idx="24">
                    <c:v>2015</c:v>
                  </c:pt>
                  <c:pt idx="25">
                    <c:v>2015</c:v>
                  </c:pt>
                  <c:pt idx="26">
                    <c:v>2015</c:v>
                  </c:pt>
                  <c:pt idx="27">
                    <c:v>2015</c:v>
                  </c:pt>
                  <c:pt idx="28">
                    <c:v>2015</c:v>
                  </c:pt>
                  <c:pt idx="29">
                    <c:v>2015</c:v>
                  </c:pt>
                  <c:pt idx="30">
                    <c:v>2015</c:v>
                  </c:pt>
                  <c:pt idx="31">
                    <c:v>2015</c:v>
                  </c:pt>
                  <c:pt idx="32">
                    <c:v>2015</c:v>
                  </c:pt>
                  <c:pt idx="33">
                    <c:v>2015</c:v>
                  </c:pt>
                  <c:pt idx="34">
                    <c:v>2015</c:v>
                  </c:pt>
                  <c:pt idx="35">
                    <c:v>2015</c:v>
                  </c:pt>
                  <c:pt idx="36">
                    <c:v>2016</c:v>
                  </c:pt>
                  <c:pt idx="37">
                    <c:v>2016</c:v>
                  </c:pt>
                  <c:pt idx="38">
                    <c:v>2016</c:v>
                  </c:pt>
                  <c:pt idx="39">
                    <c:v>2016</c:v>
                  </c:pt>
                  <c:pt idx="40">
                    <c:v>2016</c:v>
                  </c:pt>
                  <c:pt idx="41">
                    <c:v>2016</c:v>
                  </c:pt>
                  <c:pt idx="42">
                    <c:v>2016</c:v>
                  </c:pt>
                  <c:pt idx="43">
                    <c:v>2016</c:v>
                  </c:pt>
                  <c:pt idx="44">
                    <c:v>2016</c:v>
                  </c:pt>
                  <c:pt idx="45">
                    <c:v>2016</c:v>
                  </c:pt>
                  <c:pt idx="46">
                    <c:v>2016</c:v>
                  </c:pt>
                  <c:pt idx="47">
                    <c:v>2016</c:v>
                  </c:pt>
                  <c:pt idx="48">
                    <c:v>2017</c:v>
                  </c:pt>
                  <c:pt idx="49">
                    <c:v>2017</c:v>
                  </c:pt>
                  <c:pt idx="50">
                    <c:v>2017</c:v>
                  </c:pt>
                  <c:pt idx="51">
                    <c:v>2017</c:v>
                  </c:pt>
                  <c:pt idx="52">
                    <c:v>2017</c:v>
                  </c:pt>
                  <c:pt idx="53">
                    <c:v>2017</c:v>
                  </c:pt>
                  <c:pt idx="54">
                    <c:v>2017</c:v>
                  </c:pt>
                  <c:pt idx="55">
                    <c:v>2017</c:v>
                  </c:pt>
                  <c:pt idx="56">
                    <c:v>2017</c:v>
                  </c:pt>
                  <c:pt idx="57">
                    <c:v>2017</c:v>
                  </c:pt>
                  <c:pt idx="58">
                    <c:v>2017</c:v>
                  </c:pt>
                  <c:pt idx="59">
                    <c:v>2017</c:v>
                  </c:pt>
                  <c:pt idx="60">
                    <c:v>2018</c:v>
                  </c:pt>
                  <c:pt idx="61">
                    <c:v>2018</c:v>
                  </c:pt>
                  <c:pt idx="62">
                    <c:v>2018</c:v>
                  </c:pt>
                  <c:pt idx="63">
                    <c:v>2018</c:v>
                  </c:pt>
                  <c:pt idx="64">
                    <c:v>2018</c:v>
                  </c:pt>
                  <c:pt idx="65">
                    <c:v>2018</c:v>
                  </c:pt>
                  <c:pt idx="66">
                    <c:v>2018</c:v>
                  </c:pt>
                  <c:pt idx="67">
                    <c:v>2018</c:v>
                  </c:pt>
                  <c:pt idx="68">
                    <c:v>2018</c:v>
                  </c:pt>
                </c:lvl>
              </c:multiLvlStrCache>
            </c:multiLvlStrRef>
          </c:cat>
          <c:val>
            <c:numRef>
              <c:f>'2. National vs MD'!$AI$27:$AI$95</c:f>
              <c:numCache>
                <c:formatCode>0.00%</c:formatCode>
                <c:ptCount val="69"/>
                <c:pt idx="0">
                  <c:v>0.16632860040567951</c:v>
                </c:pt>
                <c:pt idx="1">
                  <c:v>0.17054217582156839</c:v>
                </c:pt>
                <c:pt idx="2">
                  <c:v>0.17086468215025624</c:v>
                </c:pt>
                <c:pt idx="3">
                  <c:v>0.17266424562561902</c:v>
                </c:pt>
                <c:pt idx="4">
                  <c:v>0.1716788484070747</c:v>
                </c:pt>
                <c:pt idx="5">
                  <c:v>0.16609392898052691</c:v>
                </c:pt>
                <c:pt idx="6">
                  <c:v>0.1747164074377266</c:v>
                </c:pt>
                <c:pt idx="7">
                  <c:v>0.1728909733078571</c:v>
                </c:pt>
                <c:pt idx="8">
                  <c:v>0.16845703125</c:v>
                </c:pt>
                <c:pt idx="9">
                  <c:v>0.1652701531349321</c:v>
                </c:pt>
                <c:pt idx="10">
                  <c:v>0.16765274088384449</c:v>
                </c:pt>
                <c:pt idx="11">
                  <c:v>0.18199678514020362</c:v>
                </c:pt>
                <c:pt idx="12">
                  <c:v>0.17194889915737974</c:v>
                </c:pt>
                <c:pt idx="13">
                  <c:v>0.17009013428168496</c:v>
                </c:pt>
                <c:pt idx="14">
                  <c:v>0.16602070920344766</c:v>
                </c:pt>
                <c:pt idx="15">
                  <c:v>0.16766674359566119</c:v>
                </c:pt>
                <c:pt idx="16">
                  <c:v>0.17001073871022437</c:v>
                </c:pt>
                <c:pt idx="17">
                  <c:v>0.16996570603453462</c:v>
                </c:pt>
                <c:pt idx="18">
                  <c:v>0.17044466345875123</c:v>
                </c:pt>
                <c:pt idx="19">
                  <c:v>0.16268656716417909</c:v>
                </c:pt>
                <c:pt idx="20">
                  <c:v>0.16552659148333027</c:v>
                </c:pt>
                <c:pt idx="21">
                  <c:v>0.16525617566331199</c:v>
                </c:pt>
                <c:pt idx="22">
                  <c:v>0.16381387092684163</c:v>
                </c:pt>
                <c:pt idx="23">
                  <c:v>0.17138295529619027</c:v>
                </c:pt>
                <c:pt idx="24">
                  <c:v>0.16762383345297918</c:v>
                </c:pt>
                <c:pt idx="25">
                  <c:v>0.16747452150136713</c:v>
                </c:pt>
                <c:pt idx="26">
                  <c:v>0.16229763207927636</c:v>
                </c:pt>
                <c:pt idx="27">
                  <c:v>0.16151895816526449</c:v>
                </c:pt>
                <c:pt idx="28">
                  <c:v>0.16417646016653872</c:v>
                </c:pt>
                <c:pt idx="29">
                  <c:v>0.16558111741858381</c:v>
                </c:pt>
                <c:pt idx="30">
                  <c:v>0.15988812492716467</c:v>
                </c:pt>
                <c:pt idx="31">
                  <c:v>0.16059745710406123</c:v>
                </c:pt>
                <c:pt idx="32">
                  <c:v>0.15683134162868054</c:v>
                </c:pt>
                <c:pt idx="33">
                  <c:v>0.15270708005552985</c:v>
                </c:pt>
                <c:pt idx="34">
                  <c:v>0.16300389300514881</c:v>
                </c:pt>
                <c:pt idx="35">
                  <c:v>0.16398131932282545</c:v>
                </c:pt>
                <c:pt idx="36">
                  <c:v>0.15643658944351566</c:v>
                </c:pt>
                <c:pt idx="37">
                  <c:v>0.15980687990343995</c:v>
                </c:pt>
                <c:pt idx="38">
                  <c:v>0.1555160735106324</c:v>
                </c:pt>
                <c:pt idx="39">
                  <c:v>0.15337062113629674</c:v>
                </c:pt>
                <c:pt idx="40">
                  <c:v>0.15761873547464395</c:v>
                </c:pt>
                <c:pt idx="41">
                  <c:v>0.15454491125321221</c:v>
                </c:pt>
                <c:pt idx="42">
                  <c:v>0.15683364254792825</c:v>
                </c:pt>
                <c:pt idx="43">
                  <c:v>0.15683919779032066</c:v>
                </c:pt>
                <c:pt idx="44">
                  <c:v>0.1569788967049241</c:v>
                </c:pt>
                <c:pt idx="45">
                  <c:v>0.15425852306950968</c:v>
                </c:pt>
                <c:pt idx="46">
                  <c:v>0.15375054378223851</c:v>
                </c:pt>
                <c:pt idx="47">
                  <c:v>0.15860386782043093</c:v>
                </c:pt>
                <c:pt idx="48">
                  <c:v>0.15891581847832198</c:v>
                </c:pt>
                <c:pt idx="49">
                  <c:v>0.15541610820031682</c:v>
                </c:pt>
                <c:pt idx="50">
                  <c:v>0.15179677819083023</c:v>
                </c:pt>
                <c:pt idx="51">
                  <c:v>0.14875519960265723</c:v>
                </c:pt>
                <c:pt idx="52">
                  <c:v>0.15012414461333495</c:v>
                </c:pt>
                <c:pt idx="53">
                  <c:v>0.14822429906542056</c:v>
                </c:pt>
                <c:pt idx="54">
                  <c:v>0.15021015195602974</c:v>
                </c:pt>
                <c:pt idx="55">
                  <c:v>0.15406958388583697</c:v>
                </c:pt>
                <c:pt idx="56">
                  <c:v>0.15463520964226182</c:v>
                </c:pt>
                <c:pt idx="57">
                  <c:v>0.1490679344426373</c:v>
                </c:pt>
                <c:pt idx="58">
                  <c:v>0.15842473221730485</c:v>
                </c:pt>
                <c:pt idx="59">
                  <c:v>0.16148992962873088</c:v>
                </c:pt>
                <c:pt idx="60">
                  <c:v>0.15493035902558128</c:v>
                </c:pt>
                <c:pt idx="61">
                  <c:v>0.15381180223285487</c:v>
                </c:pt>
                <c:pt idx="62">
                  <c:v>0.15648854961832062</c:v>
                </c:pt>
                <c:pt idx="63">
                  <c:v>0.15227330454660909</c:v>
                </c:pt>
                <c:pt idx="64">
                  <c:v>0.15443022472598125</c:v>
                </c:pt>
                <c:pt idx="65">
                  <c:v>0.15867418899858957</c:v>
                </c:pt>
                <c:pt idx="66">
                  <c:v>0.14804396179510662</c:v>
                </c:pt>
                <c:pt idx="67">
                  <c:v>0.15064020486555699</c:v>
                </c:pt>
                <c:pt idx="68">
                  <c:v>0.14031606027195884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1934728"/>
        <c:axId val="231936688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v>CMMI National Rate</c:v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cat>
                  <c:multiLvlStrRef>
                    <c:extLst>
                      <c:ext uri="{02D57815-91ED-43cb-92C2-25804820EDAC}">
                        <c15:formulaRef>
                          <c15:sqref>'2. National vs MD'!$A$27:$B$95</c15:sqref>
                        </c15:formulaRef>
                      </c:ext>
                    </c:extLst>
                    <c:multiLvlStrCache>
                      <c:ptCount val="69"/>
                      <c:lvl>
                        <c:pt idx="0">
                          <c:v>Jan</c:v>
                        </c:pt>
                        <c:pt idx="1">
                          <c:v>Feb</c:v>
                        </c:pt>
                        <c:pt idx="2">
                          <c:v>Mar</c:v>
                        </c:pt>
                        <c:pt idx="3">
                          <c:v>Apr</c:v>
                        </c:pt>
                        <c:pt idx="4">
                          <c:v>May</c:v>
                        </c:pt>
                        <c:pt idx="5">
                          <c:v>Jun</c:v>
                        </c:pt>
                        <c:pt idx="6">
                          <c:v>Jul</c:v>
                        </c:pt>
                        <c:pt idx="7">
                          <c:v>Aug</c:v>
                        </c:pt>
                        <c:pt idx="8">
                          <c:v>Sep</c:v>
                        </c:pt>
                        <c:pt idx="9">
                          <c:v>Oct</c:v>
                        </c:pt>
                        <c:pt idx="10">
                          <c:v>Nov</c:v>
                        </c:pt>
                        <c:pt idx="11">
                          <c:v>Dec</c:v>
                        </c:pt>
                        <c:pt idx="12">
                          <c:v>Jan</c:v>
                        </c:pt>
                        <c:pt idx="13">
                          <c:v>Feb</c:v>
                        </c:pt>
                        <c:pt idx="14">
                          <c:v>Mar</c:v>
                        </c:pt>
                        <c:pt idx="15">
                          <c:v>Apr</c:v>
                        </c:pt>
                        <c:pt idx="16">
                          <c:v>May</c:v>
                        </c:pt>
                        <c:pt idx="17">
                          <c:v>Jun</c:v>
                        </c:pt>
                        <c:pt idx="18">
                          <c:v>Jul</c:v>
                        </c:pt>
                        <c:pt idx="19">
                          <c:v>Aug</c:v>
                        </c:pt>
                        <c:pt idx="20">
                          <c:v>Sep</c:v>
                        </c:pt>
                        <c:pt idx="21">
                          <c:v>Oct</c:v>
                        </c:pt>
                        <c:pt idx="22">
                          <c:v>Nov</c:v>
                        </c:pt>
                        <c:pt idx="23">
                          <c:v>Dec</c:v>
                        </c:pt>
                        <c:pt idx="24">
                          <c:v>Jan</c:v>
                        </c:pt>
                        <c:pt idx="25">
                          <c:v>Feb</c:v>
                        </c:pt>
                        <c:pt idx="26">
                          <c:v>Mar</c:v>
                        </c:pt>
                        <c:pt idx="27">
                          <c:v>Apr</c:v>
                        </c:pt>
                        <c:pt idx="28">
                          <c:v>May</c:v>
                        </c:pt>
                        <c:pt idx="29">
                          <c:v>Jun</c:v>
                        </c:pt>
                        <c:pt idx="30">
                          <c:v>Jul</c:v>
                        </c:pt>
                        <c:pt idx="31">
                          <c:v>Aug</c:v>
                        </c:pt>
                        <c:pt idx="32">
                          <c:v>Sep</c:v>
                        </c:pt>
                        <c:pt idx="33">
                          <c:v>Oct</c:v>
                        </c:pt>
                        <c:pt idx="34">
                          <c:v>Nov</c:v>
                        </c:pt>
                        <c:pt idx="35">
                          <c:v>Dec</c:v>
                        </c:pt>
                        <c:pt idx="36">
                          <c:v>Jan</c:v>
                        </c:pt>
                        <c:pt idx="37">
                          <c:v>Feb</c:v>
                        </c:pt>
                        <c:pt idx="38">
                          <c:v>Mar</c:v>
                        </c:pt>
                        <c:pt idx="39">
                          <c:v>Apr</c:v>
                        </c:pt>
                        <c:pt idx="40">
                          <c:v>May</c:v>
                        </c:pt>
                        <c:pt idx="41">
                          <c:v>Jun</c:v>
                        </c:pt>
                        <c:pt idx="42">
                          <c:v>Jul</c:v>
                        </c:pt>
                        <c:pt idx="43">
                          <c:v>Aug</c:v>
                        </c:pt>
                        <c:pt idx="44">
                          <c:v>Sep</c:v>
                        </c:pt>
                        <c:pt idx="45">
                          <c:v>Oct</c:v>
                        </c:pt>
                        <c:pt idx="46">
                          <c:v>Nov</c:v>
                        </c:pt>
                        <c:pt idx="47">
                          <c:v>Dec</c:v>
                        </c:pt>
                        <c:pt idx="48">
                          <c:v>Jan</c:v>
                        </c:pt>
                        <c:pt idx="49">
                          <c:v>Feb</c:v>
                        </c:pt>
                        <c:pt idx="50">
                          <c:v>Mar</c:v>
                        </c:pt>
                        <c:pt idx="51">
                          <c:v>Apr</c:v>
                        </c:pt>
                        <c:pt idx="52">
                          <c:v>May</c:v>
                        </c:pt>
                        <c:pt idx="53">
                          <c:v>Jun</c:v>
                        </c:pt>
                        <c:pt idx="54">
                          <c:v>Jul</c:v>
                        </c:pt>
                        <c:pt idx="55">
                          <c:v>Aug</c:v>
                        </c:pt>
                        <c:pt idx="56">
                          <c:v>Sep</c:v>
                        </c:pt>
                        <c:pt idx="57">
                          <c:v>Oct</c:v>
                        </c:pt>
                        <c:pt idx="58">
                          <c:v>Nov</c:v>
                        </c:pt>
                        <c:pt idx="59">
                          <c:v>Dec</c:v>
                        </c:pt>
                        <c:pt idx="60">
                          <c:v>Jan</c:v>
                        </c:pt>
                        <c:pt idx="61">
                          <c:v>Feb</c:v>
                        </c:pt>
                        <c:pt idx="62">
                          <c:v>Mar</c:v>
                        </c:pt>
                        <c:pt idx="63">
                          <c:v>Apr</c:v>
                        </c:pt>
                        <c:pt idx="64">
                          <c:v>May</c:v>
                        </c:pt>
                        <c:pt idx="65">
                          <c:v>Jun</c:v>
                        </c:pt>
                        <c:pt idx="66">
                          <c:v>Jul</c:v>
                        </c:pt>
                        <c:pt idx="67">
                          <c:v>Aug</c:v>
                        </c:pt>
                        <c:pt idx="68">
                          <c:v>Sep</c:v>
                        </c:pt>
                      </c:lvl>
                      <c:lvl>
                        <c:pt idx="0">
                          <c:v>2013</c:v>
                        </c:pt>
                        <c:pt idx="1">
                          <c:v>2013</c:v>
                        </c:pt>
                        <c:pt idx="2">
                          <c:v>2013</c:v>
                        </c:pt>
                        <c:pt idx="3">
                          <c:v>2013</c:v>
                        </c:pt>
                        <c:pt idx="4">
                          <c:v>2013</c:v>
                        </c:pt>
                        <c:pt idx="5">
                          <c:v>2013</c:v>
                        </c:pt>
                        <c:pt idx="6">
                          <c:v>2013</c:v>
                        </c:pt>
                        <c:pt idx="7">
                          <c:v>2013</c:v>
                        </c:pt>
                        <c:pt idx="8">
                          <c:v>2013</c:v>
                        </c:pt>
                        <c:pt idx="9">
                          <c:v>2013</c:v>
                        </c:pt>
                        <c:pt idx="10">
                          <c:v>2013</c:v>
                        </c:pt>
                        <c:pt idx="11">
                          <c:v>2013</c:v>
                        </c:pt>
                        <c:pt idx="12">
                          <c:v>2014</c:v>
                        </c:pt>
                        <c:pt idx="13">
                          <c:v>2014</c:v>
                        </c:pt>
                        <c:pt idx="14">
                          <c:v>2014</c:v>
                        </c:pt>
                        <c:pt idx="15">
                          <c:v>2014</c:v>
                        </c:pt>
                        <c:pt idx="16">
                          <c:v>2014</c:v>
                        </c:pt>
                        <c:pt idx="17">
                          <c:v>2014</c:v>
                        </c:pt>
                        <c:pt idx="18">
                          <c:v>2014</c:v>
                        </c:pt>
                        <c:pt idx="19">
                          <c:v>2014</c:v>
                        </c:pt>
                        <c:pt idx="20">
                          <c:v>2014</c:v>
                        </c:pt>
                        <c:pt idx="21">
                          <c:v>2014</c:v>
                        </c:pt>
                        <c:pt idx="22">
                          <c:v>2014</c:v>
                        </c:pt>
                        <c:pt idx="23">
                          <c:v>2014</c:v>
                        </c:pt>
                        <c:pt idx="24">
                          <c:v>2015</c:v>
                        </c:pt>
                        <c:pt idx="25">
                          <c:v>2015</c:v>
                        </c:pt>
                        <c:pt idx="26">
                          <c:v>2015</c:v>
                        </c:pt>
                        <c:pt idx="27">
                          <c:v>2015</c:v>
                        </c:pt>
                        <c:pt idx="28">
                          <c:v>2015</c:v>
                        </c:pt>
                        <c:pt idx="29">
                          <c:v>2015</c:v>
                        </c:pt>
                        <c:pt idx="30">
                          <c:v>2015</c:v>
                        </c:pt>
                        <c:pt idx="31">
                          <c:v>2015</c:v>
                        </c:pt>
                        <c:pt idx="32">
                          <c:v>2015</c:v>
                        </c:pt>
                        <c:pt idx="33">
                          <c:v>2015</c:v>
                        </c:pt>
                        <c:pt idx="34">
                          <c:v>2015</c:v>
                        </c:pt>
                        <c:pt idx="35">
                          <c:v>2015</c:v>
                        </c:pt>
                        <c:pt idx="36">
                          <c:v>2016</c:v>
                        </c:pt>
                        <c:pt idx="37">
                          <c:v>2016</c:v>
                        </c:pt>
                        <c:pt idx="38">
                          <c:v>2016</c:v>
                        </c:pt>
                        <c:pt idx="39">
                          <c:v>2016</c:v>
                        </c:pt>
                        <c:pt idx="40">
                          <c:v>2016</c:v>
                        </c:pt>
                        <c:pt idx="41">
                          <c:v>2016</c:v>
                        </c:pt>
                        <c:pt idx="42">
                          <c:v>2016</c:v>
                        </c:pt>
                        <c:pt idx="43">
                          <c:v>2016</c:v>
                        </c:pt>
                        <c:pt idx="44">
                          <c:v>2016</c:v>
                        </c:pt>
                        <c:pt idx="45">
                          <c:v>2016</c:v>
                        </c:pt>
                        <c:pt idx="46">
                          <c:v>2016</c:v>
                        </c:pt>
                        <c:pt idx="47">
                          <c:v>2016</c:v>
                        </c:pt>
                        <c:pt idx="48">
                          <c:v>2017</c:v>
                        </c:pt>
                        <c:pt idx="49">
                          <c:v>2017</c:v>
                        </c:pt>
                        <c:pt idx="50">
                          <c:v>2017</c:v>
                        </c:pt>
                        <c:pt idx="51">
                          <c:v>2017</c:v>
                        </c:pt>
                        <c:pt idx="52">
                          <c:v>2017</c:v>
                        </c:pt>
                        <c:pt idx="53">
                          <c:v>2017</c:v>
                        </c:pt>
                        <c:pt idx="54">
                          <c:v>2017</c:v>
                        </c:pt>
                        <c:pt idx="55">
                          <c:v>2017</c:v>
                        </c:pt>
                        <c:pt idx="56">
                          <c:v>2017</c:v>
                        </c:pt>
                        <c:pt idx="57">
                          <c:v>2017</c:v>
                        </c:pt>
                        <c:pt idx="58">
                          <c:v>2017</c:v>
                        </c:pt>
                        <c:pt idx="59">
                          <c:v>2017</c:v>
                        </c:pt>
                        <c:pt idx="60">
                          <c:v>2018</c:v>
                        </c:pt>
                        <c:pt idx="61">
                          <c:v>2018</c:v>
                        </c:pt>
                        <c:pt idx="62">
                          <c:v>2018</c:v>
                        </c:pt>
                        <c:pt idx="63">
                          <c:v>2018</c:v>
                        </c:pt>
                        <c:pt idx="64">
                          <c:v>2018</c:v>
                        </c:pt>
                        <c:pt idx="65">
                          <c:v>2018</c:v>
                        </c:pt>
                        <c:pt idx="66">
                          <c:v>2018</c:v>
                        </c:pt>
                        <c:pt idx="67">
                          <c:v>2018</c:v>
                        </c:pt>
                        <c:pt idx="68">
                          <c:v>2018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'2. National vs MD'!$E$27:$E$93</c15:sqref>
                        </c15:formulaRef>
                      </c:ext>
                    </c:extLst>
                    <c:numCache>
                      <c:formatCode>0.00%</c:formatCode>
                      <c:ptCount val="67"/>
                      <c:pt idx="0">
                        <c:v>0.15540000000000001</c:v>
                      </c:pt>
                      <c:pt idx="1">
                        <c:v>0.15579999999999999</c:v>
                      </c:pt>
                      <c:pt idx="2">
                        <c:v>0.15509999999999999</c:v>
                      </c:pt>
                      <c:pt idx="3">
                        <c:v>0.1537</c:v>
                      </c:pt>
                      <c:pt idx="4">
                        <c:v>0.15479999999999999</c:v>
                      </c:pt>
                      <c:pt idx="5">
                        <c:v>0.15210000000000001</c:v>
                      </c:pt>
                      <c:pt idx="6">
                        <c:v>0.1552</c:v>
                      </c:pt>
                      <c:pt idx="7">
                        <c:v>0.15440000000000001</c:v>
                      </c:pt>
                      <c:pt idx="8">
                        <c:v>0.1512</c:v>
                      </c:pt>
                      <c:pt idx="9">
                        <c:v>0.14960000000000001</c:v>
                      </c:pt>
                      <c:pt idx="10">
                        <c:v>0.15079999999999999</c:v>
                      </c:pt>
                      <c:pt idx="11">
                        <c:v>0.15709999999999999</c:v>
                      </c:pt>
                      <c:pt idx="12">
                        <c:v>0.15440000000000001</c:v>
                      </c:pt>
                      <c:pt idx="13">
                        <c:v>0.15409999999999999</c:v>
                      </c:pt>
                      <c:pt idx="14">
                        <c:v>0.155</c:v>
                      </c:pt>
                      <c:pt idx="15">
                        <c:v>0.15570000000000001</c:v>
                      </c:pt>
                      <c:pt idx="16">
                        <c:v>0.15459999999999999</c:v>
                      </c:pt>
                      <c:pt idx="17">
                        <c:v>0.1545</c:v>
                      </c:pt>
                      <c:pt idx="18">
                        <c:v>0.15609999999999999</c:v>
                      </c:pt>
                      <c:pt idx="19">
                        <c:v>0.15529999999999999</c:v>
                      </c:pt>
                      <c:pt idx="20">
                        <c:v>0.15440000000000001</c:v>
                      </c:pt>
                      <c:pt idx="21">
                        <c:v>0.1512</c:v>
                      </c:pt>
                      <c:pt idx="22">
                        <c:v>0.15440000000000001</c:v>
                      </c:pt>
                      <c:pt idx="23">
                        <c:v>0.1605</c:v>
                      </c:pt>
                      <c:pt idx="24">
                        <c:v>0.15359999999999999</c:v>
                      </c:pt>
                      <c:pt idx="25">
                        <c:v>0.15509999999999999</c:v>
                      </c:pt>
                      <c:pt idx="26">
                        <c:v>0.15490000000000001</c:v>
                      </c:pt>
                      <c:pt idx="27">
                        <c:v>0.15459999999999999</c:v>
                      </c:pt>
                      <c:pt idx="28">
                        <c:v>0.1552</c:v>
                      </c:pt>
                      <c:pt idx="29">
                        <c:v>0.1547</c:v>
                      </c:pt>
                      <c:pt idx="30">
                        <c:v>0.15529999999999999</c:v>
                      </c:pt>
                      <c:pt idx="31">
                        <c:v>0.15529999999999999</c:v>
                      </c:pt>
                      <c:pt idx="32">
                        <c:v>0.15479999999999999</c:v>
                      </c:pt>
                      <c:pt idx="33">
                        <c:v>0.15079999999999999</c:v>
                      </c:pt>
                      <c:pt idx="34">
                        <c:v>0.15340000000000001</c:v>
                      </c:pt>
                      <c:pt idx="35">
                        <c:v>0.15759999999999999</c:v>
                      </c:pt>
                      <c:pt idx="36">
                        <c:v>0.15329999999999999</c:v>
                      </c:pt>
                      <c:pt idx="37">
                        <c:v>0.15490000000000001</c:v>
                      </c:pt>
                      <c:pt idx="38">
                        <c:v>0.15459999999999999</c:v>
                      </c:pt>
                      <c:pt idx="39">
                        <c:v>0.15140000000000001</c:v>
                      </c:pt>
                      <c:pt idx="40">
                        <c:v>0.1532</c:v>
                      </c:pt>
                      <c:pt idx="41">
                        <c:v>0.154</c:v>
                      </c:pt>
                      <c:pt idx="42">
                        <c:v>0.1552</c:v>
                      </c:pt>
                      <c:pt idx="43">
                        <c:v>0.155</c:v>
                      </c:pt>
                      <c:pt idx="44">
                        <c:v>0.15429999999999999</c:v>
                      </c:pt>
                      <c:pt idx="45">
                        <c:v>0.15049999999999999</c:v>
                      </c:pt>
                      <c:pt idx="46">
                        <c:v>0.15409999999999999</c:v>
                      </c:pt>
                      <c:pt idx="47">
                        <c:v>0.15720000000000001</c:v>
                      </c:pt>
                      <c:pt idx="48">
                        <c:v>0.15505045801925965</c:v>
                      </c:pt>
                      <c:pt idx="49">
                        <c:v>0.15419152783783449</c:v>
                      </c:pt>
                      <c:pt idx="50">
                        <c:v>0.15402280007061969</c:v>
                      </c:pt>
                      <c:pt idx="51">
                        <c:v>0.15339162827770683</c:v>
                      </c:pt>
                      <c:pt idx="52">
                        <c:v>0.1545995089095725</c:v>
                      </c:pt>
                      <c:pt idx="53">
                        <c:v>0.15324804609781087</c:v>
                      </c:pt>
                      <c:pt idx="54">
                        <c:v>0.15469173815823853</c:v>
                      </c:pt>
                      <c:pt idx="55">
                        <c:v>0.15509668714290295</c:v>
                      </c:pt>
                      <c:pt idx="56">
                        <c:v>0.15375122972385549</c:v>
                      </c:pt>
                      <c:pt idx="57">
                        <c:v>0.15228331518111232</c:v>
                      </c:pt>
                      <c:pt idx="58">
                        <c:v>0.15313066369955722</c:v>
                      </c:pt>
                      <c:pt idx="59">
                        <c:v>0.15848833167053397</c:v>
                      </c:pt>
                      <c:pt idx="60">
                        <c:v>0.15454537457224329</c:v>
                      </c:pt>
                      <c:pt idx="61">
                        <c:v>0.15417554893111571</c:v>
                      </c:pt>
                      <c:pt idx="62">
                        <c:v>0.1536418126422972</c:v>
                      </c:pt>
                      <c:pt idx="63">
                        <c:v>0.15218999588043863</c:v>
                      </c:pt>
                      <c:pt idx="64">
                        <c:v>0.15389154053971507</c:v>
                      </c:pt>
                      <c:pt idx="65">
                        <c:v>0.1540151979551001</c:v>
                      </c:pt>
                      <c:pt idx="66">
                        <c:v>0.15503175309949602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3"/>
                <c:order val="3"/>
                <c:tx>
                  <c:v>CMMI MD In-State</c:v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/>
                    </a:solidFill>
                    <a:ln w="9525">
                      <a:solidFill>
                        <a:schemeClr val="accent4"/>
                      </a:solidFill>
                    </a:ln>
                    <a:effectLst/>
                  </c:spPr>
                </c:marker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'2. National vs MD'!$A$27:$B$95</c15:sqref>
                        </c15:formulaRef>
                      </c:ext>
                    </c:extLst>
                    <c:multiLvlStrCache>
                      <c:ptCount val="69"/>
                      <c:lvl>
                        <c:pt idx="0">
                          <c:v>Jan</c:v>
                        </c:pt>
                        <c:pt idx="1">
                          <c:v>Feb</c:v>
                        </c:pt>
                        <c:pt idx="2">
                          <c:v>Mar</c:v>
                        </c:pt>
                        <c:pt idx="3">
                          <c:v>Apr</c:v>
                        </c:pt>
                        <c:pt idx="4">
                          <c:v>May</c:v>
                        </c:pt>
                        <c:pt idx="5">
                          <c:v>Jun</c:v>
                        </c:pt>
                        <c:pt idx="6">
                          <c:v>Jul</c:v>
                        </c:pt>
                        <c:pt idx="7">
                          <c:v>Aug</c:v>
                        </c:pt>
                        <c:pt idx="8">
                          <c:v>Sep</c:v>
                        </c:pt>
                        <c:pt idx="9">
                          <c:v>Oct</c:v>
                        </c:pt>
                        <c:pt idx="10">
                          <c:v>Nov</c:v>
                        </c:pt>
                        <c:pt idx="11">
                          <c:v>Dec</c:v>
                        </c:pt>
                        <c:pt idx="12">
                          <c:v>Jan</c:v>
                        </c:pt>
                        <c:pt idx="13">
                          <c:v>Feb</c:v>
                        </c:pt>
                        <c:pt idx="14">
                          <c:v>Mar</c:v>
                        </c:pt>
                        <c:pt idx="15">
                          <c:v>Apr</c:v>
                        </c:pt>
                        <c:pt idx="16">
                          <c:v>May</c:v>
                        </c:pt>
                        <c:pt idx="17">
                          <c:v>Jun</c:v>
                        </c:pt>
                        <c:pt idx="18">
                          <c:v>Jul</c:v>
                        </c:pt>
                        <c:pt idx="19">
                          <c:v>Aug</c:v>
                        </c:pt>
                        <c:pt idx="20">
                          <c:v>Sep</c:v>
                        </c:pt>
                        <c:pt idx="21">
                          <c:v>Oct</c:v>
                        </c:pt>
                        <c:pt idx="22">
                          <c:v>Nov</c:v>
                        </c:pt>
                        <c:pt idx="23">
                          <c:v>Dec</c:v>
                        </c:pt>
                        <c:pt idx="24">
                          <c:v>Jan</c:v>
                        </c:pt>
                        <c:pt idx="25">
                          <c:v>Feb</c:v>
                        </c:pt>
                        <c:pt idx="26">
                          <c:v>Mar</c:v>
                        </c:pt>
                        <c:pt idx="27">
                          <c:v>Apr</c:v>
                        </c:pt>
                        <c:pt idx="28">
                          <c:v>May</c:v>
                        </c:pt>
                        <c:pt idx="29">
                          <c:v>Jun</c:v>
                        </c:pt>
                        <c:pt idx="30">
                          <c:v>Jul</c:v>
                        </c:pt>
                        <c:pt idx="31">
                          <c:v>Aug</c:v>
                        </c:pt>
                        <c:pt idx="32">
                          <c:v>Sep</c:v>
                        </c:pt>
                        <c:pt idx="33">
                          <c:v>Oct</c:v>
                        </c:pt>
                        <c:pt idx="34">
                          <c:v>Nov</c:v>
                        </c:pt>
                        <c:pt idx="35">
                          <c:v>Dec</c:v>
                        </c:pt>
                        <c:pt idx="36">
                          <c:v>Jan</c:v>
                        </c:pt>
                        <c:pt idx="37">
                          <c:v>Feb</c:v>
                        </c:pt>
                        <c:pt idx="38">
                          <c:v>Mar</c:v>
                        </c:pt>
                        <c:pt idx="39">
                          <c:v>Apr</c:v>
                        </c:pt>
                        <c:pt idx="40">
                          <c:v>May</c:v>
                        </c:pt>
                        <c:pt idx="41">
                          <c:v>Jun</c:v>
                        </c:pt>
                        <c:pt idx="42">
                          <c:v>Jul</c:v>
                        </c:pt>
                        <c:pt idx="43">
                          <c:v>Aug</c:v>
                        </c:pt>
                        <c:pt idx="44">
                          <c:v>Sep</c:v>
                        </c:pt>
                        <c:pt idx="45">
                          <c:v>Oct</c:v>
                        </c:pt>
                        <c:pt idx="46">
                          <c:v>Nov</c:v>
                        </c:pt>
                        <c:pt idx="47">
                          <c:v>Dec</c:v>
                        </c:pt>
                        <c:pt idx="48">
                          <c:v>Jan</c:v>
                        </c:pt>
                        <c:pt idx="49">
                          <c:v>Feb</c:v>
                        </c:pt>
                        <c:pt idx="50">
                          <c:v>Mar</c:v>
                        </c:pt>
                        <c:pt idx="51">
                          <c:v>Apr</c:v>
                        </c:pt>
                        <c:pt idx="52">
                          <c:v>May</c:v>
                        </c:pt>
                        <c:pt idx="53">
                          <c:v>Jun</c:v>
                        </c:pt>
                        <c:pt idx="54">
                          <c:v>Jul</c:v>
                        </c:pt>
                        <c:pt idx="55">
                          <c:v>Aug</c:v>
                        </c:pt>
                        <c:pt idx="56">
                          <c:v>Sep</c:v>
                        </c:pt>
                        <c:pt idx="57">
                          <c:v>Oct</c:v>
                        </c:pt>
                        <c:pt idx="58">
                          <c:v>Nov</c:v>
                        </c:pt>
                        <c:pt idx="59">
                          <c:v>Dec</c:v>
                        </c:pt>
                        <c:pt idx="60">
                          <c:v>Jan</c:v>
                        </c:pt>
                        <c:pt idx="61">
                          <c:v>Feb</c:v>
                        </c:pt>
                        <c:pt idx="62">
                          <c:v>Mar</c:v>
                        </c:pt>
                        <c:pt idx="63">
                          <c:v>Apr</c:v>
                        </c:pt>
                        <c:pt idx="64">
                          <c:v>May</c:v>
                        </c:pt>
                        <c:pt idx="65">
                          <c:v>Jun</c:v>
                        </c:pt>
                        <c:pt idx="66">
                          <c:v>Jul</c:v>
                        </c:pt>
                        <c:pt idx="67">
                          <c:v>Aug</c:v>
                        </c:pt>
                        <c:pt idx="68">
                          <c:v>Sep</c:v>
                        </c:pt>
                      </c:lvl>
                      <c:lvl>
                        <c:pt idx="0">
                          <c:v>2013</c:v>
                        </c:pt>
                        <c:pt idx="1">
                          <c:v>2013</c:v>
                        </c:pt>
                        <c:pt idx="2">
                          <c:v>2013</c:v>
                        </c:pt>
                        <c:pt idx="3">
                          <c:v>2013</c:v>
                        </c:pt>
                        <c:pt idx="4">
                          <c:v>2013</c:v>
                        </c:pt>
                        <c:pt idx="5">
                          <c:v>2013</c:v>
                        </c:pt>
                        <c:pt idx="6">
                          <c:v>2013</c:v>
                        </c:pt>
                        <c:pt idx="7">
                          <c:v>2013</c:v>
                        </c:pt>
                        <c:pt idx="8">
                          <c:v>2013</c:v>
                        </c:pt>
                        <c:pt idx="9">
                          <c:v>2013</c:v>
                        </c:pt>
                        <c:pt idx="10">
                          <c:v>2013</c:v>
                        </c:pt>
                        <c:pt idx="11">
                          <c:v>2013</c:v>
                        </c:pt>
                        <c:pt idx="12">
                          <c:v>2014</c:v>
                        </c:pt>
                        <c:pt idx="13">
                          <c:v>2014</c:v>
                        </c:pt>
                        <c:pt idx="14">
                          <c:v>2014</c:v>
                        </c:pt>
                        <c:pt idx="15">
                          <c:v>2014</c:v>
                        </c:pt>
                        <c:pt idx="16">
                          <c:v>2014</c:v>
                        </c:pt>
                        <c:pt idx="17">
                          <c:v>2014</c:v>
                        </c:pt>
                        <c:pt idx="18">
                          <c:v>2014</c:v>
                        </c:pt>
                        <c:pt idx="19">
                          <c:v>2014</c:v>
                        </c:pt>
                        <c:pt idx="20">
                          <c:v>2014</c:v>
                        </c:pt>
                        <c:pt idx="21">
                          <c:v>2014</c:v>
                        </c:pt>
                        <c:pt idx="22">
                          <c:v>2014</c:v>
                        </c:pt>
                        <c:pt idx="23">
                          <c:v>2014</c:v>
                        </c:pt>
                        <c:pt idx="24">
                          <c:v>2015</c:v>
                        </c:pt>
                        <c:pt idx="25">
                          <c:v>2015</c:v>
                        </c:pt>
                        <c:pt idx="26">
                          <c:v>2015</c:v>
                        </c:pt>
                        <c:pt idx="27">
                          <c:v>2015</c:v>
                        </c:pt>
                        <c:pt idx="28">
                          <c:v>2015</c:v>
                        </c:pt>
                        <c:pt idx="29">
                          <c:v>2015</c:v>
                        </c:pt>
                        <c:pt idx="30">
                          <c:v>2015</c:v>
                        </c:pt>
                        <c:pt idx="31">
                          <c:v>2015</c:v>
                        </c:pt>
                        <c:pt idx="32">
                          <c:v>2015</c:v>
                        </c:pt>
                        <c:pt idx="33">
                          <c:v>2015</c:v>
                        </c:pt>
                        <c:pt idx="34">
                          <c:v>2015</c:v>
                        </c:pt>
                        <c:pt idx="35">
                          <c:v>2015</c:v>
                        </c:pt>
                        <c:pt idx="36">
                          <c:v>2016</c:v>
                        </c:pt>
                        <c:pt idx="37">
                          <c:v>2016</c:v>
                        </c:pt>
                        <c:pt idx="38">
                          <c:v>2016</c:v>
                        </c:pt>
                        <c:pt idx="39">
                          <c:v>2016</c:v>
                        </c:pt>
                        <c:pt idx="40">
                          <c:v>2016</c:v>
                        </c:pt>
                        <c:pt idx="41">
                          <c:v>2016</c:v>
                        </c:pt>
                        <c:pt idx="42">
                          <c:v>2016</c:v>
                        </c:pt>
                        <c:pt idx="43">
                          <c:v>2016</c:v>
                        </c:pt>
                        <c:pt idx="44">
                          <c:v>2016</c:v>
                        </c:pt>
                        <c:pt idx="45">
                          <c:v>2016</c:v>
                        </c:pt>
                        <c:pt idx="46">
                          <c:v>2016</c:v>
                        </c:pt>
                        <c:pt idx="47">
                          <c:v>2016</c:v>
                        </c:pt>
                        <c:pt idx="48">
                          <c:v>2017</c:v>
                        </c:pt>
                        <c:pt idx="49">
                          <c:v>2017</c:v>
                        </c:pt>
                        <c:pt idx="50">
                          <c:v>2017</c:v>
                        </c:pt>
                        <c:pt idx="51">
                          <c:v>2017</c:v>
                        </c:pt>
                        <c:pt idx="52">
                          <c:v>2017</c:v>
                        </c:pt>
                        <c:pt idx="53">
                          <c:v>2017</c:v>
                        </c:pt>
                        <c:pt idx="54">
                          <c:v>2017</c:v>
                        </c:pt>
                        <c:pt idx="55">
                          <c:v>2017</c:v>
                        </c:pt>
                        <c:pt idx="56">
                          <c:v>2017</c:v>
                        </c:pt>
                        <c:pt idx="57">
                          <c:v>2017</c:v>
                        </c:pt>
                        <c:pt idx="58">
                          <c:v>2017</c:v>
                        </c:pt>
                        <c:pt idx="59">
                          <c:v>2017</c:v>
                        </c:pt>
                        <c:pt idx="60">
                          <c:v>2018</c:v>
                        </c:pt>
                        <c:pt idx="61">
                          <c:v>2018</c:v>
                        </c:pt>
                        <c:pt idx="62">
                          <c:v>2018</c:v>
                        </c:pt>
                        <c:pt idx="63">
                          <c:v>2018</c:v>
                        </c:pt>
                        <c:pt idx="64">
                          <c:v>2018</c:v>
                        </c:pt>
                        <c:pt idx="65">
                          <c:v>2018</c:v>
                        </c:pt>
                        <c:pt idx="66">
                          <c:v>2018</c:v>
                        </c:pt>
                        <c:pt idx="67">
                          <c:v>2018</c:v>
                        </c:pt>
                        <c:pt idx="68">
                          <c:v>2018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'2. National vs MD'!$BC$27:$BC$93</c15:sqref>
                        </c15:formulaRef>
                      </c:ext>
                    </c:extLst>
                    <c:numCache>
                      <c:formatCode>0.00%</c:formatCode>
                      <c:ptCount val="67"/>
                      <c:pt idx="0">
                        <c:v>0.157314304249108</c:v>
                      </c:pt>
                      <c:pt idx="1">
                        <c:v>0.1576935130053275</c:v>
                      </c:pt>
                      <c:pt idx="2">
                        <c:v>0.15746622011779651</c:v>
                      </c:pt>
                      <c:pt idx="3">
                        <c:v>0.16105502713427089</c:v>
                      </c:pt>
                      <c:pt idx="4">
                        <c:v>0.15981281076338111</c:v>
                      </c:pt>
                      <c:pt idx="5">
                        <c:v>0.15461885688854982</c:v>
                      </c:pt>
                      <c:pt idx="6">
                        <c:v>0.16140199048031156</c:v>
                      </c:pt>
                      <c:pt idx="7">
                        <c:v>0.15993369351669942</c:v>
                      </c:pt>
                      <c:pt idx="8">
                        <c:v>0.15602928788958725</c:v>
                      </c:pt>
                      <c:pt idx="9">
                        <c:v>0.15297886759903886</c:v>
                      </c:pt>
                      <c:pt idx="10">
                        <c:v>0.15481923842548001</c:v>
                      </c:pt>
                      <c:pt idx="11">
                        <c:v>0.16860240030971738</c:v>
                      </c:pt>
                      <c:pt idx="12">
                        <c:v>0.1612254282101391</c:v>
                      </c:pt>
                      <c:pt idx="13">
                        <c:v>0.1578499967305303</c:v>
                      </c:pt>
                      <c:pt idx="14">
                        <c:v>0.1556102059637258</c:v>
                      </c:pt>
                      <c:pt idx="15">
                        <c:v>0.15488813974869753</c:v>
                      </c:pt>
                      <c:pt idx="16">
                        <c:v>0.16128063431042769</c:v>
                      </c:pt>
                      <c:pt idx="17">
                        <c:v>0.15934275888421856</c:v>
                      </c:pt>
                      <c:pt idx="18">
                        <c:v>0.1571589065035576</c:v>
                      </c:pt>
                      <c:pt idx="19">
                        <c:v>0.15455007625826131</c:v>
                      </c:pt>
                      <c:pt idx="20">
                        <c:v>0.15421115065243179</c:v>
                      </c:pt>
                      <c:pt idx="21">
                        <c:v>0.15321637426900586</c:v>
                      </c:pt>
                      <c:pt idx="22">
                        <c:v>0.15433621043978626</c:v>
                      </c:pt>
                      <c:pt idx="23">
                        <c:v>0.15902103803725359</c:v>
                      </c:pt>
                      <c:pt idx="24">
                        <c:v>0.15300182936969897</c:v>
                      </c:pt>
                      <c:pt idx="25">
                        <c:v>0.15333642568418263</c:v>
                      </c:pt>
                      <c:pt idx="26">
                        <c:v>0.15393154486586494</c:v>
                      </c:pt>
                      <c:pt idx="27">
                        <c:v>0.15143699336772293</c:v>
                      </c:pt>
                      <c:pt idx="28">
                        <c:v>0.15331448319195728</c:v>
                      </c:pt>
                      <c:pt idx="29">
                        <c:v>0.15436930578724498</c:v>
                      </c:pt>
                      <c:pt idx="30">
                        <c:v>0.15095394941271517</c:v>
                      </c:pt>
                      <c:pt idx="31">
                        <c:v>0.14918000395178818</c:v>
                      </c:pt>
                      <c:pt idx="32">
                        <c:v>0.14802371541501977</c:v>
                      </c:pt>
                      <c:pt idx="33">
                        <c:v>0.14474899907607022</c:v>
                      </c:pt>
                      <c:pt idx="34">
                        <c:v>0.15366446214063975</c:v>
                      </c:pt>
                      <c:pt idx="35">
                        <c:v>0.155719794344473</c:v>
                      </c:pt>
                      <c:pt idx="36">
                        <c:v>0.15126533742331288</c:v>
                      </c:pt>
                      <c:pt idx="37">
                        <c:v>0.15131366599961268</c:v>
                      </c:pt>
                      <c:pt idx="38">
                        <c:v>0.15109402720283854</c:v>
                      </c:pt>
                      <c:pt idx="39">
                        <c:v>0.14634606911311135</c:v>
                      </c:pt>
                      <c:pt idx="40">
                        <c:v>0.14731887284523884</c:v>
                      </c:pt>
                      <c:pt idx="41">
                        <c:v>0.1460179812535867</c:v>
                      </c:pt>
                      <c:pt idx="42">
                        <c:v>0.14627201695139716</c:v>
                      </c:pt>
                      <c:pt idx="43">
                        <c:v>0.14738336452216558</c:v>
                      </c:pt>
                      <c:pt idx="44">
                        <c:v>0.14916617230241908</c:v>
                      </c:pt>
                      <c:pt idx="45">
                        <c:v>0.14530527138854499</c:v>
                      </c:pt>
                      <c:pt idx="46">
                        <c:v>0.14464776459548226</c:v>
                      </c:pt>
                      <c:pt idx="47">
                        <c:v>0.15001920860545526</c:v>
                      </c:pt>
                      <c:pt idx="48">
                        <c:v>0.1501813784764208</c:v>
                      </c:pt>
                      <c:pt idx="49">
                        <c:v>0.14624193760695012</c:v>
                      </c:pt>
                      <c:pt idx="50">
                        <c:v>0.14190579973362394</c:v>
                      </c:pt>
                      <c:pt idx="51">
                        <c:v>0.14346327234155395</c:v>
                      </c:pt>
                      <c:pt idx="52">
                        <c:v>0.1423029676084567</c:v>
                      </c:pt>
                      <c:pt idx="53">
                        <c:v>0.13946370350655399</c:v>
                      </c:pt>
                      <c:pt idx="54">
                        <c:v>0.13838101884159107</c:v>
                      </c:pt>
                      <c:pt idx="55">
                        <c:v>0.14457422246366969</c:v>
                      </c:pt>
                      <c:pt idx="56">
                        <c:v>0.1444796255506608</c:v>
                      </c:pt>
                      <c:pt idx="57">
                        <c:v>0.13587652490395632</c:v>
                      </c:pt>
                      <c:pt idx="58">
                        <c:v>0.14661549197487789</c:v>
                      </c:pt>
                      <c:pt idx="59">
                        <c:v>0.14928081731415513</c:v>
                      </c:pt>
                      <c:pt idx="60">
                        <c:v>0.1437488746173699</c:v>
                      </c:pt>
                      <c:pt idx="61">
                        <c:v>0.14468463538103707</c:v>
                      </c:pt>
                      <c:pt idx="62">
                        <c:v>0.14809943443377613</c:v>
                      </c:pt>
                      <c:pt idx="63">
                        <c:v>0.14394096144561694</c:v>
                      </c:pt>
                      <c:pt idx="64">
                        <c:v>0.14899940558747771</c:v>
                      </c:pt>
                      <c:pt idx="65">
                        <c:v>0.14944191814799504</c:v>
                      </c:pt>
                      <c:pt idx="66">
                        <c:v>0.14028013582342955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231934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1936688"/>
        <c:crosses val="autoZero"/>
        <c:auto val="0"/>
        <c:lblAlgn val="ctr"/>
        <c:lblOffset val="100"/>
        <c:tickLblSkip val="12"/>
        <c:noMultiLvlLbl val="0"/>
      </c:catAx>
      <c:valAx>
        <c:axId val="231936688"/>
        <c:scaling>
          <c:orientation val="minMax"/>
          <c:min val="0.1350000000000000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1934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178970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42272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4ab85f8417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g4ab85f8417_0_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5" tIns="45650" rIns="91275" bIns="456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" b="1"/>
              <a:t>ANDI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"/>
              <a:t>Questions:</a:t>
            </a:r>
            <a:endParaRPr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" b="0"/>
              <a:t>Timeline</a:t>
            </a:r>
            <a:r>
              <a:rPr lang="en"/>
              <a:t> to </a:t>
            </a:r>
            <a:r>
              <a:rPr lang="en" b="1"/>
              <a:t>refresh these ratios</a:t>
            </a:r>
            <a:r>
              <a:rPr lang="en"/>
              <a:t>? Currently I am refreshing every quarter, with rolling 12 months. Don’t seem to change too much, but there is some general variation for border hospitals. </a:t>
            </a:r>
            <a:r>
              <a:rPr lang="en" b="1"/>
              <a:t>Laura</a:t>
            </a:r>
            <a:r>
              <a:rPr lang="en"/>
              <a:t> is investigating.</a:t>
            </a:r>
            <a:endParaRPr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"/>
              <a:t>Should we still decrease by </a:t>
            </a:r>
            <a:r>
              <a:rPr lang="en" b="1"/>
              <a:t>2.5%</a:t>
            </a:r>
            <a:r>
              <a:rPr lang="en"/>
              <a:t>? Rationale was 2% + additional 3 months = 2.5%.</a:t>
            </a:r>
            <a:endParaRPr/>
          </a:p>
        </p:txBody>
      </p:sp>
      <p:sp>
        <p:nvSpPr>
          <p:cNvPr id="276" name="Google Shape;276;g4ab85f8417_0_43:notes"/>
          <p:cNvSpPr txBox="1">
            <a:spLocks noGrp="1"/>
          </p:cNvSpPr>
          <p:nvPr>
            <p:ph type="sldNum" idx="12"/>
          </p:nvPr>
        </p:nvSpPr>
        <p:spPr>
          <a:xfrm>
            <a:off x="3884614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5" tIns="45650" rIns="91275" bIns="45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513343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4ab85f8417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8" name="Google Shape;298;g4ab85f8417_0_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5" tIns="45650" rIns="91275" bIns="45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g4ab85f8417_0_65:notes"/>
          <p:cNvSpPr txBox="1">
            <a:spLocks noGrp="1"/>
          </p:cNvSpPr>
          <p:nvPr>
            <p:ph type="sldNum" idx="12"/>
          </p:nvPr>
        </p:nvSpPr>
        <p:spPr>
          <a:xfrm>
            <a:off x="3884614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5" tIns="45650" rIns="91275" bIns="45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7359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4ab85f8417_0_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g4ab85f8417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71196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45d8c5f24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45d8c5f246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g45d8c5f246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49946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9" name="Google Shape;31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Andi- To add slides from Maddie and Judy (these are being re-vamped week of 9/4) </a:t>
            </a:r>
            <a:r>
              <a:rPr lang="en"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Maddie will present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03616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45e7616df7_7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45e7616df7_7_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g45e7616df7_7_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5218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45e7616df7_7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45e7616df7_7_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See if we have MPR handout</a:t>
            </a:r>
            <a:endParaRPr/>
          </a:p>
        </p:txBody>
      </p:sp>
      <p:sp>
        <p:nvSpPr>
          <p:cNvPr id="333" name="Google Shape;333;g45e7616df7_7_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49972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49f1e197e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49f1e197e4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g49f1e197e4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39898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4abb1c4b25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4abb1c4b25_0_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g4abb1c4b25_0_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84625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49f1e197e4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49f1e197e4_0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Handout with rationale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Change title or add text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g49f1e197e4_0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6059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9" name="Google Shape;19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54541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92082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49f1e197e4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49f1e197e4_0_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5468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▶"/>
            </a:pPr>
            <a:r>
              <a:rPr lang="en" sz="2600">
                <a:latin typeface="Cabin"/>
                <a:ea typeface="Cabin"/>
                <a:cs typeface="Cabin"/>
                <a:sym typeface="Cabin"/>
              </a:rPr>
              <a:t>Actual RY 2021:</a:t>
            </a:r>
            <a:endParaRPr sz="2600">
              <a:latin typeface="Cabin"/>
              <a:ea typeface="Cabin"/>
              <a:cs typeface="Cabin"/>
              <a:sym typeface="Cabin"/>
            </a:endParaRPr>
          </a:p>
          <a:p>
            <a:pPr marL="914400" lvl="1" indent="-315468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68"/>
              <a:buFont typeface="Noto Sans Symbols"/>
              <a:buChar char="▶"/>
            </a:pPr>
            <a:r>
              <a:rPr lang="en" sz="23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Update to v36 of PPC grouper</a:t>
            </a:r>
            <a:endParaRPr sz="230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  <a:p>
            <a:pPr marL="914400" lvl="1" indent="-315468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68"/>
              <a:buFont typeface="Noto Sans Symbols"/>
              <a:buChar char="▶"/>
            </a:pPr>
            <a:r>
              <a:rPr lang="en" sz="23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Base period FY 2018 (July 2017 - June 2018)</a:t>
            </a:r>
            <a:endParaRPr sz="230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  <a:p>
            <a:pPr marL="914400" lvl="1" indent="-315468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68"/>
              <a:buFont typeface="Noto Sans Symbols"/>
              <a:buChar char="▶"/>
            </a:pPr>
            <a:r>
              <a:rPr lang="en" sz="23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Performance period CY 2019</a:t>
            </a:r>
            <a:endParaRPr/>
          </a:p>
        </p:txBody>
      </p:sp>
      <p:sp>
        <p:nvSpPr>
          <p:cNvPr id="376" name="Google Shape;376;g49f1e197e4_0_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28990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4abb1c4b2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4abb1c4b2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g4abb1c4b25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93275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49f1e197e4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49f1e197e4_0_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g49f1e197e4_0_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53681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49f1e197e4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49f1e197e4_0_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g49f1e197e4_0_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82682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49f1e197e4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49f1e197e4_0_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Put policy issues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Imprecision in measurement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Incentvies being continuous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Focus on outliers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g49f1e197e4_0_6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79962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4a871eeca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4a871eeca5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g4a871eeca5_0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81152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4a871eeca5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4a871eeca5_0_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g4a871eeca5_0_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11988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45e7616df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1" name="Google Shape;431;g45e7616df7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2" name="Google Shape;432;g45e7616df7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79020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49f1e197e4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8" name="Google Shape;438;g49f1e197e4_1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g49f1e197e4_1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0171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23732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4abb1c4b25_5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7" name="Google Shape;447;g4abb1c4b25_5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g4abb1c4b25_5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30975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49f1e197e4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5" name="Google Shape;455;g49f1e197e4_1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g49f1e197e4_1_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40694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45e7616df7_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45e7616df7_8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g45e7616df7_8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28928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45e7616df7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45e7616df7_0_2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g45e7616df7_0_25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33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891510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45f1a483b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45f1a483b6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g45f1a483b6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34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29380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49f1e197e4_1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5" name="Google Shape;485;g49f1e197e4_1_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g49f1e197e4_1_8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010594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49f1e197e4_1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5" name="Google Shape;485;g49f1e197e4_1_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g49f1e197e4_1_8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57716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49f1e197e4_1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49f1e197e4_1_9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g49f1e197e4_1_9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37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3326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6246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45d8c5f246_12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g45d8c5f246_12_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Andi- To add slides from Maddie and Judy (these are being re-vamped week of 9/4) </a:t>
            </a:r>
            <a:r>
              <a:rPr lang="en"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Maddie will present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g45d8c5f246_12_9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8986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4ab85f841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g4ab85f8417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5" tIns="45650" rIns="91275" bIns="45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NOTE that YTD would suggest we are above the nation; however, trending over rolling twelve months is still in our favor.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Updated from 2018-12 Slides</a:t>
            </a:r>
            <a:endParaRPr/>
          </a:p>
        </p:txBody>
      </p:sp>
      <p:sp>
        <p:nvSpPr>
          <p:cNvPr id="225" name="Google Shape;225;g4ab85f8417_0_1:notes"/>
          <p:cNvSpPr txBox="1">
            <a:spLocks noGrp="1"/>
          </p:cNvSpPr>
          <p:nvPr>
            <p:ph type="sldNum" idx="12"/>
          </p:nvPr>
        </p:nvSpPr>
        <p:spPr>
          <a:xfrm>
            <a:off x="3884614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5" tIns="45650" rIns="91275" bIns="45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88161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4ab85f8417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4ab85f8417_0_1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g4ab85f8417_0_16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1107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4ab85f8417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g4ab85f8417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5" tIns="45650" rIns="91275" bIns="45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Updated from 2018-12 Slides – Thanks to Quanshay</a:t>
            </a:r>
            <a:endParaRPr/>
          </a:p>
        </p:txBody>
      </p:sp>
      <p:sp>
        <p:nvSpPr>
          <p:cNvPr id="241" name="Google Shape;241;g4ab85f8417_0_9:notes"/>
          <p:cNvSpPr txBox="1">
            <a:spLocks noGrp="1"/>
          </p:cNvSpPr>
          <p:nvPr>
            <p:ph type="sldNum" idx="12"/>
          </p:nvPr>
        </p:nvSpPr>
        <p:spPr>
          <a:xfrm>
            <a:off x="3884614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5" tIns="45650" rIns="91275" bIns="45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000000"/>
                </a:solidFill>
              </a:rPr>
              <a:t>8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069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4ab85f8417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g4ab85f8417_0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5" tIns="45650" rIns="91275" bIns="45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/>
              <a:t>Andi</a:t>
            </a:r>
            <a:endParaRPr b="0"/>
          </a:p>
        </p:txBody>
      </p:sp>
      <p:sp>
        <p:nvSpPr>
          <p:cNvPr id="252" name="Google Shape;252;g4ab85f8417_0_20:notes"/>
          <p:cNvSpPr txBox="1">
            <a:spLocks noGrp="1"/>
          </p:cNvSpPr>
          <p:nvPr>
            <p:ph type="sldNum" idx="12"/>
          </p:nvPr>
        </p:nvSpPr>
        <p:spPr>
          <a:xfrm>
            <a:off x="3884614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5" tIns="45650" rIns="91275" bIns="45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9195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www.maryland.gov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www.maryland.gov/" TargetMode="External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www.maryland.gov/" TargetMode="External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www.maryland.gov/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www.maryland.gov/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"/>
          <p:cNvSpPr txBox="1"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okman Old Style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>
              <a:spcBef>
                <a:spcPts val="600"/>
              </a:spcBef>
              <a:spcAft>
                <a:spcPts val="0"/>
              </a:spcAft>
              <a:buSzPts val="1520"/>
              <a:buNone/>
              <a:defRPr sz="2000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 algn="ctr">
              <a:spcBef>
                <a:spcPts val="500"/>
              </a:spcBef>
              <a:spcAft>
                <a:spcPts val="0"/>
              </a:spcAft>
              <a:buSzPts val="1368"/>
              <a:buNone/>
              <a:defRPr/>
            </a:lvl2pPr>
            <a:lvl3pPr lvl="2" algn="ctr">
              <a:spcBef>
                <a:spcPts val="500"/>
              </a:spcBef>
              <a:spcAft>
                <a:spcPts val="0"/>
              </a:spcAft>
              <a:buSzPts val="1368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SzPts val="1260"/>
              <a:buNone/>
              <a:defRPr/>
            </a:lvl4pPr>
            <a:lvl5pPr lvl="4" algn="ctr">
              <a:spcBef>
                <a:spcPts val="300"/>
              </a:spcBef>
              <a:spcAft>
                <a:spcPts val="0"/>
              </a:spcAft>
              <a:buSzPts val="1260"/>
              <a:buNone/>
              <a:defRPr/>
            </a:lvl5pPr>
            <a:lvl6pPr lvl="5" algn="ctr">
              <a:spcBef>
                <a:spcPts val="300"/>
              </a:spcBef>
              <a:spcAft>
                <a:spcPts val="0"/>
              </a:spcAft>
              <a:buSzPts val="1350"/>
              <a:buNone/>
              <a:defRPr/>
            </a:lvl6pPr>
            <a:lvl7pPr lvl="6" algn="ctr">
              <a:spcBef>
                <a:spcPts val="300"/>
              </a:spcBef>
              <a:spcAft>
                <a:spcPts val="0"/>
              </a:spcAft>
              <a:buSzPts val="1350"/>
              <a:buNone/>
              <a:defRPr/>
            </a:lvl7pPr>
            <a:lvl8pPr lvl="7" algn="ctr">
              <a:spcBef>
                <a:spcPts val="300"/>
              </a:spcBef>
              <a:spcAft>
                <a:spcPts val="0"/>
              </a:spcAft>
              <a:buSzPts val="1350"/>
              <a:buNone/>
              <a:defRPr/>
            </a:lvl8pPr>
            <a:lvl9pPr lvl="8" algn="ctr">
              <a:spcBef>
                <a:spcPts val="300"/>
              </a:spcBef>
              <a:spcAft>
                <a:spcPts val="0"/>
              </a:spcAft>
              <a:buSzPts val="135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904875" y="3648075"/>
            <a:ext cx="7315200" cy="1280100"/>
          </a:xfrm>
          <a:prstGeom prst="rect">
            <a:avLst/>
          </a:prstGeom>
          <a:noFill/>
          <a:ln w="9525" cap="rnd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2" name="Google Shape;22;p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3" name="Google Shape;23;p2"/>
          <p:cNvSpPr/>
          <p:nvPr/>
        </p:nvSpPr>
        <p:spPr>
          <a:xfrm>
            <a:off x="904875" y="3648075"/>
            <a:ext cx="228600" cy="1280100"/>
          </a:xfrm>
          <a:prstGeom prst="rect">
            <a:avLst/>
          </a:prstGeom>
          <a:solidFill>
            <a:srgbClr val="C00000"/>
          </a:solidFill>
          <a:ln w="9525" cap="rnd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25" name="Google Shape;25;p2" descr="maryland.gov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5030" y="2982383"/>
            <a:ext cx="1200150" cy="557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2" descr="HSCRC logo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70820" y="6187548"/>
            <a:ext cx="1251508" cy="502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body" idx="1"/>
          </p:nvPr>
        </p:nvSpPr>
        <p:spPr>
          <a:xfrm rot="5400000">
            <a:off x="2116800" y="-440400"/>
            <a:ext cx="49104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15468" algn="l">
              <a:spcBef>
                <a:spcPts val="600"/>
              </a:spcBef>
              <a:spcAft>
                <a:spcPts val="0"/>
              </a:spcAft>
              <a:buSzPts val="1368"/>
              <a:buChar char="▶"/>
              <a:defRPr/>
            </a:lvl1pPr>
            <a:lvl2pPr marL="914400" lvl="1" indent="-315468" algn="l">
              <a:spcBef>
                <a:spcPts val="500"/>
              </a:spcBef>
              <a:spcAft>
                <a:spcPts val="0"/>
              </a:spcAft>
              <a:buSzPts val="1368"/>
              <a:buChar char="▶"/>
              <a:defRPr/>
            </a:lvl2pPr>
            <a:lvl3pPr marL="1371600" lvl="2" indent="-315467" algn="l">
              <a:spcBef>
                <a:spcPts val="500"/>
              </a:spcBef>
              <a:spcAft>
                <a:spcPts val="0"/>
              </a:spcAft>
              <a:buSzPts val="1368"/>
              <a:buChar char="▶"/>
              <a:defRPr/>
            </a:lvl3pPr>
            <a:lvl4pPr marL="1828800" lvl="3" indent="-308610" algn="l">
              <a:spcBef>
                <a:spcPts val="400"/>
              </a:spcBef>
              <a:spcAft>
                <a:spcPts val="0"/>
              </a:spcAft>
              <a:buSzPts val="1260"/>
              <a:buChar char="◻"/>
              <a:defRPr/>
            </a:lvl4pPr>
            <a:lvl5pPr marL="2286000" lvl="4" indent="-308610" algn="l">
              <a:spcBef>
                <a:spcPts val="300"/>
              </a:spcBef>
              <a:spcAft>
                <a:spcPts val="0"/>
              </a:spcAft>
              <a:buSzPts val="1260"/>
              <a:buChar char="◻"/>
              <a:defRPr/>
            </a:lvl5pPr>
            <a:lvl6pPr marL="2743200" lvl="5" indent="-314325" algn="l">
              <a:spcBef>
                <a:spcPts val="300"/>
              </a:spcBef>
              <a:spcAft>
                <a:spcPts val="0"/>
              </a:spcAft>
              <a:buSzPts val="1350"/>
              <a:buChar char="▶"/>
              <a:defRPr/>
            </a:lvl6pPr>
            <a:lvl7pPr marL="3200400" lvl="6" indent="-314325" algn="l">
              <a:spcBef>
                <a:spcPts val="300"/>
              </a:spcBef>
              <a:spcAft>
                <a:spcPts val="0"/>
              </a:spcAft>
              <a:buSzPts val="1350"/>
              <a:buChar char="▶"/>
              <a:defRPr/>
            </a:lvl7pPr>
            <a:lvl8pPr marL="3657600" lvl="7" indent="-314325" algn="l">
              <a:spcBef>
                <a:spcPts val="300"/>
              </a:spcBef>
              <a:spcAft>
                <a:spcPts val="0"/>
              </a:spcAft>
              <a:buSzPts val="1350"/>
              <a:buChar char="▶"/>
              <a:defRPr/>
            </a:lvl8pPr>
            <a:lvl9pPr marL="4114800" lvl="8" indent="-314325" algn="l">
              <a:spcBef>
                <a:spcPts val="300"/>
              </a:spcBef>
              <a:spcAft>
                <a:spcPts val="0"/>
              </a:spcAft>
              <a:buSzPts val="1350"/>
              <a:buChar char="▶"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dt" idx="10"/>
          </p:nvPr>
        </p:nvSpPr>
        <p:spPr>
          <a:xfrm>
            <a:off x="6400800" y="6356350"/>
            <a:ext cx="22893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ftr" idx="11"/>
          </p:nvPr>
        </p:nvSpPr>
        <p:spPr>
          <a:xfrm>
            <a:off x="2898648" y="6356350"/>
            <a:ext cx="35052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sldNum" idx="12"/>
          </p:nvPr>
        </p:nvSpPr>
        <p:spPr>
          <a:xfrm>
            <a:off x="612648" y="6356350"/>
            <a:ext cx="19812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>
            <a:spLocks noGrp="1"/>
          </p:cNvSpPr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15468" algn="l">
              <a:spcBef>
                <a:spcPts val="600"/>
              </a:spcBef>
              <a:spcAft>
                <a:spcPts val="0"/>
              </a:spcAft>
              <a:buSzPts val="1368"/>
              <a:buChar char="▶"/>
              <a:defRPr/>
            </a:lvl1pPr>
            <a:lvl2pPr marL="914400" lvl="1" indent="-315468" algn="l">
              <a:spcBef>
                <a:spcPts val="500"/>
              </a:spcBef>
              <a:spcAft>
                <a:spcPts val="0"/>
              </a:spcAft>
              <a:buSzPts val="1368"/>
              <a:buChar char="▶"/>
              <a:defRPr/>
            </a:lvl2pPr>
            <a:lvl3pPr marL="1371600" lvl="2" indent="-315467" algn="l">
              <a:spcBef>
                <a:spcPts val="500"/>
              </a:spcBef>
              <a:spcAft>
                <a:spcPts val="0"/>
              </a:spcAft>
              <a:buSzPts val="1368"/>
              <a:buChar char="▶"/>
              <a:defRPr/>
            </a:lvl3pPr>
            <a:lvl4pPr marL="1828800" lvl="3" indent="-308610" algn="l">
              <a:spcBef>
                <a:spcPts val="400"/>
              </a:spcBef>
              <a:spcAft>
                <a:spcPts val="0"/>
              </a:spcAft>
              <a:buSzPts val="1260"/>
              <a:buChar char="◻"/>
              <a:defRPr/>
            </a:lvl4pPr>
            <a:lvl5pPr marL="2286000" lvl="4" indent="-308610" algn="l">
              <a:spcBef>
                <a:spcPts val="300"/>
              </a:spcBef>
              <a:spcAft>
                <a:spcPts val="0"/>
              </a:spcAft>
              <a:buSzPts val="1260"/>
              <a:buChar char="◻"/>
              <a:defRPr/>
            </a:lvl5pPr>
            <a:lvl6pPr marL="2743200" lvl="5" indent="-314325" algn="l">
              <a:spcBef>
                <a:spcPts val="300"/>
              </a:spcBef>
              <a:spcAft>
                <a:spcPts val="0"/>
              </a:spcAft>
              <a:buSzPts val="1350"/>
              <a:buChar char="▶"/>
              <a:defRPr/>
            </a:lvl6pPr>
            <a:lvl7pPr marL="3200400" lvl="6" indent="-314325" algn="l">
              <a:spcBef>
                <a:spcPts val="300"/>
              </a:spcBef>
              <a:spcAft>
                <a:spcPts val="0"/>
              </a:spcAft>
              <a:buSzPts val="1350"/>
              <a:buChar char="▶"/>
              <a:defRPr/>
            </a:lvl7pPr>
            <a:lvl8pPr marL="3657600" lvl="7" indent="-314325" algn="l">
              <a:spcBef>
                <a:spcPts val="300"/>
              </a:spcBef>
              <a:spcAft>
                <a:spcPts val="0"/>
              </a:spcAft>
              <a:buSzPts val="1350"/>
              <a:buChar char="▶"/>
              <a:defRPr/>
            </a:lvl8pPr>
            <a:lvl9pPr marL="4114800" lvl="8" indent="-314325" algn="l">
              <a:spcBef>
                <a:spcPts val="300"/>
              </a:spcBef>
              <a:spcAft>
                <a:spcPts val="0"/>
              </a:spcAft>
              <a:buSzPts val="1350"/>
              <a:buChar char="▶"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dt" idx="10"/>
          </p:nvPr>
        </p:nvSpPr>
        <p:spPr>
          <a:xfrm>
            <a:off x="6400800" y="6356350"/>
            <a:ext cx="22893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ftr" idx="11"/>
          </p:nvPr>
        </p:nvSpPr>
        <p:spPr>
          <a:xfrm>
            <a:off x="2898648" y="6356350"/>
            <a:ext cx="35052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sldNum" idx="12"/>
          </p:nvPr>
        </p:nvSpPr>
        <p:spPr>
          <a:xfrm>
            <a:off x="612648" y="6356350"/>
            <a:ext cx="19812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97" name="Google Shape;97;p13"/>
          <p:cNvCxnSpPr/>
          <p:nvPr/>
        </p:nvCxnSpPr>
        <p:spPr>
          <a:xfrm>
            <a:off x="457200" y="6353175"/>
            <a:ext cx="82296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98" name="Google Shape;98;p13"/>
          <p:cNvSpPr/>
          <p:nvPr/>
        </p:nvSpPr>
        <p:spPr>
          <a:xfrm rot="5400000">
            <a:off x="419131" y="6467457"/>
            <a:ext cx="190800" cy="12030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99" name="Google Shape;99;p13"/>
          <p:cNvCxnSpPr/>
          <p:nvPr/>
        </p:nvCxnSpPr>
        <p:spPr>
          <a:xfrm rot="5400000">
            <a:off x="3629637" y="3201922"/>
            <a:ext cx="58521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Bookman Old Style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54076" algn="l">
              <a:spcBef>
                <a:spcPts val="0"/>
              </a:spcBef>
              <a:spcAft>
                <a:spcPts val="0"/>
              </a:spcAft>
              <a:buSzPts val="1976"/>
              <a:buChar char="▶"/>
              <a:defRPr/>
            </a:lvl1pPr>
            <a:lvl2pPr marL="914400" lvl="1" indent="-339597" algn="l">
              <a:spcBef>
                <a:spcPts val="0"/>
              </a:spcBef>
              <a:spcAft>
                <a:spcPts val="0"/>
              </a:spcAft>
              <a:buSzPts val="1748"/>
              <a:buChar char="▶"/>
              <a:defRPr/>
            </a:lvl2pPr>
            <a:lvl3pPr marL="1371600" lvl="2" indent="-325119" algn="l">
              <a:spcBef>
                <a:spcPts val="0"/>
              </a:spcBef>
              <a:spcAft>
                <a:spcPts val="0"/>
              </a:spcAft>
              <a:buSzPts val="1520"/>
              <a:buChar char="▶"/>
              <a:defRPr/>
            </a:lvl3pPr>
            <a:lvl4pPr marL="1828800" lvl="3" indent="-308610" algn="l">
              <a:spcBef>
                <a:spcPts val="0"/>
              </a:spcBef>
              <a:spcAft>
                <a:spcPts val="0"/>
              </a:spcAft>
              <a:buSzPts val="1260"/>
              <a:buChar char="◻"/>
              <a:defRPr/>
            </a:lvl4pPr>
            <a:lvl5pPr marL="2286000" lvl="4" indent="-299720" algn="l">
              <a:spcBef>
                <a:spcPts val="0"/>
              </a:spcBef>
              <a:spcAft>
                <a:spcPts val="0"/>
              </a:spcAft>
              <a:buSzPts val="1120"/>
              <a:buChar char="◻"/>
              <a:defRPr/>
            </a:lvl5pPr>
            <a:lvl6pPr marL="2743200" lvl="5" indent="-304800" algn="l">
              <a:spcBef>
                <a:spcPts val="0"/>
              </a:spcBef>
              <a:spcAft>
                <a:spcPts val="0"/>
              </a:spcAft>
              <a:buSzPts val="1200"/>
              <a:buChar char="▶"/>
              <a:defRPr/>
            </a:lvl6pPr>
            <a:lvl7pPr marL="3200400" lvl="6" indent="-295275" algn="l">
              <a:spcBef>
                <a:spcPts val="0"/>
              </a:spcBef>
              <a:spcAft>
                <a:spcPts val="0"/>
              </a:spcAft>
              <a:buSzPts val="1050"/>
              <a:buChar char="▶"/>
              <a:defRPr/>
            </a:lvl7pPr>
            <a:lvl8pPr marL="3657600" lvl="7" indent="-295275" algn="l">
              <a:spcBef>
                <a:spcPts val="0"/>
              </a:spcBef>
              <a:spcAft>
                <a:spcPts val="0"/>
              </a:spcAft>
              <a:buSzPts val="1050"/>
              <a:buChar char="▶"/>
              <a:defRPr/>
            </a:lvl8pPr>
            <a:lvl9pPr marL="4114800" lvl="8" indent="-285750" algn="l">
              <a:spcBef>
                <a:spcPts val="0"/>
              </a:spcBef>
              <a:spcAft>
                <a:spcPts val="0"/>
              </a:spcAft>
              <a:buSzPts val="900"/>
              <a:buChar char="▶"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l">
              <a:spcBef>
                <a:spcPts val="0"/>
              </a:spcBef>
              <a:buClr>
                <a:schemeClr val="dk2"/>
              </a:buClr>
              <a:buSzPts val="1400"/>
              <a:buFont typeface="Cabin"/>
              <a:buNone/>
              <a:defRPr/>
            </a:lvl1pPr>
            <a:lvl2pPr marL="0" lvl="1" indent="0" algn="l">
              <a:spcBef>
                <a:spcPts val="0"/>
              </a:spcBef>
              <a:buClr>
                <a:schemeClr val="dk2"/>
              </a:buClr>
              <a:buSzPts val="1400"/>
              <a:buFont typeface="Cabin"/>
              <a:buNone/>
              <a:defRPr/>
            </a:lvl2pPr>
            <a:lvl3pPr marL="0" lvl="2" indent="0" algn="l">
              <a:spcBef>
                <a:spcPts val="0"/>
              </a:spcBef>
              <a:buClr>
                <a:schemeClr val="dk2"/>
              </a:buClr>
              <a:buSzPts val="1400"/>
              <a:buFont typeface="Cabin"/>
              <a:buNone/>
              <a:defRPr/>
            </a:lvl3pPr>
            <a:lvl4pPr marL="0" lvl="3" indent="0" algn="l">
              <a:spcBef>
                <a:spcPts val="0"/>
              </a:spcBef>
              <a:buClr>
                <a:schemeClr val="dk2"/>
              </a:buClr>
              <a:buSzPts val="1400"/>
              <a:buFont typeface="Cabin"/>
              <a:buNone/>
              <a:defRPr/>
            </a:lvl4pPr>
            <a:lvl5pPr marL="0" lvl="4" indent="0" algn="l">
              <a:spcBef>
                <a:spcPts val="0"/>
              </a:spcBef>
              <a:buClr>
                <a:schemeClr val="dk2"/>
              </a:buClr>
              <a:buSzPts val="1400"/>
              <a:buFont typeface="Cabin"/>
              <a:buNone/>
              <a:defRPr/>
            </a:lvl5pPr>
            <a:lvl6pPr marL="0" lvl="5" indent="0" algn="l">
              <a:spcBef>
                <a:spcPts val="0"/>
              </a:spcBef>
              <a:buClr>
                <a:schemeClr val="dk2"/>
              </a:buClr>
              <a:buSzPts val="1400"/>
              <a:buFont typeface="Cabin"/>
              <a:buNone/>
              <a:defRPr/>
            </a:lvl6pPr>
            <a:lvl7pPr marL="0" lvl="6" indent="0" algn="l">
              <a:spcBef>
                <a:spcPts val="0"/>
              </a:spcBef>
              <a:buClr>
                <a:schemeClr val="dk2"/>
              </a:buClr>
              <a:buSzPts val="1400"/>
              <a:buFont typeface="Cabin"/>
              <a:buNone/>
              <a:defRPr/>
            </a:lvl7pPr>
            <a:lvl8pPr marL="0" lvl="7" indent="0" algn="l">
              <a:spcBef>
                <a:spcPts val="0"/>
              </a:spcBef>
              <a:buClr>
                <a:schemeClr val="dk2"/>
              </a:buClr>
              <a:buSzPts val="1400"/>
              <a:buFont typeface="Cabin"/>
              <a:buNone/>
              <a:defRPr/>
            </a:lvl8pPr>
            <a:lvl9pPr marL="0" lvl="8" indent="0" algn="l">
              <a:spcBef>
                <a:spcPts val="0"/>
              </a:spcBef>
              <a:buClr>
                <a:schemeClr val="dk2"/>
              </a:buClr>
              <a:buSzPts val="1400"/>
              <a:buFont typeface="Cabin"/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8237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5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49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15468" algn="l" rtl="0">
              <a:spcBef>
                <a:spcPts val="450"/>
              </a:spcBef>
              <a:spcAft>
                <a:spcPts val="0"/>
              </a:spcAft>
              <a:buSzPts val="1368"/>
              <a:buChar char="▶"/>
              <a:defRPr/>
            </a:lvl1pPr>
            <a:lvl2pPr marL="914400" lvl="1" indent="-315468" algn="l" rtl="0">
              <a:spcBef>
                <a:spcPts val="375"/>
              </a:spcBef>
              <a:spcAft>
                <a:spcPts val="0"/>
              </a:spcAft>
              <a:buSzPts val="1368"/>
              <a:buChar char="▶"/>
              <a:defRPr/>
            </a:lvl2pPr>
            <a:lvl3pPr marL="1371600" lvl="2" indent="-315467" algn="l" rtl="0">
              <a:spcBef>
                <a:spcPts val="375"/>
              </a:spcBef>
              <a:spcAft>
                <a:spcPts val="0"/>
              </a:spcAft>
              <a:buSzPts val="1368"/>
              <a:buChar char="▶"/>
              <a:defRPr/>
            </a:lvl3pPr>
            <a:lvl4pPr marL="1828800" lvl="3" indent="-308610" algn="l" rtl="0">
              <a:spcBef>
                <a:spcPts val="300"/>
              </a:spcBef>
              <a:spcAft>
                <a:spcPts val="0"/>
              </a:spcAft>
              <a:buSzPts val="1260"/>
              <a:buChar char="◻"/>
              <a:defRPr/>
            </a:lvl4pPr>
            <a:lvl5pPr marL="2286000" lvl="4" indent="-308610" algn="l" rtl="0">
              <a:spcBef>
                <a:spcPts val="225"/>
              </a:spcBef>
              <a:spcAft>
                <a:spcPts val="0"/>
              </a:spcAft>
              <a:buSzPts val="1260"/>
              <a:buChar char="◻"/>
              <a:defRPr/>
            </a:lvl5pPr>
            <a:lvl6pPr marL="2743200" lvl="5" indent="-314325" algn="l" rtl="0">
              <a:spcBef>
                <a:spcPts val="225"/>
              </a:spcBef>
              <a:spcAft>
                <a:spcPts val="0"/>
              </a:spcAft>
              <a:buSzPts val="1350"/>
              <a:buChar char="▶"/>
              <a:defRPr/>
            </a:lvl6pPr>
            <a:lvl7pPr marL="3200400" lvl="6" indent="-314325" algn="l" rtl="0">
              <a:spcBef>
                <a:spcPts val="225"/>
              </a:spcBef>
              <a:spcAft>
                <a:spcPts val="0"/>
              </a:spcAft>
              <a:buSzPts val="1350"/>
              <a:buChar char="▶"/>
              <a:defRPr/>
            </a:lvl7pPr>
            <a:lvl8pPr marL="3657600" lvl="7" indent="-314325" algn="l" rtl="0">
              <a:spcBef>
                <a:spcPts val="225"/>
              </a:spcBef>
              <a:spcAft>
                <a:spcPts val="0"/>
              </a:spcAft>
              <a:buSzPts val="1350"/>
              <a:buChar char="▶"/>
              <a:defRPr/>
            </a:lvl8pPr>
            <a:lvl9pPr marL="4114800" lvl="8" indent="-314325" algn="l" rtl="0">
              <a:spcBef>
                <a:spcPts val="225"/>
              </a:spcBef>
              <a:spcAft>
                <a:spcPts val="0"/>
              </a:spcAft>
              <a:buSzPts val="1350"/>
              <a:buChar char="▶"/>
              <a:defRPr/>
            </a:lvl9pPr>
          </a:lstStyle>
          <a:p>
            <a:endParaRPr/>
          </a:p>
        </p:txBody>
      </p:sp>
      <p:sp>
        <p:nvSpPr>
          <p:cNvPr id="112" name="Google Shape;112;p15"/>
          <p:cNvSpPr txBox="1"/>
          <p:nvPr/>
        </p:nvSpPr>
        <p:spPr>
          <a:xfrm>
            <a:off x="786068" y="6367047"/>
            <a:ext cx="3705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7F7F7F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sz="1200" b="0" i="0" u="none" strike="noStrike" cap="none">
              <a:solidFill>
                <a:srgbClr val="7F7F7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113" name="Google Shape;113;p15" descr="HSCRC 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97566" y="6117938"/>
            <a:ext cx="1841932" cy="740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6"/>
          <p:cNvSpPr txBox="1"/>
          <p:nvPr/>
        </p:nvSpPr>
        <p:spPr>
          <a:xfrm>
            <a:off x="786068" y="6367047"/>
            <a:ext cx="3705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rgbClr val="7F7F7F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sz="1200">
              <a:solidFill>
                <a:srgbClr val="7F7F7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117" name="Google Shape;117;p16" descr="HSCRC 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45693" y="6137276"/>
            <a:ext cx="1793805" cy="72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7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4041600" cy="49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15468" algn="l" rtl="0">
              <a:spcBef>
                <a:spcPts val="450"/>
              </a:spcBef>
              <a:spcAft>
                <a:spcPts val="0"/>
              </a:spcAft>
              <a:buSzPts val="1368"/>
              <a:buChar char="▶"/>
              <a:defRPr/>
            </a:lvl1pPr>
            <a:lvl2pPr marL="914400" lvl="1" indent="-315468" algn="l" rtl="0">
              <a:spcBef>
                <a:spcPts val="375"/>
              </a:spcBef>
              <a:spcAft>
                <a:spcPts val="0"/>
              </a:spcAft>
              <a:buSzPts val="1368"/>
              <a:buChar char="▶"/>
              <a:defRPr/>
            </a:lvl2pPr>
            <a:lvl3pPr marL="1371600" lvl="2" indent="-315467" algn="l" rtl="0">
              <a:spcBef>
                <a:spcPts val="375"/>
              </a:spcBef>
              <a:spcAft>
                <a:spcPts val="0"/>
              </a:spcAft>
              <a:buSzPts val="1368"/>
              <a:buChar char="▶"/>
              <a:defRPr/>
            </a:lvl3pPr>
            <a:lvl4pPr marL="1828800" lvl="3" indent="-308610" algn="l" rtl="0">
              <a:spcBef>
                <a:spcPts val="300"/>
              </a:spcBef>
              <a:spcAft>
                <a:spcPts val="0"/>
              </a:spcAft>
              <a:buSzPts val="1260"/>
              <a:buChar char="◻"/>
              <a:defRPr/>
            </a:lvl4pPr>
            <a:lvl5pPr marL="2286000" lvl="4" indent="-308610" algn="l" rtl="0">
              <a:spcBef>
                <a:spcPts val="225"/>
              </a:spcBef>
              <a:spcAft>
                <a:spcPts val="0"/>
              </a:spcAft>
              <a:buSzPts val="1260"/>
              <a:buChar char="◻"/>
              <a:defRPr/>
            </a:lvl5pPr>
            <a:lvl6pPr marL="2743200" lvl="5" indent="-314325" algn="l" rtl="0">
              <a:spcBef>
                <a:spcPts val="225"/>
              </a:spcBef>
              <a:spcAft>
                <a:spcPts val="0"/>
              </a:spcAft>
              <a:buSzPts val="1350"/>
              <a:buChar char="▶"/>
              <a:defRPr/>
            </a:lvl6pPr>
            <a:lvl7pPr marL="3200400" lvl="6" indent="-314325" algn="l" rtl="0">
              <a:spcBef>
                <a:spcPts val="225"/>
              </a:spcBef>
              <a:spcAft>
                <a:spcPts val="0"/>
              </a:spcAft>
              <a:buSzPts val="1350"/>
              <a:buChar char="▶"/>
              <a:defRPr/>
            </a:lvl7pPr>
            <a:lvl8pPr marL="3657600" lvl="7" indent="-314325" algn="l" rtl="0">
              <a:spcBef>
                <a:spcPts val="225"/>
              </a:spcBef>
              <a:spcAft>
                <a:spcPts val="0"/>
              </a:spcAft>
              <a:buSzPts val="1350"/>
              <a:buChar char="▶"/>
              <a:defRPr/>
            </a:lvl8pPr>
            <a:lvl9pPr marL="4114800" lvl="8" indent="-314325" algn="l" rtl="0">
              <a:spcBef>
                <a:spcPts val="225"/>
              </a:spcBef>
              <a:spcAft>
                <a:spcPts val="0"/>
              </a:spcAft>
              <a:buSzPts val="1350"/>
              <a:buChar char="▶"/>
              <a:defRPr/>
            </a:lvl9pPr>
          </a:lstStyle>
          <a:p>
            <a:endParaRPr/>
          </a:p>
        </p:txBody>
      </p:sp>
      <p:sp>
        <p:nvSpPr>
          <p:cNvPr id="121" name="Google Shape;121;p17"/>
          <p:cNvSpPr txBox="1">
            <a:spLocks noGrp="1"/>
          </p:cNvSpPr>
          <p:nvPr>
            <p:ph type="body" idx="2"/>
          </p:nvPr>
        </p:nvSpPr>
        <p:spPr>
          <a:xfrm>
            <a:off x="4632198" y="1216152"/>
            <a:ext cx="4041600" cy="49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15468" algn="l" rtl="0">
              <a:spcBef>
                <a:spcPts val="450"/>
              </a:spcBef>
              <a:spcAft>
                <a:spcPts val="0"/>
              </a:spcAft>
              <a:buSzPts val="1368"/>
              <a:buChar char="▶"/>
              <a:defRPr/>
            </a:lvl1pPr>
            <a:lvl2pPr marL="914400" lvl="1" indent="-315468" algn="l" rtl="0">
              <a:spcBef>
                <a:spcPts val="375"/>
              </a:spcBef>
              <a:spcAft>
                <a:spcPts val="0"/>
              </a:spcAft>
              <a:buSzPts val="1368"/>
              <a:buChar char="▶"/>
              <a:defRPr/>
            </a:lvl2pPr>
            <a:lvl3pPr marL="1371600" lvl="2" indent="-315467" algn="l" rtl="0">
              <a:spcBef>
                <a:spcPts val="375"/>
              </a:spcBef>
              <a:spcAft>
                <a:spcPts val="0"/>
              </a:spcAft>
              <a:buSzPts val="1368"/>
              <a:buChar char="▶"/>
              <a:defRPr/>
            </a:lvl3pPr>
            <a:lvl4pPr marL="1828800" lvl="3" indent="-308610" algn="l" rtl="0">
              <a:spcBef>
                <a:spcPts val="300"/>
              </a:spcBef>
              <a:spcAft>
                <a:spcPts val="0"/>
              </a:spcAft>
              <a:buSzPts val="1260"/>
              <a:buChar char="◻"/>
              <a:defRPr/>
            </a:lvl4pPr>
            <a:lvl5pPr marL="2286000" lvl="4" indent="-308610" algn="l" rtl="0">
              <a:spcBef>
                <a:spcPts val="225"/>
              </a:spcBef>
              <a:spcAft>
                <a:spcPts val="0"/>
              </a:spcAft>
              <a:buSzPts val="1260"/>
              <a:buChar char="◻"/>
              <a:defRPr/>
            </a:lvl5pPr>
            <a:lvl6pPr marL="2743200" lvl="5" indent="-314325" algn="l" rtl="0">
              <a:spcBef>
                <a:spcPts val="225"/>
              </a:spcBef>
              <a:spcAft>
                <a:spcPts val="0"/>
              </a:spcAft>
              <a:buSzPts val="1350"/>
              <a:buChar char="▶"/>
              <a:defRPr/>
            </a:lvl6pPr>
            <a:lvl7pPr marL="3200400" lvl="6" indent="-314325" algn="l" rtl="0">
              <a:spcBef>
                <a:spcPts val="225"/>
              </a:spcBef>
              <a:spcAft>
                <a:spcPts val="0"/>
              </a:spcAft>
              <a:buSzPts val="1350"/>
              <a:buChar char="▶"/>
              <a:defRPr/>
            </a:lvl7pPr>
            <a:lvl8pPr marL="3657600" lvl="7" indent="-314325" algn="l" rtl="0">
              <a:spcBef>
                <a:spcPts val="225"/>
              </a:spcBef>
              <a:spcAft>
                <a:spcPts val="0"/>
              </a:spcAft>
              <a:buSzPts val="1350"/>
              <a:buChar char="▶"/>
              <a:defRPr/>
            </a:lvl8pPr>
            <a:lvl9pPr marL="4114800" lvl="8" indent="-314325" algn="l" rtl="0">
              <a:spcBef>
                <a:spcPts val="225"/>
              </a:spcBef>
              <a:spcAft>
                <a:spcPts val="0"/>
              </a:spcAft>
              <a:buSzPts val="1350"/>
              <a:buChar char="▶"/>
              <a:defRPr/>
            </a:lvl9pPr>
          </a:lstStyle>
          <a:p>
            <a:endParaRPr/>
          </a:p>
        </p:txBody>
      </p:sp>
      <p:sp>
        <p:nvSpPr>
          <p:cNvPr id="122" name="Google Shape;122;p17"/>
          <p:cNvSpPr txBox="1"/>
          <p:nvPr/>
        </p:nvSpPr>
        <p:spPr>
          <a:xfrm>
            <a:off x="786068" y="6367047"/>
            <a:ext cx="3705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rgbClr val="7F7F7F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sz="1200">
              <a:solidFill>
                <a:srgbClr val="7F7F7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123" name="Google Shape;123;p17" descr="HSCRC 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72438" y="6014539"/>
            <a:ext cx="1944303" cy="7811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>
            <a:spLocks noGrp="1"/>
          </p:cNvSpPr>
          <p:nvPr>
            <p:ph type="ctrTitle"/>
          </p:nvPr>
        </p:nvSpPr>
        <p:spPr>
          <a:xfrm>
            <a:off x="1219200" y="2754108"/>
            <a:ext cx="6858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ookman Old Style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8"/>
          <p:cNvSpPr txBox="1">
            <a:spLocks noGrp="1"/>
          </p:cNvSpPr>
          <p:nvPr>
            <p:ph type="subTitle" idx="1"/>
          </p:nvPr>
        </p:nvSpPr>
        <p:spPr>
          <a:xfrm>
            <a:off x="1219200" y="4480691"/>
            <a:ext cx="6858000" cy="8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 rtl="0">
              <a:spcBef>
                <a:spcPts val="450"/>
              </a:spcBef>
              <a:spcAft>
                <a:spcPts val="0"/>
              </a:spcAft>
              <a:buSzPts val="1140"/>
              <a:buNone/>
              <a:defRPr sz="1500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 algn="ctr" rtl="0">
              <a:spcBef>
                <a:spcPts val="375"/>
              </a:spcBef>
              <a:spcAft>
                <a:spcPts val="0"/>
              </a:spcAft>
              <a:buSzPts val="1368"/>
              <a:buNone/>
              <a:defRPr/>
            </a:lvl2pPr>
            <a:lvl3pPr lvl="2" algn="ctr" rtl="0">
              <a:spcBef>
                <a:spcPts val="375"/>
              </a:spcBef>
              <a:spcAft>
                <a:spcPts val="0"/>
              </a:spcAft>
              <a:buSzPts val="1368"/>
              <a:buNone/>
              <a:defRPr/>
            </a:lvl3pPr>
            <a:lvl4pPr lvl="3" algn="ctr" rtl="0">
              <a:spcBef>
                <a:spcPts val="300"/>
              </a:spcBef>
              <a:spcAft>
                <a:spcPts val="0"/>
              </a:spcAft>
              <a:buSzPts val="1260"/>
              <a:buNone/>
              <a:defRPr/>
            </a:lvl4pPr>
            <a:lvl5pPr lvl="4" algn="ctr" rtl="0">
              <a:spcBef>
                <a:spcPts val="225"/>
              </a:spcBef>
              <a:spcAft>
                <a:spcPts val="0"/>
              </a:spcAft>
              <a:buSzPts val="1260"/>
              <a:buNone/>
              <a:defRPr/>
            </a:lvl5pPr>
            <a:lvl6pPr lvl="5" algn="ctr" rtl="0">
              <a:spcBef>
                <a:spcPts val="225"/>
              </a:spcBef>
              <a:spcAft>
                <a:spcPts val="0"/>
              </a:spcAft>
              <a:buSzPts val="1350"/>
              <a:buNone/>
              <a:defRPr/>
            </a:lvl6pPr>
            <a:lvl7pPr lvl="6" algn="ctr" rtl="0">
              <a:spcBef>
                <a:spcPts val="225"/>
              </a:spcBef>
              <a:spcAft>
                <a:spcPts val="0"/>
              </a:spcAft>
              <a:buSzPts val="1350"/>
              <a:buNone/>
              <a:defRPr/>
            </a:lvl7pPr>
            <a:lvl8pPr lvl="7" algn="ctr" rtl="0">
              <a:spcBef>
                <a:spcPts val="225"/>
              </a:spcBef>
              <a:spcAft>
                <a:spcPts val="0"/>
              </a:spcAft>
              <a:buSzPts val="1350"/>
              <a:buNone/>
              <a:defRPr/>
            </a:lvl8pPr>
            <a:lvl9pPr lvl="8" algn="ctr" rtl="0">
              <a:spcBef>
                <a:spcPts val="225"/>
              </a:spcBef>
              <a:spcAft>
                <a:spcPts val="0"/>
              </a:spcAft>
              <a:buSzPts val="135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8"/>
          <p:cNvSpPr/>
          <p:nvPr/>
        </p:nvSpPr>
        <p:spPr>
          <a:xfrm>
            <a:off x="904875" y="2515983"/>
            <a:ext cx="7315200" cy="1280100"/>
          </a:xfrm>
          <a:prstGeom prst="rect">
            <a:avLst/>
          </a:prstGeom>
          <a:noFill/>
          <a:ln w="9525" cap="rnd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28" name="Google Shape;128;p18"/>
          <p:cNvSpPr/>
          <p:nvPr/>
        </p:nvSpPr>
        <p:spPr>
          <a:xfrm>
            <a:off x="914400" y="4361555"/>
            <a:ext cx="7315200" cy="1155600"/>
          </a:xfrm>
          <a:prstGeom prst="rect">
            <a:avLst/>
          </a:prstGeom>
          <a:noFill/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29" name="Google Shape;129;p18"/>
          <p:cNvSpPr/>
          <p:nvPr/>
        </p:nvSpPr>
        <p:spPr>
          <a:xfrm>
            <a:off x="904875" y="2515983"/>
            <a:ext cx="228600" cy="1280100"/>
          </a:xfrm>
          <a:prstGeom prst="rect">
            <a:avLst/>
          </a:prstGeom>
          <a:solidFill>
            <a:srgbClr val="C00000"/>
          </a:solidFill>
          <a:ln w="9525" cap="rnd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30" name="Google Shape;130;p18"/>
          <p:cNvSpPr/>
          <p:nvPr/>
        </p:nvSpPr>
        <p:spPr>
          <a:xfrm>
            <a:off x="914400" y="4361555"/>
            <a:ext cx="228600" cy="11556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131" name="Google Shape;131;p18" descr="HSCRC 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70821" y="6187550"/>
            <a:ext cx="1668677" cy="670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Bookman Old Style"/>
              <a:buNone/>
              <a:defRPr sz="2400" b="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9"/>
          <p:cNvSpPr txBox="1"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r" rtl="0">
              <a:spcBef>
                <a:spcPts val="450"/>
              </a:spcBef>
              <a:spcAft>
                <a:spcPts val="0"/>
              </a:spcAft>
              <a:buSzPts val="1140"/>
              <a:buNone/>
              <a:defRPr sz="15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375"/>
              </a:spcBef>
              <a:spcAft>
                <a:spcPts val="0"/>
              </a:spcAft>
              <a:buSzPts val="1026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375"/>
              </a:spcBef>
              <a:spcAft>
                <a:spcPts val="0"/>
              </a:spcAft>
              <a:buSzPts val="912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300"/>
              </a:spcBef>
              <a:spcAft>
                <a:spcPts val="0"/>
              </a:spcAft>
              <a:buSzPts val="735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225"/>
              </a:spcBef>
              <a:spcAft>
                <a:spcPts val="0"/>
              </a:spcAft>
              <a:buSzPts val="735"/>
              <a:buNone/>
              <a:defRPr sz="1050">
                <a:solidFill>
                  <a:schemeClr val="lt1"/>
                </a:solidFill>
              </a:defRPr>
            </a:lvl5pPr>
            <a:lvl6pPr marL="2743200" lvl="5" indent="-314325" algn="l" rtl="0">
              <a:spcBef>
                <a:spcPts val="225"/>
              </a:spcBef>
              <a:spcAft>
                <a:spcPts val="0"/>
              </a:spcAft>
              <a:buSzPts val="1350"/>
              <a:buChar char="▶"/>
              <a:defRPr/>
            </a:lvl6pPr>
            <a:lvl7pPr marL="3200400" lvl="6" indent="-314325" algn="l" rtl="0">
              <a:spcBef>
                <a:spcPts val="225"/>
              </a:spcBef>
              <a:spcAft>
                <a:spcPts val="0"/>
              </a:spcAft>
              <a:buSzPts val="1350"/>
              <a:buChar char="▶"/>
              <a:defRPr/>
            </a:lvl7pPr>
            <a:lvl8pPr marL="3657600" lvl="7" indent="-314325" algn="l" rtl="0">
              <a:spcBef>
                <a:spcPts val="225"/>
              </a:spcBef>
              <a:spcAft>
                <a:spcPts val="0"/>
              </a:spcAft>
              <a:buSzPts val="1350"/>
              <a:buChar char="▶"/>
              <a:defRPr/>
            </a:lvl8pPr>
            <a:lvl9pPr marL="4114800" lvl="8" indent="-314325" algn="l" rtl="0">
              <a:spcBef>
                <a:spcPts val="225"/>
              </a:spcBef>
              <a:spcAft>
                <a:spcPts val="0"/>
              </a:spcAft>
              <a:buSzPts val="1350"/>
              <a:buChar char="▶"/>
              <a:defRPr/>
            </a:lvl9pPr>
          </a:lstStyle>
          <a:p>
            <a:endParaRPr/>
          </a:p>
        </p:txBody>
      </p:sp>
      <p:sp>
        <p:nvSpPr>
          <p:cNvPr id="135" name="Google Shape;135;p19"/>
          <p:cNvSpPr txBox="1">
            <a:spLocks noGrp="1"/>
          </p:cNvSpPr>
          <p:nvPr>
            <p:ph type="dt" idx="10"/>
          </p:nvPr>
        </p:nvSpPr>
        <p:spPr>
          <a:xfrm>
            <a:off x="6400800" y="6355080"/>
            <a:ext cx="22860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9"/>
          <p:cNvSpPr txBox="1">
            <a:spLocks noGrp="1"/>
          </p:cNvSpPr>
          <p:nvPr>
            <p:ph type="ftr" idx="11"/>
          </p:nvPr>
        </p:nvSpPr>
        <p:spPr>
          <a:xfrm>
            <a:off x="2898648" y="6355080"/>
            <a:ext cx="34746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9"/>
          <p:cNvSpPr txBox="1">
            <a:spLocks noGrp="1"/>
          </p:cNvSpPr>
          <p:nvPr>
            <p:ph type="sldNum" idx="12"/>
          </p:nvPr>
        </p:nvSpPr>
        <p:spPr>
          <a:xfrm>
            <a:off x="1069848" y="6355080"/>
            <a:ext cx="15210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>
                <a:solidFill>
                  <a:srgbClr val="DDE9EC"/>
                </a:solidFill>
              </a:defRPr>
            </a:lvl1pPr>
            <a:lvl2pPr marL="0" lvl="1" indent="0" algn="l" rtl="0">
              <a:spcBef>
                <a:spcPts val="0"/>
              </a:spcBef>
              <a:buNone/>
              <a:defRPr>
                <a:solidFill>
                  <a:srgbClr val="DDE9EC"/>
                </a:solidFill>
              </a:defRPr>
            </a:lvl2pPr>
            <a:lvl3pPr marL="0" lvl="2" indent="0" algn="l" rtl="0">
              <a:spcBef>
                <a:spcPts val="0"/>
              </a:spcBef>
              <a:buNone/>
              <a:defRPr>
                <a:solidFill>
                  <a:srgbClr val="DDE9EC"/>
                </a:solidFill>
              </a:defRPr>
            </a:lvl3pPr>
            <a:lvl4pPr marL="0" lvl="3" indent="0" algn="l" rtl="0">
              <a:spcBef>
                <a:spcPts val="0"/>
              </a:spcBef>
              <a:buNone/>
              <a:defRPr>
                <a:solidFill>
                  <a:srgbClr val="DDE9EC"/>
                </a:solidFill>
              </a:defRPr>
            </a:lvl4pPr>
            <a:lvl5pPr marL="0" lvl="4" indent="0" algn="l" rtl="0">
              <a:spcBef>
                <a:spcPts val="0"/>
              </a:spcBef>
              <a:buNone/>
              <a:defRPr>
                <a:solidFill>
                  <a:srgbClr val="DDE9EC"/>
                </a:solidFill>
              </a:defRPr>
            </a:lvl5pPr>
            <a:lvl6pPr marL="0" lvl="5" indent="0" algn="l" rtl="0">
              <a:spcBef>
                <a:spcPts val="0"/>
              </a:spcBef>
              <a:buNone/>
              <a:defRPr>
                <a:solidFill>
                  <a:srgbClr val="DDE9EC"/>
                </a:solidFill>
              </a:defRPr>
            </a:lvl6pPr>
            <a:lvl7pPr marL="0" lvl="6" indent="0" algn="l" rtl="0">
              <a:spcBef>
                <a:spcPts val="0"/>
              </a:spcBef>
              <a:buNone/>
              <a:defRPr>
                <a:solidFill>
                  <a:srgbClr val="DDE9EC"/>
                </a:solidFill>
              </a:defRPr>
            </a:lvl7pPr>
            <a:lvl8pPr marL="0" lvl="7" indent="0" algn="l" rtl="0">
              <a:spcBef>
                <a:spcPts val="0"/>
              </a:spcBef>
              <a:buNone/>
              <a:defRPr>
                <a:solidFill>
                  <a:srgbClr val="DDE9EC"/>
                </a:solidFill>
              </a:defRPr>
            </a:lvl8pPr>
            <a:lvl9pPr marL="0" lvl="8" indent="0" algn="l" rtl="0">
              <a:spcBef>
                <a:spcPts val="0"/>
              </a:spcBef>
              <a:buNone/>
              <a:defRPr>
                <a:solidFill>
                  <a:srgbClr val="DDE9EC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8" name="Google Shape;138;p19"/>
          <p:cNvSpPr/>
          <p:nvPr/>
        </p:nvSpPr>
        <p:spPr>
          <a:xfrm>
            <a:off x="914400" y="2819400"/>
            <a:ext cx="7315200" cy="1280100"/>
          </a:xfrm>
          <a:prstGeom prst="rect">
            <a:avLst/>
          </a:prstGeom>
          <a:noFill/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39" name="Google Shape;139;p19"/>
          <p:cNvSpPr/>
          <p:nvPr/>
        </p:nvSpPr>
        <p:spPr>
          <a:xfrm>
            <a:off x="914400" y="2819400"/>
            <a:ext cx="228600" cy="1280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140" name="Google Shape;140;p19" descr="maryland.gov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91400" y="6115051"/>
            <a:ext cx="1600200" cy="742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9" descr="HSCRC logo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62879" y="6088910"/>
            <a:ext cx="1841932" cy="740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0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ookman Old Styl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0"/>
          <p:cNvSpPr txBox="1">
            <a:spLocks noGrp="1"/>
          </p:cNvSpPr>
          <p:nvPr>
            <p:ph type="body" idx="1"/>
          </p:nvPr>
        </p:nvSpPr>
        <p:spPr>
          <a:xfrm>
            <a:off x="457200" y="1285875"/>
            <a:ext cx="40401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spcBef>
                <a:spcPts val="450"/>
              </a:spcBef>
              <a:spcAft>
                <a:spcPts val="0"/>
              </a:spcAft>
              <a:buSzPts val="1368"/>
              <a:buNone/>
              <a:defRPr sz="1800" b="1">
                <a:solidFill>
                  <a:schemeClr val="accent2"/>
                </a:solidFill>
              </a:defRPr>
            </a:lvl1pPr>
            <a:lvl2pPr marL="914400" lvl="1" indent="-228600" algn="l" rtl="0">
              <a:spcBef>
                <a:spcPts val="375"/>
              </a:spcBef>
              <a:spcAft>
                <a:spcPts val="0"/>
              </a:spcAft>
              <a:buSzPts val="1140"/>
              <a:buNone/>
              <a:defRPr sz="1500" b="1"/>
            </a:lvl2pPr>
            <a:lvl3pPr marL="1371600" lvl="2" indent="-228600" algn="l" rtl="0">
              <a:spcBef>
                <a:spcPts val="375"/>
              </a:spcBef>
              <a:spcAft>
                <a:spcPts val="0"/>
              </a:spcAft>
              <a:buSzPts val="1026"/>
              <a:buNone/>
              <a:defRPr sz="1350" b="1"/>
            </a:lvl3pPr>
            <a:lvl4pPr marL="1828800" lvl="3" indent="-228600" algn="l" rtl="0">
              <a:spcBef>
                <a:spcPts val="300"/>
              </a:spcBef>
              <a:spcAft>
                <a:spcPts val="0"/>
              </a:spcAft>
              <a:buSzPts val="840"/>
              <a:buNone/>
              <a:defRPr sz="1200" b="1"/>
            </a:lvl4pPr>
            <a:lvl5pPr marL="2286000" lvl="4" indent="-228600" algn="l" rtl="0">
              <a:spcBef>
                <a:spcPts val="225"/>
              </a:spcBef>
              <a:spcAft>
                <a:spcPts val="0"/>
              </a:spcAft>
              <a:buSzPts val="840"/>
              <a:buNone/>
              <a:defRPr sz="1200" b="1"/>
            </a:lvl5pPr>
            <a:lvl6pPr marL="2743200" lvl="5" indent="-314325" algn="l" rtl="0">
              <a:spcBef>
                <a:spcPts val="225"/>
              </a:spcBef>
              <a:spcAft>
                <a:spcPts val="0"/>
              </a:spcAft>
              <a:buSzPts val="1350"/>
              <a:buChar char="▶"/>
              <a:defRPr/>
            </a:lvl6pPr>
            <a:lvl7pPr marL="3200400" lvl="6" indent="-314325" algn="l" rtl="0">
              <a:spcBef>
                <a:spcPts val="225"/>
              </a:spcBef>
              <a:spcAft>
                <a:spcPts val="0"/>
              </a:spcAft>
              <a:buSzPts val="1350"/>
              <a:buChar char="▶"/>
              <a:defRPr/>
            </a:lvl7pPr>
            <a:lvl8pPr marL="3657600" lvl="7" indent="-314325" algn="l" rtl="0">
              <a:spcBef>
                <a:spcPts val="225"/>
              </a:spcBef>
              <a:spcAft>
                <a:spcPts val="0"/>
              </a:spcAft>
              <a:buSzPts val="1350"/>
              <a:buChar char="▶"/>
              <a:defRPr/>
            </a:lvl8pPr>
            <a:lvl9pPr marL="4114800" lvl="8" indent="-314325" algn="l" rtl="0">
              <a:spcBef>
                <a:spcPts val="225"/>
              </a:spcBef>
              <a:spcAft>
                <a:spcPts val="0"/>
              </a:spcAft>
              <a:buSzPts val="1350"/>
              <a:buChar char="▶"/>
              <a:defRPr/>
            </a:lvl9pPr>
          </a:lstStyle>
          <a:p>
            <a:endParaRPr/>
          </a:p>
        </p:txBody>
      </p:sp>
      <p:sp>
        <p:nvSpPr>
          <p:cNvPr id="145" name="Google Shape;145;p20"/>
          <p:cNvSpPr txBox="1">
            <a:spLocks noGrp="1"/>
          </p:cNvSpPr>
          <p:nvPr>
            <p:ph type="body" idx="2"/>
          </p:nvPr>
        </p:nvSpPr>
        <p:spPr>
          <a:xfrm>
            <a:off x="4648201" y="1295400"/>
            <a:ext cx="40419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spcBef>
                <a:spcPts val="450"/>
              </a:spcBef>
              <a:spcAft>
                <a:spcPts val="0"/>
              </a:spcAft>
              <a:buSzPts val="1368"/>
              <a:buNone/>
              <a:defRPr sz="1800" b="1">
                <a:solidFill>
                  <a:schemeClr val="accent2"/>
                </a:solidFill>
              </a:defRPr>
            </a:lvl1pPr>
            <a:lvl2pPr marL="914400" lvl="1" indent="-228600" algn="l" rtl="0">
              <a:spcBef>
                <a:spcPts val="375"/>
              </a:spcBef>
              <a:spcAft>
                <a:spcPts val="0"/>
              </a:spcAft>
              <a:buSzPts val="1140"/>
              <a:buNone/>
              <a:defRPr sz="1500" b="1"/>
            </a:lvl2pPr>
            <a:lvl3pPr marL="1371600" lvl="2" indent="-228600" algn="l" rtl="0">
              <a:spcBef>
                <a:spcPts val="375"/>
              </a:spcBef>
              <a:spcAft>
                <a:spcPts val="0"/>
              </a:spcAft>
              <a:buSzPts val="1026"/>
              <a:buNone/>
              <a:defRPr sz="1350" b="1"/>
            </a:lvl3pPr>
            <a:lvl4pPr marL="1828800" lvl="3" indent="-228600" algn="l" rtl="0">
              <a:spcBef>
                <a:spcPts val="300"/>
              </a:spcBef>
              <a:spcAft>
                <a:spcPts val="0"/>
              </a:spcAft>
              <a:buSzPts val="840"/>
              <a:buNone/>
              <a:defRPr sz="1200" b="1"/>
            </a:lvl4pPr>
            <a:lvl5pPr marL="2286000" lvl="4" indent="-228600" algn="l" rtl="0">
              <a:spcBef>
                <a:spcPts val="225"/>
              </a:spcBef>
              <a:spcAft>
                <a:spcPts val="0"/>
              </a:spcAft>
              <a:buSzPts val="840"/>
              <a:buNone/>
              <a:defRPr sz="1200" b="1"/>
            </a:lvl5pPr>
            <a:lvl6pPr marL="2743200" lvl="5" indent="-314325" algn="l" rtl="0">
              <a:spcBef>
                <a:spcPts val="225"/>
              </a:spcBef>
              <a:spcAft>
                <a:spcPts val="0"/>
              </a:spcAft>
              <a:buSzPts val="1350"/>
              <a:buChar char="▶"/>
              <a:defRPr/>
            </a:lvl6pPr>
            <a:lvl7pPr marL="3200400" lvl="6" indent="-314325" algn="l" rtl="0">
              <a:spcBef>
                <a:spcPts val="225"/>
              </a:spcBef>
              <a:spcAft>
                <a:spcPts val="0"/>
              </a:spcAft>
              <a:buSzPts val="1350"/>
              <a:buChar char="▶"/>
              <a:defRPr/>
            </a:lvl7pPr>
            <a:lvl8pPr marL="3657600" lvl="7" indent="-314325" algn="l" rtl="0">
              <a:spcBef>
                <a:spcPts val="225"/>
              </a:spcBef>
              <a:spcAft>
                <a:spcPts val="0"/>
              </a:spcAft>
              <a:buSzPts val="1350"/>
              <a:buChar char="▶"/>
              <a:defRPr/>
            </a:lvl8pPr>
            <a:lvl9pPr marL="4114800" lvl="8" indent="-314325" algn="l" rtl="0">
              <a:spcBef>
                <a:spcPts val="225"/>
              </a:spcBef>
              <a:spcAft>
                <a:spcPts val="0"/>
              </a:spcAft>
              <a:buSzPts val="1350"/>
              <a:buChar char="▶"/>
              <a:defRPr/>
            </a:lvl9pPr>
          </a:lstStyle>
          <a:p>
            <a:endParaRPr/>
          </a:p>
        </p:txBody>
      </p:sp>
      <p:sp>
        <p:nvSpPr>
          <p:cNvPr id="146" name="Google Shape;146;p20"/>
          <p:cNvSpPr txBox="1">
            <a:spLocks noGrp="1"/>
          </p:cNvSpPr>
          <p:nvPr>
            <p:ph type="dt" idx="10"/>
          </p:nvPr>
        </p:nvSpPr>
        <p:spPr>
          <a:xfrm>
            <a:off x="6400800" y="6356350"/>
            <a:ext cx="22890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0"/>
          <p:cNvSpPr txBox="1">
            <a:spLocks noGrp="1"/>
          </p:cNvSpPr>
          <p:nvPr>
            <p:ph type="ftr" idx="11"/>
          </p:nvPr>
        </p:nvSpPr>
        <p:spPr>
          <a:xfrm>
            <a:off x="2898648" y="6356350"/>
            <a:ext cx="35052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0"/>
          <p:cNvSpPr txBox="1">
            <a:spLocks noGrp="1"/>
          </p:cNvSpPr>
          <p:nvPr>
            <p:ph type="body" idx="3"/>
          </p:nvPr>
        </p:nvSpPr>
        <p:spPr>
          <a:xfrm>
            <a:off x="457200" y="2133600"/>
            <a:ext cx="4038600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15468" algn="l" rtl="0">
              <a:spcBef>
                <a:spcPts val="450"/>
              </a:spcBef>
              <a:spcAft>
                <a:spcPts val="0"/>
              </a:spcAft>
              <a:buSzPts val="1368"/>
              <a:buChar char="▶"/>
              <a:defRPr/>
            </a:lvl1pPr>
            <a:lvl2pPr marL="914400" lvl="1" indent="-315468" algn="l" rtl="0">
              <a:spcBef>
                <a:spcPts val="375"/>
              </a:spcBef>
              <a:spcAft>
                <a:spcPts val="0"/>
              </a:spcAft>
              <a:buSzPts val="1368"/>
              <a:buChar char="▶"/>
              <a:defRPr/>
            </a:lvl2pPr>
            <a:lvl3pPr marL="1371600" lvl="2" indent="-315467" algn="l" rtl="0">
              <a:spcBef>
                <a:spcPts val="375"/>
              </a:spcBef>
              <a:spcAft>
                <a:spcPts val="0"/>
              </a:spcAft>
              <a:buSzPts val="1368"/>
              <a:buChar char="▶"/>
              <a:defRPr/>
            </a:lvl3pPr>
            <a:lvl4pPr marL="1828800" lvl="3" indent="-308610" algn="l" rtl="0">
              <a:spcBef>
                <a:spcPts val="300"/>
              </a:spcBef>
              <a:spcAft>
                <a:spcPts val="0"/>
              </a:spcAft>
              <a:buSzPts val="1260"/>
              <a:buChar char="◻"/>
              <a:defRPr/>
            </a:lvl4pPr>
            <a:lvl5pPr marL="2286000" lvl="4" indent="-308610" algn="l" rtl="0">
              <a:spcBef>
                <a:spcPts val="225"/>
              </a:spcBef>
              <a:spcAft>
                <a:spcPts val="0"/>
              </a:spcAft>
              <a:buSzPts val="1260"/>
              <a:buChar char="◻"/>
              <a:defRPr/>
            </a:lvl5pPr>
            <a:lvl6pPr marL="2743200" lvl="5" indent="-314325" algn="l" rtl="0">
              <a:spcBef>
                <a:spcPts val="225"/>
              </a:spcBef>
              <a:spcAft>
                <a:spcPts val="0"/>
              </a:spcAft>
              <a:buSzPts val="1350"/>
              <a:buChar char="▶"/>
              <a:defRPr/>
            </a:lvl6pPr>
            <a:lvl7pPr marL="3200400" lvl="6" indent="-314325" algn="l" rtl="0">
              <a:spcBef>
                <a:spcPts val="225"/>
              </a:spcBef>
              <a:spcAft>
                <a:spcPts val="0"/>
              </a:spcAft>
              <a:buSzPts val="1350"/>
              <a:buChar char="▶"/>
              <a:defRPr/>
            </a:lvl7pPr>
            <a:lvl8pPr marL="3657600" lvl="7" indent="-314325" algn="l" rtl="0">
              <a:spcBef>
                <a:spcPts val="225"/>
              </a:spcBef>
              <a:spcAft>
                <a:spcPts val="0"/>
              </a:spcAft>
              <a:buSzPts val="1350"/>
              <a:buChar char="▶"/>
              <a:defRPr/>
            </a:lvl8pPr>
            <a:lvl9pPr marL="4114800" lvl="8" indent="-314325" algn="l" rtl="0">
              <a:spcBef>
                <a:spcPts val="225"/>
              </a:spcBef>
              <a:spcAft>
                <a:spcPts val="0"/>
              </a:spcAft>
              <a:buSzPts val="1350"/>
              <a:buChar char="▶"/>
              <a:defRPr/>
            </a:lvl9pPr>
          </a:lstStyle>
          <a:p>
            <a:endParaRPr/>
          </a:p>
        </p:txBody>
      </p:sp>
      <p:sp>
        <p:nvSpPr>
          <p:cNvPr id="149" name="Google Shape;149;p20"/>
          <p:cNvSpPr txBox="1">
            <a:spLocks noGrp="1"/>
          </p:cNvSpPr>
          <p:nvPr>
            <p:ph type="body" idx="4"/>
          </p:nvPr>
        </p:nvSpPr>
        <p:spPr>
          <a:xfrm>
            <a:off x="4648200" y="2133600"/>
            <a:ext cx="4038600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15468" algn="l" rtl="0">
              <a:spcBef>
                <a:spcPts val="450"/>
              </a:spcBef>
              <a:spcAft>
                <a:spcPts val="0"/>
              </a:spcAft>
              <a:buSzPts val="1368"/>
              <a:buChar char="▶"/>
              <a:defRPr/>
            </a:lvl1pPr>
            <a:lvl2pPr marL="914400" lvl="1" indent="-315468" algn="l" rtl="0">
              <a:spcBef>
                <a:spcPts val="375"/>
              </a:spcBef>
              <a:spcAft>
                <a:spcPts val="0"/>
              </a:spcAft>
              <a:buSzPts val="1368"/>
              <a:buChar char="▶"/>
              <a:defRPr/>
            </a:lvl2pPr>
            <a:lvl3pPr marL="1371600" lvl="2" indent="-315467" algn="l" rtl="0">
              <a:spcBef>
                <a:spcPts val="375"/>
              </a:spcBef>
              <a:spcAft>
                <a:spcPts val="0"/>
              </a:spcAft>
              <a:buSzPts val="1368"/>
              <a:buChar char="▶"/>
              <a:defRPr/>
            </a:lvl3pPr>
            <a:lvl4pPr marL="1828800" lvl="3" indent="-308610" algn="l" rtl="0">
              <a:spcBef>
                <a:spcPts val="300"/>
              </a:spcBef>
              <a:spcAft>
                <a:spcPts val="0"/>
              </a:spcAft>
              <a:buSzPts val="1260"/>
              <a:buChar char="◻"/>
              <a:defRPr/>
            </a:lvl4pPr>
            <a:lvl5pPr marL="2286000" lvl="4" indent="-308610" algn="l" rtl="0">
              <a:spcBef>
                <a:spcPts val="225"/>
              </a:spcBef>
              <a:spcAft>
                <a:spcPts val="0"/>
              </a:spcAft>
              <a:buSzPts val="1260"/>
              <a:buChar char="◻"/>
              <a:defRPr/>
            </a:lvl5pPr>
            <a:lvl6pPr marL="2743200" lvl="5" indent="-314325" algn="l" rtl="0">
              <a:spcBef>
                <a:spcPts val="225"/>
              </a:spcBef>
              <a:spcAft>
                <a:spcPts val="0"/>
              </a:spcAft>
              <a:buSzPts val="1350"/>
              <a:buChar char="▶"/>
              <a:defRPr/>
            </a:lvl6pPr>
            <a:lvl7pPr marL="3200400" lvl="6" indent="-314325" algn="l" rtl="0">
              <a:spcBef>
                <a:spcPts val="225"/>
              </a:spcBef>
              <a:spcAft>
                <a:spcPts val="0"/>
              </a:spcAft>
              <a:buSzPts val="1350"/>
              <a:buChar char="▶"/>
              <a:defRPr/>
            </a:lvl7pPr>
            <a:lvl8pPr marL="3657600" lvl="7" indent="-314325" algn="l" rtl="0">
              <a:spcBef>
                <a:spcPts val="225"/>
              </a:spcBef>
              <a:spcAft>
                <a:spcPts val="0"/>
              </a:spcAft>
              <a:buSzPts val="1350"/>
              <a:buChar char="▶"/>
              <a:defRPr/>
            </a:lvl8pPr>
            <a:lvl9pPr marL="4114800" lvl="8" indent="-314325" algn="l" rtl="0">
              <a:spcBef>
                <a:spcPts val="225"/>
              </a:spcBef>
              <a:spcAft>
                <a:spcPts val="0"/>
              </a:spcAft>
              <a:buSzPts val="1350"/>
              <a:buChar char="▶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1" descr="maryland.gov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91400" y="6115051"/>
            <a:ext cx="1600200" cy="742951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1"/>
          <p:cNvSpPr txBox="1"/>
          <p:nvPr/>
        </p:nvSpPr>
        <p:spPr>
          <a:xfrm>
            <a:off x="786068" y="6367047"/>
            <a:ext cx="3705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rgbClr val="7F7F7F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sz="1200">
              <a:solidFill>
                <a:srgbClr val="7F7F7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153" name="Google Shape;153;p21" descr="HSCRC logo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84650" y="6088910"/>
            <a:ext cx="1841932" cy="740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49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15468" algn="l">
              <a:spcBef>
                <a:spcPts val="600"/>
              </a:spcBef>
              <a:spcAft>
                <a:spcPts val="0"/>
              </a:spcAft>
              <a:buSzPts val="1368"/>
              <a:buChar char="▶"/>
              <a:defRPr/>
            </a:lvl1pPr>
            <a:lvl2pPr marL="914400" lvl="1" indent="-315468" algn="l">
              <a:spcBef>
                <a:spcPts val="500"/>
              </a:spcBef>
              <a:spcAft>
                <a:spcPts val="0"/>
              </a:spcAft>
              <a:buSzPts val="1368"/>
              <a:buChar char="▶"/>
              <a:defRPr/>
            </a:lvl2pPr>
            <a:lvl3pPr marL="1371600" lvl="2" indent="-315467" algn="l">
              <a:spcBef>
                <a:spcPts val="500"/>
              </a:spcBef>
              <a:spcAft>
                <a:spcPts val="0"/>
              </a:spcAft>
              <a:buSzPts val="1368"/>
              <a:buChar char="▶"/>
              <a:defRPr/>
            </a:lvl3pPr>
            <a:lvl4pPr marL="1828800" lvl="3" indent="-308610" algn="l">
              <a:spcBef>
                <a:spcPts val="400"/>
              </a:spcBef>
              <a:spcAft>
                <a:spcPts val="0"/>
              </a:spcAft>
              <a:buSzPts val="1260"/>
              <a:buChar char="◻"/>
              <a:defRPr/>
            </a:lvl4pPr>
            <a:lvl5pPr marL="2286000" lvl="4" indent="-308610" algn="l">
              <a:spcBef>
                <a:spcPts val="300"/>
              </a:spcBef>
              <a:spcAft>
                <a:spcPts val="0"/>
              </a:spcAft>
              <a:buSzPts val="1260"/>
              <a:buChar char="◻"/>
              <a:defRPr/>
            </a:lvl5pPr>
            <a:lvl6pPr marL="2743200" lvl="5" indent="-314325" algn="l">
              <a:spcBef>
                <a:spcPts val="300"/>
              </a:spcBef>
              <a:spcAft>
                <a:spcPts val="0"/>
              </a:spcAft>
              <a:buSzPts val="1350"/>
              <a:buChar char="▶"/>
              <a:defRPr/>
            </a:lvl6pPr>
            <a:lvl7pPr marL="3200400" lvl="6" indent="-314325" algn="l">
              <a:spcBef>
                <a:spcPts val="300"/>
              </a:spcBef>
              <a:spcAft>
                <a:spcPts val="0"/>
              </a:spcAft>
              <a:buSzPts val="1350"/>
              <a:buChar char="▶"/>
              <a:defRPr/>
            </a:lvl7pPr>
            <a:lvl8pPr marL="3657600" lvl="7" indent="-314325" algn="l">
              <a:spcBef>
                <a:spcPts val="300"/>
              </a:spcBef>
              <a:spcAft>
                <a:spcPts val="0"/>
              </a:spcAft>
              <a:buSzPts val="1350"/>
              <a:buChar char="▶"/>
              <a:defRPr/>
            </a:lvl8pPr>
            <a:lvl9pPr marL="4114800" lvl="8" indent="-314325" algn="l">
              <a:spcBef>
                <a:spcPts val="300"/>
              </a:spcBef>
              <a:spcAft>
                <a:spcPts val="0"/>
              </a:spcAft>
              <a:buSzPts val="1350"/>
              <a:buChar char="▶"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/>
          <p:nvPr/>
        </p:nvSpPr>
        <p:spPr>
          <a:xfrm>
            <a:off x="786068" y="6367046"/>
            <a:ext cx="433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600" b="0" i="0" u="none" strike="noStrike" cap="none">
                <a:solidFill>
                  <a:srgbClr val="7F7F7F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sz="1600">
              <a:solidFill>
                <a:srgbClr val="7F7F7F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2"/>
          <p:cNvSpPr txBox="1"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bin"/>
              <a:buNone/>
              <a:defRPr sz="1500" b="1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2"/>
          <p:cNvSpPr txBox="1">
            <a:spLocks noGrp="1"/>
          </p:cNvSpPr>
          <p:nvPr>
            <p:ph type="body" idx="1"/>
          </p:nvPr>
        </p:nvSpPr>
        <p:spPr>
          <a:xfrm>
            <a:off x="6324600" y="1219202"/>
            <a:ext cx="2514600" cy="48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lnSpc>
                <a:spcPct val="137500"/>
              </a:lnSpc>
              <a:spcBef>
                <a:spcPts val="450"/>
              </a:spcBef>
              <a:spcAft>
                <a:spcPts val="0"/>
              </a:spcAft>
              <a:buSzPts val="912"/>
              <a:buNone/>
              <a:defRPr sz="1200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750"/>
              </a:spcBef>
              <a:spcAft>
                <a:spcPts val="0"/>
              </a:spcAft>
              <a:buSzPts val="684"/>
              <a:buNone/>
              <a:defRPr sz="900"/>
            </a:lvl2pPr>
            <a:lvl3pPr marL="1371600" lvl="2" indent="-228600" algn="l" rtl="0">
              <a:spcBef>
                <a:spcPts val="375"/>
              </a:spcBef>
              <a:spcAft>
                <a:spcPts val="0"/>
              </a:spcAft>
              <a:buSzPts val="570"/>
              <a:buNone/>
              <a:defRPr sz="750"/>
            </a:lvl3pPr>
            <a:lvl4pPr marL="1828800" lvl="3" indent="-228600" algn="l" rtl="0">
              <a:spcBef>
                <a:spcPts val="300"/>
              </a:spcBef>
              <a:spcAft>
                <a:spcPts val="0"/>
              </a:spcAft>
              <a:buSzPts val="473"/>
              <a:buNone/>
              <a:defRPr sz="675"/>
            </a:lvl4pPr>
            <a:lvl5pPr marL="2286000" lvl="4" indent="-228600" algn="l" rtl="0">
              <a:spcBef>
                <a:spcPts val="225"/>
              </a:spcBef>
              <a:spcAft>
                <a:spcPts val="0"/>
              </a:spcAft>
              <a:buSzPts val="473"/>
              <a:buNone/>
              <a:defRPr sz="675"/>
            </a:lvl5pPr>
            <a:lvl6pPr marL="2743200" lvl="5" indent="-314325" algn="l" rtl="0">
              <a:spcBef>
                <a:spcPts val="225"/>
              </a:spcBef>
              <a:spcAft>
                <a:spcPts val="0"/>
              </a:spcAft>
              <a:buSzPts val="1350"/>
              <a:buChar char="▶"/>
              <a:defRPr/>
            </a:lvl6pPr>
            <a:lvl7pPr marL="3200400" lvl="6" indent="-314325" algn="l" rtl="0">
              <a:spcBef>
                <a:spcPts val="225"/>
              </a:spcBef>
              <a:spcAft>
                <a:spcPts val="0"/>
              </a:spcAft>
              <a:buSzPts val="1350"/>
              <a:buChar char="▶"/>
              <a:defRPr/>
            </a:lvl7pPr>
            <a:lvl8pPr marL="3657600" lvl="7" indent="-314325" algn="l" rtl="0">
              <a:spcBef>
                <a:spcPts val="225"/>
              </a:spcBef>
              <a:spcAft>
                <a:spcPts val="0"/>
              </a:spcAft>
              <a:buSzPts val="1350"/>
              <a:buChar char="▶"/>
              <a:defRPr/>
            </a:lvl8pPr>
            <a:lvl9pPr marL="4114800" lvl="8" indent="-314325" algn="l" rtl="0">
              <a:spcBef>
                <a:spcPts val="225"/>
              </a:spcBef>
              <a:spcAft>
                <a:spcPts val="0"/>
              </a:spcAft>
              <a:buSzPts val="1350"/>
              <a:buChar char="▶"/>
              <a:defRPr/>
            </a:lvl9pPr>
          </a:lstStyle>
          <a:p>
            <a:endParaRPr/>
          </a:p>
        </p:txBody>
      </p:sp>
      <p:sp>
        <p:nvSpPr>
          <p:cNvPr id="157" name="Google Shape;157;p22"/>
          <p:cNvSpPr txBox="1">
            <a:spLocks noGrp="1"/>
          </p:cNvSpPr>
          <p:nvPr>
            <p:ph type="dt" idx="10"/>
          </p:nvPr>
        </p:nvSpPr>
        <p:spPr>
          <a:xfrm>
            <a:off x="6400800" y="6356350"/>
            <a:ext cx="22890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2"/>
          <p:cNvSpPr txBox="1">
            <a:spLocks noGrp="1"/>
          </p:cNvSpPr>
          <p:nvPr>
            <p:ph type="ftr" idx="11"/>
          </p:nvPr>
        </p:nvSpPr>
        <p:spPr>
          <a:xfrm>
            <a:off x="2898648" y="6356350"/>
            <a:ext cx="35052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2"/>
          <p:cNvSpPr txBox="1">
            <a:spLocks noGrp="1"/>
          </p:cNvSpPr>
          <p:nvPr>
            <p:ph type="sldNum" idx="12"/>
          </p:nvPr>
        </p:nvSpPr>
        <p:spPr>
          <a:xfrm>
            <a:off x="612648" y="6356350"/>
            <a:ext cx="19812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>
                <a:solidFill>
                  <a:srgbClr val="464653"/>
                </a:solidFill>
              </a:defRPr>
            </a:lvl1pPr>
            <a:lvl2pPr marL="0" lvl="1" indent="0" algn="l" rtl="0">
              <a:spcBef>
                <a:spcPts val="0"/>
              </a:spcBef>
              <a:buNone/>
              <a:defRPr>
                <a:solidFill>
                  <a:srgbClr val="464653"/>
                </a:solidFill>
              </a:defRPr>
            </a:lvl2pPr>
            <a:lvl3pPr marL="0" lvl="2" indent="0" algn="l" rtl="0">
              <a:spcBef>
                <a:spcPts val="0"/>
              </a:spcBef>
              <a:buNone/>
              <a:defRPr>
                <a:solidFill>
                  <a:srgbClr val="464653"/>
                </a:solidFill>
              </a:defRPr>
            </a:lvl3pPr>
            <a:lvl4pPr marL="0" lvl="3" indent="0" algn="l" rtl="0">
              <a:spcBef>
                <a:spcPts val="0"/>
              </a:spcBef>
              <a:buNone/>
              <a:defRPr>
                <a:solidFill>
                  <a:srgbClr val="464653"/>
                </a:solidFill>
              </a:defRPr>
            </a:lvl4pPr>
            <a:lvl5pPr marL="0" lvl="4" indent="0" algn="l" rtl="0">
              <a:spcBef>
                <a:spcPts val="0"/>
              </a:spcBef>
              <a:buNone/>
              <a:defRPr>
                <a:solidFill>
                  <a:srgbClr val="464653"/>
                </a:solidFill>
              </a:defRPr>
            </a:lvl5pPr>
            <a:lvl6pPr marL="0" lvl="5" indent="0" algn="l" rtl="0">
              <a:spcBef>
                <a:spcPts val="0"/>
              </a:spcBef>
              <a:buNone/>
              <a:defRPr>
                <a:solidFill>
                  <a:srgbClr val="464653"/>
                </a:solidFill>
              </a:defRPr>
            </a:lvl6pPr>
            <a:lvl7pPr marL="0" lvl="6" indent="0" algn="l" rtl="0">
              <a:spcBef>
                <a:spcPts val="0"/>
              </a:spcBef>
              <a:buNone/>
              <a:defRPr>
                <a:solidFill>
                  <a:srgbClr val="464653"/>
                </a:solidFill>
              </a:defRPr>
            </a:lvl7pPr>
            <a:lvl8pPr marL="0" lvl="7" indent="0" algn="l" rtl="0">
              <a:spcBef>
                <a:spcPts val="0"/>
              </a:spcBef>
              <a:buNone/>
              <a:defRPr>
                <a:solidFill>
                  <a:srgbClr val="464653"/>
                </a:solidFill>
              </a:defRPr>
            </a:lvl8pPr>
            <a:lvl9pPr marL="0" lvl="8" indent="0" algn="l" rtl="0">
              <a:spcBef>
                <a:spcPts val="0"/>
              </a:spcBef>
              <a:buNone/>
              <a:defRPr>
                <a:solidFill>
                  <a:srgbClr val="464653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60" name="Google Shape;160;p22"/>
          <p:cNvCxnSpPr/>
          <p:nvPr/>
        </p:nvCxnSpPr>
        <p:spPr>
          <a:xfrm>
            <a:off x="457200" y="6353175"/>
            <a:ext cx="82296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161" name="Google Shape;161;p22"/>
          <p:cNvCxnSpPr/>
          <p:nvPr/>
        </p:nvCxnSpPr>
        <p:spPr>
          <a:xfrm rot="5400000">
            <a:off x="3160615" y="3324255"/>
            <a:ext cx="60351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62" name="Google Shape;162;p22"/>
          <p:cNvSpPr/>
          <p:nvPr/>
        </p:nvSpPr>
        <p:spPr>
          <a:xfrm rot="5400000">
            <a:off x="419133" y="6467459"/>
            <a:ext cx="190800" cy="12030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63" name="Google Shape;163;p22"/>
          <p:cNvSpPr txBox="1">
            <a:spLocks noGrp="1"/>
          </p:cNvSpPr>
          <p:nvPr>
            <p:ph type="body" idx="2"/>
          </p:nvPr>
        </p:nvSpPr>
        <p:spPr>
          <a:xfrm>
            <a:off x="304800" y="304800"/>
            <a:ext cx="5715000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15468" algn="l" rtl="0">
              <a:spcBef>
                <a:spcPts val="450"/>
              </a:spcBef>
              <a:spcAft>
                <a:spcPts val="0"/>
              </a:spcAft>
              <a:buSzPts val="1368"/>
              <a:buChar char="▶"/>
              <a:defRPr/>
            </a:lvl1pPr>
            <a:lvl2pPr marL="914400" lvl="1" indent="-315468" algn="l" rtl="0">
              <a:spcBef>
                <a:spcPts val="375"/>
              </a:spcBef>
              <a:spcAft>
                <a:spcPts val="0"/>
              </a:spcAft>
              <a:buSzPts val="1368"/>
              <a:buChar char="▶"/>
              <a:defRPr/>
            </a:lvl2pPr>
            <a:lvl3pPr marL="1371600" lvl="2" indent="-315467" algn="l" rtl="0">
              <a:spcBef>
                <a:spcPts val="375"/>
              </a:spcBef>
              <a:spcAft>
                <a:spcPts val="0"/>
              </a:spcAft>
              <a:buSzPts val="1368"/>
              <a:buChar char="▶"/>
              <a:defRPr/>
            </a:lvl3pPr>
            <a:lvl4pPr marL="1828800" lvl="3" indent="-308610" algn="l" rtl="0">
              <a:spcBef>
                <a:spcPts val="300"/>
              </a:spcBef>
              <a:spcAft>
                <a:spcPts val="0"/>
              </a:spcAft>
              <a:buSzPts val="1260"/>
              <a:buChar char="◻"/>
              <a:defRPr/>
            </a:lvl4pPr>
            <a:lvl5pPr marL="2286000" lvl="4" indent="-308610" algn="l" rtl="0">
              <a:spcBef>
                <a:spcPts val="225"/>
              </a:spcBef>
              <a:spcAft>
                <a:spcPts val="0"/>
              </a:spcAft>
              <a:buSzPts val="1260"/>
              <a:buChar char="◻"/>
              <a:defRPr/>
            </a:lvl5pPr>
            <a:lvl6pPr marL="2743200" lvl="5" indent="-314325" algn="l" rtl="0">
              <a:spcBef>
                <a:spcPts val="225"/>
              </a:spcBef>
              <a:spcAft>
                <a:spcPts val="0"/>
              </a:spcAft>
              <a:buSzPts val="1350"/>
              <a:buChar char="▶"/>
              <a:defRPr/>
            </a:lvl6pPr>
            <a:lvl7pPr marL="3200400" lvl="6" indent="-314325" algn="l" rtl="0">
              <a:spcBef>
                <a:spcPts val="225"/>
              </a:spcBef>
              <a:spcAft>
                <a:spcPts val="0"/>
              </a:spcAft>
              <a:buSzPts val="1350"/>
              <a:buChar char="▶"/>
              <a:defRPr/>
            </a:lvl7pPr>
            <a:lvl8pPr marL="3657600" lvl="7" indent="-314325" algn="l" rtl="0">
              <a:spcBef>
                <a:spcPts val="225"/>
              </a:spcBef>
              <a:spcAft>
                <a:spcPts val="0"/>
              </a:spcAft>
              <a:buSzPts val="1350"/>
              <a:buChar char="▶"/>
              <a:defRPr/>
            </a:lvl8pPr>
            <a:lvl9pPr marL="4114800" lvl="8" indent="-314325" algn="l" rtl="0">
              <a:spcBef>
                <a:spcPts val="225"/>
              </a:spcBef>
              <a:spcAft>
                <a:spcPts val="0"/>
              </a:spcAft>
              <a:buSzPts val="1350"/>
              <a:buChar char="▶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3"/>
          <p:cNvSpPr txBox="1">
            <a:spLocks noGrp="1"/>
          </p:cNvSpPr>
          <p:nvPr>
            <p:ph type="title"/>
          </p:nvPr>
        </p:nvSpPr>
        <p:spPr>
          <a:xfrm>
            <a:off x="457200" y="500856"/>
            <a:ext cx="8229600" cy="6747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45700" rIns="91425" bIns="45700" anchor="ctr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ookman Old Style"/>
              <a:buNone/>
              <a:defRPr sz="15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3"/>
          <p:cNvSpPr>
            <a:spLocks noGrp="1"/>
          </p:cNvSpPr>
          <p:nvPr>
            <p:ph type="pic" idx="2"/>
          </p:nvPr>
        </p:nvSpPr>
        <p:spPr>
          <a:xfrm>
            <a:off x="457200" y="1905000"/>
            <a:ext cx="8229600" cy="4270200"/>
          </a:xfrm>
          <a:prstGeom prst="rect">
            <a:avLst/>
          </a:prstGeom>
          <a:solidFill>
            <a:srgbClr val="BABABA"/>
          </a:solidFill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1311"/>
              <a:buFont typeface="Noto Sans Symbols"/>
              <a:buChar char="▶"/>
              <a:defRPr sz="1725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40"/>
              <a:buFont typeface="Noto Sans Symbols"/>
              <a:buChar char="▶"/>
              <a:defRPr sz="15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rgbClr val="6F6F6F"/>
              </a:buClr>
              <a:buSzPts val="945"/>
              <a:buFont typeface="Noto Sans Symbols"/>
              <a:buChar char="◻"/>
              <a:defRPr sz="135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225"/>
              </a:spcBef>
              <a:spcAft>
                <a:spcPts val="0"/>
              </a:spcAft>
              <a:buClr>
                <a:schemeClr val="accent2"/>
              </a:buClr>
              <a:buSzPts val="840"/>
              <a:buFont typeface="Noto Sans Symbols"/>
              <a:buChar char="◻"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225"/>
              </a:spcBef>
              <a:spcAft>
                <a:spcPts val="0"/>
              </a:spcAft>
              <a:buClr>
                <a:srgbClr val="8BA1B3"/>
              </a:buClr>
              <a:buSzPts val="9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225"/>
              </a:spcBef>
              <a:spcAft>
                <a:spcPts val="0"/>
              </a:spcAft>
              <a:buClr>
                <a:srgbClr val="646C8F"/>
              </a:buClr>
              <a:buSzPts val="788"/>
              <a:buFont typeface="Noto Sans Symbols"/>
              <a:buChar char="▶"/>
              <a:defRPr sz="105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225"/>
              </a:spcBef>
              <a:spcAft>
                <a:spcPts val="0"/>
              </a:spcAft>
              <a:buClr>
                <a:srgbClr val="BABABA"/>
              </a:buClr>
              <a:buSzPts val="788"/>
              <a:buFont typeface="Noto Sans Symbols"/>
              <a:buChar char="▶"/>
              <a:defRPr sz="105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225"/>
              </a:spcBef>
              <a:spcAft>
                <a:spcPts val="0"/>
              </a:spcAft>
              <a:buClr>
                <a:srgbClr val="9FB8CD"/>
              </a:buClr>
              <a:buSzPts val="675"/>
              <a:buFont typeface="Noto Sans Symbols"/>
              <a:buChar char="▶"/>
              <a:defRPr sz="9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67" name="Google Shape;167;p23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l" rtl="0">
              <a:spcBef>
                <a:spcPts val="450"/>
              </a:spcBef>
              <a:spcAft>
                <a:spcPts val="0"/>
              </a:spcAft>
              <a:buSzPts val="798"/>
              <a:buFont typeface="Cabin"/>
              <a:buNone/>
              <a:defRPr sz="1050"/>
            </a:lvl1pPr>
            <a:lvl2pPr marL="914400" lvl="1" indent="-272033" algn="l" rtl="0">
              <a:spcBef>
                <a:spcPts val="375"/>
              </a:spcBef>
              <a:spcAft>
                <a:spcPts val="0"/>
              </a:spcAft>
              <a:buSzPts val="684"/>
              <a:buChar char="▶"/>
              <a:defRPr sz="900"/>
            </a:lvl2pPr>
            <a:lvl3pPr marL="1371600" lvl="2" indent="-264794" algn="l" rtl="0">
              <a:spcBef>
                <a:spcPts val="375"/>
              </a:spcBef>
              <a:spcAft>
                <a:spcPts val="0"/>
              </a:spcAft>
              <a:buSzPts val="570"/>
              <a:buChar char="▶"/>
              <a:defRPr sz="750"/>
            </a:lvl3pPr>
            <a:lvl4pPr marL="1828800" lvl="3" indent="-258603" algn="l" rtl="0">
              <a:spcBef>
                <a:spcPts val="300"/>
              </a:spcBef>
              <a:spcAft>
                <a:spcPts val="0"/>
              </a:spcAft>
              <a:buSzPts val="473"/>
              <a:buChar char="◻"/>
              <a:defRPr sz="675"/>
            </a:lvl4pPr>
            <a:lvl5pPr marL="2286000" lvl="4" indent="-258603" algn="l" rtl="0">
              <a:spcBef>
                <a:spcPts val="225"/>
              </a:spcBef>
              <a:spcAft>
                <a:spcPts val="0"/>
              </a:spcAft>
              <a:buSzPts val="473"/>
              <a:buChar char="◻"/>
              <a:defRPr sz="675"/>
            </a:lvl5pPr>
            <a:lvl6pPr marL="2743200" lvl="5" indent="-314325" algn="l" rtl="0">
              <a:spcBef>
                <a:spcPts val="225"/>
              </a:spcBef>
              <a:spcAft>
                <a:spcPts val="0"/>
              </a:spcAft>
              <a:buSzPts val="1350"/>
              <a:buChar char="▶"/>
              <a:defRPr/>
            </a:lvl6pPr>
            <a:lvl7pPr marL="3200400" lvl="6" indent="-314325" algn="l" rtl="0">
              <a:spcBef>
                <a:spcPts val="225"/>
              </a:spcBef>
              <a:spcAft>
                <a:spcPts val="0"/>
              </a:spcAft>
              <a:buSzPts val="1350"/>
              <a:buChar char="▶"/>
              <a:defRPr/>
            </a:lvl7pPr>
            <a:lvl8pPr marL="3657600" lvl="7" indent="-314325" algn="l" rtl="0">
              <a:spcBef>
                <a:spcPts val="225"/>
              </a:spcBef>
              <a:spcAft>
                <a:spcPts val="0"/>
              </a:spcAft>
              <a:buSzPts val="1350"/>
              <a:buChar char="▶"/>
              <a:defRPr/>
            </a:lvl8pPr>
            <a:lvl9pPr marL="4114800" lvl="8" indent="-314325" algn="l" rtl="0">
              <a:spcBef>
                <a:spcPts val="225"/>
              </a:spcBef>
              <a:spcAft>
                <a:spcPts val="0"/>
              </a:spcAft>
              <a:buSzPts val="1350"/>
              <a:buChar char="▶"/>
              <a:defRPr/>
            </a:lvl9pPr>
          </a:lstStyle>
          <a:p>
            <a:endParaRPr/>
          </a:p>
        </p:txBody>
      </p:sp>
      <p:sp>
        <p:nvSpPr>
          <p:cNvPr id="168" name="Google Shape;168;p23"/>
          <p:cNvSpPr txBox="1">
            <a:spLocks noGrp="1"/>
          </p:cNvSpPr>
          <p:nvPr>
            <p:ph type="dt" idx="10"/>
          </p:nvPr>
        </p:nvSpPr>
        <p:spPr>
          <a:xfrm>
            <a:off x="6400800" y="6356350"/>
            <a:ext cx="22890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3"/>
          <p:cNvSpPr txBox="1">
            <a:spLocks noGrp="1"/>
          </p:cNvSpPr>
          <p:nvPr>
            <p:ph type="ftr" idx="11"/>
          </p:nvPr>
        </p:nvSpPr>
        <p:spPr>
          <a:xfrm>
            <a:off x="2898648" y="6356350"/>
            <a:ext cx="35052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3"/>
          <p:cNvSpPr txBox="1">
            <a:spLocks noGrp="1"/>
          </p:cNvSpPr>
          <p:nvPr>
            <p:ph type="sldNum" idx="12"/>
          </p:nvPr>
        </p:nvSpPr>
        <p:spPr>
          <a:xfrm>
            <a:off x="612648" y="6356350"/>
            <a:ext cx="19812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>
                <a:solidFill>
                  <a:srgbClr val="DDE9EC"/>
                </a:solidFill>
              </a:defRPr>
            </a:lvl1pPr>
            <a:lvl2pPr marL="0" lvl="1" indent="0" algn="l" rtl="0">
              <a:spcBef>
                <a:spcPts val="0"/>
              </a:spcBef>
              <a:buNone/>
              <a:defRPr>
                <a:solidFill>
                  <a:srgbClr val="DDE9EC"/>
                </a:solidFill>
              </a:defRPr>
            </a:lvl2pPr>
            <a:lvl3pPr marL="0" lvl="2" indent="0" algn="l" rtl="0">
              <a:spcBef>
                <a:spcPts val="0"/>
              </a:spcBef>
              <a:buNone/>
              <a:defRPr>
                <a:solidFill>
                  <a:srgbClr val="DDE9EC"/>
                </a:solidFill>
              </a:defRPr>
            </a:lvl3pPr>
            <a:lvl4pPr marL="0" lvl="3" indent="0" algn="l" rtl="0">
              <a:spcBef>
                <a:spcPts val="0"/>
              </a:spcBef>
              <a:buNone/>
              <a:defRPr>
                <a:solidFill>
                  <a:srgbClr val="DDE9EC"/>
                </a:solidFill>
              </a:defRPr>
            </a:lvl4pPr>
            <a:lvl5pPr marL="0" lvl="4" indent="0" algn="l" rtl="0">
              <a:spcBef>
                <a:spcPts val="0"/>
              </a:spcBef>
              <a:buNone/>
              <a:defRPr>
                <a:solidFill>
                  <a:srgbClr val="DDE9EC"/>
                </a:solidFill>
              </a:defRPr>
            </a:lvl5pPr>
            <a:lvl6pPr marL="0" lvl="5" indent="0" algn="l" rtl="0">
              <a:spcBef>
                <a:spcPts val="0"/>
              </a:spcBef>
              <a:buNone/>
              <a:defRPr>
                <a:solidFill>
                  <a:srgbClr val="DDE9EC"/>
                </a:solidFill>
              </a:defRPr>
            </a:lvl6pPr>
            <a:lvl7pPr marL="0" lvl="6" indent="0" algn="l" rtl="0">
              <a:spcBef>
                <a:spcPts val="0"/>
              </a:spcBef>
              <a:buNone/>
              <a:defRPr>
                <a:solidFill>
                  <a:srgbClr val="DDE9EC"/>
                </a:solidFill>
              </a:defRPr>
            </a:lvl7pPr>
            <a:lvl8pPr marL="0" lvl="7" indent="0" algn="l" rtl="0">
              <a:spcBef>
                <a:spcPts val="0"/>
              </a:spcBef>
              <a:buNone/>
              <a:defRPr>
                <a:solidFill>
                  <a:srgbClr val="DDE9EC"/>
                </a:solidFill>
              </a:defRPr>
            </a:lvl8pPr>
            <a:lvl9pPr marL="0" lvl="8" indent="0" algn="l" rtl="0">
              <a:spcBef>
                <a:spcPts val="0"/>
              </a:spcBef>
              <a:buNone/>
              <a:defRPr>
                <a:solidFill>
                  <a:srgbClr val="DDE9EC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71" name="Google Shape;171;p23"/>
          <p:cNvCxnSpPr/>
          <p:nvPr/>
        </p:nvCxnSpPr>
        <p:spPr>
          <a:xfrm>
            <a:off x="457200" y="6353175"/>
            <a:ext cx="82296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72" name="Google Shape;172;p23"/>
          <p:cNvSpPr/>
          <p:nvPr/>
        </p:nvSpPr>
        <p:spPr>
          <a:xfrm rot="5400000">
            <a:off x="419133" y="6467459"/>
            <a:ext cx="190800" cy="12030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73" name="Google Shape;173;p23"/>
          <p:cNvSpPr/>
          <p:nvPr/>
        </p:nvSpPr>
        <p:spPr>
          <a:xfrm>
            <a:off x="457200" y="500856"/>
            <a:ext cx="1830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4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4"/>
          <p:cNvSpPr txBox="1">
            <a:spLocks noGrp="1"/>
          </p:cNvSpPr>
          <p:nvPr>
            <p:ph type="body" idx="1"/>
          </p:nvPr>
        </p:nvSpPr>
        <p:spPr>
          <a:xfrm rot="5400000">
            <a:off x="2116800" y="-440400"/>
            <a:ext cx="49104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15468" algn="l" rtl="0">
              <a:spcBef>
                <a:spcPts val="450"/>
              </a:spcBef>
              <a:spcAft>
                <a:spcPts val="0"/>
              </a:spcAft>
              <a:buSzPts val="1368"/>
              <a:buChar char="▶"/>
              <a:defRPr/>
            </a:lvl1pPr>
            <a:lvl2pPr marL="914400" lvl="1" indent="-315468" algn="l" rtl="0">
              <a:spcBef>
                <a:spcPts val="375"/>
              </a:spcBef>
              <a:spcAft>
                <a:spcPts val="0"/>
              </a:spcAft>
              <a:buSzPts val="1368"/>
              <a:buChar char="▶"/>
              <a:defRPr/>
            </a:lvl2pPr>
            <a:lvl3pPr marL="1371600" lvl="2" indent="-315467" algn="l" rtl="0">
              <a:spcBef>
                <a:spcPts val="375"/>
              </a:spcBef>
              <a:spcAft>
                <a:spcPts val="0"/>
              </a:spcAft>
              <a:buSzPts val="1368"/>
              <a:buChar char="▶"/>
              <a:defRPr/>
            </a:lvl3pPr>
            <a:lvl4pPr marL="1828800" lvl="3" indent="-308610" algn="l" rtl="0">
              <a:spcBef>
                <a:spcPts val="300"/>
              </a:spcBef>
              <a:spcAft>
                <a:spcPts val="0"/>
              </a:spcAft>
              <a:buSzPts val="1260"/>
              <a:buChar char="◻"/>
              <a:defRPr/>
            </a:lvl4pPr>
            <a:lvl5pPr marL="2286000" lvl="4" indent="-308610" algn="l" rtl="0">
              <a:spcBef>
                <a:spcPts val="225"/>
              </a:spcBef>
              <a:spcAft>
                <a:spcPts val="0"/>
              </a:spcAft>
              <a:buSzPts val="1260"/>
              <a:buChar char="◻"/>
              <a:defRPr/>
            </a:lvl5pPr>
            <a:lvl6pPr marL="2743200" lvl="5" indent="-314325" algn="l" rtl="0">
              <a:spcBef>
                <a:spcPts val="225"/>
              </a:spcBef>
              <a:spcAft>
                <a:spcPts val="0"/>
              </a:spcAft>
              <a:buSzPts val="1350"/>
              <a:buChar char="▶"/>
              <a:defRPr/>
            </a:lvl6pPr>
            <a:lvl7pPr marL="3200400" lvl="6" indent="-314325" algn="l" rtl="0">
              <a:spcBef>
                <a:spcPts val="225"/>
              </a:spcBef>
              <a:spcAft>
                <a:spcPts val="0"/>
              </a:spcAft>
              <a:buSzPts val="1350"/>
              <a:buChar char="▶"/>
              <a:defRPr/>
            </a:lvl7pPr>
            <a:lvl8pPr marL="3657600" lvl="7" indent="-314325" algn="l" rtl="0">
              <a:spcBef>
                <a:spcPts val="225"/>
              </a:spcBef>
              <a:spcAft>
                <a:spcPts val="0"/>
              </a:spcAft>
              <a:buSzPts val="1350"/>
              <a:buChar char="▶"/>
              <a:defRPr/>
            </a:lvl8pPr>
            <a:lvl9pPr marL="4114800" lvl="8" indent="-314325" algn="l" rtl="0">
              <a:spcBef>
                <a:spcPts val="225"/>
              </a:spcBef>
              <a:spcAft>
                <a:spcPts val="0"/>
              </a:spcAft>
              <a:buSzPts val="1350"/>
              <a:buChar char="▶"/>
              <a:defRPr/>
            </a:lvl9pPr>
          </a:lstStyle>
          <a:p>
            <a:endParaRPr/>
          </a:p>
        </p:txBody>
      </p:sp>
      <p:sp>
        <p:nvSpPr>
          <p:cNvPr id="177" name="Google Shape;177;p24"/>
          <p:cNvSpPr txBox="1">
            <a:spLocks noGrp="1"/>
          </p:cNvSpPr>
          <p:nvPr>
            <p:ph type="dt" idx="10"/>
          </p:nvPr>
        </p:nvSpPr>
        <p:spPr>
          <a:xfrm>
            <a:off x="6400800" y="6356350"/>
            <a:ext cx="22890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24"/>
          <p:cNvSpPr txBox="1">
            <a:spLocks noGrp="1"/>
          </p:cNvSpPr>
          <p:nvPr>
            <p:ph type="ftr" idx="11"/>
          </p:nvPr>
        </p:nvSpPr>
        <p:spPr>
          <a:xfrm>
            <a:off x="2898648" y="6356350"/>
            <a:ext cx="35052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24"/>
          <p:cNvSpPr txBox="1">
            <a:spLocks noGrp="1"/>
          </p:cNvSpPr>
          <p:nvPr>
            <p:ph type="sldNum" idx="12"/>
          </p:nvPr>
        </p:nvSpPr>
        <p:spPr>
          <a:xfrm>
            <a:off x="612648" y="6356350"/>
            <a:ext cx="19812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>
                <a:solidFill>
                  <a:srgbClr val="464653"/>
                </a:solidFill>
              </a:defRPr>
            </a:lvl1pPr>
            <a:lvl2pPr marL="0" lvl="1" indent="0" algn="l" rtl="0">
              <a:spcBef>
                <a:spcPts val="0"/>
              </a:spcBef>
              <a:buNone/>
              <a:defRPr>
                <a:solidFill>
                  <a:srgbClr val="464653"/>
                </a:solidFill>
              </a:defRPr>
            </a:lvl2pPr>
            <a:lvl3pPr marL="0" lvl="2" indent="0" algn="l" rtl="0">
              <a:spcBef>
                <a:spcPts val="0"/>
              </a:spcBef>
              <a:buNone/>
              <a:defRPr>
                <a:solidFill>
                  <a:srgbClr val="464653"/>
                </a:solidFill>
              </a:defRPr>
            </a:lvl3pPr>
            <a:lvl4pPr marL="0" lvl="3" indent="0" algn="l" rtl="0">
              <a:spcBef>
                <a:spcPts val="0"/>
              </a:spcBef>
              <a:buNone/>
              <a:defRPr>
                <a:solidFill>
                  <a:srgbClr val="464653"/>
                </a:solidFill>
              </a:defRPr>
            </a:lvl4pPr>
            <a:lvl5pPr marL="0" lvl="4" indent="0" algn="l" rtl="0">
              <a:spcBef>
                <a:spcPts val="0"/>
              </a:spcBef>
              <a:buNone/>
              <a:defRPr>
                <a:solidFill>
                  <a:srgbClr val="464653"/>
                </a:solidFill>
              </a:defRPr>
            </a:lvl5pPr>
            <a:lvl6pPr marL="0" lvl="5" indent="0" algn="l" rtl="0">
              <a:spcBef>
                <a:spcPts val="0"/>
              </a:spcBef>
              <a:buNone/>
              <a:defRPr>
                <a:solidFill>
                  <a:srgbClr val="464653"/>
                </a:solidFill>
              </a:defRPr>
            </a:lvl6pPr>
            <a:lvl7pPr marL="0" lvl="6" indent="0" algn="l" rtl="0">
              <a:spcBef>
                <a:spcPts val="0"/>
              </a:spcBef>
              <a:buNone/>
              <a:defRPr>
                <a:solidFill>
                  <a:srgbClr val="464653"/>
                </a:solidFill>
              </a:defRPr>
            </a:lvl7pPr>
            <a:lvl8pPr marL="0" lvl="7" indent="0" algn="l" rtl="0">
              <a:spcBef>
                <a:spcPts val="0"/>
              </a:spcBef>
              <a:buNone/>
              <a:defRPr>
                <a:solidFill>
                  <a:srgbClr val="464653"/>
                </a:solidFill>
              </a:defRPr>
            </a:lvl8pPr>
            <a:lvl9pPr marL="0" lvl="8" indent="0" algn="l" rtl="0">
              <a:spcBef>
                <a:spcPts val="0"/>
              </a:spcBef>
              <a:buNone/>
              <a:defRPr>
                <a:solidFill>
                  <a:srgbClr val="464653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5"/>
          <p:cNvSpPr txBox="1">
            <a:spLocks noGrp="1"/>
          </p:cNvSpPr>
          <p:nvPr>
            <p:ph type="title"/>
          </p:nvPr>
        </p:nvSpPr>
        <p:spPr>
          <a:xfrm rot="5400000">
            <a:off x="4732350" y="2171690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25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90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15468" algn="l" rtl="0">
              <a:spcBef>
                <a:spcPts val="450"/>
              </a:spcBef>
              <a:spcAft>
                <a:spcPts val="0"/>
              </a:spcAft>
              <a:buSzPts val="1368"/>
              <a:buChar char="▶"/>
              <a:defRPr/>
            </a:lvl1pPr>
            <a:lvl2pPr marL="914400" lvl="1" indent="-315468" algn="l" rtl="0">
              <a:spcBef>
                <a:spcPts val="375"/>
              </a:spcBef>
              <a:spcAft>
                <a:spcPts val="0"/>
              </a:spcAft>
              <a:buSzPts val="1368"/>
              <a:buChar char="▶"/>
              <a:defRPr/>
            </a:lvl2pPr>
            <a:lvl3pPr marL="1371600" lvl="2" indent="-315467" algn="l" rtl="0">
              <a:spcBef>
                <a:spcPts val="375"/>
              </a:spcBef>
              <a:spcAft>
                <a:spcPts val="0"/>
              </a:spcAft>
              <a:buSzPts val="1368"/>
              <a:buChar char="▶"/>
              <a:defRPr/>
            </a:lvl3pPr>
            <a:lvl4pPr marL="1828800" lvl="3" indent="-308610" algn="l" rtl="0">
              <a:spcBef>
                <a:spcPts val="300"/>
              </a:spcBef>
              <a:spcAft>
                <a:spcPts val="0"/>
              </a:spcAft>
              <a:buSzPts val="1260"/>
              <a:buChar char="◻"/>
              <a:defRPr/>
            </a:lvl4pPr>
            <a:lvl5pPr marL="2286000" lvl="4" indent="-308610" algn="l" rtl="0">
              <a:spcBef>
                <a:spcPts val="225"/>
              </a:spcBef>
              <a:spcAft>
                <a:spcPts val="0"/>
              </a:spcAft>
              <a:buSzPts val="1260"/>
              <a:buChar char="◻"/>
              <a:defRPr/>
            </a:lvl5pPr>
            <a:lvl6pPr marL="2743200" lvl="5" indent="-314325" algn="l" rtl="0">
              <a:spcBef>
                <a:spcPts val="225"/>
              </a:spcBef>
              <a:spcAft>
                <a:spcPts val="0"/>
              </a:spcAft>
              <a:buSzPts val="1350"/>
              <a:buChar char="▶"/>
              <a:defRPr/>
            </a:lvl6pPr>
            <a:lvl7pPr marL="3200400" lvl="6" indent="-314325" algn="l" rtl="0">
              <a:spcBef>
                <a:spcPts val="225"/>
              </a:spcBef>
              <a:spcAft>
                <a:spcPts val="0"/>
              </a:spcAft>
              <a:buSzPts val="1350"/>
              <a:buChar char="▶"/>
              <a:defRPr/>
            </a:lvl7pPr>
            <a:lvl8pPr marL="3657600" lvl="7" indent="-314325" algn="l" rtl="0">
              <a:spcBef>
                <a:spcPts val="225"/>
              </a:spcBef>
              <a:spcAft>
                <a:spcPts val="0"/>
              </a:spcAft>
              <a:buSzPts val="1350"/>
              <a:buChar char="▶"/>
              <a:defRPr/>
            </a:lvl8pPr>
            <a:lvl9pPr marL="4114800" lvl="8" indent="-314325" algn="l" rtl="0">
              <a:spcBef>
                <a:spcPts val="225"/>
              </a:spcBef>
              <a:spcAft>
                <a:spcPts val="0"/>
              </a:spcAft>
              <a:buSzPts val="1350"/>
              <a:buChar char="▶"/>
              <a:defRPr/>
            </a:lvl9pPr>
          </a:lstStyle>
          <a:p>
            <a:endParaRPr/>
          </a:p>
        </p:txBody>
      </p:sp>
      <p:sp>
        <p:nvSpPr>
          <p:cNvPr id="183" name="Google Shape;183;p25"/>
          <p:cNvSpPr txBox="1">
            <a:spLocks noGrp="1"/>
          </p:cNvSpPr>
          <p:nvPr>
            <p:ph type="dt" idx="10"/>
          </p:nvPr>
        </p:nvSpPr>
        <p:spPr>
          <a:xfrm>
            <a:off x="6400800" y="6356350"/>
            <a:ext cx="22890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25"/>
          <p:cNvSpPr txBox="1">
            <a:spLocks noGrp="1"/>
          </p:cNvSpPr>
          <p:nvPr>
            <p:ph type="ftr" idx="11"/>
          </p:nvPr>
        </p:nvSpPr>
        <p:spPr>
          <a:xfrm>
            <a:off x="2898648" y="6356350"/>
            <a:ext cx="35052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5"/>
          <p:cNvSpPr txBox="1">
            <a:spLocks noGrp="1"/>
          </p:cNvSpPr>
          <p:nvPr>
            <p:ph type="sldNum" idx="12"/>
          </p:nvPr>
        </p:nvSpPr>
        <p:spPr>
          <a:xfrm>
            <a:off x="612648" y="6356350"/>
            <a:ext cx="19812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>
                <a:solidFill>
                  <a:srgbClr val="464653"/>
                </a:solidFill>
              </a:defRPr>
            </a:lvl1pPr>
            <a:lvl2pPr marL="0" lvl="1" indent="0" algn="l" rtl="0">
              <a:spcBef>
                <a:spcPts val="0"/>
              </a:spcBef>
              <a:buNone/>
              <a:defRPr>
                <a:solidFill>
                  <a:srgbClr val="464653"/>
                </a:solidFill>
              </a:defRPr>
            </a:lvl2pPr>
            <a:lvl3pPr marL="0" lvl="2" indent="0" algn="l" rtl="0">
              <a:spcBef>
                <a:spcPts val="0"/>
              </a:spcBef>
              <a:buNone/>
              <a:defRPr>
                <a:solidFill>
                  <a:srgbClr val="464653"/>
                </a:solidFill>
              </a:defRPr>
            </a:lvl3pPr>
            <a:lvl4pPr marL="0" lvl="3" indent="0" algn="l" rtl="0">
              <a:spcBef>
                <a:spcPts val="0"/>
              </a:spcBef>
              <a:buNone/>
              <a:defRPr>
                <a:solidFill>
                  <a:srgbClr val="464653"/>
                </a:solidFill>
              </a:defRPr>
            </a:lvl4pPr>
            <a:lvl5pPr marL="0" lvl="4" indent="0" algn="l" rtl="0">
              <a:spcBef>
                <a:spcPts val="0"/>
              </a:spcBef>
              <a:buNone/>
              <a:defRPr>
                <a:solidFill>
                  <a:srgbClr val="464653"/>
                </a:solidFill>
              </a:defRPr>
            </a:lvl5pPr>
            <a:lvl6pPr marL="0" lvl="5" indent="0" algn="l" rtl="0">
              <a:spcBef>
                <a:spcPts val="0"/>
              </a:spcBef>
              <a:buNone/>
              <a:defRPr>
                <a:solidFill>
                  <a:srgbClr val="464653"/>
                </a:solidFill>
              </a:defRPr>
            </a:lvl6pPr>
            <a:lvl7pPr marL="0" lvl="6" indent="0" algn="l" rtl="0">
              <a:spcBef>
                <a:spcPts val="0"/>
              </a:spcBef>
              <a:buNone/>
              <a:defRPr>
                <a:solidFill>
                  <a:srgbClr val="464653"/>
                </a:solidFill>
              </a:defRPr>
            </a:lvl7pPr>
            <a:lvl8pPr marL="0" lvl="7" indent="0" algn="l" rtl="0">
              <a:spcBef>
                <a:spcPts val="0"/>
              </a:spcBef>
              <a:buNone/>
              <a:defRPr>
                <a:solidFill>
                  <a:srgbClr val="464653"/>
                </a:solidFill>
              </a:defRPr>
            </a:lvl8pPr>
            <a:lvl9pPr marL="0" lvl="8" indent="0" algn="l" rtl="0">
              <a:spcBef>
                <a:spcPts val="0"/>
              </a:spcBef>
              <a:buNone/>
              <a:defRPr>
                <a:solidFill>
                  <a:srgbClr val="464653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86" name="Google Shape;186;p25"/>
          <p:cNvCxnSpPr/>
          <p:nvPr/>
        </p:nvCxnSpPr>
        <p:spPr>
          <a:xfrm>
            <a:off x="457200" y="6353175"/>
            <a:ext cx="82296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87" name="Google Shape;187;p25"/>
          <p:cNvSpPr/>
          <p:nvPr/>
        </p:nvSpPr>
        <p:spPr>
          <a:xfrm rot="5400000">
            <a:off x="419133" y="6467459"/>
            <a:ext cx="190800" cy="12030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188" name="Google Shape;188;p25"/>
          <p:cNvCxnSpPr/>
          <p:nvPr/>
        </p:nvCxnSpPr>
        <p:spPr>
          <a:xfrm rot="5400000">
            <a:off x="3629637" y="3201922"/>
            <a:ext cx="58521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5" descr="maryland.gov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91400" y="6115049"/>
            <a:ext cx="1200150" cy="55721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5"/>
          <p:cNvSpPr txBox="1"/>
          <p:nvPr/>
        </p:nvSpPr>
        <p:spPr>
          <a:xfrm>
            <a:off x="786068" y="6367046"/>
            <a:ext cx="433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600">
                <a:solidFill>
                  <a:srgbClr val="7F7F7F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sz="1600">
              <a:solidFill>
                <a:srgbClr val="7F7F7F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Bookman Old Style"/>
              <a:buNone/>
              <a:defRPr sz="3200" b="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r">
              <a:spcBef>
                <a:spcPts val="600"/>
              </a:spcBef>
              <a:spcAft>
                <a:spcPts val="0"/>
              </a:spcAft>
              <a:buSzPts val="152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500"/>
              </a:spcBef>
              <a:spcAft>
                <a:spcPts val="0"/>
              </a:spcAft>
              <a:buSzPts val="1368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500"/>
              </a:spcBef>
              <a:spcAft>
                <a:spcPts val="0"/>
              </a:spcAft>
              <a:buSzPts val="1216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5pPr>
            <a:lvl6pPr marL="2743200" lvl="5" indent="-314325" algn="l">
              <a:spcBef>
                <a:spcPts val="300"/>
              </a:spcBef>
              <a:spcAft>
                <a:spcPts val="0"/>
              </a:spcAft>
              <a:buSzPts val="1350"/>
              <a:buChar char="▶"/>
              <a:defRPr/>
            </a:lvl6pPr>
            <a:lvl7pPr marL="3200400" lvl="6" indent="-314325" algn="l">
              <a:spcBef>
                <a:spcPts val="300"/>
              </a:spcBef>
              <a:spcAft>
                <a:spcPts val="0"/>
              </a:spcAft>
              <a:buSzPts val="1350"/>
              <a:buChar char="▶"/>
              <a:defRPr/>
            </a:lvl7pPr>
            <a:lvl8pPr marL="3657600" lvl="7" indent="-314325" algn="l">
              <a:spcBef>
                <a:spcPts val="300"/>
              </a:spcBef>
              <a:spcAft>
                <a:spcPts val="0"/>
              </a:spcAft>
              <a:buSzPts val="1350"/>
              <a:buChar char="▶"/>
              <a:defRPr/>
            </a:lvl8pPr>
            <a:lvl9pPr marL="4114800" lvl="8" indent="-314325" algn="l">
              <a:spcBef>
                <a:spcPts val="300"/>
              </a:spcBef>
              <a:spcAft>
                <a:spcPts val="0"/>
              </a:spcAft>
              <a:buSzPts val="1350"/>
              <a:buChar char="▶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6400800" y="6355080"/>
            <a:ext cx="22860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2898648" y="6355080"/>
            <a:ext cx="34746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1069848" y="6355080"/>
            <a:ext cx="15210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" name="Google Shape;44;p6"/>
          <p:cNvSpPr/>
          <p:nvPr/>
        </p:nvSpPr>
        <p:spPr>
          <a:xfrm>
            <a:off x="914400" y="2819400"/>
            <a:ext cx="7315200" cy="1280100"/>
          </a:xfrm>
          <a:prstGeom prst="rect">
            <a:avLst/>
          </a:prstGeom>
          <a:noFill/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5" name="Google Shape;45;p6"/>
          <p:cNvSpPr/>
          <p:nvPr/>
        </p:nvSpPr>
        <p:spPr>
          <a:xfrm>
            <a:off x="914400" y="2819400"/>
            <a:ext cx="228600" cy="1280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46" name="Google Shape;46;p6" descr="maryland.gov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91400" y="6115049"/>
            <a:ext cx="1200150" cy="557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4041600" cy="49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15468" algn="l">
              <a:spcBef>
                <a:spcPts val="600"/>
              </a:spcBef>
              <a:spcAft>
                <a:spcPts val="0"/>
              </a:spcAft>
              <a:buSzPts val="1368"/>
              <a:buChar char="▶"/>
              <a:defRPr/>
            </a:lvl1pPr>
            <a:lvl2pPr marL="914400" lvl="1" indent="-315468" algn="l">
              <a:spcBef>
                <a:spcPts val="500"/>
              </a:spcBef>
              <a:spcAft>
                <a:spcPts val="0"/>
              </a:spcAft>
              <a:buSzPts val="1368"/>
              <a:buChar char="▶"/>
              <a:defRPr/>
            </a:lvl2pPr>
            <a:lvl3pPr marL="1371600" lvl="2" indent="-315467" algn="l">
              <a:spcBef>
                <a:spcPts val="500"/>
              </a:spcBef>
              <a:spcAft>
                <a:spcPts val="0"/>
              </a:spcAft>
              <a:buSzPts val="1368"/>
              <a:buChar char="▶"/>
              <a:defRPr/>
            </a:lvl3pPr>
            <a:lvl4pPr marL="1828800" lvl="3" indent="-308610" algn="l">
              <a:spcBef>
                <a:spcPts val="400"/>
              </a:spcBef>
              <a:spcAft>
                <a:spcPts val="0"/>
              </a:spcAft>
              <a:buSzPts val="1260"/>
              <a:buChar char="◻"/>
              <a:defRPr/>
            </a:lvl4pPr>
            <a:lvl5pPr marL="2286000" lvl="4" indent="-308610" algn="l">
              <a:spcBef>
                <a:spcPts val="300"/>
              </a:spcBef>
              <a:spcAft>
                <a:spcPts val="0"/>
              </a:spcAft>
              <a:buSzPts val="1260"/>
              <a:buChar char="◻"/>
              <a:defRPr/>
            </a:lvl5pPr>
            <a:lvl6pPr marL="2743200" lvl="5" indent="-314325" algn="l">
              <a:spcBef>
                <a:spcPts val="300"/>
              </a:spcBef>
              <a:spcAft>
                <a:spcPts val="0"/>
              </a:spcAft>
              <a:buSzPts val="1350"/>
              <a:buChar char="▶"/>
              <a:defRPr/>
            </a:lvl6pPr>
            <a:lvl7pPr marL="3200400" lvl="6" indent="-314325" algn="l">
              <a:spcBef>
                <a:spcPts val="300"/>
              </a:spcBef>
              <a:spcAft>
                <a:spcPts val="0"/>
              </a:spcAft>
              <a:buSzPts val="1350"/>
              <a:buChar char="▶"/>
              <a:defRPr/>
            </a:lvl7pPr>
            <a:lvl8pPr marL="3657600" lvl="7" indent="-314325" algn="l">
              <a:spcBef>
                <a:spcPts val="300"/>
              </a:spcBef>
              <a:spcAft>
                <a:spcPts val="0"/>
              </a:spcAft>
              <a:buSzPts val="1350"/>
              <a:buChar char="▶"/>
              <a:defRPr/>
            </a:lvl8pPr>
            <a:lvl9pPr marL="4114800" lvl="8" indent="-314325" algn="l">
              <a:spcBef>
                <a:spcPts val="300"/>
              </a:spcBef>
              <a:spcAft>
                <a:spcPts val="0"/>
              </a:spcAft>
              <a:buSzPts val="1350"/>
              <a:buChar char="▶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2"/>
          </p:nvPr>
        </p:nvSpPr>
        <p:spPr>
          <a:xfrm>
            <a:off x="4632198" y="1216152"/>
            <a:ext cx="4041600" cy="49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15468" algn="l">
              <a:spcBef>
                <a:spcPts val="600"/>
              </a:spcBef>
              <a:spcAft>
                <a:spcPts val="0"/>
              </a:spcAft>
              <a:buSzPts val="1368"/>
              <a:buChar char="▶"/>
              <a:defRPr/>
            </a:lvl1pPr>
            <a:lvl2pPr marL="914400" lvl="1" indent="-315468" algn="l">
              <a:spcBef>
                <a:spcPts val="500"/>
              </a:spcBef>
              <a:spcAft>
                <a:spcPts val="0"/>
              </a:spcAft>
              <a:buSzPts val="1368"/>
              <a:buChar char="▶"/>
              <a:defRPr/>
            </a:lvl2pPr>
            <a:lvl3pPr marL="1371600" lvl="2" indent="-315467" algn="l">
              <a:spcBef>
                <a:spcPts val="500"/>
              </a:spcBef>
              <a:spcAft>
                <a:spcPts val="0"/>
              </a:spcAft>
              <a:buSzPts val="1368"/>
              <a:buChar char="▶"/>
              <a:defRPr/>
            </a:lvl3pPr>
            <a:lvl4pPr marL="1828800" lvl="3" indent="-308610" algn="l">
              <a:spcBef>
                <a:spcPts val="400"/>
              </a:spcBef>
              <a:spcAft>
                <a:spcPts val="0"/>
              </a:spcAft>
              <a:buSzPts val="1260"/>
              <a:buChar char="◻"/>
              <a:defRPr/>
            </a:lvl4pPr>
            <a:lvl5pPr marL="2286000" lvl="4" indent="-308610" algn="l">
              <a:spcBef>
                <a:spcPts val="300"/>
              </a:spcBef>
              <a:spcAft>
                <a:spcPts val="0"/>
              </a:spcAft>
              <a:buSzPts val="1260"/>
              <a:buChar char="◻"/>
              <a:defRPr/>
            </a:lvl5pPr>
            <a:lvl6pPr marL="2743200" lvl="5" indent="-314325" algn="l">
              <a:spcBef>
                <a:spcPts val="300"/>
              </a:spcBef>
              <a:spcAft>
                <a:spcPts val="0"/>
              </a:spcAft>
              <a:buSzPts val="1350"/>
              <a:buChar char="▶"/>
              <a:defRPr/>
            </a:lvl6pPr>
            <a:lvl7pPr marL="3200400" lvl="6" indent="-314325" algn="l">
              <a:spcBef>
                <a:spcPts val="300"/>
              </a:spcBef>
              <a:spcAft>
                <a:spcPts val="0"/>
              </a:spcAft>
              <a:buSzPts val="1350"/>
              <a:buChar char="▶"/>
              <a:defRPr/>
            </a:lvl7pPr>
            <a:lvl8pPr marL="3657600" lvl="7" indent="-314325" algn="l">
              <a:spcBef>
                <a:spcPts val="300"/>
              </a:spcBef>
              <a:spcAft>
                <a:spcPts val="0"/>
              </a:spcAft>
              <a:buSzPts val="1350"/>
              <a:buChar char="▶"/>
              <a:defRPr/>
            </a:lvl8pPr>
            <a:lvl9pPr marL="4114800" lvl="8" indent="-314325" algn="l">
              <a:spcBef>
                <a:spcPts val="300"/>
              </a:spcBef>
              <a:spcAft>
                <a:spcPts val="0"/>
              </a:spcAft>
              <a:buSzPts val="1350"/>
              <a:buChar char="▶"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/>
          <p:nvPr/>
        </p:nvSpPr>
        <p:spPr>
          <a:xfrm>
            <a:off x="786068" y="6367046"/>
            <a:ext cx="433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600">
                <a:solidFill>
                  <a:srgbClr val="7F7F7F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sz="1600">
              <a:solidFill>
                <a:srgbClr val="7F7F7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52" name="Google Shape;52;p7" descr="HSCRC 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72438" y="6014537"/>
            <a:ext cx="1458227" cy="585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Bookman Old Style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1"/>
          </p:nvPr>
        </p:nvSpPr>
        <p:spPr>
          <a:xfrm>
            <a:off x="457200" y="1285875"/>
            <a:ext cx="40401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1824"/>
              <a:buNone/>
              <a:defRPr sz="2400" b="1">
                <a:solidFill>
                  <a:schemeClr val="accent2"/>
                </a:solidFill>
              </a:defRPr>
            </a:lvl1pPr>
            <a:lvl2pPr marL="914400" lvl="1" indent="-228600" algn="l">
              <a:spcBef>
                <a:spcPts val="500"/>
              </a:spcBef>
              <a:spcAft>
                <a:spcPts val="0"/>
              </a:spcAft>
              <a:buSzPts val="1520"/>
              <a:buNone/>
              <a:defRPr sz="2000" b="1"/>
            </a:lvl2pPr>
            <a:lvl3pPr marL="1371600" lvl="2" indent="-228600" algn="l">
              <a:spcBef>
                <a:spcPts val="500"/>
              </a:spcBef>
              <a:spcAft>
                <a:spcPts val="0"/>
              </a:spcAft>
              <a:buSzPts val="1368"/>
              <a:buNone/>
              <a:defRPr sz="1800" b="1"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314325" algn="l">
              <a:spcBef>
                <a:spcPts val="300"/>
              </a:spcBef>
              <a:spcAft>
                <a:spcPts val="0"/>
              </a:spcAft>
              <a:buSzPts val="1350"/>
              <a:buChar char="▶"/>
              <a:defRPr/>
            </a:lvl6pPr>
            <a:lvl7pPr marL="3200400" lvl="6" indent="-314325" algn="l">
              <a:spcBef>
                <a:spcPts val="300"/>
              </a:spcBef>
              <a:spcAft>
                <a:spcPts val="0"/>
              </a:spcAft>
              <a:buSzPts val="1350"/>
              <a:buChar char="▶"/>
              <a:defRPr/>
            </a:lvl7pPr>
            <a:lvl8pPr marL="3657600" lvl="7" indent="-314325" algn="l">
              <a:spcBef>
                <a:spcPts val="300"/>
              </a:spcBef>
              <a:spcAft>
                <a:spcPts val="0"/>
              </a:spcAft>
              <a:buSzPts val="1350"/>
              <a:buChar char="▶"/>
              <a:defRPr/>
            </a:lvl8pPr>
            <a:lvl9pPr marL="4114800" lvl="8" indent="-314325" algn="l">
              <a:spcBef>
                <a:spcPts val="300"/>
              </a:spcBef>
              <a:spcAft>
                <a:spcPts val="0"/>
              </a:spcAft>
              <a:buSzPts val="1350"/>
              <a:buChar char="▶"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2"/>
          </p:nvPr>
        </p:nvSpPr>
        <p:spPr>
          <a:xfrm>
            <a:off x="4648200" y="1295400"/>
            <a:ext cx="4041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1824"/>
              <a:buNone/>
              <a:defRPr sz="2400" b="1">
                <a:solidFill>
                  <a:schemeClr val="accent2"/>
                </a:solidFill>
              </a:defRPr>
            </a:lvl1pPr>
            <a:lvl2pPr marL="914400" lvl="1" indent="-228600" algn="l">
              <a:spcBef>
                <a:spcPts val="500"/>
              </a:spcBef>
              <a:spcAft>
                <a:spcPts val="0"/>
              </a:spcAft>
              <a:buSzPts val="1520"/>
              <a:buNone/>
              <a:defRPr sz="2000" b="1"/>
            </a:lvl2pPr>
            <a:lvl3pPr marL="1371600" lvl="2" indent="-228600" algn="l">
              <a:spcBef>
                <a:spcPts val="500"/>
              </a:spcBef>
              <a:spcAft>
                <a:spcPts val="0"/>
              </a:spcAft>
              <a:buSzPts val="1368"/>
              <a:buNone/>
              <a:defRPr sz="1800" b="1"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314325" algn="l">
              <a:spcBef>
                <a:spcPts val="300"/>
              </a:spcBef>
              <a:spcAft>
                <a:spcPts val="0"/>
              </a:spcAft>
              <a:buSzPts val="1350"/>
              <a:buChar char="▶"/>
              <a:defRPr/>
            </a:lvl6pPr>
            <a:lvl7pPr marL="3200400" lvl="6" indent="-314325" algn="l">
              <a:spcBef>
                <a:spcPts val="300"/>
              </a:spcBef>
              <a:spcAft>
                <a:spcPts val="0"/>
              </a:spcAft>
              <a:buSzPts val="1350"/>
              <a:buChar char="▶"/>
              <a:defRPr/>
            </a:lvl7pPr>
            <a:lvl8pPr marL="3657600" lvl="7" indent="-314325" algn="l">
              <a:spcBef>
                <a:spcPts val="300"/>
              </a:spcBef>
              <a:spcAft>
                <a:spcPts val="0"/>
              </a:spcAft>
              <a:buSzPts val="1350"/>
              <a:buChar char="▶"/>
              <a:defRPr/>
            </a:lvl8pPr>
            <a:lvl9pPr marL="4114800" lvl="8" indent="-314325" algn="l">
              <a:spcBef>
                <a:spcPts val="300"/>
              </a:spcBef>
              <a:spcAft>
                <a:spcPts val="0"/>
              </a:spcAft>
              <a:buSzPts val="1350"/>
              <a:buChar char="▶"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dt" idx="10"/>
          </p:nvPr>
        </p:nvSpPr>
        <p:spPr>
          <a:xfrm>
            <a:off x="6400800" y="6356350"/>
            <a:ext cx="22893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ftr" idx="11"/>
          </p:nvPr>
        </p:nvSpPr>
        <p:spPr>
          <a:xfrm>
            <a:off x="2898648" y="6356350"/>
            <a:ext cx="35052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3"/>
          </p:nvPr>
        </p:nvSpPr>
        <p:spPr>
          <a:xfrm>
            <a:off x="457200" y="2133600"/>
            <a:ext cx="4038600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15468" algn="l">
              <a:spcBef>
                <a:spcPts val="600"/>
              </a:spcBef>
              <a:spcAft>
                <a:spcPts val="0"/>
              </a:spcAft>
              <a:buSzPts val="1368"/>
              <a:buChar char="▶"/>
              <a:defRPr/>
            </a:lvl1pPr>
            <a:lvl2pPr marL="914400" lvl="1" indent="-315468" algn="l">
              <a:spcBef>
                <a:spcPts val="500"/>
              </a:spcBef>
              <a:spcAft>
                <a:spcPts val="0"/>
              </a:spcAft>
              <a:buSzPts val="1368"/>
              <a:buChar char="▶"/>
              <a:defRPr/>
            </a:lvl2pPr>
            <a:lvl3pPr marL="1371600" lvl="2" indent="-315467" algn="l">
              <a:spcBef>
                <a:spcPts val="500"/>
              </a:spcBef>
              <a:spcAft>
                <a:spcPts val="0"/>
              </a:spcAft>
              <a:buSzPts val="1368"/>
              <a:buChar char="▶"/>
              <a:defRPr/>
            </a:lvl3pPr>
            <a:lvl4pPr marL="1828800" lvl="3" indent="-308610" algn="l">
              <a:spcBef>
                <a:spcPts val="400"/>
              </a:spcBef>
              <a:spcAft>
                <a:spcPts val="0"/>
              </a:spcAft>
              <a:buSzPts val="1260"/>
              <a:buChar char="◻"/>
              <a:defRPr/>
            </a:lvl4pPr>
            <a:lvl5pPr marL="2286000" lvl="4" indent="-308610" algn="l">
              <a:spcBef>
                <a:spcPts val="300"/>
              </a:spcBef>
              <a:spcAft>
                <a:spcPts val="0"/>
              </a:spcAft>
              <a:buSzPts val="1260"/>
              <a:buChar char="◻"/>
              <a:defRPr/>
            </a:lvl5pPr>
            <a:lvl6pPr marL="2743200" lvl="5" indent="-314325" algn="l">
              <a:spcBef>
                <a:spcPts val="300"/>
              </a:spcBef>
              <a:spcAft>
                <a:spcPts val="0"/>
              </a:spcAft>
              <a:buSzPts val="1350"/>
              <a:buChar char="▶"/>
              <a:defRPr/>
            </a:lvl6pPr>
            <a:lvl7pPr marL="3200400" lvl="6" indent="-314325" algn="l">
              <a:spcBef>
                <a:spcPts val="300"/>
              </a:spcBef>
              <a:spcAft>
                <a:spcPts val="0"/>
              </a:spcAft>
              <a:buSzPts val="1350"/>
              <a:buChar char="▶"/>
              <a:defRPr/>
            </a:lvl7pPr>
            <a:lvl8pPr marL="3657600" lvl="7" indent="-314325" algn="l">
              <a:spcBef>
                <a:spcPts val="300"/>
              </a:spcBef>
              <a:spcAft>
                <a:spcPts val="0"/>
              </a:spcAft>
              <a:buSzPts val="1350"/>
              <a:buChar char="▶"/>
              <a:defRPr/>
            </a:lvl8pPr>
            <a:lvl9pPr marL="4114800" lvl="8" indent="-314325" algn="l">
              <a:spcBef>
                <a:spcPts val="300"/>
              </a:spcBef>
              <a:spcAft>
                <a:spcPts val="0"/>
              </a:spcAft>
              <a:buSzPts val="1350"/>
              <a:buChar char="▶"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4"/>
          </p:nvPr>
        </p:nvSpPr>
        <p:spPr>
          <a:xfrm>
            <a:off x="4648200" y="2133600"/>
            <a:ext cx="4038600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15468" algn="l">
              <a:spcBef>
                <a:spcPts val="600"/>
              </a:spcBef>
              <a:spcAft>
                <a:spcPts val="0"/>
              </a:spcAft>
              <a:buSzPts val="1368"/>
              <a:buChar char="▶"/>
              <a:defRPr/>
            </a:lvl1pPr>
            <a:lvl2pPr marL="914400" lvl="1" indent="-315468" algn="l">
              <a:spcBef>
                <a:spcPts val="500"/>
              </a:spcBef>
              <a:spcAft>
                <a:spcPts val="0"/>
              </a:spcAft>
              <a:buSzPts val="1368"/>
              <a:buChar char="▶"/>
              <a:defRPr/>
            </a:lvl2pPr>
            <a:lvl3pPr marL="1371600" lvl="2" indent="-315467" algn="l">
              <a:spcBef>
                <a:spcPts val="500"/>
              </a:spcBef>
              <a:spcAft>
                <a:spcPts val="0"/>
              </a:spcAft>
              <a:buSzPts val="1368"/>
              <a:buChar char="▶"/>
              <a:defRPr/>
            </a:lvl3pPr>
            <a:lvl4pPr marL="1828800" lvl="3" indent="-308610" algn="l">
              <a:spcBef>
                <a:spcPts val="400"/>
              </a:spcBef>
              <a:spcAft>
                <a:spcPts val="0"/>
              </a:spcAft>
              <a:buSzPts val="1260"/>
              <a:buChar char="◻"/>
              <a:defRPr/>
            </a:lvl4pPr>
            <a:lvl5pPr marL="2286000" lvl="4" indent="-308610" algn="l">
              <a:spcBef>
                <a:spcPts val="300"/>
              </a:spcBef>
              <a:spcAft>
                <a:spcPts val="0"/>
              </a:spcAft>
              <a:buSzPts val="1260"/>
              <a:buChar char="◻"/>
              <a:defRPr/>
            </a:lvl5pPr>
            <a:lvl6pPr marL="2743200" lvl="5" indent="-314325" algn="l">
              <a:spcBef>
                <a:spcPts val="300"/>
              </a:spcBef>
              <a:spcAft>
                <a:spcPts val="0"/>
              </a:spcAft>
              <a:buSzPts val="1350"/>
              <a:buChar char="▶"/>
              <a:defRPr/>
            </a:lvl6pPr>
            <a:lvl7pPr marL="3200400" lvl="6" indent="-314325" algn="l">
              <a:spcBef>
                <a:spcPts val="300"/>
              </a:spcBef>
              <a:spcAft>
                <a:spcPts val="0"/>
              </a:spcAft>
              <a:buSzPts val="1350"/>
              <a:buChar char="▶"/>
              <a:defRPr/>
            </a:lvl7pPr>
            <a:lvl8pPr marL="3657600" lvl="7" indent="-314325" algn="l">
              <a:spcBef>
                <a:spcPts val="300"/>
              </a:spcBef>
              <a:spcAft>
                <a:spcPts val="0"/>
              </a:spcAft>
              <a:buSzPts val="1350"/>
              <a:buChar char="▶"/>
              <a:defRPr/>
            </a:lvl8pPr>
            <a:lvl9pPr marL="4114800" lvl="8" indent="-314325" algn="l">
              <a:spcBef>
                <a:spcPts val="300"/>
              </a:spcBef>
              <a:spcAft>
                <a:spcPts val="0"/>
              </a:spcAft>
              <a:buSzPts val="1350"/>
              <a:buChar char="▶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/>
          <p:nvPr/>
        </p:nvSpPr>
        <p:spPr>
          <a:xfrm>
            <a:off x="786068" y="6367046"/>
            <a:ext cx="433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600">
                <a:solidFill>
                  <a:srgbClr val="7F7F7F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sz="1600">
              <a:solidFill>
                <a:srgbClr val="7F7F7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64" name="Google Shape;64;p9" descr="HSCRC 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45692" y="6137274"/>
            <a:ext cx="1345354" cy="540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bin"/>
              <a:buNone/>
              <a:defRPr sz="2000" b="1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6324600" y="1219200"/>
            <a:ext cx="2514600" cy="48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137500"/>
              </a:lnSpc>
              <a:spcBef>
                <a:spcPts val="600"/>
              </a:spcBef>
              <a:spcAft>
                <a:spcPts val="0"/>
              </a:spcAft>
              <a:buSzPts val="1216"/>
              <a:buNone/>
              <a:defRPr sz="160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12"/>
              <a:buNone/>
              <a:defRPr sz="1200"/>
            </a:lvl2pPr>
            <a:lvl3pPr marL="1371600" lvl="2" indent="-228600" algn="l">
              <a:spcBef>
                <a:spcPts val="500"/>
              </a:spcBef>
              <a:spcAft>
                <a:spcPts val="0"/>
              </a:spcAft>
              <a:buSzPts val="760"/>
              <a:buNone/>
              <a:defRPr sz="1000"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630"/>
              <a:buNone/>
              <a:defRPr sz="900"/>
            </a:lvl5pPr>
            <a:lvl6pPr marL="2743200" lvl="5" indent="-314325" algn="l">
              <a:spcBef>
                <a:spcPts val="300"/>
              </a:spcBef>
              <a:spcAft>
                <a:spcPts val="0"/>
              </a:spcAft>
              <a:buSzPts val="1350"/>
              <a:buChar char="▶"/>
              <a:defRPr/>
            </a:lvl6pPr>
            <a:lvl7pPr marL="3200400" lvl="6" indent="-314325" algn="l">
              <a:spcBef>
                <a:spcPts val="300"/>
              </a:spcBef>
              <a:spcAft>
                <a:spcPts val="0"/>
              </a:spcAft>
              <a:buSzPts val="1350"/>
              <a:buChar char="▶"/>
              <a:defRPr/>
            </a:lvl7pPr>
            <a:lvl8pPr marL="3657600" lvl="7" indent="-314325" algn="l">
              <a:spcBef>
                <a:spcPts val="300"/>
              </a:spcBef>
              <a:spcAft>
                <a:spcPts val="0"/>
              </a:spcAft>
              <a:buSzPts val="1350"/>
              <a:buChar char="▶"/>
              <a:defRPr/>
            </a:lvl8pPr>
            <a:lvl9pPr marL="4114800" lvl="8" indent="-314325" algn="l">
              <a:spcBef>
                <a:spcPts val="300"/>
              </a:spcBef>
              <a:spcAft>
                <a:spcPts val="0"/>
              </a:spcAft>
              <a:buSzPts val="1350"/>
              <a:buChar char="▶"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dt" idx="10"/>
          </p:nvPr>
        </p:nvSpPr>
        <p:spPr>
          <a:xfrm>
            <a:off x="6400800" y="6356350"/>
            <a:ext cx="22893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ftr" idx="11"/>
          </p:nvPr>
        </p:nvSpPr>
        <p:spPr>
          <a:xfrm>
            <a:off x="2898648" y="6356350"/>
            <a:ext cx="35052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sldNum" idx="12"/>
          </p:nvPr>
        </p:nvSpPr>
        <p:spPr>
          <a:xfrm>
            <a:off x="612648" y="6356350"/>
            <a:ext cx="19812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71" name="Google Shape;71;p10"/>
          <p:cNvCxnSpPr/>
          <p:nvPr/>
        </p:nvCxnSpPr>
        <p:spPr>
          <a:xfrm>
            <a:off x="457200" y="6353175"/>
            <a:ext cx="82296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72" name="Google Shape;72;p10"/>
          <p:cNvCxnSpPr/>
          <p:nvPr/>
        </p:nvCxnSpPr>
        <p:spPr>
          <a:xfrm rot="5400000">
            <a:off x="3160615" y="3324255"/>
            <a:ext cx="60351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73" name="Google Shape;73;p10"/>
          <p:cNvSpPr/>
          <p:nvPr/>
        </p:nvSpPr>
        <p:spPr>
          <a:xfrm rot="5400000">
            <a:off x="419131" y="6467457"/>
            <a:ext cx="190800" cy="12030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74" name="Google Shape;74;p10"/>
          <p:cNvSpPr txBox="1">
            <a:spLocks noGrp="1"/>
          </p:cNvSpPr>
          <p:nvPr>
            <p:ph type="body" idx="2"/>
          </p:nvPr>
        </p:nvSpPr>
        <p:spPr>
          <a:xfrm>
            <a:off x="304800" y="304800"/>
            <a:ext cx="5715000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15468" algn="l">
              <a:spcBef>
                <a:spcPts val="600"/>
              </a:spcBef>
              <a:spcAft>
                <a:spcPts val="0"/>
              </a:spcAft>
              <a:buSzPts val="1368"/>
              <a:buChar char="▶"/>
              <a:defRPr/>
            </a:lvl1pPr>
            <a:lvl2pPr marL="914400" lvl="1" indent="-315468" algn="l">
              <a:spcBef>
                <a:spcPts val="500"/>
              </a:spcBef>
              <a:spcAft>
                <a:spcPts val="0"/>
              </a:spcAft>
              <a:buSzPts val="1368"/>
              <a:buChar char="▶"/>
              <a:defRPr/>
            </a:lvl2pPr>
            <a:lvl3pPr marL="1371600" lvl="2" indent="-315467" algn="l">
              <a:spcBef>
                <a:spcPts val="500"/>
              </a:spcBef>
              <a:spcAft>
                <a:spcPts val="0"/>
              </a:spcAft>
              <a:buSzPts val="1368"/>
              <a:buChar char="▶"/>
              <a:defRPr/>
            </a:lvl3pPr>
            <a:lvl4pPr marL="1828800" lvl="3" indent="-308610" algn="l">
              <a:spcBef>
                <a:spcPts val="400"/>
              </a:spcBef>
              <a:spcAft>
                <a:spcPts val="0"/>
              </a:spcAft>
              <a:buSzPts val="1260"/>
              <a:buChar char="◻"/>
              <a:defRPr/>
            </a:lvl4pPr>
            <a:lvl5pPr marL="2286000" lvl="4" indent="-308610" algn="l">
              <a:spcBef>
                <a:spcPts val="300"/>
              </a:spcBef>
              <a:spcAft>
                <a:spcPts val="0"/>
              </a:spcAft>
              <a:buSzPts val="1260"/>
              <a:buChar char="◻"/>
              <a:defRPr/>
            </a:lvl5pPr>
            <a:lvl6pPr marL="2743200" lvl="5" indent="-314325" algn="l">
              <a:spcBef>
                <a:spcPts val="300"/>
              </a:spcBef>
              <a:spcAft>
                <a:spcPts val="0"/>
              </a:spcAft>
              <a:buSzPts val="1350"/>
              <a:buChar char="▶"/>
              <a:defRPr/>
            </a:lvl6pPr>
            <a:lvl7pPr marL="3200400" lvl="6" indent="-314325" algn="l">
              <a:spcBef>
                <a:spcPts val="300"/>
              </a:spcBef>
              <a:spcAft>
                <a:spcPts val="0"/>
              </a:spcAft>
              <a:buSzPts val="1350"/>
              <a:buChar char="▶"/>
              <a:defRPr/>
            </a:lvl7pPr>
            <a:lvl8pPr marL="3657600" lvl="7" indent="-314325" algn="l">
              <a:spcBef>
                <a:spcPts val="300"/>
              </a:spcBef>
              <a:spcAft>
                <a:spcPts val="0"/>
              </a:spcAft>
              <a:buSzPts val="1350"/>
              <a:buChar char="▶"/>
              <a:defRPr/>
            </a:lvl8pPr>
            <a:lvl9pPr marL="4114800" lvl="8" indent="-314325" algn="l">
              <a:spcBef>
                <a:spcPts val="300"/>
              </a:spcBef>
              <a:spcAft>
                <a:spcPts val="0"/>
              </a:spcAft>
              <a:buSzPts val="1350"/>
              <a:buChar char="▶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 txBox="1">
            <a:spLocks noGrp="1"/>
          </p:cNvSpPr>
          <p:nvPr>
            <p:ph type="title"/>
          </p:nvPr>
        </p:nvSpPr>
        <p:spPr>
          <a:xfrm>
            <a:off x="457200" y="500856"/>
            <a:ext cx="8229600" cy="6747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Bookman Old Style"/>
              <a:buNone/>
              <a:defRPr sz="20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>
            <a:spLocks noGrp="1"/>
          </p:cNvSpPr>
          <p:nvPr>
            <p:ph type="pic" idx="2"/>
          </p:nvPr>
        </p:nvSpPr>
        <p:spPr>
          <a:xfrm>
            <a:off x="457200" y="1905000"/>
            <a:ext cx="8229600" cy="4270200"/>
          </a:xfrm>
          <a:prstGeom prst="rect">
            <a:avLst/>
          </a:prstGeom>
          <a:solidFill>
            <a:srgbClr val="BABABA"/>
          </a:solidFill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32"/>
              <a:buFont typeface="Noto Sans Symbols"/>
              <a:buNone/>
              <a:defRPr sz="3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48"/>
              <a:buFont typeface="Noto Sans Symbols"/>
              <a:buChar char="▶"/>
              <a:defRPr sz="23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20"/>
              <a:buFont typeface="Noto Sans Symbols"/>
              <a:buChar char="▶"/>
              <a:defRPr sz="20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6F6F6F"/>
              </a:buClr>
              <a:buSzPts val="1260"/>
              <a:buFont typeface="Noto Sans Symbols"/>
              <a:buChar char="◻"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Noto Sans Symbols"/>
              <a:buChar char="◻"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300"/>
              </a:spcBef>
              <a:spcAft>
                <a:spcPts val="0"/>
              </a:spcAft>
              <a:buClr>
                <a:srgbClr val="8BA1B3"/>
              </a:buClr>
              <a:buSzPts val="120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300"/>
              </a:spcBef>
              <a:spcAft>
                <a:spcPts val="0"/>
              </a:spcAft>
              <a:buClr>
                <a:srgbClr val="646C8F"/>
              </a:buClr>
              <a:buSzPts val="105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300"/>
              </a:spcBef>
              <a:spcAft>
                <a:spcPts val="0"/>
              </a:spcAft>
              <a:buClr>
                <a:srgbClr val="BABABA"/>
              </a:buClr>
              <a:buSzPts val="105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300"/>
              </a:spcBef>
              <a:spcAft>
                <a:spcPts val="0"/>
              </a:spcAft>
              <a:buClr>
                <a:srgbClr val="9FB8CD"/>
              </a:buClr>
              <a:buSzPts val="9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1064"/>
              <a:buFont typeface="Cabin"/>
              <a:buNone/>
              <a:defRPr sz="1400"/>
            </a:lvl1pPr>
            <a:lvl2pPr marL="914400" lvl="1" indent="-286512" algn="l">
              <a:spcBef>
                <a:spcPts val="500"/>
              </a:spcBef>
              <a:spcAft>
                <a:spcPts val="0"/>
              </a:spcAft>
              <a:buSzPts val="912"/>
              <a:buChar char="▶"/>
              <a:defRPr sz="1200"/>
            </a:lvl2pPr>
            <a:lvl3pPr marL="1371600" lvl="2" indent="-276860" algn="l">
              <a:spcBef>
                <a:spcPts val="500"/>
              </a:spcBef>
              <a:spcAft>
                <a:spcPts val="0"/>
              </a:spcAft>
              <a:buSzPts val="760"/>
              <a:buChar char="▶"/>
              <a:defRPr sz="1000"/>
            </a:lvl3pPr>
            <a:lvl4pPr marL="1828800" lvl="3" indent="-268605" algn="l">
              <a:spcBef>
                <a:spcPts val="400"/>
              </a:spcBef>
              <a:spcAft>
                <a:spcPts val="0"/>
              </a:spcAft>
              <a:buSzPts val="630"/>
              <a:buChar char="◻"/>
              <a:defRPr sz="900"/>
            </a:lvl4pPr>
            <a:lvl5pPr marL="2286000" lvl="4" indent="-268604" algn="l">
              <a:spcBef>
                <a:spcPts val="300"/>
              </a:spcBef>
              <a:spcAft>
                <a:spcPts val="0"/>
              </a:spcAft>
              <a:buSzPts val="630"/>
              <a:buChar char="◻"/>
              <a:defRPr sz="900"/>
            </a:lvl5pPr>
            <a:lvl6pPr marL="2743200" lvl="5" indent="-314325" algn="l">
              <a:spcBef>
                <a:spcPts val="300"/>
              </a:spcBef>
              <a:spcAft>
                <a:spcPts val="0"/>
              </a:spcAft>
              <a:buSzPts val="1350"/>
              <a:buChar char="▶"/>
              <a:defRPr/>
            </a:lvl6pPr>
            <a:lvl7pPr marL="3200400" lvl="6" indent="-314325" algn="l">
              <a:spcBef>
                <a:spcPts val="300"/>
              </a:spcBef>
              <a:spcAft>
                <a:spcPts val="0"/>
              </a:spcAft>
              <a:buSzPts val="1350"/>
              <a:buChar char="▶"/>
              <a:defRPr/>
            </a:lvl7pPr>
            <a:lvl8pPr marL="3657600" lvl="7" indent="-314325" algn="l">
              <a:spcBef>
                <a:spcPts val="300"/>
              </a:spcBef>
              <a:spcAft>
                <a:spcPts val="0"/>
              </a:spcAft>
              <a:buSzPts val="1350"/>
              <a:buChar char="▶"/>
              <a:defRPr/>
            </a:lvl8pPr>
            <a:lvl9pPr marL="4114800" lvl="8" indent="-314325" algn="l">
              <a:spcBef>
                <a:spcPts val="300"/>
              </a:spcBef>
              <a:spcAft>
                <a:spcPts val="0"/>
              </a:spcAft>
              <a:buSzPts val="1350"/>
              <a:buChar char="▶"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dt" idx="10"/>
          </p:nvPr>
        </p:nvSpPr>
        <p:spPr>
          <a:xfrm>
            <a:off x="6400800" y="6356350"/>
            <a:ext cx="22893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ftr" idx="11"/>
          </p:nvPr>
        </p:nvSpPr>
        <p:spPr>
          <a:xfrm>
            <a:off x="2898648" y="6356350"/>
            <a:ext cx="35052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sldNum" idx="12"/>
          </p:nvPr>
        </p:nvSpPr>
        <p:spPr>
          <a:xfrm>
            <a:off x="612648" y="6356350"/>
            <a:ext cx="19812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82" name="Google Shape;82;p11"/>
          <p:cNvCxnSpPr/>
          <p:nvPr/>
        </p:nvCxnSpPr>
        <p:spPr>
          <a:xfrm>
            <a:off x="457200" y="6353175"/>
            <a:ext cx="82296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83" name="Google Shape;83;p11"/>
          <p:cNvSpPr/>
          <p:nvPr/>
        </p:nvSpPr>
        <p:spPr>
          <a:xfrm rot="5400000">
            <a:off x="419131" y="6467457"/>
            <a:ext cx="190800" cy="12030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84" name="Google Shape;84;p11"/>
          <p:cNvSpPr/>
          <p:nvPr/>
        </p:nvSpPr>
        <p:spPr>
          <a:xfrm>
            <a:off x="457200" y="500856"/>
            <a:ext cx="1830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Bookman Old Style"/>
              <a:buNone/>
              <a:defRPr sz="3200" b="0" i="0" u="none" strike="noStrike" cap="non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49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4076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76"/>
              <a:buFont typeface="Noto Sans Symbols"/>
              <a:buChar char="▶"/>
              <a:defRPr sz="2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3959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48"/>
              <a:buFont typeface="Noto Sans Symbols"/>
              <a:buChar char="▶"/>
              <a:defRPr sz="23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25119" algn="l" rtl="0">
              <a:spcBef>
                <a:spcPts val="500"/>
              </a:spcBef>
              <a:spcAft>
                <a:spcPts val="0"/>
              </a:spcAft>
              <a:buClr>
                <a:srgbClr val="BABABA"/>
              </a:buClr>
              <a:buSzPts val="1520"/>
              <a:buFont typeface="Noto Sans Symbols"/>
              <a:buChar char="▶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08610" algn="l" rtl="0">
              <a:spcBef>
                <a:spcPts val="400"/>
              </a:spcBef>
              <a:spcAft>
                <a:spcPts val="0"/>
              </a:spcAft>
              <a:buClr>
                <a:srgbClr val="6F6F6F"/>
              </a:buClr>
              <a:buSzPts val="1260"/>
              <a:buFont typeface="Noto Sans Symbols"/>
              <a:buChar char="◻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9972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Noto Sans Symbols"/>
              <a:buChar char="◻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04800" algn="l" rtl="0">
              <a:spcBef>
                <a:spcPts val="300"/>
              </a:spcBef>
              <a:spcAft>
                <a:spcPts val="0"/>
              </a:spcAft>
              <a:buClr>
                <a:srgbClr val="8BA1B3"/>
              </a:buClr>
              <a:buSzPts val="1200"/>
              <a:buFont typeface="Noto Sans Symbols"/>
              <a:buChar char="▶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295275" algn="l" rtl="0">
              <a:spcBef>
                <a:spcPts val="300"/>
              </a:spcBef>
              <a:spcAft>
                <a:spcPts val="0"/>
              </a:spcAft>
              <a:buClr>
                <a:srgbClr val="646C8F"/>
              </a:buClr>
              <a:buSzPts val="1050"/>
              <a:buFont typeface="Noto Sans Symbols"/>
              <a:buChar char="▶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295275" algn="l" rtl="0">
              <a:spcBef>
                <a:spcPts val="300"/>
              </a:spcBef>
              <a:spcAft>
                <a:spcPts val="0"/>
              </a:spcAft>
              <a:buClr>
                <a:srgbClr val="BABABA"/>
              </a:buClr>
              <a:buSzPts val="1050"/>
              <a:buFont typeface="Noto Sans Symbols"/>
              <a:buChar char="▶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285750" algn="l" rtl="0">
              <a:spcBef>
                <a:spcPts val="300"/>
              </a:spcBef>
              <a:spcAft>
                <a:spcPts val="0"/>
              </a:spcAft>
              <a:buClr>
                <a:srgbClr val="9FB8CD"/>
              </a:buClr>
              <a:buSzPts val="900"/>
              <a:buFont typeface="Noto Sans Symbols"/>
              <a:buChar char="▶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400800" y="6356350"/>
            <a:ext cx="22893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2898648" y="6356350"/>
            <a:ext cx="35052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12648" y="6356350"/>
            <a:ext cx="19812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5" name="Google Shape;15;p1"/>
          <p:cNvCxnSpPr/>
          <p:nvPr/>
        </p:nvCxnSpPr>
        <p:spPr>
          <a:xfrm>
            <a:off x="457200" y="6353175"/>
            <a:ext cx="82296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16" name="Google Shape;16;p1"/>
          <p:cNvCxnSpPr/>
          <p:nvPr/>
        </p:nvCxnSpPr>
        <p:spPr>
          <a:xfrm>
            <a:off x="457200" y="1143000"/>
            <a:ext cx="82296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7" name="Google Shape;17;p1"/>
          <p:cNvSpPr/>
          <p:nvPr/>
        </p:nvSpPr>
        <p:spPr>
          <a:xfrm rot="5400000">
            <a:off x="419131" y="6467457"/>
            <a:ext cx="190800" cy="12030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ookman Old Style"/>
              <a:buNone/>
              <a:defRPr sz="2400" b="0" i="0" u="none" strike="noStrike" cap="non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49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2707" algn="l" rtl="0"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1482"/>
              <a:buFont typeface="Noto Sans Symbols"/>
              <a:buChar char="▶"/>
              <a:defRPr sz="195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11848" algn="l" rtl="0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1311"/>
              <a:buFont typeface="Noto Sans Symbols"/>
              <a:buChar char="▶"/>
              <a:defRPr sz="1725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00989" algn="l" rtl="0">
              <a:spcBef>
                <a:spcPts val="375"/>
              </a:spcBef>
              <a:spcAft>
                <a:spcPts val="0"/>
              </a:spcAft>
              <a:buClr>
                <a:srgbClr val="BABABA"/>
              </a:buClr>
              <a:buSzPts val="1140"/>
              <a:buFont typeface="Noto Sans Symbols"/>
              <a:buChar char="▶"/>
              <a:defRPr sz="15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88607" algn="l" rtl="0">
              <a:spcBef>
                <a:spcPts val="300"/>
              </a:spcBef>
              <a:spcAft>
                <a:spcPts val="0"/>
              </a:spcAft>
              <a:buClr>
                <a:srgbClr val="6F6F6F"/>
              </a:buClr>
              <a:buSzPts val="945"/>
              <a:buFont typeface="Noto Sans Symbols"/>
              <a:buChar char="◻"/>
              <a:defRPr sz="135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81939" algn="l" rtl="0">
              <a:spcBef>
                <a:spcPts val="225"/>
              </a:spcBef>
              <a:spcAft>
                <a:spcPts val="0"/>
              </a:spcAft>
              <a:buClr>
                <a:schemeClr val="accent2"/>
              </a:buClr>
              <a:buSzPts val="840"/>
              <a:buFont typeface="Noto Sans Symbols"/>
              <a:buChar char="◻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285750" algn="l" rtl="0">
              <a:spcBef>
                <a:spcPts val="225"/>
              </a:spcBef>
              <a:spcAft>
                <a:spcPts val="0"/>
              </a:spcAft>
              <a:buClr>
                <a:srgbClr val="8BA1B3"/>
              </a:buClr>
              <a:buSzPts val="900"/>
              <a:buFont typeface="Noto Sans Symbols"/>
              <a:buChar char="▶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278606" algn="l" rtl="0">
              <a:spcBef>
                <a:spcPts val="225"/>
              </a:spcBef>
              <a:spcAft>
                <a:spcPts val="0"/>
              </a:spcAft>
              <a:buClr>
                <a:srgbClr val="646C8F"/>
              </a:buClr>
              <a:buSzPts val="788"/>
              <a:buFont typeface="Noto Sans Symbols"/>
              <a:buChar char="▶"/>
              <a:defRPr sz="105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278606" algn="l" rtl="0">
              <a:spcBef>
                <a:spcPts val="225"/>
              </a:spcBef>
              <a:spcAft>
                <a:spcPts val="0"/>
              </a:spcAft>
              <a:buClr>
                <a:srgbClr val="BABABA"/>
              </a:buClr>
              <a:buSzPts val="788"/>
              <a:buFont typeface="Noto Sans Symbols"/>
              <a:buChar char="▶"/>
              <a:defRPr sz="105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271462" algn="l" rtl="0">
              <a:spcBef>
                <a:spcPts val="225"/>
              </a:spcBef>
              <a:spcAft>
                <a:spcPts val="0"/>
              </a:spcAft>
              <a:buClr>
                <a:srgbClr val="9FB8CD"/>
              </a:buClr>
              <a:buSzPts val="675"/>
              <a:buFont typeface="Noto Sans Symbols"/>
              <a:buChar char="▶"/>
              <a:defRPr sz="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dt" idx="10"/>
          </p:nvPr>
        </p:nvSpPr>
        <p:spPr>
          <a:xfrm>
            <a:off x="6400800" y="6356350"/>
            <a:ext cx="22890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ftr" idx="11"/>
          </p:nvPr>
        </p:nvSpPr>
        <p:spPr>
          <a:xfrm>
            <a:off x="2898648" y="6356350"/>
            <a:ext cx="35052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sldNum" idx="12"/>
          </p:nvPr>
        </p:nvSpPr>
        <p:spPr>
          <a:xfrm>
            <a:off x="612648" y="6356350"/>
            <a:ext cx="19812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rgbClr val="46465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rgbClr val="46465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rgbClr val="46465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rgbClr val="46465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rgbClr val="46465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rgbClr val="464653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rgbClr val="464653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rgbClr val="464653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rgbClr val="464653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06" name="Google Shape;106;p14"/>
          <p:cNvCxnSpPr/>
          <p:nvPr/>
        </p:nvCxnSpPr>
        <p:spPr>
          <a:xfrm>
            <a:off x="457200" y="6353175"/>
            <a:ext cx="82296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107" name="Google Shape;107;p14"/>
          <p:cNvCxnSpPr/>
          <p:nvPr/>
        </p:nvCxnSpPr>
        <p:spPr>
          <a:xfrm>
            <a:off x="457200" y="1143000"/>
            <a:ext cx="82296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08" name="Google Shape;108;p14"/>
          <p:cNvSpPr/>
          <p:nvPr/>
        </p:nvSpPr>
        <p:spPr>
          <a:xfrm rot="5400000">
            <a:off x="419133" y="6467459"/>
            <a:ext cx="190800" cy="12030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6"/>
          <p:cNvSpPr txBox="1"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ookman Old Style"/>
              <a:buNone/>
            </a:pPr>
            <a:r>
              <a:rPr lang="en" sz="2400" b="0" i="0" u="none" strike="noStrike" cap="non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Performance Measurement Work Group Meeting</a:t>
            </a:r>
            <a:endParaRPr sz="2400" b="0" i="0" u="none" strike="noStrike" cap="none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95" name="Google Shape;195;p26"/>
          <p:cNvSpPr txBox="1"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40"/>
              <a:buFont typeface="Noto Sans Symbols"/>
              <a:buNone/>
            </a:pPr>
            <a:r>
              <a:rPr lang="en"/>
              <a:t>12/19</a:t>
            </a:r>
            <a:r>
              <a:rPr lang="en" sz="1500" b="0" i="0" u="none" strike="noStrike" cap="non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/</a:t>
            </a:r>
            <a:r>
              <a:rPr lang="en" b="0" i="0" u="none" strike="noStrike" cap="non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2018</a:t>
            </a:r>
            <a:endParaRPr b="0" i="0" u="none" strike="noStrike" cap="none">
              <a:solidFill>
                <a:schemeClr val="dk2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5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ookman Old Style"/>
              <a:buNone/>
            </a:pPr>
            <a:r>
              <a:rPr lang="en"/>
              <a:t>Flowchart of Predicting Attainment Target</a:t>
            </a:r>
            <a:endParaRPr/>
          </a:p>
        </p:txBody>
      </p:sp>
      <p:grpSp>
        <p:nvGrpSpPr>
          <p:cNvPr id="279" name="Google Shape;279;p35"/>
          <p:cNvGrpSpPr/>
          <p:nvPr/>
        </p:nvGrpSpPr>
        <p:grpSpPr>
          <a:xfrm>
            <a:off x="457201" y="1220772"/>
            <a:ext cx="8229598" cy="4935589"/>
            <a:chOff x="1" y="1572"/>
            <a:chExt cx="8229598" cy="4935589"/>
          </a:xfrm>
        </p:grpSpPr>
        <p:sp>
          <p:nvSpPr>
            <p:cNvPr id="280" name="Google Shape;280;p35"/>
            <p:cNvSpPr/>
            <p:nvPr/>
          </p:nvSpPr>
          <p:spPr>
            <a:xfrm rot="5400000">
              <a:off x="-201416" y="203022"/>
              <a:ext cx="1342800" cy="939900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5"/>
            <p:cNvSpPr txBox="1"/>
            <p:nvPr/>
          </p:nvSpPr>
          <p:spPr>
            <a:xfrm>
              <a:off x="1" y="471538"/>
              <a:ext cx="939900" cy="40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25" tIns="17125" rIns="17125" bIns="17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solidFill>
                    <a:schemeClr val="lt1"/>
                  </a:solidFill>
                  <a:latin typeface="Cabin"/>
                  <a:ea typeface="Cabin"/>
                  <a:cs typeface="Cabin"/>
                  <a:sym typeface="Cabin"/>
                </a:rPr>
                <a:t>Step 1</a:t>
              </a:r>
              <a:endParaRPr sz="27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282" name="Google Shape;282;p35"/>
            <p:cNvSpPr/>
            <p:nvPr/>
          </p:nvSpPr>
          <p:spPr>
            <a:xfrm rot="5400000">
              <a:off x="4148399" y="-3206928"/>
              <a:ext cx="872700" cy="728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800"/>
              </a:schemeClr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5"/>
            <p:cNvSpPr txBox="1"/>
            <p:nvPr/>
          </p:nvSpPr>
          <p:spPr>
            <a:xfrm>
              <a:off x="939934" y="44178"/>
              <a:ext cx="7247100" cy="78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9350" tIns="13325" rIns="13325" bIns="13325" anchor="ctr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Cabin"/>
                <a:buChar char="•"/>
              </a:pPr>
              <a:r>
                <a:rPr lang="en" sz="2100" b="1" i="0" u="none" strike="noStrike" cap="none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Take Current All-Payer Case-mix Adjusted Readmission Rates (</a:t>
              </a:r>
              <a:r>
                <a:rPr lang="en" sz="2100" b="1" i="0" u="none" strike="noStrike" cap="none">
                  <a:solidFill>
                    <a:schemeClr val="accent1"/>
                  </a:solidFill>
                  <a:latin typeface="Cabin"/>
                  <a:ea typeface="Cabin"/>
                  <a:cs typeface="Cabin"/>
                  <a:sym typeface="Cabin"/>
                </a:rPr>
                <a:t>2018 YTD through Aug</a:t>
              </a:r>
              <a:r>
                <a:rPr lang="en" sz="2100" b="1" i="0" u="none" strike="noStrike" cap="none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)</a:t>
              </a:r>
              <a:endParaRPr sz="21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284" name="Google Shape;284;p35"/>
            <p:cNvSpPr/>
            <p:nvPr/>
          </p:nvSpPr>
          <p:spPr>
            <a:xfrm rot="5400000">
              <a:off x="-201416" y="1400095"/>
              <a:ext cx="1342800" cy="939900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5"/>
            <p:cNvSpPr txBox="1"/>
            <p:nvPr/>
          </p:nvSpPr>
          <p:spPr>
            <a:xfrm>
              <a:off x="1" y="1668611"/>
              <a:ext cx="939900" cy="40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25" tIns="17125" rIns="17125" bIns="17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solidFill>
                    <a:schemeClr val="lt1"/>
                  </a:solidFill>
                  <a:latin typeface="Cabin"/>
                  <a:ea typeface="Cabin"/>
                  <a:cs typeface="Cabin"/>
                  <a:sym typeface="Cabin"/>
                </a:rPr>
                <a:t>Step 2</a:t>
              </a:r>
              <a:endParaRPr sz="27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286" name="Google Shape;286;p35"/>
            <p:cNvSpPr/>
            <p:nvPr/>
          </p:nvSpPr>
          <p:spPr>
            <a:xfrm rot="5400000">
              <a:off x="4148399" y="-2009855"/>
              <a:ext cx="872700" cy="728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800"/>
              </a:schemeClr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5"/>
            <p:cNvSpPr txBox="1"/>
            <p:nvPr/>
          </p:nvSpPr>
          <p:spPr>
            <a:xfrm>
              <a:off x="939934" y="1241251"/>
              <a:ext cx="7247100" cy="78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000" tIns="11425" rIns="11425" bIns="11425" anchor="ctr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bin"/>
                <a:buChar char="•"/>
              </a:pPr>
              <a:r>
                <a:rPr lang="en" sz="1800" b="1" i="0" u="none" strike="noStrike" cap="none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Increase these rates for Out-of-State Readmissions (</a:t>
              </a:r>
              <a:r>
                <a:rPr lang="en" sz="1800" b="1" i="0" u="none" strike="noStrike" cap="none">
                  <a:solidFill>
                    <a:schemeClr val="accent1"/>
                  </a:solidFill>
                  <a:latin typeface="Cabin"/>
                  <a:ea typeface="Cabin"/>
                  <a:cs typeface="Cabin"/>
                  <a:sym typeface="Cabin"/>
                </a:rPr>
                <a:t>Jul17-Jun18</a:t>
              </a:r>
              <a:r>
                <a:rPr lang="en" sz="1800" b="1" i="0" u="none" strike="noStrike" cap="none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)</a:t>
              </a:r>
              <a:endParaRPr sz="18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bin"/>
                <a:buChar char="•"/>
              </a:pPr>
              <a:r>
                <a:rPr lang="en" sz="1500" b="0" i="0" u="none" strike="noStrike" cap="none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Using CMMI data, the ratio is as follows: </a:t>
              </a:r>
              <a:endParaRPr sz="15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288" name="Google Shape;288;p35"/>
            <p:cNvSpPr/>
            <p:nvPr/>
          </p:nvSpPr>
          <p:spPr>
            <a:xfrm rot="5400000">
              <a:off x="-201416" y="2597166"/>
              <a:ext cx="1342800" cy="939900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5"/>
            <p:cNvSpPr txBox="1"/>
            <p:nvPr/>
          </p:nvSpPr>
          <p:spPr>
            <a:xfrm>
              <a:off x="1" y="2865683"/>
              <a:ext cx="939900" cy="40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25" tIns="17125" rIns="17125" bIns="17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solidFill>
                    <a:schemeClr val="lt1"/>
                  </a:solidFill>
                  <a:latin typeface="Cabin"/>
                  <a:ea typeface="Cabin"/>
                  <a:cs typeface="Cabin"/>
                  <a:sym typeface="Cabin"/>
                </a:rPr>
                <a:t>Step 3</a:t>
              </a:r>
              <a:endParaRPr sz="27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290" name="Google Shape;290;p35"/>
            <p:cNvSpPr/>
            <p:nvPr/>
          </p:nvSpPr>
          <p:spPr>
            <a:xfrm rot="5400000">
              <a:off x="4148399" y="-812782"/>
              <a:ext cx="872700" cy="728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800"/>
              </a:schemeClr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5"/>
            <p:cNvSpPr txBox="1"/>
            <p:nvPr/>
          </p:nvSpPr>
          <p:spPr>
            <a:xfrm>
              <a:off x="939934" y="2438324"/>
              <a:ext cx="7247100" cy="78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9525" rIns="9525" bIns="9525" anchor="ctr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bin"/>
                <a:buChar char="•"/>
              </a:pPr>
              <a:r>
                <a:rPr lang="en" sz="1500" b="1" i="0" u="none" strike="noStrike" cap="none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Calculate the 35</a:t>
              </a:r>
              <a:r>
                <a:rPr lang="en" sz="1500" b="1" i="0" u="none" strike="noStrike" cap="none" baseline="30000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th</a:t>
              </a:r>
              <a:r>
                <a:rPr lang="en" sz="1500" b="1" i="0" u="none" strike="noStrike" cap="none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 and 5</a:t>
              </a:r>
              <a:r>
                <a:rPr lang="en" sz="1500" b="1" i="0" u="none" strike="noStrike" cap="none" baseline="30000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th</a:t>
              </a:r>
              <a:r>
                <a:rPr lang="en" sz="1500" b="1" i="0" u="none" strike="noStrike" cap="none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 percentiles for the statewide distribution of scores</a:t>
              </a:r>
              <a:endParaRPr sz="15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225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bin"/>
                <a:buChar char="•"/>
              </a:pPr>
              <a:r>
                <a:rPr lang="en" sz="1500" b="0" i="0" u="none" strike="noStrike" cap="none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35</a:t>
              </a:r>
              <a:r>
                <a:rPr lang="en" sz="1500" b="0" i="0" u="none" strike="noStrike" cap="none" baseline="30000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th</a:t>
              </a:r>
              <a:r>
                <a:rPr lang="en" sz="1500" b="0" i="0" u="none" strike="noStrike" cap="none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 Percentile is </a:t>
              </a:r>
              <a:r>
                <a:rPr lang="en" sz="1500" b="1" i="0" u="none" strike="noStrike" cap="none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threshold</a:t>
              </a:r>
              <a:r>
                <a:rPr lang="en" sz="1500" b="0" i="0" u="none" strike="noStrike" cap="none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 to receive attainment point rewards (</a:t>
              </a:r>
              <a:r>
                <a:rPr lang="en" sz="1500" b="0" i="0" u="none" strike="noStrike" cap="none">
                  <a:solidFill>
                    <a:schemeClr val="accent1"/>
                  </a:solidFill>
                  <a:latin typeface="Cabin"/>
                  <a:ea typeface="Cabin"/>
                  <a:cs typeface="Cabin"/>
                  <a:sym typeface="Cabin"/>
                </a:rPr>
                <a:t>1</a:t>
              </a:r>
              <a:r>
                <a:rPr lang="en" sz="1500">
                  <a:solidFill>
                    <a:schemeClr val="accent1"/>
                  </a:solidFill>
                  <a:latin typeface="Cabin"/>
                  <a:ea typeface="Cabin"/>
                  <a:cs typeface="Cabin"/>
                  <a:sym typeface="Cabin"/>
                </a:rPr>
                <a:t>1.19</a:t>
              </a:r>
              <a:r>
                <a:rPr lang="en" sz="1500" b="0" i="0" u="none" strike="noStrike" cap="none">
                  <a:solidFill>
                    <a:schemeClr val="accent1"/>
                  </a:solidFill>
                  <a:latin typeface="Cabin"/>
                  <a:ea typeface="Cabin"/>
                  <a:cs typeface="Cabin"/>
                  <a:sym typeface="Cabin"/>
                </a:rPr>
                <a:t>%</a:t>
              </a:r>
              <a:r>
                <a:rPr lang="en" sz="1500" b="0" i="0" u="none" strike="noStrike" cap="none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)</a:t>
              </a:r>
              <a:endParaRPr sz="15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225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bin"/>
                <a:buChar char="•"/>
              </a:pPr>
              <a:r>
                <a:rPr lang="en" sz="1500" b="0" i="0" u="none" strike="noStrike" cap="none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5</a:t>
              </a:r>
              <a:r>
                <a:rPr lang="en" sz="1500" b="0" i="0" u="none" strike="noStrike" cap="none" baseline="30000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th</a:t>
              </a:r>
              <a:r>
                <a:rPr lang="en" sz="1500" b="0" i="0" u="none" strike="noStrike" cap="none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 Percentile is </a:t>
              </a:r>
              <a:r>
                <a:rPr lang="en" sz="1500" b="1" i="0" u="none" strike="noStrike" cap="none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benchmark</a:t>
              </a:r>
              <a:r>
                <a:rPr lang="en" sz="1500" b="0" i="0" u="none" strike="noStrike" cap="none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 to receive maximum attainment point rewards (</a:t>
              </a:r>
              <a:r>
                <a:rPr lang="en" sz="1500" b="0" i="0" u="none" strike="noStrike" cap="none">
                  <a:solidFill>
                    <a:schemeClr val="accent1"/>
                  </a:solidFill>
                  <a:latin typeface="Cabin"/>
                  <a:ea typeface="Cabin"/>
                  <a:cs typeface="Cabin"/>
                  <a:sym typeface="Cabin"/>
                </a:rPr>
                <a:t>8.</a:t>
              </a:r>
              <a:r>
                <a:rPr lang="en" sz="1500">
                  <a:solidFill>
                    <a:schemeClr val="accent1"/>
                  </a:solidFill>
                  <a:latin typeface="Cabin"/>
                  <a:ea typeface="Cabin"/>
                  <a:cs typeface="Cabin"/>
                  <a:sym typeface="Cabin"/>
                </a:rPr>
                <a:t>76</a:t>
              </a:r>
              <a:r>
                <a:rPr lang="en" sz="1500" b="0" i="0" u="none" strike="noStrike" cap="none">
                  <a:solidFill>
                    <a:schemeClr val="accent1"/>
                  </a:solidFill>
                  <a:latin typeface="Cabin"/>
                  <a:ea typeface="Cabin"/>
                  <a:cs typeface="Cabin"/>
                  <a:sym typeface="Cabin"/>
                </a:rPr>
                <a:t>%</a:t>
              </a:r>
              <a:r>
                <a:rPr lang="en" sz="1500" b="0" i="0" u="none" strike="noStrike" cap="none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)</a:t>
              </a:r>
              <a:endParaRPr sz="15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292" name="Google Shape;292;p35"/>
            <p:cNvSpPr/>
            <p:nvPr/>
          </p:nvSpPr>
          <p:spPr>
            <a:xfrm rot="5400000">
              <a:off x="-201416" y="3795811"/>
              <a:ext cx="1342800" cy="939900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5"/>
            <p:cNvSpPr txBox="1"/>
            <p:nvPr/>
          </p:nvSpPr>
          <p:spPr>
            <a:xfrm>
              <a:off x="1" y="4064327"/>
              <a:ext cx="939900" cy="40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25" tIns="17125" rIns="17125" bIns="17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solidFill>
                    <a:schemeClr val="lt1"/>
                  </a:solidFill>
                  <a:latin typeface="Cabin"/>
                  <a:ea typeface="Cabin"/>
                  <a:cs typeface="Cabin"/>
                  <a:sym typeface="Cabin"/>
                </a:rPr>
                <a:t>Step 4</a:t>
              </a:r>
              <a:endParaRPr sz="27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294" name="Google Shape;294;p35"/>
            <p:cNvSpPr/>
            <p:nvPr/>
          </p:nvSpPr>
          <p:spPr>
            <a:xfrm rot="5400000">
              <a:off x="4148399" y="365036"/>
              <a:ext cx="872700" cy="728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800"/>
              </a:schemeClr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5"/>
            <p:cNvSpPr txBox="1"/>
            <p:nvPr/>
          </p:nvSpPr>
          <p:spPr>
            <a:xfrm>
              <a:off x="939934" y="3616142"/>
              <a:ext cx="7247100" cy="78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000" tIns="11425" rIns="11425" bIns="11425" anchor="ctr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bin"/>
                <a:buChar char="•"/>
              </a:pPr>
              <a:r>
                <a:rPr lang="en" sz="1800" b="1" i="0" u="none" strike="noStrike" cap="none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Adjust benchmark and threshold downward </a:t>
              </a:r>
              <a:r>
                <a:rPr lang="en" sz="1800" b="1" i="0" u="none" strike="noStrike" cap="none">
                  <a:solidFill>
                    <a:schemeClr val="accent1"/>
                  </a:solidFill>
                  <a:latin typeface="Cabin"/>
                  <a:ea typeface="Cabin"/>
                  <a:cs typeface="Cabin"/>
                  <a:sym typeface="Cabin"/>
                </a:rPr>
                <a:t>2.01</a:t>
              </a:r>
              <a:r>
                <a:rPr lang="en" sz="1800" b="1" i="0" u="none" strike="noStrike" cap="none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%, per principles of continuous quality improvement</a:t>
              </a:r>
              <a:endParaRPr sz="18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Threshold: </a:t>
              </a:r>
              <a:r>
                <a:rPr lang="en" sz="1800" b="1">
                  <a:solidFill>
                    <a:srgbClr val="980000"/>
                  </a:solidFill>
                  <a:latin typeface="Cabin"/>
                  <a:ea typeface="Cabin"/>
                  <a:cs typeface="Cabin"/>
                  <a:sym typeface="Cabin"/>
                </a:rPr>
                <a:t>10.96%</a:t>
              </a:r>
              <a:r>
                <a:rPr lang="en" sz="1800" b="1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; Benchmark: </a:t>
              </a:r>
              <a:r>
                <a:rPr lang="en" sz="1800" b="1">
                  <a:solidFill>
                    <a:srgbClr val="980000"/>
                  </a:solidFill>
                  <a:latin typeface="Cabin"/>
                  <a:ea typeface="Cabin"/>
                  <a:cs typeface="Cabin"/>
                  <a:sym typeface="Cabin"/>
                </a:rPr>
                <a:t>8.59%</a:t>
              </a:r>
              <a:endParaRPr sz="1800" b="1">
                <a:solidFill>
                  <a:srgbClr val="980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6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ookman Old Style"/>
              <a:buNone/>
            </a:pPr>
            <a:r>
              <a:rPr lang="en"/>
              <a:t>RY 2021 Proposed Revenue Adjustment Scales (Better of Attainment or Improvement</a:t>
            </a:r>
            <a:endParaRPr/>
          </a:p>
        </p:txBody>
      </p:sp>
      <p:graphicFrame>
        <p:nvGraphicFramePr>
          <p:cNvPr id="302" name="Google Shape;302;p36"/>
          <p:cNvGraphicFramePr/>
          <p:nvPr/>
        </p:nvGraphicFramePr>
        <p:xfrm>
          <a:off x="457200" y="1530069"/>
          <a:ext cx="3997575" cy="4249400"/>
        </p:xfrm>
        <a:graphic>
          <a:graphicData uri="http://schemas.openxmlformats.org/drawingml/2006/table">
            <a:tbl>
              <a:tblPr>
                <a:noFill/>
                <a:tableStyleId>{C7A07B14-4CE0-4D81-8B0E-2CF6247F492E}</a:tableStyleId>
              </a:tblPr>
              <a:tblGrid>
                <a:gridCol w="2016375"/>
                <a:gridCol w="943750"/>
                <a:gridCol w="1037450"/>
              </a:tblGrid>
              <a:tr h="1341375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All Payer Readmission Rate Change CY16-CY19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RRIP % Inpatient Revenue Payment Adjustment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BF7"/>
                    </a:solidFill>
                  </a:tcPr>
                </a:tc>
              </a:tr>
              <a:tr h="254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 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47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Improving Readmission Rate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1.0%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DBDB"/>
                    </a:solidFill>
                  </a:tcPr>
                </a:tc>
              </a:tr>
              <a:tr h="254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-15.01%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1.00%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  <a:tr h="254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-9.76%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0.50%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  <a:tr h="235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Target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-4.51%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0.00%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</a:tr>
              <a:tr h="254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0.74%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-0.50%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  <a:tr h="254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5.99%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-1.00%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  <a:tr h="254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11.24%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-1.50%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  <a:tr h="254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16.49%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-2.0%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  <a:tr h="447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Worsening Readmission Rate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-2.0%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DBD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3" name="Google Shape;303;p36"/>
          <p:cNvGraphicFramePr/>
          <p:nvPr/>
        </p:nvGraphicFramePr>
        <p:xfrm>
          <a:off x="4841631" y="1555713"/>
          <a:ext cx="4114800" cy="4258925"/>
        </p:xfrm>
        <a:graphic>
          <a:graphicData uri="http://schemas.openxmlformats.org/drawingml/2006/table">
            <a:tbl>
              <a:tblPr>
                <a:noFill/>
                <a:tableStyleId>{C7A07B14-4CE0-4D81-8B0E-2CF6247F492E}</a:tableStyleId>
              </a:tblPr>
              <a:tblGrid>
                <a:gridCol w="1938650"/>
                <a:gridCol w="906425"/>
                <a:gridCol w="1269725"/>
              </a:tblGrid>
              <a:tr h="133640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All Payer Readmission Rate CY19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RRIP % Inpatient Revenue Payment Adjustment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BF7"/>
                    </a:solidFill>
                  </a:tcPr>
                </a:tc>
              </a:tr>
              <a:tr h="253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45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Lower Absolute Readmission Rate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1.0%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DBDB"/>
                    </a:solidFill>
                  </a:tcPr>
                </a:tc>
              </a:tr>
              <a:tr h="253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Benchmark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8.59%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1.00%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  <a:tr h="253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9.77%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0.50%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  <a:tr h="253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Threshold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10.96%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0.00%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</a:tr>
              <a:tr h="253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12.15%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-0.50%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  <a:tr h="253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13.34%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-1.00%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  <a:tr h="278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14.52%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-1.50%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  <a:tr h="234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15.71%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-2.0%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  <a:tr h="445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Higher Absolute Readmission Rate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-2.0%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DBD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7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ookman Old Style"/>
              <a:buNone/>
            </a:pPr>
            <a:r>
              <a:rPr lang="en" b="1"/>
              <a:t>Staff Draft Recommendations for RY 2021 RRIP Policy</a:t>
            </a:r>
            <a:endParaRPr/>
          </a:p>
        </p:txBody>
      </p:sp>
      <p:sp>
        <p:nvSpPr>
          <p:cNvPr id="309" name="Google Shape;309;p37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49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05740" lvl="0" indent="-205740" algn="l" rtl="0">
              <a:spcBef>
                <a:spcPts val="0"/>
              </a:spcBef>
              <a:spcAft>
                <a:spcPts val="0"/>
              </a:spcAft>
              <a:buSzPts val="1444"/>
              <a:buChar char="▶"/>
            </a:pPr>
            <a:r>
              <a:rPr lang="en"/>
              <a:t>Measure hospital performance as the better of attainment or improvement.</a:t>
            </a:r>
            <a:endParaRPr/>
          </a:p>
          <a:p>
            <a:pPr marL="205740" lvl="0" indent="-205740" algn="l" rtl="0">
              <a:spcBef>
                <a:spcPts val="450"/>
              </a:spcBef>
              <a:spcAft>
                <a:spcPts val="0"/>
              </a:spcAft>
              <a:buSzPts val="1444"/>
              <a:buChar char="▶"/>
            </a:pPr>
            <a:r>
              <a:rPr lang="en"/>
              <a:t>Set the all-payer case-mix adjusted readmission rate improvement target at </a:t>
            </a:r>
            <a:r>
              <a:rPr lang="en" b="1"/>
              <a:t>4.51 percent for CY 2016 to CY 2019.</a:t>
            </a:r>
            <a:endParaRPr/>
          </a:p>
          <a:p>
            <a:pPr marL="205740" lvl="0" indent="-205740" algn="l" rtl="0">
              <a:spcBef>
                <a:spcPts val="450"/>
              </a:spcBef>
              <a:spcAft>
                <a:spcPts val="0"/>
              </a:spcAft>
              <a:buSzPts val="1444"/>
              <a:buChar char="▶"/>
            </a:pPr>
            <a:r>
              <a:rPr lang="en"/>
              <a:t>Set the attainment performance standards for CY 2019 with an expanded benchmark and threshold range as follows:</a:t>
            </a:r>
            <a:endParaRPr/>
          </a:p>
          <a:p>
            <a:pPr marL="411480" lvl="1" indent="-205740" algn="l" rtl="0">
              <a:spcBef>
                <a:spcPts val="375"/>
              </a:spcBef>
              <a:spcAft>
                <a:spcPts val="0"/>
              </a:spcAft>
              <a:buSzPts val="1292"/>
              <a:buChar char="▶"/>
            </a:pPr>
            <a:r>
              <a:rPr lang="en"/>
              <a:t>Use CY 2018 YTD hospital performance results with an improvement factor added.</a:t>
            </a:r>
            <a:endParaRPr/>
          </a:p>
          <a:p>
            <a:pPr marL="411480" lvl="1" indent="-205740" algn="l" rtl="0">
              <a:spcBef>
                <a:spcPts val="375"/>
              </a:spcBef>
              <a:spcAft>
                <a:spcPts val="0"/>
              </a:spcAft>
              <a:buSzPts val="1292"/>
              <a:buChar char="▶"/>
            </a:pPr>
            <a:r>
              <a:rPr lang="en"/>
              <a:t>Increase the </a:t>
            </a:r>
            <a:r>
              <a:rPr lang="en" b="1"/>
              <a:t>threshold</a:t>
            </a:r>
            <a:r>
              <a:rPr lang="en"/>
              <a:t> where hospitals start to earn rewards from the 25th percentile to the 35th percentile, which is </a:t>
            </a:r>
            <a:r>
              <a:rPr lang="en" b="1"/>
              <a:t>10.96 percent</a:t>
            </a:r>
            <a:r>
              <a:rPr lang="en"/>
              <a:t>.</a:t>
            </a:r>
            <a:endParaRPr/>
          </a:p>
          <a:p>
            <a:pPr marL="411480" lvl="1" indent="-205740" algn="l" rtl="0">
              <a:spcBef>
                <a:spcPts val="375"/>
              </a:spcBef>
              <a:spcAft>
                <a:spcPts val="0"/>
              </a:spcAft>
              <a:buSzPts val="1292"/>
              <a:buChar char="▶"/>
            </a:pPr>
            <a:r>
              <a:rPr lang="en"/>
              <a:t>Decrease the </a:t>
            </a:r>
            <a:r>
              <a:rPr lang="en" b="1"/>
              <a:t>benchmark</a:t>
            </a:r>
            <a:r>
              <a:rPr lang="en"/>
              <a:t> where hospital receive the full 1 percent reward from the 10th percentile to the 5th percentile at 8.59</a:t>
            </a:r>
            <a:r>
              <a:rPr lang="en" b="1"/>
              <a:t> percent</a:t>
            </a:r>
            <a:r>
              <a:rPr lang="en"/>
              <a:t>. </a:t>
            </a:r>
            <a:endParaRPr/>
          </a:p>
          <a:p>
            <a:pPr marL="205740" lvl="0" indent="-205740" algn="l" rtl="0">
              <a:spcBef>
                <a:spcPts val="450"/>
              </a:spcBef>
              <a:spcAft>
                <a:spcPts val="0"/>
              </a:spcAft>
              <a:buSzPts val="1444"/>
              <a:buChar char="▶"/>
            </a:pPr>
            <a:r>
              <a:rPr lang="en"/>
              <a:t>Include admissions </a:t>
            </a:r>
            <a:r>
              <a:rPr lang="en" b="1"/>
              <a:t>to specialty hospitals </a:t>
            </a:r>
            <a:r>
              <a:rPr lang="en"/>
              <a:t>in the calculation of acute care hospital readmission rates and monitor readmission rates of specialty hospitals.</a:t>
            </a:r>
            <a:endParaRPr/>
          </a:p>
          <a:p>
            <a:pPr marL="205740" lvl="0" indent="-205740" algn="l" rtl="0">
              <a:spcBef>
                <a:spcPts val="450"/>
              </a:spcBef>
              <a:spcAft>
                <a:spcPts val="0"/>
              </a:spcAft>
              <a:buSzPts val="1444"/>
              <a:buChar char="▶"/>
            </a:pPr>
            <a:r>
              <a:rPr lang="en"/>
              <a:t>Set the maximum reward hospitals can receive at 1 percent of inpatient revenue and the maximum penalty at 2 percent of inpatient revenue.</a:t>
            </a:r>
            <a:endParaRPr u="none" strike="noStrike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8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Proposals for 2019 Sub-Group</a:t>
            </a:r>
            <a:endParaRPr/>
          </a:p>
        </p:txBody>
      </p:sp>
      <p:sp>
        <p:nvSpPr>
          <p:cNvPr id="316" name="Google Shape;316;p38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4937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5468" algn="l" rtl="0">
              <a:spcBef>
                <a:spcPts val="600"/>
              </a:spcBef>
              <a:spcAft>
                <a:spcPts val="0"/>
              </a:spcAft>
              <a:buSzPts val="1368"/>
              <a:buChar char="▶"/>
            </a:pPr>
            <a:r>
              <a:rPr lang="en"/>
              <a:t>Staff will convene readmission subgroup in early 2019 to consider issues, such as:</a:t>
            </a:r>
            <a:endParaRPr/>
          </a:p>
          <a:p>
            <a:pPr marL="914400" lvl="1" indent="-315468" algn="l" rtl="0">
              <a:spcBef>
                <a:spcPts val="0"/>
              </a:spcBef>
              <a:spcAft>
                <a:spcPts val="0"/>
              </a:spcAft>
              <a:buSzPts val="1368"/>
              <a:buChar char="▶"/>
            </a:pPr>
            <a:r>
              <a:rPr lang="en"/>
              <a:t>Attainment vs Improvement</a:t>
            </a:r>
            <a:endParaRPr/>
          </a:p>
          <a:p>
            <a:pPr marL="914400" lvl="1" indent="-315468" algn="l" rtl="0">
              <a:spcBef>
                <a:spcPts val="0"/>
              </a:spcBef>
              <a:spcAft>
                <a:spcPts val="0"/>
              </a:spcAft>
              <a:buSzPts val="1368"/>
              <a:buChar char="▶"/>
            </a:pPr>
            <a:r>
              <a:rPr lang="en"/>
              <a:t>Socio-demographic risk-adjustment for attainment only program</a:t>
            </a:r>
            <a:endParaRPr/>
          </a:p>
          <a:p>
            <a:pPr marL="914400" lvl="1" indent="-315468" algn="l" rtl="0">
              <a:spcBef>
                <a:spcPts val="0"/>
              </a:spcBef>
              <a:spcAft>
                <a:spcPts val="0"/>
              </a:spcAft>
              <a:buSzPts val="1368"/>
              <a:buChar char="▶"/>
            </a:pPr>
            <a:r>
              <a:rPr lang="en"/>
              <a:t>Shrinking denominator issue and per capita approaches</a:t>
            </a:r>
            <a:endParaRPr/>
          </a:p>
          <a:p>
            <a:pPr marL="914400" lvl="1" indent="-315468" algn="l" rtl="0">
              <a:spcBef>
                <a:spcPts val="0"/>
              </a:spcBef>
              <a:spcAft>
                <a:spcPts val="0"/>
              </a:spcAft>
              <a:buSzPts val="1368"/>
              <a:buChar char="▶"/>
            </a:pPr>
            <a:r>
              <a:rPr lang="en"/>
              <a:t>By payer data sources for benchmarks</a:t>
            </a:r>
            <a:endParaRPr/>
          </a:p>
          <a:p>
            <a:pPr marL="914400" lvl="1" indent="-315468" algn="l" rtl="0">
              <a:spcBef>
                <a:spcPts val="0"/>
              </a:spcBef>
              <a:spcAft>
                <a:spcPts val="0"/>
              </a:spcAft>
              <a:buSzPts val="1368"/>
              <a:buChar char="▶"/>
            </a:pPr>
            <a:r>
              <a:rPr lang="en"/>
              <a:t>Observation stays</a:t>
            </a:r>
            <a:endParaRPr/>
          </a:p>
          <a:p>
            <a:pPr marL="457200" lvl="0" indent="-315468" algn="l" rtl="0">
              <a:spcBef>
                <a:spcPts val="0"/>
              </a:spcBef>
              <a:spcAft>
                <a:spcPts val="0"/>
              </a:spcAft>
              <a:buSzPts val="1368"/>
              <a:buChar char="▶"/>
            </a:pPr>
            <a:r>
              <a:rPr lang="en"/>
              <a:t>Those interested in participating in subgroup should email hscrc.quality@maryland. gov and provide brief bio and reason for interest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9"/>
          <p:cNvSpPr txBox="1"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ookman Old Style"/>
              <a:buNone/>
            </a:pPr>
            <a:r>
              <a:rPr lang="en">
                <a:solidFill>
                  <a:schemeClr val="dk1"/>
                </a:solidFill>
              </a:rPr>
              <a:t>RY 2021 MHAC Policy</a:t>
            </a:r>
            <a:br>
              <a:rPr lang="en">
                <a:solidFill>
                  <a:schemeClr val="dk1"/>
                </a:solidFill>
              </a:rPr>
            </a:br>
            <a:endParaRPr sz="2400" b="0" i="0" u="none" strike="noStrike" cap="none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0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RY 2021 MHAC Program Updates Decision Points</a:t>
            </a:r>
            <a:endParaRPr/>
          </a:p>
        </p:txBody>
      </p:sp>
      <p:sp>
        <p:nvSpPr>
          <p:cNvPr id="329" name="Google Shape;329;p40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4937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5468" algn="l" rtl="0">
              <a:spcBef>
                <a:spcPts val="600"/>
              </a:spcBef>
              <a:spcAft>
                <a:spcPts val="0"/>
              </a:spcAft>
              <a:buSzPts val="1368"/>
              <a:buChar char="▶"/>
            </a:pPr>
            <a:r>
              <a:rPr lang="en" dirty="0"/>
              <a:t>Narrowed down, targeted measure list 		</a:t>
            </a:r>
            <a:r>
              <a:rPr lang="en" dirty="0" smtClean="0">
                <a:solidFill>
                  <a:srgbClr val="980000"/>
                </a:solidFill>
              </a:rPr>
              <a:t>√</a:t>
            </a:r>
            <a:endParaRPr dirty="0">
              <a:solidFill>
                <a:srgbClr val="980000"/>
              </a:solidFill>
            </a:endParaRPr>
          </a:p>
          <a:p>
            <a:pPr marL="457200" lvl="0" indent="-315468" algn="l" rtl="0">
              <a:spcBef>
                <a:spcPts val="0"/>
              </a:spcBef>
              <a:spcAft>
                <a:spcPts val="0"/>
              </a:spcAft>
              <a:buSzPts val="1368"/>
              <a:buChar char="▶"/>
            </a:pPr>
            <a:r>
              <a:rPr lang="en" dirty="0"/>
              <a:t>Cost-weights					</a:t>
            </a:r>
            <a:r>
              <a:rPr lang="en" dirty="0" smtClean="0"/>
              <a:t>	</a:t>
            </a:r>
            <a:r>
              <a:rPr lang="en" dirty="0" smtClean="0">
                <a:solidFill>
                  <a:srgbClr val="980000"/>
                </a:solidFill>
              </a:rPr>
              <a:t>√</a:t>
            </a:r>
            <a:endParaRPr sz="2300" dirty="0">
              <a:solidFill>
                <a:schemeClr val="dk2"/>
              </a:solidFill>
            </a:endParaRPr>
          </a:p>
          <a:p>
            <a:pPr marL="914400" lvl="1" indent="-315468" algn="l" rtl="0">
              <a:spcBef>
                <a:spcPts val="0"/>
              </a:spcBef>
              <a:spcAft>
                <a:spcPts val="0"/>
              </a:spcAft>
              <a:buSzPts val="1368"/>
              <a:buChar char="▶"/>
            </a:pPr>
            <a:r>
              <a:rPr lang="en" sz="2300" dirty="0">
                <a:solidFill>
                  <a:schemeClr val="dk2"/>
                </a:solidFill>
              </a:rPr>
              <a:t>Review of updated 3M Cost Weights- pending release</a:t>
            </a:r>
            <a:endParaRPr dirty="0">
              <a:solidFill>
                <a:srgbClr val="980000"/>
              </a:solidFill>
            </a:endParaRPr>
          </a:p>
          <a:p>
            <a:pPr marL="457200" lvl="0" indent="-315468" algn="l" rtl="0">
              <a:spcBef>
                <a:spcPts val="0"/>
              </a:spcBef>
              <a:spcAft>
                <a:spcPts val="0"/>
              </a:spcAft>
              <a:buSzPts val="1368"/>
              <a:buChar char="▶"/>
            </a:pPr>
            <a:r>
              <a:rPr lang="en" dirty="0"/>
              <a:t>Attainment-only 					</a:t>
            </a:r>
            <a:r>
              <a:rPr lang="en" dirty="0" smtClean="0">
                <a:solidFill>
                  <a:srgbClr val="980000"/>
                </a:solidFill>
              </a:rPr>
              <a:t>√</a:t>
            </a:r>
            <a:endParaRPr dirty="0">
              <a:solidFill>
                <a:srgbClr val="980000"/>
              </a:solidFill>
            </a:endParaRPr>
          </a:p>
          <a:p>
            <a:pPr marL="457200" lvl="0" indent="-315468" algn="l" rtl="0">
              <a:spcBef>
                <a:spcPts val="0"/>
              </a:spcBef>
              <a:spcAft>
                <a:spcPts val="0"/>
              </a:spcAft>
              <a:buSzPts val="1368"/>
              <a:buChar char="▶"/>
            </a:pPr>
            <a:r>
              <a:rPr lang="en" b="1" dirty="0"/>
              <a:t>Reliability/Zero-Norm Concern</a:t>
            </a:r>
            <a:endParaRPr b="1" dirty="0"/>
          </a:p>
          <a:p>
            <a:pPr marL="914400" lvl="1" indent="-315468" algn="l" rtl="0">
              <a:spcBef>
                <a:spcPts val="0"/>
              </a:spcBef>
              <a:spcAft>
                <a:spcPts val="0"/>
              </a:spcAft>
              <a:buSzPts val="1368"/>
              <a:buChar char="▶"/>
            </a:pPr>
            <a:r>
              <a:rPr lang="en" dirty="0"/>
              <a:t>Analysis of 80% exclusion--impact on RY2020</a:t>
            </a:r>
            <a:endParaRPr dirty="0"/>
          </a:p>
          <a:p>
            <a:pPr marL="914400" lvl="1" indent="-315468" algn="l" rtl="0">
              <a:spcBef>
                <a:spcPts val="0"/>
              </a:spcBef>
              <a:spcAft>
                <a:spcPts val="0"/>
              </a:spcAft>
              <a:buSzPts val="1368"/>
              <a:buChar char="▶"/>
            </a:pPr>
            <a:r>
              <a:rPr lang="en" dirty="0"/>
              <a:t>Narrowed down PPC list</a:t>
            </a:r>
            <a:endParaRPr b="1" dirty="0"/>
          </a:p>
          <a:p>
            <a:pPr marL="457200" lvl="0" indent="-315468" algn="l" rtl="0">
              <a:spcBef>
                <a:spcPts val="0"/>
              </a:spcBef>
              <a:spcAft>
                <a:spcPts val="0"/>
              </a:spcAft>
              <a:buSzPts val="1368"/>
              <a:buChar char="▶"/>
            </a:pPr>
            <a:r>
              <a:rPr lang="en" b="1" dirty="0"/>
              <a:t>Expanded Scoring Methodology</a:t>
            </a:r>
            <a:endParaRPr b="1" dirty="0"/>
          </a:p>
          <a:p>
            <a:pPr marL="457200" lvl="0" indent="-315468" algn="l" rtl="0">
              <a:spcBef>
                <a:spcPts val="0"/>
              </a:spcBef>
              <a:spcAft>
                <a:spcPts val="0"/>
              </a:spcAft>
              <a:buSzPts val="1368"/>
              <a:buChar char="▶"/>
            </a:pPr>
            <a:r>
              <a:rPr lang="en" b="1" dirty="0"/>
              <a:t>Revenue At-Risk and Adjustment Scale</a:t>
            </a:r>
            <a:endParaRPr b="1" dirty="0"/>
          </a:p>
          <a:p>
            <a:pPr marL="914400" lvl="1" indent="-315468" algn="l" rtl="0">
              <a:spcBef>
                <a:spcPts val="0"/>
              </a:spcBef>
              <a:spcAft>
                <a:spcPts val="0"/>
              </a:spcAft>
              <a:buSzPts val="1368"/>
              <a:buChar char="▶"/>
            </a:pPr>
            <a:r>
              <a:rPr lang="en" dirty="0"/>
              <a:t>Decision on revenue at-risk and adjustment scale</a:t>
            </a:r>
            <a:endParaRPr b="1" dirty="0"/>
          </a:p>
          <a:p>
            <a:pPr marL="9144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1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Review: Measure Selection</a:t>
            </a:r>
            <a:endParaRPr/>
          </a:p>
        </p:txBody>
      </p:sp>
      <p:sp>
        <p:nvSpPr>
          <p:cNvPr id="336" name="Google Shape;336;p41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4937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5468" algn="l" rtl="0">
              <a:spcBef>
                <a:spcPts val="600"/>
              </a:spcBef>
              <a:spcAft>
                <a:spcPts val="0"/>
              </a:spcAft>
              <a:buSzPts val="1368"/>
              <a:buChar char="▶"/>
            </a:pPr>
            <a:r>
              <a:rPr lang="en"/>
              <a:t>For payment program, proposing 14  PPCs with higher rates, variation, and clinical support</a:t>
            </a:r>
            <a:endParaRPr/>
          </a:p>
          <a:p>
            <a:pPr marL="457200" lvl="0" indent="-315468" algn="l" rtl="0">
              <a:spcBef>
                <a:spcPts val="0"/>
              </a:spcBef>
              <a:spcAft>
                <a:spcPts val="0"/>
              </a:spcAft>
              <a:buSzPts val="1368"/>
              <a:buChar char="▶"/>
            </a:pPr>
            <a:r>
              <a:rPr lang="en"/>
              <a:t>No national comparison, but 3M is developing national norms under v36 that should be available in early 2019</a:t>
            </a:r>
            <a:endParaRPr/>
          </a:p>
          <a:p>
            <a:pPr marL="457200" lvl="0" indent="-315468" algn="l" rtl="0">
              <a:spcBef>
                <a:spcPts val="0"/>
              </a:spcBef>
              <a:spcAft>
                <a:spcPts val="0"/>
              </a:spcAft>
              <a:buSzPts val="1368"/>
              <a:buChar char="▶"/>
            </a:pPr>
            <a:r>
              <a:rPr lang="en"/>
              <a:t>In future years, staff will assess AHRQ Patient Safety indicators or other new measures that have national comparability</a:t>
            </a:r>
            <a:endParaRPr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457200" lvl="0" indent="-315468" algn="l" rtl="0">
              <a:spcBef>
                <a:spcPts val="600"/>
              </a:spcBef>
              <a:spcAft>
                <a:spcPts val="0"/>
              </a:spcAft>
              <a:buSzPts val="1368"/>
              <a:buChar char="▶"/>
            </a:pPr>
            <a:r>
              <a:rPr lang="en"/>
              <a:t>Review histogram handout </a:t>
            </a:r>
            <a:endParaRPr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b="1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Zero-Norm Concerns and Clinical Alignment</a:t>
            </a:r>
            <a:endParaRPr sz="2800"/>
          </a:p>
        </p:txBody>
      </p:sp>
      <p:sp>
        <p:nvSpPr>
          <p:cNvPr id="343" name="Google Shape;343;p42"/>
          <p:cNvSpPr txBox="1">
            <a:spLocks noGrp="1"/>
          </p:cNvSpPr>
          <p:nvPr>
            <p:ph type="body" idx="1"/>
          </p:nvPr>
        </p:nvSpPr>
        <p:spPr>
          <a:xfrm>
            <a:off x="141250" y="1188500"/>
            <a:ext cx="8829000" cy="534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▶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Goals - Payment program should: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▶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"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djust measures to account </a:t>
            </a:r>
            <a:r>
              <a:rPr lang="en" sz="1800">
                <a:latin typeface="Arial"/>
                <a:ea typeface="Arial"/>
                <a:cs typeface="Arial"/>
                <a:sym typeface="Arial"/>
              </a:rPr>
              <a:t>for case-mix differences across hospitals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▶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"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nclude measures that </a:t>
            </a:r>
            <a:r>
              <a:rPr lang="en" sz="1800">
                <a:latin typeface="Arial"/>
                <a:ea typeface="Arial"/>
                <a:cs typeface="Arial"/>
                <a:sym typeface="Arial"/>
              </a:rPr>
              <a:t>provide</a:t>
            </a:r>
            <a:r>
              <a:rPr lang="en"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clinical opportunities for quality improvement </a:t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▶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Concern:  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▶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Case-mix adjustment calculates expected values using statewide averages by diagnosis and severity, high percentage of “zero-norms”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▶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Approaches to address concern (RY 2020; interim suggestion):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▶"/>
            </a:pPr>
            <a:r>
              <a:rPr lang="en"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Measure performance on the </a:t>
            </a:r>
            <a:r>
              <a:rPr lang="en" sz="1800">
                <a:latin typeface="Arial"/>
                <a:ea typeface="Arial"/>
                <a:cs typeface="Arial"/>
                <a:sym typeface="Arial"/>
              </a:rPr>
              <a:t>diagnosis and PPC</a:t>
            </a:r>
            <a:r>
              <a:rPr lang="en"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combos where at least 80% of complications occur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▶"/>
            </a:pPr>
            <a:r>
              <a:rPr lang="en"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Raise minimum at-risk number to focus on larger patient populations and require at least one e</a:t>
            </a:r>
            <a:r>
              <a:rPr lang="en" sz="1800">
                <a:latin typeface="Arial"/>
                <a:ea typeface="Arial"/>
                <a:cs typeface="Arial"/>
                <a:sym typeface="Arial"/>
              </a:rPr>
              <a:t>xpected PPC for hospital to be assessed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▶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Approaches to address concern (RY 2021 and ongoing):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▶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Narrowed down PPC list to PPCs with higher rates and variation, and are clinically supported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3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RY 2020 YTD Results:  80% Exclusion</a:t>
            </a:r>
            <a:endParaRPr/>
          </a:p>
        </p:txBody>
      </p:sp>
      <p:sp>
        <p:nvSpPr>
          <p:cNvPr id="350" name="Google Shape;350;p43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531400" cy="4937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▶"/>
            </a:pPr>
            <a:r>
              <a:rPr lang="en" sz="2400"/>
              <a:t>RY 2020 YTD results (through June) show that only 65% of PPCs are included in the payment program, with only three hospitals having &gt; 80% of PPCs included</a:t>
            </a:r>
            <a:endParaRPr sz="24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51" name="Google Shape;351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950" y="2755325"/>
            <a:ext cx="5256224" cy="3218850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43"/>
          <p:cNvSpPr txBox="1"/>
          <p:nvPr/>
        </p:nvSpPr>
        <p:spPr>
          <a:xfrm>
            <a:off x="5519600" y="2755325"/>
            <a:ext cx="3468900" cy="27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1"/>
                </a:solidFill>
              </a:rPr>
              <a:t>HSCRC staff are concerned that the 80% methodology excludes high percent of PPCs in performance period</a:t>
            </a:r>
            <a:endParaRPr sz="1800" b="1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1"/>
                </a:solidFill>
              </a:rPr>
              <a:t>Staff believes that it is not necessary to restrict PPC measurement beyond the 3M clinical logic with the narrowed down PPC list </a:t>
            </a:r>
            <a:endParaRPr sz="1800" b="1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4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Narrowed PPC list reduces Zero Norm</a:t>
            </a:r>
            <a:endParaRPr/>
          </a:p>
        </p:txBody>
      </p:sp>
      <p:sp>
        <p:nvSpPr>
          <p:cNvPr id="359" name="Google Shape;359;p44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4937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9144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60" name="Google Shape;360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900" y="1478550"/>
            <a:ext cx="3691150" cy="403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11975" y="1478548"/>
            <a:ext cx="4074825" cy="3793800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44"/>
          <p:cNvSpPr txBox="1"/>
          <p:nvPr/>
        </p:nvSpPr>
        <p:spPr>
          <a:xfrm>
            <a:off x="739650" y="5643225"/>
            <a:ext cx="7664700" cy="5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Staff Recommendation: Remove temporary restriction to APR-DRG SOI and PPCs where 80% of PPCs occur.</a:t>
            </a:r>
            <a:endParaRPr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7"/>
          <p:cNvSpPr txBox="1"/>
          <p:nvPr/>
        </p:nvSpPr>
        <p:spPr>
          <a:xfrm>
            <a:off x="2643188" y="2185993"/>
            <a:ext cx="3857700" cy="2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27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43"/>
              <a:buFont typeface="Bookman Old Style"/>
              <a:buNone/>
            </a:pPr>
            <a:r>
              <a:rPr lang="en" sz="2943" b="0" i="0" u="none" strike="noStrike" cap="non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Guiding Principles For Performance-Based </a:t>
            </a:r>
            <a:br>
              <a:rPr lang="en" sz="2943" b="0" i="0" u="none" strike="noStrike" cap="non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</a:br>
            <a:r>
              <a:rPr lang="en" sz="2943" b="0" i="0" u="none" strike="noStrike" cap="non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Payment Programs</a:t>
            </a:r>
            <a:endParaRPr/>
          </a:p>
        </p:txBody>
      </p:sp>
      <p:sp>
        <p:nvSpPr>
          <p:cNvPr id="203" name="Google Shape;203;p27"/>
          <p:cNvSpPr txBox="1">
            <a:spLocks noGrp="1"/>
          </p:cNvSpPr>
          <p:nvPr>
            <p:ph type="body" idx="1"/>
          </p:nvPr>
        </p:nvSpPr>
        <p:spPr>
          <a:xfrm>
            <a:off x="457201" y="1435397"/>
            <a:ext cx="8314800" cy="44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05734" marR="0" lvl="0" indent="-20743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50"/>
              <a:buFont typeface="Noto Sans Symbols"/>
              <a:buChar char="▶"/>
            </a:pPr>
            <a:r>
              <a:rPr lang="en" sz="1850" i="0" u="none" strike="noStrike" cap="none">
                <a:solidFill>
                  <a:schemeClr val="dk1"/>
                </a:solidFill>
              </a:rPr>
              <a:t>Program must improve care for </a:t>
            </a:r>
            <a:r>
              <a:rPr lang="en" sz="1850" b="1" i="0" u="none" strike="noStrike" cap="none">
                <a:solidFill>
                  <a:schemeClr val="dk1"/>
                </a:solidFill>
              </a:rPr>
              <a:t>all patients</a:t>
            </a:r>
            <a:r>
              <a:rPr lang="en" sz="1850" i="0" u="none" strike="noStrike" cap="none">
                <a:solidFill>
                  <a:schemeClr val="dk1"/>
                </a:solidFill>
              </a:rPr>
              <a:t>, regardless of payer </a:t>
            </a:r>
            <a:endParaRPr sz="1850"/>
          </a:p>
          <a:p>
            <a:pPr marL="205734" marR="0" lvl="0" indent="-207434" algn="l" rtl="0">
              <a:lnSpc>
                <a:spcPct val="90000"/>
              </a:lnSpc>
              <a:spcBef>
                <a:spcPts val="1012"/>
              </a:spcBef>
              <a:spcAft>
                <a:spcPts val="0"/>
              </a:spcAft>
              <a:buClr>
                <a:schemeClr val="accent1"/>
              </a:buClr>
              <a:buSzPts val="1850"/>
              <a:buFont typeface="Noto Sans Symbols"/>
              <a:buChar char="▶"/>
            </a:pPr>
            <a:r>
              <a:rPr lang="en" sz="1850" i="0" u="none" strike="noStrike" cap="none">
                <a:solidFill>
                  <a:schemeClr val="dk1"/>
                </a:solidFill>
              </a:rPr>
              <a:t>Program incentives should support achievement of </a:t>
            </a:r>
            <a:r>
              <a:rPr lang="en" sz="1850" b="1" i="0" u="none" strike="noStrike" cap="none">
                <a:solidFill>
                  <a:schemeClr val="dk1"/>
                </a:solidFill>
              </a:rPr>
              <a:t>all payer total cost of care model targets</a:t>
            </a:r>
            <a:endParaRPr sz="1850"/>
          </a:p>
          <a:p>
            <a:pPr marL="205735" marR="0" lvl="0" indent="-207385" algn="l" rtl="0">
              <a:lnSpc>
                <a:spcPct val="90000"/>
              </a:lnSpc>
              <a:spcBef>
                <a:spcPts val="1012"/>
              </a:spcBef>
              <a:spcAft>
                <a:spcPts val="0"/>
              </a:spcAft>
              <a:buClr>
                <a:schemeClr val="accent1"/>
              </a:buClr>
              <a:buSzPts val="1850"/>
              <a:buFont typeface="Cabin"/>
              <a:buChar char="▶"/>
            </a:pPr>
            <a:r>
              <a:rPr lang="en" sz="1850" i="0" u="none" strike="noStrike" cap="none">
                <a:solidFill>
                  <a:srgbClr val="000000"/>
                </a:solidFill>
              </a:rPr>
              <a:t>Promote health equity while minimizing unintended consequences</a:t>
            </a:r>
            <a:r>
              <a:rPr lang="en" sz="1850" i="0" u="none" strike="noStrike" cap="none">
                <a:solidFill>
                  <a:srgbClr val="FF0000"/>
                </a:solidFill>
              </a:rPr>
              <a:t> </a:t>
            </a:r>
            <a:endParaRPr sz="1850" b="1" i="0" u="none" strike="noStrike" cap="none">
              <a:solidFill>
                <a:srgbClr val="FF0000"/>
              </a:solidFill>
            </a:endParaRPr>
          </a:p>
          <a:p>
            <a:pPr marL="205735" marR="0" lvl="0" indent="-207434" algn="l" rtl="0">
              <a:lnSpc>
                <a:spcPct val="90000"/>
              </a:lnSpc>
              <a:spcBef>
                <a:spcPts val="1012"/>
              </a:spcBef>
              <a:spcAft>
                <a:spcPts val="0"/>
              </a:spcAft>
              <a:buClr>
                <a:schemeClr val="accent1"/>
              </a:buClr>
              <a:buSzPts val="1850"/>
              <a:buFont typeface="Noto Sans Symbols"/>
              <a:buChar char="▶"/>
            </a:pPr>
            <a:r>
              <a:rPr lang="en" sz="1850" i="0" u="none" strike="noStrike" cap="none">
                <a:solidFill>
                  <a:schemeClr val="dk1"/>
                </a:solidFill>
              </a:rPr>
              <a:t>Program should </a:t>
            </a:r>
            <a:r>
              <a:rPr lang="en" sz="1850" b="1" i="0" u="none" strike="noStrike" cap="none">
                <a:solidFill>
                  <a:schemeClr val="dk1"/>
                </a:solidFill>
              </a:rPr>
              <a:t>prioritize</a:t>
            </a:r>
            <a:r>
              <a:rPr lang="en" sz="1850" i="0" u="none" strike="noStrike" cap="none">
                <a:solidFill>
                  <a:schemeClr val="dk1"/>
                </a:solidFill>
              </a:rPr>
              <a:t> high volume, high cost, opportunity for improvement and areas of national focus </a:t>
            </a:r>
            <a:endParaRPr sz="1850"/>
          </a:p>
          <a:p>
            <a:pPr marL="205735" marR="0" lvl="0" indent="-207434" algn="l" rtl="0">
              <a:lnSpc>
                <a:spcPct val="90000"/>
              </a:lnSpc>
              <a:spcBef>
                <a:spcPts val="1012"/>
              </a:spcBef>
              <a:spcAft>
                <a:spcPts val="0"/>
              </a:spcAft>
              <a:buClr>
                <a:schemeClr val="accent1"/>
              </a:buClr>
              <a:buSzPts val="1850"/>
              <a:buFont typeface="Noto Sans Symbols"/>
              <a:buChar char="▶"/>
            </a:pPr>
            <a:r>
              <a:rPr lang="en" sz="1850" b="1" i="0" u="none" strike="noStrike" cap="none">
                <a:solidFill>
                  <a:schemeClr val="dk1"/>
                </a:solidFill>
              </a:rPr>
              <a:t>Predetermined</a:t>
            </a:r>
            <a:r>
              <a:rPr lang="en" sz="1850" i="0" u="none" strike="noStrike" cap="none">
                <a:solidFill>
                  <a:schemeClr val="dk1"/>
                </a:solidFill>
              </a:rPr>
              <a:t> performance targets and financial impact</a:t>
            </a:r>
            <a:endParaRPr sz="1850"/>
          </a:p>
          <a:p>
            <a:pPr marL="205735" marR="0" lvl="0" indent="-207434" algn="l" rtl="0">
              <a:lnSpc>
                <a:spcPct val="90000"/>
              </a:lnSpc>
              <a:spcBef>
                <a:spcPts val="1012"/>
              </a:spcBef>
              <a:spcAft>
                <a:spcPts val="0"/>
              </a:spcAft>
              <a:buClr>
                <a:schemeClr val="accent1"/>
              </a:buClr>
              <a:buSzPts val="1850"/>
              <a:buFont typeface="Noto Sans Symbols"/>
              <a:buChar char="▶"/>
            </a:pPr>
            <a:r>
              <a:rPr lang="en" sz="1850" i="0" u="none" strike="noStrike" cap="none">
                <a:solidFill>
                  <a:schemeClr val="dk1"/>
                </a:solidFill>
              </a:rPr>
              <a:t>Hospital ability to </a:t>
            </a:r>
            <a:r>
              <a:rPr lang="en" sz="1850" b="1" i="0" u="none" strike="noStrike" cap="none">
                <a:solidFill>
                  <a:schemeClr val="dk1"/>
                </a:solidFill>
              </a:rPr>
              <a:t>track progress </a:t>
            </a:r>
            <a:endParaRPr sz="1850"/>
          </a:p>
          <a:p>
            <a:pPr marL="205735" marR="0" lvl="0" indent="-207434" algn="l" rtl="0">
              <a:lnSpc>
                <a:spcPct val="90000"/>
              </a:lnSpc>
              <a:spcBef>
                <a:spcPts val="1012"/>
              </a:spcBef>
              <a:spcAft>
                <a:spcPts val="0"/>
              </a:spcAft>
              <a:buClr>
                <a:schemeClr val="accent1"/>
              </a:buClr>
              <a:buSzPts val="1850"/>
              <a:buFont typeface="Noto Sans Symbols"/>
              <a:buChar char="▶"/>
            </a:pPr>
            <a:r>
              <a:rPr lang="en" sz="1850" i="0" u="none" strike="noStrike" cap="none">
                <a:solidFill>
                  <a:schemeClr val="dk1"/>
                </a:solidFill>
              </a:rPr>
              <a:t>Encourage </a:t>
            </a:r>
            <a:r>
              <a:rPr lang="en" sz="1850" b="1" i="0" u="none" strike="noStrike" cap="none">
                <a:solidFill>
                  <a:schemeClr val="dk1"/>
                </a:solidFill>
              </a:rPr>
              <a:t>cooperation </a:t>
            </a:r>
            <a:r>
              <a:rPr lang="en" sz="1850" i="0" u="none" strike="noStrike" cap="none">
                <a:solidFill>
                  <a:schemeClr val="dk1"/>
                </a:solidFill>
              </a:rPr>
              <a:t>and sharing of best practices</a:t>
            </a:r>
            <a:endParaRPr sz="1850"/>
          </a:p>
          <a:p>
            <a:pPr marL="205735" marR="0" lvl="0" indent="-207434" algn="l" rtl="0">
              <a:lnSpc>
                <a:spcPct val="90000"/>
              </a:lnSpc>
              <a:spcBef>
                <a:spcPts val="1012"/>
              </a:spcBef>
              <a:spcAft>
                <a:spcPts val="0"/>
              </a:spcAft>
              <a:buClr>
                <a:schemeClr val="accent1"/>
              </a:buClr>
              <a:buSzPts val="1850"/>
              <a:buFont typeface="Noto Sans Symbols"/>
              <a:buChar char="▶"/>
            </a:pPr>
            <a:r>
              <a:rPr lang="en" sz="1850" i="0" u="none" strike="noStrike" cap="none">
                <a:solidFill>
                  <a:schemeClr val="dk1"/>
                </a:solidFill>
              </a:rPr>
              <a:t>Consider </a:t>
            </a:r>
            <a:r>
              <a:rPr lang="en" sz="1850" b="1" i="0" u="none" strike="noStrike" cap="none">
                <a:solidFill>
                  <a:schemeClr val="dk1"/>
                </a:solidFill>
              </a:rPr>
              <a:t>all settings of care</a:t>
            </a:r>
            <a:endParaRPr sz="1850"/>
          </a:p>
          <a:p>
            <a:pPr marL="205735" marR="0" lvl="0" indent="-118818" algn="l" rtl="0">
              <a:lnSpc>
                <a:spcPct val="90000"/>
              </a:lnSpc>
              <a:spcBef>
                <a:spcPts val="1012"/>
              </a:spcBef>
              <a:spcAft>
                <a:spcPts val="0"/>
              </a:spcAft>
              <a:buClr>
                <a:srgbClr val="92D050"/>
              </a:buClr>
              <a:buSzPts val="1369"/>
              <a:buFont typeface="Noto Sans Symbols"/>
              <a:buNone/>
            </a:pPr>
            <a:endParaRPr sz="1801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12"/>
              </a:spcBef>
              <a:spcAft>
                <a:spcPts val="0"/>
              </a:spcAft>
              <a:buClr>
                <a:srgbClr val="92D050"/>
              </a:buClr>
              <a:buSzPts val="1369"/>
              <a:buFont typeface="Noto Sans Symbols"/>
              <a:buNone/>
            </a:pPr>
            <a:endParaRPr sz="1801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12"/>
              </a:spcBef>
              <a:spcAft>
                <a:spcPts val="0"/>
              </a:spcAft>
              <a:buClr>
                <a:srgbClr val="92D050"/>
              </a:buClr>
              <a:buSzPts val="1026"/>
              <a:buFont typeface="Noto Sans Symbols"/>
              <a:buNone/>
            </a:pPr>
            <a:endParaRPr sz="135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12"/>
              </a:spcBef>
              <a:spcAft>
                <a:spcPts val="0"/>
              </a:spcAft>
              <a:buClr>
                <a:schemeClr val="accent1"/>
              </a:buClr>
              <a:buSzPts val="1026"/>
              <a:buFont typeface="Noto Sans Symbols"/>
              <a:buNone/>
            </a:pPr>
            <a:endParaRPr sz="135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205735" marR="0" lvl="0" indent="-140584" algn="l" rtl="0">
              <a:lnSpc>
                <a:spcPct val="90000"/>
              </a:lnSpc>
              <a:spcBef>
                <a:spcPts val="1012"/>
              </a:spcBef>
              <a:spcAft>
                <a:spcPts val="0"/>
              </a:spcAft>
              <a:buClr>
                <a:schemeClr val="accent1"/>
              </a:buClr>
              <a:buSzPts val="1026"/>
              <a:buFont typeface="Noto Sans Symbols"/>
              <a:buNone/>
            </a:pPr>
            <a:endParaRPr sz="135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205735" marR="0" lvl="0" indent="-140584" algn="l" rtl="0">
              <a:lnSpc>
                <a:spcPct val="90000"/>
              </a:lnSpc>
              <a:spcBef>
                <a:spcPts val="1012"/>
              </a:spcBef>
              <a:spcAft>
                <a:spcPts val="0"/>
              </a:spcAft>
              <a:buClr>
                <a:schemeClr val="accent1"/>
              </a:buClr>
              <a:buSzPts val="1026"/>
              <a:buFont typeface="Noto Sans Symbols"/>
              <a:buNone/>
            </a:pPr>
            <a:endParaRPr sz="135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12"/>
              </a:spcBef>
              <a:spcAft>
                <a:spcPts val="0"/>
              </a:spcAft>
              <a:buClr>
                <a:schemeClr val="accent1"/>
              </a:buClr>
              <a:buSzPts val="1026"/>
              <a:buFont typeface="Noto Sans Symbols"/>
              <a:buNone/>
            </a:pPr>
            <a:endParaRPr sz="135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5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ookman Old Style"/>
              <a:buNone/>
            </a:pPr>
            <a:r>
              <a:rPr lang="en"/>
              <a:t>Attainment Only Program</a:t>
            </a:r>
            <a:endParaRPr sz="2400" b="0" i="0" u="none" strike="noStrike" cap="none">
              <a:solidFill>
                <a:schemeClr val="dk2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368" name="Google Shape;368;p45"/>
          <p:cNvSpPr txBox="1">
            <a:spLocks noGrp="1"/>
          </p:cNvSpPr>
          <p:nvPr>
            <p:ph type="body" idx="1"/>
          </p:nvPr>
        </p:nvSpPr>
        <p:spPr>
          <a:xfrm>
            <a:off x="229075" y="1324225"/>
            <a:ext cx="7905900" cy="51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52400" lvl="0" indent="-203200" algn="l" rtl="0">
              <a:spcBef>
                <a:spcPts val="0"/>
              </a:spcBef>
              <a:spcAft>
                <a:spcPts val="0"/>
              </a:spcAft>
              <a:buSzPts val="2000"/>
              <a:buChar char="▶"/>
            </a:pPr>
            <a:r>
              <a:rPr lang="en" sz="2000"/>
              <a:t>Use wider range of performance standards and more granular points under attainment only approach:</a:t>
            </a:r>
            <a:endParaRPr sz="2000"/>
          </a:p>
          <a:p>
            <a:pPr marL="304800" lvl="1" indent="-215900" algn="l" rtl="0">
              <a:spcBef>
                <a:spcPts val="0"/>
              </a:spcBef>
              <a:spcAft>
                <a:spcPts val="0"/>
              </a:spcAft>
              <a:buSzPts val="2000"/>
              <a:buChar char="▶"/>
            </a:pPr>
            <a:r>
              <a:rPr lang="en" sz="2000"/>
              <a:t>Proposed approach:  Assign 0-100 points based on the 10th and 90th percentile of historical performance</a:t>
            </a:r>
            <a:endParaRPr sz="20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304800" lvl="1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endParaRPr sz="1700"/>
          </a:p>
          <a:p>
            <a:pPr marL="205740" marR="0" lvl="0" indent="-11163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82"/>
              <a:buFont typeface="Noto Sans Symbols"/>
              <a:buNone/>
            </a:pPr>
            <a:endParaRPr sz="1950"/>
          </a:p>
        </p:txBody>
      </p:sp>
      <p:pic>
        <p:nvPicPr>
          <p:cNvPr id="369" name="Google Shape;369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90425" y="2896675"/>
            <a:ext cx="5220000" cy="3359400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45"/>
          <p:cNvSpPr txBox="1"/>
          <p:nvPr/>
        </p:nvSpPr>
        <p:spPr>
          <a:xfrm>
            <a:off x="656975" y="3825325"/>
            <a:ext cx="2854800" cy="17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</a:rPr>
              <a:t>The wider threshold and benchmark differentiates hospital performance at the lower and upper ends</a:t>
            </a:r>
            <a:endParaRPr sz="1800">
              <a:solidFill>
                <a:schemeClr val="accent1"/>
              </a:solidFill>
            </a:endParaRPr>
          </a:p>
        </p:txBody>
      </p:sp>
      <p:sp>
        <p:nvSpPr>
          <p:cNvPr id="371" name="Google Shape;371;p45"/>
          <p:cNvSpPr/>
          <p:nvPr/>
        </p:nvSpPr>
        <p:spPr>
          <a:xfrm>
            <a:off x="4021525" y="5341800"/>
            <a:ext cx="2462100" cy="8679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45"/>
          <p:cNvSpPr/>
          <p:nvPr/>
        </p:nvSpPr>
        <p:spPr>
          <a:xfrm>
            <a:off x="7884275" y="3070125"/>
            <a:ext cx="957000" cy="2823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6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 RY 2021 Modeling</a:t>
            </a:r>
            <a:endParaRPr/>
          </a:p>
        </p:txBody>
      </p:sp>
      <p:sp>
        <p:nvSpPr>
          <p:cNvPr id="379" name="Google Shape;379;p46"/>
          <p:cNvSpPr txBox="1">
            <a:spLocks noGrp="1"/>
          </p:cNvSpPr>
          <p:nvPr>
            <p:ph type="body" idx="1"/>
          </p:nvPr>
        </p:nvSpPr>
        <p:spPr>
          <a:xfrm>
            <a:off x="264050" y="1219200"/>
            <a:ext cx="8546400" cy="4937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5468" algn="l" rtl="0">
              <a:spcBef>
                <a:spcPts val="600"/>
              </a:spcBef>
              <a:spcAft>
                <a:spcPts val="0"/>
              </a:spcAft>
              <a:buSzPts val="1368"/>
              <a:buChar char="▶"/>
            </a:pPr>
            <a:r>
              <a:rPr lang="en"/>
              <a:t>PPC Grouper v35</a:t>
            </a:r>
            <a:endParaRPr/>
          </a:p>
          <a:p>
            <a:pPr marL="457200" lvl="0" indent="-315468" algn="l" rtl="0">
              <a:spcBef>
                <a:spcPts val="0"/>
              </a:spcBef>
              <a:spcAft>
                <a:spcPts val="0"/>
              </a:spcAft>
              <a:buSzPts val="1368"/>
              <a:buChar char="▶"/>
            </a:pPr>
            <a:r>
              <a:rPr lang="en"/>
              <a:t>CY 2016 is used to calculate normative values and performance standards</a:t>
            </a:r>
            <a:endParaRPr/>
          </a:p>
          <a:p>
            <a:pPr marL="457200" lvl="0" indent="-315468" algn="l" rtl="0">
              <a:spcBef>
                <a:spcPts val="0"/>
              </a:spcBef>
              <a:spcAft>
                <a:spcPts val="0"/>
              </a:spcAft>
              <a:buSzPts val="1368"/>
              <a:buChar char="▶"/>
            </a:pPr>
            <a:r>
              <a:rPr lang="en"/>
              <a:t>Performance period:  April 2017 to March 2018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457200" lvl="0" indent="-315468" algn="l" rtl="0">
              <a:spcBef>
                <a:spcPts val="600"/>
              </a:spcBef>
              <a:spcAft>
                <a:spcPts val="0"/>
              </a:spcAft>
              <a:buSzPts val="1368"/>
              <a:buChar char="▶"/>
            </a:pPr>
            <a:r>
              <a:rPr lang="en"/>
              <a:t>Three models all using narrowed down PPC list and 3M cost weights:</a:t>
            </a:r>
            <a:endParaRPr/>
          </a:p>
          <a:p>
            <a:pPr marL="914400" lvl="1" indent="-315468" algn="l" rtl="0">
              <a:spcBef>
                <a:spcPts val="0"/>
              </a:spcBef>
              <a:spcAft>
                <a:spcPts val="0"/>
              </a:spcAft>
              <a:buSzPts val="1368"/>
              <a:buChar char="▶"/>
            </a:pPr>
            <a:r>
              <a:rPr lang="en" b="1"/>
              <a:t>Model 1:</a:t>
            </a:r>
            <a:r>
              <a:rPr lang="en"/>
              <a:t>  Current threshold and benchmark, 0-10 points, improvement and attainment</a:t>
            </a:r>
            <a:endParaRPr/>
          </a:p>
          <a:p>
            <a:pPr marL="914400" lvl="1" indent="-315468" algn="l" rtl="0">
              <a:spcBef>
                <a:spcPts val="0"/>
              </a:spcBef>
              <a:spcAft>
                <a:spcPts val="0"/>
              </a:spcAft>
              <a:buSzPts val="1368"/>
              <a:buChar char="▶"/>
            </a:pPr>
            <a:r>
              <a:rPr lang="en" b="1"/>
              <a:t>Model 2: </a:t>
            </a:r>
            <a:r>
              <a:rPr lang="en"/>
              <a:t> Current threshold and benchmark, 0-10 points, attainment only</a:t>
            </a:r>
            <a:endParaRPr/>
          </a:p>
          <a:p>
            <a:pPr marL="914400" lvl="1" indent="-315468" algn="l" rtl="0">
              <a:spcBef>
                <a:spcPts val="0"/>
              </a:spcBef>
              <a:spcAft>
                <a:spcPts val="0"/>
              </a:spcAft>
              <a:buSzPts val="1368"/>
              <a:buChar char="▶"/>
            </a:pPr>
            <a:r>
              <a:rPr lang="en" b="1"/>
              <a:t>Model 3:  </a:t>
            </a:r>
            <a:r>
              <a:rPr lang="en"/>
              <a:t>Expanded performance standards attainment only</a:t>
            </a:r>
            <a:endParaRPr/>
          </a:p>
          <a:p>
            <a:pPr marL="4572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7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Thresholds and Benchmarks</a:t>
            </a:r>
            <a:endParaRPr/>
          </a:p>
        </p:txBody>
      </p:sp>
      <p:pic>
        <p:nvPicPr>
          <p:cNvPr id="386" name="Google Shape;386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725" y="1257350"/>
            <a:ext cx="7963199" cy="4969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48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Hospital Scores &amp;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Revenue Adjustments</a:t>
            </a:r>
            <a:endParaRPr/>
          </a:p>
        </p:txBody>
      </p:sp>
      <p:sp>
        <p:nvSpPr>
          <p:cNvPr id="393" name="Google Shape;393;p48"/>
          <p:cNvSpPr txBox="1">
            <a:spLocks noGrp="1"/>
          </p:cNvSpPr>
          <p:nvPr>
            <p:ph type="body" idx="1"/>
          </p:nvPr>
        </p:nvSpPr>
        <p:spPr>
          <a:xfrm>
            <a:off x="194025" y="1219200"/>
            <a:ext cx="6209700" cy="4937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▶"/>
            </a:pPr>
            <a:r>
              <a:rPr lang="en"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Hospitals continue to want a prospective revenue adjustment scale that does not relatively rank hospitals</a:t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▶"/>
            </a:pPr>
            <a:r>
              <a:rPr lang="en"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Current scale is based on mathematical range of scores from 0% to 100%, with a “hold harmless zone” between 45% and 55%</a:t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▶"/>
            </a:pPr>
            <a:r>
              <a:rPr lang="en"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Linearly scales penalties and rewards, with a max penalty of 2% and max reward of 1% of inpatient revenue</a:t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394" name="Google Shape;394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71275" y="406225"/>
            <a:ext cx="11400451" cy="5721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3400" y="4508450"/>
            <a:ext cx="4653800" cy="1748100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48"/>
          <p:cNvSpPr txBox="1"/>
          <p:nvPr/>
        </p:nvSpPr>
        <p:spPr>
          <a:xfrm>
            <a:off x="194013" y="3810975"/>
            <a:ext cx="6261300" cy="9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</a:rPr>
              <a:t>How should revenue adjustment scale be modified to reflect higher scores under expanded scoring methodology?</a:t>
            </a:r>
            <a:endParaRPr sz="18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49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Discussion: Where to move cut-point under 0-100 Scoring Methodology?</a:t>
            </a:r>
            <a:endParaRPr/>
          </a:p>
        </p:txBody>
      </p:sp>
      <p:sp>
        <p:nvSpPr>
          <p:cNvPr id="403" name="Google Shape;403;p49"/>
          <p:cNvSpPr txBox="1">
            <a:spLocks noGrp="1"/>
          </p:cNvSpPr>
          <p:nvPr>
            <p:ph type="body" idx="1"/>
          </p:nvPr>
        </p:nvSpPr>
        <p:spPr>
          <a:xfrm>
            <a:off x="294750" y="1219200"/>
            <a:ext cx="8595300" cy="4937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5468" algn="l" rtl="0">
              <a:spcBef>
                <a:spcPts val="600"/>
              </a:spcBef>
              <a:spcAft>
                <a:spcPts val="0"/>
              </a:spcAft>
              <a:buSzPts val="1368"/>
              <a:buChar char="▶"/>
            </a:pPr>
            <a:r>
              <a:rPr lang="en" dirty="0"/>
              <a:t>Cut-point must be greater than 50%; likely below 80%</a:t>
            </a:r>
            <a:endParaRPr dirty="0"/>
          </a:p>
          <a:p>
            <a:pPr marL="457200" lvl="0" indent="-315468" algn="l" rtl="0">
              <a:spcBef>
                <a:spcPts val="0"/>
              </a:spcBef>
              <a:spcAft>
                <a:spcPts val="0"/>
              </a:spcAft>
              <a:buSzPts val="1368"/>
              <a:buChar char="▶"/>
            </a:pPr>
            <a:r>
              <a:rPr lang="en" dirty="0"/>
              <a:t>Options:</a:t>
            </a:r>
            <a:endParaRPr dirty="0"/>
          </a:p>
          <a:p>
            <a:pPr marL="914400" lvl="1" indent="-315468" algn="l" rtl="0">
              <a:spcBef>
                <a:spcPts val="0"/>
              </a:spcBef>
              <a:spcAft>
                <a:spcPts val="0"/>
              </a:spcAft>
              <a:buSzPts val="1368"/>
              <a:buChar char="▶"/>
            </a:pPr>
            <a:r>
              <a:rPr lang="en" dirty="0"/>
              <a:t>Apply change in average scores (base to perf) to determine cut-point</a:t>
            </a:r>
            <a:endParaRPr dirty="0"/>
          </a:p>
          <a:p>
            <a:pPr marL="1371600" lvl="2" indent="-315467" algn="l" rtl="0">
              <a:spcBef>
                <a:spcPts val="0"/>
              </a:spcBef>
              <a:spcAft>
                <a:spcPts val="0"/>
              </a:spcAft>
              <a:buSzPts val="1368"/>
              <a:buChar char="▶"/>
            </a:pPr>
            <a:r>
              <a:rPr lang="en" dirty="0"/>
              <a:t>20% incr. in average score would increase 50% cut-point to 60%</a:t>
            </a:r>
            <a:endParaRPr dirty="0"/>
          </a:p>
          <a:p>
            <a:pPr marL="9144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000" dirty="0"/>
          </a:p>
          <a:p>
            <a:pPr marL="914400" lvl="1" indent="-315468" algn="l" rtl="0">
              <a:spcBef>
                <a:spcPts val="500"/>
              </a:spcBef>
              <a:spcAft>
                <a:spcPts val="0"/>
              </a:spcAft>
              <a:buSzPts val="1368"/>
              <a:buChar char="▶"/>
            </a:pPr>
            <a:r>
              <a:rPr lang="en" dirty="0"/>
              <a:t>Calculate attainment only scores using 2013 norms and performance standards, calculate with 30% improvement, average the attainment-only scores to generate cut-point</a:t>
            </a:r>
            <a:endParaRPr dirty="0"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000" dirty="0"/>
          </a:p>
          <a:p>
            <a:pPr marL="914400" lvl="1" indent="-315468" algn="l" rtl="0">
              <a:spcBef>
                <a:spcPts val="500"/>
              </a:spcBef>
              <a:spcAft>
                <a:spcPts val="0"/>
              </a:spcAft>
              <a:buSzPts val="1368"/>
              <a:buChar char="▶"/>
            </a:pPr>
            <a:r>
              <a:rPr lang="en" dirty="0"/>
              <a:t>Calculate O/E ratio for each PPC at selected percentile of statewide performance for rewards and calculate score</a:t>
            </a:r>
            <a:endParaRPr dirty="0"/>
          </a:p>
          <a:p>
            <a:pPr lvl="2">
              <a:spcBef>
                <a:spcPts val="0"/>
              </a:spcBef>
            </a:pPr>
            <a:r>
              <a:rPr lang="en-US" dirty="0" smtClean="0"/>
              <a:t>50th </a:t>
            </a:r>
            <a:r>
              <a:rPr lang="en-US" dirty="0"/>
              <a:t>percentile of base on all PPCs = </a:t>
            </a:r>
            <a:r>
              <a:rPr lang="en-US" dirty="0" smtClean="0"/>
              <a:t>56% </a:t>
            </a:r>
            <a:r>
              <a:rPr lang="en-US" dirty="0"/>
              <a:t>hospital </a:t>
            </a:r>
            <a:r>
              <a:rPr lang="en-US" dirty="0" smtClean="0"/>
              <a:t>score</a:t>
            </a:r>
            <a:endParaRPr lang="en" dirty="0" smtClean="0"/>
          </a:p>
          <a:p>
            <a:pPr marL="1371600" lvl="2" indent="-315467" algn="l" rtl="0">
              <a:spcBef>
                <a:spcPts val="0"/>
              </a:spcBef>
              <a:spcAft>
                <a:spcPts val="0"/>
              </a:spcAft>
              <a:buSzPts val="1368"/>
              <a:buChar char="▶"/>
            </a:pPr>
            <a:r>
              <a:rPr lang="en" dirty="0" smtClean="0"/>
              <a:t>75th </a:t>
            </a:r>
            <a:r>
              <a:rPr lang="en" dirty="0"/>
              <a:t>percentile of base on all PPCs = 79% hospital score</a:t>
            </a:r>
            <a:endParaRPr dirty="0"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50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Policy Considerations</a:t>
            </a:r>
            <a:endParaRPr/>
          </a:p>
        </p:txBody>
      </p:sp>
      <p:sp>
        <p:nvSpPr>
          <p:cNvPr id="410" name="Google Shape;410;p50"/>
          <p:cNvSpPr/>
          <p:nvPr/>
        </p:nvSpPr>
        <p:spPr>
          <a:xfrm>
            <a:off x="1261200" y="1506925"/>
            <a:ext cx="2633400" cy="560400"/>
          </a:xfrm>
          <a:prstGeom prst="roundRect">
            <a:avLst>
              <a:gd name="adj" fmla="val 16667"/>
            </a:avLst>
          </a:prstGeom>
          <a:solidFill>
            <a:srgbClr val="EA9999"/>
          </a:solidFill>
          <a:ln w="9525" cap="flat" cmpd="sng">
            <a:solidFill>
              <a:srgbClr val="EA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80000"/>
                </a:solidFill>
              </a:rPr>
              <a:t>Continuous Incentives</a:t>
            </a:r>
            <a:endParaRPr sz="1800">
              <a:solidFill>
                <a:srgbClr val="980000"/>
              </a:solidFill>
            </a:endParaRPr>
          </a:p>
        </p:txBody>
      </p:sp>
      <p:sp>
        <p:nvSpPr>
          <p:cNvPr id="411" name="Google Shape;411;p50"/>
          <p:cNvSpPr/>
          <p:nvPr/>
        </p:nvSpPr>
        <p:spPr>
          <a:xfrm>
            <a:off x="5028925" y="1506925"/>
            <a:ext cx="2633400" cy="560400"/>
          </a:xfrm>
          <a:prstGeom prst="roundRect">
            <a:avLst>
              <a:gd name="adj" fmla="val 16667"/>
            </a:avLst>
          </a:prstGeom>
          <a:solidFill>
            <a:srgbClr val="EA9999"/>
          </a:solidFill>
          <a:ln w="9525" cap="flat" cmpd="sng">
            <a:solidFill>
              <a:srgbClr val="EA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80000"/>
                </a:solidFill>
              </a:rPr>
              <a:t>Focus on Outliers</a:t>
            </a:r>
            <a:endParaRPr sz="1800">
              <a:solidFill>
                <a:srgbClr val="980000"/>
              </a:solidFill>
            </a:endParaRPr>
          </a:p>
        </p:txBody>
      </p:sp>
      <p:sp>
        <p:nvSpPr>
          <p:cNvPr id="412" name="Google Shape;412;p50"/>
          <p:cNvSpPr/>
          <p:nvPr/>
        </p:nvSpPr>
        <p:spPr>
          <a:xfrm>
            <a:off x="400350" y="2274025"/>
            <a:ext cx="8449800" cy="560400"/>
          </a:xfrm>
          <a:prstGeom prst="roundRect">
            <a:avLst>
              <a:gd name="adj" fmla="val 16667"/>
            </a:avLst>
          </a:prstGeom>
          <a:solidFill>
            <a:srgbClr val="646C8F"/>
          </a:solidFill>
          <a:ln w="9525" cap="flat" cmpd="sng">
            <a:solidFill>
              <a:srgbClr val="646C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Non-Linear Scaling of Penalties and Rewards</a:t>
            </a:r>
            <a:endParaRPr sz="1800">
              <a:solidFill>
                <a:srgbClr val="FFFFFF"/>
              </a:solidFill>
            </a:endParaRPr>
          </a:p>
        </p:txBody>
      </p:sp>
      <p:pic>
        <p:nvPicPr>
          <p:cNvPr id="413" name="Google Shape;413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2575" y="2952150"/>
            <a:ext cx="5454203" cy="3718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51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Revenue Adjustment Modeling</a:t>
            </a:r>
            <a:endParaRPr/>
          </a:p>
        </p:txBody>
      </p:sp>
      <p:pic>
        <p:nvPicPr>
          <p:cNvPr id="420" name="Google Shape;420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500" y="1434050"/>
            <a:ext cx="8077200" cy="469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5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RY 2021 MHAC Draft Recommendations</a:t>
            </a:r>
            <a:endParaRPr/>
          </a:p>
        </p:txBody>
      </p:sp>
      <p:sp>
        <p:nvSpPr>
          <p:cNvPr id="427" name="Google Shape;427;p52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4937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 dirty="0"/>
              <a:t>Staff Recommendations:</a:t>
            </a:r>
            <a:endParaRPr sz="2200" dirty="0"/>
          </a:p>
          <a:p>
            <a:pPr marL="457200" lvl="0" indent="-368300" algn="l" rtl="0">
              <a:spcBef>
                <a:spcPts val="600"/>
              </a:spcBef>
              <a:spcAft>
                <a:spcPts val="0"/>
              </a:spcAft>
              <a:buSzPts val="2200"/>
              <a:buChar char="▶"/>
            </a:pPr>
            <a:r>
              <a:rPr lang="en" sz="2200" dirty="0"/>
              <a:t>Include 14 PPCs in payment program; monitor </a:t>
            </a:r>
            <a:r>
              <a:rPr lang="en" sz="2200" dirty="0" smtClean="0"/>
              <a:t>other PPCs</a:t>
            </a:r>
            <a:endParaRPr sz="22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▶"/>
            </a:pPr>
            <a:r>
              <a:rPr lang="en" sz="2200" dirty="0"/>
              <a:t>Move to attainment only measurement with more granular scoring methodology</a:t>
            </a:r>
            <a:endParaRPr sz="22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▶"/>
            </a:pPr>
            <a:r>
              <a:rPr lang="en" sz="2200" dirty="0"/>
              <a:t>Weight PPCs in payment program by 3M cost weights</a:t>
            </a:r>
            <a:endParaRPr sz="22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 dirty="0"/>
              <a:t>PMWG Discussion to inform:</a:t>
            </a:r>
            <a:endParaRPr sz="2200" dirty="0"/>
          </a:p>
          <a:p>
            <a:pPr marL="457200" lvl="0" indent="-368300" algn="l" rtl="0">
              <a:spcBef>
                <a:spcPts val="600"/>
              </a:spcBef>
              <a:spcAft>
                <a:spcPts val="0"/>
              </a:spcAft>
              <a:buSzPts val="2200"/>
              <a:buChar char="▶"/>
            </a:pPr>
            <a:r>
              <a:rPr lang="en" sz="2200" dirty="0"/>
              <a:t>Set max penalty at 2% and max reward at 1% and use continuous non-linear scaling with a 65% cutpoint</a:t>
            </a:r>
            <a:endParaRPr sz="22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graphicFrame>
        <p:nvGraphicFramePr>
          <p:cNvPr id="428" name="Google Shape;428;p52"/>
          <p:cNvGraphicFramePr/>
          <p:nvPr/>
        </p:nvGraphicFramePr>
        <p:xfrm>
          <a:off x="821675" y="4305200"/>
          <a:ext cx="7239000" cy="2011560"/>
        </p:xfrm>
        <a:graphic>
          <a:graphicData uri="http://schemas.openxmlformats.org/drawingml/2006/table">
            <a:tbl>
              <a:tblPr>
                <a:noFill/>
                <a:tableStyleId>{72067E8F-F454-44CE-8612-EE364F904CE0}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Max Penalty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Max Reward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Cut Point or Hold Harmless Zone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Scaling Option</a:t>
                      </a:r>
                      <a:endParaRPr b="1"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-2.0%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1.0%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60-70%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Linear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-1.5%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0.75%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60-70%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Linear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-2.0%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1.0%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65% or other calculated cut-point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Non-linear</a:t>
                      </a:r>
                      <a:endParaRPr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53"/>
          <p:cNvSpPr txBox="1"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ookman Old Style"/>
              <a:buNone/>
            </a:pPr>
            <a:r>
              <a:rPr lang="en">
                <a:solidFill>
                  <a:schemeClr val="dk1"/>
                </a:solidFill>
              </a:rPr>
              <a:t>Potentially Avoidable Utilization (PAU)</a:t>
            </a:r>
            <a:endParaRPr/>
          </a:p>
        </p:txBody>
      </p:sp>
      <p:sp>
        <p:nvSpPr>
          <p:cNvPr id="435" name="Google Shape;435;p53"/>
          <p:cNvSpPr txBox="1">
            <a:spLocks noGrp="1"/>
          </p:cNvSpPr>
          <p:nvPr>
            <p:ph type="sldNum" idx="12"/>
          </p:nvPr>
        </p:nvSpPr>
        <p:spPr>
          <a:xfrm>
            <a:off x="1069848" y="6355080"/>
            <a:ext cx="15210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sz="1400">
                <a:solidFill>
                  <a:schemeClr val="dk2"/>
                </a:solidFill>
              </a:rPr>
              <a:t>28</a:t>
            </a:fld>
            <a:endParaRPr sz="14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04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5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mtClean="0"/>
              <a:t>Timeline</a:t>
            </a:r>
            <a:endParaRPr lang="en-US"/>
          </a:p>
        </p:txBody>
      </p:sp>
      <p:sp>
        <p:nvSpPr>
          <p:cNvPr id="442" name="Google Shape;442;p54"/>
          <p:cNvSpPr txBox="1">
            <a:spLocks noGrp="1"/>
          </p:cNvSpPr>
          <p:nvPr>
            <p:ph type="body" idx="1"/>
          </p:nvPr>
        </p:nvSpPr>
        <p:spPr>
          <a:xfrm>
            <a:off x="226207" y="1136583"/>
            <a:ext cx="8794950" cy="3559242"/>
          </a:xfrm>
        </p:spPr>
        <p:txBody>
          <a:bodyPr/>
          <a:lstStyle/>
          <a:p>
            <a:pPr lvl="0"/>
            <a:r>
              <a:rPr lang="en-US" dirty="0" smtClean="0"/>
              <a:t>PAU savings policy is approved by Commission at the same time as the update factor (June preceding rate year).</a:t>
            </a:r>
          </a:p>
          <a:p>
            <a:pPr lvl="1"/>
            <a:r>
              <a:rPr lang="en-US" dirty="0" smtClean="0"/>
              <a:t>Different from other quality policies that are approved before the performance period </a:t>
            </a:r>
          </a:p>
          <a:p>
            <a:pPr lvl="0"/>
            <a:r>
              <a:rPr lang="en-US" dirty="0" smtClean="0"/>
              <a:t>In order for hospitals to monitor performance during the performance period, staff is </a:t>
            </a:r>
            <a:r>
              <a:rPr lang="en-US" dirty="0" smtClean="0"/>
              <a:t>building </a:t>
            </a:r>
            <a:r>
              <a:rPr lang="en-US" dirty="0" smtClean="0"/>
              <a:t>reporting to reflect potential staff recommendations for RY2020 and RY2021</a:t>
            </a:r>
          </a:p>
          <a:p>
            <a:pPr lvl="1"/>
            <a:r>
              <a:rPr lang="en-US" dirty="0"/>
              <a:t>However, no decisions are final until approved by </a:t>
            </a:r>
            <a:r>
              <a:rPr lang="en-US" dirty="0" smtClean="0"/>
              <a:t>Commission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43" name="Google Shape;443;p54"/>
          <p:cNvSpPr txBox="1"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/>
              <a:pPr lvl="0"/>
              <a:t>29</a:t>
            </a:fld>
            <a:endParaRPr lang="en"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007025" y="4943267"/>
          <a:ext cx="6978750" cy="118863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326250"/>
                <a:gridCol w="2326250"/>
                <a:gridCol w="2326250"/>
              </a:tblGrid>
              <a:tr h="37084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 smtClean="0"/>
                        <a:t>PAU Savings Timeline</a:t>
                      </a:r>
                      <a:endParaRPr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/>
                        <a:t>RY2020</a:t>
                      </a:r>
                      <a:endParaRPr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/>
                        <a:t>RY2021</a:t>
                      </a:r>
                      <a:endParaRPr b="1" dirty="0"/>
                    </a:p>
                  </a:txBody>
                  <a:tcPr marL="91425" marR="91425" marT="91425" marB="91425"/>
                </a:tc>
              </a:tr>
              <a:tr h="37084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Performance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Jan 2018-Dec 2018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Jan 2019-Dec 2019</a:t>
                      </a:r>
                      <a:endParaRPr dirty="0"/>
                    </a:p>
                  </a:txBody>
                  <a:tcPr marL="91425" marR="91425" marT="91425" marB="91425"/>
                </a:tc>
              </a:tr>
              <a:tr h="37084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Commission Approval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June 2019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June 2020</a:t>
                      </a:r>
                      <a:endParaRPr dirty="0"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1227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8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ookman Old Style"/>
              <a:buNone/>
            </a:pPr>
            <a:r>
              <a:rPr lang="en" sz="3200" b="0" i="0" u="none" strike="noStrike" cap="non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Agenda</a:t>
            </a:r>
            <a:endParaRPr/>
          </a:p>
        </p:txBody>
      </p:sp>
      <p:sp>
        <p:nvSpPr>
          <p:cNvPr id="210" name="Google Shape;210;p28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8229600" cy="47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05740" marR="0" lvl="0" indent="-20574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Bookman Old Style"/>
              <a:buChar char="▶"/>
            </a:pPr>
            <a:r>
              <a:rPr lang="en" sz="2400" i="0" u="none" strike="noStrike" cap="non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1</a:t>
            </a:r>
            <a:r>
              <a:rPr lang="en" sz="2400" i="0" u="none" strike="noStrike" cap="none">
                <a:solidFill>
                  <a:schemeClr val="dk1"/>
                </a:solidFill>
              </a:rPr>
              <a:t>. Welcom</a:t>
            </a:r>
            <a:r>
              <a:rPr lang="en" sz="2400" i="0" u="none" strike="noStrike" cap="none">
                <a:solidFill>
                  <a:srgbClr val="000000"/>
                </a:solidFill>
              </a:rPr>
              <a:t>e and Introductions</a:t>
            </a:r>
            <a:endParaRPr sz="2400">
              <a:solidFill>
                <a:srgbClr val="000000"/>
              </a:solidFill>
            </a:endParaRPr>
          </a:p>
          <a:p>
            <a:pPr marL="0" marR="0" lvl="0" indent="0" algn="l" rtl="0"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</a:pPr>
            <a:endParaRPr sz="2400" i="0" u="none" strike="noStrike" cap="none">
              <a:solidFill>
                <a:schemeClr val="dk1"/>
              </a:solidFill>
            </a:endParaRPr>
          </a:p>
          <a:p>
            <a:pPr marL="205740" marR="0" lvl="0" indent="-205740" algn="l" rtl="0"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Cabin"/>
              <a:buChar char="▶"/>
            </a:pPr>
            <a:r>
              <a:rPr lang="en" sz="2400"/>
              <a:t>2</a:t>
            </a:r>
            <a:r>
              <a:rPr lang="en" sz="2400" i="0" u="none" strike="noStrike" cap="none">
                <a:solidFill>
                  <a:schemeClr val="dk1"/>
                </a:solidFill>
              </a:rPr>
              <a:t>. </a:t>
            </a:r>
            <a:r>
              <a:rPr lang="en" sz="2400"/>
              <a:t>RY 2021 RRIP Policy Draft </a:t>
            </a:r>
            <a:endParaRPr sz="2400"/>
          </a:p>
          <a:p>
            <a:pPr marL="548640" marR="0" lvl="1" indent="-339852" algn="l" rtl="0">
              <a:spcBef>
                <a:spcPts val="450"/>
              </a:spcBef>
              <a:spcAft>
                <a:spcPts val="0"/>
              </a:spcAft>
              <a:buSzPts val="2400"/>
              <a:buChar char="▶"/>
            </a:pPr>
            <a:r>
              <a:rPr lang="en" sz="2400"/>
              <a:t>Updated Targets	</a:t>
            </a:r>
            <a:endParaRPr sz="2400"/>
          </a:p>
          <a:p>
            <a:pPr marL="548640" marR="0" lvl="1" indent="-339852" algn="l" rtl="0">
              <a:spcBef>
                <a:spcPts val="450"/>
              </a:spcBef>
              <a:spcAft>
                <a:spcPts val="0"/>
              </a:spcAft>
              <a:buSzPts val="2400"/>
              <a:buChar char="▶"/>
            </a:pPr>
            <a:r>
              <a:rPr lang="en" sz="2400"/>
              <a:t>Revenue adjustment scale</a:t>
            </a:r>
            <a:endParaRPr sz="2400"/>
          </a:p>
          <a:p>
            <a:pPr marL="0" marR="0" lvl="0" indent="0" algn="l" rtl="0"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</a:pPr>
            <a:endParaRPr sz="2400" i="0" u="none" strike="noStrike" cap="none">
              <a:solidFill>
                <a:schemeClr val="dk1"/>
              </a:solidFill>
            </a:endParaRPr>
          </a:p>
          <a:p>
            <a:pPr marL="205740" marR="0" lvl="0" indent="-205740" algn="l" rtl="0"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Cabin"/>
              <a:buChar char="▶"/>
            </a:pPr>
            <a:r>
              <a:rPr lang="en" sz="2400"/>
              <a:t>3</a:t>
            </a:r>
            <a:r>
              <a:rPr lang="en" sz="2400" i="0" u="none" strike="noStrike" cap="none">
                <a:solidFill>
                  <a:schemeClr val="dk1"/>
                </a:solidFill>
              </a:rPr>
              <a:t>. RY 2021 </a:t>
            </a:r>
            <a:r>
              <a:rPr lang="en" sz="2400"/>
              <a:t>MHAC Policy Proposed Methodology Changes</a:t>
            </a:r>
            <a:endParaRPr sz="2400"/>
          </a:p>
          <a:p>
            <a:pPr marL="548640" marR="0" lvl="1" indent="-339852" algn="l" rtl="0">
              <a:spcBef>
                <a:spcPts val="450"/>
              </a:spcBef>
              <a:spcAft>
                <a:spcPts val="0"/>
              </a:spcAft>
              <a:buSzPts val="2400"/>
              <a:buChar char="▶"/>
            </a:pPr>
            <a:r>
              <a:rPr lang="en" sz="2400"/>
              <a:t>Targeted PPC list reliability analysis</a:t>
            </a:r>
            <a:endParaRPr sz="2400"/>
          </a:p>
          <a:p>
            <a:pPr marL="548640" marR="0" lvl="1" indent="-339852" algn="l" rtl="0">
              <a:spcBef>
                <a:spcPts val="450"/>
              </a:spcBef>
              <a:spcAft>
                <a:spcPts val="0"/>
              </a:spcAft>
              <a:buSzPts val="2400"/>
              <a:buChar char="▶"/>
            </a:pPr>
            <a:r>
              <a:rPr lang="en" sz="2400"/>
              <a:t>Revenue adjustment scale</a:t>
            </a:r>
            <a:endParaRPr sz="2400"/>
          </a:p>
          <a:p>
            <a:pPr marL="548640" marR="0" lvl="1" indent="-339852" algn="l" rtl="0">
              <a:spcBef>
                <a:spcPts val="450"/>
              </a:spcBef>
              <a:spcAft>
                <a:spcPts val="0"/>
              </a:spcAft>
              <a:buSzPts val="2400"/>
              <a:buChar char="▶"/>
            </a:pPr>
            <a:r>
              <a:rPr lang="en" sz="2400"/>
              <a:t>Revenue at risk</a:t>
            </a:r>
            <a:endParaRPr sz="2400" i="0" u="none" strike="noStrike" cap="none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</a:pPr>
            <a:endParaRPr sz="2400" i="0" u="none" strike="noStrike" cap="none">
              <a:solidFill>
                <a:schemeClr val="dk1"/>
              </a:solidFill>
            </a:endParaRPr>
          </a:p>
          <a:p>
            <a:pPr marL="205740" marR="0" lvl="0" indent="-205740" algn="l" rtl="0"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Cabin"/>
              <a:buChar char="▶"/>
            </a:pPr>
            <a:r>
              <a:rPr lang="en" sz="2400"/>
              <a:t>5</a:t>
            </a:r>
            <a:r>
              <a:rPr lang="en" sz="2400" i="0" u="none" strike="noStrike" cap="none">
                <a:solidFill>
                  <a:schemeClr val="dk1"/>
                </a:solidFill>
              </a:rPr>
              <a:t>. </a:t>
            </a:r>
            <a:r>
              <a:rPr lang="en" sz="2400"/>
              <a:t>FY 2020 PAU Proposed Updates Modeling</a:t>
            </a:r>
            <a:endParaRPr sz="2400"/>
          </a:p>
          <a:p>
            <a:pPr marL="205740" marR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55"/>
          <p:cNvSpPr txBox="1">
            <a:spLocks noGrp="1"/>
          </p:cNvSpPr>
          <p:nvPr>
            <p:ph type="title"/>
          </p:nvPr>
        </p:nvSpPr>
        <p:spPr>
          <a:xfrm>
            <a:off x="311700" y="1629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ookman Old Style"/>
              <a:buNone/>
            </a:pPr>
            <a:r>
              <a:rPr lang="en" sz="2800" dirty="0"/>
              <a:t>Potential changes for RY2020 Reporting </a:t>
            </a:r>
            <a:r>
              <a:rPr lang="en" sz="2800" dirty="0" smtClean="0"/>
              <a:t/>
            </a:r>
            <a:br>
              <a:rPr lang="en" sz="2800" dirty="0" smtClean="0"/>
            </a:br>
            <a:r>
              <a:rPr lang="en" sz="2800" dirty="0" smtClean="0"/>
              <a:t>(</a:t>
            </a:r>
            <a:r>
              <a:rPr lang="en" sz="2800" dirty="0"/>
              <a:t>CY 2018)</a:t>
            </a:r>
            <a:endParaRPr sz="2800" dirty="0"/>
          </a:p>
        </p:txBody>
      </p:sp>
      <p:sp>
        <p:nvSpPr>
          <p:cNvPr id="451" name="Google Shape;451;p55"/>
          <p:cNvSpPr txBox="1">
            <a:spLocks noGrp="1"/>
          </p:cNvSpPr>
          <p:nvPr>
            <p:ph type="body" idx="1"/>
          </p:nvPr>
        </p:nvSpPr>
        <p:spPr>
          <a:xfrm>
            <a:off x="477300" y="1254900"/>
            <a:ext cx="8189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1376" lvl="0" indent="-342900">
              <a:buSzPts val="2000"/>
            </a:pPr>
            <a:r>
              <a:rPr lang="en" dirty="0"/>
              <a:t>Keep RY19 measures but count readmission revenue </a:t>
            </a:r>
            <a:r>
              <a:rPr lang="en" dirty="0" smtClean="0"/>
              <a:t>for the </a:t>
            </a:r>
            <a:r>
              <a:rPr lang="en" dirty="0"/>
              <a:t>sending hospital instead of the receiving hospital.</a:t>
            </a:r>
            <a:endParaRPr dirty="0"/>
          </a:p>
          <a:p>
            <a:pPr marL="341376" lvl="0" indent="-342900">
              <a:buSzPts val="2000"/>
            </a:pPr>
            <a:r>
              <a:rPr lang="en" dirty="0"/>
              <a:t>Staff plans to produce CY18 final reports with both old and new methodology</a:t>
            </a:r>
            <a:endParaRPr dirty="0"/>
          </a:p>
          <a:p>
            <a:pPr marL="617220" lvl="0" indent="-342900"/>
            <a:endParaRPr dirty="0"/>
          </a:p>
        </p:txBody>
      </p:sp>
      <p:sp>
        <p:nvSpPr>
          <p:cNvPr id="452" name="Google Shape;452;p55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</a:pPr>
            <a:fld id="{00000000-1234-1234-1234-123412341234}" type="slidenum">
              <a:rPr lang="en" sz="1400">
                <a:solidFill>
                  <a:schemeClr val="dk2"/>
                </a:solidFill>
              </a:rPr>
              <a:t>30</a:t>
            </a:fld>
            <a:endParaRPr sz="14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08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56"/>
          <p:cNvSpPr txBox="1">
            <a:spLocks noGrp="1"/>
          </p:cNvSpPr>
          <p:nvPr>
            <p:ph type="title"/>
          </p:nvPr>
        </p:nvSpPr>
        <p:spPr>
          <a:xfrm>
            <a:off x="226207" y="83878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ookman Old Style"/>
              <a:buNone/>
            </a:pPr>
            <a:r>
              <a:rPr lang="en" dirty="0"/>
              <a:t>Potential changes for RY2021 </a:t>
            </a:r>
            <a:r>
              <a:rPr lang="en" dirty="0" smtClean="0"/>
              <a:t>Reporting (CY 2019)</a:t>
            </a:r>
            <a:endParaRPr dirty="0"/>
          </a:p>
        </p:txBody>
      </p:sp>
      <p:sp>
        <p:nvSpPr>
          <p:cNvPr id="459" name="Google Shape;459;p56"/>
          <p:cNvSpPr txBox="1">
            <a:spLocks noGrp="1"/>
          </p:cNvSpPr>
          <p:nvPr>
            <p:ph type="body" idx="1"/>
          </p:nvPr>
        </p:nvSpPr>
        <p:spPr>
          <a:xfrm>
            <a:off x="477300" y="1254900"/>
            <a:ext cx="8189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2194" lvl="0" indent="-342900">
              <a:buSzPts val="2400"/>
            </a:pPr>
            <a:r>
              <a:rPr lang="en" dirty="0"/>
              <a:t>Summary of reporting changes under consideration:</a:t>
            </a:r>
            <a:endParaRPr dirty="0"/>
          </a:p>
          <a:p>
            <a:pPr marL="739394" lvl="1" indent="-342900">
              <a:buSzPts val="2400"/>
            </a:pPr>
            <a:r>
              <a:rPr lang="en" dirty="0"/>
              <a:t>Change to readmissions at the sending hospital </a:t>
            </a:r>
            <a:endParaRPr dirty="0"/>
          </a:p>
          <a:p>
            <a:pPr marL="739394" lvl="1" indent="-342900">
              <a:buSzPts val="2400"/>
            </a:pPr>
            <a:r>
              <a:rPr lang="en" dirty="0"/>
              <a:t>Add pediatric </a:t>
            </a:r>
            <a:r>
              <a:rPr lang="en" dirty="0" smtClean="0"/>
              <a:t>avoidable admission measures</a:t>
            </a:r>
            <a:endParaRPr dirty="0"/>
          </a:p>
          <a:p>
            <a:pPr marL="739394" lvl="1" indent="-342900">
              <a:buSzPts val="2400"/>
            </a:pPr>
            <a:r>
              <a:rPr lang="en" dirty="0"/>
              <a:t>Implement per capita approaches for PQIs and readmissions</a:t>
            </a:r>
            <a:endParaRPr dirty="0"/>
          </a:p>
          <a:p>
            <a:pPr marL="282194" indent="-342900">
              <a:buSzPts val="2400"/>
            </a:pPr>
            <a:r>
              <a:rPr lang="en" dirty="0"/>
              <a:t>Staff aiming to produce updated reporting in early 2019 so input in the next month or so is critical.</a:t>
            </a:r>
            <a:endParaRPr dirty="0"/>
          </a:p>
          <a:p>
            <a:pPr marL="739394" lvl="1" indent="-342900">
              <a:buSzPts val="2400"/>
            </a:pPr>
            <a:r>
              <a:rPr lang="en" dirty="0"/>
              <a:t>Again, no RY2021 measure changes are final until approved by Commission</a:t>
            </a:r>
            <a:endParaRPr dirty="0"/>
          </a:p>
        </p:txBody>
      </p:sp>
      <p:sp>
        <p:nvSpPr>
          <p:cNvPr id="460" name="Google Shape;460;p56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</a:pPr>
            <a:fld id="{00000000-1234-1234-1234-123412341234}" type="slidenum">
              <a:rPr lang="en" sz="1400">
                <a:solidFill>
                  <a:schemeClr val="dk2"/>
                </a:solidFill>
              </a:rPr>
              <a:t>31</a:t>
            </a:fld>
            <a:endParaRPr sz="14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3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57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Review of per capita options</a:t>
            </a:r>
            <a:endParaRPr/>
          </a:p>
        </p:txBody>
      </p:sp>
      <p:sp>
        <p:nvSpPr>
          <p:cNvPr id="467" name="Google Shape;467;p57"/>
          <p:cNvSpPr txBox="1">
            <a:spLocks noGrp="1"/>
          </p:cNvSpPr>
          <p:nvPr>
            <p:ph type="body" idx="1"/>
          </p:nvPr>
        </p:nvSpPr>
        <p:spPr>
          <a:xfrm>
            <a:off x="311700" y="135688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4076" algn="l" rtl="0">
              <a:spcBef>
                <a:spcPts val="0"/>
              </a:spcBef>
              <a:spcAft>
                <a:spcPts val="0"/>
              </a:spcAft>
              <a:buSzPts val="1976"/>
              <a:buChar char="▶"/>
            </a:pPr>
            <a:r>
              <a:rPr lang="en" dirty="0"/>
              <a:t>Geographic</a:t>
            </a:r>
            <a:endParaRPr dirty="0"/>
          </a:p>
          <a:p>
            <a:pPr marL="914400" lvl="1" indent="-339597" algn="l" rtl="0">
              <a:spcBef>
                <a:spcPts val="0"/>
              </a:spcBef>
              <a:spcAft>
                <a:spcPts val="0"/>
              </a:spcAft>
              <a:buSzPts val="1748"/>
              <a:buChar char="▶"/>
            </a:pPr>
            <a:r>
              <a:rPr lang="en" dirty="0"/>
              <a:t>Attributes PQIs and population to one or more hospitals based on patient residence and hospital service areas, regardless of which hospital treated the PQI</a:t>
            </a:r>
            <a:endParaRPr dirty="0"/>
          </a:p>
          <a:p>
            <a:pPr marL="457200" lvl="0" indent="-354076" algn="l" rtl="0">
              <a:spcBef>
                <a:spcPts val="0"/>
              </a:spcBef>
              <a:spcAft>
                <a:spcPts val="0"/>
              </a:spcAft>
              <a:buSzPts val="1976"/>
              <a:buChar char="▶"/>
            </a:pPr>
            <a:r>
              <a:rPr lang="en" dirty="0"/>
              <a:t>Direct</a:t>
            </a:r>
            <a:endParaRPr dirty="0"/>
          </a:p>
          <a:p>
            <a:pPr marL="914400" lvl="1" indent="-339597" algn="l" rtl="0">
              <a:spcBef>
                <a:spcPts val="0"/>
              </a:spcBef>
              <a:spcAft>
                <a:spcPts val="0"/>
              </a:spcAft>
              <a:buSzPts val="1748"/>
              <a:buChar char="▶"/>
            </a:pPr>
            <a:r>
              <a:rPr lang="en" dirty="0"/>
              <a:t>Attributes PQIs to hospital that treated the PQI, if the patient’s residence is in the hospital’s service area. Attributes population based on hospital service areas.</a:t>
            </a:r>
            <a:endParaRPr dirty="0"/>
          </a:p>
          <a:p>
            <a:pPr marL="457200" lvl="0" indent="-354076" algn="l" rtl="0">
              <a:spcBef>
                <a:spcPts val="0"/>
              </a:spcBef>
              <a:spcAft>
                <a:spcPts val="0"/>
              </a:spcAft>
              <a:buSzPts val="1976"/>
              <a:buChar char="▶"/>
            </a:pPr>
            <a:r>
              <a:rPr lang="en" dirty="0"/>
              <a:t>Provider/Geography (aka MPA)</a:t>
            </a:r>
            <a:endParaRPr dirty="0"/>
          </a:p>
          <a:p>
            <a:pPr marL="914400" lvl="1" indent="-339597" algn="l" rtl="0">
              <a:spcBef>
                <a:spcPts val="0"/>
              </a:spcBef>
              <a:spcAft>
                <a:spcPts val="0"/>
              </a:spcAft>
              <a:buSzPts val="1748"/>
              <a:buChar char="▶"/>
            </a:pPr>
            <a:r>
              <a:rPr lang="en" dirty="0"/>
              <a:t>Attributes patients and corresponding PQIs to hospitals based on outside algorithm. Remaining PQIs attributed to hospitals based on geography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3007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58"/>
          <p:cNvSpPr txBox="1">
            <a:spLocks noGrp="1"/>
          </p:cNvSpPr>
          <p:nvPr>
            <p:ph type="title"/>
          </p:nvPr>
        </p:nvSpPr>
        <p:spPr>
          <a:xfrm>
            <a:off x="311700" y="392050"/>
            <a:ext cx="89622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Provider/Geography Attribution Approach</a:t>
            </a:r>
            <a:endParaRPr/>
          </a:p>
        </p:txBody>
      </p:sp>
      <p:sp>
        <p:nvSpPr>
          <p:cNvPr id="474" name="Google Shape;474;p58"/>
          <p:cNvSpPr txBox="1">
            <a:spLocks noGrp="1"/>
          </p:cNvSpPr>
          <p:nvPr>
            <p:ph type="body" idx="1"/>
          </p:nvPr>
        </p:nvSpPr>
        <p:spPr>
          <a:xfrm>
            <a:off x="356700" y="1183800"/>
            <a:ext cx="8490600" cy="358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4076" algn="l" rtl="0">
              <a:spcBef>
                <a:spcPts val="0"/>
              </a:spcBef>
              <a:spcAft>
                <a:spcPts val="0"/>
              </a:spcAft>
              <a:buSzPts val="1976"/>
              <a:buChar char="▶"/>
            </a:pPr>
            <a:r>
              <a:rPr lang="en" sz="2400" dirty="0"/>
              <a:t>Stakeholder interest in using patient-provider-hospital relationships to help attribute PQIs</a:t>
            </a:r>
            <a:endParaRPr sz="2400" dirty="0"/>
          </a:p>
          <a:p>
            <a:pPr marL="457200" lvl="0" indent="-354076" algn="l" rtl="0">
              <a:spcBef>
                <a:spcPts val="0"/>
              </a:spcBef>
              <a:spcAft>
                <a:spcPts val="0"/>
              </a:spcAft>
              <a:buSzPts val="1976"/>
              <a:buChar char="▶"/>
            </a:pPr>
            <a:r>
              <a:rPr lang="en" sz="2400" dirty="0"/>
              <a:t>Medicare Performance Adjustment (MPA) is the only HSCRC methodology currently linking patients to providers to hospitals</a:t>
            </a:r>
            <a:endParaRPr sz="2400" dirty="0"/>
          </a:p>
          <a:p>
            <a:pPr marL="914400" lvl="1" indent="-339597" algn="l" rtl="0">
              <a:spcBef>
                <a:spcPts val="0"/>
              </a:spcBef>
              <a:spcAft>
                <a:spcPts val="0"/>
              </a:spcAft>
              <a:buSzPts val="1748"/>
              <a:buChar char="▶"/>
            </a:pPr>
            <a:r>
              <a:rPr lang="en" sz="2000" dirty="0"/>
              <a:t>MPA</a:t>
            </a:r>
            <a:r>
              <a:rPr lang="en" sz="2000" dirty="0">
                <a:solidFill>
                  <a:schemeClr val="dk2"/>
                </a:solidFill>
              </a:rPr>
              <a:t> attributes Medicare beneficiaries to primary care providers based on primary care use, and then links providers with hospitals based on existing relationships</a:t>
            </a:r>
            <a:endParaRPr sz="2000" dirty="0">
              <a:solidFill>
                <a:schemeClr val="dk2"/>
              </a:solidFill>
            </a:endParaRPr>
          </a:p>
          <a:p>
            <a:pPr marL="1371600" lvl="2" indent="-325119" algn="l" rtl="0">
              <a:spcBef>
                <a:spcPts val="0"/>
              </a:spcBef>
              <a:spcAft>
                <a:spcPts val="0"/>
              </a:spcAft>
              <a:buSzPts val="1520"/>
              <a:buChar char="▶"/>
            </a:pPr>
            <a:r>
              <a:rPr lang="en" sz="1800" dirty="0"/>
              <a:t>Those not linked to a primary care provider are attributed based on geography (&lt;15% of PQIs)</a:t>
            </a:r>
            <a:endParaRPr sz="1800" dirty="0"/>
          </a:p>
          <a:p>
            <a:pPr marL="457200" lvl="0" indent="-354076" algn="l" rtl="0">
              <a:spcBef>
                <a:spcPts val="0"/>
              </a:spcBef>
              <a:spcAft>
                <a:spcPts val="0"/>
              </a:spcAft>
              <a:buSzPts val="1976"/>
              <a:buChar char="▶"/>
            </a:pPr>
            <a:r>
              <a:rPr lang="en" sz="2400" dirty="0"/>
              <a:t>Could envision similar approaches for other payers, but do not currently have existing mechanisms/data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388980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59"/>
          <p:cNvSpPr txBox="1">
            <a:spLocks noGrp="1"/>
          </p:cNvSpPr>
          <p:nvPr>
            <p:ph type="title"/>
          </p:nvPr>
        </p:nvSpPr>
        <p:spPr>
          <a:xfrm>
            <a:off x="340275" y="383816"/>
            <a:ext cx="8520600" cy="763500"/>
          </a:xfrm>
        </p:spPr>
        <p:txBody>
          <a:bodyPr/>
          <a:lstStyle/>
          <a:p>
            <a:pPr lvl="0"/>
            <a:r>
              <a:rPr lang="en-US" sz="2800" dirty="0" smtClean="0"/>
              <a:t>PQI Per Capita Reporting: Staff Assessment</a:t>
            </a:r>
          </a:p>
          <a:p>
            <a:pPr lvl="0"/>
            <a:endParaRPr lang="en-US" sz="2800" dirty="0"/>
          </a:p>
        </p:txBody>
      </p:sp>
      <p:sp>
        <p:nvSpPr>
          <p:cNvPr id="481" name="Google Shape;481;p59"/>
          <p:cNvSpPr txBox="1">
            <a:spLocks noGrp="1"/>
          </p:cNvSpPr>
          <p:nvPr>
            <p:ph type="body" idx="1"/>
          </p:nvPr>
        </p:nvSpPr>
        <p:spPr>
          <a:xfrm>
            <a:off x="168825" y="1079433"/>
            <a:ext cx="8575125" cy="3349692"/>
          </a:xfrm>
        </p:spPr>
        <p:txBody>
          <a:bodyPr/>
          <a:lstStyle/>
          <a:p>
            <a:pPr lvl="0"/>
            <a:r>
              <a:rPr lang="en-US" sz="2400" dirty="0" smtClean="0"/>
              <a:t>For PQIs/PDIs, use Provider/Geography approach</a:t>
            </a:r>
          </a:p>
          <a:p>
            <a:pPr lvl="0"/>
            <a:r>
              <a:rPr lang="en-US" sz="2400" dirty="0" smtClean="0"/>
              <a:t>Rationale</a:t>
            </a:r>
            <a:endParaRPr lang="en-US" dirty="0" smtClean="0"/>
          </a:p>
          <a:p>
            <a:pPr lvl="1"/>
            <a:r>
              <a:rPr lang="en-US" sz="2000" dirty="0" smtClean="0"/>
              <a:t>May help align hospital efforts across programs </a:t>
            </a:r>
          </a:p>
          <a:p>
            <a:pPr lvl="2"/>
            <a:r>
              <a:rPr lang="en-US" sz="1800" dirty="0" smtClean="0"/>
              <a:t>Focus on the same population</a:t>
            </a:r>
          </a:p>
          <a:p>
            <a:pPr lvl="1"/>
            <a:r>
              <a:rPr lang="en-US" sz="2000" dirty="0" smtClean="0"/>
              <a:t>Reduces overlapping responsibility</a:t>
            </a:r>
          </a:p>
          <a:p>
            <a:pPr lvl="1"/>
            <a:r>
              <a:rPr lang="en-US" sz="2000" dirty="0" smtClean="0"/>
              <a:t>May be more actionable for hospitals</a:t>
            </a:r>
          </a:p>
          <a:p>
            <a:pPr lvl="1"/>
            <a:r>
              <a:rPr lang="en-US" sz="2000" dirty="0" smtClean="0"/>
              <a:t>Keeps geographic approach for pediatric patients</a:t>
            </a:r>
          </a:p>
          <a:p>
            <a:pPr lvl="0"/>
            <a:endParaRPr lang="en-US" dirty="0"/>
          </a:p>
        </p:txBody>
      </p:sp>
      <p:graphicFrame>
        <p:nvGraphicFramePr>
          <p:cNvPr id="482" name="Google Shape;482;p59"/>
          <p:cNvGraphicFramePr/>
          <p:nvPr/>
        </p:nvGraphicFramePr>
        <p:xfrm>
          <a:off x="551213" y="3752850"/>
          <a:ext cx="6382450" cy="16458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382450"/>
              </a:tblGrid>
              <a:tr h="31307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/>
                        <a:t>Data/Logistical Concerns</a:t>
                      </a:r>
                      <a:endParaRPr b="1" dirty="0"/>
                    </a:p>
                  </a:txBody>
                  <a:tcPr marL="91425" marR="91425" marT="91425" marB="91425">
                    <a:solidFill>
                      <a:srgbClr val="D0E0E3"/>
                    </a:solidFill>
                  </a:tcPr>
                </a:tc>
              </a:tr>
              <a:tr h="1144255"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Cabin"/>
                        <a:buChar char="●"/>
                      </a:pPr>
                      <a:r>
                        <a:rPr lang="en" dirty="0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Different attribution for different payers</a:t>
                      </a:r>
                      <a:endParaRPr dirty="0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Cabin"/>
                        <a:buChar char="●"/>
                      </a:pPr>
                      <a:r>
                        <a:rPr lang="en" dirty="0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Case-mix and CCLF data (MPA data source) may not tie together exactly </a:t>
                      </a:r>
                      <a:endParaRPr dirty="0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Cabin"/>
                        <a:buChar char="●"/>
                      </a:pPr>
                      <a:r>
                        <a:rPr lang="en" dirty="0" smtClean="0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Reliant </a:t>
                      </a:r>
                      <a:r>
                        <a:rPr lang="en" dirty="0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on MPA attribution</a:t>
                      </a:r>
                      <a:endParaRPr dirty="0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marL="914400" lvl="1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Cabin"/>
                        <a:buChar char="○"/>
                      </a:pPr>
                      <a:r>
                        <a:rPr lang="en" dirty="0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Any changes to MPA attribution would impact PAU</a:t>
                      </a:r>
                      <a:endParaRPr dirty="0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marL="914400" lvl="1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400"/>
                        <a:buFont typeface="Cabin"/>
                        <a:buChar char="○"/>
                      </a:pPr>
                      <a:r>
                        <a:rPr lang="en" b="1" dirty="0">
                          <a:solidFill>
                            <a:srgbClr val="FF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Revised MPA attribution likely not finalized until after January</a:t>
                      </a:r>
                      <a:endParaRPr b="1" dirty="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D0E0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436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60"/>
          <p:cNvSpPr txBox="1">
            <a:spLocks noGrp="1"/>
          </p:cNvSpPr>
          <p:nvPr>
            <p:ph type="title"/>
          </p:nvPr>
        </p:nvSpPr>
        <p:spPr>
          <a:xfrm>
            <a:off x="311700" y="349214"/>
            <a:ext cx="8520600" cy="763500"/>
          </a:xfrm>
        </p:spPr>
        <p:txBody>
          <a:bodyPr/>
          <a:lstStyle/>
          <a:p>
            <a:pPr lvl="0"/>
            <a:r>
              <a:rPr lang="en-US" dirty="0" smtClean="0"/>
              <a:t>Adult PQI modeling</a:t>
            </a:r>
            <a:endParaRPr lang="en-US" dirty="0"/>
          </a:p>
        </p:txBody>
      </p:sp>
      <p:sp>
        <p:nvSpPr>
          <p:cNvPr id="489" name="Google Shape;489;p60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mtClean="0"/>
          </a:p>
          <a:p>
            <a:pPr lvl="0"/>
            <a:endParaRPr lang="en-US" smtClean="0"/>
          </a:p>
          <a:p>
            <a:pPr lvl="1"/>
            <a:endParaRPr lang="en-US" smtClean="0"/>
          </a:p>
          <a:p>
            <a:pPr lvl="1"/>
            <a:endParaRPr lang="en-US" dirty="0"/>
          </a:p>
        </p:txBody>
      </p:sp>
      <p:sp>
        <p:nvSpPr>
          <p:cNvPr id="490" name="Google Shape;490;p60"/>
          <p:cNvSpPr txBox="1"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/>
              <a:pPr lvl="0"/>
              <a:t>35</a:t>
            </a:fld>
            <a:endParaRPr lang="en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37592" y="1175609"/>
            <a:ext cx="8034865" cy="3055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40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76"/>
              <a:buFont typeface="Noto Sans Symbols"/>
              <a:buChar char="▶"/>
              <a:defRPr sz="2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3959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8"/>
              <a:buFont typeface="Noto Sans Symbols"/>
              <a:buChar char="▶"/>
              <a:defRPr sz="23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251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1520"/>
              <a:buFont typeface="Noto Sans Symbols"/>
              <a:buChar char="▶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0861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6F6F"/>
              </a:buClr>
              <a:buSzPts val="1260"/>
              <a:buFont typeface="Noto Sans Symbols"/>
              <a:buChar char="◻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997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Noto Sans Symbols"/>
              <a:buChar char="◻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A1B3"/>
              </a:buClr>
              <a:buSzPts val="1200"/>
              <a:buFont typeface="Noto Sans Symbols"/>
              <a:buChar char="▶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295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6C8F"/>
              </a:buClr>
              <a:buSzPts val="1050"/>
              <a:buFont typeface="Noto Sans Symbols"/>
              <a:buChar char="▶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295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1050"/>
              <a:buFont typeface="Noto Sans Symbols"/>
              <a:buChar char="▶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FB8CD"/>
              </a:buClr>
              <a:buSzPts val="900"/>
              <a:buFont typeface="Noto Sans Symbols"/>
              <a:buChar char="▶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205740" lvl="0" indent="-205740">
              <a:buSzPts val="1444"/>
            </a:pPr>
            <a:r>
              <a:rPr lang="en-US" sz="2000" dirty="0" smtClean="0"/>
              <a:t>Modeling (table below) shows 2017 adult PQIs attributed under the </a:t>
            </a:r>
            <a:r>
              <a:rPr lang="en-US" sz="2000" dirty="0"/>
              <a:t>Provider/Geography </a:t>
            </a:r>
            <a:r>
              <a:rPr lang="en-US" sz="2000" dirty="0" smtClean="0"/>
              <a:t>approach:</a:t>
            </a:r>
          </a:p>
          <a:p>
            <a:pPr marL="742950" lvl="1" indent="-342900"/>
            <a:r>
              <a:rPr lang="en-US" sz="1800" dirty="0"/>
              <a:t>Medicare FFS PQIs and population are attributed to hospitals using MPA</a:t>
            </a:r>
          </a:p>
          <a:p>
            <a:pPr marL="742950" lvl="1" indent="-342900"/>
            <a:r>
              <a:rPr lang="en-US" sz="1800" dirty="0"/>
              <a:t>Then non-Medicare FFS PQIs and population are attributed to hospitals using geographic approach</a:t>
            </a:r>
          </a:p>
          <a:p>
            <a:pPr marL="205740" lvl="0" indent="-205740">
              <a:buSzPts val="1444"/>
            </a:pPr>
            <a:r>
              <a:rPr lang="en-US" sz="2000" dirty="0" smtClean="0"/>
              <a:t>Total adult PQI per capita would be used as the performance measure, but additional per </a:t>
            </a:r>
            <a:r>
              <a:rPr lang="en-US" sz="2000" dirty="0" err="1" smtClean="0"/>
              <a:t>capitas</a:t>
            </a:r>
            <a:r>
              <a:rPr lang="en-US" sz="2000" dirty="0" smtClean="0"/>
              <a:t> are presented for reference</a:t>
            </a:r>
            <a:endParaRPr lang="en-US" sz="2000" dirty="0"/>
          </a:p>
          <a:p>
            <a:pPr marL="571500" lvl="1" indent="0">
              <a:buNone/>
            </a:pPr>
            <a:endParaRPr lang="en-US" sz="1800" dirty="0" smtClean="0"/>
          </a:p>
          <a:p>
            <a:pPr lvl="1" indent="-342900"/>
            <a:endParaRPr lang="en-US" sz="1800" dirty="0"/>
          </a:p>
          <a:p>
            <a:pPr lvl="1" indent="-342900"/>
            <a:endParaRPr lang="en-US" sz="1800" dirty="0" smtClean="0"/>
          </a:p>
          <a:p>
            <a:pPr lvl="1" indent="-342900"/>
            <a:endParaRPr lang="en-US" sz="1800" dirty="0"/>
          </a:p>
          <a:p>
            <a:pPr lvl="1" indent="-342900"/>
            <a:endParaRPr lang="en-US" sz="1800" dirty="0" smtClean="0"/>
          </a:p>
          <a:p>
            <a:pPr lvl="1" indent="-342900"/>
            <a:endParaRPr lang="en-US" sz="1800" dirty="0"/>
          </a:p>
          <a:p>
            <a:pPr lvl="1" indent="-342900"/>
            <a:endParaRPr lang="en-US" sz="1800" dirty="0" smtClean="0"/>
          </a:p>
          <a:p>
            <a:pPr lvl="1" indent="-342900"/>
            <a:endParaRPr lang="en-US" sz="1800" dirty="0"/>
          </a:p>
          <a:p>
            <a:pPr indent="-342900"/>
            <a:r>
              <a:rPr lang="en-US" sz="2100" dirty="0"/>
              <a:t>Over 50% of all </a:t>
            </a:r>
            <a:r>
              <a:rPr lang="en-US" sz="2100" dirty="0" smtClean="0"/>
              <a:t>72,664 </a:t>
            </a:r>
            <a:r>
              <a:rPr lang="en-US" sz="2100" dirty="0"/>
              <a:t>Maryland adult PQIs in 2017 could be attributed to a hospital through the </a:t>
            </a:r>
            <a:r>
              <a:rPr lang="en-US" sz="2100"/>
              <a:t>RY2020 </a:t>
            </a:r>
            <a:r>
              <a:rPr lang="en-US" sz="2100" smtClean="0"/>
              <a:t>MPA. </a:t>
            </a:r>
            <a:endParaRPr lang="en-US" sz="2100" dirty="0"/>
          </a:p>
          <a:p>
            <a:pPr lvl="1" indent="-342900"/>
            <a:endParaRPr lang="en-US" sz="18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5160710"/>
              </p:ext>
            </p:extLst>
          </p:nvPr>
        </p:nvGraphicFramePr>
        <p:xfrm>
          <a:off x="680507" y="3457428"/>
          <a:ext cx="7287680" cy="179820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653241"/>
                <a:gridCol w="1095375"/>
                <a:gridCol w="1571624"/>
                <a:gridCol w="1967440"/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 smtClean="0"/>
                        <a:t>2017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 smtClean="0"/>
                        <a:t>PQIs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 smtClean="0"/>
                        <a:t>Adult Population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Per </a:t>
                      </a:r>
                      <a:r>
                        <a:rPr lang="en" dirty="0" smtClean="0"/>
                        <a:t>capita (per 100k)</a:t>
                      </a:r>
                      <a:endParaRPr dirty="0"/>
                    </a:p>
                  </a:txBody>
                  <a:tcPr marL="91425" marR="91425" marT="91425" marB="91425"/>
                </a:tc>
              </a:tr>
              <a:tr h="37084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1. Provider-based (</a:t>
                      </a:r>
                      <a:r>
                        <a:rPr lang="en" dirty="0" smtClean="0"/>
                        <a:t>MPA, adult)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41,560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733,162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5,669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2. Geographic (adult)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31,104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3,989,727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780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b="1" dirty="0" smtClean="0">
                          <a:solidFill>
                            <a:schemeClr val="dk1"/>
                          </a:solidFill>
                        </a:rPr>
                        <a:t>Total Adult PQIs</a:t>
                      </a:r>
                      <a:endParaRPr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72,664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4,722,889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1538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078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60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Pediatric modeling</a:t>
            </a:r>
            <a:endParaRPr lang="en-US" dirty="0"/>
          </a:p>
        </p:txBody>
      </p:sp>
      <p:sp>
        <p:nvSpPr>
          <p:cNvPr id="489" name="Google Shape;489;p60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mtClean="0"/>
          </a:p>
          <a:p>
            <a:pPr lvl="0"/>
            <a:endParaRPr lang="en-US" smtClean="0"/>
          </a:p>
          <a:p>
            <a:pPr lvl="1"/>
            <a:endParaRPr lang="en-US" smtClean="0"/>
          </a:p>
          <a:p>
            <a:pPr lvl="1"/>
            <a:endParaRPr lang="en-US" dirty="0"/>
          </a:p>
        </p:txBody>
      </p:sp>
      <p:sp>
        <p:nvSpPr>
          <p:cNvPr id="490" name="Google Shape;490;p60"/>
          <p:cNvSpPr txBox="1"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/>
              <a:pPr lvl="0"/>
              <a:t>36</a:t>
            </a:fld>
            <a:endParaRPr lang="en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23359" y="1116819"/>
            <a:ext cx="8034865" cy="5845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40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76"/>
              <a:buFont typeface="Noto Sans Symbols"/>
              <a:buChar char="▶"/>
              <a:defRPr sz="2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3959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8"/>
              <a:buFont typeface="Noto Sans Symbols"/>
              <a:buChar char="▶"/>
              <a:defRPr sz="23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251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1520"/>
              <a:buFont typeface="Noto Sans Symbols"/>
              <a:buChar char="▶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0861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6F6F"/>
              </a:buClr>
              <a:buSzPts val="1260"/>
              <a:buFont typeface="Noto Sans Symbols"/>
              <a:buChar char="◻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997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Noto Sans Symbols"/>
              <a:buChar char="◻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A1B3"/>
              </a:buClr>
              <a:buSzPts val="1200"/>
              <a:buFont typeface="Noto Sans Symbols"/>
              <a:buChar char="▶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295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6C8F"/>
              </a:buClr>
              <a:buSzPts val="1050"/>
              <a:buFont typeface="Noto Sans Symbols"/>
              <a:buChar char="▶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295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1050"/>
              <a:buFont typeface="Noto Sans Symbols"/>
              <a:buChar char="▶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FB8CD"/>
              </a:buClr>
              <a:buSzPts val="900"/>
              <a:buFont typeface="Noto Sans Symbols"/>
              <a:buChar char="▶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274320" lvl="0" indent="-240538">
              <a:buSzPts val="1444"/>
            </a:pPr>
            <a:r>
              <a:rPr lang="en-US" sz="2400" dirty="0" smtClean="0"/>
              <a:t>Table below shows modeling for 2017 PQIs/PDIs for the pediatric population using the geographic approach</a:t>
            </a:r>
          </a:p>
          <a:p>
            <a:pPr marL="274320" lvl="0" indent="-240538">
              <a:buSzPts val="1444"/>
            </a:pPr>
            <a:endParaRPr lang="en-US" sz="2400" dirty="0"/>
          </a:p>
          <a:p>
            <a:pPr marL="274320" lvl="0" indent="-240538">
              <a:buSzPts val="1444"/>
            </a:pPr>
            <a:endParaRPr lang="en-US" sz="2400" dirty="0" smtClean="0"/>
          </a:p>
          <a:p>
            <a:pPr marL="274320" lvl="0" indent="-240538">
              <a:buSzPts val="1444"/>
            </a:pPr>
            <a:endParaRPr lang="en-US" sz="2400" dirty="0"/>
          </a:p>
          <a:p>
            <a:pPr marL="274320" lvl="0" indent="-240538">
              <a:buSzPts val="1444"/>
            </a:pPr>
            <a:endParaRPr lang="en-US" sz="2400" dirty="0" smtClean="0"/>
          </a:p>
          <a:p>
            <a:pPr marL="274320" lvl="0" indent="-240538">
              <a:buSzPts val="1444"/>
            </a:pPr>
            <a:endParaRPr lang="en-US" sz="2400" dirty="0"/>
          </a:p>
          <a:p>
            <a:pPr marL="274320" lvl="0" indent="-240538">
              <a:buSzPts val="1444"/>
            </a:pPr>
            <a:endParaRPr lang="en-US" sz="2400" dirty="0" smtClean="0"/>
          </a:p>
          <a:p>
            <a:pPr marL="33782" lvl="0" indent="0">
              <a:buSzPts val="1444"/>
              <a:buNone/>
            </a:pPr>
            <a:endParaRPr lang="en-US" sz="2400" dirty="0" smtClean="0"/>
          </a:p>
          <a:p>
            <a:pPr marL="274320" indent="-240538">
              <a:buSzPts val="1444"/>
            </a:pPr>
            <a:r>
              <a:rPr lang="en-US" sz="2400" dirty="0" smtClean="0"/>
              <a:t>Using </a:t>
            </a:r>
            <a:r>
              <a:rPr lang="en-US" sz="2400" dirty="0"/>
              <a:t>the geographic method, all hospitals </a:t>
            </a:r>
            <a:r>
              <a:rPr lang="en-US" sz="2400" dirty="0" smtClean="0"/>
              <a:t>would be partially </a:t>
            </a:r>
            <a:r>
              <a:rPr lang="en-US" sz="2400" dirty="0"/>
              <a:t>accountable for pediatric patients.</a:t>
            </a:r>
          </a:p>
          <a:p>
            <a:pPr marL="731520" lvl="1" indent="-240538">
              <a:buSzPts val="1444"/>
            </a:pPr>
            <a:r>
              <a:rPr lang="en-US" sz="2100" dirty="0" smtClean="0"/>
              <a:t>In contrast in 2017, </a:t>
            </a:r>
            <a:r>
              <a:rPr lang="en-US" sz="2100" dirty="0"/>
              <a:t>seven hospitals received more than 50% of all low birthweight and PDI discharges</a:t>
            </a:r>
            <a:r>
              <a:rPr lang="en-US" sz="2100" dirty="0" smtClean="0"/>
              <a:t>.</a:t>
            </a:r>
            <a:endParaRPr lang="en-US" sz="21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596177"/>
              </p:ext>
            </p:extLst>
          </p:nvPr>
        </p:nvGraphicFramePr>
        <p:xfrm>
          <a:off x="737660" y="2454956"/>
          <a:ext cx="7287680" cy="158484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876552"/>
                <a:gridCol w="1300688"/>
                <a:gridCol w="1143000"/>
                <a:gridCol w="1967440"/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 smtClean="0"/>
                        <a:t>PQIs/PDIs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Population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Per </a:t>
                      </a:r>
                      <a:r>
                        <a:rPr lang="en" dirty="0" smtClean="0"/>
                        <a:t>capita (per 100k)</a:t>
                      </a:r>
                      <a:endParaRPr dirty="0"/>
                    </a:p>
                  </a:txBody>
                  <a:tcPr marL="91425" marR="91425" marT="91425" marB="91425"/>
                </a:tc>
              </a:tr>
              <a:tr h="37084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b="0" dirty="0" smtClean="0">
                          <a:solidFill>
                            <a:schemeClr val="dk1"/>
                          </a:solidFill>
                        </a:rPr>
                        <a:t>Total Adult</a:t>
                      </a:r>
                      <a:endParaRPr b="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72,664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4,722,889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1538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 smtClean="0"/>
                        <a:t>Total</a:t>
                      </a:r>
                      <a:r>
                        <a:rPr lang="en" baseline="0" dirty="0" smtClean="0"/>
                        <a:t> Pediatric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7,005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1,352,020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518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b="1" dirty="0">
                          <a:solidFill>
                            <a:schemeClr val="dk1"/>
                          </a:solidFill>
                        </a:rPr>
                        <a:t>Total</a:t>
                      </a:r>
                      <a:endParaRPr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79,669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 6,074,909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1,233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096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61"/>
          <p:cNvSpPr txBox="1">
            <a:spLocks noGrp="1"/>
          </p:cNvSpPr>
          <p:nvPr>
            <p:ph type="title"/>
          </p:nvPr>
        </p:nvSpPr>
        <p:spPr>
          <a:xfrm>
            <a:off x="311700" y="98066"/>
            <a:ext cx="8520600" cy="763500"/>
          </a:xfrm>
        </p:spPr>
        <p:txBody>
          <a:bodyPr/>
          <a:lstStyle/>
          <a:p>
            <a:pPr lvl="0"/>
            <a:r>
              <a:rPr lang="en-US" smtClean="0"/>
              <a:t>Readmit per Capita Reporting: Staff Assessment to date</a:t>
            </a:r>
            <a:endParaRPr lang="en-US"/>
          </a:p>
        </p:txBody>
      </p:sp>
      <p:sp>
        <p:nvSpPr>
          <p:cNvPr id="498" name="Google Shape;498;p61"/>
          <p:cNvSpPr txBox="1">
            <a:spLocks noGrp="1"/>
          </p:cNvSpPr>
          <p:nvPr>
            <p:ph type="body" idx="1"/>
          </p:nvPr>
        </p:nvSpPr>
        <p:spPr>
          <a:xfrm>
            <a:off x="311700" y="1193733"/>
            <a:ext cx="4717500" cy="4555200"/>
          </a:xfrm>
        </p:spPr>
        <p:txBody>
          <a:bodyPr/>
          <a:lstStyle/>
          <a:p>
            <a:r>
              <a:rPr lang="en-US" sz="2000" dirty="0" smtClean="0"/>
              <a:t>If </a:t>
            </a:r>
            <a:r>
              <a:rPr lang="en-US" sz="2000" dirty="0"/>
              <a:t>a discharge is both a PQI/PDI and a readmission, count it as a PQI (currently counted as a readmit)</a:t>
            </a:r>
          </a:p>
          <a:p>
            <a:pPr lvl="1"/>
            <a:r>
              <a:rPr lang="en-US" sz="1800" dirty="0"/>
              <a:t>Statewide, 20% of readmissions were attributed as PQIs.</a:t>
            </a:r>
          </a:p>
          <a:p>
            <a:r>
              <a:rPr lang="en-US" sz="2000" dirty="0" smtClean="0"/>
              <a:t>Attribute non-PQI/PDI readmission to sending hospital if the patient resides in the sending hospital’s PSAP</a:t>
            </a:r>
          </a:p>
          <a:p>
            <a:pPr lvl="1"/>
            <a:r>
              <a:rPr lang="en-US" sz="1800" dirty="0" smtClean="0"/>
              <a:t>Excludes </a:t>
            </a:r>
            <a:r>
              <a:rPr lang="en-US" sz="1800" dirty="0"/>
              <a:t>40% of readmissions </a:t>
            </a:r>
            <a:r>
              <a:rPr lang="en-US" sz="1800" dirty="0" smtClean="0"/>
              <a:t>that </a:t>
            </a:r>
            <a:r>
              <a:rPr lang="en-US" sz="1800" dirty="0"/>
              <a:t>occur outside of the sending hospital’s PSAP</a:t>
            </a:r>
          </a:p>
          <a:p>
            <a:pPr lvl="1"/>
            <a:endParaRPr lang="en-US" sz="2000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16475" y="4892470"/>
          <a:ext cx="8520600" cy="118863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3164925"/>
                <a:gridCol w="2108790"/>
                <a:gridCol w="1648192"/>
                <a:gridCol w="1598693"/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 smtClean="0"/>
                        <a:t>2017 Readmit per capita Modeling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 smtClean="0"/>
                        <a:t>Readmits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 smtClean="0"/>
                        <a:t>Population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 smtClean="0"/>
                        <a:t>Per</a:t>
                      </a:r>
                      <a:r>
                        <a:rPr lang="en" baseline="0" dirty="0" smtClean="0"/>
                        <a:t> capita</a:t>
                      </a:r>
                      <a:endParaRPr dirty="0"/>
                    </a:p>
                  </a:txBody>
                  <a:tcPr marL="91425" marR="91425" marT="91425" marB="91425"/>
                </a:tc>
              </a:tr>
              <a:tr h="37084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 smtClean="0"/>
                        <a:t>Sending hospital’s PSAP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 smtClean="0"/>
                        <a:t>33,954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mtClean="0"/>
                        <a:t>6,064,173</a:t>
                      </a:r>
                      <a:endParaRPr lang="en-US" dirty="0" smtClean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 smtClean="0"/>
                        <a:t>560</a:t>
                      </a:r>
                      <a:endParaRPr dirty="0"/>
                    </a:p>
                  </a:txBody>
                  <a:tcPr marL="91425" marR="91425" marT="91425" marB="91425"/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 smtClean="0"/>
                        <a:t>Outside sending hospital’s PSAP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 smtClean="0"/>
                        <a:t>23,917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 smtClean="0"/>
                        <a:t>-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 smtClean="0"/>
                        <a:t>-</a:t>
                      </a:r>
                      <a:endParaRPr dirty="0"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graphicFrame>
        <p:nvGraphicFramePr>
          <p:cNvPr id="8" name="Google Shape;482;p59"/>
          <p:cNvGraphicFramePr/>
          <p:nvPr/>
        </p:nvGraphicFramePr>
        <p:xfrm>
          <a:off x="5231850" y="1489358"/>
          <a:ext cx="3705225" cy="282397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705225"/>
              </a:tblGrid>
              <a:tr h="4476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 smtClean="0"/>
                        <a:t>Rationale</a:t>
                      </a:r>
                      <a:endParaRPr b="1" dirty="0"/>
                    </a:p>
                  </a:txBody>
                  <a:tcPr marL="91425" marR="91425" marT="91425" marB="91425">
                    <a:solidFill>
                      <a:srgbClr val="D0E0E3"/>
                    </a:solidFill>
                  </a:tcPr>
                </a:tc>
              </a:tr>
              <a:tr h="2376294"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Cabin"/>
                        <a:buChar char="●"/>
                      </a:pPr>
                      <a:r>
                        <a:rPr lang="en-US" dirty="0" smtClean="0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Focuses PAU readmissions measure on discharge planning and follow-up within a hospital’s community</a:t>
                      </a: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Cabin"/>
                        <a:buChar char="●"/>
                      </a:pPr>
                      <a:r>
                        <a:rPr lang="en-US" dirty="0" smtClean="0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Direct approach provides greater link to hospitals discharging patients compared to MPA </a:t>
                      </a: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Cabin"/>
                        <a:buChar char="●"/>
                      </a:pPr>
                      <a:r>
                        <a:rPr lang="en-US" dirty="0" smtClean="0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Limited comprehensiveness may be an acceptable tradeoff, especially given all readmissions included in RRIP</a:t>
                      </a:r>
                    </a:p>
                  </a:txBody>
                  <a:tcPr marL="91425" marR="91425" marT="91425" marB="91425">
                    <a:solidFill>
                      <a:srgbClr val="D0E0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859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9"/>
          <p:cNvSpPr txBox="1">
            <a:spLocks noGrp="1"/>
          </p:cNvSpPr>
          <p:nvPr>
            <p:ph type="body" idx="1"/>
          </p:nvPr>
        </p:nvSpPr>
        <p:spPr>
          <a:xfrm>
            <a:off x="457200" y="1292175"/>
            <a:ext cx="8229600" cy="49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72"/>
              <a:buFont typeface="Noto Sans Symbols"/>
              <a:buNone/>
            </a:pPr>
            <a:endParaRPr sz="72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ctr" rtl="0"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3040"/>
              <a:buFont typeface="Noto Sans Symbols"/>
              <a:buNone/>
            </a:pPr>
            <a:r>
              <a:rPr lang="en" sz="4000" i="0" u="none" strike="noStrike" cap="non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Welcome and Introductions</a:t>
            </a:r>
            <a:endParaRPr sz="4000" i="0" u="none" strike="noStrike" cap="none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0"/>
          <p:cNvSpPr txBox="1"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ookman Old Style"/>
              <a:buNone/>
            </a:pPr>
            <a:r>
              <a:rPr lang="en">
                <a:solidFill>
                  <a:schemeClr val="dk1"/>
                </a:solidFill>
              </a:rPr>
              <a:t>RY 2021 RRIP Policy</a:t>
            </a:r>
            <a:br>
              <a:rPr lang="en">
                <a:solidFill>
                  <a:schemeClr val="dk1"/>
                </a:solidFill>
              </a:rPr>
            </a:br>
            <a:endParaRPr sz="2400" b="0" i="0" u="none" strike="noStrike" cap="none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1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ookman Old Style"/>
              <a:buNone/>
            </a:pPr>
            <a:r>
              <a:rPr lang="en" sz="2800"/>
              <a:t>Medicare Waiver Test: At or below National Medicare Readmission Rate by CY 2018</a:t>
            </a:r>
            <a:endParaRPr sz="2500"/>
          </a:p>
        </p:txBody>
      </p:sp>
      <p:sp>
        <p:nvSpPr>
          <p:cNvPr id="228" name="Google Shape;228;p31"/>
          <p:cNvSpPr txBox="1"/>
          <p:nvPr/>
        </p:nvSpPr>
        <p:spPr>
          <a:xfrm>
            <a:off x="758514" y="5974999"/>
            <a:ext cx="64689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Data are currently available through July 2018</a:t>
            </a:r>
            <a:endParaRPr sz="15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229" name="Google Shape;229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8514" y="1987733"/>
            <a:ext cx="7354200" cy="39597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1"/>
          <p:cNvSpPr/>
          <p:nvPr/>
        </p:nvSpPr>
        <p:spPr>
          <a:xfrm>
            <a:off x="352230" y="1244501"/>
            <a:ext cx="8439600" cy="7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With most recent Medicare Readmissions data, Maryland’s Medicare Readmission Rate (15.38%) is </a:t>
            </a:r>
            <a:r>
              <a:rPr lang="en" sz="1350" i="1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just below </a:t>
            </a:r>
            <a:r>
              <a:rPr lang="en" sz="135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the National Medicare Readmission Rate (15.42%). Maryland will need to continue to reduce its readmissions, and match any additional reduction in the national rate.</a:t>
            </a:r>
            <a:endParaRPr sz="135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HSCRC data aligns well with CMMI data</a:t>
            </a:r>
            <a:endParaRPr sz="3000"/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0082766"/>
              </p:ext>
            </p:extLst>
          </p:nvPr>
        </p:nvGraphicFramePr>
        <p:xfrm>
          <a:off x="238125" y="1219200"/>
          <a:ext cx="8663828" cy="5357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3"/>
          <p:cNvSpPr txBox="1">
            <a:spLocks noGrp="1"/>
          </p:cNvSpPr>
          <p:nvPr>
            <p:ph type="title"/>
          </p:nvPr>
        </p:nvSpPr>
        <p:spPr>
          <a:xfrm>
            <a:off x="384628" y="203200"/>
            <a:ext cx="8396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Bookman Old Style"/>
              <a:buNone/>
            </a:pPr>
            <a:r>
              <a:rPr lang="en" sz="2600" b="1"/>
              <a:t>Monthly Case-Mix Adjusted Readmission Rates</a:t>
            </a:r>
            <a:endParaRPr sz="2600"/>
          </a:p>
        </p:txBody>
      </p:sp>
      <p:sp>
        <p:nvSpPr>
          <p:cNvPr id="244" name="Google Shape;244;p33"/>
          <p:cNvSpPr txBox="1"/>
          <p:nvPr/>
        </p:nvSpPr>
        <p:spPr>
          <a:xfrm>
            <a:off x="976311" y="6314670"/>
            <a:ext cx="6804600" cy="4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Note:  Based on final data for Jan 2013 – Mar 2018; Preliminary data through September 2018. Statewide improvement to-date in RY 2020 is compounded with RY 2018 improvement.</a:t>
            </a:r>
            <a:endParaRPr sz="1100" b="1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245" name="Google Shape;245;p33"/>
          <p:cNvCxnSpPr/>
          <p:nvPr/>
        </p:nvCxnSpPr>
        <p:spPr>
          <a:xfrm>
            <a:off x="4094923" y="2208179"/>
            <a:ext cx="0" cy="28479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6" name="Google Shape;246;p33"/>
          <p:cNvSpPr txBox="1"/>
          <p:nvPr/>
        </p:nvSpPr>
        <p:spPr>
          <a:xfrm>
            <a:off x="3515927" y="1838847"/>
            <a:ext cx="1133100" cy="3693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ICD-10</a:t>
            </a:r>
            <a:endParaRPr sz="18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247" name="Google Shape;247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912" y="1723292"/>
            <a:ext cx="7637100" cy="39357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48" name="Google Shape;248;p33"/>
          <p:cNvGraphicFramePr/>
          <p:nvPr/>
        </p:nvGraphicFramePr>
        <p:xfrm>
          <a:off x="1874649" y="3203894"/>
          <a:ext cx="5939450" cy="1920240"/>
        </p:xfrm>
        <a:graphic>
          <a:graphicData uri="http://schemas.openxmlformats.org/drawingml/2006/table">
            <a:tbl>
              <a:tblPr>
                <a:noFill/>
                <a:tableStyleId>{C7A07B14-4CE0-4D81-8B0E-2CF6247F492E}</a:tableStyleId>
              </a:tblPr>
              <a:tblGrid>
                <a:gridCol w="2217900"/>
                <a:gridCol w="1994350"/>
                <a:gridCol w="1727200"/>
              </a:tblGrid>
              <a:tr h="3197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Case-Mix Adjusted Readmissions</a:t>
                      </a:r>
                      <a:endParaRPr dirty="0"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All-Payer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Medicare FFS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</a:tr>
              <a:tr h="383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RY 2018 Improvement (CY13-CY16)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-10.79%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-9.92%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  <a:tr h="191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2016 Jan-September YTD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11.79%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12.67%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  <a:tr h="191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CY 2018 Jan-September YTD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11.15%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11.84%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  <a:tr h="191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RY 2020 YTD Improvement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-5.41%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-6.58%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  <a:tr h="383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RY 2020 Compounded Improvement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-15.61%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-15.85%</a:t>
                      </a:r>
                      <a:endParaRPr dirty="0"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4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ookman Old Style"/>
              <a:buNone/>
            </a:pPr>
            <a:r>
              <a:rPr lang="en"/>
              <a:t>Flowchart of Predicting Improvement Target</a:t>
            </a:r>
            <a:endParaRPr/>
          </a:p>
        </p:txBody>
      </p:sp>
      <p:grpSp>
        <p:nvGrpSpPr>
          <p:cNvPr id="255" name="Google Shape;255;p34"/>
          <p:cNvGrpSpPr/>
          <p:nvPr/>
        </p:nvGrpSpPr>
        <p:grpSpPr>
          <a:xfrm>
            <a:off x="457201" y="1219201"/>
            <a:ext cx="8229598" cy="4937160"/>
            <a:chOff x="1" y="1"/>
            <a:chExt cx="8229598" cy="4937160"/>
          </a:xfrm>
        </p:grpSpPr>
        <p:sp>
          <p:nvSpPr>
            <p:cNvPr id="256" name="Google Shape;256;p34"/>
            <p:cNvSpPr/>
            <p:nvPr/>
          </p:nvSpPr>
          <p:spPr>
            <a:xfrm rot="5400000">
              <a:off x="-201416" y="203022"/>
              <a:ext cx="1342800" cy="939900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4"/>
            <p:cNvSpPr txBox="1"/>
            <p:nvPr/>
          </p:nvSpPr>
          <p:spPr>
            <a:xfrm>
              <a:off x="1" y="471538"/>
              <a:ext cx="939900" cy="40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25" tIns="17125" rIns="17125" bIns="17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solidFill>
                    <a:schemeClr val="lt1"/>
                  </a:solidFill>
                  <a:latin typeface="Cabin"/>
                  <a:ea typeface="Cabin"/>
                  <a:cs typeface="Cabin"/>
                  <a:sym typeface="Cabin"/>
                </a:rPr>
                <a:t>Step 1</a:t>
              </a:r>
              <a:endParaRPr sz="27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258" name="Google Shape;258;p34"/>
            <p:cNvSpPr/>
            <p:nvPr/>
          </p:nvSpPr>
          <p:spPr>
            <a:xfrm rot="5400000">
              <a:off x="4148399" y="-3208499"/>
              <a:ext cx="872700" cy="728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800"/>
              </a:schemeClr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4"/>
            <p:cNvSpPr txBox="1"/>
            <p:nvPr/>
          </p:nvSpPr>
          <p:spPr>
            <a:xfrm>
              <a:off x="939934" y="42607"/>
              <a:ext cx="7247100" cy="78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6450" tIns="13950" rIns="13950" bIns="13950" anchor="ctr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bin"/>
                <a:buChar char="•"/>
              </a:pPr>
              <a:r>
                <a:rPr lang="en" sz="2200" b="0" i="0" u="none" strike="noStrike" cap="none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Project CY 2019 National Medicare</a:t>
              </a:r>
              <a:r>
                <a:rPr lang="en" sz="2200" b="0" i="0" u="none" strike="noStrike" cap="none">
                  <a:solidFill>
                    <a:srgbClr val="FF0000"/>
                  </a:solidFill>
                  <a:latin typeface="Cabin"/>
                  <a:ea typeface="Cabin"/>
                  <a:cs typeface="Cabin"/>
                  <a:sym typeface="Cabin"/>
                </a:rPr>
                <a:t> </a:t>
              </a:r>
              <a:r>
                <a:rPr lang="en" sz="2200" b="0" i="0" u="none" strike="noStrike" cap="none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rates </a:t>
              </a:r>
              <a:r>
                <a:rPr lang="en" sz="2200" b="1" i="0" u="none" strike="noStrike" cap="none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[</a:t>
              </a:r>
              <a:r>
                <a:rPr lang="en" sz="2200" b="1" i="0" u="none" strike="noStrike" cap="none">
                  <a:solidFill>
                    <a:schemeClr val="accent1"/>
                  </a:solidFill>
                  <a:latin typeface="Cabin"/>
                  <a:ea typeface="Cabin"/>
                  <a:cs typeface="Cabin"/>
                  <a:sym typeface="Cabin"/>
                </a:rPr>
                <a:t>15.34%</a:t>
              </a:r>
              <a:r>
                <a:rPr lang="en" sz="2200" b="1" i="0" u="none" strike="noStrike" cap="none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]</a:t>
              </a:r>
              <a:endParaRPr sz="22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260" name="Google Shape;260;p34"/>
            <p:cNvSpPr/>
            <p:nvPr/>
          </p:nvSpPr>
          <p:spPr>
            <a:xfrm rot="5400000">
              <a:off x="-201416" y="1400095"/>
              <a:ext cx="1342800" cy="939900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4"/>
            <p:cNvSpPr txBox="1"/>
            <p:nvPr/>
          </p:nvSpPr>
          <p:spPr>
            <a:xfrm>
              <a:off x="1" y="1668611"/>
              <a:ext cx="939900" cy="40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25" tIns="17125" rIns="17125" bIns="17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solidFill>
                    <a:schemeClr val="lt1"/>
                  </a:solidFill>
                  <a:latin typeface="Cabin"/>
                  <a:ea typeface="Cabin"/>
                  <a:cs typeface="Cabin"/>
                  <a:sym typeface="Cabin"/>
                </a:rPr>
                <a:t>Step 2</a:t>
              </a:r>
              <a:endParaRPr sz="27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262" name="Google Shape;262;p34"/>
            <p:cNvSpPr/>
            <p:nvPr/>
          </p:nvSpPr>
          <p:spPr>
            <a:xfrm rot="5400000">
              <a:off x="4148399" y="-2009855"/>
              <a:ext cx="872700" cy="728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800"/>
              </a:schemeClr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4"/>
            <p:cNvSpPr txBox="1"/>
            <p:nvPr/>
          </p:nvSpPr>
          <p:spPr>
            <a:xfrm>
              <a:off x="939934" y="1241251"/>
              <a:ext cx="7247100" cy="78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6450" tIns="13950" rIns="13950" bIns="13950" anchor="ctr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bin"/>
                <a:buChar char="•"/>
              </a:pPr>
              <a:r>
                <a:rPr lang="en" sz="2200" b="0" i="0" u="none" strike="noStrike" cap="none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Add a cushion to Medicare</a:t>
              </a:r>
              <a:r>
                <a:rPr lang="en" sz="2200" b="0" i="0" u="none" strike="noStrike" cap="none">
                  <a:solidFill>
                    <a:srgbClr val="FF0000"/>
                  </a:solidFill>
                  <a:latin typeface="Cabin"/>
                  <a:ea typeface="Cabin"/>
                  <a:cs typeface="Cabin"/>
                  <a:sym typeface="Cabin"/>
                </a:rPr>
                <a:t> </a:t>
              </a:r>
              <a:r>
                <a:rPr lang="en" sz="2200" b="0" i="0" u="none" strike="noStrike" cap="none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projections [15.24%, 15.14%; </a:t>
              </a:r>
              <a:r>
                <a:rPr lang="en" sz="2200" b="1" i="0" u="none" strike="noStrike" cap="none">
                  <a:solidFill>
                    <a:schemeClr val="accent1"/>
                  </a:solidFill>
                  <a:latin typeface="Cabin"/>
                  <a:ea typeface="Cabin"/>
                  <a:cs typeface="Cabin"/>
                  <a:sym typeface="Cabin"/>
                </a:rPr>
                <a:t>15.04%</a:t>
              </a:r>
              <a:r>
                <a:rPr lang="en" sz="2200" b="1" i="0" u="none" strike="noStrike" cap="none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]</a:t>
              </a:r>
              <a:endParaRPr sz="22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264" name="Google Shape;264;p34"/>
            <p:cNvSpPr/>
            <p:nvPr/>
          </p:nvSpPr>
          <p:spPr>
            <a:xfrm rot="5400000">
              <a:off x="-201416" y="2597166"/>
              <a:ext cx="1342800" cy="939900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4"/>
            <p:cNvSpPr txBox="1"/>
            <p:nvPr/>
          </p:nvSpPr>
          <p:spPr>
            <a:xfrm>
              <a:off x="1" y="2865683"/>
              <a:ext cx="939900" cy="40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25" tIns="17125" rIns="17125" bIns="17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solidFill>
                    <a:schemeClr val="lt1"/>
                  </a:solidFill>
                  <a:latin typeface="Cabin"/>
                  <a:ea typeface="Cabin"/>
                  <a:cs typeface="Cabin"/>
                  <a:sym typeface="Cabin"/>
                </a:rPr>
                <a:t>Step 3</a:t>
              </a:r>
              <a:endParaRPr sz="27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266" name="Google Shape;266;p34"/>
            <p:cNvSpPr/>
            <p:nvPr/>
          </p:nvSpPr>
          <p:spPr>
            <a:xfrm rot="5400000">
              <a:off x="4148399" y="-832053"/>
              <a:ext cx="872700" cy="728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800"/>
              </a:schemeClr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4"/>
            <p:cNvSpPr txBox="1"/>
            <p:nvPr/>
          </p:nvSpPr>
          <p:spPr>
            <a:xfrm>
              <a:off x="939934" y="2419053"/>
              <a:ext cx="7247100" cy="78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6450" tIns="13950" rIns="13950" bIns="13950" anchor="ctr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bin"/>
                <a:buChar char="•"/>
              </a:pPr>
              <a:r>
                <a:rPr lang="en" sz="2200" b="0" i="0" u="none" strike="noStrike" cap="none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Convert National (projected) rate to All-Payer Case-mix Adjusted Rate* [11.55%; 11.48%; </a:t>
              </a:r>
              <a:r>
                <a:rPr lang="en" sz="2200" b="1" i="0" u="none" strike="noStrike" cap="none">
                  <a:solidFill>
                    <a:schemeClr val="accent1"/>
                  </a:solidFill>
                  <a:latin typeface="Cabin"/>
                  <a:ea typeface="Cabin"/>
                  <a:cs typeface="Cabin"/>
                  <a:sym typeface="Cabin"/>
                </a:rPr>
                <a:t>11.40%</a:t>
              </a:r>
              <a:r>
                <a:rPr lang="en" sz="2200" b="0" i="0" u="none" strike="noStrike" cap="none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]</a:t>
              </a:r>
              <a:endParaRPr sz="2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268" name="Google Shape;268;p34"/>
            <p:cNvSpPr/>
            <p:nvPr/>
          </p:nvSpPr>
          <p:spPr>
            <a:xfrm rot="5400000">
              <a:off x="-201416" y="3795811"/>
              <a:ext cx="1342800" cy="939900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4"/>
            <p:cNvSpPr txBox="1"/>
            <p:nvPr/>
          </p:nvSpPr>
          <p:spPr>
            <a:xfrm>
              <a:off x="1" y="4064327"/>
              <a:ext cx="939900" cy="40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25" tIns="17125" rIns="17125" bIns="17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solidFill>
                    <a:schemeClr val="lt1"/>
                  </a:solidFill>
                  <a:latin typeface="Cabin"/>
                  <a:ea typeface="Cabin"/>
                  <a:cs typeface="Cabin"/>
                  <a:sym typeface="Cabin"/>
                </a:rPr>
                <a:t>Step 4</a:t>
              </a:r>
              <a:endParaRPr sz="27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270" name="Google Shape;270;p34"/>
            <p:cNvSpPr/>
            <p:nvPr/>
          </p:nvSpPr>
          <p:spPr>
            <a:xfrm rot="5400000">
              <a:off x="4148399" y="365036"/>
              <a:ext cx="872700" cy="728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800"/>
              </a:schemeClr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4"/>
            <p:cNvSpPr txBox="1"/>
            <p:nvPr/>
          </p:nvSpPr>
          <p:spPr>
            <a:xfrm>
              <a:off x="939934" y="3616142"/>
              <a:ext cx="7247100" cy="78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6450" tIns="13950" rIns="13950" bIns="13950" anchor="ctr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bin"/>
                <a:buChar char="•"/>
              </a:pPr>
              <a:r>
                <a:rPr lang="en" sz="2200" b="0" i="0" u="none" strike="noStrike" cap="none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Calculate 2016-2019 Improvement Target (RY 2021) [-3.24%; -3.88%; </a:t>
              </a:r>
              <a:r>
                <a:rPr lang="en" sz="2200" b="1" i="0" u="none" strike="noStrike" cap="none">
                  <a:solidFill>
                    <a:schemeClr val="accent1"/>
                  </a:solidFill>
                  <a:latin typeface="Cabin"/>
                  <a:ea typeface="Cabin"/>
                  <a:cs typeface="Cabin"/>
                  <a:sym typeface="Cabin"/>
                </a:rPr>
                <a:t>-4.51%</a:t>
              </a:r>
              <a:r>
                <a:rPr lang="en" sz="2200" b="0" i="0" u="none" strike="noStrike" cap="none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]</a:t>
              </a:r>
              <a:endParaRPr sz="2200" b="1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</p:grpSp>
      <p:sp>
        <p:nvSpPr>
          <p:cNvPr id="272" name="Google Shape;272;p34"/>
          <p:cNvSpPr/>
          <p:nvPr/>
        </p:nvSpPr>
        <p:spPr>
          <a:xfrm>
            <a:off x="1174282" y="6377800"/>
            <a:ext cx="7902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HSCRC expects to have more recent data to improve predictions for final policy.</a:t>
            </a:r>
            <a:endParaRPr sz="18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SCRC - Maryland">
  <a:themeElements>
    <a:clrScheme name="Custom 1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C00000"/>
      </a:accent1>
      <a:accent2>
        <a:srgbClr val="7F7F7F"/>
      </a:accent2>
      <a:accent3>
        <a:srgbClr val="E8E2E0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SCRC - Maryland">
  <a:themeElements>
    <a:clrScheme name="Custom 1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C00000"/>
      </a:accent1>
      <a:accent2>
        <a:srgbClr val="7F7F7F"/>
      </a:accent2>
      <a:accent3>
        <a:srgbClr val="E8E2E0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D40D51286D8B4D9C836A50BBB33558" ma:contentTypeVersion="2" ma:contentTypeDescription="Create a new document." ma:contentTypeScope="" ma:versionID="d14e5c4da1db565cb04c30bec4da997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f328a1cd662c37536c074f55b1464a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EBB735-7E32-4D8F-ADB9-DA37C870FCC0}"/>
</file>

<file path=customXml/itemProps2.xml><?xml version="1.0" encoding="utf-8"?>
<ds:datastoreItem xmlns:ds="http://schemas.openxmlformats.org/officeDocument/2006/customXml" ds:itemID="{6B1CB5D4-3933-4B8E-9E1B-DF65E30F14C5}"/>
</file>

<file path=customXml/itemProps3.xml><?xml version="1.0" encoding="utf-8"?>
<ds:datastoreItem xmlns:ds="http://schemas.openxmlformats.org/officeDocument/2006/customXml" ds:itemID="{DAB51B68-BA05-42AD-9F4A-7D968256FB21}"/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2539</Words>
  <Application>Microsoft Office PowerPoint</Application>
  <PresentationFormat>On-screen Show (4:3)</PresentationFormat>
  <Paragraphs>458</Paragraphs>
  <Slides>37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Noto Sans Symbols</vt:lpstr>
      <vt:lpstr>Cabin</vt:lpstr>
      <vt:lpstr>Bookman Old Style</vt:lpstr>
      <vt:lpstr>Calibri</vt:lpstr>
      <vt:lpstr>Arial</vt:lpstr>
      <vt:lpstr>Times New Roman</vt:lpstr>
      <vt:lpstr>HSCRC - Maryland</vt:lpstr>
      <vt:lpstr>HSCRC - Maryland</vt:lpstr>
      <vt:lpstr>Performance Measurement Work Group Meeting</vt:lpstr>
      <vt:lpstr>Guiding Principles For Performance-Based  Payment Programs</vt:lpstr>
      <vt:lpstr>Agenda</vt:lpstr>
      <vt:lpstr>PowerPoint Presentation</vt:lpstr>
      <vt:lpstr>RY 2021 RRIP Policy </vt:lpstr>
      <vt:lpstr>Medicare Waiver Test: At or below National Medicare Readmission Rate by CY 2018</vt:lpstr>
      <vt:lpstr>HSCRC data aligns well with CMMI data</vt:lpstr>
      <vt:lpstr>Monthly Case-Mix Adjusted Readmission Rates</vt:lpstr>
      <vt:lpstr>Flowchart of Predicting Improvement Target</vt:lpstr>
      <vt:lpstr>Flowchart of Predicting Attainment Target</vt:lpstr>
      <vt:lpstr>RY 2021 Proposed Revenue Adjustment Scales (Better of Attainment or Improvement</vt:lpstr>
      <vt:lpstr>Staff Draft Recommendations for RY 2021 RRIP Policy</vt:lpstr>
      <vt:lpstr>Proposals for 2019 Sub-Group</vt:lpstr>
      <vt:lpstr>RY 2021 MHAC Policy </vt:lpstr>
      <vt:lpstr>RY 2021 MHAC Program Updates Decision Points</vt:lpstr>
      <vt:lpstr>Review: Measure Selection</vt:lpstr>
      <vt:lpstr>Zero-Norm Concerns and Clinical Alignment</vt:lpstr>
      <vt:lpstr>RY 2020 YTD Results:  80% Exclusion</vt:lpstr>
      <vt:lpstr>Narrowed PPC list reduces Zero Norm</vt:lpstr>
      <vt:lpstr>Attainment Only Program</vt:lpstr>
      <vt:lpstr>Current RY 2021 Modeling</vt:lpstr>
      <vt:lpstr>Thresholds and Benchmarks</vt:lpstr>
      <vt:lpstr>Hospital Scores &amp;  Revenue Adjustments</vt:lpstr>
      <vt:lpstr>Discussion: Where to move cut-point under 0-100 Scoring Methodology?</vt:lpstr>
      <vt:lpstr>Policy Considerations</vt:lpstr>
      <vt:lpstr>Revenue Adjustment Modeling</vt:lpstr>
      <vt:lpstr>RY 2021 MHAC Draft Recommendations</vt:lpstr>
      <vt:lpstr>Potentially Avoidable Utilization (PAU)</vt:lpstr>
      <vt:lpstr>Timeline</vt:lpstr>
      <vt:lpstr>Potential changes for RY2020 Reporting  (CY 2018)</vt:lpstr>
      <vt:lpstr>Potential changes for RY2021 Reporting (CY 2019)</vt:lpstr>
      <vt:lpstr>Review of per capita options</vt:lpstr>
      <vt:lpstr>Provider/Geography Attribution Approach</vt:lpstr>
      <vt:lpstr>PQI Per Capita Reporting: Staff Assessment </vt:lpstr>
      <vt:lpstr>Adult PQI modeling</vt:lpstr>
      <vt:lpstr>Pediatric modeling</vt:lpstr>
      <vt:lpstr>Readmit per Capita Reporting: Staff Assessment to date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Performance Measurement Work Group Meeting</dc:title>
  <dc:creator>Andrea Zumbrum</dc:creator>
  <cp:lastModifiedBy>Andrea Zumbrum</cp:lastModifiedBy>
  <cp:revision>7</cp:revision>
  <dcterms:modified xsi:type="dcterms:W3CDTF">2018-12-17T21:05:13Z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0x0101005AD40D51286D8B4D9C836A50BBB33558</vt:lpwstr>
  </property>
</Properties>
</file>